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60" r:id="rId3"/>
    <p:sldId id="348" r:id="rId4"/>
    <p:sldId id="349" r:id="rId5"/>
    <p:sldId id="356" r:id="rId6"/>
    <p:sldId id="300" r:id="rId7"/>
    <p:sldId id="355" r:id="rId8"/>
    <p:sldId id="294" r:id="rId9"/>
    <p:sldId id="295" r:id="rId10"/>
    <p:sldId id="352" r:id="rId11"/>
    <p:sldId id="306" r:id="rId12"/>
    <p:sldId id="303" r:id="rId13"/>
    <p:sldId id="304" r:id="rId14"/>
    <p:sldId id="337" r:id="rId15"/>
    <p:sldId id="331" r:id="rId16"/>
    <p:sldId id="308" r:id="rId17"/>
    <p:sldId id="343" r:id="rId18"/>
    <p:sldId id="353" r:id="rId19"/>
    <p:sldId id="342" r:id="rId20"/>
    <p:sldId id="344" r:id="rId21"/>
    <p:sldId id="346" r:id="rId22"/>
    <p:sldId id="358" r:id="rId23"/>
    <p:sldId id="334" r:id="rId24"/>
    <p:sldId id="354" r:id="rId25"/>
    <p:sldId id="347" r:id="rId26"/>
    <p:sldId id="357" r:id="rId27"/>
    <p:sldId id="351" r:id="rId28"/>
  </p:sldIdLst>
  <p:sldSz cx="9144000" cy="6858000" type="screen4x3"/>
  <p:notesSz cx="6797675" cy="99822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55" autoAdjust="0"/>
    <p:restoredTop sz="91386" autoAdjust="0"/>
  </p:normalViewPr>
  <p:slideViewPr>
    <p:cSldViewPr>
      <p:cViewPr varScale="1">
        <p:scale>
          <a:sx n="72" d="100"/>
          <a:sy n="72" d="100"/>
        </p:scale>
        <p:origin x="1195"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hangingPunct="1">
              <a:defRPr sz="1200">
                <a:latin typeface="Arial" charset="0"/>
                <a:ea typeface="宋体" charset="-122"/>
              </a:defRPr>
            </a:lvl1pPr>
          </a:lstStyle>
          <a:p>
            <a:pPr>
              <a:defRPr/>
            </a:pPr>
            <a:endParaRPr lang="zh-CN" altLang="en-U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hangingPunct="1">
              <a:defRPr sz="1200">
                <a:latin typeface="Arial" charset="0"/>
                <a:ea typeface="宋体" charset="-122"/>
              </a:defRPr>
            </a:lvl1pPr>
          </a:lstStyle>
          <a:p>
            <a:pPr>
              <a:defRPr/>
            </a:pPr>
            <a:fld id="{DE7DDAB0-6EDF-4588-A289-F34346BE1E29}" type="datetimeFigureOut">
              <a:rPr lang="zh-CN" altLang="en-US"/>
              <a:pPr>
                <a:defRPr/>
              </a:pPr>
              <a:t>2021/4/21</a:t>
            </a:fld>
            <a:endParaRPr lang="zh-CN" altLang="en-US"/>
          </a:p>
        </p:txBody>
      </p:sp>
      <p:sp>
        <p:nvSpPr>
          <p:cNvPr id="4" name="Footer Placeholder 3"/>
          <p:cNvSpPr>
            <a:spLocks noGrp="1"/>
          </p:cNvSpPr>
          <p:nvPr>
            <p:ph type="ftr" sz="quarter" idx="2"/>
          </p:nvPr>
        </p:nvSpPr>
        <p:spPr>
          <a:xfrm>
            <a:off x="0" y="9482138"/>
            <a:ext cx="2946400" cy="498475"/>
          </a:xfrm>
          <a:prstGeom prst="rect">
            <a:avLst/>
          </a:prstGeom>
        </p:spPr>
        <p:txBody>
          <a:bodyPr vert="horz" lIns="91440" tIns="45720" rIns="91440" bIns="45720" rtlCol="0" anchor="b"/>
          <a:lstStyle>
            <a:lvl1pPr algn="l" eaLnBrk="1" hangingPunct="1">
              <a:defRPr sz="1200">
                <a:latin typeface="Arial" charset="0"/>
                <a:ea typeface="宋体" charset="-122"/>
              </a:defRPr>
            </a:lvl1pPr>
          </a:lstStyle>
          <a:p>
            <a:pPr>
              <a:defRPr/>
            </a:pPr>
            <a:endParaRPr lang="zh-CN" altLang="en-US"/>
          </a:p>
        </p:txBody>
      </p:sp>
      <p:sp>
        <p:nvSpPr>
          <p:cNvPr id="5" name="Slide Number Placeholder 4"/>
          <p:cNvSpPr>
            <a:spLocks noGrp="1"/>
          </p:cNvSpPr>
          <p:nvPr>
            <p:ph type="sldNum" sz="quarter" idx="3"/>
          </p:nvPr>
        </p:nvSpPr>
        <p:spPr>
          <a:xfrm>
            <a:off x="3849688" y="9482138"/>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C26CD18-2F63-434F-9248-15C39A1F13ED}" type="slidenum">
              <a:rPr lang="zh-CN" altLang="en-US"/>
              <a:pPr>
                <a:defRPr/>
              </a:pPr>
              <a:t>‹#›</a:t>
            </a:fld>
            <a:endParaRPr lang="zh-CN" altLang="en-US"/>
          </a:p>
        </p:txBody>
      </p:sp>
    </p:spTree>
    <p:extLst>
      <p:ext uri="{BB962C8B-B14F-4D97-AF65-F5344CB8AC3E}">
        <p14:creationId xmlns:p14="http://schemas.microsoft.com/office/powerpoint/2010/main" val="3220995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D3CBE0DD-D9AB-41D0-8FC6-0C3C7A77E6F8}" type="datetimeFigureOut">
              <a:rPr lang="zh-CN" altLang="en-US"/>
              <a:pPr>
                <a:defRPr/>
              </a:pPr>
              <a:t>2021/4/21</a:t>
            </a:fld>
            <a:endParaRPr lang="zh-CN" altLang="en-US"/>
          </a:p>
        </p:txBody>
      </p:sp>
      <p:sp>
        <p:nvSpPr>
          <p:cNvPr id="4" name="幻灯片图像占位符 3"/>
          <p:cNvSpPr>
            <a:spLocks noGrp="1" noRot="1" noChangeAspect="1"/>
          </p:cNvSpPr>
          <p:nvPr>
            <p:ph type="sldImg" idx="2"/>
          </p:nvPr>
        </p:nvSpPr>
        <p:spPr>
          <a:xfrm>
            <a:off x="903288" y="749300"/>
            <a:ext cx="4991100" cy="3743325"/>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450" y="4741863"/>
            <a:ext cx="5438775" cy="4491037"/>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82138"/>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49688" y="9482138"/>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48BE419-1D23-4295-8CCA-1D8C317FDB7B}" type="slidenum">
              <a:rPr lang="zh-CN" altLang="en-US"/>
              <a:pPr>
                <a:defRPr/>
              </a:pPr>
              <a:t>‹#›</a:t>
            </a:fld>
            <a:endParaRPr lang="zh-CN" altLang="en-US"/>
          </a:p>
        </p:txBody>
      </p:sp>
    </p:spTree>
    <p:extLst>
      <p:ext uri="{BB962C8B-B14F-4D97-AF65-F5344CB8AC3E}">
        <p14:creationId xmlns:p14="http://schemas.microsoft.com/office/powerpoint/2010/main" val="2378786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48BE419-1D23-4295-8CCA-1D8C317FDB7B}" type="slidenum">
              <a:rPr lang="zh-CN" altLang="en-US" smtClean="0"/>
              <a:pPr>
                <a:defRPr/>
              </a:pPr>
              <a:t>1</a:t>
            </a:fld>
            <a:endParaRPr lang="zh-CN" altLang="en-US"/>
          </a:p>
        </p:txBody>
      </p:sp>
    </p:spTree>
    <p:extLst>
      <p:ext uri="{BB962C8B-B14F-4D97-AF65-F5344CB8AC3E}">
        <p14:creationId xmlns:p14="http://schemas.microsoft.com/office/powerpoint/2010/main" val="1557126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48BE419-1D23-4295-8CCA-1D8C317FDB7B}" type="slidenum">
              <a:rPr lang="zh-CN" altLang="en-US" smtClean="0"/>
              <a:pPr>
                <a:defRPr/>
              </a:pPr>
              <a:t>6</a:t>
            </a:fld>
            <a:endParaRPr lang="zh-CN" altLang="en-US"/>
          </a:p>
        </p:txBody>
      </p:sp>
    </p:spTree>
    <p:extLst>
      <p:ext uri="{BB962C8B-B14F-4D97-AF65-F5344CB8AC3E}">
        <p14:creationId xmlns:p14="http://schemas.microsoft.com/office/powerpoint/2010/main" val="2734159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48BE419-1D23-4295-8CCA-1D8C317FDB7B}" type="slidenum">
              <a:rPr lang="zh-CN" altLang="en-US" smtClean="0"/>
              <a:pPr>
                <a:defRPr/>
              </a:pPr>
              <a:t>17</a:t>
            </a:fld>
            <a:endParaRPr lang="zh-CN" altLang="en-US"/>
          </a:p>
        </p:txBody>
      </p:sp>
    </p:spTree>
    <p:extLst>
      <p:ext uri="{BB962C8B-B14F-4D97-AF65-F5344CB8AC3E}">
        <p14:creationId xmlns:p14="http://schemas.microsoft.com/office/powerpoint/2010/main" val="28516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48BE419-1D23-4295-8CCA-1D8C317FDB7B}" type="slidenum">
              <a:rPr lang="zh-CN" altLang="en-US" smtClean="0"/>
              <a:pPr>
                <a:defRPr/>
              </a:pPr>
              <a:t>18</a:t>
            </a:fld>
            <a:endParaRPr lang="zh-CN" altLang="en-US"/>
          </a:p>
        </p:txBody>
      </p:sp>
    </p:spTree>
    <p:extLst>
      <p:ext uri="{BB962C8B-B14F-4D97-AF65-F5344CB8AC3E}">
        <p14:creationId xmlns:p14="http://schemas.microsoft.com/office/powerpoint/2010/main" val="1516260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48BE419-1D23-4295-8CCA-1D8C317FDB7B}" type="slidenum">
              <a:rPr lang="zh-CN" altLang="en-US" smtClean="0"/>
              <a:pPr>
                <a:defRPr/>
              </a:pPr>
              <a:t>24</a:t>
            </a:fld>
            <a:endParaRPr lang="zh-CN" altLang="en-US"/>
          </a:p>
        </p:txBody>
      </p:sp>
    </p:spTree>
    <p:extLst>
      <p:ext uri="{BB962C8B-B14F-4D97-AF65-F5344CB8AC3E}">
        <p14:creationId xmlns:p14="http://schemas.microsoft.com/office/powerpoint/2010/main" val="133028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dirty="0"/>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0E46480A-D126-4BE5-BA9A-48951915B3F0}" type="datetime1">
              <a:rPr lang="zh-CN" altLang="en-US" smtClean="0"/>
              <a:t>2021/4/21</a:t>
            </a:fld>
            <a:endParaRPr lang="en-US" altLang="zh-CN"/>
          </a:p>
        </p:txBody>
      </p:sp>
      <p:sp>
        <p:nvSpPr>
          <p:cNvPr id="5" name="页脚占位符 4"/>
          <p:cNvSpPr>
            <a:spLocks noGrp="1"/>
          </p:cNvSpPr>
          <p:nvPr>
            <p:ph type="ftr" sz="quarter" idx="11"/>
          </p:nvPr>
        </p:nvSpPr>
        <p:spPr>
          <a:xfrm>
            <a:off x="5780088" y="6356350"/>
            <a:ext cx="2895600" cy="365125"/>
          </a:xfr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3132138" y="6356350"/>
            <a:ext cx="2133600" cy="365125"/>
          </a:xfrm>
        </p:spPr>
        <p:txBody>
          <a:bodyPr/>
          <a:lstStyle>
            <a:lvl1pPr>
              <a:defRPr smtClean="0"/>
            </a:lvl1pPr>
          </a:lstStyle>
          <a:p>
            <a:pPr>
              <a:defRPr/>
            </a:pPr>
            <a:fld id="{79E7CBEE-EDA2-4630-9F2C-C0860B55709A}" type="slidenum">
              <a:rPr lang="zh-CN" altLang="en-US"/>
              <a:pPr>
                <a:defRPr/>
              </a:pPr>
              <a:t>‹#›</a:t>
            </a:fld>
            <a:endParaRPr lang="en-US" altLang="zh-CN"/>
          </a:p>
        </p:txBody>
      </p:sp>
    </p:spTree>
    <p:extLst>
      <p:ext uri="{BB962C8B-B14F-4D97-AF65-F5344CB8AC3E}">
        <p14:creationId xmlns:p14="http://schemas.microsoft.com/office/powerpoint/2010/main" val="55877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DA338F61-BF2E-418F-8D7B-6B9235428396}" type="datetime1">
              <a:rPr lang="zh-CN" altLang="en-US" smtClean="0"/>
              <a:t>2021/4/21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FD2B774-71F0-4206-AD0B-11A8AAFEE43C}" type="slidenum">
              <a:rPr lang="zh-CN" altLang="en-US"/>
              <a:pPr>
                <a:defRPr/>
              </a:pPr>
              <a:t>‹#›</a:t>
            </a:fld>
            <a:endParaRPr lang="en-US" altLang="zh-CN"/>
          </a:p>
        </p:txBody>
      </p:sp>
    </p:spTree>
    <p:extLst>
      <p:ext uri="{BB962C8B-B14F-4D97-AF65-F5344CB8AC3E}">
        <p14:creationId xmlns:p14="http://schemas.microsoft.com/office/powerpoint/2010/main" val="357565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8E8447A-8237-4BDC-902D-9DD590623DE9}" type="datetime1">
              <a:rPr lang="zh-CN" altLang="en-US" smtClean="0"/>
              <a:t>2021/4/21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AEEBCEB-1219-4AFD-BF8B-D2B76888B686}" type="slidenum">
              <a:rPr lang="zh-CN" altLang="en-US"/>
              <a:pPr>
                <a:defRPr/>
              </a:pPr>
              <a:t>‹#›</a:t>
            </a:fld>
            <a:endParaRPr lang="en-US" altLang="zh-CN"/>
          </a:p>
        </p:txBody>
      </p:sp>
    </p:spTree>
    <p:extLst>
      <p:ext uri="{BB962C8B-B14F-4D97-AF65-F5344CB8AC3E}">
        <p14:creationId xmlns:p14="http://schemas.microsoft.com/office/powerpoint/2010/main" val="2847976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EE14663-3C6E-4C6A-ACB6-6F98EE1561D2}" type="datetime1">
              <a:rPr lang="zh-CN" altLang="en-US" smtClean="0"/>
              <a:t>2021/4/21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100392" y="6139770"/>
            <a:ext cx="971128" cy="365125"/>
          </a:xfrm>
        </p:spPr>
        <p:txBody>
          <a:bodyPr/>
          <a:lstStyle>
            <a:lvl1pPr>
              <a:defRPr sz="1400" b="1"/>
            </a:lvl1pPr>
          </a:lstStyle>
          <a:p>
            <a:pPr>
              <a:defRPr/>
            </a:pPr>
            <a:fld id="{1C6B5DDA-0975-49C8-9694-A3A695377134}" type="slidenum">
              <a:rPr lang="zh-CN" altLang="en-US" smtClean="0"/>
              <a:pPr>
                <a:defRPr/>
              </a:pPr>
              <a:t>‹#›</a:t>
            </a:fld>
            <a:endParaRPr lang="en-US" altLang="zh-CN" dirty="0"/>
          </a:p>
        </p:txBody>
      </p:sp>
    </p:spTree>
    <p:extLst>
      <p:ext uri="{BB962C8B-B14F-4D97-AF65-F5344CB8AC3E}">
        <p14:creationId xmlns:p14="http://schemas.microsoft.com/office/powerpoint/2010/main" val="737755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9C0F1BE9-DB98-4275-A68B-F2106E86C09E}" type="datetime1">
              <a:rPr lang="zh-CN" altLang="en-US" smtClean="0"/>
              <a:t>2021/4/21</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CC37EFF-7A9F-4061-9FB6-000F2726C866}" type="slidenum">
              <a:rPr lang="zh-CN" altLang="en-US"/>
              <a:pPr>
                <a:defRPr/>
              </a:pPr>
              <a:t>‹#›</a:t>
            </a:fld>
            <a:endParaRPr lang="en-US" altLang="zh-CN"/>
          </a:p>
        </p:txBody>
      </p:sp>
    </p:spTree>
    <p:extLst>
      <p:ext uri="{BB962C8B-B14F-4D97-AF65-F5344CB8AC3E}">
        <p14:creationId xmlns:p14="http://schemas.microsoft.com/office/powerpoint/2010/main" val="154510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BEABF619-2E58-4F80-AEAD-D2361FC43C54}" type="datetime1">
              <a:rPr lang="zh-CN" altLang="en-US" smtClean="0"/>
              <a:t>2021/4/21</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8C93CCB-1B51-4286-9563-A8268E88CD7A}" type="slidenum">
              <a:rPr lang="zh-CN" altLang="en-US"/>
              <a:pPr>
                <a:defRPr/>
              </a:pPr>
              <a:t>‹#›</a:t>
            </a:fld>
            <a:endParaRPr lang="en-US" altLang="zh-CN"/>
          </a:p>
        </p:txBody>
      </p:sp>
    </p:spTree>
    <p:extLst>
      <p:ext uri="{BB962C8B-B14F-4D97-AF65-F5344CB8AC3E}">
        <p14:creationId xmlns:p14="http://schemas.microsoft.com/office/powerpoint/2010/main" val="2060815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33E70215-927F-4B53-956A-B7304A72F272}" type="datetime1">
              <a:rPr lang="zh-CN" altLang="en-US" smtClean="0"/>
              <a:t>2021/4/21</a:t>
            </a:fld>
            <a:endParaRPr lang="en-US" altLang="zh-CN"/>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764ACF5-A0B0-4010-9700-FF7B98F83537}" type="slidenum">
              <a:rPr lang="zh-CN" altLang="en-US"/>
              <a:pPr>
                <a:defRPr/>
              </a:pPr>
              <a:t>‹#›</a:t>
            </a:fld>
            <a:endParaRPr lang="en-US" altLang="zh-CN"/>
          </a:p>
        </p:txBody>
      </p:sp>
    </p:spTree>
    <p:extLst>
      <p:ext uri="{BB962C8B-B14F-4D97-AF65-F5344CB8AC3E}">
        <p14:creationId xmlns:p14="http://schemas.microsoft.com/office/powerpoint/2010/main" val="136228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66C168CC-102C-4DA0-BDB6-17759A828652}" type="datetime1">
              <a:rPr lang="zh-CN" altLang="en-US" smtClean="0"/>
              <a:t>2021/4/21</a:t>
            </a:fld>
            <a:endParaRPr lang="en-US" altLang="zh-CN"/>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89AEAC16-31BF-433F-9886-A4BA17DBC74E}" type="slidenum">
              <a:rPr lang="zh-CN" altLang="en-US"/>
              <a:pPr>
                <a:defRPr/>
              </a:pPr>
              <a:t>‹#›</a:t>
            </a:fld>
            <a:endParaRPr lang="en-US" altLang="zh-CN"/>
          </a:p>
        </p:txBody>
      </p:sp>
    </p:spTree>
    <p:extLst>
      <p:ext uri="{BB962C8B-B14F-4D97-AF65-F5344CB8AC3E}">
        <p14:creationId xmlns:p14="http://schemas.microsoft.com/office/powerpoint/2010/main" val="178933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9DECBFA-6974-412F-B587-A5736D3A2518}" type="datetime1">
              <a:rPr lang="zh-CN" altLang="en-US" smtClean="0"/>
              <a:t>2021/4/21</a:t>
            </a:fld>
            <a:endParaRPr lang="en-US" altLang="zh-CN"/>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0CF99F2-5D88-48D8-8D43-20BF333E8280}" type="slidenum">
              <a:rPr lang="zh-CN" altLang="en-US"/>
              <a:pPr>
                <a:defRPr/>
              </a:pPr>
              <a:t>‹#›</a:t>
            </a:fld>
            <a:endParaRPr lang="en-US" altLang="zh-CN"/>
          </a:p>
        </p:txBody>
      </p:sp>
    </p:spTree>
    <p:extLst>
      <p:ext uri="{BB962C8B-B14F-4D97-AF65-F5344CB8AC3E}">
        <p14:creationId xmlns:p14="http://schemas.microsoft.com/office/powerpoint/2010/main" val="355096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76EF1BB-9B99-4902-BD78-222029EC71E4}" type="datetime1">
              <a:rPr lang="zh-CN" altLang="en-US" smtClean="0"/>
              <a:t>2021/4/21</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8B94FE2-EE43-4C48-B46F-E012F03C6F61}" type="slidenum">
              <a:rPr lang="zh-CN" altLang="en-US"/>
              <a:pPr>
                <a:defRPr/>
              </a:pPr>
              <a:t>‹#›</a:t>
            </a:fld>
            <a:endParaRPr lang="en-US" altLang="zh-CN"/>
          </a:p>
        </p:txBody>
      </p:sp>
    </p:spTree>
    <p:extLst>
      <p:ext uri="{BB962C8B-B14F-4D97-AF65-F5344CB8AC3E}">
        <p14:creationId xmlns:p14="http://schemas.microsoft.com/office/powerpoint/2010/main" val="2493381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CD29BA3-DB81-408F-AE49-EB6EB8F9DF53}" type="datetime1">
              <a:rPr lang="zh-CN" altLang="en-US" smtClean="0"/>
              <a:t>2021/4/21</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CBD2C8B-5322-4458-BE41-6854D2E15F45}" type="slidenum">
              <a:rPr lang="zh-CN" altLang="en-US"/>
              <a:pPr>
                <a:defRPr/>
              </a:pPr>
              <a:t>‹#›</a:t>
            </a:fld>
            <a:endParaRPr lang="en-US" altLang="zh-CN"/>
          </a:p>
        </p:txBody>
      </p:sp>
    </p:spTree>
    <p:extLst>
      <p:ext uri="{BB962C8B-B14F-4D97-AF65-F5344CB8AC3E}">
        <p14:creationId xmlns:p14="http://schemas.microsoft.com/office/powerpoint/2010/main" val="295338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380288" y="41275"/>
            <a:ext cx="1736725"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7"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8"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imes New Roman" pitchFamily="18" charset="0"/>
                <a:ea typeface="宋体" pitchFamily="2" charset="-122"/>
              </a:defRPr>
            </a:lvl1pPr>
          </a:lstStyle>
          <a:p>
            <a:pPr>
              <a:defRPr/>
            </a:pPr>
            <a:fld id="{519AA525-50E0-4A7C-94B6-106EF2ABCB42}" type="datetime1">
              <a:rPr lang="zh-CN" altLang="en-US" smtClean="0"/>
              <a:t>2021/4/21</a:t>
            </a:fld>
            <a:endParaRPr lang="en-US" altLang="zh-CN"/>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Times New Roman" panose="02020603050405020304" pitchFamily="18" charset="0"/>
              </a:defRPr>
            </a:lvl1pPr>
          </a:lstStyle>
          <a:p>
            <a:pPr>
              <a:defRPr/>
            </a:pPr>
            <a:fld id="{1A61D4F3-8DE6-4C87-882F-B1339FE4D1FA}" type="slidenum">
              <a:rPr lang="zh-CN" altLang="en-US"/>
              <a:pPr>
                <a:defRPr/>
              </a:pPr>
              <a:t>‹#›</a:t>
            </a:fld>
            <a:endParaRPr lang="en-US" altLang="zh-CN"/>
          </a:p>
        </p:txBody>
      </p:sp>
      <p:pic>
        <p:nvPicPr>
          <p:cNvPr id="13" name="Picture 2" descr="http://www.compactlight.eu/pub/images/header.jpg">
            <a:extLst>
              <a:ext uri="{FF2B5EF4-FFF2-40B4-BE49-F238E27FC236}">
                <a16:creationId xmlns:a16="http://schemas.microsoft.com/office/drawing/2014/main" id="{D22CD70F-85DC-477C-BE8D-DCA8936C2524}"/>
              </a:ext>
            </a:extLst>
          </p:cNvPr>
          <p:cNvPicPr preferRelativeResize="0">
            <a:picLocks noChangeAspect="1" noChangeArrowheads="1"/>
          </p:cNvPicPr>
          <p:nvPr userDrawn="1"/>
        </p:nvPicPr>
        <p:blipFill rotWithShape="1">
          <a:blip r:embed="rId14">
            <a:extLst>
              <a:ext uri="{28A0092B-C50C-407E-A947-70E740481C1C}">
                <a14:useLocalDpi xmlns:a14="http://schemas.microsoft.com/office/drawing/2010/main"/>
              </a:ext>
            </a:extLst>
          </a:blip>
          <a:srcRect r="65350"/>
          <a:stretch/>
        </p:blipFill>
        <p:spPr bwMode="auto">
          <a:xfrm>
            <a:off x="63412" y="6114389"/>
            <a:ext cx="2039075" cy="6989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8" descr="CI_logo_smaller">
            <a:extLst>
              <a:ext uri="{FF2B5EF4-FFF2-40B4-BE49-F238E27FC236}">
                <a16:creationId xmlns:a16="http://schemas.microsoft.com/office/drawing/2014/main" id="{7267465E-1F5A-4A37-B1B4-0518573BB91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597432" y="5886693"/>
            <a:ext cx="1484252" cy="926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1"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dt="0"/>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宋体" pitchFamily="2" charset="-122"/>
        </a:defRPr>
      </a:lvl2pPr>
      <a:lvl3pPr algn="ctr" rtl="0" eaLnBrk="0" fontAlgn="base" hangingPunct="0">
        <a:spcBef>
          <a:spcPct val="0"/>
        </a:spcBef>
        <a:spcAft>
          <a:spcPct val="0"/>
        </a:spcAft>
        <a:defRPr sz="4400">
          <a:solidFill>
            <a:schemeClr val="tx1"/>
          </a:solidFill>
          <a:latin typeface="Times New Roman" pitchFamily="18" charset="0"/>
          <a:ea typeface="宋体" pitchFamily="2" charset="-122"/>
        </a:defRPr>
      </a:lvl3pPr>
      <a:lvl4pPr algn="ctr" rtl="0" eaLnBrk="0" fontAlgn="base" hangingPunct="0">
        <a:spcBef>
          <a:spcPct val="0"/>
        </a:spcBef>
        <a:spcAft>
          <a:spcPct val="0"/>
        </a:spcAft>
        <a:defRPr sz="4400">
          <a:solidFill>
            <a:schemeClr val="tx1"/>
          </a:solidFill>
          <a:latin typeface="Times New Roman" pitchFamily="18" charset="0"/>
          <a:ea typeface="宋体" pitchFamily="2" charset="-122"/>
        </a:defRPr>
      </a:lvl4pPr>
      <a:lvl5pPr algn="ctr" rtl="0" eaLnBrk="0" fontAlgn="base" hangingPunct="0">
        <a:spcBef>
          <a:spcPct val="0"/>
        </a:spcBef>
        <a:spcAft>
          <a:spcPct val="0"/>
        </a:spcAft>
        <a:defRPr sz="4400">
          <a:solidFill>
            <a:schemeClr val="tx1"/>
          </a:solidFill>
          <a:latin typeface="Times New Roman" pitchFamily="18" charset="0"/>
          <a:ea typeface="宋体" pitchFamily="2" charset="-122"/>
        </a:defRPr>
      </a:lvl5pPr>
      <a:lvl6pPr marL="457200" algn="ctr" rtl="0" fontAlgn="base">
        <a:spcBef>
          <a:spcPct val="0"/>
        </a:spcBef>
        <a:spcAft>
          <a:spcPct val="0"/>
        </a:spcAft>
        <a:defRPr sz="4400">
          <a:solidFill>
            <a:schemeClr val="tx1"/>
          </a:solidFill>
          <a:latin typeface="Times New Roman" pitchFamily="18" charset="0"/>
          <a:ea typeface="宋体" pitchFamily="2" charset="-122"/>
        </a:defRPr>
      </a:lvl6pPr>
      <a:lvl7pPr marL="914400" algn="ctr" rtl="0" fontAlgn="base">
        <a:spcBef>
          <a:spcPct val="0"/>
        </a:spcBef>
        <a:spcAft>
          <a:spcPct val="0"/>
        </a:spcAft>
        <a:defRPr sz="4400">
          <a:solidFill>
            <a:schemeClr val="tx1"/>
          </a:solidFill>
          <a:latin typeface="Times New Roman" pitchFamily="18" charset="0"/>
          <a:ea typeface="宋体" pitchFamily="2" charset="-122"/>
        </a:defRPr>
      </a:lvl7pPr>
      <a:lvl8pPr marL="1371600" algn="ctr" rtl="0" fontAlgn="base">
        <a:spcBef>
          <a:spcPct val="0"/>
        </a:spcBef>
        <a:spcAft>
          <a:spcPct val="0"/>
        </a:spcAft>
        <a:defRPr sz="4400">
          <a:solidFill>
            <a:schemeClr val="tx1"/>
          </a:solidFill>
          <a:latin typeface="Times New Roman" pitchFamily="18" charset="0"/>
          <a:ea typeface="宋体" pitchFamily="2" charset="-122"/>
        </a:defRPr>
      </a:lvl8pPr>
      <a:lvl9pPr marL="1828800" algn="ctr" rtl="0" fontAlgn="base">
        <a:spcBef>
          <a:spcPct val="0"/>
        </a:spcBef>
        <a:spcAft>
          <a:spcPct val="0"/>
        </a:spcAft>
        <a:defRPr sz="4400">
          <a:solidFill>
            <a:schemeClr val="tx1"/>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8.tiff"/></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7.jpe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60.emf"/></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oleObject" Target="../embeddings/oleObject1.bin"/><Relationship Id="rId9"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ctrTitle"/>
          </p:nvPr>
        </p:nvSpPr>
        <p:spPr>
          <a:xfrm>
            <a:off x="107504" y="1196752"/>
            <a:ext cx="8964488" cy="2160240"/>
          </a:xfrm>
        </p:spPr>
        <p:txBody>
          <a:bodyPr/>
          <a:lstStyle/>
          <a:p>
            <a:pPr eaLnBrk="1" hangingPunct="1"/>
            <a:r>
              <a:rPr lang="en-GB" altLang="zh-CN" dirty="0">
                <a:solidFill>
                  <a:schemeClr val="tx2"/>
                </a:solidFill>
              </a:rPr>
              <a:t>MW-level Gyro-klystron for Driving a Harmonic Lineariser for an X-ray FEL</a:t>
            </a:r>
            <a:endParaRPr lang="zh-CN" altLang="en-US" dirty="0">
              <a:solidFill>
                <a:schemeClr val="tx2"/>
              </a:solidFill>
            </a:endParaRPr>
          </a:p>
        </p:txBody>
      </p:sp>
      <p:sp>
        <p:nvSpPr>
          <p:cNvPr id="6" name="副标题 2">
            <a:extLst>
              <a:ext uri="{FF2B5EF4-FFF2-40B4-BE49-F238E27FC236}">
                <a16:creationId xmlns:a16="http://schemas.microsoft.com/office/drawing/2014/main" id="{BC77AD0C-AB8D-4DEE-84A1-6BC96F36A435}"/>
              </a:ext>
            </a:extLst>
          </p:cNvPr>
          <p:cNvSpPr>
            <a:spLocks noGrp="1"/>
          </p:cNvSpPr>
          <p:nvPr>
            <p:ph type="subTitle" idx="1"/>
          </p:nvPr>
        </p:nvSpPr>
        <p:spPr>
          <a:xfrm>
            <a:off x="179512" y="3429000"/>
            <a:ext cx="8784976" cy="2304256"/>
          </a:xfrm>
        </p:spPr>
        <p:txBody>
          <a:bodyPr/>
          <a:lstStyle/>
          <a:p>
            <a:pPr eaLnBrk="1" hangingPunct="1">
              <a:lnSpc>
                <a:spcPct val="90000"/>
              </a:lnSpc>
            </a:pPr>
            <a:r>
              <a:rPr lang="en-US" altLang="zh-CN" sz="2300" dirty="0">
                <a:solidFill>
                  <a:schemeClr val="tx1"/>
                </a:solidFill>
              </a:rPr>
              <a:t>Liang Zhang</a:t>
            </a:r>
            <a:r>
              <a:rPr lang="en-US" altLang="zh-CN" sz="2300" baseline="30000" dirty="0">
                <a:solidFill>
                  <a:schemeClr val="tx1"/>
                </a:solidFill>
              </a:rPr>
              <a:t>1</a:t>
            </a:r>
            <a:r>
              <a:rPr lang="en-US" altLang="zh-CN" sz="2300" dirty="0">
                <a:solidFill>
                  <a:schemeClr val="tx1"/>
                </a:solidFill>
              </a:rPr>
              <a:t>, Laurence Nix</a:t>
            </a:r>
            <a:r>
              <a:rPr lang="en-US" altLang="zh-CN" sz="2300" baseline="30000" dirty="0">
                <a:solidFill>
                  <a:schemeClr val="tx1"/>
                </a:solidFill>
              </a:rPr>
              <a:t>1</a:t>
            </a:r>
            <a:r>
              <a:rPr lang="en-US" altLang="zh-CN" sz="2300" dirty="0">
                <a:solidFill>
                  <a:schemeClr val="tx1"/>
                </a:solidFill>
              </a:rPr>
              <a:t>, Li Wang</a:t>
            </a:r>
            <a:r>
              <a:rPr lang="en-US" altLang="zh-CN" sz="2300" baseline="30000" dirty="0">
                <a:solidFill>
                  <a:schemeClr val="tx1"/>
                </a:solidFill>
              </a:rPr>
              <a:t>2</a:t>
            </a:r>
            <a:r>
              <a:rPr lang="en-US" altLang="zh-CN" sz="2300" dirty="0">
                <a:solidFill>
                  <a:schemeClr val="tx1"/>
                </a:solidFill>
              </a:rPr>
              <a:t>, </a:t>
            </a:r>
            <a:r>
              <a:rPr lang="en-US" altLang="zh-CN" sz="2300" dirty="0" err="1">
                <a:solidFill>
                  <a:schemeClr val="tx1"/>
                </a:solidFill>
              </a:rPr>
              <a:t>Wenlong</a:t>
            </a:r>
            <a:r>
              <a:rPr lang="en-US" altLang="zh-CN" sz="2300" dirty="0">
                <a:solidFill>
                  <a:schemeClr val="tx1"/>
                </a:solidFill>
              </a:rPr>
              <a:t> He</a:t>
            </a:r>
            <a:r>
              <a:rPr lang="en-US" altLang="zh-CN" sz="2300" baseline="30000" dirty="0">
                <a:solidFill>
                  <a:schemeClr val="tx1"/>
                </a:solidFill>
              </a:rPr>
              <a:t>3</a:t>
            </a:r>
            <a:r>
              <a:rPr lang="en-US" altLang="zh-CN" sz="2300" dirty="0">
                <a:solidFill>
                  <a:schemeClr val="tx1"/>
                </a:solidFill>
              </a:rPr>
              <a:t>, and A.W. Cross</a:t>
            </a:r>
            <a:r>
              <a:rPr lang="en-US" altLang="zh-CN" sz="2300" baseline="30000" dirty="0">
                <a:solidFill>
                  <a:schemeClr val="tx1"/>
                </a:solidFill>
              </a:rPr>
              <a:t>1</a:t>
            </a:r>
            <a:endParaRPr lang="en-US" altLang="zh-CN" sz="2300" dirty="0">
              <a:solidFill>
                <a:schemeClr val="tx1"/>
              </a:solidFill>
            </a:endParaRPr>
          </a:p>
          <a:p>
            <a:pPr eaLnBrk="1" hangingPunct="1">
              <a:lnSpc>
                <a:spcPct val="90000"/>
              </a:lnSpc>
            </a:pPr>
            <a:endParaRPr lang="en-US" altLang="zh-CN" sz="2000" dirty="0">
              <a:solidFill>
                <a:schemeClr val="tx1"/>
              </a:solidFill>
            </a:endParaRPr>
          </a:p>
          <a:p>
            <a:pPr algn="l" eaLnBrk="1" hangingPunct="1">
              <a:lnSpc>
                <a:spcPct val="90000"/>
              </a:lnSpc>
            </a:pPr>
            <a:r>
              <a:rPr lang="en-US" altLang="zh-CN" sz="2000" dirty="0">
                <a:solidFill>
                  <a:schemeClr val="tx1"/>
                </a:solidFill>
              </a:rPr>
              <a:t>on behalf of research teams of</a:t>
            </a:r>
          </a:p>
          <a:p>
            <a:pPr algn="l" eaLnBrk="1" hangingPunct="1">
              <a:lnSpc>
                <a:spcPct val="90000"/>
              </a:lnSpc>
              <a:spcBef>
                <a:spcPts val="600"/>
              </a:spcBef>
            </a:pPr>
            <a:r>
              <a:rPr lang="en-US" altLang="zh-CN" sz="2000" baseline="30000" dirty="0">
                <a:solidFill>
                  <a:schemeClr val="tx1"/>
                </a:solidFill>
              </a:rPr>
              <a:t>1</a:t>
            </a:r>
            <a:r>
              <a:rPr lang="en-US" altLang="zh-CN" sz="2000" dirty="0">
                <a:solidFill>
                  <a:schemeClr val="tx1"/>
                </a:solidFill>
              </a:rPr>
              <a:t>Department of Physics, SUPA, University of Strathclyde, Glasgow, G4 0NG, UK</a:t>
            </a:r>
          </a:p>
          <a:p>
            <a:pPr algn="l" eaLnBrk="1" hangingPunct="1">
              <a:lnSpc>
                <a:spcPct val="90000"/>
              </a:lnSpc>
              <a:spcBef>
                <a:spcPts val="600"/>
              </a:spcBef>
            </a:pPr>
            <a:r>
              <a:rPr lang="en-US" altLang="zh-CN" sz="2000" baseline="30000" dirty="0">
                <a:solidFill>
                  <a:schemeClr val="tx1"/>
                </a:solidFill>
              </a:rPr>
              <a:t>2 </a:t>
            </a:r>
            <a:r>
              <a:rPr lang="en-GB" altLang="zh-CN" sz="2000" dirty="0">
                <a:solidFill>
                  <a:schemeClr val="tx1"/>
                </a:solidFill>
              </a:rPr>
              <a:t>University of Electronic Science &amp; Technology of China, Chengdu, 610054, China</a:t>
            </a:r>
            <a:endParaRPr lang="en-US" altLang="zh-CN" sz="2000" dirty="0">
              <a:solidFill>
                <a:schemeClr val="tx1"/>
              </a:solidFill>
            </a:endParaRPr>
          </a:p>
          <a:p>
            <a:pPr algn="l" eaLnBrk="1" hangingPunct="1">
              <a:lnSpc>
                <a:spcPct val="90000"/>
              </a:lnSpc>
              <a:spcBef>
                <a:spcPts val="600"/>
              </a:spcBef>
            </a:pPr>
            <a:r>
              <a:rPr lang="en-US" altLang="zh-CN" sz="2000" baseline="30000" dirty="0">
                <a:solidFill>
                  <a:schemeClr val="tx1"/>
                </a:solidFill>
              </a:rPr>
              <a:t>3 </a:t>
            </a:r>
            <a:r>
              <a:rPr lang="en-GB" altLang="zh-CN" sz="2000" dirty="0">
                <a:solidFill>
                  <a:schemeClr val="tx1"/>
                </a:solidFill>
              </a:rPr>
              <a:t>Shenzhen University, Shenzhen, 518060, China</a:t>
            </a:r>
            <a:endParaRPr lang="zh-CN" altLang="en-US" sz="2000" dirty="0">
              <a:solidFill>
                <a:schemeClr val="tx1"/>
              </a:solidFill>
            </a:endParaRPr>
          </a:p>
        </p:txBody>
      </p:sp>
      <p:sp>
        <p:nvSpPr>
          <p:cNvPr id="2" name="Slide Number Placeholder 1">
            <a:extLst>
              <a:ext uri="{FF2B5EF4-FFF2-40B4-BE49-F238E27FC236}">
                <a16:creationId xmlns:a16="http://schemas.microsoft.com/office/drawing/2014/main" id="{AB71CFD0-8131-4791-9FF7-D6D5F5796236}"/>
              </a:ext>
            </a:extLst>
          </p:cNvPr>
          <p:cNvSpPr>
            <a:spLocks noGrp="1"/>
          </p:cNvSpPr>
          <p:nvPr>
            <p:ph type="sldNum" sz="quarter" idx="12"/>
          </p:nvPr>
        </p:nvSpPr>
        <p:spPr/>
        <p:txBody>
          <a:bodyPr/>
          <a:lstStyle/>
          <a:p>
            <a:pPr>
              <a:defRPr/>
            </a:pPr>
            <a:fld id="{79E7CBEE-EDA2-4630-9F2C-C0860B55709A}" type="slidenum">
              <a:rPr lang="zh-CN" altLang="en-US" smtClean="0"/>
              <a:pPr>
                <a:defRPr/>
              </a:pPr>
              <a:t>1</a:t>
            </a:fld>
            <a:endParaRPr lang="en-US" altLang="zh-CN"/>
          </a:p>
        </p:txBody>
      </p:sp>
      <p:pic>
        <p:nvPicPr>
          <p:cNvPr id="7" name="Picture 2" descr="http://www.compactlight.eu/pub/images/header.jpg"/>
          <p:cNvPicPr preferRelativeResize="0">
            <a:picLocks noChangeAspect="1" noChangeArrowheads="1"/>
          </p:cNvPicPr>
          <p:nvPr/>
        </p:nvPicPr>
        <p:blipFill rotWithShape="1">
          <a:blip r:embed="rId3">
            <a:extLst>
              <a:ext uri="{28A0092B-C50C-407E-A947-70E740481C1C}">
                <a14:useLocalDpi xmlns:a14="http://schemas.microsoft.com/office/drawing/2010/main"/>
              </a:ext>
            </a:extLst>
          </a:blip>
          <a:srcRect l="79405" t="8924" b="29291"/>
          <a:stretch/>
        </p:blipFill>
        <p:spPr bwMode="auto">
          <a:xfrm>
            <a:off x="94224" y="142627"/>
            <a:ext cx="2016224" cy="7267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68444" y="188640"/>
            <a:ext cx="6624736" cy="720080"/>
          </a:xfrm>
        </p:spPr>
        <p:txBody>
          <a:bodyPr/>
          <a:lstStyle/>
          <a:p>
            <a:r>
              <a:rPr lang="en-US" altLang="zh-CN" dirty="0">
                <a:solidFill>
                  <a:schemeClr val="tx2"/>
                </a:solidFill>
              </a:rPr>
              <a:t>Nonlinear simulation model</a:t>
            </a:r>
          </a:p>
        </p:txBody>
      </p:sp>
      <p:sp>
        <p:nvSpPr>
          <p:cNvPr id="19" name="TextBox 18">
            <a:extLst>
              <a:ext uri="{FF2B5EF4-FFF2-40B4-BE49-F238E27FC236}">
                <a16:creationId xmlns:a16="http://schemas.microsoft.com/office/drawing/2014/main" id="{28418D08-D139-4765-A62F-93C46E438237}"/>
              </a:ext>
            </a:extLst>
          </p:cNvPr>
          <p:cNvSpPr txBox="1"/>
          <p:nvPr/>
        </p:nvSpPr>
        <p:spPr>
          <a:xfrm>
            <a:off x="2097016" y="6290156"/>
            <a:ext cx="5297938" cy="523220"/>
          </a:xfrm>
          <a:prstGeom prst="rect">
            <a:avLst/>
          </a:prstGeom>
          <a:noFill/>
        </p:spPr>
        <p:txBody>
          <a:bodyPr wrap="square">
            <a:spAutoFit/>
          </a:bodyPr>
          <a:lstStyle/>
          <a:p>
            <a:r>
              <a:rPr lang="en-GB" sz="1400" dirty="0">
                <a:latin typeface="Times New Roman" panose="02020603050405020304" pitchFamily="18" charset="0"/>
                <a:cs typeface="Times New Roman" panose="02020603050405020304" pitchFamily="18" charset="0"/>
              </a:rPr>
              <a:t>L. Wang et al., IET </a:t>
            </a:r>
            <a:r>
              <a:rPr lang="en-GB" sz="1400" dirty="0" err="1">
                <a:latin typeface="Times New Roman" panose="02020603050405020304" pitchFamily="18" charset="0"/>
                <a:cs typeface="Times New Roman" panose="02020603050405020304" pitchFamily="18" charset="0"/>
              </a:rPr>
              <a:t>Microw</a:t>
            </a:r>
            <a:r>
              <a:rPr lang="en-GB" sz="1400" dirty="0">
                <a:latin typeface="Times New Roman" panose="02020603050405020304" pitchFamily="18" charset="0"/>
                <a:cs typeface="Times New Roman" panose="02020603050405020304" pitchFamily="18" charset="0"/>
              </a:rPr>
              <a:t>., Antennas </a:t>
            </a:r>
            <a:r>
              <a:rPr lang="en-GB" sz="1400" dirty="0" err="1">
                <a:latin typeface="Times New Roman" panose="02020603050405020304" pitchFamily="18" charset="0"/>
                <a:cs typeface="Times New Roman" panose="02020603050405020304" pitchFamily="18" charset="0"/>
              </a:rPr>
              <a:t>Propag</a:t>
            </a:r>
            <a:r>
              <a:rPr lang="en-GB" sz="1400" dirty="0">
                <a:latin typeface="Times New Roman" panose="02020603050405020304" pitchFamily="18" charset="0"/>
                <a:cs typeface="Times New Roman" panose="02020603050405020304" pitchFamily="18" charset="0"/>
              </a:rPr>
              <a:t>., vol. 12, no. 11, pp. 1752–1757, Sep. 2018.</a:t>
            </a:r>
          </a:p>
        </p:txBody>
      </p:sp>
      <p:grpSp>
        <p:nvGrpSpPr>
          <p:cNvPr id="23" name="Group 22">
            <a:extLst>
              <a:ext uri="{FF2B5EF4-FFF2-40B4-BE49-F238E27FC236}">
                <a16:creationId xmlns:a16="http://schemas.microsoft.com/office/drawing/2014/main" id="{9E61EFF5-FAE2-4615-B904-65F4C90CA2D9}"/>
              </a:ext>
            </a:extLst>
          </p:cNvPr>
          <p:cNvGrpSpPr/>
          <p:nvPr/>
        </p:nvGrpSpPr>
        <p:grpSpPr>
          <a:xfrm>
            <a:off x="187936" y="917148"/>
            <a:ext cx="4600088" cy="2764100"/>
            <a:chOff x="1052630" y="911746"/>
            <a:chExt cx="2943225" cy="1581150"/>
          </a:xfrm>
        </p:grpSpPr>
        <p:pic>
          <p:nvPicPr>
            <p:cNvPr id="24" name="图片 5391">
              <a:extLst>
                <a:ext uri="{FF2B5EF4-FFF2-40B4-BE49-F238E27FC236}">
                  <a16:creationId xmlns:a16="http://schemas.microsoft.com/office/drawing/2014/main" id="{4A39B45D-8F9F-475A-B165-717BD56EF0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630" y="911746"/>
              <a:ext cx="2943225" cy="1581150"/>
            </a:xfrm>
            <a:prstGeom prst="rect">
              <a:avLst/>
            </a:prstGeom>
            <a:noFill/>
            <a:extLst>
              <a:ext uri="{909E8E84-426E-40DD-AFC4-6F175D3DCCD1}">
                <a14:hiddenFill xmlns:a14="http://schemas.microsoft.com/office/drawing/2010/main">
                  <a:solidFill>
                    <a:srgbClr val="FFFFFF"/>
                  </a:solidFill>
                </a14:hiddenFill>
              </a:ext>
            </a:extLst>
          </p:spPr>
        </p:pic>
        <p:pic>
          <p:nvPicPr>
            <p:cNvPr id="25" name="图片 5380">
              <a:extLst>
                <a:ext uri="{FF2B5EF4-FFF2-40B4-BE49-F238E27FC236}">
                  <a16:creationId xmlns:a16="http://schemas.microsoft.com/office/drawing/2014/main" id="{E41B3BE9-4863-4AB3-8A9A-F5E9D5F78A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7632" t="10855" r="12218" b="25050"/>
            <a:stretch>
              <a:fillRect/>
            </a:stretch>
          </p:blipFill>
          <p:spPr bwMode="auto">
            <a:xfrm>
              <a:off x="1566980" y="1398836"/>
              <a:ext cx="768350" cy="7381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07D58B7D-0C41-4B47-89B8-55E5B8356F27}"/>
              </a:ext>
            </a:extLst>
          </p:cNvPr>
          <p:cNvGrpSpPr/>
          <p:nvPr/>
        </p:nvGrpSpPr>
        <p:grpSpPr>
          <a:xfrm>
            <a:off x="4447137" y="913267"/>
            <a:ext cx="4600088" cy="2829193"/>
            <a:chOff x="1052630" y="2715809"/>
            <a:chExt cx="2781300" cy="1577287"/>
          </a:xfrm>
        </p:grpSpPr>
        <p:pic>
          <p:nvPicPr>
            <p:cNvPr id="27" name="图片 5390">
              <a:extLst>
                <a:ext uri="{FF2B5EF4-FFF2-40B4-BE49-F238E27FC236}">
                  <a16:creationId xmlns:a16="http://schemas.microsoft.com/office/drawing/2014/main" id="{D3A1CB42-EEB0-404A-98CA-26EC2237FE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4471"/>
            <a:stretch>
              <a:fillRect/>
            </a:stretch>
          </p:blipFill>
          <p:spPr bwMode="auto">
            <a:xfrm>
              <a:off x="1052630" y="2715809"/>
              <a:ext cx="2781300" cy="1577287"/>
            </a:xfrm>
            <a:prstGeom prst="rect">
              <a:avLst/>
            </a:prstGeom>
            <a:noFill/>
            <a:extLst>
              <a:ext uri="{909E8E84-426E-40DD-AFC4-6F175D3DCCD1}">
                <a14:hiddenFill xmlns:a14="http://schemas.microsoft.com/office/drawing/2010/main">
                  <a:solidFill>
                    <a:srgbClr val="FFFFFF"/>
                  </a:solidFill>
                </a14:hiddenFill>
              </a:ext>
            </a:extLst>
          </p:spPr>
        </p:pic>
        <p:pic>
          <p:nvPicPr>
            <p:cNvPr id="28" name="图片 5387">
              <a:extLst>
                <a:ext uri="{FF2B5EF4-FFF2-40B4-BE49-F238E27FC236}">
                  <a16:creationId xmlns:a16="http://schemas.microsoft.com/office/drawing/2014/main" id="{3502A6E3-4452-4046-8403-BD8846F054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5256" t="10191" r="14124" b="14999"/>
            <a:stretch>
              <a:fillRect/>
            </a:stretch>
          </p:blipFill>
          <p:spPr bwMode="auto">
            <a:xfrm>
              <a:off x="1552693" y="2934196"/>
              <a:ext cx="804862" cy="7556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49F82011-517E-44E9-9212-AAC71058576E}"/>
              </a:ext>
            </a:extLst>
          </p:cNvPr>
          <p:cNvGrpSpPr/>
          <p:nvPr/>
        </p:nvGrpSpPr>
        <p:grpSpPr>
          <a:xfrm>
            <a:off x="251521" y="3789040"/>
            <a:ext cx="4536504" cy="2325035"/>
            <a:chOff x="1262985" y="3925938"/>
            <a:chExt cx="4866723" cy="2325035"/>
          </a:xfrm>
        </p:grpSpPr>
        <p:sp>
          <p:nvSpPr>
            <p:cNvPr id="30" name="Rectangle 29">
              <a:extLst>
                <a:ext uri="{FF2B5EF4-FFF2-40B4-BE49-F238E27FC236}">
                  <a16:creationId xmlns:a16="http://schemas.microsoft.com/office/drawing/2014/main" id="{DC565E2B-3DCC-469B-82F3-19E25DE768F4}"/>
                </a:ext>
              </a:extLst>
            </p:cNvPr>
            <p:cNvSpPr/>
            <p:nvPr/>
          </p:nvSpPr>
          <p:spPr>
            <a:xfrm>
              <a:off x="1262985" y="3925938"/>
              <a:ext cx="4866723" cy="2284504"/>
            </a:xfrm>
            <a:prstGeom prst="rect">
              <a:avLst/>
            </a:prstGeom>
            <a:solidFill>
              <a:schemeClr val="bg1"/>
            </a:solidFill>
            <a:ln>
              <a:noFill/>
            </a:ln>
          </p:spPr>
        </p:sp>
        <p:sp>
          <p:nvSpPr>
            <p:cNvPr id="31" name="Rectangle 30">
              <a:extLst>
                <a:ext uri="{FF2B5EF4-FFF2-40B4-BE49-F238E27FC236}">
                  <a16:creationId xmlns:a16="http://schemas.microsoft.com/office/drawing/2014/main" id="{5CAA0A24-87E4-4456-9497-597A887A9963}"/>
                </a:ext>
              </a:extLst>
            </p:cNvPr>
            <p:cNvSpPr>
              <a:spLocks noChangeArrowheads="1"/>
            </p:cNvSpPr>
            <p:nvPr/>
          </p:nvSpPr>
          <p:spPr bwMode="auto">
            <a:xfrm>
              <a:off x="1851381" y="3990389"/>
              <a:ext cx="3818123" cy="1900906"/>
            </a:xfrm>
            <a:prstGeom prst="rect">
              <a:avLst/>
            </a:prstGeom>
            <a:solidFill>
              <a:schemeClr val="bg1"/>
            </a:solidFill>
            <a:ln w="13970" cap="flat">
              <a:solidFill>
                <a:srgbClr val="FFFFFF"/>
              </a:solidFill>
              <a:prstDash val="solid"/>
              <a:round/>
              <a:headEnd/>
              <a:tailEnd/>
            </a:ln>
            <a:extLst/>
          </p:spPr>
          <p:txBody>
            <a:bodyPr rot="0" vert="horz" wrap="square" lIns="91440" tIns="45720" rIns="91440" bIns="45720" anchor="t" anchorCtr="0" upright="1">
              <a:noAutofit/>
            </a:bodyPr>
            <a:lstStyle/>
            <a:p>
              <a:endParaRPr lang="zh-CN" altLang="en-US"/>
            </a:p>
          </p:txBody>
        </p:sp>
        <p:cxnSp>
          <p:nvCxnSpPr>
            <p:cNvPr id="32" name="Line 35">
              <a:extLst>
                <a:ext uri="{FF2B5EF4-FFF2-40B4-BE49-F238E27FC236}">
                  <a16:creationId xmlns:a16="http://schemas.microsoft.com/office/drawing/2014/main" id="{5682A9A6-6340-4EF9-BE41-5F939185B9FE}"/>
                </a:ext>
              </a:extLst>
            </p:cNvPr>
            <p:cNvCxnSpPr>
              <a:cxnSpLocks noChangeShapeType="1"/>
            </p:cNvCxnSpPr>
            <p:nvPr/>
          </p:nvCxnSpPr>
          <p:spPr bwMode="auto">
            <a:xfrm>
              <a:off x="1851381" y="3990389"/>
              <a:ext cx="3818123" cy="0"/>
            </a:xfrm>
            <a:prstGeom prst="line">
              <a:avLst/>
            </a:prstGeom>
            <a:solidFill>
              <a:schemeClr val="bg1"/>
            </a:solidFill>
            <a:ln w="13970" cap="flat">
              <a:solidFill>
                <a:srgbClr val="000000"/>
              </a:solidFill>
              <a:prstDash val="solid"/>
              <a:round/>
              <a:headEnd/>
              <a:tailEnd/>
            </a:ln>
            <a:extLst/>
          </p:spPr>
        </p:cxnSp>
        <p:cxnSp>
          <p:nvCxnSpPr>
            <p:cNvPr id="33" name="Line 36">
              <a:extLst>
                <a:ext uri="{FF2B5EF4-FFF2-40B4-BE49-F238E27FC236}">
                  <a16:creationId xmlns:a16="http://schemas.microsoft.com/office/drawing/2014/main" id="{06AC5F40-901E-4532-8EC0-4E0DFFEB030A}"/>
                </a:ext>
              </a:extLst>
            </p:cNvPr>
            <p:cNvCxnSpPr>
              <a:cxnSpLocks noChangeShapeType="1"/>
            </p:cNvCxnSpPr>
            <p:nvPr/>
          </p:nvCxnSpPr>
          <p:spPr bwMode="auto">
            <a:xfrm>
              <a:off x="1851381" y="5891295"/>
              <a:ext cx="3818123" cy="0"/>
            </a:xfrm>
            <a:prstGeom prst="line">
              <a:avLst/>
            </a:prstGeom>
            <a:solidFill>
              <a:schemeClr val="bg1"/>
            </a:solidFill>
            <a:ln w="13970" cap="flat">
              <a:solidFill>
                <a:srgbClr val="000000"/>
              </a:solidFill>
              <a:prstDash val="solid"/>
              <a:round/>
              <a:headEnd/>
              <a:tailEnd/>
            </a:ln>
            <a:extLst/>
          </p:spPr>
        </p:cxnSp>
        <p:cxnSp>
          <p:nvCxnSpPr>
            <p:cNvPr id="34" name="Line 37">
              <a:extLst>
                <a:ext uri="{FF2B5EF4-FFF2-40B4-BE49-F238E27FC236}">
                  <a16:creationId xmlns:a16="http://schemas.microsoft.com/office/drawing/2014/main" id="{CF44813D-515D-4A6F-A26A-DB99D6062B5A}"/>
                </a:ext>
              </a:extLst>
            </p:cNvPr>
            <p:cNvCxnSpPr>
              <a:cxnSpLocks noChangeShapeType="1"/>
            </p:cNvCxnSpPr>
            <p:nvPr/>
          </p:nvCxnSpPr>
          <p:spPr bwMode="auto">
            <a:xfrm flipV="1">
              <a:off x="5669504" y="3990389"/>
              <a:ext cx="0" cy="1900906"/>
            </a:xfrm>
            <a:prstGeom prst="line">
              <a:avLst/>
            </a:prstGeom>
            <a:solidFill>
              <a:schemeClr val="bg1"/>
            </a:solidFill>
            <a:ln w="13970" cap="flat">
              <a:solidFill>
                <a:srgbClr val="000000"/>
              </a:solidFill>
              <a:prstDash val="solid"/>
              <a:round/>
              <a:headEnd/>
              <a:tailEnd/>
            </a:ln>
            <a:extLst/>
          </p:spPr>
        </p:cxnSp>
        <p:cxnSp>
          <p:nvCxnSpPr>
            <p:cNvPr id="35" name="Line 38">
              <a:extLst>
                <a:ext uri="{FF2B5EF4-FFF2-40B4-BE49-F238E27FC236}">
                  <a16:creationId xmlns:a16="http://schemas.microsoft.com/office/drawing/2014/main" id="{128FEF4F-227F-4CAC-A7CB-2B1DFFED2417}"/>
                </a:ext>
              </a:extLst>
            </p:cNvPr>
            <p:cNvCxnSpPr>
              <a:cxnSpLocks noChangeShapeType="1"/>
            </p:cNvCxnSpPr>
            <p:nvPr/>
          </p:nvCxnSpPr>
          <p:spPr bwMode="auto">
            <a:xfrm flipV="1">
              <a:off x="1801655" y="3990389"/>
              <a:ext cx="0" cy="1900906"/>
            </a:xfrm>
            <a:prstGeom prst="line">
              <a:avLst/>
            </a:prstGeom>
            <a:solidFill>
              <a:schemeClr val="bg1"/>
            </a:solidFill>
            <a:ln w="13970" cap="flat">
              <a:solidFill>
                <a:srgbClr val="000000"/>
              </a:solidFill>
              <a:prstDash val="solid"/>
              <a:round/>
              <a:headEnd/>
              <a:tailEnd/>
            </a:ln>
            <a:extLst/>
          </p:spPr>
        </p:cxnSp>
        <p:cxnSp>
          <p:nvCxnSpPr>
            <p:cNvPr id="36" name="Line 39">
              <a:extLst>
                <a:ext uri="{FF2B5EF4-FFF2-40B4-BE49-F238E27FC236}">
                  <a16:creationId xmlns:a16="http://schemas.microsoft.com/office/drawing/2014/main" id="{36421617-1472-42CF-AB16-3D26FE16E211}"/>
                </a:ext>
              </a:extLst>
            </p:cNvPr>
            <p:cNvCxnSpPr>
              <a:cxnSpLocks noChangeShapeType="1"/>
            </p:cNvCxnSpPr>
            <p:nvPr/>
          </p:nvCxnSpPr>
          <p:spPr bwMode="auto">
            <a:xfrm>
              <a:off x="1851381" y="5891295"/>
              <a:ext cx="3818123" cy="0"/>
            </a:xfrm>
            <a:prstGeom prst="line">
              <a:avLst/>
            </a:prstGeom>
            <a:solidFill>
              <a:schemeClr val="bg1"/>
            </a:solidFill>
            <a:ln w="13970" cap="flat">
              <a:solidFill>
                <a:srgbClr val="000000"/>
              </a:solidFill>
              <a:prstDash val="solid"/>
              <a:round/>
              <a:headEnd/>
              <a:tailEnd/>
            </a:ln>
            <a:extLst/>
          </p:spPr>
        </p:cxnSp>
        <p:cxnSp>
          <p:nvCxnSpPr>
            <p:cNvPr id="38" name="Line 41">
              <a:extLst>
                <a:ext uri="{FF2B5EF4-FFF2-40B4-BE49-F238E27FC236}">
                  <a16:creationId xmlns:a16="http://schemas.microsoft.com/office/drawing/2014/main" id="{40F7DA0F-25D5-4C59-9127-0FA02371D943}"/>
                </a:ext>
              </a:extLst>
            </p:cNvPr>
            <p:cNvCxnSpPr>
              <a:cxnSpLocks noChangeShapeType="1"/>
            </p:cNvCxnSpPr>
            <p:nvPr/>
          </p:nvCxnSpPr>
          <p:spPr bwMode="auto">
            <a:xfrm flipV="1">
              <a:off x="1801655" y="5856352"/>
              <a:ext cx="0" cy="34943"/>
            </a:xfrm>
            <a:prstGeom prst="line">
              <a:avLst/>
            </a:prstGeom>
            <a:solidFill>
              <a:schemeClr val="bg1"/>
            </a:solidFill>
            <a:ln w="13970" cap="flat">
              <a:solidFill>
                <a:srgbClr val="000000"/>
              </a:solidFill>
              <a:prstDash val="solid"/>
              <a:round/>
              <a:headEnd/>
              <a:tailEnd/>
            </a:ln>
            <a:extLst/>
          </p:spPr>
        </p:cxnSp>
        <p:cxnSp>
          <p:nvCxnSpPr>
            <p:cNvPr id="39" name="Line 42">
              <a:extLst>
                <a:ext uri="{FF2B5EF4-FFF2-40B4-BE49-F238E27FC236}">
                  <a16:creationId xmlns:a16="http://schemas.microsoft.com/office/drawing/2014/main" id="{8FF39FE3-7DF8-4F52-A62A-A3DABB2F56E3}"/>
                </a:ext>
              </a:extLst>
            </p:cNvPr>
            <p:cNvCxnSpPr>
              <a:cxnSpLocks noChangeShapeType="1"/>
            </p:cNvCxnSpPr>
            <p:nvPr/>
          </p:nvCxnSpPr>
          <p:spPr bwMode="auto">
            <a:xfrm>
              <a:off x="1801655" y="3990389"/>
              <a:ext cx="0" cy="34167"/>
            </a:xfrm>
            <a:prstGeom prst="line">
              <a:avLst/>
            </a:prstGeom>
            <a:solidFill>
              <a:schemeClr val="bg1"/>
            </a:solidFill>
            <a:ln w="13970" cap="flat">
              <a:solidFill>
                <a:srgbClr val="000000"/>
              </a:solidFill>
              <a:prstDash val="solid"/>
              <a:round/>
              <a:headEnd/>
              <a:tailEnd/>
            </a:ln>
            <a:extLst/>
          </p:spPr>
        </p:cxnSp>
        <p:sp>
          <p:nvSpPr>
            <p:cNvPr id="40" name="Rectangle 39">
              <a:extLst>
                <a:ext uri="{FF2B5EF4-FFF2-40B4-BE49-F238E27FC236}">
                  <a16:creationId xmlns:a16="http://schemas.microsoft.com/office/drawing/2014/main" id="{BCF45BB0-B494-4B2A-868A-3A08A7E91606}"/>
                </a:ext>
              </a:extLst>
            </p:cNvPr>
            <p:cNvSpPr>
              <a:spLocks noChangeArrowheads="1"/>
            </p:cNvSpPr>
            <p:nvPr/>
          </p:nvSpPr>
          <p:spPr bwMode="auto">
            <a:xfrm>
              <a:off x="1765687" y="5904496"/>
              <a:ext cx="74702" cy="1428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800" kern="100">
                  <a:solidFill>
                    <a:srgbClr val="000000"/>
                  </a:solidFill>
                  <a:effectLst/>
                  <a:latin typeface="Times New Roman" panose="02020603050405020304" pitchFamily="18" charset="0"/>
                  <a:ea typeface="宋体" panose="02010600030101010101" pitchFamily="2" charset="-122"/>
                </a:rPr>
                <a:t>0</a:t>
              </a:r>
              <a:endParaRPr lang="zh-CN" sz="1200" kern="100">
                <a:effectLst/>
                <a:latin typeface="Times New Roman" panose="02020603050405020304" pitchFamily="18" charset="0"/>
                <a:ea typeface="宋体" panose="02010600030101010101" pitchFamily="2" charset="-122"/>
              </a:endParaRPr>
            </a:p>
          </p:txBody>
        </p:sp>
        <p:cxnSp>
          <p:nvCxnSpPr>
            <p:cNvPr id="41" name="Line 44">
              <a:extLst>
                <a:ext uri="{FF2B5EF4-FFF2-40B4-BE49-F238E27FC236}">
                  <a16:creationId xmlns:a16="http://schemas.microsoft.com/office/drawing/2014/main" id="{BB24E74C-7F0C-4EF7-9D0F-8E76068D9AFA}"/>
                </a:ext>
              </a:extLst>
            </p:cNvPr>
            <p:cNvCxnSpPr>
              <a:cxnSpLocks noChangeShapeType="1"/>
            </p:cNvCxnSpPr>
            <p:nvPr/>
          </p:nvCxnSpPr>
          <p:spPr bwMode="auto">
            <a:xfrm flipV="1">
              <a:off x="1893880" y="5874211"/>
              <a:ext cx="0" cy="17083"/>
            </a:xfrm>
            <a:prstGeom prst="line">
              <a:avLst/>
            </a:prstGeom>
            <a:solidFill>
              <a:schemeClr val="bg1"/>
            </a:solidFill>
            <a:ln w="13970" cap="flat">
              <a:solidFill>
                <a:srgbClr val="000000"/>
              </a:solidFill>
              <a:prstDash val="solid"/>
              <a:round/>
              <a:headEnd/>
              <a:tailEnd/>
            </a:ln>
            <a:extLst/>
          </p:spPr>
        </p:cxnSp>
        <p:cxnSp>
          <p:nvCxnSpPr>
            <p:cNvPr id="42" name="Line 45">
              <a:extLst>
                <a:ext uri="{FF2B5EF4-FFF2-40B4-BE49-F238E27FC236}">
                  <a16:creationId xmlns:a16="http://schemas.microsoft.com/office/drawing/2014/main" id="{DCE13466-D7BA-44F7-9C94-360C9C235086}"/>
                </a:ext>
              </a:extLst>
            </p:cNvPr>
            <p:cNvCxnSpPr>
              <a:cxnSpLocks noChangeShapeType="1"/>
            </p:cNvCxnSpPr>
            <p:nvPr/>
          </p:nvCxnSpPr>
          <p:spPr bwMode="auto">
            <a:xfrm>
              <a:off x="1893880" y="3990389"/>
              <a:ext cx="0" cy="17083"/>
            </a:xfrm>
            <a:prstGeom prst="line">
              <a:avLst/>
            </a:prstGeom>
            <a:solidFill>
              <a:schemeClr val="bg1"/>
            </a:solidFill>
            <a:ln w="13970" cap="flat">
              <a:solidFill>
                <a:srgbClr val="000000"/>
              </a:solidFill>
              <a:prstDash val="solid"/>
              <a:round/>
              <a:headEnd/>
              <a:tailEnd/>
            </a:ln>
            <a:extLst/>
          </p:spPr>
        </p:cxnSp>
        <p:cxnSp>
          <p:nvCxnSpPr>
            <p:cNvPr id="43" name="Line 46">
              <a:extLst>
                <a:ext uri="{FF2B5EF4-FFF2-40B4-BE49-F238E27FC236}">
                  <a16:creationId xmlns:a16="http://schemas.microsoft.com/office/drawing/2014/main" id="{6696B78D-8F60-4514-A5D2-3B12FEA5211B}"/>
                </a:ext>
              </a:extLst>
            </p:cNvPr>
            <p:cNvCxnSpPr>
              <a:cxnSpLocks noChangeShapeType="1"/>
            </p:cNvCxnSpPr>
            <p:nvPr/>
          </p:nvCxnSpPr>
          <p:spPr bwMode="auto">
            <a:xfrm flipV="1">
              <a:off x="2040443" y="5874211"/>
              <a:ext cx="0" cy="17083"/>
            </a:xfrm>
            <a:prstGeom prst="line">
              <a:avLst/>
            </a:prstGeom>
            <a:solidFill>
              <a:schemeClr val="bg1"/>
            </a:solidFill>
            <a:ln w="13970" cap="flat">
              <a:solidFill>
                <a:srgbClr val="000000"/>
              </a:solidFill>
              <a:prstDash val="solid"/>
              <a:round/>
              <a:headEnd/>
              <a:tailEnd/>
            </a:ln>
            <a:extLst/>
          </p:spPr>
        </p:cxnSp>
        <p:cxnSp>
          <p:nvCxnSpPr>
            <p:cNvPr id="44" name="Line 47">
              <a:extLst>
                <a:ext uri="{FF2B5EF4-FFF2-40B4-BE49-F238E27FC236}">
                  <a16:creationId xmlns:a16="http://schemas.microsoft.com/office/drawing/2014/main" id="{D155FAE2-8776-4694-8415-8A514184A5EB}"/>
                </a:ext>
              </a:extLst>
            </p:cNvPr>
            <p:cNvCxnSpPr>
              <a:cxnSpLocks noChangeShapeType="1"/>
            </p:cNvCxnSpPr>
            <p:nvPr/>
          </p:nvCxnSpPr>
          <p:spPr bwMode="auto">
            <a:xfrm>
              <a:off x="2040443" y="3990389"/>
              <a:ext cx="0" cy="17083"/>
            </a:xfrm>
            <a:prstGeom prst="line">
              <a:avLst/>
            </a:prstGeom>
            <a:solidFill>
              <a:schemeClr val="bg1"/>
            </a:solidFill>
            <a:ln w="13970" cap="flat">
              <a:solidFill>
                <a:srgbClr val="000000"/>
              </a:solidFill>
              <a:prstDash val="solid"/>
              <a:round/>
              <a:headEnd/>
              <a:tailEnd/>
            </a:ln>
            <a:extLst/>
          </p:spPr>
        </p:cxnSp>
        <p:cxnSp>
          <p:nvCxnSpPr>
            <p:cNvPr id="45" name="Line 48">
              <a:extLst>
                <a:ext uri="{FF2B5EF4-FFF2-40B4-BE49-F238E27FC236}">
                  <a16:creationId xmlns:a16="http://schemas.microsoft.com/office/drawing/2014/main" id="{9D2CEC42-1E54-4A03-8FFE-A78EBBB1DF79}"/>
                </a:ext>
              </a:extLst>
            </p:cNvPr>
            <p:cNvCxnSpPr>
              <a:cxnSpLocks noChangeShapeType="1"/>
            </p:cNvCxnSpPr>
            <p:nvPr/>
          </p:nvCxnSpPr>
          <p:spPr bwMode="auto">
            <a:xfrm flipV="1">
              <a:off x="2132668" y="5874211"/>
              <a:ext cx="0" cy="17083"/>
            </a:xfrm>
            <a:prstGeom prst="line">
              <a:avLst/>
            </a:prstGeom>
            <a:solidFill>
              <a:schemeClr val="bg1"/>
            </a:solidFill>
            <a:ln w="13970" cap="flat">
              <a:solidFill>
                <a:srgbClr val="000000"/>
              </a:solidFill>
              <a:prstDash val="solid"/>
              <a:round/>
              <a:headEnd/>
              <a:tailEnd/>
            </a:ln>
            <a:extLst/>
          </p:spPr>
        </p:cxnSp>
        <p:cxnSp>
          <p:nvCxnSpPr>
            <p:cNvPr id="46" name="Line 49">
              <a:extLst>
                <a:ext uri="{FF2B5EF4-FFF2-40B4-BE49-F238E27FC236}">
                  <a16:creationId xmlns:a16="http://schemas.microsoft.com/office/drawing/2014/main" id="{FF758DFF-22D9-4283-9841-A6224B2E17BD}"/>
                </a:ext>
              </a:extLst>
            </p:cNvPr>
            <p:cNvCxnSpPr>
              <a:cxnSpLocks noChangeShapeType="1"/>
            </p:cNvCxnSpPr>
            <p:nvPr/>
          </p:nvCxnSpPr>
          <p:spPr bwMode="auto">
            <a:xfrm>
              <a:off x="2132668" y="3990389"/>
              <a:ext cx="0" cy="17083"/>
            </a:xfrm>
            <a:prstGeom prst="line">
              <a:avLst/>
            </a:prstGeom>
            <a:solidFill>
              <a:schemeClr val="bg1"/>
            </a:solidFill>
            <a:ln w="13970" cap="flat">
              <a:solidFill>
                <a:srgbClr val="000000"/>
              </a:solidFill>
              <a:prstDash val="solid"/>
              <a:round/>
              <a:headEnd/>
              <a:tailEnd/>
            </a:ln>
            <a:extLst/>
          </p:spPr>
        </p:cxnSp>
        <p:cxnSp>
          <p:nvCxnSpPr>
            <p:cNvPr id="47" name="Line 50">
              <a:extLst>
                <a:ext uri="{FF2B5EF4-FFF2-40B4-BE49-F238E27FC236}">
                  <a16:creationId xmlns:a16="http://schemas.microsoft.com/office/drawing/2014/main" id="{64059CD7-25B0-4547-8E34-E4747AF9E1A2}"/>
                </a:ext>
              </a:extLst>
            </p:cNvPr>
            <p:cNvCxnSpPr>
              <a:cxnSpLocks noChangeShapeType="1"/>
            </p:cNvCxnSpPr>
            <p:nvPr/>
          </p:nvCxnSpPr>
          <p:spPr bwMode="auto">
            <a:xfrm flipV="1">
              <a:off x="2230427" y="5874211"/>
              <a:ext cx="0" cy="17083"/>
            </a:xfrm>
            <a:prstGeom prst="line">
              <a:avLst/>
            </a:prstGeom>
            <a:solidFill>
              <a:schemeClr val="bg1"/>
            </a:solidFill>
            <a:ln w="13970" cap="flat">
              <a:solidFill>
                <a:srgbClr val="000000"/>
              </a:solidFill>
              <a:prstDash val="solid"/>
              <a:round/>
              <a:headEnd/>
              <a:tailEnd/>
            </a:ln>
            <a:extLst/>
          </p:spPr>
        </p:cxnSp>
        <p:cxnSp>
          <p:nvCxnSpPr>
            <p:cNvPr id="48" name="Line 51">
              <a:extLst>
                <a:ext uri="{FF2B5EF4-FFF2-40B4-BE49-F238E27FC236}">
                  <a16:creationId xmlns:a16="http://schemas.microsoft.com/office/drawing/2014/main" id="{BDBF488B-0329-42B5-9221-269A3FB9F10A}"/>
                </a:ext>
              </a:extLst>
            </p:cNvPr>
            <p:cNvCxnSpPr>
              <a:cxnSpLocks noChangeShapeType="1"/>
            </p:cNvCxnSpPr>
            <p:nvPr/>
          </p:nvCxnSpPr>
          <p:spPr bwMode="auto">
            <a:xfrm>
              <a:off x="2230427" y="3990389"/>
              <a:ext cx="0" cy="17083"/>
            </a:xfrm>
            <a:prstGeom prst="line">
              <a:avLst/>
            </a:prstGeom>
            <a:solidFill>
              <a:schemeClr val="bg1"/>
            </a:solidFill>
            <a:ln w="13970" cap="flat">
              <a:solidFill>
                <a:srgbClr val="000000"/>
              </a:solidFill>
              <a:prstDash val="solid"/>
              <a:round/>
              <a:headEnd/>
              <a:tailEnd/>
            </a:ln>
            <a:extLst/>
          </p:spPr>
        </p:cxnSp>
        <p:cxnSp>
          <p:nvCxnSpPr>
            <p:cNvPr id="49" name="Line 52">
              <a:extLst>
                <a:ext uri="{FF2B5EF4-FFF2-40B4-BE49-F238E27FC236}">
                  <a16:creationId xmlns:a16="http://schemas.microsoft.com/office/drawing/2014/main" id="{51C0BB9B-0B31-4536-83BB-5E1E705224C2}"/>
                </a:ext>
              </a:extLst>
            </p:cNvPr>
            <p:cNvCxnSpPr>
              <a:cxnSpLocks noChangeShapeType="1"/>
            </p:cNvCxnSpPr>
            <p:nvPr/>
          </p:nvCxnSpPr>
          <p:spPr bwMode="auto">
            <a:xfrm flipV="1">
              <a:off x="2327263" y="5874211"/>
              <a:ext cx="0" cy="17083"/>
            </a:xfrm>
            <a:prstGeom prst="line">
              <a:avLst/>
            </a:prstGeom>
            <a:solidFill>
              <a:schemeClr val="bg1"/>
            </a:solidFill>
            <a:ln w="13970" cap="flat">
              <a:solidFill>
                <a:srgbClr val="000000"/>
              </a:solidFill>
              <a:prstDash val="solid"/>
              <a:round/>
              <a:headEnd/>
              <a:tailEnd/>
            </a:ln>
            <a:extLst/>
          </p:spPr>
        </p:cxnSp>
        <p:cxnSp>
          <p:nvCxnSpPr>
            <p:cNvPr id="50" name="Line 53">
              <a:extLst>
                <a:ext uri="{FF2B5EF4-FFF2-40B4-BE49-F238E27FC236}">
                  <a16:creationId xmlns:a16="http://schemas.microsoft.com/office/drawing/2014/main" id="{7BE6DE1B-E47A-4749-B12E-FE8ADB36C5B3}"/>
                </a:ext>
              </a:extLst>
            </p:cNvPr>
            <p:cNvCxnSpPr>
              <a:cxnSpLocks noChangeShapeType="1"/>
            </p:cNvCxnSpPr>
            <p:nvPr/>
          </p:nvCxnSpPr>
          <p:spPr bwMode="auto">
            <a:xfrm>
              <a:off x="2327263" y="3990389"/>
              <a:ext cx="0" cy="17083"/>
            </a:xfrm>
            <a:prstGeom prst="line">
              <a:avLst/>
            </a:prstGeom>
            <a:solidFill>
              <a:schemeClr val="bg1"/>
            </a:solidFill>
            <a:ln w="13970" cap="flat">
              <a:solidFill>
                <a:srgbClr val="000000"/>
              </a:solidFill>
              <a:prstDash val="solid"/>
              <a:round/>
              <a:headEnd/>
              <a:tailEnd/>
            </a:ln>
            <a:extLst/>
          </p:spPr>
        </p:cxnSp>
        <p:cxnSp>
          <p:nvCxnSpPr>
            <p:cNvPr id="51" name="Line 54">
              <a:extLst>
                <a:ext uri="{FF2B5EF4-FFF2-40B4-BE49-F238E27FC236}">
                  <a16:creationId xmlns:a16="http://schemas.microsoft.com/office/drawing/2014/main" id="{655FD1E3-2CEB-43D9-B57A-2C35DDF4EFDA}"/>
                </a:ext>
              </a:extLst>
            </p:cNvPr>
            <p:cNvCxnSpPr>
              <a:cxnSpLocks noChangeShapeType="1"/>
            </p:cNvCxnSpPr>
            <p:nvPr/>
          </p:nvCxnSpPr>
          <p:spPr bwMode="auto">
            <a:xfrm flipV="1">
              <a:off x="2419488" y="5874211"/>
              <a:ext cx="0" cy="17083"/>
            </a:xfrm>
            <a:prstGeom prst="line">
              <a:avLst/>
            </a:prstGeom>
            <a:solidFill>
              <a:schemeClr val="bg1"/>
            </a:solidFill>
            <a:ln w="13970" cap="flat">
              <a:solidFill>
                <a:srgbClr val="000000"/>
              </a:solidFill>
              <a:prstDash val="solid"/>
              <a:round/>
              <a:headEnd/>
              <a:tailEnd/>
            </a:ln>
            <a:extLst/>
          </p:spPr>
        </p:cxnSp>
        <p:cxnSp>
          <p:nvCxnSpPr>
            <p:cNvPr id="52" name="Line 55">
              <a:extLst>
                <a:ext uri="{FF2B5EF4-FFF2-40B4-BE49-F238E27FC236}">
                  <a16:creationId xmlns:a16="http://schemas.microsoft.com/office/drawing/2014/main" id="{24AEF1B5-35A4-4B78-A6F3-200EECA19CEE}"/>
                </a:ext>
              </a:extLst>
            </p:cNvPr>
            <p:cNvCxnSpPr>
              <a:cxnSpLocks noChangeShapeType="1"/>
            </p:cNvCxnSpPr>
            <p:nvPr/>
          </p:nvCxnSpPr>
          <p:spPr bwMode="auto">
            <a:xfrm>
              <a:off x="2419488" y="3990389"/>
              <a:ext cx="0" cy="17083"/>
            </a:xfrm>
            <a:prstGeom prst="line">
              <a:avLst/>
            </a:prstGeom>
            <a:solidFill>
              <a:schemeClr val="bg1"/>
            </a:solidFill>
            <a:ln w="13970" cap="flat">
              <a:solidFill>
                <a:srgbClr val="000000"/>
              </a:solidFill>
              <a:prstDash val="solid"/>
              <a:round/>
              <a:headEnd/>
              <a:tailEnd/>
            </a:ln>
            <a:extLst/>
          </p:spPr>
        </p:cxnSp>
        <p:cxnSp>
          <p:nvCxnSpPr>
            <p:cNvPr id="53" name="Line 56">
              <a:extLst>
                <a:ext uri="{FF2B5EF4-FFF2-40B4-BE49-F238E27FC236}">
                  <a16:creationId xmlns:a16="http://schemas.microsoft.com/office/drawing/2014/main" id="{8EDF9639-335C-4377-8D8B-B6956B9E80C3}"/>
                </a:ext>
              </a:extLst>
            </p:cNvPr>
            <p:cNvCxnSpPr>
              <a:cxnSpLocks noChangeShapeType="1"/>
            </p:cNvCxnSpPr>
            <p:nvPr/>
          </p:nvCxnSpPr>
          <p:spPr bwMode="auto">
            <a:xfrm flipV="1">
              <a:off x="2516325" y="5874211"/>
              <a:ext cx="0" cy="17083"/>
            </a:xfrm>
            <a:prstGeom prst="line">
              <a:avLst/>
            </a:prstGeom>
            <a:solidFill>
              <a:schemeClr val="bg1"/>
            </a:solidFill>
            <a:ln w="13970" cap="flat">
              <a:solidFill>
                <a:srgbClr val="000000"/>
              </a:solidFill>
              <a:prstDash val="solid"/>
              <a:round/>
              <a:headEnd/>
              <a:tailEnd/>
            </a:ln>
            <a:extLst/>
          </p:spPr>
        </p:cxnSp>
        <p:cxnSp>
          <p:nvCxnSpPr>
            <p:cNvPr id="54" name="Line 57">
              <a:extLst>
                <a:ext uri="{FF2B5EF4-FFF2-40B4-BE49-F238E27FC236}">
                  <a16:creationId xmlns:a16="http://schemas.microsoft.com/office/drawing/2014/main" id="{3988B6C4-8C78-4CAE-A838-5FC307502D97}"/>
                </a:ext>
              </a:extLst>
            </p:cNvPr>
            <p:cNvCxnSpPr>
              <a:cxnSpLocks noChangeShapeType="1"/>
            </p:cNvCxnSpPr>
            <p:nvPr/>
          </p:nvCxnSpPr>
          <p:spPr bwMode="auto">
            <a:xfrm>
              <a:off x="2516325" y="3990389"/>
              <a:ext cx="0" cy="17083"/>
            </a:xfrm>
            <a:prstGeom prst="line">
              <a:avLst/>
            </a:prstGeom>
            <a:solidFill>
              <a:schemeClr val="bg1"/>
            </a:solidFill>
            <a:ln w="13970" cap="flat">
              <a:solidFill>
                <a:srgbClr val="000000"/>
              </a:solidFill>
              <a:prstDash val="solid"/>
              <a:round/>
              <a:headEnd/>
              <a:tailEnd/>
            </a:ln>
            <a:extLst/>
          </p:spPr>
        </p:cxnSp>
        <p:cxnSp>
          <p:nvCxnSpPr>
            <p:cNvPr id="55" name="Line 58">
              <a:extLst>
                <a:ext uri="{FF2B5EF4-FFF2-40B4-BE49-F238E27FC236}">
                  <a16:creationId xmlns:a16="http://schemas.microsoft.com/office/drawing/2014/main" id="{137F6DCD-F43C-444F-80AD-66CA18D649BB}"/>
                </a:ext>
              </a:extLst>
            </p:cNvPr>
            <p:cNvCxnSpPr>
              <a:cxnSpLocks noChangeShapeType="1"/>
            </p:cNvCxnSpPr>
            <p:nvPr/>
          </p:nvCxnSpPr>
          <p:spPr bwMode="auto">
            <a:xfrm flipV="1">
              <a:off x="2614084" y="5874211"/>
              <a:ext cx="0" cy="17083"/>
            </a:xfrm>
            <a:prstGeom prst="line">
              <a:avLst/>
            </a:prstGeom>
            <a:solidFill>
              <a:schemeClr val="bg1"/>
            </a:solidFill>
            <a:ln w="13970" cap="flat">
              <a:solidFill>
                <a:srgbClr val="000000"/>
              </a:solidFill>
              <a:prstDash val="solid"/>
              <a:round/>
              <a:headEnd/>
              <a:tailEnd/>
            </a:ln>
            <a:extLst/>
          </p:spPr>
        </p:cxnSp>
        <p:cxnSp>
          <p:nvCxnSpPr>
            <p:cNvPr id="56" name="Line 59">
              <a:extLst>
                <a:ext uri="{FF2B5EF4-FFF2-40B4-BE49-F238E27FC236}">
                  <a16:creationId xmlns:a16="http://schemas.microsoft.com/office/drawing/2014/main" id="{FFA03170-206F-4426-9E6B-BD317646F9CE}"/>
                </a:ext>
              </a:extLst>
            </p:cNvPr>
            <p:cNvCxnSpPr>
              <a:cxnSpLocks noChangeShapeType="1"/>
            </p:cNvCxnSpPr>
            <p:nvPr/>
          </p:nvCxnSpPr>
          <p:spPr bwMode="auto">
            <a:xfrm>
              <a:off x="2614084" y="3990389"/>
              <a:ext cx="0" cy="17083"/>
            </a:xfrm>
            <a:prstGeom prst="line">
              <a:avLst/>
            </a:prstGeom>
            <a:solidFill>
              <a:schemeClr val="bg1"/>
            </a:solidFill>
            <a:ln w="13970" cap="flat">
              <a:solidFill>
                <a:srgbClr val="000000"/>
              </a:solidFill>
              <a:prstDash val="solid"/>
              <a:round/>
              <a:headEnd/>
              <a:tailEnd/>
            </a:ln>
            <a:extLst/>
          </p:spPr>
        </p:cxnSp>
        <p:cxnSp>
          <p:nvCxnSpPr>
            <p:cNvPr id="57" name="Line 60">
              <a:extLst>
                <a:ext uri="{FF2B5EF4-FFF2-40B4-BE49-F238E27FC236}">
                  <a16:creationId xmlns:a16="http://schemas.microsoft.com/office/drawing/2014/main" id="{CF5827AC-3FFF-4B6A-BEA0-7AA9FEE71885}"/>
                </a:ext>
              </a:extLst>
            </p:cNvPr>
            <p:cNvCxnSpPr>
              <a:cxnSpLocks noChangeShapeType="1"/>
            </p:cNvCxnSpPr>
            <p:nvPr/>
          </p:nvCxnSpPr>
          <p:spPr bwMode="auto">
            <a:xfrm flipV="1">
              <a:off x="2706309" y="5874211"/>
              <a:ext cx="0" cy="17083"/>
            </a:xfrm>
            <a:prstGeom prst="line">
              <a:avLst/>
            </a:prstGeom>
            <a:solidFill>
              <a:schemeClr val="bg1"/>
            </a:solidFill>
            <a:ln w="13970" cap="flat">
              <a:solidFill>
                <a:srgbClr val="000000"/>
              </a:solidFill>
              <a:prstDash val="solid"/>
              <a:round/>
              <a:headEnd/>
              <a:tailEnd/>
            </a:ln>
            <a:extLst/>
          </p:spPr>
        </p:cxnSp>
        <p:cxnSp>
          <p:nvCxnSpPr>
            <p:cNvPr id="58" name="Line 61">
              <a:extLst>
                <a:ext uri="{FF2B5EF4-FFF2-40B4-BE49-F238E27FC236}">
                  <a16:creationId xmlns:a16="http://schemas.microsoft.com/office/drawing/2014/main" id="{19C61E54-3639-4EED-A154-10E8CB8B12F7}"/>
                </a:ext>
              </a:extLst>
            </p:cNvPr>
            <p:cNvCxnSpPr>
              <a:cxnSpLocks noChangeShapeType="1"/>
            </p:cNvCxnSpPr>
            <p:nvPr/>
          </p:nvCxnSpPr>
          <p:spPr bwMode="auto">
            <a:xfrm>
              <a:off x="2706309" y="3990389"/>
              <a:ext cx="0" cy="17083"/>
            </a:xfrm>
            <a:prstGeom prst="line">
              <a:avLst/>
            </a:prstGeom>
            <a:solidFill>
              <a:schemeClr val="bg1"/>
            </a:solidFill>
            <a:ln w="13970" cap="flat">
              <a:solidFill>
                <a:srgbClr val="000000"/>
              </a:solidFill>
              <a:prstDash val="solid"/>
              <a:round/>
              <a:headEnd/>
              <a:tailEnd/>
            </a:ln>
            <a:extLst/>
          </p:spPr>
        </p:cxnSp>
        <p:cxnSp>
          <p:nvCxnSpPr>
            <p:cNvPr id="59" name="Line 62">
              <a:extLst>
                <a:ext uri="{FF2B5EF4-FFF2-40B4-BE49-F238E27FC236}">
                  <a16:creationId xmlns:a16="http://schemas.microsoft.com/office/drawing/2014/main" id="{3A7FCDA0-B183-4E6C-9115-E9473161BD8F}"/>
                </a:ext>
              </a:extLst>
            </p:cNvPr>
            <p:cNvCxnSpPr>
              <a:cxnSpLocks noChangeShapeType="1"/>
            </p:cNvCxnSpPr>
            <p:nvPr/>
          </p:nvCxnSpPr>
          <p:spPr bwMode="auto">
            <a:xfrm flipV="1">
              <a:off x="2803145" y="5856352"/>
              <a:ext cx="0" cy="34943"/>
            </a:xfrm>
            <a:prstGeom prst="line">
              <a:avLst/>
            </a:prstGeom>
            <a:solidFill>
              <a:schemeClr val="bg1"/>
            </a:solidFill>
            <a:ln w="13970" cap="flat">
              <a:solidFill>
                <a:srgbClr val="000000"/>
              </a:solidFill>
              <a:prstDash val="solid"/>
              <a:round/>
              <a:headEnd/>
              <a:tailEnd/>
            </a:ln>
            <a:extLst/>
          </p:spPr>
        </p:cxnSp>
        <p:cxnSp>
          <p:nvCxnSpPr>
            <p:cNvPr id="60" name="Line 63">
              <a:extLst>
                <a:ext uri="{FF2B5EF4-FFF2-40B4-BE49-F238E27FC236}">
                  <a16:creationId xmlns:a16="http://schemas.microsoft.com/office/drawing/2014/main" id="{F6CFCF8B-C508-4AFA-A47B-874FB3494F01}"/>
                </a:ext>
              </a:extLst>
            </p:cNvPr>
            <p:cNvCxnSpPr>
              <a:cxnSpLocks noChangeShapeType="1"/>
            </p:cNvCxnSpPr>
            <p:nvPr/>
          </p:nvCxnSpPr>
          <p:spPr bwMode="auto">
            <a:xfrm>
              <a:off x="2803145" y="3990389"/>
              <a:ext cx="0" cy="34167"/>
            </a:xfrm>
            <a:prstGeom prst="line">
              <a:avLst/>
            </a:prstGeom>
            <a:solidFill>
              <a:schemeClr val="bg1"/>
            </a:solidFill>
            <a:ln w="13970" cap="flat">
              <a:solidFill>
                <a:srgbClr val="000000"/>
              </a:solidFill>
              <a:prstDash val="solid"/>
              <a:round/>
              <a:headEnd/>
              <a:tailEnd/>
            </a:ln>
            <a:extLst/>
          </p:spPr>
        </p:cxnSp>
        <p:sp>
          <p:nvSpPr>
            <p:cNvPr id="61" name="Rectangle 60">
              <a:extLst>
                <a:ext uri="{FF2B5EF4-FFF2-40B4-BE49-F238E27FC236}">
                  <a16:creationId xmlns:a16="http://schemas.microsoft.com/office/drawing/2014/main" id="{7BAEECEC-DF5F-4DB2-A4DF-9DE20E8BD51D}"/>
                </a:ext>
              </a:extLst>
            </p:cNvPr>
            <p:cNvSpPr>
              <a:spLocks noChangeArrowheads="1"/>
            </p:cNvSpPr>
            <p:nvPr/>
          </p:nvSpPr>
          <p:spPr bwMode="auto">
            <a:xfrm>
              <a:off x="2767177" y="5904496"/>
              <a:ext cx="74702" cy="1428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800" kern="100">
                  <a:solidFill>
                    <a:srgbClr val="000000"/>
                  </a:solidFill>
                  <a:effectLst/>
                  <a:latin typeface="Times New Roman" panose="02020603050405020304" pitchFamily="18" charset="0"/>
                  <a:ea typeface="宋体" panose="02010600030101010101" pitchFamily="2" charset="-122"/>
                </a:rPr>
                <a:t>5</a:t>
              </a:r>
              <a:endParaRPr lang="zh-CN" sz="1200" kern="100">
                <a:effectLst/>
                <a:latin typeface="Times New Roman" panose="02020603050405020304" pitchFamily="18" charset="0"/>
                <a:ea typeface="宋体" panose="02010600030101010101" pitchFamily="2" charset="-122"/>
              </a:endParaRPr>
            </a:p>
          </p:txBody>
        </p:sp>
        <p:cxnSp>
          <p:nvCxnSpPr>
            <p:cNvPr id="62" name="Line 65">
              <a:extLst>
                <a:ext uri="{FF2B5EF4-FFF2-40B4-BE49-F238E27FC236}">
                  <a16:creationId xmlns:a16="http://schemas.microsoft.com/office/drawing/2014/main" id="{4551ABC3-F2A0-4261-AA1F-71D7EF82EFE4}"/>
                </a:ext>
              </a:extLst>
            </p:cNvPr>
            <p:cNvCxnSpPr>
              <a:cxnSpLocks noChangeShapeType="1"/>
            </p:cNvCxnSpPr>
            <p:nvPr/>
          </p:nvCxnSpPr>
          <p:spPr bwMode="auto">
            <a:xfrm flipV="1">
              <a:off x="2900904" y="5874211"/>
              <a:ext cx="0" cy="17083"/>
            </a:xfrm>
            <a:prstGeom prst="line">
              <a:avLst/>
            </a:prstGeom>
            <a:solidFill>
              <a:schemeClr val="bg1"/>
            </a:solidFill>
            <a:ln w="13970" cap="flat">
              <a:solidFill>
                <a:srgbClr val="000000"/>
              </a:solidFill>
              <a:prstDash val="solid"/>
              <a:round/>
              <a:headEnd/>
              <a:tailEnd/>
            </a:ln>
            <a:extLst/>
          </p:spPr>
        </p:cxnSp>
        <p:cxnSp>
          <p:nvCxnSpPr>
            <p:cNvPr id="63" name="Line 66">
              <a:extLst>
                <a:ext uri="{FF2B5EF4-FFF2-40B4-BE49-F238E27FC236}">
                  <a16:creationId xmlns:a16="http://schemas.microsoft.com/office/drawing/2014/main" id="{A7E17604-CAE7-4B6B-BD4D-EFEB4625DDCC}"/>
                </a:ext>
              </a:extLst>
            </p:cNvPr>
            <p:cNvCxnSpPr>
              <a:cxnSpLocks noChangeShapeType="1"/>
            </p:cNvCxnSpPr>
            <p:nvPr/>
          </p:nvCxnSpPr>
          <p:spPr bwMode="auto">
            <a:xfrm>
              <a:off x="2900904" y="3990389"/>
              <a:ext cx="0" cy="17083"/>
            </a:xfrm>
            <a:prstGeom prst="line">
              <a:avLst/>
            </a:prstGeom>
            <a:solidFill>
              <a:schemeClr val="bg1"/>
            </a:solidFill>
            <a:ln w="13970" cap="flat">
              <a:solidFill>
                <a:srgbClr val="000000"/>
              </a:solidFill>
              <a:prstDash val="solid"/>
              <a:round/>
              <a:headEnd/>
              <a:tailEnd/>
            </a:ln>
            <a:extLst/>
          </p:spPr>
        </p:cxnSp>
        <p:cxnSp>
          <p:nvCxnSpPr>
            <p:cNvPr id="64" name="Line 67">
              <a:extLst>
                <a:ext uri="{FF2B5EF4-FFF2-40B4-BE49-F238E27FC236}">
                  <a16:creationId xmlns:a16="http://schemas.microsoft.com/office/drawing/2014/main" id="{0BEA8E10-02BD-4706-B4E1-8E9A6BFE6177}"/>
                </a:ext>
              </a:extLst>
            </p:cNvPr>
            <p:cNvCxnSpPr>
              <a:cxnSpLocks noChangeShapeType="1"/>
            </p:cNvCxnSpPr>
            <p:nvPr/>
          </p:nvCxnSpPr>
          <p:spPr bwMode="auto">
            <a:xfrm flipV="1">
              <a:off x="2993129" y="5874211"/>
              <a:ext cx="0" cy="17083"/>
            </a:xfrm>
            <a:prstGeom prst="line">
              <a:avLst/>
            </a:prstGeom>
            <a:solidFill>
              <a:schemeClr val="bg1"/>
            </a:solidFill>
            <a:ln w="13970" cap="flat">
              <a:solidFill>
                <a:srgbClr val="000000"/>
              </a:solidFill>
              <a:prstDash val="solid"/>
              <a:round/>
              <a:headEnd/>
              <a:tailEnd/>
            </a:ln>
            <a:extLst/>
          </p:spPr>
        </p:cxnSp>
        <p:cxnSp>
          <p:nvCxnSpPr>
            <p:cNvPr id="65" name="Line 68">
              <a:extLst>
                <a:ext uri="{FF2B5EF4-FFF2-40B4-BE49-F238E27FC236}">
                  <a16:creationId xmlns:a16="http://schemas.microsoft.com/office/drawing/2014/main" id="{62FB97A8-3FEE-4FA7-9111-913FF69A3E99}"/>
                </a:ext>
              </a:extLst>
            </p:cNvPr>
            <p:cNvCxnSpPr>
              <a:cxnSpLocks noChangeShapeType="1"/>
            </p:cNvCxnSpPr>
            <p:nvPr/>
          </p:nvCxnSpPr>
          <p:spPr bwMode="auto">
            <a:xfrm>
              <a:off x="2993129" y="3990389"/>
              <a:ext cx="0" cy="17083"/>
            </a:xfrm>
            <a:prstGeom prst="line">
              <a:avLst/>
            </a:prstGeom>
            <a:solidFill>
              <a:schemeClr val="bg1"/>
            </a:solidFill>
            <a:ln w="13970" cap="flat">
              <a:solidFill>
                <a:srgbClr val="000000"/>
              </a:solidFill>
              <a:prstDash val="solid"/>
              <a:round/>
              <a:headEnd/>
              <a:tailEnd/>
            </a:ln>
            <a:extLst/>
          </p:spPr>
        </p:cxnSp>
        <p:cxnSp>
          <p:nvCxnSpPr>
            <p:cNvPr id="66" name="Line 69">
              <a:extLst>
                <a:ext uri="{FF2B5EF4-FFF2-40B4-BE49-F238E27FC236}">
                  <a16:creationId xmlns:a16="http://schemas.microsoft.com/office/drawing/2014/main" id="{B16332ED-AA35-4A89-9642-A825802108F3}"/>
                </a:ext>
              </a:extLst>
            </p:cNvPr>
            <p:cNvCxnSpPr>
              <a:cxnSpLocks noChangeShapeType="1"/>
            </p:cNvCxnSpPr>
            <p:nvPr/>
          </p:nvCxnSpPr>
          <p:spPr bwMode="auto">
            <a:xfrm flipV="1">
              <a:off x="3089966" y="5874211"/>
              <a:ext cx="0" cy="17083"/>
            </a:xfrm>
            <a:prstGeom prst="line">
              <a:avLst/>
            </a:prstGeom>
            <a:solidFill>
              <a:schemeClr val="bg1"/>
            </a:solidFill>
            <a:ln w="13970" cap="flat">
              <a:solidFill>
                <a:srgbClr val="000000"/>
              </a:solidFill>
              <a:prstDash val="solid"/>
              <a:round/>
              <a:headEnd/>
              <a:tailEnd/>
            </a:ln>
            <a:extLst/>
          </p:spPr>
        </p:cxnSp>
        <p:cxnSp>
          <p:nvCxnSpPr>
            <p:cNvPr id="67" name="Line 70">
              <a:extLst>
                <a:ext uri="{FF2B5EF4-FFF2-40B4-BE49-F238E27FC236}">
                  <a16:creationId xmlns:a16="http://schemas.microsoft.com/office/drawing/2014/main" id="{F83394AB-57A4-4CE5-849A-459AB3832E92}"/>
                </a:ext>
              </a:extLst>
            </p:cNvPr>
            <p:cNvCxnSpPr>
              <a:cxnSpLocks noChangeShapeType="1"/>
            </p:cNvCxnSpPr>
            <p:nvPr/>
          </p:nvCxnSpPr>
          <p:spPr bwMode="auto">
            <a:xfrm>
              <a:off x="3089966" y="3990389"/>
              <a:ext cx="0" cy="17083"/>
            </a:xfrm>
            <a:prstGeom prst="line">
              <a:avLst/>
            </a:prstGeom>
            <a:solidFill>
              <a:schemeClr val="bg1"/>
            </a:solidFill>
            <a:ln w="13970" cap="flat">
              <a:solidFill>
                <a:srgbClr val="000000"/>
              </a:solidFill>
              <a:prstDash val="solid"/>
              <a:round/>
              <a:headEnd/>
              <a:tailEnd/>
            </a:ln>
            <a:extLst/>
          </p:spPr>
        </p:cxnSp>
        <p:cxnSp>
          <p:nvCxnSpPr>
            <p:cNvPr id="68" name="Line 71">
              <a:extLst>
                <a:ext uri="{FF2B5EF4-FFF2-40B4-BE49-F238E27FC236}">
                  <a16:creationId xmlns:a16="http://schemas.microsoft.com/office/drawing/2014/main" id="{DFCCDA00-82CB-411C-A3C0-1D04CAC12275}"/>
                </a:ext>
              </a:extLst>
            </p:cNvPr>
            <p:cNvCxnSpPr>
              <a:cxnSpLocks noChangeShapeType="1"/>
            </p:cNvCxnSpPr>
            <p:nvPr/>
          </p:nvCxnSpPr>
          <p:spPr bwMode="auto">
            <a:xfrm flipV="1">
              <a:off x="3186802" y="5874211"/>
              <a:ext cx="0" cy="17083"/>
            </a:xfrm>
            <a:prstGeom prst="line">
              <a:avLst/>
            </a:prstGeom>
            <a:solidFill>
              <a:schemeClr val="bg1"/>
            </a:solidFill>
            <a:ln w="13970" cap="flat">
              <a:solidFill>
                <a:srgbClr val="000000"/>
              </a:solidFill>
              <a:prstDash val="solid"/>
              <a:round/>
              <a:headEnd/>
              <a:tailEnd/>
            </a:ln>
            <a:extLst/>
          </p:spPr>
        </p:cxnSp>
        <p:cxnSp>
          <p:nvCxnSpPr>
            <p:cNvPr id="69" name="Line 72">
              <a:extLst>
                <a:ext uri="{FF2B5EF4-FFF2-40B4-BE49-F238E27FC236}">
                  <a16:creationId xmlns:a16="http://schemas.microsoft.com/office/drawing/2014/main" id="{DE2508FE-EDB7-4399-88A9-67E384A18D57}"/>
                </a:ext>
              </a:extLst>
            </p:cNvPr>
            <p:cNvCxnSpPr>
              <a:cxnSpLocks noChangeShapeType="1"/>
            </p:cNvCxnSpPr>
            <p:nvPr/>
          </p:nvCxnSpPr>
          <p:spPr bwMode="auto">
            <a:xfrm>
              <a:off x="3186802" y="3990389"/>
              <a:ext cx="0" cy="17083"/>
            </a:xfrm>
            <a:prstGeom prst="line">
              <a:avLst/>
            </a:prstGeom>
            <a:solidFill>
              <a:schemeClr val="bg1"/>
            </a:solidFill>
            <a:ln w="13970" cap="flat">
              <a:solidFill>
                <a:srgbClr val="000000"/>
              </a:solidFill>
              <a:prstDash val="solid"/>
              <a:round/>
              <a:headEnd/>
              <a:tailEnd/>
            </a:ln>
            <a:extLst/>
          </p:spPr>
        </p:cxnSp>
        <p:cxnSp>
          <p:nvCxnSpPr>
            <p:cNvPr id="70" name="Line 73">
              <a:extLst>
                <a:ext uri="{FF2B5EF4-FFF2-40B4-BE49-F238E27FC236}">
                  <a16:creationId xmlns:a16="http://schemas.microsoft.com/office/drawing/2014/main" id="{F6B2E430-6A04-464E-A20E-30E5E2925E42}"/>
                </a:ext>
              </a:extLst>
            </p:cNvPr>
            <p:cNvCxnSpPr>
              <a:cxnSpLocks noChangeShapeType="1"/>
            </p:cNvCxnSpPr>
            <p:nvPr/>
          </p:nvCxnSpPr>
          <p:spPr bwMode="auto">
            <a:xfrm flipV="1">
              <a:off x="3279027" y="5874211"/>
              <a:ext cx="0" cy="17083"/>
            </a:xfrm>
            <a:prstGeom prst="line">
              <a:avLst/>
            </a:prstGeom>
            <a:solidFill>
              <a:schemeClr val="bg1"/>
            </a:solidFill>
            <a:ln w="13970" cap="flat">
              <a:solidFill>
                <a:srgbClr val="000000"/>
              </a:solidFill>
              <a:prstDash val="solid"/>
              <a:round/>
              <a:headEnd/>
              <a:tailEnd/>
            </a:ln>
            <a:extLst/>
          </p:spPr>
        </p:cxnSp>
        <p:cxnSp>
          <p:nvCxnSpPr>
            <p:cNvPr id="71" name="Line 74">
              <a:extLst>
                <a:ext uri="{FF2B5EF4-FFF2-40B4-BE49-F238E27FC236}">
                  <a16:creationId xmlns:a16="http://schemas.microsoft.com/office/drawing/2014/main" id="{37995E10-5051-4AC7-8DDF-417EBA28935D}"/>
                </a:ext>
              </a:extLst>
            </p:cNvPr>
            <p:cNvCxnSpPr>
              <a:cxnSpLocks noChangeShapeType="1"/>
            </p:cNvCxnSpPr>
            <p:nvPr/>
          </p:nvCxnSpPr>
          <p:spPr bwMode="auto">
            <a:xfrm>
              <a:off x="3279027" y="3990389"/>
              <a:ext cx="0" cy="17083"/>
            </a:xfrm>
            <a:prstGeom prst="line">
              <a:avLst/>
            </a:prstGeom>
            <a:solidFill>
              <a:schemeClr val="bg1"/>
            </a:solidFill>
            <a:ln w="13970" cap="flat">
              <a:solidFill>
                <a:srgbClr val="000000"/>
              </a:solidFill>
              <a:prstDash val="solid"/>
              <a:round/>
              <a:headEnd/>
              <a:tailEnd/>
            </a:ln>
            <a:extLst/>
          </p:spPr>
        </p:cxnSp>
        <p:cxnSp>
          <p:nvCxnSpPr>
            <p:cNvPr id="72" name="Line 75">
              <a:extLst>
                <a:ext uri="{FF2B5EF4-FFF2-40B4-BE49-F238E27FC236}">
                  <a16:creationId xmlns:a16="http://schemas.microsoft.com/office/drawing/2014/main" id="{830DCD91-09B5-4F4F-8793-E5FE35A488DB}"/>
                </a:ext>
              </a:extLst>
            </p:cNvPr>
            <p:cNvCxnSpPr>
              <a:cxnSpLocks noChangeShapeType="1"/>
            </p:cNvCxnSpPr>
            <p:nvPr/>
          </p:nvCxnSpPr>
          <p:spPr bwMode="auto">
            <a:xfrm flipV="1">
              <a:off x="3376786" y="5874211"/>
              <a:ext cx="0" cy="17083"/>
            </a:xfrm>
            <a:prstGeom prst="line">
              <a:avLst/>
            </a:prstGeom>
            <a:solidFill>
              <a:schemeClr val="bg1"/>
            </a:solidFill>
            <a:ln w="13970" cap="flat">
              <a:solidFill>
                <a:srgbClr val="000000"/>
              </a:solidFill>
              <a:prstDash val="solid"/>
              <a:round/>
              <a:headEnd/>
              <a:tailEnd/>
            </a:ln>
            <a:extLst/>
          </p:spPr>
        </p:cxnSp>
        <p:cxnSp>
          <p:nvCxnSpPr>
            <p:cNvPr id="73" name="Line 76">
              <a:extLst>
                <a:ext uri="{FF2B5EF4-FFF2-40B4-BE49-F238E27FC236}">
                  <a16:creationId xmlns:a16="http://schemas.microsoft.com/office/drawing/2014/main" id="{11F97832-858F-4A28-9A2A-8AE6F3BD1CC6}"/>
                </a:ext>
              </a:extLst>
            </p:cNvPr>
            <p:cNvCxnSpPr>
              <a:cxnSpLocks noChangeShapeType="1"/>
            </p:cNvCxnSpPr>
            <p:nvPr/>
          </p:nvCxnSpPr>
          <p:spPr bwMode="auto">
            <a:xfrm>
              <a:off x="3376786" y="3990389"/>
              <a:ext cx="0" cy="17083"/>
            </a:xfrm>
            <a:prstGeom prst="line">
              <a:avLst/>
            </a:prstGeom>
            <a:solidFill>
              <a:schemeClr val="bg1"/>
            </a:solidFill>
            <a:ln w="13970" cap="flat">
              <a:solidFill>
                <a:srgbClr val="000000"/>
              </a:solidFill>
              <a:prstDash val="solid"/>
              <a:round/>
              <a:headEnd/>
              <a:tailEnd/>
            </a:ln>
            <a:extLst/>
          </p:spPr>
        </p:cxnSp>
        <p:cxnSp>
          <p:nvCxnSpPr>
            <p:cNvPr id="74" name="Line 77">
              <a:extLst>
                <a:ext uri="{FF2B5EF4-FFF2-40B4-BE49-F238E27FC236}">
                  <a16:creationId xmlns:a16="http://schemas.microsoft.com/office/drawing/2014/main" id="{57F79ABE-459F-4ABF-8874-87A5EEAD4CB3}"/>
                </a:ext>
              </a:extLst>
            </p:cNvPr>
            <p:cNvCxnSpPr>
              <a:cxnSpLocks noChangeShapeType="1"/>
            </p:cNvCxnSpPr>
            <p:nvPr/>
          </p:nvCxnSpPr>
          <p:spPr bwMode="auto">
            <a:xfrm flipV="1">
              <a:off x="3473622" y="5874211"/>
              <a:ext cx="0" cy="17083"/>
            </a:xfrm>
            <a:prstGeom prst="line">
              <a:avLst/>
            </a:prstGeom>
            <a:solidFill>
              <a:schemeClr val="bg1"/>
            </a:solidFill>
            <a:ln w="13970" cap="flat">
              <a:solidFill>
                <a:srgbClr val="000000"/>
              </a:solidFill>
              <a:prstDash val="solid"/>
              <a:round/>
              <a:headEnd/>
              <a:tailEnd/>
            </a:ln>
            <a:extLst/>
          </p:spPr>
        </p:cxnSp>
        <p:cxnSp>
          <p:nvCxnSpPr>
            <p:cNvPr id="75" name="Line 78">
              <a:extLst>
                <a:ext uri="{FF2B5EF4-FFF2-40B4-BE49-F238E27FC236}">
                  <a16:creationId xmlns:a16="http://schemas.microsoft.com/office/drawing/2014/main" id="{B6D65108-FA53-4595-8147-5C93AA9057FD}"/>
                </a:ext>
              </a:extLst>
            </p:cNvPr>
            <p:cNvCxnSpPr>
              <a:cxnSpLocks noChangeShapeType="1"/>
            </p:cNvCxnSpPr>
            <p:nvPr/>
          </p:nvCxnSpPr>
          <p:spPr bwMode="auto">
            <a:xfrm>
              <a:off x="3473622" y="3990389"/>
              <a:ext cx="0" cy="17083"/>
            </a:xfrm>
            <a:prstGeom prst="line">
              <a:avLst/>
            </a:prstGeom>
            <a:solidFill>
              <a:schemeClr val="bg1"/>
            </a:solidFill>
            <a:ln w="13970" cap="flat">
              <a:solidFill>
                <a:srgbClr val="000000"/>
              </a:solidFill>
              <a:prstDash val="solid"/>
              <a:round/>
              <a:headEnd/>
              <a:tailEnd/>
            </a:ln>
            <a:extLst/>
          </p:spPr>
        </p:cxnSp>
        <p:cxnSp>
          <p:nvCxnSpPr>
            <p:cNvPr id="76" name="Line 79">
              <a:extLst>
                <a:ext uri="{FF2B5EF4-FFF2-40B4-BE49-F238E27FC236}">
                  <a16:creationId xmlns:a16="http://schemas.microsoft.com/office/drawing/2014/main" id="{65162039-6838-497D-8DE5-316BF80A0A32}"/>
                </a:ext>
              </a:extLst>
            </p:cNvPr>
            <p:cNvCxnSpPr>
              <a:cxnSpLocks noChangeShapeType="1"/>
            </p:cNvCxnSpPr>
            <p:nvPr/>
          </p:nvCxnSpPr>
          <p:spPr bwMode="auto">
            <a:xfrm flipV="1">
              <a:off x="3565848" y="5874211"/>
              <a:ext cx="0" cy="17083"/>
            </a:xfrm>
            <a:prstGeom prst="line">
              <a:avLst/>
            </a:prstGeom>
            <a:solidFill>
              <a:schemeClr val="bg1"/>
            </a:solidFill>
            <a:ln w="13970" cap="flat">
              <a:solidFill>
                <a:srgbClr val="000000"/>
              </a:solidFill>
              <a:prstDash val="solid"/>
              <a:round/>
              <a:headEnd/>
              <a:tailEnd/>
            </a:ln>
            <a:extLst/>
          </p:spPr>
        </p:cxnSp>
        <p:cxnSp>
          <p:nvCxnSpPr>
            <p:cNvPr id="77" name="Line 80">
              <a:extLst>
                <a:ext uri="{FF2B5EF4-FFF2-40B4-BE49-F238E27FC236}">
                  <a16:creationId xmlns:a16="http://schemas.microsoft.com/office/drawing/2014/main" id="{02797F77-D407-4E5D-BAA5-D62DF3C2AE0E}"/>
                </a:ext>
              </a:extLst>
            </p:cNvPr>
            <p:cNvCxnSpPr>
              <a:cxnSpLocks noChangeShapeType="1"/>
            </p:cNvCxnSpPr>
            <p:nvPr/>
          </p:nvCxnSpPr>
          <p:spPr bwMode="auto">
            <a:xfrm>
              <a:off x="3565848" y="3990389"/>
              <a:ext cx="0" cy="17083"/>
            </a:xfrm>
            <a:prstGeom prst="line">
              <a:avLst/>
            </a:prstGeom>
            <a:solidFill>
              <a:schemeClr val="bg1"/>
            </a:solidFill>
            <a:ln w="13970" cap="flat">
              <a:solidFill>
                <a:srgbClr val="000000"/>
              </a:solidFill>
              <a:prstDash val="solid"/>
              <a:round/>
              <a:headEnd/>
              <a:tailEnd/>
            </a:ln>
            <a:extLst/>
          </p:spPr>
        </p:cxnSp>
        <p:cxnSp>
          <p:nvCxnSpPr>
            <p:cNvPr id="78" name="Line 81">
              <a:extLst>
                <a:ext uri="{FF2B5EF4-FFF2-40B4-BE49-F238E27FC236}">
                  <a16:creationId xmlns:a16="http://schemas.microsoft.com/office/drawing/2014/main" id="{032ED663-9512-49C9-89D0-3891ED282CE2}"/>
                </a:ext>
              </a:extLst>
            </p:cNvPr>
            <p:cNvCxnSpPr>
              <a:cxnSpLocks noChangeShapeType="1"/>
            </p:cNvCxnSpPr>
            <p:nvPr/>
          </p:nvCxnSpPr>
          <p:spPr bwMode="auto">
            <a:xfrm flipV="1">
              <a:off x="3662684" y="5874211"/>
              <a:ext cx="0" cy="17083"/>
            </a:xfrm>
            <a:prstGeom prst="line">
              <a:avLst/>
            </a:prstGeom>
            <a:solidFill>
              <a:schemeClr val="bg1"/>
            </a:solidFill>
            <a:ln w="13970" cap="flat">
              <a:solidFill>
                <a:srgbClr val="000000"/>
              </a:solidFill>
              <a:prstDash val="solid"/>
              <a:round/>
              <a:headEnd/>
              <a:tailEnd/>
            </a:ln>
            <a:extLst/>
          </p:spPr>
        </p:cxnSp>
        <p:cxnSp>
          <p:nvCxnSpPr>
            <p:cNvPr id="79" name="Line 82">
              <a:extLst>
                <a:ext uri="{FF2B5EF4-FFF2-40B4-BE49-F238E27FC236}">
                  <a16:creationId xmlns:a16="http://schemas.microsoft.com/office/drawing/2014/main" id="{75C0D9BD-2FB9-49E2-AF2F-3C8D06B8A597}"/>
                </a:ext>
              </a:extLst>
            </p:cNvPr>
            <p:cNvCxnSpPr>
              <a:cxnSpLocks noChangeShapeType="1"/>
            </p:cNvCxnSpPr>
            <p:nvPr/>
          </p:nvCxnSpPr>
          <p:spPr bwMode="auto">
            <a:xfrm>
              <a:off x="3662684" y="3990389"/>
              <a:ext cx="0" cy="17083"/>
            </a:xfrm>
            <a:prstGeom prst="line">
              <a:avLst/>
            </a:prstGeom>
            <a:solidFill>
              <a:schemeClr val="bg1"/>
            </a:solidFill>
            <a:ln w="13970" cap="flat">
              <a:solidFill>
                <a:srgbClr val="000000"/>
              </a:solidFill>
              <a:prstDash val="solid"/>
              <a:round/>
              <a:headEnd/>
              <a:tailEnd/>
            </a:ln>
            <a:extLst/>
          </p:spPr>
        </p:cxnSp>
        <p:cxnSp>
          <p:nvCxnSpPr>
            <p:cNvPr id="80" name="Line 83">
              <a:extLst>
                <a:ext uri="{FF2B5EF4-FFF2-40B4-BE49-F238E27FC236}">
                  <a16:creationId xmlns:a16="http://schemas.microsoft.com/office/drawing/2014/main" id="{71FE6BB7-BC67-437E-8D2A-8F3E00D5AD5F}"/>
                </a:ext>
              </a:extLst>
            </p:cNvPr>
            <p:cNvCxnSpPr>
              <a:cxnSpLocks noChangeShapeType="1"/>
            </p:cNvCxnSpPr>
            <p:nvPr/>
          </p:nvCxnSpPr>
          <p:spPr bwMode="auto">
            <a:xfrm flipV="1">
              <a:off x="3760443" y="5856352"/>
              <a:ext cx="0" cy="34943"/>
            </a:xfrm>
            <a:prstGeom prst="line">
              <a:avLst/>
            </a:prstGeom>
            <a:solidFill>
              <a:schemeClr val="bg1"/>
            </a:solidFill>
            <a:ln w="13970" cap="flat">
              <a:solidFill>
                <a:srgbClr val="000000"/>
              </a:solidFill>
              <a:prstDash val="solid"/>
              <a:round/>
              <a:headEnd/>
              <a:tailEnd/>
            </a:ln>
            <a:extLst/>
          </p:spPr>
        </p:cxnSp>
        <p:cxnSp>
          <p:nvCxnSpPr>
            <p:cNvPr id="81" name="Line 84">
              <a:extLst>
                <a:ext uri="{FF2B5EF4-FFF2-40B4-BE49-F238E27FC236}">
                  <a16:creationId xmlns:a16="http://schemas.microsoft.com/office/drawing/2014/main" id="{62EB1D62-A785-4458-B0FA-BE0679DFB9D6}"/>
                </a:ext>
              </a:extLst>
            </p:cNvPr>
            <p:cNvCxnSpPr>
              <a:cxnSpLocks noChangeShapeType="1"/>
            </p:cNvCxnSpPr>
            <p:nvPr/>
          </p:nvCxnSpPr>
          <p:spPr bwMode="auto">
            <a:xfrm>
              <a:off x="3760443" y="3990389"/>
              <a:ext cx="0" cy="34167"/>
            </a:xfrm>
            <a:prstGeom prst="line">
              <a:avLst/>
            </a:prstGeom>
            <a:solidFill>
              <a:schemeClr val="bg1"/>
            </a:solidFill>
            <a:ln w="13970" cap="flat">
              <a:solidFill>
                <a:srgbClr val="000000"/>
              </a:solidFill>
              <a:prstDash val="solid"/>
              <a:round/>
              <a:headEnd/>
              <a:tailEnd/>
            </a:ln>
            <a:extLst/>
          </p:spPr>
        </p:cxnSp>
        <p:sp>
          <p:nvSpPr>
            <p:cNvPr id="82" name="Rectangle 81">
              <a:extLst>
                <a:ext uri="{FF2B5EF4-FFF2-40B4-BE49-F238E27FC236}">
                  <a16:creationId xmlns:a16="http://schemas.microsoft.com/office/drawing/2014/main" id="{7BC2A4EC-4284-4D6A-8E3E-7B326D772058}"/>
                </a:ext>
              </a:extLst>
            </p:cNvPr>
            <p:cNvSpPr>
              <a:spLocks noChangeArrowheads="1"/>
            </p:cNvSpPr>
            <p:nvPr/>
          </p:nvSpPr>
          <p:spPr bwMode="auto">
            <a:xfrm>
              <a:off x="3688507" y="5904496"/>
              <a:ext cx="148483" cy="1428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800" kern="100">
                  <a:solidFill>
                    <a:srgbClr val="000000"/>
                  </a:solidFill>
                  <a:effectLst/>
                  <a:latin typeface="Times New Roman" panose="02020603050405020304" pitchFamily="18" charset="0"/>
                  <a:ea typeface="宋体" panose="02010600030101010101" pitchFamily="2" charset="-122"/>
                </a:rPr>
                <a:t>10</a:t>
              </a:r>
              <a:endParaRPr lang="zh-CN" sz="1200" kern="100">
                <a:effectLst/>
                <a:latin typeface="Times New Roman" panose="02020603050405020304" pitchFamily="18" charset="0"/>
                <a:ea typeface="宋体" panose="02010600030101010101" pitchFamily="2" charset="-122"/>
              </a:endParaRPr>
            </a:p>
          </p:txBody>
        </p:sp>
        <p:cxnSp>
          <p:nvCxnSpPr>
            <p:cNvPr id="83" name="Line 86">
              <a:extLst>
                <a:ext uri="{FF2B5EF4-FFF2-40B4-BE49-F238E27FC236}">
                  <a16:creationId xmlns:a16="http://schemas.microsoft.com/office/drawing/2014/main" id="{4C2EBB6F-4777-4451-AACE-F0C3C7000CC6}"/>
                </a:ext>
              </a:extLst>
            </p:cNvPr>
            <p:cNvCxnSpPr>
              <a:cxnSpLocks noChangeShapeType="1"/>
            </p:cNvCxnSpPr>
            <p:nvPr/>
          </p:nvCxnSpPr>
          <p:spPr bwMode="auto">
            <a:xfrm flipV="1">
              <a:off x="3852668" y="5874211"/>
              <a:ext cx="0" cy="17083"/>
            </a:xfrm>
            <a:prstGeom prst="line">
              <a:avLst/>
            </a:prstGeom>
            <a:solidFill>
              <a:schemeClr val="bg1"/>
            </a:solidFill>
            <a:ln w="13970" cap="flat">
              <a:solidFill>
                <a:srgbClr val="000000"/>
              </a:solidFill>
              <a:prstDash val="solid"/>
              <a:round/>
              <a:headEnd/>
              <a:tailEnd/>
            </a:ln>
            <a:extLst/>
          </p:spPr>
        </p:cxnSp>
        <p:cxnSp>
          <p:nvCxnSpPr>
            <p:cNvPr id="84" name="Line 87">
              <a:extLst>
                <a:ext uri="{FF2B5EF4-FFF2-40B4-BE49-F238E27FC236}">
                  <a16:creationId xmlns:a16="http://schemas.microsoft.com/office/drawing/2014/main" id="{B92A055D-342F-46A8-B779-309EBEDE5287}"/>
                </a:ext>
              </a:extLst>
            </p:cNvPr>
            <p:cNvCxnSpPr>
              <a:cxnSpLocks noChangeShapeType="1"/>
            </p:cNvCxnSpPr>
            <p:nvPr/>
          </p:nvCxnSpPr>
          <p:spPr bwMode="auto">
            <a:xfrm>
              <a:off x="3852668" y="3990389"/>
              <a:ext cx="0" cy="17083"/>
            </a:xfrm>
            <a:prstGeom prst="line">
              <a:avLst/>
            </a:prstGeom>
            <a:solidFill>
              <a:schemeClr val="bg1"/>
            </a:solidFill>
            <a:ln w="13970" cap="flat">
              <a:solidFill>
                <a:srgbClr val="000000"/>
              </a:solidFill>
              <a:prstDash val="solid"/>
              <a:round/>
              <a:headEnd/>
              <a:tailEnd/>
            </a:ln>
            <a:extLst/>
          </p:spPr>
        </p:cxnSp>
        <p:cxnSp>
          <p:nvCxnSpPr>
            <p:cNvPr id="85" name="Line 88">
              <a:extLst>
                <a:ext uri="{FF2B5EF4-FFF2-40B4-BE49-F238E27FC236}">
                  <a16:creationId xmlns:a16="http://schemas.microsoft.com/office/drawing/2014/main" id="{E93759D7-3E00-4BBB-BD29-2B37D56B7240}"/>
                </a:ext>
              </a:extLst>
            </p:cNvPr>
            <p:cNvCxnSpPr>
              <a:cxnSpLocks noChangeShapeType="1"/>
            </p:cNvCxnSpPr>
            <p:nvPr/>
          </p:nvCxnSpPr>
          <p:spPr bwMode="auto">
            <a:xfrm flipV="1">
              <a:off x="3949504" y="5874211"/>
              <a:ext cx="0" cy="17083"/>
            </a:xfrm>
            <a:prstGeom prst="line">
              <a:avLst/>
            </a:prstGeom>
            <a:solidFill>
              <a:schemeClr val="bg1"/>
            </a:solidFill>
            <a:ln w="13970" cap="flat">
              <a:solidFill>
                <a:srgbClr val="000000"/>
              </a:solidFill>
              <a:prstDash val="solid"/>
              <a:round/>
              <a:headEnd/>
              <a:tailEnd/>
            </a:ln>
            <a:extLst/>
          </p:spPr>
        </p:cxnSp>
        <p:cxnSp>
          <p:nvCxnSpPr>
            <p:cNvPr id="86" name="Line 89">
              <a:extLst>
                <a:ext uri="{FF2B5EF4-FFF2-40B4-BE49-F238E27FC236}">
                  <a16:creationId xmlns:a16="http://schemas.microsoft.com/office/drawing/2014/main" id="{0E6FF1CF-4EAA-4FCE-90B4-FCABC30096B0}"/>
                </a:ext>
              </a:extLst>
            </p:cNvPr>
            <p:cNvCxnSpPr>
              <a:cxnSpLocks noChangeShapeType="1"/>
            </p:cNvCxnSpPr>
            <p:nvPr/>
          </p:nvCxnSpPr>
          <p:spPr bwMode="auto">
            <a:xfrm>
              <a:off x="3949504" y="3990389"/>
              <a:ext cx="0" cy="17083"/>
            </a:xfrm>
            <a:prstGeom prst="line">
              <a:avLst/>
            </a:prstGeom>
            <a:solidFill>
              <a:schemeClr val="bg1"/>
            </a:solidFill>
            <a:ln w="13970" cap="flat">
              <a:solidFill>
                <a:srgbClr val="000000"/>
              </a:solidFill>
              <a:prstDash val="solid"/>
              <a:round/>
              <a:headEnd/>
              <a:tailEnd/>
            </a:ln>
            <a:extLst/>
          </p:spPr>
        </p:cxnSp>
        <p:cxnSp>
          <p:nvCxnSpPr>
            <p:cNvPr id="87" name="Line 90">
              <a:extLst>
                <a:ext uri="{FF2B5EF4-FFF2-40B4-BE49-F238E27FC236}">
                  <a16:creationId xmlns:a16="http://schemas.microsoft.com/office/drawing/2014/main" id="{F0EBB532-156C-4D22-A417-20C62D79F308}"/>
                </a:ext>
              </a:extLst>
            </p:cNvPr>
            <p:cNvCxnSpPr>
              <a:cxnSpLocks noChangeShapeType="1"/>
            </p:cNvCxnSpPr>
            <p:nvPr/>
          </p:nvCxnSpPr>
          <p:spPr bwMode="auto">
            <a:xfrm flipV="1">
              <a:off x="4041730" y="5874211"/>
              <a:ext cx="0" cy="17083"/>
            </a:xfrm>
            <a:prstGeom prst="line">
              <a:avLst/>
            </a:prstGeom>
            <a:solidFill>
              <a:schemeClr val="bg1"/>
            </a:solidFill>
            <a:ln w="13970" cap="flat">
              <a:solidFill>
                <a:srgbClr val="000000"/>
              </a:solidFill>
              <a:prstDash val="solid"/>
              <a:round/>
              <a:headEnd/>
              <a:tailEnd/>
            </a:ln>
            <a:extLst/>
          </p:spPr>
        </p:cxnSp>
        <p:cxnSp>
          <p:nvCxnSpPr>
            <p:cNvPr id="88" name="Line 91">
              <a:extLst>
                <a:ext uri="{FF2B5EF4-FFF2-40B4-BE49-F238E27FC236}">
                  <a16:creationId xmlns:a16="http://schemas.microsoft.com/office/drawing/2014/main" id="{7404E48F-5ECC-4F32-9994-C6F96538BC96}"/>
                </a:ext>
              </a:extLst>
            </p:cNvPr>
            <p:cNvCxnSpPr>
              <a:cxnSpLocks noChangeShapeType="1"/>
            </p:cNvCxnSpPr>
            <p:nvPr/>
          </p:nvCxnSpPr>
          <p:spPr bwMode="auto">
            <a:xfrm>
              <a:off x="4041730" y="3990389"/>
              <a:ext cx="0" cy="17083"/>
            </a:xfrm>
            <a:prstGeom prst="line">
              <a:avLst/>
            </a:prstGeom>
            <a:solidFill>
              <a:schemeClr val="bg1"/>
            </a:solidFill>
            <a:ln w="13970" cap="flat">
              <a:solidFill>
                <a:srgbClr val="000000"/>
              </a:solidFill>
              <a:prstDash val="solid"/>
              <a:round/>
              <a:headEnd/>
              <a:tailEnd/>
            </a:ln>
            <a:extLst/>
          </p:spPr>
        </p:cxnSp>
        <p:cxnSp>
          <p:nvCxnSpPr>
            <p:cNvPr id="89" name="Line 92">
              <a:extLst>
                <a:ext uri="{FF2B5EF4-FFF2-40B4-BE49-F238E27FC236}">
                  <a16:creationId xmlns:a16="http://schemas.microsoft.com/office/drawing/2014/main" id="{E5A4D91C-51AF-4417-ACEE-64EAA12D7F83}"/>
                </a:ext>
              </a:extLst>
            </p:cNvPr>
            <p:cNvCxnSpPr>
              <a:cxnSpLocks noChangeShapeType="1"/>
            </p:cNvCxnSpPr>
            <p:nvPr/>
          </p:nvCxnSpPr>
          <p:spPr bwMode="auto">
            <a:xfrm flipV="1">
              <a:off x="4138566" y="5874211"/>
              <a:ext cx="0" cy="17083"/>
            </a:xfrm>
            <a:prstGeom prst="line">
              <a:avLst/>
            </a:prstGeom>
            <a:solidFill>
              <a:schemeClr val="bg1"/>
            </a:solidFill>
            <a:ln w="13970" cap="flat">
              <a:solidFill>
                <a:srgbClr val="000000"/>
              </a:solidFill>
              <a:prstDash val="solid"/>
              <a:round/>
              <a:headEnd/>
              <a:tailEnd/>
            </a:ln>
            <a:extLst/>
          </p:spPr>
        </p:cxnSp>
        <p:cxnSp>
          <p:nvCxnSpPr>
            <p:cNvPr id="90" name="Line 93">
              <a:extLst>
                <a:ext uri="{FF2B5EF4-FFF2-40B4-BE49-F238E27FC236}">
                  <a16:creationId xmlns:a16="http://schemas.microsoft.com/office/drawing/2014/main" id="{A92DB998-7C44-4D69-B7A9-D54B242D9E4F}"/>
                </a:ext>
              </a:extLst>
            </p:cNvPr>
            <p:cNvCxnSpPr>
              <a:cxnSpLocks noChangeShapeType="1"/>
            </p:cNvCxnSpPr>
            <p:nvPr/>
          </p:nvCxnSpPr>
          <p:spPr bwMode="auto">
            <a:xfrm>
              <a:off x="4138566" y="3990389"/>
              <a:ext cx="0" cy="17083"/>
            </a:xfrm>
            <a:prstGeom prst="line">
              <a:avLst/>
            </a:prstGeom>
            <a:solidFill>
              <a:schemeClr val="bg1"/>
            </a:solidFill>
            <a:ln w="13970" cap="flat">
              <a:solidFill>
                <a:srgbClr val="000000"/>
              </a:solidFill>
              <a:prstDash val="solid"/>
              <a:round/>
              <a:headEnd/>
              <a:tailEnd/>
            </a:ln>
            <a:extLst/>
          </p:spPr>
        </p:cxnSp>
        <p:cxnSp>
          <p:nvCxnSpPr>
            <p:cNvPr id="91" name="Line 94">
              <a:extLst>
                <a:ext uri="{FF2B5EF4-FFF2-40B4-BE49-F238E27FC236}">
                  <a16:creationId xmlns:a16="http://schemas.microsoft.com/office/drawing/2014/main" id="{6362E4FC-D70D-4309-9EB9-DF2AD1954C66}"/>
                </a:ext>
              </a:extLst>
            </p:cNvPr>
            <p:cNvCxnSpPr>
              <a:cxnSpLocks noChangeShapeType="1"/>
            </p:cNvCxnSpPr>
            <p:nvPr/>
          </p:nvCxnSpPr>
          <p:spPr bwMode="auto">
            <a:xfrm flipV="1">
              <a:off x="4236325" y="5874211"/>
              <a:ext cx="0" cy="17083"/>
            </a:xfrm>
            <a:prstGeom prst="line">
              <a:avLst/>
            </a:prstGeom>
            <a:solidFill>
              <a:schemeClr val="bg1"/>
            </a:solidFill>
            <a:ln w="13970" cap="flat">
              <a:solidFill>
                <a:srgbClr val="000000"/>
              </a:solidFill>
              <a:prstDash val="solid"/>
              <a:round/>
              <a:headEnd/>
              <a:tailEnd/>
            </a:ln>
            <a:extLst/>
          </p:spPr>
        </p:cxnSp>
        <p:cxnSp>
          <p:nvCxnSpPr>
            <p:cNvPr id="92" name="Line 95">
              <a:extLst>
                <a:ext uri="{FF2B5EF4-FFF2-40B4-BE49-F238E27FC236}">
                  <a16:creationId xmlns:a16="http://schemas.microsoft.com/office/drawing/2014/main" id="{FCC2F30C-B175-4661-9DFF-D1534C254000}"/>
                </a:ext>
              </a:extLst>
            </p:cNvPr>
            <p:cNvCxnSpPr>
              <a:cxnSpLocks noChangeShapeType="1"/>
            </p:cNvCxnSpPr>
            <p:nvPr/>
          </p:nvCxnSpPr>
          <p:spPr bwMode="auto">
            <a:xfrm>
              <a:off x="4236325" y="3990389"/>
              <a:ext cx="0" cy="17083"/>
            </a:xfrm>
            <a:prstGeom prst="line">
              <a:avLst/>
            </a:prstGeom>
            <a:solidFill>
              <a:schemeClr val="bg1"/>
            </a:solidFill>
            <a:ln w="13970" cap="flat">
              <a:solidFill>
                <a:srgbClr val="000000"/>
              </a:solidFill>
              <a:prstDash val="solid"/>
              <a:round/>
              <a:headEnd/>
              <a:tailEnd/>
            </a:ln>
            <a:extLst/>
          </p:spPr>
        </p:cxnSp>
        <p:cxnSp>
          <p:nvCxnSpPr>
            <p:cNvPr id="93" name="Line 96">
              <a:extLst>
                <a:ext uri="{FF2B5EF4-FFF2-40B4-BE49-F238E27FC236}">
                  <a16:creationId xmlns:a16="http://schemas.microsoft.com/office/drawing/2014/main" id="{8E621ADA-223B-491F-8C50-1211A4848E12}"/>
                </a:ext>
              </a:extLst>
            </p:cNvPr>
            <p:cNvCxnSpPr>
              <a:cxnSpLocks noChangeShapeType="1"/>
            </p:cNvCxnSpPr>
            <p:nvPr/>
          </p:nvCxnSpPr>
          <p:spPr bwMode="auto">
            <a:xfrm flipV="1">
              <a:off x="4328550" y="5874211"/>
              <a:ext cx="0" cy="17083"/>
            </a:xfrm>
            <a:prstGeom prst="line">
              <a:avLst/>
            </a:prstGeom>
            <a:solidFill>
              <a:schemeClr val="bg1"/>
            </a:solidFill>
            <a:ln w="13970" cap="flat">
              <a:solidFill>
                <a:srgbClr val="000000"/>
              </a:solidFill>
              <a:prstDash val="solid"/>
              <a:round/>
              <a:headEnd/>
              <a:tailEnd/>
            </a:ln>
            <a:extLst/>
          </p:spPr>
        </p:cxnSp>
        <p:cxnSp>
          <p:nvCxnSpPr>
            <p:cNvPr id="94" name="Line 97">
              <a:extLst>
                <a:ext uri="{FF2B5EF4-FFF2-40B4-BE49-F238E27FC236}">
                  <a16:creationId xmlns:a16="http://schemas.microsoft.com/office/drawing/2014/main" id="{4A7F224C-D1C9-4369-8224-1C4BC4485B66}"/>
                </a:ext>
              </a:extLst>
            </p:cNvPr>
            <p:cNvCxnSpPr>
              <a:cxnSpLocks noChangeShapeType="1"/>
            </p:cNvCxnSpPr>
            <p:nvPr/>
          </p:nvCxnSpPr>
          <p:spPr bwMode="auto">
            <a:xfrm>
              <a:off x="4328550" y="3990389"/>
              <a:ext cx="0" cy="17083"/>
            </a:xfrm>
            <a:prstGeom prst="line">
              <a:avLst/>
            </a:prstGeom>
            <a:solidFill>
              <a:schemeClr val="bg1"/>
            </a:solidFill>
            <a:ln w="13970" cap="flat">
              <a:solidFill>
                <a:srgbClr val="000000"/>
              </a:solidFill>
              <a:prstDash val="solid"/>
              <a:round/>
              <a:headEnd/>
              <a:tailEnd/>
            </a:ln>
            <a:extLst/>
          </p:spPr>
        </p:cxnSp>
        <p:cxnSp>
          <p:nvCxnSpPr>
            <p:cNvPr id="95" name="Line 98">
              <a:extLst>
                <a:ext uri="{FF2B5EF4-FFF2-40B4-BE49-F238E27FC236}">
                  <a16:creationId xmlns:a16="http://schemas.microsoft.com/office/drawing/2014/main" id="{6073933E-4C26-4219-8D4C-1566DE7D1CEE}"/>
                </a:ext>
              </a:extLst>
            </p:cNvPr>
            <p:cNvCxnSpPr>
              <a:cxnSpLocks noChangeShapeType="1"/>
            </p:cNvCxnSpPr>
            <p:nvPr/>
          </p:nvCxnSpPr>
          <p:spPr bwMode="auto">
            <a:xfrm flipV="1">
              <a:off x="4425386" y="5874211"/>
              <a:ext cx="0" cy="17083"/>
            </a:xfrm>
            <a:prstGeom prst="line">
              <a:avLst/>
            </a:prstGeom>
            <a:solidFill>
              <a:schemeClr val="bg1"/>
            </a:solidFill>
            <a:ln w="13970" cap="flat">
              <a:solidFill>
                <a:srgbClr val="000000"/>
              </a:solidFill>
              <a:prstDash val="solid"/>
              <a:round/>
              <a:headEnd/>
              <a:tailEnd/>
            </a:ln>
            <a:extLst/>
          </p:spPr>
        </p:cxnSp>
        <p:cxnSp>
          <p:nvCxnSpPr>
            <p:cNvPr id="96" name="Line 99">
              <a:extLst>
                <a:ext uri="{FF2B5EF4-FFF2-40B4-BE49-F238E27FC236}">
                  <a16:creationId xmlns:a16="http://schemas.microsoft.com/office/drawing/2014/main" id="{00837E0B-515C-4CEB-942F-C9D553899C96}"/>
                </a:ext>
              </a:extLst>
            </p:cNvPr>
            <p:cNvCxnSpPr>
              <a:cxnSpLocks noChangeShapeType="1"/>
            </p:cNvCxnSpPr>
            <p:nvPr/>
          </p:nvCxnSpPr>
          <p:spPr bwMode="auto">
            <a:xfrm>
              <a:off x="4425386" y="3990389"/>
              <a:ext cx="0" cy="17083"/>
            </a:xfrm>
            <a:prstGeom prst="line">
              <a:avLst/>
            </a:prstGeom>
            <a:solidFill>
              <a:schemeClr val="bg1"/>
            </a:solidFill>
            <a:ln w="13970" cap="flat">
              <a:solidFill>
                <a:srgbClr val="000000"/>
              </a:solidFill>
              <a:prstDash val="solid"/>
              <a:round/>
              <a:headEnd/>
              <a:tailEnd/>
            </a:ln>
            <a:extLst/>
          </p:spPr>
        </p:cxnSp>
        <p:cxnSp>
          <p:nvCxnSpPr>
            <p:cNvPr id="97" name="Line 100">
              <a:extLst>
                <a:ext uri="{FF2B5EF4-FFF2-40B4-BE49-F238E27FC236}">
                  <a16:creationId xmlns:a16="http://schemas.microsoft.com/office/drawing/2014/main" id="{53EB9F16-5535-4125-8367-EF0A66CCCBB8}"/>
                </a:ext>
              </a:extLst>
            </p:cNvPr>
            <p:cNvCxnSpPr>
              <a:cxnSpLocks noChangeShapeType="1"/>
            </p:cNvCxnSpPr>
            <p:nvPr/>
          </p:nvCxnSpPr>
          <p:spPr bwMode="auto">
            <a:xfrm flipV="1">
              <a:off x="4523145" y="5874211"/>
              <a:ext cx="0" cy="17083"/>
            </a:xfrm>
            <a:prstGeom prst="line">
              <a:avLst/>
            </a:prstGeom>
            <a:solidFill>
              <a:schemeClr val="bg1"/>
            </a:solidFill>
            <a:ln w="13970" cap="flat">
              <a:solidFill>
                <a:srgbClr val="000000"/>
              </a:solidFill>
              <a:prstDash val="solid"/>
              <a:round/>
              <a:headEnd/>
              <a:tailEnd/>
            </a:ln>
            <a:extLst/>
          </p:spPr>
        </p:cxnSp>
        <p:cxnSp>
          <p:nvCxnSpPr>
            <p:cNvPr id="98" name="Line 101">
              <a:extLst>
                <a:ext uri="{FF2B5EF4-FFF2-40B4-BE49-F238E27FC236}">
                  <a16:creationId xmlns:a16="http://schemas.microsoft.com/office/drawing/2014/main" id="{B93A9FD6-5683-428A-83D3-315913559351}"/>
                </a:ext>
              </a:extLst>
            </p:cNvPr>
            <p:cNvCxnSpPr>
              <a:cxnSpLocks noChangeShapeType="1"/>
            </p:cNvCxnSpPr>
            <p:nvPr/>
          </p:nvCxnSpPr>
          <p:spPr bwMode="auto">
            <a:xfrm>
              <a:off x="4523145" y="3990389"/>
              <a:ext cx="0" cy="17083"/>
            </a:xfrm>
            <a:prstGeom prst="line">
              <a:avLst/>
            </a:prstGeom>
            <a:solidFill>
              <a:schemeClr val="bg1"/>
            </a:solidFill>
            <a:ln w="13970" cap="flat">
              <a:solidFill>
                <a:srgbClr val="000000"/>
              </a:solidFill>
              <a:prstDash val="solid"/>
              <a:round/>
              <a:headEnd/>
              <a:tailEnd/>
            </a:ln>
            <a:extLst/>
          </p:spPr>
        </p:cxnSp>
        <p:cxnSp>
          <p:nvCxnSpPr>
            <p:cNvPr id="99" name="Line 102">
              <a:extLst>
                <a:ext uri="{FF2B5EF4-FFF2-40B4-BE49-F238E27FC236}">
                  <a16:creationId xmlns:a16="http://schemas.microsoft.com/office/drawing/2014/main" id="{98E70783-3438-489E-89A4-F0C1D1EE2B2D}"/>
                </a:ext>
              </a:extLst>
            </p:cNvPr>
            <p:cNvCxnSpPr>
              <a:cxnSpLocks noChangeShapeType="1"/>
            </p:cNvCxnSpPr>
            <p:nvPr/>
          </p:nvCxnSpPr>
          <p:spPr bwMode="auto">
            <a:xfrm flipV="1">
              <a:off x="4615370" y="5874211"/>
              <a:ext cx="0" cy="17083"/>
            </a:xfrm>
            <a:prstGeom prst="line">
              <a:avLst/>
            </a:prstGeom>
            <a:solidFill>
              <a:schemeClr val="bg1"/>
            </a:solidFill>
            <a:ln w="13970" cap="flat">
              <a:solidFill>
                <a:srgbClr val="000000"/>
              </a:solidFill>
              <a:prstDash val="solid"/>
              <a:round/>
              <a:headEnd/>
              <a:tailEnd/>
            </a:ln>
            <a:extLst/>
          </p:spPr>
        </p:cxnSp>
        <p:cxnSp>
          <p:nvCxnSpPr>
            <p:cNvPr id="100" name="Line 103">
              <a:extLst>
                <a:ext uri="{FF2B5EF4-FFF2-40B4-BE49-F238E27FC236}">
                  <a16:creationId xmlns:a16="http://schemas.microsoft.com/office/drawing/2014/main" id="{D82B8F01-6884-4013-A0C1-2E4ABF3431A9}"/>
                </a:ext>
              </a:extLst>
            </p:cNvPr>
            <p:cNvCxnSpPr>
              <a:cxnSpLocks noChangeShapeType="1"/>
            </p:cNvCxnSpPr>
            <p:nvPr/>
          </p:nvCxnSpPr>
          <p:spPr bwMode="auto">
            <a:xfrm>
              <a:off x="4615370" y="3990389"/>
              <a:ext cx="0" cy="17083"/>
            </a:xfrm>
            <a:prstGeom prst="line">
              <a:avLst/>
            </a:prstGeom>
            <a:solidFill>
              <a:schemeClr val="bg1"/>
            </a:solidFill>
            <a:ln w="13970" cap="flat">
              <a:solidFill>
                <a:srgbClr val="000000"/>
              </a:solidFill>
              <a:prstDash val="solid"/>
              <a:round/>
              <a:headEnd/>
              <a:tailEnd/>
            </a:ln>
            <a:extLst/>
          </p:spPr>
        </p:cxnSp>
        <p:cxnSp>
          <p:nvCxnSpPr>
            <p:cNvPr id="101" name="Line 104">
              <a:extLst>
                <a:ext uri="{FF2B5EF4-FFF2-40B4-BE49-F238E27FC236}">
                  <a16:creationId xmlns:a16="http://schemas.microsoft.com/office/drawing/2014/main" id="{BD939982-C272-4F81-AF27-84185E45D668}"/>
                </a:ext>
              </a:extLst>
            </p:cNvPr>
            <p:cNvCxnSpPr>
              <a:cxnSpLocks noChangeShapeType="1"/>
            </p:cNvCxnSpPr>
            <p:nvPr/>
          </p:nvCxnSpPr>
          <p:spPr bwMode="auto">
            <a:xfrm flipV="1">
              <a:off x="4712207" y="5856352"/>
              <a:ext cx="0" cy="34943"/>
            </a:xfrm>
            <a:prstGeom prst="line">
              <a:avLst/>
            </a:prstGeom>
            <a:solidFill>
              <a:schemeClr val="bg1"/>
            </a:solidFill>
            <a:ln w="13970" cap="flat">
              <a:solidFill>
                <a:srgbClr val="000000"/>
              </a:solidFill>
              <a:prstDash val="solid"/>
              <a:round/>
              <a:headEnd/>
              <a:tailEnd/>
            </a:ln>
            <a:extLst/>
          </p:spPr>
        </p:cxnSp>
        <p:cxnSp>
          <p:nvCxnSpPr>
            <p:cNvPr id="102" name="Line 105">
              <a:extLst>
                <a:ext uri="{FF2B5EF4-FFF2-40B4-BE49-F238E27FC236}">
                  <a16:creationId xmlns:a16="http://schemas.microsoft.com/office/drawing/2014/main" id="{5A7A451C-6491-43C2-BBBF-9EBDAABC8A6A}"/>
                </a:ext>
              </a:extLst>
            </p:cNvPr>
            <p:cNvCxnSpPr>
              <a:cxnSpLocks noChangeShapeType="1"/>
            </p:cNvCxnSpPr>
            <p:nvPr/>
          </p:nvCxnSpPr>
          <p:spPr bwMode="auto">
            <a:xfrm>
              <a:off x="4712207" y="3990389"/>
              <a:ext cx="0" cy="34167"/>
            </a:xfrm>
            <a:prstGeom prst="line">
              <a:avLst/>
            </a:prstGeom>
            <a:solidFill>
              <a:schemeClr val="bg1"/>
            </a:solidFill>
            <a:ln w="13970" cap="flat">
              <a:solidFill>
                <a:srgbClr val="000000"/>
              </a:solidFill>
              <a:prstDash val="solid"/>
              <a:round/>
              <a:headEnd/>
              <a:tailEnd/>
            </a:ln>
            <a:extLst/>
          </p:spPr>
        </p:cxnSp>
        <p:sp>
          <p:nvSpPr>
            <p:cNvPr id="103" name="Rectangle 102">
              <a:extLst>
                <a:ext uri="{FF2B5EF4-FFF2-40B4-BE49-F238E27FC236}">
                  <a16:creationId xmlns:a16="http://schemas.microsoft.com/office/drawing/2014/main" id="{6EFDD520-3021-40EF-B41F-20C8BA8FBAF4}"/>
                </a:ext>
              </a:extLst>
            </p:cNvPr>
            <p:cNvSpPr>
              <a:spLocks noChangeArrowheads="1"/>
            </p:cNvSpPr>
            <p:nvPr/>
          </p:nvSpPr>
          <p:spPr bwMode="auto">
            <a:xfrm>
              <a:off x="4640271" y="5904496"/>
              <a:ext cx="148483" cy="1428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800" kern="100">
                  <a:solidFill>
                    <a:srgbClr val="000000"/>
                  </a:solidFill>
                  <a:effectLst/>
                  <a:latin typeface="Times New Roman" panose="02020603050405020304" pitchFamily="18" charset="0"/>
                  <a:ea typeface="宋体" panose="02010600030101010101" pitchFamily="2" charset="-122"/>
                </a:rPr>
                <a:t>15</a:t>
              </a:r>
              <a:endParaRPr lang="zh-CN" sz="1200" kern="100">
                <a:effectLst/>
                <a:latin typeface="Times New Roman" panose="02020603050405020304" pitchFamily="18" charset="0"/>
                <a:ea typeface="宋体" panose="02010600030101010101" pitchFamily="2" charset="-122"/>
              </a:endParaRPr>
            </a:p>
          </p:txBody>
        </p:sp>
        <p:cxnSp>
          <p:nvCxnSpPr>
            <p:cNvPr id="104" name="Line 107">
              <a:extLst>
                <a:ext uri="{FF2B5EF4-FFF2-40B4-BE49-F238E27FC236}">
                  <a16:creationId xmlns:a16="http://schemas.microsoft.com/office/drawing/2014/main" id="{C160126F-4180-49B7-A9AB-AEEE92A11FF3}"/>
                </a:ext>
              </a:extLst>
            </p:cNvPr>
            <p:cNvCxnSpPr>
              <a:cxnSpLocks noChangeShapeType="1"/>
            </p:cNvCxnSpPr>
            <p:nvPr/>
          </p:nvCxnSpPr>
          <p:spPr bwMode="auto">
            <a:xfrm flipV="1">
              <a:off x="4809043" y="5874211"/>
              <a:ext cx="0" cy="17083"/>
            </a:xfrm>
            <a:prstGeom prst="line">
              <a:avLst/>
            </a:prstGeom>
            <a:solidFill>
              <a:schemeClr val="bg1"/>
            </a:solidFill>
            <a:ln w="13970" cap="flat">
              <a:solidFill>
                <a:srgbClr val="000000"/>
              </a:solidFill>
              <a:prstDash val="solid"/>
              <a:round/>
              <a:headEnd/>
              <a:tailEnd/>
            </a:ln>
            <a:extLst/>
          </p:spPr>
        </p:cxnSp>
        <p:cxnSp>
          <p:nvCxnSpPr>
            <p:cNvPr id="105" name="Line 108">
              <a:extLst>
                <a:ext uri="{FF2B5EF4-FFF2-40B4-BE49-F238E27FC236}">
                  <a16:creationId xmlns:a16="http://schemas.microsoft.com/office/drawing/2014/main" id="{34C89665-125B-4B13-AAB9-9FB28F53B9FB}"/>
                </a:ext>
              </a:extLst>
            </p:cNvPr>
            <p:cNvCxnSpPr>
              <a:cxnSpLocks noChangeShapeType="1"/>
            </p:cNvCxnSpPr>
            <p:nvPr/>
          </p:nvCxnSpPr>
          <p:spPr bwMode="auto">
            <a:xfrm>
              <a:off x="4809043" y="3990389"/>
              <a:ext cx="0" cy="17083"/>
            </a:xfrm>
            <a:prstGeom prst="line">
              <a:avLst/>
            </a:prstGeom>
            <a:solidFill>
              <a:schemeClr val="bg1"/>
            </a:solidFill>
            <a:ln w="13970" cap="flat">
              <a:solidFill>
                <a:srgbClr val="000000"/>
              </a:solidFill>
              <a:prstDash val="solid"/>
              <a:round/>
              <a:headEnd/>
              <a:tailEnd/>
            </a:ln>
            <a:extLst/>
          </p:spPr>
        </p:cxnSp>
        <p:cxnSp>
          <p:nvCxnSpPr>
            <p:cNvPr id="106" name="Line 109">
              <a:extLst>
                <a:ext uri="{FF2B5EF4-FFF2-40B4-BE49-F238E27FC236}">
                  <a16:creationId xmlns:a16="http://schemas.microsoft.com/office/drawing/2014/main" id="{0E70255D-319F-400E-B6DA-9B25FC85DEF1}"/>
                </a:ext>
              </a:extLst>
            </p:cNvPr>
            <p:cNvCxnSpPr>
              <a:cxnSpLocks noChangeShapeType="1"/>
            </p:cNvCxnSpPr>
            <p:nvPr/>
          </p:nvCxnSpPr>
          <p:spPr bwMode="auto">
            <a:xfrm flipV="1">
              <a:off x="4901268" y="5874211"/>
              <a:ext cx="0" cy="17083"/>
            </a:xfrm>
            <a:prstGeom prst="line">
              <a:avLst/>
            </a:prstGeom>
            <a:solidFill>
              <a:schemeClr val="bg1"/>
            </a:solidFill>
            <a:ln w="13970" cap="flat">
              <a:solidFill>
                <a:srgbClr val="000000"/>
              </a:solidFill>
              <a:prstDash val="solid"/>
              <a:round/>
              <a:headEnd/>
              <a:tailEnd/>
            </a:ln>
            <a:extLst/>
          </p:spPr>
        </p:cxnSp>
        <p:cxnSp>
          <p:nvCxnSpPr>
            <p:cNvPr id="107" name="Line 110">
              <a:extLst>
                <a:ext uri="{FF2B5EF4-FFF2-40B4-BE49-F238E27FC236}">
                  <a16:creationId xmlns:a16="http://schemas.microsoft.com/office/drawing/2014/main" id="{6F076754-CC53-4076-96DC-BEBAD8DE2DB7}"/>
                </a:ext>
              </a:extLst>
            </p:cNvPr>
            <p:cNvCxnSpPr>
              <a:cxnSpLocks noChangeShapeType="1"/>
            </p:cNvCxnSpPr>
            <p:nvPr/>
          </p:nvCxnSpPr>
          <p:spPr bwMode="auto">
            <a:xfrm>
              <a:off x="4901268" y="3990389"/>
              <a:ext cx="0" cy="17083"/>
            </a:xfrm>
            <a:prstGeom prst="line">
              <a:avLst/>
            </a:prstGeom>
            <a:solidFill>
              <a:schemeClr val="bg1"/>
            </a:solidFill>
            <a:ln w="13970" cap="flat">
              <a:solidFill>
                <a:srgbClr val="000000"/>
              </a:solidFill>
              <a:prstDash val="solid"/>
              <a:round/>
              <a:headEnd/>
              <a:tailEnd/>
            </a:ln>
            <a:extLst/>
          </p:spPr>
        </p:cxnSp>
        <p:cxnSp>
          <p:nvCxnSpPr>
            <p:cNvPr id="108" name="Line 111">
              <a:extLst>
                <a:ext uri="{FF2B5EF4-FFF2-40B4-BE49-F238E27FC236}">
                  <a16:creationId xmlns:a16="http://schemas.microsoft.com/office/drawing/2014/main" id="{541F17BF-C6CA-4501-BAE9-C172DB8A3489}"/>
                </a:ext>
              </a:extLst>
            </p:cNvPr>
            <p:cNvCxnSpPr>
              <a:cxnSpLocks noChangeShapeType="1"/>
            </p:cNvCxnSpPr>
            <p:nvPr/>
          </p:nvCxnSpPr>
          <p:spPr bwMode="auto">
            <a:xfrm flipV="1">
              <a:off x="4999027" y="5874211"/>
              <a:ext cx="0" cy="17083"/>
            </a:xfrm>
            <a:prstGeom prst="line">
              <a:avLst/>
            </a:prstGeom>
            <a:solidFill>
              <a:schemeClr val="bg1"/>
            </a:solidFill>
            <a:ln w="13970" cap="flat">
              <a:solidFill>
                <a:srgbClr val="000000"/>
              </a:solidFill>
              <a:prstDash val="solid"/>
              <a:round/>
              <a:headEnd/>
              <a:tailEnd/>
            </a:ln>
            <a:extLst/>
          </p:spPr>
        </p:cxnSp>
        <p:cxnSp>
          <p:nvCxnSpPr>
            <p:cNvPr id="109" name="Line 112">
              <a:extLst>
                <a:ext uri="{FF2B5EF4-FFF2-40B4-BE49-F238E27FC236}">
                  <a16:creationId xmlns:a16="http://schemas.microsoft.com/office/drawing/2014/main" id="{01870A76-7D35-4FE4-9970-BE6F168F1EE7}"/>
                </a:ext>
              </a:extLst>
            </p:cNvPr>
            <p:cNvCxnSpPr>
              <a:cxnSpLocks noChangeShapeType="1"/>
            </p:cNvCxnSpPr>
            <p:nvPr/>
          </p:nvCxnSpPr>
          <p:spPr bwMode="auto">
            <a:xfrm>
              <a:off x="4999027" y="3990389"/>
              <a:ext cx="0" cy="17083"/>
            </a:xfrm>
            <a:prstGeom prst="line">
              <a:avLst/>
            </a:prstGeom>
            <a:solidFill>
              <a:schemeClr val="bg1"/>
            </a:solidFill>
            <a:ln w="13970" cap="flat">
              <a:solidFill>
                <a:srgbClr val="000000"/>
              </a:solidFill>
              <a:prstDash val="solid"/>
              <a:round/>
              <a:headEnd/>
              <a:tailEnd/>
            </a:ln>
            <a:extLst/>
          </p:spPr>
        </p:cxnSp>
        <p:cxnSp>
          <p:nvCxnSpPr>
            <p:cNvPr id="110" name="Line 113">
              <a:extLst>
                <a:ext uri="{FF2B5EF4-FFF2-40B4-BE49-F238E27FC236}">
                  <a16:creationId xmlns:a16="http://schemas.microsoft.com/office/drawing/2014/main" id="{2549E74A-86ED-4C83-9AD1-CC7841C38342}"/>
                </a:ext>
              </a:extLst>
            </p:cNvPr>
            <p:cNvCxnSpPr>
              <a:cxnSpLocks noChangeShapeType="1"/>
            </p:cNvCxnSpPr>
            <p:nvPr/>
          </p:nvCxnSpPr>
          <p:spPr bwMode="auto">
            <a:xfrm flipV="1">
              <a:off x="5095864" y="5874211"/>
              <a:ext cx="0" cy="17083"/>
            </a:xfrm>
            <a:prstGeom prst="line">
              <a:avLst/>
            </a:prstGeom>
            <a:solidFill>
              <a:schemeClr val="bg1"/>
            </a:solidFill>
            <a:ln w="13970" cap="flat">
              <a:solidFill>
                <a:srgbClr val="000000"/>
              </a:solidFill>
              <a:prstDash val="solid"/>
              <a:round/>
              <a:headEnd/>
              <a:tailEnd/>
            </a:ln>
            <a:extLst/>
          </p:spPr>
        </p:cxnSp>
        <p:cxnSp>
          <p:nvCxnSpPr>
            <p:cNvPr id="111" name="Line 114">
              <a:extLst>
                <a:ext uri="{FF2B5EF4-FFF2-40B4-BE49-F238E27FC236}">
                  <a16:creationId xmlns:a16="http://schemas.microsoft.com/office/drawing/2014/main" id="{56FB8117-041C-47B1-94B2-71C985A6234E}"/>
                </a:ext>
              </a:extLst>
            </p:cNvPr>
            <p:cNvCxnSpPr>
              <a:cxnSpLocks noChangeShapeType="1"/>
            </p:cNvCxnSpPr>
            <p:nvPr/>
          </p:nvCxnSpPr>
          <p:spPr bwMode="auto">
            <a:xfrm>
              <a:off x="5095864" y="3990389"/>
              <a:ext cx="0" cy="17083"/>
            </a:xfrm>
            <a:prstGeom prst="line">
              <a:avLst/>
            </a:prstGeom>
            <a:solidFill>
              <a:schemeClr val="bg1"/>
            </a:solidFill>
            <a:ln w="13970" cap="flat">
              <a:solidFill>
                <a:srgbClr val="000000"/>
              </a:solidFill>
              <a:prstDash val="solid"/>
              <a:round/>
              <a:headEnd/>
              <a:tailEnd/>
            </a:ln>
            <a:extLst/>
          </p:spPr>
        </p:cxnSp>
        <p:cxnSp>
          <p:nvCxnSpPr>
            <p:cNvPr id="112" name="Line 115">
              <a:extLst>
                <a:ext uri="{FF2B5EF4-FFF2-40B4-BE49-F238E27FC236}">
                  <a16:creationId xmlns:a16="http://schemas.microsoft.com/office/drawing/2014/main" id="{8E821B13-7F48-4412-9621-34FFCDADA0D2}"/>
                </a:ext>
              </a:extLst>
            </p:cNvPr>
            <p:cNvCxnSpPr>
              <a:cxnSpLocks noChangeShapeType="1"/>
            </p:cNvCxnSpPr>
            <p:nvPr/>
          </p:nvCxnSpPr>
          <p:spPr bwMode="auto">
            <a:xfrm flipV="1">
              <a:off x="5188089" y="5874211"/>
              <a:ext cx="0" cy="17083"/>
            </a:xfrm>
            <a:prstGeom prst="line">
              <a:avLst/>
            </a:prstGeom>
            <a:solidFill>
              <a:schemeClr val="bg1"/>
            </a:solidFill>
            <a:ln w="13970" cap="flat">
              <a:solidFill>
                <a:srgbClr val="000000"/>
              </a:solidFill>
              <a:prstDash val="solid"/>
              <a:round/>
              <a:headEnd/>
              <a:tailEnd/>
            </a:ln>
            <a:extLst/>
          </p:spPr>
        </p:cxnSp>
        <p:cxnSp>
          <p:nvCxnSpPr>
            <p:cNvPr id="113" name="Line 116">
              <a:extLst>
                <a:ext uri="{FF2B5EF4-FFF2-40B4-BE49-F238E27FC236}">
                  <a16:creationId xmlns:a16="http://schemas.microsoft.com/office/drawing/2014/main" id="{F2E2B9F6-5202-4DA4-B8D9-29B9262F9737}"/>
                </a:ext>
              </a:extLst>
            </p:cNvPr>
            <p:cNvCxnSpPr>
              <a:cxnSpLocks noChangeShapeType="1"/>
            </p:cNvCxnSpPr>
            <p:nvPr/>
          </p:nvCxnSpPr>
          <p:spPr bwMode="auto">
            <a:xfrm>
              <a:off x="5188089" y="3990389"/>
              <a:ext cx="0" cy="17083"/>
            </a:xfrm>
            <a:prstGeom prst="line">
              <a:avLst/>
            </a:prstGeom>
            <a:solidFill>
              <a:schemeClr val="bg1"/>
            </a:solidFill>
            <a:ln w="13970" cap="flat">
              <a:solidFill>
                <a:srgbClr val="000000"/>
              </a:solidFill>
              <a:prstDash val="solid"/>
              <a:round/>
              <a:headEnd/>
              <a:tailEnd/>
            </a:ln>
            <a:extLst/>
          </p:spPr>
        </p:cxnSp>
        <p:cxnSp>
          <p:nvCxnSpPr>
            <p:cNvPr id="114" name="Line 117">
              <a:extLst>
                <a:ext uri="{FF2B5EF4-FFF2-40B4-BE49-F238E27FC236}">
                  <a16:creationId xmlns:a16="http://schemas.microsoft.com/office/drawing/2014/main" id="{49BD440B-994B-4211-90BA-2CB532A13796}"/>
                </a:ext>
              </a:extLst>
            </p:cNvPr>
            <p:cNvCxnSpPr>
              <a:cxnSpLocks noChangeShapeType="1"/>
            </p:cNvCxnSpPr>
            <p:nvPr/>
          </p:nvCxnSpPr>
          <p:spPr bwMode="auto">
            <a:xfrm flipV="1">
              <a:off x="5284925" y="5874211"/>
              <a:ext cx="0" cy="17083"/>
            </a:xfrm>
            <a:prstGeom prst="line">
              <a:avLst/>
            </a:prstGeom>
            <a:solidFill>
              <a:schemeClr val="bg1"/>
            </a:solidFill>
            <a:ln w="13970" cap="flat">
              <a:solidFill>
                <a:srgbClr val="000000"/>
              </a:solidFill>
              <a:prstDash val="solid"/>
              <a:round/>
              <a:headEnd/>
              <a:tailEnd/>
            </a:ln>
            <a:extLst/>
          </p:spPr>
        </p:cxnSp>
        <p:cxnSp>
          <p:nvCxnSpPr>
            <p:cNvPr id="115" name="Line 118">
              <a:extLst>
                <a:ext uri="{FF2B5EF4-FFF2-40B4-BE49-F238E27FC236}">
                  <a16:creationId xmlns:a16="http://schemas.microsoft.com/office/drawing/2014/main" id="{1BE2CB60-29CB-4C4A-A0D0-B04F577C3488}"/>
                </a:ext>
              </a:extLst>
            </p:cNvPr>
            <p:cNvCxnSpPr>
              <a:cxnSpLocks noChangeShapeType="1"/>
            </p:cNvCxnSpPr>
            <p:nvPr/>
          </p:nvCxnSpPr>
          <p:spPr bwMode="auto">
            <a:xfrm>
              <a:off x="5284925" y="3990389"/>
              <a:ext cx="0" cy="17083"/>
            </a:xfrm>
            <a:prstGeom prst="line">
              <a:avLst/>
            </a:prstGeom>
            <a:solidFill>
              <a:schemeClr val="bg1"/>
            </a:solidFill>
            <a:ln w="13970" cap="flat">
              <a:solidFill>
                <a:srgbClr val="000000"/>
              </a:solidFill>
              <a:prstDash val="solid"/>
              <a:round/>
              <a:headEnd/>
              <a:tailEnd/>
            </a:ln>
            <a:extLst/>
          </p:spPr>
        </p:cxnSp>
        <p:cxnSp>
          <p:nvCxnSpPr>
            <p:cNvPr id="116" name="Line 119">
              <a:extLst>
                <a:ext uri="{FF2B5EF4-FFF2-40B4-BE49-F238E27FC236}">
                  <a16:creationId xmlns:a16="http://schemas.microsoft.com/office/drawing/2014/main" id="{521478FF-52C2-468C-B947-A028792D4BB9}"/>
                </a:ext>
              </a:extLst>
            </p:cNvPr>
            <p:cNvCxnSpPr>
              <a:cxnSpLocks noChangeShapeType="1"/>
            </p:cNvCxnSpPr>
            <p:nvPr/>
          </p:nvCxnSpPr>
          <p:spPr bwMode="auto">
            <a:xfrm flipV="1">
              <a:off x="5382684" y="5874211"/>
              <a:ext cx="0" cy="17083"/>
            </a:xfrm>
            <a:prstGeom prst="line">
              <a:avLst/>
            </a:prstGeom>
            <a:solidFill>
              <a:schemeClr val="bg1"/>
            </a:solidFill>
            <a:ln w="13970" cap="flat">
              <a:solidFill>
                <a:srgbClr val="000000"/>
              </a:solidFill>
              <a:prstDash val="solid"/>
              <a:round/>
              <a:headEnd/>
              <a:tailEnd/>
            </a:ln>
            <a:extLst/>
          </p:spPr>
        </p:cxnSp>
        <p:cxnSp>
          <p:nvCxnSpPr>
            <p:cNvPr id="117" name="Line 120">
              <a:extLst>
                <a:ext uri="{FF2B5EF4-FFF2-40B4-BE49-F238E27FC236}">
                  <a16:creationId xmlns:a16="http://schemas.microsoft.com/office/drawing/2014/main" id="{488657BB-9ED7-45B4-8B94-057D1683A077}"/>
                </a:ext>
              </a:extLst>
            </p:cNvPr>
            <p:cNvCxnSpPr>
              <a:cxnSpLocks noChangeShapeType="1"/>
            </p:cNvCxnSpPr>
            <p:nvPr/>
          </p:nvCxnSpPr>
          <p:spPr bwMode="auto">
            <a:xfrm>
              <a:off x="5382684" y="3990389"/>
              <a:ext cx="0" cy="17083"/>
            </a:xfrm>
            <a:prstGeom prst="line">
              <a:avLst/>
            </a:prstGeom>
            <a:solidFill>
              <a:schemeClr val="bg1"/>
            </a:solidFill>
            <a:ln w="13970" cap="flat">
              <a:solidFill>
                <a:srgbClr val="000000"/>
              </a:solidFill>
              <a:prstDash val="solid"/>
              <a:round/>
              <a:headEnd/>
              <a:tailEnd/>
            </a:ln>
            <a:extLst/>
          </p:spPr>
        </p:cxnSp>
        <p:cxnSp>
          <p:nvCxnSpPr>
            <p:cNvPr id="118" name="Line 121">
              <a:extLst>
                <a:ext uri="{FF2B5EF4-FFF2-40B4-BE49-F238E27FC236}">
                  <a16:creationId xmlns:a16="http://schemas.microsoft.com/office/drawing/2014/main" id="{FFEC53B3-54DC-4BFB-91B9-4BAF9FDF0F03}"/>
                </a:ext>
              </a:extLst>
            </p:cNvPr>
            <p:cNvCxnSpPr>
              <a:cxnSpLocks noChangeShapeType="1"/>
            </p:cNvCxnSpPr>
            <p:nvPr/>
          </p:nvCxnSpPr>
          <p:spPr bwMode="auto">
            <a:xfrm flipV="1">
              <a:off x="5474909" y="5874211"/>
              <a:ext cx="0" cy="17083"/>
            </a:xfrm>
            <a:prstGeom prst="line">
              <a:avLst/>
            </a:prstGeom>
            <a:solidFill>
              <a:schemeClr val="bg1"/>
            </a:solidFill>
            <a:ln w="13970" cap="flat">
              <a:solidFill>
                <a:srgbClr val="000000"/>
              </a:solidFill>
              <a:prstDash val="solid"/>
              <a:round/>
              <a:headEnd/>
              <a:tailEnd/>
            </a:ln>
            <a:extLst/>
          </p:spPr>
        </p:cxnSp>
        <p:cxnSp>
          <p:nvCxnSpPr>
            <p:cNvPr id="119" name="Line 122">
              <a:extLst>
                <a:ext uri="{FF2B5EF4-FFF2-40B4-BE49-F238E27FC236}">
                  <a16:creationId xmlns:a16="http://schemas.microsoft.com/office/drawing/2014/main" id="{E7AAA381-9230-44FA-BA09-00315B9E3694}"/>
                </a:ext>
              </a:extLst>
            </p:cNvPr>
            <p:cNvCxnSpPr>
              <a:cxnSpLocks noChangeShapeType="1"/>
            </p:cNvCxnSpPr>
            <p:nvPr/>
          </p:nvCxnSpPr>
          <p:spPr bwMode="auto">
            <a:xfrm>
              <a:off x="5474909" y="3990389"/>
              <a:ext cx="0" cy="17083"/>
            </a:xfrm>
            <a:prstGeom prst="line">
              <a:avLst/>
            </a:prstGeom>
            <a:solidFill>
              <a:schemeClr val="bg1"/>
            </a:solidFill>
            <a:ln w="13970" cap="flat">
              <a:solidFill>
                <a:srgbClr val="000000"/>
              </a:solidFill>
              <a:prstDash val="solid"/>
              <a:round/>
              <a:headEnd/>
              <a:tailEnd/>
            </a:ln>
            <a:extLst/>
          </p:spPr>
        </p:cxnSp>
        <p:cxnSp>
          <p:nvCxnSpPr>
            <p:cNvPr id="120" name="Line 123">
              <a:extLst>
                <a:ext uri="{FF2B5EF4-FFF2-40B4-BE49-F238E27FC236}">
                  <a16:creationId xmlns:a16="http://schemas.microsoft.com/office/drawing/2014/main" id="{1E39CAE3-11EF-47CE-9C5F-05518C60CF36}"/>
                </a:ext>
              </a:extLst>
            </p:cNvPr>
            <p:cNvCxnSpPr>
              <a:cxnSpLocks noChangeShapeType="1"/>
            </p:cNvCxnSpPr>
            <p:nvPr/>
          </p:nvCxnSpPr>
          <p:spPr bwMode="auto">
            <a:xfrm flipV="1">
              <a:off x="5571746" y="5874211"/>
              <a:ext cx="0" cy="17083"/>
            </a:xfrm>
            <a:prstGeom prst="line">
              <a:avLst/>
            </a:prstGeom>
            <a:solidFill>
              <a:schemeClr val="bg1"/>
            </a:solidFill>
            <a:ln w="13970" cap="flat">
              <a:solidFill>
                <a:srgbClr val="000000"/>
              </a:solidFill>
              <a:prstDash val="solid"/>
              <a:round/>
              <a:headEnd/>
              <a:tailEnd/>
            </a:ln>
            <a:extLst/>
          </p:spPr>
        </p:cxnSp>
        <p:cxnSp>
          <p:nvCxnSpPr>
            <p:cNvPr id="121" name="Line 124">
              <a:extLst>
                <a:ext uri="{FF2B5EF4-FFF2-40B4-BE49-F238E27FC236}">
                  <a16:creationId xmlns:a16="http://schemas.microsoft.com/office/drawing/2014/main" id="{2D2DC078-BCC1-455C-91A3-DF1965E6CA6B}"/>
                </a:ext>
              </a:extLst>
            </p:cNvPr>
            <p:cNvCxnSpPr>
              <a:cxnSpLocks noChangeShapeType="1"/>
            </p:cNvCxnSpPr>
            <p:nvPr/>
          </p:nvCxnSpPr>
          <p:spPr bwMode="auto">
            <a:xfrm>
              <a:off x="5571746" y="3990389"/>
              <a:ext cx="0" cy="17083"/>
            </a:xfrm>
            <a:prstGeom prst="line">
              <a:avLst/>
            </a:prstGeom>
            <a:solidFill>
              <a:schemeClr val="bg1"/>
            </a:solidFill>
            <a:ln w="13970" cap="flat">
              <a:solidFill>
                <a:srgbClr val="000000"/>
              </a:solidFill>
              <a:prstDash val="solid"/>
              <a:round/>
              <a:headEnd/>
              <a:tailEnd/>
            </a:ln>
            <a:extLst/>
          </p:spPr>
        </p:cxnSp>
        <p:cxnSp>
          <p:nvCxnSpPr>
            <p:cNvPr id="122" name="Line 125">
              <a:extLst>
                <a:ext uri="{FF2B5EF4-FFF2-40B4-BE49-F238E27FC236}">
                  <a16:creationId xmlns:a16="http://schemas.microsoft.com/office/drawing/2014/main" id="{225B8DEF-7F59-4850-A043-207711575C7E}"/>
                </a:ext>
              </a:extLst>
            </p:cNvPr>
            <p:cNvCxnSpPr>
              <a:cxnSpLocks noChangeShapeType="1"/>
            </p:cNvCxnSpPr>
            <p:nvPr/>
          </p:nvCxnSpPr>
          <p:spPr bwMode="auto">
            <a:xfrm flipV="1">
              <a:off x="5669504" y="5856352"/>
              <a:ext cx="0" cy="34943"/>
            </a:xfrm>
            <a:prstGeom prst="line">
              <a:avLst/>
            </a:prstGeom>
            <a:solidFill>
              <a:schemeClr val="bg1"/>
            </a:solidFill>
            <a:ln w="13970" cap="flat">
              <a:solidFill>
                <a:srgbClr val="000000"/>
              </a:solidFill>
              <a:prstDash val="solid"/>
              <a:round/>
              <a:headEnd/>
              <a:tailEnd/>
            </a:ln>
            <a:extLst/>
          </p:spPr>
        </p:cxnSp>
        <p:cxnSp>
          <p:nvCxnSpPr>
            <p:cNvPr id="123" name="Line 126">
              <a:extLst>
                <a:ext uri="{FF2B5EF4-FFF2-40B4-BE49-F238E27FC236}">
                  <a16:creationId xmlns:a16="http://schemas.microsoft.com/office/drawing/2014/main" id="{1D3DE4B6-9E2F-416E-B7B3-D726C6C27F62}"/>
                </a:ext>
              </a:extLst>
            </p:cNvPr>
            <p:cNvCxnSpPr>
              <a:cxnSpLocks noChangeShapeType="1"/>
            </p:cNvCxnSpPr>
            <p:nvPr/>
          </p:nvCxnSpPr>
          <p:spPr bwMode="auto">
            <a:xfrm>
              <a:off x="5669504" y="3990389"/>
              <a:ext cx="0" cy="34167"/>
            </a:xfrm>
            <a:prstGeom prst="line">
              <a:avLst/>
            </a:prstGeom>
            <a:solidFill>
              <a:schemeClr val="bg1"/>
            </a:solidFill>
            <a:ln w="13970" cap="flat">
              <a:solidFill>
                <a:srgbClr val="000000"/>
              </a:solidFill>
              <a:prstDash val="solid"/>
              <a:round/>
              <a:headEnd/>
              <a:tailEnd/>
            </a:ln>
            <a:extLst/>
          </p:spPr>
        </p:cxnSp>
        <p:sp>
          <p:nvSpPr>
            <p:cNvPr id="124" name="Rectangle 123">
              <a:extLst>
                <a:ext uri="{FF2B5EF4-FFF2-40B4-BE49-F238E27FC236}">
                  <a16:creationId xmlns:a16="http://schemas.microsoft.com/office/drawing/2014/main" id="{BEEDFE84-325D-442E-8994-CF47E317AADF}"/>
                </a:ext>
              </a:extLst>
            </p:cNvPr>
            <p:cNvSpPr>
              <a:spLocks noChangeArrowheads="1"/>
            </p:cNvSpPr>
            <p:nvPr/>
          </p:nvSpPr>
          <p:spPr bwMode="auto">
            <a:xfrm>
              <a:off x="5597569" y="5904496"/>
              <a:ext cx="148483" cy="1428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800" kern="100">
                  <a:solidFill>
                    <a:srgbClr val="000000"/>
                  </a:solidFill>
                  <a:effectLst/>
                  <a:latin typeface="Times New Roman" panose="02020603050405020304" pitchFamily="18" charset="0"/>
                  <a:ea typeface="宋体" panose="02010600030101010101" pitchFamily="2" charset="-122"/>
                </a:rPr>
                <a:t>20</a:t>
              </a:r>
              <a:endParaRPr lang="zh-CN" sz="1200" kern="100">
                <a:effectLst/>
                <a:latin typeface="Times New Roman" panose="02020603050405020304" pitchFamily="18" charset="0"/>
                <a:ea typeface="宋体" panose="02010600030101010101" pitchFamily="2" charset="-122"/>
              </a:endParaRPr>
            </a:p>
          </p:txBody>
        </p:sp>
        <p:cxnSp>
          <p:nvCxnSpPr>
            <p:cNvPr id="125" name="Line 128">
              <a:extLst>
                <a:ext uri="{FF2B5EF4-FFF2-40B4-BE49-F238E27FC236}">
                  <a16:creationId xmlns:a16="http://schemas.microsoft.com/office/drawing/2014/main" id="{5FA83F65-A75D-4085-AD45-187868013ED0}"/>
                </a:ext>
              </a:extLst>
            </p:cNvPr>
            <p:cNvCxnSpPr>
              <a:cxnSpLocks noChangeShapeType="1"/>
            </p:cNvCxnSpPr>
            <p:nvPr/>
          </p:nvCxnSpPr>
          <p:spPr bwMode="auto">
            <a:xfrm>
              <a:off x="1801655" y="5882753"/>
              <a:ext cx="35968" cy="0"/>
            </a:xfrm>
            <a:prstGeom prst="line">
              <a:avLst/>
            </a:prstGeom>
            <a:solidFill>
              <a:schemeClr val="bg1"/>
            </a:solidFill>
            <a:ln w="13970" cap="flat">
              <a:solidFill>
                <a:srgbClr val="000000"/>
              </a:solidFill>
              <a:prstDash val="solid"/>
              <a:round/>
              <a:headEnd/>
              <a:tailEnd/>
            </a:ln>
            <a:extLst/>
          </p:spPr>
        </p:cxnSp>
        <p:cxnSp>
          <p:nvCxnSpPr>
            <p:cNvPr id="126" name="Line 129">
              <a:extLst>
                <a:ext uri="{FF2B5EF4-FFF2-40B4-BE49-F238E27FC236}">
                  <a16:creationId xmlns:a16="http://schemas.microsoft.com/office/drawing/2014/main" id="{558BB36A-01DA-4E77-BCB9-EF944A333227}"/>
                </a:ext>
              </a:extLst>
            </p:cNvPr>
            <p:cNvCxnSpPr>
              <a:cxnSpLocks noChangeShapeType="1"/>
            </p:cNvCxnSpPr>
            <p:nvPr/>
          </p:nvCxnSpPr>
          <p:spPr bwMode="auto">
            <a:xfrm flipH="1">
              <a:off x="5628003" y="5882753"/>
              <a:ext cx="41501" cy="0"/>
            </a:xfrm>
            <a:prstGeom prst="line">
              <a:avLst/>
            </a:prstGeom>
            <a:solidFill>
              <a:schemeClr val="bg1"/>
            </a:solidFill>
            <a:ln w="13970" cap="flat">
              <a:solidFill>
                <a:srgbClr val="000000"/>
              </a:solidFill>
              <a:prstDash val="solid"/>
              <a:round/>
              <a:headEnd/>
              <a:tailEnd/>
            </a:ln>
            <a:extLst/>
          </p:spPr>
        </p:cxnSp>
        <p:sp>
          <p:nvSpPr>
            <p:cNvPr id="127" name="Rectangle 126">
              <a:extLst>
                <a:ext uri="{FF2B5EF4-FFF2-40B4-BE49-F238E27FC236}">
                  <a16:creationId xmlns:a16="http://schemas.microsoft.com/office/drawing/2014/main" id="{94777668-672E-4E81-BC15-909F0978E349}"/>
                </a:ext>
              </a:extLst>
            </p:cNvPr>
            <p:cNvSpPr>
              <a:spLocks noChangeArrowheads="1"/>
            </p:cNvSpPr>
            <p:nvPr/>
          </p:nvSpPr>
          <p:spPr bwMode="auto">
            <a:xfrm>
              <a:off x="1709430" y="5818302"/>
              <a:ext cx="74702" cy="1428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800" kern="100" dirty="0">
                  <a:solidFill>
                    <a:srgbClr val="000000"/>
                  </a:solidFill>
                  <a:effectLst/>
                  <a:latin typeface="Times New Roman" panose="02020603050405020304" pitchFamily="18" charset="0"/>
                  <a:ea typeface="宋体" panose="02010600030101010101" pitchFamily="2" charset="-122"/>
                </a:rPr>
                <a:t>0</a:t>
              </a:r>
              <a:endParaRPr lang="zh-CN" sz="1200" kern="100" dirty="0">
                <a:effectLst/>
                <a:latin typeface="Times New Roman" panose="02020603050405020304" pitchFamily="18" charset="0"/>
                <a:ea typeface="宋体" panose="02010600030101010101" pitchFamily="2" charset="-122"/>
              </a:endParaRPr>
            </a:p>
          </p:txBody>
        </p:sp>
        <p:cxnSp>
          <p:nvCxnSpPr>
            <p:cNvPr id="128" name="Line 131">
              <a:extLst>
                <a:ext uri="{FF2B5EF4-FFF2-40B4-BE49-F238E27FC236}">
                  <a16:creationId xmlns:a16="http://schemas.microsoft.com/office/drawing/2014/main" id="{008F3D47-84D2-404F-9EAA-78784CB8B5DE}"/>
                </a:ext>
              </a:extLst>
            </p:cNvPr>
            <p:cNvCxnSpPr>
              <a:cxnSpLocks noChangeShapeType="1"/>
            </p:cNvCxnSpPr>
            <p:nvPr/>
          </p:nvCxnSpPr>
          <p:spPr bwMode="auto">
            <a:xfrm>
              <a:off x="1801655" y="5568265"/>
              <a:ext cx="35968" cy="0"/>
            </a:xfrm>
            <a:prstGeom prst="line">
              <a:avLst/>
            </a:prstGeom>
            <a:solidFill>
              <a:schemeClr val="bg1"/>
            </a:solidFill>
            <a:ln w="13970" cap="flat">
              <a:solidFill>
                <a:srgbClr val="000000"/>
              </a:solidFill>
              <a:prstDash val="solid"/>
              <a:round/>
              <a:headEnd/>
              <a:tailEnd/>
            </a:ln>
            <a:extLst/>
          </p:spPr>
        </p:cxnSp>
        <p:cxnSp>
          <p:nvCxnSpPr>
            <p:cNvPr id="129" name="Line 132">
              <a:extLst>
                <a:ext uri="{FF2B5EF4-FFF2-40B4-BE49-F238E27FC236}">
                  <a16:creationId xmlns:a16="http://schemas.microsoft.com/office/drawing/2014/main" id="{02D52CD1-DBC9-44EC-B2B9-970E8C704567}"/>
                </a:ext>
              </a:extLst>
            </p:cNvPr>
            <p:cNvCxnSpPr>
              <a:cxnSpLocks noChangeShapeType="1"/>
            </p:cNvCxnSpPr>
            <p:nvPr/>
          </p:nvCxnSpPr>
          <p:spPr bwMode="auto">
            <a:xfrm flipH="1">
              <a:off x="5628003" y="5568265"/>
              <a:ext cx="41501" cy="0"/>
            </a:xfrm>
            <a:prstGeom prst="line">
              <a:avLst/>
            </a:prstGeom>
            <a:solidFill>
              <a:schemeClr val="bg1"/>
            </a:solidFill>
            <a:ln w="13970" cap="flat">
              <a:solidFill>
                <a:srgbClr val="000000"/>
              </a:solidFill>
              <a:prstDash val="solid"/>
              <a:round/>
              <a:headEnd/>
              <a:tailEnd/>
            </a:ln>
            <a:extLst/>
          </p:spPr>
        </p:cxnSp>
        <p:sp>
          <p:nvSpPr>
            <p:cNvPr id="130" name="Rectangle 129">
              <a:extLst>
                <a:ext uri="{FF2B5EF4-FFF2-40B4-BE49-F238E27FC236}">
                  <a16:creationId xmlns:a16="http://schemas.microsoft.com/office/drawing/2014/main" id="{1E6D9037-F938-4183-BD71-3100809A1429}"/>
                </a:ext>
              </a:extLst>
            </p:cNvPr>
            <p:cNvSpPr>
              <a:spLocks noChangeArrowheads="1"/>
            </p:cNvSpPr>
            <p:nvPr/>
          </p:nvSpPr>
          <p:spPr bwMode="auto">
            <a:xfrm>
              <a:off x="1587006" y="5503038"/>
              <a:ext cx="185373" cy="1428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800" kern="100" dirty="0">
                  <a:solidFill>
                    <a:srgbClr val="000000"/>
                  </a:solidFill>
                  <a:effectLst/>
                  <a:latin typeface="Times New Roman" panose="02020603050405020304" pitchFamily="18" charset="0"/>
                  <a:ea typeface="宋体" panose="02010600030101010101" pitchFamily="2" charset="-122"/>
                </a:rPr>
                <a:t>0.1</a:t>
              </a:r>
              <a:endParaRPr lang="zh-CN" sz="1200" kern="100" dirty="0">
                <a:effectLst/>
                <a:latin typeface="Times New Roman" panose="02020603050405020304" pitchFamily="18" charset="0"/>
                <a:ea typeface="宋体" panose="02010600030101010101" pitchFamily="2" charset="-122"/>
              </a:endParaRPr>
            </a:p>
          </p:txBody>
        </p:sp>
        <p:cxnSp>
          <p:nvCxnSpPr>
            <p:cNvPr id="131" name="Line 134">
              <a:extLst>
                <a:ext uri="{FF2B5EF4-FFF2-40B4-BE49-F238E27FC236}">
                  <a16:creationId xmlns:a16="http://schemas.microsoft.com/office/drawing/2014/main" id="{E3B29ABA-47AB-4CDC-B626-8BE98A880EA7}"/>
                </a:ext>
              </a:extLst>
            </p:cNvPr>
            <p:cNvCxnSpPr>
              <a:cxnSpLocks noChangeShapeType="1"/>
            </p:cNvCxnSpPr>
            <p:nvPr/>
          </p:nvCxnSpPr>
          <p:spPr bwMode="auto">
            <a:xfrm>
              <a:off x="1801655" y="5253000"/>
              <a:ext cx="35968" cy="0"/>
            </a:xfrm>
            <a:prstGeom prst="line">
              <a:avLst/>
            </a:prstGeom>
            <a:solidFill>
              <a:schemeClr val="bg1"/>
            </a:solidFill>
            <a:ln w="13970" cap="flat">
              <a:solidFill>
                <a:srgbClr val="000000"/>
              </a:solidFill>
              <a:prstDash val="solid"/>
              <a:round/>
              <a:headEnd/>
              <a:tailEnd/>
            </a:ln>
            <a:extLst/>
          </p:spPr>
        </p:cxnSp>
        <p:cxnSp>
          <p:nvCxnSpPr>
            <p:cNvPr id="132" name="Line 135">
              <a:extLst>
                <a:ext uri="{FF2B5EF4-FFF2-40B4-BE49-F238E27FC236}">
                  <a16:creationId xmlns:a16="http://schemas.microsoft.com/office/drawing/2014/main" id="{5CDF9888-6DC4-41BF-864D-880062A3E550}"/>
                </a:ext>
              </a:extLst>
            </p:cNvPr>
            <p:cNvCxnSpPr>
              <a:cxnSpLocks noChangeShapeType="1"/>
            </p:cNvCxnSpPr>
            <p:nvPr/>
          </p:nvCxnSpPr>
          <p:spPr bwMode="auto">
            <a:xfrm flipH="1">
              <a:off x="5628003" y="5253000"/>
              <a:ext cx="41501" cy="0"/>
            </a:xfrm>
            <a:prstGeom prst="line">
              <a:avLst/>
            </a:prstGeom>
            <a:solidFill>
              <a:schemeClr val="bg1"/>
            </a:solidFill>
            <a:ln w="13970" cap="flat">
              <a:solidFill>
                <a:srgbClr val="000000"/>
              </a:solidFill>
              <a:prstDash val="solid"/>
              <a:round/>
              <a:headEnd/>
              <a:tailEnd/>
            </a:ln>
            <a:extLst/>
          </p:spPr>
        </p:cxnSp>
        <p:sp>
          <p:nvSpPr>
            <p:cNvPr id="133" name="Rectangle 132">
              <a:extLst>
                <a:ext uri="{FF2B5EF4-FFF2-40B4-BE49-F238E27FC236}">
                  <a16:creationId xmlns:a16="http://schemas.microsoft.com/office/drawing/2014/main" id="{10D0ACA5-D924-425E-B3AD-00697F77A019}"/>
                </a:ext>
              </a:extLst>
            </p:cNvPr>
            <p:cNvSpPr>
              <a:spLocks noChangeArrowheads="1"/>
            </p:cNvSpPr>
            <p:nvPr/>
          </p:nvSpPr>
          <p:spPr bwMode="auto">
            <a:xfrm>
              <a:off x="1587006" y="5188550"/>
              <a:ext cx="185373" cy="1428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800" kern="100" dirty="0">
                  <a:solidFill>
                    <a:srgbClr val="000000"/>
                  </a:solidFill>
                  <a:effectLst/>
                  <a:latin typeface="Times New Roman" panose="02020603050405020304" pitchFamily="18" charset="0"/>
                  <a:ea typeface="宋体" panose="02010600030101010101" pitchFamily="2" charset="-122"/>
                </a:rPr>
                <a:t>0.2</a:t>
              </a:r>
              <a:endParaRPr lang="zh-CN" sz="1200" kern="100" dirty="0">
                <a:effectLst/>
                <a:latin typeface="Times New Roman" panose="02020603050405020304" pitchFamily="18" charset="0"/>
                <a:ea typeface="宋体" panose="02010600030101010101" pitchFamily="2" charset="-122"/>
              </a:endParaRPr>
            </a:p>
          </p:txBody>
        </p:sp>
        <p:cxnSp>
          <p:nvCxnSpPr>
            <p:cNvPr id="134" name="Line 137">
              <a:extLst>
                <a:ext uri="{FF2B5EF4-FFF2-40B4-BE49-F238E27FC236}">
                  <a16:creationId xmlns:a16="http://schemas.microsoft.com/office/drawing/2014/main" id="{3205517B-6373-4EEC-8CB3-3BD6872FD405}"/>
                </a:ext>
              </a:extLst>
            </p:cNvPr>
            <p:cNvCxnSpPr>
              <a:cxnSpLocks noChangeShapeType="1"/>
            </p:cNvCxnSpPr>
            <p:nvPr/>
          </p:nvCxnSpPr>
          <p:spPr bwMode="auto">
            <a:xfrm>
              <a:off x="1801655" y="4938512"/>
              <a:ext cx="35968" cy="0"/>
            </a:xfrm>
            <a:prstGeom prst="line">
              <a:avLst/>
            </a:prstGeom>
            <a:solidFill>
              <a:schemeClr val="bg1"/>
            </a:solidFill>
            <a:ln w="13970" cap="flat">
              <a:solidFill>
                <a:srgbClr val="000000"/>
              </a:solidFill>
              <a:prstDash val="solid"/>
              <a:round/>
              <a:headEnd/>
              <a:tailEnd/>
            </a:ln>
            <a:extLst/>
          </p:spPr>
        </p:cxnSp>
        <p:cxnSp>
          <p:nvCxnSpPr>
            <p:cNvPr id="135" name="Line 138">
              <a:extLst>
                <a:ext uri="{FF2B5EF4-FFF2-40B4-BE49-F238E27FC236}">
                  <a16:creationId xmlns:a16="http://schemas.microsoft.com/office/drawing/2014/main" id="{E8583F25-28BF-43B7-A54C-B670D6A92B83}"/>
                </a:ext>
              </a:extLst>
            </p:cNvPr>
            <p:cNvCxnSpPr>
              <a:cxnSpLocks noChangeShapeType="1"/>
            </p:cNvCxnSpPr>
            <p:nvPr/>
          </p:nvCxnSpPr>
          <p:spPr bwMode="auto">
            <a:xfrm flipH="1">
              <a:off x="5628003" y="4938512"/>
              <a:ext cx="41501" cy="0"/>
            </a:xfrm>
            <a:prstGeom prst="line">
              <a:avLst/>
            </a:prstGeom>
            <a:solidFill>
              <a:schemeClr val="bg1"/>
            </a:solidFill>
            <a:ln w="13970" cap="flat">
              <a:solidFill>
                <a:srgbClr val="000000"/>
              </a:solidFill>
              <a:prstDash val="solid"/>
              <a:round/>
              <a:headEnd/>
              <a:tailEnd/>
            </a:ln>
            <a:extLst/>
          </p:spPr>
        </p:cxnSp>
        <p:sp>
          <p:nvSpPr>
            <p:cNvPr id="136" name="Rectangle 135">
              <a:extLst>
                <a:ext uri="{FF2B5EF4-FFF2-40B4-BE49-F238E27FC236}">
                  <a16:creationId xmlns:a16="http://schemas.microsoft.com/office/drawing/2014/main" id="{2C874616-4BE2-4A95-AFAA-3116DD834F02}"/>
                </a:ext>
              </a:extLst>
            </p:cNvPr>
            <p:cNvSpPr>
              <a:spLocks noChangeArrowheads="1"/>
            </p:cNvSpPr>
            <p:nvPr/>
          </p:nvSpPr>
          <p:spPr bwMode="auto">
            <a:xfrm>
              <a:off x="1587006" y="4874062"/>
              <a:ext cx="185373" cy="1428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800" kern="100" dirty="0">
                  <a:solidFill>
                    <a:srgbClr val="000000"/>
                  </a:solidFill>
                  <a:effectLst/>
                  <a:latin typeface="Times New Roman" panose="02020603050405020304" pitchFamily="18" charset="0"/>
                  <a:ea typeface="宋体" panose="02010600030101010101" pitchFamily="2" charset="-122"/>
                </a:rPr>
                <a:t>0.3</a:t>
              </a:r>
              <a:endParaRPr lang="zh-CN" sz="1200" kern="100" dirty="0">
                <a:effectLst/>
                <a:latin typeface="Times New Roman" panose="02020603050405020304" pitchFamily="18" charset="0"/>
                <a:ea typeface="宋体" panose="02010600030101010101" pitchFamily="2" charset="-122"/>
              </a:endParaRPr>
            </a:p>
          </p:txBody>
        </p:sp>
        <p:cxnSp>
          <p:nvCxnSpPr>
            <p:cNvPr id="137" name="Line 140">
              <a:extLst>
                <a:ext uri="{FF2B5EF4-FFF2-40B4-BE49-F238E27FC236}">
                  <a16:creationId xmlns:a16="http://schemas.microsoft.com/office/drawing/2014/main" id="{8156BD8C-D622-49BE-B473-41939235CC7D}"/>
                </a:ext>
              </a:extLst>
            </p:cNvPr>
            <p:cNvCxnSpPr>
              <a:cxnSpLocks noChangeShapeType="1"/>
            </p:cNvCxnSpPr>
            <p:nvPr/>
          </p:nvCxnSpPr>
          <p:spPr bwMode="auto">
            <a:xfrm>
              <a:off x="1801655" y="4624024"/>
              <a:ext cx="35968" cy="0"/>
            </a:xfrm>
            <a:prstGeom prst="line">
              <a:avLst/>
            </a:prstGeom>
            <a:solidFill>
              <a:schemeClr val="bg1"/>
            </a:solidFill>
            <a:ln w="13970" cap="flat">
              <a:solidFill>
                <a:srgbClr val="000000"/>
              </a:solidFill>
              <a:prstDash val="solid"/>
              <a:round/>
              <a:headEnd/>
              <a:tailEnd/>
            </a:ln>
            <a:extLst/>
          </p:spPr>
        </p:cxnSp>
        <p:cxnSp>
          <p:nvCxnSpPr>
            <p:cNvPr id="138" name="Line 141">
              <a:extLst>
                <a:ext uri="{FF2B5EF4-FFF2-40B4-BE49-F238E27FC236}">
                  <a16:creationId xmlns:a16="http://schemas.microsoft.com/office/drawing/2014/main" id="{BC571A4F-2484-4802-A4C8-9F5EB53FCEE5}"/>
                </a:ext>
              </a:extLst>
            </p:cNvPr>
            <p:cNvCxnSpPr>
              <a:cxnSpLocks noChangeShapeType="1"/>
            </p:cNvCxnSpPr>
            <p:nvPr/>
          </p:nvCxnSpPr>
          <p:spPr bwMode="auto">
            <a:xfrm flipH="1">
              <a:off x="5628003" y="4624024"/>
              <a:ext cx="41501" cy="0"/>
            </a:xfrm>
            <a:prstGeom prst="line">
              <a:avLst/>
            </a:prstGeom>
            <a:solidFill>
              <a:schemeClr val="bg1"/>
            </a:solidFill>
            <a:ln w="13970" cap="flat">
              <a:solidFill>
                <a:srgbClr val="000000"/>
              </a:solidFill>
              <a:prstDash val="solid"/>
              <a:round/>
              <a:headEnd/>
              <a:tailEnd/>
            </a:ln>
            <a:extLst/>
          </p:spPr>
        </p:cxnSp>
        <p:sp>
          <p:nvSpPr>
            <p:cNvPr id="139" name="Rectangle 138">
              <a:extLst>
                <a:ext uri="{FF2B5EF4-FFF2-40B4-BE49-F238E27FC236}">
                  <a16:creationId xmlns:a16="http://schemas.microsoft.com/office/drawing/2014/main" id="{CADC2F6D-7851-4730-8E43-D3E4550E41B6}"/>
                </a:ext>
              </a:extLst>
            </p:cNvPr>
            <p:cNvSpPr>
              <a:spLocks noChangeArrowheads="1"/>
            </p:cNvSpPr>
            <p:nvPr/>
          </p:nvSpPr>
          <p:spPr bwMode="auto">
            <a:xfrm>
              <a:off x="1587006" y="4559573"/>
              <a:ext cx="185373" cy="1428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800" kern="100" dirty="0">
                  <a:solidFill>
                    <a:srgbClr val="000000"/>
                  </a:solidFill>
                  <a:effectLst/>
                  <a:latin typeface="Times New Roman" panose="02020603050405020304" pitchFamily="18" charset="0"/>
                  <a:ea typeface="宋体" panose="02010600030101010101" pitchFamily="2" charset="-122"/>
                </a:rPr>
                <a:t>0.4</a:t>
              </a:r>
              <a:endParaRPr lang="zh-CN" sz="1200" kern="100" dirty="0">
                <a:effectLst/>
                <a:latin typeface="Times New Roman" panose="02020603050405020304" pitchFamily="18" charset="0"/>
                <a:ea typeface="宋体" panose="02010600030101010101" pitchFamily="2" charset="-122"/>
              </a:endParaRPr>
            </a:p>
          </p:txBody>
        </p:sp>
        <p:cxnSp>
          <p:nvCxnSpPr>
            <p:cNvPr id="140" name="Line 143">
              <a:extLst>
                <a:ext uri="{FF2B5EF4-FFF2-40B4-BE49-F238E27FC236}">
                  <a16:creationId xmlns:a16="http://schemas.microsoft.com/office/drawing/2014/main" id="{E16A241B-0A2E-47FD-A976-82D727FD1A34}"/>
                </a:ext>
              </a:extLst>
            </p:cNvPr>
            <p:cNvCxnSpPr>
              <a:cxnSpLocks noChangeShapeType="1"/>
            </p:cNvCxnSpPr>
            <p:nvPr/>
          </p:nvCxnSpPr>
          <p:spPr bwMode="auto">
            <a:xfrm>
              <a:off x="1801655" y="4309536"/>
              <a:ext cx="35968" cy="0"/>
            </a:xfrm>
            <a:prstGeom prst="line">
              <a:avLst/>
            </a:prstGeom>
            <a:solidFill>
              <a:schemeClr val="bg1"/>
            </a:solidFill>
            <a:ln w="13970" cap="flat">
              <a:solidFill>
                <a:srgbClr val="000000"/>
              </a:solidFill>
              <a:prstDash val="solid"/>
              <a:round/>
              <a:headEnd/>
              <a:tailEnd/>
            </a:ln>
            <a:extLst/>
          </p:spPr>
        </p:cxnSp>
        <p:cxnSp>
          <p:nvCxnSpPr>
            <p:cNvPr id="141" name="Line 144">
              <a:extLst>
                <a:ext uri="{FF2B5EF4-FFF2-40B4-BE49-F238E27FC236}">
                  <a16:creationId xmlns:a16="http://schemas.microsoft.com/office/drawing/2014/main" id="{F2B78290-A018-4431-925D-51F4F442352C}"/>
                </a:ext>
              </a:extLst>
            </p:cNvPr>
            <p:cNvCxnSpPr>
              <a:cxnSpLocks noChangeShapeType="1"/>
            </p:cNvCxnSpPr>
            <p:nvPr/>
          </p:nvCxnSpPr>
          <p:spPr bwMode="auto">
            <a:xfrm flipH="1">
              <a:off x="5628003" y="4309536"/>
              <a:ext cx="41501" cy="0"/>
            </a:xfrm>
            <a:prstGeom prst="line">
              <a:avLst/>
            </a:prstGeom>
            <a:solidFill>
              <a:schemeClr val="bg1"/>
            </a:solidFill>
            <a:ln w="13970" cap="flat">
              <a:solidFill>
                <a:srgbClr val="000000"/>
              </a:solidFill>
              <a:prstDash val="solid"/>
              <a:round/>
              <a:headEnd/>
              <a:tailEnd/>
            </a:ln>
            <a:extLst/>
          </p:spPr>
        </p:cxnSp>
        <p:sp>
          <p:nvSpPr>
            <p:cNvPr id="142" name="Rectangle 141">
              <a:extLst>
                <a:ext uri="{FF2B5EF4-FFF2-40B4-BE49-F238E27FC236}">
                  <a16:creationId xmlns:a16="http://schemas.microsoft.com/office/drawing/2014/main" id="{1555A101-6B57-4710-A76F-750CBA87B403}"/>
                </a:ext>
              </a:extLst>
            </p:cNvPr>
            <p:cNvSpPr>
              <a:spLocks noChangeArrowheads="1"/>
            </p:cNvSpPr>
            <p:nvPr/>
          </p:nvSpPr>
          <p:spPr bwMode="auto">
            <a:xfrm>
              <a:off x="1587006" y="4245085"/>
              <a:ext cx="185373" cy="1428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800" kern="100" dirty="0">
                  <a:solidFill>
                    <a:srgbClr val="000000"/>
                  </a:solidFill>
                  <a:effectLst/>
                  <a:latin typeface="Times New Roman" panose="02020603050405020304" pitchFamily="18" charset="0"/>
                  <a:ea typeface="宋体" panose="02010600030101010101" pitchFamily="2" charset="-122"/>
                </a:rPr>
                <a:t>0.5</a:t>
              </a:r>
              <a:endParaRPr lang="zh-CN" sz="1200" kern="100" dirty="0">
                <a:effectLst/>
                <a:latin typeface="Times New Roman" panose="02020603050405020304" pitchFamily="18" charset="0"/>
                <a:ea typeface="宋体" panose="02010600030101010101" pitchFamily="2" charset="-122"/>
              </a:endParaRPr>
            </a:p>
          </p:txBody>
        </p:sp>
        <p:cxnSp>
          <p:nvCxnSpPr>
            <p:cNvPr id="143" name="Line 146">
              <a:extLst>
                <a:ext uri="{FF2B5EF4-FFF2-40B4-BE49-F238E27FC236}">
                  <a16:creationId xmlns:a16="http://schemas.microsoft.com/office/drawing/2014/main" id="{5CD16623-70DC-4AF3-900A-EE811177917C}"/>
                </a:ext>
              </a:extLst>
            </p:cNvPr>
            <p:cNvCxnSpPr>
              <a:cxnSpLocks noChangeShapeType="1"/>
            </p:cNvCxnSpPr>
            <p:nvPr/>
          </p:nvCxnSpPr>
          <p:spPr bwMode="auto">
            <a:xfrm>
              <a:off x="1801655" y="3990389"/>
              <a:ext cx="35968" cy="0"/>
            </a:xfrm>
            <a:prstGeom prst="line">
              <a:avLst/>
            </a:prstGeom>
            <a:solidFill>
              <a:schemeClr val="bg1"/>
            </a:solidFill>
            <a:ln w="13970" cap="flat">
              <a:solidFill>
                <a:srgbClr val="000000"/>
              </a:solidFill>
              <a:prstDash val="solid"/>
              <a:round/>
              <a:headEnd/>
              <a:tailEnd/>
            </a:ln>
            <a:extLst/>
          </p:spPr>
        </p:cxnSp>
        <p:cxnSp>
          <p:nvCxnSpPr>
            <p:cNvPr id="144" name="Line 147">
              <a:extLst>
                <a:ext uri="{FF2B5EF4-FFF2-40B4-BE49-F238E27FC236}">
                  <a16:creationId xmlns:a16="http://schemas.microsoft.com/office/drawing/2014/main" id="{BED487C3-02A9-4E7B-80EC-0EE90E4CBC52}"/>
                </a:ext>
              </a:extLst>
            </p:cNvPr>
            <p:cNvCxnSpPr>
              <a:cxnSpLocks noChangeShapeType="1"/>
            </p:cNvCxnSpPr>
            <p:nvPr/>
          </p:nvCxnSpPr>
          <p:spPr bwMode="auto">
            <a:xfrm flipH="1">
              <a:off x="5628003" y="3990389"/>
              <a:ext cx="41501" cy="0"/>
            </a:xfrm>
            <a:prstGeom prst="line">
              <a:avLst/>
            </a:prstGeom>
            <a:solidFill>
              <a:schemeClr val="bg1"/>
            </a:solidFill>
            <a:ln w="13970" cap="flat">
              <a:solidFill>
                <a:srgbClr val="000000"/>
              </a:solidFill>
              <a:prstDash val="solid"/>
              <a:round/>
              <a:headEnd/>
              <a:tailEnd/>
            </a:ln>
            <a:extLst/>
          </p:spPr>
        </p:cxnSp>
        <p:sp>
          <p:nvSpPr>
            <p:cNvPr id="145" name="Rectangle 144">
              <a:extLst>
                <a:ext uri="{FF2B5EF4-FFF2-40B4-BE49-F238E27FC236}">
                  <a16:creationId xmlns:a16="http://schemas.microsoft.com/office/drawing/2014/main" id="{CEC64564-077E-44D5-9F17-67FF13FB021A}"/>
                </a:ext>
              </a:extLst>
            </p:cNvPr>
            <p:cNvSpPr>
              <a:spLocks noChangeArrowheads="1"/>
            </p:cNvSpPr>
            <p:nvPr/>
          </p:nvSpPr>
          <p:spPr bwMode="auto">
            <a:xfrm>
              <a:off x="1587006" y="3925938"/>
              <a:ext cx="185373" cy="1428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800" kern="100" dirty="0">
                  <a:solidFill>
                    <a:srgbClr val="000000"/>
                  </a:solidFill>
                  <a:effectLst/>
                  <a:latin typeface="Times New Roman" panose="02020603050405020304" pitchFamily="18" charset="0"/>
                  <a:ea typeface="宋体" panose="02010600030101010101" pitchFamily="2" charset="-122"/>
                </a:rPr>
                <a:t>0.6</a:t>
              </a:r>
              <a:endParaRPr lang="zh-CN" sz="1200" kern="100" dirty="0">
                <a:effectLst/>
                <a:latin typeface="Times New Roman" panose="02020603050405020304" pitchFamily="18" charset="0"/>
                <a:ea typeface="宋体" panose="02010600030101010101" pitchFamily="2" charset="-122"/>
              </a:endParaRPr>
            </a:p>
          </p:txBody>
        </p:sp>
        <p:cxnSp>
          <p:nvCxnSpPr>
            <p:cNvPr id="146" name="Line 149">
              <a:extLst>
                <a:ext uri="{FF2B5EF4-FFF2-40B4-BE49-F238E27FC236}">
                  <a16:creationId xmlns:a16="http://schemas.microsoft.com/office/drawing/2014/main" id="{7411AAD1-92C5-4768-9C13-26E3C44DB9A3}"/>
                </a:ext>
              </a:extLst>
            </p:cNvPr>
            <p:cNvCxnSpPr>
              <a:cxnSpLocks noChangeShapeType="1"/>
            </p:cNvCxnSpPr>
            <p:nvPr/>
          </p:nvCxnSpPr>
          <p:spPr bwMode="auto">
            <a:xfrm>
              <a:off x="1851381" y="3990389"/>
              <a:ext cx="3818123" cy="0"/>
            </a:xfrm>
            <a:prstGeom prst="line">
              <a:avLst/>
            </a:prstGeom>
            <a:solidFill>
              <a:schemeClr val="bg1"/>
            </a:solidFill>
            <a:ln w="13970" cap="flat">
              <a:solidFill>
                <a:srgbClr val="000000"/>
              </a:solidFill>
              <a:prstDash val="solid"/>
              <a:round/>
              <a:headEnd/>
              <a:tailEnd/>
            </a:ln>
            <a:extLst/>
          </p:spPr>
        </p:cxnSp>
        <p:cxnSp>
          <p:nvCxnSpPr>
            <p:cNvPr id="147" name="Line 150">
              <a:extLst>
                <a:ext uri="{FF2B5EF4-FFF2-40B4-BE49-F238E27FC236}">
                  <a16:creationId xmlns:a16="http://schemas.microsoft.com/office/drawing/2014/main" id="{BB5B27D3-166B-47A0-AEDC-7FD41446DD10}"/>
                </a:ext>
              </a:extLst>
            </p:cNvPr>
            <p:cNvCxnSpPr>
              <a:cxnSpLocks noChangeShapeType="1"/>
            </p:cNvCxnSpPr>
            <p:nvPr/>
          </p:nvCxnSpPr>
          <p:spPr bwMode="auto">
            <a:xfrm>
              <a:off x="1851381" y="5891295"/>
              <a:ext cx="3818123" cy="0"/>
            </a:xfrm>
            <a:prstGeom prst="line">
              <a:avLst/>
            </a:prstGeom>
            <a:solidFill>
              <a:schemeClr val="bg1"/>
            </a:solidFill>
            <a:ln w="13970" cap="flat">
              <a:solidFill>
                <a:srgbClr val="000000"/>
              </a:solidFill>
              <a:prstDash val="solid"/>
              <a:round/>
              <a:headEnd/>
              <a:tailEnd/>
            </a:ln>
            <a:extLst/>
          </p:spPr>
        </p:cxnSp>
        <p:cxnSp>
          <p:nvCxnSpPr>
            <p:cNvPr id="148" name="Line 151">
              <a:extLst>
                <a:ext uri="{FF2B5EF4-FFF2-40B4-BE49-F238E27FC236}">
                  <a16:creationId xmlns:a16="http://schemas.microsoft.com/office/drawing/2014/main" id="{4B7E75CF-B9FE-46D9-812C-AD28AFF1F952}"/>
                </a:ext>
              </a:extLst>
            </p:cNvPr>
            <p:cNvCxnSpPr>
              <a:cxnSpLocks noChangeShapeType="1"/>
            </p:cNvCxnSpPr>
            <p:nvPr/>
          </p:nvCxnSpPr>
          <p:spPr bwMode="auto">
            <a:xfrm flipV="1">
              <a:off x="5669504" y="3990389"/>
              <a:ext cx="0" cy="1857764"/>
            </a:xfrm>
            <a:prstGeom prst="line">
              <a:avLst/>
            </a:prstGeom>
            <a:solidFill>
              <a:schemeClr val="bg1"/>
            </a:solidFill>
            <a:ln w="13970" cap="flat">
              <a:solidFill>
                <a:srgbClr val="000000"/>
              </a:solidFill>
              <a:prstDash val="solid"/>
              <a:round/>
              <a:headEnd/>
              <a:tailEnd/>
            </a:ln>
            <a:extLst/>
          </p:spPr>
        </p:cxnSp>
        <p:sp>
          <p:nvSpPr>
            <p:cNvPr id="150" name="Freeform 147">
              <a:extLst>
                <a:ext uri="{FF2B5EF4-FFF2-40B4-BE49-F238E27FC236}">
                  <a16:creationId xmlns:a16="http://schemas.microsoft.com/office/drawing/2014/main" id="{44DC0DB6-C67D-49FC-87EA-F206552DF832}"/>
                </a:ext>
              </a:extLst>
            </p:cNvPr>
            <p:cNvSpPr>
              <a:spLocks/>
            </p:cNvSpPr>
            <p:nvPr/>
          </p:nvSpPr>
          <p:spPr bwMode="auto">
            <a:xfrm>
              <a:off x="1851381" y="4309536"/>
              <a:ext cx="3085855" cy="1392289"/>
            </a:xfrm>
            <a:custGeom>
              <a:avLst/>
              <a:gdLst>
                <a:gd name="T0" fmla="*/ 0 w 3346"/>
                <a:gd name="T1" fmla="*/ 1793 h 1793"/>
                <a:gd name="T2" fmla="*/ 0 w 3346"/>
                <a:gd name="T3" fmla="*/ 1782 h 1793"/>
                <a:gd name="T4" fmla="*/ 6 w 3346"/>
                <a:gd name="T5" fmla="*/ 1776 h 1793"/>
                <a:gd name="T6" fmla="*/ 11 w 3346"/>
                <a:gd name="T7" fmla="*/ 1765 h 1793"/>
                <a:gd name="T8" fmla="*/ 17 w 3346"/>
                <a:gd name="T9" fmla="*/ 1754 h 1793"/>
                <a:gd name="T10" fmla="*/ 22 w 3346"/>
                <a:gd name="T11" fmla="*/ 1748 h 1793"/>
                <a:gd name="T12" fmla="*/ 28 w 3346"/>
                <a:gd name="T13" fmla="*/ 1737 h 1793"/>
                <a:gd name="T14" fmla="*/ 33 w 3346"/>
                <a:gd name="T15" fmla="*/ 1732 h 1793"/>
                <a:gd name="T16" fmla="*/ 39 w 3346"/>
                <a:gd name="T17" fmla="*/ 1720 h 1793"/>
                <a:gd name="T18" fmla="*/ 67 w 3346"/>
                <a:gd name="T19" fmla="*/ 1682 h 1793"/>
                <a:gd name="T20" fmla="*/ 89 w 3346"/>
                <a:gd name="T21" fmla="*/ 1637 h 1793"/>
                <a:gd name="T22" fmla="*/ 117 w 3346"/>
                <a:gd name="T23" fmla="*/ 1593 h 1793"/>
                <a:gd name="T24" fmla="*/ 139 w 3346"/>
                <a:gd name="T25" fmla="*/ 1554 h 1793"/>
                <a:gd name="T26" fmla="*/ 266 w 3346"/>
                <a:gd name="T27" fmla="*/ 1343 h 1793"/>
                <a:gd name="T28" fmla="*/ 394 w 3346"/>
                <a:gd name="T29" fmla="*/ 1143 h 1793"/>
                <a:gd name="T30" fmla="*/ 522 w 3346"/>
                <a:gd name="T31" fmla="*/ 955 h 1793"/>
                <a:gd name="T32" fmla="*/ 649 w 3346"/>
                <a:gd name="T33" fmla="*/ 777 h 1793"/>
                <a:gd name="T34" fmla="*/ 866 w 3346"/>
                <a:gd name="T35" fmla="*/ 510 h 1793"/>
                <a:gd name="T36" fmla="*/ 1088 w 3346"/>
                <a:gd name="T37" fmla="*/ 288 h 1793"/>
                <a:gd name="T38" fmla="*/ 1304 w 3346"/>
                <a:gd name="T39" fmla="*/ 127 h 1793"/>
                <a:gd name="T40" fmla="*/ 1521 w 3346"/>
                <a:gd name="T41" fmla="*/ 33 h 1793"/>
                <a:gd name="T42" fmla="*/ 1765 w 3346"/>
                <a:gd name="T43" fmla="*/ 0 h 1793"/>
                <a:gd name="T44" fmla="*/ 2009 w 3346"/>
                <a:gd name="T45" fmla="*/ 39 h 1793"/>
                <a:gd name="T46" fmla="*/ 2247 w 3346"/>
                <a:gd name="T47" fmla="*/ 155 h 1793"/>
                <a:gd name="T48" fmla="*/ 2492 w 3346"/>
                <a:gd name="T49" fmla="*/ 327 h 1793"/>
                <a:gd name="T50" fmla="*/ 2591 w 3346"/>
                <a:gd name="T51" fmla="*/ 411 h 1793"/>
                <a:gd name="T52" fmla="*/ 2691 w 3346"/>
                <a:gd name="T53" fmla="*/ 494 h 1793"/>
                <a:gd name="T54" fmla="*/ 2791 w 3346"/>
                <a:gd name="T55" fmla="*/ 583 h 1793"/>
                <a:gd name="T56" fmla="*/ 2891 w 3346"/>
                <a:gd name="T57" fmla="*/ 671 h 1793"/>
                <a:gd name="T58" fmla="*/ 2991 w 3346"/>
                <a:gd name="T59" fmla="*/ 749 h 1793"/>
                <a:gd name="T60" fmla="*/ 3091 w 3346"/>
                <a:gd name="T61" fmla="*/ 821 h 1793"/>
                <a:gd name="T62" fmla="*/ 3191 w 3346"/>
                <a:gd name="T63" fmla="*/ 871 h 1793"/>
                <a:gd name="T64" fmla="*/ 3291 w 3346"/>
                <a:gd name="T65" fmla="*/ 899 h 1793"/>
                <a:gd name="T66" fmla="*/ 3318 w 3346"/>
                <a:gd name="T67" fmla="*/ 899 h 1793"/>
                <a:gd name="T68" fmla="*/ 3346 w 3346"/>
                <a:gd name="T69" fmla="*/ 89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46" h="1793">
                  <a:moveTo>
                    <a:pt x="0" y="1793"/>
                  </a:moveTo>
                  <a:lnTo>
                    <a:pt x="0" y="1782"/>
                  </a:lnTo>
                  <a:lnTo>
                    <a:pt x="6" y="1776"/>
                  </a:lnTo>
                  <a:lnTo>
                    <a:pt x="11" y="1765"/>
                  </a:lnTo>
                  <a:lnTo>
                    <a:pt x="17" y="1754"/>
                  </a:lnTo>
                  <a:lnTo>
                    <a:pt x="22" y="1748"/>
                  </a:lnTo>
                  <a:lnTo>
                    <a:pt x="28" y="1737"/>
                  </a:lnTo>
                  <a:lnTo>
                    <a:pt x="33" y="1732"/>
                  </a:lnTo>
                  <a:lnTo>
                    <a:pt x="39" y="1720"/>
                  </a:lnTo>
                  <a:lnTo>
                    <a:pt x="67" y="1682"/>
                  </a:lnTo>
                  <a:lnTo>
                    <a:pt x="89" y="1637"/>
                  </a:lnTo>
                  <a:lnTo>
                    <a:pt x="117" y="1593"/>
                  </a:lnTo>
                  <a:lnTo>
                    <a:pt x="139" y="1554"/>
                  </a:lnTo>
                  <a:lnTo>
                    <a:pt x="266" y="1343"/>
                  </a:lnTo>
                  <a:lnTo>
                    <a:pt x="394" y="1143"/>
                  </a:lnTo>
                  <a:lnTo>
                    <a:pt x="522" y="955"/>
                  </a:lnTo>
                  <a:lnTo>
                    <a:pt x="649" y="777"/>
                  </a:lnTo>
                  <a:lnTo>
                    <a:pt x="866" y="510"/>
                  </a:lnTo>
                  <a:lnTo>
                    <a:pt x="1088" y="288"/>
                  </a:lnTo>
                  <a:lnTo>
                    <a:pt x="1304" y="127"/>
                  </a:lnTo>
                  <a:lnTo>
                    <a:pt x="1521" y="33"/>
                  </a:lnTo>
                  <a:lnTo>
                    <a:pt x="1765" y="0"/>
                  </a:lnTo>
                  <a:lnTo>
                    <a:pt x="2009" y="39"/>
                  </a:lnTo>
                  <a:lnTo>
                    <a:pt x="2247" y="155"/>
                  </a:lnTo>
                  <a:lnTo>
                    <a:pt x="2492" y="327"/>
                  </a:lnTo>
                  <a:lnTo>
                    <a:pt x="2591" y="411"/>
                  </a:lnTo>
                  <a:lnTo>
                    <a:pt x="2691" y="494"/>
                  </a:lnTo>
                  <a:lnTo>
                    <a:pt x="2791" y="583"/>
                  </a:lnTo>
                  <a:lnTo>
                    <a:pt x="2891" y="671"/>
                  </a:lnTo>
                  <a:lnTo>
                    <a:pt x="2991" y="749"/>
                  </a:lnTo>
                  <a:lnTo>
                    <a:pt x="3091" y="821"/>
                  </a:lnTo>
                  <a:lnTo>
                    <a:pt x="3191" y="871"/>
                  </a:lnTo>
                  <a:lnTo>
                    <a:pt x="3291" y="899"/>
                  </a:lnTo>
                  <a:lnTo>
                    <a:pt x="3318" y="899"/>
                  </a:lnTo>
                  <a:lnTo>
                    <a:pt x="3346" y="899"/>
                  </a:lnTo>
                </a:path>
              </a:pathLst>
            </a:custGeom>
            <a:solidFill>
              <a:schemeClr val="bg1"/>
            </a:solidFill>
            <a:ln w="0">
              <a:solidFill>
                <a:srgbClr val="FF0000"/>
              </a:solidFill>
              <a:prstDash val="solid"/>
              <a:round/>
              <a:headEnd/>
              <a:tailEnd/>
            </a:ln>
            <a:extLst/>
          </p:spPr>
          <p:txBody>
            <a:bodyPr rot="0" vert="horz" wrap="square" lIns="91440" tIns="45720" rIns="91440" bIns="45720" anchor="t" anchorCtr="0" upright="1">
              <a:noAutofit/>
            </a:bodyPr>
            <a:lstStyle/>
            <a:p>
              <a:endParaRPr lang="zh-CN" altLang="en-US"/>
            </a:p>
          </p:txBody>
        </p:sp>
        <p:sp>
          <p:nvSpPr>
            <p:cNvPr id="151" name="Freeform 148">
              <a:extLst>
                <a:ext uri="{FF2B5EF4-FFF2-40B4-BE49-F238E27FC236}">
                  <a16:creationId xmlns:a16="http://schemas.microsoft.com/office/drawing/2014/main" id="{EC85521B-2E8C-4EB2-91C5-6E58643CF0E9}"/>
                </a:ext>
              </a:extLst>
            </p:cNvPr>
            <p:cNvSpPr>
              <a:spLocks/>
            </p:cNvSpPr>
            <p:nvPr/>
          </p:nvSpPr>
          <p:spPr bwMode="auto">
            <a:xfrm>
              <a:off x="1851381" y="4309536"/>
              <a:ext cx="3085855" cy="1392289"/>
            </a:xfrm>
            <a:custGeom>
              <a:avLst/>
              <a:gdLst>
                <a:gd name="T0" fmla="*/ 0 w 3346"/>
                <a:gd name="T1" fmla="*/ 1793 h 1793"/>
                <a:gd name="T2" fmla="*/ 0 w 3346"/>
                <a:gd name="T3" fmla="*/ 1782 h 1793"/>
                <a:gd name="T4" fmla="*/ 6 w 3346"/>
                <a:gd name="T5" fmla="*/ 1776 h 1793"/>
                <a:gd name="T6" fmla="*/ 11 w 3346"/>
                <a:gd name="T7" fmla="*/ 1765 h 1793"/>
                <a:gd name="T8" fmla="*/ 17 w 3346"/>
                <a:gd name="T9" fmla="*/ 1754 h 1793"/>
                <a:gd name="T10" fmla="*/ 22 w 3346"/>
                <a:gd name="T11" fmla="*/ 1748 h 1793"/>
                <a:gd name="T12" fmla="*/ 28 w 3346"/>
                <a:gd name="T13" fmla="*/ 1737 h 1793"/>
                <a:gd name="T14" fmla="*/ 33 w 3346"/>
                <a:gd name="T15" fmla="*/ 1732 h 1793"/>
                <a:gd name="T16" fmla="*/ 39 w 3346"/>
                <a:gd name="T17" fmla="*/ 1720 h 1793"/>
                <a:gd name="T18" fmla="*/ 67 w 3346"/>
                <a:gd name="T19" fmla="*/ 1682 h 1793"/>
                <a:gd name="T20" fmla="*/ 89 w 3346"/>
                <a:gd name="T21" fmla="*/ 1637 h 1793"/>
                <a:gd name="T22" fmla="*/ 117 w 3346"/>
                <a:gd name="T23" fmla="*/ 1593 h 1793"/>
                <a:gd name="T24" fmla="*/ 139 w 3346"/>
                <a:gd name="T25" fmla="*/ 1554 h 1793"/>
                <a:gd name="T26" fmla="*/ 266 w 3346"/>
                <a:gd name="T27" fmla="*/ 1343 h 1793"/>
                <a:gd name="T28" fmla="*/ 394 w 3346"/>
                <a:gd name="T29" fmla="*/ 1143 h 1793"/>
                <a:gd name="T30" fmla="*/ 522 w 3346"/>
                <a:gd name="T31" fmla="*/ 955 h 1793"/>
                <a:gd name="T32" fmla="*/ 649 w 3346"/>
                <a:gd name="T33" fmla="*/ 777 h 1793"/>
                <a:gd name="T34" fmla="*/ 866 w 3346"/>
                <a:gd name="T35" fmla="*/ 510 h 1793"/>
                <a:gd name="T36" fmla="*/ 1088 w 3346"/>
                <a:gd name="T37" fmla="*/ 288 h 1793"/>
                <a:gd name="T38" fmla="*/ 1304 w 3346"/>
                <a:gd name="T39" fmla="*/ 127 h 1793"/>
                <a:gd name="T40" fmla="*/ 1521 w 3346"/>
                <a:gd name="T41" fmla="*/ 33 h 1793"/>
                <a:gd name="T42" fmla="*/ 1765 w 3346"/>
                <a:gd name="T43" fmla="*/ 0 h 1793"/>
                <a:gd name="T44" fmla="*/ 2009 w 3346"/>
                <a:gd name="T45" fmla="*/ 39 h 1793"/>
                <a:gd name="T46" fmla="*/ 2247 w 3346"/>
                <a:gd name="T47" fmla="*/ 155 h 1793"/>
                <a:gd name="T48" fmla="*/ 2492 w 3346"/>
                <a:gd name="T49" fmla="*/ 327 h 1793"/>
                <a:gd name="T50" fmla="*/ 2591 w 3346"/>
                <a:gd name="T51" fmla="*/ 411 h 1793"/>
                <a:gd name="T52" fmla="*/ 2691 w 3346"/>
                <a:gd name="T53" fmla="*/ 494 h 1793"/>
                <a:gd name="T54" fmla="*/ 2791 w 3346"/>
                <a:gd name="T55" fmla="*/ 583 h 1793"/>
                <a:gd name="T56" fmla="*/ 2891 w 3346"/>
                <a:gd name="T57" fmla="*/ 671 h 1793"/>
                <a:gd name="T58" fmla="*/ 2991 w 3346"/>
                <a:gd name="T59" fmla="*/ 749 h 1793"/>
                <a:gd name="T60" fmla="*/ 3091 w 3346"/>
                <a:gd name="T61" fmla="*/ 821 h 1793"/>
                <a:gd name="T62" fmla="*/ 3191 w 3346"/>
                <a:gd name="T63" fmla="*/ 871 h 1793"/>
                <a:gd name="T64" fmla="*/ 3291 w 3346"/>
                <a:gd name="T65" fmla="*/ 899 h 1793"/>
                <a:gd name="T66" fmla="*/ 3318 w 3346"/>
                <a:gd name="T67" fmla="*/ 899 h 1793"/>
                <a:gd name="T68" fmla="*/ 3346 w 3346"/>
                <a:gd name="T69" fmla="*/ 89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46" h="1793">
                  <a:moveTo>
                    <a:pt x="0" y="1793"/>
                  </a:moveTo>
                  <a:lnTo>
                    <a:pt x="0" y="1782"/>
                  </a:lnTo>
                  <a:lnTo>
                    <a:pt x="6" y="1776"/>
                  </a:lnTo>
                  <a:lnTo>
                    <a:pt x="11" y="1765"/>
                  </a:lnTo>
                  <a:lnTo>
                    <a:pt x="17" y="1754"/>
                  </a:lnTo>
                  <a:lnTo>
                    <a:pt x="22" y="1748"/>
                  </a:lnTo>
                  <a:lnTo>
                    <a:pt x="28" y="1737"/>
                  </a:lnTo>
                  <a:lnTo>
                    <a:pt x="33" y="1732"/>
                  </a:lnTo>
                  <a:lnTo>
                    <a:pt x="39" y="1720"/>
                  </a:lnTo>
                  <a:lnTo>
                    <a:pt x="67" y="1682"/>
                  </a:lnTo>
                  <a:lnTo>
                    <a:pt x="89" y="1637"/>
                  </a:lnTo>
                  <a:lnTo>
                    <a:pt x="117" y="1593"/>
                  </a:lnTo>
                  <a:lnTo>
                    <a:pt x="139" y="1554"/>
                  </a:lnTo>
                  <a:lnTo>
                    <a:pt x="266" y="1343"/>
                  </a:lnTo>
                  <a:lnTo>
                    <a:pt x="394" y="1143"/>
                  </a:lnTo>
                  <a:lnTo>
                    <a:pt x="522" y="955"/>
                  </a:lnTo>
                  <a:lnTo>
                    <a:pt x="649" y="777"/>
                  </a:lnTo>
                  <a:lnTo>
                    <a:pt x="866" y="510"/>
                  </a:lnTo>
                  <a:lnTo>
                    <a:pt x="1088" y="288"/>
                  </a:lnTo>
                  <a:lnTo>
                    <a:pt x="1304" y="127"/>
                  </a:lnTo>
                  <a:lnTo>
                    <a:pt x="1521" y="33"/>
                  </a:lnTo>
                  <a:lnTo>
                    <a:pt x="1765" y="0"/>
                  </a:lnTo>
                  <a:lnTo>
                    <a:pt x="2009" y="39"/>
                  </a:lnTo>
                  <a:lnTo>
                    <a:pt x="2247" y="155"/>
                  </a:lnTo>
                  <a:lnTo>
                    <a:pt x="2492" y="327"/>
                  </a:lnTo>
                  <a:lnTo>
                    <a:pt x="2591" y="411"/>
                  </a:lnTo>
                  <a:lnTo>
                    <a:pt x="2691" y="494"/>
                  </a:lnTo>
                  <a:lnTo>
                    <a:pt x="2791" y="583"/>
                  </a:lnTo>
                  <a:lnTo>
                    <a:pt x="2891" y="671"/>
                  </a:lnTo>
                  <a:lnTo>
                    <a:pt x="2991" y="749"/>
                  </a:lnTo>
                  <a:lnTo>
                    <a:pt x="3091" y="821"/>
                  </a:lnTo>
                  <a:lnTo>
                    <a:pt x="3191" y="871"/>
                  </a:lnTo>
                  <a:lnTo>
                    <a:pt x="3291" y="899"/>
                  </a:lnTo>
                  <a:lnTo>
                    <a:pt x="3318" y="899"/>
                  </a:lnTo>
                  <a:lnTo>
                    <a:pt x="3346" y="899"/>
                  </a:lnTo>
                </a:path>
              </a:pathLst>
            </a:custGeom>
            <a:solidFill>
              <a:schemeClr val="bg1"/>
            </a:solidFill>
            <a:ln w="13970" cap="flat">
              <a:solidFill>
                <a:srgbClr val="0000FF"/>
              </a:solidFill>
              <a:prstDash val="solid"/>
              <a:round/>
              <a:headEnd/>
              <a:tailEnd/>
            </a:ln>
            <a:extLst/>
          </p:spPr>
          <p:txBody>
            <a:bodyPr rot="0" vert="horz" wrap="square" lIns="91440" tIns="45720" rIns="91440" bIns="45720" anchor="t" anchorCtr="0" upright="1">
              <a:noAutofit/>
            </a:bodyPr>
            <a:lstStyle/>
            <a:p>
              <a:endParaRPr lang="zh-CN" altLang="en-US"/>
            </a:p>
          </p:txBody>
        </p:sp>
        <p:sp>
          <p:nvSpPr>
            <p:cNvPr id="152" name="Freeform 149">
              <a:extLst>
                <a:ext uri="{FF2B5EF4-FFF2-40B4-BE49-F238E27FC236}">
                  <a16:creationId xmlns:a16="http://schemas.microsoft.com/office/drawing/2014/main" id="{0395344D-092E-4AFF-844C-FCEA7723BBB7}"/>
                </a:ext>
              </a:extLst>
            </p:cNvPr>
            <p:cNvSpPr>
              <a:spLocks/>
            </p:cNvSpPr>
            <p:nvPr/>
          </p:nvSpPr>
          <p:spPr bwMode="auto">
            <a:xfrm>
              <a:off x="1775832" y="5688625"/>
              <a:ext cx="51646" cy="34167"/>
            </a:xfrm>
            <a:custGeom>
              <a:avLst/>
              <a:gdLst>
                <a:gd name="T0" fmla="*/ 28 w 56"/>
                <a:gd name="T1" fmla="*/ 44 h 44"/>
                <a:gd name="T2" fmla="*/ 56 w 56"/>
                <a:gd name="T3" fmla="*/ 0 h 44"/>
                <a:gd name="T4" fmla="*/ 0 w 56"/>
                <a:gd name="T5" fmla="*/ 0 h 44"/>
                <a:gd name="T6" fmla="*/ 28 w 56"/>
                <a:gd name="T7" fmla="*/ 44 h 44"/>
              </a:gdLst>
              <a:ahLst/>
              <a:cxnLst>
                <a:cxn ang="0">
                  <a:pos x="T0" y="T1"/>
                </a:cxn>
                <a:cxn ang="0">
                  <a:pos x="T2" y="T3"/>
                </a:cxn>
                <a:cxn ang="0">
                  <a:pos x="T4" y="T5"/>
                </a:cxn>
                <a:cxn ang="0">
                  <a:pos x="T6" y="T7"/>
                </a:cxn>
              </a:cxnLst>
              <a:rect l="0" t="0" r="r" b="b"/>
              <a:pathLst>
                <a:path w="56" h="44">
                  <a:moveTo>
                    <a:pt x="28" y="44"/>
                  </a:moveTo>
                  <a:lnTo>
                    <a:pt x="56" y="0"/>
                  </a:lnTo>
                  <a:lnTo>
                    <a:pt x="0" y="0"/>
                  </a:lnTo>
                  <a:lnTo>
                    <a:pt x="28" y="44"/>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53" name="Freeform 150">
              <a:extLst>
                <a:ext uri="{FF2B5EF4-FFF2-40B4-BE49-F238E27FC236}">
                  <a16:creationId xmlns:a16="http://schemas.microsoft.com/office/drawing/2014/main" id="{E8F03F21-1E9C-4C7C-B660-AA9572C1286A}"/>
                </a:ext>
              </a:extLst>
            </p:cNvPr>
            <p:cNvSpPr>
              <a:spLocks/>
            </p:cNvSpPr>
            <p:nvPr/>
          </p:nvSpPr>
          <p:spPr bwMode="auto">
            <a:xfrm>
              <a:off x="1775832" y="5680083"/>
              <a:ext cx="51646" cy="34167"/>
            </a:xfrm>
            <a:custGeom>
              <a:avLst/>
              <a:gdLst>
                <a:gd name="T0" fmla="*/ 28 w 56"/>
                <a:gd name="T1" fmla="*/ 44 h 44"/>
                <a:gd name="T2" fmla="*/ 56 w 56"/>
                <a:gd name="T3" fmla="*/ 0 h 44"/>
                <a:gd name="T4" fmla="*/ 0 w 56"/>
                <a:gd name="T5" fmla="*/ 0 h 44"/>
                <a:gd name="T6" fmla="*/ 28 w 56"/>
                <a:gd name="T7" fmla="*/ 44 h 44"/>
              </a:gdLst>
              <a:ahLst/>
              <a:cxnLst>
                <a:cxn ang="0">
                  <a:pos x="T0" y="T1"/>
                </a:cxn>
                <a:cxn ang="0">
                  <a:pos x="T2" y="T3"/>
                </a:cxn>
                <a:cxn ang="0">
                  <a:pos x="T4" y="T5"/>
                </a:cxn>
                <a:cxn ang="0">
                  <a:pos x="T6" y="T7"/>
                </a:cxn>
              </a:cxnLst>
              <a:rect l="0" t="0" r="r" b="b"/>
              <a:pathLst>
                <a:path w="56" h="44">
                  <a:moveTo>
                    <a:pt x="28" y="44"/>
                  </a:moveTo>
                  <a:lnTo>
                    <a:pt x="56" y="0"/>
                  </a:lnTo>
                  <a:lnTo>
                    <a:pt x="0" y="0"/>
                  </a:lnTo>
                  <a:lnTo>
                    <a:pt x="28" y="44"/>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54" name="Freeform 151">
              <a:extLst>
                <a:ext uri="{FF2B5EF4-FFF2-40B4-BE49-F238E27FC236}">
                  <a16:creationId xmlns:a16="http://schemas.microsoft.com/office/drawing/2014/main" id="{1B42607C-4CA4-4177-BD0F-08875B03BD69}"/>
                </a:ext>
              </a:extLst>
            </p:cNvPr>
            <p:cNvSpPr>
              <a:spLocks/>
            </p:cNvSpPr>
            <p:nvPr/>
          </p:nvSpPr>
          <p:spPr bwMode="auto">
            <a:xfrm>
              <a:off x="1781366" y="5675424"/>
              <a:ext cx="50724" cy="34943"/>
            </a:xfrm>
            <a:custGeom>
              <a:avLst/>
              <a:gdLst>
                <a:gd name="T0" fmla="*/ 28 w 55"/>
                <a:gd name="T1" fmla="*/ 45 h 45"/>
                <a:gd name="T2" fmla="*/ 55 w 55"/>
                <a:gd name="T3" fmla="*/ 0 h 45"/>
                <a:gd name="T4" fmla="*/ 0 w 55"/>
                <a:gd name="T5" fmla="*/ 0 h 45"/>
                <a:gd name="T6" fmla="*/ 28 w 55"/>
                <a:gd name="T7" fmla="*/ 45 h 45"/>
              </a:gdLst>
              <a:ahLst/>
              <a:cxnLst>
                <a:cxn ang="0">
                  <a:pos x="T0" y="T1"/>
                </a:cxn>
                <a:cxn ang="0">
                  <a:pos x="T2" y="T3"/>
                </a:cxn>
                <a:cxn ang="0">
                  <a:pos x="T4" y="T5"/>
                </a:cxn>
                <a:cxn ang="0">
                  <a:pos x="T6" y="T7"/>
                </a:cxn>
              </a:cxnLst>
              <a:rect l="0" t="0" r="r" b="b"/>
              <a:pathLst>
                <a:path w="55" h="45">
                  <a:moveTo>
                    <a:pt x="28" y="45"/>
                  </a:moveTo>
                  <a:lnTo>
                    <a:pt x="55" y="0"/>
                  </a:lnTo>
                  <a:lnTo>
                    <a:pt x="0" y="0"/>
                  </a:lnTo>
                  <a:lnTo>
                    <a:pt x="28" y="45"/>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55" name="Freeform 152">
              <a:extLst>
                <a:ext uri="{FF2B5EF4-FFF2-40B4-BE49-F238E27FC236}">
                  <a16:creationId xmlns:a16="http://schemas.microsoft.com/office/drawing/2014/main" id="{D86EF1B1-2622-42FC-9AA3-B5F756EFF8D1}"/>
                </a:ext>
              </a:extLst>
            </p:cNvPr>
            <p:cNvSpPr>
              <a:spLocks/>
            </p:cNvSpPr>
            <p:nvPr/>
          </p:nvSpPr>
          <p:spPr bwMode="auto">
            <a:xfrm>
              <a:off x="1786899" y="5666882"/>
              <a:ext cx="50724" cy="34943"/>
            </a:xfrm>
            <a:custGeom>
              <a:avLst/>
              <a:gdLst>
                <a:gd name="T0" fmla="*/ 27 w 55"/>
                <a:gd name="T1" fmla="*/ 45 h 45"/>
                <a:gd name="T2" fmla="*/ 55 w 55"/>
                <a:gd name="T3" fmla="*/ 0 h 45"/>
                <a:gd name="T4" fmla="*/ 0 w 55"/>
                <a:gd name="T5" fmla="*/ 0 h 45"/>
                <a:gd name="T6" fmla="*/ 27 w 55"/>
                <a:gd name="T7" fmla="*/ 45 h 45"/>
              </a:gdLst>
              <a:ahLst/>
              <a:cxnLst>
                <a:cxn ang="0">
                  <a:pos x="T0" y="T1"/>
                </a:cxn>
                <a:cxn ang="0">
                  <a:pos x="T2" y="T3"/>
                </a:cxn>
                <a:cxn ang="0">
                  <a:pos x="T4" y="T5"/>
                </a:cxn>
                <a:cxn ang="0">
                  <a:pos x="T6" y="T7"/>
                </a:cxn>
              </a:cxnLst>
              <a:rect l="0" t="0" r="r" b="b"/>
              <a:pathLst>
                <a:path w="55" h="45">
                  <a:moveTo>
                    <a:pt x="27" y="45"/>
                  </a:moveTo>
                  <a:lnTo>
                    <a:pt x="55" y="0"/>
                  </a:lnTo>
                  <a:lnTo>
                    <a:pt x="0" y="0"/>
                  </a:lnTo>
                  <a:lnTo>
                    <a:pt x="27" y="45"/>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56" name="Freeform 153">
              <a:extLst>
                <a:ext uri="{FF2B5EF4-FFF2-40B4-BE49-F238E27FC236}">
                  <a16:creationId xmlns:a16="http://schemas.microsoft.com/office/drawing/2014/main" id="{0933238E-508A-490E-A342-CBF00287FB4C}"/>
                </a:ext>
              </a:extLst>
            </p:cNvPr>
            <p:cNvSpPr>
              <a:spLocks/>
            </p:cNvSpPr>
            <p:nvPr/>
          </p:nvSpPr>
          <p:spPr bwMode="auto">
            <a:xfrm>
              <a:off x="1791510" y="5658341"/>
              <a:ext cx="51646" cy="34943"/>
            </a:xfrm>
            <a:custGeom>
              <a:avLst/>
              <a:gdLst>
                <a:gd name="T0" fmla="*/ 28 w 56"/>
                <a:gd name="T1" fmla="*/ 45 h 45"/>
                <a:gd name="T2" fmla="*/ 56 w 56"/>
                <a:gd name="T3" fmla="*/ 0 h 45"/>
                <a:gd name="T4" fmla="*/ 0 w 56"/>
                <a:gd name="T5" fmla="*/ 0 h 45"/>
                <a:gd name="T6" fmla="*/ 28 w 56"/>
                <a:gd name="T7" fmla="*/ 45 h 45"/>
              </a:gdLst>
              <a:ahLst/>
              <a:cxnLst>
                <a:cxn ang="0">
                  <a:pos x="T0" y="T1"/>
                </a:cxn>
                <a:cxn ang="0">
                  <a:pos x="T2" y="T3"/>
                </a:cxn>
                <a:cxn ang="0">
                  <a:pos x="T4" y="T5"/>
                </a:cxn>
                <a:cxn ang="0">
                  <a:pos x="T6" y="T7"/>
                </a:cxn>
              </a:cxnLst>
              <a:rect l="0" t="0" r="r" b="b"/>
              <a:pathLst>
                <a:path w="56" h="45">
                  <a:moveTo>
                    <a:pt x="28" y="45"/>
                  </a:moveTo>
                  <a:lnTo>
                    <a:pt x="56" y="0"/>
                  </a:lnTo>
                  <a:lnTo>
                    <a:pt x="0" y="0"/>
                  </a:lnTo>
                  <a:lnTo>
                    <a:pt x="28" y="45"/>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57" name="Freeform 154">
              <a:extLst>
                <a:ext uri="{FF2B5EF4-FFF2-40B4-BE49-F238E27FC236}">
                  <a16:creationId xmlns:a16="http://schemas.microsoft.com/office/drawing/2014/main" id="{7EFDACE0-96DE-4FFA-A944-41E290355F75}"/>
                </a:ext>
              </a:extLst>
            </p:cNvPr>
            <p:cNvSpPr>
              <a:spLocks/>
            </p:cNvSpPr>
            <p:nvPr/>
          </p:nvSpPr>
          <p:spPr bwMode="auto">
            <a:xfrm>
              <a:off x="1797044" y="5654458"/>
              <a:ext cx="50724" cy="34167"/>
            </a:xfrm>
            <a:custGeom>
              <a:avLst/>
              <a:gdLst>
                <a:gd name="T0" fmla="*/ 27 w 55"/>
                <a:gd name="T1" fmla="*/ 44 h 44"/>
                <a:gd name="T2" fmla="*/ 55 w 55"/>
                <a:gd name="T3" fmla="*/ 0 h 44"/>
                <a:gd name="T4" fmla="*/ 0 w 55"/>
                <a:gd name="T5" fmla="*/ 0 h 44"/>
                <a:gd name="T6" fmla="*/ 27 w 55"/>
                <a:gd name="T7" fmla="*/ 44 h 44"/>
              </a:gdLst>
              <a:ahLst/>
              <a:cxnLst>
                <a:cxn ang="0">
                  <a:pos x="T0" y="T1"/>
                </a:cxn>
                <a:cxn ang="0">
                  <a:pos x="T2" y="T3"/>
                </a:cxn>
                <a:cxn ang="0">
                  <a:pos x="T4" y="T5"/>
                </a:cxn>
                <a:cxn ang="0">
                  <a:pos x="T6" y="T7"/>
                </a:cxn>
              </a:cxnLst>
              <a:rect l="0" t="0" r="r" b="b"/>
              <a:pathLst>
                <a:path w="55" h="44">
                  <a:moveTo>
                    <a:pt x="27" y="44"/>
                  </a:moveTo>
                  <a:lnTo>
                    <a:pt x="55" y="0"/>
                  </a:lnTo>
                  <a:lnTo>
                    <a:pt x="0" y="0"/>
                  </a:lnTo>
                  <a:lnTo>
                    <a:pt x="27" y="44"/>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58" name="Freeform 155">
              <a:extLst>
                <a:ext uri="{FF2B5EF4-FFF2-40B4-BE49-F238E27FC236}">
                  <a16:creationId xmlns:a16="http://schemas.microsoft.com/office/drawing/2014/main" id="{4213967E-3DEA-48CD-AE6F-F37F7D453FFF}"/>
                </a:ext>
              </a:extLst>
            </p:cNvPr>
            <p:cNvSpPr>
              <a:spLocks/>
            </p:cNvSpPr>
            <p:nvPr/>
          </p:nvSpPr>
          <p:spPr bwMode="auto">
            <a:xfrm>
              <a:off x="1801655" y="5645140"/>
              <a:ext cx="51646" cy="34943"/>
            </a:xfrm>
            <a:custGeom>
              <a:avLst/>
              <a:gdLst>
                <a:gd name="T0" fmla="*/ 28 w 56"/>
                <a:gd name="T1" fmla="*/ 45 h 45"/>
                <a:gd name="T2" fmla="*/ 56 w 56"/>
                <a:gd name="T3" fmla="*/ 0 h 45"/>
                <a:gd name="T4" fmla="*/ 0 w 56"/>
                <a:gd name="T5" fmla="*/ 0 h 45"/>
                <a:gd name="T6" fmla="*/ 28 w 56"/>
                <a:gd name="T7" fmla="*/ 45 h 45"/>
              </a:gdLst>
              <a:ahLst/>
              <a:cxnLst>
                <a:cxn ang="0">
                  <a:pos x="T0" y="T1"/>
                </a:cxn>
                <a:cxn ang="0">
                  <a:pos x="T2" y="T3"/>
                </a:cxn>
                <a:cxn ang="0">
                  <a:pos x="T4" y="T5"/>
                </a:cxn>
                <a:cxn ang="0">
                  <a:pos x="T6" y="T7"/>
                </a:cxn>
              </a:cxnLst>
              <a:rect l="0" t="0" r="r" b="b"/>
              <a:pathLst>
                <a:path w="56" h="45">
                  <a:moveTo>
                    <a:pt x="28" y="45"/>
                  </a:moveTo>
                  <a:lnTo>
                    <a:pt x="56" y="0"/>
                  </a:lnTo>
                  <a:lnTo>
                    <a:pt x="0" y="0"/>
                  </a:lnTo>
                  <a:lnTo>
                    <a:pt x="28" y="45"/>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59" name="Freeform 156">
              <a:extLst>
                <a:ext uri="{FF2B5EF4-FFF2-40B4-BE49-F238E27FC236}">
                  <a16:creationId xmlns:a16="http://schemas.microsoft.com/office/drawing/2014/main" id="{D8554270-6E14-4531-BF6B-C69AB6617282}"/>
                </a:ext>
              </a:extLst>
            </p:cNvPr>
            <p:cNvSpPr>
              <a:spLocks/>
            </p:cNvSpPr>
            <p:nvPr/>
          </p:nvSpPr>
          <p:spPr bwMode="auto">
            <a:xfrm>
              <a:off x="1807189" y="5641257"/>
              <a:ext cx="50724" cy="34167"/>
            </a:xfrm>
            <a:custGeom>
              <a:avLst/>
              <a:gdLst>
                <a:gd name="T0" fmla="*/ 27 w 55"/>
                <a:gd name="T1" fmla="*/ 44 h 44"/>
                <a:gd name="T2" fmla="*/ 55 w 55"/>
                <a:gd name="T3" fmla="*/ 0 h 44"/>
                <a:gd name="T4" fmla="*/ 0 w 55"/>
                <a:gd name="T5" fmla="*/ 0 h 44"/>
                <a:gd name="T6" fmla="*/ 27 w 55"/>
                <a:gd name="T7" fmla="*/ 44 h 44"/>
              </a:gdLst>
              <a:ahLst/>
              <a:cxnLst>
                <a:cxn ang="0">
                  <a:pos x="T0" y="T1"/>
                </a:cxn>
                <a:cxn ang="0">
                  <a:pos x="T2" y="T3"/>
                </a:cxn>
                <a:cxn ang="0">
                  <a:pos x="T4" y="T5"/>
                </a:cxn>
                <a:cxn ang="0">
                  <a:pos x="T6" y="T7"/>
                </a:cxn>
              </a:cxnLst>
              <a:rect l="0" t="0" r="r" b="b"/>
              <a:pathLst>
                <a:path w="55" h="44">
                  <a:moveTo>
                    <a:pt x="27" y="44"/>
                  </a:moveTo>
                  <a:lnTo>
                    <a:pt x="55" y="0"/>
                  </a:lnTo>
                  <a:lnTo>
                    <a:pt x="0" y="0"/>
                  </a:lnTo>
                  <a:lnTo>
                    <a:pt x="27" y="44"/>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60" name="Freeform 157">
              <a:extLst>
                <a:ext uri="{FF2B5EF4-FFF2-40B4-BE49-F238E27FC236}">
                  <a16:creationId xmlns:a16="http://schemas.microsoft.com/office/drawing/2014/main" id="{B57F6799-BACA-4037-A662-B7FE06A4C593}"/>
                </a:ext>
              </a:extLst>
            </p:cNvPr>
            <p:cNvSpPr>
              <a:spLocks/>
            </p:cNvSpPr>
            <p:nvPr/>
          </p:nvSpPr>
          <p:spPr bwMode="auto">
            <a:xfrm>
              <a:off x="1811800" y="5632716"/>
              <a:ext cx="51646" cy="34167"/>
            </a:xfrm>
            <a:custGeom>
              <a:avLst/>
              <a:gdLst>
                <a:gd name="T0" fmla="*/ 28 w 56"/>
                <a:gd name="T1" fmla="*/ 44 h 44"/>
                <a:gd name="T2" fmla="*/ 56 w 56"/>
                <a:gd name="T3" fmla="*/ 0 h 44"/>
                <a:gd name="T4" fmla="*/ 0 w 56"/>
                <a:gd name="T5" fmla="*/ 0 h 44"/>
                <a:gd name="T6" fmla="*/ 28 w 56"/>
                <a:gd name="T7" fmla="*/ 44 h 44"/>
              </a:gdLst>
              <a:ahLst/>
              <a:cxnLst>
                <a:cxn ang="0">
                  <a:pos x="T0" y="T1"/>
                </a:cxn>
                <a:cxn ang="0">
                  <a:pos x="T2" y="T3"/>
                </a:cxn>
                <a:cxn ang="0">
                  <a:pos x="T4" y="T5"/>
                </a:cxn>
                <a:cxn ang="0">
                  <a:pos x="T6" y="T7"/>
                </a:cxn>
              </a:cxnLst>
              <a:rect l="0" t="0" r="r" b="b"/>
              <a:pathLst>
                <a:path w="56" h="44">
                  <a:moveTo>
                    <a:pt x="28" y="44"/>
                  </a:moveTo>
                  <a:lnTo>
                    <a:pt x="56" y="0"/>
                  </a:lnTo>
                  <a:lnTo>
                    <a:pt x="0" y="0"/>
                  </a:lnTo>
                  <a:lnTo>
                    <a:pt x="28" y="44"/>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61" name="Freeform 158">
              <a:extLst>
                <a:ext uri="{FF2B5EF4-FFF2-40B4-BE49-F238E27FC236}">
                  <a16:creationId xmlns:a16="http://schemas.microsoft.com/office/drawing/2014/main" id="{AC4D26BD-C4CF-4DCB-879F-F36E4031D949}"/>
                </a:ext>
              </a:extLst>
            </p:cNvPr>
            <p:cNvSpPr>
              <a:spLocks/>
            </p:cNvSpPr>
            <p:nvPr/>
          </p:nvSpPr>
          <p:spPr bwMode="auto">
            <a:xfrm>
              <a:off x="1837623" y="5602432"/>
              <a:ext cx="50724" cy="34167"/>
            </a:xfrm>
            <a:custGeom>
              <a:avLst/>
              <a:gdLst>
                <a:gd name="T0" fmla="*/ 28 w 55"/>
                <a:gd name="T1" fmla="*/ 44 h 44"/>
                <a:gd name="T2" fmla="*/ 55 w 55"/>
                <a:gd name="T3" fmla="*/ 0 h 44"/>
                <a:gd name="T4" fmla="*/ 0 w 55"/>
                <a:gd name="T5" fmla="*/ 0 h 44"/>
                <a:gd name="T6" fmla="*/ 28 w 55"/>
                <a:gd name="T7" fmla="*/ 44 h 44"/>
              </a:gdLst>
              <a:ahLst/>
              <a:cxnLst>
                <a:cxn ang="0">
                  <a:pos x="T0" y="T1"/>
                </a:cxn>
                <a:cxn ang="0">
                  <a:pos x="T2" y="T3"/>
                </a:cxn>
                <a:cxn ang="0">
                  <a:pos x="T4" y="T5"/>
                </a:cxn>
                <a:cxn ang="0">
                  <a:pos x="T6" y="T7"/>
                </a:cxn>
              </a:cxnLst>
              <a:rect l="0" t="0" r="r" b="b"/>
              <a:pathLst>
                <a:path w="55" h="44">
                  <a:moveTo>
                    <a:pt x="28" y="44"/>
                  </a:moveTo>
                  <a:lnTo>
                    <a:pt x="55" y="0"/>
                  </a:lnTo>
                  <a:lnTo>
                    <a:pt x="0" y="0"/>
                  </a:lnTo>
                  <a:lnTo>
                    <a:pt x="28" y="44"/>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62" name="Freeform 159">
              <a:extLst>
                <a:ext uri="{FF2B5EF4-FFF2-40B4-BE49-F238E27FC236}">
                  <a16:creationId xmlns:a16="http://schemas.microsoft.com/office/drawing/2014/main" id="{7AD7E445-4A56-4F2F-A302-353983C5E319}"/>
                </a:ext>
              </a:extLst>
            </p:cNvPr>
            <p:cNvSpPr>
              <a:spLocks/>
            </p:cNvSpPr>
            <p:nvPr/>
          </p:nvSpPr>
          <p:spPr bwMode="auto">
            <a:xfrm>
              <a:off x="1857913" y="5568265"/>
              <a:ext cx="51646" cy="34167"/>
            </a:xfrm>
            <a:custGeom>
              <a:avLst/>
              <a:gdLst>
                <a:gd name="T0" fmla="*/ 28 w 56"/>
                <a:gd name="T1" fmla="*/ 44 h 44"/>
                <a:gd name="T2" fmla="*/ 56 w 56"/>
                <a:gd name="T3" fmla="*/ 0 h 44"/>
                <a:gd name="T4" fmla="*/ 0 w 56"/>
                <a:gd name="T5" fmla="*/ 0 h 44"/>
                <a:gd name="T6" fmla="*/ 28 w 56"/>
                <a:gd name="T7" fmla="*/ 44 h 44"/>
              </a:gdLst>
              <a:ahLst/>
              <a:cxnLst>
                <a:cxn ang="0">
                  <a:pos x="T0" y="T1"/>
                </a:cxn>
                <a:cxn ang="0">
                  <a:pos x="T2" y="T3"/>
                </a:cxn>
                <a:cxn ang="0">
                  <a:pos x="T4" y="T5"/>
                </a:cxn>
                <a:cxn ang="0">
                  <a:pos x="T6" y="T7"/>
                </a:cxn>
              </a:cxnLst>
              <a:rect l="0" t="0" r="r" b="b"/>
              <a:pathLst>
                <a:path w="56" h="44">
                  <a:moveTo>
                    <a:pt x="28" y="44"/>
                  </a:moveTo>
                  <a:lnTo>
                    <a:pt x="56" y="0"/>
                  </a:lnTo>
                  <a:lnTo>
                    <a:pt x="0" y="0"/>
                  </a:lnTo>
                  <a:lnTo>
                    <a:pt x="28" y="44"/>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63" name="Freeform 160">
              <a:extLst>
                <a:ext uri="{FF2B5EF4-FFF2-40B4-BE49-F238E27FC236}">
                  <a16:creationId xmlns:a16="http://schemas.microsoft.com/office/drawing/2014/main" id="{8AC733CB-9003-427F-8D2C-940784F3681E}"/>
                </a:ext>
              </a:extLst>
            </p:cNvPr>
            <p:cNvSpPr>
              <a:spLocks/>
            </p:cNvSpPr>
            <p:nvPr/>
          </p:nvSpPr>
          <p:spPr bwMode="auto">
            <a:xfrm>
              <a:off x="1933462" y="5533322"/>
              <a:ext cx="50724" cy="34943"/>
            </a:xfrm>
            <a:custGeom>
              <a:avLst/>
              <a:gdLst>
                <a:gd name="T0" fmla="*/ 28 w 55"/>
                <a:gd name="T1" fmla="*/ 45 h 45"/>
                <a:gd name="T2" fmla="*/ 55 w 55"/>
                <a:gd name="T3" fmla="*/ 0 h 45"/>
                <a:gd name="T4" fmla="*/ 0 w 55"/>
                <a:gd name="T5" fmla="*/ 0 h 45"/>
                <a:gd name="T6" fmla="*/ 28 w 55"/>
                <a:gd name="T7" fmla="*/ 45 h 45"/>
              </a:gdLst>
              <a:ahLst/>
              <a:cxnLst>
                <a:cxn ang="0">
                  <a:pos x="T0" y="T1"/>
                </a:cxn>
                <a:cxn ang="0">
                  <a:pos x="T2" y="T3"/>
                </a:cxn>
                <a:cxn ang="0">
                  <a:pos x="T4" y="T5"/>
                </a:cxn>
                <a:cxn ang="0">
                  <a:pos x="T6" y="T7"/>
                </a:cxn>
              </a:cxnLst>
              <a:rect l="0" t="0" r="r" b="b"/>
              <a:pathLst>
                <a:path w="55" h="45">
                  <a:moveTo>
                    <a:pt x="28" y="45"/>
                  </a:moveTo>
                  <a:lnTo>
                    <a:pt x="55" y="0"/>
                  </a:lnTo>
                  <a:lnTo>
                    <a:pt x="0" y="0"/>
                  </a:lnTo>
                  <a:lnTo>
                    <a:pt x="28" y="45"/>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64" name="Freeform 161">
              <a:extLst>
                <a:ext uri="{FF2B5EF4-FFF2-40B4-BE49-F238E27FC236}">
                  <a16:creationId xmlns:a16="http://schemas.microsoft.com/office/drawing/2014/main" id="{44F76D5E-E4A7-4156-A63A-E0A9E1DCEE89}"/>
                </a:ext>
              </a:extLst>
            </p:cNvPr>
            <p:cNvSpPr>
              <a:spLocks/>
            </p:cNvSpPr>
            <p:nvPr/>
          </p:nvSpPr>
          <p:spPr bwMode="auto">
            <a:xfrm>
              <a:off x="1953751" y="5503038"/>
              <a:ext cx="51646" cy="34943"/>
            </a:xfrm>
            <a:custGeom>
              <a:avLst/>
              <a:gdLst>
                <a:gd name="T0" fmla="*/ 28 w 56"/>
                <a:gd name="T1" fmla="*/ 45 h 45"/>
                <a:gd name="T2" fmla="*/ 56 w 56"/>
                <a:gd name="T3" fmla="*/ 0 h 45"/>
                <a:gd name="T4" fmla="*/ 0 w 56"/>
                <a:gd name="T5" fmla="*/ 0 h 45"/>
                <a:gd name="T6" fmla="*/ 28 w 56"/>
                <a:gd name="T7" fmla="*/ 45 h 45"/>
              </a:gdLst>
              <a:ahLst/>
              <a:cxnLst>
                <a:cxn ang="0">
                  <a:pos x="T0" y="T1"/>
                </a:cxn>
                <a:cxn ang="0">
                  <a:pos x="T2" y="T3"/>
                </a:cxn>
                <a:cxn ang="0">
                  <a:pos x="T4" y="T5"/>
                </a:cxn>
                <a:cxn ang="0">
                  <a:pos x="T6" y="T7"/>
                </a:cxn>
              </a:cxnLst>
              <a:rect l="0" t="0" r="r" b="b"/>
              <a:pathLst>
                <a:path w="56" h="45">
                  <a:moveTo>
                    <a:pt x="28" y="45"/>
                  </a:moveTo>
                  <a:lnTo>
                    <a:pt x="56" y="0"/>
                  </a:lnTo>
                  <a:lnTo>
                    <a:pt x="0" y="0"/>
                  </a:lnTo>
                  <a:lnTo>
                    <a:pt x="28" y="45"/>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65" name="Freeform 162">
              <a:extLst>
                <a:ext uri="{FF2B5EF4-FFF2-40B4-BE49-F238E27FC236}">
                  <a16:creationId xmlns:a16="http://schemas.microsoft.com/office/drawing/2014/main" id="{9F059AD2-D01D-48EC-9404-12358F906EE2}"/>
                </a:ext>
              </a:extLst>
            </p:cNvPr>
            <p:cNvSpPr>
              <a:spLocks/>
            </p:cNvSpPr>
            <p:nvPr/>
          </p:nvSpPr>
          <p:spPr bwMode="auto">
            <a:xfrm>
              <a:off x="2071799" y="5339193"/>
              <a:ext cx="50724" cy="34943"/>
            </a:xfrm>
            <a:custGeom>
              <a:avLst/>
              <a:gdLst>
                <a:gd name="T0" fmla="*/ 27 w 55"/>
                <a:gd name="T1" fmla="*/ 45 h 45"/>
                <a:gd name="T2" fmla="*/ 55 w 55"/>
                <a:gd name="T3" fmla="*/ 0 h 45"/>
                <a:gd name="T4" fmla="*/ 0 w 55"/>
                <a:gd name="T5" fmla="*/ 0 h 45"/>
                <a:gd name="T6" fmla="*/ 27 w 55"/>
                <a:gd name="T7" fmla="*/ 45 h 45"/>
              </a:gdLst>
              <a:ahLst/>
              <a:cxnLst>
                <a:cxn ang="0">
                  <a:pos x="T0" y="T1"/>
                </a:cxn>
                <a:cxn ang="0">
                  <a:pos x="T2" y="T3"/>
                </a:cxn>
                <a:cxn ang="0">
                  <a:pos x="T4" y="T5"/>
                </a:cxn>
                <a:cxn ang="0">
                  <a:pos x="T6" y="T7"/>
                </a:cxn>
              </a:cxnLst>
              <a:rect l="0" t="0" r="r" b="b"/>
              <a:pathLst>
                <a:path w="55" h="45">
                  <a:moveTo>
                    <a:pt x="27" y="45"/>
                  </a:moveTo>
                  <a:lnTo>
                    <a:pt x="55" y="0"/>
                  </a:lnTo>
                  <a:lnTo>
                    <a:pt x="0" y="0"/>
                  </a:lnTo>
                  <a:lnTo>
                    <a:pt x="27" y="45"/>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66" name="Freeform 163">
              <a:extLst>
                <a:ext uri="{FF2B5EF4-FFF2-40B4-BE49-F238E27FC236}">
                  <a16:creationId xmlns:a16="http://schemas.microsoft.com/office/drawing/2014/main" id="{4484BD08-3F40-41EE-857B-476B369F476D}"/>
                </a:ext>
              </a:extLst>
            </p:cNvPr>
            <p:cNvSpPr>
              <a:spLocks/>
            </p:cNvSpPr>
            <p:nvPr/>
          </p:nvSpPr>
          <p:spPr bwMode="auto">
            <a:xfrm>
              <a:off x="2188925" y="5184667"/>
              <a:ext cx="51646" cy="34167"/>
            </a:xfrm>
            <a:custGeom>
              <a:avLst/>
              <a:gdLst>
                <a:gd name="T0" fmla="*/ 28 w 56"/>
                <a:gd name="T1" fmla="*/ 44 h 44"/>
                <a:gd name="T2" fmla="*/ 56 w 56"/>
                <a:gd name="T3" fmla="*/ 0 h 44"/>
                <a:gd name="T4" fmla="*/ 0 w 56"/>
                <a:gd name="T5" fmla="*/ 0 h 44"/>
                <a:gd name="T6" fmla="*/ 28 w 56"/>
                <a:gd name="T7" fmla="*/ 44 h 44"/>
              </a:gdLst>
              <a:ahLst/>
              <a:cxnLst>
                <a:cxn ang="0">
                  <a:pos x="T0" y="T1"/>
                </a:cxn>
                <a:cxn ang="0">
                  <a:pos x="T2" y="T3"/>
                </a:cxn>
                <a:cxn ang="0">
                  <a:pos x="T4" y="T5"/>
                </a:cxn>
                <a:cxn ang="0">
                  <a:pos x="T6" y="T7"/>
                </a:cxn>
              </a:cxnLst>
              <a:rect l="0" t="0" r="r" b="b"/>
              <a:pathLst>
                <a:path w="56" h="44">
                  <a:moveTo>
                    <a:pt x="28" y="44"/>
                  </a:moveTo>
                  <a:lnTo>
                    <a:pt x="56" y="0"/>
                  </a:lnTo>
                  <a:lnTo>
                    <a:pt x="0" y="0"/>
                  </a:lnTo>
                  <a:lnTo>
                    <a:pt x="28" y="44"/>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67" name="Freeform 164">
              <a:extLst>
                <a:ext uri="{FF2B5EF4-FFF2-40B4-BE49-F238E27FC236}">
                  <a16:creationId xmlns:a16="http://schemas.microsoft.com/office/drawing/2014/main" id="{AD99F48C-E87C-4A64-A355-F73AEAF8A463}"/>
                </a:ext>
              </a:extLst>
            </p:cNvPr>
            <p:cNvSpPr>
              <a:spLocks/>
            </p:cNvSpPr>
            <p:nvPr/>
          </p:nvSpPr>
          <p:spPr bwMode="auto">
            <a:xfrm>
              <a:off x="2306974" y="5037906"/>
              <a:ext cx="50724" cy="34167"/>
            </a:xfrm>
            <a:custGeom>
              <a:avLst/>
              <a:gdLst>
                <a:gd name="T0" fmla="*/ 28 w 55"/>
                <a:gd name="T1" fmla="*/ 44 h 44"/>
                <a:gd name="T2" fmla="*/ 55 w 55"/>
                <a:gd name="T3" fmla="*/ 0 h 44"/>
                <a:gd name="T4" fmla="*/ 0 w 55"/>
                <a:gd name="T5" fmla="*/ 0 h 44"/>
                <a:gd name="T6" fmla="*/ 28 w 55"/>
                <a:gd name="T7" fmla="*/ 44 h 44"/>
              </a:gdLst>
              <a:ahLst/>
              <a:cxnLst>
                <a:cxn ang="0">
                  <a:pos x="T0" y="T1"/>
                </a:cxn>
                <a:cxn ang="0">
                  <a:pos x="T2" y="T3"/>
                </a:cxn>
                <a:cxn ang="0">
                  <a:pos x="T4" y="T5"/>
                </a:cxn>
                <a:cxn ang="0">
                  <a:pos x="T6" y="T7"/>
                </a:cxn>
              </a:cxnLst>
              <a:rect l="0" t="0" r="r" b="b"/>
              <a:pathLst>
                <a:path w="55" h="44">
                  <a:moveTo>
                    <a:pt x="28" y="44"/>
                  </a:moveTo>
                  <a:lnTo>
                    <a:pt x="55" y="0"/>
                  </a:lnTo>
                  <a:lnTo>
                    <a:pt x="0" y="0"/>
                  </a:lnTo>
                  <a:lnTo>
                    <a:pt x="28" y="44"/>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68" name="Freeform 165">
              <a:extLst>
                <a:ext uri="{FF2B5EF4-FFF2-40B4-BE49-F238E27FC236}">
                  <a16:creationId xmlns:a16="http://schemas.microsoft.com/office/drawing/2014/main" id="{2A64D58C-0803-45AA-B82A-5CE3D8063E2E}"/>
                </a:ext>
              </a:extLst>
            </p:cNvPr>
            <p:cNvSpPr>
              <a:spLocks/>
            </p:cNvSpPr>
            <p:nvPr/>
          </p:nvSpPr>
          <p:spPr bwMode="auto">
            <a:xfrm>
              <a:off x="2425022" y="4899686"/>
              <a:ext cx="50724" cy="34943"/>
            </a:xfrm>
            <a:custGeom>
              <a:avLst/>
              <a:gdLst>
                <a:gd name="T0" fmla="*/ 27 w 55"/>
                <a:gd name="T1" fmla="*/ 45 h 45"/>
                <a:gd name="T2" fmla="*/ 55 w 55"/>
                <a:gd name="T3" fmla="*/ 0 h 45"/>
                <a:gd name="T4" fmla="*/ 0 w 55"/>
                <a:gd name="T5" fmla="*/ 0 h 45"/>
                <a:gd name="T6" fmla="*/ 27 w 55"/>
                <a:gd name="T7" fmla="*/ 45 h 45"/>
              </a:gdLst>
              <a:ahLst/>
              <a:cxnLst>
                <a:cxn ang="0">
                  <a:pos x="T0" y="T1"/>
                </a:cxn>
                <a:cxn ang="0">
                  <a:pos x="T2" y="T3"/>
                </a:cxn>
                <a:cxn ang="0">
                  <a:pos x="T4" y="T5"/>
                </a:cxn>
                <a:cxn ang="0">
                  <a:pos x="T6" y="T7"/>
                </a:cxn>
              </a:cxnLst>
              <a:rect l="0" t="0" r="r" b="b"/>
              <a:pathLst>
                <a:path w="55" h="45">
                  <a:moveTo>
                    <a:pt x="27" y="45"/>
                  </a:moveTo>
                  <a:lnTo>
                    <a:pt x="55" y="0"/>
                  </a:lnTo>
                  <a:lnTo>
                    <a:pt x="0" y="0"/>
                  </a:lnTo>
                  <a:lnTo>
                    <a:pt x="27" y="45"/>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69" name="Freeform 166">
              <a:extLst>
                <a:ext uri="{FF2B5EF4-FFF2-40B4-BE49-F238E27FC236}">
                  <a16:creationId xmlns:a16="http://schemas.microsoft.com/office/drawing/2014/main" id="{ABFFAE8F-2768-4092-A9D1-FB64F704CEF1}"/>
                </a:ext>
              </a:extLst>
            </p:cNvPr>
            <p:cNvSpPr>
              <a:spLocks/>
            </p:cNvSpPr>
            <p:nvPr/>
          </p:nvSpPr>
          <p:spPr bwMode="auto">
            <a:xfrm>
              <a:off x="2624228" y="4693134"/>
              <a:ext cx="51646" cy="34167"/>
            </a:xfrm>
            <a:custGeom>
              <a:avLst/>
              <a:gdLst>
                <a:gd name="T0" fmla="*/ 28 w 56"/>
                <a:gd name="T1" fmla="*/ 44 h 44"/>
                <a:gd name="T2" fmla="*/ 56 w 56"/>
                <a:gd name="T3" fmla="*/ 0 h 44"/>
                <a:gd name="T4" fmla="*/ 0 w 56"/>
                <a:gd name="T5" fmla="*/ 0 h 44"/>
                <a:gd name="T6" fmla="*/ 28 w 56"/>
                <a:gd name="T7" fmla="*/ 44 h 44"/>
              </a:gdLst>
              <a:ahLst/>
              <a:cxnLst>
                <a:cxn ang="0">
                  <a:pos x="T0" y="T1"/>
                </a:cxn>
                <a:cxn ang="0">
                  <a:pos x="T2" y="T3"/>
                </a:cxn>
                <a:cxn ang="0">
                  <a:pos x="T4" y="T5"/>
                </a:cxn>
                <a:cxn ang="0">
                  <a:pos x="T6" y="T7"/>
                </a:cxn>
              </a:cxnLst>
              <a:rect l="0" t="0" r="r" b="b"/>
              <a:pathLst>
                <a:path w="56" h="44">
                  <a:moveTo>
                    <a:pt x="28" y="44"/>
                  </a:moveTo>
                  <a:lnTo>
                    <a:pt x="56" y="0"/>
                  </a:lnTo>
                  <a:lnTo>
                    <a:pt x="0" y="0"/>
                  </a:lnTo>
                  <a:lnTo>
                    <a:pt x="28" y="44"/>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70" name="Freeform 167">
              <a:extLst>
                <a:ext uri="{FF2B5EF4-FFF2-40B4-BE49-F238E27FC236}">
                  <a16:creationId xmlns:a16="http://schemas.microsoft.com/office/drawing/2014/main" id="{B3B24E4B-CAE4-4939-ACAC-F0D3A1C714AA}"/>
                </a:ext>
              </a:extLst>
            </p:cNvPr>
            <p:cNvSpPr>
              <a:spLocks/>
            </p:cNvSpPr>
            <p:nvPr/>
          </p:nvSpPr>
          <p:spPr bwMode="auto">
            <a:xfrm>
              <a:off x="2828968" y="4520748"/>
              <a:ext cx="50724" cy="34167"/>
            </a:xfrm>
            <a:custGeom>
              <a:avLst/>
              <a:gdLst>
                <a:gd name="T0" fmla="*/ 28 w 55"/>
                <a:gd name="T1" fmla="*/ 44 h 44"/>
                <a:gd name="T2" fmla="*/ 55 w 55"/>
                <a:gd name="T3" fmla="*/ 0 h 44"/>
                <a:gd name="T4" fmla="*/ 0 w 55"/>
                <a:gd name="T5" fmla="*/ 0 h 44"/>
                <a:gd name="T6" fmla="*/ 28 w 55"/>
                <a:gd name="T7" fmla="*/ 44 h 44"/>
              </a:gdLst>
              <a:ahLst/>
              <a:cxnLst>
                <a:cxn ang="0">
                  <a:pos x="T0" y="T1"/>
                </a:cxn>
                <a:cxn ang="0">
                  <a:pos x="T2" y="T3"/>
                </a:cxn>
                <a:cxn ang="0">
                  <a:pos x="T4" y="T5"/>
                </a:cxn>
                <a:cxn ang="0">
                  <a:pos x="T6" y="T7"/>
                </a:cxn>
              </a:cxnLst>
              <a:rect l="0" t="0" r="r" b="b"/>
              <a:pathLst>
                <a:path w="55" h="44">
                  <a:moveTo>
                    <a:pt x="28" y="44"/>
                  </a:moveTo>
                  <a:lnTo>
                    <a:pt x="55" y="0"/>
                  </a:lnTo>
                  <a:lnTo>
                    <a:pt x="0" y="0"/>
                  </a:lnTo>
                  <a:lnTo>
                    <a:pt x="28" y="44"/>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71" name="Freeform 168">
              <a:extLst>
                <a:ext uri="{FF2B5EF4-FFF2-40B4-BE49-F238E27FC236}">
                  <a16:creationId xmlns:a16="http://schemas.microsoft.com/office/drawing/2014/main" id="{1491D79D-7D53-48BD-B705-0ABABCEF077E}"/>
                </a:ext>
              </a:extLst>
            </p:cNvPr>
            <p:cNvSpPr>
              <a:spLocks/>
            </p:cNvSpPr>
            <p:nvPr/>
          </p:nvSpPr>
          <p:spPr bwMode="auto">
            <a:xfrm>
              <a:off x="3028175" y="4395729"/>
              <a:ext cx="51646" cy="34167"/>
            </a:xfrm>
            <a:custGeom>
              <a:avLst/>
              <a:gdLst>
                <a:gd name="T0" fmla="*/ 28 w 56"/>
                <a:gd name="T1" fmla="*/ 44 h 44"/>
                <a:gd name="T2" fmla="*/ 56 w 56"/>
                <a:gd name="T3" fmla="*/ 0 h 44"/>
                <a:gd name="T4" fmla="*/ 0 w 56"/>
                <a:gd name="T5" fmla="*/ 0 h 44"/>
                <a:gd name="T6" fmla="*/ 28 w 56"/>
                <a:gd name="T7" fmla="*/ 44 h 44"/>
              </a:gdLst>
              <a:ahLst/>
              <a:cxnLst>
                <a:cxn ang="0">
                  <a:pos x="T0" y="T1"/>
                </a:cxn>
                <a:cxn ang="0">
                  <a:pos x="T2" y="T3"/>
                </a:cxn>
                <a:cxn ang="0">
                  <a:pos x="T4" y="T5"/>
                </a:cxn>
                <a:cxn ang="0">
                  <a:pos x="T6" y="T7"/>
                </a:cxn>
              </a:cxnLst>
              <a:rect l="0" t="0" r="r" b="b"/>
              <a:pathLst>
                <a:path w="56" h="44">
                  <a:moveTo>
                    <a:pt x="28" y="44"/>
                  </a:moveTo>
                  <a:lnTo>
                    <a:pt x="56" y="0"/>
                  </a:lnTo>
                  <a:lnTo>
                    <a:pt x="0" y="0"/>
                  </a:lnTo>
                  <a:lnTo>
                    <a:pt x="28" y="44"/>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72" name="Freeform 169">
              <a:extLst>
                <a:ext uri="{FF2B5EF4-FFF2-40B4-BE49-F238E27FC236}">
                  <a16:creationId xmlns:a16="http://schemas.microsoft.com/office/drawing/2014/main" id="{E091509A-84B6-4262-89EC-712445735064}"/>
                </a:ext>
              </a:extLst>
            </p:cNvPr>
            <p:cNvSpPr>
              <a:spLocks/>
            </p:cNvSpPr>
            <p:nvPr/>
          </p:nvSpPr>
          <p:spPr bwMode="auto">
            <a:xfrm>
              <a:off x="3228303" y="4321960"/>
              <a:ext cx="50724" cy="34943"/>
            </a:xfrm>
            <a:custGeom>
              <a:avLst/>
              <a:gdLst>
                <a:gd name="T0" fmla="*/ 28 w 55"/>
                <a:gd name="T1" fmla="*/ 45 h 45"/>
                <a:gd name="T2" fmla="*/ 55 w 55"/>
                <a:gd name="T3" fmla="*/ 0 h 45"/>
                <a:gd name="T4" fmla="*/ 0 w 55"/>
                <a:gd name="T5" fmla="*/ 0 h 45"/>
                <a:gd name="T6" fmla="*/ 28 w 55"/>
                <a:gd name="T7" fmla="*/ 45 h 45"/>
              </a:gdLst>
              <a:ahLst/>
              <a:cxnLst>
                <a:cxn ang="0">
                  <a:pos x="T0" y="T1"/>
                </a:cxn>
                <a:cxn ang="0">
                  <a:pos x="T2" y="T3"/>
                </a:cxn>
                <a:cxn ang="0">
                  <a:pos x="T4" y="T5"/>
                </a:cxn>
                <a:cxn ang="0">
                  <a:pos x="T6" y="T7"/>
                </a:cxn>
              </a:cxnLst>
              <a:rect l="0" t="0" r="r" b="b"/>
              <a:pathLst>
                <a:path w="55" h="45">
                  <a:moveTo>
                    <a:pt x="28" y="45"/>
                  </a:moveTo>
                  <a:lnTo>
                    <a:pt x="55" y="0"/>
                  </a:lnTo>
                  <a:lnTo>
                    <a:pt x="0" y="0"/>
                  </a:lnTo>
                  <a:lnTo>
                    <a:pt x="28" y="45"/>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73" name="Freeform 170">
              <a:extLst>
                <a:ext uri="{FF2B5EF4-FFF2-40B4-BE49-F238E27FC236}">
                  <a16:creationId xmlns:a16="http://schemas.microsoft.com/office/drawing/2014/main" id="{F9E67189-DC7C-445E-909D-2F27DED7FCBF}"/>
                </a:ext>
              </a:extLst>
            </p:cNvPr>
            <p:cNvSpPr>
              <a:spLocks/>
            </p:cNvSpPr>
            <p:nvPr/>
          </p:nvSpPr>
          <p:spPr bwMode="auto">
            <a:xfrm>
              <a:off x="3453333" y="4296335"/>
              <a:ext cx="50724" cy="34943"/>
            </a:xfrm>
            <a:custGeom>
              <a:avLst/>
              <a:gdLst>
                <a:gd name="T0" fmla="*/ 28 w 55"/>
                <a:gd name="T1" fmla="*/ 45 h 45"/>
                <a:gd name="T2" fmla="*/ 55 w 55"/>
                <a:gd name="T3" fmla="*/ 0 h 45"/>
                <a:gd name="T4" fmla="*/ 0 w 55"/>
                <a:gd name="T5" fmla="*/ 0 h 45"/>
                <a:gd name="T6" fmla="*/ 28 w 55"/>
                <a:gd name="T7" fmla="*/ 45 h 45"/>
              </a:gdLst>
              <a:ahLst/>
              <a:cxnLst>
                <a:cxn ang="0">
                  <a:pos x="T0" y="T1"/>
                </a:cxn>
                <a:cxn ang="0">
                  <a:pos x="T2" y="T3"/>
                </a:cxn>
                <a:cxn ang="0">
                  <a:pos x="T4" y="T5"/>
                </a:cxn>
                <a:cxn ang="0">
                  <a:pos x="T6" y="T7"/>
                </a:cxn>
              </a:cxnLst>
              <a:rect l="0" t="0" r="r" b="b"/>
              <a:pathLst>
                <a:path w="55" h="45">
                  <a:moveTo>
                    <a:pt x="28" y="45"/>
                  </a:moveTo>
                  <a:lnTo>
                    <a:pt x="55" y="0"/>
                  </a:lnTo>
                  <a:lnTo>
                    <a:pt x="0" y="0"/>
                  </a:lnTo>
                  <a:lnTo>
                    <a:pt x="28" y="45"/>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74" name="Freeform 171">
              <a:extLst>
                <a:ext uri="{FF2B5EF4-FFF2-40B4-BE49-F238E27FC236}">
                  <a16:creationId xmlns:a16="http://schemas.microsoft.com/office/drawing/2014/main" id="{98BE4A8E-99A2-4639-B588-BC1C88A5F626}"/>
                </a:ext>
              </a:extLst>
            </p:cNvPr>
            <p:cNvSpPr>
              <a:spLocks/>
            </p:cNvSpPr>
            <p:nvPr/>
          </p:nvSpPr>
          <p:spPr bwMode="auto">
            <a:xfrm>
              <a:off x="3678362" y="4326619"/>
              <a:ext cx="51646" cy="34167"/>
            </a:xfrm>
            <a:custGeom>
              <a:avLst/>
              <a:gdLst>
                <a:gd name="T0" fmla="*/ 28 w 56"/>
                <a:gd name="T1" fmla="*/ 44 h 44"/>
                <a:gd name="T2" fmla="*/ 56 w 56"/>
                <a:gd name="T3" fmla="*/ 0 h 44"/>
                <a:gd name="T4" fmla="*/ 0 w 56"/>
                <a:gd name="T5" fmla="*/ 0 h 44"/>
                <a:gd name="T6" fmla="*/ 28 w 56"/>
                <a:gd name="T7" fmla="*/ 44 h 44"/>
              </a:gdLst>
              <a:ahLst/>
              <a:cxnLst>
                <a:cxn ang="0">
                  <a:pos x="T0" y="T1"/>
                </a:cxn>
                <a:cxn ang="0">
                  <a:pos x="T2" y="T3"/>
                </a:cxn>
                <a:cxn ang="0">
                  <a:pos x="T4" y="T5"/>
                </a:cxn>
                <a:cxn ang="0">
                  <a:pos x="T6" y="T7"/>
                </a:cxn>
              </a:cxnLst>
              <a:rect l="0" t="0" r="r" b="b"/>
              <a:pathLst>
                <a:path w="56" h="44">
                  <a:moveTo>
                    <a:pt x="28" y="44"/>
                  </a:moveTo>
                  <a:lnTo>
                    <a:pt x="56" y="0"/>
                  </a:lnTo>
                  <a:lnTo>
                    <a:pt x="0" y="0"/>
                  </a:lnTo>
                  <a:lnTo>
                    <a:pt x="28" y="44"/>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75" name="Freeform 172">
              <a:extLst>
                <a:ext uri="{FF2B5EF4-FFF2-40B4-BE49-F238E27FC236}">
                  <a16:creationId xmlns:a16="http://schemas.microsoft.com/office/drawing/2014/main" id="{5042F138-EA64-4586-ACBD-55EA465ABAB6}"/>
                </a:ext>
              </a:extLst>
            </p:cNvPr>
            <p:cNvSpPr>
              <a:spLocks/>
            </p:cNvSpPr>
            <p:nvPr/>
          </p:nvSpPr>
          <p:spPr bwMode="auto">
            <a:xfrm>
              <a:off x="3898781" y="4417471"/>
              <a:ext cx="50724" cy="34167"/>
            </a:xfrm>
            <a:custGeom>
              <a:avLst/>
              <a:gdLst>
                <a:gd name="T0" fmla="*/ 27 w 55"/>
                <a:gd name="T1" fmla="*/ 44 h 44"/>
                <a:gd name="T2" fmla="*/ 55 w 55"/>
                <a:gd name="T3" fmla="*/ 0 h 44"/>
                <a:gd name="T4" fmla="*/ 0 w 55"/>
                <a:gd name="T5" fmla="*/ 0 h 44"/>
                <a:gd name="T6" fmla="*/ 27 w 55"/>
                <a:gd name="T7" fmla="*/ 44 h 44"/>
              </a:gdLst>
              <a:ahLst/>
              <a:cxnLst>
                <a:cxn ang="0">
                  <a:pos x="T0" y="T1"/>
                </a:cxn>
                <a:cxn ang="0">
                  <a:pos x="T2" y="T3"/>
                </a:cxn>
                <a:cxn ang="0">
                  <a:pos x="T4" y="T5"/>
                </a:cxn>
                <a:cxn ang="0">
                  <a:pos x="T6" y="T7"/>
                </a:cxn>
              </a:cxnLst>
              <a:rect l="0" t="0" r="r" b="b"/>
              <a:pathLst>
                <a:path w="55" h="44">
                  <a:moveTo>
                    <a:pt x="27" y="44"/>
                  </a:moveTo>
                  <a:lnTo>
                    <a:pt x="55" y="0"/>
                  </a:lnTo>
                  <a:lnTo>
                    <a:pt x="0" y="0"/>
                  </a:lnTo>
                  <a:lnTo>
                    <a:pt x="27" y="44"/>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76" name="Freeform 173">
              <a:extLst>
                <a:ext uri="{FF2B5EF4-FFF2-40B4-BE49-F238E27FC236}">
                  <a16:creationId xmlns:a16="http://schemas.microsoft.com/office/drawing/2014/main" id="{1A8F080F-77B2-4FAC-B014-0FFE2B389DDD}"/>
                </a:ext>
              </a:extLst>
            </p:cNvPr>
            <p:cNvSpPr>
              <a:spLocks/>
            </p:cNvSpPr>
            <p:nvPr/>
          </p:nvSpPr>
          <p:spPr bwMode="auto">
            <a:xfrm>
              <a:off x="4123810" y="4551032"/>
              <a:ext cx="50724" cy="34167"/>
            </a:xfrm>
            <a:custGeom>
              <a:avLst/>
              <a:gdLst>
                <a:gd name="T0" fmla="*/ 28 w 55"/>
                <a:gd name="T1" fmla="*/ 44 h 44"/>
                <a:gd name="T2" fmla="*/ 55 w 55"/>
                <a:gd name="T3" fmla="*/ 0 h 44"/>
                <a:gd name="T4" fmla="*/ 0 w 55"/>
                <a:gd name="T5" fmla="*/ 0 h 44"/>
                <a:gd name="T6" fmla="*/ 28 w 55"/>
                <a:gd name="T7" fmla="*/ 44 h 44"/>
              </a:gdLst>
              <a:ahLst/>
              <a:cxnLst>
                <a:cxn ang="0">
                  <a:pos x="T0" y="T1"/>
                </a:cxn>
                <a:cxn ang="0">
                  <a:pos x="T2" y="T3"/>
                </a:cxn>
                <a:cxn ang="0">
                  <a:pos x="T4" y="T5"/>
                </a:cxn>
                <a:cxn ang="0">
                  <a:pos x="T6" y="T7"/>
                </a:cxn>
              </a:cxnLst>
              <a:rect l="0" t="0" r="r" b="b"/>
              <a:pathLst>
                <a:path w="55" h="44">
                  <a:moveTo>
                    <a:pt x="28" y="44"/>
                  </a:moveTo>
                  <a:lnTo>
                    <a:pt x="55" y="0"/>
                  </a:lnTo>
                  <a:lnTo>
                    <a:pt x="0" y="0"/>
                  </a:lnTo>
                  <a:lnTo>
                    <a:pt x="28" y="44"/>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77" name="Freeform 174">
              <a:extLst>
                <a:ext uri="{FF2B5EF4-FFF2-40B4-BE49-F238E27FC236}">
                  <a16:creationId xmlns:a16="http://schemas.microsoft.com/office/drawing/2014/main" id="{5AB468B3-6702-41C2-B7A5-978610F387FB}"/>
                </a:ext>
              </a:extLst>
            </p:cNvPr>
            <p:cNvSpPr>
              <a:spLocks/>
            </p:cNvSpPr>
            <p:nvPr/>
          </p:nvSpPr>
          <p:spPr bwMode="auto">
            <a:xfrm>
              <a:off x="4216035" y="4615482"/>
              <a:ext cx="50724" cy="34167"/>
            </a:xfrm>
            <a:custGeom>
              <a:avLst/>
              <a:gdLst>
                <a:gd name="T0" fmla="*/ 27 w 55"/>
                <a:gd name="T1" fmla="*/ 44 h 44"/>
                <a:gd name="T2" fmla="*/ 55 w 55"/>
                <a:gd name="T3" fmla="*/ 0 h 44"/>
                <a:gd name="T4" fmla="*/ 0 w 55"/>
                <a:gd name="T5" fmla="*/ 0 h 44"/>
                <a:gd name="T6" fmla="*/ 27 w 55"/>
                <a:gd name="T7" fmla="*/ 44 h 44"/>
              </a:gdLst>
              <a:ahLst/>
              <a:cxnLst>
                <a:cxn ang="0">
                  <a:pos x="T0" y="T1"/>
                </a:cxn>
                <a:cxn ang="0">
                  <a:pos x="T2" y="T3"/>
                </a:cxn>
                <a:cxn ang="0">
                  <a:pos x="T4" y="T5"/>
                </a:cxn>
                <a:cxn ang="0">
                  <a:pos x="T6" y="T7"/>
                </a:cxn>
              </a:cxnLst>
              <a:rect l="0" t="0" r="r" b="b"/>
              <a:pathLst>
                <a:path w="55" h="44">
                  <a:moveTo>
                    <a:pt x="27" y="44"/>
                  </a:moveTo>
                  <a:lnTo>
                    <a:pt x="55" y="0"/>
                  </a:lnTo>
                  <a:lnTo>
                    <a:pt x="0" y="0"/>
                  </a:lnTo>
                  <a:lnTo>
                    <a:pt x="27" y="44"/>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78" name="Freeform 175">
              <a:extLst>
                <a:ext uri="{FF2B5EF4-FFF2-40B4-BE49-F238E27FC236}">
                  <a16:creationId xmlns:a16="http://schemas.microsoft.com/office/drawing/2014/main" id="{CFEDE327-72DC-4AF6-9074-D5BD44B32DE1}"/>
                </a:ext>
              </a:extLst>
            </p:cNvPr>
            <p:cNvSpPr>
              <a:spLocks/>
            </p:cNvSpPr>
            <p:nvPr/>
          </p:nvSpPr>
          <p:spPr bwMode="auto">
            <a:xfrm>
              <a:off x="4308260" y="4679933"/>
              <a:ext cx="50724" cy="34943"/>
            </a:xfrm>
            <a:custGeom>
              <a:avLst/>
              <a:gdLst>
                <a:gd name="T0" fmla="*/ 27 w 55"/>
                <a:gd name="T1" fmla="*/ 45 h 45"/>
                <a:gd name="T2" fmla="*/ 55 w 55"/>
                <a:gd name="T3" fmla="*/ 0 h 45"/>
                <a:gd name="T4" fmla="*/ 0 w 55"/>
                <a:gd name="T5" fmla="*/ 0 h 45"/>
                <a:gd name="T6" fmla="*/ 27 w 55"/>
                <a:gd name="T7" fmla="*/ 45 h 45"/>
              </a:gdLst>
              <a:ahLst/>
              <a:cxnLst>
                <a:cxn ang="0">
                  <a:pos x="T0" y="T1"/>
                </a:cxn>
                <a:cxn ang="0">
                  <a:pos x="T2" y="T3"/>
                </a:cxn>
                <a:cxn ang="0">
                  <a:pos x="T4" y="T5"/>
                </a:cxn>
                <a:cxn ang="0">
                  <a:pos x="T6" y="T7"/>
                </a:cxn>
              </a:cxnLst>
              <a:rect l="0" t="0" r="r" b="b"/>
              <a:pathLst>
                <a:path w="55" h="45">
                  <a:moveTo>
                    <a:pt x="27" y="45"/>
                  </a:moveTo>
                  <a:lnTo>
                    <a:pt x="55" y="0"/>
                  </a:lnTo>
                  <a:lnTo>
                    <a:pt x="0" y="0"/>
                  </a:lnTo>
                  <a:lnTo>
                    <a:pt x="27" y="45"/>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79" name="Freeform 176">
              <a:extLst>
                <a:ext uri="{FF2B5EF4-FFF2-40B4-BE49-F238E27FC236}">
                  <a16:creationId xmlns:a16="http://schemas.microsoft.com/office/drawing/2014/main" id="{A0ABEBBB-8BD1-4E27-8274-F66A48CB0F35}"/>
                </a:ext>
              </a:extLst>
            </p:cNvPr>
            <p:cNvSpPr>
              <a:spLocks/>
            </p:cNvSpPr>
            <p:nvPr/>
          </p:nvSpPr>
          <p:spPr bwMode="auto">
            <a:xfrm>
              <a:off x="4399563" y="4749043"/>
              <a:ext cx="51646" cy="34167"/>
            </a:xfrm>
            <a:custGeom>
              <a:avLst/>
              <a:gdLst>
                <a:gd name="T0" fmla="*/ 28 w 56"/>
                <a:gd name="T1" fmla="*/ 44 h 44"/>
                <a:gd name="T2" fmla="*/ 56 w 56"/>
                <a:gd name="T3" fmla="*/ 0 h 44"/>
                <a:gd name="T4" fmla="*/ 0 w 56"/>
                <a:gd name="T5" fmla="*/ 0 h 44"/>
                <a:gd name="T6" fmla="*/ 28 w 56"/>
                <a:gd name="T7" fmla="*/ 44 h 44"/>
              </a:gdLst>
              <a:ahLst/>
              <a:cxnLst>
                <a:cxn ang="0">
                  <a:pos x="T0" y="T1"/>
                </a:cxn>
                <a:cxn ang="0">
                  <a:pos x="T2" y="T3"/>
                </a:cxn>
                <a:cxn ang="0">
                  <a:pos x="T4" y="T5"/>
                </a:cxn>
                <a:cxn ang="0">
                  <a:pos x="T6" y="T7"/>
                </a:cxn>
              </a:cxnLst>
              <a:rect l="0" t="0" r="r" b="b"/>
              <a:pathLst>
                <a:path w="56" h="44">
                  <a:moveTo>
                    <a:pt x="28" y="44"/>
                  </a:moveTo>
                  <a:lnTo>
                    <a:pt x="56" y="0"/>
                  </a:lnTo>
                  <a:lnTo>
                    <a:pt x="0" y="0"/>
                  </a:lnTo>
                  <a:lnTo>
                    <a:pt x="28" y="44"/>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80" name="Freeform 177">
              <a:extLst>
                <a:ext uri="{FF2B5EF4-FFF2-40B4-BE49-F238E27FC236}">
                  <a16:creationId xmlns:a16="http://schemas.microsoft.com/office/drawing/2014/main" id="{817DAD81-0B62-4915-8492-D07239CB616A}"/>
                </a:ext>
              </a:extLst>
            </p:cNvPr>
            <p:cNvSpPr>
              <a:spLocks/>
            </p:cNvSpPr>
            <p:nvPr/>
          </p:nvSpPr>
          <p:spPr bwMode="auto">
            <a:xfrm>
              <a:off x="4491789" y="4818153"/>
              <a:ext cx="51646" cy="34167"/>
            </a:xfrm>
            <a:custGeom>
              <a:avLst/>
              <a:gdLst>
                <a:gd name="T0" fmla="*/ 28 w 56"/>
                <a:gd name="T1" fmla="*/ 44 h 44"/>
                <a:gd name="T2" fmla="*/ 56 w 56"/>
                <a:gd name="T3" fmla="*/ 0 h 44"/>
                <a:gd name="T4" fmla="*/ 0 w 56"/>
                <a:gd name="T5" fmla="*/ 0 h 44"/>
                <a:gd name="T6" fmla="*/ 28 w 56"/>
                <a:gd name="T7" fmla="*/ 44 h 44"/>
              </a:gdLst>
              <a:ahLst/>
              <a:cxnLst>
                <a:cxn ang="0">
                  <a:pos x="T0" y="T1"/>
                </a:cxn>
                <a:cxn ang="0">
                  <a:pos x="T2" y="T3"/>
                </a:cxn>
                <a:cxn ang="0">
                  <a:pos x="T4" y="T5"/>
                </a:cxn>
                <a:cxn ang="0">
                  <a:pos x="T6" y="T7"/>
                </a:cxn>
              </a:cxnLst>
              <a:rect l="0" t="0" r="r" b="b"/>
              <a:pathLst>
                <a:path w="56" h="44">
                  <a:moveTo>
                    <a:pt x="28" y="44"/>
                  </a:moveTo>
                  <a:lnTo>
                    <a:pt x="56" y="0"/>
                  </a:lnTo>
                  <a:lnTo>
                    <a:pt x="0" y="0"/>
                  </a:lnTo>
                  <a:lnTo>
                    <a:pt x="28" y="44"/>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81" name="Freeform 178">
              <a:extLst>
                <a:ext uri="{FF2B5EF4-FFF2-40B4-BE49-F238E27FC236}">
                  <a16:creationId xmlns:a16="http://schemas.microsoft.com/office/drawing/2014/main" id="{55759355-09C2-4BAD-9F12-195089009B45}"/>
                </a:ext>
              </a:extLst>
            </p:cNvPr>
            <p:cNvSpPr>
              <a:spLocks/>
            </p:cNvSpPr>
            <p:nvPr/>
          </p:nvSpPr>
          <p:spPr bwMode="auto">
            <a:xfrm>
              <a:off x="4584014" y="4877944"/>
              <a:ext cx="51646" cy="34943"/>
            </a:xfrm>
            <a:custGeom>
              <a:avLst/>
              <a:gdLst>
                <a:gd name="T0" fmla="*/ 28 w 56"/>
                <a:gd name="T1" fmla="*/ 45 h 45"/>
                <a:gd name="T2" fmla="*/ 56 w 56"/>
                <a:gd name="T3" fmla="*/ 0 h 45"/>
                <a:gd name="T4" fmla="*/ 0 w 56"/>
                <a:gd name="T5" fmla="*/ 0 h 45"/>
                <a:gd name="T6" fmla="*/ 28 w 56"/>
                <a:gd name="T7" fmla="*/ 45 h 45"/>
              </a:gdLst>
              <a:ahLst/>
              <a:cxnLst>
                <a:cxn ang="0">
                  <a:pos x="T0" y="T1"/>
                </a:cxn>
                <a:cxn ang="0">
                  <a:pos x="T2" y="T3"/>
                </a:cxn>
                <a:cxn ang="0">
                  <a:pos x="T4" y="T5"/>
                </a:cxn>
                <a:cxn ang="0">
                  <a:pos x="T6" y="T7"/>
                </a:cxn>
              </a:cxnLst>
              <a:rect l="0" t="0" r="r" b="b"/>
              <a:pathLst>
                <a:path w="56" h="45">
                  <a:moveTo>
                    <a:pt x="28" y="45"/>
                  </a:moveTo>
                  <a:lnTo>
                    <a:pt x="56" y="0"/>
                  </a:lnTo>
                  <a:lnTo>
                    <a:pt x="0" y="0"/>
                  </a:lnTo>
                  <a:lnTo>
                    <a:pt x="28" y="45"/>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82" name="Freeform 179">
              <a:extLst>
                <a:ext uri="{FF2B5EF4-FFF2-40B4-BE49-F238E27FC236}">
                  <a16:creationId xmlns:a16="http://schemas.microsoft.com/office/drawing/2014/main" id="{79888734-9242-46AA-8D0D-190B359E2399}"/>
                </a:ext>
              </a:extLst>
            </p:cNvPr>
            <p:cNvSpPr>
              <a:spLocks/>
            </p:cNvSpPr>
            <p:nvPr/>
          </p:nvSpPr>
          <p:spPr bwMode="auto">
            <a:xfrm>
              <a:off x="4676239" y="4934630"/>
              <a:ext cx="51646" cy="34167"/>
            </a:xfrm>
            <a:custGeom>
              <a:avLst/>
              <a:gdLst>
                <a:gd name="T0" fmla="*/ 28 w 56"/>
                <a:gd name="T1" fmla="*/ 44 h 44"/>
                <a:gd name="T2" fmla="*/ 56 w 56"/>
                <a:gd name="T3" fmla="*/ 0 h 44"/>
                <a:gd name="T4" fmla="*/ 0 w 56"/>
                <a:gd name="T5" fmla="*/ 0 h 44"/>
                <a:gd name="T6" fmla="*/ 28 w 56"/>
                <a:gd name="T7" fmla="*/ 44 h 44"/>
              </a:gdLst>
              <a:ahLst/>
              <a:cxnLst>
                <a:cxn ang="0">
                  <a:pos x="T0" y="T1"/>
                </a:cxn>
                <a:cxn ang="0">
                  <a:pos x="T2" y="T3"/>
                </a:cxn>
                <a:cxn ang="0">
                  <a:pos x="T4" y="T5"/>
                </a:cxn>
                <a:cxn ang="0">
                  <a:pos x="T6" y="T7"/>
                </a:cxn>
              </a:cxnLst>
              <a:rect l="0" t="0" r="r" b="b"/>
              <a:pathLst>
                <a:path w="56" h="44">
                  <a:moveTo>
                    <a:pt x="28" y="44"/>
                  </a:moveTo>
                  <a:lnTo>
                    <a:pt x="56" y="0"/>
                  </a:lnTo>
                  <a:lnTo>
                    <a:pt x="0" y="0"/>
                  </a:lnTo>
                  <a:lnTo>
                    <a:pt x="28" y="44"/>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83" name="Freeform 180">
              <a:extLst>
                <a:ext uri="{FF2B5EF4-FFF2-40B4-BE49-F238E27FC236}">
                  <a16:creationId xmlns:a16="http://schemas.microsoft.com/office/drawing/2014/main" id="{971E0D88-AE5F-4A0B-AE9D-AA1453E27E18}"/>
                </a:ext>
              </a:extLst>
            </p:cNvPr>
            <p:cNvSpPr>
              <a:spLocks/>
            </p:cNvSpPr>
            <p:nvPr/>
          </p:nvSpPr>
          <p:spPr bwMode="auto">
            <a:xfrm>
              <a:off x="4768464" y="4973455"/>
              <a:ext cx="50724" cy="34167"/>
            </a:xfrm>
            <a:custGeom>
              <a:avLst/>
              <a:gdLst>
                <a:gd name="T0" fmla="*/ 28 w 55"/>
                <a:gd name="T1" fmla="*/ 44 h 44"/>
                <a:gd name="T2" fmla="*/ 55 w 55"/>
                <a:gd name="T3" fmla="*/ 0 h 44"/>
                <a:gd name="T4" fmla="*/ 0 w 55"/>
                <a:gd name="T5" fmla="*/ 0 h 44"/>
                <a:gd name="T6" fmla="*/ 28 w 55"/>
                <a:gd name="T7" fmla="*/ 44 h 44"/>
              </a:gdLst>
              <a:ahLst/>
              <a:cxnLst>
                <a:cxn ang="0">
                  <a:pos x="T0" y="T1"/>
                </a:cxn>
                <a:cxn ang="0">
                  <a:pos x="T2" y="T3"/>
                </a:cxn>
                <a:cxn ang="0">
                  <a:pos x="T4" y="T5"/>
                </a:cxn>
                <a:cxn ang="0">
                  <a:pos x="T6" y="T7"/>
                </a:cxn>
              </a:cxnLst>
              <a:rect l="0" t="0" r="r" b="b"/>
              <a:pathLst>
                <a:path w="55" h="44">
                  <a:moveTo>
                    <a:pt x="28" y="44"/>
                  </a:moveTo>
                  <a:lnTo>
                    <a:pt x="55" y="0"/>
                  </a:lnTo>
                  <a:lnTo>
                    <a:pt x="0" y="0"/>
                  </a:lnTo>
                  <a:lnTo>
                    <a:pt x="28" y="44"/>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84" name="Freeform 181">
              <a:extLst>
                <a:ext uri="{FF2B5EF4-FFF2-40B4-BE49-F238E27FC236}">
                  <a16:creationId xmlns:a16="http://schemas.microsoft.com/office/drawing/2014/main" id="{EAB2CB79-FF4F-49DA-88CB-91EE1168DAC4}"/>
                </a:ext>
              </a:extLst>
            </p:cNvPr>
            <p:cNvSpPr>
              <a:spLocks/>
            </p:cNvSpPr>
            <p:nvPr/>
          </p:nvSpPr>
          <p:spPr bwMode="auto">
            <a:xfrm>
              <a:off x="4860689" y="4994421"/>
              <a:ext cx="50724" cy="34943"/>
            </a:xfrm>
            <a:custGeom>
              <a:avLst/>
              <a:gdLst>
                <a:gd name="T0" fmla="*/ 28 w 55"/>
                <a:gd name="T1" fmla="*/ 45 h 45"/>
                <a:gd name="T2" fmla="*/ 55 w 55"/>
                <a:gd name="T3" fmla="*/ 0 h 45"/>
                <a:gd name="T4" fmla="*/ 0 w 55"/>
                <a:gd name="T5" fmla="*/ 0 h 45"/>
                <a:gd name="T6" fmla="*/ 28 w 55"/>
                <a:gd name="T7" fmla="*/ 45 h 45"/>
              </a:gdLst>
              <a:ahLst/>
              <a:cxnLst>
                <a:cxn ang="0">
                  <a:pos x="T0" y="T1"/>
                </a:cxn>
                <a:cxn ang="0">
                  <a:pos x="T2" y="T3"/>
                </a:cxn>
                <a:cxn ang="0">
                  <a:pos x="T4" y="T5"/>
                </a:cxn>
                <a:cxn ang="0">
                  <a:pos x="T6" y="T7"/>
                </a:cxn>
              </a:cxnLst>
              <a:rect l="0" t="0" r="r" b="b"/>
              <a:pathLst>
                <a:path w="55" h="45">
                  <a:moveTo>
                    <a:pt x="28" y="45"/>
                  </a:moveTo>
                  <a:lnTo>
                    <a:pt x="55" y="0"/>
                  </a:lnTo>
                  <a:lnTo>
                    <a:pt x="0" y="0"/>
                  </a:lnTo>
                  <a:lnTo>
                    <a:pt x="28" y="45"/>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85" name="Freeform 182">
              <a:extLst>
                <a:ext uri="{FF2B5EF4-FFF2-40B4-BE49-F238E27FC236}">
                  <a16:creationId xmlns:a16="http://schemas.microsoft.com/office/drawing/2014/main" id="{EC253027-6B32-4704-B1A8-65592FCA9582}"/>
                </a:ext>
              </a:extLst>
            </p:cNvPr>
            <p:cNvSpPr>
              <a:spLocks/>
            </p:cNvSpPr>
            <p:nvPr/>
          </p:nvSpPr>
          <p:spPr bwMode="auto">
            <a:xfrm>
              <a:off x="4886512" y="4994421"/>
              <a:ext cx="50724" cy="34943"/>
            </a:xfrm>
            <a:custGeom>
              <a:avLst/>
              <a:gdLst>
                <a:gd name="T0" fmla="*/ 27 w 55"/>
                <a:gd name="T1" fmla="*/ 45 h 45"/>
                <a:gd name="T2" fmla="*/ 55 w 55"/>
                <a:gd name="T3" fmla="*/ 0 h 45"/>
                <a:gd name="T4" fmla="*/ 0 w 55"/>
                <a:gd name="T5" fmla="*/ 0 h 45"/>
                <a:gd name="T6" fmla="*/ 27 w 55"/>
                <a:gd name="T7" fmla="*/ 45 h 45"/>
              </a:gdLst>
              <a:ahLst/>
              <a:cxnLst>
                <a:cxn ang="0">
                  <a:pos x="T0" y="T1"/>
                </a:cxn>
                <a:cxn ang="0">
                  <a:pos x="T2" y="T3"/>
                </a:cxn>
                <a:cxn ang="0">
                  <a:pos x="T4" y="T5"/>
                </a:cxn>
                <a:cxn ang="0">
                  <a:pos x="T6" y="T7"/>
                </a:cxn>
              </a:cxnLst>
              <a:rect l="0" t="0" r="r" b="b"/>
              <a:pathLst>
                <a:path w="55" h="45">
                  <a:moveTo>
                    <a:pt x="27" y="45"/>
                  </a:moveTo>
                  <a:lnTo>
                    <a:pt x="55" y="0"/>
                  </a:lnTo>
                  <a:lnTo>
                    <a:pt x="0" y="0"/>
                  </a:lnTo>
                  <a:lnTo>
                    <a:pt x="27" y="45"/>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86" name="Freeform 183">
              <a:extLst>
                <a:ext uri="{FF2B5EF4-FFF2-40B4-BE49-F238E27FC236}">
                  <a16:creationId xmlns:a16="http://schemas.microsoft.com/office/drawing/2014/main" id="{9E0A5B7D-A183-4621-885D-F53B1A0065C8}"/>
                </a:ext>
              </a:extLst>
            </p:cNvPr>
            <p:cNvSpPr>
              <a:spLocks/>
            </p:cNvSpPr>
            <p:nvPr/>
          </p:nvSpPr>
          <p:spPr bwMode="auto">
            <a:xfrm>
              <a:off x="4911413" y="4994421"/>
              <a:ext cx="51646" cy="34943"/>
            </a:xfrm>
            <a:custGeom>
              <a:avLst/>
              <a:gdLst>
                <a:gd name="T0" fmla="*/ 28 w 56"/>
                <a:gd name="T1" fmla="*/ 45 h 45"/>
                <a:gd name="T2" fmla="*/ 56 w 56"/>
                <a:gd name="T3" fmla="*/ 0 h 45"/>
                <a:gd name="T4" fmla="*/ 0 w 56"/>
                <a:gd name="T5" fmla="*/ 0 h 45"/>
                <a:gd name="T6" fmla="*/ 28 w 56"/>
                <a:gd name="T7" fmla="*/ 45 h 45"/>
              </a:gdLst>
              <a:ahLst/>
              <a:cxnLst>
                <a:cxn ang="0">
                  <a:pos x="T0" y="T1"/>
                </a:cxn>
                <a:cxn ang="0">
                  <a:pos x="T2" y="T3"/>
                </a:cxn>
                <a:cxn ang="0">
                  <a:pos x="T4" y="T5"/>
                </a:cxn>
                <a:cxn ang="0">
                  <a:pos x="T6" y="T7"/>
                </a:cxn>
              </a:cxnLst>
              <a:rect l="0" t="0" r="r" b="b"/>
              <a:pathLst>
                <a:path w="56" h="45">
                  <a:moveTo>
                    <a:pt x="28" y="45"/>
                  </a:moveTo>
                  <a:lnTo>
                    <a:pt x="56" y="0"/>
                  </a:lnTo>
                  <a:lnTo>
                    <a:pt x="0" y="0"/>
                  </a:lnTo>
                  <a:lnTo>
                    <a:pt x="28" y="45"/>
                  </a:lnTo>
                  <a:close/>
                </a:path>
              </a:pathLst>
            </a:custGeom>
            <a:solidFill>
              <a:schemeClr val="bg1"/>
            </a:solidFill>
            <a:ln w="13970" cap="flat">
              <a:solidFill>
                <a:srgbClr val="0000FF"/>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87" name="Rectangle 186">
              <a:extLst>
                <a:ext uri="{FF2B5EF4-FFF2-40B4-BE49-F238E27FC236}">
                  <a16:creationId xmlns:a16="http://schemas.microsoft.com/office/drawing/2014/main" id="{83740FE7-70FB-4D5F-8E8D-B0A631DA3C89}"/>
                </a:ext>
              </a:extLst>
            </p:cNvPr>
            <p:cNvSpPr>
              <a:spLocks noChangeArrowheads="1"/>
            </p:cNvSpPr>
            <p:nvPr/>
          </p:nvSpPr>
          <p:spPr bwMode="auto">
            <a:xfrm>
              <a:off x="3529880" y="6024855"/>
              <a:ext cx="58102" cy="1428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800" i="1" kern="100">
                  <a:solidFill>
                    <a:srgbClr val="000000"/>
                  </a:solidFill>
                  <a:effectLst/>
                  <a:latin typeface="Times New Roman" panose="02020603050405020304" pitchFamily="18" charset="0"/>
                  <a:ea typeface="宋体" panose="02010600030101010101" pitchFamily="2" charset="-122"/>
                </a:rPr>
                <a:t>z</a:t>
              </a:r>
              <a:endParaRPr lang="zh-CN" sz="1200" kern="100">
                <a:effectLst/>
                <a:latin typeface="Times New Roman" panose="02020603050405020304" pitchFamily="18" charset="0"/>
                <a:ea typeface="宋体" panose="02010600030101010101" pitchFamily="2" charset="-122"/>
              </a:endParaRPr>
            </a:p>
          </p:txBody>
        </p:sp>
        <p:sp>
          <p:nvSpPr>
            <p:cNvPr id="188" name="Rectangle 187">
              <a:extLst>
                <a:ext uri="{FF2B5EF4-FFF2-40B4-BE49-F238E27FC236}">
                  <a16:creationId xmlns:a16="http://schemas.microsoft.com/office/drawing/2014/main" id="{15B77F4F-5AD7-4389-A8E5-D59F99B75A2A}"/>
                </a:ext>
              </a:extLst>
            </p:cNvPr>
            <p:cNvSpPr>
              <a:spLocks noChangeArrowheads="1"/>
            </p:cNvSpPr>
            <p:nvPr/>
          </p:nvSpPr>
          <p:spPr bwMode="auto">
            <a:xfrm>
              <a:off x="3433043" y="6034567"/>
              <a:ext cx="569665" cy="216406"/>
            </a:xfrm>
            <a:prstGeom prst="rect">
              <a:avLst/>
            </a:prstGeom>
            <a:noFill/>
            <a:ln>
              <a:noFill/>
            </a:ln>
          </p:spPr>
          <p:txBody>
            <a:bodyPr rot="0" vert="horz" wrap="square" lIns="0" tIns="0" rIns="0" bIns="0" anchor="t" anchorCtr="0">
              <a:spAutoFit/>
            </a:bodyPr>
            <a:lstStyle/>
            <a:p>
              <a:pPr indent="127000" algn="ctr">
                <a:lnSpc>
                  <a:spcPts val="2000"/>
                </a:lnSpc>
                <a:spcAft>
                  <a:spcPts val="0"/>
                </a:spcAft>
              </a:pPr>
              <a:r>
                <a:rPr lang="en-US" sz="800" kern="100" dirty="0">
                  <a:solidFill>
                    <a:srgbClr val="000000"/>
                  </a:solidFill>
                  <a:effectLst/>
                  <a:latin typeface="Times New Roman" panose="02020603050405020304" pitchFamily="18" charset="0"/>
                  <a:ea typeface="宋体" panose="02010600030101010101" pitchFamily="2" charset="-122"/>
                </a:rPr>
                <a:t> (mm)</a:t>
              </a:r>
              <a:endParaRPr lang="zh-CN" sz="1200" kern="100" dirty="0">
                <a:effectLst/>
                <a:latin typeface="Times New Roman" panose="02020603050405020304" pitchFamily="18" charset="0"/>
                <a:ea typeface="宋体" panose="02010600030101010101" pitchFamily="2" charset="-122"/>
              </a:endParaRPr>
            </a:p>
          </p:txBody>
        </p:sp>
        <p:sp>
          <p:nvSpPr>
            <p:cNvPr id="189" name="Freeform 186">
              <a:extLst>
                <a:ext uri="{FF2B5EF4-FFF2-40B4-BE49-F238E27FC236}">
                  <a16:creationId xmlns:a16="http://schemas.microsoft.com/office/drawing/2014/main" id="{A807A34B-3AEB-47DD-8F9D-957E31CD81FC}"/>
                </a:ext>
              </a:extLst>
            </p:cNvPr>
            <p:cNvSpPr>
              <a:spLocks/>
            </p:cNvSpPr>
            <p:nvPr/>
          </p:nvSpPr>
          <p:spPr bwMode="auto">
            <a:xfrm>
              <a:off x="1851381" y="5882753"/>
              <a:ext cx="128193" cy="12424"/>
            </a:xfrm>
            <a:custGeom>
              <a:avLst/>
              <a:gdLst>
                <a:gd name="T0" fmla="*/ 0 w 139"/>
                <a:gd name="T1" fmla="*/ 0 h 16"/>
                <a:gd name="T2" fmla="*/ 28 w 139"/>
                <a:gd name="T3" fmla="*/ 0 h 16"/>
                <a:gd name="T4" fmla="*/ 56 w 139"/>
                <a:gd name="T5" fmla="*/ 5 h 16"/>
                <a:gd name="T6" fmla="*/ 89 w 139"/>
                <a:gd name="T7" fmla="*/ 11 h 16"/>
                <a:gd name="T8" fmla="*/ 117 w 139"/>
                <a:gd name="T9" fmla="*/ 11 h 16"/>
                <a:gd name="T10" fmla="*/ 139 w 139"/>
                <a:gd name="T11" fmla="*/ 16 h 16"/>
              </a:gdLst>
              <a:ahLst/>
              <a:cxnLst>
                <a:cxn ang="0">
                  <a:pos x="T0" y="T1"/>
                </a:cxn>
                <a:cxn ang="0">
                  <a:pos x="T2" y="T3"/>
                </a:cxn>
                <a:cxn ang="0">
                  <a:pos x="T4" y="T5"/>
                </a:cxn>
                <a:cxn ang="0">
                  <a:pos x="T6" y="T7"/>
                </a:cxn>
                <a:cxn ang="0">
                  <a:pos x="T8" y="T9"/>
                </a:cxn>
                <a:cxn ang="0">
                  <a:pos x="T10" y="T11"/>
                </a:cxn>
              </a:cxnLst>
              <a:rect l="0" t="0" r="r" b="b"/>
              <a:pathLst>
                <a:path w="139" h="16">
                  <a:moveTo>
                    <a:pt x="0" y="0"/>
                  </a:moveTo>
                  <a:lnTo>
                    <a:pt x="28" y="0"/>
                  </a:lnTo>
                  <a:lnTo>
                    <a:pt x="56" y="5"/>
                  </a:lnTo>
                  <a:lnTo>
                    <a:pt x="89" y="11"/>
                  </a:lnTo>
                  <a:lnTo>
                    <a:pt x="117" y="11"/>
                  </a:lnTo>
                  <a:lnTo>
                    <a:pt x="139" y="16"/>
                  </a:lnTo>
                </a:path>
              </a:pathLst>
            </a:custGeom>
            <a:solidFill>
              <a:schemeClr val="bg1"/>
            </a:solidFill>
            <a:ln w="13970" cap="flat">
              <a:solidFill>
                <a:srgbClr val="FF0000"/>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90" name="Freeform 187">
              <a:extLst>
                <a:ext uri="{FF2B5EF4-FFF2-40B4-BE49-F238E27FC236}">
                  <a16:creationId xmlns:a16="http://schemas.microsoft.com/office/drawing/2014/main" id="{FF2D60D3-77E5-4C50-AB10-23A0C7585DE9}"/>
                </a:ext>
              </a:extLst>
            </p:cNvPr>
            <p:cNvSpPr>
              <a:spLocks/>
            </p:cNvSpPr>
            <p:nvPr/>
          </p:nvSpPr>
          <p:spPr bwMode="auto">
            <a:xfrm>
              <a:off x="2475746" y="4740501"/>
              <a:ext cx="2461490" cy="1154676"/>
            </a:xfrm>
            <a:custGeom>
              <a:avLst/>
              <a:gdLst>
                <a:gd name="T0" fmla="*/ 0 w 2669"/>
                <a:gd name="T1" fmla="*/ 1487 h 1487"/>
                <a:gd name="T2" fmla="*/ 28 w 2669"/>
                <a:gd name="T3" fmla="*/ 1476 h 1487"/>
                <a:gd name="T4" fmla="*/ 111 w 2669"/>
                <a:gd name="T5" fmla="*/ 1454 h 1487"/>
                <a:gd name="T6" fmla="*/ 194 w 2669"/>
                <a:gd name="T7" fmla="*/ 1421 h 1487"/>
                <a:gd name="T8" fmla="*/ 278 w 2669"/>
                <a:gd name="T9" fmla="*/ 1382 h 1487"/>
                <a:gd name="T10" fmla="*/ 366 w 2669"/>
                <a:gd name="T11" fmla="*/ 1332 h 1487"/>
                <a:gd name="T12" fmla="*/ 450 w 2669"/>
                <a:gd name="T13" fmla="*/ 1277 h 1487"/>
                <a:gd name="T14" fmla="*/ 527 w 2669"/>
                <a:gd name="T15" fmla="*/ 1215 h 1487"/>
                <a:gd name="T16" fmla="*/ 605 w 2669"/>
                <a:gd name="T17" fmla="*/ 1154 h 1487"/>
                <a:gd name="T18" fmla="*/ 688 w 2669"/>
                <a:gd name="T19" fmla="*/ 1082 h 1487"/>
                <a:gd name="T20" fmla="*/ 766 w 2669"/>
                <a:gd name="T21" fmla="*/ 1010 h 1487"/>
                <a:gd name="T22" fmla="*/ 844 w 2669"/>
                <a:gd name="T23" fmla="*/ 943 h 1487"/>
                <a:gd name="T24" fmla="*/ 916 w 2669"/>
                <a:gd name="T25" fmla="*/ 871 h 1487"/>
                <a:gd name="T26" fmla="*/ 993 w 2669"/>
                <a:gd name="T27" fmla="*/ 805 h 1487"/>
                <a:gd name="T28" fmla="*/ 1065 w 2669"/>
                <a:gd name="T29" fmla="*/ 733 h 1487"/>
                <a:gd name="T30" fmla="*/ 1132 w 2669"/>
                <a:gd name="T31" fmla="*/ 666 h 1487"/>
                <a:gd name="T32" fmla="*/ 1204 w 2669"/>
                <a:gd name="T33" fmla="*/ 605 h 1487"/>
                <a:gd name="T34" fmla="*/ 1271 w 2669"/>
                <a:gd name="T35" fmla="*/ 544 h 1487"/>
                <a:gd name="T36" fmla="*/ 1337 w 2669"/>
                <a:gd name="T37" fmla="*/ 488 h 1487"/>
                <a:gd name="T38" fmla="*/ 1404 w 2669"/>
                <a:gd name="T39" fmla="*/ 433 h 1487"/>
                <a:gd name="T40" fmla="*/ 1471 w 2669"/>
                <a:gd name="T41" fmla="*/ 383 h 1487"/>
                <a:gd name="T42" fmla="*/ 1537 w 2669"/>
                <a:gd name="T43" fmla="*/ 338 h 1487"/>
                <a:gd name="T44" fmla="*/ 1598 w 2669"/>
                <a:gd name="T45" fmla="*/ 288 h 1487"/>
                <a:gd name="T46" fmla="*/ 1665 w 2669"/>
                <a:gd name="T47" fmla="*/ 250 h 1487"/>
                <a:gd name="T48" fmla="*/ 1726 w 2669"/>
                <a:gd name="T49" fmla="*/ 216 h 1487"/>
                <a:gd name="T50" fmla="*/ 1792 w 2669"/>
                <a:gd name="T51" fmla="*/ 183 h 1487"/>
                <a:gd name="T52" fmla="*/ 1853 w 2669"/>
                <a:gd name="T53" fmla="*/ 150 h 1487"/>
                <a:gd name="T54" fmla="*/ 1920 w 2669"/>
                <a:gd name="T55" fmla="*/ 122 h 1487"/>
                <a:gd name="T56" fmla="*/ 1987 w 2669"/>
                <a:gd name="T57" fmla="*/ 100 h 1487"/>
                <a:gd name="T58" fmla="*/ 2048 w 2669"/>
                <a:gd name="T59" fmla="*/ 78 h 1487"/>
                <a:gd name="T60" fmla="*/ 2114 w 2669"/>
                <a:gd name="T61" fmla="*/ 55 h 1487"/>
                <a:gd name="T62" fmla="*/ 2181 w 2669"/>
                <a:gd name="T63" fmla="*/ 44 h 1487"/>
                <a:gd name="T64" fmla="*/ 2242 w 2669"/>
                <a:gd name="T65" fmla="*/ 28 h 1487"/>
                <a:gd name="T66" fmla="*/ 2308 w 2669"/>
                <a:gd name="T67" fmla="*/ 17 h 1487"/>
                <a:gd name="T68" fmla="*/ 2375 w 2669"/>
                <a:gd name="T69" fmla="*/ 11 h 1487"/>
                <a:gd name="T70" fmla="*/ 2442 w 2669"/>
                <a:gd name="T71" fmla="*/ 5 h 1487"/>
                <a:gd name="T72" fmla="*/ 2503 w 2669"/>
                <a:gd name="T73" fmla="*/ 5 h 1487"/>
                <a:gd name="T74" fmla="*/ 2569 w 2669"/>
                <a:gd name="T75" fmla="*/ 0 h 1487"/>
                <a:gd name="T76" fmla="*/ 2636 w 2669"/>
                <a:gd name="T77" fmla="*/ 5 h 1487"/>
                <a:gd name="T78" fmla="*/ 2647 w 2669"/>
                <a:gd name="T79" fmla="*/ 5 h 1487"/>
                <a:gd name="T80" fmla="*/ 2652 w 2669"/>
                <a:gd name="T81" fmla="*/ 5 h 1487"/>
                <a:gd name="T82" fmla="*/ 2664 w 2669"/>
                <a:gd name="T83" fmla="*/ 5 h 1487"/>
                <a:gd name="T84" fmla="*/ 2669 w 2669"/>
                <a:gd name="T85" fmla="*/ 5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9" h="1487">
                  <a:moveTo>
                    <a:pt x="0" y="1487"/>
                  </a:moveTo>
                  <a:lnTo>
                    <a:pt x="28" y="1476"/>
                  </a:lnTo>
                  <a:lnTo>
                    <a:pt x="111" y="1454"/>
                  </a:lnTo>
                  <a:lnTo>
                    <a:pt x="194" y="1421"/>
                  </a:lnTo>
                  <a:lnTo>
                    <a:pt x="278" y="1382"/>
                  </a:lnTo>
                  <a:lnTo>
                    <a:pt x="366" y="1332"/>
                  </a:lnTo>
                  <a:lnTo>
                    <a:pt x="450" y="1277"/>
                  </a:lnTo>
                  <a:lnTo>
                    <a:pt x="527" y="1215"/>
                  </a:lnTo>
                  <a:lnTo>
                    <a:pt x="605" y="1154"/>
                  </a:lnTo>
                  <a:lnTo>
                    <a:pt x="688" y="1082"/>
                  </a:lnTo>
                  <a:lnTo>
                    <a:pt x="766" y="1010"/>
                  </a:lnTo>
                  <a:lnTo>
                    <a:pt x="844" y="943"/>
                  </a:lnTo>
                  <a:lnTo>
                    <a:pt x="916" y="871"/>
                  </a:lnTo>
                  <a:lnTo>
                    <a:pt x="993" y="805"/>
                  </a:lnTo>
                  <a:lnTo>
                    <a:pt x="1065" y="733"/>
                  </a:lnTo>
                  <a:lnTo>
                    <a:pt x="1132" y="666"/>
                  </a:lnTo>
                  <a:lnTo>
                    <a:pt x="1204" y="605"/>
                  </a:lnTo>
                  <a:lnTo>
                    <a:pt x="1271" y="544"/>
                  </a:lnTo>
                  <a:lnTo>
                    <a:pt x="1337" y="488"/>
                  </a:lnTo>
                  <a:lnTo>
                    <a:pt x="1404" y="433"/>
                  </a:lnTo>
                  <a:lnTo>
                    <a:pt x="1471" y="383"/>
                  </a:lnTo>
                  <a:lnTo>
                    <a:pt x="1537" y="338"/>
                  </a:lnTo>
                  <a:lnTo>
                    <a:pt x="1598" y="288"/>
                  </a:lnTo>
                  <a:lnTo>
                    <a:pt x="1665" y="250"/>
                  </a:lnTo>
                  <a:lnTo>
                    <a:pt x="1726" y="216"/>
                  </a:lnTo>
                  <a:lnTo>
                    <a:pt x="1792" y="183"/>
                  </a:lnTo>
                  <a:lnTo>
                    <a:pt x="1853" y="150"/>
                  </a:lnTo>
                  <a:lnTo>
                    <a:pt x="1920" y="122"/>
                  </a:lnTo>
                  <a:lnTo>
                    <a:pt x="1987" y="100"/>
                  </a:lnTo>
                  <a:lnTo>
                    <a:pt x="2048" y="78"/>
                  </a:lnTo>
                  <a:lnTo>
                    <a:pt x="2114" y="55"/>
                  </a:lnTo>
                  <a:lnTo>
                    <a:pt x="2181" y="44"/>
                  </a:lnTo>
                  <a:lnTo>
                    <a:pt x="2242" y="28"/>
                  </a:lnTo>
                  <a:lnTo>
                    <a:pt x="2308" y="17"/>
                  </a:lnTo>
                  <a:lnTo>
                    <a:pt x="2375" y="11"/>
                  </a:lnTo>
                  <a:lnTo>
                    <a:pt x="2442" y="5"/>
                  </a:lnTo>
                  <a:lnTo>
                    <a:pt x="2503" y="5"/>
                  </a:lnTo>
                  <a:lnTo>
                    <a:pt x="2569" y="0"/>
                  </a:lnTo>
                  <a:lnTo>
                    <a:pt x="2636" y="5"/>
                  </a:lnTo>
                  <a:lnTo>
                    <a:pt x="2647" y="5"/>
                  </a:lnTo>
                  <a:lnTo>
                    <a:pt x="2652" y="5"/>
                  </a:lnTo>
                  <a:lnTo>
                    <a:pt x="2664" y="5"/>
                  </a:lnTo>
                  <a:lnTo>
                    <a:pt x="2669" y="5"/>
                  </a:lnTo>
                </a:path>
              </a:pathLst>
            </a:custGeom>
            <a:solidFill>
              <a:schemeClr val="bg1"/>
            </a:solidFill>
            <a:ln w="13970" cap="flat">
              <a:solidFill>
                <a:srgbClr val="FF0000"/>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91" name="Rectangle 190">
              <a:extLst>
                <a:ext uri="{FF2B5EF4-FFF2-40B4-BE49-F238E27FC236}">
                  <a16:creationId xmlns:a16="http://schemas.microsoft.com/office/drawing/2014/main" id="{92034B84-5A37-4C4C-AC4C-F73A816B06FB}"/>
                </a:ext>
              </a:extLst>
            </p:cNvPr>
            <p:cNvSpPr>
              <a:spLocks noChangeArrowheads="1"/>
            </p:cNvSpPr>
            <p:nvPr/>
          </p:nvSpPr>
          <p:spPr bwMode="auto">
            <a:xfrm>
              <a:off x="1847233" y="4063435"/>
              <a:ext cx="1435017" cy="2247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1200" kern="100" dirty="0">
                  <a:solidFill>
                    <a:srgbClr val="000000"/>
                  </a:solidFill>
                  <a:effectLst/>
                  <a:latin typeface="Times New Roman" panose="02020603050405020304" pitchFamily="18" charset="0"/>
                  <a:ea typeface="宋体" panose="02010600030101010101" pitchFamily="2" charset="-122"/>
                </a:rPr>
                <a:t>E-field amplitude</a:t>
              </a:r>
              <a:endParaRPr lang="zh-CN" sz="2400" kern="100" dirty="0">
                <a:effectLst/>
                <a:latin typeface="Times New Roman" panose="02020603050405020304" pitchFamily="18" charset="0"/>
                <a:ea typeface="宋体" panose="02010600030101010101" pitchFamily="2" charset="-122"/>
              </a:endParaRPr>
            </a:p>
          </p:txBody>
        </p:sp>
        <p:cxnSp>
          <p:nvCxnSpPr>
            <p:cNvPr id="192" name="Line 195">
              <a:extLst>
                <a:ext uri="{FF2B5EF4-FFF2-40B4-BE49-F238E27FC236}">
                  <a16:creationId xmlns:a16="http://schemas.microsoft.com/office/drawing/2014/main" id="{2916A65A-82BD-458A-8EF3-D3B727372D28}"/>
                </a:ext>
              </a:extLst>
            </p:cNvPr>
            <p:cNvCxnSpPr>
              <a:cxnSpLocks noChangeShapeType="1"/>
            </p:cNvCxnSpPr>
            <p:nvPr/>
          </p:nvCxnSpPr>
          <p:spPr bwMode="auto">
            <a:xfrm>
              <a:off x="3033708" y="4292453"/>
              <a:ext cx="128193" cy="3883"/>
            </a:xfrm>
            <a:prstGeom prst="line">
              <a:avLst/>
            </a:prstGeom>
            <a:solidFill>
              <a:schemeClr val="bg1"/>
            </a:solidFill>
            <a:ln w="13970" cap="flat">
              <a:solidFill>
                <a:srgbClr val="000000"/>
              </a:solidFill>
              <a:prstDash val="solid"/>
              <a:miter lim="800000"/>
              <a:headEnd/>
              <a:tailEnd/>
            </a:ln>
            <a:extLst/>
          </p:spPr>
        </p:cxnSp>
        <p:sp>
          <p:nvSpPr>
            <p:cNvPr id="193" name="Freeform 190">
              <a:extLst>
                <a:ext uri="{FF2B5EF4-FFF2-40B4-BE49-F238E27FC236}">
                  <a16:creationId xmlns:a16="http://schemas.microsoft.com/office/drawing/2014/main" id="{06F131AF-E488-4692-A3E9-E8445899C203}"/>
                </a:ext>
              </a:extLst>
            </p:cNvPr>
            <p:cNvSpPr>
              <a:spLocks/>
            </p:cNvSpPr>
            <p:nvPr/>
          </p:nvSpPr>
          <p:spPr bwMode="auto">
            <a:xfrm>
              <a:off x="3161901" y="4279252"/>
              <a:ext cx="71013" cy="34167"/>
            </a:xfrm>
            <a:custGeom>
              <a:avLst/>
              <a:gdLst>
                <a:gd name="T0" fmla="*/ 0 w 77"/>
                <a:gd name="T1" fmla="*/ 0 h 44"/>
                <a:gd name="T2" fmla="*/ 77 w 77"/>
                <a:gd name="T3" fmla="*/ 22 h 44"/>
                <a:gd name="T4" fmla="*/ 0 w 77"/>
                <a:gd name="T5" fmla="*/ 44 h 44"/>
                <a:gd name="T6" fmla="*/ 0 w 77"/>
                <a:gd name="T7" fmla="*/ 0 h 44"/>
              </a:gdLst>
              <a:ahLst/>
              <a:cxnLst>
                <a:cxn ang="0">
                  <a:pos x="T0" y="T1"/>
                </a:cxn>
                <a:cxn ang="0">
                  <a:pos x="T2" y="T3"/>
                </a:cxn>
                <a:cxn ang="0">
                  <a:pos x="T4" y="T5"/>
                </a:cxn>
                <a:cxn ang="0">
                  <a:pos x="T6" y="T7"/>
                </a:cxn>
              </a:cxnLst>
              <a:rect l="0" t="0" r="r" b="b"/>
              <a:pathLst>
                <a:path w="77" h="44">
                  <a:moveTo>
                    <a:pt x="0" y="0"/>
                  </a:moveTo>
                  <a:lnTo>
                    <a:pt x="77" y="22"/>
                  </a:lnTo>
                  <a:lnTo>
                    <a:pt x="0" y="4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zh-CN" altLang="en-US"/>
            </a:p>
          </p:txBody>
        </p:sp>
        <p:sp>
          <p:nvSpPr>
            <p:cNvPr id="194" name="Freeform 191">
              <a:extLst>
                <a:ext uri="{FF2B5EF4-FFF2-40B4-BE49-F238E27FC236}">
                  <a16:creationId xmlns:a16="http://schemas.microsoft.com/office/drawing/2014/main" id="{E3D82F9A-3EC6-4EF7-818C-E0E2F15FEC96}"/>
                </a:ext>
              </a:extLst>
            </p:cNvPr>
            <p:cNvSpPr>
              <a:spLocks/>
            </p:cNvSpPr>
            <p:nvPr/>
          </p:nvSpPr>
          <p:spPr bwMode="auto">
            <a:xfrm>
              <a:off x="3161901" y="4279252"/>
              <a:ext cx="71013" cy="34167"/>
            </a:xfrm>
            <a:custGeom>
              <a:avLst/>
              <a:gdLst>
                <a:gd name="T0" fmla="*/ 0 w 77"/>
                <a:gd name="T1" fmla="*/ 0 h 44"/>
                <a:gd name="T2" fmla="*/ 77 w 77"/>
                <a:gd name="T3" fmla="*/ 22 h 44"/>
                <a:gd name="T4" fmla="*/ 0 w 77"/>
                <a:gd name="T5" fmla="*/ 44 h 44"/>
                <a:gd name="T6" fmla="*/ 0 w 77"/>
                <a:gd name="T7" fmla="*/ 0 h 44"/>
              </a:gdLst>
              <a:ahLst/>
              <a:cxnLst>
                <a:cxn ang="0">
                  <a:pos x="T0" y="T1"/>
                </a:cxn>
                <a:cxn ang="0">
                  <a:pos x="T2" y="T3"/>
                </a:cxn>
                <a:cxn ang="0">
                  <a:pos x="T4" y="T5"/>
                </a:cxn>
                <a:cxn ang="0">
                  <a:pos x="T6" y="T7"/>
                </a:cxn>
              </a:cxnLst>
              <a:rect l="0" t="0" r="r" b="b"/>
              <a:pathLst>
                <a:path w="77" h="44">
                  <a:moveTo>
                    <a:pt x="0" y="0"/>
                  </a:moveTo>
                  <a:lnTo>
                    <a:pt x="77" y="22"/>
                  </a:lnTo>
                  <a:lnTo>
                    <a:pt x="0" y="44"/>
                  </a:lnTo>
                  <a:lnTo>
                    <a:pt x="0" y="0"/>
                  </a:lnTo>
                </a:path>
              </a:pathLst>
            </a:custGeom>
            <a:solidFill>
              <a:schemeClr val="bg1"/>
            </a:solidFill>
            <a:ln w="13970" cap="flat">
              <a:solidFill>
                <a:srgbClr val="000000"/>
              </a:solidFill>
              <a:prstDash val="solid"/>
              <a:miter lim="800000"/>
              <a:headEnd/>
              <a:tailEnd/>
            </a:ln>
            <a:extLst/>
          </p:spPr>
          <p:txBody>
            <a:bodyPr rot="0" vert="horz" wrap="square" lIns="91440" tIns="45720" rIns="91440" bIns="45720" anchor="t" anchorCtr="0" upright="1">
              <a:noAutofit/>
            </a:bodyPr>
            <a:lstStyle/>
            <a:p>
              <a:endParaRPr lang="zh-CN" altLang="en-US"/>
            </a:p>
          </p:txBody>
        </p:sp>
        <p:cxnSp>
          <p:nvCxnSpPr>
            <p:cNvPr id="195" name="Line 198">
              <a:extLst>
                <a:ext uri="{FF2B5EF4-FFF2-40B4-BE49-F238E27FC236}">
                  <a16:creationId xmlns:a16="http://schemas.microsoft.com/office/drawing/2014/main" id="{04F3D928-CDE6-4876-975E-2858F460C9B6}"/>
                </a:ext>
              </a:extLst>
            </p:cNvPr>
            <p:cNvCxnSpPr>
              <a:cxnSpLocks noChangeShapeType="1"/>
            </p:cNvCxnSpPr>
            <p:nvPr/>
          </p:nvCxnSpPr>
          <p:spPr bwMode="auto">
            <a:xfrm>
              <a:off x="3433043" y="5076732"/>
              <a:ext cx="127271" cy="0"/>
            </a:xfrm>
            <a:prstGeom prst="line">
              <a:avLst/>
            </a:prstGeom>
            <a:solidFill>
              <a:schemeClr val="bg1"/>
            </a:solidFill>
            <a:ln w="13970" cap="flat">
              <a:solidFill>
                <a:srgbClr val="000000"/>
              </a:solidFill>
              <a:prstDash val="solid"/>
              <a:miter lim="800000"/>
              <a:headEnd/>
              <a:tailEnd/>
            </a:ln>
            <a:extLst/>
          </p:spPr>
        </p:cxnSp>
        <p:sp>
          <p:nvSpPr>
            <p:cNvPr id="196" name="Freeform 193">
              <a:extLst>
                <a:ext uri="{FF2B5EF4-FFF2-40B4-BE49-F238E27FC236}">
                  <a16:creationId xmlns:a16="http://schemas.microsoft.com/office/drawing/2014/main" id="{35EC3197-5007-4A1F-B7DD-BB802E13C51B}"/>
                </a:ext>
              </a:extLst>
            </p:cNvPr>
            <p:cNvSpPr>
              <a:spLocks/>
            </p:cNvSpPr>
            <p:nvPr/>
          </p:nvSpPr>
          <p:spPr bwMode="auto">
            <a:xfrm>
              <a:off x="3560314" y="5059648"/>
              <a:ext cx="67324" cy="34167"/>
            </a:xfrm>
            <a:custGeom>
              <a:avLst/>
              <a:gdLst>
                <a:gd name="T0" fmla="*/ 0 w 73"/>
                <a:gd name="T1" fmla="*/ 0 h 44"/>
                <a:gd name="T2" fmla="*/ 73 w 73"/>
                <a:gd name="T3" fmla="*/ 27 h 44"/>
                <a:gd name="T4" fmla="*/ 0 w 73"/>
                <a:gd name="T5" fmla="*/ 44 h 44"/>
                <a:gd name="T6" fmla="*/ 0 w 73"/>
                <a:gd name="T7" fmla="*/ 0 h 44"/>
              </a:gdLst>
              <a:ahLst/>
              <a:cxnLst>
                <a:cxn ang="0">
                  <a:pos x="T0" y="T1"/>
                </a:cxn>
                <a:cxn ang="0">
                  <a:pos x="T2" y="T3"/>
                </a:cxn>
                <a:cxn ang="0">
                  <a:pos x="T4" y="T5"/>
                </a:cxn>
                <a:cxn ang="0">
                  <a:pos x="T6" y="T7"/>
                </a:cxn>
              </a:cxnLst>
              <a:rect l="0" t="0" r="r" b="b"/>
              <a:pathLst>
                <a:path w="73" h="44">
                  <a:moveTo>
                    <a:pt x="0" y="0"/>
                  </a:moveTo>
                  <a:lnTo>
                    <a:pt x="73" y="27"/>
                  </a:lnTo>
                  <a:lnTo>
                    <a:pt x="0" y="4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zh-CN" altLang="en-US"/>
            </a:p>
          </p:txBody>
        </p:sp>
        <p:sp>
          <p:nvSpPr>
            <p:cNvPr id="197" name="Freeform 194">
              <a:extLst>
                <a:ext uri="{FF2B5EF4-FFF2-40B4-BE49-F238E27FC236}">
                  <a16:creationId xmlns:a16="http://schemas.microsoft.com/office/drawing/2014/main" id="{1D4B77E8-04BF-4A2B-9218-B55CAC756955}"/>
                </a:ext>
              </a:extLst>
            </p:cNvPr>
            <p:cNvSpPr>
              <a:spLocks/>
            </p:cNvSpPr>
            <p:nvPr/>
          </p:nvSpPr>
          <p:spPr bwMode="auto">
            <a:xfrm>
              <a:off x="3560314" y="5059648"/>
              <a:ext cx="67324" cy="34167"/>
            </a:xfrm>
            <a:custGeom>
              <a:avLst/>
              <a:gdLst>
                <a:gd name="T0" fmla="*/ 0 w 73"/>
                <a:gd name="T1" fmla="*/ 0 h 44"/>
                <a:gd name="T2" fmla="*/ 73 w 73"/>
                <a:gd name="T3" fmla="*/ 27 h 44"/>
                <a:gd name="T4" fmla="*/ 0 w 73"/>
                <a:gd name="T5" fmla="*/ 44 h 44"/>
                <a:gd name="T6" fmla="*/ 0 w 73"/>
                <a:gd name="T7" fmla="*/ 0 h 44"/>
              </a:gdLst>
              <a:ahLst/>
              <a:cxnLst>
                <a:cxn ang="0">
                  <a:pos x="T0" y="T1"/>
                </a:cxn>
                <a:cxn ang="0">
                  <a:pos x="T2" y="T3"/>
                </a:cxn>
                <a:cxn ang="0">
                  <a:pos x="T4" y="T5"/>
                </a:cxn>
                <a:cxn ang="0">
                  <a:pos x="T6" y="T7"/>
                </a:cxn>
              </a:cxnLst>
              <a:rect l="0" t="0" r="r" b="b"/>
              <a:pathLst>
                <a:path w="73" h="44">
                  <a:moveTo>
                    <a:pt x="0" y="0"/>
                  </a:moveTo>
                  <a:lnTo>
                    <a:pt x="73" y="27"/>
                  </a:lnTo>
                  <a:lnTo>
                    <a:pt x="0" y="44"/>
                  </a:lnTo>
                  <a:lnTo>
                    <a:pt x="0" y="0"/>
                  </a:lnTo>
                </a:path>
              </a:pathLst>
            </a:custGeom>
            <a:solidFill>
              <a:schemeClr val="bg1"/>
            </a:solidFill>
            <a:ln w="13970" cap="flat">
              <a:solidFill>
                <a:srgbClr val="000000"/>
              </a:solidFill>
              <a:prstDash val="solid"/>
              <a:miter lim="800000"/>
              <a:headEnd/>
              <a:tailEnd/>
            </a:ln>
            <a:extLst/>
          </p:spPr>
          <p:txBody>
            <a:bodyPr rot="0" vert="horz" wrap="square" lIns="91440" tIns="45720" rIns="91440" bIns="45720" anchor="t" anchorCtr="0" upright="1">
              <a:noAutofit/>
            </a:bodyPr>
            <a:lstStyle/>
            <a:p>
              <a:endParaRPr lang="zh-CN" altLang="en-US"/>
            </a:p>
          </p:txBody>
        </p:sp>
        <p:sp>
          <p:nvSpPr>
            <p:cNvPr id="198" name="Rectangle 197">
              <a:extLst>
                <a:ext uri="{FF2B5EF4-FFF2-40B4-BE49-F238E27FC236}">
                  <a16:creationId xmlns:a16="http://schemas.microsoft.com/office/drawing/2014/main" id="{E269E869-173A-4C93-8393-18B452800EE3}"/>
                </a:ext>
              </a:extLst>
            </p:cNvPr>
            <p:cNvSpPr>
              <a:spLocks noChangeArrowheads="1"/>
            </p:cNvSpPr>
            <p:nvPr/>
          </p:nvSpPr>
          <p:spPr bwMode="auto">
            <a:xfrm>
              <a:off x="3419872" y="5373153"/>
              <a:ext cx="1335313" cy="234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p>
              <a:pPr indent="127000" algn="ctr">
                <a:lnSpc>
                  <a:spcPts val="2000"/>
                </a:lnSpc>
                <a:spcAft>
                  <a:spcPts val="0"/>
                </a:spcAft>
              </a:pPr>
              <a:r>
                <a:rPr lang="en-US" sz="1400" kern="100" dirty="0">
                  <a:solidFill>
                    <a:srgbClr val="000000"/>
                  </a:solidFill>
                  <a:effectLst/>
                  <a:latin typeface="Times New Roman" panose="02020603050405020304" pitchFamily="18" charset="0"/>
                  <a:ea typeface="宋体" panose="02010600030101010101" pitchFamily="2" charset="-122"/>
                </a:rPr>
                <a:t>Efficiency curve</a:t>
              </a:r>
              <a:endParaRPr lang="zh-CN" sz="2800" kern="100" dirty="0">
                <a:effectLst/>
                <a:latin typeface="Times New Roman" panose="02020603050405020304" pitchFamily="18" charset="0"/>
                <a:ea typeface="宋体" panose="02010600030101010101" pitchFamily="2" charset="-122"/>
              </a:endParaRPr>
            </a:p>
          </p:txBody>
        </p:sp>
        <p:sp>
          <p:nvSpPr>
            <p:cNvPr id="199" name="Rectangle 198">
              <a:extLst>
                <a:ext uri="{FF2B5EF4-FFF2-40B4-BE49-F238E27FC236}">
                  <a16:creationId xmlns:a16="http://schemas.microsoft.com/office/drawing/2014/main" id="{50A531D5-2117-4D5A-B544-C5E47C4186A7}"/>
                </a:ext>
              </a:extLst>
            </p:cNvPr>
            <p:cNvSpPr>
              <a:spLocks noChangeArrowheads="1"/>
            </p:cNvSpPr>
            <p:nvPr/>
          </p:nvSpPr>
          <p:spPr bwMode="auto">
            <a:xfrm rot="16200000">
              <a:off x="915702" y="4781043"/>
              <a:ext cx="1115851" cy="2839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p>
              <a:pPr indent="228600" algn="ctr">
                <a:lnSpc>
                  <a:spcPts val="2000"/>
                </a:lnSpc>
                <a:spcAft>
                  <a:spcPts val="0"/>
                </a:spcAft>
              </a:pPr>
              <a:r>
                <a:rPr lang="en-GB" sz="1600" kern="100" dirty="0">
                  <a:effectLst/>
                  <a:latin typeface="Times New Roman" panose="02020603050405020304" pitchFamily="18" charset="0"/>
                  <a:ea typeface="宋体" panose="02010600030101010101" pitchFamily="2" charset="-122"/>
                </a:rPr>
                <a:t>Efficiency</a:t>
              </a:r>
              <a:endParaRPr lang="zh-CN" sz="2800" kern="100" dirty="0">
                <a:effectLst/>
                <a:latin typeface="Times New Roman" panose="02020603050405020304" pitchFamily="18" charset="0"/>
                <a:ea typeface="宋体" panose="02010600030101010101" pitchFamily="2" charset="-122"/>
              </a:endParaRPr>
            </a:p>
          </p:txBody>
        </p:sp>
      </p:grpSp>
      <p:sp>
        <p:nvSpPr>
          <p:cNvPr id="20" name="Rectangle 19">
            <a:extLst>
              <a:ext uri="{FF2B5EF4-FFF2-40B4-BE49-F238E27FC236}">
                <a16:creationId xmlns:a16="http://schemas.microsoft.com/office/drawing/2014/main" id="{20E315D7-42DC-4DF3-A085-EDBFE3A20742}"/>
              </a:ext>
            </a:extLst>
          </p:cNvPr>
          <p:cNvSpPr/>
          <p:nvPr/>
        </p:nvSpPr>
        <p:spPr>
          <a:xfrm>
            <a:off x="2843808" y="1198840"/>
            <a:ext cx="1383712" cy="369332"/>
          </a:xfrm>
          <a:prstGeom prst="rect">
            <a:avLst/>
          </a:prstGeom>
        </p:spPr>
        <p:txBody>
          <a:bodyPr wrap="none">
            <a:spAutoFit/>
          </a:bodyPr>
          <a:lstStyle/>
          <a:p>
            <a:r>
              <a:rPr lang="en-US" altLang="zh-CN" b="1" dirty="0">
                <a:solidFill>
                  <a:srgbClr val="FF0000"/>
                </a:solidFill>
                <a:latin typeface="Times New Roman" panose="02020603050405020304" pitchFamily="18" charset="0"/>
              </a:rPr>
              <a:t>Input cavity</a:t>
            </a:r>
            <a:endParaRPr lang="zh-CN" altLang="en-US" b="1" dirty="0">
              <a:solidFill>
                <a:srgbClr val="FF0000"/>
              </a:solidFill>
            </a:endParaRPr>
          </a:p>
        </p:txBody>
      </p:sp>
      <p:sp>
        <p:nvSpPr>
          <p:cNvPr id="21" name="Rectangle 20">
            <a:extLst>
              <a:ext uri="{FF2B5EF4-FFF2-40B4-BE49-F238E27FC236}">
                <a16:creationId xmlns:a16="http://schemas.microsoft.com/office/drawing/2014/main" id="{843F3900-8A58-4935-8A21-813FB9D3C6A6}"/>
              </a:ext>
            </a:extLst>
          </p:cNvPr>
          <p:cNvSpPr/>
          <p:nvPr/>
        </p:nvSpPr>
        <p:spPr>
          <a:xfrm>
            <a:off x="6624025" y="2874459"/>
            <a:ext cx="2114681" cy="369332"/>
          </a:xfrm>
          <a:prstGeom prst="rect">
            <a:avLst/>
          </a:prstGeom>
        </p:spPr>
        <p:txBody>
          <a:bodyPr wrap="none">
            <a:spAutoFit/>
          </a:bodyPr>
          <a:lstStyle/>
          <a:p>
            <a:r>
              <a:rPr lang="en-US" altLang="zh-CN" b="1" dirty="0">
                <a:solidFill>
                  <a:srgbClr val="FF0000"/>
                </a:solidFill>
                <a:latin typeface="Times New Roman" panose="02020603050405020304" pitchFamily="18" charset="0"/>
              </a:rPr>
              <a:t>Intermediate cavity</a:t>
            </a:r>
            <a:endParaRPr lang="zh-CN" altLang="en-US" b="1" dirty="0">
              <a:solidFill>
                <a:srgbClr val="FF0000"/>
              </a:solidFill>
            </a:endParaRPr>
          </a:p>
        </p:txBody>
      </p:sp>
      <p:sp>
        <p:nvSpPr>
          <p:cNvPr id="3" name="Slide Number Placeholder 2">
            <a:extLst>
              <a:ext uri="{FF2B5EF4-FFF2-40B4-BE49-F238E27FC236}">
                <a16:creationId xmlns:a16="http://schemas.microsoft.com/office/drawing/2014/main" id="{4E07A8C1-9778-4771-80DC-B054F008463B}"/>
              </a:ext>
            </a:extLst>
          </p:cNvPr>
          <p:cNvSpPr>
            <a:spLocks noGrp="1"/>
          </p:cNvSpPr>
          <p:nvPr>
            <p:ph type="sldNum" sz="quarter" idx="12"/>
          </p:nvPr>
        </p:nvSpPr>
        <p:spPr/>
        <p:txBody>
          <a:bodyPr/>
          <a:lstStyle/>
          <a:p>
            <a:pPr>
              <a:defRPr/>
            </a:pPr>
            <a:fld id="{1C6B5DDA-0975-49C8-9694-A3A695377134}" type="slidenum">
              <a:rPr lang="zh-CN" altLang="en-US" smtClean="0"/>
              <a:pPr>
                <a:defRPr/>
              </a:pPr>
              <a:t>10</a:t>
            </a:fld>
            <a:endParaRPr lang="en-US" altLang="zh-CN" dirty="0"/>
          </a:p>
        </p:txBody>
      </p:sp>
      <p:sp>
        <p:nvSpPr>
          <p:cNvPr id="22" name="Rectangle 21">
            <a:extLst>
              <a:ext uri="{FF2B5EF4-FFF2-40B4-BE49-F238E27FC236}">
                <a16:creationId xmlns:a16="http://schemas.microsoft.com/office/drawing/2014/main" id="{670BCEA1-F2A6-4BD5-BFB9-7B2F3CA87621}"/>
              </a:ext>
            </a:extLst>
          </p:cNvPr>
          <p:cNvSpPr/>
          <p:nvPr/>
        </p:nvSpPr>
        <p:spPr>
          <a:xfrm>
            <a:off x="2769937" y="3930267"/>
            <a:ext cx="1550424" cy="369332"/>
          </a:xfrm>
          <a:prstGeom prst="rect">
            <a:avLst/>
          </a:prstGeom>
        </p:spPr>
        <p:txBody>
          <a:bodyPr wrap="none">
            <a:spAutoFit/>
          </a:bodyPr>
          <a:lstStyle/>
          <a:p>
            <a:r>
              <a:rPr lang="en-US" altLang="zh-CN" b="1" dirty="0">
                <a:solidFill>
                  <a:srgbClr val="FF0000"/>
                </a:solidFill>
                <a:latin typeface="Times New Roman" panose="02020603050405020304" pitchFamily="18" charset="0"/>
              </a:rPr>
              <a:t>Output cavity</a:t>
            </a:r>
            <a:endParaRPr lang="zh-CN" altLang="en-US" b="1" dirty="0">
              <a:solidFill>
                <a:srgbClr val="FF0000"/>
              </a:solidFill>
            </a:endParaRPr>
          </a:p>
        </p:txBody>
      </p:sp>
      <p:sp>
        <p:nvSpPr>
          <p:cNvPr id="200" name="Rectangle 199">
            <a:extLst>
              <a:ext uri="{FF2B5EF4-FFF2-40B4-BE49-F238E27FC236}">
                <a16:creationId xmlns:a16="http://schemas.microsoft.com/office/drawing/2014/main" id="{D65FA67D-F57D-4311-AB25-667121F0E450}"/>
              </a:ext>
            </a:extLst>
          </p:cNvPr>
          <p:cNvSpPr/>
          <p:nvPr/>
        </p:nvSpPr>
        <p:spPr>
          <a:xfrm>
            <a:off x="4477683" y="3931440"/>
            <a:ext cx="4600088" cy="1754326"/>
          </a:xfrm>
          <a:prstGeom prst="rect">
            <a:avLst/>
          </a:prstGeom>
        </p:spPr>
        <p:txBody>
          <a:bodyPr wrap="square">
            <a:spAutoFit/>
          </a:bodyPr>
          <a:lstStyle/>
          <a:p>
            <a:pPr marL="342900" indent="-342900">
              <a:buFont typeface="Arial" panose="020B0604020202020204" pitchFamily="34" charset="0"/>
              <a:buChar char="•"/>
            </a:pPr>
            <a:r>
              <a:rPr lang="en-US" altLang="zh-CN" dirty="0">
                <a:latin typeface="Times New Roman" panose="02020603050405020304" pitchFamily="18" charset="0"/>
              </a:rPr>
              <a:t>The input signal slightly modulates the beam. The interaction efficiency is </a:t>
            </a:r>
            <a:r>
              <a:rPr lang="en-US" altLang="zh-CN" b="1" dirty="0">
                <a:solidFill>
                  <a:srgbClr val="0070C0"/>
                </a:solidFill>
                <a:latin typeface="Times New Roman" panose="02020603050405020304" pitchFamily="18" charset="0"/>
              </a:rPr>
              <a:t>~1E-5</a:t>
            </a:r>
            <a:r>
              <a:rPr lang="en-US" altLang="zh-CN" dirty="0">
                <a:latin typeface="Times New Roman" panose="02020603050405020304" pitchFamily="18" charset="0"/>
              </a:rPr>
              <a:t>.</a:t>
            </a:r>
          </a:p>
          <a:p>
            <a:pPr marL="342900" indent="-342900">
              <a:buFont typeface="Arial" panose="020B0604020202020204" pitchFamily="34" charset="0"/>
              <a:buChar char="•"/>
            </a:pPr>
            <a:r>
              <a:rPr lang="en-US" altLang="zh-CN" dirty="0">
                <a:latin typeface="Times New Roman" panose="02020603050405020304" pitchFamily="18" charset="0"/>
              </a:rPr>
              <a:t>The intermediate cavity enhances the bunching. The efficiency is </a:t>
            </a:r>
            <a:r>
              <a:rPr lang="en-US" altLang="zh-CN" b="1" dirty="0">
                <a:solidFill>
                  <a:srgbClr val="0070C0"/>
                </a:solidFill>
                <a:latin typeface="Times New Roman" panose="02020603050405020304" pitchFamily="18" charset="0"/>
              </a:rPr>
              <a:t>~0.5%.</a:t>
            </a:r>
          </a:p>
          <a:p>
            <a:pPr marL="342900" indent="-342900">
              <a:buFont typeface="Arial" panose="020B0604020202020204" pitchFamily="34" charset="0"/>
              <a:buChar char="•"/>
            </a:pPr>
            <a:r>
              <a:rPr lang="en-US" altLang="zh-CN" dirty="0">
                <a:latin typeface="Times New Roman" panose="02020603050405020304" pitchFamily="18" charset="0"/>
              </a:rPr>
              <a:t>Major energy exchange in output cavity. The interaction efficiency can be </a:t>
            </a:r>
            <a:r>
              <a:rPr lang="en-US" altLang="zh-CN" b="1" dirty="0">
                <a:solidFill>
                  <a:srgbClr val="0070C0"/>
                </a:solidFill>
                <a:latin typeface="Times New Roman" panose="02020603050405020304" pitchFamily="18" charset="0"/>
              </a:rPr>
              <a:t>~40%.</a:t>
            </a:r>
            <a:endParaRPr lang="zh-CN" altLang="en-US" b="1" dirty="0">
              <a:solidFill>
                <a:srgbClr val="0070C0"/>
              </a:solidFill>
            </a:endParaRPr>
          </a:p>
        </p:txBody>
      </p:sp>
    </p:spTree>
    <p:extLst>
      <p:ext uri="{BB962C8B-B14F-4D97-AF65-F5344CB8AC3E}">
        <p14:creationId xmlns:p14="http://schemas.microsoft.com/office/powerpoint/2010/main" val="2096636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3">
            <a:extLst>
              <a:ext uri="{FF2B5EF4-FFF2-40B4-BE49-F238E27FC236}">
                <a16:creationId xmlns:a16="http://schemas.microsoft.com/office/drawing/2014/main" id="{A868EF81-8337-421C-9166-F1C03DC710C1}"/>
              </a:ext>
            </a:extLst>
          </p:cNvPr>
          <p:cNvPicPr>
            <a:picLocks noChangeAspect="1"/>
          </p:cNvPicPr>
          <p:nvPr/>
        </p:nvPicPr>
        <p:blipFill rotWithShape="1">
          <a:blip r:embed="rId2"/>
          <a:srcRect r="-13253"/>
          <a:stretch/>
        </p:blipFill>
        <p:spPr>
          <a:xfrm>
            <a:off x="107504" y="1079800"/>
            <a:ext cx="5328592" cy="2088232"/>
          </a:xfrm>
          <a:prstGeom prst="rect">
            <a:avLst/>
          </a:prstGeom>
        </p:spPr>
      </p:pic>
      <p:pic>
        <p:nvPicPr>
          <p:cNvPr id="23" name="图片 4">
            <a:extLst>
              <a:ext uri="{FF2B5EF4-FFF2-40B4-BE49-F238E27FC236}">
                <a16:creationId xmlns:a16="http://schemas.microsoft.com/office/drawing/2014/main" id="{39A6E1C2-E782-49F6-917B-31C8018D400F}"/>
              </a:ext>
            </a:extLst>
          </p:cNvPr>
          <p:cNvPicPr>
            <a:picLocks noChangeAspect="1"/>
          </p:cNvPicPr>
          <p:nvPr/>
        </p:nvPicPr>
        <p:blipFill rotWithShape="1">
          <a:blip r:embed="rId3"/>
          <a:srcRect r="5077"/>
          <a:stretch/>
        </p:blipFill>
        <p:spPr>
          <a:xfrm>
            <a:off x="4755752" y="1066268"/>
            <a:ext cx="4389344" cy="2115296"/>
          </a:xfrm>
          <a:prstGeom prst="rect">
            <a:avLst/>
          </a:prstGeom>
        </p:spPr>
      </p:pic>
      <p:pic>
        <p:nvPicPr>
          <p:cNvPr id="24" name="图片 6">
            <a:extLst>
              <a:ext uri="{FF2B5EF4-FFF2-40B4-BE49-F238E27FC236}">
                <a16:creationId xmlns:a16="http://schemas.microsoft.com/office/drawing/2014/main" id="{4E4B363E-A0F8-4418-A7FD-B738DA818301}"/>
              </a:ext>
            </a:extLst>
          </p:cNvPr>
          <p:cNvPicPr>
            <a:picLocks noChangeAspect="1"/>
          </p:cNvPicPr>
          <p:nvPr/>
        </p:nvPicPr>
        <p:blipFill>
          <a:blip r:embed="rId4"/>
          <a:stretch>
            <a:fillRect/>
          </a:stretch>
        </p:blipFill>
        <p:spPr>
          <a:xfrm>
            <a:off x="974772" y="3212976"/>
            <a:ext cx="6549556" cy="2926792"/>
          </a:xfrm>
          <a:prstGeom prst="rect">
            <a:avLst/>
          </a:prstGeom>
        </p:spPr>
      </p:pic>
      <p:sp>
        <p:nvSpPr>
          <p:cNvPr id="5" name="Rectangle 2"/>
          <p:cNvSpPr>
            <a:spLocks noGrp="1" noChangeArrowheads="1"/>
          </p:cNvSpPr>
          <p:nvPr>
            <p:ph type="title"/>
          </p:nvPr>
        </p:nvSpPr>
        <p:spPr>
          <a:xfrm>
            <a:off x="701070" y="165584"/>
            <a:ext cx="6552729" cy="706199"/>
          </a:xfrm>
        </p:spPr>
        <p:txBody>
          <a:bodyPr/>
          <a:lstStyle/>
          <a:p>
            <a:r>
              <a:rPr lang="en-US" altLang="zh-CN" dirty="0">
                <a:solidFill>
                  <a:schemeClr val="tx2"/>
                </a:solidFill>
              </a:rPr>
              <a:t>Particle-in-Cell simulations</a:t>
            </a:r>
          </a:p>
        </p:txBody>
      </p:sp>
      <p:sp>
        <p:nvSpPr>
          <p:cNvPr id="3"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12"/>
          <p:cNvSpPr>
            <a:spLocks noChangeArrowheads="1"/>
          </p:cNvSpPr>
          <p:nvPr/>
        </p:nvSpPr>
        <p:spPr bwMode="auto">
          <a:xfrm>
            <a:off x="0" y="778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5" name="TextBox 24">
            <a:extLst>
              <a:ext uri="{FF2B5EF4-FFF2-40B4-BE49-F238E27FC236}">
                <a16:creationId xmlns:a16="http://schemas.microsoft.com/office/drawing/2014/main" id="{F5A0135B-2CA3-4B35-BD06-15813A7FE952}"/>
              </a:ext>
            </a:extLst>
          </p:cNvPr>
          <p:cNvSpPr txBox="1"/>
          <p:nvPr/>
        </p:nvSpPr>
        <p:spPr>
          <a:xfrm>
            <a:off x="1907704" y="1754584"/>
            <a:ext cx="2513247" cy="400110"/>
          </a:xfrm>
          <a:prstGeom prst="rect">
            <a:avLst/>
          </a:prstGeom>
          <a:noFill/>
        </p:spPr>
        <p:txBody>
          <a:bodyPr wrap="square">
            <a:spAutoFit/>
          </a:bodyPr>
          <a:lstStyle/>
          <a:p>
            <a:r>
              <a:rPr lang="en-US" altLang="zh-CN" sz="2000" b="1" dirty="0">
                <a:solidFill>
                  <a:srgbClr val="FF0000"/>
                </a:solidFill>
                <a:latin typeface="Times New Roman" panose="02020603050405020304" pitchFamily="18" charset="0"/>
              </a:rPr>
              <a:t>Peak power: 3.2 MW</a:t>
            </a:r>
            <a:endParaRPr lang="en-GB" sz="2000" b="1" dirty="0"/>
          </a:p>
        </p:txBody>
      </p:sp>
      <p:sp>
        <p:nvSpPr>
          <p:cNvPr id="27" name="TextBox 26">
            <a:extLst>
              <a:ext uri="{FF2B5EF4-FFF2-40B4-BE49-F238E27FC236}">
                <a16:creationId xmlns:a16="http://schemas.microsoft.com/office/drawing/2014/main" id="{E59EC081-EBBD-42FA-9CBE-AFCDB3856795}"/>
              </a:ext>
            </a:extLst>
          </p:cNvPr>
          <p:cNvSpPr txBox="1"/>
          <p:nvPr/>
        </p:nvSpPr>
        <p:spPr>
          <a:xfrm>
            <a:off x="7268999" y="1354474"/>
            <a:ext cx="1407457" cy="707886"/>
          </a:xfrm>
          <a:prstGeom prst="rect">
            <a:avLst/>
          </a:prstGeom>
          <a:noFill/>
        </p:spPr>
        <p:txBody>
          <a:bodyPr wrap="square">
            <a:spAutoFit/>
          </a:bodyPr>
          <a:lstStyle/>
          <a:p>
            <a:pPr algn="r"/>
            <a:r>
              <a:rPr lang="en-US" altLang="zh-CN" sz="2000" b="1" dirty="0">
                <a:solidFill>
                  <a:srgbClr val="FF0000"/>
                </a:solidFill>
                <a:latin typeface="Times New Roman" panose="02020603050405020304" pitchFamily="18" charset="0"/>
              </a:rPr>
              <a:t>Frequency </a:t>
            </a:r>
          </a:p>
          <a:p>
            <a:pPr algn="r"/>
            <a:r>
              <a:rPr lang="en-US" altLang="zh-CN" sz="2000" b="1" dirty="0">
                <a:solidFill>
                  <a:srgbClr val="FF0000"/>
                </a:solidFill>
                <a:latin typeface="Times New Roman" panose="02020603050405020304" pitchFamily="18" charset="0"/>
              </a:rPr>
              <a:t>36 GHz</a:t>
            </a:r>
            <a:endParaRPr lang="en-GB" sz="2000" b="1" dirty="0"/>
          </a:p>
        </p:txBody>
      </p:sp>
      <p:sp>
        <p:nvSpPr>
          <p:cNvPr id="28" name="TextBox 27">
            <a:extLst>
              <a:ext uri="{FF2B5EF4-FFF2-40B4-BE49-F238E27FC236}">
                <a16:creationId xmlns:a16="http://schemas.microsoft.com/office/drawing/2014/main" id="{95DDFC41-0857-469D-8AAE-795042CE1D2A}"/>
              </a:ext>
            </a:extLst>
          </p:cNvPr>
          <p:cNvSpPr txBox="1"/>
          <p:nvPr/>
        </p:nvSpPr>
        <p:spPr>
          <a:xfrm>
            <a:off x="4755752" y="5178542"/>
            <a:ext cx="2513247" cy="400110"/>
          </a:xfrm>
          <a:prstGeom prst="rect">
            <a:avLst/>
          </a:prstGeom>
          <a:noFill/>
        </p:spPr>
        <p:txBody>
          <a:bodyPr wrap="square">
            <a:spAutoFit/>
          </a:bodyPr>
          <a:lstStyle/>
          <a:p>
            <a:r>
              <a:rPr lang="en-US" altLang="zh-CN" sz="2000" b="1" dirty="0">
                <a:solidFill>
                  <a:srgbClr val="FF0000"/>
                </a:solidFill>
                <a:latin typeface="Times New Roman" panose="02020603050405020304" pitchFamily="18" charset="0"/>
              </a:rPr>
              <a:t>Electron phase space</a:t>
            </a:r>
            <a:endParaRPr lang="en-GB" sz="2000" b="1" dirty="0"/>
          </a:p>
        </p:txBody>
      </p:sp>
      <p:sp>
        <p:nvSpPr>
          <p:cNvPr id="2" name="Slide Number Placeholder 1">
            <a:extLst>
              <a:ext uri="{FF2B5EF4-FFF2-40B4-BE49-F238E27FC236}">
                <a16:creationId xmlns:a16="http://schemas.microsoft.com/office/drawing/2014/main" id="{A915D84E-53B0-4494-876C-497856CAC95D}"/>
              </a:ext>
            </a:extLst>
          </p:cNvPr>
          <p:cNvSpPr>
            <a:spLocks noGrp="1"/>
          </p:cNvSpPr>
          <p:nvPr>
            <p:ph type="sldNum" sz="quarter" idx="12"/>
          </p:nvPr>
        </p:nvSpPr>
        <p:spPr/>
        <p:txBody>
          <a:bodyPr/>
          <a:lstStyle/>
          <a:p>
            <a:pPr>
              <a:defRPr/>
            </a:pPr>
            <a:fld id="{1C6B5DDA-0975-49C8-9694-A3A695377134}" type="slidenum">
              <a:rPr lang="zh-CN" altLang="en-US" smtClean="0"/>
              <a:pPr>
                <a:defRPr/>
              </a:pPr>
              <a:t>11</a:t>
            </a:fld>
            <a:endParaRPr lang="en-US" altLang="zh-CN" dirty="0"/>
          </a:p>
        </p:txBody>
      </p:sp>
    </p:spTree>
    <p:extLst>
      <p:ext uri="{BB962C8B-B14F-4D97-AF65-F5344CB8AC3E}">
        <p14:creationId xmlns:p14="http://schemas.microsoft.com/office/powerpoint/2010/main" val="3106776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971600" y="228979"/>
            <a:ext cx="6108542" cy="576064"/>
          </a:xfrm>
        </p:spPr>
        <p:txBody>
          <a:bodyPr/>
          <a:lstStyle/>
          <a:p>
            <a:pPr eaLnBrk="1" hangingPunct="1"/>
            <a:r>
              <a:rPr lang="en-US" altLang="zh-CN" dirty="0">
                <a:solidFill>
                  <a:schemeClr val="tx2"/>
                </a:solidFill>
                <a:cs typeface="Times New Roman" panose="02020603050405020304" pitchFamily="18" charset="0"/>
              </a:rPr>
              <a:t>Magnetron Injection Gun</a:t>
            </a:r>
            <a:endParaRPr lang="zh-CN" altLang="en-US" dirty="0">
              <a:solidFill>
                <a:schemeClr val="tx2"/>
              </a:solidFill>
              <a:cs typeface="Times New Roman" panose="02020603050405020304" pitchFamily="18" charset="0"/>
            </a:endParaRPr>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DC698EA8-2B18-47AD-BD25-F9FEFEFEB21F}" type="slidenum">
              <a:rPr lang="zh-CN" altLang="en-US" sz="1200">
                <a:solidFill>
                  <a:srgbClr val="898989"/>
                </a:solidFill>
                <a:cs typeface="Times New Roman" panose="02020603050405020304" pitchFamily="18" charset="0"/>
              </a:rPr>
              <a:pPr>
                <a:spcBef>
                  <a:spcPct val="0"/>
                </a:spcBef>
                <a:buFontTx/>
                <a:buNone/>
              </a:pPr>
              <a:t>12</a:t>
            </a:fld>
            <a:endParaRPr lang="en-US" altLang="zh-CN" sz="1200">
              <a:solidFill>
                <a:srgbClr val="898989"/>
              </a:solidFill>
              <a:cs typeface="Times New Roman" panose="02020603050405020304" pitchFamily="18" charset="0"/>
            </a:endParaRPr>
          </a:p>
        </p:txBody>
      </p:sp>
      <p:sp>
        <p:nvSpPr>
          <p:cNvPr id="7" name="副标题 2"/>
          <p:cNvSpPr txBox="1">
            <a:spLocks/>
          </p:cNvSpPr>
          <p:nvPr/>
        </p:nvSpPr>
        <p:spPr>
          <a:xfrm>
            <a:off x="5338883" y="2930166"/>
            <a:ext cx="2664296" cy="483990"/>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defRPr/>
            </a:pPr>
            <a:r>
              <a:rPr lang="en-US" altLang="zh-CN" sz="2000" b="1" dirty="0">
                <a:solidFill>
                  <a:schemeClr val="tx1"/>
                </a:solidFill>
                <a:latin typeface="Times New Roman" panose="02020603050405020304" pitchFamily="18" charset="0"/>
                <a:ea typeface="+mj-ea"/>
                <a:cs typeface="Times New Roman" panose="02020603050405020304" pitchFamily="18" charset="0"/>
              </a:rPr>
              <a:t>Beam trajectories</a:t>
            </a:r>
            <a:endParaRPr lang="zh-CN" altLang="en-US" sz="2000" b="1" baseline="30000" dirty="0">
              <a:solidFill>
                <a:schemeClr val="tx1"/>
              </a:solidFill>
              <a:latin typeface="Times New Roman" panose="02020603050405020304" pitchFamily="18" charset="0"/>
              <a:ea typeface="+mj-ea"/>
              <a:cs typeface="Times New Roman" panose="02020603050405020304" pitchFamily="18" charset="0"/>
            </a:endParaRPr>
          </a:p>
        </p:txBody>
      </p:sp>
      <p:sp>
        <p:nvSpPr>
          <p:cNvPr id="9" name="副标题 2"/>
          <p:cNvSpPr txBox="1">
            <a:spLocks/>
          </p:cNvSpPr>
          <p:nvPr/>
        </p:nvSpPr>
        <p:spPr>
          <a:xfrm>
            <a:off x="4248297" y="5445224"/>
            <a:ext cx="4716191" cy="365125"/>
          </a:xfrm>
          <a:prstGeom prst="rect">
            <a:avLst/>
          </a:prstGeom>
        </p:spPr>
        <p:txBody>
          <a:bodyP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altLang="zh-CN" sz="2000" b="1" dirty="0">
                <a:solidFill>
                  <a:schemeClr val="tx1"/>
                </a:solidFill>
                <a:latin typeface="Times New Roman" panose="02020603050405020304" pitchFamily="18" charset="0"/>
                <a:ea typeface="+mj-ea"/>
                <a:cs typeface="Times New Roman" panose="02020603050405020304" pitchFamily="18" charset="0"/>
              </a:rPr>
              <a:t>Solenoid system, superconducting magnet</a:t>
            </a:r>
            <a:endParaRPr lang="zh-CN" altLang="en-US" sz="2000" b="1" baseline="30000" dirty="0">
              <a:solidFill>
                <a:schemeClr val="tx1"/>
              </a:solidFill>
              <a:latin typeface="Times New Roman" panose="02020603050405020304" pitchFamily="18" charset="0"/>
              <a:ea typeface="+mj-ea"/>
              <a:cs typeface="Times New Roman" panose="02020603050405020304" pitchFamily="18" charset="0"/>
            </a:endParaRPr>
          </a:p>
        </p:txBody>
      </p:sp>
      <p:pic>
        <p:nvPicPr>
          <p:cNvPr id="3" name="Picture 2">
            <a:extLst>
              <a:ext uri="{FF2B5EF4-FFF2-40B4-BE49-F238E27FC236}">
                <a16:creationId xmlns:a16="http://schemas.microsoft.com/office/drawing/2014/main" id="{6857A712-E8D0-4CC6-95E9-DE63554A36A8}"/>
              </a:ext>
            </a:extLst>
          </p:cNvPr>
          <p:cNvPicPr>
            <a:picLocks noChangeAspect="1"/>
          </p:cNvPicPr>
          <p:nvPr/>
        </p:nvPicPr>
        <p:blipFill>
          <a:blip r:embed="rId2"/>
          <a:stretch>
            <a:fillRect/>
          </a:stretch>
        </p:blipFill>
        <p:spPr>
          <a:xfrm>
            <a:off x="4572000" y="3414156"/>
            <a:ext cx="4198062" cy="2046165"/>
          </a:xfrm>
          <a:prstGeom prst="rect">
            <a:avLst/>
          </a:prstGeom>
        </p:spPr>
      </p:pic>
      <p:pic>
        <p:nvPicPr>
          <p:cNvPr id="5" name="Picture 4">
            <a:extLst>
              <a:ext uri="{FF2B5EF4-FFF2-40B4-BE49-F238E27FC236}">
                <a16:creationId xmlns:a16="http://schemas.microsoft.com/office/drawing/2014/main" id="{EB96EF76-1ECF-435F-9738-8ADBC567A638}"/>
              </a:ext>
            </a:extLst>
          </p:cNvPr>
          <p:cNvPicPr>
            <a:picLocks noChangeAspect="1"/>
          </p:cNvPicPr>
          <p:nvPr/>
        </p:nvPicPr>
        <p:blipFill>
          <a:blip r:embed="rId3"/>
          <a:stretch>
            <a:fillRect/>
          </a:stretch>
        </p:blipFill>
        <p:spPr>
          <a:xfrm>
            <a:off x="77983" y="3945609"/>
            <a:ext cx="4160232" cy="2147687"/>
          </a:xfrm>
          <a:prstGeom prst="rect">
            <a:avLst/>
          </a:prstGeom>
        </p:spPr>
      </p:pic>
      <p:pic>
        <p:nvPicPr>
          <p:cNvPr id="11" name="Picture 10">
            <a:extLst>
              <a:ext uri="{FF2B5EF4-FFF2-40B4-BE49-F238E27FC236}">
                <a16:creationId xmlns:a16="http://schemas.microsoft.com/office/drawing/2014/main" id="{8BB19E77-FA3A-42FA-9DBD-E854D4ECA263}"/>
              </a:ext>
            </a:extLst>
          </p:cNvPr>
          <p:cNvPicPr>
            <a:picLocks noChangeAspect="1"/>
          </p:cNvPicPr>
          <p:nvPr/>
        </p:nvPicPr>
        <p:blipFill>
          <a:blip r:embed="rId4"/>
          <a:stretch>
            <a:fillRect/>
          </a:stretch>
        </p:blipFill>
        <p:spPr>
          <a:xfrm>
            <a:off x="4248296" y="1163677"/>
            <a:ext cx="4716191" cy="1777533"/>
          </a:xfrm>
          <a:prstGeom prst="rect">
            <a:avLst/>
          </a:prstGeom>
        </p:spPr>
      </p:pic>
      <p:sp>
        <p:nvSpPr>
          <p:cNvPr id="17" name="TextBox 16">
            <a:extLst>
              <a:ext uri="{FF2B5EF4-FFF2-40B4-BE49-F238E27FC236}">
                <a16:creationId xmlns:a16="http://schemas.microsoft.com/office/drawing/2014/main" id="{59432789-48F9-4C03-971F-423C889054BD}"/>
              </a:ext>
            </a:extLst>
          </p:cNvPr>
          <p:cNvSpPr txBox="1"/>
          <p:nvPr/>
        </p:nvSpPr>
        <p:spPr>
          <a:xfrm>
            <a:off x="77983" y="910137"/>
            <a:ext cx="3610744" cy="369332"/>
          </a:xfrm>
          <a:prstGeom prst="rect">
            <a:avLst/>
          </a:prstGeom>
          <a:noFill/>
        </p:spPr>
        <p:txBody>
          <a:bodyPr wrap="square">
            <a:spAutoFit/>
          </a:bodyPr>
          <a:lstStyle/>
          <a:p>
            <a:r>
              <a:rPr lang="en-GB" dirty="0">
                <a:latin typeface="Times New Roman" panose="02020603050405020304" pitchFamily="18" charset="0"/>
                <a:cs typeface="Times New Roman" panose="02020603050405020304" pitchFamily="18" charset="0"/>
              </a:rPr>
              <a:t>Conservation of angular momentum:</a:t>
            </a:r>
          </a:p>
        </p:txBody>
      </p:sp>
      <p:pic>
        <p:nvPicPr>
          <p:cNvPr id="16" name="Picture 15">
            <a:extLst>
              <a:ext uri="{FF2B5EF4-FFF2-40B4-BE49-F238E27FC236}">
                <a16:creationId xmlns:a16="http://schemas.microsoft.com/office/drawing/2014/main" id="{D498F2A7-83BA-477B-8698-7CCA41F3E8FC}"/>
              </a:ext>
            </a:extLst>
          </p:cNvPr>
          <p:cNvPicPr>
            <a:picLocks noChangeAspect="1"/>
          </p:cNvPicPr>
          <p:nvPr/>
        </p:nvPicPr>
        <p:blipFill>
          <a:blip r:embed="rId5"/>
          <a:stretch>
            <a:fillRect/>
          </a:stretch>
        </p:blipFill>
        <p:spPr>
          <a:xfrm>
            <a:off x="160111" y="1218635"/>
            <a:ext cx="2073988" cy="477313"/>
          </a:xfrm>
          <a:prstGeom prst="rect">
            <a:avLst/>
          </a:prstGeom>
        </p:spPr>
      </p:pic>
      <p:pic>
        <p:nvPicPr>
          <p:cNvPr id="19" name="Picture 18">
            <a:extLst>
              <a:ext uri="{FF2B5EF4-FFF2-40B4-BE49-F238E27FC236}">
                <a16:creationId xmlns:a16="http://schemas.microsoft.com/office/drawing/2014/main" id="{AD5D73E8-7FB5-44E9-9E9B-323CACD0504D}"/>
              </a:ext>
            </a:extLst>
          </p:cNvPr>
          <p:cNvPicPr>
            <a:picLocks noChangeAspect="1"/>
          </p:cNvPicPr>
          <p:nvPr/>
        </p:nvPicPr>
        <p:blipFill>
          <a:blip r:embed="rId6"/>
          <a:stretch>
            <a:fillRect/>
          </a:stretch>
        </p:blipFill>
        <p:spPr>
          <a:xfrm>
            <a:off x="150189" y="2062367"/>
            <a:ext cx="2147525" cy="687208"/>
          </a:xfrm>
          <a:prstGeom prst="rect">
            <a:avLst/>
          </a:prstGeom>
        </p:spPr>
      </p:pic>
      <p:sp>
        <p:nvSpPr>
          <p:cNvPr id="23" name="TextBox 22">
            <a:extLst>
              <a:ext uri="{FF2B5EF4-FFF2-40B4-BE49-F238E27FC236}">
                <a16:creationId xmlns:a16="http://schemas.microsoft.com/office/drawing/2014/main" id="{F930D662-02CF-403A-B10C-AD884F7A1F8E}"/>
              </a:ext>
            </a:extLst>
          </p:cNvPr>
          <p:cNvSpPr txBox="1"/>
          <p:nvPr/>
        </p:nvSpPr>
        <p:spPr>
          <a:xfrm>
            <a:off x="77983" y="1734532"/>
            <a:ext cx="2868923" cy="369332"/>
          </a:xfrm>
          <a:prstGeom prst="rect">
            <a:avLst/>
          </a:prstGeom>
          <a:noFill/>
        </p:spPr>
        <p:txBody>
          <a:bodyPr wrap="square">
            <a:spAutoFit/>
          </a:bodyPr>
          <a:lstStyle/>
          <a:p>
            <a:r>
              <a:rPr lang="en-GB" dirty="0">
                <a:latin typeface="Times New Roman" panose="02020603050405020304" pitchFamily="18" charset="0"/>
                <a:cs typeface="Times New Roman" panose="02020603050405020304" pitchFamily="18" charset="0"/>
              </a:rPr>
              <a:t>Spread in the guiding </a:t>
            </a:r>
            <a:r>
              <a:rPr lang="en-GB" dirty="0" err="1">
                <a:latin typeface="Times New Roman" panose="02020603050405020304" pitchFamily="18" charset="0"/>
                <a:cs typeface="Times New Roman" panose="02020603050405020304" pitchFamily="18" charset="0"/>
              </a:rPr>
              <a:t>center</a:t>
            </a:r>
            <a:r>
              <a:rPr lang="en-GB" dirty="0">
                <a:latin typeface="Times New Roman" panose="02020603050405020304" pitchFamily="18" charset="0"/>
                <a:cs typeface="Times New Roman" panose="02020603050405020304" pitchFamily="18" charset="0"/>
              </a:rPr>
              <a:t>:</a:t>
            </a:r>
          </a:p>
        </p:txBody>
      </p:sp>
      <p:pic>
        <p:nvPicPr>
          <p:cNvPr id="22" name="Picture 21">
            <a:extLst>
              <a:ext uri="{FF2B5EF4-FFF2-40B4-BE49-F238E27FC236}">
                <a16:creationId xmlns:a16="http://schemas.microsoft.com/office/drawing/2014/main" id="{AB2E8547-212C-4B34-BEDB-84AE807C6BB3}"/>
              </a:ext>
            </a:extLst>
          </p:cNvPr>
          <p:cNvPicPr>
            <a:picLocks noChangeAspect="1"/>
          </p:cNvPicPr>
          <p:nvPr/>
        </p:nvPicPr>
        <p:blipFill>
          <a:blip r:embed="rId7"/>
          <a:stretch>
            <a:fillRect/>
          </a:stretch>
        </p:blipFill>
        <p:spPr>
          <a:xfrm>
            <a:off x="251931" y="2774879"/>
            <a:ext cx="2011264" cy="320412"/>
          </a:xfrm>
          <a:prstGeom prst="rect">
            <a:avLst/>
          </a:prstGeom>
        </p:spPr>
      </p:pic>
      <p:sp>
        <p:nvSpPr>
          <p:cNvPr id="27" name="TextBox 26">
            <a:extLst>
              <a:ext uri="{FF2B5EF4-FFF2-40B4-BE49-F238E27FC236}">
                <a16:creationId xmlns:a16="http://schemas.microsoft.com/office/drawing/2014/main" id="{16C6F6CD-7BFF-40FF-9F50-3C44FDC72B7F}"/>
              </a:ext>
            </a:extLst>
          </p:cNvPr>
          <p:cNvSpPr txBox="1"/>
          <p:nvPr/>
        </p:nvSpPr>
        <p:spPr>
          <a:xfrm>
            <a:off x="2077231" y="6277302"/>
            <a:ext cx="5444379" cy="523220"/>
          </a:xfrm>
          <a:prstGeom prst="rect">
            <a:avLst/>
          </a:prstGeom>
          <a:noFill/>
        </p:spPr>
        <p:txBody>
          <a:bodyPr wrap="square">
            <a:spAutoFit/>
          </a:bodyPr>
          <a:lstStyle/>
          <a:p>
            <a:r>
              <a:rPr lang="en-GB" sz="1400" dirty="0">
                <a:latin typeface="Times New Roman" panose="02020603050405020304" pitchFamily="18" charset="0"/>
                <a:cs typeface="Times New Roman" panose="02020603050405020304" pitchFamily="18" charset="0"/>
              </a:rPr>
              <a:t>L. Zhang, et. al, IEEE Transactions on Electron Devices, vol. 67, no. 11, pp. 5151-5157, Nov. 2020.</a:t>
            </a:r>
          </a:p>
        </p:txBody>
      </p:sp>
      <p:sp>
        <p:nvSpPr>
          <p:cNvPr id="18" name="副标题 2">
            <a:extLst>
              <a:ext uri="{FF2B5EF4-FFF2-40B4-BE49-F238E27FC236}">
                <a16:creationId xmlns:a16="http://schemas.microsoft.com/office/drawing/2014/main" id="{F56DA53A-D2EC-4D8C-982A-D2BF0E529BA3}"/>
              </a:ext>
            </a:extLst>
          </p:cNvPr>
          <p:cNvSpPr txBox="1">
            <a:spLocks/>
          </p:cNvSpPr>
          <p:nvPr/>
        </p:nvSpPr>
        <p:spPr>
          <a:xfrm>
            <a:off x="106808" y="3118161"/>
            <a:ext cx="4270766" cy="1030919"/>
          </a:xfrm>
          <a:prstGeom prst="rect">
            <a:avLst/>
          </a:prstGeom>
        </p:spPr>
        <p:txBody>
          <a:bodyPr>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defRPr/>
            </a:pPr>
            <a:r>
              <a:rPr lang="en-GB" sz="1600" b="1" dirty="0">
                <a:solidFill>
                  <a:srgbClr val="FF0000"/>
                </a:solidFill>
                <a:latin typeface="Times New Roman" panose="02020603050405020304" pitchFamily="18" charset="0"/>
                <a:ea typeface="+mj-ea"/>
                <a:cs typeface="Times New Roman" panose="02020603050405020304" pitchFamily="18" charset="0"/>
              </a:rPr>
              <a:t>synthesis method developed by Wes Lawson. Further optimization of the cathode and anode by </a:t>
            </a:r>
            <a:r>
              <a:rPr lang="en-US" altLang="zh-CN" sz="1600" b="1" dirty="0">
                <a:solidFill>
                  <a:srgbClr val="FF0000"/>
                </a:solidFill>
                <a:latin typeface="Times New Roman" panose="02020603050405020304" pitchFamily="18" charset="0"/>
                <a:ea typeface="+mj-ea"/>
                <a:cs typeface="Times New Roman" panose="02020603050405020304" pitchFamily="18" charset="0"/>
              </a:rPr>
              <a:t>Parameterized geometry.</a:t>
            </a:r>
            <a:endParaRPr lang="zh-CN" altLang="en-US" sz="1600" b="1" dirty="0">
              <a:solidFill>
                <a:srgbClr val="FF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720010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1619672" y="130622"/>
            <a:ext cx="5460470" cy="634082"/>
          </a:xfrm>
        </p:spPr>
        <p:txBody>
          <a:bodyPr/>
          <a:lstStyle/>
          <a:p>
            <a:pPr eaLnBrk="1" hangingPunct="1"/>
            <a:r>
              <a:rPr lang="en-US" altLang="zh-CN" dirty="0">
                <a:solidFill>
                  <a:schemeClr val="tx2"/>
                </a:solidFill>
                <a:cs typeface="Times New Roman" panose="02020603050405020304" pitchFamily="18" charset="0"/>
              </a:rPr>
              <a:t>MIG-type </a:t>
            </a:r>
            <a:r>
              <a:rPr lang="en-US" altLang="zh-CN" dirty="0" smtClean="0">
                <a:solidFill>
                  <a:schemeClr val="tx2"/>
                </a:solidFill>
                <a:cs typeface="Times New Roman" panose="02020603050405020304" pitchFamily="18" charset="0"/>
              </a:rPr>
              <a:t>e-gun</a:t>
            </a:r>
            <a:endParaRPr lang="zh-CN" altLang="en-US" dirty="0">
              <a:solidFill>
                <a:schemeClr val="tx2"/>
              </a:solidFill>
              <a:cs typeface="Times New Roman" panose="02020603050405020304" pitchFamily="18" charset="0"/>
            </a:endParaRPr>
          </a:p>
        </p:txBody>
      </p:sp>
      <p:sp>
        <p:nvSpPr>
          <p:cNvPr id="22532" name="Slide Number Placeholder 3"/>
          <p:cNvSpPr>
            <a:spLocks noGrp="1"/>
          </p:cNvSpPr>
          <p:nvPr>
            <p:ph type="sldNum" sz="quarter" idx="12"/>
          </p:nvPr>
        </p:nvSpPr>
        <p:spPr bwMode="auto">
          <a:xfrm>
            <a:off x="6553200" y="633463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DC698EA8-2B18-47AD-BD25-F9FEFEFEB21F}" type="slidenum">
              <a:rPr lang="zh-CN" altLang="en-US" sz="1200">
                <a:solidFill>
                  <a:srgbClr val="898989"/>
                </a:solidFill>
                <a:cs typeface="Times New Roman" panose="02020603050405020304" pitchFamily="18" charset="0"/>
              </a:rPr>
              <a:pPr>
                <a:spcBef>
                  <a:spcPct val="0"/>
                </a:spcBef>
                <a:buFontTx/>
                <a:buNone/>
              </a:pPr>
              <a:t>13</a:t>
            </a:fld>
            <a:endParaRPr lang="en-US" altLang="zh-CN" sz="1200">
              <a:solidFill>
                <a:srgbClr val="898989"/>
              </a:solidFill>
              <a:cs typeface="Times New Roman" panose="02020603050405020304" pitchFamily="18" charset="0"/>
            </a:endParaRPr>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307921"/>
            <a:ext cx="4208561" cy="2337103"/>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862585593"/>
              </p:ext>
            </p:extLst>
          </p:nvPr>
        </p:nvGraphicFramePr>
        <p:xfrm>
          <a:off x="124848" y="1020663"/>
          <a:ext cx="4685743" cy="2815636"/>
        </p:xfrm>
        <a:graphic>
          <a:graphicData uri="http://schemas.openxmlformats.org/drawingml/2006/table">
            <a:tbl>
              <a:tblPr firstRow="1" bandRow="1">
                <a:tableStyleId>{5C22544A-7EE6-4342-B048-85BDC9FD1C3A}</a:tableStyleId>
              </a:tblPr>
              <a:tblGrid>
                <a:gridCol w="1993464">
                  <a:extLst>
                    <a:ext uri="{9D8B030D-6E8A-4147-A177-3AD203B41FA5}">
                      <a16:colId xmlns:a16="http://schemas.microsoft.com/office/drawing/2014/main" val="2340563772"/>
                    </a:ext>
                  </a:extLst>
                </a:gridCol>
                <a:gridCol w="826896">
                  <a:extLst>
                    <a:ext uri="{9D8B030D-6E8A-4147-A177-3AD203B41FA5}">
                      <a16:colId xmlns:a16="http://schemas.microsoft.com/office/drawing/2014/main" val="3667173538"/>
                    </a:ext>
                  </a:extLst>
                </a:gridCol>
                <a:gridCol w="964712">
                  <a:extLst>
                    <a:ext uri="{9D8B030D-6E8A-4147-A177-3AD203B41FA5}">
                      <a16:colId xmlns:a16="http://schemas.microsoft.com/office/drawing/2014/main" val="959774409"/>
                    </a:ext>
                  </a:extLst>
                </a:gridCol>
                <a:gridCol w="900671">
                  <a:extLst>
                    <a:ext uri="{9D8B030D-6E8A-4147-A177-3AD203B41FA5}">
                      <a16:colId xmlns:a16="http://schemas.microsoft.com/office/drawing/2014/main" val="2243966391"/>
                    </a:ext>
                  </a:extLst>
                </a:gridCol>
              </a:tblGrid>
              <a:tr h="300187">
                <a:tc>
                  <a:txBody>
                    <a:bodyPr/>
                    <a:lstStyle/>
                    <a:p>
                      <a:pPr indent="11430" algn="l">
                        <a:spcAft>
                          <a:spcPts val="0"/>
                        </a:spcAft>
                      </a:pPr>
                      <a:r>
                        <a:rPr lang="en-US" sz="1800" kern="1200" dirty="0">
                          <a:effectLst/>
                          <a:latin typeface="Times New Roman" panose="02020603050405020304" pitchFamily="18" charset="0"/>
                          <a:cs typeface="Times New Roman" panose="02020603050405020304" pitchFamily="18" charset="0"/>
                        </a:rPr>
                        <a:t>PARAMETERS</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1800" kern="1200" dirty="0">
                          <a:effectLst/>
                          <a:latin typeface="Times New Roman" panose="02020603050405020304" pitchFamily="18" charset="0"/>
                          <a:cs typeface="Times New Roman" panose="02020603050405020304" pitchFamily="18" charset="0"/>
                        </a:rPr>
                        <a:t>EGUN</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1800" kern="1200">
                          <a:effectLst/>
                          <a:latin typeface="Times New Roman" panose="02020603050405020304" pitchFamily="18" charset="0"/>
                          <a:cs typeface="Times New Roman" panose="02020603050405020304" pitchFamily="18" charset="0"/>
                        </a:rPr>
                        <a:t>MAGIC</a:t>
                      </a:r>
                      <a:endParaRPr lang="zh-CN" sz="36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1800" kern="1200">
                          <a:effectLst/>
                          <a:latin typeface="Times New Roman" panose="02020603050405020304" pitchFamily="18" charset="0"/>
                          <a:cs typeface="Times New Roman" panose="02020603050405020304" pitchFamily="18" charset="0"/>
                        </a:rPr>
                        <a:t>CST</a:t>
                      </a:r>
                      <a:endParaRPr lang="zh-CN" sz="36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884996628"/>
                  </a:ext>
                </a:extLst>
              </a:tr>
              <a:tr h="320889">
                <a:tc>
                  <a:txBody>
                    <a:bodyPr/>
                    <a:lstStyle/>
                    <a:p>
                      <a:pPr algn="l">
                        <a:spcAft>
                          <a:spcPts val="0"/>
                        </a:spcAft>
                      </a:pPr>
                      <a:r>
                        <a:rPr lang="en-US" sz="1800" kern="1200" dirty="0">
                          <a:effectLst/>
                          <a:latin typeface="Times New Roman" panose="02020603050405020304" pitchFamily="18" charset="0"/>
                          <a:cs typeface="Times New Roman" panose="02020603050405020304" pitchFamily="18" charset="0"/>
                        </a:rPr>
                        <a:t>Velocity ratio </a:t>
                      </a:r>
                      <a:r>
                        <a:rPr lang="el-GR" sz="1800" kern="1200" dirty="0">
                          <a:effectLst/>
                          <a:latin typeface="Times New Roman" panose="02020603050405020304" pitchFamily="18" charset="0"/>
                          <a:cs typeface="Times New Roman" panose="02020603050405020304" pitchFamily="18" charset="0"/>
                        </a:rPr>
                        <a:t>α</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1800" kern="1200" dirty="0">
                          <a:effectLst/>
                          <a:latin typeface="Times New Roman" panose="02020603050405020304" pitchFamily="18" charset="0"/>
                          <a:cs typeface="Times New Roman" panose="02020603050405020304" pitchFamily="18" charset="0"/>
                        </a:rPr>
                        <a:t>1.32</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1800" kern="1200" dirty="0">
                          <a:effectLst/>
                          <a:latin typeface="Times New Roman" panose="02020603050405020304" pitchFamily="18" charset="0"/>
                          <a:cs typeface="Times New Roman" panose="02020603050405020304" pitchFamily="18" charset="0"/>
                        </a:rPr>
                        <a:t>1.32</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fontAlgn="b">
                        <a:spcAft>
                          <a:spcPts val="0"/>
                        </a:spcAft>
                      </a:pPr>
                      <a:r>
                        <a:rPr lang="en-US" sz="1800" kern="1200" dirty="0">
                          <a:effectLst/>
                          <a:latin typeface="Times New Roman" panose="02020603050405020304" pitchFamily="18" charset="0"/>
                          <a:cs typeface="Times New Roman" panose="02020603050405020304" pitchFamily="18" charset="0"/>
                        </a:rPr>
                        <a:t>1.32</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91012805"/>
                  </a:ext>
                </a:extLst>
              </a:tr>
              <a:tr h="383620">
                <a:tc>
                  <a:txBody>
                    <a:bodyPr/>
                    <a:lstStyle/>
                    <a:p>
                      <a:pPr algn="l">
                        <a:spcAft>
                          <a:spcPts val="0"/>
                        </a:spcAft>
                      </a:pPr>
                      <a:r>
                        <a:rPr lang="en-US" sz="1800" kern="1200" dirty="0">
                          <a:effectLst/>
                          <a:latin typeface="Times New Roman" panose="02020603050405020304" pitchFamily="18" charset="0"/>
                          <a:cs typeface="Times New Roman" panose="02020603050405020304" pitchFamily="18" charset="0"/>
                        </a:rPr>
                        <a:t>Velocity ratio spread </a:t>
                      </a:r>
                      <a:r>
                        <a:rPr lang="el-GR" sz="1800" kern="1200" dirty="0">
                          <a:effectLst/>
                          <a:latin typeface="Times New Roman" panose="02020603050405020304" pitchFamily="18" charset="0"/>
                          <a:cs typeface="Times New Roman" panose="02020603050405020304" pitchFamily="18" charset="0"/>
                        </a:rPr>
                        <a:t>Δα</a:t>
                      </a:r>
                      <a:r>
                        <a:rPr lang="el-GR" sz="1800" kern="1200" baseline="30000" dirty="0">
                          <a:effectLst/>
                          <a:latin typeface="Times New Roman" panose="02020603050405020304" pitchFamily="18" charset="0"/>
                          <a:cs typeface="Times New Roman" panose="02020603050405020304" pitchFamily="18" charset="0"/>
                        </a:rPr>
                        <a:t> </a:t>
                      </a:r>
                      <a:r>
                        <a:rPr lang="en-US" sz="1800" kern="1200" dirty="0">
                          <a:effectLst/>
                          <a:latin typeface="Times New Roman" panose="02020603050405020304" pitchFamily="18" charset="0"/>
                          <a:cs typeface="Times New Roman" panose="02020603050405020304" pitchFamily="18" charset="0"/>
                        </a:rPr>
                        <a:t>(%)</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1800" kern="1200" dirty="0">
                          <a:effectLst/>
                          <a:latin typeface="Times New Roman" panose="02020603050405020304" pitchFamily="18" charset="0"/>
                          <a:cs typeface="Times New Roman" panose="02020603050405020304" pitchFamily="18" charset="0"/>
                        </a:rPr>
                        <a:t>7.99</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1800" kern="1200" dirty="0">
                          <a:effectLst/>
                          <a:latin typeface="Times New Roman" panose="02020603050405020304" pitchFamily="18" charset="0"/>
                          <a:cs typeface="Times New Roman" panose="02020603050405020304" pitchFamily="18" charset="0"/>
                        </a:rPr>
                        <a:t>5.74</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1800" kern="1200" dirty="0">
                          <a:effectLst/>
                          <a:latin typeface="Times New Roman" panose="02020603050405020304" pitchFamily="18" charset="0"/>
                          <a:cs typeface="Times New Roman" panose="02020603050405020304" pitchFamily="18" charset="0"/>
                        </a:rPr>
                        <a:t>7.12</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938668414"/>
                  </a:ext>
                </a:extLst>
              </a:tr>
              <a:tr h="507430">
                <a:tc>
                  <a:txBody>
                    <a:bodyPr/>
                    <a:lstStyle/>
                    <a:p>
                      <a:pPr algn="l">
                        <a:spcAft>
                          <a:spcPts val="0"/>
                        </a:spcAft>
                      </a:pPr>
                      <a:r>
                        <a:rPr lang="en-US" sz="1800" kern="1200" dirty="0">
                          <a:effectLst/>
                          <a:latin typeface="Times New Roman" panose="02020603050405020304" pitchFamily="18" charset="0"/>
                          <a:cs typeface="Times New Roman" panose="02020603050405020304" pitchFamily="18" charset="0"/>
                        </a:rPr>
                        <a:t>Transverse velocity spread </a:t>
                      </a:r>
                      <a:r>
                        <a:rPr lang="el-GR" sz="1800" kern="1200" dirty="0">
                          <a:effectLst/>
                          <a:latin typeface="Times New Roman" panose="02020603050405020304" pitchFamily="18" charset="0"/>
                          <a:cs typeface="Times New Roman" panose="02020603050405020304" pitchFamily="18" charset="0"/>
                        </a:rPr>
                        <a:t>Δβ</a:t>
                      </a:r>
                      <a:r>
                        <a:rPr lang="el-GR" sz="1800" kern="1200" baseline="-25000" dirty="0">
                          <a:effectLst/>
                          <a:latin typeface="Times New Roman" panose="02020603050405020304" pitchFamily="18" charset="0"/>
                          <a:cs typeface="Times New Roman" panose="02020603050405020304" pitchFamily="18" charset="0"/>
                        </a:rPr>
                        <a:t>t</a:t>
                      </a:r>
                      <a:r>
                        <a:rPr lang="en-US" sz="1800" kern="1200" dirty="0">
                          <a:effectLst/>
                          <a:latin typeface="Times New Roman" panose="02020603050405020304" pitchFamily="18" charset="0"/>
                          <a:cs typeface="Times New Roman" panose="02020603050405020304" pitchFamily="18" charset="0"/>
                        </a:rPr>
                        <a:t> (%)</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1800" kern="1200" dirty="0">
                          <a:effectLst/>
                          <a:latin typeface="Times New Roman" panose="02020603050405020304" pitchFamily="18" charset="0"/>
                          <a:cs typeface="Times New Roman" panose="02020603050405020304" pitchFamily="18" charset="0"/>
                        </a:rPr>
                        <a:t>3.06</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1800" kern="1200" dirty="0">
                          <a:effectLst/>
                          <a:latin typeface="Times New Roman" panose="02020603050405020304" pitchFamily="18" charset="0"/>
                          <a:cs typeface="Times New Roman" panose="02020603050405020304" pitchFamily="18" charset="0"/>
                        </a:rPr>
                        <a:t>2.17</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fontAlgn="b">
                        <a:spcAft>
                          <a:spcPts val="0"/>
                        </a:spcAft>
                      </a:pPr>
                      <a:r>
                        <a:rPr lang="en-US" sz="1800" kern="1200" dirty="0">
                          <a:effectLst/>
                          <a:latin typeface="Times New Roman" panose="02020603050405020304" pitchFamily="18" charset="0"/>
                          <a:cs typeface="Times New Roman" panose="02020603050405020304" pitchFamily="18" charset="0"/>
                        </a:rPr>
                        <a:t>2.78</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25797340"/>
                  </a:ext>
                </a:extLst>
              </a:tr>
              <a:tr h="471559">
                <a:tc>
                  <a:txBody>
                    <a:bodyPr/>
                    <a:lstStyle/>
                    <a:p>
                      <a:pPr algn="l">
                        <a:spcAft>
                          <a:spcPts val="0"/>
                        </a:spcAft>
                      </a:pPr>
                      <a:r>
                        <a:rPr lang="en-US" sz="1800" kern="1200" dirty="0">
                          <a:effectLst/>
                          <a:latin typeface="Times New Roman" panose="02020603050405020304" pitchFamily="18" charset="0"/>
                          <a:cs typeface="Times New Roman" panose="02020603050405020304" pitchFamily="18" charset="0"/>
                        </a:rPr>
                        <a:t>Guiding </a:t>
                      </a:r>
                      <a:r>
                        <a:rPr lang="en-US" sz="1800" kern="1200" dirty="0" err="1">
                          <a:effectLst/>
                          <a:latin typeface="Times New Roman" panose="02020603050405020304" pitchFamily="18" charset="0"/>
                          <a:cs typeface="Times New Roman" panose="02020603050405020304" pitchFamily="18" charset="0"/>
                        </a:rPr>
                        <a:t>centre</a:t>
                      </a:r>
                      <a:r>
                        <a:rPr lang="en-US" sz="1800" kern="1200" dirty="0">
                          <a:effectLst/>
                          <a:latin typeface="Times New Roman" panose="02020603050405020304" pitchFamily="18" charset="0"/>
                          <a:cs typeface="Times New Roman" panose="02020603050405020304" pitchFamily="18" charset="0"/>
                        </a:rPr>
                        <a:t> radius R</a:t>
                      </a:r>
                      <a:r>
                        <a:rPr lang="en-US" sz="1800" kern="1200" baseline="-25000" dirty="0">
                          <a:effectLst/>
                          <a:latin typeface="Times New Roman" panose="02020603050405020304" pitchFamily="18" charset="0"/>
                          <a:cs typeface="Times New Roman" panose="02020603050405020304" pitchFamily="18" charset="0"/>
                        </a:rPr>
                        <a:t>g0</a:t>
                      </a:r>
                      <a:r>
                        <a:rPr lang="en-US" sz="1800" kern="1200" dirty="0">
                          <a:effectLst/>
                          <a:latin typeface="Times New Roman" panose="02020603050405020304" pitchFamily="18" charset="0"/>
                          <a:cs typeface="Times New Roman" panose="02020603050405020304" pitchFamily="18" charset="0"/>
                        </a:rPr>
                        <a:t> (mm)</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1800" kern="1200" dirty="0">
                          <a:effectLst/>
                          <a:latin typeface="Times New Roman" panose="02020603050405020304" pitchFamily="18" charset="0"/>
                          <a:cs typeface="Times New Roman" panose="02020603050405020304" pitchFamily="18" charset="0"/>
                        </a:rPr>
                        <a:t>2.36</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fontAlgn="b">
                        <a:spcAft>
                          <a:spcPts val="0"/>
                        </a:spcAft>
                      </a:pPr>
                      <a:r>
                        <a:rPr lang="en-US" sz="1800" kern="1200" dirty="0">
                          <a:effectLst/>
                          <a:latin typeface="Times New Roman" panose="02020603050405020304" pitchFamily="18" charset="0"/>
                          <a:cs typeface="Times New Roman" panose="02020603050405020304" pitchFamily="18" charset="0"/>
                        </a:rPr>
                        <a:t>2.42</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fontAlgn="b">
                        <a:spcAft>
                          <a:spcPts val="0"/>
                        </a:spcAft>
                      </a:pPr>
                      <a:r>
                        <a:rPr lang="en-US" sz="1800" kern="1200" dirty="0">
                          <a:effectLst/>
                          <a:latin typeface="Times New Roman" panose="02020603050405020304" pitchFamily="18" charset="0"/>
                          <a:cs typeface="Times New Roman" panose="02020603050405020304" pitchFamily="18" charset="0"/>
                        </a:rPr>
                        <a:t>2.41</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57303003"/>
                  </a:ext>
                </a:extLst>
              </a:tr>
              <a:tr h="441655">
                <a:tc>
                  <a:txBody>
                    <a:bodyPr/>
                    <a:lstStyle/>
                    <a:p>
                      <a:pPr algn="l">
                        <a:spcAft>
                          <a:spcPts val="0"/>
                        </a:spcAft>
                      </a:pPr>
                      <a:r>
                        <a:rPr lang="en-US" sz="1800" kern="1200" dirty="0">
                          <a:effectLst/>
                          <a:latin typeface="Times New Roman" panose="02020603050405020304" pitchFamily="18" charset="0"/>
                          <a:cs typeface="Times New Roman" panose="02020603050405020304" pitchFamily="18" charset="0"/>
                        </a:rPr>
                        <a:t>Modulating anode voltage </a:t>
                      </a:r>
                      <a:r>
                        <a:rPr lang="en-US" sz="1800" kern="1200" dirty="0" err="1">
                          <a:effectLst/>
                          <a:latin typeface="Times New Roman" panose="02020603050405020304" pitchFamily="18" charset="0"/>
                          <a:cs typeface="Times New Roman" panose="02020603050405020304" pitchFamily="18" charset="0"/>
                        </a:rPr>
                        <a:t>V</a:t>
                      </a:r>
                      <a:r>
                        <a:rPr lang="en-US" sz="1800" kern="1200" baseline="-25000" dirty="0" err="1">
                          <a:effectLst/>
                          <a:latin typeface="Times New Roman" panose="02020603050405020304" pitchFamily="18" charset="0"/>
                          <a:cs typeface="Times New Roman" panose="02020603050405020304" pitchFamily="18" charset="0"/>
                        </a:rPr>
                        <a:t>m</a:t>
                      </a:r>
                      <a:r>
                        <a:rPr lang="en-US" sz="1800" kern="1200" dirty="0">
                          <a:effectLst/>
                          <a:latin typeface="Times New Roman" panose="02020603050405020304" pitchFamily="18" charset="0"/>
                          <a:cs typeface="Times New Roman" panose="02020603050405020304" pitchFamily="18" charset="0"/>
                        </a:rPr>
                        <a:t> (kV)</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1800" kern="1200" dirty="0">
                          <a:effectLst/>
                          <a:latin typeface="Times New Roman" panose="02020603050405020304" pitchFamily="18" charset="0"/>
                          <a:cs typeface="Times New Roman" panose="02020603050405020304" pitchFamily="18" charset="0"/>
                        </a:rPr>
                        <a:t>43.2</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1800" kern="1200" dirty="0">
                          <a:effectLst/>
                          <a:latin typeface="Times New Roman" panose="02020603050405020304" pitchFamily="18" charset="0"/>
                          <a:cs typeface="Times New Roman" panose="02020603050405020304" pitchFamily="18" charset="0"/>
                        </a:rPr>
                        <a:t>46.6</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fontAlgn="b">
                        <a:spcAft>
                          <a:spcPts val="0"/>
                        </a:spcAft>
                      </a:pPr>
                      <a:r>
                        <a:rPr lang="en-US" sz="1800" kern="1200" dirty="0">
                          <a:effectLst/>
                          <a:latin typeface="Times New Roman" panose="02020603050405020304" pitchFamily="18" charset="0"/>
                          <a:cs typeface="Times New Roman" panose="02020603050405020304" pitchFamily="18" charset="0"/>
                        </a:rPr>
                        <a:t>45.45</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08791278"/>
                  </a:ext>
                </a:extLst>
              </a:tr>
            </a:tbl>
          </a:graphicData>
        </a:graphic>
      </p:graphicFrame>
      <p:pic>
        <p:nvPicPr>
          <p:cNvPr id="12" name="图片 27" descr="E:\Magic_segment\adjusted_para_20170403_lowerVm\ALPHA_EGUNvsMAGICvsCST.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909555"/>
            <a:ext cx="4099368" cy="2615789"/>
          </a:xfrm>
          <a:prstGeom prst="rect">
            <a:avLst/>
          </a:prstGeom>
          <a:noFill/>
          <a:ln>
            <a:noFill/>
          </a:ln>
        </p:spPr>
      </p:pic>
      <p:pic>
        <p:nvPicPr>
          <p:cNvPr id="13" name="图片 28" descr="E:\Magic_segment\adjusted_para_20170403_lowerVm\AxialVelocitySpread_EGUNvsMAGICvsCST.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1279" y="3889661"/>
            <a:ext cx="3853957" cy="2615789"/>
          </a:xfrm>
          <a:prstGeom prst="rect">
            <a:avLst/>
          </a:prstGeom>
          <a:noFill/>
          <a:ln>
            <a:noFill/>
          </a:ln>
        </p:spPr>
      </p:pic>
      <p:pic>
        <p:nvPicPr>
          <p:cNvPr id="8" name="Picture 2" descr="http://www.compactlight.eu/pub/images/header.jpg"/>
          <p:cNvPicPr preferRelativeResize="0">
            <a:picLocks noChangeAspect="1" noChangeArrowheads="1"/>
          </p:cNvPicPr>
          <p:nvPr/>
        </p:nvPicPr>
        <p:blipFill rotWithShape="1">
          <a:blip r:embed="rId5">
            <a:extLst>
              <a:ext uri="{28A0092B-C50C-407E-A947-70E740481C1C}">
                <a14:useLocalDpi xmlns:a14="http://schemas.microsoft.com/office/drawing/2010/main"/>
              </a:ext>
            </a:extLst>
          </a:blip>
          <a:srcRect l="79405" t="8924" b="29291"/>
          <a:stretch/>
        </p:blipFill>
        <p:spPr bwMode="auto">
          <a:xfrm>
            <a:off x="35497" y="44624"/>
            <a:ext cx="2016224" cy="72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330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331640" y="97136"/>
            <a:ext cx="5904656" cy="634191"/>
          </a:xfrm>
        </p:spPr>
        <p:txBody>
          <a:bodyPr/>
          <a:lstStyle/>
          <a:p>
            <a:r>
              <a:rPr lang="en-US" altLang="zh-CN" dirty="0">
                <a:solidFill>
                  <a:schemeClr val="tx2"/>
                </a:solidFill>
              </a:rPr>
              <a:t>Input coupler &amp; window</a:t>
            </a:r>
          </a:p>
        </p:txBody>
      </p:sp>
      <p:sp>
        <p:nvSpPr>
          <p:cNvPr id="3" name="Rectangle 7"/>
          <p:cNvSpPr>
            <a:spLocks noChangeArrowheads="1"/>
          </p:cNvSpPr>
          <p:nvPr/>
        </p:nvSpPr>
        <p:spPr bwMode="auto">
          <a:xfrm>
            <a:off x="0" y="161682"/>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1" name="Rectangle 12"/>
          <p:cNvSpPr>
            <a:spLocks noChangeArrowheads="1"/>
          </p:cNvSpPr>
          <p:nvPr/>
        </p:nvSpPr>
        <p:spPr bwMode="auto">
          <a:xfrm>
            <a:off x="0" y="778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8453" y="1396202"/>
            <a:ext cx="4863766" cy="14567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839" y="2835814"/>
            <a:ext cx="4374446" cy="29694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81" y="1558862"/>
            <a:ext cx="3812147" cy="3670338"/>
          </a:xfrm>
          <a:prstGeom prst="rect">
            <a:avLst/>
          </a:prstGeom>
        </p:spPr>
      </p:pic>
      <p:sp>
        <p:nvSpPr>
          <p:cNvPr id="7" name="TextBox 6"/>
          <p:cNvSpPr txBox="1"/>
          <p:nvPr/>
        </p:nvSpPr>
        <p:spPr>
          <a:xfrm>
            <a:off x="1100097" y="5466710"/>
            <a:ext cx="1914307" cy="461665"/>
          </a:xfrm>
          <a:prstGeom prst="rect">
            <a:avLst/>
          </a:prstGeom>
          <a:noFill/>
        </p:spPr>
        <p:txBody>
          <a:bodyPr wrap="none" rtlCol="0">
            <a:spAutoFit/>
          </a:bodyPr>
          <a:lstStyle/>
          <a:p>
            <a:r>
              <a:rPr lang="en-US" sz="2400" dirty="0"/>
              <a:t>Beam tunnel</a:t>
            </a:r>
            <a:endParaRPr lang="en-GB" sz="2400" dirty="0"/>
          </a:p>
        </p:txBody>
      </p:sp>
      <p:sp>
        <p:nvSpPr>
          <p:cNvPr id="12" name="TextBox 11"/>
          <p:cNvSpPr txBox="1"/>
          <p:nvPr/>
        </p:nvSpPr>
        <p:spPr>
          <a:xfrm>
            <a:off x="270967" y="1001257"/>
            <a:ext cx="3009157" cy="584775"/>
          </a:xfrm>
          <a:prstGeom prst="rect">
            <a:avLst/>
          </a:prstGeom>
          <a:noFill/>
        </p:spPr>
        <p:txBody>
          <a:bodyPr wrap="none" rtlCol="0">
            <a:spAutoFit/>
          </a:bodyPr>
          <a:lstStyle/>
          <a:p>
            <a:r>
              <a:rPr lang="en-US" sz="3200" dirty="0"/>
              <a:t>Coaxial coupler</a:t>
            </a:r>
            <a:endParaRPr lang="en-GB" sz="3200" dirty="0"/>
          </a:p>
        </p:txBody>
      </p:sp>
      <p:cxnSp>
        <p:nvCxnSpPr>
          <p:cNvPr id="10" name="Straight Connector 9">
            <a:extLst>
              <a:ext uri="{FF2B5EF4-FFF2-40B4-BE49-F238E27FC236}">
                <a16:creationId xmlns:a16="http://schemas.microsoft.com/office/drawing/2014/main" id="{D4E704BD-CD22-4502-922A-099F18D6C2C2}"/>
              </a:ext>
            </a:extLst>
          </p:cNvPr>
          <p:cNvCxnSpPr>
            <a:cxnSpLocks/>
          </p:cNvCxnSpPr>
          <p:nvPr/>
        </p:nvCxnSpPr>
        <p:spPr>
          <a:xfrm>
            <a:off x="1170216" y="3780204"/>
            <a:ext cx="2105640" cy="10906"/>
          </a:xfrm>
          <a:prstGeom prst="line">
            <a:avLst/>
          </a:prstGeom>
          <a:ln w="635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FEC660-B14C-448E-A0F0-1FDE491FBB02}"/>
              </a:ext>
            </a:extLst>
          </p:cNvPr>
          <p:cNvCxnSpPr>
            <a:cxnSpLocks/>
          </p:cNvCxnSpPr>
          <p:nvPr/>
        </p:nvCxnSpPr>
        <p:spPr>
          <a:xfrm>
            <a:off x="1115616" y="4367174"/>
            <a:ext cx="2160240" cy="0"/>
          </a:xfrm>
          <a:prstGeom prst="line">
            <a:avLst/>
          </a:prstGeom>
          <a:ln w="635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2EB733D-80D8-45A3-A8F3-F0DCFF356878}"/>
              </a:ext>
            </a:extLst>
          </p:cNvPr>
          <p:cNvCxnSpPr>
            <a:cxnSpLocks/>
          </p:cNvCxnSpPr>
          <p:nvPr/>
        </p:nvCxnSpPr>
        <p:spPr>
          <a:xfrm flipV="1">
            <a:off x="2315430" y="4725144"/>
            <a:ext cx="600386" cy="741566"/>
          </a:xfrm>
          <a:prstGeom prst="line">
            <a:avLst/>
          </a:prstGeom>
          <a:ln w="635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9C1D7CB-2DC4-4958-B1DA-74DB84841A79}"/>
              </a:ext>
            </a:extLst>
          </p:cNvPr>
          <p:cNvSpPr txBox="1"/>
          <p:nvPr/>
        </p:nvSpPr>
        <p:spPr>
          <a:xfrm>
            <a:off x="3301794" y="3680400"/>
            <a:ext cx="1399742" cy="830997"/>
          </a:xfrm>
          <a:prstGeom prst="rect">
            <a:avLst/>
          </a:prstGeom>
          <a:noFill/>
        </p:spPr>
        <p:txBody>
          <a:bodyPr wrap="none" rtlCol="0">
            <a:spAutoFit/>
          </a:bodyPr>
          <a:lstStyle/>
          <a:p>
            <a:r>
              <a:rPr lang="en-US" sz="2400" dirty="0">
                <a:solidFill>
                  <a:srgbClr val="FF0000"/>
                </a:solidFill>
              </a:rPr>
              <a:t>Electron </a:t>
            </a:r>
          </a:p>
          <a:p>
            <a:r>
              <a:rPr lang="en-US" sz="2400" dirty="0">
                <a:solidFill>
                  <a:srgbClr val="FF0000"/>
                </a:solidFill>
              </a:rPr>
              <a:t>beam</a:t>
            </a:r>
            <a:endParaRPr lang="en-GB" sz="2400" dirty="0">
              <a:solidFill>
                <a:srgbClr val="FF0000"/>
              </a:solidFill>
            </a:endParaRPr>
          </a:p>
        </p:txBody>
      </p:sp>
      <p:sp>
        <p:nvSpPr>
          <p:cNvPr id="19" name="TextBox 18">
            <a:extLst>
              <a:ext uri="{FF2B5EF4-FFF2-40B4-BE49-F238E27FC236}">
                <a16:creationId xmlns:a16="http://schemas.microsoft.com/office/drawing/2014/main" id="{24B5E310-E1EE-4C31-83D3-77DF3B4810F6}"/>
              </a:ext>
            </a:extLst>
          </p:cNvPr>
          <p:cNvSpPr txBox="1"/>
          <p:nvPr/>
        </p:nvSpPr>
        <p:spPr>
          <a:xfrm>
            <a:off x="4507771" y="980728"/>
            <a:ext cx="2874505" cy="584775"/>
          </a:xfrm>
          <a:prstGeom prst="rect">
            <a:avLst/>
          </a:prstGeom>
          <a:noFill/>
        </p:spPr>
        <p:txBody>
          <a:bodyPr wrap="none" rtlCol="0">
            <a:spAutoFit/>
          </a:bodyPr>
          <a:lstStyle/>
          <a:p>
            <a:r>
              <a:rPr lang="en-US" sz="3200" dirty="0"/>
              <a:t>Pillbox window</a:t>
            </a:r>
            <a:endParaRPr lang="en-GB" sz="3200" dirty="0"/>
          </a:p>
        </p:txBody>
      </p:sp>
      <p:sp>
        <p:nvSpPr>
          <p:cNvPr id="20" name="TextBox 19">
            <a:extLst>
              <a:ext uri="{FF2B5EF4-FFF2-40B4-BE49-F238E27FC236}">
                <a16:creationId xmlns:a16="http://schemas.microsoft.com/office/drawing/2014/main" id="{64F32C46-7B6F-4FC4-B468-3F1D39AD0B98}"/>
              </a:ext>
            </a:extLst>
          </p:cNvPr>
          <p:cNvSpPr txBox="1"/>
          <p:nvPr/>
        </p:nvSpPr>
        <p:spPr>
          <a:xfrm>
            <a:off x="2915816" y="5837534"/>
            <a:ext cx="4837486" cy="923330"/>
          </a:xfrm>
          <a:prstGeom prst="rect">
            <a:avLst/>
          </a:prstGeom>
          <a:noFill/>
        </p:spPr>
        <p:txBody>
          <a:bodyPr wrap="square" rtlCol="0">
            <a:spAutoFit/>
          </a:bodyPr>
          <a:lstStyle/>
          <a:p>
            <a:r>
              <a:rPr lang="en-US" dirty="0"/>
              <a:t>-30dB reflection over the required bandwidth with the ceramic disk. Lower reflection can be achieved without step.</a:t>
            </a:r>
            <a:endParaRPr lang="en-GB" dirty="0"/>
          </a:p>
        </p:txBody>
      </p:sp>
      <p:sp>
        <p:nvSpPr>
          <p:cNvPr id="21" name="TextBox 20">
            <a:extLst>
              <a:ext uri="{FF2B5EF4-FFF2-40B4-BE49-F238E27FC236}">
                <a16:creationId xmlns:a16="http://schemas.microsoft.com/office/drawing/2014/main" id="{3E821172-FECD-416C-9646-6C498F1DD789}"/>
              </a:ext>
            </a:extLst>
          </p:cNvPr>
          <p:cNvSpPr txBox="1"/>
          <p:nvPr/>
        </p:nvSpPr>
        <p:spPr>
          <a:xfrm>
            <a:off x="7304263" y="2707988"/>
            <a:ext cx="1727956" cy="338554"/>
          </a:xfrm>
          <a:prstGeom prst="rect">
            <a:avLst/>
          </a:prstGeom>
          <a:noFill/>
        </p:spPr>
        <p:txBody>
          <a:bodyPr wrap="square" rtlCol="0">
            <a:spAutoFit/>
          </a:bodyPr>
          <a:lstStyle/>
          <a:p>
            <a:r>
              <a:rPr lang="en-US" sz="1600" dirty="0">
                <a:solidFill>
                  <a:srgbClr val="FF0000"/>
                </a:solidFill>
              </a:rPr>
              <a:t>Step for brazing.</a:t>
            </a:r>
            <a:endParaRPr lang="en-GB" sz="1600" dirty="0">
              <a:solidFill>
                <a:srgbClr val="FF0000"/>
              </a:solidFill>
            </a:endParaRPr>
          </a:p>
        </p:txBody>
      </p:sp>
      <p:cxnSp>
        <p:nvCxnSpPr>
          <p:cNvPr id="23" name="Straight Arrow Connector 22">
            <a:extLst>
              <a:ext uri="{FF2B5EF4-FFF2-40B4-BE49-F238E27FC236}">
                <a16:creationId xmlns:a16="http://schemas.microsoft.com/office/drawing/2014/main" id="{769C8B03-E70A-4332-A7D2-E7FEBBD06E39}"/>
              </a:ext>
            </a:extLst>
          </p:cNvPr>
          <p:cNvCxnSpPr>
            <a:cxnSpLocks/>
          </p:cNvCxnSpPr>
          <p:nvPr/>
        </p:nvCxnSpPr>
        <p:spPr>
          <a:xfrm>
            <a:off x="6804248" y="2420888"/>
            <a:ext cx="578028" cy="287100"/>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BB3A169-3411-4880-9C4D-55595DD6924F}"/>
              </a:ext>
            </a:extLst>
          </p:cNvPr>
          <p:cNvCxnSpPr>
            <a:cxnSpLocks/>
            <a:stCxn id="20" idx="0"/>
          </p:cNvCxnSpPr>
          <p:nvPr/>
        </p:nvCxnSpPr>
        <p:spPr>
          <a:xfrm flipV="1">
            <a:off x="5334559" y="4214966"/>
            <a:ext cx="1474798" cy="1622568"/>
          </a:xfrm>
          <a:prstGeom prst="line">
            <a:avLst/>
          </a:prstGeom>
          <a:ln w="635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167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195736" y="157684"/>
            <a:ext cx="5078775" cy="634191"/>
          </a:xfrm>
        </p:spPr>
        <p:txBody>
          <a:bodyPr/>
          <a:lstStyle/>
          <a:p>
            <a:pPr algn="l"/>
            <a:r>
              <a:rPr lang="en-US" altLang="zh-CN" dirty="0">
                <a:solidFill>
                  <a:schemeClr val="tx2"/>
                </a:solidFill>
              </a:rPr>
              <a:t>Collector Simulations</a:t>
            </a:r>
          </a:p>
        </p:txBody>
      </p:sp>
      <p:sp>
        <p:nvSpPr>
          <p:cNvPr id="3" name="Rectangle 7"/>
          <p:cNvSpPr>
            <a:spLocks noChangeArrowheads="1"/>
          </p:cNvSpPr>
          <p:nvPr/>
        </p:nvSpPr>
        <p:spPr bwMode="auto">
          <a:xfrm>
            <a:off x="0" y="161682"/>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1" name="Rectangle 12"/>
          <p:cNvSpPr>
            <a:spLocks noChangeArrowheads="1"/>
          </p:cNvSpPr>
          <p:nvPr/>
        </p:nvSpPr>
        <p:spPr bwMode="auto">
          <a:xfrm>
            <a:off x="0" y="778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图片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0" y="1052736"/>
            <a:ext cx="3911036"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
          <p:cNvSpPr txBox="1">
            <a:spLocks noChangeArrowheads="1"/>
          </p:cNvSpPr>
          <p:nvPr/>
        </p:nvSpPr>
        <p:spPr bwMode="auto">
          <a:xfrm>
            <a:off x="3995936" y="1081767"/>
            <a:ext cx="5078775" cy="26622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l-GR" altLang="zh-CN" dirty="0">
                <a:latin typeface="Times New Roman" panose="02020603050405020304" pitchFamily="18" charset="0"/>
                <a:cs typeface="Times New Roman" panose="02020603050405020304" pitchFamily="18" charset="0"/>
              </a:rPr>
              <a:t>τ</a:t>
            </a:r>
            <a:r>
              <a:rPr lang="en-US" altLang="zh-CN" dirty="0">
                <a:latin typeface="Times New Roman" panose="02020603050405020304" pitchFamily="18" charset="0"/>
                <a:cs typeface="Times New Roman" panose="02020603050405020304" pitchFamily="18" charset="0"/>
              </a:rPr>
              <a:t>=1.5</a:t>
            </a:r>
            <a:r>
              <a:rPr lang="el-GR" altLang="zh-CN" dirty="0">
                <a:latin typeface="Times New Roman" panose="02020603050405020304" pitchFamily="18" charset="0"/>
                <a:cs typeface="Times New Roman" panose="02020603050405020304" pitchFamily="18" charset="0"/>
              </a:rPr>
              <a:t>μ</a:t>
            </a:r>
            <a:r>
              <a:rPr lang="en-US" altLang="zh-CN" dirty="0">
                <a:latin typeface="Times New Roman" panose="02020603050405020304" pitchFamily="18" charset="0"/>
                <a:cs typeface="Times New Roman" panose="02020603050405020304" pitchFamily="18" charset="0"/>
              </a:rPr>
              <a:t>s</a:t>
            </a:r>
            <a:r>
              <a:rPr lang="en-GB" altLang="zh-CN"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f=1000Hz</a:t>
            </a:r>
            <a:r>
              <a:rPr lang="en-GB" altLang="zh-CN"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U=150kV</a:t>
            </a:r>
            <a:r>
              <a:rPr lang="en-GB" altLang="zh-CN"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I=50A</a:t>
            </a:r>
            <a:r>
              <a:rPr lang="en-GB" altLang="zh-CN" dirty="0">
                <a:latin typeface="Times New Roman" panose="02020603050405020304" pitchFamily="18" charset="0"/>
                <a:cs typeface="Times New Roman" panose="02020603050405020304" pitchFamily="18" charset="0"/>
              </a:rPr>
              <a:t>, </a:t>
            </a:r>
            <a:r>
              <a:rPr lang="el-GR" altLang="zh-CN" dirty="0">
                <a:latin typeface="Times New Roman" panose="02020603050405020304" pitchFamily="18" charset="0"/>
                <a:cs typeface="Times New Roman" panose="02020603050405020304" pitchFamily="18" charset="0"/>
              </a:rPr>
              <a:t>η</a:t>
            </a:r>
            <a:r>
              <a:rPr lang="en-US" altLang="zh-CN" dirty="0">
                <a:latin typeface="Times New Roman" panose="02020603050405020304" pitchFamily="18" charset="0"/>
                <a:cs typeface="Times New Roman" panose="02020603050405020304" pitchFamily="18" charset="0"/>
              </a:rPr>
              <a:t>=40%</a:t>
            </a:r>
            <a:r>
              <a:rPr lang="en-GB"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eaLnBrk="1" hangingPunct="1"/>
            <a:r>
              <a:rPr lang="en-US" altLang="zh-CN" dirty="0">
                <a:latin typeface="Times New Roman" panose="02020603050405020304" pitchFamily="18" charset="0"/>
                <a:cs typeface="Times New Roman" panose="02020603050405020304" pitchFamily="18" charset="0"/>
              </a:rPr>
              <a:t>Electron beam power </a:t>
            </a:r>
            <a:r>
              <a:rPr lang="en-US" altLang="zh-CN" dirty="0">
                <a:solidFill>
                  <a:srgbClr val="FF0000"/>
                </a:solidFill>
                <a:latin typeface="Times New Roman" panose="02020603050405020304" pitchFamily="18" charset="0"/>
                <a:cs typeface="Times New Roman" panose="02020603050405020304" pitchFamily="18" charset="0"/>
              </a:rPr>
              <a:t>7.5MW</a:t>
            </a:r>
            <a:r>
              <a:rPr lang="en-US" altLang="zh-CN" dirty="0">
                <a:latin typeface="Times New Roman" panose="02020603050405020304" pitchFamily="18" charset="0"/>
                <a:cs typeface="Times New Roman" panose="02020603050405020304" pitchFamily="18" charset="0"/>
              </a:rPr>
              <a:t>;</a:t>
            </a:r>
          </a:p>
          <a:p>
            <a:pPr eaLnBrk="1" hangingPunct="1"/>
            <a:r>
              <a:rPr lang="en-US" altLang="zh-CN" dirty="0">
                <a:latin typeface="Times New Roman" panose="02020603050405020304" pitchFamily="18" charset="0"/>
                <a:cs typeface="Times New Roman" panose="02020603050405020304" pitchFamily="18" charset="0"/>
              </a:rPr>
              <a:t>Output microwave power </a:t>
            </a:r>
            <a:r>
              <a:rPr lang="en-US" altLang="zh-CN" dirty="0">
                <a:solidFill>
                  <a:srgbClr val="FF0000"/>
                </a:solidFill>
                <a:latin typeface="Times New Roman" panose="02020603050405020304" pitchFamily="18" charset="0"/>
                <a:cs typeface="Times New Roman" panose="02020603050405020304" pitchFamily="18" charset="0"/>
              </a:rPr>
              <a:t>3MW</a:t>
            </a:r>
            <a:r>
              <a:rPr lang="en-US" altLang="zh-CN" dirty="0">
                <a:latin typeface="Times New Roman" panose="02020603050405020304" pitchFamily="18" charset="0"/>
                <a:cs typeface="Times New Roman" panose="02020603050405020304" pitchFamily="18" charset="0"/>
              </a:rPr>
              <a:t>; </a:t>
            </a:r>
          </a:p>
          <a:p>
            <a:pPr eaLnBrk="1" hangingPunct="1"/>
            <a:r>
              <a:rPr lang="en-US" altLang="zh-CN" dirty="0">
                <a:latin typeface="Times New Roman" panose="02020603050405020304" pitchFamily="18" charset="0"/>
                <a:cs typeface="Times New Roman" panose="02020603050405020304" pitchFamily="18" charset="0"/>
              </a:rPr>
              <a:t>Power in the spent beam </a:t>
            </a:r>
            <a:r>
              <a:rPr lang="en-US" altLang="zh-CN" dirty="0">
                <a:solidFill>
                  <a:srgbClr val="FF0000"/>
                </a:solidFill>
                <a:latin typeface="Times New Roman" panose="02020603050405020304" pitchFamily="18" charset="0"/>
                <a:cs typeface="Times New Roman" panose="02020603050405020304" pitchFamily="18" charset="0"/>
              </a:rPr>
              <a:t>4.5MW</a:t>
            </a:r>
            <a:r>
              <a:rPr lang="en-US" altLang="zh-CN" dirty="0">
                <a:latin typeface="Times New Roman" panose="02020603050405020304" pitchFamily="18" charset="0"/>
                <a:cs typeface="Times New Roman" panose="02020603050405020304" pitchFamily="18" charset="0"/>
              </a:rPr>
              <a:t>;</a:t>
            </a:r>
          </a:p>
          <a:p>
            <a:pPr eaLnBrk="1" hangingPunct="1"/>
            <a:r>
              <a:rPr lang="en-US" altLang="zh-CN" dirty="0">
                <a:latin typeface="Times New Roman" panose="02020603050405020304" pitchFamily="18" charset="0"/>
                <a:cs typeface="Times New Roman" panose="02020603050405020304" pitchFamily="18" charset="0"/>
              </a:rPr>
              <a:t>Average spent beam </a:t>
            </a:r>
            <a:r>
              <a:rPr lang="en-US" altLang="zh-CN" dirty="0" smtClean="0">
                <a:latin typeface="Times New Roman" panose="02020603050405020304" pitchFamily="18" charset="0"/>
                <a:cs typeface="Times New Roman" panose="02020603050405020304" pitchFamily="18" charset="0"/>
              </a:rPr>
              <a:t>power, microwave on: </a:t>
            </a:r>
            <a:r>
              <a:rPr lang="en-US" altLang="zh-CN" dirty="0">
                <a:solidFill>
                  <a:srgbClr val="FF0000"/>
                </a:solidFill>
                <a:latin typeface="Times New Roman" panose="02020603050405020304" pitchFamily="18" charset="0"/>
                <a:cs typeface="Times New Roman" panose="02020603050405020304" pitchFamily="18" charset="0"/>
              </a:rPr>
              <a:t>6.75kW</a:t>
            </a:r>
            <a:r>
              <a:rPr lang="en-GB" altLang="zh-CN" dirty="0" smtClean="0">
                <a:latin typeface="Times New Roman" panose="02020603050405020304" pitchFamily="18" charset="0"/>
                <a:cs typeface="Times New Roman" panose="02020603050405020304" pitchFamily="18" charset="0"/>
              </a:rPr>
              <a:t>;</a:t>
            </a:r>
          </a:p>
          <a:p>
            <a:pPr eaLnBrk="1" hangingPunct="1"/>
            <a:r>
              <a:rPr lang="en-US" altLang="zh-CN" dirty="0">
                <a:latin typeface="Times New Roman" panose="02020603050405020304" pitchFamily="18" charset="0"/>
                <a:cs typeface="Times New Roman" panose="02020603050405020304" pitchFamily="18" charset="0"/>
              </a:rPr>
              <a:t>Average spent beam power, microwave </a:t>
            </a:r>
            <a:r>
              <a:rPr lang="en-US" altLang="zh-CN" dirty="0" smtClean="0">
                <a:latin typeface="Times New Roman" panose="02020603050405020304" pitchFamily="18" charset="0"/>
                <a:cs typeface="Times New Roman" panose="02020603050405020304" pitchFamily="18" charset="0"/>
              </a:rPr>
              <a:t>off: </a:t>
            </a:r>
            <a:r>
              <a:rPr lang="en-US" altLang="zh-CN" dirty="0" smtClean="0">
                <a:solidFill>
                  <a:srgbClr val="FF0000"/>
                </a:solidFill>
                <a:latin typeface="Times New Roman" panose="02020603050405020304" pitchFamily="18" charset="0"/>
                <a:cs typeface="Times New Roman" panose="02020603050405020304" pitchFamily="18" charset="0"/>
              </a:rPr>
              <a:t>11.25kW</a:t>
            </a:r>
            <a:endParaRPr lang="en-US" altLang="zh-CN" dirty="0">
              <a:latin typeface="Times New Roman" panose="02020603050405020304" pitchFamily="18" charset="0"/>
              <a:cs typeface="Times New Roman" panose="02020603050405020304" pitchFamily="18" charset="0"/>
            </a:endParaRPr>
          </a:p>
          <a:p>
            <a:pPr eaLnBrk="1" hangingPunct="1">
              <a:spcBef>
                <a:spcPts val="800"/>
              </a:spcBef>
            </a:pPr>
            <a:r>
              <a:rPr lang="en-US" altLang="zh-CN" dirty="0">
                <a:latin typeface="Times New Roman" panose="02020603050405020304" pitchFamily="18" charset="0"/>
                <a:cs typeface="Times New Roman" panose="02020603050405020304" pitchFamily="18" charset="0"/>
              </a:rPr>
              <a:t>Collector structure optimized for higher average power capability with fins added for cooling to lower the temperature on the collector.</a:t>
            </a:r>
            <a:endParaRPr lang="zh-CN" altLang="en-US" dirty="0">
              <a:latin typeface="Times New Roman" panose="02020603050405020304" pitchFamily="18" charset="0"/>
              <a:cs typeface="Times New Roman" panose="02020603050405020304" pitchFamily="18" charset="0"/>
            </a:endParaRPr>
          </a:p>
        </p:txBody>
      </p:sp>
      <p:pic>
        <p:nvPicPr>
          <p:cNvPr id="19" name="图片 11"/>
          <p:cNvPicPr/>
          <p:nvPr/>
        </p:nvPicPr>
        <p:blipFill rotWithShape="1">
          <a:blip r:embed="rId3"/>
          <a:srcRect t="11592"/>
          <a:stretch/>
        </p:blipFill>
        <p:spPr>
          <a:xfrm>
            <a:off x="5152991" y="3904807"/>
            <a:ext cx="2829838" cy="1695779"/>
          </a:xfrm>
          <a:prstGeom prst="rect">
            <a:avLst/>
          </a:prstGeom>
        </p:spPr>
      </p:pic>
      <p:sp>
        <p:nvSpPr>
          <p:cNvPr id="20" name="文本框 3"/>
          <p:cNvSpPr txBox="1"/>
          <p:nvPr/>
        </p:nvSpPr>
        <p:spPr>
          <a:xfrm>
            <a:off x="8048337" y="4455800"/>
            <a:ext cx="972057" cy="584775"/>
          </a:xfrm>
          <a:prstGeom prst="rect">
            <a:avLst/>
          </a:prstGeom>
          <a:noFill/>
        </p:spPr>
        <p:txBody>
          <a:bodyPr wrap="square" rtlCol="0">
            <a:spAutoFit/>
          </a:bodyPr>
          <a:lstStyle/>
          <a:p>
            <a:r>
              <a:rPr lang="en-US" altLang="zh-CN" sz="1600" b="1" dirty="0"/>
              <a:t>Output Window</a:t>
            </a:r>
            <a:endParaRPr lang="zh-CN" altLang="en-US" sz="1600" b="1" dirty="0"/>
          </a:p>
        </p:txBody>
      </p:sp>
      <p:sp>
        <p:nvSpPr>
          <p:cNvPr id="21" name="TextBox 20"/>
          <p:cNvSpPr txBox="1"/>
          <p:nvPr/>
        </p:nvSpPr>
        <p:spPr>
          <a:xfrm>
            <a:off x="4971372" y="5591567"/>
            <a:ext cx="3672408" cy="369332"/>
          </a:xfrm>
          <a:prstGeom prst="rect">
            <a:avLst/>
          </a:prstGeom>
          <a:noFill/>
        </p:spPr>
        <p:txBody>
          <a:bodyPr wrap="square" rtlCol="0">
            <a:spAutoFit/>
          </a:bodyPr>
          <a:lstStyle/>
          <a:p>
            <a:r>
              <a:rPr lang="en-US" altLang="zh-CN" dirty="0"/>
              <a:t>The temperature of window &lt;40</a:t>
            </a:r>
            <a:r>
              <a:rPr lang="zh-CN" altLang="en-US" dirty="0"/>
              <a:t>℃</a:t>
            </a:r>
          </a:p>
        </p:txBody>
      </p:sp>
      <p:pic>
        <p:nvPicPr>
          <p:cNvPr id="15" name="图片 13">
            <a:extLst>
              <a:ext uri="{FF2B5EF4-FFF2-40B4-BE49-F238E27FC236}">
                <a16:creationId xmlns:a16="http://schemas.microsoft.com/office/drawing/2014/main" id="{C50EA1BE-27F4-4375-9D1B-ACE9DA377C71}"/>
              </a:ext>
            </a:extLst>
          </p:cNvPr>
          <p:cNvPicPr>
            <a:picLocks noChangeAspect="1"/>
          </p:cNvPicPr>
          <p:nvPr/>
        </p:nvPicPr>
        <p:blipFill>
          <a:blip r:embed="rId4" cstate="print">
            <a:extLst>
              <a:ext uri="{28A0092B-C50C-407E-A947-70E740481C1C}">
                <a14:useLocalDpi xmlns:a14="http://schemas.microsoft.com/office/drawing/2010/main" val="0"/>
              </a:ext>
            </a:extLst>
          </a:blip>
          <a:srcRect l="12766" t="23581" r="17934" b="3218"/>
          <a:stretch>
            <a:fillRect/>
          </a:stretch>
        </p:blipFill>
        <p:spPr bwMode="auto">
          <a:xfrm>
            <a:off x="154189" y="2837188"/>
            <a:ext cx="1589149" cy="1167876"/>
          </a:xfrm>
          <a:prstGeom prst="rect">
            <a:avLst/>
          </a:prstGeom>
          <a:noFill/>
          <a:ln>
            <a:noFill/>
          </a:ln>
        </p:spPr>
      </p:pic>
      <p:pic>
        <p:nvPicPr>
          <p:cNvPr id="16" name="图片 6" descr="C:\Users\pc-2\Desktop\52.tif">
            <a:extLst>
              <a:ext uri="{FF2B5EF4-FFF2-40B4-BE49-F238E27FC236}">
                <a16:creationId xmlns:a16="http://schemas.microsoft.com/office/drawing/2014/main" id="{A588DCD4-6A57-436E-B4DD-B06B201491A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606" y="4350376"/>
            <a:ext cx="4448394" cy="2345942"/>
          </a:xfrm>
          <a:prstGeom prst="rect">
            <a:avLst/>
          </a:prstGeom>
          <a:noFill/>
          <a:ln>
            <a:noFill/>
          </a:ln>
        </p:spPr>
      </p:pic>
      <p:sp>
        <p:nvSpPr>
          <p:cNvPr id="17" name="TextBox 16">
            <a:extLst>
              <a:ext uri="{FF2B5EF4-FFF2-40B4-BE49-F238E27FC236}">
                <a16:creationId xmlns:a16="http://schemas.microsoft.com/office/drawing/2014/main" id="{16F5D123-6372-4BBF-97E3-F70621BD2B09}"/>
              </a:ext>
            </a:extLst>
          </p:cNvPr>
          <p:cNvSpPr txBox="1"/>
          <p:nvPr/>
        </p:nvSpPr>
        <p:spPr>
          <a:xfrm>
            <a:off x="704597" y="4056192"/>
            <a:ext cx="3794036" cy="400110"/>
          </a:xfrm>
          <a:prstGeom prst="rect">
            <a:avLst/>
          </a:prstGeom>
          <a:noFill/>
        </p:spPr>
        <p:txBody>
          <a:bodyPr wrap="square">
            <a:spAutoFit/>
          </a:bodyPr>
          <a:lstStyle/>
          <a:p>
            <a:r>
              <a:rPr lang="en-US" altLang="zh-CN" sz="2000" b="1" dirty="0">
                <a:solidFill>
                  <a:srgbClr val="FF0000"/>
                </a:solidFill>
                <a:latin typeface="Times New Roman" panose="02020603050405020304" pitchFamily="18" charset="0"/>
                <a:cs typeface="Times New Roman" panose="02020603050405020304" pitchFamily="18" charset="0"/>
              </a:rPr>
              <a:t>Temperature </a:t>
            </a:r>
            <a:r>
              <a:rPr lang="en-US" altLang="zh-CN" sz="2000" b="1" dirty="0" smtClean="0">
                <a:solidFill>
                  <a:srgbClr val="FF0000"/>
                </a:solidFill>
                <a:latin typeface="Times New Roman" panose="02020603050405020304" pitchFamily="18" charset="0"/>
                <a:cs typeface="Times New Roman" panose="02020603050405020304" pitchFamily="18" charset="0"/>
              </a:rPr>
              <a:t>rise </a:t>
            </a:r>
            <a:r>
              <a:rPr lang="en-US" altLang="zh-CN" sz="2000" b="1" dirty="0">
                <a:solidFill>
                  <a:srgbClr val="FF0000"/>
                </a:solidFill>
                <a:latin typeface="Times New Roman" panose="02020603050405020304" pitchFamily="18" charset="0"/>
                <a:cs typeface="Times New Roman" panose="02020603050405020304" pitchFamily="18" charset="0"/>
              </a:rPr>
              <a:t>&lt; 100 degree</a:t>
            </a:r>
            <a:endParaRPr lang="en-GB" sz="2000" b="1" dirty="0">
              <a:solidFill>
                <a:srgbClr val="FF0000"/>
              </a:solidFill>
            </a:endParaRPr>
          </a:p>
        </p:txBody>
      </p:sp>
      <p:cxnSp>
        <p:nvCxnSpPr>
          <p:cNvPr id="22" name="Straight Arrow Connector 21">
            <a:extLst>
              <a:ext uri="{FF2B5EF4-FFF2-40B4-BE49-F238E27FC236}">
                <a16:creationId xmlns:a16="http://schemas.microsoft.com/office/drawing/2014/main" id="{F5CA731C-1967-4B35-A18A-11B05C9C0DAA}"/>
              </a:ext>
            </a:extLst>
          </p:cNvPr>
          <p:cNvCxnSpPr>
            <a:cxnSpLocks/>
            <a:stCxn id="15" idx="3"/>
          </p:cNvCxnSpPr>
          <p:nvPr/>
        </p:nvCxnSpPr>
        <p:spPr>
          <a:xfrm flipV="1">
            <a:off x="1743338" y="2554061"/>
            <a:ext cx="1100470" cy="867065"/>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A352B7B-EE12-44C2-9A1C-126C86865B49}"/>
              </a:ext>
            </a:extLst>
          </p:cNvPr>
          <p:cNvSpPr txBox="1"/>
          <p:nvPr/>
        </p:nvSpPr>
        <p:spPr>
          <a:xfrm>
            <a:off x="1683513" y="3440743"/>
            <a:ext cx="1836204" cy="369332"/>
          </a:xfrm>
          <a:prstGeom prst="rect">
            <a:avLst/>
          </a:prstGeom>
          <a:noFill/>
        </p:spPr>
        <p:txBody>
          <a:bodyPr wrap="square">
            <a:spAutoFit/>
          </a:bodyPr>
          <a:lstStyle/>
          <a:p>
            <a:r>
              <a:rPr lang="en-US" altLang="zh-CN" b="1" dirty="0">
                <a:solidFill>
                  <a:schemeClr val="tx2"/>
                </a:solidFill>
                <a:latin typeface="Times New Roman" panose="02020603050405020304" pitchFamily="18" charset="0"/>
                <a:cs typeface="Times New Roman" panose="02020603050405020304" pitchFamily="18" charset="0"/>
              </a:rPr>
              <a:t>Cooling channel</a:t>
            </a:r>
            <a:endParaRPr lang="en-GB" b="1" dirty="0">
              <a:solidFill>
                <a:schemeClr val="tx2"/>
              </a:solidFill>
            </a:endParaRPr>
          </a:p>
        </p:txBody>
      </p:sp>
      <p:sp>
        <p:nvSpPr>
          <p:cNvPr id="2" name="Slide Number Placeholder 1">
            <a:extLst>
              <a:ext uri="{FF2B5EF4-FFF2-40B4-BE49-F238E27FC236}">
                <a16:creationId xmlns:a16="http://schemas.microsoft.com/office/drawing/2014/main" id="{97AFFD11-9A42-45DD-AC02-9B6727305D48}"/>
              </a:ext>
            </a:extLst>
          </p:cNvPr>
          <p:cNvSpPr>
            <a:spLocks noGrp="1"/>
          </p:cNvSpPr>
          <p:nvPr>
            <p:ph type="sldNum" sz="quarter" idx="12"/>
          </p:nvPr>
        </p:nvSpPr>
        <p:spPr/>
        <p:txBody>
          <a:bodyPr/>
          <a:lstStyle/>
          <a:p>
            <a:pPr>
              <a:defRPr/>
            </a:pPr>
            <a:fld id="{1C6B5DDA-0975-49C8-9694-A3A695377134}" type="slidenum">
              <a:rPr lang="zh-CN" altLang="en-US" smtClean="0"/>
              <a:pPr>
                <a:defRPr/>
              </a:pPr>
              <a:t>15</a:t>
            </a:fld>
            <a:endParaRPr lang="en-US" altLang="zh-CN" dirty="0"/>
          </a:p>
        </p:txBody>
      </p:sp>
      <p:pic>
        <p:nvPicPr>
          <p:cNvPr id="18" name="Picture 2" descr="http://www.compactlight.eu/pub/images/header.jpg"/>
          <p:cNvPicPr preferRelativeResize="0">
            <a:picLocks noChangeAspect="1" noChangeArrowheads="1"/>
          </p:cNvPicPr>
          <p:nvPr/>
        </p:nvPicPr>
        <p:blipFill rotWithShape="1">
          <a:blip r:embed="rId6">
            <a:extLst>
              <a:ext uri="{28A0092B-C50C-407E-A947-70E740481C1C}">
                <a14:useLocalDpi xmlns:a14="http://schemas.microsoft.com/office/drawing/2010/main"/>
              </a:ext>
            </a:extLst>
          </a:blip>
          <a:srcRect l="79405" t="8924" b="29291"/>
          <a:stretch/>
        </p:blipFill>
        <p:spPr bwMode="auto">
          <a:xfrm>
            <a:off x="35497" y="44624"/>
            <a:ext cx="2016224" cy="72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419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6ED26C-E47B-46E7-B0B4-71D814162F2B}"/>
              </a:ext>
            </a:extLst>
          </p:cNvPr>
          <p:cNvSpPr>
            <a:spLocks noGrp="1"/>
          </p:cNvSpPr>
          <p:nvPr>
            <p:ph type="sldNum" sz="quarter" idx="12"/>
          </p:nvPr>
        </p:nvSpPr>
        <p:spPr/>
        <p:txBody>
          <a:bodyPr/>
          <a:lstStyle/>
          <a:p>
            <a:pPr>
              <a:defRPr/>
            </a:pPr>
            <a:fld id="{1C6B5DDA-0975-49C8-9694-A3A695377134}" type="slidenum">
              <a:rPr lang="zh-CN" altLang="en-US" smtClean="0"/>
              <a:pPr>
                <a:defRPr/>
              </a:pPr>
              <a:t>16</a:t>
            </a:fld>
            <a:endParaRPr lang="en-US" altLang="zh-CN"/>
          </a:p>
        </p:txBody>
      </p:sp>
      <p:pic>
        <p:nvPicPr>
          <p:cNvPr id="5" name="Picture 4">
            <a:extLst>
              <a:ext uri="{FF2B5EF4-FFF2-40B4-BE49-F238E27FC236}">
                <a16:creationId xmlns:a16="http://schemas.microsoft.com/office/drawing/2014/main" id="{81594DFA-3F19-44C8-B2F9-D2689599CC95}"/>
              </a:ext>
            </a:extLst>
          </p:cNvPr>
          <p:cNvPicPr>
            <a:picLocks noChangeAspect="1"/>
          </p:cNvPicPr>
          <p:nvPr/>
        </p:nvPicPr>
        <p:blipFill>
          <a:blip r:embed="rId2"/>
          <a:stretch>
            <a:fillRect/>
          </a:stretch>
        </p:blipFill>
        <p:spPr>
          <a:xfrm>
            <a:off x="120031" y="1163249"/>
            <a:ext cx="7736999" cy="3235357"/>
          </a:xfrm>
          <a:prstGeom prst="rect">
            <a:avLst/>
          </a:prstGeom>
        </p:spPr>
      </p:pic>
      <p:cxnSp>
        <p:nvCxnSpPr>
          <p:cNvPr id="6" name="Straight Arrow Connector 5">
            <a:extLst>
              <a:ext uri="{FF2B5EF4-FFF2-40B4-BE49-F238E27FC236}">
                <a16:creationId xmlns:a16="http://schemas.microsoft.com/office/drawing/2014/main" id="{5C2E3206-7AB3-4299-8148-61AEFB349438}"/>
              </a:ext>
            </a:extLst>
          </p:cNvPr>
          <p:cNvCxnSpPr/>
          <p:nvPr/>
        </p:nvCxnSpPr>
        <p:spPr>
          <a:xfrm>
            <a:off x="539552" y="4518412"/>
            <a:ext cx="712879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7E1FCB6-DA77-41F1-96F2-81639F73E12A}"/>
              </a:ext>
            </a:extLst>
          </p:cNvPr>
          <p:cNvSpPr txBox="1"/>
          <p:nvPr/>
        </p:nvSpPr>
        <p:spPr>
          <a:xfrm>
            <a:off x="3505066" y="4509120"/>
            <a:ext cx="966931" cy="369332"/>
          </a:xfrm>
          <a:prstGeom prst="rect">
            <a:avLst/>
          </a:prstGeom>
          <a:noFill/>
        </p:spPr>
        <p:txBody>
          <a:bodyPr wrap="none" rtlCol="0">
            <a:spAutoFit/>
          </a:bodyPr>
          <a:lstStyle/>
          <a:p>
            <a:r>
              <a:rPr lang="en-GB" b="1" dirty="0">
                <a:solidFill>
                  <a:schemeClr val="accent1"/>
                </a:solidFill>
              </a:rPr>
              <a:t>120 cm</a:t>
            </a:r>
          </a:p>
        </p:txBody>
      </p:sp>
      <p:cxnSp>
        <p:nvCxnSpPr>
          <p:cNvPr id="8" name="Straight Arrow Connector 7">
            <a:extLst>
              <a:ext uri="{FF2B5EF4-FFF2-40B4-BE49-F238E27FC236}">
                <a16:creationId xmlns:a16="http://schemas.microsoft.com/office/drawing/2014/main" id="{CA6D9E31-BB33-4B0A-AC19-7C6CAF6B2E5C}"/>
              </a:ext>
            </a:extLst>
          </p:cNvPr>
          <p:cNvCxnSpPr/>
          <p:nvPr/>
        </p:nvCxnSpPr>
        <p:spPr>
          <a:xfrm>
            <a:off x="7956376" y="1412776"/>
            <a:ext cx="0" cy="273630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632B9B5-A635-49C3-9393-026B5CA49DBD}"/>
              </a:ext>
            </a:extLst>
          </p:cNvPr>
          <p:cNvSpPr txBox="1"/>
          <p:nvPr/>
        </p:nvSpPr>
        <p:spPr>
          <a:xfrm>
            <a:off x="7981781" y="2596262"/>
            <a:ext cx="838691" cy="369332"/>
          </a:xfrm>
          <a:prstGeom prst="rect">
            <a:avLst/>
          </a:prstGeom>
          <a:noFill/>
        </p:spPr>
        <p:txBody>
          <a:bodyPr wrap="none" rtlCol="0">
            <a:spAutoFit/>
          </a:bodyPr>
          <a:lstStyle/>
          <a:p>
            <a:r>
              <a:rPr lang="en-GB" b="1" dirty="0">
                <a:solidFill>
                  <a:schemeClr val="accent1"/>
                </a:solidFill>
              </a:rPr>
              <a:t>60 cm</a:t>
            </a:r>
          </a:p>
        </p:txBody>
      </p:sp>
      <p:sp>
        <p:nvSpPr>
          <p:cNvPr id="10" name="TextBox 9">
            <a:extLst>
              <a:ext uri="{FF2B5EF4-FFF2-40B4-BE49-F238E27FC236}">
                <a16:creationId xmlns:a16="http://schemas.microsoft.com/office/drawing/2014/main" id="{EDDD1FF0-EAC6-4F37-8ADB-E9F075A59322}"/>
              </a:ext>
            </a:extLst>
          </p:cNvPr>
          <p:cNvSpPr txBox="1"/>
          <p:nvPr/>
        </p:nvSpPr>
        <p:spPr>
          <a:xfrm>
            <a:off x="140995" y="4915163"/>
            <a:ext cx="8679470" cy="1015663"/>
          </a:xfrm>
          <a:prstGeom prst="rect">
            <a:avLst/>
          </a:prstGeom>
          <a:noFill/>
        </p:spPr>
        <p:txBody>
          <a:bodyPr wrap="square" rtlCol="0">
            <a:spAutoFit/>
          </a:bodyPr>
          <a:lstStyle/>
          <a:p>
            <a:r>
              <a:rPr lang="en-GB" sz="2000" dirty="0"/>
              <a:t>Output from </a:t>
            </a:r>
            <a:r>
              <a:rPr lang="en-GB" sz="2000" b="1" dirty="0">
                <a:solidFill>
                  <a:srgbClr val="C00000"/>
                </a:solidFill>
              </a:rPr>
              <a:t>axial direction</a:t>
            </a:r>
            <a:r>
              <a:rPr lang="en-GB" sz="2000" b="1" dirty="0"/>
              <a:t>.</a:t>
            </a:r>
            <a:endParaRPr lang="en-GB" sz="2000" dirty="0"/>
          </a:p>
          <a:p>
            <a:r>
              <a:rPr lang="en-GB" sz="2000" dirty="0"/>
              <a:t>Output mode is TE</a:t>
            </a:r>
            <a:r>
              <a:rPr lang="en-GB" sz="2000" baseline="-25000" dirty="0"/>
              <a:t>02</a:t>
            </a:r>
            <a:r>
              <a:rPr lang="en-GB" sz="2000" dirty="0"/>
              <a:t> in circular waveguide, can be converted to TE</a:t>
            </a:r>
            <a:r>
              <a:rPr lang="en-GB" sz="2000" baseline="-25000" dirty="0"/>
              <a:t>01</a:t>
            </a:r>
            <a:r>
              <a:rPr lang="en-GB" sz="2000" dirty="0"/>
              <a:t> mode with a waveguide taper. </a:t>
            </a:r>
          </a:p>
        </p:txBody>
      </p:sp>
      <p:sp>
        <p:nvSpPr>
          <p:cNvPr id="11" name="TextBox 10">
            <a:extLst>
              <a:ext uri="{FF2B5EF4-FFF2-40B4-BE49-F238E27FC236}">
                <a16:creationId xmlns:a16="http://schemas.microsoft.com/office/drawing/2014/main" id="{9FB3D9B6-2E4A-460E-81CE-4737F22B76BF}"/>
              </a:ext>
            </a:extLst>
          </p:cNvPr>
          <p:cNvSpPr txBox="1"/>
          <p:nvPr/>
        </p:nvSpPr>
        <p:spPr>
          <a:xfrm>
            <a:off x="678001" y="1626770"/>
            <a:ext cx="1595309" cy="369332"/>
          </a:xfrm>
          <a:prstGeom prst="rect">
            <a:avLst/>
          </a:prstGeom>
          <a:noFill/>
        </p:spPr>
        <p:txBody>
          <a:bodyPr wrap="none" rtlCol="0">
            <a:spAutoFit/>
          </a:bodyPr>
          <a:lstStyle/>
          <a:p>
            <a:r>
              <a:rPr lang="en-GB" b="1" dirty="0">
                <a:solidFill>
                  <a:schemeClr val="accent1"/>
                </a:solidFill>
              </a:rPr>
              <a:t>Electron gun</a:t>
            </a:r>
          </a:p>
        </p:txBody>
      </p:sp>
      <p:cxnSp>
        <p:nvCxnSpPr>
          <p:cNvPr id="12" name="Straight Arrow Connector 11">
            <a:extLst>
              <a:ext uri="{FF2B5EF4-FFF2-40B4-BE49-F238E27FC236}">
                <a16:creationId xmlns:a16="http://schemas.microsoft.com/office/drawing/2014/main" id="{166A827F-0263-4A84-A36E-BA17F3D50EAC}"/>
              </a:ext>
            </a:extLst>
          </p:cNvPr>
          <p:cNvCxnSpPr/>
          <p:nvPr/>
        </p:nvCxnSpPr>
        <p:spPr>
          <a:xfrm>
            <a:off x="1331640" y="2028249"/>
            <a:ext cx="144016" cy="4313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AC6CA66-CCE4-4F3C-BD95-FF34EFB06DCB}"/>
              </a:ext>
            </a:extLst>
          </p:cNvPr>
          <p:cNvSpPr txBox="1"/>
          <p:nvPr/>
        </p:nvSpPr>
        <p:spPr>
          <a:xfrm>
            <a:off x="4736798" y="3675137"/>
            <a:ext cx="1184940" cy="369332"/>
          </a:xfrm>
          <a:prstGeom prst="rect">
            <a:avLst/>
          </a:prstGeom>
          <a:noFill/>
        </p:spPr>
        <p:txBody>
          <a:bodyPr wrap="none" rtlCol="0">
            <a:spAutoFit/>
          </a:bodyPr>
          <a:lstStyle/>
          <a:p>
            <a:r>
              <a:rPr lang="en-GB" b="1" dirty="0">
                <a:solidFill>
                  <a:schemeClr val="accent1"/>
                </a:solidFill>
              </a:rPr>
              <a:t>Collector</a:t>
            </a:r>
          </a:p>
        </p:txBody>
      </p:sp>
      <p:cxnSp>
        <p:nvCxnSpPr>
          <p:cNvPr id="14" name="Straight Arrow Connector 13">
            <a:extLst>
              <a:ext uri="{FF2B5EF4-FFF2-40B4-BE49-F238E27FC236}">
                <a16:creationId xmlns:a16="http://schemas.microsoft.com/office/drawing/2014/main" id="{75DDD037-5CD3-49DF-A17F-0E75B60EE943}"/>
              </a:ext>
            </a:extLst>
          </p:cNvPr>
          <p:cNvCxnSpPr/>
          <p:nvPr/>
        </p:nvCxnSpPr>
        <p:spPr>
          <a:xfrm flipV="1">
            <a:off x="5600489" y="3284984"/>
            <a:ext cx="195647" cy="48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0C5FA29-1A38-4F41-B45E-18D9BBAA1B55}"/>
              </a:ext>
            </a:extLst>
          </p:cNvPr>
          <p:cNvSpPr txBox="1"/>
          <p:nvPr/>
        </p:nvSpPr>
        <p:spPr>
          <a:xfrm>
            <a:off x="5269652" y="1122709"/>
            <a:ext cx="2146742" cy="646331"/>
          </a:xfrm>
          <a:prstGeom prst="rect">
            <a:avLst/>
          </a:prstGeom>
          <a:noFill/>
        </p:spPr>
        <p:txBody>
          <a:bodyPr wrap="none" rtlCol="0">
            <a:spAutoFit/>
          </a:bodyPr>
          <a:lstStyle/>
          <a:p>
            <a:pPr algn="ctr"/>
            <a:r>
              <a:rPr lang="en-GB" b="1" dirty="0">
                <a:solidFill>
                  <a:schemeClr val="accent1"/>
                </a:solidFill>
              </a:rPr>
              <a:t>Superconducting </a:t>
            </a:r>
          </a:p>
          <a:p>
            <a:pPr algn="ctr"/>
            <a:r>
              <a:rPr lang="en-GB" b="1" dirty="0">
                <a:solidFill>
                  <a:schemeClr val="accent1"/>
                </a:solidFill>
              </a:rPr>
              <a:t>magnet</a:t>
            </a:r>
          </a:p>
        </p:txBody>
      </p:sp>
      <p:cxnSp>
        <p:nvCxnSpPr>
          <p:cNvPr id="16" name="Straight Arrow Connector 15">
            <a:extLst>
              <a:ext uri="{FF2B5EF4-FFF2-40B4-BE49-F238E27FC236}">
                <a16:creationId xmlns:a16="http://schemas.microsoft.com/office/drawing/2014/main" id="{F8E25399-ED03-4185-A955-1A2DEC867B96}"/>
              </a:ext>
            </a:extLst>
          </p:cNvPr>
          <p:cNvCxnSpPr/>
          <p:nvPr/>
        </p:nvCxnSpPr>
        <p:spPr>
          <a:xfrm flipH="1">
            <a:off x="4572000" y="1325258"/>
            <a:ext cx="697652" cy="4475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A7338C2-F858-44E0-B8CF-323D0CEFDC2A}"/>
              </a:ext>
            </a:extLst>
          </p:cNvPr>
          <p:cNvSpPr txBox="1"/>
          <p:nvPr/>
        </p:nvSpPr>
        <p:spPr>
          <a:xfrm>
            <a:off x="206126" y="1045715"/>
            <a:ext cx="2787943" cy="369332"/>
          </a:xfrm>
          <a:prstGeom prst="rect">
            <a:avLst/>
          </a:prstGeom>
          <a:noFill/>
        </p:spPr>
        <p:txBody>
          <a:bodyPr wrap="none" rtlCol="0">
            <a:spAutoFit/>
          </a:bodyPr>
          <a:lstStyle/>
          <a:p>
            <a:r>
              <a:rPr lang="en-GB" b="1" dirty="0">
                <a:solidFill>
                  <a:schemeClr val="accent1"/>
                </a:solidFill>
              </a:rPr>
              <a:t>Input window &amp; coupler</a:t>
            </a:r>
          </a:p>
        </p:txBody>
      </p:sp>
      <p:cxnSp>
        <p:nvCxnSpPr>
          <p:cNvPr id="18" name="Straight Arrow Connector 17">
            <a:extLst>
              <a:ext uri="{FF2B5EF4-FFF2-40B4-BE49-F238E27FC236}">
                <a16:creationId xmlns:a16="http://schemas.microsoft.com/office/drawing/2014/main" id="{2B305120-4016-408F-BC00-C5E60B01BB6C}"/>
              </a:ext>
            </a:extLst>
          </p:cNvPr>
          <p:cNvCxnSpPr/>
          <p:nvPr/>
        </p:nvCxnSpPr>
        <p:spPr>
          <a:xfrm>
            <a:off x="2514649" y="1373367"/>
            <a:ext cx="257151" cy="6154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B0C0C2-FBD8-4DA0-9324-E3462724C7E8}"/>
              </a:ext>
            </a:extLst>
          </p:cNvPr>
          <p:cNvSpPr txBox="1"/>
          <p:nvPr/>
        </p:nvSpPr>
        <p:spPr>
          <a:xfrm>
            <a:off x="539552" y="3644055"/>
            <a:ext cx="2121093" cy="369332"/>
          </a:xfrm>
          <a:prstGeom prst="rect">
            <a:avLst/>
          </a:prstGeom>
          <a:noFill/>
        </p:spPr>
        <p:txBody>
          <a:bodyPr wrap="none" rtlCol="0">
            <a:spAutoFit/>
          </a:bodyPr>
          <a:lstStyle/>
          <a:p>
            <a:r>
              <a:rPr lang="en-GB" b="1" dirty="0">
                <a:solidFill>
                  <a:schemeClr val="accent1"/>
                </a:solidFill>
              </a:rPr>
              <a:t>Interaction circuit</a:t>
            </a:r>
          </a:p>
        </p:txBody>
      </p:sp>
      <p:cxnSp>
        <p:nvCxnSpPr>
          <p:cNvPr id="20" name="Straight Arrow Connector 19">
            <a:extLst>
              <a:ext uri="{FF2B5EF4-FFF2-40B4-BE49-F238E27FC236}">
                <a16:creationId xmlns:a16="http://schemas.microsoft.com/office/drawing/2014/main" id="{46DDFCAB-3744-4216-83E5-E6828CEFEE97}"/>
              </a:ext>
            </a:extLst>
          </p:cNvPr>
          <p:cNvCxnSpPr/>
          <p:nvPr/>
        </p:nvCxnSpPr>
        <p:spPr>
          <a:xfrm flipV="1">
            <a:off x="2372656" y="2979440"/>
            <a:ext cx="975208" cy="6494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EF11BC8-FE81-46EB-83AB-5E27C32E425F}"/>
              </a:ext>
            </a:extLst>
          </p:cNvPr>
          <p:cNvSpPr txBox="1"/>
          <p:nvPr/>
        </p:nvSpPr>
        <p:spPr>
          <a:xfrm>
            <a:off x="5816555" y="3940040"/>
            <a:ext cx="1851789" cy="369332"/>
          </a:xfrm>
          <a:prstGeom prst="rect">
            <a:avLst/>
          </a:prstGeom>
          <a:noFill/>
        </p:spPr>
        <p:txBody>
          <a:bodyPr wrap="none" rtlCol="0">
            <a:spAutoFit/>
          </a:bodyPr>
          <a:lstStyle/>
          <a:p>
            <a:r>
              <a:rPr lang="en-GB" b="1" dirty="0">
                <a:solidFill>
                  <a:schemeClr val="accent1"/>
                </a:solidFill>
              </a:rPr>
              <a:t>Output window</a:t>
            </a:r>
          </a:p>
        </p:txBody>
      </p:sp>
      <p:cxnSp>
        <p:nvCxnSpPr>
          <p:cNvPr id="22" name="Straight Arrow Connector 21">
            <a:extLst>
              <a:ext uri="{FF2B5EF4-FFF2-40B4-BE49-F238E27FC236}">
                <a16:creationId xmlns:a16="http://schemas.microsoft.com/office/drawing/2014/main" id="{36F42083-C8D5-4B17-934D-CA87D5CBE670}"/>
              </a:ext>
            </a:extLst>
          </p:cNvPr>
          <p:cNvCxnSpPr/>
          <p:nvPr/>
        </p:nvCxnSpPr>
        <p:spPr>
          <a:xfrm flipV="1">
            <a:off x="7416394" y="3334249"/>
            <a:ext cx="294382" cy="6652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DBA0521-0F71-4EFA-9D92-7AAD12965474}"/>
              </a:ext>
            </a:extLst>
          </p:cNvPr>
          <p:cNvCxnSpPr/>
          <p:nvPr/>
        </p:nvCxnSpPr>
        <p:spPr>
          <a:xfrm>
            <a:off x="4736798" y="2852936"/>
            <a:ext cx="2931546" cy="0"/>
          </a:xfrm>
          <a:prstGeom prst="line">
            <a:avLst/>
          </a:prstGeom>
          <a:ln w="635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
            <a:extLst>
              <a:ext uri="{FF2B5EF4-FFF2-40B4-BE49-F238E27FC236}">
                <a16:creationId xmlns:a16="http://schemas.microsoft.com/office/drawing/2014/main" id="{299ACEBF-F109-4568-B70A-75AE362DECE3}"/>
              </a:ext>
            </a:extLst>
          </p:cNvPr>
          <p:cNvSpPr>
            <a:spLocks noGrp="1" noChangeArrowheads="1"/>
          </p:cNvSpPr>
          <p:nvPr>
            <p:ph type="title"/>
          </p:nvPr>
        </p:nvSpPr>
        <p:spPr>
          <a:xfrm>
            <a:off x="808564" y="143839"/>
            <a:ext cx="7344332" cy="634191"/>
          </a:xfrm>
        </p:spPr>
        <p:txBody>
          <a:bodyPr/>
          <a:lstStyle/>
          <a:p>
            <a:r>
              <a:rPr lang="en-US" altLang="zh-CN" sz="3600" dirty="0">
                <a:solidFill>
                  <a:schemeClr val="tx2"/>
                </a:solidFill>
              </a:rPr>
              <a:t>Output coupling – solution 1</a:t>
            </a:r>
          </a:p>
        </p:txBody>
      </p:sp>
      <p:pic>
        <p:nvPicPr>
          <p:cNvPr id="25" name="Picture 2" descr="http://www.compactlight.eu/pub/images/header.jpg"/>
          <p:cNvPicPr preferRelativeResize="0">
            <a:picLocks noChangeAspect="1" noChangeArrowheads="1"/>
          </p:cNvPicPr>
          <p:nvPr/>
        </p:nvPicPr>
        <p:blipFill rotWithShape="1">
          <a:blip r:embed="rId3">
            <a:extLst>
              <a:ext uri="{28A0092B-C50C-407E-A947-70E740481C1C}">
                <a14:useLocalDpi xmlns:a14="http://schemas.microsoft.com/office/drawing/2010/main"/>
              </a:ext>
            </a:extLst>
          </a:blip>
          <a:srcRect l="79405" t="8924" b="29291"/>
          <a:stretch/>
        </p:blipFill>
        <p:spPr bwMode="auto">
          <a:xfrm>
            <a:off x="35497" y="44625"/>
            <a:ext cx="1666200" cy="60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071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63688" y="169139"/>
            <a:ext cx="5904656" cy="634191"/>
          </a:xfrm>
        </p:spPr>
        <p:txBody>
          <a:bodyPr/>
          <a:lstStyle/>
          <a:p>
            <a:r>
              <a:rPr lang="en-US" altLang="zh-CN" sz="3600" dirty="0">
                <a:solidFill>
                  <a:schemeClr val="tx2"/>
                </a:solidFill>
              </a:rPr>
              <a:t>TE</a:t>
            </a:r>
            <a:r>
              <a:rPr lang="en-US" altLang="zh-CN" sz="3600" baseline="-25000" dirty="0">
                <a:solidFill>
                  <a:schemeClr val="tx2"/>
                </a:solidFill>
              </a:rPr>
              <a:t>01/02</a:t>
            </a:r>
            <a:r>
              <a:rPr lang="en-US" altLang="zh-CN" sz="3600" dirty="0">
                <a:solidFill>
                  <a:schemeClr val="tx2"/>
                </a:solidFill>
              </a:rPr>
              <a:t> transmission line</a:t>
            </a:r>
          </a:p>
        </p:txBody>
      </p:sp>
      <p:sp>
        <p:nvSpPr>
          <p:cNvPr id="3" name="Rectangle 2"/>
          <p:cNvSpPr/>
          <p:nvPr/>
        </p:nvSpPr>
        <p:spPr>
          <a:xfrm>
            <a:off x="117555" y="980728"/>
            <a:ext cx="6758701" cy="1323439"/>
          </a:xfrm>
          <a:prstGeom prst="rect">
            <a:avLst/>
          </a:prstGeom>
        </p:spPr>
        <p:txBody>
          <a:bodyPr wrap="square">
            <a:spAutoFit/>
          </a:bodyPr>
          <a:lstStyle/>
          <a:p>
            <a:r>
              <a:rPr lang="en-US" altLang="zh-CN" sz="2000" dirty="0"/>
              <a:t>Transmission line system is composed by: </a:t>
            </a:r>
          </a:p>
          <a:p>
            <a:pPr marL="342900" indent="-342900">
              <a:buAutoNum type="arabicParenBoth"/>
            </a:pPr>
            <a:r>
              <a:rPr lang="en-US" altLang="zh-CN" sz="2000" dirty="0"/>
              <a:t>Waveguide taper (conversion between TE</a:t>
            </a:r>
            <a:r>
              <a:rPr lang="en-US" altLang="zh-CN" sz="2000" baseline="-25000" dirty="0"/>
              <a:t>01</a:t>
            </a:r>
            <a:r>
              <a:rPr lang="en-US" altLang="zh-CN" sz="2000" dirty="0"/>
              <a:t> to TE</a:t>
            </a:r>
            <a:r>
              <a:rPr lang="en-US" altLang="zh-CN" sz="2000" baseline="-25000" dirty="0"/>
              <a:t>02</a:t>
            </a:r>
            <a:r>
              <a:rPr lang="en-US" altLang="zh-CN" sz="2000" dirty="0"/>
              <a:t>)</a:t>
            </a:r>
          </a:p>
          <a:p>
            <a:pPr marL="342900" indent="-342900">
              <a:buFontTx/>
              <a:buAutoNum type="arabicParenBoth"/>
            </a:pPr>
            <a:r>
              <a:rPr lang="en-US" altLang="zh-CN" sz="2000" dirty="0"/>
              <a:t>Straight waveguide  (low loss ~0.02 dB/meter)</a:t>
            </a:r>
            <a:endParaRPr lang="en-GB" sz="2000" dirty="0"/>
          </a:p>
          <a:p>
            <a:pPr marL="342900" indent="-342900">
              <a:buAutoNum type="arabicParenBoth"/>
            </a:pPr>
            <a:r>
              <a:rPr lang="en-US" altLang="zh-CN" sz="2000" dirty="0">
                <a:solidFill>
                  <a:srgbClr val="C00000"/>
                </a:solidFill>
              </a:rPr>
              <a:t>Miter bend (Major reflection source)</a:t>
            </a:r>
          </a:p>
        </p:txBody>
      </p:sp>
      <p:sp>
        <p:nvSpPr>
          <p:cNvPr id="5" name="Slide Number Placeholder 4">
            <a:extLst>
              <a:ext uri="{FF2B5EF4-FFF2-40B4-BE49-F238E27FC236}">
                <a16:creationId xmlns:a16="http://schemas.microsoft.com/office/drawing/2014/main" id="{9E05E338-DF44-4EA9-B35D-9AF3EBFC38BF}"/>
              </a:ext>
            </a:extLst>
          </p:cNvPr>
          <p:cNvSpPr>
            <a:spLocks noGrp="1"/>
          </p:cNvSpPr>
          <p:nvPr>
            <p:ph type="sldNum" sz="quarter" idx="12"/>
          </p:nvPr>
        </p:nvSpPr>
        <p:spPr/>
        <p:txBody>
          <a:bodyPr/>
          <a:lstStyle/>
          <a:p>
            <a:pPr>
              <a:defRPr/>
            </a:pPr>
            <a:fld id="{1C6B5DDA-0975-49C8-9694-A3A695377134}" type="slidenum">
              <a:rPr lang="zh-CN" altLang="en-US" smtClean="0"/>
              <a:pPr>
                <a:defRPr/>
              </a:pPr>
              <a:t>17</a:t>
            </a:fld>
            <a:endParaRPr lang="en-US" altLang="zh-CN" dirty="0"/>
          </a:p>
        </p:txBody>
      </p:sp>
      <p:pic>
        <p:nvPicPr>
          <p:cNvPr id="8" name="Picture 7">
            <a:extLst>
              <a:ext uri="{FF2B5EF4-FFF2-40B4-BE49-F238E27FC236}">
                <a16:creationId xmlns:a16="http://schemas.microsoft.com/office/drawing/2014/main" id="{E86D52D0-6890-4791-BFE3-18F8C65FE981}"/>
              </a:ext>
            </a:extLst>
          </p:cNvPr>
          <p:cNvPicPr>
            <a:picLocks noChangeAspect="1"/>
          </p:cNvPicPr>
          <p:nvPr/>
        </p:nvPicPr>
        <p:blipFill>
          <a:blip r:embed="rId3"/>
          <a:stretch>
            <a:fillRect/>
          </a:stretch>
        </p:blipFill>
        <p:spPr>
          <a:xfrm>
            <a:off x="194239" y="3593363"/>
            <a:ext cx="2014786" cy="1942088"/>
          </a:xfrm>
          <a:prstGeom prst="rect">
            <a:avLst/>
          </a:prstGeom>
        </p:spPr>
      </p:pic>
      <p:pic>
        <p:nvPicPr>
          <p:cNvPr id="11" name="Picture 10">
            <a:extLst>
              <a:ext uri="{FF2B5EF4-FFF2-40B4-BE49-F238E27FC236}">
                <a16:creationId xmlns:a16="http://schemas.microsoft.com/office/drawing/2014/main" id="{9C99B3F3-7F94-407A-8E95-14C054921FF4}"/>
              </a:ext>
            </a:extLst>
          </p:cNvPr>
          <p:cNvPicPr>
            <a:picLocks noChangeAspect="1"/>
          </p:cNvPicPr>
          <p:nvPr/>
        </p:nvPicPr>
        <p:blipFill>
          <a:blip r:embed="rId4"/>
          <a:stretch>
            <a:fillRect/>
          </a:stretch>
        </p:blipFill>
        <p:spPr>
          <a:xfrm>
            <a:off x="2339752" y="3664367"/>
            <a:ext cx="2559638" cy="2024150"/>
          </a:xfrm>
          <a:prstGeom prst="rect">
            <a:avLst/>
          </a:prstGeom>
        </p:spPr>
      </p:pic>
      <p:sp>
        <p:nvSpPr>
          <p:cNvPr id="15" name="TextBox 14">
            <a:extLst>
              <a:ext uri="{FF2B5EF4-FFF2-40B4-BE49-F238E27FC236}">
                <a16:creationId xmlns:a16="http://schemas.microsoft.com/office/drawing/2014/main" id="{B8EB344B-4776-46F6-84FD-AD3DF741C6E9}"/>
              </a:ext>
            </a:extLst>
          </p:cNvPr>
          <p:cNvSpPr txBox="1"/>
          <p:nvPr/>
        </p:nvSpPr>
        <p:spPr>
          <a:xfrm>
            <a:off x="251520" y="5613875"/>
            <a:ext cx="2088232" cy="369332"/>
          </a:xfrm>
          <a:prstGeom prst="rect">
            <a:avLst/>
          </a:prstGeom>
          <a:noFill/>
        </p:spPr>
        <p:txBody>
          <a:bodyPr wrap="square">
            <a:spAutoFit/>
          </a:bodyPr>
          <a:lstStyle/>
          <a:p>
            <a:r>
              <a:rPr lang="en-GB" dirty="0"/>
              <a:t>Pure TE</a:t>
            </a:r>
            <a:r>
              <a:rPr lang="en-GB" baseline="-25000" dirty="0"/>
              <a:t>01</a:t>
            </a:r>
            <a:r>
              <a:rPr lang="en-GB" dirty="0"/>
              <a:t> mode</a:t>
            </a:r>
          </a:p>
        </p:txBody>
      </p:sp>
      <p:sp>
        <p:nvSpPr>
          <p:cNvPr id="17" name="TextBox 16">
            <a:extLst>
              <a:ext uri="{FF2B5EF4-FFF2-40B4-BE49-F238E27FC236}">
                <a16:creationId xmlns:a16="http://schemas.microsoft.com/office/drawing/2014/main" id="{590C5C80-7D14-4B0C-8599-07C6CC578BF1}"/>
              </a:ext>
            </a:extLst>
          </p:cNvPr>
          <p:cNvSpPr txBox="1"/>
          <p:nvPr/>
        </p:nvSpPr>
        <p:spPr>
          <a:xfrm>
            <a:off x="85731" y="2524834"/>
            <a:ext cx="3049624" cy="400110"/>
          </a:xfrm>
          <a:prstGeom prst="rect">
            <a:avLst/>
          </a:prstGeom>
          <a:noFill/>
        </p:spPr>
        <p:txBody>
          <a:bodyPr wrap="square">
            <a:spAutoFit/>
          </a:bodyPr>
          <a:lstStyle/>
          <a:p>
            <a:r>
              <a:rPr lang="en-GB" sz="2000" b="1" dirty="0" err="1"/>
              <a:t>Miter</a:t>
            </a:r>
            <a:r>
              <a:rPr lang="en-GB" sz="2000" b="1" dirty="0"/>
              <a:t> bend structure:</a:t>
            </a:r>
          </a:p>
        </p:txBody>
      </p:sp>
      <p:sp>
        <p:nvSpPr>
          <p:cNvPr id="18" name="TextBox 17">
            <a:extLst>
              <a:ext uri="{FF2B5EF4-FFF2-40B4-BE49-F238E27FC236}">
                <a16:creationId xmlns:a16="http://schemas.microsoft.com/office/drawing/2014/main" id="{0331B71F-31F2-4230-B6BD-49093A490716}"/>
              </a:ext>
            </a:extLst>
          </p:cNvPr>
          <p:cNvSpPr txBox="1"/>
          <p:nvPr/>
        </p:nvSpPr>
        <p:spPr>
          <a:xfrm>
            <a:off x="2592519" y="5576596"/>
            <a:ext cx="2329408" cy="369332"/>
          </a:xfrm>
          <a:prstGeom prst="rect">
            <a:avLst/>
          </a:prstGeom>
          <a:noFill/>
        </p:spPr>
        <p:txBody>
          <a:bodyPr wrap="square">
            <a:spAutoFit/>
          </a:bodyPr>
          <a:lstStyle/>
          <a:p>
            <a:r>
              <a:rPr lang="en-GB" dirty="0"/>
              <a:t>Hybrid TE</a:t>
            </a:r>
            <a:r>
              <a:rPr lang="en-GB" baseline="-25000" dirty="0"/>
              <a:t>0n</a:t>
            </a:r>
            <a:r>
              <a:rPr lang="en-GB" dirty="0"/>
              <a:t> modes</a:t>
            </a:r>
          </a:p>
        </p:txBody>
      </p:sp>
      <p:pic>
        <p:nvPicPr>
          <p:cNvPr id="16" name="Picture 15">
            <a:extLst>
              <a:ext uri="{FF2B5EF4-FFF2-40B4-BE49-F238E27FC236}">
                <a16:creationId xmlns:a16="http://schemas.microsoft.com/office/drawing/2014/main" id="{55D28FA0-E8C9-49A6-8AEE-04CEAF132A35}"/>
              </a:ext>
            </a:extLst>
          </p:cNvPr>
          <p:cNvPicPr>
            <a:picLocks noChangeAspect="1"/>
          </p:cNvPicPr>
          <p:nvPr/>
        </p:nvPicPr>
        <p:blipFill>
          <a:blip r:embed="rId5"/>
          <a:stretch>
            <a:fillRect/>
          </a:stretch>
        </p:blipFill>
        <p:spPr>
          <a:xfrm>
            <a:off x="6719352" y="1270720"/>
            <a:ext cx="2338917" cy="1497173"/>
          </a:xfrm>
          <a:prstGeom prst="rect">
            <a:avLst/>
          </a:prstGeom>
        </p:spPr>
      </p:pic>
      <p:cxnSp>
        <p:nvCxnSpPr>
          <p:cNvPr id="20" name="Straight Arrow Connector 19">
            <a:extLst>
              <a:ext uri="{FF2B5EF4-FFF2-40B4-BE49-F238E27FC236}">
                <a16:creationId xmlns:a16="http://schemas.microsoft.com/office/drawing/2014/main" id="{A61B32EA-1F31-46A1-91D1-6ED3FE4AC2F9}"/>
              </a:ext>
            </a:extLst>
          </p:cNvPr>
          <p:cNvCxnSpPr/>
          <p:nvPr/>
        </p:nvCxnSpPr>
        <p:spPr>
          <a:xfrm>
            <a:off x="6444208" y="1484784"/>
            <a:ext cx="275144" cy="144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B60D7E2-0518-4792-8305-D62E9DA8890C}"/>
              </a:ext>
            </a:extLst>
          </p:cNvPr>
          <p:cNvCxnSpPr>
            <a:cxnSpLocks/>
          </p:cNvCxnSpPr>
          <p:nvPr/>
        </p:nvCxnSpPr>
        <p:spPr>
          <a:xfrm flipV="1">
            <a:off x="6444208" y="1754225"/>
            <a:ext cx="707192" cy="886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30B078B-C8B3-48FD-B1FF-48F96C3C942F}"/>
              </a:ext>
            </a:extLst>
          </p:cNvPr>
          <p:cNvCxnSpPr>
            <a:cxnSpLocks/>
          </p:cNvCxnSpPr>
          <p:nvPr/>
        </p:nvCxnSpPr>
        <p:spPr>
          <a:xfrm>
            <a:off x="6444208" y="2132856"/>
            <a:ext cx="820976" cy="1311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D41292F-318F-4BB1-91ED-F39DA4E87287}"/>
              </a:ext>
            </a:extLst>
          </p:cNvPr>
          <p:cNvSpPr txBox="1"/>
          <p:nvPr/>
        </p:nvSpPr>
        <p:spPr>
          <a:xfrm>
            <a:off x="85731" y="2945291"/>
            <a:ext cx="8940715" cy="646331"/>
          </a:xfrm>
          <a:prstGeom prst="rect">
            <a:avLst/>
          </a:prstGeom>
          <a:noFill/>
        </p:spPr>
        <p:txBody>
          <a:bodyPr wrap="square">
            <a:spAutoFit/>
          </a:bodyPr>
          <a:lstStyle/>
          <a:p>
            <a:r>
              <a:rPr lang="en-GB" sz="1800" dirty="0">
                <a:solidFill>
                  <a:srgbClr val="000000"/>
                </a:solidFill>
                <a:effectLst/>
                <a:cs typeface="Arial" panose="020B0604020202020204" pitchFamily="34" charset="0"/>
              </a:rPr>
              <a:t>The taper section is used to convert from pure TE</a:t>
            </a:r>
            <a:r>
              <a:rPr lang="en-GB" sz="800" dirty="0">
                <a:solidFill>
                  <a:srgbClr val="000000"/>
                </a:solidFill>
                <a:effectLst/>
                <a:cs typeface="Arial" panose="020B0604020202020204" pitchFamily="34" charset="0"/>
              </a:rPr>
              <a:t>01 </a:t>
            </a:r>
            <a:r>
              <a:rPr lang="en-GB" sz="1800" dirty="0">
                <a:solidFill>
                  <a:srgbClr val="000000"/>
                </a:solidFill>
                <a:effectLst/>
                <a:cs typeface="Arial" panose="020B0604020202020204" pitchFamily="34" charset="0"/>
              </a:rPr>
              <a:t>into a mixture of higher order TE</a:t>
            </a:r>
            <a:r>
              <a:rPr lang="en-GB" sz="800" dirty="0">
                <a:solidFill>
                  <a:srgbClr val="000000"/>
                </a:solidFill>
                <a:effectLst/>
                <a:cs typeface="Arial" panose="020B0604020202020204" pitchFamily="34" charset="0"/>
              </a:rPr>
              <a:t>0</a:t>
            </a:r>
            <a:r>
              <a:rPr lang="en-GB" sz="800" i="1" dirty="0">
                <a:solidFill>
                  <a:srgbClr val="000000"/>
                </a:solidFill>
                <a:effectLst/>
                <a:cs typeface="Arial" panose="020B0604020202020204" pitchFamily="34" charset="0"/>
              </a:rPr>
              <a:t>n </a:t>
            </a:r>
            <a:r>
              <a:rPr lang="en-GB" sz="1800" dirty="0">
                <a:solidFill>
                  <a:srgbClr val="000000"/>
                </a:solidFill>
                <a:effectLst/>
                <a:cs typeface="Arial" panose="020B0604020202020204" pitchFamily="34" charset="0"/>
              </a:rPr>
              <a:t>modes, which helps to locate the wave energy more centrally. And to reduce the loss.</a:t>
            </a:r>
            <a:endParaRPr lang="en-GB" dirty="0">
              <a:cs typeface="Arial" panose="020B0604020202020204" pitchFamily="34" charset="0"/>
            </a:endParaRPr>
          </a:p>
        </p:txBody>
      </p:sp>
      <p:graphicFrame>
        <p:nvGraphicFramePr>
          <p:cNvPr id="36" name="Table 35">
            <a:extLst>
              <a:ext uri="{FF2B5EF4-FFF2-40B4-BE49-F238E27FC236}">
                <a16:creationId xmlns:a16="http://schemas.microsoft.com/office/drawing/2014/main" id="{0E844487-7F10-477C-BCCD-3393507B2CFD}"/>
              </a:ext>
            </a:extLst>
          </p:cNvPr>
          <p:cNvGraphicFramePr>
            <a:graphicFrameLocks noGrp="1"/>
          </p:cNvGraphicFramePr>
          <p:nvPr>
            <p:extLst>
              <p:ext uri="{D42A27DB-BD31-4B8C-83A1-F6EECF244321}">
                <p14:modId xmlns:p14="http://schemas.microsoft.com/office/powerpoint/2010/main" val="3563682572"/>
              </p:ext>
            </p:extLst>
          </p:nvPr>
        </p:nvGraphicFramePr>
        <p:xfrm>
          <a:off x="5170896" y="3704766"/>
          <a:ext cx="3865600" cy="1430300"/>
        </p:xfrm>
        <a:graphic>
          <a:graphicData uri="http://schemas.openxmlformats.org/drawingml/2006/table">
            <a:tbl>
              <a:tblPr firstRow="1" bandRow="1">
                <a:tableStyleId>{5C22544A-7EE6-4342-B048-85BDC9FD1C3A}</a:tableStyleId>
              </a:tblPr>
              <a:tblGrid>
                <a:gridCol w="2200296">
                  <a:extLst>
                    <a:ext uri="{9D8B030D-6E8A-4147-A177-3AD203B41FA5}">
                      <a16:colId xmlns:a16="http://schemas.microsoft.com/office/drawing/2014/main" val="2340563772"/>
                    </a:ext>
                  </a:extLst>
                </a:gridCol>
                <a:gridCol w="1665304">
                  <a:extLst>
                    <a:ext uri="{9D8B030D-6E8A-4147-A177-3AD203B41FA5}">
                      <a16:colId xmlns:a16="http://schemas.microsoft.com/office/drawing/2014/main" val="3667173538"/>
                    </a:ext>
                  </a:extLst>
                </a:gridCol>
              </a:tblGrid>
              <a:tr h="333020">
                <a:tc>
                  <a:txBody>
                    <a:bodyPr/>
                    <a:lstStyle/>
                    <a:p>
                      <a:pPr indent="11430" algn="l">
                        <a:spcAft>
                          <a:spcPts val="0"/>
                        </a:spcAft>
                      </a:pPr>
                      <a:r>
                        <a:rPr lang="en-US" sz="1800" kern="1200" dirty="0">
                          <a:effectLst/>
                          <a:latin typeface="Times New Roman" panose="02020603050405020304" pitchFamily="18" charset="0"/>
                          <a:cs typeface="Times New Roman" panose="02020603050405020304" pitchFamily="18" charset="0"/>
                        </a:rPr>
                        <a:t>Taper angle (degree)</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1800" kern="1200" dirty="0">
                          <a:effectLst/>
                          <a:latin typeface="Times New Roman" panose="02020603050405020304" pitchFamily="18" charset="0"/>
                          <a:cs typeface="Times New Roman" panose="02020603050405020304" pitchFamily="18" charset="0"/>
                        </a:rPr>
                        <a:t>TE</a:t>
                      </a:r>
                      <a:r>
                        <a:rPr lang="en-US" sz="1800" kern="1200" baseline="-25000" dirty="0">
                          <a:effectLst/>
                          <a:latin typeface="Times New Roman" panose="02020603050405020304" pitchFamily="18" charset="0"/>
                          <a:cs typeface="Times New Roman" panose="02020603050405020304" pitchFamily="18" charset="0"/>
                        </a:rPr>
                        <a:t>02</a:t>
                      </a:r>
                      <a:r>
                        <a:rPr lang="en-US" sz="1800" kern="1200" dirty="0">
                          <a:effectLst/>
                          <a:latin typeface="Times New Roman" panose="02020603050405020304" pitchFamily="18" charset="0"/>
                          <a:cs typeface="Times New Roman" panose="02020603050405020304" pitchFamily="18" charset="0"/>
                        </a:rPr>
                        <a:t> content</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884996628"/>
                  </a:ext>
                </a:extLst>
              </a:tr>
              <a:tr h="169251">
                <a:tc>
                  <a:txBody>
                    <a:bodyPr/>
                    <a:lstStyle/>
                    <a:p>
                      <a:pPr algn="l">
                        <a:spcAft>
                          <a:spcPts val="0"/>
                        </a:spcAft>
                      </a:pPr>
                      <a:r>
                        <a:rPr lang="en-GB" sz="1800" kern="1200" dirty="0">
                          <a:effectLst/>
                          <a:latin typeface="Times New Roman" panose="02020603050405020304" pitchFamily="18" charset="0"/>
                          <a:cs typeface="Times New Roman" panose="02020603050405020304" pitchFamily="18" charset="0"/>
                        </a:rPr>
                        <a:t>4</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1800" kern="1200" dirty="0">
                          <a:effectLst/>
                          <a:latin typeface="Times New Roman" panose="02020603050405020304" pitchFamily="18" charset="0"/>
                          <a:cs typeface="Times New Roman" panose="02020603050405020304" pitchFamily="18" charset="0"/>
                        </a:rPr>
                        <a:t>4%</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91012805"/>
                  </a:ext>
                </a:extLst>
              </a:tr>
              <a:tr h="166510">
                <a:tc>
                  <a:txBody>
                    <a:bodyPr/>
                    <a:lstStyle/>
                    <a:p>
                      <a:pPr algn="l">
                        <a:spcAft>
                          <a:spcPts val="0"/>
                        </a:spcAft>
                      </a:pPr>
                      <a:r>
                        <a:rPr lang="en-GB" sz="1800" kern="1200" dirty="0">
                          <a:effectLst/>
                          <a:latin typeface="Times New Roman" panose="02020603050405020304" pitchFamily="18" charset="0"/>
                          <a:cs typeface="Times New Roman" panose="02020603050405020304" pitchFamily="18" charset="0"/>
                        </a:rPr>
                        <a:t>6</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1800" kern="1200" dirty="0">
                          <a:effectLst/>
                          <a:latin typeface="Times New Roman" panose="02020603050405020304" pitchFamily="18" charset="0"/>
                          <a:cs typeface="Times New Roman" panose="02020603050405020304" pitchFamily="18" charset="0"/>
                        </a:rPr>
                        <a:t>8%</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938668414"/>
                  </a:ext>
                </a:extLst>
              </a:tr>
              <a:tr h="166510">
                <a:tc>
                  <a:txBody>
                    <a:bodyPr/>
                    <a:lstStyle/>
                    <a:p>
                      <a:pPr algn="l">
                        <a:spcAft>
                          <a:spcPts val="0"/>
                        </a:spcAft>
                      </a:pPr>
                      <a:r>
                        <a:rPr lang="en-GB" sz="1800" b="1" kern="1200" dirty="0">
                          <a:solidFill>
                            <a:srgbClr val="C00000"/>
                          </a:solidFill>
                          <a:effectLst/>
                          <a:latin typeface="Times New Roman" panose="02020603050405020304" pitchFamily="18" charset="0"/>
                          <a:cs typeface="Times New Roman" panose="02020603050405020304" pitchFamily="18" charset="0"/>
                        </a:rPr>
                        <a:t>8</a:t>
                      </a:r>
                      <a:endParaRPr lang="zh-CN" sz="36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1800" b="1" kern="1200" dirty="0">
                          <a:solidFill>
                            <a:srgbClr val="C00000"/>
                          </a:solidFill>
                          <a:effectLst/>
                          <a:latin typeface="Times New Roman" panose="02020603050405020304" pitchFamily="18" charset="0"/>
                          <a:cs typeface="Times New Roman" panose="02020603050405020304" pitchFamily="18" charset="0"/>
                        </a:rPr>
                        <a:t>14%</a:t>
                      </a:r>
                      <a:endParaRPr lang="zh-CN" sz="36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25797340"/>
                  </a:ext>
                </a:extLst>
              </a:tr>
              <a:tr h="248721">
                <a:tc>
                  <a:txBody>
                    <a:bodyPr/>
                    <a:lstStyle/>
                    <a:p>
                      <a:pPr algn="l">
                        <a:spcAft>
                          <a:spcPts val="0"/>
                        </a:spcAft>
                      </a:pPr>
                      <a:r>
                        <a:rPr lang="en-US" sz="1800" kern="1200" dirty="0">
                          <a:effectLst/>
                          <a:latin typeface="Times New Roman" panose="02020603050405020304" pitchFamily="18" charset="0"/>
                          <a:cs typeface="Times New Roman" panose="02020603050405020304" pitchFamily="18" charset="0"/>
                        </a:rPr>
                        <a:t>10</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en-US" sz="1800" kern="1200" dirty="0">
                          <a:effectLst/>
                          <a:latin typeface="Times New Roman" panose="02020603050405020304" pitchFamily="18" charset="0"/>
                          <a:cs typeface="Times New Roman" panose="02020603050405020304" pitchFamily="18" charset="0"/>
                        </a:rPr>
                        <a:t>20%</a:t>
                      </a:r>
                      <a:endParaRPr lang="zh-CN" sz="3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57303003"/>
                  </a:ext>
                </a:extLst>
              </a:tr>
            </a:tbl>
          </a:graphicData>
        </a:graphic>
      </p:graphicFrame>
      <p:sp>
        <p:nvSpPr>
          <p:cNvPr id="37" name="TextBox 36">
            <a:extLst>
              <a:ext uri="{FF2B5EF4-FFF2-40B4-BE49-F238E27FC236}">
                <a16:creationId xmlns:a16="http://schemas.microsoft.com/office/drawing/2014/main" id="{2272927B-0B4D-4A2A-9931-2A2A32552525}"/>
              </a:ext>
            </a:extLst>
          </p:cNvPr>
          <p:cNvSpPr txBox="1"/>
          <p:nvPr/>
        </p:nvSpPr>
        <p:spPr>
          <a:xfrm>
            <a:off x="5152157" y="5169966"/>
            <a:ext cx="3906112" cy="923330"/>
          </a:xfrm>
          <a:prstGeom prst="rect">
            <a:avLst/>
          </a:prstGeom>
          <a:noFill/>
        </p:spPr>
        <p:txBody>
          <a:bodyPr wrap="square">
            <a:spAutoFit/>
          </a:bodyPr>
          <a:lstStyle/>
          <a:p>
            <a:r>
              <a:rPr lang="en-GB" dirty="0">
                <a:solidFill>
                  <a:srgbClr val="C00000"/>
                </a:solidFill>
              </a:rPr>
              <a:t>Typical values, will change with different diameter. ~14% TE</a:t>
            </a:r>
            <a:r>
              <a:rPr lang="en-GB" baseline="-25000" dirty="0">
                <a:solidFill>
                  <a:srgbClr val="C00000"/>
                </a:solidFill>
              </a:rPr>
              <a:t>02</a:t>
            </a:r>
            <a:r>
              <a:rPr lang="en-GB" dirty="0">
                <a:solidFill>
                  <a:srgbClr val="C00000"/>
                </a:solidFill>
              </a:rPr>
              <a:t> mode is an optimal choice.</a:t>
            </a:r>
          </a:p>
        </p:txBody>
      </p:sp>
      <p:pic>
        <p:nvPicPr>
          <p:cNvPr id="21" name="Picture 2" descr="http://www.compactlight.eu/pub/images/header.jpg"/>
          <p:cNvPicPr preferRelativeResize="0">
            <a:picLocks noChangeAspect="1" noChangeArrowheads="1"/>
          </p:cNvPicPr>
          <p:nvPr/>
        </p:nvPicPr>
        <p:blipFill rotWithShape="1">
          <a:blip r:embed="rId6">
            <a:extLst>
              <a:ext uri="{28A0092B-C50C-407E-A947-70E740481C1C}">
                <a14:useLocalDpi xmlns:a14="http://schemas.microsoft.com/office/drawing/2010/main"/>
              </a:ext>
            </a:extLst>
          </a:blip>
          <a:srcRect l="79405" t="8924" b="29291"/>
          <a:stretch/>
        </p:blipFill>
        <p:spPr bwMode="auto">
          <a:xfrm>
            <a:off x="35497" y="44625"/>
            <a:ext cx="1666200" cy="60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840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E06655-8F59-4D22-8D7F-5EA8989FBAB6}"/>
              </a:ext>
            </a:extLst>
          </p:cNvPr>
          <p:cNvPicPr>
            <a:picLocks noChangeAspect="1"/>
          </p:cNvPicPr>
          <p:nvPr/>
        </p:nvPicPr>
        <p:blipFill>
          <a:blip r:embed="rId3"/>
          <a:stretch>
            <a:fillRect/>
          </a:stretch>
        </p:blipFill>
        <p:spPr>
          <a:xfrm>
            <a:off x="467544" y="1052736"/>
            <a:ext cx="7380820" cy="2018610"/>
          </a:xfrm>
          <a:prstGeom prst="rect">
            <a:avLst/>
          </a:prstGeom>
        </p:spPr>
      </p:pic>
      <p:pic>
        <p:nvPicPr>
          <p:cNvPr id="11" name="Picture 10">
            <a:extLst>
              <a:ext uri="{FF2B5EF4-FFF2-40B4-BE49-F238E27FC236}">
                <a16:creationId xmlns:a16="http://schemas.microsoft.com/office/drawing/2014/main" id="{13A33C0B-1654-483D-8299-F6C808F40F30}"/>
              </a:ext>
            </a:extLst>
          </p:cNvPr>
          <p:cNvPicPr>
            <a:picLocks noChangeAspect="1"/>
          </p:cNvPicPr>
          <p:nvPr/>
        </p:nvPicPr>
        <p:blipFill>
          <a:blip r:embed="rId4"/>
          <a:stretch>
            <a:fillRect/>
          </a:stretch>
        </p:blipFill>
        <p:spPr>
          <a:xfrm>
            <a:off x="35496" y="3038982"/>
            <a:ext cx="6408712" cy="3100788"/>
          </a:xfrm>
          <a:prstGeom prst="rect">
            <a:avLst/>
          </a:prstGeom>
        </p:spPr>
      </p:pic>
      <p:sp>
        <p:nvSpPr>
          <p:cNvPr id="6" name="Rectangle 2"/>
          <p:cNvSpPr>
            <a:spLocks noGrp="1" noChangeArrowheads="1"/>
          </p:cNvSpPr>
          <p:nvPr>
            <p:ph type="title"/>
          </p:nvPr>
        </p:nvSpPr>
        <p:spPr>
          <a:xfrm>
            <a:off x="1331640" y="171915"/>
            <a:ext cx="5904656" cy="634191"/>
          </a:xfrm>
        </p:spPr>
        <p:txBody>
          <a:bodyPr/>
          <a:lstStyle/>
          <a:p>
            <a:r>
              <a:rPr lang="en-US" altLang="zh-CN" sz="3600" dirty="0">
                <a:solidFill>
                  <a:schemeClr val="tx2"/>
                </a:solidFill>
              </a:rPr>
              <a:t>TE</a:t>
            </a:r>
            <a:r>
              <a:rPr lang="en-US" altLang="zh-CN" sz="3600" baseline="-25000" dirty="0">
                <a:solidFill>
                  <a:schemeClr val="tx2"/>
                </a:solidFill>
              </a:rPr>
              <a:t>01/02</a:t>
            </a:r>
            <a:r>
              <a:rPr lang="en-US" altLang="zh-CN" sz="3600" dirty="0">
                <a:solidFill>
                  <a:schemeClr val="tx2"/>
                </a:solidFill>
              </a:rPr>
              <a:t> transmission line</a:t>
            </a:r>
          </a:p>
        </p:txBody>
      </p:sp>
      <p:sp>
        <p:nvSpPr>
          <p:cNvPr id="27" name="Rectangle 26"/>
          <p:cNvSpPr/>
          <p:nvPr/>
        </p:nvSpPr>
        <p:spPr>
          <a:xfrm>
            <a:off x="6349225" y="3140324"/>
            <a:ext cx="2759279" cy="2677656"/>
          </a:xfrm>
          <a:prstGeom prst="rect">
            <a:avLst/>
          </a:prstGeom>
        </p:spPr>
        <p:txBody>
          <a:bodyPr wrap="square">
            <a:spAutoFit/>
          </a:bodyPr>
          <a:lstStyle/>
          <a:p>
            <a:r>
              <a:rPr lang="en-US" altLang="zh-CN" sz="2400" dirty="0">
                <a:solidFill>
                  <a:srgbClr val="C00000"/>
                </a:solidFill>
              </a:rPr>
              <a:t>At W-band 94 GHz with a 20m length, the transmission loss was -0.75 </a:t>
            </a:r>
            <a:r>
              <a:rPr lang="en-US" altLang="zh-CN" sz="2400" dirty="0" err="1">
                <a:solidFill>
                  <a:srgbClr val="C00000"/>
                </a:solidFill>
              </a:rPr>
              <a:t>dB.</a:t>
            </a:r>
            <a:endParaRPr lang="en-US" altLang="zh-CN" sz="2400" dirty="0">
              <a:solidFill>
                <a:srgbClr val="C00000"/>
              </a:solidFill>
            </a:endParaRPr>
          </a:p>
          <a:p>
            <a:r>
              <a:rPr lang="en-US" altLang="zh-CN" sz="2400" dirty="0">
                <a:solidFill>
                  <a:srgbClr val="C00000"/>
                </a:solidFill>
              </a:rPr>
              <a:t>Lower loss can be achieved at Ka-band.</a:t>
            </a:r>
          </a:p>
        </p:txBody>
      </p:sp>
      <p:sp>
        <p:nvSpPr>
          <p:cNvPr id="9" name="TextBox 8">
            <a:extLst>
              <a:ext uri="{FF2B5EF4-FFF2-40B4-BE49-F238E27FC236}">
                <a16:creationId xmlns:a16="http://schemas.microsoft.com/office/drawing/2014/main" id="{3BA515C4-A6C4-4C0B-A33D-A2CAB5E2B1CC}"/>
              </a:ext>
            </a:extLst>
          </p:cNvPr>
          <p:cNvSpPr txBox="1"/>
          <p:nvPr/>
        </p:nvSpPr>
        <p:spPr>
          <a:xfrm>
            <a:off x="1979711" y="6536377"/>
            <a:ext cx="5806280" cy="276999"/>
          </a:xfrm>
          <a:prstGeom prst="rect">
            <a:avLst/>
          </a:prstGeom>
          <a:noFill/>
        </p:spPr>
        <p:txBody>
          <a:bodyPr wrap="square">
            <a:spAutoFit/>
          </a:bodyPr>
          <a:lstStyle/>
          <a:p>
            <a:r>
              <a:rPr lang="en-GB" sz="1200" dirty="0">
                <a:latin typeface="Times New Roman" panose="02020603050405020304" pitchFamily="18" charset="0"/>
                <a:cs typeface="Times New Roman" panose="02020603050405020304" pitchFamily="18" charset="0"/>
              </a:rPr>
              <a:t>C. R. Donaldson, et. al, IEEE Trans. Electron Devices, vol. 68, no. 1, pp. 364-368, 2021.</a:t>
            </a:r>
          </a:p>
        </p:txBody>
      </p:sp>
      <p:sp>
        <p:nvSpPr>
          <p:cNvPr id="5" name="Slide Number Placeholder 4">
            <a:extLst>
              <a:ext uri="{FF2B5EF4-FFF2-40B4-BE49-F238E27FC236}">
                <a16:creationId xmlns:a16="http://schemas.microsoft.com/office/drawing/2014/main" id="{9E05E338-DF44-4EA9-B35D-9AF3EBFC38BF}"/>
              </a:ext>
            </a:extLst>
          </p:cNvPr>
          <p:cNvSpPr>
            <a:spLocks noGrp="1"/>
          </p:cNvSpPr>
          <p:nvPr>
            <p:ph type="sldNum" sz="quarter" idx="12"/>
          </p:nvPr>
        </p:nvSpPr>
        <p:spPr/>
        <p:txBody>
          <a:bodyPr/>
          <a:lstStyle/>
          <a:p>
            <a:pPr>
              <a:defRPr/>
            </a:pPr>
            <a:fld id="{1C6B5DDA-0975-49C8-9694-A3A695377134}" type="slidenum">
              <a:rPr lang="zh-CN" altLang="en-US" smtClean="0"/>
              <a:pPr>
                <a:defRPr/>
              </a:pPr>
              <a:t>18</a:t>
            </a:fld>
            <a:endParaRPr lang="en-US" altLang="zh-CN" dirty="0"/>
          </a:p>
        </p:txBody>
      </p:sp>
      <p:pic>
        <p:nvPicPr>
          <p:cNvPr id="10" name="Picture 2" descr="http://www.compactlight.eu/pub/images/header.jpg"/>
          <p:cNvPicPr preferRelativeResize="0">
            <a:picLocks noChangeAspect="1" noChangeArrowheads="1"/>
          </p:cNvPicPr>
          <p:nvPr/>
        </p:nvPicPr>
        <p:blipFill rotWithShape="1">
          <a:blip r:embed="rId5">
            <a:extLst>
              <a:ext uri="{28A0092B-C50C-407E-A947-70E740481C1C}">
                <a14:useLocalDpi xmlns:a14="http://schemas.microsoft.com/office/drawing/2010/main"/>
              </a:ext>
            </a:extLst>
          </a:blip>
          <a:srcRect l="79405" t="8924" b="29291"/>
          <a:stretch/>
        </p:blipFill>
        <p:spPr bwMode="auto">
          <a:xfrm>
            <a:off x="35497" y="44625"/>
            <a:ext cx="1666200" cy="60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470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221410" y="1340459"/>
            <a:ext cx="8359920" cy="3054849"/>
          </a:xfrm>
          <a:prstGeom prst="rect">
            <a:avLst/>
          </a:prstGeom>
        </p:spPr>
      </p:pic>
      <p:cxnSp>
        <p:nvCxnSpPr>
          <p:cNvPr id="8" name="Straight Arrow Connector 7"/>
          <p:cNvCxnSpPr/>
          <p:nvPr/>
        </p:nvCxnSpPr>
        <p:spPr>
          <a:xfrm>
            <a:off x="368922" y="4509120"/>
            <a:ext cx="8212408"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34436" y="4499828"/>
            <a:ext cx="966931" cy="369332"/>
          </a:xfrm>
          <a:prstGeom prst="rect">
            <a:avLst/>
          </a:prstGeom>
          <a:noFill/>
        </p:spPr>
        <p:txBody>
          <a:bodyPr wrap="none" rtlCol="0">
            <a:spAutoFit/>
          </a:bodyPr>
          <a:lstStyle/>
          <a:p>
            <a:r>
              <a:rPr lang="en-GB" b="1" dirty="0">
                <a:solidFill>
                  <a:schemeClr val="accent1"/>
                </a:solidFill>
              </a:rPr>
              <a:t>150 cm</a:t>
            </a:r>
          </a:p>
        </p:txBody>
      </p:sp>
      <p:cxnSp>
        <p:nvCxnSpPr>
          <p:cNvPr id="11" name="Straight Arrow Connector 10"/>
          <p:cNvCxnSpPr/>
          <p:nvPr/>
        </p:nvCxnSpPr>
        <p:spPr>
          <a:xfrm>
            <a:off x="8748464" y="1403484"/>
            <a:ext cx="0" cy="273630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226263" y="4046878"/>
            <a:ext cx="838691" cy="369332"/>
          </a:xfrm>
          <a:prstGeom prst="rect">
            <a:avLst/>
          </a:prstGeom>
          <a:noFill/>
        </p:spPr>
        <p:txBody>
          <a:bodyPr wrap="none" rtlCol="0">
            <a:spAutoFit/>
          </a:bodyPr>
          <a:lstStyle/>
          <a:p>
            <a:r>
              <a:rPr lang="en-GB" b="1" dirty="0">
                <a:solidFill>
                  <a:schemeClr val="accent1"/>
                </a:solidFill>
              </a:rPr>
              <a:t>60 cm</a:t>
            </a:r>
          </a:p>
        </p:txBody>
      </p:sp>
      <p:sp>
        <p:nvSpPr>
          <p:cNvPr id="14" name="TextBox 13"/>
          <p:cNvSpPr txBox="1"/>
          <p:nvPr/>
        </p:nvSpPr>
        <p:spPr>
          <a:xfrm>
            <a:off x="507371" y="1617478"/>
            <a:ext cx="1595309" cy="369332"/>
          </a:xfrm>
          <a:prstGeom prst="rect">
            <a:avLst/>
          </a:prstGeom>
          <a:noFill/>
        </p:spPr>
        <p:txBody>
          <a:bodyPr wrap="none" rtlCol="0">
            <a:spAutoFit/>
          </a:bodyPr>
          <a:lstStyle/>
          <a:p>
            <a:r>
              <a:rPr lang="en-GB" b="1" dirty="0">
                <a:solidFill>
                  <a:schemeClr val="accent1"/>
                </a:solidFill>
              </a:rPr>
              <a:t>Electron gun</a:t>
            </a:r>
          </a:p>
        </p:txBody>
      </p:sp>
      <p:cxnSp>
        <p:nvCxnSpPr>
          <p:cNvPr id="16" name="Straight Arrow Connector 15"/>
          <p:cNvCxnSpPr/>
          <p:nvPr/>
        </p:nvCxnSpPr>
        <p:spPr>
          <a:xfrm>
            <a:off x="1161010" y="2018957"/>
            <a:ext cx="144016" cy="4313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80536" y="3584820"/>
            <a:ext cx="1184940" cy="369332"/>
          </a:xfrm>
          <a:prstGeom prst="rect">
            <a:avLst/>
          </a:prstGeom>
          <a:noFill/>
        </p:spPr>
        <p:txBody>
          <a:bodyPr wrap="none" rtlCol="0">
            <a:spAutoFit/>
          </a:bodyPr>
          <a:lstStyle/>
          <a:p>
            <a:r>
              <a:rPr lang="en-GB" b="1" dirty="0">
                <a:solidFill>
                  <a:schemeClr val="accent1"/>
                </a:solidFill>
              </a:rPr>
              <a:t>Collector</a:t>
            </a:r>
          </a:p>
        </p:txBody>
      </p:sp>
      <p:cxnSp>
        <p:nvCxnSpPr>
          <p:cNvPr id="19" name="Straight Arrow Connector 18"/>
          <p:cNvCxnSpPr/>
          <p:nvPr/>
        </p:nvCxnSpPr>
        <p:spPr>
          <a:xfrm flipV="1">
            <a:off x="7524793" y="3133418"/>
            <a:ext cx="195647" cy="480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056955" y="1001354"/>
            <a:ext cx="2146742" cy="646331"/>
          </a:xfrm>
          <a:prstGeom prst="rect">
            <a:avLst/>
          </a:prstGeom>
          <a:noFill/>
        </p:spPr>
        <p:txBody>
          <a:bodyPr wrap="none" rtlCol="0">
            <a:spAutoFit/>
          </a:bodyPr>
          <a:lstStyle/>
          <a:p>
            <a:pPr algn="ctr"/>
            <a:r>
              <a:rPr lang="en-GB" b="1" dirty="0">
                <a:solidFill>
                  <a:schemeClr val="accent1"/>
                </a:solidFill>
              </a:rPr>
              <a:t>Superconducting </a:t>
            </a:r>
          </a:p>
          <a:p>
            <a:pPr algn="ctr"/>
            <a:r>
              <a:rPr lang="en-GB" b="1" dirty="0">
                <a:solidFill>
                  <a:schemeClr val="accent1"/>
                </a:solidFill>
              </a:rPr>
              <a:t>magnet</a:t>
            </a:r>
          </a:p>
        </p:txBody>
      </p:sp>
      <p:cxnSp>
        <p:nvCxnSpPr>
          <p:cNvPr id="22" name="Straight Arrow Connector 21"/>
          <p:cNvCxnSpPr/>
          <p:nvPr/>
        </p:nvCxnSpPr>
        <p:spPr>
          <a:xfrm flipH="1">
            <a:off x="4393195" y="1198020"/>
            <a:ext cx="697652" cy="4475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5496" y="1036423"/>
            <a:ext cx="2787943" cy="369332"/>
          </a:xfrm>
          <a:prstGeom prst="rect">
            <a:avLst/>
          </a:prstGeom>
          <a:noFill/>
        </p:spPr>
        <p:txBody>
          <a:bodyPr wrap="none" rtlCol="0">
            <a:spAutoFit/>
          </a:bodyPr>
          <a:lstStyle/>
          <a:p>
            <a:r>
              <a:rPr lang="en-GB" b="1" dirty="0">
                <a:solidFill>
                  <a:schemeClr val="accent1"/>
                </a:solidFill>
              </a:rPr>
              <a:t>Input window &amp; coupler</a:t>
            </a:r>
          </a:p>
        </p:txBody>
      </p:sp>
      <p:cxnSp>
        <p:nvCxnSpPr>
          <p:cNvPr id="25" name="Straight Arrow Connector 24"/>
          <p:cNvCxnSpPr/>
          <p:nvPr/>
        </p:nvCxnSpPr>
        <p:spPr>
          <a:xfrm>
            <a:off x="2344019" y="1364075"/>
            <a:ext cx="257151" cy="6154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68922" y="3634763"/>
            <a:ext cx="2121093" cy="369332"/>
          </a:xfrm>
          <a:prstGeom prst="rect">
            <a:avLst/>
          </a:prstGeom>
          <a:noFill/>
        </p:spPr>
        <p:txBody>
          <a:bodyPr wrap="none" rtlCol="0">
            <a:spAutoFit/>
          </a:bodyPr>
          <a:lstStyle/>
          <a:p>
            <a:r>
              <a:rPr lang="en-GB" b="1" dirty="0">
                <a:solidFill>
                  <a:schemeClr val="accent1"/>
                </a:solidFill>
              </a:rPr>
              <a:t>Interaction circuit</a:t>
            </a:r>
          </a:p>
        </p:txBody>
      </p:sp>
      <p:cxnSp>
        <p:nvCxnSpPr>
          <p:cNvPr id="31" name="Straight Arrow Connector 30"/>
          <p:cNvCxnSpPr/>
          <p:nvPr/>
        </p:nvCxnSpPr>
        <p:spPr>
          <a:xfrm flipV="1">
            <a:off x="2202026" y="2970148"/>
            <a:ext cx="975208" cy="6494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444936" y="1650834"/>
            <a:ext cx="1851789" cy="369332"/>
          </a:xfrm>
          <a:prstGeom prst="rect">
            <a:avLst/>
          </a:prstGeom>
          <a:noFill/>
        </p:spPr>
        <p:txBody>
          <a:bodyPr wrap="none" rtlCol="0">
            <a:spAutoFit/>
          </a:bodyPr>
          <a:lstStyle/>
          <a:p>
            <a:r>
              <a:rPr lang="en-GB" b="1" dirty="0">
                <a:solidFill>
                  <a:schemeClr val="accent1"/>
                </a:solidFill>
              </a:rPr>
              <a:t>Output window</a:t>
            </a:r>
          </a:p>
        </p:txBody>
      </p:sp>
      <p:cxnSp>
        <p:nvCxnSpPr>
          <p:cNvPr id="37" name="Straight Arrow Connector 36"/>
          <p:cNvCxnSpPr/>
          <p:nvPr/>
        </p:nvCxnSpPr>
        <p:spPr>
          <a:xfrm flipH="1">
            <a:off x="5618243" y="1835500"/>
            <a:ext cx="753957" cy="2086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508104" y="3707740"/>
            <a:ext cx="1043876" cy="369332"/>
          </a:xfrm>
          <a:prstGeom prst="rect">
            <a:avLst/>
          </a:prstGeom>
          <a:noFill/>
        </p:spPr>
        <p:txBody>
          <a:bodyPr wrap="none" rtlCol="0">
            <a:spAutoFit/>
          </a:bodyPr>
          <a:lstStyle/>
          <a:p>
            <a:r>
              <a:rPr lang="en-GB" b="1" dirty="0">
                <a:solidFill>
                  <a:schemeClr val="accent1"/>
                </a:solidFill>
              </a:rPr>
              <a:t>Cooling</a:t>
            </a:r>
          </a:p>
        </p:txBody>
      </p:sp>
      <p:cxnSp>
        <p:nvCxnSpPr>
          <p:cNvPr id="27" name="Straight Arrow Connector 26"/>
          <p:cNvCxnSpPr/>
          <p:nvPr/>
        </p:nvCxnSpPr>
        <p:spPr>
          <a:xfrm flipH="1" flipV="1">
            <a:off x="5245343" y="3713945"/>
            <a:ext cx="334773" cy="2118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730785" y="2961788"/>
            <a:ext cx="11236" cy="12045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531171" y="4067780"/>
            <a:ext cx="2672526" cy="369332"/>
          </a:xfrm>
          <a:prstGeom prst="rect">
            <a:avLst/>
          </a:prstGeom>
          <a:noFill/>
        </p:spPr>
        <p:txBody>
          <a:bodyPr wrap="none" rtlCol="0">
            <a:spAutoFit/>
          </a:bodyPr>
          <a:lstStyle/>
          <a:p>
            <a:r>
              <a:rPr lang="en-GB" b="1" dirty="0">
                <a:solidFill>
                  <a:schemeClr val="accent1"/>
                </a:solidFill>
              </a:rPr>
              <a:t>Quasi-optical launcher</a:t>
            </a:r>
          </a:p>
        </p:txBody>
      </p:sp>
      <p:sp>
        <p:nvSpPr>
          <p:cNvPr id="13" name="TextBox 12"/>
          <p:cNvSpPr txBox="1"/>
          <p:nvPr/>
        </p:nvSpPr>
        <p:spPr>
          <a:xfrm>
            <a:off x="148870" y="4771643"/>
            <a:ext cx="8880559" cy="120032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dirty="0"/>
              <a:t>Output in the </a:t>
            </a:r>
            <a:r>
              <a:rPr lang="en-GB" b="1" dirty="0">
                <a:solidFill>
                  <a:srgbClr val="C00000"/>
                </a:solidFill>
              </a:rPr>
              <a:t>transverse direction</a:t>
            </a:r>
            <a:r>
              <a:rPr lang="en-GB" dirty="0"/>
              <a:t>.</a:t>
            </a:r>
          </a:p>
          <a:p>
            <a:pPr marL="285750" indent="-285750">
              <a:buFont typeface="Arial" panose="020B0604020202020204" pitchFamily="34" charset="0"/>
              <a:buChar char="•"/>
            </a:pPr>
            <a:r>
              <a:rPr lang="en-GB" dirty="0"/>
              <a:t>Output mode TEM00 (fundamental Gaussian mode, ~98% similarity with HE11 mode in low loss corrugated waveguide).</a:t>
            </a:r>
          </a:p>
          <a:p>
            <a:pPr marL="285750" indent="-285750">
              <a:buFont typeface="Arial" panose="020B0604020202020204" pitchFamily="34" charset="0"/>
              <a:buChar char="•"/>
            </a:pPr>
            <a:r>
              <a:rPr lang="en-GB" dirty="0"/>
              <a:t>Better beam wave decoupling and more suitable design for depressed collector.</a:t>
            </a:r>
          </a:p>
        </p:txBody>
      </p:sp>
      <p:sp>
        <p:nvSpPr>
          <p:cNvPr id="33" name="Rectangle 2">
            <a:extLst>
              <a:ext uri="{FF2B5EF4-FFF2-40B4-BE49-F238E27FC236}">
                <a16:creationId xmlns:a16="http://schemas.microsoft.com/office/drawing/2014/main" id="{2BE36425-2135-4968-A387-A8A62B771460}"/>
              </a:ext>
            </a:extLst>
          </p:cNvPr>
          <p:cNvSpPr>
            <a:spLocks noGrp="1" noChangeArrowheads="1"/>
          </p:cNvSpPr>
          <p:nvPr>
            <p:ph type="title"/>
          </p:nvPr>
        </p:nvSpPr>
        <p:spPr>
          <a:xfrm>
            <a:off x="940175" y="122638"/>
            <a:ext cx="6912768" cy="634191"/>
          </a:xfrm>
        </p:spPr>
        <p:txBody>
          <a:bodyPr/>
          <a:lstStyle/>
          <a:p>
            <a:r>
              <a:rPr lang="en-US" altLang="zh-CN" sz="3600" dirty="0">
                <a:solidFill>
                  <a:schemeClr val="tx2"/>
                </a:solidFill>
              </a:rPr>
              <a:t>Output coupling – solution 2</a:t>
            </a:r>
          </a:p>
        </p:txBody>
      </p:sp>
      <p:pic>
        <p:nvPicPr>
          <p:cNvPr id="29" name="Picture 2" descr="http://www.compactlight.eu/pub/images/header.jpg"/>
          <p:cNvPicPr preferRelativeResize="0">
            <a:picLocks noChangeAspect="1" noChangeArrowheads="1"/>
          </p:cNvPicPr>
          <p:nvPr/>
        </p:nvPicPr>
        <p:blipFill rotWithShape="1">
          <a:blip r:embed="rId3">
            <a:extLst>
              <a:ext uri="{28A0092B-C50C-407E-A947-70E740481C1C}">
                <a14:useLocalDpi xmlns:a14="http://schemas.microsoft.com/office/drawing/2010/main"/>
              </a:ext>
            </a:extLst>
          </a:blip>
          <a:srcRect l="79405" t="8924" b="29291"/>
          <a:stretch/>
        </p:blipFill>
        <p:spPr bwMode="auto">
          <a:xfrm>
            <a:off x="35497" y="44625"/>
            <a:ext cx="1666200" cy="60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233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en-US" altLang="zh-CN" dirty="0">
                <a:solidFill>
                  <a:schemeClr val="tx2"/>
                </a:solidFill>
              </a:rPr>
              <a:t>Outlines</a:t>
            </a:r>
            <a:endParaRPr lang="zh-CN" altLang="en-US" dirty="0">
              <a:solidFill>
                <a:schemeClr val="tx2"/>
              </a:solidFill>
            </a:endParaRPr>
          </a:p>
        </p:txBody>
      </p:sp>
      <p:sp>
        <p:nvSpPr>
          <p:cNvPr id="7171" name="内容占位符 2"/>
          <p:cNvSpPr>
            <a:spLocks noGrp="1"/>
          </p:cNvSpPr>
          <p:nvPr>
            <p:ph idx="1"/>
          </p:nvPr>
        </p:nvSpPr>
        <p:spPr>
          <a:xfrm>
            <a:off x="971600" y="1340768"/>
            <a:ext cx="7128792" cy="4400550"/>
          </a:xfrm>
        </p:spPr>
        <p:txBody>
          <a:bodyPr/>
          <a:lstStyle/>
          <a:p>
            <a:pPr eaLnBrk="1" hangingPunct="1"/>
            <a:r>
              <a:rPr lang="en-US" altLang="zh-CN" sz="2800" dirty="0"/>
              <a:t>Motivation</a:t>
            </a:r>
          </a:p>
          <a:p>
            <a:pPr eaLnBrk="1" hangingPunct="1"/>
            <a:r>
              <a:rPr lang="en-US" altLang="zh-CN" sz="2800" dirty="0"/>
              <a:t>Principles of </a:t>
            </a:r>
            <a:r>
              <a:rPr lang="en-US" altLang="zh-CN" sz="2800" dirty="0" err="1"/>
              <a:t>Gyroklystron</a:t>
            </a:r>
            <a:endParaRPr lang="en-US" altLang="zh-CN" sz="2800" dirty="0"/>
          </a:p>
          <a:p>
            <a:pPr eaLnBrk="1" hangingPunct="1"/>
            <a:r>
              <a:rPr lang="en-US" altLang="zh-CN" sz="2800" dirty="0"/>
              <a:t>Design of the interaction circuit</a:t>
            </a:r>
          </a:p>
          <a:p>
            <a:pPr eaLnBrk="1" hangingPunct="1"/>
            <a:r>
              <a:rPr lang="en-US" altLang="zh-CN" sz="2800" dirty="0"/>
              <a:t>Design of other components</a:t>
            </a:r>
          </a:p>
          <a:p>
            <a:pPr lvl="1" eaLnBrk="1" hangingPunct="1"/>
            <a:r>
              <a:rPr lang="en-US" altLang="zh-CN" sz="2400" dirty="0"/>
              <a:t>MIG gun</a:t>
            </a:r>
          </a:p>
          <a:p>
            <a:pPr lvl="1" eaLnBrk="1" hangingPunct="1"/>
            <a:r>
              <a:rPr lang="en-US" altLang="zh-CN" sz="2400" dirty="0"/>
              <a:t>Input coupler and input window</a:t>
            </a:r>
          </a:p>
          <a:p>
            <a:pPr lvl="1" eaLnBrk="1" hangingPunct="1"/>
            <a:r>
              <a:rPr lang="en-US" altLang="zh-CN" sz="2400" dirty="0"/>
              <a:t>Output launcher and transmission line</a:t>
            </a:r>
          </a:p>
          <a:p>
            <a:pPr lvl="1" eaLnBrk="1" hangingPunct="1"/>
            <a:r>
              <a:rPr lang="en-US" altLang="zh-CN" sz="2400" dirty="0" smtClean="0"/>
              <a:t>Collector </a:t>
            </a:r>
            <a:r>
              <a:rPr lang="en-US" altLang="zh-CN" sz="2400" dirty="0"/>
              <a:t>design</a:t>
            </a:r>
          </a:p>
          <a:p>
            <a:pPr eaLnBrk="1" hangingPunct="1"/>
            <a:r>
              <a:rPr lang="en-GB" sz="2800" dirty="0"/>
              <a:t>List of specifications</a:t>
            </a:r>
            <a:endParaRPr lang="en-US" altLang="zh-CN" sz="2800" dirty="0"/>
          </a:p>
        </p:txBody>
      </p:sp>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680BCD81-E513-4406-867A-0280781236A8}" type="slidenum">
              <a:rPr lang="zh-CN" altLang="en-US" sz="1200">
                <a:solidFill>
                  <a:srgbClr val="898989"/>
                </a:solidFill>
              </a:rPr>
              <a:pPr>
                <a:spcBef>
                  <a:spcPct val="0"/>
                </a:spcBef>
                <a:buFontTx/>
                <a:buNone/>
              </a:pPr>
              <a:t>2</a:t>
            </a:fld>
            <a:endParaRPr lang="en-US" altLang="zh-CN" sz="1200">
              <a:solidFill>
                <a:srgbClr val="898989"/>
              </a:solidFill>
            </a:endParaRPr>
          </a:p>
        </p:txBody>
      </p:sp>
      <p:pic>
        <p:nvPicPr>
          <p:cNvPr id="6" name="Picture 2" descr="http://www.compactlight.eu/pub/images/header.jpg"/>
          <p:cNvPicPr preferRelativeResize="0">
            <a:picLocks noChangeAspect="1" noChangeArrowheads="1"/>
          </p:cNvPicPr>
          <p:nvPr/>
        </p:nvPicPr>
        <p:blipFill rotWithShape="1">
          <a:blip r:embed="rId2">
            <a:extLst>
              <a:ext uri="{28A0092B-C50C-407E-A947-70E740481C1C}">
                <a14:useLocalDpi xmlns:a14="http://schemas.microsoft.com/office/drawing/2010/main"/>
              </a:ext>
            </a:extLst>
          </a:blip>
          <a:srcRect l="79405" t="8924" b="29291"/>
          <a:stretch/>
        </p:blipFill>
        <p:spPr bwMode="auto">
          <a:xfrm>
            <a:off x="35497" y="44624"/>
            <a:ext cx="2016224" cy="7267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072005" y="37526"/>
            <a:ext cx="7123043" cy="634191"/>
          </a:xfrm>
        </p:spPr>
        <p:txBody>
          <a:bodyPr/>
          <a:lstStyle/>
          <a:p>
            <a:r>
              <a:rPr lang="en-US" altLang="zh-CN" sz="3600" dirty="0">
                <a:solidFill>
                  <a:schemeClr val="tx2"/>
                </a:solidFill>
              </a:rPr>
              <a:t>QO launcher, </a:t>
            </a:r>
            <a:r>
              <a:rPr lang="en-US" altLang="zh-CN" sz="3600" dirty="0" smtClean="0">
                <a:solidFill>
                  <a:schemeClr val="tx2"/>
                </a:solidFill>
              </a:rPr>
              <a:t>transmission </a:t>
            </a:r>
            <a:r>
              <a:rPr lang="en-US" altLang="zh-CN" sz="3600" dirty="0">
                <a:solidFill>
                  <a:schemeClr val="tx2"/>
                </a:solidFill>
              </a:rPr>
              <a:t>line</a:t>
            </a:r>
          </a:p>
        </p:txBody>
      </p:sp>
      <p:sp>
        <p:nvSpPr>
          <p:cNvPr id="27" name="Rectangle 26"/>
          <p:cNvSpPr/>
          <p:nvPr/>
        </p:nvSpPr>
        <p:spPr>
          <a:xfrm>
            <a:off x="1223628" y="6093296"/>
            <a:ext cx="6408712" cy="461665"/>
          </a:xfrm>
          <a:prstGeom prst="rect">
            <a:avLst/>
          </a:prstGeom>
        </p:spPr>
        <p:txBody>
          <a:bodyPr wrap="square">
            <a:spAutoFit/>
          </a:bodyPr>
          <a:lstStyle/>
          <a:p>
            <a:pPr lvl="0"/>
            <a:r>
              <a:rPr lang="en-GB" sz="1200" dirty="0"/>
              <a:t>(1) L. Zhang, et. al, </a:t>
            </a:r>
            <a:r>
              <a:rPr lang="en-GB" sz="1200" i="1" dirty="0"/>
              <a:t>Journal of Synchrotron Radiation</a:t>
            </a:r>
            <a:r>
              <a:rPr lang="en-GB" sz="1200" dirty="0"/>
              <a:t>, vol. 26, pp. 11-17, 2019. </a:t>
            </a:r>
          </a:p>
          <a:p>
            <a:pPr lvl="0"/>
            <a:r>
              <a:rPr lang="en-GB" sz="1200" dirty="0"/>
              <a:t>(2) P. </a:t>
            </a:r>
            <a:r>
              <a:rPr lang="en-GB" sz="1200" dirty="0" err="1"/>
              <a:t>McElhinney</a:t>
            </a:r>
            <a:r>
              <a:rPr lang="en-GB" sz="1200" dirty="0"/>
              <a:t>, et. al, </a:t>
            </a:r>
            <a:r>
              <a:rPr lang="en-GB" sz="1200" i="1" dirty="0"/>
              <a:t>IEEE Trans. Antennas </a:t>
            </a:r>
            <a:r>
              <a:rPr lang="en-GB" sz="1200" i="1" dirty="0" err="1"/>
              <a:t>Propag</a:t>
            </a:r>
            <a:r>
              <a:rPr lang="en-GB" sz="1200" i="1" dirty="0"/>
              <a:t>.</a:t>
            </a:r>
            <a:r>
              <a:rPr lang="en-GB" sz="1200" dirty="0"/>
              <a:t>, vol. 61, no. 3, pp. 1453-1456, 2013. </a:t>
            </a:r>
            <a:endParaRPr lang="en-US" altLang="zh-CN" sz="1600" dirty="0">
              <a:solidFill>
                <a:srgbClr val="C00000"/>
              </a:solidFill>
            </a:endParaRPr>
          </a:p>
        </p:txBody>
      </p:sp>
      <p:pic>
        <p:nvPicPr>
          <p:cNvPr id="7" name="Picture 6"/>
          <p:cNvPicPr>
            <a:picLocks noChangeAspect="1"/>
          </p:cNvPicPr>
          <p:nvPr/>
        </p:nvPicPr>
        <p:blipFill>
          <a:blip r:embed="rId2"/>
          <a:stretch>
            <a:fillRect/>
          </a:stretch>
        </p:blipFill>
        <p:spPr>
          <a:xfrm>
            <a:off x="107504" y="3914805"/>
            <a:ext cx="4320480" cy="2045764"/>
          </a:xfrm>
          <a:prstGeom prst="rect">
            <a:avLst/>
          </a:prstGeom>
        </p:spPr>
      </p:pic>
      <p:sp>
        <p:nvSpPr>
          <p:cNvPr id="3" name="Rectangle 2"/>
          <p:cNvSpPr/>
          <p:nvPr/>
        </p:nvSpPr>
        <p:spPr>
          <a:xfrm>
            <a:off x="4754403" y="4265801"/>
            <a:ext cx="4253493" cy="1323439"/>
          </a:xfrm>
          <a:prstGeom prst="rect">
            <a:avLst/>
          </a:prstGeom>
          <a:solidFill>
            <a:schemeClr val="bg1"/>
          </a:solidFill>
        </p:spPr>
        <p:txBody>
          <a:bodyPr wrap="square">
            <a:spAutoFit/>
          </a:bodyPr>
          <a:lstStyle/>
          <a:p>
            <a:r>
              <a:rPr lang="en-US" altLang="zh-CN" sz="2000" dirty="0"/>
              <a:t>A low loss corrugated waveguide can be used to transport the HE11 mode. The </a:t>
            </a:r>
            <a:r>
              <a:rPr lang="en-US" altLang="zh-CN" sz="2000" dirty="0" err="1"/>
              <a:t>ohmic</a:t>
            </a:r>
            <a:r>
              <a:rPr lang="en-US" altLang="zh-CN" sz="2000" dirty="0"/>
              <a:t> loss is similar to TE01 mode.</a:t>
            </a:r>
            <a:endParaRPr lang="en-GB" sz="2000" dirty="0"/>
          </a:p>
        </p:txBody>
      </p:sp>
      <p:pic>
        <p:nvPicPr>
          <p:cNvPr id="9" name="Picture 8">
            <a:extLst>
              <a:ext uri="{FF2B5EF4-FFF2-40B4-BE49-F238E27FC236}">
                <a16:creationId xmlns:a16="http://schemas.microsoft.com/office/drawing/2014/main" id="{C332C139-81C3-4E0A-97C0-279418EAAA55}"/>
              </a:ext>
            </a:extLst>
          </p:cNvPr>
          <p:cNvPicPr>
            <a:picLocks noChangeAspect="1"/>
          </p:cNvPicPr>
          <p:nvPr/>
        </p:nvPicPr>
        <p:blipFill>
          <a:blip r:embed="rId3"/>
          <a:stretch>
            <a:fillRect/>
          </a:stretch>
        </p:blipFill>
        <p:spPr>
          <a:xfrm>
            <a:off x="107504" y="925389"/>
            <a:ext cx="5417396" cy="2946825"/>
          </a:xfrm>
          <a:prstGeom prst="rect">
            <a:avLst/>
          </a:prstGeom>
        </p:spPr>
      </p:pic>
      <p:sp>
        <p:nvSpPr>
          <p:cNvPr id="11" name="Rectangle 10">
            <a:extLst>
              <a:ext uri="{FF2B5EF4-FFF2-40B4-BE49-F238E27FC236}">
                <a16:creationId xmlns:a16="http://schemas.microsoft.com/office/drawing/2014/main" id="{A5B94475-E618-4DDA-8A77-935E5E22F248}"/>
              </a:ext>
            </a:extLst>
          </p:cNvPr>
          <p:cNvSpPr/>
          <p:nvPr/>
        </p:nvSpPr>
        <p:spPr>
          <a:xfrm>
            <a:off x="65301" y="3122495"/>
            <a:ext cx="1971757" cy="400110"/>
          </a:xfrm>
          <a:prstGeom prst="rect">
            <a:avLst/>
          </a:prstGeom>
          <a:solidFill>
            <a:schemeClr val="bg1"/>
          </a:solidFill>
        </p:spPr>
        <p:txBody>
          <a:bodyPr wrap="square">
            <a:spAutoFit/>
          </a:bodyPr>
          <a:lstStyle/>
          <a:p>
            <a:r>
              <a:rPr lang="en-US" altLang="zh-CN" sz="2000" dirty="0" err="1">
                <a:solidFill>
                  <a:srgbClr val="C00000"/>
                </a:solidFill>
              </a:rPr>
              <a:t>Vlasov</a:t>
            </a:r>
            <a:r>
              <a:rPr lang="en-US" altLang="zh-CN" sz="2000" dirty="0">
                <a:solidFill>
                  <a:srgbClr val="C00000"/>
                </a:solidFill>
              </a:rPr>
              <a:t> step cut</a:t>
            </a:r>
            <a:endParaRPr lang="en-GB" sz="2000" dirty="0">
              <a:solidFill>
                <a:srgbClr val="C00000"/>
              </a:solidFill>
            </a:endParaRPr>
          </a:p>
        </p:txBody>
      </p:sp>
      <p:sp>
        <p:nvSpPr>
          <p:cNvPr id="12" name="Rectangle 11">
            <a:extLst>
              <a:ext uri="{FF2B5EF4-FFF2-40B4-BE49-F238E27FC236}">
                <a16:creationId xmlns:a16="http://schemas.microsoft.com/office/drawing/2014/main" id="{C5A9C964-4823-42D9-B9DE-AB4D6BF92CC3}"/>
              </a:ext>
            </a:extLst>
          </p:cNvPr>
          <p:cNvSpPr/>
          <p:nvPr/>
        </p:nvSpPr>
        <p:spPr>
          <a:xfrm>
            <a:off x="3923928" y="831964"/>
            <a:ext cx="1296144" cy="400110"/>
          </a:xfrm>
          <a:prstGeom prst="rect">
            <a:avLst/>
          </a:prstGeom>
          <a:noFill/>
          <a:ln>
            <a:noFill/>
          </a:ln>
        </p:spPr>
        <p:txBody>
          <a:bodyPr wrap="square">
            <a:spAutoFit/>
          </a:bodyPr>
          <a:lstStyle/>
          <a:p>
            <a:r>
              <a:rPr lang="en-US" altLang="zh-CN" sz="2000" dirty="0">
                <a:solidFill>
                  <a:srgbClr val="C00000"/>
                </a:solidFill>
              </a:rPr>
              <a:t>window</a:t>
            </a:r>
            <a:endParaRPr lang="en-GB" sz="2000" dirty="0">
              <a:solidFill>
                <a:srgbClr val="C00000"/>
              </a:solidFill>
            </a:endParaRPr>
          </a:p>
        </p:txBody>
      </p:sp>
      <p:sp>
        <p:nvSpPr>
          <p:cNvPr id="13" name="Rectangle 12">
            <a:extLst>
              <a:ext uri="{FF2B5EF4-FFF2-40B4-BE49-F238E27FC236}">
                <a16:creationId xmlns:a16="http://schemas.microsoft.com/office/drawing/2014/main" id="{7F55C1ED-EF3F-43EE-B292-DE92A0B77EF9}"/>
              </a:ext>
            </a:extLst>
          </p:cNvPr>
          <p:cNvSpPr/>
          <p:nvPr/>
        </p:nvSpPr>
        <p:spPr>
          <a:xfrm>
            <a:off x="3923928" y="3324575"/>
            <a:ext cx="2232248" cy="707886"/>
          </a:xfrm>
          <a:prstGeom prst="rect">
            <a:avLst/>
          </a:prstGeom>
          <a:solidFill>
            <a:schemeClr val="bg1"/>
          </a:solidFill>
        </p:spPr>
        <p:txBody>
          <a:bodyPr wrap="square">
            <a:spAutoFit/>
          </a:bodyPr>
          <a:lstStyle/>
          <a:p>
            <a:r>
              <a:rPr lang="en-US" altLang="zh-CN" sz="2000" dirty="0">
                <a:solidFill>
                  <a:srgbClr val="C00000"/>
                </a:solidFill>
              </a:rPr>
              <a:t>quasi-parabolic mirror </a:t>
            </a:r>
            <a:endParaRPr lang="en-GB" sz="2000" dirty="0">
              <a:solidFill>
                <a:srgbClr val="C00000"/>
              </a:solidFill>
            </a:endParaRPr>
          </a:p>
        </p:txBody>
      </p:sp>
      <p:sp>
        <p:nvSpPr>
          <p:cNvPr id="14" name="Rectangle 13">
            <a:extLst>
              <a:ext uri="{FF2B5EF4-FFF2-40B4-BE49-F238E27FC236}">
                <a16:creationId xmlns:a16="http://schemas.microsoft.com/office/drawing/2014/main" id="{EC09AB4E-1F81-43C7-A5EF-94BE2B01B18A}"/>
              </a:ext>
            </a:extLst>
          </p:cNvPr>
          <p:cNvSpPr/>
          <p:nvPr/>
        </p:nvSpPr>
        <p:spPr>
          <a:xfrm>
            <a:off x="1252228" y="1808580"/>
            <a:ext cx="1971757" cy="400110"/>
          </a:xfrm>
          <a:prstGeom prst="rect">
            <a:avLst/>
          </a:prstGeom>
          <a:noFill/>
          <a:ln>
            <a:noFill/>
          </a:ln>
        </p:spPr>
        <p:txBody>
          <a:bodyPr wrap="square">
            <a:spAutoFit/>
          </a:bodyPr>
          <a:lstStyle/>
          <a:p>
            <a:r>
              <a:rPr lang="en-US" altLang="zh-CN" sz="2000" dirty="0">
                <a:solidFill>
                  <a:srgbClr val="C00000"/>
                </a:solidFill>
              </a:rPr>
              <a:t>elliptical mirror</a:t>
            </a:r>
            <a:endParaRPr lang="en-GB" sz="2000" dirty="0">
              <a:solidFill>
                <a:srgbClr val="C00000"/>
              </a:solidFill>
            </a:endParaRPr>
          </a:p>
        </p:txBody>
      </p:sp>
      <p:sp>
        <p:nvSpPr>
          <p:cNvPr id="15" name="Rectangle 14">
            <a:extLst>
              <a:ext uri="{FF2B5EF4-FFF2-40B4-BE49-F238E27FC236}">
                <a16:creationId xmlns:a16="http://schemas.microsoft.com/office/drawing/2014/main" id="{0B63CA32-0664-4764-AC5B-A3B77764ADD9}"/>
              </a:ext>
            </a:extLst>
          </p:cNvPr>
          <p:cNvSpPr/>
          <p:nvPr/>
        </p:nvSpPr>
        <p:spPr>
          <a:xfrm>
            <a:off x="6156176" y="1644373"/>
            <a:ext cx="2736304" cy="1200329"/>
          </a:xfrm>
          <a:prstGeom prst="rect">
            <a:avLst/>
          </a:prstGeom>
        </p:spPr>
        <p:txBody>
          <a:bodyPr wrap="square">
            <a:spAutoFit/>
          </a:bodyPr>
          <a:lstStyle/>
          <a:p>
            <a:r>
              <a:rPr lang="en-US" altLang="zh-CN" sz="2400" dirty="0"/>
              <a:t>The conversion efficiency can be 95% - 98%.</a:t>
            </a:r>
          </a:p>
        </p:txBody>
      </p:sp>
      <p:pic>
        <p:nvPicPr>
          <p:cNvPr id="16" name="Picture 2" descr="http://www.compactlight.eu/pub/images/header.jpg"/>
          <p:cNvPicPr preferRelativeResize="0">
            <a:picLocks noChangeAspect="1" noChangeArrowheads="1"/>
          </p:cNvPicPr>
          <p:nvPr/>
        </p:nvPicPr>
        <p:blipFill rotWithShape="1">
          <a:blip r:embed="rId4">
            <a:extLst>
              <a:ext uri="{28A0092B-C50C-407E-A947-70E740481C1C}">
                <a14:useLocalDpi xmlns:a14="http://schemas.microsoft.com/office/drawing/2010/main"/>
              </a:ext>
            </a:extLst>
          </a:blip>
          <a:srcRect l="79405" t="8924" b="29291"/>
          <a:stretch/>
        </p:blipFill>
        <p:spPr bwMode="auto">
          <a:xfrm>
            <a:off x="55333" y="112047"/>
            <a:ext cx="1670846" cy="602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124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305001" y="141042"/>
            <a:ext cx="6517232" cy="936104"/>
          </a:xfrm>
        </p:spPr>
        <p:txBody>
          <a:bodyPr/>
          <a:lstStyle/>
          <a:p>
            <a:pPr>
              <a:lnSpc>
                <a:spcPct val="80000"/>
              </a:lnSpc>
            </a:pPr>
            <a:r>
              <a:rPr lang="en-US" altLang="zh-CN" sz="3600" dirty="0">
                <a:solidFill>
                  <a:schemeClr val="tx2"/>
                </a:solidFill>
              </a:rPr>
              <a:t>Commercially available transmission lines</a:t>
            </a:r>
          </a:p>
        </p:txBody>
      </p:sp>
      <p:sp>
        <p:nvSpPr>
          <p:cNvPr id="8" name="Content Placeholder 2"/>
          <p:cNvSpPr>
            <a:spLocks noGrp="1"/>
          </p:cNvSpPr>
          <p:nvPr>
            <p:ph idx="1"/>
          </p:nvPr>
        </p:nvSpPr>
        <p:spPr>
          <a:xfrm>
            <a:off x="107504" y="1124744"/>
            <a:ext cx="8856984" cy="5760640"/>
          </a:xfrm>
        </p:spPr>
        <p:txBody>
          <a:bodyPr>
            <a:normAutofit/>
          </a:bodyPr>
          <a:lstStyle/>
          <a:p>
            <a:r>
              <a:rPr lang="en-GB" sz="2000" dirty="0"/>
              <a:t>Straight corrugated waveguide</a:t>
            </a:r>
          </a:p>
          <a:p>
            <a:r>
              <a:rPr lang="en-GB" sz="2000" dirty="0"/>
              <a:t>Low loss HE</a:t>
            </a:r>
            <a:r>
              <a:rPr lang="en-GB" sz="2000" baseline="-25000" dirty="0"/>
              <a:t>11</a:t>
            </a:r>
            <a:r>
              <a:rPr lang="en-GB" sz="2000" dirty="0"/>
              <a:t> (as low as 1% per 100m, no mitre bends) </a:t>
            </a:r>
          </a:p>
          <a:p>
            <a:pPr lvl="1"/>
            <a:r>
              <a:rPr lang="en-GB" sz="2000" dirty="0"/>
              <a:t>Can be used with mitre bends</a:t>
            </a:r>
          </a:p>
          <a:p>
            <a:pPr lvl="1"/>
            <a:r>
              <a:rPr lang="en-GB" sz="2000" dirty="0"/>
              <a:t>High power, ~MWs in vacuum</a:t>
            </a:r>
          </a:p>
          <a:p>
            <a:pPr lvl="2"/>
            <a:r>
              <a:rPr lang="en-GB" sz="2000" dirty="0"/>
              <a:t>Higher power in vacuum, </a:t>
            </a:r>
            <a:r>
              <a:rPr lang="en-GB" sz="2000" dirty="0" err="1"/>
              <a:t>Helicoflex</a:t>
            </a:r>
            <a:r>
              <a:rPr lang="en-GB" sz="2000" dirty="0"/>
              <a:t>® vacuum seals </a:t>
            </a:r>
          </a:p>
        </p:txBody>
      </p:sp>
      <p:pic>
        <p:nvPicPr>
          <p:cNvPr id="9" name="Picture 2" descr="Non-vacuum miter bends are made with corrugated waveguides machined into a block. Recesses are also machined into the block to accept mating waveguides with good alignment. The mirror is bolted into the b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1175" y="1340768"/>
            <a:ext cx="2225321" cy="22136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Vacuum miter bends have corrugated waveguide arms machined in one piece with the miter block. Aside from the seals needed to connect ordinary waveguides to the ends, the only vacuum seal required with a simple miter bend is a Helicoflex® metal seal under the mirror. This photo shows a vacuum miter bend in 63.5 mm waveguide with a power monitoring feature. Miter bends can also be supplied with fiber optic arc detectors and with ports for vacuum gaug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957" b="9182"/>
          <a:stretch/>
        </p:blipFill>
        <p:spPr bwMode="auto">
          <a:xfrm>
            <a:off x="2088917" y="4341915"/>
            <a:ext cx="2474700" cy="247146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414289" y="3554438"/>
            <a:ext cx="2659404" cy="1200329"/>
          </a:xfrm>
          <a:prstGeom prst="rect">
            <a:avLst/>
          </a:prstGeom>
        </p:spPr>
        <p:txBody>
          <a:bodyPr wrap="square">
            <a:spAutoFit/>
          </a:bodyPr>
          <a:lstStyle/>
          <a:p>
            <a:pPr marL="90487"/>
            <a:r>
              <a:rPr lang="en-GB" dirty="0">
                <a:latin typeface="Times New Roman" panose="02020603050405020304" pitchFamily="18" charset="0"/>
                <a:cs typeface="Times New Roman" panose="02020603050405020304" pitchFamily="18" charset="0"/>
              </a:rPr>
              <a:t>Non-vacuum </a:t>
            </a:r>
            <a:r>
              <a:rPr lang="en-GB" dirty="0" err="1">
                <a:latin typeface="Times New Roman" panose="02020603050405020304" pitchFamily="18" charset="0"/>
                <a:cs typeface="Times New Roman" panose="02020603050405020304" pitchFamily="18" charset="0"/>
              </a:rPr>
              <a:t>miter</a:t>
            </a:r>
            <a:r>
              <a:rPr lang="en-GB" dirty="0">
                <a:latin typeface="Times New Roman" panose="02020603050405020304" pitchFamily="18" charset="0"/>
                <a:cs typeface="Times New Roman" panose="02020603050405020304" pitchFamily="18" charset="0"/>
              </a:rPr>
              <a:t> bends are made with corrugated </a:t>
            </a:r>
            <a:r>
              <a:rPr lang="en-GB" dirty="0" smtClean="0">
                <a:latin typeface="Times New Roman" panose="02020603050405020304" pitchFamily="18" charset="0"/>
                <a:cs typeface="Times New Roman" panose="02020603050405020304" pitchFamily="18" charset="0"/>
              </a:rPr>
              <a:t>waveguides </a:t>
            </a:r>
            <a:r>
              <a:rPr lang="en-GB" dirty="0">
                <a:latin typeface="Times New Roman" panose="02020603050405020304" pitchFamily="18" charset="0"/>
                <a:cs typeface="Times New Roman" panose="02020603050405020304" pitchFamily="18" charset="0"/>
              </a:rPr>
              <a:t>machined into a block</a:t>
            </a:r>
            <a:r>
              <a:rPr lang="en-GB" dirty="0"/>
              <a:t>. </a:t>
            </a:r>
          </a:p>
        </p:txBody>
      </p:sp>
      <p:sp>
        <p:nvSpPr>
          <p:cNvPr id="12" name="Rectangle 11"/>
          <p:cNvSpPr/>
          <p:nvPr/>
        </p:nvSpPr>
        <p:spPr>
          <a:xfrm>
            <a:off x="4494415" y="4869160"/>
            <a:ext cx="3245937" cy="1477328"/>
          </a:xfrm>
          <a:prstGeom prst="rect">
            <a:avLst/>
          </a:prstGeom>
        </p:spPr>
        <p:txBody>
          <a:bodyPr wrap="square">
            <a:spAutoFit/>
          </a:bodyPr>
          <a:lstStyle/>
          <a:p>
            <a:pPr marL="90487"/>
            <a:r>
              <a:rPr lang="en-GB" dirty="0">
                <a:latin typeface="Times New Roman" panose="02020603050405020304" pitchFamily="18" charset="0"/>
                <a:cs typeface="Times New Roman" panose="02020603050405020304" pitchFamily="18" charset="0"/>
              </a:rPr>
              <a:t>Vacuum </a:t>
            </a:r>
            <a:r>
              <a:rPr lang="en-GB" dirty="0" err="1">
                <a:latin typeface="Times New Roman" panose="02020603050405020304" pitchFamily="18" charset="0"/>
                <a:cs typeface="Times New Roman" panose="02020603050405020304" pitchFamily="18" charset="0"/>
              </a:rPr>
              <a:t>miter</a:t>
            </a:r>
            <a:r>
              <a:rPr lang="en-GB" dirty="0">
                <a:latin typeface="Times New Roman" panose="02020603050405020304" pitchFamily="18" charset="0"/>
                <a:cs typeface="Times New Roman" panose="02020603050405020304" pitchFamily="18" charset="0"/>
              </a:rPr>
              <a:t> bends have corrugated waveguide arms machined in one piece with the </a:t>
            </a:r>
            <a:r>
              <a:rPr lang="en-GB" dirty="0" err="1">
                <a:latin typeface="Times New Roman" panose="02020603050405020304" pitchFamily="18" charset="0"/>
                <a:cs typeface="Times New Roman" panose="02020603050405020304" pitchFamily="18" charset="0"/>
              </a:rPr>
              <a:t>miter</a:t>
            </a:r>
            <a:r>
              <a:rPr lang="en-GB" dirty="0">
                <a:latin typeface="Times New Roman" panose="02020603050405020304" pitchFamily="18" charset="0"/>
                <a:cs typeface="Times New Roman" panose="02020603050405020304" pitchFamily="18" charset="0"/>
              </a:rPr>
              <a:t> block with microwave couplers for monitoring power</a:t>
            </a:r>
            <a:r>
              <a:rPr lang="en-GB" dirty="0"/>
              <a:t>. </a:t>
            </a:r>
          </a:p>
        </p:txBody>
      </p:sp>
      <p:sp>
        <p:nvSpPr>
          <p:cNvPr id="13" name="Rectangle 12"/>
          <p:cNvSpPr/>
          <p:nvPr/>
        </p:nvSpPr>
        <p:spPr>
          <a:xfrm>
            <a:off x="1691680" y="3242007"/>
            <a:ext cx="4007402" cy="923330"/>
          </a:xfrm>
          <a:prstGeom prst="rect">
            <a:avLst/>
          </a:prstGeom>
          <a:noFill/>
        </p:spPr>
        <p:txBody>
          <a:bodyPr wrap="square">
            <a:spAutoFit/>
          </a:bodyPr>
          <a:lstStyle/>
          <a:p>
            <a:pPr marL="360362" lvl="1">
              <a:tabLst>
                <a:tab pos="179388" algn="l"/>
                <a:tab pos="269875" algn="l"/>
              </a:tabLst>
            </a:pPr>
            <a:r>
              <a:rPr lang="en-GB" b="1" dirty="0">
                <a:solidFill>
                  <a:srgbClr val="C00000"/>
                </a:solidFill>
                <a:latin typeface="Times New Roman" panose="02020603050405020304" pitchFamily="18" charset="0"/>
                <a:cs typeface="Times New Roman" panose="02020603050405020304" pitchFamily="18" charset="0"/>
              </a:rPr>
              <a:t>Cost ~1,000 euros per m for HE</a:t>
            </a:r>
            <a:r>
              <a:rPr lang="en-GB" b="1" baseline="-25000" dirty="0">
                <a:solidFill>
                  <a:srgbClr val="C00000"/>
                </a:solidFill>
                <a:latin typeface="Times New Roman" panose="02020603050405020304" pitchFamily="18" charset="0"/>
                <a:cs typeface="Times New Roman" panose="02020603050405020304" pitchFamily="18" charset="0"/>
              </a:rPr>
              <a:t>11</a:t>
            </a:r>
            <a:r>
              <a:rPr lang="en-GB" b="1" dirty="0">
                <a:solidFill>
                  <a:srgbClr val="C00000"/>
                </a:solidFill>
                <a:latin typeface="Times New Roman" panose="02020603050405020304" pitchFamily="18" charset="0"/>
                <a:cs typeface="Times New Roman" panose="02020603050405020304" pitchFamily="18" charset="0"/>
              </a:rPr>
              <a:t> corrugated waveguide,  mitre bends not included.</a:t>
            </a:r>
          </a:p>
        </p:txBody>
      </p:sp>
      <p:pic>
        <p:nvPicPr>
          <p:cNvPr id="14" name="Picture 13" descr="General Atomics supplies circular corrugated waveguides"/>
          <p:cNvPicPr>
            <a:picLocks noChangeAspect="1"/>
          </p:cNvPicPr>
          <p:nvPr/>
        </p:nvPicPr>
        <p:blipFill rotWithShape="1">
          <a:blip r:embed="rId4">
            <a:extLst>
              <a:ext uri="{28A0092B-C50C-407E-A947-70E740481C1C}">
                <a14:useLocalDpi xmlns:a14="http://schemas.microsoft.com/office/drawing/2010/main" val="0"/>
              </a:ext>
            </a:extLst>
          </a:blip>
          <a:srcRect t="29259" r="20433"/>
          <a:stretch/>
        </p:blipFill>
        <p:spPr bwMode="auto">
          <a:xfrm>
            <a:off x="66970" y="3159546"/>
            <a:ext cx="1912742" cy="22136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compactlight.eu/pub/images/header.jpg"/>
          <p:cNvPicPr preferRelativeResize="0">
            <a:picLocks noChangeAspect="1" noChangeArrowheads="1"/>
          </p:cNvPicPr>
          <p:nvPr/>
        </p:nvPicPr>
        <p:blipFill rotWithShape="1">
          <a:blip r:embed="rId5">
            <a:extLst>
              <a:ext uri="{28A0092B-C50C-407E-A947-70E740481C1C}">
                <a14:useLocalDpi xmlns:a14="http://schemas.microsoft.com/office/drawing/2010/main"/>
              </a:ext>
            </a:extLst>
          </a:blip>
          <a:srcRect l="79405" t="8924" b="29291"/>
          <a:stretch/>
        </p:blipFill>
        <p:spPr bwMode="auto">
          <a:xfrm>
            <a:off x="35497" y="44624"/>
            <a:ext cx="2016224" cy="72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655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07704" y="1000667"/>
            <a:ext cx="6192688" cy="657385"/>
          </a:xfrm>
        </p:spPr>
        <p:txBody>
          <a:bodyPr/>
          <a:lstStyle/>
          <a:p>
            <a:pPr algn="l"/>
            <a:r>
              <a:rPr lang="en-US" altLang="zh-CN" sz="3200" dirty="0" smtClean="0">
                <a:solidFill>
                  <a:schemeClr val="tx2"/>
                </a:solidFill>
                <a:cs typeface="Times New Roman" panose="02020603050405020304" pitchFamily="18" charset="0"/>
              </a:rPr>
              <a:t>36 </a:t>
            </a:r>
            <a:r>
              <a:rPr lang="en-US" altLang="zh-CN" sz="3200" dirty="0" smtClean="0">
                <a:solidFill>
                  <a:schemeClr val="tx2"/>
                </a:solidFill>
                <a:cs typeface="Times New Roman" panose="02020603050405020304" pitchFamily="18" charset="0"/>
              </a:rPr>
              <a:t>GHz gyro-klystron </a:t>
            </a:r>
            <a:r>
              <a:rPr lang="en-US" altLang="zh-CN" sz="3200" dirty="0" smtClean="0">
                <a:solidFill>
                  <a:schemeClr val="tx2"/>
                </a:solidFill>
                <a:cs typeface="Times New Roman" panose="02020603050405020304" pitchFamily="18" charset="0"/>
              </a:rPr>
              <a:t>design</a:t>
            </a:r>
            <a:endParaRPr lang="zh-CN" altLang="en-US" sz="3200" dirty="0">
              <a:solidFill>
                <a:schemeClr val="tx2"/>
              </a:solidFill>
              <a:cs typeface="Times New Roman" panose="02020603050405020304" pitchFamily="18" charset="0"/>
            </a:endParaRPr>
          </a:p>
        </p:txBody>
      </p:sp>
      <p:sp>
        <p:nvSpPr>
          <p:cNvPr id="5"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latin typeface="Times New Roman" panose="02020603050405020304" pitchFamily="18" charset="0"/>
              <a:cs typeface="Times New Roman" panose="02020603050405020304" pitchFamily="18" charset="0"/>
            </a:endParaRPr>
          </a:p>
        </p:txBody>
      </p:sp>
      <p:graphicFrame>
        <p:nvGraphicFramePr>
          <p:cNvPr id="8" name="Group 76"/>
          <p:cNvGraphicFramePr>
            <a:graphicFrameLocks noGrp="1"/>
          </p:cNvGraphicFramePr>
          <p:nvPr>
            <p:ph sz="half" idx="4294967295"/>
            <p:extLst/>
          </p:nvPr>
        </p:nvGraphicFramePr>
        <p:xfrm>
          <a:off x="395536" y="1844824"/>
          <a:ext cx="8280921" cy="2885124"/>
        </p:xfrm>
        <a:graphic>
          <a:graphicData uri="http://schemas.openxmlformats.org/drawingml/2006/table">
            <a:tbl>
              <a:tblPr/>
              <a:tblGrid>
                <a:gridCol w="3083320">
                  <a:extLst>
                    <a:ext uri="{9D8B030D-6E8A-4147-A177-3AD203B41FA5}">
                      <a16:colId xmlns:a16="http://schemas.microsoft.com/office/drawing/2014/main" val="20000"/>
                    </a:ext>
                  </a:extLst>
                </a:gridCol>
                <a:gridCol w="1093145">
                  <a:extLst>
                    <a:ext uri="{9D8B030D-6E8A-4147-A177-3AD203B41FA5}">
                      <a16:colId xmlns:a16="http://schemas.microsoft.com/office/drawing/2014/main" val="20001"/>
                    </a:ext>
                  </a:extLst>
                </a:gridCol>
                <a:gridCol w="2479229">
                  <a:extLst>
                    <a:ext uri="{9D8B030D-6E8A-4147-A177-3AD203B41FA5}">
                      <a16:colId xmlns:a16="http://schemas.microsoft.com/office/drawing/2014/main" val="20002"/>
                    </a:ext>
                  </a:extLst>
                </a:gridCol>
                <a:gridCol w="1625227">
                  <a:extLst>
                    <a:ext uri="{9D8B030D-6E8A-4147-A177-3AD203B41FA5}">
                      <a16:colId xmlns:a16="http://schemas.microsoft.com/office/drawing/2014/main" val="1563859342"/>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Voltage (kV)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Current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50</a:t>
                      </a:r>
                      <a:endParaRPr kumimoji="0" lang="en-US" altLang="zh-CN" sz="20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8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Arial" charset="0"/>
                          <a:ea typeface="宋体" pitchFamily="2" charset="-122"/>
                        </a:rPr>
                        <a:t>Velocity ratio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1.3</a:t>
                      </a:r>
                      <a:endParaRPr kumimoji="0" lang="en-US" altLang="zh-CN" sz="20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Drive power (W)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Beam guide radius (mm)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Magnetic field (T)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1.46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800" b="0" i="0" u="none" strike="noStrike" cap="none" normalizeH="0" baseline="0" dirty="0" smtClean="0">
                          <a:ln>
                            <a:noFill/>
                          </a:ln>
                          <a:solidFill>
                            <a:schemeClr val="tx1"/>
                          </a:solidFill>
                          <a:effectLst/>
                          <a:latin typeface="Arial" charset="0"/>
                          <a:ea typeface="宋体" pitchFamily="2" charset="-122"/>
                        </a:rPr>
                        <a:t>result</a:t>
                      </a:r>
                      <a:endParaRPr kumimoji="0" lang="en-US" altLang="zh-CN" sz="2000" b="0" i="0" u="none" strike="noStrike" cap="none" normalizeH="0" baseline="0" dirty="0" smtClean="0">
                        <a:ln>
                          <a:noFill/>
                        </a:ln>
                        <a:solidFill>
                          <a:schemeClr val="tx1"/>
                        </a:solidFill>
                        <a:effectLst/>
                        <a:latin typeface="Arial" charset="0"/>
                        <a:ea typeface="宋体"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zh-CN" altLang="en-US"/>
                    </a:p>
                  </a:txBody>
                  <a:tcPr/>
                </a:tc>
                <a:tc hMerge="1">
                  <a:txBody>
                    <a:bodyPr/>
                    <a:lstStyle/>
                    <a:p>
                      <a:endParaRPr lang="zh-CN" altLang="en-US"/>
                    </a:p>
                  </a:txBody>
                  <a:tcPr/>
                </a:tc>
                <a:tc hMerge="1">
                  <a:txBody>
                    <a:bodyPr/>
                    <a:lstStyle/>
                    <a:p>
                      <a:endParaRPr lang="en-GB"/>
                    </a:p>
                  </a:txBody>
                  <a:tcPr/>
                </a:tc>
                <a:extLst>
                  <a:ext uri="{0D108BD9-81ED-4DB2-BD59-A6C34878D82A}">
                    <a16:rowId xmlns:a16="http://schemas.microsoft.com/office/drawing/2014/main" val="10003"/>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Power (MW)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3.2</a:t>
                      </a:r>
                      <a:endParaRPr kumimoji="0" lang="en-US" altLang="zh-CN" sz="20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Bandwidth (MHz)</a:t>
                      </a:r>
                      <a:endParaRPr kumimoji="0" lang="en-US" altLang="zh-CN" sz="20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100</a:t>
                      </a:r>
                      <a:endParaRPr kumimoji="0" lang="en-US" altLang="zh-CN" sz="20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Efficiency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Saturated Gain </a:t>
                      </a:r>
                      <a:r>
                        <a:rPr kumimoji="0" lang="en-US" altLang="zh-CN" sz="2000" b="0" i="0" u="none" strike="noStrike" cap="none" normalizeH="0" baseline="0" dirty="0" smtClean="0">
                          <a:ln>
                            <a:noFill/>
                          </a:ln>
                          <a:solidFill>
                            <a:schemeClr val="tx1"/>
                          </a:solidFill>
                          <a:effectLst/>
                          <a:latin typeface="Arial" charset="0"/>
                          <a:ea typeface="宋体" pitchFamily="2" charset="-122"/>
                        </a:rPr>
                        <a:t>(dB)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pitchFamily="2" charset="-122"/>
                        </a:rPr>
                        <a:t>39</a:t>
                      </a:r>
                      <a:endParaRPr kumimoji="0" lang="en-US" altLang="zh-CN" sz="2000" b="0" i="0" u="none" strike="noStrike" cap="none" normalizeH="0" baseline="0" dirty="0" smtClean="0">
                        <a:ln>
                          <a:noFill/>
                        </a:ln>
                        <a:solidFill>
                          <a:schemeClr val="tx1"/>
                        </a:solidFill>
                        <a:effectLst/>
                        <a:latin typeface="Arial" charset="0"/>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7" name="Picture 2" descr="http://www.compactlight.eu/pub/images/header.jpg"/>
          <p:cNvPicPr preferRelativeResize="0">
            <a:picLocks noChangeAspect="1" noChangeArrowheads="1"/>
          </p:cNvPicPr>
          <p:nvPr/>
        </p:nvPicPr>
        <p:blipFill rotWithShape="1">
          <a:blip r:embed="rId2">
            <a:extLst>
              <a:ext uri="{28A0092B-C50C-407E-A947-70E740481C1C}">
                <a14:useLocalDpi xmlns:a14="http://schemas.microsoft.com/office/drawing/2010/main"/>
              </a:ext>
            </a:extLst>
          </a:blip>
          <a:srcRect l="79405" t="8924" b="29291"/>
          <a:stretch/>
        </p:blipFill>
        <p:spPr bwMode="auto">
          <a:xfrm>
            <a:off x="35497" y="44624"/>
            <a:ext cx="2016224" cy="72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968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D6F58F9-5DDB-4FAD-98A7-083BE0FA3203}"/>
              </a:ext>
            </a:extLst>
          </p:cNvPr>
          <p:cNvPicPr>
            <a:picLocks noChangeAspect="1"/>
          </p:cNvPicPr>
          <p:nvPr/>
        </p:nvPicPr>
        <p:blipFill>
          <a:blip r:embed="rId2"/>
          <a:stretch>
            <a:fillRect/>
          </a:stretch>
        </p:blipFill>
        <p:spPr>
          <a:xfrm>
            <a:off x="244844" y="1117045"/>
            <a:ext cx="4327155" cy="2515994"/>
          </a:xfrm>
          <a:prstGeom prst="rect">
            <a:avLst/>
          </a:prstGeom>
        </p:spPr>
      </p:pic>
      <p:sp>
        <p:nvSpPr>
          <p:cNvPr id="5" name="Rectangle 2"/>
          <p:cNvSpPr>
            <a:spLocks noGrp="1" noChangeArrowheads="1"/>
          </p:cNvSpPr>
          <p:nvPr>
            <p:ph type="title"/>
          </p:nvPr>
        </p:nvSpPr>
        <p:spPr>
          <a:xfrm>
            <a:off x="1995628" y="159172"/>
            <a:ext cx="5152742" cy="1013569"/>
          </a:xfrm>
        </p:spPr>
        <p:txBody>
          <a:bodyPr/>
          <a:lstStyle/>
          <a:p>
            <a:r>
              <a:rPr lang="en-US" altLang="zh-CN" sz="3600" dirty="0">
                <a:solidFill>
                  <a:schemeClr val="tx2"/>
                </a:solidFill>
              </a:rPr>
              <a:t>48 GHz </a:t>
            </a:r>
            <a:r>
              <a:rPr lang="en-US" altLang="zh-CN" sz="3600" dirty="0" err="1">
                <a:solidFill>
                  <a:schemeClr val="tx2"/>
                </a:solidFill>
              </a:rPr>
              <a:t>Gyroklystron</a:t>
            </a:r>
            <a:endParaRPr lang="en-US" altLang="zh-CN" sz="3600" dirty="0">
              <a:solidFill>
                <a:schemeClr val="tx2"/>
              </a:solidFill>
            </a:endParaRPr>
          </a:p>
        </p:txBody>
      </p:sp>
      <p:sp>
        <p:nvSpPr>
          <p:cNvPr id="3"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12"/>
          <p:cNvSpPr>
            <a:spLocks noChangeArrowheads="1"/>
          </p:cNvSpPr>
          <p:nvPr/>
        </p:nvSpPr>
        <p:spPr bwMode="auto">
          <a:xfrm>
            <a:off x="0" y="778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573016"/>
            <a:ext cx="4176464" cy="2515993"/>
          </a:xfrm>
          <a:prstGeom prst="rect">
            <a:avLst/>
          </a:prstGeom>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4722692" y="3573016"/>
            <a:ext cx="4228256" cy="2592289"/>
          </a:xfrm>
          <a:prstGeom prst="rect">
            <a:avLst/>
          </a:prstGeom>
        </p:spPr>
      </p:pic>
      <p:sp>
        <p:nvSpPr>
          <p:cNvPr id="15" name="Rectangle 14"/>
          <p:cNvSpPr/>
          <p:nvPr/>
        </p:nvSpPr>
        <p:spPr>
          <a:xfrm>
            <a:off x="6588224" y="5286941"/>
            <a:ext cx="1980029" cy="369332"/>
          </a:xfrm>
          <a:prstGeom prst="rect">
            <a:avLst/>
          </a:prstGeom>
        </p:spPr>
        <p:txBody>
          <a:bodyPr wrap="none">
            <a:spAutoFit/>
          </a:bodyPr>
          <a:lstStyle/>
          <a:p>
            <a:r>
              <a:rPr lang="en-US" altLang="zh-CN" b="1" dirty="0">
                <a:solidFill>
                  <a:srgbClr val="FF0000"/>
                </a:solidFill>
              </a:rPr>
              <a:t>Start to oscillate</a:t>
            </a:r>
            <a:endParaRPr lang="en-GB" b="1" baseline="-25000" dirty="0">
              <a:solidFill>
                <a:srgbClr val="FF0000"/>
              </a:solidFill>
            </a:endParaRPr>
          </a:p>
        </p:txBody>
      </p:sp>
      <p:cxnSp>
        <p:nvCxnSpPr>
          <p:cNvPr id="4" name="Straight Arrow Connector 3"/>
          <p:cNvCxnSpPr>
            <a:cxnSpLocks/>
          </p:cNvCxnSpPr>
          <p:nvPr/>
        </p:nvCxnSpPr>
        <p:spPr>
          <a:xfrm flipV="1">
            <a:off x="8028384" y="4395851"/>
            <a:ext cx="0" cy="90470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043025" y="3793142"/>
            <a:ext cx="2121740" cy="584775"/>
          </a:xfrm>
          <a:prstGeom prst="rect">
            <a:avLst/>
          </a:prstGeom>
          <a:solidFill>
            <a:schemeClr val="bg1"/>
          </a:solidFill>
        </p:spPr>
        <p:txBody>
          <a:bodyPr wrap="square" rtlCol="0">
            <a:spAutoFit/>
          </a:bodyPr>
          <a:lstStyle/>
          <a:p>
            <a:r>
              <a:rPr lang="en-US" sz="1600" dirty="0">
                <a:solidFill>
                  <a:srgbClr val="FF0000"/>
                </a:solidFill>
              </a:rPr>
              <a:t>25% power drop with 10% velocity spread.</a:t>
            </a:r>
            <a:endParaRPr lang="en-GB" sz="1600" dirty="0">
              <a:solidFill>
                <a:srgbClr val="FF0000"/>
              </a:solidFill>
            </a:endParaRPr>
          </a:p>
        </p:txBody>
      </p:sp>
      <p:sp>
        <p:nvSpPr>
          <p:cNvPr id="17" name="TextBox 16">
            <a:extLst>
              <a:ext uri="{FF2B5EF4-FFF2-40B4-BE49-F238E27FC236}">
                <a16:creationId xmlns:a16="http://schemas.microsoft.com/office/drawing/2014/main" id="{25D85FF7-BF16-41E6-A3DE-9FD9B9FFEECF}"/>
              </a:ext>
            </a:extLst>
          </p:cNvPr>
          <p:cNvSpPr txBox="1"/>
          <p:nvPr/>
        </p:nvSpPr>
        <p:spPr>
          <a:xfrm>
            <a:off x="4651918" y="1196752"/>
            <a:ext cx="4456586" cy="2031325"/>
          </a:xfrm>
          <a:prstGeom prst="rect">
            <a:avLst/>
          </a:prstGeom>
          <a:noFill/>
        </p:spPr>
        <p:txBody>
          <a:bodyPr wrap="square" rtlCol="0">
            <a:spAutoFit/>
          </a:bodyPr>
          <a:lstStyle/>
          <a:p>
            <a:r>
              <a:rPr lang="en-GB" dirty="0"/>
              <a:t>A 48 GHz </a:t>
            </a:r>
            <a:r>
              <a:rPr lang="en-GB" dirty="0" err="1"/>
              <a:t>gyroklystron</a:t>
            </a:r>
            <a:r>
              <a:rPr lang="en-GB" dirty="0"/>
              <a:t> was designed with a similar scheme by L. Nix. </a:t>
            </a:r>
          </a:p>
          <a:p>
            <a:r>
              <a:rPr lang="en-GB" dirty="0"/>
              <a:t>The target power is 2 MW. 36.5dB gain @ 400 W input power.</a:t>
            </a:r>
          </a:p>
          <a:p>
            <a:endParaRPr lang="en-GB" dirty="0"/>
          </a:p>
          <a:p>
            <a:r>
              <a:rPr lang="en-GB" dirty="0"/>
              <a:t>The impact of velocity spread from MIG gun was considered.</a:t>
            </a:r>
          </a:p>
        </p:txBody>
      </p:sp>
      <p:pic>
        <p:nvPicPr>
          <p:cNvPr id="16" name="Picture 2" descr="http://www.compactlight.eu/pub/images/header.jpg"/>
          <p:cNvPicPr preferRelativeResize="0">
            <a:picLocks noChangeAspect="1" noChangeArrowheads="1"/>
          </p:cNvPicPr>
          <p:nvPr/>
        </p:nvPicPr>
        <p:blipFill rotWithShape="1">
          <a:blip r:embed="rId5">
            <a:extLst>
              <a:ext uri="{28A0092B-C50C-407E-A947-70E740481C1C}">
                <a14:useLocalDpi xmlns:a14="http://schemas.microsoft.com/office/drawing/2010/main"/>
              </a:ext>
            </a:extLst>
          </a:blip>
          <a:srcRect l="79405" t="8924" b="29291"/>
          <a:stretch/>
        </p:blipFill>
        <p:spPr bwMode="auto">
          <a:xfrm>
            <a:off x="35497" y="44624"/>
            <a:ext cx="2016224" cy="72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547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1619672" y="346324"/>
            <a:ext cx="5708913" cy="850106"/>
          </a:xfrm>
        </p:spPr>
        <p:txBody>
          <a:bodyPr/>
          <a:lstStyle/>
          <a:p>
            <a:pPr eaLnBrk="1" hangingPunct="1"/>
            <a:r>
              <a:rPr lang="en-US" altLang="zh-CN" sz="3600" dirty="0">
                <a:solidFill>
                  <a:schemeClr val="tx2"/>
                </a:solidFill>
                <a:latin typeface="Arial" panose="020B0604020202020204" pitchFamily="34" charset="0"/>
                <a:cs typeface="Arial" panose="020B0604020202020204" pitchFamily="34" charset="0"/>
              </a:rPr>
              <a:t>Summary of the design</a:t>
            </a:r>
            <a:endParaRPr lang="zh-CN" altLang="en-US" sz="3600" dirty="0">
              <a:solidFill>
                <a:schemeClr val="tx2"/>
              </a:solidFill>
              <a:latin typeface="Arial" panose="020B0604020202020204" pitchFamily="34" charset="0"/>
              <a:cs typeface="Arial" panose="020B0604020202020204" pitchFamily="34" charset="0"/>
            </a:endParaRPr>
          </a:p>
        </p:txBody>
      </p:sp>
      <p:sp>
        <p:nvSpPr>
          <p:cNvPr id="22531" name="内容占位符 2"/>
          <p:cNvSpPr>
            <a:spLocks noGrp="1"/>
          </p:cNvSpPr>
          <p:nvPr>
            <p:ph idx="1"/>
          </p:nvPr>
        </p:nvSpPr>
        <p:spPr>
          <a:xfrm>
            <a:off x="179512" y="1340768"/>
            <a:ext cx="8784976" cy="4104456"/>
          </a:xfrm>
        </p:spPr>
        <p:txBody>
          <a:bodyPr/>
          <a:lstStyle/>
          <a:p>
            <a:pPr>
              <a:lnSpc>
                <a:spcPct val="90000"/>
              </a:lnSpc>
              <a:buClr>
                <a:srgbClr val="0000A0"/>
              </a:buClr>
              <a:buSzPct val="120000"/>
            </a:pPr>
            <a:r>
              <a:rPr lang="en-GB" altLang="zh-CN" sz="2400" dirty="0">
                <a:latin typeface="Arial" panose="020B0604020202020204" pitchFamily="34" charset="0"/>
                <a:cs typeface="Times New Roman" panose="02020603050405020304" pitchFamily="18" charset="0"/>
              </a:rPr>
              <a:t>A </a:t>
            </a:r>
            <a:r>
              <a:rPr lang="en-GB" altLang="zh-CN" sz="2400" dirty="0" err="1">
                <a:latin typeface="Arial" panose="020B0604020202020204" pitchFamily="34" charset="0"/>
                <a:cs typeface="Times New Roman" panose="02020603050405020304" pitchFamily="18" charset="0"/>
              </a:rPr>
              <a:t>gyroklystron</a:t>
            </a:r>
            <a:r>
              <a:rPr lang="en-GB" altLang="zh-CN" sz="2400" dirty="0">
                <a:latin typeface="Arial" panose="020B0604020202020204" pitchFamily="34" charset="0"/>
                <a:cs typeface="Times New Roman" panose="02020603050405020304" pitchFamily="18" charset="0"/>
              </a:rPr>
              <a:t> operating at 36 GHz was designed as the driving source for a </a:t>
            </a:r>
            <a:r>
              <a:rPr lang="en-GB" altLang="zh-CN" sz="2400" dirty="0" smtClean="0">
                <a:latin typeface="Arial" panose="020B0604020202020204" pitchFamily="34" charset="0"/>
                <a:cs typeface="Times New Roman" panose="02020603050405020304" pitchFamily="18" charset="0"/>
              </a:rPr>
              <a:t>6</a:t>
            </a:r>
            <a:r>
              <a:rPr lang="en-GB" altLang="zh-CN" sz="2400" baseline="30000" dirty="0" smtClean="0">
                <a:latin typeface="Arial" panose="020B0604020202020204" pitchFamily="34" charset="0"/>
                <a:cs typeface="Times New Roman" panose="02020603050405020304" pitchFamily="18" charset="0"/>
              </a:rPr>
              <a:t>th</a:t>
            </a:r>
            <a:r>
              <a:rPr lang="en-GB" altLang="zh-CN" sz="2400" dirty="0" smtClean="0">
                <a:latin typeface="Arial" panose="020B0604020202020204" pitchFamily="34" charset="0"/>
                <a:cs typeface="Times New Roman" panose="02020603050405020304" pitchFamily="18" charset="0"/>
              </a:rPr>
              <a:t> harmonic </a:t>
            </a:r>
            <a:r>
              <a:rPr lang="en-GB" altLang="zh-CN" sz="2400" dirty="0">
                <a:latin typeface="Arial" panose="020B0604020202020204" pitchFamily="34" charset="0"/>
                <a:cs typeface="Times New Roman" panose="02020603050405020304" pitchFamily="18" charset="0"/>
              </a:rPr>
              <a:t>linearizer. </a:t>
            </a:r>
          </a:p>
          <a:p>
            <a:pPr>
              <a:lnSpc>
                <a:spcPct val="90000"/>
              </a:lnSpc>
              <a:buClr>
                <a:srgbClr val="0000A0"/>
              </a:buClr>
              <a:buSzPct val="120000"/>
            </a:pPr>
            <a:r>
              <a:rPr lang="en-GB" altLang="zh-CN" sz="2400" dirty="0">
                <a:latin typeface="Arial" panose="020B0604020202020204" pitchFamily="34" charset="0"/>
                <a:cs typeface="Times New Roman" panose="02020603050405020304" pitchFamily="18" charset="0"/>
              </a:rPr>
              <a:t>Three-cavity configuration.</a:t>
            </a:r>
          </a:p>
          <a:p>
            <a:pPr>
              <a:lnSpc>
                <a:spcPct val="90000"/>
              </a:lnSpc>
              <a:buClr>
                <a:srgbClr val="0000A0"/>
              </a:buClr>
              <a:buSzPct val="120000"/>
            </a:pPr>
            <a:r>
              <a:rPr lang="en-GB" altLang="zh-CN" sz="2400" dirty="0">
                <a:latin typeface="Arial" panose="020B0604020202020204" pitchFamily="34" charset="0"/>
                <a:cs typeface="Times New Roman" panose="02020603050405020304" pitchFamily="18" charset="0"/>
              </a:rPr>
              <a:t>Superconducting magnet of 1.5 T was used.</a:t>
            </a:r>
          </a:p>
          <a:p>
            <a:pPr>
              <a:lnSpc>
                <a:spcPct val="90000"/>
              </a:lnSpc>
              <a:buClr>
                <a:srgbClr val="0000A0"/>
              </a:buClr>
              <a:buSzPct val="120000"/>
            </a:pPr>
            <a:r>
              <a:rPr lang="en-GB" altLang="zh-CN" sz="2400" dirty="0">
                <a:latin typeface="Arial" panose="020B0604020202020204" pitchFamily="34" charset="0"/>
                <a:cs typeface="Times New Roman" panose="02020603050405020304" pitchFamily="18" charset="0"/>
              </a:rPr>
              <a:t>The major components including MIG, input coupler, input </a:t>
            </a:r>
            <a:r>
              <a:rPr lang="en-GB" altLang="zh-CN" sz="2400" dirty="0" smtClean="0">
                <a:latin typeface="Arial" panose="020B0604020202020204" pitchFamily="34" charset="0"/>
                <a:cs typeface="Times New Roman" panose="02020603050405020304" pitchFamily="18" charset="0"/>
              </a:rPr>
              <a:t>window, output window and collector have been </a:t>
            </a:r>
            <a:r>
              <a:rPr lang="en-GB" altLang="zh-CN" sz="2400" dirty="0">
                <a:latin typeface="Arial" panose="020B0604020202020204" pitchFamily="34" charset="0"/>
                <a:cs typeface="Times New Roman" panose="02020603050405020304" pitchFamily="18" charset="0"/>
              </a:rPr>
              <a:t>designed.</a:t>
            </a:r>
          </a:p>
          <a:p>
            <a:pPr>
              <a:lnSpc>
                <a:spcPct val="90000"/>
              </a:lnSpc>
              <a:buClr>
                <a:srgbClr val="0000A0"/>
              </a:buClr>
              <a:buSzPct val="120000"/>
            </a:pPr>
            <a:r>
              <a:rPr lang="en-GB" altLang="zh-CN" sz="2400" dirty="0">
                <a:latin typeface="Arial" panose="020B0604020202020204" pitchFamily="34" charset="0"/>
                <a:cs typeface="Times New Roman" panose="02020603050405020304" pitchFamily="18" charset="0"/>
              </a:rPr>
              <a:t>Two output launching methods with low transmission loss were proposed to feed the power to SLED-II compressor. </a:t>
            </a:r>
          </a:p>
          <a:p>
            <a:pPr>
              <a:lnSpc>
                <a:spcPct val="90000"/>
              </a:lnSpc>
              <a:buClr>
                <a:srgbClr val="0000A0"/>
              </a:buClr>
              <a:buSzPct val="120000"/>
            </a:pPr>
            <a:r>
              <a:rPr lang="en-GB" altLang="zh-CN" sz="2400" dirty="0">
                <a:latin typeface="Arial" panose="020B0604020202020204" pitchFamily="34" charset="0"/>
                <a:cs typeface="Times New Roman" panose="02020603050405020304" pitchFamily="18" charset="0"/>
              </a:rPr>
              <a:t>A 48 GHz </a:t>
            </a:r>
            <a:r>
              <a:rPr lang="en-GB" altLang="zh-CN" sz="2400" dirty="0" err="1">
                <a:latin typeface="Arial" panose="020B0604020202020204" pitchFamily="34" charset="0"/>
                <a:cs typeface="Times New Roman" panose="02020603050405020304" pitchFamily="18" charset="0"/>
              </a:rPr>
              <a:t>gyroklystron</a:t>
            </a:r>
            <a:r>
              <a:rPr lang="en-GB" altLang="zh-CN" sz="2400" dirty="0">
                <a:latin typeface="Arial" panose="020B0604020202020204" pitchFamily="34" charset="0"/>
                <a:cs typeface="Times New Roman" panose="02020603050405020304" pitchFamily="18" charset="0"/>
              </a:rPr>
              <a:t> was also </a:t>
            </a:r>
            <a:r>
              <a:rPr lang="en-GB" altLang="zh-CN" sz="2400" dirty="0" smtClean="0">
                <a:latin typeface="Arial" panose="020B0604020202020204" pitchFamily="34" charset="0"/>
                <a:cs typeface="Times New Roman" panose="02020603050405020304" pitchFamily="18" charset="0"/>
              </a:rPr>
              <a:t>designed and simulated. </a:t>
            </a:r>
            <a:endParaRPr lang="en-GB" altLang="zh-CN" sz="2400" dirty="0">
              <a:latin typeface="Arial" panose="020B0604020202020204" pitchFamily="34" charset="0"/>
              <a:cs typeface="Times New Roman" panose="02020603050405020304" pitchFamily="18" charset="0"/>
            </a:endParaRPr>
          </a:p>
          <a:p>
            <a:pPr marL="0" indent="0">
              <a:lnSpc>
                <a:spcPct val="80000"/>
              </a:lnSpc>
              <a:buClr>
                <a:srgbClr val="0000A0"/>
              </a:buClr>
              <a:buSzPct val="120000"/>
              <a:buNone/>
            </a:pPr>
            <a:endParaRPr lang="en-GB" altLang="zh-CN" sz="2400" dirty="0">
              <a:latin typeface="Arial" panose="020B0604020202020204" pitchFamily="34" charset="0"/>
              <a:cs typeface="Times New Roman" panose="02020603050405020304" pitchFamily="18" charset="0"/>
            </a:endParaRPr>
          </a:p>
          <a:p>
            <a:pPr>
              <a:lnSpc>
                <a:spcPct val="80000"/>
              </a:lnSpc>
              <a:buClr>
                <a:srgbClr val="0000A0"/>
              </a:buClr>
              <a:buSzPct val="120000"/>
            </a:pPr>
            <a:endParaRPr lang="en-GB" altLang="zh-CN" sz="2400" dirty="0">
              <a:latin typeface="Arial" panose="020B0604020202020204" pitchFamily="34" charset="0"/>
              <a:cs typeface="Times New Roman" panose="02020603050405020304" pitchFamily="18" charset="0"/>
            </a:endParaRPr>
          </a:p>
          <a:p>
            <a:pPr marL="0" indent="0">
              <a:lnSpc>
                <a:spcPct val="80000"/>
              </a:lnSpc>
              <a:buClr>
                <a:srgbClr val="0000A0"/>
              </a:buClr>
              <a:buSzPct val="120000"/>
              <a:buNone/>
            </a:pPr>
            <a:r>
              <a:rPr lang="en-GB" altLang="zh-CN" sz="2400" b="1" dirty="0">
                <a:solidFill>
                  <a:srgbClr val="C00000"/>
                </a:solidFill>
                <a:latin typeface="Arial" panose="020B0604020202020204" pitchFamily="34" charset="0"/>
                <a:cs typeface="Times New Roman" panose="02020603050405020304" pitchFamily="18" charset="0"/>
              </a:rPr>
              <a:t>Full </a:t>
            </a:r>
            <a:r>
              <a:rPr lang="en-GB" sz="2400" b="1" dirty="0">
                <a:solidFill>
                  <a:srgbClr val="C00000"/>
                </a:solidFill>
                <a:latin typeface="Arial" panose="020B0604020202020204" pitchFamily="34" charset="0"/>
                <a:cs typeface="Times New Roman" panose="02020603050405020304" pitchFamily="18" charset="0"/>
              </a:rPr>
              <a:t>Specifications are listed in next page.</a:t>
            </a:r>
            <a:endParaRPr lang="en-GB" altLang="zh-CN" sz="2400" b="1" dirty="0">
              <a:solidFill>
                <a:srgbClr val="C00000"/>
              </a:solidFill>
              <a:latin typeface="Arial" panose="020B0604020202020204" pitchFamily="34" charset="0"/>
              <a:cs typeface="Times New Roman" panose="02020603050405020304" pitchFamily="18" charset="0"/>
            </a:endParaRPr>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DC698EA8-2B18-47AD-BD25-F9FEFEFEB21F}" type="slidenum">
              <a:rPr lang="zh-CN" altLang="en-US" sz="1200">
                <a:solidFill>
                  <a:srgbClr val="898989"/>
                </a:solidFill>
              </a:rPr>
              <a:pPr>
                <a:spcBef>
                  <a:spcPct val="0"/>
                </a:spcBef>
                <a:buFontTx/>
                <a:buNone/>
              </a:pPr>
              <a:t>24</a:t>
            </a:fld>
            <a:endParaRPr lang="en-US" altLang="zh-CN" sz="1200">
              <a:solidFill>
                <a:srgbClr val="898989"/>
              </a:solidFill>
            </a:endParaRPr>
          </a:p>
        </p:txBody>
      </p:sp>
      <p:pic>
        <p:nvPicPr>
          <p:cNvPr id="6" name="Picture 2" descr="http://www.compactlight.eu/pub/images/header.jpg"/>
          <p:cNvPicPr preferRelativeResize="0">
            <a:picLocks noChangeAspect="1" noChangeArrowheads="1"/>
          </p:cNvPicPr>
          <p:nvPr/>
        </p:nvPicPr>
        <p:blipFill rotWithShape="1">
          <a:blip r:embed="rId3">
            <a:extLst>
              <a:ext uri="{28A0092B-C50C-407E-A947-70E740481C1C}">
                <a14:useLocalDpi xmlns:a14="http://schemas.microsoft.com/office/drawing/2010/main"/>
              </a:ext>
            </a:extLst>
          </a:blip>
          <a:srcRect l="79405" t="8924" b="29291"/>
          <a:stretch/>
        </p:blipFill>
        <p:spPr bwMode="auto">
          <a:xfrm>
            <a:off x="35497" y="44624"/>
            <a:ext cx="2016224" cy="72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183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CDF4-DFC5-4724-A4C9-429E5F19DF59}"/>
              </a:ext>
            </a:extLst>
          </p:cNvPr>
          <p:cNvSpPr>
            <a:spLocks noGrp="1"/>
          </p:cNvSpPr>
          <p:nvPr>
            <p:ph type="title"/>
          </p:nvPr>
        </p:nvSpPr>
        <p:spPr>
          <a:xfrm>
            <a:off x="787612" y="161481"/>
            <a:ext cx="8229600" cy="634082"/>
          </a:xfrm>
        </p:spPr>
        <p:txBody>
          <a:bodyPr/>
          <a:lstStyle/>
          <a:p>
            <a:r>
              <a:rPr lang="en-GB" dirty="0">
                <a:solidFill>
                  <a:schemeClr val="tx2"/>
                </a:solidFill>
              </a:rPr>
              <a:t>Specifications</a:t>
            </a:r>
          </a:p>
        </p:txBody>
      </p:sp>
      <p:graphicFrame>
        <p:nvGraphicFramePr>
          <p:cNvPr id="5" name="Content Placeholder 4">
            <a:extLst>
              <a:ext uri="{FF2B5EF4-FFF2-40B4-BE49-F238E27FC236}">
                <a16:creationId xmlns:a16="http://schemas.microsoft.com/office/drawing/2014/main" id="{C77A48EC-9489-447F-AD9F-338FDAB57EAE}"/>
              </a:ext>
            </a:extLst>
          </p:cNvPr>
          <p:cNvGraphicFramePr>
            <a:graphicFrameLocks noGrp="1"/>
          </p:cNvGraphicFramePr>
          <p:nvPr>
            <p:ph idx="1"/>
            <p:extLst>
              <p:ext uri="{D42A27DB-BD31-4B8C-83A1-F6EECF244321}">
                <p14:modId xmlns:p14="http://schemas.microsoft.com/office/powerpoint/2010/main" val="507759281"/>
              </p:ext>
            </p:extLst>
          </p:nvPr>
        </p:nvGraphicFramePr>
        <p:xfrm>
          <a:off x="179512" y="1052736"/>
          <a:ext cx="8856984" cy="5194986"/>
        </p:xfrm>
        <a:graphic>
          <a:graphicData uri="http://schemas.openxmlformats.org/drawingml/2006/table">
            <a:tbl>
              <a:tblPr firstRow="1" firstCol="1" bandRow="1">
                <a:tableStyleId>{C083E6E3-FA7D-4D7B-A595-EF9225AFEA82}</a:tableStyleId>
              </a:tblPr>
              <a:tblGrid>
                <a:gridCol w="4176464">
                  <a:extLst>
                    <a:ext uri="{9D8B030D-6E8A-4147-A177-3AD203B41FA5}">
                      <a16:colId xmlns:a16="http://schemas.microsoft.com/office/drawing/2014/main" val="354414072"/>
                    </a:ext>
                  </a:extLst>
                </a:gridCol>
                <a:gridCol w="4680520">
                  <a:extLst>
                    <a:ext uri="{9D8B030D-6E8A-4147-A177-3AD203B41FA5}">
                      <a16:colId xmlns:a16="http://schemas.microsoft.com/office/drawing/2014/main" val="2013732589"/>
                    </a:ext>
                  </a:extLst>
                </a:gridCol>
              </a:tblGrid>
              <a:tr h="242209">
                <a:tc>
                  <a:txBody>
                    <a:bodyPr/>
                    <a:lstStyle/>
                    <a:p>
                      <a:pPr>
                        <a:lnSpc>
                          <a:spcPct val="106000"/>
                        </a:lnSpc>
                        <a:spcAft>
                          <a:spcPts val="0"/>
                        </a:spcAft>
                      </a:pPr>
                      <a:r>
                        <a:rPr lang="en-GB" sz="1800" dirty="0">
                          <a:effectLst/>
                          <a:latin typeface="Times New Roman" panose="02020603050405020304" pitchFamily="18" charset="0"/>
                          <a:cs typeface="Times New Roman" panose="02020603050405020304" pitchFamily="18" charset="0"/>
                        </a:rPr>
                        <a:t>Beam voltage / Beam current</a:t>
                      </a:r>
                      <a:endParaRPr lang="en-GB"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06000"/>
                        </a:lnSpc>
                        <a:spcAft>
                          <a:spcPts val="0"/>
                        </a:spcAft>
                      </a:pPr>
                      <a:r>
                        <a:rPr lang="en-GB" sz="1800" dirty="0">
                          <a:effectLst/>
                          <a:latin typeface="Times New Roman" panose="02020603050405020304" pitchFamily="18" charset="0"/>
                          <a:cs typeface="Times New Roman" panose="02020603050405020304" pitchFamily="18" charset="0"/>
                        </a:rPr>
                        <a:t>150 kV / 50 A</a:t>
                      </a:r>
                      <a:endParaRPr lang="en-GB"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94324074"/>
                  </a:ext>
                </a:extLst>
              </a:tr>
              <a:tr h="242209">
                <a:tc>
                  <a:txBody>
                    <a:bodyPr/>
                    <a:lstStyle/>
                    <a:p>
                      <a:pPr>
                        <a:lnSpc>
                          <a:spcPct val="106000"/>
                        </a:lnSpc>
                        <a:spcAft>
                          <a:spcPts val="0"/>
                        </a:spcAft>
                      </a:pPr>
                      <a:r>
                        <a:rPr lang="en-GB" sz="1800" dirty="0">
                          <a:effectLst/>
                          <a:latin typeface="Times New Roman" panose="02020603050405020304" pitchFamily="18" charset="0"/>
                          <a:cs typeface="Times New Roman" panose="02020603050405020304" pitchFamily="18" charset="0"/>
                        </a:rPr>
                        <a:t>Output power / 2</a:t>
                      </a:r>
                      <a:r>
                        <a:rPr lang="en-GB" sz="1800" baseline="30000" dirty="0">
                          <a:effectLst/>
                          <a:latin typeface="Times New Roman" panose="02020603050405020304" pitchFamily="18" charset="0"/>
                          <a:cs typeface="Times New Roman" panose="02020603050405020304" pitchFamily="18" charset="0"/>
                        </a:rPr>
                        <a:t>nd</a:t>
                      </a:r>
                      <a:r>
                        <a:rPr lang="en-GB" sz="1800" dirty="0">
                          <a:effectLst/>
                          <a:latin typeface="Times New Roman" panose="02020603050405020304" pitchFamily="18" charset="0"/>
                          <a:cs typeface="Times New Roman" panose="02020603050405020304" pitchFamily="18" charset="0"/>
                        </a:rPr>
                        <a:t> harmonic component</a:t>
                      </a:r>
                      <a:endParaRPr lang="en-GB"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GB" sz="1800" dirty="0">
                          <a:effectLst/>
                          <a:latin typeface="Times New Roman" panose="02020603050405020304" pitchFamily="18" charset="0"/>
                          <a:cs typeface="Times New Roman" panose="02020603050405020304" pitchFamily="18" charset="0"/>
                        </a:rPr>
                        <a:t>3.2 MW / 2.3%</a:t>
                      </a:r>
                      <a:endParaRPr lang="en-GB"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38402255"/>
                  </a:ext>
                </a:extLst>
              </a:tr>
              <a:tr h="242209">
                <a:tc>
                  <a:txBody>
                    <a:bodyPr/>
                    <a:lstStyle/>
                    <a:p>
                      <a:pPr>
                        <a:lnSpc>
                          <a:spcPct val="106000"/>
                        </a:lnSpc>
                        <a:spcAft>
                          <a:spcPts val="0"/>
                        </a:spcAft>
                      </a:pPr>
                      <a:r>
                        <a:rPr lang="en-GB" sz="1800">
                          <a:effectLst/>
                          <a:latin typeface="Times New Roman" panose="02020603050405020304" pitchFamily="18" charset="0"/>
                          <a:cs typeface="Times New Roman" panose="02020603050405020304" pitchFamily="18" charset="0"/>
                        </a:rPr>
                        <a:t>Output power stability</a:t>
                      </a:r>
                      <a:endParaRPr lang="en-GB"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06000"/>
                        </a:lnSpc>
                        <a:spcAft>
                          <a:spcPts val="0"/>
                        </a:spcAft>
                      </a:pPr>
                      <a:r>
                        <a:rPr lang="en-GB" sz="1800">
                          <a:effectLst/>
                          <a:latin typeface="Times New Roman" panose="02020603050405020304" pitchFamily="18" charset="0"/>
                          <a:cs typeface="Times New Roman" panose="02020603050405020304" pitchFamily="18" charset="0"/>
                        </a:rPr>
                        <a:t>0.4% @0.5% variation of the modulator voltage</a:t>
                      </a:r>
                      <a:endParaRPr lang="en-GB"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220327705"/>
                  </a:ext>
                </a:extLst>
              </a:tr>
              <a:tr h="251403">
                <a:tc>
                  <a:txBody>
                    <a:bodyPr/>
                    <a:lstStyle/>
                    <a:p>
                      <a:pPr>
                        <a:lnSpc>
                          <a:spcPct val="106000"/>
                        </a:lnSpc>
                        <a:spcAft>
                          <a:spcPts val="0"/>
                        </a:spcAft>
                      </a:pPr>
                      <a:r>
                        <a:rPr lang="en-GB" sz="1800" dirty="0">
                          <a:effectLst/>
                          <a:latin typeface="Times New Roman" panose="02020603050405020304" pitchFamily="18" charset="0"/>
                          <a:cs typeface="Times New Roman" panose="02020603050405020304" pitchFamily="18" charset="0"/>
                        </a:rPr>
                        <a:t>Output frequency / 3dB bandwidth</a:t>
                      </a:r>
                      <a:endParaRPr lang="en-GB"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GB" sz="1800" dirty="0">
                          <a:effectLst/>
                          <a:latin typeface="Times New Roman" panose="02020603050405020304" pitchFamily="18" charset="0"/>
                          <a:cs typeface="Times New Roman" panose="02020603050405020304" pitchFamily="18" charset="0"/>
                        </a:rPr>
                        <a:t>36 GHz / 108 MHz (0.3%) </a:t>
                      </a:r>
                      <a:endParaRPr lang="en-GB"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82085553"/>
                  </a:ext>
                </a:extLst>
              </a:tr>
              <a:tr h="501399">
                <a:tc>
                  <a:txBody>
                    <a:bodyPr/>
                    <a:lstStyle/>
                    <a:p>
                      <a:pPr>
                        <a:lnSpc>
                          <a:spcPct val="106000"/>
                        </a:lnSpc>
                        <a:spcAft>
                          <a:spcPts val="0"/>
                        </a:spcAft>
                      </a:pPr>
                      <a:r>
                        <a:rPr lang="en-GB" sz="1800" dirty="0">
                          <a:effectLst/>
                          <a:latin typeface="Times New Roman" panose="02020603050405020304" pitchFamily="18" charset="0"/>
                          <a:cs typeface="Times New Roman" panose="02020603050405020304" pitchFamily="18" charset="0"/>
                        </a:rPr>
                        <a:t>Magnetic field and frequency drift</a:t>
                      </a:r>
                      <a:endParaRPr lang="en-GB"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GB" sz="1800" dirty="0">
                          <a:effectLst/>
                          <a:latin typeface="Times New Roman" panose="02020603050405020304" pitchFamily="18" charset="0"/>
                          <a:cs typeface="Times New Roman" panose="02020603050405020304" pitchFamily="18" charset="0"/>
                        </a:rPr>
                        <a:t>1.46 T and &lt; 1 MHz frequency drift due to the drift of magnetic field</a:t>
                      </a:r>
                      <a:endParaRPr lang="en-GB"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28739469"/>
                  </a:ext>
                </a:extLst>
              </a:tr>
              <a:tr h="501399">
                <a:tc>
                  <a:txBody>
                    <a:bodyPr/>
                    <a:lstStyle/>
                    <a:p>
                      <a:pPr>
                        <a:lnSpc>
                          <a:spcPct val="106000"/>
                        </a:lnSpc>
                        <a:spcAft>
                          <a:spcPts val="0"/>
                        </a:spcAft>
                      </a:pPr>
                      <a:r>
                        <a:rPr lang="en-GB" sz="1800" dirty="0">
                          <a:effectLst/>
                          <a:latin typeface="Times New Roman" panose="02020603050405020304" pitchFamily="18" charset="0"/>
                          <a:cs typeface="Times New Roman" panose="02020603050405020304" pitchFamily="18" charset="0"/>
                        </a:rPr>
                        <a:t>Frequency drift due to beam voltage</a:t>
                      </a:r>
                      <a:endParaRPr lang="en-GB"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06000"/>
                        </a:lnSpc>
                        <a:spcAft>
                          <a:spcPts val="0"/>
                        </a:spcAft>
                      </a:pPr>
                      <a:r>
                        <a:rPr lang="en-GB" sz="1800" dirty="0">
                          <a:effectLst/>
                          <a:latin typeface="Times New Roman" panose="02020603050405020304" pitchFamily="18" charset="0"/>
                          <a:cs typeface="Times New Roman" panose="02020603050405020304" pitchFamily="18" charset="0"/>
                        </a:rPr>
                        <a:t>24 MHz @0.5%  / 4.8MHz @0.1%  variation of the modulator voltage</a:t>
                      </a:r>
                    </a:p>
                  </a:txBody>
                  <a:tcPr marL="68580" marR="68580" marT="0" marB="0"/>
                </a:tc>
                <a:extLst>
                  <a:ext uri="{0D108BD9-81ED-4DB2-BD59-A6C34878D82A}">
                    <a16:rowId xmlns:a16="http://schemas.microsoft.com/office/drawing/2014/main" val="2782256825"/>
                  </a:ext>
                </a:extLst>
              </a:tr>
              <a:tr h="242209">
                <a:tc>
                  <a:txBody>
                    <a:bodyPr/>
                    <a:lstStyle/>
                    <a:p>
                      <a:pPr>
                        <a:lnSpc>
                          <a:spcPct val="106000"/>
                        </a:lnSpc>
                        <a:spcAft>
                          <a:spcPts val="0"/>
                        </a:spcAft>
                      </a:pPr>
                      <a:r>
                        <a:rPr lang="en-GB" sz="1800" dirty="0">
                          <a:effectLst/>
                          <a:latin typeface="Times New Roman" panose="02020603050405020304" pitchFamily="18" charset="0"/>
                          <a:cs typeface="Times New Roman" panose="02020603050405020304" pitchFamily="18" charset="0"/>
                        </a:rPr>
                        <a:t>Pulse repetition rate / Duration</a:t>
                      </a:r>
                      <a:endParaRPr lang="en-GB"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06000"/>
                        </a:lnSpc>
                        <a:spcAft>
                          <a:spcPts val="0"/>
                        </a:spcAft>
                      </a:pPr>
                      <a:r>
                        <a:rPr lang="en-GB" sz="1800" dirty="0">
                          <a:effectLst/>
                          <a:latin typeface="Times New Roman" panose="02020603050405020304" pitchFamily="18" charset="0"/>
                          <a:cs typeface="Times New Roman" panose="02020603050405020304" pitchFamily="18" charset="0"/>
                        </a:rPr>
                        <a:t>1000 Hz / 1.5 us</a:t>
                      </a:r>
                      <a:endParaRPr lang="en-GB"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61122862"/>
                  </a:ext>
                </a:extLst>
              </a:tr>
              <a:tr h="242209">
                <a:tc>
                  <a:txBody>
                    <a:bodyPr/>
                    <a:lstStyle/>
                    <a:p>
                      <a:pPr>
                        <a:lnSpc>
                          <a:spcPct val="106000"/>
                        </a:lnSpc>
                        <a:spcAft>
                          <a:spcPts val="0"/>
                        </a:spcAft>
                      </a:pPr>
                      <a:r>
                        <a:rPr lang="en-GB" sz="1800" dirty="0">
                          <a:effectLst/>
                          <a:latin typeface="Times New Roman" panose="02020603050405020304" pitchFamily="18" charset="0"/>
                          <a:cs typeface="Times New Roman" panose="02020603050405020304" pitchFamily="18" charset="0"/>
                        </a:rPr>
                        <a:t>Drive power / Gain</a:t>
                      </a:r>
                      <a:endParaRPr lang="en-GB"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06000"/>
                        </a:lnSpc>
                        <a:spcAft>
                          <a:spcPts val="0"/>
                        </a:spcAft>
                      </a:pPr>
                      <a:r>
                        <a:rPr lang="en-GB" sz="1800" dirty="0">
                          <a:effectLst/>
                          <a:latin typeface="Times New Roman" panose="02020603050405020304" pitchFamily="18" charset="0"/>
                          <a:cs typeface="Times New Roman" panose="02020603050405020304" pitchFamily="18" charset="0"/>
                        </a:rPr>
                        <a:t>400 W / 39 dB</a:t>
                      </a:r>
                      <a:endParaRPr lang="en-GB"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715633673"/>
                  </a:ext>
                </a:extLst>
              </a:tr>
              <a:tr h="242209">
                <a:tc>
                  <a:txBody>
                    <a:bodyPr/>
                    <a:lstStyle/>
                    <a:p>
                      <a:pPr>
                        <a:lnSpc>
                          <a:spcPct val="106000"/>
                        </a:lnSpc>
                        <a:spcAft>
                          <a:spcPts val="0"/>
                        </a:spcAft>
                      </a:pPr>
                      <a:r>
                        <a:rPr lang="en-GB" sz="1800" dirty="0">
                          <a:effectLst/>
                          <a:latin typeface="Times New Roman" panose="02020603050405020304" pitchFamily="18" charset="0"/>
                          <a:cs typeface="Times New Roman" panose="02020603050405020304" pitchFamily="18" charset="0"/>
                        </a:rPr>
                        <a:t>Input / output waveguide mode</a:t>
                      </a:r>
                      <a:endParaRPr lang="en-GB"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06000"/>
                        </a:lnSpc>
                        <a:spcAft>
                          <a:spcPts val="0"/>
                        </a:spcAft>
                      </a:pPr>
                      <a:r>
                        <a:rPr lang="en-GB" sz="1800" dirty="0">
                          <a:effectLst/>
                          <a:latin typeface="Times New Roman" panose="02020603050405020304" pitchFamily="18" charset="0"/>
                          <a:cs typeface="Times New Roman" panose="02020603050405020304" pitchFamily="18" charset="0"/>
                        </a:rPr>
                        <a:t>Input TE10 (Rect.), output TE02 (Circular)</a:t>
                      </a:r>
                      <a:endParaRPr lang="en-GB"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724846385"/>
                  </a:ext>
                </a:extLst>
              </a:tr>
              <a:tr h="501399">
                <a:tc>
                  <a:txBody>
                    <a:bodyPr/>
                    <a:lstStyle/>
                    <a:p>
                      <a:pPr>
                        <a:lnSpc>
                          <a:spcPct val="106000"/>
                        </a:lnSpc>
                        <a:spcAft>
                          <a:spcPts val="0"/>
                        </a:spcAft>
                      </a:pPr>
                      <a:r>
                        <a:rPr lang="en-GB" sz="1800" dirty="0">
                          <a:effectLst/>
                          <a:latin typeface="Times New Roman" panose="02020603050405020304" pitchFamily="18" charset="0"/>
                          <a:cs typeface="Times New Roman" panose="02020603050405020304" pitchFamily="18" charset="0"/>
                        </a:rPr>
                        <a:t>Efficiency</a:t>
                      </a:r>
                      <a:endParaRPr lang="en-GB"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06000"/>
                        </a:lnSpc>
                        <a:spcAft>
                          <a:spcPts val="0"/>
                        </a:spcAft>
                      </a:pPr>
                      <a:r>
                        <a:rPr lang="en-GB" sz="1800" dirty="0">
                          <a:effectLst/>
                          <a:latin typeface="Times New Roman" panose="02020603050405020304" pitchFamily="18" charset="0"/>
                          <a:cs typeface="Times New Roman" panose="02020603050405020304" pitchFamily="18" charset="0"/>
                        </a:rPr>
                        <a:t>42.7% (without energy recovery), 58.0% (with single stage depressed collector)</a:t>
                      </a:r>
                      <a:endParaRPr lang="en-GB"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575246487"/>
                  </a:ext>
                </a:extLst>
              </a:tr>
              <a:tr h="242209">
                <a:tc>
                  <a:txBody>
                    <a:bodyPr/>
                    <a:lstStyle/>
                    <a:p>
                      <a:pPr>
                        <a:lnSpc>
                          <a:spcPct val="106000"/>
                        </a:lnSpc>
                        <a:spcAft>
                          <a:spcPts val="0"/>
                        </a:spcAft>
                      </a:pPr>
                      <a:r>
                        <a:rPr lang="en-GB" sz="1800">
                          <a:effectLst/>
                          <a:latin typeface="Times New Roman" panose="02020603050405020304" pitchFamily="18" charset="0"/>
                          <a:cs typeface="Times New Roman" panose="02020603050405020304" pitchFamily="18" charset="0"/>
                        </a:rPr>
                        <a:t>Dimensions</a:t>
                      </a:r>
                      <a:endParaRPr lang="en-GB" sz="18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06000"/>
                        </a:lnSpc>
                        <a:spcAft>
                          <a:spcPts val="0"/>
                        </a:spcAft>
                      </a:pPr>
                      <a:r>
                        <a:rPr lang="en-GB" sz="1800" dirty="0">
                          <a:effectLst/>
                          <a:latin typeface="Times New Roman" panose="02020603050405020304" pitchFamily="18" charset="0"/>
                          <a:cs typeface="Times New Roman" panose="02020603050405020304" pitchFamily="18" charset="0"/>
                        </a:rPr>
                        <a:t>60 cm (W) * 60 cm (L) * 1200 cm (H) </a:t>
                      </a:r>
                      <a:endParaRPr lang="en-GB"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516198406"/>
                  </a:ext>
                </a:extLst>
              </a:tr>
              <a:tr h="542718">
                <a:tc>
                  <a:txBody>
                    <a:bodyPr/>
                    <a:lstStyle/>
                    <a:p>
                      <a:pPr>
                        <a:lnSpc>
                          <a:spcPct val="106000"/>
                        </a:lnSpc>
                        <a:spcAft>
                          <a:spcPts val="0"/>
                        </a:spcAft>
                      </a:pPr>
                      <a:r>
                        <a:rPr lang="en-GB" sz="1800" dirty="0">
                          <a:effectLst/>
                          <a:latin typeface="Times New Roman" panose="02020603050405020304" pitchFamily="18" charset="0"/>
                          <a:cs typeface="Times New Roman" panose="02020603050405020304" pitchFamily="18" charset="0"/>
                        </a:rPr>
                        <a:t>Phase stability</a:t>
                      </a:r>
                      <a:endParaRPr lang="en-GB"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06000"/>
                        </a:lnSpc>
                        <a:spcAft>
                          <a:spcPts val="0"/>
                        </a:spcAft>
                      </a:pPr>
                      <a:r>
                        <a:rPr lang="en-GB" sz="1800" dirty="0">
                          <a:effectLst/>
                          <a:latin typeface="Times New Roman" panose="02020603050405020304" pitchFamily="18" charset="0"/>
                          <a:cs typeface="Times New Roman" panose="02020603050405020304" pitchFamily="18" charset="0"/>
                        </a:rPr>
                        <a:t>17.0 degree@0.5%, 3.4 degree@0.1%, </a:t>
                      </a:r>
                      <a:r>
                        <a:rPr lang="en-GB" sz="1800" u="sng" dirty="0">
                          <a:effectLst/>
                          <a:latin typeface="Times New Roman" panose="02020603050405020304" pitchFamily="18" charset="0"/>
                          <a:cs typeface="Times New Roman" panose="02020603050405020304" pitchFamily="18" charset="0"/>
                        </a:rPr>
                        <a:t>0.34 degree@0.01 variation of the modulator voltage</a:t>
                      </a:r>
                      <a:endParaRPr lang="en-GB" sz="1800" u="sng"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32149993"/>
                  </a:ext>
                </a:extLst>
              </a:tr>
              <a:tr h="542718">
                <a:tc>
                  <a:txBody>
                    <a:bodyPr/>
                    <a:lstStyle/>
                    <a:p>
                      <a:pPr>
                        <a:lnSpc>
                          <a:spcPct val="106000"/>
                        </a:lnSpc>
                        <a:spcAft>
                          <a:spcPts val="0"/>
                        </a:spcAft>
                      </a:pPr>
                      <a:r>
                        <a:rPr lang="en-GB" sz="1800" dirty="0">
                          <a:effectLst/>
                          <a:latin typeface="Times New Roman" panose="02020603050405020304" pitchFamily="18" charset="0"/>
                          <a:cs typeface="Times New Roman" panose="02020603050405020304" pitchFamily="18" charset="0"/>
                        </a:rPr>
                        <a:t>Average spent beam power</a:t>
                      </a:r>
                      <a:endParaRPr lang="en-GB"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06000"/>
                        </a:lnSpc>
                        <a:spcAft>
                          <a:spcPts val="0"/>
                        </a:spcAft>
                      </a:pPr>
                      <a:r>
                        <a:rPr lang="en-GB" sz="1800" dirty="0">
                          <a:effectLst/>
                          <a:latin typeface="Times New Roman" panose="02020603050405020304" pitchFamily="18" charset="0"/>
                          <a:cs typeface="Times New Roman" panose="02020603050405020304" pitchFamily="18" charset="0"/>
                        </a:rPr>
                        <a:t>6.5 </a:t>
                      </a:r>
                      <a:r>
                        <a:rPr lang="en-GB" sz="1800" dirty="0" smtClean="0">
                          <a:effectLst/>
                          <a:latin typeface="Times New Roman" panose="02020603050405020304" pitchFamily="18" charset="0"/>
                          <a:cs typeface="Times New Roman" panose="02020603050405020304" pitchFamily="18" charset="0"/>
                        </a:rPr>
                        <a:t>kW (mm-wave</a:t>
                      </a:r>
                      <a:r>
                        <a:rPr lang="en-GB" sz="1800" baseline="0" dirty="0" smtClean="0">
                          <a:effectLst/>
                          <a:latin typeface="Times New Roman" panose="02020603050405020304" pitchFamily="18" charset="0"/>
                          <a:cs typeface="Times New Roman" panose="02020603050405020304" pitchFamily="18" charset="0"/>
                        </a:rPr>
                        <a:t> </a:t>
                      </a:r>
                      <a:r>
                        <a:rPr lang="en-GB" sz="1800" dirty="0" smtClean="0">
                          <a:effectLst/>
                          <a:latin typeface="Times New Roman" panose="02020603050405020304" pitchFamily="18" charset="0"/>
                          <a:cs typeface="Times New Roman" panose="02020603050405020304" pitchFamily="18" charset="0"/>
                        </a:rPr>
                        <a:t>on),</a:t>
                      </a:r>
                      <a:r>
                        <a:rPr lang="en-GB" sz="1800" baseline="0" dirty="0" smtClean="0">
                          <a:effectLst/>
                          <a:latin typeface="Times New Roman" panose="02020603050405020304" pitchFamily="18" charset="0"/>
                          <a:cs typeface="Times New Roman" panose="02020603050405020304" pitchFamily="18" charset="0"/>
                        </a:rPr>
                        <a:t> </a:t>
                      </a:r>
                      <a:r>
                        <a:rPr lang="en-GB" sz="1800" dirty="0" smtClean="0">
                          <a:effectLst/>
                          <a:latin typeface="Times New Roman" panose="02020603050405020304" pitchFamily="18" charset="0"/>
                          <a:cs typeface="Times New Roman" panose="02020603050405020304" pitchFamily="18" charset="0"/>
                        </a:rPr>
                        <a:t>11.25kW (mm-wave off)</a:t>
                      </a:r>
                      <a:endParaRPr lang="en-GB" sz="18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17401739"/>
                  </a:ext>
                </a:extLst>
              </a:tr>
            </a:tbl>
          </a:graphicData>
        </a:graphic>
      </p:graphicFrame>
      <p:sp>
        <p:nvSpPr>
          <p:cNvPr id="4" name="Slide Number Placeholder 3">
            <a:extLst>
              <a:ext uri="{FF2B5EF4-FFF2-40B4-BE49-F238E27FC236}">
                <a16:creationId xmlns:a16="http://schemas.microsoft.com/office/drawing/2014/main" id="{98C26673-890D-491D-9E1A-AD8F0AAEF5C9}"/>
              </a:ext>
            </a:extLst>
          </p:cNvPr>
          <p:cNvSpPr>
            <a:spLocks noGrp="1"/>
          </p:cNvSpPr>
          <p:nvPr>
            <p:ph type="sldNum" sz="quarter" idx="12"/>
          </p:nvPr>
        </p:nvSpPr>
        <p:spPr/>
        <p:txBody>
          <a:bodyPr/>
          <a:lstStyle/>
          <a:p>
            <a:pPr>
              <a:defRPr/>
            </a:pPr>
            <a:fld id="{1C6B5DDA-0975-49C8-9694-A3A695377134}" type="slidenum">
              <a:rPr lang="zh-CN" altLang="en-US" smtClean="0"/>
              <a:pPr>
                <a:defRPr/>
              </a:pPr>
              <a:t>25</a:t>
            </a:fld>
            <a:endParaRPr lang="en-US" altLang="zh-CN"/>
          </a:p>
        </p:txBody>
      </p:sp>
      <p:pic>
        <p:nvPicPr>
          <p:cNvPr id="6" name="Picture 2" descr="http://www.compactlight.eu/pub/images/header.jpg"/>
          <p:cNvPicPr preferRelativeResize="0">
            <a:picLocks noChangeAspect="1" noChangeArrowheads="1"/>
          </p:cNvPicPr>
          <p:nvPr/>
        </p:nvPicPr>
        <p:blipFill rotWithShape="1">
          <a:blip r:embed="rId2">
            <a:extLst>
              <a:ext uri="{28A0092B-C50C-407E-A947-70E740481C1C}">
                <a14:useLocalDpi xmlns:a14="http://schemas.microsoft.com/office/drawing/2010/main"/>
              </a:ext>
            </a:extLst>
          </a:blip>
          <a:srcRect l="79405" t="8924" b="29291"/>
          <a:stretch/>
        </p:blipFill>
        <p:spPr bwMode="auto">
          <a:xfrm>
            <a:off x="35497" y="44624"/>
            <a:ext cx="2016224" cy="72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419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a:xfrm>
            <a:off x="430560" y="116632"/>
            <a:ext cx="8229600" cy="1143000"/>
          </a:xfrm>
        </p:spPr>
        <p:txBody>
          <a:bodyPr/>
          <a:lstStyle/>
          <a:p>
            <a:pPr eaLnBrk="1" hangingPunct="1"/>
            <a:r>
              <a:rPr lang="en-US" altLang="zh-CN" dirty="0">
                <a:solidFill>
                  <a:schemeClr val="tx2"/>
                </a:solidFill>
              </a:rPr>
              <a:t>Acknowledgement</a:t>
            </a:r>
            <a:endParaRPr lang="zh-CN" altLang="en-US" dirty="0">
              <a:solidFill>
                <a:schemeClr val="tx2"/>
              </a:solidFill>
            </a:endParaRPr>
          </a:p>
        </p:txBody>
      </p:sp>
      <p:sp>
        <p:nvSpPr>
          <p:cNvPr id="54275" name="内容占位符 2"/>
          <p:cNvSpPr>
            <a:spLocks noGrp="1"/>
          </p:cNvSpPr>
          <p:nvPr>
            <p:ph idx="1"/>
          </p:nvPr>
        </p:nvSpPr>
        <p:spPr>
          <a:xfrm>
            <a:off x="575556" y="1052736"/>
            <a:ext cx="7992888" cy="1512168"/>
          </a:xfrm>
        </p:spPr>
        <p:txBody>
          <a:bodyPr/>
          <a:lstStyle/>
          <a:p>
            <a:pPr indent="0" algn="just" eaLnBrk="1" hangingPunct="1">
              <a:buNone/>
            </a:pPr>
            <a:r>
              <a:rPr lang="en-US" altLang="zh-CN" sz="2400" dirty="0"/>
              <a:t>This work is supported by the European Commission Horizon 2020 Project “</a:t>
            </a:r>
            <a:r>
              <a:rPr lang="en-US" altLang="zh-CN" sz="2400" dirty="0" err="1"/>
              <a:t>CompactLight</a:t>
            </a:r>
            <a:r>
              <a:rPr lang="en-US" altLang="zh-CN" sz="2400" dirty="0"/>
              <a:t>” (777431-XLS), </a:t>
            </a:r>
            <a:r>
              <a:rPr lang="en-US" altLang="zh-CN" sz="2400" dirty="0" smtClean="0"/>
              <a:t>and </a:t>
            </a:r>
            <a:r>
              <a:rPr lang="en-US" altLang="zh-CN" sz="2400" dirty="0"/>
              <a:t>the STFC, UK (Cockcroft Institute Core Grant) </a:t>
            </a:r>
          </a:p>
        </p:txBody>
      </p:sp>
      <p:pic>
        <p:nvPicPr>
          <p:cNvPr id="11" name="Picture 2" descr="http://www.compactlight.eu/pub/images/header.jpg"/>
          <p:cNvPicPr preferRelativeResize="0">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093296"/>
            <a:ext cx="9144000" cy="7466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p:cNvPicPr>
            <a:picLocks noChangeAspect="1"/>
          </p:cNvPicPr>
          <p:nvPr/>
        </p:nvPicPr>
        <p:blipFill rotWithShape="1">
          <a:blip r:embed="rId3">
            <a:extLst>
              <a:ext uri="{28A0092B-C50C-407E-A947-70E740481C1C}">
                <a14:useLocalDpi xmlns:a14="http://schemas.microsoft.com/office/drawing/2010/main" val="0"/>
              </a:ext>
            </a:extLst>
          </a:blip>
          <a:srcRect t="6049"/>
          <a:stretch/>
        </p:blipFill>
        <p:spPr bwMode="auto">
          <a:xfrm>
            <a:off x="107504" y="4221088"/>
            <a:ext cx="8875713" cy="1800200"/>
          </a:xfrm>
          <a:prstGeom prst="rect">
            <a:avLst/>
          </a:prstGeom>
          <a:solidFill>
            <a:srgbClr val="FF0000"/>
          </a:solidFill>
          <a:ln>
            <a:noFill/>
          </a:ln>
        </p:spPr>
      </p:pic>
      <p:sp>
        <p:nvSpPr>
          <p:cNvPr id="7" name="Rectangle 7"/>
          <p:cNvSpPr>
            <a:spLocks noChangeArrowheads="1"/>
          </p:cNvSpPr>
          <p:nvPr/>
        </p:nvSpPr>
        <p:spPr bwMode="auto">
          <a:xfrm>
            <a:off x="179388" y="5013176"/>
            <a:ext cx="1223962" cy="914400"/>
          </a:xfrm>
          <a:prstGeom prst="rect">
            <a:avLst/>
          </a:prstGeom>
          <a:solidFill>
            <a:schemeClr val="accent5">
              <a:lumMod val="40000"/>
              <a:lumOff val="60000"/>
              <a:alpha val="64000"/>
            </a:schemeClr>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Theory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&amp;</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New concepts</a:t>
            </a:r>
          </a:p>
        </p:txBody>
      </p:sp>
      <p:sp>
        <p:nvSpPr>
          <p:cNvPr id="8" name="Rectangle 8"/>
          <p:cNvSpPr>
            <a:spLocks noChangeArrowheads="1"/>
          </p:cNvSpPr>
          <p:nvPr/>
        </p:nvSpPr>
        <p:spPr bwMode="auto">
          <a:xfrm>
            <a:off x="1854896" y="4991000"/>
            <a:ext cx="1225550" cy="914400"/>
          </a:xfrm>
          <a:prstGeom prst="rect">
            <a:avLst/>
          </a:prstGeom>
          <a:solidFill>
            <a:schemeClr val="accent5">
              <a:lumMod val="40000"/>
              <a:lumOff val="60000"/>
              <a:alpha val="64000"/>
            </a:schemeClr>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Modelling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&amp;</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Simulations</a:t>
            </a:r>
          </a:p>
        </p:txBody>
      </p:sp>
      <p:sp>
        <p:nvSpPr>
          <p:cNvPr id="9" name="Rectangle 9"/>
          <p:cNvSpPr>
            <a:spLocks noChangeArrowheads="1"/>
          </p:cNvSpPr>
          <p:nvPr/>
        </p:nvSpPr>
        <p:spPr bwMode="auto">
          <a:xfrm>
            <a:off x="3582096" y="4991000"/>
            <a:ext cx="1225550" cy="914400"/>
          </a:xfrm>
          <a:prstGeom prst="rect">
            <a:avLst/>
          </a:prstGeom>
          <a:solidFill>
            <a:schemeClr val="accent5">
              <a:lumMod val="40000"/>
              <a:lumOff val="60000"/>
              <a:alpha val="64000"/>
            </a:schemeClr>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Design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Construction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&amp;</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Experiments</a:t>
            </a:r>
          </a:p>
        </p:txBody>
      </p:sp>
      <p:sp>
        <p:nvSpPr>
          <p:cNvPr id="10" name="Rectangle 10"/>
          <p:cNvSpPr>
            <a:spLocks noChangeArrowheads="1"/>
          </p:cNvSpPr>
          <p:nvPr/>
        </p:nvSpPr>
        <p:spPr bwMode="auto">
          <a:xfrm>
            <a:off x="5310884" y="4991000"/>
            <a:ext cx="1298575" cy="914400"/>
          </a:xfrm>
          <a:prstGeom prst="rect">
            <a:avLst/>
          </a:prstGeom>
          <a:solidFill>
            <a:schemeClr val="accent5">
              <a:lumMod val="40000"/>
              <a:lumOff val="60000"/>
              <a:alpha val="64000"/>
            </a:schemeClr>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Testing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&amp;</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Applications</a:t>
            </a:r>
          </a:p>
        </p:txBody>
      </p:sp>
      <p:sp>
        <p:nvSpPr>
          <p:cNvPr id="12" name="Rectangle 11"/>
          <p:cNvSpPr>
            <a:spLocks noChangeArrowheads="1"/>
          </p:cNvSpPr>
          <p:nvPr/>
        </p:nvSpPr>
        <p:spPr bwMode="auto">
          <a:xfrm>
            <a:off x="7182546" y="4991000"/>
            <a:ext cx="1763713" cy="914400"/>
          </a:xfrm>
          <a:prstGeom prst="rect">
            <a:avLst/>
          </a:prstGeom>
          <a:solidFill>
            <a:schemeClr val="accent5">
              <a:lumMod val="40000"/>
              <a:lumOff val="60000"/>
              <a:alpha val="64000"/>
            </a:schemeClr>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Technology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Transfer to Industry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&amp;</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Manufacturability</a:t>
            </a:r>
          </a:p>
        </p:txBody>
      </p:sp>
      <p:sp>
        <p:nvSpPr>
          <p:cNvPr id="13" name="AutoShape 10"/>
          <p:cNvSpPr>
            <a:spLocks noChangeArrowheads="1"/>
          </p:cNvSpPr>
          <p:nvPr/>
        </p:nvSpPr>
        <p:spPr bwMode="auto">
          <a:xfrm>
            <a:off x="1350071" y="5279925"/>
            <a:ext cx="504825" cy="358775"/>
          </a:xfrm>
          <a:prstGeom prst="leftRightArrow">
            <a:avLst>
              <a:gd name="adj1" fmla="val 50000"/>
              <a:gd name="adj2" fmla="val 28142"/>
            </a:avLst>
          </a:prstGeom>
          <a:solidFill>
            <a:schemeClr val="accent5">
              <a:lumMod val="40000"/>
              <a:lumOff val="60000"/>
              <a:alpha val="26000"/>
            </a:schemeClr>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AutoShape 11"/>
          <p:cNvSpPr>
            <a:spLocks noChangeArrowheads="1"/>
          </p:cNvSpPr>
          <p:nvPr/>
        </p:nvSpPr>
        <p:spPr bwMode="auto">
          <a:xfrm>
            <a:off x="3078859" y="5279925"/>
            <a:ext cx="503237" cy="358775"/>
          </a:xfrm>
          <a:prstGeom prst="leftRightArrow">
            <a:avLst>
              <a:gd name="adj1" fmla="val 50000"/>
              <a:gd name="adj2" fmla="val 28053"/>
            </a:avLst>
          </a:prstGeom>
          <a:solidFill>
            <a:schemeClr val="accent5">
              <a:lumMod val="40000"/>
              <a:lumOff val="60000"/>
              <a:alpha val="26000"/>
            </a:schemeClr>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AutoShape 12"/>
          <p:cNvSpPr>
            <a:spLocks noChangeArrowheads="1"/>
          </p:cNvSpPr>
          <p:nvPr/>
        </p:nvSpPr>
        <p:spPr bwMode="auto">
          <a:xfrm>
            <a:off x="4806059" y="5279925"/>
            <a:ext cx="503237" cy="358775"/>
          </a:xfrm>
          <a:prstGeom prst="leftRightArrow">
            <a:avLst>
              <a:gd name="adj1" fmla="val 50000"/>
              <a:gd name="adj2" fmla="val 28053"/>
            </a:avLst>
          </a:prstGeom>
          <a:solidFill>
            <a:schemeClr val="accent5">
              <a:lumMod val="40000"/>
              <a:lumOff val="60000"/>
              <a:alpha val="24000"/>
            </a:schemeClr>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AutoShape 13"/>
          <p:cNvSpPr>
            <a:spLocks noChangeArrowheads="1"/>
          </p:cNvSpPr>
          <p:nvPr/>
        </p:nvSpPr>
        <p:spPr bwMode="auto">
          <a:xfrm>
            <a:off x="6606284" y="5279925"/>
            <a:ext cx="576262" cy="358775"/>
          </a:xfrm>
          <a:prstGeom prst="leftRightArrow">
            <a:avLst>
              <a:gd name="adj1" fmla="val 50000"/>
              <a:gd name="adj2" fmla="val 32124"/>
            </a:avLst>
          </a:prstGeom>
          <a:solidFill>
            <a:schemeClr val="accent5">
              <a:lumMod val="40000"/>
              <a:lumOff val="60000"/>
              <a:alpha val="26000"/>
            </a:schemeClr>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Text Box 14"/>
          <p:cNvSpPr txBox="1">
            <a:spLocks noChangeArrowheads="1"/>
          </p:cNvSpPr>
          <p:nvPr/>
        </p:nvSpPr>
        <p:spPr bwMode="auto">
          <a:xfrm>
            <a:off x="1459609" y="4286423"/>
            <a:ext cx="6584950" cy="366713"/>
          </a:xfrm>
          <a:prstGeom prst="rect">
            <a:avLst/>
          </a:prstGeo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INTEGRATED CAPABILITY from IDEA to DEMONSTRATOR</a:t>
            </a:r>
          </a:p>
        </p:txBody>
      </p:sp>
      <p:pic>
        <p:nvPicPr>
          <p:cNvPr id="18" name="Picture 28" descr="CI_logo_smal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 y="188913"/>
            <a:ext cx="1512888"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标题 1"/>
          <p:cNvSpPr txBox="1">
            <a:spLocks/>
          </p:cNvSpPr>
          <p:nvPr/>
        </p:nvSpPr>
        <p:spPr bwMode="auto">
          <a:xfrm>
            <a:off x="395536" y="191683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Times New Roman" pitchFamily="18" charset="0"/>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宋体" pitchFamily="2" charset="-122"/>
              </a:defRPr>
            </a:lvl2pPr>
            <a:lvl3pPr algn="ctr" rtl="0" eaLnBrk="0" fontAlgn="base" hangingPunct="0">
              <a:spcBef>
                <a:spcPct val="0"/>
              </a:spcBef>
              <a:spcAft>
                <a:spcPct val="0"/>
              </a:spcAft>
              <a:defRPr sz="4400">
                <a:solidFill>
                  <a:schemeClr val="tx1"/>
                </a:solidFill>
                <a:latin typeface="Times New Roman" pitchFamily="18" charset="0"/>
                <a:ea typeface="宋体" pitchFamily="2" charset="-122"/>
              </a:defRPr>
            </a:lvl3pPr>
            <a:lvl4pPr algn="ctr" rtl="0" eaLnBrk="0" fontAlgn="base" hangingPunct="0">
              <a:spcBef>
                <a:spcPct val="0"/>
              </a:spcBef>
              <a:spcAft>
                <a:spcPct val="0"/>
              </a:spcAft>
              <a:defRPr sz="4400">
                <a:solidFill>
                  <a:schemeClr val="tx1"/>
                </a:solidFill>
                <a:latin typeface="Times New Roman" pitchFamily="18" charset="0"/>
                <a:ea typeface="宋体" pitchFamily="2" charset="-122"/>
              </a:defRPr>
            </a:lvl4pPr>
            <a:lvl5pPr algn="ctr" rtl="0" eaLnBrk="0" fontAlgn="base" hangingPunct="0">
              <a:spcBef>
                <a:spcPct val="0"/>
              </a:spcBef>
              <a:spcAft>
                <a:spcPct val="0"/>
              </a:spcAft>
              <a:defRPr sz="4400">
                <a:solidFill>
                  <a:schemeClr val="tx1"/>
                </a:solidFill>
                <a:latin typeface="Times New Roman" pitchFamily="18" charset="0"/>
                <a:ea typeface="宋体" pitchFamily="2" charset="-122"/>
              </a:defRPr>
            </a:lvl5pPr>
            <a:lvl6pPr marL="457200" algn="ctr" rtl="0" fontAlgn="base">
              <a:spcBef>
                <a:spcPct val="0"/>
              </a:spcBef>
              <a:spcAft>
                <a:spcPct val="0"/>
              </a:spcAft>
              <a:defRPr sz="4400">
                <a:solidFill>
                  <a:schemeClr val="tx1"/>
                </a:solidFill>
                <a:latin typeface="Times New Roman" pitchFamily="18" charset="0"/>
                <a:ea typeface="宋体" pitchFamily="2" charset="-122"/>
              </a:defRPr>
            </a:lvl6pPr>
            <a:lvl7pPr marL="914400" algn="ctr" rtl="0" fontAlgn="base">
              <a:spcBef>
                <a:spcPct val="0"/>
              </a:spcBef>
              <a:spcAft>
                <a:spcPct val="0"/>
              </a:spcAft>
              <a:defRPr sz="4400">
                <a:solidFill>
                  <a:schemeClr val="tx1"/>
                </a:solidFill>
                <a:latin typeface="Times New Roman" pitchFamily="18" charset="0"/>
                <a:ea typeface="宋体" pitchFamily="2" charset="-122"/>
              </a:defRPr>
            </a:lvl7pPr>
            <a:lvl8pPr marL="1371600" algn="ctr" rtl="0" fontAlgn="base">
              <a:spcBef>
                <a:spcPct val="0"/>
              </a:spcBef>
              <a:spcAft>
                <a:spcPct val="0"/>
              </a:spcAft>
              <a:defRPr sz="4400">
                <a:solidFill>
                  <a:schemeClr val="tx1"/>
                </a:solidFill>
                <a:latin typeface="Times New Roman" pitchFamily="18" charset="0"/>
                <a:ea typeface="宋体" pitchFamily="2" charset="-122"/>
              </a:defRPr>
            </a:lvl8pPr>
            <a:lvl9pPr marL="1828800" algn="ctr" rtl="0" fontAlgn="base">
              <a:spcBef>
                <a:spcPct val="0"/>
              </a:spcBef>
              <a:spcAft>
                <a:spcPct val="0"/>
              </a:spcAft>
              <a:defRPr sz="4400">
                <a:solidFill>
                  <a:schemeClr val="tx1"/>
                </a:solidFill>
                <a:latin typeface="Times New Roman" pitchFamily="18" charset="0"/>
                <a:ea typeface="宋体" pitchFamily="2" charset="-122"/>
              </a:defRPr>
            </a:lvl9pPr>
          </a:lstStyle>
          <a:p>
            <a:pPr eaLnBrk="1" hangingPunct="1"/>
            <a:r>
              <a:rPr lang="en-US" altLang="zh-CN" dirty="0" smtClean="0">
                <a:solidFill>
                  <a:schemeClr val="tx2"/>
                </a:solidFill>
              </a:rPr>
              <a:t>Future work </a:t>
            </a:r>
            <a:endParaRPr lang="zh-CN" altLang="en-US" dirty="0">
              <a:solidFill>
                <a:schemeClr val="tx2"/>
              </a:solidFill>
            </a:endParaRPr>
          </a:p>
        </p:txBody>
      </p:sp>
      <p:sp>
        <p:nvSpPr>
          <p:cNvPr id="20" name="内容占位符 2"/>
          <p:cNvSpPr txBox="1">
            <a:spLocks/>
          </p:cNvSpPr>
          <p:nvPr/>
        </p:nvSpPr>
        <p:spPr bwMode="auto">
          <a:xfrm>
            <a:off x="251520" y="2780928"/>
            <a:ext cx="8784976" cy="196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
                <a:srgbClr val="0000A0"/>
              </a:buClr>
              <a:buSzPct val="120000"/>
            </a:pPr>
            <a:r>
              <a:rPr lang="en-GB" altLang="zh-CN" sz="2400" dirty="0" smtClean="0">
                <a:cs typeface="Times New Roman" panose="02020603050405020304" pitchFamily="18" charset="0"/>
              </a:rPr>
              <a:t>Construct 3MW, 36GHz </a:t>
            </a:r>
            <a:r>
              <a:rPr lang="en-GB" altLang="zh-CN" sz="2400" dirty="0" err="1" smtClean="0">
                <a:cs typeface="Times New Roman" panose="02020603050405020304" pitchFamily="18" charset="0"/>
              </a:rPr>
              <a:t>gyroklystron</a:t>
            </a:r>
            <a:r>
              <a:rPr lang="en-GB" altLang="zh-CN" sz="2400" dirty="0" smtClean="0">
                <a:cs typeface="Times New Roman" panose="02020603050405020304" pitchFamily="18" charset="0"/>
              </a:rPr>
              <a:t> driven by a low pulse repetition frequency (1Hz) modulator</a:t>
            </a:r>
          </a:p>
          <a:p>
            <a:pPr>
              <a:lnSpc>
                <a:spcPct val="90000"/>
              </a:lnSpc>
              <a:buClr>
                <a:srgbClr val="0000A0"/>
              </a:buClr>
              <a:buSzPct val="120000"/>
            </a:pPr>
            <a:r>
              <a:rPr lang="en-GB" altLang="zh-CN" sz="2400" dirty="0" smtClean="0">
                <a:cs typeface="Times New Roman" panose="02020603050405020304" pitchFamily="18" charset="0"/>
              </a:rPr>
              <a:t>Longer term acquire a 150kV, 50A </a:t>
            </a:r>
            <a:r>
              <a:rPr lang="en-GB" altLang="zh-CN" sz="2400" dirty="0" err="1" smtClean="0">
                <a:cs typeface="Times New Roman" panose="02020603050405020304" pitchFamily="18" charset="0"/>
              </a:rPr>
              <a:t>Scandinov</a:t>
            </a:r>
            <a:r>
              <a:rPr lang="en-GB" altLang="zh-CN" sz="2400" dirty="0" smtClean="0">
                <a:cs typeface="Times New Roman" panose="02020603050405020304" pitchFamily="18" charset="0"/>
              </a:rPr>
              <a:t> modulator to operate at high pulse repetition frequency (1kHz)   </a:t>
            </a:r>
          </a:p>
          <a:p>
            <a:pPr>
              <a:lnSpc>
                <a:spcPct val="80000"/>
              </a:lnSpc>
              <a:buClr>
                <a:srgbClr val="0000A0"/>
              </a:buClr>
              <a:buSzPct val="120000"/>
            </a:pPr>
            <a:endParaRPr lang="en-GB" altLang="zh-CN" sz="2400" dirty="0" smtClean="0">
              <a:cs typeface="Times New Roman" panose="02020603050405020304" pitchFamily="18" charset="0"/>
            </a:endParaRPr>
          </a:p>
          <a:p>
            <a:pPr>
              <a:lnSpc>
                <a:spcPct val="80000"/>
              </a:lnSpc>
              <a:buClr>
                <a:srgbClr val="0000A0"/>
              </a:buClr>
              <a:buSzPct val="120000"/>
            </a:pPr>
            <a:endParaRPr lang="en-GB" altLang="zh-CN" sz="2400" dirty="0" smtClean="0">
              <a:cs typeface="Times New Roman" panose="02020603050405020304" pitchFamily="18" charset="0"/>
            </a:endParaRPr>
          </a:p>
          <a:p>
            <a:pPr marL="0" indent="0">
              <a:lnSpc>
                <a:spcPct val="80000"/>
              </a:lnSpc>
              <a:buClr>
                <a:srgbClr val="0000A0"/>
              </a:buClr>
              <a:buSzPct val="120000"/>
              <a:buFont typeface="Arial" panose="020B0604020202020204" pitchFamily="34" charset="0"/>
              <a:buNone/>
            </a:pPr>
            <a:endParaRPr lang="en-GB" altLang="zh-CN" sz="2400" b="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4230638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50EB63-A448-43E7-BA3C-894C572179B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21642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CB48-6CE7-4D34-BFA3-42929876730D}"/>
              </a:ext>
            </a:extLst>
          </p:cNvPr>
          <p:cNvSpPr>
            <a:spLocks noGrp="1"/>
          </p:cNvSpPr>
          <p:nvPr>
            <p:ph type="title"/>
          </p:nvPr>
        </p:nvSpPr>
        <p:spPr>
          <a:xfrm>
            <a:off x="2788397" y="194753"/>
            <a:ext cx="3538736" cy="565414"/>
          </a:xfrm>
        </p:spPr>
        <p:txBody>
          <a:bodyPr/>
          <a:lstStyle/>
          <a:p>
            <a:r>
              <a:rPr lang="en-US" altLang="zh-CN" sz="4400" dirty="0">
                <a:solidFill>
                  <a:schemeClr val="tx2"/>
                </a:solidFill>
              </a:rPr>
              <a:t>Motivation</a:t>
            </a:r>
            <a:endParaRPr lang="en-GB" dirty="0">
              <a:solidFill>
                <a:schemeClr val="tx2"/>
              </a:solidFill>
            </a:endParaRPr>
          </a:p>
        </p:txBody>
      </p:sp>
      <p:sp>
        <p:nvSpPr>
          <p:cNvPr id="4" name="Slide Number Placeholder 3">
            <a:extLst>
              <a:ext uri="{FF2B5EF4-FFF2-40B4-BE49-F238E27FC236}">
                <a16:creationId xmlns:a16="http://schemas.microsoft.com/office/drawing/2014/main" id="{5D64E7D5-9579-430E-BBB9-0EAFF7BCA708}"/>
              </a:ext>
            </a:extLst>
          </p:cNvPr>
          <p:cNvSpPr>
            <a:spLocks noGrp="1"/>
          </p:cNvSpPr>
          <p:nvPr>
            <p:ph type="sldNum" sz="quarter" idx="12"/>
          </p:nvPr>
        </p:nvSpPr>
        <p:spPr/>
        <p:txBody>
          <a:bodyPr/>
          <a:lstStyle/>
          <a:p>
            <a:pPr>
              <a:defRPr/>
            </a:pPr>
            <a:fld id="{1C6B5DDA-0975-49C8-9694-A3A695377134}" type="slidenum">
              <a:rPr lang="zh-CN" altLang="en-US" smtClean="0"/>
              <a:pPr>
                <a:defRPr/>
              </a:pPr>
              <a:t>3</a:t>
            </a:fld>
            <a:endParaRPr lang="en-US" altLang="zh-CN"/>
          </a:p>
        </p:txBody>
      </p:sp>
      <p:pic>
        <p:nvPicPr>
          <p:cNvPr id="5" name="Picture 4">
            <a:extLst>
              <a:ext uri="{FF2B5EF4-FFF2-40B4-BE49-F238E27FC236}">
                <a16:creationId xmlns:a16="http://schemas.microsoft.com/office/drawing/2014/main" id="{29F370A3-093C-4128-8F81-4AA4437A6935}"/>
              </a:ext>
            </a:extLst>
          </p:cNvPr>
          <p:cNvPicPr>
            <a:picLocks noChangeAspect="1"/>
          </p:cNvPicPr>
          <p:nvPr/>
        </p:nvPicPr>
        <p:blipFill>
          <a:blip r:embed="rId2"/>
          <a:stretch>
            <a:fillRect/>
          </a:stretch>
        </p:blipFill>
        <p:spPr>
          <a:xfrm>
            <a:off x="107504" y="1052736"/>
            <a:ext cx="8900522" cy="3924268"/>
          </a:xfrm>
          <a:prstGeom prst="rect">
            <a:avLst/>
          </a:prstGeom>
        </p:spPr>
      </p:pic>
      <p:sp>
        <p:nvSpPr>
          <p:cNvPr id="6" name="TextBox 5">
            <a:extLst>
              <a:ext uri="{FF2B5EF4-FFF2-40B4-BE49-F238E27FC236}">
                <a16:creationId xmlns:a16="http://schemas.microsoft.com/office/drawing/2014/main" id="{4C4EF9A8-D4C7-41C4-B24D-A9091856CC98}"/>
              </a:ext>
            </a:extLst>
          </p:cNvPr>
          <p:cNvSpPr txBox="1"/>
          <p:nvPr/>
        </p:nvSpPr>
        <p:spPr>
          <a:xfrm>
            <a:off x="301895" y="5038729"/>
            <a:ext cx="7488832"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XLS injector works at C-band (~6 GHz)</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36GHz linearizer system is the baseline design, while other frequencies are also under </a:t>
            </a:r>
            <a:r>
              <a:rPr lang="en-US" sz="2000" dirty="0" smtClean="0">
                <a:latin typeface="Times New Roman" panose="02020603050405020304" pitchFamily="18" charset="0"/>
                <a:cs typeface="Times New Roman" panose="02020603050405020304" pitchFamily="18" charset="0"/>
              </a:rPr>
              <a:t>consideration</a:t>
            </a:r>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E11658F-067E-4842-83C1-FE4181DD52B3}"/>
              </a:ext>
            </a:extLst>
          </p:cNvPr>
          <p:cNvSpPr txBox="1"/>
          <p:nvPr/>
        </p:nvSpPr>
        <p:spPr>
          <a:xfrm>
            <a:off x="5215862" y="6519446"/>
            <a:ext cx="2133601"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*Courtesy by Massimo</a:t>
            </a:r>
            <a:endParaRPr lang="en-GB" sz="1600"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30FC7A83-6625-49C9-BBDB-B3AC670C64E0}"/>
              </a:ext>
            </a:extLst>
          </p:cNvPr>
          <p:cNvSpPr/>
          <p:nvPr/>
        </p:nvSpPr>
        <p:spPr>
          <a:xfrm>
            <a:off x="6676621" y="4244844"/>
            <a:ext cx="1053447" cy="6839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52FF0BE-C909-467E-9101-DA6AB889053E}"/>
              </a:ext>
            </a:extLst>
          </p:cNvPr>
          <p:cNvSpPr txBox="1"/>
          <p:nvPr/>
        </p:nvSpPr>
        <p:spPr>
          <a:xfrm>
            <a:off x="6663921" y="5084896"/>
            <a:ext cx="2441047"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linearizer system </a:t>
            </a:r>
            <a:endParaRPr lang="en-GB" sz="2400" b="1" dirty="0">
              <a:solidFill>
                <a:srgbClr val="FF0000"/>
              </a:solidFill>
            </a:endParaRPr>
          </a:p>
        </p:txBody>
      </p:sp>
      <p:cxnSp>
        <p:nvCxnSpPr>
          <p:cNvPr id="12" name="Straight Arrow Connector 11">
            <a:extLst>
              <a:ext uri="{FF2B5EF4-FFF2-40B4-BE49-F238E27FC236}">
                <a16:creationId xmlns:a16="http://schemas.microsoft.com/office/drawing/2014/main" id="{72CEC3A1-799B-4901-85C5-41771DA41D34}"/>
              </a:ext>
            </a:extLst>
          </p:cNvPr>
          <p:cNvCxnSpPr>
            <a:cxnSpLocks/>
          </p:cNvCxnSpPr>
          <p:nvPr/>
        </p:nvCxnSpPr>
        <p:spPr>
          <a:xfrm flipH="1" flipV="1">
            <a:off x="7349463" y="4928661"/>
            <a:ext cx="313041" cy="22397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2" descr="http://www.compactlight.eu/pub/images/header.jpg"/>
          <p:cNvPicPr preferRelativeResize="0">
            <a:picLocks noChangeAspect="1" noChangeArrowheads="1"/>
          </p:cNvPicPr>
          <p:nvPr/>
        </p:nvPicPr>
        <p:blipFill rotWithShape="1">
          <a:blip r:embed="rId3">
            <a:extLst>
              <a:ext uri="{28A0092B-C50C-407E-A947-70E740481C1C}">
                <a14:useLocalDpi xmlns:a14="http://schemas.microsoft.com/office/drawing/2010/main"/>
              </a:ext>
            </a:extLst>
          </a:blip>
          <a:srcRect l="79405" t="8924" b="29291"/>
          <a:stretch/>
        </p:blipFill>
        <p:spPr bwMode="auto">
          <a:xfrm>
            <a:off x="35497" y="44624"/>
            <a:ext cx="2016224" cy="72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063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98DEF2E-A6F4-4934-B774-220C3F33949D}"/>
              </a:ext>
            </a:extLst>
          </p:cNvPr>
          <p:cNvPicPr>
            <a:picLocks noChangeAspect="1"/>
          </p:cNvPicPr>
          <p:nvPr/>
        </p:nvPicPr>
        <p:blipFill>
          <a:blip r:embed="rId2"/>
          <a:stretch>
            <a:fillRect/>
          </a:stretch>
        </p:blipFill>
        <p:spPr>
          <a:xfrm rot="16200000">
            <a:off x="246534" y="3523109"/>
            <a:ext cx="2619375" cy="2143125"/>
          </a:xfrm>
          <a:prstGeom prst="rect">
            <a:avLst/>
          </a:prstGeom>
        </p:spPr>
      </p:pic>
      <p:pic>
        <p:nvPicPr>
          <p:cNvPr id="28" name="Picture 27">
            <a:extLst>
              <a:ext uri="{FF2B5EF4-FFF2-40B4-BE49-F238E27FC236}">
                <a16:creationId xmlns:a16="http://schemas.microsoft.com/office/drawing/2014/main" id="{209F1F05-5162-49A8-AC1E-739F58B9FECF}"/>
              </a:ext>
            </a:extLst>
          </p:cNvPr>
          <p:cNvPicPr>
            <a:picLocks noChangeAspect="1"/>
          </p:cNvPicPr>
          <p:nvPr/>
        </p:nvPicPr>
        <p:blipFill>
          <a:blip r:embed="rId3"/>
          <a:stretch>
            <a:fillRect/>
          </a:stretch>
        </p:blipFill>
        <p:spPr>
          <a:xfrm>
            <a:off x="5182130" y="4164239"/>
            <a:ext cx="3889389" cy="2200685"/>
          </a:xfrm>
          <a:prstGeom prst="rect">
            <a:avLst/>
          </a:prstGeom>
        </p:spPr>
      </p:pic>
      <p:sp>
        <p:nvSpPr>
          <p:cNvPr id="2" name="Title 1">
            <a:extLst>
              <a:ext uri="{FF2B5EF4-FFF2-40B4-BE49-F238E27FC236}">
                <a16:creationId xmlns:a16="http://schemas.microsoft.com/office/drawing/2014/main" id="{76F0CB48-6CE7-4D34-BFA3-42929876730D}"/>
              </a:ext>
            </a:extLst>
          </p:cNvPr>
          <p:cNvSpPr>
            <a:spLocks noGrp="1"/>
          </p:cNvSpPr>
          <p:nvPr>
            <p:ph type="title"/>
          </p:nvPr>
        </p:nvSpPr>
        <p:spPr>
          <a:xfrm>
            <a:off x="3319261" y="84582"/>
            <a:ext cx="2505478" cy="717525"/>
          </a:xfrm>
        </p:spPr>
        <p:txBody>
          <a:bodyPr/>
          <a:lstStyle/>
          <a:p>
            <a:r>
              <a:rPr lang="en-GB" dirty="0">
                <a:solidFill>
                  <a:schemeClr val="tx2"/>
                </a:solidFill>
              </a:rPr>
              <a:t>Linearizer</a:t>
            </a:r>
          </a:p>
        </p:txBody>
      </p:sp>
      <p:sp>
        <p:nvSpPr>
          <p:cNvPr id="4" name="Slide Number Placeholder 3">
            <a:extLst>
              <a:ext uri="{FF2B5EF4-FFF2-40B4-BE49-F238E27FC236}">
                <a16:creationId xmlns:a16="http://schemas.microsoft.com/office/drawing/2014/main" id="{5D64E7D5-9579-430E-BBB9-0EAFF7BCA708}"/>
              </a:ext>
            </a:extLst>
          </p:cNvPr>
          <p:cNvSpPr>
            <a:spLocks noGrp="1"/>
          </p:cNvSpPr>
          <p:nvPr>
            <p:ph type="sldNum" sz="quarter" idx="12"/>
          </p:nvPr>
        </p:nvSpPr>
        <p:spPr/>
        <p:txBody>
          <a:bodyPr/>
          <a:lstStyle/>
          <a:p>
            <a:pPr>
              <a:defRPr/>
            </a:pPr>
            <a:fld id="{1C6B5DDA-0975-49C8-9694-A3A695377134}" type="slidenum">
              <a:rPr lang="zh-CN" altLang="en-US" smtClean="0"/>
              <a:pPr>
                <a:defRPr/>
              </a:pPr>
              <a:t>4</a:t>
            </a:fld>
            <a:endParaRPr lang="en-US" altLang="zh-CN"/>
          </a:p>
        </p:txBody>
      </p:sp>
      <p:pic>
        <p:nvPicPr>
          <p:cNvPr id="12" name="Picture 11">
            <a:extLst>
              <a:ext uri="{FF2B5EF4-FFF2-40B4-BE49-F238E27FC236}">
                <a16:creationId xmlns:a16="http://schemas.microsoft.com/office/drawing/2014/main" id="{ACB23CCE-5063-3843-891E-DE76391AD0DE}"/>
              </a:ext>
            </a:extLst>
          </p:cNvPr>
          <p:cNvPicPr>
            <a:picLocks noChangeAspect="1"/>
          </p:cNvPicPr>
          <p:nvPr/>
        </p:nvPicPr>
        <p:blipFill>
          <a:blip r:embed="rId4"/>
          <a:stretch>
            <a:fillRect/>
          </a:stretch>
        </p:blipFill>
        <p:spPr>
          <a:xfrm>
            <a:off x="661232" y="908720"/>
            <a:ext cx="6431048" cy="2168609"/>
          </a:xfrm>
          <a:prstGeom prst="rect">
            <a:avLst/>
          </a:prstGeom>
        </p:spPr>
      </p:pic>
      <p:sp>
        <p:nvSpPr>
          <p:cNvPr id="14" name="TextBox 13">
            <a:extLst>
              <a:ext uri="{FF2B5EF4-FFF2-40B4-BE49-F238E27FC236}">
                <a16:creationId xmlns:a16="http://schemas.microsoft.com/office/drawing/2014/main" id="{914D6C6A-15B5-4D53-B7D4-F5C23A082B0C}"/>
              </a:ext>
            </a:extLst>
          </p:cNvPr>
          <p:cNvSpPr txBox="1"/>
          <p:nvPr/>
        </p:nvSpPr>
        <p:spPr>
          <a:xfrm>
            <a:off x="2837613" y="6388640"/>
            <a:ext cx="4699439"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*Courtesy by A. Castilla, and Sergey V. </a:t>
            </a:r>
            <a:r>
              <a:rPr lang="en-US" sz="1800" dirty="0" err="1">
                <a:latin typeface="Times New Roman" panose="02020603050405020304" pitchFamily="18" charset="0"/>
                <a:cs typeface="Times New Roman" panose="02020603050405020304" pitchFamily="18" charset="0"/>
              </a:rPr>
              <a:t>Kuzikov</a:t>
            </a:r>
            <a:endParaRPr lang="en-GB" sz="18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D53FD64-B817-4E40-87FA-D458F2C5956E}"/>
              </a:ext>
            </a:extLst>
          </p:cNvPr>
          <p:cNvSpPr txBox="1"/>
          <p:nvPr/>
        </p:nvSpPr>
        <p:spPr>
          <a:xfrm>
            <a:off x="6876256" y="1196752"/>
            <a:ext cx="2192486" cy="1323439"/>
          </a:xfrm>
          <a:prstGeom prst="rect">
            <a:avLst/>
          </a:prstGeom>
          <a:noFill/>
        </p:spPr>
        <p:txBody>
          <a:bodyPr wrap="square">
            <a:spAutoFit/>
          </a:bodyPr>
          <a:lstStyle/>
          <a:p>
            <a:pPr algn="r"/>
            <a:r>
              <a:rPr lang="en-GB" sz="2000" dirty="0"/>
              <a:t>Linearizer is used to generate shorter electron bunches.</a:t>
            </a:r>
          </a:p>
        </p:txBody>
      </p:sp>
      <p:pic>
        <p:nvPicPr>
          <p:cNvPr id="18" name="Picture 17">
            <a:extLst>
              <a:ext uri="{FF2B5EF4-FFF2-40B4-BE49-F238E27FC236}">
                <a16:creationId xmlns:a16="http://schemas.microsoft.com/office/drawing/2014/main" id="{5AF338ED-08C4-4091-AF67-CFAD3D5D1F10}"/>
              </a:ext>
            </a:extLst>
          </p:cNvPr>
          <p:cNvPicPr>
            <a:picLocks noChangeAspect="1"/>
          </p:cNvPicPr>
          <p:nvPr/>
        </p:nvPicPr>
        <p:blipFill>
          <a:blip r:embed="rId5"/>
          <a:stretch>
            <a:fillRect/>
          </a:stretch>
        </p:blipFill>
        <p:spPr>
          <a:xfrm>
            <a:off x="2259121" y="4075432"/>
            <a:ext cx="2600911" cy="1950683"/>
          </a:xfrm>
          <a:prstGeom prst="rect">
            <a:avLst/>
          </a:prstGeom>
        </p:spPr>
      </p:pic>
      <p:pic>
        <p:nvPicPr>
          <p:cNvPr id="26" name="Picture 25">
            <a:extLst>
              <a:ext uri="{FF2B5EF4-FFF2-40B4-BE49-F238E27FC236}">
                <a16:creationId xmlns:a16="http://schemas.microsoft.com/office/drawing/2014/main" id="{683A081E-8C32-40E6-BEE0-7A400CCC26C1}"/>
              </a:ext>
            </a:extLst>
          </p:cNvPr>
          <p:cNvPicPr>
            <a:picLocks noChangeAspect="1"/>
          </p:cNvPicPr>
          <p:nvPr/>
        </p:nvPicPr>
        <p:blipFill>
          <a:blip r:embed="rId6"/>
          <a:stretch>
            <a:fillRect/>
          </a:stretch>
        </p:blipFill>
        <p:spPr>
          <a:xfrm>
            <a:off x="4572000" y="3068960"/>
            <a:ext cx="4314825" cy="1071563"/>
          </a:xfrm>
          <a:prstGeom prst="rect">
            <a:avLst/>
          </a:prstGeom>
        </p:spPr>
      </p:pic>
      <p:sp>
        <p:nvSpPr>
          <p:cNvPr id="29" name="TextBox 28">
            <a:extLst>
              <a:ext uri="{FF2B5EF4-FFF2-40B4-BE49-F238E27FC236}">
                <a16:creationId xmlns:a16="http://schemas.microsoft.com/office/drawing/2014/main" id="{9BDF7E40-81F4-4882-A28B-8F94BCF1688E}"/>
              </a:ext>
            </a:extLst>
          </p:cNvPr>
          <p:cNvSpPr txBox="1"/>
          <p:nvPr/>
        </p:nvSpPr>
        <p:spPr>
          <a:xfrm>
            <a:off x="5004048" y="3068960"/>
            <a:ext cx="3726220" cy="369332"/>
          </a:xfrm>
          <a:prstGeom prst="rect">
            <a:avLst/>
          </a:prstGeom>
          <a:noFill/>
        </p:spPr>
        <p:txBody>
          <a:bodyPr wrap="square">
            <a:spAutoFit/>
          </a:bodyPr>
          <a:lstStyle/>
          <a:p>
            <a:r>
              <a:rPr lang="en-US" b="1" dirty="0">
                <a:solidFill>
                  <a:srgbClr val="7030A0"/>
                </a:solidFill>
                <a:latin typeface="Times New Roman" panose="02020603050405020304" pitchFamily="18" charset="0"/>
                <a:cs typeface="Times New Roman" panose="02020603050405020304" pitchFamily="18" charset="0"/>
              </a:rPr>
              <a:t>Ka-band Traveling Wave Structure</a:t>
            </a:r>
            <a:endParaRPr lang="en-GB" b="1" dirty="0">
              <a:solidFill>
                <a:srgbClr val="7030A0"/>
              </a:solidFill>
            </a:endParaRPr>
          </a:p>
        </p:txBody>
      </p:sp>
      <p:cxnSp>
        <p:nvCxnSpPr>
          <p:cNvPr id="30" name="Straight Arrow Connector 29">
            <a:extLst>
              <a:ext uri="{FF2B5EF4-FFF2-40B4-BE49-F238E27FC236}">
                <a16:creationId xmlns:a16="http://schemas.microsoft.com/office/drawing/2014/main" id="{081BB7E8-C3AC-425D-B52F-8EFC7E41609F}"/>
              </a:ext>
            </a:extLst>
          </p:cNvPr>
          <p:cNvCxnSpPr>
            <a:cxnSpLocks/>
          </p:cNvCxnSpPr>
          <p:nvPr/>
        </p:nvCxnSpPr>
        <p:spPr>
          <a:xfrm flipH="1" flipV="1">
            <a:off x="3559576" y="2336187"/>
            <a:ext cx="1300458" cy="98019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53D3931-AA9F-490F-BEC2-CBF3219859E9}"/>
              </a:ext>
            </a:extLst>
          </p:cNvPr>
          <p:cNvSpPr txBox="1"/>
          <p:nvPr/>
        </p:nvSpPr>
        <p:spPr>
          <a:xfrm>
            <a:off x="1168705" y="5976367"/>
            <a:ext cx="4699439" cy="369332"/>
          </a:xfrm>
          <a:prstGeom prst="rect">
            <a:avLst/>
          </a:prstGeom>
          <a:noFill/>
        </p:spPr>
        <p:txBody>
          <a:bodyPr wrap="square">
            <a:spAutoFit/>
          </a:bodyPr>
          <a:lstStyle/>
          <a:p>
            <a:r>
              <a:rPr lang="en-US" b="1" dirty="0">
                <a:solidFill>
                  <a:srgbClr val="7030A0"/>
                </a:solidFill>
                <a:latin typeface="Times New Roman" panose="02020603050405020304" pitchFamily="18" charset="0"/>
                <a:cs typeface="Times New Roman" panose="02020603050405020304" pitchFamily="18" charset="0"/>
              </a:rPr>
              <a:t>SLED-II Compressor, power ratio ~ 7@1us</a:t>
            </a:r>
            <a:endParaRPr lang="en-GB" b="1" dirty="0">
              <a:solidFill>
                <a:srgbClr val="7030A0"/>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24AABB54-22A2-4368-8D3A-714DC36E0427}"/>
              </a:ext>
            </a:extLst>
          </p:cNvPr>
          <p:cNvSpPr txBox="1"/>
          <p:nvPr/>
        </p:nvSpPr>
        <p:spPr>
          <a:xfrm>
            <a:off x="6385642" y="4680431"/>
            <a:ext cx="2501183" cy="646331"/>
          </a:xfrm>
          <a:prstGeom prst="rect">
            <a:avLst/>
          </a:prstGeom>
          <a:noFill/>
        </p:spPr>
        <p:txBody>
          <a:bodyPr wrap="square">
            <a:spAutoFit/>
          </a:bodyPr>
          <a:lstStyle/>
          <a:p>
            <a:r>
              <a:rPr lang="en-US" b="1" dirty="0">
                <a:solidFill>
                  <a:srgbClr val="7030A0"/>
                </a:solidFill>
                <a:latin typeface="Times New Roman" panose="02020603050405020304" pitchFamily="18" charset="0"/>
                <a:cs typeface="Times New Roman" panose="02020603050405020304" pitchFamily="18" charset="0"/>
              </a:rPr>
              <a:t>15MW@30cm, more power at shorter length</a:t>
            </a:r>
            <a:endParaRPr lang="en-GB" b="1" dirty="0">
              <a:solidFill>
                <a:srgbClr val="7030A0"/>
              </a:solidFill>
              <a:latin typeface="Times New Roman" panose="02020603050405020304" pitchFamily="18" charset="0"/>
              <a:cs typeface="Times New Roman" panose="02020603050405020304" pitchFamily="18" charset="0"/>
            </a:endParaRPr>
          </a:p>
        </p:txBody>
      </p:sp>
      <p:cxnSp>
        <p:nvCxnSpPr>
          <p:cNvPr id="35" name="Straight Arrow Connector 34">
            <a:extLst>
              <a:ext uri="{FF2B5EF4-FFF2-40B4-BE49-F238E27FC236}">
                <a16:creationId xmlns:a16="http://schemas.microsoft.com/office/drawing/2014/main" id="{7370422E-04D8-498A-A403-BEFF6FD97FB0}"/>
              </a:ext>
            </a:extLst>
          </p:cNvPr>
          <p:cNvCxnSpPr>
            <a:cxnSpLocks/>
          </p:cNvCxnSpPr>
          <p:nvPr/>
        </p:nvCxnSpPr>
        <p:spPr>
          <a:xfrm>
            <a:off x="2470689" y="3594149"/>
            <a:ext cx="2101311" cy="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07627E7-F886-42DC-85DB-87E3A4950B00}"/>
              </a:ext>
            </a:extLst>
          </p:cNvPr>
          <p:cNvSpPr txBox="1"/>
          <p:nvPr/>
        </p:nvSpPr>
        <p:spPr>
          <a:xfrm>
            <a:off x="107504" y="4653136"/>
            <a:ext cx="1342765" cy="646331"/>
          </a:xfrm>
          <a:prstGeom prst="rect">
            <a:avLst/>
          </a:prstGeom>
          <a:noFill/>
        </p:spPr>
        <p:txBody>
          <a:bodyPr wrap="square">
            <a:spAutoFit/>
          </a:bodyPr>
          <a:lstStyle/>
          <a:p>
            <a:pPr algn="r"/>
            <a:r>
              <a:rPr lang="en-US" b="1" dirty="0">
                <a:solidFill>
                  <a:srgbClr val="7030A0"/>
                </a:solidFill>
                <a:latin typeface="Times New Roman" panose="02020603050405020304" pitchFamily="18" charset="0"/>
                <a:cs typeface="Times New Roman" panose="02020603050405020304" pitchFamily="18" charset="0"/>
              </a:rPr>
              <a:t>Microwave source</a:t>
            </a:r>
            <a:endParaRPr lang="en-GB" b="1" dirty="0">
              <a:solidFill>
                <a:srgbClr val="7030A0"/>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8BFA2D45-E767-4D10-9ABC-46954E1BE6C1}"/>
              </a:ext>
            </a:extLst>
          </p:cNvPr>
          <p:cNvSpPr txBox="1"/>
          <p:nvPr/>
        </p:nvSpPr>
        <p:spPr>
          <a:xfrm>
            <a:off x="7201" y="3899372"/>
            <a:ext cx="1342765" cy="646331"/>
          </a:xfrm>
          <a:prstGeom prst="rect">
            <a:avLst/>
          </a:prstGeom>
          <a:noFill/>
        </p:spPr>
        <p:txBody>
          <a:bodyPr wrap="square">
            <a:spAutoFit/>
          </a:bodyPr>
          <a:lstStyle/>
          <a:p>
            <a:r>
              <a:rPr lang="en-US" b="1" dirty="0">
                <a:solidFill>
                  <a:srgbClr val="7030A0"/>
                </a:solidFill>
                <a:latin typeface="Times New Roman" panose="02020603050405020304" pitchFamily="18" charset="0"/>
                <a:cs typeface="Times New Roman" panose="02020603050405020304" pitchFamily="18" charset="0"/>
              </a:rPr>
              <a:t>Phase shifter</a:t>
            </a:r>
            <a:endParaRPr lang="en-GB" b="1" dirty="0">
              <a:solidFill>
                <a:srgbClr val="7030A0"/>
              </a:solidFill>
              <a:latin typeface="Times New Roman" panose="02020603050405020304" pitchFamily="18" charset="0"/>
              <a:cs typeface="Times New Roman" panose="02020603050405020304" pitchFamily="18" charset="0"/>
            </a:endParaRPr>
          </a:p>
        </p:txBody>
      </p:sp>
      <p:cxnSp>
        <p:nvCxnSpPr>
          <p:cNvPr id="42" name="Straight Arrow Connector 41">
            <a:extLst>
              <a:ext uri="{FF2B5EF4-FFF2-40B4-BE49-F238E27FC236}">
                <a16:creationId xmlns:a16="http://schemas.microsoft.com/office/drawing/2014/main" id="{A5BE7EC3-F916-4156-AD13-6FFEB3F04800}"/>
              </a:ext>
            </a:extLst>
          </p:cNvPr>
          <p:cNvCxnSpPr>
            <a:cxnSpLocks/>
          </p:cNvCxnSpPr>
          <p:nvPr/>
        </p:nvCxnSpPr>
        <p:spPr>
          <a:xfrm flipV="1">
            <a:off x="172774" y="3717032"/>
            <a:ext cx="311883" cy="182340"/>
          </a:xfrm>
          <a:prstGeom prst="straightConnector1">
            <a:avLst/>
          </a:prstGeom>
          <a:ln w="635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9D883FF-1220-4C79-B4A7-C3E2BCD65DAC}"/>
              </a:ext>
            </a:extLst>
          </p:cNvPr>
          <p:cNvCxnSpPr>
            <a:cxnSpLocks/>
          </p:cNvCxnSpPr>
          <p:nvPr/>
        </p:nvCxnSpPr>
        <p:spPr>
          <a:xfrm flipV="1">
            <a:off x="1300823" y="3808202"/>
            <a:ext cx="0" cy="945156"/>
          </a:xfrm>
          <a:prstGeom prst="straightConnector1">
            <a:avLst/>
          </a:prstGeom>
          <a:ln w="635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1E234B9-0064-4FD7-A2A8-79691B568D0E}"/>
              </a:ext>
            </a:extLst>
          </p:cNvPr>
          <p:cNvCxnSpPr>
            <a:cxnSpLocks/>
          </p:cNvCxnSpPr>
          <p:nvPr/>
        </p:nvCxnSpPr>
        <p:spPr>
          <a:xfrm>
            <a:off x="5652120" y="3790411"/>
            <a:ext cx="432048" cy="508638"/>
          </a:xfrm>
          <a:prstGeom prst="straightConnector1">
            <a:avLst/>
          </a:prstGeom>
          <a:ln w="635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 descr="http://www.compactlight.eu/pub/images/header.jpg"/>
          <p:cNvPicPr preferRelativeResize="0">
            <a:picLocks noChangeAspect="1" noChangeArrowheads="1"/>
          </p:cNvPicPr>
          <p:nvPr/>
        </p:nvPicPr>
        <p:blipFill rotWithShape="1">
          <a:blip r:embed="rId7">
            <a:extLst>
              <a:ext uri="{28A0092B-C50C-407E-A947-70E740481C1C}">
                <a14:useLocalDpi xmlns:a14="http://schemas.microsoft.com/office/drawing/2010/main"/>
              </a:ext>
            </a:extLst>
          </a:blip>
          <a:srcRect l="79405" t="8924" b="29291"/>
          <a:stretch/>
        </p:blipFill>
        <p:spPr bwMode="auto">
          <a:xfrm>
            <a:off x="35497" y="44624"/>
            <a:ext cx="2016224" cy="72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551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CB48-6CE7-4D34-BFA3-42929876730D}"/>
              </a:ext>
            </a:extLst>
          </p:cNvPr>
          <p:cNvSpPr>
            <a:spLocks noGrp="1"/>
          </p:cNvSpPr>
          <p:nvPr>
            <p:ph type="title"/>
          </p:nvPr>
        </p:nvSpPr>
        <p:spPr>
          <a:xfrm>
            <a:off x="2426562" y="191195"/>
            <a:ext cx="4161662" cy="717525"/>
          </a:xfrm>
        </p:spPr>
        <p:txBody>
          <a:bodyPr/>
          <a:lstStyle/>
          <a:p>
            <a:r>
              <a:rPr lang="en-GB" dirty="0">
                <a:solidFill>
                  <a:schemeClr val="tx2"/>
                </a:solidFill>
              </a:rPr>
              <a:t>The requirements</a:t>
            </a:r>
          </a:p>
        </p:txBody>
      </p:sp>
      <p:sp>
        <p:nvSpPr>
          <p:cNvPr id="4" name="Slide Number Placeholder 3">
            <a:extLst>
              <a:ext uri="{FF2B5EF4-FFF2-40B4-BE49-F238E27FC236}">
                <a16:creationId xmlns:a16="http://schemas.microsoft.com/office/drawing/2014/main" id="{5D64E7D5-9579-430E-BBB9-0EAFF7BCA708}"/>
              </a:ext>
            </a:extLst>
          </p:cNvPr>
          <p:cNvSpPr>
            <a:spLocks noGrp="1"/>
          </p:cNvSpPr>
          <p:nvPr>
            <p:ph type="sldNum" sz="quarter" idx="12"/>
          </p:nvPr>
        </p:nvSpPr>
        <p:spPr/>
        <p:txBody>
          <a:bodyPr/>
          <a:lstStyle/>
          <a:p>
            <a:pPr>
              <a:defRPr/>
            </a:pPr>
            <a:fld id="{1C6B5DDA-0975-49C8-9694-A3A695377134}" type="slidenum">
              <a:rPr lang="zh-CN" altLang="en-US" smtClean="0"/>
              <a:pPr>
                <a:defRPr/>
              </a:pPr>
              <a:t>5</a:t>
            </a:fld>
            <a:endParaRPr lang="en-US" altLang="zh-CN"/>
          </a:p>
        </p:txBody>
      </p:sp>
      <p:sp>
        <p:nvSpPr>
          <p:cNvPr id="6" name="TextBox 5">
            <a:extLst>
              <a:ext uri="{FF2B5EF4-FFF2-40B4-BE49-F238E27FC236}">
                <a16:creationId xmlns:a16="http://schemas.microsoft.com/office/drawing/2014/main" id="{4C4EF9A8-D4C7-41C4-B24D-A9091856CC98}"/>
              </a:ext>
            </a:extLst>
          </p:cNvPr>
          <p:cNvSpPr txBox="1"/>
          <p:nvPr/>
        </p:nvSpPr>
        <p:spPr>
          <a:xfrm>
            <a:off x="87735" y="3408632"/>
            <a:ext cx="4637314" cy="126188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Optional driving source: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Multiple-beam klystron</a:t>
            </a:r>
          </a:p>
          <a:p>
            <a:pPr marL="800100" lvl="1" indent="-342900">
              <a:buFont typeface="Arial" panose="020B0604020202020204" pitchFamily="34" charset="0"/>
              <a:buChar char="•"/>
            </a:pPr>
            <a:r>
              <a:rPr lang="en-US" sz="2800" b="1" dirty="0" err="1">
                <a:solidFill>
                  <a:srgbClr val="0070C0"/>
                </a:solidFill>
                <a:latin typeface="Times New Roman" panose="02020603050405020304" pitchFamily="18" charset="0"/>
                <a:cs typeface="Times New Roman" panose="02020603050405020304" pitchFamily="18" charset="0"/>
              </a:rPr>
              <a:t>Gyroklystron</a:t>
            </a:r>
            <a:endParaRPr lang="en-US"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11" name="Content Placeholder 4">
            <a:extLst>
              <a:ext uri="{FF2B5EF4-FFF2-40B4-BE49-F238E27FC236}">
                <a16:creationId xmlns:a16="http://schemas.microsoft.com/office/drawing/2014/main" id="{8306A0DF-6D07-4373-9112-6A1A0057FB2B}"/>
              </a:ext>
            </a:extLst>
          </p:cNvPr>
          <p:cNvGraphicFramePr>
            <a:graphicFrameLocks noGrp="1"/>
          </p:cNvGraphicFramePr>
          <p:nvPr>
            <p:ph idx="1"/>
            <p:extLst>
              <p:ext uri="{D42A27DB-BD31-4B8C-83A1-F6EECF244321}">
                <p14:modId xmlns:p14="http://schemas.microsoft.com/office/powerpoint/2010/main" val="2977753841"/>
              </p:ext>
            </p:extLst>
          </p:nvPr>
        </p:nvGraphicFramePr>
        <p:xfrm>
          <a:off x="186913" y="1119925"/>
          <a:ext cx="8499887" cy="2067814"/>
        </p:xfrm>
        <a:graphic>
          <a:graphicData uri="http://schemas.openxmlformats.org/drawingml/2006/table">
            <a:tbl>
              <a:tblPr firstRow="1" firstCol="1" bandRow="1">
                <a:tableStyleId>{D27102A9-8310-4765-A935-A1911B00CA55}</a:tableStyleId>
              </a:tblPr>
              <a:tblGrid>
                <a:gridCol w="3737015">
                  <a:extLst>
                    <a:ext uri="{9D8B030D-6E8A-4147-A177-3AD203B41FA5}">
                      <a16:colId xmlns:a16="http://schemas.microsoft.com/office/drawing/2014/main" val="354414072"/>
                    </a:ext>
                  </a:extLst>
                </a:gridCol>
                <a:gridCol w="2448272">
                  <a:extLst>
                    <a:ext uri="{9D8B030D-6E8A-4147-A177-3AD203B41FA5}">
                      <a16:colId xmlns:a16="http://schemas.microsoft.com/office/drawing/2014/main" val="2013732589"/>
                    </a:ext>
                  </a:extLst>
                </a:gridCol>
                <a:gridCol w="2314600">
                  <a:extLst>
                    <a:ext uri="{9D8B030D-6E8A-4147-A177-3AD203B41FA5}">
                      <a16:colId xmlns:a16="http://schemas.microsoft.com/office/drawing/2014/main" val="4105131035"/>
                    </a:ext>
                  </a:extLst>
                </a:gridCol>
              </a:tblGrid>
              <a:tr h="52764">
                <a:tc>
                  <a:txBody>
                    <a:bodyPr/>
                    <a:lstStyle/>
                    <a:p>
                      <a:pPr>
                        <a:lnSpc>
                          <a:spcPct val="106000"/>
                        </a:lnSpc>
                        <a:spcAft>
                          <a:spcPts val="0"/>
                        </a:spcAft>
                      </a:pPr>
                      <a:r>
                        <a:rPr lang="en-GB" sz="2000" dirty="0">
                          <a:effectLst/>
                          <a:latin typeface="Times New Roman" panose="02020603050405020304" pitchFamily="18" charset="0"/>
                          <a:ea typeface="等线" panose="02010600030101010101" pitchFamily="2" charset="-122"/>
                          <a:cs typeface="Times New Roman" panose="02020603050405020304" pitchFamily="18" charset="0"/>
                        </a:rPr>
                        <a:t>Source type</a:t>
                      </a:r>
                    </a:p>
                  </a:txBody>
                  <a:tcPr marL="68580" marR="68580" marT="0" marB="0"/>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GB" sz="2400" b="0" dirty="0">
                          <a:effectLst/>
                          <a:latin typeface="Times New Roman" panose="02020603050405020304" pitchFamily="18" charset="0"/>
                          <a:ea typeface="等线" panose="02010600030101010101" pitchFamily="2" charset="-122"/>
                          <a:cs typeface="Times New Roman" panose="02020603050405020304" pitchFamily="18" charset="0"/>
                        </a:rPr>
                        <a:t>Amplifier</a:t>
                      </a:r>
                    </a:p>
                  </a:txBody>
                  <a:tcPr marL="68580" marR="68580" marT="0" marB="0"/>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GB" sz="2400" b="0" dirty="0">
                          <a:effectLst/>
                          <a:latin typeface="Times New Roman" panose="02020603050405020304" pitchFamily="18" charset="0"/>
                          <a:ea typeface="等线" panose="02010600030101010101" pitchFamily="2" charset="-122"/>
                          <a:cs typeface="Times New Roman" panose="02020603050405020304" pitchFamily="18" charset="0"/>
                        </a:rPr>
                        <a:t>Amplifier</a:t>
                      </a:r>
                    </a:p>
                  </a:txBody>
                  <a:tcPr marL="68580" marR="68580" marT="0" marB="0"/>
                </a:tc>
                <a:extLst>
                  <a:ext uri="{0D108BD9-81ED-4DB2-BD59-A6C34878D82A}">
                    <a16:rowId xmlns:a16="http://schemas.microsoft.com/office/drawing/2014/main" val="4232733499"/>
                  </a:ext>
                </a:extLst>
              </a:tr>
              <a:tr h="255265">
                <a:tc>
                  <a:txBody>
                    <a:bodyPr/>
                    <a:lstStyle/>
                    <a:p>
                      <a:pPr>
                        <a:lnSpc>
                          <a:spcPct val="106000"/>
                        </a:lnSpc>
                        <a:spcAft>
                          <a:spcPts val="0"/>
                        </a:spcAft>
                      </a:pPr>
                      <a:r>
                        <a:rPr lang="en-GB" sz="2000" dirty="0">
                          <a:effectLst/>
                          <a:latin typeface="Times New Roman" panose="02020603050405020304" pitchFamily="18" charset="0"/>
                          <a:ea typeface="等线" panose="02010600030101010101" pitchFamily="2" charset="-122"/>
                          <a:cs typeface="Times New Roman" panose="02020603050405020304" pitchFamily="18" charset="0"/>
                        </a:rPr>
                        <a:t>Harmonic number</a:t>
                      </a:r>
                    </a:p>
                  </a:txBody>
                  <a:tcPr marL="68580" marR="68580" marT="0" marB="0"/>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GB" sz="2400" dirty="0">
                          <a:effectLst/>
                          <a:latin typeface="Times New Roman" panose="02020603050405020304" pitchFamily="18" charset="0"/>
                          <a:cs typeface="Times New Roman" panose="02020603050405020304" pitchFamily="18" charset="0"/>
                        </a:rPr>
                        <a:t>6</a:t>
                      </a:r>
                      <a:endParaRPr lang="en-GB"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GB" sz="2400" dirty="0">
                          <a:effectLst/>
                          <a:latin typeface="Times New Roman" panose="02020603050405020304" pitchFamily="18" charset="0"/>
                          <a:cs typeface="Times New Roman" panose="02020603050405020304" pitchFamily="18" charset="0"/>
                        </a:rPr>
                        <a:t>8</a:t>
                      </a:r>
                      <a:endParaRPr lang="en-GB" sz="24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4007410"/>
                  </a:ext>
                </a:extLst>
              </a:tr>
              <a:tr h="255265">
                <a:tc>
                  <a:txBody>
                    <a:bodyPr/>
                    <a:lstStyle/>
                    <a:p>
                      <a:pPr>
                        <a:lnSpc>
                          <a:spcPct val="106000"/>
                        </a:lnSpc>
                        <a:spcAft>
                          <a:spcPts val="0"/>
                        </a:spcAft>
                      </a:pPr>
                      <a:r>
                        <a:rPr lang="en-GB" sz="2000" dirty="0">
                          <a:effectLst/>
                          <a:latin typeface="Times New Roman" panose="02020603050405020304" pitchFamily="18" charset="0"/>
                          <a:cs typeface="Times New Roman" panose="02020603050405020304" pitchFamily="18" charset="0"/>
                        </a:rPr>
                        <a:t>Output frequency</a:t>
                      </a:r>
                      <a:endParaRPr lang="en-GB"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GB" sz="2000" dirty="0">
                          <a:effectLst/>
                          <a:latin typeface="Times New Roman" panose="02020603050405020304" pitchFamily="18" charset="0"/>
                          <a:cs typeface="Times New Roman" panose="02020603050405020304" pitchFamily="18" charset="0"/>
                        </a:rPr>
                        <a:t>36 GHz</a:t>
                      </a:r>
                      <a:endParaRPr lang="en-GB"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GB" sz="2000" dirty="0">
                          <a:effectLst/>
                          <a:latin typeface="Times New Roman" panose="02020603050405020304" pitchFamily="18" charset="0"/>
                          <a:cs typeface="Times New Roman" panose="02020603050405020304" pitchFamily="18" charset="0"/>
                        </a:rPr>
                        <a:t>48 GHz</a:t>
                      </a:r>
                      <a:endParaRPr lang="en-GB"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24905976"/>
                  </a:ext>
                </a:extLst>
              </a:tr>
              <a:tr h="210564">
                <a:tc>
                  <a:txBody>
                    <a:bodyPr/>
                    <a:lstStyle/>
                    <a:p>
                      <a:pPr>
                        <a:lnSpc>
                          <a:spcPct val="106000"/>
                        </a:lnSpc>
                        <a:spcAft>
                          <a:spcPts val="0"/>
                        </a:spcAft>
                      </a:pPr>
                      <a:r>
                        <a:rPr lang="en-GB" sz="2000" dirty="0">
                          <a:effectLst/>
                          <a:latin typeface="Times New Roman" panose="02020603050405020304" pitchFamily="18" charset="0"/>
                          <a:cs typeface="Times New Roman" panose="02020603050405020304" pitchFamily="18" charset="0"/>
                        </a:rPr>
                        <a:t>Output power</a:t>
                      </a:r>
                      <a:endParaRPr lang="en-GB"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GB" sz="2000" dirty="0" smtClean="0">
                          <a:effectLst/>
                          <a:latin typeface="Times New Roman" panose="02020603050405020304" pitchFamily="18" charset="0"/>
                          <a:cs typeface="Times New Roman" panose="02020603050405020304" pitchFamily="18" charset="0"/>
                        </a:rPr>
                        <a:t>3.0 </a:t>
                      </a:r>
                      <a:r>
                        <a:rPr lang="en-GB" sz="2000" dirty="0">
                          <a:effectLst/>
                          <a:latin typeface="Times New Roman" panose="02020603050405020304" pitchFamily="18" charset="0"/>
                          <a:cs typeface="Times New Roman" panose="02020603050405020304" pitchFamily="18" charset="0"/>
                        </a:rPr>
                        <a:t>MW</a:t>
                      </a:r>
                      <a:endParaRPr lang="en-GB"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GB" sz="2000" dirty="0">
                          <a:effectLst/>
                          <a:latin typeface="Times New Roman" panose="02020603050405020304" pitchFamily="18" charset="0"/>
                          <a:cs typeface="Times New Roman" panose="02020603050405020304" pitchFamily="18" charset="0"/>
                        </a:rPr>
                        <a:t>2.0 MW</a:t>
                      </a:r>
                      <a:endParaRPr lang="en-GB"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38402255"/>
                  </a:ext>
                </a:extLst>
              </a:tr>
              <a:tr h="306286">
                <a:tc>
                  <a:txBody>
                    <a:bodyPr/>
                    <a:lstStyle/>
                    <a:p>
                      <a:pPr>
                        <a:lnSpc>
                          <a:spcPct val="106000"/>
                        </a:lnSpc>
                        <a:spcAft>
                          <a:spcPts val="0"/>
                        </a:spcAft>
                      </a:pPr>
                      <a:r>
                        <a:rPr lang="en-GB" sz="2000" dirty="0">
                          <a:effectLst/>
                          <a:latin typeface="Times New Roman" panose="02020603050405020304" pitchFamily="18" charset="0"/>
                          <a:cs typeface="Times New Roman" panose="02020603050405020304" pitchFamily="18" charset="0"/>
                        </a:rPr>
                        <a:t>Pulse repetition rate / Duration</a:t>
                      </a:r>
                      <a:endParaRPr lang="en-GB"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06000"/>
                        </a:lnSpc>
                        <a:spcAft>
                          <a:spcPts val="0"/>
                        </a:spcAft>
                      </a:pPr>
                      <a:r>
                        <a:rPr lang="en-GB" sz="2000" dirty="0">
                          <a:effectLst/>
                          <a:latin typeface="Times New Roman" panose="02020603050405020304" pitchFamily="18" charset="0"/>
                          <a:cs typeface="Times New Roman" panose="02020603050405020304" pitchFamily="18" charset="0"/>
                        </a:rPr>
                        <a:t>1000 Hz / 1.5 us</a:t>
                      </a:r>
                      <a:endParaRPr lang="en-GB"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tc>
                  <a:txBody>
                    <a:bodyPr/>
                    <a:lstStyle/>
                    <a:p>
                      <a:pPr>
                        <a:lnSpc>
                          <a:spcPct val="106000"/>
                        </a:lnSpc>
                        <a:spcAft>
                          <a:spcPts val="0"/>
                        </a:spcAft>
                      </a:pPr>
                      <a:r>
                        <a:rPr lang="en-GB" sz="2000" dirty="0">
                          <a:effectLst/>
                          <a:latin typeface="Times New Roman" panose="02020603050405020304" pitchFamily="18" charset="0"/>
                          <a:cs typeface="Times New Roman" panose="02020603050405020304" pitchFamily="18" charset="0"/>
                        </a:rPr>
                        <a:t>1000 Hz / 1.5 us</a:t>
                      </a:r>
                      <a:endParaRPr lang="en-GB" sz="20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61122862"/>
                  </a:ext>
                </a:extLst>
              </a:tr>
              <a:tr h="306286">
                <a:tc>
                  <a:txBody>
                    <a:bodyPr/>
                    <a:lstStyle/>
                    <a:p>
                      <a:pPr>
                        <a:lnSpc>
                          <a:spcPct val="106000"/>
                        </a:lnSpc>
                        <a:spcAft>
                          <a:spcPts val="0"/>
                        </a:spcAft>
                      </a:pPr>
                      <a:r>
                        <a:rPr lang="en-GB" sz="2000" dirty="0">
                          <a:effectLst/>
                          <a:latin typeface="Times New Roman" panose="02020603050405020304" pitchFamily="18" charset="0"/>
                          <a:ea typeface="等线" panose="02010600030101010101" pitchFamily="2" charset="-122"/>
                          <a:cs typeface="Times New Roman" panose="02020603050405020304" pitchFamily="18" charset="0"/>
                        </a:rPr>
                        <a:t>Bandwidth</a:t>
                      </a:r>
                    </a:p>
                  </a:txBody>
                  <a:tcPr marL="68580" marR="68580" marT="0" marB="0"/>
                </a:tc>
                <a:tc>
                  <a:txBody>
                    <a:bodyPr/>
                    <a:lstStyle/>
                    <a:p>
                      <a:pPr>
                        <a:lnSpc>
                          <a:spcPct val="106000"/>
                        </a:lnSpc>
                        <a:spcAft>
                          <a:spcPts val="0"/>
                        </a:spcAft>
                      </a:pPr>
                      <a:r>
                        <a:rPr lang="en-GB" sz="2000" dirty="0">
                          <a:effectLst/>
                          <a:latin typeface="Times New Roman" panose="02020603050405020304" pitchFamily="18" charset="0"/>
                          <a:ea typeface="等线" panose="02010600030101010101" pitchFamily="2" charset="-122"/>
                          <a:cs typeface="Times New Roman" panose="02020603050405020304" pitchFamily="18" charset="0"/>
                        </a:rPr>
                        <a:t>~100MHz</a:t>
                      </a:r>
                    </a:p>
                  </a:txBody>
                  <a:tcPr marL="68580" marR="68580" marT="0" marB="0"/>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GB" sz="2000" dirty="0">
                          <a:effectLst/>
                          <a:latin typeface="Times New Roman" panose="02020603050405020304" pitchFamily="18" charset="0"/>
                          <a:ea typeface="等线" panose="02010600030101010101" pitchFamily="2" charset="-122"/>
                          <a:cs typeface="Times New Roman" panose="02020603050405020304" pitchFamily="18" charset="0"/>
                        </a:rPr>
                        <a:t>~100MHz</a:t>
                      </a:r>
                    </a:p>
                  </a:txBody>
                  <a:tcPr marL="68580" marR="68580" marT="0" marB="0"/>
                </a:tc>
                <a:extLst>
                  <a:ext uri="{0D108BD9-81ED-4DB2-BD59-A6C34878D82A}">
                    <a16:rowId xmlns:a16="http://schemas.microsoft.com/office/drawing/2014/main" val="3784556533"/>
                  </a:ext>
                </a:extLst>
              </a:tr>
            </a:tbl>
          </a:graphicData>
        </a:graphic>
      </p:graphicFrame>
      <p:sp>
        <p:nvSpPr>
          <p:cNvPr id="13" name="TextBox 12">
            <a:extLst>
              <a:ext uri="{FF2B5EF4-FFF2-40B4-BE49-F238E27FC236}">
                <a16:creationId xmlns:a16="http://schemas.microsoft.com/office/drawing/2014/main" id="{403796F9-450E-4D11-8712-EA2506208CBB}"/>
              </a:ext>
            </a:extLst>
          </p:cNvPr>
          <p:cNvSpPr txBox="1"/>
          <p:nvPr/>
        </p:nvSpPr>
        <p:spPr>
          <a:xfrm>
            <a:off x="87735" y="5153300"/>
            <a:ext cx="4953750" cy="584775"/>
          </a:xfrm>
          <a:prstGeom prst="rect">
            <a:avLst/>
          </a:prstGeom>
          <a:noFill/>
        </p:spPr>
        <p:txBody>
          <a:bodyPr wrap="square">
            <a:spAutoFit/>
          </a:bodyPr>
          <a:lstStyle/>
          <a:p>
            <a:pPr>
              <a:lnSpc>
                <a:spcPct val="80000"/>
              </a:lnSpc>
              <a:buClr>
                <a:srgbClr val="0000A0"/>
              </a:buClr>
              <a:buSzPct val="120000"/>
            </a:pPr>
            <a:r>
              <a:rPr lang="en-GB" altLang="zh-CN" sz="2000" b="1" dirty="0">
                <a:solidFill>
                  <a:srgbClr val="C00000"/>
                </a:solidFill>
                <a:latin typeface="Times New Roman" panose="02020603050405020304" pitchFamily="18" charset="0"/>
                <a:cs typeface="Times New Roman" panose="02020603050405020304" pitchFamily="18" charset="0"/>
              </a:rPr>
              <a:t>The 36 GHz 3MW source can also be used to a Ka-band Microwave undulator.</a:t>
            </a:r>
          </a:p>
        </p:txBody>
      </p:sp>
      <p:pic>
        <p:nvPicPr>
          <p:cNvPr id="15" name="Picture 14">
            <a:extLst>
              <a:ext uri="{FF2B5EF4-FFF2-40B4-BE49-F238E27FC236}">
                <a16:creationId xmlns:a16="http://schemas.microsoft.com/office/drawing/2014/main" id="{5828DDF3-1026-4493-BDF4-2213A14694F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63" b="1579"/>
          <a:stretch/>
        </p:blipFill>
        <p:spPr bwMode="auto">
          <a:xfrm>
            <a:off x="5995197" y="3340909"/>
            <a:ext cx="2698063" cy="176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a:extLst>
              <a:ext uri="{FF2B5EF4-FFF2-40B4-BE49-F238E27FC236}">
                <a16:creationId xmlns:a16="http://schemas.microsoft.com/office/drawing/2014/main" id="{5809E0CA-8055-4063-98B2-67AC1E915C9A}"/>
              </a:ext>
            </a:extLst>
          </p:cNvPr>
          <p:cNvPicPr>
            <a:picLocks noChangeAspect="1"/>
          </p:cNvPicPr>
          <p:nvPr/>
        </p:nvPicPr>
        <p:blipFill rotWithShape="1">
          <a:blip r:embed="rId3"/>
          <a:srcRect l="5076" r="3561"/>
          <a:stretch/>
        </p:blipFill>
        <p:spPr>
          <a:xfrm>
            <a:off x="5368002" y="5085184"/>
            <a:ext cx="3688263" cy="711169"/>
          </a:xfrm>
          <a:prstGeom prst="rect">
            <a:avLst/>
          </a:prstGeom>
        </p:spPr>
      </p:pic>
      <p:sp>
        <p:nvSpPr>
          <p:cNvPr id="19" name="TextBox 18">
            <a:extLst>
              <a:ext uri="{FF2B5EF4-FFF2-40B4-BE49-F238E27FC236}">
                <a16:creationId xmlns:a16="http://schemas.microsoft.com/office/drawing/2014/main" id="{883FF551-F29D-4745-A9D8-6F7519DCD88C}"/>
              </a:ext>
            </a:extLst>
          </p:cNvPr>
          <p:cNvSpPr txBox="1"/>
          <p:nvPr/>
        </p:nvSpPr>
        <p:spPr>
          <a:xfrm>
            <a:off x="1964241" y="6477258"/>
            <a:ext cx="5632095" cy="307777"/>
          </a:xfrm>
          <a:prstGeom prst="rect">
            <a:avLst/>
          </a:prstGeom>
          <a:noFill/>
        </p:spPr>
        <p:txBody>
          <a:bodyPr wrap="square">
            <a:spAutoFit/>
          </a:bodyPr>
          <a:lstStyle/>
          <a:p>
            <a:r>
              <a:rPr lang="en-GB" sz="1400" dirty="0">
                <a:latin typeface="Times New Roman" panose="02020603050405020304" pitchFamily="18" charset="0"/>
                <a:cs typeface="Times New Roman" panose="02020603050405020304" pitchFamily="18" charset="0"/>
              </a:rPr>
              <a:t>L. Zhang, et. al, Journal of Synchrotron Radiation, vol. 26, pp. 11-17, 2019. </a:t>
            </a:r>
          </a:p>
        </p:txBody>
      </p:sp>
      <p:pic>
        <p:nvPicPr>
          <p:cNvPr id="12" name="Picture 2" descr="http://www.compactlight.eu/pub/images/header.jpg"/>
          <p:cNvPicPr preferRelativeResize="0">
            <a:picLocks noChangeAspect="1" noChangeArrowheads="1"/>
          </p:cNvPicPr>
          <p:nvPr/>
        </p:nvPicPr>
        <p:blipFill rotWithShape="1">
          <a:blip r:embed="rId4">
            <a:extLst>
              <a:ext uri="{28A0092B-C50C-407E-A947-70E740481C1C}">
                <a14:useLocalDpi xmlns:a14="http://schemas.microsoft.com/office/drawing/2010/main"/>
              </a:ext>
            </a:extLst>
          </a:blip>
          <a:srcRect l="79405" t="8924" b="29291"/>
          <a:stretch/>
        </p:blipFill>
        <p:spPr bwMode="auto">
          <a:xfrm>
            <a:off x="35497" y="44624"/>
            <a:ext cx="2016224" cy="72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663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2802632" y="39165"/>
            <a:ext cx="3538736" cy="850106"/>
          </a:xfrm>
        </p:spPr>
        <p:txBody>
          <a:bodyPr/>
          <a:lstStyle/>
          <a:p>
            <a:pPr eaLnBrk="1" hangingPunct="1"/>
            <a:r>
              <a:rPr lang="en-US" altLang="zh-CN" dirty="0" smtClean="0">
                <a:solidFill>
                  <a:schemeClr val="tx2"/>
                </a:solidFill>
                <a:cs typeface="Times New Roman" panose="02020603050405020304" pitchFamily="18" charset="0"/>
              </a:rPr>
              <a:t>Gyro-klystron</a:t>
            </a:r>
            <a:endParaRPr lang="zh-CN" altLang="en-US" dirty="0">
              <a:solidFill>
                <a:schemeClr val="tx2"/>
              </a:solidFill>
              <a:cs typeface="Times New Roman" panose="02020603050405020304" pitchFamily="18" charset="0"/>
            </a:endParaRPr>
          </a:p>
        </p:txBody>
      </p:sp>
      <p:sp>
        <p:nvSpPr>
          <p:cNvPr id="22531" name="内容占位符 2"/>
          <p:cNvSpPr>
            <a:spLocks noGrp="1"/>
          </p:cNvSpPr>
          <p:nvPr>
            <p:ph idx="1"/>
          </p:nvPr>
        </p:nvSpPr>
        <p:spPr>
          <a:xfrm>
            <a:off x="86057" y="1052736"/>
            <a:ext cx="8784976" cy="1862916"/>
          </a:xfrm>
        </p:spPr>
        <p:txBody>
          <a:bodyPr/>
          <a:lstStyle/>
          <a:p>
            <a:pPr>
              <a:lnSpc>
                <a:spcPct val="80000"/>
              </a:lnSpc>
              <a:buClr>
                <a:srgbClr val="0000A0"/>
              </a:buClr>
              <a:buSzPct val="120000"/>
              <a:buFont typeface="Wingdings" panose="05000000000000000000" pitchFamily="2" charset="2"/>
              <a:buChar char="Ø"/>
            </a:pPr>
            <a:r>
              <a:rPr lang="en-GB" altLang="zh-CN" sz="2400" dirty="0">
                <a:cs typeface="Times New Roman" panose="02020603050405020304" pitchFamily="18" charset="0"/>
              </a:rPr>
              <a:t>Bunching in azimuthal direction. Interacting with TE modes.</a:t>
            </a:r>
          </a:p>
          <a:p>
            <a:pPr>
              <a:lnSpc>
                <a:spcPct val="80000"/>
              </a:lnSpc>
              <a:buClr>
                <a:srgbClr val="0000A0"/>
              </a:buClr>
              <a:buSzPct val="120000"/>
              <a:buFont typeface="Wingdings" panose="05000000000000000000" pitchFamily="2" charset="2"/>
              <a:buChar char="Ø"/>
            </a:pPr>
            <a:r>
              <a:rPr lang="en-GB" altLang="zh-CN" sz="2400" dirty="0">
                <a:cs typeface="Times New Roman" panose="02020603050405020304" pitchFamily="18" charset="0"/>
              </a:rPr>
              <a:t>Lower axial velocity due to the beam alpha results in larger cavity size.</a:t>
            </a:r>
          </a:p>
          <a:p>
            <a:pPr>
              <a:lnSpc>
                <a:spcPct val="80000"/>
              </a:lnSpc>
              <a:buClr>
                <a:srgbClr val="0000A0"/>
              </a:buClr>
              <a:buSzPct val="120000"/>
              <a:buFont typeface="Wingdings" panose="05000000000000000000" pitchFamily="2" charset="2"/>
              <a:buChar char="Ø"/>
            </a:pPr>
            <a:r>
              <a:rPr lang="en-GB" altLang="zh-CN" sz="2400" dirty="0">
                <a:cs typeface="Times New Roman" panose="02020603050405020304" pitchFamily="18" charset="0"/>
              </a:rPr>
              <a:t>Operating frequency determined by the external magnetic field.</a:t>
            </a:r>
          </a:p>
          <a:p>
            <a:pPr>
              <a:lnSpc>
                <a:spcPct val="80000"/>
              </a:lnSpc>
              <a:buClr>
                <a:srgbClr val="0000A0"/>
              </a:buClr>
              <a:buSzPct val="120000"/>
              <a:buFont typeface="Wingdings" panose="05000000000000000000" pitchFamily="2" charset="2"/>
              <a:buChar char="Ø"/>
            </a:pPr>
            <a:r>
              <a:rPr lang="en-GB" altLang="zh-CN" sz="2400" dirty="0">
                <a:cs typeface="Times New Roman" panose="02020603050405020304" pitchFamily="18" charset="0"/>
              </a:rPr>
              <a:t>Open output cavity, high power capability. </a:t>
            </a:r>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DC698EA8-2B18-47AD-BD25-F9FEFEFEB21F}" type="slidenum">
              <a:rPr lang="zh-CN" altLang="en-US" sz="1200">
                <a:solidFill>
                  <a:srgbClr val="898989"/>
                </a:solidFill>
              </a:rPr>
              <a:pPr>
                <a:spcBef>
                  <a:spcPct val="0"/>
                </a:spcBef>
                <a:buFontTx/>
                <a:buNone/>
              </a:pPr>
              <a:t>6</a:t>
            </a:fld>
            <a:endParaRPr lang="en-US" altLang="zh-CN" sz="1200">
              <a:solidFill>
                <a:srgbClr val="898989"/>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288" y="2832356"/>
            <a:ext cx="8416512" cy="3189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83843CD7-D3D4-490D-A8AA-9F75D5875D58}"/>
              </a:ext>
            </a:extLst>
          </p:cNvPr>
          <p:cNvSpPr txBox="1"/>
          <p:nvPr/>
        </p:nvSpPr>
        <p:spPr>
          <a:xfrm>
            <a:off x="2267744" y="5987018"/>
            <a:ext cx="3935251" cy="369332"/>
          </a:xfrm>
          <a:prstGeom prst="rect">
            <a:avLst/>
          </a:prstGeom>
          <a:noFill/>
        </p:spPr>
        <p:txBody>
          <a:bodyPr wrap="square">
            <a:spAutoFit/>
          </a:bodyPr>
          <a:lstStyle/>
          <a:p>
            <a:r>
              <a:rPr lang="en-GB" altLang="zh-CN" sz="1800" dirty="0">
                <a:latin typeface="Times New Roman" panose="02020603050405020304" pitchFamily="18" charset="0"/>
                <a:cs typeface="Times New Roman" panose="02020603050405020304" pitchFamily="18" charset="0"/>
              </a:rPr>
              <a:t>Schematic of a 4-cavity </a:t>
            </a:r>
            <a:r>
              <a:rPr lang="en-GB" altLang="zh-CN" sz="1800" dirty="0" err="1">
                <a:latin typeface="Times New Roman" panose="02020603050405020304" pitchFamily="18" charset="0"/>
                <a:cs typeface="Times New Roman" panose="02020603050405020304" pitchFamily="18" charset="0"/>
              </a:rPr>
              <a:t>gyroklystron</a:t>
            </a:r>
            <a:endParaRPr lang="en-GB"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317E749-7B2D-4D1F-B169-F454D5942D50}"/>
              </a:ext>
            </a:extLst>
          </p:cNvPr>
          <p:cNvSpPr txBox="1"/>
          <p:nvPr/>
        </p:nvSpPr>
        <p:spPr>
          <a:xfrm>
            <a:off x="4572000" y="6444044"/>
            <a:ext cx="2965052"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*Courtesy by M. S. Chauhan</a:t>
            </a:r>
            <a:endParaRPr lang="en-GB" sz="1800" dirty="0">
              <a:latin typeface="Times New Roman" panose="02020603050405020304" pitchFamily="18" charset="0"/>
              <a:cs typeface="Times New Roman" panose="02020603050405020304" pitchFamily="18" charset="0"/>
            </a:endParaRPr>
          </a:p>
        </p:txBody>
      </p:sp>
      <p:pic>
        <p:nvPicPr>
          <p:cNvPr id="8" name="Picture 2" descr="http://www.compactlight.eu/pub/images/header.jpg"/>
          <p:cNvPicPr preferRelativeResize="0">
            <a:picLocks noChangeAspect="1" noChangeArrowheads="1"/>
          </p:cNvPicPr>
          <p:nvPr/>
        </p:nvPicPr>
        <p:blipFill rotWithShape="1">
          <a:blip r:embed="rId4">
            <a:extLst>
              <a:ext uri="{28A0092B-C50C-407E-A947-70E740481C1C}">
                <a14:useLocalDpi xmlns:a14="http://schemas.microsoft.com/office/drawing/2010/main"/>
              </a:ext>
            </a:extLst>
          </a:blip>
          <a:srcRect l="79405" t="8924" b="29291"/>
          <a:stretch/>
        </p:blipFill>
        <p:spPr bwMode="auto">
          <a:xfrm>
            <a:off x="35497" y="44624"/>
            <a:ext cx="2016224" cy="72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294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516272" y="182534"/>
            <a:ext cx="4359984" cy="726186"/>
          </a:xfrm>
        </p:spPr>
        <p:txBody>
          <a:bodyPr/>
          <a:lstStyle/>
          <a:p>
            <a:r>
              <a:rPr lang="en-US" altLang="zh-CN" dirty="0">
                <a:solidFill>
                  <a:schemeClr val="tx2"/>
                </a:solidFill>
              </a:rPr>
              <a:t>Linear gain theory</a:t>
            </a:r>
          </a:p>
        </p:txBody>
      </p:sp>
      <p:sp>
        <p:nvSpPr>
          <p:cNvPr id="3" name="Rectangle 7"/>
          <p:cNvSpPr>
            <a:spLocks noChangeArrowheads="1"/>
          </p:cNvSpPr>
          <p:nvPr/>
        </p:nvSpPr>
        <p:spPr bwMode="auto">
          <a:xfrm>
            <a:off x="0" y="161682"/>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11" name="Rectangle 12"/>
          <p:cNvSpPr>
            <a:spLocks noChangeArrowheads="1"/>
          </p:cNvSpPr>
          <p:nvPr/>
        </p:nvSpPr>
        <p:spPr bwMode="auto">
          <a:xfrm>
            <a:off x="0" y="778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5" name="图片 4"/>
          <p:cNvPicPr>
            <a:picLocks noChangeAspect="1"/>
          </p:cNvPicPr>
          <p:nvPr/>
        </p:nvPicPr>
        <p:blipFill>
          <a:blip r:embed="rId2"/>
          <a:stretch>
            <a:fillRect/>
          </a:stretch>
        </p:blipFill>
        <p:spPr>
          <a:xfrm>
            <a:off x="51047" y="1268760"/>
            <a:ext cx="5405721" cy="4241412"/>
          </a:xfrm>
          <a:prstGeom prst="rect">
            <a:avLst/>
          </a:prstGeom>
        </p:spPr>
      </p:pic>
      <p:sp>
        <p:nvSpPr>
          <p:cNvPr id="17" name="TextBox 16"/>
          <p:cNvSpPr txBox="1"/>
          <p:nvPr/>
        </p:nvSpPr>
        <p:spPr>
          <a:xfrm>
            <a:off x="5508104" y="1090726"/>
            <a:ext cx="3600400" cy="1200329"/>
          </a:xfrm>
          <a:prstGeom prst="rect">
            <a:avLst/>
          </a:prstGeom>
          <a:noFill/>
        </p:spPr>
        <p:txBody>
          <a:bodyPr wrap="square" rtlCol="0">
            <a:spAutoFit/>
          </a:bodyPr>
          <a:lstStyle/>
          <a:p>
            <a:r>
              <a:rPr lang="en-US" altLang="zh-CN" b="1" dirty="0"/>
              <a:t>The operating mode (output cavity) is TE</a:t>
            </a:r>
            <a:r>
              <a:rPr lang="en-US" altLang="zh-CN" b="1" baseline="-25000" dirty="0"/>
              <a:t>02</a:t>
            </a:r>
            <a:r>
              <a:rPr lang="en-US" altLang="zh-CN" b="1" dirty="0"/>
              <a:t>;</a:t>
            </a:r>
          </a:p>
          <a:p>
            <a:r>
              <a:rPr lang="en-US" altLang="zh-CN" dirty="0"/>
              <a:t>Competing modes: TE</a:t>
            </a:r>
            <a:r>
              <a:rPr lang="en-US" altLang="zh-CN" baseline="-25000" dirty="0"/>
              <a:t>11 </a:t>
            </a:r>
            <a:r>
              <a:rPr lang="en-US" altLang="zh-CN" dirty="0"/>
              <a:t>&amp; TE</a:t>
            </a:r>
            <a:r>
              <a:rPr lang="en-US" altLang="zh-CN" baseline="-25000" dirty="0"/>
              <a:t>01</a:t>
            </a:r>
          </a:p>
          <a:p>
            <a:endParaRPr lang="en-US" altLang="zh-CN" dirty="0"/>
          </a:p>
        </p:txBody>
      </p:sp>
      <p:graphicFrame>
        <p:nvGraphicFramePr>
          <p:cNvPr id="25" name="Table 13"/>
          <p:cNvGraphicFramePr>
            <a:graphicFrameLocks noGrp="1"/>
          </p:cNvGraphicFramePr>
          <p:nvPr>
            <p:extLst>
              <p:ext uri="{D42A27DB-BD31-4B8C-83A1-F6EECF244321}">
                <p14:modId xmlns:p14="http://schemas.microsoft.com/office/powerpoint/2010/main" val="1748862657"/>
              </p:ext>
            </p:extLst>
          </p:nvPr>
        </p:nvGraphicFramePr>
        <p:xfrm>
          <a:off x="5724128" y="2060848"/>
          <a:ext cx="3168352" cy="3503252"/>
        </p:xfrm>
        <a:graphic>
          <a:graphicData uri="http://schemas.openxmlformats.org/drawingml/2006/table">
            <a:tbl>
              <a:tblPr firstRow="1" bandRow="1">
                <a:tableStyleId>{9D7B26C5-4107-4FEC-AEDC-1716B250A1EF}</a:tableStyleId>
              </a:tblPr>
              <a:tblGrid>
                <a:gridCol w="2197844">
                  <a:extLst>
                    <a:ext uri="{9D8B030D-6E8A-4147-A177-3AD203B41FA5}">
                      <a16:colId xmlns:a16="http://schemas.microsoft.com/office/drawing/2014/main" val="20000"/>
                    </a:ext>
                  </a:extLst>
                </a:gridCol>
                <a:gridCol w="970508">
                  <a:extLst>
                    <a:ext uri="{9D8B030D-6E8A-4147-A177-3AD203B41FA5}">
                      <a16:colId xmlns:a16="http://schemas.microsoft.com/office/drawing/2014/main" val="20001"/>
                    </a:ext>
                  </a:extLst>
                </a:gridCol>
              </a:tblGrid>
              <a:tr h="351870">
                <a:tc>
                  <a:txBody>
                    <a:bodyPr/>
                    <a:lstStyle/>
                    <a:p>
                      <a:r>
                        <a:rPr lang="en-US" altLang="zh-CN" b="0" dirty="0">
                          <a:latin typeface="Times New Roman" panose="02020603050405020304" pitchFamily="18" charset="0"/>
                          <a:cs typeface="Times New Roman" panose="02020603050405020304" pitchFamily="18" charset="0"/>
                        </a:rPr>
                        <a:t>Output power (kW)</a:t>
                      </a:r>
                    </a:p>
                  </a:txBody>
                  <a:tcPr/>
                </a:tc>
                <a:tc>
                  <a:txBody>
                    <a:bodyPr/>
                    <a:lstStyle/>
                    <a:p>
                      <a:r>
                        <a:rPr lang="en-US" altLang="zh-CN" b="0" dirty="0">
                          <a:latin typeface="Times New Roman" panose="02020603050405020304" pitchFamily="18" charset="0"/>
                          <a:cs typeface="Times New Roman" panose="02020603050405020304" pitchFamily="18" charset="0"/>
                        </a:rPr>
                        <a:t>3200</a:t>
                      </a:r>
                      <a:endParaRPr lang="zh-CN" altLang="en-US"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92341665"/>
                  </a:ext>
                </a:extLst>
              </a:tr>
              <a:tr h="459944">
                <a:tc>
                  <a:txBody>
                    <a:bodyPr/>
                    <a:lstStyle/>
                    <a:p>
                      <a:r>
                        <a:rPr lang="en-US" altLang="zh-CN" b="0" dirty="0">
                          <a:latin typeface="Times New Roman" panose="02020603050405020304" pitchFamily="18" charset="0"/>
                          <a:cs typeface="Times New Roman" panose="02020603050405020304" pitchFamily="18" charset="0"/>
                        </a:rPr>
                        <a:t>Beam voltage (kV)</a:t>
                      </a:r>
                    </a:p>
                  </a:txBody>
                  <a:tcPr/>
                </a:tc>
                <a:tc>
                  <a:txBody>
                    <a:bodyPr/>
                    <a:lstStyle/>
                    <a:p>
                      <a:r>
                        <a:rPr lang="en-US" altLang="zh-CN" b="0" dirty="0">
                          <a:latin typeface="Times New Roman" panose="02020603050405020304" pitchFamily="18" charset="0"/>
                          <a:cs typeface="Times New Roman" panose="02020603050405020304" pitchFamily="18" charset="0"/>
                        </a:rPr>
                        <a:t>150</a:t>
                      </a:r>
                      <a:endParaRPr lang="zh-CN" altLang="en-US"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80614">
                <a:tc>
                  <a:txBody>
                    <a:bodyPr/>
                    <a:lstStyle/>
                    <a:p>
                      <a:r>
                        <a:rPr lang="en-US" altLang="zh-CN" b="0" dirty="0">
                          <a:latin typeface="Times New Roman" panose="02020603050405020304" pitchFamily="18" charset="0"/>
                          <a:cs typeface="Times New Roman" panose="02020603050405020304" pitchFamily="18" charset="0"/>
                        </a:rPr>
                        <a:t>Beam current (A)</a:t>
                      </a:r>
                      <a:endParaRPr lang="zh-CN" altLang="en-US" b="0" dirty="0">
                        <a:latin typeface="Times New Roman" panose="02020603050405020304" pitchFamily="18" charset="0"/>
                        <a:cs typeface="Times New Roman" panose="02020603050405020304" pitchFamily="18" charset="0"/>
                      </a:endParaRPr>
                    </a:p>
                  </a:txBody>
                  <a:tcPr/>
                </a:tc>
                <a:tc>
                  <a:txBody>
                    <a:bodyPr/>
                    <a:lstStyle/>
                    <a:p>
                      <a:r>
                        <a:rPr lang="en-US" altLang="zh-CN" b="0" dirty="0">
                          <a:latin typeface="Times New Roman" panose="02020603050405020304" pitchFamily="18" charset="0"/>
                          <a:cs typeface="Times New Roman" panose="02020603050405020304" pitchFamily="18" charset="0"/>
                        </a:rPr>
                        <a:t>50</a:t>
                      </a:r>
                      <a:endParaRPr lang="zh-CN" altLang="en-US"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80614">
                <a:tc>
                  <a:txBody>
                    <a:bodyPr/>
                    <a:lstStyle/>
                    <a:p>
                      <a:r>
                        <a:rPr lang="en-US" altLang="zh-CN" b="0" dirty="0">
                          <a:latin typeface="Times New Roman" panose="02020603050405020304" pitchFamily="18" charset="0"/>
                          <a:cs typeface="Times New Roman" panose="02020603050405020304" pitchFamily="18" charset="0"/>
                        </a:rPr>
                        <a:t>Magnetic field (T)</a:t>
                      </a:r>
                      <a:endParaRPr lang="zh-CN" altLang="en-US" b="0" dirty="0">
                        <a:latin typeface="Times New Roman" panose="02020603050405020304" pitchFamily="18" charset="0"/>
                        <a:cs typeface="Times New Roman" panose="02020603050405020304" pitchFamily="18" charset="0"/>
                      </a:endParaRPr>
                    </a:p>
                  </a:txBody>
                  <a:tcPr/>
                </a:tc>
                <a:tc>
                  <a:txBody>
                    <a:bodyPr/>
                    <a:lstStyle/>
                    <a:p>
                      <a:r>
                        <a:rPr lang="en-US" altLang="zh-CN" b="0" dirty="0">
                          <a:latin typeface="Times New Roman" panose="02020603050405020304" pitchFamily="18" charset="0"/>
                          <a:cs typeface="Times New Roman" panose="02020603050405020304" pitchFamily="18" charset="0"/>
                        </a:rPr>
                        <a:t>1.5</a:t>
                      </a:r>
                      <a:endParaRPr lang="zh-CN" altLang="en-US"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80614">
                <a:tc>
                  <a:txBody>
                    <a:bodyPr/>
                    <a:lstStyle/>
                    <a:p>
                      <a:r>
                        <a:rPr lang="en-US" altLang="zh-CN" b="0" dirty="0">
                          <a:latin typeface="Times New Roman" panose="02020603050405020304" pitchFamily="18" charset="0"/>
                          <a:cs typeface="Times New Roman" panose="02020603050405020304" pitchFamily="18" charset="0"/>
                        </a:rPr>
                        <a:t>Frequency (GHz)</a:t>
                      </a:r>
                      <a:endParaRPr lang="zh-CN" altLang="en-US" b="0" dirty="0">
                        <a:latin typeface="Times New Roman" panose="02020603050405020304" pitchFamily="18" charset="0"/>
                        <a:cs typeface="Times New Roman" panose="02020603050405020304" pitchFamily="18" charset="0"/>
                      </a:endParaRPr>
                    </a:p>
                  </a:txBody>
                  <a:tcPr/>
                </a:tc>
                <a:tc>
                  <a:txBody>
                    <a:bodyPr/>
                    <a:lstStyle/>
                    <a:p>
                      <a:r>
                        <a:rPr lang="en-US" altLang="zh-CN" b="0" dirty="0">
                          <a:solidFill>
                            <a:schemeClr val="tx1"/>
                          </a:solidFill>
                          <a:latin typeface="Times New Roman" panose="02020603050405020304" pitchFamily="18" charset="0"/>
                          <a:cs typeface="Times New Roman" panose="02020603050405020304" pitchFamily="18" charset="0"/>
                        </a:rPr>
                        <a:t>36</a:t>
                      </a:r>
                      <a:endParaRPr lang="zh-CN" altLang="en-US" b="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80614">
                <a:tc>
                  <a:txBody>
                    <a:bodyPr/>
                    <a:lstStyle/>
                    <a:p>
                      <a:r>
                        <a:rPr lang="en-US" altLang="zh-CN" b="0" dirty="0">
                          <a:latin typeface="Times New Roman" panose="02020603050405020304" pitchFamily="18" charset="0"/>
                          <a:cs typeface="Times New Roman" panose="02020603050405020304" pitchFamily="18" charset="0"/>
                        </a:rPr>
                        <a:t>Drive power (W)</a:t>
                      </a:r>
                      <a:endParaRPr lang="zh-CN" altLang="en-US" b="0" dirty="0">
                        <a:latin typeface="Times New Roman" panose="02020603050405020304" pitchFamily="18" charset="0"/>
                        <a:cs typeface="Times New Roman" panose="02020603050405020304" pitchFamily="18" charset="0"/>
                      </a:endParaRPr>
                    </a:p>
                  </a:txBody>
                  <a:tcPr/>
                </a:tc>
                <a:tc>
                  <a:txBody>
                    <a:bodyPr/>
                    <a:lstStyle/>
                    <a:p>
                      <a:r>
                        <a:rPr lang="en-US" altLang="zh-CN" b="0" dirty="0" smtClean="0">
                          <a:latin typeface="Times New Roman" panose="02020603050405020304" pitchFamily="18" charset="0"/>
                          <a:cs typeface="Times New Roman" panose="02020603050405020304" pitchFamily="18" charset="0"/>
                        </a:rPr>
                        <a:t>400</a:t>
                      </a:r>
                      <a:endParaRPr lang="zh-CN" altLang="en-US"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393864">
                <a:tc>
                  <a:txBody>
                    <a:bodyPr/>
                    <a:lstStyle/>
                    <a:p>
                      <a:r>
                        <a:rPr lang="en-US" altLang="zh-CN" b="0" dirty="0">
                          <a:latin typeface="Times New Roman" panose="02020603050405020304" pitchFamily="18" charset="0"/>
                          <a:cs typeface="Times New Roman" panose="02020603050405020304" pitchFamily="18" charset="0"/>
                        </a:rPr>
                        <a:t>Gain </a:t>
                      </a:r>
                      <a:r>
                        <a:rPr lang="en-US" altLang="zh-CN" b="0" dirty="0" smtClean="0">
                          <a:latin typeface="Times New Roman" panose="02020603050405020304" pitchFamily="18" charset="0"/>
                          <a:cs typeface="Times New Roman" panose="02020603050405020304" pitchFamily="18" charset="0"/>
                        </a:rPr>
                        <a:t>linear &amp;</a:t>
                      </a:r>
                      <a:r>
                        <a:rPr lang="en-US" altLang="zh-CN" b="0" baseline="0" dirty="0" smtClean="0">
                          <a:latin typeface="Times New Roman" panose="02020603050405020304" pitchFamily="18" charset="0"/>
                          <a:cs typeface="Times New Roman" panose="02020603050405020304" pitchFamily="18" charset="0"/>
                        </a:rPr>
                        <a:t> sat </a:t>
                      </a:r>
                      <a:r>
                        <a:rPr lang="en-US" altLang="zh-CN" b="0" dirty="0" smtClean="0">
                          <a:latin typeface="Times New Roman" panose="02020603050405020304" pitchFamily="18" charset="0"/>
                          <a:cs typeface="Times New Roman" panose="02020603050405020304" pitchFamily="18" charset="0"/>
                        </a:rPr>
                        <a:t>(dB</a:t>
                      </a:r>
                      <a:r>
                        <a:rPr lang="en-US" altLang="zh-CN" b="0" dirty="0">
                          <a:latin typeface="Times New Roman" panose="02020603050405020304" pitchFamily="18" charset="0"/>
                          <a:cs typeface="Times New Roman" panose="02020603050405020304" pitchFamily="18" charset="0"/>
                        </a:rPr>
                        <a:t>)</a:t>
                      </a:r>
                      <a:endParaRPr lang="zh-CN" altLang="en-US" b="0" dirty="0">
                        <a:latin typeface="Times New Roman" panose="02020603050405020304" pitchFamily="18" charset="0"/>
                        <a:cs typeface="Times New Roman" panose="02020603050405020304" pitchFamily="18" charset="0"/>
                      </a:endParaRPr>
                    </a:p>
                  </a:txBody>
                  <a:tcPr/>
                </a:tc>
                <a:tc>
                  <a:txBody>
                    <a:bodyPr/>
                    <a:lstStyle/>
                    <a:p>
                      <a:r>
                        <a:rPr lang="en-US" altLang="zh-CN" b="0" dirty="0" smtClean="0">
                          <a:latin typeface="Times New Roman" panose="02020603050405020304" pitchFamily="18" charset="0"/>
                          <a:cs typeface="Times New Roman" panose="02020603050405020304" pitchFamily="18" charset="0"/>
                        </a:rPr>
                        <a:t>48 &amp; 39</a:t>
                      </a:r>
                      <a:endParaRPr lang="zh-CN" altLang="en-US"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380614">
                <a:tc>
                  <a:txBody>
                    <a:bodyPr/>
                    <a:lstStyle/>
                    <a:p>
                      <a:r>
                        <a:rPr lang="en-US" altLang="zh-CN" b="0" dirty="0">
                          <a:latin typeface="Times New Roman" panose="02020603050405020304" pitchFamily="18" charset="0"/>
                          <a:cs typeface="Times New Roman" panose="02020603050405020304" pitchFamily="18" charset="0"/>
                        </a:rPr>
                        <a:t>Efficiency</a:t>
                      </a:r>
                      <a:endParaRPr lang="zh-CN" altLang="en-US" b="0" dirty="0">
                        <a:latin typeface="Times New Roman" panose="02020603050405020304" pitchFamily="18" charset="0"/>
                        <a:cs typeface="Times New Roman" panose="02020603050405020304" pitchFamily="18" charset="0"/>
                      </a:endParaRPr>
                    </a:p>
                  </a:txBody>
                  <a:tcPr/>
                </a:tc>
                <a:tc>
                  <a:txBody>
                    <a:bodyPr/>
                    <a:lstStyle/>
                    <a:p>
                      <a:r>
                        <a:rPr lang="en-US" altLang="zh-CN" b="0" dirty="0">
                          <a:latin typeface="Times New Roman" panose="02020603050405020304" pitchFamily="18" charset="0"/>
                          <a:cs typeface="Times New Roman" panose="02020603050405020304" pitchFamily="18" charset="0"/>
                        </a:rPr>
                        <a:t>42%</a:t>
                      </a:r>
                      <a:endParaRPr lang="zh-CN" altLang="en-US"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380614">
                <a:tc>
                  <a:txBody>
                    <a:bodyPr/>
                    <a:lstStyle/>
                    <a:p>
                      <a:r>
                        <a:rPr lang="en-US" altLang="zh-CN" b="0" dirty="0">
                          <a:latin typeface="Times New Roman" panose="02020603050405020304" pitchFamily="18" charset="0"/>
                          <a:cs typeface="Times New Roman" panose="02020603050405020304" pitchFamily="18" charset="0"/>
                        </a:rPr>
                        <a:t>Bandwidth</a:t>
                      </a:r>
                      <a:r>
                        <a:rPr lang="en-US" altLang="zh-CN" b="0" baseline="0" dirty="0">
                          <a:latin typeface="Times New Roman" panose="02020603050405020304" pitchFamily="18" charset="0"/>
                          <a:cs typeface="Times New Roman" panose="02020603050405020304" pitchFamily="18" charset="0"/>
                        </a:rPr>
                        <a:t> (MHz)</a:t>
                      </a:r>
                      <a:endParaRPr lang="zh-CN" altLang="en-US" b="0" dirty="0">
                        <a:latin typeface="Times New Roman" panose="02020603050405020304" pitchFamily="18" charset="0"/>
                        <a:cs typeface="Times New Roman" panose="02020603050405020304" pitchFamily="18" charset="0"/>
                      </a:endParaRPr>
                    </a:p>
                  </a:txBody>
                  <a:tcPr/>
                </a:tc>
                <a:tc>
                  <a:txBody>
                    <a:bodyPr/>
                    <a:lstStyle/>
                    <a:p>
                      <a:r>
                        <a:rPr lang="en-US" altLang="zh-CN" b="0" dirty="0">
                          <a:latin typeface="Times New Roman" panose="02020603050405020304" pitchFamily="18" charset="0"/>
                          <a:cs typeface="Times New Roman" panose="02020603050405020304" pitchFamily="18" charset="0"/>
                        </a:rPr>
                        <a:t>190</a:t>
                      </a:r>
                      <a:endParaRPr lang="zh-CN" altLang="en-US"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26145081"/>
                  </a:ext>
                </a:extLst>
              </a:tr>
            </a:tbl>
          </a:graphicData>
        </a:graphic>
      </p:graphicFrame>
      <p:sp>
        <p:nvSpPr>
          <p:cNvPr id="2" name="Rectangle 1"/>
          <p:cNvSpPr/>
          <p:nvPr/>
        </p:nvSpPr>
        <p:spPr>
          <a:xfrm>
            <a:off x="3484881" y="2936144"/>
            <a:ext cx="649537" cy="369332"/>
          </a:xfrm>
          <a:prstGeom prst="rect">
            <a:avLst/>
          </a:prstGeom>
        </p:spPr>
        <p:txBody>
          <a:bodyPr wrap="none">
            <a:spAutoFit/>
          </a:bodyPr>
          <a:lstStyle/>
          <a:p>
            <a:r>
              <a:rPr lang="en-US" altLang="zh-CN" b="1" dirty="0">
                <a:solidFill>
                  <a:srgbClr val="FF0000"/>
                </a:solidFill>
              </a:rPr>
              <a:t>TE</a:t>
            </a:r>
            <a:r>
              <a:rPr lang="en-US" altLang="zh-CN" b="1" baseline="-25000" dirty="0">
                <a:solidFill>
                  <a:srgbClr val="FF0000"/>
                </a:solidFill>
              </a:rPr>
              <a:t>02</a:t>
            </a:r>
            <a:endParaRPr lang="en-GB" b="1" baseline="-25000" dirty="0">
              <a:solidFill>
                <a:srgbClr val="FF0000"/>
              </a:solidFill>
            </a:endParaRPr>
          </a:p>
        </p:txBody>
      </p:sp>
      <p:sp>
        <p:nvSpPr>
          <p:cNvPr id="10" name="Rectangle 9"/>
          <p:cNvSpPr/>
          <p:nvPr/>
        </p:nvSpPr>
        <p:spPr>
          <a:xfrm>
            <a:off x="2843808" y="4643844"/>
            <a:ext cx="641073" cy="369332"/>
          </a:xfrm>
          <a:prstGeom prst="rect">
            <a:avLst/>
          </a:prstGeom>
        </p:spPr>
        <p:txBody>
          <a:bodyPr wrap="none">
            <a:spAutoFit/>
          </a:bodyPr>
          <a:lstStyle/>
          <a:p>
            <a:r>
              <a:rPr lang="en-US" altLang="zh-CN" b="1" dirty="0">
                <a:solidFill>
                  <a:srgbClr val="00B050"/>
                </a:solidFill>
              </a:rPr>
              <a:t>TE</a:t>
            </a:r>
            <a:r>
              <a:rPr lang="en-US" altLang="zh-CN" b="1" baseline="-25000" dirty="0">
                <a:solidFill>
                  <a:srgbClr val="00B050"/>
                </a:solidFill>
              </a:rPr>
              <a:t>11</a:t>
            </a:r>
            <a:endParaRPr lang="en-GB" b="1" baseline="-25000" dirty="0">
              <a:solidFill>
                <a:srgbClr val="00B050"/>
              </a:solidFill>
            </a:endParaRPr>
          </a:p>
        </p:txBody>
      </p:sp>
      <p:sp>
        <p:nvSpPr>
          <p:cNvPr id="12" name="Rectangle 11"/>
          <p:cNvSpPr/>
          <p:nvPr/>
        </p:nvSpPr>
        <p:spPr>
          <a:xfrm>
            <a:off x="2266279" y="3779748"/>
            <a:ext cx="649537" cy="369332"/>
          </a:xfrm>
          <a:prstGeom prst="rect">
            <a:avLst/>
          </a:prstGeom>
        </p:spPr>
        <p:txBody>
          <a:bodyPr wrap="none">
            <a:spAutoFit/>
          </a:bodyPr>
          <a:lstStyle/>
          <a:p>
            <a:r>
              <a:rPr lang="en-US" altLang="zh-CN" b="1" dirty="0">
                <a:solidFill>
                  <a:srgbClr val="00B050"/>
                </a:solidFill>
              </a:rPr>
              <a:t>TE</a:t>
            </a:r>
            <a:r>
              <a:rPr lang="en-US" altLang="zh-CN" b="1" baseline="-25000" dirty="0">
                <a:solidFill>
                  <a:srgbClr val="00B050"/>
                </a:solidFill>
              </a:rPr>
              <a:t>01</a:t>
            </a:r>
            <a:endParaRPr lang="en-GB" b="1" baseline="-25000" dirty="0">
              <a:solidFill>
                <a:srgbClr val="00B050"/>
              </a:solidFill>
            </a:endParaRPr>
          </a:p>
        </p:txBody>
      </p:sp>
      <p:sp>
        <p:nvSpPr>
          <p:cNvPr id="13" name="Rectangle 12"/>
          <p:cNvSpPr/>
          <p:nvPr/>
        </p:nvSpPr>
        <p:spPr>
          <a:xfrm>
            <a:off x="515777" y="4287714"/>
            <a:ext cx="1552028" cy="369332"/>
          </a:xfrm>
          <a:prstGeom prst="rect">
            <a:avLst/>
          </a:prstGeom>
        </p:spPr>
        <p:txBody>
          <a:bodyPr wrap="none">
            <a:spAutoFit/>
          </a:bodyPr>
          <a:lstStyle/>
          <a:p>
            <a:r>
              <a:rPr lang="en-US" altLang="zh-CN" b="1" dirty="0">
                <a:solidFill>
                  <a:srgbClr val="FF0000"/>
                </a:solidFill>
              </a:rPr>
              <a:t>1</a:t>
            </a:r>
            <a:r>
              <a:rPr lang="en-US" altLang="zh-CN" b="1" baseline="30000" dirty="0">
                <a:solidFill>
                  <a:srgbClr val="FF0000"/>
                </a:solidFill>
              </a:rPr>
              <a:t>st</a:t>
            </a:r>
            <a:r>
              <a:rPr lang="en-US" altLang="zh-CN" b="1" dirty="0">
                <a:solidFill>
                  <a:srgbClr val="FF0000"/>
                </a:solidFill>
              </a:rPr>
              <a:t> harmonic</a:t>
            </a:r>
            <a:endParaRPr lang="en-GB" b="1" baseline="-25000" dirty="0">
              <a:solidFill>
                <a:srgbClr val="FF0000"/>
              </a:solidFill>
            </a:endParaRPr>
          </a:p>
        </p:txBody>
      </p:sp>
      <p:sp>
        <p:nvSpPr>
          <p:cNvPr id="14" name="Rectangle 13"/>
          <p:cNvSpPr/>
          <p:nvPr/>
        </p:nvSpPr>
        <p:spPr>
          <a:xfrm>
            <a:off x="1403648" y="1907540"/>
            <a:ext cx="1604927" cy="369332"/>
          </a:xfrm>
          <a:prstGeom prst="rect">
            <a:avLst/>
          </a:prstGeom>
        </p:spPr>
        <p:txBody>
          <a:bodyPr wrap="none">
            <a:spAutoFit/>
          </a:bodyPr>
          <a:lstStyle/>
          <a:p>
            <a:r>
              <a:rPr lang="en-US" altLang="zh-CN" b="1" dirty="0">
                <a:solidFill>
                  <a:srgbClr val="FF0000"/>
                </a:solidFill>
              </a:rPr>
              <a:t>2</a:t>
            </a:r>
            <a:r>
              <a:rPr lang="en-US" altLang="zh-CN" b="1" baseline="30000" dirty="0">
                <a:solidFill>
                  <a:srgbClr val="FF0000"/>
                </a:solidFill>
              </a:rPr>
              <a:t>nd</a:t>
            </a:r>
            <a:r>
              <a:rPr lang="en-US" altLang="zh-CN" b="1" dirty="0">
                <a:solidFill>
                  <a:srgbClr val="FF0000"/>
                </a:solidFill>
              </a:rPr>
              <a:t> harmonic</a:t>
            </a:r>
            <a:endParaRPr lang="en-GB" b="1" baseline="-25000" dirty="0">
              <a:solidFill>
                <a:srgbClr val="FF0000"/>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B8C84C0-0697-4AC5-AA5B-09AEDDAD85B4}"/>
                  </a:ext>
                </a:extLst>
              </p:cNvPr>
              <p:cNvSpPr txBox="1"/>
              <p:nvPr/>
            </p:nvSpPr>
            <p:spPr>
              <a:xfrm>
                <a:off x="2915816" y="5672448"/>
                <a:ext cx="216024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𝝎</m:t>
                      </m:r>
                      <m:r>
                        <a:rPr lang="en-GB" sz="2000" b="1" i="0">
                          <a:latin typeface="Cambria Math" panose="02040503050406030204" pitchFamily="18" charset="0"/>
                        </a:rPr>
                        <m:t>=</m:t>
                      </m:r>
                      <m:sSub>
                        <m:sSubPr>
                          <m:ctrlPr>
                            <a:rPr lang="en-GB" sz="2000" b="1" i="1">
                              <a:solidFill>
                                <a:srgbClr val="836967"/>
                              </a:solidFill>
                              <a:latin typeface="Cambria Math" panose="02040503050406030204" pitchFamily="18" charset="0"/>
                            </a:rPr>
                          </m:ctrlPr>
                        </m:sSubPr>
                        <m:e>
                          <m:r>
                            <a:rPr lang="en-GB" sz="2000" b="1" i="1">
                              <a:latin typeface="Cambria Math" panose="02040503050406030204" pitchFamily="18" charset="0"/>
                            </a:rPr>
                            <m:t>𝒌</m:t>
                          </m:r>
                        </m:e>
                        <m:sub>
                          <m:r>
                            <a:rPr lang="en-GB" sz="2000" b="1" i="1">
                              <a:latin typeface="Cambria Math" panose="02040503050406030204" pitchFamily="18" charset="0"/>
                            </a:rPr>
                            <m:t>𝒛</m:t>
                          </m:r>
                        </m:sub>
                      </m:sSub>
                      <m:sSub>
                        <m:sSubPr>
                          <m:ctrlPr>
                            <a:rPr lang="en-GB" sz="2000" b="1" i="1">
                              <a:solidFill>
                                <a:srgbClr val="836967"/>
                              </a:solidFill>
                              <a:latin typeface="Cambria Math" panose="02040503050406030204" pitchFamily="18" charset="0"/>
                            </a:rPr>
                          </m:ctrlPr>
                        </m:sSubPr>
                        <m:e>
                          <m:r>
                            <a:rPr lang="en-GB" sz="2000" b="1" i="1">
                              <a:latin typeface="Cambria Math" panose="02040503050406030204" pitchFamily="18" charset="0"/>
                            </a:rPr>
                            <m:t>𝒗</m:t>
                          </m:r>
                        </m:e>
                        <m:sub>
                          <m:r>
                            <a:rPr lang="en-GB" sz="2000" b="1" i="1">
                              <a:latin typeface="Cambria Math" panose="02040503050406030204" pitchFamily="18" charset="0"/>
                            </a:rPr>
                            <m:t>𝒛</m:t>
                          </m:r>
                        </m:sub>
                      </m:sSub>
                      <m:r>
                        <a:rPr lang="en-GB" sz="2000" b="1" i="0">
                          <a:latin typeface="Cambria Math" panose="02040503050406030204" pitchFamily="18" charset="0"/>
                        </a:rPr>
                        <m:t>+</m:t>
                      </m:r>
                      <m:r>
                        <a:rPr lang="en-GB" sz="2000" b="1" i="1">
                          <a:latin typeface="Cambria Math" panose="02040503050406030204" pitchFamily="18" charset="0"/>
                        </a:rPr>
                        <m:t>𝒔</m:t>
                      </m:r>
                      <m:sSub>
                        <m:sSubPr>
                          <m:ctrlPr>
                            <a:rPr lang="en-GB" sz="2000" b="1" i="1">
                              <a:solidFill>
                                <a:srgbClr val="836967"/>
                              </a:solidFill>
                              <a:latin typeface="Cambria Math" panose="02040503050406030204" pitchFamily="18" charset="0"/>
                            </a:rPr>
                          </m:ctrlPr>
                        </m:sSubPr>
                        <m:e>
                          <m:r>
                            <a:rPr lang="en-GB" sz="2000" b="1" i="1">
                              <a:latin typeface="Cambria Math" panose="02040503050406030204" pitchFamily="18" charset="0"/>
                            </a:rPr>
                            <m:t>𝝎</m:t>
                          </m:r>
                        </m:e>
                        <m:sub>
                          <m:r>
                            <a:rPr lang="en-GB" sz="2000" b="1" i="1">
                              <a:latin typeface="Cambria Math" panose="02040503050406030204" pitchFamily="18" charset="0"/>
                            </a:rPr>
                            <m:t>𝒄</m:t>
                          </m:r>
                        </m:sub>
                      </m:sSub>
                      <m:r>
                        <a:rPr lang="en-GB" sz="2000" b="1" i="0">
                          <a:latin typeface="Cambria Math" panose="02040503050406030204" pitchFamily="18" charset="0"/>
                        </a:rPr>
                        <m:t> </m:t>
                      </m:r>
                    </m:oMath>
                  </m:oMathPara>
                </a14:m>
                <a:endParaRPr lang="en-GB" sz="2000" b="1" dirty="0"/>
              </a:p>
            </p:txBody>
          </p:sp>
        </mc:Choice>
        <mc:Fallback xmlns="">
          <p:sp>
            <p:nvSpPr>
              <p:cNvPr id="16" name="TextBox 15">
                <a:extLst>
                  <a:ext uri="{FF2B5EF4-FFF2-40B4-BE49-F238E27FC236}">
                    <a16:creationId xmlns:a16="http://schemas.microsoft.com/office/drawing/2014/main" id="{1B8C84C0-0697-4AC5-AA5B-09AEDDAD85B4}"/>
                  </a:ext>
                </a:extLst>
              </p:cNvPr>
              <p:cNvSpPr txBox="1">
                <a:spLocks noRot="1" noChangeAspect="1" noMove="1" noResize="1" noEditPoints="1" noAdjustHandles="1" noChangeArrowheads="1" noChangeShapeType="1" noTextEdit="1"/>
              </p:cNvSpPr>
              <p:nvPr/>
            </p:nvSpPr>
            <p:spPr>
              <a:xfrm>
                <a:off x="2915816" y="5672448"/>
                <a:ext cx="2160240" cy="40011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07AAE64-A458-4C19-A213-ECD1F1EFAA2A}"/>
                  </a:ext>
                </a:extLst>
              </p:cNvPr>
              <p:cNvSpPr txBox="1"/>
              <p:nvPr/>
            </p:nvSpPr>
            <p:spPr>
              <a:xfrm>
                <a:off x="350779" y="5507385"/>
                <a:ext cx="2585289" cy="7186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𝝎</m:t>
                      </m:r>
                      <m:r>
                        <a:rPr lang="en-GB" sz="2000" b="1" i="0">
                          <a:latin typeface="Cambria Math" panose="02040503050406030204" pitchFamily="18" charset="0"/>
                        </a:rPr>
                        <m:t>=</m:t>
                      </m:r>
                      <m:r>
                        <a:rPr lang="en-GB" sz="2000" b="1" i="1">
                          <a:latin typeface="Cambria Math" panose="02040503050406030204" pitchFamily="18" charset="0"/>
                        </a:rPr>
                        <m:t>𝒄</m:t>
                      </m:r>
                      <m:rad>
                        <m:radPr>
                          <m:degHide m:val="on"/>
                          <m:ctrlPr>
                            <a:rPr lang="en-GB" sz="2000" b="1" i="1">
                              <a:solidFill>
                                <a:srgbClr val="836967"/>
                              </a:solidFill>
                              <a:latin typeface="Cambria Math" panose="02040503050406030204" pitchFamily="18" charset="0"/>
                            </a:rPr>
                          </m:ctrlPr>
                        </m:radPr>
                        <m:deg/>
                        <m:e>
                          <m:sSubSup>
                            <m:sSubSupPr>
                              <m:ctrlPr>
                                <a:rPr lang="en-GB" sz="2000" b="1" i="1">
                                  <a:solidFill>
                                    <a:srgbClr val="836967"/>
                                  </a:solidFill>
                                  <a:latin typeface="Cambria Math" panose="02040503050406030204" pitchFamily="18" charset="0"/>
                                </a:rPr>
                              </m:ctrlPr>
                            </m:sSubSupPr>
                            <m:e>
                              <m:r>
                                <a:rPr lang="en-GB" sz="2000" b="1" i="1">
                                  <a:latin typeface="Cambria Math" panose="02040503050406030204" pitchFamily="18" charset="0"/>
                                </a:rPr>
                                <m:t>𝒌</m:t>
                              </m:r>
                            </m:e>
                            <m:sub>
                              <m:r>
                                <a:rPr lang="en-GB" sz="2000" b="1" i="1">
                                  <a:latin typeface="Cambria Math" panose="02040503050406030204" pitchFamily="18" charset="0"/>
                                </a:rPr>
                                <m:t>𝒛</m:t>
                              </m:r>
                            </m:sub>
                            <m:sup>
                              <m:r>
                                <a:rPr lang="en-GB" sz="2000" b="1" i="0">
                                  <a:latin typeface="Cambria Math" panose="02040503050406030204" pitchFamily="18" charset="0"/>
                                </a:rPr>
                                <m:t>𝟐</m:t>
                              </m:r>
                            </m:sup>
                          </m:sSubSup>
                          <m:r>
                            <a:rPr lang="en-GB" sz="2000" b="1" i="0">
                              <a:latin typeface="Cambria Math" panose="02040503050406030204" pitchFamily="18" charset="0"/>
                            </a:rPr>
                            <m:t>+</m:t>
                          </m:r>
                          <m:sSubSup>
                            <m:sSubSupPr>
                              <m:ctrlPr>
                                <a:rPr lang="en-GB" sz="2000" b="1" i="1">
                                  <a:solidFill>
                                    <a:srgbClr val="836967"/>
                                  </a:solidFill>
                                  <a:latin typeface="Cambria Math" panose="02040503050406030204" pitchFamily="18" charset="0"/>
                                </a:rPr>
                              </m:ctrlPr>
                            </m:sSubSupPr>
                            <m:e>
                              <m:r>
                                <a:rPr lang="en-GB" sz="2000" b="1" i="1">
                                  <a:latin typeface="Cambria Math" panose="02040503050406030204" pitchFamily="18" charset="0"/>
                                </a:rPr>
                                <m:t>𝒌</m:t>
                              </m:r>
                            </m:e>
                            <m:sub>
                              <m:r>
                                <a:rPr lang="en-GB" sz="2000" b="1" i="0" smtClean="0">
                                  <a:latin typeface="Cambria Math" panose="02040503050406030204" pitchFamily="18" charset="0"/>
                                </a:rPr>
                                <m:t>𝐜</m:t>
                              </m:r>
                            </m:sub>
                            <m:sup>
                              <m:r>
                                <a:rPr lang="en-GB" sz="2000" b="1" i="0">
                                  <a:latin typeface="Cambria Math" panose="02040503050406030204" pitchFamily="18" charset="0"/>
                                </a:rPr>
                                <m:t>𝟐</m:t>
                              </m:r>
                            </m:sup>
                          </m:sSubSup>
                        </m:e>
                      </m:rad>
                      <m:r>
                        <a:rPr lang="en-GB" sz="2000" b="1" i="0">
                          <a:latin typeface="Cambria Math" panose="02040503050406030204" pitchFamily="18" charset="0"/>
                        </a:rPr>
                        <m:t> </m:t>
                      </m:r>
                    </m:oMath>
                  </m:oMathPara>
                </a14:m>
                <a:endParaRPr lang="en-GB" sz="2000" b="1" dirty="0"/>
              </a:p>
            </p:txBody>
          </p:sp>
        </mc:Choice>
        <mc:Fallback xmlns="">
          <p:sp>
            <p:nvSpPr>
              <p:cNvPr id="18" name="TextBox 17">
                <a:extLst>
                  <a:ext uri="{FF2B5EF4-FFF2-40B4-BE49-F238E27FC236}">
                    <a16:creationId xmlns:a16="http://schemas.microsoft.com/office/drawing/2014/main" id="{B07AAE64-A458-4C19-A213-ECD1F1EFAA2A}"/>
                  </a:ext>
                </a:extLst>
              </p:cNvPr>
              <p:cNvSpPr txBox="1">
                <a:spLocks noRot="1" noChangeAspect="1" noMove="1" noResize="1" noEditPoints="1" noAdjustHandles="1" noChangeArrowheads="1" noChangeShapeType="1" noTextEdit="1"/>
              </p:cNvSpPr>
              <p:nvPr/>
            </p:nvSpPr>
            <p:spPr>
              <a:xfrm>
                <a:off x="350779" y="5507385"/>
                <a:ext cx="2585289" cy="718658"/>
              </a:xfrm>
              <a:prstGeom prst="rect">
                <a:avLst/>
              </a:prstGeom>
              <a:blipFill>
                <a:blip r:embed="rId4"/>
                <a:stretch>
                  <a:fillRect/>
                </a:stretch>
              </a:blipFill>
            </p:spPr>
            <p:txBody>
              <a:bodyPr/>
              <a:lstStyle/>
              <a:p>
                <a:r>
                  <a:rPr lang="en-GB">
                    <a:noFill/>
                  </a:rPr>
                  <a:t> </a:t>
                </a:r>
              </a:p>
            </p:txBody>
          </p:sp>
        </mc:Fallback>
      </mc:AlternateContent>
      <p:sp>
        <p:nvSpPr>
          <p:cNvPr id="19" name="TextBox 18">
            <a:extLst>
              <a:ext uri="{FF2B5EF4-FFF2-40B4-BE49-F238E27FC236}">
                <a16:creationId xmlns:a16="http://schemas.microsoft.com/office/drawing/2014/main" id="{1211D228-B135-4496-8952-6CE66A285BD9}"/>
              </a:ext>
            </a:extLst>
          </p:cNvPr>
          <p:cNvSpPr txBox="1"/>
          <p:nvPr/>
        </p:nvSpPr>
        <p:spPr>
          <a:xfrm>
            <a:off x="2019479" y="6190906"/>
            <a:ext cx="5405721" cy="646331"/>
          </a:xfrm>
          <a:prstGeom prst="rect">
            <a:avLst/>
          </a:prstGeom>
          <a:noFill/>
        </p:spPr>
        <p:txBody>
          <a:bodyPr wrap="square">
            <a:spAutoFit/>
          </a:bodyPr>
          <a:lstStyle/>
          <a:p>
            <a:r>
              <a:rPr lang="en-GB" b="1" dirty="0">
                <a:solidFill>
                  <a:srgbClr val="C00000"/>
                </a:solidFill>
              </a:rPr>
              <a:t>Based on Electron Cyclotron Maser instability,</a:t>
            </a:r>
          </a:p>
          <a:p>
            <a:r>
              <a:rPr lang="en-GB" b="1" dirty="0">
                <a:solidFill>
                  <a:srgbClr val="C00000"/>
                </a:solidFill>
              </a:rPr>
              <a:t>near the waveguide </a:t>
            </a:r>
            <a:r>
              <a:rPr lang="en-GB" b="1" dirty="0" err="1">
                <a:solidFill>
                  <a:srgbClr val="C00000"/>
                </a:solidFill>
              </a:rPr>
              <a:t>cutoff</a:t>
            </a:r>
            <a:r>
              <a:rPr lang="en-GB" b="1" dirty="0">
                <a:solidFill>
                  <a:srgbClr val="C00000"/>
                </a:solidFill>
              </a:rPr>
              <a:t> frequency.</a:t>
            </a:r>
          </a:p>
        </p:txBody>
      </p:sp>
      <p:pic>
        <p:nvPicPr>
          <p:cNvPr id="20" name="Picture 2" descr="http://www.compactlight.eu/pub/images/header.jpg"/>
          <p:cNvPicPr preferRelativeResize="0">
            <a:picLocks noChangeAspect="1" noChangeArrowheads="1"/>
          </p:cNvPicPr>
          <p:nvPr/>
        </p:nvPicPr>
        <p:blipFill rotWithShape="1">
          <a:blip r:embed="rId5">
            <a:extLst>
              <a:ext uri="{28A0092B-C50C-407E-A947-70E740481C1C}">
                <a14:useLocalDpi xmlns:a14="http://schemas.microsoft.com/office/drawing/2010/main"/>
              </a:ext>
            </a:extLst>
          </a:blip>
          <a:srcRect l="79405" t="8924" b="29291"/>
          <a:stretch/>
        </p:blipFill>
        <p:spPr bwMode="auto">
          <a:xfrm>
            <a:off x="0" y="55995"/>
            <a:ext cx="2067805" cy="745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503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223" t="17589" r="33344" b="17822"/>
          <a:stretch/>
        </p:blipFill>
        <p:spPr bwMode="auto">
          <a:xfrm>
            <a:off x="6782911" y="2174567"/>
            <a:ext cx="2228437" cy="233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xfrm>
            <a:off x="1475656" y="129832"/>
            <a:ext cx="6191919" cy="720378"/>
          </a:xfrm>
        </p:spPr>
        <p:txBody>
          <a:bodyPr/>
          <a:lstStyle/>
          <a:p>
            <a:r>
              <a:rPr lang="en-US" altLang="zh-CN" dirty="0" smtClean="0">
                <a:solidFill>
                  <a:schemeClr val="tx2"/>
                </a:solidFill>
              </a:rPr>
              <a:t>C</a:t>
            </a:r>
            <a:r>
              <a:rPr lang="en-US" altLang="zh-CN" dirty="0" smtClean="0">
                <a:solidFill>
                  <a:schemeClr val="tx2"/>
                </a:solidFill>
              </a:rPr>
              <a:t>avity Simulation</a:t>
            </a:r>
            <a:endParaRPr lang="en-US" altLang="zh-CN" dirty="0">
              <a:solidFill>
                <a:schemeClr val="tx2"/>
              </a:solidFill>
            </a:endParaRPr>
          </a:p>
        </p:txBody>
      </p:sp>
      <p:sp>
        <p:nvSpPr>
          <p:cNvPr id="6" name="Rectangle 3"/>
          <p:cNvSpPr txBox="1">
            <a:spLocks noChangeArrowheads="1"/>
          </p:cNvSpPr>
          <p:nvPr/>
        </p:nvSpPr>
        <p:spPr bwMode="auto">
          <a:xfrm>
            <a:off x="66550" y="1094241"/>
            <a:ext cx="3413306" cy="146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000" dirty="0"/>
              <a:t>Three-cavity structure</a:t>
            </a:r>
          </a:p>
          <a:p>
            <a:pPr>
              <a:lnSpc>
                <a:spcPct val="90000"/>
              </a:lnSpc>
              <a:spcAft>
                <a:spcPts val="600"/>
              </a:spcAft>
              <a:buSzPct val="80000"/>
            </a:pPr>
            <a:r>
              <a:rPr lang="en-GB" altLang="zh-CN" sz="2000" dirty="0"/>
              <a:t>S</a:t>
            </a:r>
            <a:r>
              <a:rPr lang="en-GB" altLang="zh-CN" sz="2000" dirty="0">
                <a:cs typeface="Times New Roman" panose="02020603050405020304" pitchFamily="18" charset="0"/>
              </a:rPr>
              <a:t>elected set-up is a 3-cavity cylindrical arrangement with TE</a:t>
            </a:r>
            <a:r>
              <a:rPr lang="en-GB" altLang="zh-CN" sz="2000" baseline="-25000" dirty="0">
                <a:cs typeface="Times New Roman" panose="02020603050405020304" pitchFamily="18" charset="0"/>
              </a:rPr>
              <a:t>01</a:t>
            </a:r>
            <a:r>
              <a:rPr lang="en-GB" altLang="zh-CN" sz="2000" dirty="0">
                <a:cs typeface="Times New Roman" panose="02020603050405020304" pitchFamily="18" charset="0"/>
              </a:rPr>
              <a:t>-TE</a:t>
            </a:r>
            <a:r>
              <a:rPr lang="en-GB" altLang="zh-CN" sz="2000" baseline="-25000" dirty="0">
                <a:cs typeface="Times New Roman" panose="02020603050405020304" pitchFamily="18" charset="0"/>
              </a:rPr>
              <a:t>01</a:t>
            </a:r>
            <a:r>
              <a:rPr lang="en-GB" altLang="zh-CN" sz="2000" dirty="0">
                <a:cs typeface="Times New Roman" panose="02020603050405020304" pitchFamily="18" charset="0"/>
              </a:rPr>
              <a:t>-TE</a:t>
            </a:r>
            <a:r>
              <a:rPr lang="en-GB" altLang="zh-CN" sz="2000" baseline="-25000" dirty="0">
                <a:cs typeface="Times New Roman" panose="02020603050405020304" pitchFamily="18" charset="0"/>
              </a:rPr>
              <a:t>02</a:t>
            </a:r>
            <a:r>
              <a:rPr lang="en-GB" altLang="zh-CN" sz="2000" dirty="0">
                <a:cs typeface="Times New Roman" panose="02020603050405020304" pitchFamily="18" charset="0"/>
              </a:rPr>
              <a:t> cavity sequence</a:t>
            </a:r>
            <a:endParaRPr lang="en-GB" altLang="zh-CN" sz="1800" dirty="0">
              <a:cs typeface="Times New Roman" panose="02020603050405020304" pitchFamily="18" charset="0"/>
            </a:endParaRPr>
          </a:p>
        </p:txBody>
      </p:sp>
      <p:sp>
        <p:nvSpPr>
          <p:cNvPr id="11" name="Rectangle 10"/>
          <p:cNvSpPr/>
          <p:nvPr/>
        </p:nvSpPr>
        <p:spPr>
          <a:xfrm>
            <a:off x="276388" y="5302949"/>
            <a:ext cx="4583643" cy="646331"/>
          </a:xfrm>
          <a:prstGeom prst="rect">
            <a:avLst/>
          </a:prstGeom>
        </p:spPr>
        <p:txBody>
          <a:bodyPr wrap="square">
            <a:spAutoFit/>
          </a:bodyPr>
          <a:lstStyle/>
          <a:p>
            <a:r>
              <a:rPr lang="en-US" altLang="zh-CN" dirty="0">
                <a:latin typeface="Times New Roman" panose="02020603050405020304" pitchFamily="18" charset="0"/>
              </a:rPr>
              <a:t>The normalized coupling coefficient as the function of the normalized size of beam radius</a:t>
            </a:r>
            <a:endParaRPr lang="zh-CN" altLang="en-US" dirty="0">
              <a:latin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274071188"/>
              </p:ext>
            </p:extLst>
          </p:nvPr>
        </p:nvGraphicFramePr>
        <p:xfrm>
          <a:off x="5153059" y="4437112"/>
          <a:ext cx="3697346" cy="1382205"/>
        </p:xfrm>
        <a:graphic>
          <a:graphicData uri="http://schemas.openxmlformats.org/drawingml/2006/table">
            <a:tbl>
              <a:tblPr firstRow="1" firstCol="1" bandRow="1">
                <a:tableStyleId>{5C22544A-7EE6-4342-B048-85BDC9FD1C3A}</a:tableStyleId>
              </a:tblPr>
              <a:tblGrid>
                <a:gridCol w="1258671">
                  <a:extLst>
                    <a:ext uri="{9D8B030D-6E8A-4147-A177-3AD203B41FA5}">
                      <a16:colId xmlns:a16="http://schemas.microsoft.com/office/drawing/2014/main" val="916539290"/>
                    </a:ext>
                  </a:extLst>
                </a:gridCol>
                <a:gridCol w="1472638">
                  <a:extLst>
                    <a:ext uri="{9D8B030D-6E8A-4147-A177-3AD203B41FA5}">
                      <a16:colId xmlns:a16="http://schemas.microsoft.com/office/drawing/2014/main" val="2825111981"/>
                    </a:ext>
                  </a:extLst>
                </a:gridCol>
                <a:gridCol w="966037">
                  <a:extLst>
                    <a:ext uri="{9D8B030D-6E8A-4147-A177-3AD203B41FA5}">
                      <a16:colId xmlns:a16="http://schemas.microsoft.com/office/drawing/2014/main" val="3271735988"/>
                    </a:ext>
                  </a:extLst>
                </a:gridCol>
              </a:tblGrid>
              <a:tr h="379455">
                <a:tc>
                  <a:txBody>
                    <a:bodyPr/>
                    <a:lstStyle/>
                    <a:p>
                      <a:pPr algn="ctr">
                        <a:spcAft>
                          <a:spcPts val="0"/>
                        </a:spcAft>
                      </a:pPr>
                      <a:r>
                        <a:rPr lang="en-US" sz="1600" kern="0">
                          <a:effectLst/>
                          <a:latin typeface="Times New Roman" panose="02020603050405020304" pitchFamily="18" charset="0"/>
                          <a:cs typeface="Times New Roman" panose="02020603050405020304" pitchFamily="18" charset="0"/>
                        </a:rPr>
                        <a:t>Structure</a:t>
                      </a:r>
                      <a:endParaRPr lang="zh-CN" sz="3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0" dirty="0">
                          <a:effectLst/>
                          <a:latin typeface="Times New Roman" panose="02020603050405020304" pitchFamily="18" charset="0"/>
                          <a:cs typeface="Times New Roman" panose="02020603050405020304" pitchFamily="18" charset="0"/>
                        </a:rPr>
                        <a:t>Freq. (GHz)</a:t>
                      </a:r>
                      <a:endParaRPr 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0">
                          <a:effectLst/>
                          <a:latin typeface="Times New Roman" panose="02020603050405020304" pitchFamily="18" charset="0"/>
                          <a:cs typeface="Times New Roman" panose="02020603050405020304" pitchFamily="18" charset="0"/>
                        </a:rPr>
                        <a:t>Q</a:t>
                      </a:r>
                      <a:endParaRPr lang="zh-CN" sz="3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60493248"/>
                  </a:ext>
                </a:extLst>
              </a:tr>
              <a:tr h="379455">
                <a:tc>
                  <a:txBody>
                    <a:bodyPr/>
                    <a:lstStyle/>
                    <a:p>
                      <a:pPr algn="ctr">
                        <a:spcAft>
                          <a:spcPts val="0"/>
                        </a:spcAft>
                      </a:pPr>
                      <a:r>
                        <a:rPr lang="en-US" sz="1600" kern="0">
                          <a:effectLst/>
                          <a:latin typeface="Times New Roman" panose="02020603050405020304" pitchFamily="18" charset="0"/>
                          <a:cs typeface="Times New Roman" panose="02020603050405020304" pitchFamily="18" charset="0"/>
                        </a:rPr>
                        <a:t>Cavity 1</a:t>
                      </a:r>
                      <a:endParaRPr lang="zh-CN" sz="3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0" dirty="0">
                          <a:effectLst/>
                          <a:latin typeface="Times New Roman" panose="02020603050405020304" pitchFamily="18" charset="0"/>
                          <a:cs typeface="Times New Roman" panose="02020603050405020304" pitchFamily="18" charset="0"/>
                        </a:rPr>
                        <a:t>35.25</a:t>
                      </a:r>
                      <a:endParaRPr 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0" dirty="0">
                          <a:effectLst/>
                          <a:latin typeface="Times New Roman" panose="02020603050405020304" pitchFamily="18" charset="0"/>
                          <a:cs typeface="Times New Roman" panose="02020603050405020304" pitchFamily="18" charset="0"/>
                        </a:rPr>
                        <a:t>52.6</a:t>
                      </a:r>
                      <a:endParaRPr 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094994307"/>
                  </a:ext>
                </a:extLst>
              </a:tr>
              <a:tr h="379455">
                <a:tc>
                  <a:txBody>
                    <a:bodyPr/>
                    <a:lstStyle/>
                    <a:p>
                      <a:pPr algn="ctr">
                        <a:spcAft>
                          <a:spcPts val="0"/>
                        </a:spcAft>
                      </a:pPr>
                      <a:r>
                        <a:rPr lang="en-US" sz="1600" kern="0">
                          <a:effectLst/>
                          <a:latin typeface="Times New Roman" panose="02020603050405020304" pitchFamily="18" charset="0"/>
                          <a:cs typeface="Times New Roman" panose="02020603050405020304" pitchFamily="18" charset="0"/>
                        </a:rPr>
                        <a:t>Cavity 2</a:t>
                      </a:r>
                      <a:endParaRPr lang="zh-CN" sz="3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0" dirty="0">
                          <a:effectLst/>
                          <a:latin typeface="Times New Roman" panose="02020603050405020304" pitchFamily="18" charset="0"/>
                          <a:cs typeface="Times New Roman" panose="02020603050405020304" pitchFamily="18" charset="0"/>
                        </a:rPr>
                        <a:t>34.58</a:t>
                      </a:r>
                      <a:endParaRPr 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0" dirty="0">
                          <a:effectLst/>
                          <a:latin typeface="Times New Roman" panose="02020603050405020304" pitchFamily="18" charset="0"/>
                          <a:cs typeface="Times New Roman" panose="02020603050405020304" pitchFamily="18" charset="0"/>
                        </a:rPr>
                        <a:t>23.5</a:t>
                      </a:r>
                      <a:endParaRPr 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41034759"/>
                  </a:ext>
                </a:extLst>
              </a:tr>
              <a:tr h="184685">
                <a:tc>
                  <a:txBody>
                    <a:bodyPr/>
                    <a:lstStyle/>
                    <a:p>
                      <a:pPr algn="ctr">
                        <a:spcAft>
                          <a:spcPts val="0"/>
                        </a:spcAft>
                      </a:pPr>
                      <a:r>
                        <a:rPr lang="en-US" sz="1600" kern="0">
                          <a:effectLst/>
                          <a:latin typeface="Times New Roman" panose="02020603050405020304" pitchFamily="18" charset="0"/>
                          <a:cs typeface="Times New Roman" panose="02020603050405020304" pitchFamily="18" charset="0"/>
                        </a:rPr>
                        <a:t>Cavity 3</a:t>
                      </a:r>
                      <a:endParaRPr lang="zh-CN" sz="3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0">
                          <a:effectLst/>
                          <a:latin typeface="Times New Roman" panose="02020603050405020304" pitchFamily="18" charset="0"/>
                          <a:cs typeface="Times New Roman" panose="02020603050405020304" pitchFamily="18" charset="0"/>
                        </a:rPr>
                        <a:t>35.79</a:t>
                      </a:r>
                      <a:endParaRPr lang="zh-CN" sz="3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600" kern="0" dirty="0">
                          <a:effectLst/>
                          <a:latin typeface="Times New Roman" panose="02020603050405020304" pitchFamily="18" charset="0"/>
                          <a:cs typeface="Times New Roman" panose="02020603050405020304" pitchFamily="18" charset="0"/>
                        </a:rPr>
                        <a:t>78.6</a:t>
                      </a:r>
                      <a:endParaRPr 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15412150"/>
                  </a:ext>
                </a:extLst>
              </a:tr>
            </a:tbl>
          </a:graphicData>
        </a:graphic>
      </p:graphicFrame>
      <p:grpSp>
        <p:nvGrpSpPr>
          <p:cNvPr id="14" name="Canvas 5771"/>
          <p:cNvGrpSpPr/>
          <p:nvPr/>
        </p:nvGrpSpPr>
        <p:grpSpPr>
          <a:xfrm>
            <a:off x="251520" y="2782902"/>
            <a:ext cx="4236440" cy="2374290"/>
            <a:chOff x="0" y="0"/>
            <a:chExt cx="2689860" cy="1763517"/>
          </a:xfrm>
        </p:grpSpPr>
        <p:sp>
          <p:nvSpPr>
            <p:cNvPr id="15" name="Rectangle 14"/>
            <p:cNvSpPr/>
            <p:nvPr/>
          </p:nvSpPr>
          <p:spPr>
            <a:xfrm>
              <a:off x="0" y="0"/>
              <a:ext cx="2689860" cy="1724660"/>
            </a:xfrm>
            <a:prstGeom prst="rect">
              <a:avLst/>
            </a:prstGeom>
            <a:noFill/>
            <a:ln>
              <a:noFill/>
            </a:ln>
          </p:spPr>
        </p:sp>
        <p:grpSp>
          <p:nvGrpSpPr>
            <p:cNvPr id="16" name="Group 15"/>
            <p:cNvGrpSpPr>
              <a:grpSpLocks/>
            </p:cNvGrpSpPr>
            <p:nvPr/>
          </p:nvGrpSpPr>
          <p:grpSpPr bwMode="auto">
            <a:xfrm>
              <a:off x="144145" y="122952"/>
              <a:ext cx="2510155" cy="1495425"/>
              <a:chOff x="227" y="112"/>
              <a:chExt cx="3953" cy="2355"/>
            </a:xfrm>
          </p:grpSpPr>
          <p:sp>
            <p:nvSpPr>
              <p:cNvPr id="62" name="Rectangle 61"/>
              <p:cNvSpPr>
                <a:spLocks noChangeArrowheads="1"/>
              </p:cNvSpPr>
              <p:nvPr/>
            </p:nvSpPr>
            <p:spPr bwMode="auto">
              <a:xfrm>
                <a:off x="362" y="112"/>
                <a:ext cx="3769" cy="21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zh-CN" altLang="en-US"/>
              </a:p>
            </p:txBody>
          </p:sp>
          <p:sp>
            <p:nvSpPr>
              <p:cNvPr id="63" name="Rectangle 62"/>
              <p:cNvSpPr>
                <a:spLocks noChangeArrowheads="1"/>
              </p:cNvSpPr>
              <p:nvPr/>
            </p:nvSpPr>
            <p:spPr bwMode="auto">
              <a:xfrm>
                <a:off x="524" y="112"/>
                <a:ext cx="3607" cy="2136"/>
              </a:xfrm>
              <a:prstGeom prst="rect">
                <a:avLst/>
              </a:prstGeom>
              <a:noFill/>
              <a:ln w="10795"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a:p>
            </p:txBody>
          </p:sp>
          <p:cxnSp>
            <p:nvCxnSpPr>
              <p:cNvPr id="64" name="Line 35"/>
              <p:cNvCxnSpPr>
                <a:cxnSpLocks noChangeShapeType="1"/>
              </p:cNvCxnSpPr>
              <p:nvPr/>
            </p:nvCxnSpPr>
            <p:spPr bwMode="auto">
              <a:xfrm>
                <a:off x="524" y="112"/>
                <a:ext cx="360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5" name="Line 36"/>
              <p:cNvCxnSpPr>
                <a:cxnSpLocks noChangeShapeType="1"/>
              </p:cNvCxnSpPr>
              <p:nvPr/>
            </p:nvCxnSpPr>
            <p:spPr bwMode="auto">
              <a:xfrm>
                <a:off x="524" y="2248"/>
                <a:ext cx="360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6" name="Line 37"/>
              <p:cNvCxnSpPr>
                <a:cxnSpLocks noChangeShapeType="1"/>
              </p:cNvCxnSpPr>
              <p:nvPr/>
            </p:nvCxnSpPr>
            <p:spPr bwMode="auto">
              <a:xfrm flipV="1">
                <a:off x="4131" y="112"/>
                <a:ext cx="0" cy="2136"/>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7" name="Line 38"/>
              <p:cNvCxnSpPr>
                <a:cxnSpLocks noChangeShapeType="1"/>
              </p:cNvCxnSpPr>
              <p:nvPr/>
            </p:nvCxnSpPr>
            <p:spPr bwMode="auto">
              <a:xfrm flipV="1">
                <a:off x="524" y="112"/>
                <a:ext cx="0" cy="2136"/>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8" name="Line 39"/>
              <p:cNvCxnSpPr>
                <a:cxnSpLocks noChangeShapeType="1"/>
              </p:cNvCxnSpPr>
              <p:nvPr/>
            </p:nvCxnSpPr>
            <p:spPr bwMode="auto">
              <a:xfrm>
                <a:off x="524" y="2248"/>
                <a:ext cx="360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69" name="Line 40"/>
              <p:cNvCxnSpPr>
                <a:cxnSpLocks noChangeShapeType="1"/>
              </p:cNvCxnSpPr>
              <p:nvPr/>
            </p:nvCxnSpPr>
            <p:spPr bwMode="auto">
              <a:xfrm flipV="1">
                <a:off x="524" y="112"/>
                <a:ext cx="0" cy="2136"/>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0" name="Line 41"/>
              <p:cNvCxnSpPr>
                <a:cxnSpLocks noChangeShapeType="1"/>
              </p:cNvCxnSpPr>
              <p:nvPr/>
            </p:nvCxnSpPr>
            <p:spPr bwMode="auto">
              <a:xfrm flipV="1">
                <a:off x="524" y="2209"/>
                <a:ext cx="0" cy="39"/>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1" name="Line 42"/>
              <p:cNvCxnSpPr>
                <a:cxnSpLocks noChangeShapeType="1"/>
              </p:cNvCxnSpPr>
              <p:nvPr/>
            </p:nvCxnSpPr>
            <p:spPr bwMode="auto">
              <a:xfrm>
                <a:off x="524" y="112"/>
                <a:ext cx="0" cy="34"/>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sp>
            <p:nvSpPr>
              <p:cNvPr id="72" name="Rectangle 71"/>
              <p:cNvSpPr>
                <a:spLocks noChangeArrowheads="1"/>
              </p:cNvSpPr>
              <p:nvPr/>
            </p:nvSpPr>
            <p:spPr bwMode="auto">
              <a:xfrm>
                <a:off x="481" y="2260"/>
                <a:ext cx="91"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900" kern="100">
                    <a:solidFill>
                      <a:srgbClr val="000000"/>
                    </a:solidFill>
                    <a:effectLst/>
                    <a:latin typeface="Times New Roman" panose="02020603050405020304" pitchFamily="18" charset="0"/>
                    <a:ea typeface="宋体" panose="02010600030101010101" pitchFamily="2" charset="-122"/>
                  </a:rPr>
                  <a:t>0</a:t>
                </a:r>
                <a:endParaRPr lang="zh-CN" sz="1200" kern="100">
                  <a:effectLst/>
                  <a:latin typeface="Times New Roman" panose="02020603050405020304" pitchFamily="18" charset="0"/>
                  <a:ea typeface="宋体" panose="02010600030101010101" pitchFamily="2" charset="-122"/>
                </a:endParaRPr>
              </a:p>
            </p:txBody>
          </p:sp>
          <p:cxnSp>
            <p:nvCxnSpPr>
              <p:cNvPr id="73" name="Line 44"/>
              <p:cNvCxnSpPr>
                <a:cxnSpLocks noChangeShapeType="1"/>
              </p:cNvCxnSpPr>
              <p:nvPr/>
            </p:nvCxnSpPr>
            <p:spPr bwMode="auto">
              <a:xfrm flipV="1">
                <a:off x="613"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4" name="Line 45"/>
              <p:cNvCxnSpPr>
                <a:cxnSpLocks noChangeShapeType="1"/>
              </p:cNvCxnSpPr>
              <p:nvPr/>
            </p:nvCxnSpPr>
            <p:spPr bwMode="auto">
              <a:xfrm>
                <a:off x="613"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5" name="Line 46"/>
              <p:cNvCxnSpPr>
                <a:cxnSpLocks noChangeShapeType="1"/>
              </p:cNvCxnSpPr>
              <p:nvPr/>
            </p:nvCxnSpPr>
            <p:spPr bwMode="auto">
              <a:xfrm flipV="1">
                <a:off x="702"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6" name="Line 47"/>
              <p:cNvCxnSpPr>
                <a:cxnSpLocks noChangeShapeType="1"/>
              </p:cNvCxnSpPr>
              <p:nvPr/>
            </p:nvCxnSpPr>
            <p:spPr bwMode="auto">
              <a:xfrm>
                <a:off x="702"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7" name="Line 48"/>
              <p:cNvCxnSpPr>
                <a:cxnSpLocks noChangeShapeType="1"/>
              </p:cNvCxnSpPr>
              <p:nvPr/>
            </p:nvCxnSpPr>
            <p:spPr bwMode="auto">
              <a:xfrm flipV="1">
                <a:off x="791"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8" name="Line 49"/>
              <p:cNvCxnSpPr>
                <a:cxnSpLocks noChangeShapeType="1"/>
              </p:cNvCxnSpPr>
              <p:nvPr/>
            </p:nvCxnSpPr>
            <p:spPr bwMode="auto">
              <a:xfrm>
                <a:off x="791"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79" name="Line 50"/>
              <p:cNvCxnSpPr>
                <a:cxnSpLocks noChangeShapeType="1"/>
              </p:cNvCxnSpPr>
              <p:nvPr/>
            </p:nvCxnSpPr>
            <p:spPr bwMode="auto">
              <a:xfrm flipV="1">
                <a:off x="884"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0" name="Line 51"/>
              <p:cNvCxnSpPr>
                <a:cxnSpLocks noChangeShapeType="1"/>
              </p:cNvCxnSpPr>
              <p:nvPr/>
            </p:nvCxnSpPr>
            <p:spPr bwMode="auto">
              <a:xfrm>
                <a:off x="884"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1" name="Line 52"/>
              <p:cNvCxnSpPr>
                <a:cxnSpLocks noChangeShapeType="1"/>
              </p:cNvCxnSpPr>
              <p:nvPr/>
            </p:nvCxnSpPr>
            <p:spPr bwMode="auto">
              <a:xfrm flipV="1">
                <a:off x="973"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2" name="Line 53"/>
              <p:cNvCxnSpPr>
                <a:cxnSpLocks noChangeShapeType="1"/>
              </p:cNvCxnSpPr>
              <p:nvPr/>
            </p:nvCxnSpPr>
            <p:spPr bwMode="auto">
              <a:xfrm>
                <a:off x="973"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3" name="Line 54"/>
              <p:cNvCxnSpPr>
                <a:cxnSpLocks noChangeShapeType="1"/>
              </p:cNvCxnSpPr>
              <p:nvPr/>
            </p:nvCxnSpPr>
            <p:spPr bwMode="auto">
              <a:xfrm flipV="1">
                <a:off x="1062"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4" name="Line 55"/>
              <p:cNvCxnSpPr>
                <a:cxnSpLocks noChangeShapeType="1"/>
              </p:cNvCxnSpPr>
              <p:nvPr/>
            </p:nvCxnSpPr>
            <p:spPr bwMode="auto">
              <a:xfrm>
                <a:off x="1062"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5" name="Line 56"/>
              <p:cNvCxnSpPr>
                <a:cxnSpLocks noChangeShapeType="1"/>
              </p:cNvCxnSpPr>
              <p:nvPr/>
            </p:nvCxnSpPr>
            <p:spPr bwMode="auto">
              <a:xfrm flipV="1">
                <a:off x="1151"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6" name="Line 57"/>
              <p:cNvCxnSpPr>
                <a:cxnSpLocks noChangeShapeType="1"/>
              </p:cNvCxnSpPr>
              <p:nvPr/>
            </p:nvCxnSpPr>
            <p:spPr bwMode="auto">
              <a:xfrm>
                <a:off x="1151"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7" name="Line 58"/>
              <p:cNvCxnSpPr>
                <a:cxnSpLocks noChangeShapeType="1"/>
              </p:cNvCxnSpPr>
              <p:nvPr/>
            </p:nvCxnSpPr>
            <p:spPr bwMode="auto">
              <a:xfrm flipV="1">
                <a:off x="1244"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8" name="Line 59"/>
              <p:cNvCxnSpPr>
                <a:cxnSpLocks noChangeShapeType="1"/>
              </p:cNvCxnSpPr>
              <p:nvPr/>
            </p:nvCxnSpPr>
            <p:spPr bwMode="auto">
              <a:xfrm>
                <a:off x="1244"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89" name="Line 60"/>
              <p:cNvCxnSpPr>
                <a:cxnSpLocks noChangeShapeType="1"/>
              </p:cNvCxnSpPr>
              <p:nvPr/>
            </p:nvCxnSpPr>
            <p:spPr bwMode="auto">
              <a:xfrm flipV="1">
                <a:off x="1333"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0" name="Line 61"/>
              <p:cNvCxnSpPr>
                <a:cxnSpLocks noChangeShapeType="1"/>
              </p:cNvCxnSpPr>
              <p:nvPr/>
            </p:nvCxnSpPr>
            <p:spPr bwMode="auto">
              <a:xfrm>
                <a:off x="1333"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1" name="Line 62"/>
              <p:cNvCxnSpPr>
                <a:cxnSpLocks noChangeShapeType="1"/>
              </p:cNvCxnSpPr>
              <p:nvPr/>
            </p:nvCxnSpPr>
            <p:spPr bwMode="auto">
              <a:xfrm flipV="1">
                <a:off x="1422" y="2209"/>
                <a:ext cx="0" cy="39"/>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2" name="Line 63"/>
              <p:cNvCxnSpPr>
                <a:cxnSpLocks noChangeShapeType="1"/>
              </p:cNvCxnSpPr>
              <p:nvPr/>
            </p:nvCxnSpPr>
            <p:spPr bwMode="auto">
              <a:xfrm>
                <a:off x="1422" y="112"/>
                <a:ext cx="0" cy="34"/>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sp>
            <p:nvSpPr>
              <p:cNvPr id="93" name="Rectangle 92"/>
              <p:cNvSpPr>
                <a:spLocks noChangeArrowheads="1"/>
              </p:cNvSpPr>
              <p:nvPr/>
            </p:nvSpPr>
            <p:spPr bwMode="auto">
              <a:xfrm>
                <a:off x="1380" y="2260"/>
                <a:ext cx="91"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900" kern="100">
                    <a:solidFill>
                      <a:srgbClr val="000000"/>
                    </a:solidFill>
                    <a:effectLst/>
                    <a:latin typeface="Times New Roman" panose="02020603050405020304" pitchFamily="18" charset="0"/>
                    <a:ea typeface="宋体" panose="02010600030101010101" pitchFamily="2" charset="-122"/>
                  </a:rPr>
                  <a:t>1</a:t>
                </a:r>
                <a:endParaRPr lang="zh-CN" sz="1200" kern="100">
                  <a:effectLst/>
                  <a:latin typeface="Times New Roman" panose="02020603050405020304" pitchFamily="18" charset="0"/>
                  <a:ea typeface="宋体" panose="02010600030101010101" pitchFamily="2" charset="-122"/>
                </a:endParaRPr>
              </a:p>
            </p:txBody>
          </p:sp>
          <p:cxnSp>
            <p:nvCxnSpPr>
              <p:cNvPr id="94" name="Line 65"/>
              <p:cNvCxnSpPr>
                <a:cxnSpLocks noChangeShapeType="1"/>
              </p:cNvCxnSpPr>
              <p:nvPr/>
            </p:nvCxnSpPr>
            <p:spPr bwMode="auto">
              <a:xfrm flipV="1">
                <a:off x="1516"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5" name="Line 66"/>
              <p:cNvCxnSpPr>
                <a:cxnSpLocks noChangeShapeType="1"/>
              </p:cNvCxnSpPr>
              <p:nvPr/>
            </p:nvCxnSpPr>
            <p:spPr bwMode="auto">
              <a:xfrm>
                <a:off x="1516"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6" name="Line 67"/>
              <p:cNvCxnSpPr>
                <a:cxnSpLocks noChangeShapeType="1"/>
              </p:cNvCxnSpPr>
              <p:nvPr/>
            </p:nvCxnSpPr>
            <p:spPr bwMode="auto">
              <a:xfrm flipV="1">
                <a:off x="1605"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7" name="Line 68"/>
              <p:cNvCxnSpPr>
                <a:cxnSpLocks noChangeShapeType="1"/>
              </p:cNvCxnSpPr>
              <p:nvPr/>
            </p:nvCxnSpPr>
            <p:spPr bwMode="auto">
              <a:xfrm>
                <a:off x="1605"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8" name="Line 69"/>
              <p:cNvCxnSpPr>
                <a:cxnSpLocks noChangeShapeType="1"/>
              </p:cNvCxnSpPr>
              <p:nvPr/>
            </p:nvCxnSpPr>
            <p:spPr bwMode="auto">
              <a:xfrm flipV="1">
                <a:off x="1694"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99" name="Line 70"/>
              <p:cNvCxnSpPr>
                <a:cxnSpLocks noChangeShapeType="1"/>
              </p:cNvCxnSpPr>
              <p:nvPr/>
            </p:nvCxnSpPr>
            <p:spPr bwMode="auto">
              <a:xfrm>
                <a:off x="1694"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0" name="Line 71"/>
              <p:cNvCxnSpPr>
                <a:cxnSpLocks noChangeShapeType="1"/>
              </p:cNvCxnSpPr>
              <p:nvPr/>
            </p:nvCxnSpPr>
            <p:spPr bwMode="auto">
              <a:xfrm flipV="1">
                <a:off x="1783"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1" name="Line 72"/>
              <p:cNvCxnSpPr>
                <a:cxnSpLocks noChangeShapeType="1"/>
              </p:cNvCxnSpPr>
              <p:nvPr/>
            </p:nvCxnSpPr>
            <p:spPr bwMode="auto">
              <a:xfrm>
                <a:off x="1783"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2" name="Line 73"/>
              <p:cNvCxnSpPr>
                <a:cxnSpLocks noChangeShapeType="1"/>
              </p:cNvCxnSpPr>
              <p:nvPr/>
            </p:nvCxnSpPr>
            <p:spPr bwMode="auto">
              <a:xfrm flipV="1">
                <a:off x="1876"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3" name="Line 74"/>
              <p:cNvCxnSpPr>
                <a:cxnSpLocks noChangeShapeType="1"/>
              </p:cNvCxnSpPr>
              <p:nvPr/>
            </p:nvCxnSpPr>
            <p:spPr bwMode="auto">
              <a:xfrm>
                <a:off x="1876"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4" name="Line 75"/>
              <p:cNvCxnSpPr>
                <a:cxnSpLocks noChangeShapeType="1"/>
              </p:cNvCxnSpPr>
              <p:nvPr/>
            </p:nvCxnSpPr>
            <p:spPr bwMode="auto">
              <a:xfrm flipV="1">
                <a:off x="1965"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5" name="Line 76"/>
              <p:cNvCxnSpPr>
                <a:cxnSpLocks noChangeShapeType="1"/>
              </p:cNvCxnSpPr>
              <p:nvPr/>
            </p:nvCxnSpPr>
            <p:spPr bwMode="auto">
              <a:xfrm>
                <a:off x="1965"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6" name="Line 77"/>
              <p:cNvCxnSpPr>
                <a:cxnSpLocks noChangeShapeType="1"/>
              </p:cNvCxnSpPr>
              <p:nvPr/>
            </p:nvCxnSpPr>
            <p:spPr bwMode="auto">
              <a:xfrm flipV="1">
                <a:off x="2054"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7" name="Line 78"/>
              <p:cNvCxnSpPr>
                <a:cxnSpLocks noChangeShapeType="1"/>
              </p:cNvCxnSpPr>
              <p:nvPr/>
            </p:nvCxnSpPr>
            <p:spPr bwMode="auto">
              <a:xfrm>
                <a:off x="2054"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8" name="Line 79"/>
              <p:cNvCxnSpPr>
                <a:cxnSpLocks noChangeShapeType="1"/>
              </p:cNvCxnSpPr>
              <p:nvPr/>
            </p:nvCxnSpPr>
            <p:spPr bwMode="auto">
              <a:xfrm flipV="1">
                <a:off x="2143"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09" name="Line 80"/>
              <p:cNvCxnSpPr>
                <a:cxnSpLocks noChangeShapeType="1"/>
              </p:cNvCxnSpPr>
              <p:nvPr/>
            </p:nvCxnSpPr>
            <p:spPr bwMode="auto">
              <a:xfrm>
                <a:off x="2143"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0" name="Line 81"/>
              <p:cNvCxnSpPr>
                <a:cxnSpLocks noChangeShapeType="1"/>
              </p:cNvCxnSpPr>
              <p:nvPr/>
            </p:nvCxnSpPr>
            <p:spPr bwMode="auto">
              <a:xfrm flipV="1">
                <a:off x="2236"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1" name="Line 82"/>
              <p:cNvCxnSpPr>
                <a:cxnSpLocks noChangeShapeType="1"/>
              </p:cNvCxnSpPr>
              <p:nvPr/>
            </p:nvCxnSpPr>
            <p:spPr bwMode="auto">
              <a:xfrm>
                <a:off x="2236"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2" name="Line 83"/>
              <p:cNvCxnSpPr>
                <a:cxnSpLocks noChangeShapeType="1"/>
              </p:cNvCxnSpPr>
              <p:nvPr/>
            </p:nvCxnSpPr>
            <p:spPr bwMode="auto">
              <a:xfrm flipV="1">
                <a:off x="2325" y="2209"/>
                <a:ext cx="0" cy="39"/>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3" name="Line 84"/>
              <p:cNvCxnSpPr>
                <a:cxnSpLocks noChangeShapeType="1"/>
              </p:cNvCxnSpPr>
              <p:nvPr/>
            </p:nvCxnSpPr>
            <p:spPr bwMode="auto">
              <a:xfrm>
                <a:off x="2325" y="112"/>
                <a:ext cx="0" cy="34"/>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sp>
            <p:nvSpPr>
              <p:cNvPr id="114" name="Rectangle 113"/>
              <p:cNvSpPr>
                <a:spLocks noChangeArrowheads="1"/>
              </p:cNvSpPr>
              <p:nvPr/>
            </p:nvSpPr>
            <p:spPr bwMode="auto">
              <a:xfrm>
                <a:off x="2283" y="2260"/>
                <a:ext cx="91"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900" kern="100">
                    <a:solidFill>
                      <a:srgbClr val="000000"/>
                    </a:solidFill>
                    <a:effectLst/>
                    <a:latin typeface="Times New Roman" panose="02020603050405020304" pitchFamily="18" charset="0"/>
                    <a:ea typeface="宋体" panose="02010600030101010101" pitchFamily="2" charset="-122"/>
                  </a:rPr>
                  <a:t>2</a:t>
                </a:r>
                <a:endParaRPr lang="zh-CN" sz="1200" kern="100">
                  <a:effectLst/>
                  <a:latin typeface="Times New Roman" panose="02020603050405020304" pitchFamily="18" charset="0"/>
                  <a:ea typeface="宋体" panose="02010600030101010101" pitchFamily="2" charset="-122"/>
                </a:endParaRPr>
              </a:p>
            </p:txBody>
          </p:sp>
          <p:cxnSp>
            <p:nvCxnSpPr>
              <p:cNvPr id="115" name="Line 86"/>
              <p:cNvCxnSpPr>
                <a:cxnSpLocks noChangeShapeType="1"/>
              </p:cNvCxnSpPr>
              <p:nvPr/>
            </p:nvCxnSpPr>
            <p:spPr bwMode="auto">
              <a:xfrm flipV="1">
                <a:off x="2414"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6" name="Line 87"/>
              <p:cNvCxnSpPr>
                <a:cxnSpLocks noChangeShapeType="1"/>
              </p:cNvCxnSpPr>
              <p:nvPr/>
            </p:nvCxnSpPr>
            <p:spPr bwMode="auto">
              <a:xfrm>
                <a:off x="2414"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7" name="Line 88"/>
              <p:cNvCxnSpPr>
                <a:cxnSpLocks noChangeShapeType="1"/>
              </p:cNvCxnSpPr>
              <p:nvPr/>
            </p:nvCxnSpPr>
            <p:spPr bwMode="auto">
              <a:xfrm flipV="1">
                <a:off x="2508"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8" name="Line 89"/>
              <p:cNvCxnSpPr>
                <a:cxnSpLocks noChangeShapeType="1"/>
              </p:cNvCxnSpPr>
              <p:nvPr/>
            </p:nvCxnSpPr>
            <p:spPr bwMode="auto">
              <a:xfrm>
                <a:off x="2508"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19" name="Line 90"/>
              <p:cNvCxnSpPr>
                <a:cxnSpLocks noChangeShapeType="1"/>
              </p:cNvCxnSpPr>
              <p:nvPr/>
            </p:nvCxnSpPr>
            <p:spPr bwMode="auto">
              <a:xfrm flipV="1">
                <a:off x="2597"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20" name="Line 91"/>
              <p:cNvCxnSpPr>
                <a:cxnSpLocks noChangeShapeType="1"/>
              </p:cNvCxnSpPr>
              <p:nvPr/>
            </p:nvCxnSpPr>
            <p:spPr bwMode="auto">
              <a:xfrm>
                <a:off x="2597"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21" name="Line 92"/>
              <p:cNvCxnSpPr>
                <a:cxnSpLocks noChangeShapeType="1"/>
              </p:cNvCxnSpPr>
              <p:nvPr/>
            </p:nvCxnSpPr>
            <p:spPr bwMode="auto">
              <a:xfrm flipV="1">
                <a:off x="2686"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22" name="Line 93"/>
              <p:cNvCxnSpPr>
                <a:cxnSpLocks noChangeShapeType="1"/>
              </p:cNvCxnSpPr>
              <p:nvPr/>
            </p:nvCxnSpPr>
            <p:spPr bwMode="auto">
              <a:xfrm>
                <a:off x="2686"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23" name="Line 94"/>
              <p:cNvCxnSpPr>
                <a:cxnSpLocks noChangeShapeType="1"/>
              </p:cNvCxnSpPr>
              <p:nvPr/>
            </p:nvCxnSpPr>
            <p:spPr bwMode="auto">
              <a:xfrm flipV="1">
                <a:off x="2775"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24" name="Line 95"/>
              <p:cNvCxnSpPr>
                <a:cxnSpLocks noChangeShapeType="1"/>
              </p:cNvCxnSpPr>
              <p:nvPr/>
            </p:nvCxnSpPr>
            <p:spPr bwMode="auto">
              <a:xfrm>
                <a:off x="2775"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25" name="Line 96"/>
              <p:cNvCxnSpPr>
                <a:cxnSpLocks noChangeShapeType="1"/>
              </p:cNvCxnSpPr>
              <p:nvPr/>
            </p:nvCxnSpPr>
            <p:spPr bwMode="auto">
              <a:xfrm flipV="1">
                <a:off x="2868"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26" name="Line 97"/>
              <p:cNvCxnSpPr>
                <a:cxnSpLocks noChangeShapeType="1"/>
              </p:cNvCxnSpPr>
              <p:nvPr/>
            </p:nvCxnSpPr>
            <p:spPr bwMode="auto">
              <a:xfrm>
                <a:off x="2868"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27" name="Line 98"/>
              <p:cNvCxnSpPr>
                <a:cxnSpLocks noChangeShapeType="1"/>
              </p:cNvCxnSpPr>
              <p:nvPr/>
            </p:nvCxnSpPr>
            <p:spPr bwMode="auto">
              <a:xfrm flipV="1">
                <a:off x="2957"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28" name="Line 99"/>
              <p:cNvCxnSpPr>
                <a:cxnSpLocks noChangeShapeType="1"/>
              </p:cNvCxnSpPr>
              <p:nvPr/>
            </p:nvCxnSpPr>
            <p:spPr bwMode="auto">
              <a:xfrm>
                <a:off x="2957"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29" name="Line 100"/>
              <p:cNvCxnSpPr>
                <a:cxnSpLocks noChangeShapeType="1"/>
              </p:cNvCxnSpPr>
              <p:nvPr/>
            </p:nvCxnSpPr>
            <p:spPr bwMode="auto">
              <a:xfrm flipV="1">
                <a:off x="3046"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30" name="Line 101"/>
              <p:cNvCxnSpPr>
                <a:cxnSpLocks noChangeShapeType="1"/>
              </p:cNvCxnSpPr>
              <p:nvPr/>
            </p:nvCxnSpPr>
            <p:spPr bwMode="auto">
              <a:xfrm>
                <a:off x="3046"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31" name="Line 102"/>
              <p:cNvCxnSpPr>
                <a:cxnSpLocks noChangeShapeType="1"/>
              </p:cNvCxnSpPr>
              <p:nvPr/>
            </p:nvCxnSpPr>
            <p:spPr bwMode="auto">
              <a:xfrm flipV="1">
                <a:off x="3135"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32" name="Line 103"/>
              <p:cNvCxnSpPr>
                <a:cxnSpLocks noChangeShapeType="1"/>
              </p:cNvCxnSpPr>
              <p:nvPr/>
            </p:nvCxnSpPr>
            <p:spPr bwMode="auto">
              <a:xfrm>
                <a:off x="3135"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33" name="Line 104"/>
              <p:cNvCxnSpPr>
                <a:cxnSpLocks noChangeShapeType="1"/>
              </p:cNvCxnSpPr>
              <p:nvPr/>
            </p:nvCxnSpPr>
            <p:spPr bwMode="auto">
              <a:xfrm flipV="1">
                <a:off x="3228" y="2209"/>
                <a:ext cx="0" cy="39"/>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34" name="Line 105"/>
              <p:cNvCxnSpPr>
                <a:cxnSpLocks noChangeShapeType="1"/>
              </p:cNvCxnSpPr>
              <p:nvPr/>
            </p:nvCxnSpPr>
            <p:spPr bwMode="auto">
              <a:xfrm>
                <a:off x="3228" y="112"/>
                <a:ext cx="0" cy="34"/>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sp>
            <p:nvSpPr>
              <p:cNvPr id="135" name="Rectangle 134"/>
              <p:cNvSpPr>
                <a:spLocks noChangeArrowheads="1"/>
              </p:cNvSpPr>
              <p:nvPr/>
            </p:nvSpPr>
            <p:spPr bwMode="auto">
              <a:xfrm>
                <a:off x="3186" y="2260"/>
                <a:ext cx="91"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900" kern="100">
                    <a:solidFill>
                      <a:srgbClr val="000000"/>
                    </a:solidFill>
                    <a:effectLst/>
                    <a:latin typeface="Times New Roman" panose="02020603050405020304" pitchFamily="18" charset="0"/>
                    <a:ea typeface="宋体" panose="02010600030101010101" pitchFamily="2" charset="-122"/>
                  </a:rPr>
                  <a:t>3</a:t>
                </a:r>
                <a:endParaRPr lang="zh-CN" sz="1200" kern="100">
                  <a:effectLst/>
                  <a:latin typeface="Times New Roman" panose="02020603050405020304" pitchFamily="18" charset="0"/>
                  <a:ea typeface="宋体" panose="02010600030101010101" pitchFamily="2" charset="-122"/>
                </a:endParaRPr>
              </a:p>
            </p:txBody>
          </p:sp>
          <p:cxnSp>
            <p:nvCxnSpPr>
              <p:cNvPr id="136" name="Line 107"/>
              <p:cNvCxnSpPr>
                <a:cxnSpLocks noChangeShapeType="1"/>
              </p:cNvCxnSpPr>
              <p:nvPr/>
            </p:nvCxnSpPr>
            <p:spPr bwMode="auto">
              <a:xfrm flipV="1">
                <a:off x="3317"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37" name="Line 108"/>
              <p:cNvCxnSpPr>
                <a:cxnSpLocks noChangeShapeType="1"/>
              </p:cNvCxnSpPr>
              <p:nvPr/>
            </p:nvCxnSpPr>
            <p:spPr bwMode="auto">
              <a:xfrm>
                <a:off x="3317"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38" name="Line 109"/>
              <p:cNvCxnSpPr>
                <a:cxnSpLocks noChangeShapeType="1"/>
              </p:cNvCxnSpPr>
              <p:nvPr/>
            </p:nvCxnSpPr>
            <p:spPr bwMode="auto">
              <a:xfrm flipV="1">
                <a:off x="3406"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39" name="Line 110"/>
              <p:cNvCxnSpPr>
                <a:cxnSpLocks noChangeShapeType="1"/>
              </p:cNvCxnSpPr>
              <p:nvPr/>
            </p:nvCxnSpPr>
            <p:spPr bwMode="auto">
              <a:xfrm>
                <a:off x="3406"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40" name="Line 111"/>
              <p:cNvCxnSpPr>
                <a:cxnSpLocks noChangeShapeType="1"/>
              </p:cNvCxnSpPr>
              <p:nvPr/>
            </p:nvCxnSpPr>
            <p:spPr bwMode="auto">
              <a:xfrm flipV="1">
                <a:off x="3500"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41" name="Line 112"/>
              <p:cNvCxnSpPr>
                <a:cxnSpLocks noChangeShapeType="1"/>
              </p:cNvCxnSpPr>
              <p:nvPr/>
            </p:nvCxnSpPr>
            <p:spPr bwMode="auto">
              <a:xfrm>
                <a:off x="3500"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42" name="Line 113"/>
              <p:cNvCxnSpPr>
                <a:cxnSpLocks noChangeShapeType="1"/>
              </p:cNvCxnSpPr>
              <p:nvPr/>
            </p:nvCxnSpPr>
            <p:spPr bwMode="auto">
              <a:xfrm flipV="1">
                <a:off x="3589"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43" name="Line 114"/>
              <p:cNvCxnSpPr>
                <a:cxnSpLocks noChangeShapeType="1"/>
              </p:cNvCxnSpPr>
              <p:nvPr/>
            </p:nvCxnSpPr>
            <p:spPr bwMode="auto">
              <a:xfrm>
                <a:off x="3589"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44" name="Line 115"/>
              <p:cNvCxnSpPr>
                <a:cxnSpLocks noChangeShapeType="1"/>
              </p:cNvCxnSpPr>
              <p:nvPr/>
            </p:nvCxnSpPr>
            <p:spPr bwMode="auto">
              <a:xfrm flipV="1">
                <a:off x="3678"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45" name="Line 116"/>
              <p:cNvCxnSpPr>
                <a:cxnSpLocks noChangeShapeType="1"/>
              </p:cNvCxnSpPr>
              <p:nvPr/>
            </p:nvCxnSpPr>
            <p:spPr bwMode="auto">
              <a:xfrm>
                <a:off x="3678"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46" name="Line 117"/>
              <p:cNvCxnSpPr>
                <a:cxnSpLocks noChangeShapeType="1"/>
              </p:cNvCxnSpPr>
              <p:nvPr/>
            </p:nvCxnSpPr>
            <p:spPr bwMode="auto">
              <a:xfrm flipV="1">
                <a:off x="3767"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47" name="Line 118"/>
              <p:cNvCxnSpPr>
                <a:cxnSpLocks noChangeShapeType="1"/>
              </p:cNvCxnSpPr>
              <p:nvPr/>
            </p:nvCxnSpPr>
            <p:spPr bwMode="auto">
              <a:xfrm>
                <a:off x="3767"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48" name="Line 119"/>
              <p:cNvCxnSpPr>
                <a:cxnSpLocks noChangeShapeType="1"/>
              </p:cNvCxnSpPr>
              <p:nvPr/>
            </p:nvCxnSpPr>
            <p:spPr bwMode="auto">
              <a:xfrm flipV="1">
                <a:off x="3860"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49" name="Line 120"/>
              <p:cNvCxnSpPr>
                <a:cxnSpLocks noChangeShapeType="1"/>
              </p:cNvCxnSpPr>
              <p:nvPr/>
            </p:nvCxnSpPr>
            <p:spPr bwMode="auto">
              <a:xfrm>
                <a:off x="3860"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50" name="Line 121"/>
              <p:cNvCxnSpPr>
                <a:cxnSpLocks noChangeShapeType="1"/>
              </p:cNvCxnSpPr>
              <p:nvPr/>
            </p:nvCxnSpPr>
            <p:spPr bwMode="auto">
              <a:xfrm flipV="1">
                <a:off x="3949"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51" name="Line 122"/>
              <p:cNvCxnSpPr>
                <a:cxnSpLocks noChangeShapeType="1"/>
              </p:cNvCxnSpPr>
              <p:nvPr/>
            </p:nvCxnSpPr>
            <p:spPr bwMode="auto">
              <a:xfrm>
                <a:off x="3949"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52" name="Line 123"/>
              <p:cNvCxnSpPr>
                <a:cxnSpLocks noChangeShapeType="1"/>
              </p:cNvCxnSpPr>
              <p:nvPr/>
            </p:nvCxnSpPr>
            <p:spPr bwMode="auto">
              <a:xfrm flipV="1">
                <a:off x="4038" y="2226"/>
                <a:ext cx="0" cy="22"/>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53" name="Line 124"/>
              <p:cNvCxnSpPr>
                <a:cxnSpLocks noChangeShapeType="1"/>
              </p:cNvCxnSpPr>
              <p:nvPr/>
            </p:nvCxnSpPr>
            <p:spPr bwMode="auto">
              <a:xfrm>
                <a:off x="4038" y="112"/>
                <a:ext cx="0" cy="17"/>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54" name="Line 125"/>
              <p:cNvCxnSpPr>
                <a:cxnSpLocks noChangeShapeType="1"/>
              </p:cNvCxnSpPr>
              <p:nvPr/>
            </p:nvCxnSpPr>
            <p:spPr bwMode="auto">
              <a:xfrm flipV="1">
                <a:off x="4131" y="2209"/>
                <a:ext cx="0" cy="39"/>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55" name="Line 126"/>
              <p:cNvCxnSpPr>
                <a:cxnSpLocks noChangeShapeType="1"/>
              </p:cNvCxnSpPr>
              <p:nvPr/>
            </p:nvCxnSpPr>
            <p:spPr bwMode="auto">
              <a:xfrm>
                <a:off x="4131" y="112"/>
                <a:ext cx="0" cy="34"/>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sp>
            <p:nvSpPr>
              <p:cNvPr id="156" name="Rectangle 155"/>
              <p:cNvSpPr>
                <a:spLocks noChangeArrowheads="1"/>
              </p:cNvSpPr>
              <p:nvPr/>
            </p:nvSpPr>
            <p:spPr bwMode="auto">
              <a:xfrm>
                <a:off x="4089" y="2260"/>
                <a:ext cx="91"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900" kern="100">
                    <a:solidFill>
                      <a:srgbClr val="000000"/>
                    </a:solidFill>
                    <a:effectLst/>
                    <a:latin typeface="Times New Roman" panose="02020603050405020304" pitchFamily="18" charset="0"/>
                    <a:ea typeface="宋体" panose="02010600030101010101" pitchFamily="2" charset="-122"/>
                  </a:rPr>
                  <a:t>4</a:t>
                </a:r>
                <a:endParaRPr lang="zh-CN" sz="1200" kern="100">
                  <a:effectLst/>
                  <a:latin typeface="Times New Roman" panose="02020603050405020304" pitchFamily="18" charset="0"/>
                  <a:ea typeface="宋体" panose="02010600030101010101" pitchFamily="2" charset="-122"/>
                </a:endParaRPr>
              </a:p>
            </p:txBody>
          </p:sp>
          <p:cxnSp>
            <p:nvCxnSpPr>
              <p:cNvPr id="157" name="Line 128"/>
              <p:cNvCxnSpPr>
                <a:cxnSpLocks noChangeShapeType="1"/>
              </p:cNvCxnSpPr>
              <p:nvPr/>
            </p:nvCxnSpPr>
            <p:spPr bwMode="auto">
              <a:xfrm>
                <a:off x="524" y="2248"/>
                <a:ext cx="33"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58" name="Line 129"/>
              <p:cNvCxnSpPr>
                <a:cxnSpLocks noChangeShapeType="1"/>
              </p:cNvCxnSpPr>
              <p:nvPr/>
            </p:nvCxnSpPr>
            <p:spPr bwMode="auto">
              <a:xfrm flipH="1">
                <a:off x="4093" y="2248"/>
                <a:ext cx="38"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sp>
            <p:nvSpPr>
              <p:cNvPr id="159" name="Rectangle 158"/>
              <p:cNvSpPr>
                <a:spLocks noChangeArrowheads="1"/>
              </p:cNvSpPr>
              <p:nvPr/>
            </p:nvSpPr>
            <p:spPr bwMode="auto">
              <a:xfrm>
                <a:off x="422" y="2154"/>
                <a:ext cx="91"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900" kern="100">
                    <a:solidFill>
                      <a:srgbClr val="000000"/>
                    </a:solidFill>
                    <a:effectLst/>
                    <a:latin typeface="Times New Roman" panose="02020603050405020304" pitchFamily="18" charset="0"/>
                    <a:ea typeface="宋体" panose="02010600030101010101" pitchFamily="2" charset="-122"/>
                  </a:rPr>
                  <a:t>0</a:t>
                </a:r>
                <a:endParaRPr lang="zh-CN" sz="1200" kern="100">
                  <a:effectLst/>
                  <a:latin typeface="Times New Roman" panose="02020603050405020304" pitchFamily="18" charset="0"/>
                  <a:ea typeface="宋体" panose="02010600030101010101" pitchFamily="2" charset="-122"/>
                </a:endParaRPr>
              </a:p>
            </p:txBody>
          </p:sp>
          <p:cxnSp>
            <p:nvCxnSpPr>
              <p:cNvPr id="160" name="Line 131"/>
              <p:cNvCxnSpPr>
                <a:cxnSpLocks noChangeShapeType="1"/>
              </p:cNvCxnSpPr>
              <p:nvPr/>
            </p:nvCxnSpPr>
            <p:spPr bwMode="auto">
              <a:xfrm>
                <a:off x="524" y="2159"/>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61" name="Line 132"/>
              <p:cNvCxnSpPr>
                <a:cxnSpLocks noChangeShapeType="1"/>
              </p:cNvCxnSpPr>
              <p:nvPr/>
            </p:nvCxnSpPr>
            <p:spPr bwMode="auto">
              <a:xfrm flipH="1">
                <a:off x="4110" y="2159"/>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62" name="Line 133"/>
              <p:cNvCxnSpPr>
                <a:cxnSpLocks noChangeShapeType="1"/>
              </p:cNvCxnSpPr>
              <p:nvPr/>
            </p:nvCxnSpPr>
            <p:spPr bwMode="auto">
              <a:xfrm>
                <a:off x="524" y="2074"/>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63" name="Line 134"/>
              <p:cNvCxnSpPr>
                <a:cxnSpLocks noChangeShapeType="1"/>
              </p:cNvCxnSpPr>
              <p:nvPr/>
            </p:nvCxnSpPr>
            <p:spPr bwMode="auto">
              <a:xfrm flipH="1">
                <a:off x="4110" y="2074"/>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64" name="Line 135"/>
              <p:cNvCxnSpPr>
                <a:cxnSpLocks noChangeShapeType="1"/>
              </p:cNvCxnSpPr>
              <p:nvPr/>
            </p:nvCxnSpPr>
            <p:spPr bwMode="auto">
              <a:xfrm>
                <a:off x="524" y="1989"/>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65" name="Line 136"/>
              <p:cNvCxnSpPr>
                <a:cxnSpLocks noChangeShapeType="1"/>
              </p:cNvCxnSpPr>
              <p:nvPr/>
            </p:nvCxnSpPr>
            <p:spPr bwMode="auto">
              <a:xfrm flipH="1">
                <a:off x="4110" y="1989"/>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66" name="Line 137"/>
              <p:cNvCxnSpPr>
                <a:cxnSpLocks noChangeShapeType="1"/>
              </p:cNvCxnSpPr>
              <p:nvPr/>
            </p:nvCxnSpPr>
            <p:spPr bwMode="auto">
              <a:xfrm>
                <a:off x="524" y="1904"/>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67" name="Line 138"/>
              <p:cNvCxnSpPr>
                <a:cxnSpLocks noChangeShapeType="1"/>
              </p:cNvCxnSpPr>
              <p:nvPr/>
            </p:nvCxnSpPr>
            <p:spPr bwMode="auto">
              <a:xfrm flipH="1">
                <a:off x="4110" y="1904"/>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68" name="Line 139"/>
              <p:cNvCxnSpPr>
                <a:cxnSpLocks noChangeShapeType="1"/>
              </p:cNvCxnSpPr>
              <p:nvPr/>
            </p:nvCxnSpPr>
            <p:spPr bwMode="auto">
              <a:xfrm>
                <a:off x="524" y="1820"/>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69" name="Line 140"/>
              <p:cNvCxnSpPr>
                <a:cxnSpLocks noChangeShapeType="1"/>
              </p:cNvCxnSpPr>
              <p:nvPr/>
            </p:nvCxnSpPr>
            <p:spPr bwMode="auto">
              <a:xfrm flipH="1">
                <a:off x="4110" y="1820"/>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70" name="Line 141"/>
              <p:cNvCxnSpPr>
                <a:cxnSpLocks noChangeShapeType="1"/>
              </p:cNvCxnSpPr>
              <p:nvPr/>
            </p:nvCxnSpPr>
            <p:spPr bwMode="auto">
              <a:xfrm>
                <a:off x="524" y="1820"/>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71" name="Line 142"/>
              <p:cNvCxnSpPr>
                <a:cxnSpLocks noChangeShapeType="1"/>
              </p:cNvCxnSpPr>
              <p:nvPr/>
            </p:nvCxnSpPr>
            <p:spPr bwMode="auto">
              <a:xfrm flipH="1">
                <a:off x="4110" y="1820"/>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72" name="Line 143"/>
              <p:cNvCxnSpPr>
                <a:cxnSpLocks noChangeShapeType="1"/>
              </p:cNvCxnSpPr>
              <p:nvPr/>
            </p:nvCxnSpPr>
            <p:spPr bwMode="auto">
              <a:xfrm>
                <a:off x="524" y="1820"/>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73" name="Line 144"/>
              <p:cNvCxnSpPr>
                <a:cxnSpLocks noChangeShapeType="1"/>
              </p:cNvCxnSpPr>
              <p:nvPr/>
            </p:nvCxnSpPr>
            <p:spPr bwMode="auto">
              <a:xfrm flipH="1">
                <a:off x="4110" y="1820"/>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74" name="Line 145"/>
              <p:cNvCxnSpPr>
                <a:cxnSpLocks noChangeShapeType="1"/>
              </p:cNvCxnSpPr>
              <p:nvPr/>
            </p:nvCxnSpPr>
            <p:spPr bwMode="auto">
              <a:xfrm>
                <a:off x="524" y="1820"/>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75" name="Line 146"/>
              <p:cNvCxnSpPr>
                <a:cxnSpLocks noChangeShapeType="1"/>
              </p:cNvCxnSpPr>
              <p:nvPr/>
            </p:nvCxnSpPr>
            <p:spPr bwMode="auto">
              <a:xfrm flipH="1">
                <a:off x="4110" y="1820"/>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76" name="Line 147"/>
              <p:cNvCxnSpPr>
                <a:cxnSpLocks noChangeShapeType="1"/>
              </p:cNvCxnSpPr>
              <p:nvPr/>
            </p:nvCxnSpPr>
            <p:spPr bwMode="auto">
              <a:xfrm>
                <a:off x="524" y="1820"/>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77" name="Line 148"/>
              <p:cNvCxnSpPr>
                <a:cxnSpLocks noChangeShapeType="1"/>
              </p:cNvCxnSpPr>
              <p:nvPr/>
            </p:nvCxnSpPr>
            <p:spPr bwMode="auto">
              <a:xfrm flipH="1">
                <a:off x="4110" y="1820"/>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78" name="Line 149"/>
              <p:cNvCxnSpPr>
                <a:cxnSpLocks noChangeShapeType="1"/>
              </p:cNvCxnSpPr>
              <p:nvPr/>
            </p:nvCxnSpPr>
            <p:spPr bwMode="auto">
              <a:xfrm>
                <a:off x="524" y="1820"/>
                <a:ext cx="33"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79" name="Line 150"/>
              <p:cNvCxnSpPr>
                <a:cxnSpLocks noChangeShapeType="1"/>
              </p:cNvCxnSpPr>
              <p:nvPr/>
            </p:nvCxnSpPr>
            <p:spPr bwMode="auto">
              <a:xfrm flipH="1">
                <a:off x="4093" y="1820"/>
                <a:ext cx="38"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sp>
            <p:nvSpPr>
              <p:cNvPr id="180" name="Rectangle 179"/>
              <p:cNvSpPr>
                <a:spLocks noChangeArrowheads="1"/>
              </p:cNvSpPr>
              <p:nvPr/>
            </p:nvSpPr>
            <p:spPr bwMode="auto">
              <a:xfrm>
                <a:off x="227" y="1735"/>
                <a:ext cx="226"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900" kern="100" dirty="0">
                    <a:solidFill>
                      <a:srgbClr val="000000"/>
                    </a:solidFill>
                    <a:effectLst/>
                    <a:latin typeface="Times New Roman" panose="02020603050405020304" pitchFamily="18" charset="0"/>
                    <a:ea typeface="宋体" panose="02010600030101010101" pitchFamily="2" charset="-122"/>
                  </a:rPr>
                  <a:t>0.2</a:t>
                </a:r>
                <a:endParaRPr lang="zh-CN" sz="1200" kern="100" dirty="0">
                  <a:effectLst/>
                  <a:latin typeface="Times New Roman" panose="02020603050405020304" pitchFamily="18" charset="0"/>
                  <a:ea typeface="宋体" panose="02010600030101010101" pitchFamily="2" charset="-122"/>
                </a:endParaRPr>
              </a:p>
            </p:txBody>
          </p:sp>
          <p:cxnSp>
            <p:nvCxnSpPr>
              <p:cNvPr id="181" name="Line 152"/>
              <p:cNvCxnSpPr>
                <a:cxnSpLocks noChangeShapeType="1"/>
              </p:cNvCxnSpPr>
              <p:nvPr/>
            </p:nvCxnSpPr>
            <p:spPr bwMode="auto">
              <a:xfrm>
                <a:off x="524" y="1735"/>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82" name="Line 153"/>
              <p:cNvCxnSpPr>
                <a:cxnSpLocks noChangeShapeType="1"/>
              </p:cNvCxnSpPr>
              <p:nvPr/>
            </p:nvCxnSpPr>
            <p:spPr bwMode="auto">
              <a:xfrm flipH="1">
                <a:off x="4110" y="1735"/>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83" name="Line 154"/>
              <p:cNvCxnSpPr>
                <a:cxnSpLocks noChangeShapeType="1"/>
              </p:cNvCxnSpPr>
              <p:nvPr/>
            </p:nvCxnSpPr>
            <p:spPr bwMode="auto">
              <a:xfrm>
                <a:off x="524" y="1646"/>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84" name="Line 155"/>
              <p:cNvCxnSpPr>
                <a:cxnSpLocks noChangeShapeType="1"/>
              </p:cNvCxnSpPr>
              <p:nvPr/>
            </p:nvCxnSpPr>
            <p:spPr bwMode="auto">
              <a:xfrm flipH="1">
                <a:off x="4110" y="1646"/>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85" name="Line 156"/>
              <p:cNvCxnSpPr>
                <a:cxnSpLocks noChangeShapeType="1"/>
              </p:cNvCxnSpPr>
              <p:nvPr/>
            </p:nvCxnSpPr>
            <p:spPr bwMode="auto">
              <a:xfrm>
                <a:off x="524" y="1561"/>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86" name="Line 157"/>
              <p:cNvCxnSpPr>
                <a:cxnSpLocks noChangeShapeType="1"/>
              </p:cNvCxnSpPr>
              <p:nvPr/>
            </p:nvCxnSpPr>
            <p:spPr bwMode="auto">
              <a:xfrm flipH="1">
                <a:off x="4110" y="1561"/>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87" name="Line 158"/>
              <p:cNvCxnSpPr>
                <a:cxnSpLocks noChangeShapeType="1"/>
              </p:cNvCxnSpPr>
              <p:nvPr/>
            </p:nvCxnSpPr>
            <p:spPr bwMode="auto">
              <a:xfrm>
                <a:off x="524" y="1476"/>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88" name="Line 159"/>
              <p:cNvCxnSpPr>
                <a:cxnSpLocks noChangeShapeType="1"/>
              </p:cNvCxnSpPr>
              <p:nvPr/>
            </p:nvCxnSpPr>
            <p:spPr bwMode="auto">
              <a:xfrm flipH="1">
                <a:off x="4110" y="1476"/>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89" name="Line 160"/>
              <p:cNvCxnSpPr>
                <a:cxnSpLocks noChangeShapeType="1"/>
              </p:cNvCxnSpPr>
              <p:nvPr/>
            </p:nvCxnSpPr>
            <p:spPr bwMode="auto">
              <a:xfrm>
                <a:off x="524" y="1392"/>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90" name="Line 161"/>
              <p:cNvCxnSpPr>
                <a:cxnSpLocks noChangeShapeType="1"/>
              </p:cNvCxnSpPr>
              <p:nvPr/>
            </p:nvCxnSpPr>
            <p:spPr bwMode="auto">
              <a:xfrm flipH="1">
                <a:off x="4110" y="1392"/>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91" name="Line 162"/>
              <p:cNvCxnSpPr>
                <a:cxnSpLocks noChangeShapeType="1"/>
              </p:cNvCxnSpPr>
              <p:nvPr/>
            </p:nvCxnSpPr>
            <p:spPr bwMode="auto">
              <a:xfrm>
                <a:off x="524" y="1392"/>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92" name="Line 163"/>
              <p:cNvCxnSpPr>
                <a:cxnSpLocks noChangeShapeType="1"/>
              </p:cNvCxnSpPr>
              <p:nvPr/>
            </p:nvCxnSpPr>
            <p:spPr bwMode="auto">
              <a:xfrm flipH="1">
                <a:off x="4110" y="1392"/>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93" name="Line 164"/>
              <p:cNvCxnSpPr>
                <a:cxnSpLocks noChangeShapeType="1"/>
              </p:cNvCxnSpPr>
              <p:nvPr/>
            </p:nvCxnSpPr>
            <p:spPr bwMode="auto">
              <a:xfrm>
                <a:off x="524" y="1392"/>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94" name="Line 165"/>
              <p:cNvCxnSpPr>
                <a:cxnSpLocks noChangeShapeType="1"/>
              </p:cNvCxnSpPr>
              <p:nvPr/>
            </p:nvCxnSpPr>
            <p:spPr bwMode="auto">
              <a:xfrm flipH="1">
                <a:off x="4110" y="1392"/>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95" name="Line 166"/>
              <p:cNvCxnSpPr>
                <a:cxnSpLocks noChangeShapeType="1"/>
              </p:cNvCxnSpPr>
              <p:nvPr/>
            </p:nvCxnSpPr>
            <p:spPr bwMode="auto">
              <a:xfrm>
                <a:off x="524" y="1392"/>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96" name="Line 167"/>
              <p:cNvCxnSpPr>
                <a:cxnSpLocks noChangeShapeType="1"/>
              </p:cNvCxnSpPr>
              <p:nvPr/>
            </p:nvCxnSpPr>
            <p:spPr bwMode="auto">
              <a:xfrm flipH="1">
                <a:off x="4110" y="1392"/>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97" name="Line 168"/>
              <p:cNvCxnSpPr>
                <a:cxnSpLocks noChangeShapeType="1"/>
              </p:cNvCxnSpPr>
              <p:nvPr/>
            </p:nvCxnSpPr>
            <p:spPr bwMode="auto">
              <a:xfrm>
                <a:off x="524" y="1392"/>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98" name="Line 169"/>
              <p:cNvCxnSpPr>
                <a:cxnSpLocks noChangeShapeType="1"/>
              </p:cNvCxnSpPr>
              <p:nvPr/>
            </p:nvCxnSpPr>
            <p:spPr bwMode="auto">
              <a:xfrm flipH="1">
                <a:off x="4110" y="1392"/>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99" name="Line 170"/>
              <p:cNvCxnSpPr>
                <a:cxnSpLocks noChangeShapeType="1"/>
              </p:cNvCxnSpPr>
              <p:nvPr/>
            </p:nvCxnSpPr>
            <p:spPr bwMode="auto">
              <a:xfrm>
                <a:off x="524" y="1392"/>
                <a:ext cx="33"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00" name="Line 171"/>
              <p:cNvCxnSpPr>
                <a:cxnSpLocks noChangeShapeType="1"/>
              </p:cNvCxnSpPr>
              <p:nvPr/>
            </p:nvCxnSpPr>
            <p:spPr bwMode="auto">
              <a:xfrm flipH="1">
                <a:off x="4093" y="1392"/>
                <a:ext cx="38"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sp>
            <p:nvSpPr>
              <p:cNvPr id="201" name="Rectangle 200"/>
              <p:cNvSpPr>
                <a:spLocks noChangeArrowheads="1"/>
              </p:cNvSpPr>
              <p:nvPr/>
            </p:nvSpPr>
            <p:spPr bwMode="auto">
              <a:xfrm>
                <a:off x="240" y="1272"/>
                <a:ext cx="226"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900" kern="100">
                    <a:solidFill>
                      <a:srgbClr val="000000"/>
                    </a:solidFill>
                    <a:effectLst/>
                    <a:latin typeface="Times New Roman" panose="02020603050405020304" pitchFamily="18" charset="0"/>
                    <a:ea typeface="宋体" panose="02010600030101010101" pitchFamily="2" charset="-122"/>
                  </a:rPr>
                  <a:t>0.4</a:t>
                </a:r>
                <a:endParaRPr lang="zh-CN" sz="1200" kern="100">
                  <a:effectLst/>
                  <a:latin typeface="Times New Roman" panose="02020603050405020304" pitchFamily="18" charset="0"/>
                  <a:ea typeface="宋体" panose="02010600030101010101" pitchFamily="2" charset="-122"/>
                </a:endParaRPr>
              </a:p>
            </p:txBody>
          </p:sp>
          <p:cxnSp>
            <p:nvCxnSpPr>
              <p:cNvPr id="202" name="Line 173"/>
              <p:cNvCxnSpPr>
                <a:cxnSpLocks noChangeShapeType="1"/>
              </p:cNvCxnSpPr>
              <p:nvPr/>
            </p:nvCxnSpPr>
            <p:spPr bwMode="auto">
              <a:xfrm>
                <a:off x="524" y="1307"/>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03" name="Line 174"/>
              <p:cNvCxnSpPr>
                <a:cxnSpLocks noChangeShapeType="1"/>
              </p:cNvCxnSpPr>
              <p:nvPr/>
            </p:nvCxnSpPr>
            <p:spPr bwMode="auto">
              <a:xfrm flipH="1">
                <a:off x="4110" y="1307"/>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04" name="Line 175"/>
              <p:cNvCxnSpPr>
                <a:cxnSpLocks noChangeShapeType="1"/>
              </p:cNvCxnSpPr>
              <p:nvPr/>
            </p:nvCxnSpPr>
            <p:spPr bwMode="auto">
              <a:xfrm>
                <a:off x="524" y="1222"/>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05" name="Line 176"/>
              <p:cNvCxnSpPr>
                <a:cxnSpLocks noChangeShapeType="1"/>
              </p:cNvCxnSpPr>
              <p:nvPr/>
            </p:nvCxnSpPr>
            <p:spPr bwMode="auto">
              <a:xfrm flipH="1">
                <a:off x="4110" y="1222"/>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06" name="Line 177"/>
              <p:cNvCxnSpPr>
                <a:cxnSpLocks noChangeShapeType="1"/>
              </p:cNvCxnSpPr>
              <p:nvPr/>
            </p:nvCxnSpPr>
            <p:spPr bwMode="auto">
              <a:xfrm>
                <a:off x="524" y="1133"/>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07" name="Line 178"/>
              <p:cNvCxnSpPr>
                <a:cxnSpLocks noChangeShapeType="1"/>
              </p:cNvCxnSpPr>
              <p:nvPr/>
            </p:nvCxnSpPr>
            <p:spPr bwMode="auto">
              <a:xfrm flipH="1">
                <a:off x="4110" y="1133"/>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08" name="Line 179"/>
              <p:cNvCxnSpPr>
                <a:cxnSpLocks noChangeShapeType="1"/>
              </p:cNvCxnSpPr>
              <p:nvPr/>
            </p:nvCxnSpPr>
            <p:spPr bwMode="auto">
              <a:xfrm>
                <a:off x="524" y="1049"/>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09" name="Line 180"/>
              <p:cNvCxnSpPr>
                <a:cxnSpLocks noChangeShapeType="1"/>
              </p:cNvCxnSpPr>
              <p:nvPr/>
            </p:nvCxnSpPr>
            <p:spPr bwMode="auto">
              <a:xfrm flipH="1">
                <a:off x="4110" y="1049"/>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10" name="Line 181"/>
              <p:cNvCxnSpPr>
                <a:cxnSpLocks noChangeShapeType="1"/>
              </p:cNvCxnSpPr>
              <p:nvPr/>
            </p:nvCxnSpPr>
            <p:spPr bwMode="auto">
              <a:xfrm>
                <a:off x="524" y="964"/>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11" name="Line 182"/>
              <p:cNvCxnSpPr>
                <a:cxnSpLocks noChangeShapeType="1"/>
              </p:cNvCxnSpPr>
              <p:nvPr/>
            </p:nvCxnSpPr>
            <p:spPr bwMode="auto">
              <a:xfrm flipH="1">
                <a:off x="4110" y="964"/>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12" name="Line 183"/>
              <p:cNvCxnSpPr>
                <a:cxnSpLocks noChangeShapeType="1"/>
              </p:cNvCxnSpPr>
              <p:nvPr/>
            </p:nvCxnSpPr>
            <p:spPr bwMode="auto">
              <a:xfrm>
                <a:off x="524" y="964"/>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13" name="Line 184"/>
              <p:cNvCxnSpPr>
                <a:cxnSpLocks noChangeShapeType="1"/>
              </p:cNvCxnSpPr>
              <p:nvPr/>
            </p:nvCxnSpPr>
            <p:spPr bwMode="auto">
              <a:xfrm flipH="1">
                <a:off x="4110" y="964"/>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14" name="Line 185"/>
              <p:cNvCxnSpPr>
                <a:cxnSpLocks noChangeShapeType="1"/>
              </p:cNvCxnSpPr>
              <p:nvPr/>
            </p:nvCxnSpPr>
            <p:spPr bwMode="auto">
              <a:xfrm>
                <a:off x="524" y="964"/>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15" name="Line 186"/>
              <p:cNvCxnSpPr>
                <a:cxnSpLocks noChangeShapeType="1"/>
              </p:cNvCxnSpPr>
              <p:nvPr/>
            </p:nvCxnSpPr>
            <p:spPr bwMode="auto">
              <a:xfrm flipH="1">
                <a:off x="4110" y="964"/>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16" name="Line 187"/>
              <p:cNvCxnSpPr>
                <a:cxnSpLocks noChangeShapeType="1"/>
              </p:cNvCxnSpPr>
              <p:nvPr/>
            </p:nvCxnSpPr>
            <p:spPr bwMode="auto">
              <a:xfrm>
                <a:off x="524" y="964"/>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17" name="Line 188"/>
              <p:cNvCxnSpPr>
                <a:cxnSpLocks noChangeShapeType="1"/>
              </p:cNvCxnSpPr>
              <p:nvPr/>
            </p:nvCxnSpPr>
            <p:spPr bwMode="auto">
              <a:xfrm flipH="1">
                <a:off x="4110" y="964"/>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18" name="Line 189"/>
              <p:cNvCxnSpPr>
                <a:cxnSpLocks noChangeShapeType="1"/>
              </p:cNvCxnSpPr>
              <p:nvPr/>
            </p:nvCxnSpPr>
            <p:spPr bwMode="auto">
              <a:xfrm>
                <a:off x="524" y="964"/>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19" name="Line 190"/>
              <p:cNvCxnSpPr>
                <a:cxnSpLocks noChangeShapeType="1"/>
              </p:cNvCxnSpPr>
              <p:nvPr/>
            </p:nvCxnSpPr>
            <p:spPr bwMode="auto">
              <a:xfrm flipH="1">
                <a:off x="4110" y="964"/>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20" name="Line 191"/>
              <p:cNvCxnSpPr>
                <a:cxnSpLocks noChangeShapeType="1"/>
              </p:cNvCxnSpPr>
              <p:nvPr/>
            </p:nvCxnSpPr>
            <p:spPr bwMode="auto">
              <a:xfrm>
                <a:off x="524" y="964"/>
                <a:ext cx="33"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21" name="Line 192"/>
              <p:cNvCxnSpPr>
                <a:cxnSpLocks noChangeShapeType="1"/>
              </p:cNvCxnSpPr>
              <p:nvPr/>
            </p:nvCxnSpPr>
            <p:spPr bwMode="auto">
              <a:xfrm flipH="1">
                <a:off x="4093" y="964"/>
                <a:ext cx="38"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sp>
            <p:nvSpPr>
              <p:cNvPr id="222" name="Rectangle 221"/>
              <p:cNvSpPr>
                <a:spLocks noChangeArrowheads="1"/>
              </p:cNvSpPr>
              <p:nvPr/>
            </p:nvSpPr>
            <p:spPr bwMode="auto">
              <a:xfrm>
                <a:off x="240" y="862"/>
                <a:ext cx="226"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900" kern="100">
                    <a:solidFill>
                      <a:srgbClr val="000000"/>
                    </a:solidFill>
                    <a:effectLst/>
                    <a:latin typeface="Times New Roman" panose="02020603050405020304" pitchFamily="18" charset="0"/>
                    <a:ea typeface="宋体" panose="02010600030101010101" pitchFamily="2" charset="-122"/>
                  </a:rPr>
                  <a:t>0.6</a:t>
                </a:r>
                <a:endParaRPr lang="zh-CN" sz="1200" kern="100">
                  <a:effectLst/>
                  <a:latin typeface="Times New Roman" panose="02020603050405020304" pitchFamily="18" charset="0"/>
                  <a:ea typeface="宋体" panose="02010600030101010101" pitchFamily="2" charset="-122"/>
                </a:endParaRPr>
              </a:p>
            </p:txBody>
          </p:sp>
          <p:cxnSp>
            <p:nvCxnSpPr>
              <p:cNvPr id="223" name="Line 194"/>
              <p:cNvCxnSpPr>
                <a:cxnSpLocks noChangeShapeType="1"/>
              </p:cNvCxnSpPr>
              <p:nvPr/>
            </p:nvCxnSpPr>
            <p:spPr bwMode="auto">
              <a:xfrm>
                <a:off x="524" y="879"/>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24" name="Line 195"/>
              <p:cNvCxnSpPr>
                <a:cxnSpLocks noChangeShapeType="1"/>
              </p:cNvCxnSpPr>
              <p:nvPr/>
            </p:nvCxnSpPr>
            <p:spPr bwMode="auto">
              <a:xfrm flipH="1">
                <a:off x="4110" y="879"/>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25" name="Line 196"/>
              <p:cNvCxnSpPr>
                <a:cxnSpLocks noChangeShapeType="1"/>
              </p:cNvCxnSpPr>
              <p:nvPr/>
            </p:nvCxnSpPr>
            <p:spPr bwMode="auto">
              <a:xfrm>
                <a:off x="524" y="794"/>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26" name="Line 197"/>
              <p:cNvCxnSpPr>
                <a:cxnSpLocks noChangeShapeType="1"/>
              </p:cNvCxnSpPr>
              <p:nvPr/>
            </p:nvCxnSpPr>
            <p:spPr bwMode="auto">
              <a:xfrm flipH="1">
                <a:off x="4110" y="794"/>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27" name="Line 198"/>
              <p:cNvCxnSpPr>
                <a:cxnSpLocks noChangeShapeType="1"/>
              </p:cNvCxnSpPr>
              <p:nvPr/>
            </p:nvCxnSpPr>
            <p:spPr bwMode="auto">
              <a:xfrm>
                <a:off x="524" y="710"/>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28" name="Line 199"/>
              <p:cNvCxnSpPr>
                <a:cxnSpLocks noChangeShapeType="1"/>
              </p:cNvCxnSpPr>
              <p:nvPr/>
            </p:nvCxnSpPr>
            <p:spPr bwMode="auto">
              <a:xfrm flipH="1">
                <a:off x="4110" y="710"/>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29" name="Line 200"/>
              <p:cNvCxnSpPr>
                <a:cxnSpLocks noChangeShapeType="1"/>
              </p:cNvCxnSpPr>
              <p:nvPr/>
            </p:nvCxnSpPr>
            <p:spPr bwMode="auto">
              <a:xfrm>
                <a:off x="524" y="621"/>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30" name="Line 201"/>
              <p:cNvCxnSpPr>
                <a:cxnSpLocks noChangeShapeType="1"/>
              </p:cNvCxnSpPr>
              <p:nvPr/>
            </p:nvCxnSpPr>
            <p:spPr bwMode="auto">
              <a:xfrm flipH="1">
                <a:off x="4110" y="621"/>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31" name="Line 202"/>
              <p:cNvCxnSpPr>
                <a:cxnSpLocks noChangeShapeType="1"/>
              </p:cNvCxnSpPr>
              <p:nvPr/>
            </p:nvCxnSpPr>
            <p:spPr bwMode="auto">
              <a:xfrm>
                <a:off x="524" y="536"/>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32" name="Line 203"/>
              <p:cNvCxnSpPr>
                <a:cxnSpLocks noChangeShapeType="1"/>
              </p:cNvCxnSpPr>
              <p:nvPr/>
            </p:nvCxnSpPr>
            <p:spPr bwMode="auto">
              <a:xfrm flipH="1">
                <a:off x="4110" y="536"/>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33" name="Line 204"/>
              <p:cNvCxnSpPr>
                <a:cxnSpLocks noChangeShapeType="1"/>
              </p:cNvCxnSpPr>
              <p:nvPr/>
            </p:nvCxnSpPr>
            <p:spPr bwMode="auto">
              <a:xfrm>
                <a:off x="524" y="536"/>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34" name="Line 205"/>
              <p:cNvCxnSpPr>
                <a:cxnSpLocks noChangeShapeType="1"/>
              </p:cNvCxnSpPr>
              <p:nvPr/>
            </p:nvCxnSpPr>
            <p:spPr bwMode="auto">
              <a:xfrm flipH="1">
                <a:off x="4110" y="536"/>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35" name="Line 206"/>
              <p:cNvCxnSpPr>
                <a:cxnSpLocks noChangeShapeType="1"/>
              </p:cNvCxnSpPr>
              <p:nvPr/>
            </p:nvCxnSpPr>
            <p:spPr bwMode="auto">
              <a:xfrm>
                <a:off x="524" y="536"/>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36" name="Line 207"/>
              <p:cNvCxnSpPr>
                <a:cxnSpLocks noChangeShapeType="1"/>
              </p:cNvCxnSpPr>
              <p:nvPr/>
            </p:nvCxnSpPr>
            <p:spPr bwMode="auto">
              <a:xfrm flipH="1">
                <a:off x="4110" y="536"/>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37" name="Line 208"/>
              <p:cNvCxnSpPr>
                <a:cxnSpLocks noChangeShapeType="1"/>
              </p:cNvCxnSpPr>
              <p:nvPr/>
            </p:nvCxnSpPr>
            <p:spPr bwMode="auto">
              <a:xfrm>
                <a:off x="524" y="536"/>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38" name="Line 209"/>
              <p:cNvCxnSpPr>
                <a:cxnSpLocks noChangeShapeType="1"/>
              </p:cNvCxnSpPr>
              <p:nvPr/>
            </p:nvCxnSpPr>
            <p:spPr bwMode="auto">
              <a:xfrm flipH="1">
                <a:off x="4110" y="536"/>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39" name="Line 210"/>
              <p:cNvCxnSpPr>
                <a:cxnSpLocks noChangeShapeType="1"/>
              </p:cNvCxnSpPr>
              <p:nvPr/>
            </p:nvCxnSpPr>
            <p:spPr bwMode="auto">
              <a:xfrm>
                <a:off x="524" y="536"/>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40" name="Line 211"/>
              <p:cNvCxnSpPr>
                <a:cxnSpLocks noChangeShapeType="1"/>
              </p:cNvCxnSpPr>
              <p:nvPr/>
            </p:nvCxnSpPr>
            <p:spPr bwMode="auto">
              <a:xfrm flipH="1">
                <a:off x="4110" y="536"/>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41" name="Line 212"/>
              <p:cNvCxnSpPr>
                <a:cxnSpLocks noChangeShapeType="1"/>
              </p:cNvCxnSpPr>
              <p:nvPr/>
            </p:nvCxnSpPr>
            <p:spPr bwMode="auto">
              <a:xfrm>
                <a:off x="524" y="536"/>
                <a:ext cx="33"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42" name="Line 213"/>
              <p:cNvCxnSpPr>
                <a:cxnSpLocks noChangeShapeType="1"/>
              </p:cNvCxnSpPr>
              <p:nvPr/>
            </p:nvCxnSpPr>
            <p:spPr bwMode="auto">
              <a:xfrm flipH="1">
                <a:off x="4093" y="536"/>
                <a:ext cx="38"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sp>
            <p:nvSpPr>
              <p:cNvPr id="243" name="Rectangle 242"/>
              <p:cNvSpPr>
                <a:spLocks noChangeArrowheads="1"/>
              </p:cNvSpPr>
              <p:nvPr/>
            </p:nvSpPr>
            <p:spPr bwMode="auto">
              <a:xfrm>
                <a:off x="255" y="433"/>
                <a:ext cx="226"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900" kern="100">
                    <a:solidFill>
                      <a:srgbClr val="000000"/>
                    </a:solidFill>
                    <a:effectLst/>
                    <a:latin typeface="Times New Roman" panose="02020603050405020304" pitchFamily="18" charset="0"/>
                    <a:ea typeface="宋体" panose="02010600030101010101" pitchFamily="2" charset="-122"/>
                  </a:rPr>
                  <a:t>0.8</a:t>
                </a:r>
                <a:endParaRPr lang="zh-CN" sz="1200" kern="100">
                  <a:effectLst/>
                  <a:latin typeface="Times New Roman" panose="02020603050405020304" pitchFamily="18" charset="0"/>
                  <a:ea typeface="宋体" panose="02010600030101010101" pitchFamily="2" charset="-122"/>
                </a:endParaRPr>
              </a:p>
            </p:txBody>
          </p:sp>
          <p:cxnSp>
            <p:nvCxnSpPr>
              <p:cNvPr id="244" name="Line 215"/>
              <p:cNvCxnSpPr>
                <a:cxnSpLocks noChangeShapeType="1"/>
              </p:cNvCxnSpPr>
              <p:nvPr/>
            </p:nvCxnSpPr>
            <p:spPr bwMode="auto">
              <a:xfrm>
                <a:off x="524" y="451"/>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45" name="Line 216"/>
              <p:cNvCxnSpPr>
                <a:cxnSpLocks noChangeShapeType="1"/>
              </p:cNvCxnSpPr>
              <p:nvPr/>
            </p:nvCxnSpPr>
            <p:spPr bwMode="auto">
              <a:xfrm flipH="1">
                <a:off x="4110" y="451"/>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46" name="Line 217"/>
              <p:cNvCxnSpPr>
                <a:cxnSpLocks noChangeShapeType="1"/>
              </p:cNvCxnSpPr>
              <p:nvPr/>
            </p:nvCxnSpPr>
            <p:spPr bwMode="auto">
              <a:xfrm>
                <a:off x="524" y="366"/>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47" name="Line 218"/>
              <p:cNvCxnSpPr>
                <a:cxnSpLocks noChangeShapeType="1"/>
              </p:cNvCxnSpPr>
              <p:nvPr/>
            </p:nvCxnSpPr>
            <p:spPr bwMode="auto">
              <a:xfrm flipH="1">
                <a:off x="4110" y="366"/>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48" name="Line 219"/>
              <p:cNvCxnSpPr>
                <a:cxnSpLocks noChangeShapeType="1"/>
              </p:cNvCxnSpPr>
              <p:nvPr/>
            </p:nvCxnSpPr>
            <p:spPr bwMode="auto">
              <a:xfrm>
                <a:off x="524" y="282"/>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49" name="Line 220"/>
              <p:cNvCxnSpPr>
                <a:cxnSpLocks noChangeShapeType="1"/>
              </p:cNvCxnSpPr>
              <p:nvPr/>
            </p:nvCxnSpPr>
            <p:spPr bwMode="auto">
              <a:xfrm flipH="1">
                <a:off x="4110" y="282"/>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50" name="Line 221"/>
              <p:cNvCxnSpPr>
                <a:cxnSpLocks noChangeShapeType="1"/>
              </p:cNvCxnSpPr>
              <p:nvPr/>
            </p:nvCxnSpPr>
            <p:spPr bwMode="auto">
              <a:xfrm>
                <a:off x="524" y="197"/>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51" name="Line 222"/>
              <p:cNvCxnSpPr>
                <a:cxnSpLocks noChangeShapeType="1"/>
              </p:cNvCxnSpPr>
              <p:nvPr/>
            </p:nvCxnSpPr>
            <p:spPr bwMode="auto">
              <a:xfrm flipH="1">
                <a:off x="4110" y="197"/>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52" name="Line 223"/>
              <p:cNvCxnSpPr>
                <a:cxnSpLocks noChangeShapeType="1"/>
              </p:cNvCxnSpPr>
              <p:nvPr/>
            </p:nvCxnSpPr>
            <p:spPr bwMode="auto">
              <a:xfrm>
                <a:off x="524" y="112"/>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53" name="Line 224"/>
              <p:cNvCxnSpPr>
                <a:cxnSpLocks noChangeShapeType="1"/>
              </p:cNvCxnSpPr>
              <p:nvPr/>
            </p:nvCxnSpPr>
            <p:spPr bwMode="auto">
              <a:xfrm flipH="1">
                <a:off x="4110" y="112"/>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54" name="Line 225"/>
              <p:cNvCxnSpPr>
                <a:cxnSpLocks noChangeShapeType="1"/>
              </p:cNvCxnSpPr>
              <p:nvPr/>
            </p:nvCxnSpPr>
            <p:spPr bwMode="auto">
              <a:xfrm>
                <a:off x="524" y="112"/>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55" name="Line 226"/>
              <p:cNvCxnSpPr>
                <a:cxnSpLocks noChangeShapeType="1"/>
              </p:cNvCxnSpPr>
              <p:nvPr/>
            </p:nvCxnSpPr>
            <p:spPr bwMode="auto">
              <a:xfrm flipH="1">
                <a:off x="4110" y="112"/>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56" name="Line 227"/>
              <p:cNvCxnSpPr>
                <a:cxnSpLocks noChangeShapeType="1"/>
              </p:cNvCxnSpPr>
              <p:nvPr/>
            </p:nvCxnSpPr>
            <p:spPr bwMode="auto">
              <a:xfrm>
                <a:off x="524" y="112"/>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57" name="Line 228"/>
              <p:cNvCxnSpPr>
                <a:cxnSpLocks noChangeShapeType="1"/>
              </p:cNvCxnSpPr>
              <p:nvPr/>
            </p:nvCxnSpPr>
            <p:spPr bwMode="auto">
              <a:xfrm flipH="1">
                <a:off x="4110" y="112"/>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58" name="Line 229"/>
              <p:cNvCxnSpPr>
                <a:cxnSpLocks noChangeShapeType="1"/>
              </p:cNvCxnSpPr>
              <p:nvPr/>
            </p:nvCxnSpPr>
            <p:spPr bwMode="auto">
              <a:xfrm>
                <a:off x="524" y="112"/>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59" name="Line 230"/>
              <p:cNvCxnSpPr>
                <a:cxnSpLocks noChangeShapeType="1"/>
              </p:cNvCxnSpPr>
              <p:nvPr/>
            </p:nvCxnSpPr>
            <p:spPr bwMode="auto">
              <a:xfrm flipH="1">
                <a:off x="4110" y="112"/>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60" name="Line 231"/>
              <p:cNvCxnSpPr>
                <a:cxnSpLocks noChangeShapeType="1"/>
              </p:cNvCxnSpPr>
              <p:nvPr/>
            </p:nvCxnSpPr>
            <p:spPr bwMode="auto">
              <a:xfrm>
                <a:off x="524" y="112"/>
                <a:ext cx="17"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61" name="Line 232"/>
              <p:cNvCxnSpPr>
                <a:cxnSpLocks noChangeShapeType="1"/>
              </p:cNvCxnSpPr>
              <p:nvPr/>
            </p:nvCxnSpPr>
            <p:spPr bwMode="auto">
              <a:xfrm flipH="1">
                <a:off x="4110" y="112"/>
                <a:ext cx="21"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grpSp>
        <p:cxnSp>
          <p:nvCxnSpPr>
            <p:cNvPr id="17" name="Line 234"/>
            <p:cNvCxnSpPr>
              <a:cxnSpLocks noChangeShapeType="1"/>
            </p:cNvCxnSpPr>
            <p:nvPr/>
          </p:nvCxnSpPr>
          <p:spPr bwMode="auto">
            <a:xfrm>
              <a:off x="332740" y="122952"/>
              <a:ext cx="20955"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18" name="Line 235"/>
            <p:cNvCxnSpPr>
              <a:cxnSpLocks noChangeShapeType="1"/>
            </p:cNvCxnSpPr>
            <p:nvPr/>
          </p:nvCxnSpPr>
          <p:spPr bwMode="auto">
            <a:xfrm flipH="1">
              <a:off x="2599055" y="122952"/>
              <a:ext cx="24130"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251836" y="63897"/>
              <a:ext cx="57785" cy="13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900" kern="100">
                  <a:solidFill>
                    <a:srgbClr val="000000"/>
                  </a:solidFill>
                  <a:effectLst/>
                  <a:latin typeface="Times New Roman" panose="02020603050405020304" pitchFamily="18" charset="0"/>
                  <a:ea typeface="宋体" panose="02010600030101010101" pitchFamily="2" charset="-122"/>
                </a:rPr>
                <a:t>1</a:t>
              </a:r>
              <a:endParaRPr lang="zh-CN" sz="1200" kern="100">
                <a:effectLst/>
                <a:latin typeface="Times New Roman" panose="02020603050405020304" pitchFamily="18" charset="0"/>
                <a:ea typeface="宋体" panose="02010600030101010101" pitchFamily="2" charset="-122"/>
              </a:endParaRPr>
            </a:p>
          </p:txBody>
        </p:sp>
        <p:cxnSp>
          <p:nvCxnSpPr>
            <p:cNvPr id="20" name="Line 238"/>
            <p:cNvCxnSpPr>
              <a:cxnSpLocks noChangeShapeType="1"/>
            </p:cNvCxnSpPr>
            <p:nvPr/>
          </p:nvCxnSpPr>
          <p:spPr bwMode="auto">
            <a:xfrm>
              <a:off x="332740" y="1479312"/>
              <a:ext cx="2290445"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1" name="Line 239"/>
            <p:cNvCxnSpPr>
              <a:cxnSpLocks noChangeShapeType="1"/>
            </p:cNvCxnSpPr>
            <p:nvPr/>
          </p:nvCxnSpPr>
          <p:spPr bwMode="auto">
            <a:xfrm flipV="1">
              <a:off x="2623185" y="122952"/>
              <a:ext cx="0" cy="135636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22" name="Line 240"/>
            <p:cNvCxnSpPr>
              <a:cxnSpLocks noChangeShapeType="1"/>
            </p:cNvCxnSpPr>
            <p:nvPr/>
          </p:nvCxnSpPr>
          <p:spPr bwMode="auto">
            <a:xfrm flipV="1">
              <a:off x="332740" y="122952"/>
              <a:ext cx="0" cy="135636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sp>
          <p:nvSpPr>
            <p:cNvPr id="23" name="Freeform 22"/>
            <p:cNvSpPr>
              <a:spLocks/>
            </p:cNvSpPr>
            <p:nvPr/>
          </p:nvSpPr>
          <p:spPr bwMode="auto">
            <a:xfrm>
              <a:off x="332740" y="809387"/>
              <a:ext cx="320040" cy="666750"/>
            </a:xfrm>
            <a:custGeom>
              <a:avLst/>
              <a:gdLst>
                <a:gd name="T0" fmla="*/ 4 w 504"/>
                <a:gd name="T1" fmla="*/ 1050 h 1050"/>
                <a:gd name="T2" fmla="*/ 17 w 504"/>
                <a:gd name="T3" fmla="*/ 1050 h 1050"/>
                <a:gd name="T4" fmla="*/ 29 w 504"/>
                <a:gd name="T5" fmla="*/ 1046 h 1050"/>
                <a:gd name="T6" fmla="*/ 42 w 504"/>
                <a:gd name="T7" fmla="*/ 1042 h 1050"/>
                <a:gd name="T8" fmla="*/ 55 w 504"/>
                <a:gd name="T9" fmla="*/ 1038 h 1050"/>
                <a:gd name="T10" fmla="*/ 67 w 504"/>
                <a:gd name="T11" fmla="*/ 1025 h 1050"/>
                <a:gd name="T12" fmla="*/ 80 w 504"/>
                <a:gd name="T13" fmla="*/ 1016 h 1050"/>
                <a:gd name="T14" fmla="*/ 93 w 504"/>
                <a:gd name="T15" fmla="*/ 1004 h 1050"/>
                <a:gd name="T16" fmla="*/ 106 w 504"/>
                <a:gd name="T17" fmla="*/ 991 h 1050"/>
                <a:gd name="T18" fmla="*/ 118 w 504"/>
                <a:gd name="T19" fmla="*/ 978 h 1050"/>
                <a:gd name="T20" fmla="*/ 127 w 504"/>
                <a:gd name="T21" fmla="*/ 966 h 1050"/>
                <a:gd name="T22" fmla="*/ 139 w 504"/>
                <a:gd name="T23" fmla="*/ 949 h 1050"/>
                <a:gd name="T24" fmla="*/ 152 w 504"/>
                <a:gd name="T25" fmla="*/ 932 h 1050"/>
                <a:gd name="T26" fmla="*/ 165 w 504"/>
                <a:gd name="T27" fmla="*/ 911 h 1050"/>
                <a:gd name="T28" fmla="*/ 178 w 504"/>
                <a:gd name="T29" fmla="*/ 889 h 1050"/>
                <a:gd name="T30" fmla="*/ 186 w 504"/>
                <a:gd name="T31" fmla="*/ 868 h 1050"/>
                <a:gd name="T32" fmla="*/ 199 w 504"/>
                <a:gd name="T33" fmla="*/ 847 h 1050"/>
                <a:gd name="T34" fmla="*/ 212 w 504"/>
                <a:gd name="T35" fmla="*/ 822 h 1050"/>
                <a:gd name="T36" fmla="*/ 224 w 504"/>
                <a:gd name="T37" fmla="*/ 796 h 1050"/>
                <a:gd name="T38" fmla="*/ 237 w 504"/>
                <a:gd name="T39" fmla="*/ 771 h 1050"/>
                <a:gd name="T40" fmla="*/ 245 w 504"/>
                <a:gd name="T41" fmla="*/ 745 h 1050"/>
                <a:gd name="T42" fmla="*/ 258 w 504"/>
                <a:gd name="T43" fmla="*/ 716 h 1050"/>
                <a:gd name="T44" fmla="*/ 271 w 504"/>
                <a:gd name="T45" fmla="*/ 686 h 1050"/>
                <a:gd name="T46" fmla="*/ 284 w 504"/>
                <a:gd name="T47" fmla="*/ 656 h 1050"/>
                <a:gd name="T48" fmla="*/ 296 w 504"/>
                <a:gd name="T49" fmla="*/ 627 h 1050"/>
                <a:gd name="T50" fmla="*/ 309 w 504"/>
                <a:gd name="T51" fmla="*/ 597 h 1050"/>
                <a:gd name="T52" fmla="*/ 318 w 504"/>
                <a:gd name="T53" fmla="*/ 563 h 1050"/>
                <a:gd name="T54" fmla="*/ 330 w 504"/>
                <a:gd name="T55" fmla="*/ 529 h 1050"/>
                <a:gd name="T56" fmla="*/ 343 w 504"/>
                <a:gd name="T57" fmla="*/ 495 h 1050"/>
                <a:gd name="T58" fmla="*/ 356 w 504"/>
                <a:gd name="T59" fmla="*/ 461 h 1050"/>
                <a:gd name="T60" fmla="*/ 368 w 504"/>
                <a:gd name="T61" fmla="*/ 428 h 1050"/>
                <a:gd name="T62" fmla="*/ 377 w 504"/>
                <a:gd name="T63" fmla="*/ 389 h 1050"/>
                <a:gd name="T64" fmla="*/ 390 w 504"/>
                <a:gd name="T65" fmla="*/ 356 h 1050"/>
                <a:gd name="T66" fmla="*/ 402 w 504"/>
                <a:gd name="T67" fmla="*/ 317 h 1050"/>
                <a:gd name="T68" fmla="*/ 415 w 504"/>
                <a:gd name="T69" fmla="*/ 283 h 1050"/>
                <a:gd name="T70" fmla="*/ 428 w 504"/>
                <a:gd name="T71" fmla="*/ 245 h 1050"/>
                <a:gd name="T72" fmla="*/ 436 w 504"/>
                <a:gd name="T73" fmla="*/ 207 h 1050"/>
                <a:gd name="T74" fmla="*/ 449 w 504"/>
                <a:gd name="T75" fmla="*/ 173 h 1050"/>
                <a:gd name="T76" fmla="*/ 462 w 504"/>
                <a:gd name="T77" fmla="*/ 135 h 1050"/>
                <a:gd name="T78" fmla="*/ 474 w 504"/>
                <a:gd name="T79" fmla="*/ 97 h 1050"/>
                <a:gd name="T80" fmla="*/ 487 w 504"/>
                <a:gd name="T81" fmla="*/ 59 h 1050"/>
                <a:gd name="T82" fmla="*/ 496 w 504"/>
                <a:gd name="T83" fmla="*/ 21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4" h="1050">
                  <a:moveTo>
                    <a:pt x="4" y="1050"/>
                  </a:moveTo>
                  <a:lnTo>
                    <a:pt x="0" y="1050"/>
                  </a:lnTo>
                  <a:lnTo>
                    <a:pt x="4" y="1050"/>
                  </a:lnTo>
                  <a:lnTo>
                    <a:pt x="8" y="1050"/>
                  </a:lnTo>
                  <a:lnTo>
                    <a:pt x="12" y="1050"/>
                  </a:lnTo>
                  <a:lnTo>
                    <a:pt x="17" y="1050"/>
                  </a:lnTo>
                  <a:lnTo>
                    <a:pt x="21" y="1050"/>
                  </a:lnTo>
                  <a:lnTo>
                    <a:pt x="25" y="1050"/>
                  </a:lnTo>
                  <a:lnTo>
                    <a:pt x="29" y="1046"/>
                  </a:lnTo>
                  <a:lnTo>
                    <a:pt x="33" y="1046"/>
                  </a:lnTo>
                  <a:lnTo>
                    <a:pt x="38" y="1046"/>
                  </a:lnTo>
                  <a:lnTo>
                    <a:pt x="42" y="1042"/>
                  </a:lnTo>
                  <a:lnTo>
                    <a:pt x="46" y="1042"/>
                  </a:lnTo>
                  <a:lnTo>
                    <a:pt x="50" y="1038"/>
                  </a:lnTo>
                  <a:lnTo>
                    <a:pt x="55" y="1038"/>
                  </a:lnTo>
                  <a:lnTo>
                    <a:pt x="59" y="1033"/>
                  </a:lnTo>
                  <a:lnTo>
                    <a:pt x="63" y="1029"/>
                  </a:lnTo>
                  <a:lnTo>
                    <a:pt x="67" y="1025"/>
                  </a:lnTo>
                  <a:lnTo>
                    <a:pt x="72" y="1025"/>
                  </a:lnTo>
                  <a:lnTo>
                    <a:pt x="76" y="1021"/>
                  </a:lnTo>
                  <a:lnTo>
                    <a:pt x="80" y="1016"/>
                  </a:lnTo>
                  <a:lnTo>
                    <a:pt x="84" y="1012"/>
                  </a:lnTo>
                  <a:lnTo>
                    <a:pt x="89" y="1008"/>
                  </a:lnTo>
                  <a:lnTo>
                    <a:pt x="93" y="1004"/>
                  </a:lnTo>
                  <a:lnTo>
                    <a:pt x="97" y="1000"/>
                  </a:lnTo>
                  <a:lnTo>
                    <a:pt x="101" y="1000"/>
                  </a:lnTo>
                  <a:lnTo>
                    <a:pt x="106" y="991"/>
                  </a:lnTo>
                  <a:lnTo>
                    <a:pt x="110" y="987"/>
                  </a:lnTo>
                  <a:lnTo>
                    <a:pt x="114" y="983"/>
                  </a:lnTo>
                  <a:lnTo>
                    <a:pt x="118" y="978"/>
                  </a:lnTo>
                  <a:lnTo>
                    <a:pt x="123" y="974"/>
                  </a:lnTo>
                  <a:lnTo>
                    <a:pt x="123" y="970"/>
                  </a:lnTo>
                  <a:lnTo>
                    <a:pt x="127" y="966"/>
                  </a:lnTo>
                  <a:lnTo>
                    <a:pt x="131" y="957"/>
                  </a:lnTo>
                  <a:lnTo>
                    <a:pt x="135" y="953"/>
                  </a:lnTo>
                  <a:lnTo>
                    <a:pt x="139" y="949"/>
                  </a:lnTo>
                  <a:lnTo>
                    <a:pt x="144" y="940"/>
                  </a:lnTo>
                  <a:lnTo>
                    <a:pt x="148" y="936"/>
                  </a:lnTo>
                  <a:lnTo>
                    <a:pt x="152" y="932"/>
                  </a:lnTo>
                  <a:lnTo>
                    <a:pt x="156" y="923"/>
                  </a:lnTo>
                  <a:lnTo>
                    <a:pt x="161" y="919"/>
                  </a:lnTo>
                  <a:lnTo>
                    <a:pt x="165" y="911"/>
                  </a:lnTo>
                  <a:lnTo>
                    <a:pt x="169" y="906"/>
                  </a:lnTo>
                  <a:lnTo>
                    <a:pt x="173" y="898"/>
                  </a:lnTo>
                  <a:lnTo>
                    <a:pt x="178" y="889"/>
                  </a:lnTo>
                  <a:lnTo>
                    <a:pt x="182" y="885"/>
                  </a:lnTo>
                  <a:lnTo>
                    <a:pt x="182" y="877"/>
                  </a:lnTo>
                  <a:lnTo>
                    <a:pt x="186" y="868"/>
                  </a:lnTo>
                  <a:lnTo>
                    <a:pt x="190" y="860"/>
                  </a:lnTo>
                  <a:lnTo>
                    <a:pt x="195" y="855"/>
                  </a:lnTo>
                  <a:lnTo>
                    <a:pt x="199" y="847"/>
                  </a:lnTo>
                  <a:lnTo>
                    <a:pt x="203" y="839"/>
                  </a:lnTo>
                  <a:lnTo>
                    <a:pt x="207" y="830"/>
                  </a:lnTo>
                  <a:lnTo>
                    <a:pt x="212" y="822"/>
                  </a:lnTo>
                  <a:lnTo>
                    <a:pt x="216" y="813"/>
                  </a:lnTo>
                  <a:lnTo>
                    <a:pt x="220" y="805"/>
                  </a:lnTo>
                  <a:lnTo>
                    <a:pt x="224" y="796"/>
                  </a:lnTo>
                  <a:lnTo>
                    <a:pt x="228" y="788"/>
                  </a:lnTo>
                  <a:lnTo>
                    <a:pt x="233" y="779"/>
                  </a:lnTo>
                  <a:lnTo>
                    <a:pt x="237" y="771"/>
                  </a:lnTo>
                  <a:lnTo>
                    <a:pt x="241" y="762"/>
                  </a:lnTo>
                  <a:lnTo>
                    <a:pt x="245" y="754"/>
                  </a:lnTo>
                  <a:lnTo>
                    <a:pt x="245" y="745"/>
                  </a:lnTo>
                  <a:lnTo>
                    <a:pt x="250" y="737"/>
                  </a:lnTo>
                  <a:lnTo>
                    <a:pt x="254" y="724"/>
                  </a:lnTo>
                  <a:lnTo>
                    <a:pt x="258" y="716"/>
                  </a:lnTo>
                  <a:lnTo>
                    <a:pt x="262" y="707"/>
                  </a:lnTo>
                  <a:lnTo>
                    <a:pt x="267" y="699"/>
                  </a:lnTo>
                  <a:lnTo>
                    <a:pt x="271" y="686"/>
                  </a:lnTo>
                  <a:lnTo>
                    <a:pt x="275" y="678"/>
                  </a:lnTo>
                  <a:lnTo>
                    <a:pt x="279" y="669"/>
                  </a:lnTo>
                  <a:lnTo>
                    <a:pt x="284" y="656"/>
                  </a:lnTo>
                  <a:lnTo>
                    <a:pt x="288" y="648"/>
                  </a:lnTo>
                  <a:lnTo>
                    <a:pt x="292" y="635"/>
                  </a:lnTo>
                  <a:lnTo>
                    <a:pt x="296" y="627"/>
                  </a:lnTo>
                  <a:lnTo>
                    <a:pt x="301" y="618"/>
                  </a:lnTo>
                  <a:lnTo>
                    <a:pt x="305" y="605"/>
                  </a:lnTo>
                  <a:lnTo>
                    <a:pt x="309" y="597"/>
                  </a:lnTo>
                  <a:lnTo>
                    <a:pt x="309" y="584"/>
                  </a:lnTo>
                  <a:lnTo>
                    <a:pt x="313" y="572"/>
                  </a:lnTo>
                  <a:lnTo>
                    <a:pt x="318" y="563"/>
                  </a:lnTo>
                  <a:lnTo>
                    <a:pt x="322" y="550"/>
                  </a:lnTo>
                  <a:lnTo>
                    <a:pt x="326" y="542"/>
                  </a:lnTo>
                  <a:lnTo>
                    <a:pt x="330" y="529"/>
                  </a:lnTo>
                  <a:lnTo>
                    <a:pt x="334" y="517"/>
                  </a:lnTo>
                  <a:lnTo>
                    <a:pt x="339" y="508"/>
                  </a:lnTo>
                  <a:lnTo>
                    <a:pt x="343" y="495"/>
                  </a:lnTo>
                  <a:lnTo>
                    <a:pt x="347" y="483"/>
                  </a:lnTo>
                  <a:lnTo>
                    <a:pt x="351" y="474"/>
                  </a:lnTo>
                  <a:lnTo>
                    <a:pt x="356" y="461"/>
                  </a:lnTo>
                  <a:lnTo>
                    <a:pt x="360" y="449"/>
                  </a:lnTo>
                  <a:lnTo>
                    <a:pt x="364" y="440"/>
                  </a:lnTo>
                  <a:lnTo>
                    <a:pt x="368" y="428"/>
                  </a:lnTo>
                  <a:lnTo>
                    <a:pt x="368" y="415"/>
                  </a:lnTo>
                  <a:lnTo>
                    <a:pt x="373" y="402"/>
                  </a:lnTo>
                  <a:lnTo>
                    <a:pt x="377" y="389"/>
                  </a:lnTo>
                  <a:lnTo>
                    <a:pt x="381" y="381"/>
                  </a:lnTo>
                  <a:lnTo>
                    <a:pt x="385" y="368"/>
                  </a:lnTo>
                  <a:lnTo>
                    <a:pt x="390" y="356"/>
                  </a:lnTo>
                  <a:lnTo>
                    <a:pt x="394" y="343"/>
                  </a:lnTo>
                  <a:lnTo>
                    <a:pt x="398" y="330"/>
                  </a:lnTo>
                  <a:lnTo>
                    <a:pt x="402" y="317"/>
                  </a:lnTo>
                  <a:lnTo>
                    <a:pt x="407" y="309"/>
                  </a:lnTo>
                  <a:lnTo>
                    <a:pt x="411" y="296"/>
                  </a:lnTo>
                  <a:lnTo>
                    <a:pt x="415" y="283"/>
                  </a:lnTo>
                  <a:lnTo>
                    <a:pt x="419" y="271"/>
                  </a:lnTo>
                  <a:lnTo>
                    <a:pt x="424" y="258"/>
                  </a:lnTo>
                  <a:lnTo>
                    <a:pt x="428" y="245"/>
                  </a:lnTo>
                  <a:lnTo>
                    <a:pt x="432" y="233"/>
                  </a:lnTo>
                  <a:lnTo>
                    <a:pt x="432" y="220"/>
                  </a:lnTo>
                  <a:lnTo>
                    <a:pt x="436" y="207"/>
                  </a:lnTo>
                  <a:lnTo>
                    <a:pt x="440" y="195"/>
                  </a:lnTo>
                  <a:lnTo>
                    <a:pt x="445" y="186"/>
                  </a:lnTo>
                  <a:lnTo>
                    <a:pt x="449" y="173"/>
                  </a:lnTo>
                  <a:lnTo>
                    <a:pt x="453" y="161"/>
                  </a:lnTo>
                  <a:lnTo>
                    <a:pt x="457" y="148"/>
                  </a:lnTo>
                  <a:lnTo>
                    <a:pt x="462" y="135"/>
                  </a:lnTo>
                  <a:lnTo>
                    <a:pt x="466" y="122"/>
                  </a:lnTo>
                  <a:lnTo>
                    <a:pt x="470" y="110"/>
                  </a:lnTo>
                  <a:lnTo>
                    <a:pt x="474" y="97"/>
                  </a:lnTo>
                  <a:lnTo>
                    <a:pt x="479" y="84"/>
                  </a:lnTo>
                  <a:lnTo>
                    <a:pt x="483" y="72"/>
                  </a:lnTo>
                  <a:lnTo>
                    <a:pt x="487" y="59"/>
                  </a:lnTo>
                  <a:lnTo>
                    <a:pt x="491" y="46"/>
                  </a:lnTo>
                  <a:lnTo>
                    <a:pt x="496" y="34"/>
                  </a:lnTo>
                  <a:lnTo>
                    <a:pt x="496" y="21"/>
                  </a:lnTo>
                  <a:lnTo>
                    <a:pt x="500" y="12"/>
                  </a:lnTo>
                  <a:lnTo>
                    <a:pt x="504" y="0"/>
                  </a:lnTo>
                </a:path>
              </a:pathLst>
            </a:custGeom>
            <a:noFill/>
            <a:ln w="571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a:p>
          </p:txBody>
        </p:sp>
        <p:sp>
          <p:nvSpPr>
            <p:cNvPr id="24" name="Freeform 23"/>
            <p:cNvSpPr>
              <a:spLocks/>
            </p:cNvSpPr>
            <p:nvPr/>
          </p:nvSpPr>
          <p:spPr bwMode="auto">
            <a:xfrm>
              <a:off x="652780" y="273447"/>
              <a:ext cx="325755" cy="535940"/>
            </a:xfrm>
            <a:custGeom>
              <a:avLst/>
              <a:gdLst>
                <a:gd name="T0" fmla="*/ 9 w 513"/>
                <a:gd name="T1" fmla="*/ 818 h 844"/>
                <a:gd name="T2" fmla="*/ 21 w 513"/>
                <a:gd name="T3" fmla="*/ 780 h 844"/>
                <a:gd name="T4" fmla="*/ 34 w 513"/>
                <a:gd name="T5" fmla="*/ 746 h 844"/>
                <a:gd name="T6" fmla="*/ 47 w 513"/>
                <a:gd name="T7" fmla="*/ 708 h 844"/>
                <a:gd name="T8" fmla="*/ 55 w 513"/>
                <a:gd name="T9" fmla="*/ 674 h 844"/>
                <a:gd name="T10" fmla="*/ 68 w 513"/>
                <a:gd name="T11" fmla="*/ 636 h 844"/>
                <a:gd name="T12" fmla="*/ 81 w 513"/>
                <a:gd name="T13" fmla="*/ 602 h 844"/>
                <a:gd name="T14" fmla="*/ 93 w 513"/>
                <a:gd name="T15" fmla="*/ 568 h 844"/>
                <a:gd name="T16" fmla="*/ 106 w 513"/>
                <a:gd name="T17" fmla="*/ 534 h 844"/>
                <a:gd name="T18" fmla="*/ 115 w 513"/>
                <a:gd name="T19" fmla="*/ 500 h 844"/>
                <a:gd name="T20" fmla="*/ 127 w 513"/>
                <a:gd name="T21" fmla="*/ 467 h 844"/>
                <a:gd name="T22" fmla="*/ 140 w 513"/>
                <a:gd name="T23" fmla="*/ 437 h 844"/>
                <a:gd name="T24" fmla="*/ 153 w 513"/>
                <a:gd name="T25" fmla="*/ 407 h 844"/>
                <a:gd name="T26" fmla="*/ 165 w 513"/>
                <a:gd name="T27" fmla="*/ 378 h 844"/>
                <a:gd name="T28" fmla="*/ 178 w 513"/>
                <a:gd name="T29" fmla="*/ 348 h 844"/>
                <a:gd name="T30" fmla="*/ 187 w 513"/>
                <a:gd name="T31" fmla="*/ 318 h 844"/>
                <a:gd name="T32" fmla="*/ 199 w 513"/>
                <a:gd name="T33" fmla="*/ 293 h 844"/>
                <a:gd name="T34" fmla="*/ 212 w 513"/>
                <a:gd name="T35" fmla="*/ 263 h 844"/>
                <a:gd name="T36" fmla="*/ 225 w 513"/>
                <a:gd name="T37" fmla="*/ 238 h 844"/>
                <a:gd name="T38" fmla="*/ 237 w 513"/>
                <a:gd name="T39" fmla="*/ 217 h 844"/>
                <a:gd name="T40" fmla="*/ 246 w 513"/>
                <a:gd name="T41" fmla="*/ 191 h 844"/>
                <a:gd name="T42" fmla="*/ 259 w 513"/>
                <a:gd name="T43" fmla="*/ 170 h 844"/>
                <a:gd name="T44" fmla="*/ 271 w 513"/>
                <a:gd name="T45" fmla="*/ 149 h 844"/>
                <a:gd name="T46" fmla="*/ 284 w 513"/>
                <a:gd name="T47" fmla="*/ 132 h 844"/>
                <a:gd name="T48" fmla="*/ 297 w 513"/>
                <a:gd name="T49" fmla="*/ 115 h 844"/>
                <a:gd name="T50" fmla="*/ 305 w 513"/>
                <a:gd name="T51" fmla="*/ 98 h 844"/>
                <a:gd name="T52" fmla="*/ 318 w 513"/>
                <a:gd name="T53" fmla="*/ 81 h 844"/>
                <a:gd name="T54" fmla="*/ 331 w 513"/>
                <a:gd name="T55" fmla="*/ 64 h 844"/>
                <a:gd name="T56" fmla="*/ 343 w 513"/>
                <a:gd name="T57" fmla="*/ 51 h 844"/>
                <a:gd name="T58" fmla="*/ 356 w 513"/>
                <a:gd name="T59" fmla="*/ 43 h 844"/>
                <a:gd name="T60" fmla="*/ 365 w 513"/>
                <a:gd name="T61" fmla="*/ 30 h 844"/>
                <a:gd name="T62" fmla="*/ 377 w 513"/>
                <a:gd name="T63" fmla="*/ 22 h 844"/>
                <a:gd name="T64" fmla="*/ 390 w 513"/>
                <a:gd name="T65" fmla="*/ 13 h 844"/>
                <a:gd name="T66" fmla="*/ 403 w 513"/>
                <a:gd name="T67" fmla="*/ 9 h 844"/>
                <a:gd name="T68" fmla="*/ 416 w 513"/>
                <a:gd name="T69" fmla="*/ 5 h 844"/>
                <a:gd name="T70" fmla="*/ 428 w 513"/>
                <a:gd name="T71" fmla="*/ 0 h 844"/>
                <a:gd name="T72" fmla="*/ 441 w 513"/>
                <a:gd name="T73" fmla="*/ 0 h 844"/>
                <a:gd name="T74" fmla="*/ 454 w 513"/>
                <a:gd name="T75" fmla="*/ 0 h 844"/>
                <a:gd name="T76" fmla="*/ 466 w 513"/>
                <a:gd name="T77" fmla="*/ 0 h 844"/>
                <a:gd name="T78" fmla="*/ 479 w 513"/>
                <a:gd name="T79" fmla="*/ 5 h 844"/>
                <a:gd name="T80" fmla="*/ 492 w 513"/>
                <a:gd name="T81" fmla="*/ 9 h 844"/>
                <a:gd name="T82" fmla="*/ 505 w 513"/>
                <a:gd name="T83" fmla="*/ 1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3" h="844">
                  <a:moveTo>
                    <a:pt x="0" y="844"/>
                  </a:moveTo>
                  <a:lnTo>
                    <a:pt x="4" y="831"/>
                  </a:lnTo>
                  <a:lnTo>
                    <a:pt x="9" y="818"/>
                  </a:lnTo>
                  <a:lnTo>
                    <a:pt x="13" y="805"/>
                  </a:lnTo>
                  <a:lnTo>
                    <a:pt x="17" y="793"/>
                  </a:lnTo>
                  <a:lnTo>
                    <a:pt x="21" y="780"/>
                  </a:lnTo>
                  <a:lnTo>
                    <a:pt x="26" y="767"/>
                  </a:lnTo>
                  <a:lnTo>
                    <a:pt x="30" y="755"/>
                  </a:lnTo>
                  <a:lnTo>
                    <a:pt x="34" y="746"/>
                  </a:lnTo>
                  <a:lnTo>
                    <a:pt x="38" y="733"/>
                  </a:lnTo>
                  <a:lnTo>
                    <a:pt x="42" y="721"/>
                  </a:lnTo>
                  <a:lnTo>
                    <a:pt x="47" y="708"/>
                  </a:lnTo>
                  <a:lnTo>
                    <a:pt x="51" y="695"/>
                  </a:lnTo>
                  <a:lnTo>
                    <a:pt x="51" y="683"/>
                  </a:lnTo>
                  <a:lnTo>
                    <a:pt x="55" y="674"/>
                  </a:lnTo>
                  <a:lnTo>
                    <a:pt x="59" y="661"/>
                  </a:lnTo>
                  <a:lnTo>
                    <a:pt x="64" y="649"/>
                  </a:lnTo>
                  <a:lnTo>
                    <a:pt x="68" y="636"/>
                  </a:lnTo>
                  <a:lnTo>
                    <a:pt x="72" y="623"/>
                  </a:lnTo>
                  <a:lnTo>
                    <a:pt x="76" y="615"/>
                  </a:lnTo>
                  <a:lnTo>
                    <a:pt x="81" y="602"/>
                  </a:lnTo>
                  <a:lnTo>
                    <a:pt x="85" y="589"/>
                  </a:lnTo>
                  <a:lnTo>
                    <a:pt x="89" y="581"/>
                  </a:lnTo>
                  <a:lnTo>
                    <a:pt x="93" y="568"/>
                  </a:lnTo>
                  <a:lnTo>
                    <a:pt x="98" y="556"/>
                  </a:lnTo>
                  <a:lnTo>
                    <a:pt x="102" y="543"/>
                  </a:lnTo>
                  <a:lnTo>
                    <a:pt x="106" y="534"/>
                  </a:lnTo>
                  <a:lnTo>
                    <a:pt x="110" y="522"/>
                  </a:lnTo>
                  <a:lnTo>
                    <a:pt x="115" y="513"/>
                  </a:lnTo>
                  <a:lnTo>
                    <a:pt x="115" y="500"/>
                  </a:lnTo>
                  <a:lnTo>
                    <a:pt x="119" y="488"/>
                  </a:lnTo>
                  <a:lnTo>
                    <a:pt x="123" y="479"/>
                  </a:lnTo>
                  <a:lnTo>
                    <a:pt x="127" y="467"/>
                  </a:lnTo>
                  <a:lnTo>
                    <a:pt x="131" y="458"/>
                  </a:lnTo>
                  <a:lnTo>
                    <a:pt x="136" y="445"/>
                  </a:lnTo>
                  <a:lnTo>
                    <a:pt x="140" y="437"/>
                  </a:lnTo>
                  <a:lnTo>
                    <a:pt x="144" y="424"/>
                  </a:lnTo>
                  <a:lnTo>
                    <a:pt x="148" y="416"/>
                  </a:lnTo>
                  <a:lnTo>
                    <a:pt x="153" y="407"/>
                  </a:lnTo>
                  <a:lnTo>
                    <a:pt x="157" y="395"/>
                  </a:lnTo>
                  <a:lnTo>
                    <a:pt x="161" y="386"/>
                  </a:lnTo>
                  <a:lnTo>
                    <a:pt x="165" y="378"/>
                  </a:lnTo>
                  <a:lnTo>
                    <a:pt x="170" y="365"/>
                  </a:lnTo>
                  <a:lnTo>
                    <a:pt x="174" y="356"/>
                  </a:lnTo>
                  <a:lnTo>
                    <a:pt x="178" y="348"/>
                  </a:lnTo>
                  <a:lnTo>
                    <a:pt x="178" y="335"/>
                  </a:lnTo>
                  <a:lnTo>
                    <a:pt x="182" y="327"/>
                  </a:lnTo>
                  <a:lnTo>
                    <a:pt x="187" y="318"/>
                  </a:lnTo>
                  <a:lnTo>
                    <a:pt x="191" y="310"/>
                  </a:lnTo>
                  <a:lnTo>
                    <a:pt x="195" y="301"/>
                  </a:lnTo>
                  <a:lnTo>
                    <a:pt x="199" y="293"/>
                  </a:lnTo>
                  <a:lnTo>
                    <a:pt x="204" y="284"/>
                  </a:lnTo>
                  <a:lnTo>
                    <a:pt x="208" y="272"/>
                  </a:lnTo>
                  <a:lnTo>
                    <a:pt x="212" y="263"/>
                  </a:lnTo>
                  <a:lnTo>
                    <a:pt x="216" y="255"/>
                  </a:lnTo>
                  <a:lnTo>
                    <a:pt x="221" y="246"/>
                  </a:lnTo>
                  <a:lnTo>
                    <a:pt x="225" y="238"/>
                  </a:lnTo>
                  <a:lnTo>
                    <a:pt x="229" y="234"/>
                  </a:lnTo>
                  <a:lnTo>
                    <a:pt x="233" y="225"/>
                  </a:lnTo>
                  <a:lnTo>
                    <a:pt x="237" y="217"/>
                  </a:lnTo>
                  <a:lnTo>
                    <a:pt x="237" y="208"/>
                  </a:lnTo>
                  <a:lnTo>
                    <a:pt x="242" y="200"/>
                  </a:lnTo>
                  <a:lnTo>
                    <a:pt x="246" y="191"/>
                  </a:lnTo>
                  <a:lnTo>
                    <a:pt x="250" y="187"/>
                  </a:lnTo>
                  <a:lnTo>
                    <a:pt x="254" y="178"/>
                  </a:lnTo>
                  <a:lnTo>
                    <a:pt x="259" y="170"/>
                  </a:lnTo>
                  <a:lnTo>
                    <a:pt x="263" y="166"/>
                  </a:lnTo>
                  <a:lnTo>
                    <a:pt x="267" y="157"/>
                  </a:lnTo>
                  <a:lnTo>
                    <a:pt x="271" y="149"/>
                  </a:lnTo>
                  <a:lnTo>
                    <a:pt x="276" y="145"/>
                  </a:lnTo>
                  <a:lnTo>
                    <a:pt x="280" y="136"/>
                  </a:lnTo>
                  <a:lnTo>
                    <a:pt x="284" y="132"/>
                  </a:lnTo>
                  <a:lnTo>
                    <a:pt x="288" y="123"/>
                  </a:lnTo>
                  <a:lnTo>
                    <a:pt x="293" y="119"/>
                  </a:lnTo>
                  <a:lnTo>
                    <a:pt x="297" y="115"/>
                  </a:lnTo>
                  <a:lnTo>
                    <a:pt x="301" y="106"/>
                  </a:lnTo>
                  <a:lnTo>
                    <a:pt x="301" y="102"/>
                  </a:lnTo>
                  <a:lnTo>
                    <a:pt x="305" y="98"/>
                  </a:lnTo>
                  <a:lnTo>
                    <a:pt x="310" y="89"/>
                  </a:lnTo>
                  <a:lnTo>
                    <a:pt x="314" y="85"/>
                  </a:lnTo>
                  <a:lnTo>
                    <a:pt x="318" y="81"/>
                  </a:lnTo>
                  <a:lnTo>
                    <a:pt x="322" y="77"/>
                  </a:lnTo>
                  <a:lnTo>
                    <a:pt x="327" y="73"/>
                  </a:lnTo>
                  <a:lnTo>
                    <a:pt x="331" y="64"/>
                  </a:lnTo>
                  <a:lnTo>
                    <a:pt x="335" y="60"/>
                  </a:lnTo>
                  <a:lnTo>
                    <a:pt x="339" y="56"/>
                  </a:lnTo>
                  <a:lnTo>
                    <a:pt x="343" y="51"/>
                  </a:lnTo>
                  <a:lnTo>
                    <a:pt x="348" y="47"/>
                  </a:lnTo>
                  <a:lnTo>
                    <a:pt x="352" y="47"/>
                  </a:lnTo>
                  <a:lnTo>
                    <a:pt x="356" y="43"/>
                  </a:lnTo>
                  <a:lnTo>
                    <a:pt x="360" y="39"/>
                  </a:lnTo>
                  <a:lnTo>
                    <a:pt x="369" y="30"/>
                  </a:lnTo>
                  <a:lnTo>
                    <a:pt x="365" y="30"/>
                  </a:lnTo>
                  <a:lnTo>
                    <a:pt x="369" y="30"/>
                  </a:lnTo>
                  <a:lnTo>
                    <a:pt x="373" y="26"/>
                  </a:lnTo>
                  <a:lnTo>
                    <a:pt x="377" y="22"/>
                  </a:lnTo>
                  <a:lnTo>
                    <a:pt x="382" y="22"/>
                  </a:lnTo>
                  <a:lnTo>
                    <a:pt x="386" y="17"/>
                  </a:lnTo>
                  <a:lnTo>
                    <a:pt x="390" y="13"/>
                  </a:lnTo>
                  <a:lnTo>
                    <a:pt x="394" y="13"/>
                  </a:lnTo>
                  <a:lnTo>
                    <a:pt x="399" y="9"/>
                  </a:lnTo>
                  <a:lnTo>
                    <a:pt x="403" y="9"/>
                  </a:lnTo>
                  <a:lnTo>
                    <a:pt x="407" y="9"/>
                  </a:lnTo>
                  <a:lnTo>
                    <a:pt x="411" y="5"/>
                  </a:lnTo>
                  <a:lnTo>
                    <a:pt x="416" y="5"/>
                  </a:lnTo>
                  <a:lnTo>
                    <a:pt x="420" y="5"/>
                  </a:lnTo>
                  <a:lnTo>
                    <a:pt x="424" y="0"/>
                  </a:lnTo>
                  <a:lnTo>
                    <a:pt x="428" y="0"/>
                  </a:lnTo>
                  <a:lnTo>
                    <a:pt x="432" y="0"/>
                  </a:lnTo>
                  <a:lnTo>
                    <a:pt x="437" y="0"/>
                  </a:lnTo>
                  <a:lnTo>
                    <a:pt x="441" y="0"/>
                  </a:lnTo>
                  <a:lnTo>
                    <a:pt x="445" y="0"/>
                  </a:lnTo>
                  <a:lnTo>
                    <a:pt x="449" y="0"/>
                  </a:lnTo>
                  <a:lnTo>
                    <a:pt x="454" y="0"/>
                  </a:lnTo>
                  <a:lnTo>
                    <a:pt x="458" y="0"/>
                  </a:lnTo>
                  <a:lnTo>
                    <a:pt x="462" y="0"/>
                  </a:lnTo>
                  <a:lnTo>
                    <a:pt x="466" y="0"/>
                  </a:lnTo>
                  <a:lnTo>
                    <a:pt x="471" y="0"/>
                  </a:lnTo>
                  <a:lnTo>
                    <a:pt x="475" y="5"/>
                  </a:lnTo>
                  <a:lnTo>
                    <a:pt x="479" y="5"/>
                  </a:lnTo>
                  <a:lnTo>
                    <a:pt x="483" y="5"/>
                  </a:lnTo>
                  <a:lnTo>
                    <a:pt x="488" y="9"/>
                  </a:lnTo>
                  <a:lnTo>
                    <a:pt x="492" y="9"/>
                  </a:lnTo>
                  <a:lnTo>
                    <a:pt x="496" y="13"/>
                  </a:lnTo>
                  <a:lnTo>
                    <a:pt x="500" y="13"/>
                  </a:lnTo>
                  <a:lnTo>
                    <a:pt x="505" y="17"/>
                  </a:lnTo>
                  <a:lnTo>
                    <a:pt x="509" y="17"/>
                  </a:lnTo>
                  <a:lnTo>
                    <a:pt x="513" y="22"/>
                  </a:lnTo>
                </a:path>
              </a:pathLst>
            </a:custGeom>
            <a:noFill/>
            <a:ln w="571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a:p>
          </p:txBody>
        </p:sp>
        <p:sp>
          <p:nvSpPr>
            <p:cNvPr id="25" name="Freeform 24"/>
            <p:cNvSpPr>
              <a:spLocks/>
            </p:cNvSpPr>
            <p:nvPr/>
          </p:nvSpPr>
          <p:spPr bwMode="auto">
            <a:xfrm>
              <a:off x="978535" y="287417"/>
              <a:ext cx="320675" cy="728980"/>
            </a:xfrm>
            <a:custGeom>
              <a:avLst/>
              <a:gdLst>
                <a:gd name="T0" fmla="*/ 9 w 505"/>
                <a:gd name="T1" fmla="*/ 4 h 1148"/>
                <a:gd name="T2" fmla="*/ 21 w 505"/>
                <a:gd name="T3" fmla="*/ 12 h 1148"/>
                <a:gd name="T4" fmla="*/ 34 w 505"/>
                <a:gd name="T5" fmla="*/ 25 h 1148"/>
                <a:gd name="T6" fmla="*/ 42 w 505"/>
                <a:gd name="T7" fmla="*/ 38 h 1148"/>
                <a:gd name="T8" fmla="*/ 55 w 505"/>
                <a:gd name="T9" fmla="*/ 51 h 1148"/>
                <a:gd name="T10" fmla="*/ 68 w 505"/>
                <a:gd name="T11" fmla="*/ 63 h 1148"/>
                <a:gd name="T12" fmla="*/ 81 w 505"/>
                <a:gd name="T13" fmla="*/ 80 h 1148"/>
                <a:gd name="T14" fmla="*/ 93 w 505"/>
                <a:gd name="T15" fmla="*/ 97 h 1148"/>
                <a:gd name="T16" fmla="*/ 102 w 505"/>
                <a:gd name="T17" fmla="*/ 114 h 1148"/>
                <a:gd name="T18" fmla="*/ 115 w 505"/>
                <a:gd name="T19" fmla="*/ 135 h 1148"/>
                <a:gd name="T20" fmla="*/ 127 w 505"/>
                <a:gd name="T21" fmla="*/ 156 h 1148"/>
                <a:gd name="T22" fmla="*/ 140 w 505"/>
                <a:gd name="T23" fmla="*/ 178 h 1148"/>
                <a:gd name="T24" fmla="*/ 153 w 505"/>
                <a:gd name="T25" fmla="*/ 199 h 1148"/>
                <a:gd name="T26" fmla="*/ 161 w 505"/>
                <a:gd name="T27" fmla="*/ 224 h 1148"/>
                <a:gd name="T28" fmla="*/ 174 w 505"/>
                <a:gd name="T29" fmla="*/ 250 h 1148"/>
                <a:gd name="T30" fmla="*/ 187 w 505"/>
                <a:gd name="T31" fmla="*/ 275 h 1148"/>
                <a:gd name="T32" fmla="*/ 199 w 505"/>
                <a:gd name="T33" fmla="*/ 300 h 1148"/>
                <a:gd name="T34" fmla="*/ 212 w 505"/>
                <a:gd name="T35" fmla="*/ 330 h 1148"/>
                <a:gd name="T36" fmla="*/ 221 w 505"/>
                <a:gd name="T37" fmla="*/ 356 h 1148"/>
                <a:gd name="T38" fmla="*/ 233 w 505"/>
                <a:gd name="T39" fmla="*/ 385 h 1148"/>
                <a:gd name="T40" fmla="*/ 246 w 505"/>
                <a:gd name="T41" fmla="*/ 415 h 1148"/>
                <a:gd name="T42" fmla="*/ 259 w 505"/>
                <a:gd name="T43" fmla="*/ 445 h 1148"/>
                <a:gd name="T44" fmla="*/ 271 w 505"/>
                <a:gd name="T45" fmla="*/ 478 h 1148"/>
                <a:gd name="T46" fmla="*/ 284 w 505"/>
                <a:gd name="T47" fmla="*/ 508 h 1148"/>
                <a:gd name="T48" fmla="*/ 293 w 505"/>
                <a:gd name="T49" fmla="*/ 542 h 1148"/>
                <a:gd name="T50" fmla="*/ 305 w 505"/>
                <a:gd name="T51" fmla="*/ 572 h 1148"/>
                <a:gd name="T52" fmla="*/ 318 w 505"/>
                <a:gd name="T53" fmla="*/ 606 h 1148"/>
                <a:gd name="T54" fmla="*/ 331 w 505"/>
                <a:gd name="T55" fmla="*/ 639 h 1148"/>
                <a:gd name="T56" fmla="*/ 343 w 505"/>
                <a:gd name="T57" fmla="*/ 673 h 1148"/>
                <a:gd name="T58" fmla="*/ 352 w 505"/>
                <a:gd name="T59" fmla="*/ 707 h 1148"/>
                <a:gd name="T60" fmla="*/ 365 w 505"/>
                <a:gd name="T61" fmla="*/ 741 h 1148"/>
                <a:gd name="T62" fmla="*/ 377 w 505"/>
                <a:gd name="T63" fmla="*/ 779 h 1148"/>
                <a:gd name="T64" fmla="*/ 390 w 505"/>
                <a:gd name="T65" fmla="*/ 813 h 1148"/>
                <a:gd name="T66" fmla="*/ 403 w 505"/>
                <a:gd name="T67" fmla="*/ 847 h 1148"/>
                <a:gd name="T68" fmla="*/ 411 w 505"/>
                <a:gd name="T69" fmla="*/ 881 h 1148"/>
                <a:gd name="T70" fmla="*/ 424 w 505"/>
                <a:gd name="T71" fmla="*/ 919 h 1148"/>
                <a:gd name="T72" fmla="*/ 437 w 505"/>
                <a:gd name="T73" fmla="*/ 953 h 1148"/>
                <a:gd name="T74" fmla="*/ 449 w 505"/>
                <a:gd name="T75" fmla="*/ 987 h 1148"/>
                <a:gd name="T76" fmla="*/ 462 w 505"/>
                <a:gd name="T77" fmla="*/ 1021 h 1148"/>
                <a:gd name="T78" fmla="*/ 471 w 505"/>
                <a:gd name="T79" fmla="*/ 1059 h 1148"/>
                <a:gd name="T80" fmla="*/ 483 w 505"/>
                <a:gd name="T81" fmla="*/ 1093 h 1148"/>
                <a:gd name="T82" fmla="*/ 496 w 505"/>
                <a:gd name="T83" fmla="*/ 112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5" h="1148">
                  <a:moveTo>
                    <a:pt x="0" y="0"/>
                  </a:moveTo>
                  <a:lnTo>
                    <a:pt x="4" y="0"/>
                  </a:lnTo>
                  <a:lnTo>
                    <a:pt x="9" y="4"/>
                  </a:lnTo>
                  <a:lnTo>
                    <a:pt x="13" y="8"/>
                  </a:lnTo>
                  <a:lnTo>
                    <a:pt x="17" y="12"/>
                  </a:lnTo>
                  <a:lnTo>
                    <a:pt x="21" y="12"/>
                  </a:lnTo>
                  <a:lnTo>
                    <a:pt x="25" y="17"/>
                  </a:lnTo>
                  <a:lnTo>
                    <a:pt x="30" y="21"/>
                  </a:lnTo>
                  <a:lnTo>
                    <a:pt x="34" y="25"/>
                  </a:lnTo>
                  <a:lnTo>
                    <a:pt x="38" y="29"/>
                  </a:lnTo>
                  <a:lnTo>
                    <a:pt x="38" y="34"/>
                  </a:lnTo>
                  <a:lnTo>
                    <a:pt x="42" y="38"/>
                  </a:lnTo>
                  <a:lnTo>
                    <a:pt x="47" y="42"/>
                  </a:lnTo>
                  <a:lnTo>
                    <a:pt x="51" y="46"/>
                  </a:lnTo>
                  <a:lnTo>
                    <a:pt x="55" y="51"/>
                  </a:lnTo>
                  <a:lnTo>
                    <a:pt x="59" y="55"/>
                  </a:lnTo>
                  <a:lnTo>
                    <a:pt x="64" y="59"/>
                  </a:lnTo>
                  <a:lnTo>
                    <a:pt x="68" y="63"/>
                  </a:lnTo>
                  <a:lnTo>
                    <a:pt x="72" y="72"/>
                  </a:lnTo>
                  <a:lnTo>
                    <a:pt x="76" y="76"/>
                  </a:lnTo>
                  <a:lnTo>
                    <a:pt x="81" y="80"/>
                  </a:lnTo>
                  <a:lnTo>
                    <a:pt x="85" y="84"/>
                  </a:lnTo>
                  <a:lnTo>
                    <a:pt x="89" y="93"/>
                  </a:lnTo>
                  <a:lnTo>
                    <a:pt x="93" y="97"/>
                  </a:lnTo>
                  <a:lnTo>
                    <a:pt x="98" y="101"/>
                  </a:lnTo>
                  <a:lnTo>
                    <a:pt x="98" y="110"/>
                  </a:lnTo>
                  <a:lnTo>
                    <a:pt x="102" y="114"/>
                  </a:lnTo>
                  <a:lnTo>
                    <a:pt x="106" y="123"/>
                  </a:lnTo>
                  <a:lnTo>
                    <a:pt x="110" y="127"/>
                  </a:lnTo>
                  <a:lnTo>
                    <a:pt x="115" y="135"/>
                  </a:lnTo>
                  <a:lnTo>
                    <a:pt x="119" y="144"/>
                  </a:lnTo>
                  <a:lnTo>
                    <a:pt x="123" y="148"/>
                  </a:lnTo>
                  <a:lnTo>
                    <a:pt x="127" y="156"/>
                  </a:lnTo>
                  <a:lnTo>
                    <a:pt x="131" y="161"/>
                  </a:lnTo>
                  <a:lnTo>
                    <a:pt x="136" y="169"/>
                  </a:lnTo>
                  <a:lnTo>
                    <a:pt x="140" y="178"/>
                  </a:lnTo>
                  <a:lnTo>
                    <a:pt x="144" y="186"/>
                  </a:lnTo>
                  <a:lnTo>
                    <a:pt x="148" y="190"/>
                  </a:lnTo>
                  <a:lnTo>
                    <a:pt x="153" y="199"/>
                  </a:lnTo>
                  <a:lnTo>
                    <a:pt x="157" y="207"/>
                  </a:lnTo>
                  <a:lnTo>
                    <a:pt x="161" y="216"/>
                  </a:lnTo>
                  <a:lnTo>
                    <a:pt x="161" y="224"/>
                  </a:lnTo>
                  <a:lnTo>
                    <a:pt x="165" y="233"/>
                  </a:lnTo>
                  <a:lnTo>
                    <a:pt x="170" y="241"/>
                  </a:lnTo>
                  <a:lnTo>
                    <a:pt x="174" y="250"/>
                  </a:lnTo>
                  <a:lnTo>
                    <a:pt x="178" y="258"/>
                  </a:lnTo>
                  <a:lnTo>
                    <a:pt x="182" y="267"/>
                  </a:lnTo>
                  <a:lnTo>
                    <a:pt x="187" y="275"/>
                  </a:lnTo>
                  <a:lnTo>
                    <a:pt x="191" y="284"/>
                  </a:lnTo>
                  <a:lnTo>
                    <a:pt x="195" y="292"/>
                  </a:lnTo>
                  <a:lnTo>
                    <a:pt x="199" y="300"/>
                  </a:lnTo>
                  <a:lnTo>
                    <a:pt x="204" y="309"/>
                  </a:lnTo>
                  <a:lnTo>
                    <a:pt x="208" y="317"/>
                  </a:lnTo>
                  <a:lnTo>
                    <a:pt x="212" y="330"/>
                  </a:lnTo>
                  <a:lnTo>
                    <a:pt x="216" y="339"/>
                  </a:lnTo>
                  <a:lnTo>
                    <a:pt x="221" y="347"/>
                  </a:lnTo>
                  <a:lnTo>
                    <a:pt x="221" y="356"/>
                  </a:lnTo>
                  <a:lnTo>
                    <a:pt x="225" y="364"/>
                  </a:lnTo>
                  <a:lnTo>
                    <a:pt x="229" y="377"/>
                  </a:lnTo>
                  <a:lnTo>
                    <a:pt x="233" y="385"/>
                  </a:lnTo>
                  <a:lnTo>
                    <a:pt x="237" y="394"/>
                  </a:lnTo>
                  <a:lnTo>
                    <a:pt x="242" y="406"/>
                  </a:lnTo>
                  <a:lnTo>
                    <a:pt x="246" y="415"/>
                  </a:lnTo>
                  <a:lnTo>
                    <a:pt x="250" y="423"/>
                  </a:lnTo>
                  <a:lnTo>
                    <a:pt x="254" y="436"/>
                  </a:lnTo>
                  <a:lnTo>
                    <a:pt x="259" y="445"/>
                  </a:lnTo>
                  <a:lnTo>
                    <a:pt x="263" y="457"/>
                  </a:lnTo>
                  <a:lnTo>
                    <a:pt x="267" y="466"/>
                  </a:lnTo>
                  <a:lnTo>
                    <a:pt x="271" y="478"/>
                  </a:lnTo>
                  <a:lnTo>
                    <a:pt x="276" y="487"/>
                  </a:lnTo>
                  <a:lnTo>
                    <a:pt x="280" y="500"/>
                  </a:lnTo>
                  <a:lnTo>
                    <a:pt x="284" y="508"/>
                  </a:lnTo>
                  <a:lnTo>
                    <a:pt x="284" y="521"/>
                  </a:lnTo>
                  <a:lnTo>
                    <a:pt x="288" y="529"/>
                  </a:lnTo>
                  <a:lnTo>
                    <a:pt x="293" y="542"/>
                  </a:lnTo>
                  <a:lnTo>
                    <a:pt x="297" y="550"/>
                  </a:lnTo>
                  <a:lnTo>
                    <a:pt x="301" y="563"/>
                  </a:lnTo>
                  <a:lnTo>
                    <a:pt x="305" y="572"/>
                  </a:lnTo>
                  <a:lnTo>
                    <a:pt x="310" y="584"/>
                  </a:lnTo>
                  <a:lnTo>
                    <a:pt x="314" y="597"/>
                  </a:lnTo>
                  <a:lnTo>
                    <a:pt x="318" y="606"/>
                  </a:lnTo>
                  <a:lnTo>
                    <a:pt x="322" y="618"/>
                  </a:lnTo>
                  <a:lnTo>
                    <a:pt x="326" y="631"/>
                  </a:lnTo>
                  <a:lnTo>
                    <a:pt x="331" y="639"/>
                  </a:lnTo>
                  <a:lnTo>
                    <a:pt x="335" y="652"/>
                  </a:lnTo>
                  <a:lnTo>
                    <a:pt x="339" y="665"/>
                  </a:lnTo>
                  <a:lnTo>
                    <a:pt x="343" y="673"/>
                  </a:lnTo>
                  <a:lnTo>
                    <a:pt x="348" y="686"/>
                  </a:lnTo>
                  <a:lnTo>
                    <a:pt x="348" y="699"/>
                  </a:lnTo>
                  <a:lnTo>
                    <a:pt x="352" y="707"/>
                  </a:lnTo>
                  <a:lnTo>
                    <a:pt x="356" y="720"/>
                  </a:lnTo>
                  <a:lnTo>
                    <a:pt x="360" y="733"/>
                  </a:lnTo>
                  <a:lnTo>
                    <a:pt x="365" y="741"/>
                  </a:lnTo>
                  <a:lnTo>
                    <a:pt x="369" y="754"/>
                  </a:lnTo>
                  <a:lnTo>
                    <a:pt x="373" y="767"/>
                  </a:lnTo>
                  <a:lnTo>
                    <a:pt x="377" y="779"/>
                  </a:lnTo>
                  <a:lnTo>
                    <a:pt x="382" y="788"/>
                  </a:lnTo>
                  <a:lnTo>
                    <a:pt x="386" y="800"/>
                  </a:lnTo>
                  <a:lnTo>
                    <a:pt x="390" y="813"/>
                  </a:lnTo>
                  <a:lnTo>
                    <a:pt x="394" y="826"/>
                  </a:lnTo>
                  <a:lnTo>
                    <a:pt x="399" y="834"/>
                  </a:lnTo>
                  <a:lnTo>
                    <a:pt x="403" y="847"/>
                  </a:lnTo>
                  <a:lnTo>
                    <a:pt x="407" y="860"/>
                  </a:lnTo>
                  <a:lnTo>
                    <a:pt x="407" y="872"/>
                  </a:lnTo>
                  <a:lnTo>
                    <a:pt x="411" y="881"/>
                  </a:lnTo>
                  <a:lnTo>
                    <a:pt x="416" y="894"/>
                  </a:lnTo>
                  <a:lnTo>
                    <a:pt x="420" y="906"/>
                  </a:lnTo>
                  <a:lnTo>
                    <a:pt x="424" y="919"/>
                  </a:lnTo>
                  <a:lnTo>
                    <a:pt x="428" y="928"/>
                  </a:lnTo>
                  <a:lnTo>
                    <a:pt x="432" y="940"/>
                  </a:lnTo>
                  <a:lnTo>
                    <a:pt x="437" y="953"/>
                  </a:lnTo>
                  <a:lnTo>
                    <a:pt x="441" y="966"/>
                  </a:lnTo>
                  <a:lnTo>
                    <a:pt x="445" y="974"/>
                  </a:lnTo>
                  <a:lnTo>
                    <a:pt x="449" y="987"/>
                  </a:lnTo>
                  <a:lnTo>
                    <a:pt x="454" y="1000"/>
                  </a:lnTo>
                  <a:lnTo>
                    <a:pt x="458" y="1012"/>
                  </a:lnTo>
                  <a:lnTo>
                    <a:pt x="462" y="1021"/>
                  </a:lnTo>
                  <a:lnTo>
                    <a:pt x="466" y="1033"/>
                  </a:lnTo>
                  <a:lnTo>
                    <a:pt x="471" y="1046"/>
                  </a:lnTo>
                  <a:lnTo>
                    <a:pt x="471" y="1059"/>
                  </a:lnTo>
                  <a:lnTo>
                    <a:pt x="475" y="1067"/>
                  </a:lnTo>
                  <a:lnTo>
                    <a:pt x="479" y="1080"/>
                  </a:lnTo>
                  <a:lnTo>
                    <a:pt x="483" y="1093"/>
                  </a:lnTo>
                  <a:lnTo>
                    <a:pt x="488" y="1101"/>
                  </a:lnTo>
                  <a:lnTo>
                    <a:pt x="492" y="1114"/>
                  </a:lnTo>
                  <a:lnTo>
                    <a:pt x="496" y="1127"/>
                  </a:lnTo>
                  <a:lnTo>
                    <a:pt x="500" y="1135"/>
                  </a:lnTo>
                  <a:lnTo>
                    <a:pt x="505" y="1148"/>
                  </a:lnTo>
                </a:path>
              </a:pathLst>
            </a:custGeom>
            <a:noFill/>
            <a:ln w="571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a:p>
          </p:txBody>
        </p:sp>
        <p:sp>
          <p:nvSpPr>
            <p:cNvPr id="26" name="Freeform 25"/>
            <p:cNvSpPr>
              <a:spLocks/>
            </p:cNvSpPr>
            <p:nvPr/>
          </p:nvSpPr>
          <p:spPr bwMode="auto">
            <a:xfrm>
              <a:off x="1299210" y="1016397"/>
              <a:ext cx="293370" cy="462915"/>
            </a:xfrm>
            <a:custGeom>
              <a:avLst/>
              <a:gdLst>
                <a:gd name="T0" fmla="*/ 4 w 462"/>
                <a:gd name="T1" fmla="*/ 13 h 729"/>
                <a:gd name="T2" fmla="*/ 12 w 462"/>
                <a:gd name="T3" fmla="*/ 34 h 729"/>
                <a:gd name="T4" fmla="*/ 21 w 462"/>
                <a:gd name="T5" fmla="*/ 55 h 729"/>
                <a:gd name="T6" fmla="*/ 29 w 462"/>
                <a:gd name="T7" fmla="*/ 76 h 729"/>
                <a:gd name="T8" fmla="*/ 33 w 462"/>
                <a:gd name="T9" fmla="*/ 97 h 729"/>
                <a:gd name="T10" fmla="*/ 42 w 462"/>
                <a:gd name="T11" fmla="*/ 118 h 729"/>
                <a:gd name="T12" fmla="*/ 50 w 462"/>
                <a:gd name="T13" fmla="*/ 140 h 729"/>
                <a:gd name="T14" fmla="*/ 59 w 462"/>
                <a:gd name="T15" fmla="*/ 161 h 729"/>
                <a:gd name="T16" fmla="*/ 67 w 462"/>
                <a:gd name="T17" fmla="*/ 182 h 729"/>
                <a:gd name="T18" fmla="*/ 76 w 462"/>
                <a:gd name="T19" fmla="*/ 203 h 729"/>
                <a:gd name="T20" fmla="*/ 84 w 462"/>
                <a:gd name="T21" fmla="*/ 224 h 729"/>
                <a:gd name="T22" fmla="*/ 89 w 462"/>
                <a:gd name="T23" fmla="*/ 246 h 729"/>
                <a:gd name="T24" fmla="*/ 97 w 462"/>
                <a:gd name="T25" fmla="*/ 263 h 729"/>
                <a:gd name="T26" fmla="*/ 106 w 462"/>
                <a:gd name="T27" fmla="*/ 284 h 729"/>
                <a:gd name="T28" fmla="*/ 114 w 462"/>
                <a:gd name="T29" fmla="*/ 301 h 729"/>
                <a:gd name="T30" fmla="*/ 122 w 462"/>
                <a:gd name="T31" fmla="*/ 322 h 729"/>
                <a:gd name="T32" fmla="*/ 131 w 462"/>
                <a:gd name="T33" fmla="*/ 339 h 729"/>
                <a:gd name="T34" fmla="*/ 139 w 462"/>
                <a:gd name="T35" fmla="*/ 356 h 729"/>
                <a:gd name="T36" fmla="*/ 148 w 462"/>
                <a:gd name="T37" fmla="*/ 373 h 729"/>
                <a:gd name="T38" fmla="*/ 152 w 462"/>
                <a:gd name="T39" fmla="*/ 390 h 729"/>
                <a:gd name="T40" fmla="*/ 161 w 462"/>
                <a:gd name="T41" fmla="*/ 407 h 729"/>
                <a:gd name="T42" fmla="*/ 169 w 462"/>
                <a:gd name="T43" fmla="*/ 424 h 729"/>
                <a:gd name="T44" fmla="*/ 178 w 462"/>
                <a:gd name="T45" fmla="*/ 440 h 729"/>
                <a:gd name="T46" fmla="*/ 186 w 462"/>
                <a:gd name="T47" fmla="*/ 457 h 729"/>
                <a:gd name="T48" fmla="*/ 195 w 462"/>
                <a:gd name="T49" fmla="*/ 470 h 729"/>
                <a:gd name="T50" fmla="*/ 203 w 462"/>
                <a:gd name="T51" fmla="*/ 487 h 729"/>
                <a:gd name="T52" fmla="*/ 212 w 462"/>
                <a:gd name="T53" fmla="*/ 500 h 729"/>
                <a:gd name="T54" fmla="*/ 216 w 462"/>
                <a:gd name="T55" fmla="*/ 517 h 729"/>
                <a:gd name="T56" fmla="*/ 224 w 462"/>
                <a:gd name="T57" fmla="*/ 529 h 729"/>
                <a:gd name="T58" fmla="*/ 233 w 462"/>
                <a:gd name="T59" fmla="*/ 542 h 729"/>
                <a:gd name="T60" fmla="*/ 241 w 462"/>
                <a:gd name="T61" fmla="*/ 555 h 729"/>
                <a:gd name="T62" fmla="*/ 250 w 462"/>
                <a:gd name="T63" fmla="*/ 568 h 729"/>
                <a:gd name="T64" fmla="*/ 258 w 462"/>
                <a:gd name="T65" fmla="*/ 580 h 729"/>
                <a:gd name="T66" fmla="*/ 267 w 462"/>
                <a:gd name="T67" fmla="*/ 589 h 729"/>
                <a:gd name="T68" fmla="*/ 275 w 462"/>
                <a:gd name="T69" fmla="*/ 601 h 729"/>
                <a:gd name="T70" fmla="*/ 279 w 462"/>
                <a:gd name="T71" fmla="*/ 610 h 729"/>
                <a:gd name="T72" fmla="*/ 288 w 462"/>
                <a:gd name="T73" fmla="*/ 623 h 729"/>
                <a:gd name="T74" fmla="*/ 296 w 462"/>
                <a:gd name="T75" fmla="*/ 631 h 729"/>
                <a:gd name="T76" fmla="*/ 305 w 462"/>
                <a:gd name="T77" fmla="*/ 640 h 729"/>
                <a:gd name="T78" fmla="*/ 313 w 462"/>
                <a:gd name="T79" fmla="*/ 648 h 729"/>
                <a:gd name="T80" fmla="*/ 322 w 462"/>
                <a:gd name="T81" fmla="*/ 657 h 729"/>
                <a:gd name="T82" fmla="*/ 330 w 462"/>
                <a:gd name="T83" fmla="*/ 665 h 729"/>
                <a:gd name="T84" fmla="*/ 343 w 462"/>
                <a:gd name="T85" fmla="*/ 678 h 729"/>
                <a:gd name="T86" fmla="*/ 343 w 462"/>
                <a:gd name="T87" fmla="*/ 678 h 729"/>
                <a:gd name="T88" fmla="*/ 351 w 462"/>
                <a:gd name="T89" fmla="*/ 686 h 729"/>
                <a:gd name="T90" fmla="*/ 360 w 462"/>
                <a:gd name="T91" fmla="*/ 690 h 729"/>
                <a:gd name="T92" fmla="*/ 368 w 462"/>
                <a:gd name="T93" fmla="*/ 699 h 729"/>
                <a:gd name="T94" fmla="*/ 377 w 462"/>
                <a:gd name="T95" fmla="*/ 703 h 729"/>
                <a:gd name="T96" fmla="*/ 385 w 462"/>
                <a:gd name="T97" fmla="*/ 707 h 729"/>
                <a:gd name="T98" fmla="*/ 394 w 462"/>
                <a:gd name="T99" fmla="*/ 712 h 729"/>
                <a:gd name="T100" fmla="*/ 402 w 462"/>
                <a:gd name="T101" fmla="*/ 716 h 729"/>
                <a:gd name="T102" fmla="*/ 411 w 462"/>
                <a:gd name="T103" fmla="*/ 720 h 729"/>
                <a:gd name="T104" fmla="*/ 419 w 462"/>
                <a:gd name="T105" fmla="*/ 720 h 729"/>
                <a:gd name="T106" fmla="*/ 428 w 462"/>
                <a:gd name="T107" fmla="*/ 724 h 729"/>
                <a:gd name="T108" fmla="*/ 436 w 462"/>
                <a:gd name="T109" fmla="*/ 724 h 729"/>
                <a:gd name="T110" fmla="*/ 445 w 462"/>
                <a:gd name="T111" fmla="*/ 724 h 729"/>
                <a:gd name="T112" fmla="*/ 453 w 462"/>
                <a:gd name="T113" fmla="*/ 724 h 729"/>
                <a:gd name="T114" fmla="*/ 462 w 462"/>
                <a:gd name="T115" fmla="*/ 729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729">
                  <a:moveTo>
                    <a:pt x="0" y="0"/>
                  </a:moveTo>
                  <a:lnTo>
                    <a:pt x="4" y="13"/>
                  </a:lnTo>
                  <a:lnTo>
                    <a:pt x="8" y="21"/>
                  </a:lnTo>
                  <a:lnTo>
                    <a:pt x="12" y="34"/>
                  </a:lnTo>
                  <a:lnTo>
                    <a:pt x="17" y="42"/>
                  </a:lnTo>
                  <a:lnTo>
                    <a:pt x="21" y="55"/>
                  </a:lnTo>
                  <a:lnTo>
                    <a:pt x="25" y="68"/>
                  </a:lnTo>
                  <a:lnTo>
                    <a:pt x="29" y="76"/>
                  </a:lnTo>
                  <a:lnTo>
                    <a:pt x="29" y="89"/>
                  </a:lnTo>
                  <a:lnTo>
                    <a:pt x="33" y="97"/>
                  </a:lnTo>
                  <a:lnTo>
                    <a:pt x="38" y="110"/>
                  </a:lnTo>
                  <a:lnTo>
                    <a:pt x="42" y="118"/>
                  </a:lnTo>
                  <a:lnTo>
                    <a:pt x="46" y="131"/>
                  </a:lnTo>
                  <a:lnTo>
                    <a:pt x="50" y="140"/>
                  </a:lnTo>
                  <a:lnTo>
                    <a:pt x="55" y="152"/>
                  </a:lnTo>
                  <a:lnTo>
                    <a:pt x="59" y="161"/>
                  </a:lnTo>
                  <a:lnTo>
                    <a:pt x="63" y="174"/>
                  </a:lnTo>
                  <a:lnTo>
                    <a:pt x="67" y="182"/>
                  </a:lnTo>
                  <a:lnTo>
                    <a:pt x="72" y="195"/>
                  </a:lnTo>
                  <a:lnTo>
                    <a:pt x="76" y="203"/>
                  </a:lnTo>
                  <a:lnTo>
                    <a:pt x="80" y="212"/>
                  </a:lnTo>
                  <a:lnTo>
                    <a:pt x="84" y="224"/>
                  </a:lnTo>
                  <a:lnTo>
                    <a:pt x="89" y="233"/>
                  </a:lnTo>
                  <a:lnTo>
                    <a:pt x="89" y="246"/>
                  </a:lnTo>
                  <a:lnTo>
                    <a:pt x="93" y="254"/>
                  </a:lnTo>
                  <a:lnTo>
                    <a:pt x="97" y="263"/>
                  </a:lnTo>
                  <a:lnTo>
                    <a:pt x="101" y="271"/>
                  </a:lnTo>
                  <a:lnTo>
                    <a:pt x="106" y="284"/>
                  </a:lnTo>
                  <a:lnTo>
                    <a:pt x="110" y="292"/>
                  </a:lnTo>
                  <a:lnTo>
                    <a:pt x="114" y="301"/>
                  </a:lnTo>
                  <a:lnTo>
                    <a:pt x="118" y="309"/>
                  </a:lnTo>
                  <a:lnTo>
                    <a:pt x="122" y="322"/>
                  </a:lnTo>
                  <a:lnTo>
                    <a:pt x="127" y="330"/>
                  </a:lnTo>
                  <a:lnTo>
                    <a:pt x="131" y="339"/>
                  </a:lnTo>
                  <a:lnTo>
                    <a:pt x="135" y="347"/>
                  </a:lnTo>
                  <a:lnTo>
                    <a:pt x="139" y="356"/>
                  </a:lnTo>
                  <a:lnTo>
                    <a:pt x="144" y="364"/>
                  </a:lnTo>
                  <a:lnTo>
                    <a:pt x="148" y="373"/>
                  </a:lnTo>
                  <a:lnTo>
                    <a:pt x="152" y="381"/>
                  </a:lnTo>
                  <a:lnTo>
                    <a:pt x="152" y="390"/>
                  </a:lnTo>
                  <a:lnTo>
                    <a:pt x="156" y="398"/>
                  </a:lnTo>
                  <a:lnTo>
                    <a:pt x="161" y="407"/>
                  </a:lnTo>
                  <a:lnTo>
                    <a:pt x="165" y="415"/>
                  </a:lnTo>
                  <a:lnTo>
                    <a:pt x="169" y="424"/>
                  </a:lnTo>
                  <a:lnTo>
                    <a:pt x="173" y="432"/>
                  </a:lnTo>
                  <a:lnTo>
                    <a:pt x="178" y="440"/>
                  </a:lnTo>
                  <a:lnTo>
                    <a:pt x="182" y="449"/>
                  </a:lnTo>
                  <a:lnTo>
                    <a:pt x="186" y="457"/>
                  </a:lnTo>
                  <a:lnTo>
                    <a:pt x="190" y="466"/>
                  </a:lnTo>
                  <a:lnTo>
                    <a:pt x="195" y="470"/>
                  </a:lnTo>
                  <a:lnTo>
                    <a:pt x="199" y="479"/>
                  </a:lnTo>
                  <a:lnTo>
                    <a:pt x="203" y="487"/>
                  </a:lnTo>
                  <a:lnTo>
                    <a:pt x="207" y="496"/>
                  </a:lnTo>
                  <a:lnTo>
                    <a:pt x="212" y="500"/>
                  </a:lnTo>
                  <a:lnTo>
                    <a:pt x="216" y="508"/>
                  </a:lnTo>
                  <a:lnTo>
                    <a:pt x="216" y="517"/>
                  </a:lnTo>
                  <a:lnTo>
                    <a:pt x="220" y="521"/>
                  </a:lnTo>
                  <a:lnTo>
                    <a:pt x="224" y="529"/>
                  </a:lnTo>
                  <a:lnTo>
                    <a:pt x="228" y="534"/>
                  </a:lnTo>
                  <a:lnTo>
                    <a:pt x="233" y="542"/>
                  </a:lnTo>
                  <a:lnTo>
                    <a:pt x="237" y="551"/>
                  </a:lnTo>
                  <a:lnTo>
                    <a:pt x="241" y="555"/>
                  </a:lnTo>
                  <a:lnTo>
                    <a:pt x="245" y="559"/>
                  </a:lnTo>
                  <a:lnTo>
                    <a:pt x="250" y="568"/>
                  </a:lnTo>
                  <a:lnTo>
                    <a:pt x="254" y="572"/>
                  </a:lnTo>
                  <a:lnTo>
                    <a:pt x="258" y="580"/>
                  </a:lnTo>
                  <a:lnTo>
                    <a:pt x="262" y="585"/>
                  </a:lnTo>
                  <a:lnTo>
                    <a:pt x="267" y="589"/>
                  </a:lnTo>
                  <a:lnTo>
                    <a:pt x="271" y="597"/>
                  </a:lnTo>
                  <a:lnTo>
                    <a:pt x="275" y="601"/>
                  </a:lnTo>
                  <a:lnTo>
                    <a:pt x="275" y="606"/>
                  </a:lnTo>
                  <a:lnTo>
                    <a:pt x="279" y="610"/>
                  </a:lnTo>
                  <a:lnTo>
                    <a:pt x="284" y="618"/>
                  </a:lnTo>
                  <a:lnTo>
                    <a:pt x="288" y="623"/>
                  </a:lnTo>
                  <a:lnTo>
                    <a:pt x="292" y="627"/>
                  </a:lnTo>
                  <a:lnTo>
                    <a:pt x="296" y="631"/>
                  </a:lnTo>
                  <a:lnTo>
                    <a:pt x="301" y="635"/>
                  </a:lnTo>
                  <a:lnTo>
                    <a:pt x="305" y="640"/>
                  </a:lnTo>
                  <a:lnTo>
                    <a:pt x="309" y="644"/>
                  </a:lnTo>
                  <a:lnTo>
                    <a:pt x="313" y="648"/>
                  </a:lnTo>
                  <a:lnTo>
                    <a:pt x="318" y="652"/>
                  </a:lnTo>
                  <a:lnTo>
                    <a:pt x="322" y="657"/>
                  </a:lnTo>
                  <a:lnTo>
                    <a:pt x="326" y="661"/>
                  </a:lnTo>
                  <a:lnTo>
                    <a:pt x="330" y="665"/>
                  </a:lnTo>
                  <a:lnTo>
                    <a:pt x="334" y="669"/>
                  </a:lnTo>
                  <a:lnTo>
                    <a:pt x="343" y="678"/>
                  </a:lnTo>
                  <a:lnTo>
                    <a:pt x="339" y="678"/>
                  </a:lnTo>
                  <a:lnTo>
                    <a:pt x="343" y="678"/>
                  </a:lnTo>
                  <a:lnTo>
                    <a:pt x="347" y="682"/>
                  </a:lnTo>
                  <a:lnTo>
                    <a:pt x="351" y="686"/>
                  </a:lnTo>
                  <a:lnTo>
                    <a:pt x="356" y="690"/>
                  </a:lnTo>
                  <a:lnTo>
                    <a:pt x="360" y="690"/>
                  </a:lnTo>
                  <a:lnTo>
                    <a:pt x="364" y="695"/>
                  </a:lnTo>
                  <a:lnTo>
                    <a:pt x="368" y="699"/>
                  </a:lnTo>
                  <a:lnTo>
                    <a:pt x="373" y="699"/>
                  </a:lnTo>
                  <a:lnTo>
                    <a:pt x="377" y="703"/>
                  </a:lnTo>
                  <a:lnTo>
                    <a:pt x="381" y="703"/>
                  </a:lnTo>
                  <a:lnTo>
                    <a:pt x="385" y="707"/>
                  </a:lnTo>
                  <a:lnTo>
                    <a:pt x="390" y="707"/>
                  </a:lnTo>
                  <a:lnTo>
                    <a:pt x="394" y="712"/>
                  </a:lnTo>
                  <a:lnTo>
                    <a:pt x="398" y="712"/>
                  </a:lnTo>
                  <a:lnTo>
                    <a:pt x="402" y="716"/>
                  </a:lnTo>
                  <a:lnTo>
                    <a:pt x="407" y="716"/>
                  </a:lnTo>
                  <a:lnTo>
                    <a:pt x="411" y="720"/>
                  </a:lnTo>
                  <a:lnTo>
                    <a:pt x="415" y="720"/>
                  </a:lnTo>
                  <a:lnTo>
                    <a:pt x="419" y="720"/>
                  </a:lnTo>
                  <a:lnTo>
                    <a:pt x="424" y="720"/>
                  </a:lnTo>
                  <a:lnTo>
                    <a:pt x="428" y="724"/>
                  </a:lnTo>
                  <a:lnTo>
                    <a:pt x="432" y="724"/>
                  </a:lnTo>
                  <a:lnTo>
                    <a:pt x="436" y="724"/>
                  </a:lnTo>
                  <a:lnTo>
                    <a:pt x="440" y="724"/>
                  </a:lnTo>
                  <a:lnTo>
                    <a:pt x="445" y="724"/>
                  </a:lnTo>
                  <a:lnTo>
                    <a:pt x="449" y="724"/>
                  </a:lnTo>
                  <a:lnTo>
                    <a:pt x="453" y="724"/>
                  </a:lnTo>
                  <a:lnTo>
                    <a:pt x="457" y="724"/>
                  </a:lnTo>
                  <a:lnTo>
                    <a:pt x="462" y="729"/>
                  </a:lnTo>
                </a:path>
              </a:pathLst>
            </a:custGeom>
            <a:noFill/>
            <a:ln w="571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a:p>
          </p:txBody>
        </p:sp>
        <p:sp>
          <p:nvSpPr>
            <p:cNvPr id="27" name="Freeform 26"/>
            <p:cNvSpPr>
              <a:spLocks/>
            </p:cNvSpPr>
            <p:nvPr/>
          </p:nvSpPr>
          <p:spPr bwMode="auto">
            <a:xfrm>
              <a:off x="332740" y="817007"/>
              <a:ext cx="352425" cy="662305"/>
            </a:xfrm>
            <a:custGeom>
              <a:avLst/>
              <a:gdLst>
                <a:gd name="T0" fmla="*/ 8 w 555"/>
                <a:gd name="T1" fmla="*/ 1038 h 1043"/>
                <a:gd name="T2" fmla="*/ 21 w 555"/>
                <a:gd name="T3" fmla="*/ 1038 h 1043"/>
                <a:gd name="T4" fmla="*/ 33 w 555"/>
                <a:gd name="T5" fmla="*/ 1034 h 1043"/>
                <a:gd name="T6" fmla="*/ 46 w 555"/>
                <a:gd name="T7" fmla="*/ 1030 h 1043"/>
                <a:gd name="T8" fmla="*/ 59 w 555"/>
                <a:gd name="T9" fmla="*/ 1026 h 1043"/>
                <a:gd name="T10" fmla="*/ 72 w 555"/>
                <a:gd name="T11" fmla="*/ 1017 h 1043"/>
                <a:gd name="T12" fmla="*/ 84 w 555"/>
                <a:gd name="T13" fmla="*/ 1009 h 1043"/>
                <a:gd name="T14" fmla="*/ 97 w 555"/>
                <a:gd name="T15" fmla="*/ 996 h 1043"/>
                <a:gd name="T16" fmla="*/ 110 w 555"/>
                <a:gd name="T17" fmla="*/ 988 h 1043"/>
                <a:gd name="T18" fmla="*/ 127 w 555"/>
                <a:gd name="T19" fmla="*/ 971 h 1043"/>
                <a:gd name="T20" fmla="*/ 139 w 555"/>
                <a:gd name="T21" fmla="*/ 958 h 1043"/>
                <a:gd name="T22" fmla="*/ 152 w 555"/>
                <a:gd name="T23" fmla="*/ 941 h 1043"/>
                <a:gd name="T24" fmla="*/ 165 w 555"/>
                <a:gd name="T25" fmla="*/ 924 h 1043"/>
                <a:gd name="T26" fmla="*/ 178 w 555"/>
                <a:gd name="T27" fmla="*/ 907 h 1043"/>
                <a:gd name="T28" fmla="*/ 190 w 555"/>
                <a:gd name="T29" fmla="*/ 886 h 1043"/>
                <a:gd name="T30" fmla="*/ 203 w 555"/>
                <a:gd name="T31" fmla="*/ 865 h 1043"/>
                <a:gd name="T32" fmla="*/ 216 w 555"/>
                <a:gd name="T33" fmla="*/ 843 h 1043"/>
                <a:gd name="T34" fmla="*/ 233 w 555"/>
                <a:gd name="T35" fmla="*/ 818 h 1043"/>
                <a:gd name="T36" fmla="*/ 245 w 555"/>
                <a:gd name="T37" fmla="*/ 793 h 1043"/>
                <a:gd name="T38" fmla="*/ 258 w 555"/>
                <a:gd name="T39" fmla="*/ 767 h 1043"/>
                <a:gd name="T40" fmla="*/ 271 w 555"/>
                <a:gd name="T41" fmla="*/ 742 h 1043"/>
                <a:gd name="T42" fmla="*/ 284 w 555"/>
                <a:gd name="T43" fmla="*/ 712 h 1043"/>
                <a:gd name="T44" fmla="*/ 296 w 555"/>
                <a:gd name="T45" fmla="*/ 687 h 1043"/>
                <a:gd name="T46" fmla="*/ 309 w 555"/>
                <a:gd name="T47" fmla="*/ 657 h 1043"/>
                <a:gd name="T48" fmla="*/ 322 w 555"/>
                <a:gd name="T49" fmla="*/ 623 h 1043"/>
                <a:gd name="T50" fmla="*/ 334 w 555"/>
                <a:gd name="T51" fmla="*/ 593 h 1043"/>
                <a:gd name="T52" fmla="*/ 351 w 555"/>
                <a:gd name="T53" fmla="*/ 560 h 1043"/>
                <a:gd name="T54" fmla="*/ 364 w 555"/>
                <a:gd name="T55" fmla="*/ 530 h 1043"/>
                <a:gd name="T56" fmla="*/ 377 w 555"/>
                <a:gd name="T57" fmla="*/ 496 h 1043"/>
                <a:gd name="T58" fmla="*/ 390 w 555"/>
                <a:gd name="T59" fmla="*/ 462 h 1043"/>
                <a:gd name="T60" fmla="*/ 402 w 555"/>
                <a:gd name="T61" fmla="*/ 428 h 1043"/>
                <a:gd name="T62" fmla="*/ 415 w 555"/>
                <a:gd name="T63" fmla="*/ 390 h 1043"/>
                <a:gd name="T64" fmla="*/ 428 w 555"/>
                <a:gd name="T65" fmla="*/ 356 h 1043"/>
                <a:gd name="T66" fmla="*/ 440 w 555"/>
                <a:gd name="T67" fmla="*/ 318 h 1043"/>
                <a:gd name="T68" fmla="*/ 453 w 555"/>
                <a:gd name="T69" fmla="*/ 284 h 1043"/>
                <a:gd name="T70" fmla="*/ 470 w 555"/>
                <a:gd name="T71" fmla="*/ 246 h 1043"/>
                <a:gd name="T72" fmla="*/ 483 w 555"/>
                <a:gd name="T73" fmla="*/ 208 h 1043"/>
                <a:gd name="T74" fmla="*/ 496 w 555"/>
                <a:gd name="T75" fmla="*/ 174 h 1043"/>
                <a:gd name="T76" fmla="*/ 508 w 555"/>
                <a:gd name="T77" fmla="*/ 136 h 1043"/>
                <a:gd name="T78" fmla="*/ 521 w 555"/>
                <a:gd name="T79" fmla="*/ 98 h 1043"/>
                <a:gd name="T80" fmla="*/ 534 w 555"/>
                <a:gd name="T81" fmla="*/ 60 h 1043"/>
                <a:gd name="T82" fmla="*/ 546 w 555"/>
                <a:gd name="T83" fmla="*/ 22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5" h="1043">
                  <a:moveTo>
                    <a:pt x="0" y="1043"/>
                  </a:moveTo>
                  <a:lnTo>
                    <a:pt x="4" y="1038"/>
                  </a:lnTo>
                  <a:lnTo>
                    <a:pt x="8" y="1038"/>
                  </a:lnTo>
                  <a:lnTo>
                    <a:pt x="12" y="1038"/>
                  </a:lnTo>
                  <a:lnTo>
                    <a:pt x="17" y="1038"/>
                  </a:lnTo>
                  <a:lnTo>
                    <a:pt x="21" y="1038"/>
                  </a:lnTo>
                  <a:lnTo>
                    <a:pt x="25" y="1038"/>
                  </a:lnTo>
                  <a:lnTo>
                    <a:pt x="29" y="1038"/>
                  </a:lnTo>
                  <a:lnTo>
                    <a:pt x="33" y="1034"/>
                  </a:lnTo>
                  <a:lnTo>
                    <a:pt x="38" y="1034"/>
                  </a:lnTo>
                  <a:lnTo>
                    <a:pt x="42" y="1034"/>
                  </a:lnTo>
                  <a:lnTo>
                    <a:pt x="46" y="1030"/>
                  </a:lnTo>
                  <a:lnTo>
                    <a:pt x="50" y="1030"/>
                  </a:lnTo>
                  <a:lnTo>
                    <a:pt x="55" y="1026"/>
                  </a:lnTo>
                  <a:lnTo>
                    <a:pt x="59" y="1026"/>
                  </a:lnTo>
                  <a:lnTo>
                    <a:pt x="63" y="1021"/>
                  </a:lnTo>
                  <a:lnTo>
                    <a:pt x="67" y="1021"/>
                  </a:lnTo>
                  <a:lnTo>
                    <a:pt x="72" y="1017"/>
                  </a:lnTo>
                  <a:lnTo>
                    <a:pt x="76" y="1013"/>
                  </a:lnTo>
                  <a:lnTo>
                    <a:pt x="80" y="1013"/>
                  </a:lnTo>
                  <a:lnTo>
                    <a:pt x="84" y="1009"/>
                  </a:lnTo>
                  <a:lnTo>
                    <a:pt x="89" y="1004"/>
                  </a:lnTo>
                  <a:lnTo>
                    <a:pt x="93" y="1000"/>
                  </a:lnTo>
                  <a:lnTo>
                    <a:pt x="97" y="996"/>
                  </a:lnTo>
                  <a:lnTo>
                    <a:pt x="101" y="992"/>
                  </a:lnTo>
                  <a:lnTo>
                    <a:pt x="106" y="988"/>
                  </a:lnTo>
                  <a:lnTo>
                    <a:pt x="110" y="988"/>
                  </a:lnTo>
                  <a:lnTo>
                    <a:pt x="118" y="979"/>
                  </a:lnTo>
                  <a:lnTo>
                    <a:pt x="123" y="975"/>
                  </a:lnTo>
                  <a:lnTo>
                    <a:pt x="127" y="971"/>
                  </a:lnTo>
                  <a:lnTo>
                    <a:pt x="131" y="966"/>
                  </a:lnTo>
                  <a:lnTo>
                    <a:pt x="135" y="962"/>
                  </a:lnTo>
                  <a:lnTo>
                    <a:pt x="139" y="958"/>
                  </a:lnTo>
                  <a:lnTo>
                    <a:pt x="144" y="954"/>
                  </a:lnTo>
                  <a:lnTo>
                    <a:pt x="148" y="945"/>
                  </a:lnTo>
                  <a:lnTo>
                    <a:pt x="152" y="941"/>
                  </a:lnTo>
                  <a:lnTo>
                    <a:pt x="156" y="937"/>
                  </a:lnTo>
                  <a:lnTo>
                    <a:pt x="161" y="928"/>
                  </a:lnTo>
                  <a:lnTo>
                    <a:pt x="165" y="924"/>
                  </a:lnTo>
                  <a:lnTo>
                    <a:pt x="169" y="920"/>
                  </a:lnTo>
                  <a:lnTo>
                    <a:pt x="173" y="911"/>
                  </a:lnTo>
                  <a:lnTo>
                    <a:pt x="178" y="907"/>
                  </a:lnTo>
                  <a:lnTo>
                    <a:pt x="182" y="899"/>
                  </a:lnTo>
                  <a:lnTo>
                    <a:pt x="186" y="894"/>
                  </a:lnTo>
                  <a:lnTo>
                    <a:pt x="190" y="886"/>
                  </a:lnTo>
                  <a:lnTo>
                    <a:pt x="195" y="877"/>
                  </a:lnTo>
                  <a:lnTo>
                    <a:pt x="199" y="873"/>
                  </a:lnTo>
                  <a:lnTo>
                    <a:pt x="203" y="865"/>
                  </a:lnTo>
                  <a:lnTo>
                    <a:pt x="207" y="856"/>
                  </a:lnTo>
                  <a:lnTo>
                    <a:pt x="212" y="848"/>
                  </a:lnTo>
                  <a:lnTo>
                    <a:pt x="216" y="843"/>
                  </a:lnTo>
                  <a:lnTo>
                    <a:pt x="220" y="835"/>
                  </a:lnTo>
                  <a:lnTo>
                    <a:pt x="224" y="827"/>
                  </a:lnTo>
                  <a:lnTo>
                    <a:pt x="233" y="818"/>
                  </a:lnTo>
                  <a:lnTo>
                    <a:pt x="237" y="810"/>
                  </a:lnTo>
                  <a:lnTo>
                    <a:pt x="241" y="801"/>
                  </a:lnTo>
                  <a:lnTo>
                    <a:pt x="245" y="793"/>
                  </a:lnTo>
                  <a:lnTo>
                    <a:pt x="250" y="784"/>
                  </a:lnTo>
                  <a:lnTo>
                    <a:pt x="254" y="776"/>
                  </a:lnTo>
                  <a:lnTo>
                    <a:pt x="258" y="767"/>
                  </a:lnTo>
                  <a:lnTo>
                    <a:pt x="262" y="759"/>
                  </a:lnTo>
                  <a:lnTo>
                    <a:pt x="267" y="750"/>
                  </a:lnTo>
                  <a:lnTo>
                    <a:pt x="271" y="742"/>
                  </a:lnTo>
                  <a:lnTo>
                    <a:pt x="275" y="733"/>
                  </a:lnTo>
                  <a:lnTo>
                    <a:pt x="279" y="725"/>
                  </a:lnTo>
                  <a:lnTo>
                    <a:pt x="284" y="712"/>
                  </a:lnTo>
                  <a:lnTo>
                    <a:pt x="288" y="704"/>
                  </a:lnTo>
                  <a:lnTo>
                    <a:pt x="292" y="695"/>
                  </a:lnTo>
                  <a:lnTo>
                    <a:pt x="296" y="687"/>
                  </a:lnTo>
                  <a:lnTo>
                    <a:pt x="301" y="674"/>
                  </a:lnTo>
                  <a:lnTo>
                    <a:pt x="305" y="666"/>
                  </a:lnTo>
                  <a:lnTo>
                    <a:pt x="309" y="657"/>
                  </a:lnTo>
                  <a:lnTo>
                    <a:pt x="313" y="644"/>
                  </a:lnTo>
                  <a:lnTo>
                    <a:pt x="318" y="636"/>
                  </a:lnTo>
                  <a:lnTo>
                    <a:pt x="322" y="623"/>
                  </a:lnTo>
                  <a:lnTo>
                    <a:pt x="326" y="615"/>
                  </a:lnTo>
                  <a:lnTo>
                    <a:pt x="330" y="606"/>
                  </a:lnTo>
                  <a:lnTo>
                    <a:pt x="334" y="593"/>
                  </a:lnTo>
                  <a:lnTo>
                    <a:pt x="339" y="585"/>
                  </a:lnTo>
                  <a:lnTo>
                    <a:pt x="347" y="572"/>
                  </a:lnTo>
                  <a:lnTo>
                    <a:pt x="351" y="560"/>
                  </a:lnTo>
                  <a:lnTo>
                    <a:pt x="356" y="551"/>
                  </a:lnTo>
                  <a:lnTo>
                    <a:pt x="360" y="538"/>
                  </a:lnTo>
                  <a:lnTo>
                    <a:pt x="364" y="530"/>
                  </a:lnTo>
                  <a:lnTo>
                    <a:pt x="368" y="517"/>
                  </a:lnTo>
                  <a:lnTo>
                    <a:pt x="373" y="505"/>
                  </a:lnTo>
                  <a:lnTo>
                    <a:pt x="377" y="496"/>
                  </a:lnTo>
                  <a:lnTo>
                    <a:pt x="381" y="483"/>
                  </a:lnTo>
                  <a:lnTo>
                    <a:pt x="385" y="471"/>
                  </a:lnTo>
                  <a:lnTo>
                    <a:pt x="390" y="462"/>
                  </a:lnTo>
                  <a:lnTo>
                    <a:pt x="394" y="449"/>
                  </a:lnTo>
                  <a:lnTo>
                    <a:pt x="398" y="437"/>
                  </a:lnTo>
                  <a:lnTo>
                    <a:pt x="402" y="428"/>
                  </a:lnTo>
                  <a:lnTo>
                    <a:pt x="407" y="416"/>
                  </a:lnTo>
                  <a:lnTo>
                    <a:pt x="411" y="403"/>
                  </a:lnTo>
                  <a:lnTo>
                    <a:pt x="415" y="390"/>
                  </a:lnTo>
                  <a:lnTo>
                    <a:pt x="419" y="377"/>
                  </a:lnTo>
                  <a:lnTo>
                    <a:pt x="424" y="369"/>
                  </a:lnTo>
                  <a:lnTo>
                    <a:pt x="428" y="356"/>
                  </a:lnTo>
                  <a:lnTo>
                    <a:pt x="432" y="344"/>
                  </a:lnTo>
                  <a:lnTo>
                    <a:pt x="436" y="331"/>
                  </a:lnTo>
                  <a:lnTo>
                    <a:pt x="440" y="318"/>
                  </a:lnTo>
                  <a:lnTo>
                    <a:pt x="445" y="305"/>
                  </a:lnTo>
                  <a:lnTo>
                    <a:pt x="449" y="297"/>
                  </a:lnTo>
                  <a:lnTo>
                    <a:pt x="453" y="284"/>
                  </a:lnTo>
                  <a:lnTo>
                    <a:pt x="462" y="271"/>
                  </a:lnTo>
                  <a:lnTo>
                    <a:pt x="466" y="259"/>
                  </a:lnTo>
                  <a:lnTo>
                    <a:pt x="470" y="246"/>
                  </a:lnTo>
                  <a:lnTo>
                    <a:pt x="474" y="233"/>
                  </a:lnTo>
                  <a:lnTo>
                    <a:pt x="479" y="221"/>
                  </a:lnTo>
                  <a:lnTo>
                    <a:pt x="483" y="208"/>
                  </a:lnTo>
                  <a:lnTo>
                    <a:pt x="487" y="195"/>
                  </a:lnTo>
                  <a:lnTo>
                    <a:pt x="491" y="183"/>
                  </a:lnTo>
                  <a:lnTo>
                    <a:pt x="496" y="174"/>
                  </a:lnTo>
                  <a:lnTo>
                    <a:pt x="500" y="161"/>
                  </a:lnTo>
                  <a:lnTo>
                    <a:pt x="504" y="149"/>
                  </a:lnTo>
                  <a:lnTo>
                    <a:pt x="508" y="136"/>
                  </a:lnTo>
                  <a:lnTo>
                    <a:pt x="513" y="123"/>
                  </a:lnTo>
                  <a:lnTo>
                    <a:pt x="517" y="110"/>
                  </a:lnTo>
                  <a:lnTo>
                    <a:pt x="521" y="98"/>
                  </a:lnTo>
                  <a:lnTo>
                    <a:pt x="525" y="85"/>
                  </a:lnTo>
                  <a:lnTo>
                    <a:pt x="530" y="72"/>
                  </a:lnTo>
                  <a:lnTo>
                    <a:pt x="534" y="60"/>
                  </a:lnTo>
                  <a:lnTo>
                    <a:pt x="538" y="47"/>
                  </a:lnTo>
                  <a:lnTo>
                    <a:pt x="542" y="34"/>
                  </a:lnTo>
                  <a:lnTo>
                    <a:pt x="546" y="22"/>
                  </a:lnTo>
                  <a:lnTo>
                    <a:pt x="551" y="9"/>
                  </a:lnTo>
                  <a:lnTo>
                    <a:pt x="555" y="0"/>
                  </a:lnTo>
                </a:path>
              </a:pathLst>
            </a:custGeom>
            <a:noFill/>
            <a:ln w="13335"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a:p>
          </p:txBody>
        </p:sp>
        <p:sp>
          <p:nvSpPr>
            <p:cNvPr id="28" name="Freeform 27"/>
            <p:cNvSpPr>
              <a:spLocks/>
            </p:cNvSpPr>
            <p:nvPr/>
          </p:nvSpPr>
          <p:spPr bwMode="auto">
            <a:xfrm>
              <a:off x="685165" y="273447"/>
              <a:ext cx="355600" cy="543560"/>
            </a:xfrm>
            <a:custGeom>
              <a:avLst/>
              <a:gdLst>
                <a:gd name="T0" fmla="*/ 8 w 560"/>
                <a:gd name="T1" fmla="*/ 831 h 856"/>
                <a:gd name="T2" fmla="*/ 25 w 560"/>
                <a:gd name="T3" fmla="*/ 793 h 856"/>
                <a:gd name="T4" fmla="*/ 38 w 560"/>
                <a:gd name="T5" fmla="*/ 755 h 856"/>
                <a:gd name="T6" fmla="*/ 51 w 560"/>
                <a:gd name="T7" fmla="*/ 721 h 856"/>
                <a:gd name="T8" fmla="*/ 64 w 560"/>
                <a:gd name="T9" fmla="*/ 683 h 856"/>
                <a:gd name="T10" fmla="*/ 76 w 560"/>
                <a:gd name="T11" fmla="*/ 649 h 856"/>
                <a:gd name="T12" fmla="*/ 89 w 560"/>
                <a:gd name="T13" fmla="*/ 615 h 856"/>
                <a:gd name="T14" fmla="*/ 102 w 560"/>
                <a:gd name="T15" fmla="*/ 581 h 856"/>
                <a:gd name="T16" fmla="*/ 114 w 560"/>
                <a:gd name="T17" fmla="*/ 543 h 856"/>
                <a:gd name="T18" fmla="*/ 127 w 560"/>
                <a:gd name="T19" fmla="*/ 513 h 856"/>
                <a:gd name="T20" fmla="*/ 144 w 560"/>
                <a:gd name="T21" fmla="*/ 479 h 856"/>
                <a:gd name="T22" fmla="*/ 157 w 560"/>
                <a:gd name="T23" fmla="*/ 445 h 856"/>
                <a:gd name="T24" fmla="*/ 170 w 560"/>
                <a:gd name="T25" fmla="*/ 416 h 856"/>
                <a:gd name="T26" fmla="*/ 182 w 560"/>
                <a:gd name="T27" fmla="*/ 386 h 856"/>
                <a:gd name="T28" fmla="*/ 195 w 560"/>
                <a:gd name="T29" fmla="*/ 356 h 856"/>
                <a:gd name="T30" fmla="*/ 208 w 560"/>
                <a:gd name="T31" fmla="*/ 327 h 856"/>
                <a:gd name="T32" fmla="*/ 220 w 560"/>
                <a:gd name="T33" fmla="*/ 301 h 856"/>
                <a:gd name="T34" fmla="*/ 233 w 560"/>
                <a:gd name="T35" fmla="*/ 272 h 856"/>
                <a:gd name="T36" fmla="*/ 246 w 560"/>
                <a:gd name="T37" fmla="*/ 246 h 856"/>
                <a:gd name="T38" fmla="*/ 263 w 560"/>
                <a:gd name="T39" fmla="*/ 225 h 856"/>
                <a:gd name="T40" fmla="*/ 276 w 560"/>
                <a:gd name="T41" fmla="*/ 200 h 856"/>
                <a:gd name="T42" fmla="*/ 288 w 560"/>
                <a:gd name="T43" fmla="*/ 178 h 856"/>
                <a:gd name="T44" fmla="*/ 301 w 560"/>
                <a:gd name="T45" fmla="*/ 157 h 856"/>
                <a:gd name="T46" fmla="*/ 314 w 560"/>
                <a:gd name="T47" fmla="*/ 136 h 856"/>
                <a:gd name="T48" fmla="*/ 326 w 560"/>
                <a:gd name="T49" fmla="*/ 119 h 856"/>
                <a:gd name="T50" fmla="*/ 339 w 560"/>
                <a:gd name="T51" fmla="*/ 102 h 856"/>
                <a:gd name="T52" fmla="*/ 352 w 560"/>
                <a:gd name="T53" fmla="*/ 85 h 856"/>
                <a:gd name="T54" fmla="*/ 369 w 560"/>
                <a:gd name="T55" fmla="*/ 73 h 856"/>
                <a:gd name="T56" fmla="*/ 381 w 560"/>
                <a:gd name="T57" fmla="*/ 56 h 856"/>
                <a:gd name="T58" fmla="*/ 394 w 560"/>
                <a:gd name="T59" fmla="*/ 47 h 856"/>
                <a:gd name="T60" fmla="*/ 407 w 560"/>
                <a:gd name="T61" fmla="*/ 34 h 856"/>
                <a:gd name="T62" fmla="*/ 420 w 560"/>
                <a:gd name="T63" fmla="*/ 26 h 856"/>
                <a:gd name="T64" fmla="*/ 432 w 560"/>
                <a:gd name="T65" fmla="*/ 17 h 856"/>
                <a:gd name="T66" fmla="*/ 445 w 560"/>
                <a:gd name="T67" fmla="*/ 9 h 856"/>
                <a:gd name="T68" fmla="*/ 458 w 560"/>
                <a:gd name="T69" fmla="*/ 5 h 856"/>
                <a:gd name="T70" fmla="*/ 471 w 560"/>
                <a:gd name="T71" fmla="*/ 0 h 856"/>
                <a:gd name="T72" fmla="*/ 487 w 560"/>
                <a:gd name="T73" fmla="*/ 0 h 856"/>
                <a:gd name="T74" fmla="*/ 500 w 560"/>
                <a:gd name="T75" fmla="*/ 0 h 856"/>
                <a:gd name="T76" fmla="*/ 513 w 560"/>
                <a:gd name="T77" fmla="*/ 0 h 856"/>
                <a:gd name="T78" fmla="*/ 526 w 560"/>
                <a:gd name="T79" fmla="*/ 0 h 856"/>
                <a:gd name="T80" fmla="*/ 538 w 560"/>
                <a:gd name="T81" fmla="*/ 5 h 856"/>
                <a:gd name="T82" fmla="*/ 551 w 560"/>
                <a:gd name="T83" fmla="*/ 9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0" h="856">
                  <a:moveTo>
                    <a:pt x="0" y="856"/>
                  </a:moveTo>
                  <a:lnTo>
                    <a:pt x="4" y="844"/>
                  </a:lnTo>
                  <a:lnTo>
                    <a:pt x="8" y="831"/>
                  </a:lnTo>
                  <a:lnTo>
                    <a:pt x="13" y="818"/>
                  </a:lnTo>
                  <a:lnTo>
                    <a:pt x="21" y="805"/>
                  </a:lnTo>
                  <a:lnTo>
                    <a:pt x="25" y="793"/>
                  </a:lnTo>
                  <a:lnTo>
                    <a:pt x="30" y="780"/>
                  </a:lnTo>
                  <a:lnTo>
                    <a:pt x="34" y="767"/>
                  </a:lnTo>
                  <a:lnTo>
                    <a:pt x="38" y="755"/>
                  </a:lnTo>
                  <a:lnTo>
                    <a:pt x="42" y="746"/>
                  </a:lnTo>
                  <a:lnTo>
                    <a:pt x="47" y="733"/>
                  </a:lnTo>
                  <a:lnTo>
                    <a:pt x="51" y="721"/>
                  </a:lnTo>
                  <a:lnTo>
                    <a:pt x="55" y="708"/>
                  </a:lnTo>
                  <a:lnTo>
                    <a:pt x="59" y="695"/>
                  </a:lnTo>
                  <a:lnTo>
                    <a:pt x="64" y="683"/>
                  </a:lnTo>
                  <a:lnTo>
                    <a:pt x="68" y="674"/>
                  </a:lnTo>
                  <a:lnTo>
                    <a:pt x="72" y="661"/>
                  </a:lnTo>
                  <a:lnTo>
                    <a:pt x="76" y="649"/>
                  </a:lnTo>
                  <a:lnTo>
                    <a:pt x="80" y="636"/>
                  </a:lnTo>
                  <a:lnTo>
                    <a:pt x="85" y="623"/>
                  </a:lnTo>
                  <a:lnTo>
                    <a:pt x="89" y="615"/>
                  </a:lnTo>
                  <a:lnTo>
                    <a:pt x="93" y="602"/>
                  </a:lnTo>
                  <a:lnTo>
                    <a:pt x="97" y="589"/>
                  </a:lnTo>
                  <a:lnTo>
                    <a:pt x="102" y="581"/>
                  </a:lnTo>
                  <a:lnTo>
                    <a:pt x="106" y="568"/>
                  </a:lnTo>
                  <a:lnTo>
                    <a:pt x="110" y="556"/>
                  </a:lnTo>
                  <a:lnTo>
                    <a:pt x="114" y="543"/>
                  </a:lnTo>
                  <a:lnTo>
                    <a:pt x="119" y="534"/>
                  </a:lnTo>
                  <a:lnTo>
                    <a:pt x="123" y="522"/>
                  </a:lnTo>
                  <a:lnTo>
                    <a:pt x="127" y="513"/>
                  </a:lnTo>
                  <a:lnTo>
                    <a:pt x="136" y="500"/>
                  </a:lnTo>
                  <a:lnTo>
                    <a:pt x="140" y="488"/>
                  </a:lnTo>
                  <a:lnTo>
                    <a:pt x="144" y="479"/>
                  </a:lnTo>
                  <a:lnTo>
                    <a:pt x="148" y="467"/>
                  </a:lnTo>
                  <a:lnTo>
                    <a:pt x="153" y="458"/>
                  </a:lnTo>
                  <a:lnTo>
                    <a:pt x="157" y="445"/>
                  </a:lnTo>
                  <a:lnTo>
                    <a:pt x="161" y="437"/>
                  </a:lnTo>
                  <a:lnTo>
                    <a:pt x="165" y="424"/>
                  </a:lnTo>
                  <a:lnTo>
                    <a:pt x="170" y="416"/>
                  </a:lnTo>
                  <a:lnTo>
                    <a:pt x="174" y="407"/>
                  </a:lnTo>
                  <a:lnTo>
                    <a:pt x="178" y="395"/>
                  </a:lnTo>
                  <a:lnTo>
                    <a:pt x="182" y="386"/>
                  </a:lnTo>
                  <a:lnTo>
                    <a:pt x="186" y="378"/>
                  </a:lnTo>
                  <a:lnTo>
                    <a:pt x="191" y="365"/>
                  </a:lnTo>
                  <a:lnTo>
                    <a:pt x="195" y="356"/>
                  </a:lnTo>
                  <a:lnTo>
                    <a:pt x="199" y="348"/>
                  </a:lnTo>
                  <a:lnTo>
                    <a:pt x="203" y="335"/>
                  </a:lnTo>
                  <a:lnTo>
                    <a:pt x="208" y="327"/>
                  </a:lnTo>
                  <a:lnTo>
                    <a:pt x="212" y="318"/>
                  </a:lnTo>
                  <a:lnTo>
                    <a:pt x="216" y="310"/>
                  </a:lnTo>
                  <a:lnTo>
                    <a:pt x="220" y="301"/>
                  </a:lnTo>
                  <a:lnTo>
                    <a:pt x="225" y="293"/>
                  </a:lnTo>
                  <a:lnTo>
                    <a:pt x="229" y="284"/>
                  </a:lnTo>
                  <a:lnTo>
                    <a:pt x="233" y="272"/>
                  </a:lnTo>
                  <a:lnTo>
                    <a:pt x="237" y="263"/>
                  </a:lnTo>
                  <a:lnTo>
                    <a:pt x="242" y="255"/>
                  </a:lnTo>
                  <a:lnTo>
                    <a:pt x="246" y="246"/>
                  </a:lnTo>
                  <a:lnTo>
                    <a:pt x="254" y="238"/>
                  </a:lnTo>
                  <a:lnTo>
                    <a:pt x="259" y="234"/>
                  </a:lnTo>
                  <a:lnTo>
                    <a:pt x="263" y="225"/>
                  </a:lnTo>
                  <a:lnTo>
                    <a:pt x="267" y="217"/>
                  </a:lnTo>
                  <a:lnTo>
                    <a:pt x="271" y="208"/>
                  </a:lnTo>
                  <a:lnTo>
                    <a:pt x="276" y="200"/>
                  </a:lnTo>
                  <a:lnTo>
                    <a:pt x="280" y="191"/>
                  </a:lnTo>
                  <a:lnTo>
                    <a:pt x="284" y="187"/>
                  </a:lnTo>
                  <a:lnTo>
                    <a:pt x="288" y="178"/>
                  </a:lnTo>
                  <a:lnTo>
                    <a:pt x="292" y="170"/>
                  </a:lnTo>
                  <a:lnTo>
                    <a:pt x="297" y="166"/>
                  </a:lnTo>
                  <a:lnTo>
                    <a:pt x="301" y="157"/>
                  </a:lnTo>
                  <a:lnTo>
                    <a:pt x="305" y="149"/>
                  </a:lnTo>
                  <a:lnTo>
                    <a:pt x="309" y="145"/>
                  </a:lnTo>
                  <a:lnTo>
                    <a:pt x="314" y="136"/>
                  </a:lnTo>
                  <a:lnTo>
                    <a:pt x="318" y="132"/>
                  </a:lnTo>
                  <a:lnTo>
                    <a:pt x="322" y="123"/>
                  </a:lnTo>
                  <a:lnTo>
                    <a:pt x="326" y="119"/>
                  </a:lnTo>
                  <a:lnTo>
                    <a:pt x="331" y="115"/>
                  </a:lnTo>
                  <a:lnTo>
                    <a:pt x="335" y="106"/>
                  </a:lnTo>
                  <a:lnTo>
                    <a:pt x="339" y="102"/>
                  </a:lnTo>
                  <a:lnTo>
                    <a:pt x="343" y="98"/>
                  </a:lnTo>
                  <a:lnTo>
                    <a:pt x="348" y="89"/>
                  </a:lnTo>
                  <a:lnTo>
                    <a:pt x="352" y="85"/>
                  </a:lnTo>
                  <a:lnTo>
                    <a:pt x="356" y="81"/>
                  </a:lnTo>
                  <a:lnTo>
                    <a:pt x="360" y="77"/>
                  </a:lnTo>
                  <a:lnTo>
                    <a:pt x="369" y="73"/>
                  </a:lnTo>
                  <a:lnTo>
                    <a:pt x="373" y="64"/>
                  </a:lnTo>
                  <a:lnTo>
                    <a:pt x="377" y="60"/>
                  </a:lnTo>
                  <a:lnTo>
                    <a:pt x="381" y="56"/>
                  </a:lnTo>
                  <a:lnTo>
                    <a:pt x="386" y="51"/>
                  </a:lnTo>
                  <a:lnTo>
                    <a:pt x="390" y="47"/>
                  </a:lnTo>
                  <a:lnTo>
                    <a:pt x="394" y="47"/>
                  </a:lnTo>
                  <a:lnTo>
                    <a:pt x="398" y="43"/>
                  </a:lnTo>
                  <a:lnTo>
                    <a:pt x="403" y="39"/>
                  </a:lnTo>
                  <a:lnTo>
                    <a:pt x="407" y="34"/>
                  </a:lnTo>
                  <a:lnTo>
                    <a:pt x="411" y="30"/>
                  </a:lnTo>
                  <a:lnTo>
                    <a:pt x="415" y="30"/>
                  </a:lnTo>
                  <a:lnTo>
                    <a:pt x="420" y="26"/>
                  </a:lnTo>
                  <a:lnTo>
                    <a:pt x="424" y="22"/>
                  </a:lnTo>
                  <a:lnTo>
                    <a:pt x="428" y="22"/>
                  </a:lnTo>
                  <a:lnTo>
                    <a:pt x="432" y="17"/>
                  </a:lnTo>
                  <a:lnTo>
                    <a:pt x="437" y="13"/>
                  </a:lnTo>
                  <a:lnTo>
                    <a:pt x="441" y="13"/>
                  </a:lnTo>
                  <a:lnTo>
                    <a:pt x="445" y="9"/>
                  </a:lnTo>
                  <a:lnTo>
                    <a:pt x="449" y="9"/>
                  </a:lnTo>
                  <a:lnTo>
                    <a:pt x="454" y="9"/>
                  </a:lnTo>
                  <a:lnTo>
                    <a:pt x="458" y="5"/>
                  </a:lnTo>
                  <a:lnTo>
                    <a:pt x="462" y="5"/>
                  </a:lnTo>
                  <a:lnTo>
                    <a:pt x="466" y="5"/>
                  </a:lnTo>
                  <a:lnTo>
                    <a:pt x="471" y="0"/>
                  </a:lnTo>
                  <a:lnTo>
                    <a:pt x="475" y="0"/>
                  </a:lnTo>
                  <a:lnTo>
                    <a:pt x="483" y="0"/>
                  </a:lnTo>
                  <a:lnTo>
                    <a:pt x="487" y="0"/>
                  </a:lnTo>
                  <a:lnTo>
                    <a:pt x="492" y="0"/>
                  </a:lnTo>
                  <a:lnTo>
                    <a:pt x="496" y="0"/>
                  </a:lnTo>
                  <a:lnTo>
                    <a:pt x="500" y="0"/>
                  </a:lnTo>
                  <a:lnTo>
                    <a:pt x="504" y="0"/>
                  </a:lnTo>
                  <a:lnTo>
                    <a:pt x="509" y="0"/>
                  </a:lnTo>
                  <a:lnTo>
                    <a:pt x="513" y="0"/>
                  </a:lnTo>
                  <a:lnTo>
                    <a:pt x="517" y="0"/>
                  </a:lnTo>
                  <a:lnTo>
                    <a:pt x="521" y="0"/>
                  </a:lnTo>
                  <a:lnTo>
                    <a:pt x="526" y="0"/>
                  </a:lnTo>
                  <a:lnTo>
                    <a:pt x="530" y="5"/>
                  </a:lnTo>
                  <a:lnTo>
                    <a:pt x="534" y="5"/>
                  </a:lnTo>
                  <a:lnTo>
                    <a:pt x="538" y="5"/>
                  </a:lnTo>
                  <a:lnTo>
                    <a:pt x="543" y="5"/>
                  </a:lnTo>
                  <a:lnTo>
                    <a:pt x="547" y="9"/>
                  </a:lnTo>
                  <a:lnTo>
                    <a:pt x="551" y="9"/>
                  </a:lnTo>
                  <a:lnTo>
                    <a:pt x="555" y="13"/>
                  </a:lnTo>
                  <a:lnTo>
                    <a:pt x="560" y="13"/>
                  </a:lnTo>
                </a:path>
              </a:pathLst>
            </a:custGeom>
            <a:noFill/>
            <a:ln w="13335"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a:p>
          </p:txBody>
        </p:sp>
        <p:sp>
          <p:nvSpPr>
            <p:cNvPr id="29" name="Freeform 28"/>
            <p:cNvSpPr>
              <a:spLocks/>
            </p:cNvSpPr>
            <p:nvPr/>
          </p:nvSpPr>
          <p:spPr bwMode="auto">
            <a:xfrm>
              <a:off x="1040765" y="281702"/>
              <a:ext cx="354965" cy="713105"/>
            </a:xfrm>
            <a:custGeom>
              <a:avLst/>
              <a:gdLst>
                <a:gd name="T0" fmla="*/ 8 w 559"/>
                <a:gd name="T1" fmla="*/ 4 h 1123"/>
                <a:gd name="T2" fmla="*/ 21 w 559"/>
                <a:gd name="T3" fmla="*/ 13 h 1123"/>
                <a:gd name="T4" fmla="*/ 38 w 559"/>
                <a:gd name="T5" fmla="*/ 21 h 1123"/>
                <a:gd name="T6" fmla="*/ 50 w 559"/>
                <a:gd name="T7" fmla="*/ 34 h 1123"/>
                <a:gd name="T8" fmla="*/ 63 w 559"/>
                <a:gd name="T9" fmla="*/ 47 h 1123"/>
                <a:gd name="T10" fmla="*/ 76 w 559"/>
                <a:gd name="T11" fmla="*/ 60 h 1123"/>
                <a:gd name="T12" fmla="*/ 89 w 559"/>
                <a:gd name="T13" fmla="*/ 72 h 1123"/>
                <a:gd name="T14" fmla="*/ 101 w 559"/>
                <a:gd name="T15" fmla="*/ 89 h 1123"/>
                <a:gd name="T16" fmla="*/ 114 w 559"/>
                <a:gd name="T17" fmla="*/ 106 h 1123"/>
                <a:gd name="T18" fmla="*/ 127 w 559"/>
                <a:gd name="T19" fmla="*/ 123 h 1123"/>
                <a:gd name="T20" fmla="*/ 139 w 559"/>
                <a:gd name="T21" fmla="*/ 144 h 1123"/>
                <a:gd name="T22" fmla="*/ 156 w 559"/>
                <a:gd name="T23" fmla="*/ 165 h 1123"/>
                <a:gd name="T24" fmla="*/ 169 w 559"/>
                <a:gd name="T25" fmla="*/ 187 h 1123"/>
                <a:gd name="T26" fmla="*/ 182 w 559"/>
                <a:gd name="T27" fmla="*/ 208 h 1123"/>
                <a:gd name="T28" fmla="*/ 195 w 559"/>
                <a:gd name="T29" fmla="*/ 233 h 1123"/>
                <a:gd name="T30" fmla="*/ 207 w 559"/>
                <a:gd name="T31" fmla="*/ 259 h 1123"/>
                <a:gd name="T32" fmla="*/ 220 w 559"/>
                <a:gd name="T33" fmla="*/ 284 h 1123"/>
                <a:gd name="T34" fmla="*/ 233 w 559"/>
                <a:gd name="T35" fmla="*/ 309 h 1123"/>
                <a:gd name="T36" fmla="*/ 245 w 559"/>
                <a:gd name="T37" fmla="*/ 339 h 1123"/>
                <a:gd name="T38" fmla="*/ 258 w 559"/>
                <a:gd name="T39" fmla="*/ 365 h 1123"/>
                <a:gd name="T40" fmla="*/ 275 w 559"/>
                <a:gd name="T41" fmla="*/ 394 h 1123"/>
                <a:gd name="T42" fmla="*/ 288 w 559"/>
                <a:gd name="T43" fmla="*/ 424 h 1123"/>
                <a:gd name="T44" fmla="*/ 301 w 559"/>
                <a:gd name="T45" fmla="*/ 454 h 1123"/>
                <a:gd name="T46" fmla="*/ 313 w 559"/>
                <a:gd name="T47" fmla="*/ 487 h 1123"/>
                <a:gd name="T48" fmla="*/ 326 w 559"/>
                <a:gd name="T49" fmla="*/ 517 h 1123"/>
                <a:gd name="T50" fmla="*/ 339 w 559"/>
                <a:gd name="T51" fmla="*/ 551 h 1123"/>
                <a:gd name="T52" fmla="*/ 351 w 559"/>
                <a:gd name="T53" fmla="*/ 581 h 1123"/>
                <a:gd name="T54" fmla="*/ 364 w 559"/>
                <a:gd name="T55" fmla="*/ 615 h 1123"/>
                <a:gd name="T56" fmla="*/ 377 w 559"/>
                <a:gd name="T57" fmla="*/ 648 h 1123"/>
                <a:gd name="T58" fmla="*/ 394 w 559"/>
                <a:gd name="T59" fmla="*/ 682 h 1123"/>
                <a:gd name="T60" fmla="*/ 407 w 559"/>
                <a:gd name="T61" fmla="*/ 716 h 1123"/>
                <a:gd name="T62" fmla="*/ 419 w 559"/>
                <a:gd name="T63" fmla="*/ 750 h 1123"/>
                <a:gd name="T64" fmla="*/ 432 w 559"/>
                <a:gd name="T65" fmla="*/ 788 h 1123"/>
                <a:gd name="T66" fmla="*/ 445 w 559"/>
                <a:gd name="T67" fmla="*/ 822 h 1123"/>
                <a:gd name="T68" fmla="*/ 457 w 559"/>
                <a:gd name="T69" fmla="*/ 856 h 1123"/>
                <a:gd name="T70" fmla="*/ 470 w 559"/>
                <a:gd name="T71" fmla="*/ 890 h 1123"/>
                <a:gd name="T72" fmla="*/ 483 w 559"/>
                <a:gd name="T73" fmla="*/ 928 h 1123"/>
                <a:gd name="T74" fmla="*/ 500 w 559"/>
                <a:gd name="T75" fmla="*/ 962 h 1123"/>
                <a:gd name="T76" fmla="*/ 513 w 559"/>
                <a:gd name="T77" fmla="*/ 996 h 1123"/>
                <a:gd name="T78" fmla="*/ 525 w 559"/>
                <a:gd name="T79" fmla="*/ 1030 h 1123"/>
                <a:gd name="T80" fmla="*/ 538 w 559"/>
                <a:gd name="T81" fmla="*/ 1068 h 1123"/>
                <a:gd name="T82" fmla="*/ 551 w 559"/>
                <a:gd name="T83" fmla="*/ 1102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9" h="1123">
                  <a:moveTo>
                    <a:pt x="0" y="0"/>
                  </a:moveTo>
                  <a:lnTo>
                    <a:pt x="4" y="4"/>
                  </a:lnTo>
                  <a:lnTo>
                    <a:pt x="8" y="4"/>
                  </a:lnTo>
                  <a:lnTo>
                    <a:pt x="12" y="9"/>
                  </a:lnTo>
                  <a:lnTo>
                    <a:pt x="17" y="9"/>
                  </a:lnTo>
                  <a:lnTo>
                    <a:pt x="21" y="13"/>
                  </a:lnTo>
                  <a:lnTo>
                    <a:pt x="25" y="17"/>
                  </a:lnTo>
                  <a:lnTo>
                    <a:pt x="29" y="21"/>
                  </a:lnTo>
                  <a:lnTo>
                    <a:pt x="38" y="21"/>
                  </a:lnTo>
                  <a:lnTo>
                    <a:pt x="42" y="26"/>
                  </a:lnTo>
                  <a:lnTo>
                    <a:pt x="46" y="30"/>
                  </a:lnTo>
                  <a:lnTo>
                    <a:pt x="50" y="34"/>
                  </a:lnTo>
                  <a:lnTo>
                    <a:pt x="55" y="38"/>
                  </a:lnTo>
                  <a:lnTo>
                    <a:pt x="59" y="43"/>
                  </a:lnTo>
                  <a:lnTo>
                    <a:pt x="63" y="47"/>
                  </a:lnTo>
                  <a:lnTo>
                    <a:pt x="67" y="51"/>
                  </a:lnTo>
                  <a:lnTo>
                    <a:pt x="72" y="55"/>
                  </a:lnTo>
                  <a:lnTo>
                    <a:pt x="76" y="60"/>
                  </a:lnTo>
                  <a:lnTo>
                    <a:pt x="80" y="64"/>
                  </a:lnTo>
                  <a:lnTo>
                    <a:pt x="84" y="68"/>
                  </a:lnTo>
                  <a:lnTo>
                    <a:pt x="89" y="72"/>
                  </a:lnTo>
                  <a:lnTo>
                    <a:pt x="93" y="81"/>
                  </a:lnTo>
                  <a:lnTo>
                    <a:pt x="97" y="85"/>
                  </a:lnTo>
                  <a:lnTo>
                    <a:pt x="101" y="89"/>
                  </a:lnTo>
                  <a:lnTo>
                    <a:pt x="106" y="93"/>
                  </a:lnTo>
                  <a:lnTo>
                    <a:pt x="110" y="102"/>
                  </a:lnTo>
                  <a:lnTo>
                    <a:pt x="114" y="106"/>
                  </a:lnTo>
                  <a:lnTo>
                    <a:pt x="118" y="110"/>
                  </a:lnTo>
                  <a:lnTo>
                    <a:pt x="123" y="119"/>
                  </a:lnTo>
                  <a:lnTo>
                    <a:pt x="127" y="123"/>
                  </a:lnTo>
                  <a:lnTo>
                    <a:pt x="131" y="132"/>
                  </a:lnTo>
                  <a:lnTo>
                    <a:pt x="135" y="136"/>
                  </a:lnTo>
                  <a:lnTo>
                    <a:pt x="139" y="144"/>
                  </a:lnTo>
                  <a:lnTo>
                    <a:pt x="144" y="153"/>
                  </a:lnTo>
                  <a:lnTo>
                    <a:pt x="152" y="157"/>
                  </a:lnTo>
                  <a:lnTo>
                    <a:pt x="156" y="165"/>
                  </a:lnTo>
                  <a:lnTo>
                    <a:pt x="161" y="170"/>
                  </a:lnTo>
                  <a:lnTo>
                    <a:pt x="165" y="178"/>
                  </a:lnTo>
                  <a:lnTo>
                    <a:pt x="169" y="187"/>
                  </a:lnTo>
                  <a:lnTo>
                    <a:pt x="173" y="195"/>
                  </a:lnTo>
                  <a:lnTo>
                    <a:pt x="178" y="199"/>
                  </a:lnTo>
                  <a:lnTo>
                    <a:pt x="182" y="208"/>
                  </a:lnTo>
                  <a:lnTo>
                    <a:pt x="186" y="216"/>
                  </a:lnTo>
                  <a:lnTo>
                    <a:pt x="190" y="225"/>
                  </a:lnTo>
                  <a:lnTo>
                    <a:pt x="195" y="233"/>
                  </a:lnTo>
                  <a:lnTo>
                    <a:pt x="199" y="242"/>
                  </a:lnTo>
                  <a:lnTo>
                    <a:pt x="203" y="250"/>
                  </a:lnTo>
                  <a:lnTo>
                    <a:pt x="207" y="259"/>
                  </a:lnTo>
                  <a:lnTo>
                    <a:pt x="212" y="267"/>
                  </a:lnTo>
                  <a:lnTo>
                    <a:pt x="216" y="276"/>
                  </a:lnTo>
                  <a:lnTo>
                    <a:pt x="220" y="284"/>
                  </a:lnTo>
                  <a:lnTo>
                    <a:pt x="224" y="293"/>
                  </a:lnTo>
                  <a:lnTo>
                    <a:pt x="228" y="301"/>
                  </a:lnTo>
                  <a:lnTo>
                    <a:pt x="233" y="309"/>
                  </a:lnTo>
                  <a:lnTo>
                    <a:pt x="237" y="318"/>
                  </a:lnTo>
                  <a:lnTo>
                    <a:pt x="241" y="326"/>
                  </a:lnTo>
                  <a:lnTo>
                    <a:pt x="245" y="339"/>
                  </a:lnTo>
                  <a:lnTo>
                    <a:pt x="250" y="348"/>
                  </a:lnTo>
                  <a:lnTo>
                    <a:pt x="254" y="356"/>
                  </a:lnTo>
                  <a:lnTo>
                    <a:pt x="258" y="365"/>
                  </a:lnTo>
                  <a:lnTo>
                    <a:pt x="267" y="373"/>
                  </a:lnTo>
                  <a:lnTo>
                    <a:pt x="271" y="386"/>
                  </a:lnTo>
                  <a:lnTo>
                    <a:pt x="275" y="394"/>
                  </a:lnTo>
                  <a:lnTo>
                    <a:pt x="279" y="403"/>
                  </a:lnTo>
                  <a:lnTo>
                    <a:pt x="284" y="415"/>
                  </a:lnTo>
                  <a:lnTo>
                    <a:pt x="288" y="424"/>
                  </a:lnTo>
                  <a:lnTo>
                    <a:pt x="292" y="432"/>
                  </a:lnTo>
                  <a:lnTo>
                    <a:pt x="296" y="445"/>
                  </a:lnTo>
                  <a:lnTo>
                    <a:pt x="301" y="454"/>
                  </a:lnTo>
                  <a:lnTo>
                    <a:pt x="305" y="466"/>
                  </a:lnTo>
                  <a:lnTo>
                    <a:pt x="309" y="475"/>
                  </a:lnTo>
                  <a:lnTo>
                    <a:pt x="313" y="487"/>
                  </a:lnTo>
                  <a:lnTo>
                    <a:pt x="318" y="496"/>
                  </a:lnTo>
                  <a:lnTo>
                    <a:pt x="322" y="509"/>
                  </a:lnTo>
                  <a:lnTo>
                    <a:pt x="326" y="517"/>
                  </a:lnTo>
                  <a:lnTo>
                    <a:pt x="330" y="530"/>
                  </a:lnTo>
                  <a:lnTo>
                    <a:pt x="334" y="538"/>
                  </a:lnTo>
                  <a:lnTo>
                    <a:pt x="339" y="551"/>
                  </a:lnTo>
                  <a:lnTo>
                    <a:pt x="343" y="559"/>
                  </a:lnTo>
                  <a:lnTo>
                    <a:pt x="347" y="572"/>
                  </a:lnTo>
                  <a:lnTo>
                    <a:pt x="351" y="581"/>
                  </a:lnTo>
                  <a:lnTo>
                    <a:pt x="356" y="593"/>
                  </a:lnTo>
                  <a:lnTo>
                    <a:pt x="360" y="606"/>
                  </a:lnTo>
                  <a:lnTo>
                    <a:pt x="364" y="615"/>
                  </a:lnTo>
                  <a:lnTo>
                    <a:pt x="368" y="627"/>
                  </a:lnTo>
                  <a:lnTo>
                    <a:pt x="373" y="640"/>
                  </a:lnTo>
                  <a:lnTo>
                    <a:pt x="377" y="648"/>
                  </a:lnTo>
                  <a:lnTo>
                    <a:pt x="385" y="661"/>
                  </a:lnTo>
                  <a:lnTo>
                    <a:pt x="390" y="674"/>
                  </a:lnTo>
                  <a:lnTo>
                    <a:pt x="394" y="682"/>
                  </a:lnTo>
                  <a:lnTo>
                    <a:pt x="398" y="695"/>
                  </a:lnTo>
                  <a:lnTo>
                    <a:pt x="402" y="708"/>
                  </a:lnTo>
                  <a:lnTo>
                    <a:pt x="407" y="716"/>
                  </a:lnTo>
                  <a:lnTo>
                    <a:pt x="411" y="729"/>
                  </a:lnTo>
                  <a:lnTo>
                    <a:pt x="415" y="742"/>
                  </a:lnTo>
                  <a:lnTo>
                    <a:pt x="419" y="750"/>
                  </a:lnTo>
                  <a:lnTo>
                    <a:pt x="424" y="763"/>
                  </a:lnTo>
                  <a:lnTo>
                    <a:pt x="428" y="776"/>
                  </a:lnTo>
                  <a:lnTo>
                    <a:pt x="432" y="788"/>
                  </a:lnTo>
                  <a:lnTo>
                    <a:pt x="436" y="797"/>
                  </a:lnTo>
                  <a:lnTo>
                    <a:pt x="440" y="809"/>
                  </a:lnTo>
                  <a:lnTo>
                    <a:pt x="445" y="822"/>
                  </a:lnTo>
                  <a:lnTo>
                    <a:pt x="449" y="835"/>
                  </a:lnTo>
                  <a:lnTo>
                    <a:pt x="453" y="843"/>
                  </a:lnTo>
                  <a:lnTo>
                    <a:pt x="457" y="856"/>
                  </a:lnTo>
                  <a:lnTo>
                    <a:pt x="462" y="869"/>
                  </a:lnTo>
                  <a:lnTo>
                    <a:pt x="466" y="881"/>
                  </a:lnTo>
                  <a:lnTo>
                    <a:pt x="470" y="890"/>
                  </a:lnTo>
                  <a:lnTo>
                    <a:pt x="474" y="903"/>
                  </a:lnTo>
                  <a:lnTo>
                    <a:pt x="479" y="915"/>
                  </a:lnTo>
                  <a:lnTo>
                    <a:pt x="483" y="928"/>
                  </a:lnTo>
                  <a:lnTo>
                    <a:pt x="487" y="937"/>
                  </a:lnTo>
                  <a:lnTo>
                    <a:pt x="491" y="949"/>
                  </a:lnTo>
                  <a:lnTo>
                    <a:pt x="500" y="962"/>
                  </a:lnTo>
                  <a:lnTo>
                    <a:pt x="504" y="975"/>
                  </a:lnTo>
                  <a:lnTo>
                    <a:pt x="508" y="983"/>
                  </a:lnTo>
                  <a:lnTo>
                    <a:pt x="513" y="996"/>
                  </a:lnTo>
                  <a:lnTo>
                    <a:pt x="517" y="1009"/>
                  </a:lnTo>
                  <a:lnTo>
                    <a:pt x="521" y="1021"/>
                  </a:lnTo>
                  <a:lnTo>
                    <a:pt x="525" y="1030"/>
                  </a:lnTo>
                  <a:lnTo>
                    <a:pt x="529" y="1042"/>
                  </a:lnTo>
                  <a:lnTo>
                    <a:pt x="534" y="1055"/>
                  </a:lnTo>
                  <a:lnTo>
                    <a:pt x="538" y="1068"/>
                  </a:lnTo>
                  <a:lnTo>
                    <a:pt x="542" y="1076"/>
                  </a:lnTo>
                  <a:lnTo>
                    <a:pt x="546" y="1089"/>
                  </a:lnTo>
                  <a:lnTo>
                    <a:pt x="551" y="1102"/>
                  </a:lnTo>
                  <a:lnTo>
                    <a:pt x="555" y="1110"/>
                  </a:lnTo>
                  <a:lnTo>
                    <a:pt x="559" y="1123"/>
                  </a:lnTo>
                </a:path>
              </a:pathLst>
            </a:custGeom>
            <a:noFill/>
            <a:ln w="13335"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a:p>
          </p:txBody>
        </p:sp>
        <p:sp>
          <p:nvSpPr>
            <p:cNvPr id="30" name="Freeform 29"/>
            <p:cNvSpPr>
              <a:spLocks/>
            </p:cNvSpPr>
            <p:nvPr/>
          </p:nvSpPr>
          <p:spPr bwMode="auto">
            <a:xfrm>
              <a:off x="1395730" y="994807"/>
              <a:ext cx="334010" cy="484505"/>
            </a:xfrm>
            <a:custGeom>
              <a:avLst/>
              <a:gdLst>
                <a:gd name="T0" fmla="*/ 4 w 526"/>
                <a:gd name="T1" fmla="*/ 13 h 763"/>
                <a:gd name="T2" fmla="*/ 13 w 526"/>
                <a:gd name="T3" fmla="*/ 34 h 763"/>
                <a:gd name="T4" fmla="*/ 21 w 526"/>
                <a:gd name="T5" fmla="*/ 55 h 763"/>
                <a:gd name="T6" fmla="*/ 30 w 526"/>
                <a:gd name="T7" fmla="*/ 76 h 763"/>
                <a:gd name="T8" fmla="*/ 38 w 526"/>
                <a:gd name="T9" fmla="*/ 102 h 763"/>
                <a:gd name="T10" fmla="*/ 47 w 526"/>
                <a:gd name="T11" fmla="*/ 123 h 763"/>
                <a:gd name="T12" fmla="*/ 60 w 526"/>
                <a:gd name="T13" fmla="*/ 144 h 763"/>
                <a:gd name="T14" fmla="*/ 68 w 526"/>
                <a:gd name="T15" fmla="*/ 165 h 763"/>
                <a:gd name="T16" fmla="*/ 76 w 526"/>
                <a:gd name="T17" fmla="*/ 186 h 763"/>
                <a:gd name="T18" fmla="*/ 85 w 526"/>
                <a:gd name="T19" fmla="*/ 208 h 763"/>
                <a:gd name="T20" fmla="*/ 93 w 526"/>
                <a:gd name="T21" fmla="*/ 229 h 763"/>
                <a:gd name="T22" fmla="*/ 102 w 526"/>
                <a:gd name="T23" fmla="*/ 246 h 763"/>
                <a:gd name="T24" fmla="*/ 110 w 526"/>
                <a:gd name="T25" fmla="*/ 267 h 763"/>
                <a:gd name="T26" fmla="*/ 119 w 526"/>
                <a:gd name="T27" fmla="*/ 288 h 763"/>
                <a:gd name="T28" fmla="*/ 127 w 526"/>
                <a:gd name="T29" fmla="*/ 305 h 763"/>
                <a:gd name="T30" fmla="*/ 136 w 526"/>
                <a:gd name="T31" fmla="*/ 326 h 763"/>
                <a:gd name="T32" fmla="*/ 144 w 526"/>
                <a:gd name="T33" fmla="*/ 343 h 763"/>
                <a:gd name="T34" fmla="*/ 153 w 526"/>
                <a:gd name="T35" fmla="*/ 364 h 763"/>
                <a:gd name="T36" fmla="*/ 161 w 526"/>
                <a:gd name="T37" fmla="*/ 381 h 763"/>
                <a:gd name="T38" fmla="*/ 174 w 526"/>
                <a:gd name="T39" fmla="*/ 398 h 763"/>
                <a:gd name="T40" fmla="*/ 182 w 526"/>
                <a:gd name="T41" fmla="*/ 415 h 763"/>
                <a:gd name="T42" fmla="*/ 191 w 526"/>
                <a:gd name="T43" fmla="*/ 432 h 763"/>
                <a:gd name="T44" fmla="*/ 199 w 526"/>
                <a:gd name="T45" fmla="*/ 449 h 763"/>
                <a:gd name="T46" fmla="*/ 208 w 526"/>
                <a:gd name="T47" fmla="*/ 466 h 763"/>
                <a:gd name="T48" fmla="*/ 216 w 526"/>
                <a:gd name="T49" fmla="*/ 483 h 763"/>
                <a:gd name="T50" fmla="*/ 225 w 526"/>
                <a:gd name="T51" fmla="*/ 500 h 763"/>
                <a:gd name="T52" fmla="*/ 233 w 526"/>
                <a:gd name="T53" fmla="*/ 513 h 763"/>
                <a:gd name="T54" fmla="*/ 242 w 526"/>
                <a:gd name="T55" fmla="*/ 530 h 763"/>
                <a:gd name="T56" fmla="*/ 250 w 526"/>
                <a:gd name="T57" fmla="*/ 542 h 763"/>
                <a:gd name="T58" fmla="*/ 259 w 526"/>
                <a:gd name="T59" fmla="*/ 555 h 763"/>
                <a:gd name="T60" fmla="*/ 267 w 526"/>
                <a:gd name="T61" fmla="*/ 568 h 763"/>
                <a:gd name="T62" fmla="*/ 276 w 526"/>
                <a:gd name="T63" fmla="*/ 585 h 763"/>
                <a:gd name="T64" fmla="*/ 288 w 526"/>
                <a:gd name="T65" fmla="*/ 593 h 763"/>
                <a:gd name="T66" fmla="*/ 297 w 526"/>
                <a:gd name="T67" fmla="*/ 606 h 763"/>
                <a:gd name="T68" fmla="*/ 305 w 526"/>
                <a:gd name="T69" fmla="*/ 619 h 763"/>
                <a:gd name="T70" fmla="*/ 314 w 526"/>
                <a:gd name="T71" fmla="*/ 631 h 763"/>
                <a:gd name="T72" fmla="*/ 322 w 526"/>
                <a:gd name="T73" fmla="*/ 640 h 763"/>
                <a:gd name="T74" fmla="*/ 331 w 526"/>
                <a:gd name="T75" fmla="*/ 652 h 763"/>
                <a:gd name="T76" fmla="*/ 339 w 526"/>
                <a:gd name="T77" fmla="*/ 661 h 763"/>
                <a:gd name="T78" fmla="*/ 348 w 526"/>
                <a:gd name="T79" fmla="*/ 669 h 763"/>
                <a:gd name="T80" fmla="*/ 356 w 526"/>
                <a:gd name="T81" fmla="*/ 678 h 763"/>
                <a:gd name="T82" fmla="*/ 365 w 526"/>
                <a:gd name="T83" fmla="*/ 686 h 763"/>
                <a:gd name="T84" fmla="*/ 373 w 526"/>
                <a:gd name="T85" fmla="*/ 695 h 763"/>
                <a:gd name="T86" fmla="*/ 382 w 526"/>
                <a:gd name="T87" fmla="*/ 703 h 763"/>
                <a:gd name="T88" fmla="*/ 390 w 526"/>
                <a:gd name="T89" fmla="*/ 712 h 763"/>
                <a:gd name="T90" fmla="*/ 403 w 526"/>
                <a:gd name="T91" fmla="*/ 716 h 763"/>
                <a:gd name="T92" fmla="*/ 411 w 526"/>
                <a:gd name="T93" fmla="*/ 724 h 763"/>
                <a:gd name="T94" fmla="*/ 420 w 526"/>
                <a:gd name="T95" fmla="*/ 729 h 763"/>
                <a:gd name="T96" fmla="*/ 428 w 526"/>
                <a:gd name="T97" fmla="*/ 733 h 763"/>
                <a:gd name="T98" fmla="*/ 437 w 526"/>
                <a:gd name="T99" fmla="*/ 737 h 763"/>
                <a:gd name="T100" fmla="*/ 445 w 526"/>
                <a:gd name="T101" fmla="*/ 741 h 763"/>
                <a:gd name="T102" fmla="*/ 454 w 526"/>
                <a:gd name="T103" fmla="*/ 746 h 763"/>
                <a:gd name="T104" fmla="*/ 462 w 526"/>
                <a:gd name="T105" fmla="*/ 750 h 763"/>
                <a:gd name="T106" fmla="*/ 471 w 526"/>
                <a:gd name="T107" fmla="*/ 754 h 763"/>
                <a:gd name="T108" fmla="*/ 479 w 526"/>
                <a:gd name="T109" fmla="*/ 754 h 763"/>
                <a:gd name="T110" fmla="*/ 488 w 526"/>
                <a:gd name="T111" fmla="*/ 758 h 763"/>
                <a:gd name="T112" fmla="*/ 496 w 526"/>
                <a:gd name="T113" fmla="*/ 758 h 763"/>
                <a:gd name="T114" fmla="*/ 505 w 526"/>
                <a:gd name="T115" fmla="*/ 758 h 763"/>
                <a:gd name="T116" fmla="*/ 517 w 526"/>
                <a:gd name="T117" fmla="*/ 758 h 763"/>
                <a:gd name="T118" fmla="*/ 526 w 526"/>
                <a:gd name="T119"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6" h="763">
                  <a:moveTo>
                    <a:pt x="0" y="0"/>
                  </a:moveTo>
                  <a:lnTo>
                    <a:pt x="4" y="13"/>
                  </a:lnTo>
                  <a:lnTo>
                    <a:pt x="9" y="21"/>
                  </a:lnTo>
                  <a:lnTo>
                    <a:pt x="13" y="34"/>
                  </a:lnTo>
                  <a:lnTo>
                    <a:pt x="17" y="47"/>
                  </a:lnTo>
                  <a:lnTo>
                    <a:pt x="21" y="55"/>
                  </a:lnTo>
                  <a:lnTo>
                    <a:pt x="26" y="68"/>
                  </a:lnTo>
                  <a:lnTo>
                    <a:pt x="30" y="76"/>
                  </a:lnTo>
                  <a:lnTo>
                    <a:pt x="34" y="89"/>
                  </a:lnTo>
                  <a:lnTo>
                    <a:pt x="38" y="102"/>
                  </a:lnTo>
                  <a:lnTo>
                    <a:pt x="43" y="110"/>
                  </a:lnTo>
                  <a:lnTo>
                    <a:pt x="47" y="123"/>
                  </a:lnTo>
                  <a:lnTo>
                    <a:pt x="55" y="131"/>
                  </a:lnTo>
                  <a:lnTo>
                    <a:pt x="60" y="144"/>
                  </a:lnTo>
                  <a:lnTo>
                    <a:pt x="64" y="152"/>
                  </a:lnTo>
                  <a:lnTo>
                    <a:pt x="68" y="165"/>
                  </a:lnTo>
                  <a:lnTo>
                    <a:pt x="72" y="174"/>
                  </a:lnTo>
                  <a:lnTo>
                    <a:pt x="76" y="186"/>
                  </a:lnTo>
                  <a:lnTo>
                    <a:pt x="81" y="195"/>
                  </a:lnTo>
                  <a:lnTo>
                    <a:pt x="85" y="208"/>
                  </a:lnTo>
                  <a:lnTo>
                    <a:pt x="89" y="216"/>
                  </a:lnTo>
                  <a:lnTo>
                    <a:pt x="93" y="229"/>
                  </a:lnTo>
                  <a:lnTo>
                    <a:pt x="98" y="237"/>
                  </a:lnTo>
                  <a:lnTo>
                    <a:pt x="102" y="246"/>
                  </a:lnTo>
                  <a:lnTo>
                    <a:pt x="106" y="258"/>
                  </a:lnTo>
                  <a:lnTo>
                    <a:pt x="110" y="267"/>
                  </a:lnTo>
                  <a:lnTo>
                    <a:pt x="115" y="280"/>
                  </a:lnTo>
                  <a:lnTo>
                    <a:pt x="119" y="288"/>
                  </a:lnTo>
                  <a:lnTo>
                    <a:pt x="123" y="297"/>
                  </a:lnTo>
                  <a:lnTo>
                    <a:pt x="127" y="305"/>
                  </a:lnTo>
                  <a:lnTo>
                    <a:pt x="132" y="318"/>
                  </a:lnTo>
                  <a:lnTo>
                    <a:pt x="136" y="326"/>
                  </a:lnTo>
                  <a:lnTo>
                    <a:pt x="140" y="335"/>
                  </a:lnTo>
                  <a:lnTo>
                    <a:pt x="144" y="343"/>
                  </a:lnTo>
                  <a:lnTo>
                    <a:pt x="149" y="356"/>
                  </a:lnTo>
                  <a:lnTo>
                    <a:pt x="153" y="364"/>
                  </a:lnTo>
                  <a:lnTo>
                    <a:pt x="157" y="373"/>
                  </a:lnTo>
                  <a:lnTo>
                    <a:pt x="161" y="381"/>
                  </a:lnTo>
                  <a:lnTo>
                    <a:pt x="170" y="390"/>
                  </a:lnTo>
                  <a:lnTo>
                    <a:pt x="174" y="398"/>
                  </a:lnTo>
                  <a:lnTo>
                    <a:pt x="178" y="407"/>
                  </a:lnTo>
                  <a:lnTo>
                    <a:pt x="182" y="415"/>
                  </a:lnTo>
                  <a:lnTo>
                    <a:pt x="187" y="424"/>
                  </a:lnTo>
                  <a:lnTo>
                    <a:pt x="191" y="432"/>
                  </a:lnTo>
                  <a:lnTo>
                    <a:pt x="195" y="441"/>
                  </a:lnTo>
                  <a:lnTo>
                    <a:pt x="199" y="449"/>
                  </a:lnTo>
                  <a:lnTo>
                    <a:pt x="204" y="458"/>
                  </a:lnTo>
                  <a:lnTo>
                    <a:pt x="208" y="466"/>
                  </a:lnTo>
                  <a:lnTo>
                    <a:pt x="212" y="474"/>
                  </a:lnTo>
                  <a:lnTo>
                    <a:pt x="216" y="483"/>
                  </a:lnTo>
                  <a:lnTo>
                    <a:pt x="221" y="491"/>
                  </a:lnTo>
                  <a:lnTo>
                    <a:pt x="225" y="500"/>
                  </a:lnTo>
                  <a:lnTo>
                    <a:pt x="229" y="504"/>
                  </a:lnTo>
                  <a:lnTo>
                    <a:pt x="233" y="513"/>
                  </a:lnTo>
                  <a:lnTo>
                    <a:pt x="238" y="521"/>
                  </a:lnTo>
                  <a:lnTo>
                    <a:pt x="242" y="530"/>
                  </a:lnTo>
                  <a:lnTo>
                    <a:pt x="246" y="534"/>
                  </a:lnTo>
                  <a:lnTo>
                    <a:pt x="250" y="542"/>
                  </a:lnTo>
                  <a:lnTo>
                    <a:pt x="255" y="551"/>
                  </a:lnTo>
                  <a:lnTo>
                    <a:pt x="259" y="555"/>
                  </a:lnTo>
                  <a:lnTo>
                    <a:pt x="263" y="563"/>
                  </a:lnTo>
                  <a:lnTo>
                    <a:pt x="267" y="568"/>
                  </a:lnTo>
                  <a:lnTo>
                    <a:pt x="272" y="576"/>
                  </a:lnTo>
                  <a:lnTo>
                    <a:pt x="276" y="585"/>
                  </a:lnTo>
                  <a:lnTo>
                    <a:pt x="284" y="589"/>
                  </a:lnTo>
                  <a:lnTo>
                    <a:pt x="288" y="593"/>
                  </a:lnTo>
                  <a:lnTo>
                    <a:pt x="293" y="602"/>
                  </a:lnTo>
                  <a:lnTo>
                    <a:pt x="297" y="606"/>
                  </a:lnTo>
                  <a:lnTo>
                    <a:pt x="301" y="614"/>
                  </a:lnTo>
                  <a:lnTo>
                    <a:pt x="305" y="619"/>
                  </a:lnTo>
                  <a:lnTo>
                    <a:pt x="310" y="623"/>
                  </a:lnTo>
                  <a:lnTo>
                    <a:pt x="314" y="631"/>
                  </a:lnTo>
                  <a:lnTo>
                    <a:pt x="318" y="635"/>
                  </a:lnTo>
                  <a:lnTo>
                    <a:pt x="322" y="640"/>
                  </a:lnTo>
                  <a:lnTo>
                    <a:pt x="327" y="644"/>
                  </a:lnTo>
                  <a:lnTo>
                    <a:pt x="331" y="652"/>
                  </a:lnTo>
                  <a:lnTo>
                    <a:pt x="335" y="657"/>
                  </a:lnTo>
                  <a:lnTo>
                    <a:pt x="339" y="661"/>
                  </a:lnTo>
                  <a:lnTo>
                    <a:pt x="344" y="665"/>
                  </a:lnTo>
                  <a:lnTo>
                    <a:pt x="348" y="669"/>
                  </a:lnTo>
                  <a:lnTo>
                    <a:pt x="352" y="674"/>
                  </a:lnTo>
                  <a:lnTo>
                    <a:pt x="356" y="678"/>
                  </a:lnTo>
                  <a:lnTo>
                    <a:pt x="361" y="682"/>
                  </a:lnTo>
                  <a:lnTo>
                    <a:pt x="365" y="686"/>
                  </a:lnTo>
                  <a:lnTo>
                    <a:pt x="369" y="691"/>
                  </a:lnTo>
                  <a:lnTo>
                    <a:pt x="373" y="695"/>
                  </a:lnTo>
                  <a:lnTo>
                    <a:pt x="377" y="699"/>
                  </a:lnTo>
                  <a:lnTo>
                    <a:pt x="382" y="703"/>
                  </a:lnTo>
                  <a:lnTo>
                    <a:pt x="386" y="708"/>
                  </a:lnTo>
                  <a:lnTo>
                    <a:pt x="390" y="712"/>
                  </a:lnTo>
                  <a:lnTo>
                    <a:pt x="399" y="712"/>
                  </a:lnTo>
                  <a:lnTo>
                    <a:pt x="403" y="716"/>
                  </a:lnTo>
                  <a:lnTo>
                    <a:pt x="407" y="720"/>
                  </a:lnTo>
                  <a:lnTo>
                    <a:pt x="411" y="724"/>
                  </a:lnTo>
                  <a:lnTo>
                    <a:pt x="416" y="724"/>
                  </a:lnTo>
                  <a:lnTo>
                    <a:pt x="420" y="729"/>
                  </a:lnTo>
                  <a:lnTo>
                    <a:pt x="424" y="733"/>
                  </a:lnTo>
                  <a:lnTo>
                    <a:pt x="428" y="733"/>
                  </a:lnTo>
                  <a:lnTo>
                    <a:pt x="433" y="737"/>
                  </a:lnTo>
                  <a:lnTo>
                    <a:pt x="437" y="737"/>
                  </a:lnTo>
                  <a:lnTo>
                    <a:pt x="441" y="741"/>
                  </a:lnTo>
                  <a:lnTo>
                    <a:pt x="445" y="741"/>
                  </a:lnTo>
                  <a:lnTo>
                    <a:pt x="450" y="746"/>
                  </a:lnTo>
                  <a:lnTo>
                    <a:pt x="454" y="746"/>
                  </a:lnTo>
                  <a:lnTo>
                    <a:pt x="458" y="750"/>
                  </a:lnTo>
                  <a:lnTo>
                    <a:pt x="462" y="750"/>
                  </a:lnTo>
                  <a:lnTo>
                    <a:pt x="467" y="750"/>
                  </a:lnTo>
                  <a:lnTo>
                    <a:pt x="471" y="754"/>
                  </a:lnTo>
                  <a:lnTo>
                    <a:pt x="475" y="754"/>
                  </a:lnTo>
                  <a:lnTo>
                    <a:pt x="479" y="754"/>
                  </a:lnTo>
                  <a:lnTo>
                    <a:pt x="483" y="754"/>
                  </a:lnTo>
                  <a:lnTo>
                    <a:pt x="488" y="758"/>
                  </a:lnTo>
                  <a:lnTo>
                    <a:pt x="492" y="758"/>
                  </a:lnTo>
                  <a:lnTo>
                    <a:pt x="496" y="758"/>
                  </a:lnTo>
                  <a:lnTo>
                    <a:pt x="500" y="758"/>
                  </a:lnTo>
                  <a:lnTo>
                    <a:pt x="505" y="758"/>
                  </a:lnTo>
                  <a:lnTo>
                    <a:pt x="509" y="758"/>
                  </a:lnTo>
                  <a:lnTo>
                    <a:pt x="517" y="758"/>
                  </a:lnTo>
                  <a:lnTo>
                    <a:pt x="522" y="758"/>
                  </a:lnTo>
                  <a:lnTo>
                    <a:pt x="526" y="763"/>
                  </a:lnTo>
                </a:path>
              </a:pathLst>
            </a:custGeom>
            <a:noFill/>
            <a:ln w="13335"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a:p>
          </p:txBody>
        </p:sp>
        <p:sp>
          <p:nvSpPr>
            <p:cNvPr id="31" name="Freeform 30"/>
            <p:cNvSpPr>
              <a:spLocks/>
            </p:cNvSpPr>
            <p:nvPr/>
          </p:nvSpPr>
          <p:spPr bwMode="auto">
            <a:xfrm>
              <a:off x="332740" y="833517"/>
              <a:ext cx="556895" cy="645795"/>
            </a:xfrm>
            <a:custGeom>
              <a:avLst/>
              <a:gdLst>
                <a:gd name="T0" fmla="*/ 12 w 877"/>
                <a:gd name="T1" fmla="*/ 1012 h 1017"/>
                <a:gd name="T2" fmla="*/ 33 w 877"/>
                <a:gd name="T3" fmla="*/ 1012 h 1017"/>
                <a:gd name="T4" fmla="*/ 55 w 877"/>
                <a:gd name="T5" fmla="*/ 1004 h 1017"/>
                <a:gd name="T6" fmla="*/ 72 w 877"/>
                <a:gd name="T7" fmla="*/ 995 h 1017"/>
                <a:gd name="T8" fmla="*/ 93 w 877"/>
                <a:gd name="T9" fmla="*/ 987 h 1017"/>
                <a:gd name="T10" fmla="*/ 114 w 877"/>
                <a:gd name="T11" fmla="*/ 974 h 1017"/>
                <a:gd name="T12" fmla="*/ 135 w 877"/>
                <a:gd name="T13" fmla="*/ 957 h 1017"/>
                <a:gd name="T14" fmla="*/ 156 w 877"/>
                <a:gd name="T15" fmla="*/ 936 h 1017"/>
                <a:gd name="T16" fmla="*/ 178 w 877"/>
                <a:gd name="T17" fmla="*/ 919 h 1017"/>
                <a:gd name="T18" fmla="*/ 199 w 877"/>
                <a:gd name="T19" fmla="*/ 894 h 1017"/>
                <a:gd name="T20" fmla="*/ 220 w 877"/>
                <a:gd name="T21" fmla="*/ 868 h 1017"/>
                <a:gd name="T22" fmla="*/ 241 w 877"/>
                <a:gd name="T23" fmla="*/ 843 h 1017"/>
                <a:gd name="T24" fmla="*/ 262 w 877"/>
                <a:gd name="T25" fmla="*/ 813 h 1017"/>
                <a:gd name="T26" fmla="*/ 279 w 877"/>
                <a:gd name="T27" fmla="*/ 784 h 1017"/>
                <a:gd name="T28" fmla="*/ 301 w 877"/>
                <a:gd name="T29" fmla="*/ 754 h 1017"/>
                <a:gd name="T30" fmla="*/ 322 w 877"/>
                <a:gd name="T31" fmla="*/ 720 h 1017"/>
                <a:gd name="T32" fmla="*/ 343 w 877"/>
                <a:gd name="T33" fmla="*/ 686 h 1017"/>
                <a:gd name="T34" fmla="*/ 364 w 877"/>
                <a:gd name="T35" fmla="*/ 652 h 1017"/>
                <a:gd name="T36" fmla="*/ 385 w 877"/>
                <a:gd name="T37" fmla="*/ 618 h 1017"/>
                <a:gd name="T38" fmla="*/ 407 w 877"/>
                <a:gd name="T39" fmla="*/ 580 h 1017"/>
                <a:gd name="T40" fmla="*/ 428 w 877"/>
                <a:gd name="T41" fmla="*/ 546 h 1017"/>
                <a:gd name="T42" fmla="*/ 449 w 877"/>
                <a:gd name="T43" fmla="*/ 508 h 1017"/>
                <a:gd name="T44" fmla="*/ 470 w 877"/>
                <a:gd name="T45" fmla="*/ 470 h 1017"/>
                <a:gd name="T46" fmla="*/ 491 w 877"/>
                <a:gd name="T47" fmla="*/ 436 h 1017"/>
                <a:gd name="T48" fmla="*/ 508 w 877"/>
                <a:gd name="T49" fmla="*/ 398 h 1017"/>
                <a:gd name="T50" fmla="*/ 530 w 877"/>
                <a:gd name="T51" fmla="*/ 364 h 1017"/>
                <a:gd name="T52" fmla="*/ 551 w 877"/>
                <a:gd name="T53" fmla="*/ 330 h 1017"/>
                <a:gd name="T54" fmla="*/ 572 w 877"/>
                <a:gd name="T55" fmla="*/ 296 h 1017"/>
                <a:gd name="T56" fmla="*/ 593 w 877"/>
                <a:gd name="T57" fmla="*/ 262 h 1017"/>
                <a:gd name="T58" fmla="*/ 614 w 877"/>
                <a:gd name="T59" fmla="*/ 229 h 1017"/>
                <a:gd name="T60" fmla="*/ 635 w 877"/>
                <a:gd name="T61" fmla="*/ 199 h 1017"/>
                <a:gd name="T62" fmla="*/ 657 w 877"/>
                <a:gd name="T63" fmla="*/ 173 h 1017"/>
                <a:gd name="T64" fmla="*/ 678 w 877"/>
                <a:gd name="T65" fmla="*/ 144 h 1017"/>
                <a:gd name="T66" fmla="*/ 699 w 877"/>
                <a:gd name="T67" fmla="*/ 118 h 1017"/>
                <a:gd name="T68" fmla="*/ 716 w 877"/>
                <a:gd name="T69" fmla="*/ 97 h 1017"/>
                <a:gd name="T70" fmla="*/ 737 w 877"/>
                <a:gd name="T71" fmla="*/ 76 h 1017"/>
                <a:gd name="T72" fmla="*/ 758 w 877"/>
                <a:gd name="T73" fmla="*/ 59 h 1017"/>
                <a:gd name="T74" fmla="*/ 780 w 877"/>
                <a:gd name="T75" fmla="*/ 42 h 1017"/>
                <a:gd name="T76" fmla="*/ 801 w 877"/>
                <a:gd name="T77" fmla="*/ 29 h 1017"/>
                <a:gd name="T78" fmla="*/ 822 w 877"/>
                <a:gd name="T79" fmla="*/ 17 h 1017"/>
                <a:gd name="T80" fmla="*/ 843 w 877"/>
                <a:gd name="T81" fmla="*/ 8 h 1017"/>
                <a:gd name="T82" fmla="*/ 864 w 877"/>
                <a:gd name="T8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7" h="1017">
                  <a:moveTo>
                    <a:pt x="0" y="1017"/>
                  </a:moveTo>
                  <a:lnTo>
                    <a:pt x="4" y="1012"/>
                  </a:lnTo>
                  <a:lnTo>
                    <a:pt x="12" y="1012"/>
                  </a:lnTo>
                  <a:lnTo>
                    <a:pt x="17" y="1012"/>
                  </a:lnTo>
                  <a:lnTo>
                    <a:pt x="25" y="1012"/>
                  </a:lnTo>
                  <a:lnTo>
                    <a:pt x="33" y="1012"/>
                  </a:lnTo>
                  <a:lnTo>
                    <a:pt x="38" y="1008"/>
                  </a:lnTo>
                  <a:lnTo>
                    <a:pt x="46" y="1008"/>
                  </a:lnTo>
                  <a:lnTo>
                    <a:pt x="55" y="1004"/>
                  </a:lnTo>
                  <a:lnTo>
                    <a:pt x="59" y="1004"/>
                  </a:lnTo>
                  <a:lnTo>
                    <a:pt x="67" y="1000"/>
                  </a:lnTo>
                  <a:lnTo>
                    <a:pt x="72" y="995"/>
                  </a:lnTo>
                  <a:lnTo>
                    <a:pt x="80" y="991"/>
                  </a:lnTo>
                  <a:lnTo>
                    <a:pt x="89" y="991"/>
                  </a:lnTo>
                  <a:lnTo>
                    <a:pt x="93" y="987"/>
                  </a:lnTo>
                  <a:lnTo>
                    <a:pt x="101" y="983"/>
                  </a:lnTo>
                  <a:lnTo>
                    <a:pt x="110" y="978"/>
                  </a:lnTo>
                  <a:lnTo>
                    <a:pt x="114" y="974"/>
                  </a:lnTo>
                  <a:lnTo>
                    <a:pt x="123" y="966"/>
                  </a:lnTo>
                  <a:lnTo>
                    <a:pt x="131" y="962"/>
                  </a:lnTo>
                  <a:lnTo>
                    <a:pt x="135" y="957"/>
                  </a:lnTo>
                  <a:lnTo>
                    <a:pt x="144" y="949"/>
                  </a:lnTo>
                  <a:lnTo>
                    <a:pt x="148" y="945"/>
                  </a:lnTo>
                  <a:lnTo>
                    <a:pt x="156" y="936"/>
                  </a:lnTo>
                  <a:lnTo>
                    <a:pt x="165" y="932"/>
                  </a:lnTo>
                  <a:lnTo>
                    <a:pt x="169" y="923"/>
                  </a:lnTo>
                  <a:lnTo>
                    <a:pt x="178" y="919"/>
                  </a:lnTo>
                  <a:lnTo>
                    <a:pt x="186" y="911"/>
                  </a:lnTo>
                  <a:lnTo>
                    <a:pt x="190" y="902"/>
                  </a:lnTo>
                  <a:lnTo>
                    <a:pt x="199" y="894"/>
                  </a:lnTo>
                  <a:lnTo>
                    <a:pt x="207" y="885"/>
                  </a:lnTo>
                  <a:lnTo>
                    <a:pt x="212" y="877"/>
                  </a:lnTo>
                  <a:lnTo>
                    <a:pt x="220" y="868"/>
                  </a:lnTo>
                  <a:lnTo>
                    <a:pt x="224" y="860"/>
                  </a:lnTo>
                  <a:lnTo>
                    <a:pt x="233" y="851"/>
                  </a:lnTo>
                  <a:lnTo>
                    <a:pt x="241" y="843"/>
                  </a:lnTo>
                  <a:lnTo>
                    <a:pt x="245" y="834"/>
                  </a:lnTo>
                  <a:lnTo>
                    <a:pt x="254" y="826"/>
                  </a:lnTo>
                  <a:lnTo>
                    <a:pt x="262" y="813"/>
                  </a:lnTo>
                  <a:lnTo>
                    <a:pt x="267" y="805"/>
                  </a:lnTo>
                  <a:lnTo>
                    <a:pt x="275" y="796"/>
                  </a:lnTo>
                  <a:lnTo>
                    <a:pt x="279" y="784"/>
                  </a:lnTo>
                  <a:lnTo>
                    <a:pt x="288" y="775"/>
                  </a:lnTo>
                  <a:lnTo>
                    <a:pt x="296" y="767"/>
                  </a:lnTo>
                  <a:lnTo>
                    <a:pt x="301" y="754"/>
                  </a:lnTo>
                  <a:lnTo>
                    <a:pt x="309" y="741"/>
                  </a:lnTo>
                  <a:lnTo>
                    <a:pt x="318" y="733"/>
                  </a:lnTo>
                  <a:lnTo>
                    <a:pt x="322" y="720"/>
                  </a:lnTo>
                  <a:lnTo>
                    <a:pt x="330" y="712"/>
                  </a:lnTo>
                  <a:lnTo>
                    <a:pt x="339" y="699"/>
                  </a:lnTo>
                  <a:lnTo>
                    <a:pt x="343" y="686"/>
                  </a:lnTo>
                  <a:lnTo>
                    <a:pt x="351" y="678"/>
                  </a:lnTo>
                  <a:lnTo>
                    <a:pt x="356" y="665"/>
                  </a:lnTo>
                  <a:lnTo>
                    <a:pt x="364" y="652"/>
                  </a:lnTo>
                  <a:lnTo>
                    <a:pt x="373" y="640"/>
                  </a:lnTo>
                  <a:lnTo>
                    <a:pt x="377" y="631"/>
                  </a:lnTo>
                  <a:lnTo>
                    <a:pt x="385" y="618"/>
                  </a:lnTo>
                  <a:lnTo>
                    <a:pt x="394" y="606"/>
                  </a:lnTo>
                  <a:lnTo>
                    <a:pt x="398" y="593"/>
                  </a:lnTo>
                  <a:lnTo>
                    <a:pt x="407" y="580"/>
                  </a:lnTo>
                  <a:lnTo>
                    <a:pt x="415" y="567"/>
                  </a:lnTo>
                  <a:lnTo>
                    <a:pt x="419" y="555"/>
                  </a:lnTo>
                  <a:lnTo>
                    <a:pt x="428" y="546"/>
                  </a:lnTo>
                  <a:lnTo>
                    <a:pt x="432" y="534"/>
                  </a:lnTo>
                  <a:lnTo>
                    <a:pt x="440" y="521"/>
                  </a:lnTo>
                  <a:lnTo>
                    <a:pt x="449" y="508"/>
                  </a:lnTo>
                  <a:lnTo>
                    <a:pt x="453" y="495"/>
                  </a:lnTo>
                  <a:lnTo>
                    <a:pt x="462" y="483"/>
                  </a:lnTo>
                  <a:lnTo>
                    <a:pt x="470" y="470"/>
                  </a:lnTo>
                  <a:lnTo>
                    <a:pt x="474" y="457"/>
                  </a:lnTo>
                  <a:lnTo>
                    <a:pt x="483" y="449"/>
                  </a:lnTo>
                  <a:lnTo>
                    <a:pt x="491" y="436"/>
                  </a:lnTo>
                  <a:lnTo>
                    <a:pt x="496" y="423"/>
                  </a:lnTo>
                  <a:lnTo>
                    <a:pt x="504" y="411"/>
                  </a:lnTo>
                  <a:lnTo>
                    <a:pt x="508" y="398"/>
                  </a:lnTo>
                  <a:lnTo>
                    <a:pt x="517" y="385"/>
                  </a:lnTo>
                  <a:lnTo>
                    <a:pt x="525" y="377"/>
                  </a:lnTo>
                  <a:lnTo>
                    <a:pt x="530" y="364"/>
                  </a:lnTo>
                  <a:lnTo>
                    <a:pt x="538" y="351"/>
                  </a:lnTo>
                  <a:lnTo>
                    <a:pt x="546" y="339"/>
                  </a:lnTo>
                  <a:lnTo>
                    <a:pt x="551" y="330"/>
                  </a:lnTo>
                  <a:lnTo>
                    <a:pt x="559" y="318"/>
                  </a:lnTo>
                  <a:lnTo>
                    <a:pt x="563" y="305"/>
                  </a:lnTo>
                  <a:lnTo>
                    <a:pt x="572" y="296"/>
                  </a:lnTo>
                  <a:lnTo>
                    <a:pt x="580" y="284"/>
                  </a:lnTo>
                  <a:lnTo>
                    <a:pt x="585" y="271"/>
                  </a:lnTo>
                  <a:lnTo>
                    <a:pt x="593" y="262"/>
                  </a:lnTo>
                  <a:lnTo>
                    <a:pt x="602" y="250"/>
                  </a:lnTo>
                  <a:lnTo>
                    <a:pt x="606" y="241"/>
                  </a:lnTo>
                  <a:lnTo>
                    <a:pt x="614" y="229"/>
                  </a:lnTo>
                  <a:lnTo>
                    <a:pt x="623" y="220"/>
                  </a:lnTo>
                  <a:lnTo>
                    <a:pt x="627" y="212"/>
                  </a:lnTo>
                  <a:lnTo>
                    <a:pt x="635" y="199"/>
                  </a:lnTo>
                  <a:lnTo>
                    <a:pt x="640" y="190"/>
                  </a:lnTo>
                  <a:lnTo>
                    <a:pt x="648" y="182"/>
                  </a:lnTo>
                  <a:lnTo>
                    <a:pt x="657" y="173"/>
                  </a:lnTo>
                  <a:lnTo>
                    <a:pt x="661" y="161"/>
                  </a:lnTo>
                  <a:lnTo>
                    <a:pt x="669" y="152"/>
                  </a:lnTo>
                  <a:lnTo>
                    <a:pt x="678" y="144"/>
                  </a:lnTo>
                  <a:lnTo>
                    <a:pt x="682" y="135"/>
                  </a:lnTo>
                  <a:lnTo>
                    <a:pt x="691" y="127"/>
                  </a:lnTo>
                  <a:lnTo>
                    <a:pt x="699" y="118"/>
                  </a:lnTo>
                  <a:lnTo>
                    <a:pt x="703" y="114"/>
                  </a:lnTo>
                  <a:lnTo>
                    <a:pt x="712" y="106"/>
                  </a:lnTo>
                  <a:lnTo>
                    <a:pt x="716" y="97"/>
                  </a:lnTo>
                  <a:lnTo>
                    <a:pt x="725" y="89"/>
                  </a:lnTo>
                  <a:lnTo>
                    <a:pt x="733" y="84"/>
                  </a:lnTo>
                  <a:lnTo>
                    <a:pt x="737" y="76"/>
                  </a:lnTo>
                  <a:lnTo>
                    <a:pt x="746" y="72"/>
                  </a:lnTo>
                  <a:lnTo>
                    <a:pt x="754" y="63"/>
                  </a:lnTo>
                  <a:lnTo>
                    <a:pt x="758" y="59"/>
                  </a:lnTo>
                  <a:lnTo>
                    <a:pt x="767" y="51"/>
                  </a:lnTo>
                  <a:lnTo>
                    <a:pt x="771" y="46"/>
                  </a:lnTo>
                  <a:lnTo>
                    <a:pt x="780" y="42"/>
                  </a:lnTo>
                  <a:lnTo>
                    <a:pt x="788" y="38"/>
                  </a:lnTo>
                  <a:lnTo>
                    <a:pt x="792" y="34"/>
                  </a:lnTo>
                  <a:lnTo>
                    <a:pt x="801" y="29"/>
                  </a:lnTo>
                  <a:lnTo>
                    <a:pt x="809" y="25"/>
                  </a:lnTo>
                  <a:lnTo>
                    <a:pt x="814" y="21"/>
                  </a:lnTo>
                  <a:lnTo>
                    <a:pt x="822" y="17"/>
                  </a:lnTo>
                  <a:lnTo>
                    <a:pt x="831" y="12"/>
                  </a:lnTo>
                  <a:lnTo>
                    <a:pt x="835" y="8"/>
                  </a:lnTo>
                  <a:lnTo>
                    <a:pt x="843" y="8"/>
                  </a:lnTo>
                  <a:lnTo>
                    <a:pt x="847" y="4"/>
                  </a:lnTo>
                  <a:lnTo>
                    <a:pt x="856" y="4"/>
                  </a:lnTo>
                  <a:lnTo>
                    <a:pt x="864" y="0"/>
                  </a:lnTo>
                  <a:lnTo>
                    <a:pt x="869" y="0"/>
                  </a:lnTo>
                  <a:lnTo>
                    <a:pt x="877" y="0"/>
                  </a:lnTo>
                </a:path>
              </a:pathLst>
            </a:custGeom>
            <a:noFill/>
            <a:ln w="10795" cap="flat">
              <a:solidFill>
                <a:srgbClr val="993300"/>
              </a:solidFill>
              <a:prstDash val="sys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a:p>
          </p:txBody>
        </p:sp>
        <p:sp>
          <p:nvSpPr>
            <p:cNvPr id="32" name="Freeform 31"/>
            <p:cNvSpPr>
              <a:spLocks/>
            </p:cNvSpPr>
            <p:nvPr/>
          </p:nvSpPr>
          <p:spPr bwMode="auto">
            <a:xfrm>
              <a:off x="889635" y="830977"/>
              <a:ext cx="560070" cy="623570"/>
            </a:xfrm>
            <a:custGeom>
              <a:avLst/>
              <a:gdLst>
                <a:gd name="T0" fmla="*/ 13 w 882"/>
                <a:gd name="T1" fmla="*/ 0 h 982"/>
                <a:gd name="T2" fmla="*/ 34 w 882"/>
                <a:gd name="T3" fmla="*/ 0 h 982"/>
                <a:gd name="T4" fmla="*/ 55 w 882"/>
                <a:gd name="T5" fmla="*/ 0 h 982"/>
                <a:gd name="T6" fmla="*/ 76 w 882"/>
                <a:gd name="T7" fmla="*/ 4 h 982"/>
                <a:gd name="T8" fmla="*/ 98 w 882"/>
                <a:gd name="T9" fmla="*/ 12 h 982"/>
                <a:gd name="T10" fmla="*/ 119 w 882"/>
                <a:gd name="T11" fmla="*/ 21 h 982"/>
                <a:gd name="T12" fmla="*/ 140 w 882"/>
                <a:gd name="T13" fmla="*/ 33 h 982"/>
                <a:gd name="T14" fmla="*/ 161 w 882"/>
                <a:gd name="T15" fmla="*/ 46 h 982"/>
                <a:gd name="T16" fmla="*/ 178 w 882"/>
                <a:gd name="T17" fmla="*/ 63 h 982"/>
                <a:gd name="T18" fmla="*/ 199 w 882"/>
                <a:gd name="T19" fmla="*/ 84 h 982"/>
                <a:gd name="T20" fmla="*/ 221 w 882"/>
                <a:gd name="T21" fmla="*/ 101 h 982"/>
                <a:gd name="T22" fmla="*/ 242 w 882"/>
                <a:gd name="T23" fmla="*/ 127 h 982"/>
                <a:gd name="T24" fmla="*/ 263 w 882"/>
                <a:gd name="T25" fmla="*/ 152 h 982"/>
                <a:gd name="T26" fmla="*/ 284 w 882"/>
                <a:gd name="T27" fmla="*/ 177 h 982"/>
                <a:gd name="T28" fmla="*/ 305 w 882"/>
                <a:gd name="T29" fmla="*/ 203 h 982"/>
                <a:gd name="T30" fmla="*/ 327 w 882"/>
                <a:gd name="T31" fmla="*/ 233 h 982"/>
                <a:gd name="T32" fmla="*/ 348 w 882"/>
                <a:gd name="T33" fmla="*/ 262 h 982"/>
                <a:gd name="T34" fmla="*/ 369 w 882"/>
                <a:gd name="T35" fmla="*/ 292 h 982"/>
                <a:gd name="T36" fmla="*/ 390 w 882"/>
                <a:gd name="T37" fmla="*/ 326 h 982"/>
                <a:gd name="T38" fmla="*/ 407 w 882"/>
                <a:gd name="T39" fmla="*/ 360 h 982"/>
                <a:gd name="T40" fmla="*/ 428 w 882"/>
                <a:gd name="T41" fmla="*/ 394 h 982"/>
                <a:gd name="T42" fmla="*/ 450 w 882"/>
                <a:gd name="T43" fmla="*/ 427 h 982"/>
                <a:gd name="T44" fmla="*/ 471 w 882"/>
                <a:gd name="T45" fmla="*/ 461 h 982"/>
                <a:gd name="T46" fmla="*/ 492 w 882"/>
                <a:gd name="T47" fmla="*/ 495 h 982"/>
                <a:gd name="T48" fmla="*/ 513 w 882"/>
                <a:gd name="T49" fmla="*/ 529 h 982"/>
                <a:gd name="T50" fmla="*/ 534 w 882"/>
                <a:gd name="T51" fmla="*/ 563 h 982"/>
                <a:gd name="T52" fmla="*/ 556 w 882"/>
                <a:gd name="T53" fmla="*/ 597 h 982"/>
                <a:gd name="T54" fmla="*/ 577 w 882"/>
                <a:gd name="T55" fmla="*/ 631 h 982"/>
                <a:gd name="T56" fmla="*/ 598 w 882"/>
                <a:gd name="T57" fmla="*/ 665 h 982"/>
                <a:gd name="T58" fmla="*/ 615 w 882"/>
                <a:gd name="T59" fmla="*/ 694 h 982"/>
                <a:gd name="T60" fmla="*/ 636 w 882"/>
                <a:gd name="T61" fmla="*/ 728 h 982"/>
                <a:gd name="T62" fmla="*/ 657 w 882"/>
                <a:gd name="T63" fmla="*/ 758 h 982"/>
                <a:gd name="T64" fmla="*/ 678 w 882"/>
                <a:gd name="T65" fmla="*/ 783 h 982"/>
                <a:gd name="T66" fmla="*/ 700 w 882"/>
                <a:gd name="T67" fmla="*/ 813 h 982"/>
                <a:gd name="T68" fmla="*/ 721 w 882"/>
                <a:gd name="T69" fmla="*/ 838 h 982"/>
                <a:gd name="T70" fmla="*/ 742 w 882"/>
                <a:gd name="T71" fmla="*/ 864 h 982"/>
                <a:gd name="T72" fmla="*/ 763 w 882"/>
                <a:gd name="T73" fmla="*/ 885 h 982"/>
                <a:gd name="T74" fmla="*/ 784 w 882"/>
                <a:gd name="T75" fmla="*/ 906 h 982"/>
                <a:gd name="T76" fmla="*/ 806 w 882"/>
                <a:gd name="T77" fmla="*/ 927 h 982"/>
                <a:gd name="T78" fmla="*/ 823 w 882"/>
                <a:gd name="T79" fmla="*/ 944 h 982"/>
                <a:gd name="T80" fmla="*/ 844 w 882"/>
                <a:gd name="T81" fmla="*/ 961 h 982"/>
                <a:gd name="T82" fmla="*/ 865 w 882"/>
                <a:gd name="T83" fmla="*/ 974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2" h="982">
                  <a:moveTo>
                    <a:pt x="0" y="4"/>
                  </a:moveTo>
                  <a:lnTo>
                    <a:pt x="9" y="0"/>
                  </a:lnTo>
                  <a:lnTo>
                    <a:pt x="13" y="0"/>
                  </a:lnTo>
                  <a:lnTo>
                    <a:pt x="21" y="0"/>
                  </a:lnTo>
                  <a:lnTo>
                    <a:pt x="30" y="0"/>
                  </a:lnTo>
                  <a:lnTo>
                    <a:pt x="34" y="0"/>
                  </a:lnTo>
                  <a:lnTo>
                    <a:pt x="43" y="0"/>
                  </a:lnTo>
                  <a:lnTo>
                    <a:pt x="47" y="0"/>
                  </a:lnTo>
                  <a:lnTo>
                    <a:pt x="55" y="0"/>
                  </a:lnTo>
                  <a:lnTo>
                    <a:pt x="64" y="4"/>
                  </a:lnTo>
                  <a:lnTo>
                    <a:pt x="68" y="4"/>
                  </a:lnTo>
                  <a:lnTo>
                    <a:pt x="76" y="4"/>
                  </a:lnTo>
                  <a:lnTo>
                    <a:pt x="85" y="8"/>
                  </a:lnTo>
                  <a:lnTo>
                    <a:pt x="89" y="8"/>
                  </a:lnTo>
                  <a:lnTo>
                    <a:pt x="98" y="12"/>
                  </a:lnTo>
                  <a:lnTo>
                    <a:pt x="106" y="16"/>
                  </a:lnTo>
                  <a:lnTo>
                    <a:pt x="110" y="21"/>
                  </a:lnTo>
                  <a:lnTo>
                    <a:pt x="119" y="21"/>
                  </a:lnTo>
                  <a:lnTo>
                    <a:pt x="123" y="25"/>
                  </a:lnTo>
                  <a:lnTo>
                    <a:pt x="132" y="29"/>
                  </a:lnTo>
                  <a:lnTo>
                    <a:pt x="140" y="33"/>
                  </a:lnTo>
                  <a:lnTo>
                    <a:pt x="144" y="38"/>
                  </a:lnTo>
                  <a:lnTo>
                    <a:pt x="153" y="42"/>
                  </a:lnTo>
                  <a:lnTo>
                    <a:pt x="161" y="46"/>
                  </a:lnTo>
                  <a:lnTo>
                    <a:pt x="165" y="55"/>
                  </a:lnTo>
                  <a:lnTo>
                    <a:pt x="174" y="59"/>
                  </a:lnTo>
                  <a:lnTo>
                    <a:pt x="178" y="63"/>
                  </a:lnTo>
                  <a:lnTo>
                    <a:pt x="187" y="72"/>
                  </a:lnTo>
                  <a:lnTo>
                    <a:pt x="195" y="76"/>
                  </a:lnTo>
                  <a:lnTo>
                    <a:pt x="199" y="84"/>
                  </a:lnTo>
                  <a:lnTo>
                    <a:pt x="208" y="88"/>
                  </a:lnTo>
                  <a:lnTo>
                    <a:pt x="216" y="97"/>
                  </a:lnTo>
                  <a:lnTo>
                    <a:pt x="221" y="101"/>
                  </a:lnTo>
                  <a:lnTo>
                    <a:pt x="229" y="110"/>
                  </a:lnTo>
                  <a:lnTo>
                    <a:pt x="238" y="118"/>
                  </a:lnTo>
                  <a:lnTo>
                    <a:pt x="242" y="127"/>
                  </a:lnTo>
                  <a:lnTo>
                    <a:pt x="250" y="135"/>
                  </a:lnTo>
                  <a:lnTo>
                    <a:pt x="255" y="144"/>
                  </a:lnTo>
                  <a:lnTo>
                    <a:pt x="263" y="152"/>
                  </a:lnTo>
                  <a:lnTo>
                    <a:pt x="271" y="161"/>
                  </a:lnTo>
                  <a:lnTo>
                    <a:pt x="276" y="169"/>
                  </a:lnTo>
                  <a:lnTo>
                    <a:pt x="284" y="177"/>
                  </a:lnTo>
                  <a:lnTo>
                    <a:pt x="293" y="186"/>
                  </a:lnTo>
                  <a:lnTo>
                    <a:pt x="297" y="194"/>
                  </a:lnTo>
                  <a:lnTo>
                    <a:pt x="305" y="203"/>
                  </a:lnTo>
                  <a:lnTo>
                    <a:pt x="314" y="211"/>
                  </a:lnTo>
                  <a:lnTo>
                    <a:pt x="318" y="224"/>
                  </a:lnTo>
                  <a:lnTo>
                    <a:pt x="327" y="233"/>
                  </a:lnTo>
                  <a:lnTo>
                    <a:pt x="331" y="241"/>
                  </a:lnTo>
                  <a:lnTo>
                    <a:pt x="339" y="254"/>
                  </a:lnTo>
                  <a:lnTo>
                    <a:pt x="348" y="262"/>
                  </a:lnTo>
                  <a:lnTo>
                    <a:pt x="352" y="271"/>
                  </a:lnTo>
                  <a:lnTo>
                    <a:pt x="361" y="283"/>
                  </a:lnTo>
                  <a:lnTo>
                    <a:pt x="369" y="292"/>
                  </a:lnTo>
                  <a:lnTo>
                    <a:pt x="373" y="305"/>
                  </a:lnTo>
                  <a:lnTo>
                    <a:pt x="382" y="313"/>
                  </a:lnTo>
                  <a:lnTo>
                    <a:pt x="390" y="326"/>
                  </a:lnTo>
                  <a:lnTo>
                    <a:pt x="394" y="338"/>
                  </a:lnTo>
                  <a:lnTo>
                    <a:pt x="403" y="347"/>
                  </a:lnTo>
                  <a:lnTo>
                    <a:pt x="407" y="360"/>
                  </a:lnTo>
                  <a:lnTo>
                    <a:pt x="416" y="368"/>
                  </a:lnTo>
                  <a:lnTo>
                    <a:pt x="424" y="381"/>
                  </a:lnTo>
                  <a:lnTo>
                    <a:pt x="428" y="394"/>
                  </a:lnTo>
                  <a:lnTo>
                    <a:pt x="437" y="402"/>
                  </a:lnTo>
                  <a:lnTo>
                    <a:pt x="445" y="415"/>
                  </a:lnTo>
                  <a:lnTo>
                    <a:pt x="450" y="427"/>
                  </a:lnTo>
                  <a:lnTo>
                    <a:pt x="458" y="436"/>
                  </a:lnTo>
                  <a:lnTo>
                    <a:pt x="462" y="449"/>
                  </a:lnTo>
                  <a:lnTo>
                    <a:pt x="471" y="461"/>
                  </a:lnTo>
                  <a:lnTo>
                    <a:pt x="479" y="474"/>
                  </a:lnTo>
                  <a:lnTo>
                    <a:pt x="483" y="483"/>
                  </a:lnTo>
                  <a:lnTo>
                    <a:pt x="492" y="495"/>
                  </a:lnTo>
                  <a:lnTo>
                    <a:pt x="500" y="508"/>
                  </a:lnTo>
                  <a:lnTo>
                    <a:pt x="505" y="516"/>
                  </a:lnTo>
                  <a:lnTo>
                    <a:pt x="513" y="529"/>
                  </a:lnTo>
                  <a:lnTo>
                    <a:pt x="522" y="542"/>
                  </a:lnTo>
                  <a:lnTo>
                    <a:pt x="526" y="555"/>
                  </a:lnTo>
                  <a:lnTo>
                    <a:pt x="534" y="563"/>
                  </a:lnTo>
                  <a:lnTo>
                    <a:pt x="539" y="576"/>
                  </a:lnTo>
                  <a:lnTo>
                    <a:pt x="547" y="588"/>
                  </a:lnTo>
                  <a:lnTo>
                    <a:pt x="556" y="597"/>
                  </a:lnTo>
                  <a:lnTo>
                    <a:pt x="560" y="610"/>
                  </a:lnTo>
                  <a:lnTo>
                    <a:pt x="568" y="618"/>
                  </a:lnTo>
                  <a:lnTo>
                    <a:pt x="577" y="631"/>
                  </a:lnTo>
                  <a:lnTo>
                    <a:pt x="581" y="644"/>
                  </a:lnTo>
                  <a:lnTo>
                    <a:pt x="589" y="652"/>
                  </a:lnTo>
                  <a:lnTo>
                    <a:pt x="598" y="665"/>
                  </a:lnTo>
                  <a:lnTo>
                    <a:pt x="602" y="673"/>
                  </a:lnTo>
                  <a:lnTo>
                    <a:pt x="611" y="686"/>
                  </a:lnTo>
                  <a:lnTo>
                    <a:pt x="615" y="694"/>
                  </a:lnTo>
                  <a:lnTo>
                    <a:pt x="623" y="707"/>
                  </a:lnTo>
                  <a:lnTo>
                    <a:pt x="632" y="716"/>
                  </a:lnTo>
                  <a:lnTo>
                    <a:pt x="636" y="728"/>
                  </a:lnTo>
                  <a:lnTo>
                    <a:pt x="645" y="737"/>
                  </a:lnTo>
                  <a:lnTo>
                    <a:pt x="653" y="745"/>
                  </a:lnTo>
                  <a:lnTo>
                    <a:pt x="657" y="758"/>
                  </a:lnTo>
                  <a:lnTo>
                    <a:pt x="666" y="766"/>
                  </a:lnTo>
                  <a:lnTo>
                    <a:pt x="670" y="775"/>
                  </a:lnTo>
                  <a:lnTo>
                    <a:pt x="678" y="783"/>
                  </a:lnTo>
                  <a:lnTo>
                    <a:pt x="687" y="796"/>
                  </a:lnTo>
                  <a:lnTo>
                    <a:pt x="691" y="805"/>
                  </a:lnTo>
                  <a:lnTo>
                    <a:pt x="700" y="813"/>
                  </a:lnTo>
                  <a:lnTo>
                    <a:pt x="708" y="821"/>
                  </a:lnTo>
                  <a:lnTo>
                    <a:pt x="712" y="830"/>
                  </a:lnTo>
                  <a:lnTo>
                    <a:pt x="721" y="838"/>
                  </a:lnTo>
                  <a:lnTo>
                    <a:pt x="729" y="847"/>
                  </a:lnTo>
                  <a:lnTo>
                    <a:pt x="734" y="855"/>
                  </a:lnTo>
                  <a:lnTo>
                    <a:pt x="742" y="864"/>
                  </a:lnTo>
                  <a:lnTo>
                    <a:pt x="746" y="872"/>
                  </a:lnTo>
                  <a:lnTo>
                    <a:pt x="755" y="877"/>
                  </a:lnTo>
                  <a:lnTo>
                    <a:pt x="763" y="885"/>
                  </a:lnTo>
                  <a:lnTo>
                    <a:pt x="767" y="893"/>
                  </a:lnTo>
                  <a:lnTo>
                    <a:pt x="776" y="898"/>
                  </a:lnTo>
                  <a:lnTo>
                    <a:pt x="784" y="906"/>
                  </a:lnTo>
                  <a:lnTo>
                    <a:pt x="789" y="915"/>
                  </a:lnTo>
                  <a:lnTo>
                    <a:pt x="797" y="919"/>
                  </a:lnTo>
                  <a:lnTo>
                    <a:pt x="806" y="927"/>
                  </a:lnTo>
                  <a:lnTo>
                    <a:pt x="810" y="932"/>
                  </a:lnTo>
                  <a:lnTo>
                    <a:pt x="818" y="940"/>
                  </a:lnTo>
                  <a:lnTo>
                    <a:pt x="823" y="944"/>
                  </a:lnTo>
                  <a:lnTo>
                    <a:pt x="831" y="949"/>
                  </a:lnTo>
                  <a:lnTo>
                    <a:pt x="840" y="953"/>
                  </a:lnTo>
                  <a:lnTo>
                    <a:pt x="844" y="961"/>
                  </a:lnTo>
                  <a:lnTo>
                    <a:pt x="852" y="966"/>
                  </a:lnTo>
                  <a:lnTo>
                    <a:pt x="861" y="970"/>
                  </a:lnTo>
                  <a:lnTo>
                    <a:pt x="865" y="974"/>
                  </a:lnTo>
                  <a:lnTo>
                    <a:pt x="873" y="978"/>
                  </a:lnTo>
                  <a:lnTo>
                    <a:pt x="882" y="982"/>
                  </a:lnTo>
                </a:path>
              </a:pathLst>
            </a:custGeom>
            <a:noFill/>
            <a:ln w="10795" cap="flat">
              <a:solidFill>
                <a:srgbClr val="993300"/>
              </a:solidFill>
              <a:prstDash val="sys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a:p>
          </p:txBody>
        </p:sp>
        <p:sp>
          <p:nvSpPr>
            <p:cNvPr id="33" name="Freeform 32"/>
            <p:cNvSpPr>
              <a:spLocks/>
            </p:cNvSpPr>
            <p:nvPr/>
          </p:nvSpPr>
          <p:spPr bwMode="auto">
            <a:xfrm>
              <a:off x="1449705" y="1247537"/>
              <a:ext cx="557530" cy="228600"/>
            </a:xfrm>
            <a:custGeom>
              <a:avLst/>
              <a:gdLst>
                <a:gd name="T0" fmla="*/ 13 w 878"/>
                <a:gd name="T1" fmla="*/ 335 h 360"/>
                <a:gd name="T2" fmla="*/ 34 w 878"/>
                <a:gd name="T3" fmla="*/ 343 h 360"/>
                <a:gd name="T4" fmla="*/ 55 w 878"/>
                <a:gd name="T5" fmla="*/ 352 h 360"/>
                <a:gd name="T6" fmla="*/ 72 w 878"/>
                <a:gd name="T7" fmla="*/ 356 h 360"/>
                <a:gd name="T8" fmla="*/ 93 w 878"/>
                <a:gd name="T9" fmla="*/ 360 h 360"/>
                <a:gd name="T10" fmla="*/ 114 w 878"/>
                <a:gd name="T11" fmla="*/ 360 h 360"/>
                <a:gd name="T12" fmla="*/ 136 w 878"/>
                <a:gd name="T13" fmla="*/ 360 h 360"/>
                <a:gd name="T14" fmla="*/ 157 w 878"/>
                <a:gd name="T15" fmla="*/ 360 h 360"/>
                <a:gd name="T16" fmla="*/ 178 w 878"/>
                <a:gd name="T17" fmla="*/ 356 h 360"/>
                <a:gd name="T18" fmla="*/ 199 w 878"/>
                <a:gd name="T19" fmla="*/ 352 h 360"/>
                <a:gd name="T20" fmla="*/ 220 w 878"/>
                <a:gd name="T21" fmla="*/ 348 h 360"/>
                <a:gd name="T22" fmla="*/ 242 w 878"/>
                <a:gd name="T23" fmla="*/ 339 h 360"/>
                <a:gd name="T24" fmla="*/ 263 w 878"/>
                <a:gd name="T25" fmla="*/ 331 h 360"/>
                <a:gd name="T26" fmla="*/ 284 w 878"/>
                <a:gd name="T27" fmla="*/ 322 h 360"/>
                <a:gd name="T28" fmla="*/ 301 w 878"/>
                <a:gd name="T29" fmla="*/ 310 h 360"/>
                <a:gd name="T30" fmla="*/ 322 w 878"/>
                <a:gd name="T31" fmla="*/ 297 h 360"/>
                <a:gd name="T32" fmla="*/ 343 w 878"/>
                <a:gd name="T33" fmla="*/ 284 h 360"/>
                <a:gd name="T34" fmla="*/ 365 w 878"/>
                <a:gd name="T35" fmla="*/ 271 h 360"/>
                <a:gd name="T36" fmla="*/ 386 w 878"/>
                <a:gd name="T37" fmla="*/ 259 h 360"/>
                <a:gd name="T38" fmla="*/ 407 w 878"/>
                <a:gd name="T39" fmla="*/ 242 h 360"/>
                <a:gd name="T40" fmla="*/ 428 w 878"/>
                <a:gd name="T41" fmla="*/ 225 h 360"/>
                <a:gd name="T42" fmla="*/ 449 w 878"/>
                <a:gd name="T43" fmla="*/ 212 h 360"/>
                <a:gd name="T44" fmla="*/ 471 w 878"/>
                <a:gd name="T45" fmla="*/ 195 h 360"/>
                <a:gd name="T46" fmla="*/ 492 w 878"/>
                <a:gd name="T47" fmla="*/ 178 h 360"/>
                <a:gd name="T48" fmla="*/ 509 w 878"/>
                <a:gd name="T49" fmla="*/ 165 h 360"/>
                <a:gd name="T50" fmla="*/ 530 w 878"/>
                <a:gd name="T51" fmla="*/ 149 h 360"/>
                <a:gd name="T52" fmla="*/ 551 w 878"/>
                <a:gd name="T53" fmla="*/ 132 h 360"/>
                <a:gd name="T54" fmla="*/ 572 w 878"/>
                <a:gd name="T55" fmla="*/ 119 h 360"/>
                <a:gd name="T56" fmla="*/ 593 w 878"/>
                <a:gd name="T57" fmla="*/ 102 h 360"/>
                <a:gd name="T58" fmla="*/ 615 w 878"/>
                <a:gd name="T59" fmla="*/ 89 h 360"/>
                <a:gd name="T60" fmla="*/ 636 w 878"/>
                <a:gd name="T61" fmla="*/ 76 h 360"/>
                <a:gd name="T62" fmla="*/ 657 w 878"/>
                <a:gd name="T63" fmla="*/ 64 h 360"/>
                <a:gd name="T64" fmla="*/ 678 w 878"/>
                <a:gd name="T65" fmla="*/ 55 h 360"/>
                <a:gd name="T66" fmla="*/ 699 w 878"/>
                <a:gd name="T67" fmla="*/ 43 h 360"/>
                <a:gd name="T68" fmla="*/ 716 w 878"/>
                <a:gd name="T69" fmla="*/ 34 h 360"/>
                <a:gd name="T70" fmla="*/ 738 w 878"/>
                <a:gd name="T71" fmla="*/ 26 h 360"/>
                <a:gd name="T72" fmla="*/ 759 w 878"/>
                <a:gd name="T73" fmla="*/ 17 h 360"/>
                <a:gd name="T74" fmla="*/ 780 w 878"/>
                <a:gd name="T75" fmla="*/ 13 h 360"/>
                <a:gd name="T76" fmla="*/ 801 w 878"/>
                <a:gd name="T77" fmla="*/ 9 h 360"/>
                <a:gd name="T78" fmla="*/ 822 w 878"/>
                <a:gd name="T79" fmla="*/ 4 h 360"/>
                <a:gd name="T80" fmla="*/ 844 w 878"/>
                <a:gd name="T81" fmla="*/ 4 h 360"/>
                <a:gd name="T82" fmla="*/ 865 w 878"/>
                <a:gd name="T8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8" h="360">
                  <a:moveTo>
                    <a:pt x="0" y="326"/>
                  </a:moveTo>
                  <a:lnTo>
                    <a:pt x="4" y="331"/>
                  </a:lnTo>
                  <a:lnTo>
                    <a:pt x="13" y="335"/>
                  </a:lnTo>
                  <a:lnTo>
                    <a:pt x="17" y="335"/>
                  </a:lnTo>
                  <a:lnTo>
                    <a:pt x="25" y="339"/>
                  </a:lnTo>
                  <a:lnTo>
                    <a:pt x="34" y="343"/>
                  </a:lnTo>
                  <a:lnTo>
                    <a:pt x="38" y="343"/>
                  </a:lnTo>
                  <a:lnTo>
                    <a:pt x="47" y="348"/>
                  </a:lnTo>
                  <a:lnTo>
                    <a:pt x="55" y="352"/>
                  </a:lnTo>
                  <a:lnTo>
                    <a:pt x="59" y="352"/>
                  </a:lnTo>
                  <a:lnTo>
                    <a:pt x="68" y="356"/>
                  </a:lnTo>
                  <a:lnTo>
                    <a:pt x="72" y="356"/>
                  </a:lnTo>
                  <a:lnTo>
                    <a:pt x="81" y="356"/>
                  </a:lnTo>
                  <a:lnTo>
                    <a:pt x="89" y="360"/>
                  </a:lnTo>
                  <a:lnTo>
                    <a:pt x="93" y="360"/>
                  </a:lnTo>
                  <a:lnTo>
                    <a:pt x="102" y="360"/>
                  </a:lnTo>
                  <a:lnTo>
                    <a:pt x="110" y="360"/>
                  </a:lnTo>
                  <a:lnTo>
                    <a:pt x="114" y="360"/>
                  </a:lnTo>
                  <a:lnTo>
                    <a:pt x="123" y="360"/>
                  </a:lnTo>
                  <a:lnTo>
                    <a:pt x="131" y="360"/>
                  </a:lnTo>
                  <a:lnTo>
                    <a:pt x="136" y="360"/>
                  </a:lnTo>
                  <a:lnTo>
                    <a:pt x="144" y="360"/>
                  </a:lnTo>
                  <a:lnTo>
                    <a:pt x="148" y="360"/>
                  </a:lnTo>
                  <a:lnTo>
                    <a:pt x="157" y="360"/>
                  </a:lnTo>
                  <a:lnTo>
                    <a:pt x="165" y="360"/>
                  </a:lnTo>
                  <a:lnTo>
                    <a:pt x="170" y="360"/>
                  </a:lnTo>
                  <a:lnTo>
                    <a:pt x="178" y="356"/>
                  </a:lnTo>
                  <a:lnTo>
                    <a:pt x="187" y="356"/>
                  </a:lnTo>
                  <a:lnTo>
                    <a:pt x="191" y="356"/>
                  </a:lnTo>
                  <a:lnTo>
                    <a:pt x="199" y="352"/>
                  </a:lnTo>
                  <a:lnTo>
                    <a:pt x="208" y="352"/>
                  </a:lnTo>
                  <a:lnTo>
                    <a:pt x="212" y="348"/>
                  </a:lnTo>
                  <a:lnTo>
                    <a:pt x="220" y="348"/>
                  </a:lnTo>
                  <a:lnTo>
                    <a:pt x="225" y="343"/>
                  </a:lnTo>
                  <a:lnTo>
                    <a:pt x="233" y="343"/>
                  </a:lnTo>
                  <a:lnTo>
                    <a:pt x="242" y="339"/>
                  </a:lnTo>
                  <a:lnTo>
                    <a:pt x="246" y="335"/>
                  </a:lnTo>
                  <a:lnTo>
                    <a:pt x="254" y="335"/>
                  </a:lnTo>
                  <a:lnTo>
                    <a:pt x="263" y="331"/>
                  </a:lnTo>
                  <a:lnTo>
                    <a:pt x="267" y="326"/>
                  </a:lnTo>
                  <a:lnTo>
                    <a:pt x="276" y="326"/>
                  </a:lnTo>
                  <a:lnTo>
                    <a:pt x="284" y="322"/>
                  </a:lnTo>
                  <a:lnTo>
                    <a:pt x="288" y="318"/>
                  </a:lnTo>
                  <a:lnTo>
                    <a:pt x="297" y="314"/>
                  </a:lnTo>
                  <a:lnTo>
                    <a:pt x="301" y="310"/>
                  </a:lnTo>
                  <a:lnTo>
                    <a:pt x="309" y="305"/>
                  </a:lnTo>
                  <a:lnTo>
                    <a:pt x="318" y="301"/>
                  </a:lnTo>
                  <a:lnTo>
                    <a:pt x="322" y="297"/>
                  </a:lnTo>
                  <a:lnTo>
                    <a:pt x="331" y="293"/>
                  </a:lnTo>
                  <a:lnTo>
                    <a:pt x="339" y="288"/>
                  </a:lnTo>
                  <a:lnTo>
                    <a:pt x="343" y="284"/>
                  </a:lnTo>
                  <a:lnTo>
                    <a:pt x="352" y="280"/>
                  </a:lnTo>
                  <a:lnTo>
                    <a:pt x="356" y="276"/>
                  </a:lnTo>
                  <a:lnTo>
                    <a:pt x="365" y="271"/>
                  </a:lnTo>
                  <a:lnTo>
                    <a:pt x="373" y="267"/>
                  </a:lnTo>
                  <a:lnTo>
                    <a:pt x="377" y="263"/>
                  </a:lnTo>
                  <a:lnTo>
                    <a:pt x="386" y="259"/>
                  </a:lnTo>
                  <a:lnTo>
                    <a:pt x="394" y="250"/>
                  </a:lnTo>
                  <a:lnTo>
                    <a:pt x="398" y="246"/>
                  </a:lnTo>
                  <a:lnTo>
                    <a:pt x="407" y="242"/>
                  </a:lnTo>
                  <a:lnTo>
                    <a:pt x="415" y="237"/>
                  </a:lnTo>
                  <a:lnTo>
                    <a:pt x="420" y="233"/>
                  </a:lnTo>
                  <a:lnTo>
                    <a:pt x="428" y="225"/>
                  </a:lnTo>
                  <a:lnTo>
                    <a:pt x="432" y="221"/>
                  </a:lnTo>
                  <a:lnTo>
                    <a:pt x="441" y="216"/>
                  </a:lnTo>
                  <a:lnTo>
                    <a:pt x="449" y="212"/>
                  </a:lnTo>
                  <a:lnTo>
                    <a:pt x="454" y="204"/>
                  </a:lnTo>
                  <a:lnTo>
                    <a:pt x="462" y="199"/>
                  </a:lnTo>
                  <a:lnTo>
                    <a:pt x="471" y="195"/>
                  </a:lnTo>
                  <a:lnTo>
                    <a:pt x="475" y="191"/>
                  </a:lnTo>
                  <a:lnTo>
                    <a:pt x="483" y="182"/>
                  </a:lnTo>
                  <a:lnTo>
                    <a:pt x="492" y="178"/>
                  </a:lnTo>
                  <a:lnTo>
                    <a:pt x="496" y="174"/>
                  </a:lnTo>
                  <a:lnTo>
                    <a:pt x="504" y="170"/>
                  </a:lnTo>
                  <a:lnTo>
                    <a:pt x="509" y="165"/>
                  </a:lnTo>
                  <a:lnTo>
                    <a:pt x="517" y="157"/>
                  </a:lnTo>
                  <a:lnTo>
                    <a:pt x="526" y="153"/>
                  </a:lnTo>
                  <a:lnTo>
                    <a:pt x="530" y="149"/>
                  </a:lnTo>
                  <a:lnTo>
                    <a:pt x="538" y="144"/>
                  </a:lnTo>
                  <a:lnTo>
                    <a:pt x="547" y="136"/>
                  </a:lnTo>
                  <a:lnTo>
                    <a:pt x="551" y="132"/>
                  </a:lnTo>
                  <a:lnTo>
                    <a:pt x="560" y="127"/>
                  </a:lnTo>
                  <a:lnTo>
                    <a:pt x="564" y="123"/>
                  </a:lnTo>
                  <a:lnTo>
                    <a:pt x="572" y="119"/>
                  </a:lnTo>
                  <a:lnTo>
                    <a:pt x="581" y="115"/>
                  </a:lnTo>
                  <a:lnTo>
                    <a:pt x="585" y="110"/>
                  </a:lnTo>
                  <a:lnTo>
                    <a:pt x="593" y="102"/>
                  </a:lnTo>
                  <a:lnTo>
                    <a:pt x="602" y="98"/>
                  </a:lnTo>
                  <a:lnTo>
                    <a:pt x="606" y="93"/>
                  </a:lnTo>
                  <a:lnTo>
                    <a:pt x="615" y="89"/>
                  </a:lnTo>
                  <a:lnTo>
                    <a:pt x="623" y="85"/>
                  </a:lnTo>
                  <a:lnTo>
                    <a:pt x="627" y="81"/>
                  </a:lnTo>
                  <a:lnTo>
                    <a:pt x="636" y="76"/>
                  </a:lnTo>
                  <a:lnTo>
                    <a:pt x="640" y="72"/>
                  </a:lnTo>
                  <a:lnTo>
                    <a:pt x="649" y="68"/>
                  </a:lnTo>
                  <a:lnTo>
                    <a:pt x="657" y="64"/>
                  </a:lnTo>
                  <a:lnTo>
                    <a:pt x="661" y="60"/>
                  </a:lnTo>
                  <a:lnTo>
                    <a:pt x="670" y="60"/>
                  </a:lnTo>
                  <a:lnTo>
                    <a:pt x="678" y="55"/>
                  </a:lnTo>
                  <a:lnTo>
                    <a:pt x="683" y="51"/>
                  </a:lnTo>
                  <a:lnTo>
                    <a:pt x="691" y="47"/>
                  </a:lnTo>
                  <a:lnTo>
                    <a:pt x="699" y="43"/>
                  </a:lnTo>
                  <a:lnTo>
                    <a:pt x="704" y="43"/>
                  </a:lnTo>
                  <a:lnTo>
                    <a:pt x="712" y="38"/>
                  </a:lnTo>
                  <a:lnTo>
                    <a:pt x="716" y="34"/>
                  </a:lnTo>
                  <a:lnTo>
                    <a:pt x="725" y="30"/>
                  </a:lnTo>
                  <a:lnTo>
                    <a:pt x="733" y="30"/>
                  </a:lnTo>
                  <a:lnTo>
                    <a:pt x="738" y="26"/>
                  </a:lnTo>
                  <a:lnTo>
                    <a:pt x="746" y="26"/>
                  </a:lnTo>
                  <a:lnTo>
                    <a:pt x="755" y="21"/>
                  </a:lnTo>
                  <a:lnTo>
                    <a:pt x="759" y="17"/>
                  </a:lnTo>
                  <a:lnTo>
                    <a:pt x="767" y="17"/>
                  </a:lnTo>
                  <a:lnTo>
                    <a:pt x="776" y="17"/>
                  </a:lnTo>
                  <a:lnTo>
                    <a:pt x="780" y="13"/>
                  </a:lnTo>
                  <a:lnTo>
                    <a:pt x="789" y="13"/>
                  </a:lnTo>
                  <a:lnTo>
                    <a:pt x="793" y="9"/>
                  </a:lnTo>
                  <a:lnTo>
                    <a:pt x="801" y="9"/>
                  </a:lnTo>
                  <a:lnTo>
                    <a:pt x="810" y="9"/>
                  </a:lnTo>
                  <a:lnTo>
                    <a:pt x="814" y="4"/>
                  </a:lnTo>
                  <a:lnTo>
                    <a:pt x="822" y="4"/>
                  </a:lnTo>
                  <a:lnTo>
                    <a:pt x="831" y="4"/>
                  </a:lnTo>
                  <a:lnTo>
                    <a:pt x="835" y="4"/>
                  </a:lnTo>
                  <a:lnTo>
                    <a:pt x="844" y="4"/>
                  </a:lnTo>
                  <a:lnTo>
                    <a:pt x="848" y="4"/>
                  </a:lnTo>
                  <a:lnTo>
                    <a:pt x="856" y="0"/>
                  </a:lnTo>
                  <a:lnTo>
                    <a:pt x="865" y="0"/>
                  </a:lnTo>
                  <a:lnTo>
                    <a:pt x="869" y="0"/>
                  </a:lnTo>
                  <a:lnTo>
                    <a:pt x="878" y="0"/>
                  </a:lnTo>
                </a:path>
              </a:pathLst>
            </a:custGeom>
            <a:noFill/>
            <a:ln w="10795" cap="flat">
              <a:solidFill>
                <a:srgbClr val="993300"/>
              </a:solidFill>
              <a:prstDash val="sys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a:p>
          </p:txBody>
        </p:sp>
        <p:sp>
          <p:nvSpPr>
            <p:cNvPr id="34" name="Freeform 33"/>
            <p:cNvSpPr>
              <a:spLocks/>
            </p:cNvSpPr>
            <p:nvPr/>
          </p:nvSpPr>
          <p:spPr bwMode="auto">
            <a:xfrm>
              <a:off x="2007235" y="1247537"/>
              <a:ext cx="521970" cy="231775"/>
            </a:xfrm>
            <a:custGeom>
              <a:avLst/>
              <a:gdLst>
                <a:gd name="T0" fmla="*/ 8 w 822"/>
                <a:gd name="T1" fmla="*/ 0 h 365"/>
                <a:gd name="T2" fmla="*/ 21 w 822"/>
                <a:gd name="T3" fmla="*/ 4 h 365"/>
                <a:gd name="T4" fmla="*/ 33 w 822"/>
                <a:gd name="T5" fmla="*/ 4 h 365"/>
                <a:gd name="T6" fmla="*/ 46 w 822"/>
                <a:gd name="T7" fmla="*/ 4 h 365"/>
                <a:gd name="T8" fmla="*/ 63 w 822"/>
                <a:gd name="T9" fmla="*/ 9 h 365"/>
                <a:gd name="T10" fmla="*/ 76 w 822"/>
                <a:gd name="T11" fmla="*/ 13 h 365"/>
                <a:gd name="T12" fmla="*/ 89 w 822"/>
                <a:gd name="T13" fmla="*/ 13 h 365"/>
                <a:gd name="T14" fmla="*/ 106 w 822"/>
                <a:gd name="T15" fmla="*/ 17 h 365"/>
                <a:gd name="T16" fmla="*/ 118 w 822"/>
                <a:gd name="T17" fmla="*/ 21 h 365"/>
                <a:gd name="T18" fmla="*/ 131 w 822"/>
                <a:gd name="T19" fmla="*/ 30 h 365"/>
                <a:gd name="T20" fmla="*/ 144 w 822"/>
                <a:gd name="T21" fmla="*/ 34 h 365"/>
                <a:gd name="T22" fmla="*/ 161 w 822"/>
                <a:gd name="T23" fmla="*/ 38 h 365"/>
                <a:gd name="T24" fmla="*/ 173 w 822"/>
                <a:gd name="T25" fmla="*/ 47 h 365"/>
                <a:gd name="T26" fmla="*/ 186 w 822"/>
                <a:gd name="T27" fmla="*/ 51 h 365"/>
                <a:gd name="T28" fmla="*/ 199 w 822"/>
                <a:gd name="T29" fmla="*/ 60 h 365"/>
                <a:gd name="T30" fmla="*/ 216 w 822"/>
                <a:gd name="T31" fmla="*/ 68 h 365"/>
                <a:gd name="T32" fmla="*/ 228 w 822"/>
                <a:gd name="T33" fmla="*/ 72 h 365"/>
                <a:gd name="T34" fmla="*/ 241 w 822"/>
                <a:gd name="T35" fmla="*/ 81 h 365"/>
                <a:gd name="T36" fmla="*/ 254 w 822"/>
                <a:gd name="T37" fmla="*/ 89 h 365"/>
                <a:gd name="T38" fmla="*/ 271 w 822"/>
                <a:gd name="T39" fmla="*/ 98 h 365"/>
                <a:gd name="T40" fmla="*/ 284 w 822"/>
                <a:gd name="T41" fmla="*/ 106 h 365"/>
                <a:gd name="T42" fmla="*/ 296 w 822"/>
                <a:gd name="T43" fmla="*/ 115 h 365"/>
                <a:gd name="T44" fmla="*/ 313 w 822"/>
                <a:gd name="T45" fmla="*/ 123 h 365"/>
                <a:gd name="T46" fmla="*/ 326 w 822"/>
                <a:gd name="T47" fmla="*/ 136 h 365"/>
                <a:gd name="T48" fmla="*/ 339 w 822"/>
                <a:gd name="T49" fmla="*/ 144 h 365"/>
                <a:gd name="T50" fmla="*/ 351 w 822"/>
                <a:gd name="T51" fmla="*/ 153 h 365"/>
                <a:gd name="T52" fmla="*/ 368 w 822"/>
                <a:gd name="T53" fmla="*/ 161 h 365"/>
                <a:gd name="T54" fmla="*/ 381 w 822"/>
                <a:gd name="T55" fmla="*/ 170 h 365"/>
                <a:gd name="T56" fmla="*/ 394 w 822"/>
                <a:gd name="T57" fmla="*/ 182 h 365"/>
                <a:gd name="T58" fmla="*/ 407 w 822"/>
                <a:gd name="T59" fmla="*/ 191 h 365"/>
                <a:gd name="T60" fmla="*/ 423 w 822"/>
                <a:gd name="T61" fmla="*/ 199 h 365"/>
                <a:gd name="T62" fmla="*/ 436 w 822"/>
                <a:gd name="T63" fmla="*/ 208 h 365"/>
                <a:gd name="T64" fmla="*/ 449 w 822"/>
                <a:gd name="T65" fmla="*/ 216 h 365"/>
                <a:gd name="T66" fmla="*/ 462 w 822"/>
                <a:gd name="T67" fmla="*/ 229 h 365"/>
                <a:gd name="T68" fmla="*/ 479 w 822"/>
                <a:gd name="T69" fmla="*/ 237 h 365"/>
                <a:gd name="T70" fmla="*/ 491 w 822"/>
                <a:gd name="T71" fmla="*/ 246 h 365"/>
                <a:gd name="T72" fmla="*/ 504 w 822"/>
                <a:gd name="T73" fmla="*/ 254 h 365"/>
                <a:gd name="T74" fmla="*/ 521 w 822"/>
                <a:gd name="T75" fmla="*/ 263 h 365"/>
                <a:gd name="T76" fmla="*/ 534 w 822"/>
                <a:gd name="T77" fmla="*/ 271 h 365"/>
                <a:gd name="T78" fmla="*/ 546 w 822"/>
                <a:gd name="T79" fmla="*/ 280 h 365"/>
                <a:gd name="T80" fmla="*/ 559 w 822"/>
                <a:gd name="T81" fmla="*/ 288 h 365"/>
                <a:gd name="T82" fmla="*/ 576 w 822"/>
                <a:gd name="T83" fmla="*/ 293 h 365"/>
                <a:gd name="T84" fmla="*/ 589 w 822"/>
                <a:gd name="T85" fmla="*/ 301 h 365"/>
                <a:gd name="T86" fmla="*/ 602 w 822"/>
                <a:gd name="T87" fmla="*/ 310 h 365"/>
                <a:gd name="T88" fmla="*/ 614 w 822"/>
                <a:gd name="T89" fmla="*/ 314 h 365"/>
                <a:gd name="T90" fmla="*/ 631 w 822"/>
                <a:gd name="T91" fmla="*/ 322 h 365"/>
                <a:gd name="T92" fmla="*/ 644 w 822"/>
                <a:gd name="T93" fmla="*/ 326 h 365"/>
                <a:gd name="T94" fmla="*/ 657 w 822"/>
                <a:gd name="T95" fmla="*/ 331 h 365"/>
                <a:gd name="T96" fmla="*/ 674 w 822"/>
                <a:gd name="T97" fmla="*/ 335 h 365"/>
                <a:gd name="T98" fmla="*/ 686 w 822"/>
                <a:gd name="T99" fmla="*/ 339 h 365"/>
                <a:gd name="T100" fmla="*/ 699 w 822"/>
                <a:gd name="T101" fmla="*/ 343 h 365"/>
                <a:gd name="T102" fmla="*/ 712 w 822"/>
                <a:gd name="T103" fmla="*/ 348 h 365"/>
                <a:gd name="T104" fmla="*/ 729 w 822"/>
                <a:gd name="T105" fmla="*/ 352 h 365"/>
                <a:gd name="T106" fmla="*/ 741 w 822"/>
                <a:gd name="T107" fmla="*/ 356 h 365"/>
                <a:gd name="T108" fmla="*/ 754 w 822"/>
                <a:gd name="T109" fmla="*/ 356 h 365"/>
                <a:gd name="T110" fmla="*/ 767 w 822"/>
                <a:gd name="T111" fmla="*/ 360 h 365"/>
                <a:gd name="T112" fmla="*/ 784 w 822"/>
                <a:gd name="T113" fmla="*/ 360 h 365"/>
                <a:gd name="T114" fmla="*/ 797 w 822"/>
                <a:gd name="T115" fmla="*/ 360 h 365"/>
                <a:gd name="T116" fmla="*/ 809 w 822"/>
                <a:gd name="T117" fmla="*/ 360 h 365"/>
                <a:gd name="T118" fmla="*/ 822 w 822"/>
                <a:gd name="T119"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2" h="365">
                  <a:moveTo>
                    <a:pt x="0" y="0"/>
                  </a:moveTo>
                  <a:lnTo>
                    <a:pt x="8" y="0"/>
                  </a:lnTo>
                  <a:lnTo>
                    <a:pt x="12" y="4"/>
                  </a:lnTo>
                  <a:lnTo>
                    <a:pt x="21" y="4"/>
                  </a:lnTo>
                  <a:lnTo>
                    <a:pt x="29" y="4"/>
                  </a:lnTo>
                  <a:lnTo>
                    <a:pt x="33" y="4"/>
                  </a:lnTo>
                  <a:lnTo>
                    <a:pt x="42" y="4"/>
                  </a:lnTo>
                  <a:lnTo>
                    <a:pt x="46" y="4"/>
                  </a:lnTo>
                  <a:lnTo>
                    <a:pt x="55" y="9"/>
                  </a:lnTo>
                  <a:lnTo>
                    <a:pt x="63" y="9"/>
                  </a:lnTo>
                  <a:lnTo>
                    <a:pt x="67" y="9"/>
                  </a:lnTo>
                  <a:lnTo>
                    <a:pt x="76" y="13"/>
                  </a:lnTo>
                  <a:lnTo>
                    <a:pt x="84" y="13"/>
                  </a:lnTo>
                  <a:lnTo>
                    <a:pt x="89" y="13"/>
                  </a:lnTo>
                  <a:lnTo>
                    <a:pt x="97" y="17"/>
                  </a:lnTo>
                  <a:lnTo>
                    <a:pt x="106" y="17"/>
                  </a:lnTo>
                  <a:lnTo>
                    <a:pt x="110" y="21"/>
                  </a:lnTo>
                  <a:lnTo>
                    <a:pt x="118" y="21"/>
                  </a:lnTo>
                  <a:lnTo>
                    <a:pt x="122" y="26"/>
                  </a:lnTo>
                  <a:lnTo>
                    <a:pt x="131" y="30"/>
                  </a:lnTo>
                  <a:lnTo>
                    <a:pt x="139" y="30"/>
                  </a:lnTo>
                  <a:lnTo>
                    <a:pt x="144" y="34"/>
                  </a:lnTo>
                  <a:lnTo>
                    <a:pt x="152" y="38"/>
                  </a:lnTo>
                  <a:lnTo>
                    <a:pt x="161" y="38"/>
                  </a:lnTo>
                  <a:lnTo>
                    <a:pt x="165" y="43"/>
                  </a:lnTo>
                  <a:lnTo>
                    <a:pt x="173" y="47"/>
                  </a:lnTo>
                  <a:lnTo>
                    <a:pt x="182" y="47"/>
                  </a:lnTo>
                  <a:lnTo>
                    <a:pt x="186" y="51"/>
                  </a:lnTo>
                  <a:lnTo>
                    <a:pt x="195" y="55"/>
                  </a:lnTo>
                  <a:lnTo>
                    <a:pt x="199" y="60"/>
                  </a:lnTo>
                  <a:lnTo>
                    <a:pt x="207" y="64"/>
                  </a:lnTo>
                  <a:lnTo>
                    <a:pt x="216" y="68"/>
                  </a:lnTo>
                  <a:lnTo>
                    <a:pt x="220" y="68"/>
                  </a:lnTo>
                  <a:lnTo>
                    <a:pt x="228" y="72"/>
                  </a:lnTo>
                  <a:lnTo>
                    <a:pt x="237" y="76"/>
                  </a:lnTo>
                  <a:lnTo>
                    <a:pt x="241" y="81"/>
                  </a:lnTo>
                  <a:lnTo>
                    <a:pt x="250" y="85"/>
                  </a:lnTo>
                  <a:lnTo>
                    <a:pt x="254" y="89"/>
                  </a:lnTo>
                  <a:lnTo>
                    <a:pt x="262" y="93"/>
                  </a:lnTo>
                  <a:lnTo>
                    <a:pt x="271" y="98"/>
                  </a:lnTo>
                  <a:lnTo>
                    <a:pt x="275" y="102"/>
                  </a:lnTo>
                  <a:lnTo>
                    <a:pt x="284" y="106"/>
                  </a:lnTo>
                  <a:lnTo>
                    <a:pt x="292" y="110"/>
                  </a:lnTo>
                  <a:lnTo>
                    <a:pt x="296" y="115"/>
                  </a:lnTo>
                  <a:lnTo>
                    <a:pt x="305" y="119"/>
                  </a:lnTo>
                  <a:lnTo>
                    <a:pt x="313" y="123"/>
                  </a:lnTo>
                  <a:lnTo>
                    <a:pt x="318" y="127"/>
                  </a:lnTo>
                  <a:lnTo>
                    <a:pt x="326" y="136"/>
                  </a:lnTo>
                  <a:lnTo>
                    <a:pt x="330" y="140"/>
                  </a:lnTo>
                  <a:lnTo>
                    <a:pt x="339" y="144"/>
                  </a:lnTo>
                  <a:lnTo>
                    <a:pt x="347" y="149"/>
                  </a:lnTo>
                  <a:lnTo>
                    <a:pt x="351" y="153"/>
                  </a:lnTo>
                  <a:lnTo>
                    <a:pt x="360" y="157"/>
                  </a:lnTo>
                  <a:lnTo>
                    <a:pt x="368" y="161"/>
                  </a:lnTo>
                  <a:lnTo>
                    <a:pt x="373" y="165"/>
                  </a:lnTo>
                  <a:lnTo>
                    <a:pt x="381" y="170"/>
                  </a:lnTo>
                  <a:lnTo>
                    <a:pt x="390" y="178"/>
                  </a:lnTo>
                  <a:lnTo>
                    <a:pt x="394" y="182"/>
                  </a:lnTo>
                  <a:lnTo>
                    <a:pt x="402" y="187"/>
                  </a:lnTo>
                  <a:lnTo>
                    <a:pt x="407" y="191"/>
                  </a:lnTo>
                  <a:lnTo>
                    <a:pt x="415" y="195"/>
                  </a:lnTo>
                  <a:lnTo>
                    <a:pt x="423" y="199"/>
                  </a:lnTo>
                  <a:lnTo>
                    <a:pt x="428" y="204"/>
                  </a:lnTo>
                  <a:lnTo>
                    <a:pt x="436" y="208"/>
                  </a:lnTo>
                  <a:lnTo>
                    <a:pt x="445" y="212"/>
                  </a:lnTo>
                  <a:lnTo>
                    <a:pt x="449" y="216"/>
                  </a:lnTo>
                  <a:lnTo>
                    <a:pt x="457" y="225"/>
                  </a:lnTo>
                  <a:lnTo>
                    <a:pt x="462" y="229"/>
                  </a:lnTo>
                  <a:lnTo>
                    <a:pt x="470" y="233"/>
                  </a:lnTo>
                  <a:lnTo>
                    <a:pt x="479" y="237"/>
                  </a:lnTo>
                  <a:lnTo>
                    <a:pt x="483" y="242"/>
                  </a:lnTo>
                  <a:lnTo>
                    <a:pt x="491" y="246"/>
                  </a:lnTo>
                  <a:lnTo>
                    <a:pt x="500" y="250"/>
                  </a:lnTo>
                  <a:lnTo>
                    <a:pt x="504" y="254"/>
                  </a:lnTo>
                  <a:lnTo>
                    <a:pt x="513" y="259"/>
                  </a:lnTo>
                  <a:lnTo>
                    <a:pt x="521" y="263"/>
                  </a:lnTo>
                  <a:lnTo>
                    <a:pt x="525" y="267"/>
                  </a:lnTo>
                  <a:lnTo>
                    <a:pt x="534" y="271"/>
                  </a:lnTo>
                  <a:lnTo>
                    <a:pt x="538" y="276"/>
                  </a:lnTo>
                  <a:lnTo>
                    <a:pt x="546" y="280"/>
                  </a:lnTo>
                  <a:lnTo>
                    <a:pt x="555" y="284"/>
                  </a:lnTo>
                  <a:lnTo>
                    <a:pt x="559" y="288"/>
                  </a:lnTo>
                  <a:lnTo>
                    <a:pt x="568" y="288"/>
                  </a:lnTo>
                  <a:lnTo>
                    <a:pt x="576" y="293"/>
                  </a:lnTo>
                  <a:lnTo>
                    <a:pt x="580" y="297"/>
                  </a:lnTo>
                  <a:lnTo>
                    <a:pt x="589" y="301"/>
                  </a:lnTo>
                  <a:lnTo>
                    <a:pt x="597" y="305"/>
                  </a:lnTo>
                  <a:lnTo>
                    <a:pt x="602" y="310"/>
                  </a:lnTo>
                  <a:lnTo>
                    <a:pt x="610" y="310"/>
                  </a:lnTo>
                  <a:lnTo>
                    <a:pt x="614" y="314"/>
                  </a:lnTo>
                  <a:lnTo>
                    <a:pt x="623" y="318"/>
                  </a:lnTo>
                  <a:lnTo>
                    <a:pt x="631" y="322"/>
                  </a:lnTo>
                  <a:lnTo>
                    <a:pt x="635" y="322"/>
                  </a:lnTo>
                  <a:lnTo>
                    <a:pt x="644" y="326"/>
                  </a:lnTo>
                  <a:lnTo>
                    <a:pt x="652" y="331"/>
                  </a:lnTo>
                  <a:lnTo>
                    <a:pt x="657" y="331"/>
                  </a:lnTo>
                  <a:lnTo>
                    <a:pt x="665" y="335"/>
                  </a:lnTo>
                  <a:lnTo>
                    <a:pt x="674" y="335"/>
                  </a:lnTo>
                  <a:lnTo>
                    <a:pt x="678" y="339"/>
                  </a:lnTo>
                  <a:lnTo>
                    <a:pt x="686" y="339"/>
                  </a:lnTo>
                  <a:lnTo>
                    <a:pt x="691" y="343"/>
                  </a:lnTo>
                  <a:lnTo>
                    <a:pt x="699" y="343"/>
                  </a:lnTo>
                  <a:lnTo>
                    <a:pt x="708" y="348"/>
                  </a:lnTo>
                  <a:lnTo>
                    <a:pt x="712" y="348"/>
                  </a:lnTo>
                  <a:lnTo>
                    <a:pt x="720" y="352"/>
                  </a:lnTo>
                  <a:lnTo>
                    <a:pt x="729" y="352"/>
                  </a:lnTo>
                  <a:lnTo>
                    <a:pt x="733" y="352"/>
                  </a:lnTo>
                  <a:lnTo>
                    <a:pt x="741" y="356"/>
                  </a:lnTo>
                  <a:lnTo>
                    <a:pt x="746" y="356"/>
                  </a:lnTo>
                  <a:lnTo>
                    <a:pt x="754" y="356"/>
                  </a:lnTo>
                  <a:lnTo>
                    <a:pt x="763" y="356"/>
                  </a:lnTo>
                  <a:lnTo>
                    <a:pt x="767" y="360"/>
                  </a:lnTo>
                  <a:lnTo>
                    <a:pt x="775" y="360"/>
                  </a:lnTo>
                  <a:lnTo>
                    <a:pt x="784" y="360"/>
                  </a:lnTo>
                  <a:lnTo>
                    <a:pt x="788" y="360"/>
                  </a:lnTo>
                  <a:lnTo>
                    <a:pt x="797" y="360"/>
                  </a:lnTo>
                  <a:lnTo>
                    <a:pt x="805" y="360"/>
                  </a:lnTo>
                  <a:lnTo>
                    <a:pt x="809" y="360"/>
                  </a:lnTo>
                  <a:lnTo>
                    <a:pt x="818" y="360"/>
                  </a:lnTo>
                  <a:lnTo>
                    <a:pt x="822" y="365"/>
                  </a:lnTo>
                </a:path>
              </a:pathLst>
            </a:custGeom>
            <a:noFill/>
            <a:ln w="10795" cap="flat">
              <a:solidFill>
                <a:srgbClr val="993300"/>
              </a:solidFill>
              <a:prstDash val="sys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a:p>
          </p:txBody>
        </p:sp>
        <p:sp>
          <p:nvSpPr>
            <p:cNvPr id="35" name="Rectangle 34"/>
            <p:cNvSpPr>
              <a:spLocks noChangeArrowheads="1"/>
            </p:cNvSpPr>
            <p:nvPr/>
          </p:nvSpPr>
          <p:spPr bwMode="auto">
            <a:xfrm>
              <a:off x="879831" y="1593875"/>
              <a:ext cx="1176578" cy="16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1200" kern="100" dirty="0">
                  <a:solidFill>
                    <a:srgbClr val="000000"/>
                  </a:solidFill>
                  <a:effectLst/>
                  <a:latin typeface="Times New Roman" panose="02020603050405020304" pitchFamily="18" charset="0"/>
                  <a:ea typeface="宋体" panose="02010600030101010101" pitchFamily="2" charset="-122"/>
                </a:rPr>
                <a:t>Normalized cavity structure</a:t>
              </a:r>
              <a:endParaRPr lang="zh-CN" sz="1200" kern="100" dirty="0">
                <a:effectLst/>
                <a:latin typeface="Times New Roman" panose="02020603050405020304" pitchFamily="18" charset="0"/>
                <a:ea typeface="宋体" panose="02010600030101010101" pitchFamily="2" charset="-122"/>
              </a:endParaRPr>
            </a:p>
          </p:txBody>
        </p:sp>
        <p:sp>
          <p:nvSpPr>
            <p:cNvPr id="36" name="Rectangle 35"/>
            <p:cNvSpPr>
              <a:spLocks noChangeArrowheads="1"/>
            </p:cNvSpPr>
            <p:nvPr/>
          </p:nvSpPr>
          <p:spPr bwMode="auto">
            <a:xfrm rot="16200000">
              <a:off x="-601026" y="814376"/>
              <a:ext cx="1318895" cy="11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800" kern="100" dirty="0">
                  <a:solidFill>
                    <a:srgbClr val="000000"/>
                  </a:solidFill>
                  <a:effectLst/>
                  <a:latin typeface="Times New Roman" panose="02020603050405020304" pitchFamily="18" charset="0"/>
                  <a:ea typeface="宋体" panose="02010600030101010101" pitchFamily="2" charset="-122"/>
                </a:rPr>
                <a:t>Normalized coupling coefficient</a:t>
              </a:r>
              <a:endParaRPr lang="zh-CN" sz="1200" kern="100" dirty="0">
                <a:effectLst/>
                <a:latin typeface="Times New Roman" panose="02020603050405020304" pitchFamily="18" charset="0"/>
                <a:ea typeface="宋体" panose="02010600030101010101" pitchFamily="2" charset="-122"/>
              </a:endParaRPr>
            </a:p>
          </p:txBody>
        </p:sp>
        <p:sp>
          <p:nvSpPr>
            <p:cNvPr id="37" name="Rectangle 36"/>
            <p:cNvSpPr>
              <a:spLocks noChangeArrowheads="1"/>
            </p:cNvSpPr>
            <p:nvPr/>
          </p:nvSpPr>
          <p:spPr bwMode="auto">
            <a:xfrm>
              <a:off x="327025" y="1460262"/>
              <a:ext cx="10795" cy="17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zh-CN" sz="300" kern="100">
                  <a:solidFill>
                    <a:srgbClr val="000000"/>
                  </a:solidFill>
                  <a:effectLst/>
                  <a:latin typeface="Times New Roman" panose="02020603050405020304" pitchFamily="18" charset="0"/>
                  <a:ea typeface="Helvetica" panose="020B0604020202020204" pitchFamily="34" charset="0"/>
                </a:rPr>
                <a:t> </a:t>
              </a:r>
              <a:endParaRPr lang="zh-CN" sz="1200" kern="100">
                <a:effectLst/>
                <a:latin typeface="Times New Roman" panose="02020603050405020304" pitchFamily="18" charset="0"/>
                <a:ea typeface="宋体" panose="02010600030101010101" pitchFamily="2" charset="-122"/>
              </a:endParaRPr>
            </a:p>
          </p:txBody>
        </p:sp>
        <p:sp>
          <p:nvSpPr>
            <p:cNvPr id="38" name="Rectangle 37"/>
            <p:cNvSpPr>
              <a:spLocks noChangeArrowheads="1"/>
            </p:cNvSpPr>
            <p:nvPr/>
          </p:nvSpPr>
          <p:spPr bwMode="auto">
            <a:xfrm>
              <a:off x="2620645" y="101362"/>
              <a:ext cx="10795" cy="17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zh-CN" sz="300" kern="100">
                  <a:solidFill>
                    <a:srgbClr val="000000"/>
                  </a:solidFill>
                  <a:effectLst/>
                  <a:latin typeface="Times New Roman" panose="02020603050405020304" pitchFamily="18" charset="0"/>
                  <a:ea typeface="Helvetica" panose="020B0604020202020204" pitchFamily="34" charset="0"/>
                </a:rPr>
                <a:t> </a:t>
              </a:r>
              <a:endParaRPr lang="zh-CN" sz="1200" kern="100">
                <a:effectLst/>
                <a:latin typeface="Times New Roman" panose="02020603050405020304" pitchFamily="18" charset="0"/>
                <a:ea typeface="宋体" panose="02010600030101010101" pitchFamily="2" charset="-122"/>
              </a:endParaRPr>
            </a:p>
          </p:txBody>
        </p:sp>
        <p:sp>
          <p:nvSpPr>
            <p:cNvPr id="39" name="Rectangle 38"/>
            <p:cNvSpPr>
              <a:spLocks noChangeArrowheads="1"/>
            </p:cNvSpPr>
            <p:nvPr/>
          </p:nvSpPr>
          <p:spPr bwMode="auto">
            <a:xfrm>
              <a:off x="1624965" y="612537"/>
              <a:ext cx="793750" cy="4038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zh-CN" altLang="en-US"/>
            </a:p>
          </p:txBody>
        </p:sp>
        <p:sp>
          <p:nvSpPr>
            <p:cNvPr id="40" name="Rectangle 39"/>
            <p:cNvSpPr>
              <a:spLocks noChangeArrowheads="1"/>
            </p:cNvSpPr>
            <p:nvPr/>
          </p:nvSpPr>
          <p:spPr bwMode="auto">
            <a:xfrm>
              <a:off x="1625309" y="643757"/>
              <a:ext cx="904188" cy="403860"/>
            </a:xfrm>
            <a:prstGeom prst="rect">
              <a:avLst/>
            </a:prstGeom>
            <a:noFill/>
            <a:ln w="10795"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spAutoFit/>
            </a:bodyPr>
            <a:lstStyle/>
            <a:p>
              <a:endParaRPr lang="zh-CN" altLang="en-US"/>
            </a:p>
          </p:txBody>
        </p:sp>
        <p:cxnSp>
          <p:nvCxnSpPr>
            <p:cNvPr id="41" name="Line 259"/>
            <p:cNvCxnSpPr>
              <a:cxnSpLocks noChangeShapeType="1"/>
            </p:cNvCxnSpPr>
            <p:nvPr/>
          </p:nvCxnSpPr>
          <p:spPr bwMode="auto">
            <a:xfrm>
              <a:off x="1624965" y="612537"/>
              <a:ext cx="793750"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2" name="Line 260"/>
            <p:cNvCxnSpPr>
              <a:cxnSpLocks noChangeShapeType="1"/>
            </p:cNvCxnSpPr>
            <p:nvPr/>
          </p:nvCxnSpPr>
          <p:spPr bwMode="auto">
            <a:xfrm>
              <a:off x="1624965" y="1016397"/>
              <a:ext cx="793750"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3" name="Line 261"/>
            <p:cNvCxnSpPr>
              <a:cxnSpLocks noChangeShapeType="1"/>
            </p:cNvCxnSpPr>
            <p:nvPr/>
          </p:nvCxnSpPr>
          <p:spPr bwMode="auto">
            <a:xfrm flipV="1">
              <a:off x="2418715" y="612537"/>
              <a:ext cx="0" cy="40386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4" name="Line 262"/>
            <p:cNvCxnSpPr>
              <a:cxnSpLocks noChangeShapeType="1"/>
            </p:cNvCxnSpPr>
            <p:nvPr/>
          </p:nvCxnSpPr>
          <p:spPr bwMode="auto">
            <a:xfrm flipV="1">
              <a:off x="1624965" y="612537"/>
              <a:ext cx="0" cy="40386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5" name="Line 263"/>
            <p:cNvCxnSpPr>
              <a:cxnSpLocks noChangeShapeType="1"/>
            </p:cNvCxnSpPr>
            <p:nvPr/>
          </p:nvCxnSpPr>
          <p:spPr bwMode="auto">
            <a:xfrm>
              <a:off x="1624965" y="1016397"/>
              <a:ext cx="793750"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6" name="Line 264"/>
            <p:cNvCxnSpPr>
              <a:cxnSpLocks noChangeShapeType="1"/>
            </p:cNvCxnSpPr>
            <p:nvPr/>
          </p:nvCxnSpPr>
          <p:spPr bwMode="auto">
            <a:xfrm flipV="1">
              <a:off x="1624965" y="612537"/>
              <a:ext cx="0" cy="40386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7" name="Line 265"/>
            <p:cNvCxnSpPr>
              <a:cxnSpLocks noChangeShapeType="1"/>
            </p:cNvCxnSpPr>
            <p:nvPr/>
          </p:nvCxnSpPr>
          <p:spPr bwMode="auto">
            <a:xfrm>
              <a:off x="1624965" y="612537"/>
              <a:ext cx="793750"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8" name="Line 266"/>
            <p:cNvCxnSpPr>
              <a:cxnSpLocks noChangeShapeType="1"/>
            </p:cNvCxnSpPr>
            <p:nvPr/>
          </p:nvCxnSpPr>
          <p:spPr bwMode="auto">
            <a:xfrm>
              <a:off x="1624965" y="1016397"/>
              <a:ext cx="793750" cy="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49" name="Line 267"/>
            <p:cNvCxnSpPr>
              <a:cxnSpLocks noChangeShapeType="1"/>
            </p:cNvCxnSpPr>
            <p:nvPr/>
          </p:nvCxnSpPr>
          <p:spPr bwMode="auto">
            <a:xfrm flipV="1">
              <a:off x="2418715" y="612537"/>
              <a:ext cx="0" cy="40386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cxnSp>
          <p:nvCxnSpPr>
            <p:cNvPr id="50" name="Line 268"/>
            <p:cNvCxnSpPr>
              <a:cxnSpLocks noChangeShapeType="1"/>
            </p:cNvCxnSpPr>
            <p:nvPr/>
          </p:nvCxnSpPr>
          <p:spPr bwMode="auto">
            <a:xfrm flipV="1">
              <a:off x="1624965" y="612537"/>
              <a:ext cx="0" cy="40386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sp>
          <p:nvSpPr>
            <p:cNvPr id="51" name="Rectangle 50"/>
            <p:cNvSpPr>
              <a:spLocks noChangeArrowheads="1"/>
            </p:cNvSpPr>
            <p:nvPr/>
          </p:nvSpPr>
          <p:spPr bwMode="auto">
            <a:xfrm>
              <a:off x="1764665" y="576617"/>
              <a:ext cx="549275" cy="13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900" kern="100" dirty="0">
                  <a:solidFill>
                    <a:srgbClr val="000000"/>
                  </a:solidFill>
                  <a:effectLst/>
                  <a:latin typeface="Times New Roman" panose="02020603050405020304" pitchFamily="18" charset="0"/>
                  <a:ea typeface="宋体" panose="02010600030101010101" pitchFamily="2" charset="-122"/>
                </a:rPr>
                <a:t>Input cavity</a:t>
              </a:r>
              <a:endParaRPr lang="zh-CN" sz="1200" kern="100" dirty="0">
                <a:effectLst/>
                <a:latin typeface="Times New Roman" panose="02020603050405020304" pitchFamily="18" charset="0"/>
                <a:ea typeface="宋体" panose="02010600030101010101" pitchFamily="2" charset="-122"/>
              </a:endParaRPr>
            </a:p>
          </p:txBody>
        </p:sp>
        <p:cxnSp>
          <p:nvCxnSpPr>
            <p:cNvPr id="52" name="Line 270"/>
            <p:cNvCxnSpPr>
              <a:cxnSpLocks noChangeShapeType="1"/>
            </p:cNvCxnSpPr>
            <p:nvPr/>
          </p:nvCxnSpPr>
          <p:spPr bwMode="auto">
            <a:xfrm>
              <a:off x="1645920" y="682387"/>
              <a:ext cx="107950" cy="0"/>
            </a:xfrm>
            <a:prstGeom prst="line">
              <a:avLst/>
            </a:prstGeom>
            <a:noFill/>
            <a:ln w="5715" cap="flat">
              <a:solidFill>
                <a:srgbClr val="FF0000"/>
              </a:solidFill>
              <a:prstDash val="solid"/>
              <a:round/>
              <a:headEnd/>
              <a:tailEnd/>
            </a:ln>
            <a:extLst>
              <a:ext uri="{909E8E84-426E-40DD-AFC4-6F175D3DCCD1}">
                <a14:hiddenFill xmlns:a14="http://schemas.microsoft.com/office/drawing/2010/main">
                  <a:noFill/>
                </a14:hiddenFill>
              </a:ext>
            </a:extLst>
          </p:spPr>
        </p:cxnSp>
        <p:sp>
          <p:nvSpPr>
            <p:cNvPr id="53" name="Rectangle 52"/>
            <p:cNvSpPr>
              <a:spLocks noChangeArrowheads="1"/>
            </p:cNvSpPr>
            <p:nvPr/>
          </p:nvSpPr>
          <p:spPr bwMode="auto">
            <a:xfrm>
              <a:off x="1794756" y="708062"/>
              <a:ext cx="527221" cy="19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900" kern="100" spc="-30" dirty="0">
                  <a:solidFill>
                    <a:srgbClr val="000000"/>
                  </a:solidFill>
                  <a:effectLst/>
                  <a:latin typeface="Times New Roman" panose="02020603050405020304" pitchFamily="18" charset="0"/>
                  <a:ea typeface="宋体" panose="02010600030101010101" pitchFamily="2" charset="-122"/>
                </a:rPr>
                <a:t>Bunch</a:t>
              </a:r>
              <a:r>
                <a:rPr lang="en-US" altLang="zh-CN" sz="900" kern="100" spc="-30" dirty="0">
                  <a:solidFill>
                    <a:srgbClr val="000000"/>
                  </a:solidFill>
                  <a:effectLst/>
                  <a:latin typeface="Times New Roman" panose="02020603050405020304" pitchFamily="18" charset="0"/>
                  <a:ea typeface="宋体" panose="02010600030101010101" pitchFamily="2" charset="-122"/>
                </a:rPr>
                <a:t>ing</a:t>
              </a:r>
              <a:r>
                <a:rPr lang="en-US" sz="900" kern="100" spc="-30" dirty="0">
                  <a:solidFill>
                    <a:srgbClr val="000000"/>
                  </a:solidFill>
                  <a:effectLst/>
                  <a:latin typeface="Times New Roman" panose="02020603050405020304" pitchFamily="18" charset="0"/>
                  <a:ea typeface="宋体" panose="02010600030101010101" pitchFamily="2" charset="-122"/>
                </a:rPr>
                <a:t> cavity</a:t>
              </a:r>
              <a:endParaRPr lang="zh-CN" sz="1200" kern="100" dirty="0">
                <a:effectLst/>
                <a:latin typeface="Times New Roman" panose="02020603050405020304" pitchFamily="18" charset="0"/>
                <a:ea typeface="宋体" panose="02010600030101010101" pitchFamily="2" charset="-122"/>
              </a:endParaRPr>
            </a:p>
          </p:txBody>
        </p:sp>
        <p:cxnSp>
          <p:nvCxnSpPr>
            <p:cNvPr id="54" name="Line 272"/>
            <p:cNvCxnSpPr>
              <a:cxnSpLocks noChangeShapeType="1"/>
            </p:cNvCxnSpPr>
            <p:nvPr/>
          </p:nvCxnSpPr>
          <p:spPr bwMode="auto">
            <a:xfrm>
              <a:off x="1645920" y="814467"/>
              <a:ext cx="107950" cy="0"/>
            </a:xfrm>
            <a:prstGeom prst="line">
              <a:avLst/>
            </a:prstGeom>
            <a:noFill/>
            <a:ln w="13335" cap="flat">
              <a:solidFill>
                <a:srgbClr val="0072BD"/>
              </a:solidFill>
              <a:prstDash val="solid"/>
              <a:round/>
              <a:headEnd/>
              <a:tailEnd/>
            </a:ln>
            <a:extLst>
              <a:ext uri="{909E8E84-426E-40DD-AFC4-6F175D3DCCD1}">
                <a14:hiddenFill xmlns:a14="http://schemas.microsoft.com/office/drawing/2010/main">
                  <a:noFill/>
                </a14:hiddenFill>
              </a:ext>
            </a:extLst>
          </p:spPr>
        </p:cxnSp>
        <p:sp>
          <p:nvSpPr>
            <p:cNvPr id="55" name="Rectangle 54"/>
            <p:cNvSpPr>
              <a:spLocks noChangeArrowheads="1"/>
            </p:cNvSpPr>
            <p:nvPr/>
          </p:nvSpPr>
          <p:spPr bwMode="auto">
            <a:xfrm>
              <a:off x="1737373" y="844039"/>
              <a:ext cx="625475" cy="13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indent="127000" algn="ctr">
                <a:lnSpc>
                  <a:spcPts val="2000"/>
                </a:lnSpc>
                <a:spcAft>
                  <a:spcPts val="0"/>
                </a:spcAft>
              </a:pPr>
              <a:r>
                <a:rPr lang="en-US" sz="900" kern="100" dirty="0">
                  <a:solidFill>
                    <a:srgbClr val="000000"/>
                  </a:solidFill>
                  <a:effectLst/>
                  <a:latin typeface="Times New Roman" panose="02020603050405020304" pitchFamily="18" charset="0"/>
                  <a:ea typeface="宋体" panose="02010600030101010101" pitchFamily="2" charset="-122"/>
                </a:rPr>
                <a:t>Output cavity</a:t>
              </a:r>
              <a:endParaRPr lang="zh-CN" sz="1200" kern="100" dirty="0">
                <a:effectLst/>
                <a:latin typeface="Times New Roman" panose="02020603050405020304" pitchFamily="18" charset="0"/>
                <a:ea typeface="宋体" panose="02010600030101010101" pitchFamily="2" charset="-122"/>
              </a:endParaRPr>
            </a:p>
          </p:txBody>
        </p:sp>
        <p:cxnSp>
          <p:nvCxnSpPr>
            <p:cNvPr id="56" name="Line 274"/>
            <p:cNvCxnSpPr>
              <a:cxnSpLocks noChangeShapeType="1"/>
            </p:cNvCxnSpPr>
            <p:nvPr/>
          </p:nvCxnSpPr>
          <p:spPr bwMode="auto">
            <a:xfrm>
              <a:off x="1645920" y="943372"/>
              <a:ext cx="107950" cy="0"/>
            </a:xfrm>
            <a:prstGeom prst="line">
              <a:avLst/>
            </a:prstGeom>
            <a:noFill/>
            <a:ln w="10795" cap="flat">
              <a:solidFill>
                <a:srgbClr val="993300"/>
              </a:solidFill>
              <a:prstDash val="sysDash"/>
              <a:round/>
              <a:headEnd/>
              <a:tailEnd/>
            </a:ln>
            <a:extLst>
              <a:ext uri="{909E8E84-426E-40DD-AFC4-6F175D3DCCD1}">
                <a14:hiddenFill xmlns:a14="http://schemas.microsoft.com/office/drawing/2010/main">
                  <a:noFill/>
                </a14:hiddenFill>
              </a:ext>
            </a:extLst>
          </p:spPr>
        </p:cxnSp>
        <p:sp>
          <p:nvSpPr>
            <p:cNvPr id="57" name="Rectangle 56"/>
            <p:cNvSpPr>
              <a:spLocks noChangeArrowheads="1"/>
            </p:cNvSpPr>
            <p:nvPr/>
          </p:nvSpPr>
          <p:spPr bwMode="auto">
            <a:xfrm>
              <a:off x="1105753" y="160999"/>
              <a:ext cx="1431072" cy="19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spAutoFit/>
            </a:bodyPr>
            <a:lstStyle/>
            <a:p>
              <a:pPr indent="127000" algn="ctr">
                <a:lnSpc>
                  <a:spcPts val="2000"/>
                </a:lnSpc>
                <a:spcAft>
                  <a:spcPts val="0"/>
                </a:spcAft>
              </a:pPr>
              <a:r>
                <a:rPr lang="en-US" sz="1200" kern="100" dirty="0">
                  <a:solidFill>
                    <a:srgbClr val="000000"/>
                  </a:solidFill>
                  <a:effectLst/>
                  <a:latin typeface="Times New Roman" panose="02020603050405020304" pitchFamily="18" charset="0"/>
                  <a:ea typeface="宋体" panose="02010600030101010101" pitchFamily="2" charset="-122"/>
                </a:rPr>
                <a:t>Normalized Beam guiding </a:t>
              </a:r>
              <a:r>
                <a:rPr lang="en-US" sz="1200" kern="100" dirty="0" err="1">
                  <a:solidFill>
                    <a:srgbClr val="000000"/>
                  </a:solidFill>
                  <a:effectLst/>
                  <a:latin typeface="Times New Roman" panose="02020603050405020304" pitchFamily="18" charset="0"/>
                  <a:ea typeface="宋体" panose="02010600030101010101" pitchFamily="2" charset="-122"/>
                </a:rPr>
                <a:t>centre</a:t>
              </a:r>
              <a:endParaRPr lang="zh-CN" sz="1200" kern="100" dirty="0">
                <a:effectLst/>
                <a:latin typeface="Times New Roman" panose="02020603050405020304" pitchFamily="18" charset="0"/>
                <a:ea typeface="宋体" panose="02010600030101010101" pitchFamily="2" charset="-122"/>
              </a:endParaRPr>
            </a:p>
          </p:txBody>
        </p:sp>
        <p:cxnSp>
          <p:nvCxnSpPr>
            <p:cNvPr id="58" name="Line 276"/>
            <p:cNvCxnSpPr>
              <a:cxnSpLocks noChangeShapeType="1"/>
            </p:cNvCxnSpPr>
            <p:nvPr/>
          </p:nvCxnSpPr>
          <p:spPr bwMode="auto">
            <a:xfrm flipH="1" flipV="1">
              <a:off x="984250" y="230902"/>
              <a:ext cx="166370" cy="2540"/>
            </a:xfrm>
            <a:prstGeom prst="line">
              <a:avLst/>
            </a:prstGeom>
            <a:noFill/>
            <a:ln w="5715" cap="flat">
              <a:solidFill>
                <a:srgbClr val="000000"/>
              </a:solidFill>
              <a:prstDash val="solid"/>
              <a:round/>
              <a:headEnd/>
              <a:tailEnd/>
            </a:ln>
            <a:extLst>
              <a:ext uri="{909E8E84-426E-40DD-AFC4-6F175D3DCCD1}">
                <a14:hiddenFill xmlns:a14="http://schemas.microsoft.com/office/drawing/2010/main">
                  <a:noFill/>
                </a14:hiddenFill>
              </a:ext>
            </a:extLst>
          </p:spPr>
        </p:cxnSp>
        <p:sp>
          <p:nvSpPr>
            <p:cNvPr id="59" name="Freeform 58"/>
            <p:cNvSpPr>
              <a:spLocks/>
            </p:cNvSpPr>
            <p:nvPr/>
          </p:nvSpPr>
          <p:spPr bwMode="auto">
            <a:xfrm>
              <a:off x="937895" y="214392"/>
              <a:ext cx="46355" cy="34925"/>
            </a:xfrm>
            <a:custGeom>
              <a:avLst/>
              <a:gdLst>
                <a:gd name="T0" fmla="*/ 73 w 73"/>
                <a:gd name="T1" fmla="*/ 55 h 55"/>
                <a:gd name="T2" fmla="*/ 0 w 73"/>
                <a:gd name="T3" fmla="*/ 26 h 55"/>
                <a:gd name="T4" fmla="*/ 73 w 73"/>
                <a:gd name="T5" fmla="*/ 0 h 55"/>
                <a:gd name="T6" fmla="*/ 73 w 73"/>
                <a:gd name="T7" fmla="*/ 55 h 55"/>
              </a:gdLst>
              <a:ahLst/>
              <a:cxnLst>
                <a:cxn ang="0">
                  <a:pos x="T0" y="T1"/>
                </a:cxn>
                <a:cxn ang="0">
                  <a:pos x="T2" y="T3"/>
                </a:cxn>
                <a:cxn ang="0">
                  <a:pos x="T4" y="T5"/>
                </a:cxn>
                <a:cxn ang="0">
                  <a:pos x="T6" y="T7"/>
                </a:cxn>
              </a:cxnLst>
              <a:rect l="0" t="0" r="r" b="b"/>
              <a:pathLst>
                <a:path w="73" h="55">
                  <a:moveTo>
                    <a:pt x="73" y="55"/>
                  </a:moveTo>
                  <a:lnTo>
                    <a:pt x="0" y="26"/>
                  </a:lnTo>
                  <a:lnTo>
                    <a:pt x="73" y="0"/>
                  </a:lnTo>
                  <a:lnTo>
                    <a:pt x="73"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zh-CN" altLang="en-US"/>
            </a:p>
          </p:txBody>
        </p:sp>
        <p:sp>
          <p:nvSpPr>
            <p:cNvPr id="60" name="Freeform 59"/>
            <p:cNvSpPr>
              <a:spLocks/>
            </p:cNvSpPr>
            <p:nvPr/>
          </p:nvSpPr>
          <p:spPr bwMode="auto">
            <a:xfrm>
              <a:off x="937895" y="214392"/>
              <a:ext cx="46355" cy="34925"/>
            </a:xfrm>
            <a:custGeom>
              <a:avLst/>
              <a:gdLst>
                <a:gd name="T0" fmla="*/ 73 w 73"/>
                <a:gd name="T1" fmla="*/ 55 h 55"/>
                <a:gd name="T2" fmla="*/ 0 w 73"/>
                <a:gd name="T3" fmla="*/ 26 h 55"/>
                <a:gd name="T4" fmla="*/ 73 w 73"/>
                <a:gd name="T5" fmla="*/ 0 h 55"/>
                <a:gd name="T6" fmla="*/ 73 w 73"/>
                <a:gd name="T7" fmla="*/ 55 h 55"/>
              </a:gdLst>
              <a:ahLst/>
              <a:cxnLst>
                <a:cxn ang="0">
                  <a:pos x="T0" y="T1"/>
                </a:cxn>
                <a:cxn ang="0">
                  <a:pos x="T2" y="T3"/>
                </a:cxn>
                <a:cxn ang="0">
                  <a:pos x="T4" y="T5"/>
                </a:cxn>
                <a:cxn ang="0">
                  <a:pos x="T6" y="T7"/>
                </a:cxn>
              </a:cxnLst>
              <a:rect l="0" t="0" r="r" b="b"/>
              <a:pathLst>
                <a:path w="73" h="55">
                  <a:moveTo>
                    <a:pt x="73" y="55"/>
                  </a:moveTo>
                  <a:lnTo>
                    <a:pt x="0" y="26"/>
                  </a:lnTo>
                  <a:lnTo>
                    <a:pt x="73" y="0"/>
                  </a:lnTo>
                  <a:lnTo>
                    <a:pt x="73" y="55"/>
                  </a:lnTo>
                </a:path>
              </a:pathLst>
            </a:custGeom>
            <a:noFill/>
            <a:ln w="571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CN" altLang="en-US"/>
            </a:p>
          </p:txBody>
        </p:sp>
        <p:cxnSp>
          <p:nvCxnSpPr>
            <p:cNvPr id="61" name="Line 279"/>
            <p:cNvCxnSpPr>
              <a:cxnSpLocks noChangeShapeType="1"/>
            </p:cNvCxnSpPr>
            <p:nvPr/>
          </p:nvCxnSpPr>
          <p:spPr bwMode="auto">
            <a:xfrm flipV="1">
              <a:off x="902970" y="122952"/>
              <a:ext cx="0" cy="1358900"/>
            </a:xfrm>
            <a:prstGeom prst="line">
              <a:avLst/>
            </a:prstGeom>
            <a:noFill/>
            <a:ln w="10795" cap="flat">
              <a:solidFill>
                <a:srgbClr val="000000"/>
              </a:solidFill>
              <a:prstDash val="solid"/>
              <a:round/>
              <a:headEnd/>
              <a:tailEnd/>
            </a:ln>
            <a:extLst>
              <a:ext uri="{909E8E84-426E-40DD-AFC4-6F175D3DCCD1}">
                <a14:hiddenFill xmlns:a14="http://schemas.microsoft.com/office/drawing/2010/main">
                  <a:noFill/>
                </a14:hiddenFill>
              </a:ext>
            </a:extLst>
          </p:spPr>
        </p:cxnSp>
      </p:grpSp>
      <p:pic>
        <p:nvPicPr>
          <p:cNvPr id="262" name="Picture 261">
            <a:extLst>
              <a:ext uri="{FF2B5EF4-FFF2-40B4-BE49-F238E27FC236}">
                <a16:creationId xmlns:a16="http://schemas.microsoft.com/office/drawing/2014/main" id="{C85D91F2-5CF6-4E06-8D9E-B1CC63E47D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4851" y="958215"/>
            <a:ext cx="5115899" cy="2038737"/>
          </a:xfrm>
          <a:prstGeom prst="rect">
            <a:avLst/>
          </a:prstGeom>
        </p:spPr>
      </p:pic>
      <p:pic>
        <p:nvPicPr>
          <p:cNvPr id="263" name="图片 5">
            <a:extLst>
              <a:ext uri="{FF2B5EF4-FFF2-40B4-BE49-F238E27FC236}">
                <a16:creationId xmlns:a16="http://schemas.microsoft.com/office/drawing/2014/main" id="{97F6C1B7-8EBB-45D8-94A3-F9D764767C62}"/>
              </a:ext>
            </a:extLst>
          </p:cNvPr>
          <p:cNvPicPr>
            <a:picLocks noChangeAspect="1"/>
          </p:cNvPicPr>
          <p:nvPr/>
        </p:nvPicPr>
        <p:blipFill>
          <a:blip r:embed="rId4"/>
          <a:stretch>
            <a:fillRect/>
          </a:stretch>
        </p:blipFill>
        <p:spPr>
          <a:xfrm>
            <a:off x="4887117" y="2852936"/>
            <a:ext cx="1544720" cy="1517821"/>
          </a:xfrm>
          <a:prstGeom prst="rect">
            <a:avLst/>
          </a:prstGeom>
        </p:spPr>
      </p:pic>
      <p:cxnSp>
        <p:nvCxnSpPr>
          <p:cNvPr id="3" name="Straight Arrow Connector 2">
            <a:extLst>
              <a:ext uri="{FF2B5EF4-FFF2-40B4-BE49-F238E27FC236}">
                <a16:creationId xmlns:a16="http://schemas.microsoft.com/office/drawing/2014/main" id="{F7230956-AF12-43F4-B970-69039254D862}"/>
              </a:ext>
            </a:extLst>
          </p:cNvPr>
          <p:cNvCxnSpPr>
            <a:cxnSpLocks/>
          </p:cNvCxnSpPr>
          <p:nvPr/>
        </p:nvCxnSpPr>
        <p:spPr>
          <a:xfrm flipH="1" flipV="1">
            <a:off x="4431955" y="2295018"/>
            <a:ext cx="540253" cy="62435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AF8D0D34-B1BF-430D-AB0F-D731320E671C}"/>
              </a:ext>
            </a:extLst>
          </p:cNvPr>
          <p:cNvCxnSpPr>
            <a:cxnSpLocks/>
          </p:cNvCxnSpPr>
          <p:nvPr/>
        </p:nvCxnSpPr>
        <p:spPr>
          <a:xfrm flipV="1">
            <a:off x="5371051" y="2314203"/>
            <a:ext cx="40811" cy="56154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FC9FCF1D-94D6-4164-BEA9-70A8A559EC15}"/>
              </a:ext>
            </a:extLst>
          </p:cNvPr>
          <p:cNvCxnSpPr>
            <a:cxnSpLocks/>
          </p:cNvCxnSpPr>
          <p:nvPr/>
        </p:nvCxnSpPr>
        <p:spPr>
          <a:xfrm flipH="1" flipV="1">
            <a:off x="6858158" y="2656442"/>
            <a:ext cx="463810" cy="72715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1CDC330-6173-4055-B075-580D6F73A34B}"/>
              </a:ext>
            </a:extLst>
          </p:cNvPr>
          <p:cNvSpPr>
            <a:spLocks noGrp="1"/>
          </p:cNvSpPr>
          <p:nvPr>
            <p:ph type="sldNum" sz="quarter" idx="12"/>
          </p:nvPr>
        </p:nvSpPr>
        <p:spPr/>
        <p:txBody>
          <a:bodyPr/>
          <a:lstStyle/>
          <a:p>
            <a:pPr>
              <a:defRPr/>
            </a:pPr>
            <a:fld id="{1C6B5DDA-0975-49C8-9694-A3A695377134}" type="slidenum">
              <a:rPr lang="zh-CN" altLang="en-US" smtClean="0"/>
              <a:pPr>
                <a:defRPr/>
              </a:pPr>
              <a:t>8</a:t>
            </a:fld>
            <a:endParaRPr lang="en-US" altLang="zh-CN" dirty="0"/>
          </a:p>
        </p:txBody>
      </p:sp>
      <p:pic>
        <p:nvPicPr>
          <p:cNvPr id="266" name="Picture 2" descr="http://www.compactlight.eu/pub/images/header.jpg"/>
          <p:cNvPicPr preferRelativeResize="0">
            <a:picLocks noChangeAspect="1" noChangeArrowheads="1"/>
          </p:cNvPicPr>
          <p:nvPr/>
        </p:nvPicPr>
        <p:blipFill rotWithShape="1">
          <a:blip r:embed="rId5">
            <a:extLst>
              <a:ext uri="{28A0092B-C50C-407E-A947-70E740481C1C}">
                <a14:useLocalDpi xmlns:a14="http://schemas.microsoft.com/office/drawing/2010/main"/>
              </a:ext>
            </a:extLst>
          </a:blip>
          <a:srcRect l="79405" t="8924" b="29291"/>
          <a:stretch/>
        </p:blipFill>
        <p:spPr bwMode="auto">
          <a:xfrm>
            <a:off x="35497" y="44624"/>
            <a:ext cx="2016224" cy="72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847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628914" y="109951"/>
            <a:ext cx="6624736" cy="720080"/>
          </a:xfrm>
        </p:spPr>
        <p:txBody>
          <a:bodyPr/>
          <a:lstStyle/>
          <a:p>
            <a:r>
              <a:rPr lang="en-US" altLang="zh-CN" dirty="0">
                <a:solidFill>
                  <a:schemeClr val="tx2"/>
                </a:solidFill>
              </a:rPr>
              <a:t>Nonlinear </a:t>
            </a:r>
            <a:r>
              <a:rPr lang="en-US" altLang="zh-CN" dirty="0" smtClean="0">
                <a:solidFill>
                  <a:schemeClr val="tx2"/>
                </a:solidFill>
              </a:rPr>
              <a:t>model</a:t>
            </a:r>
            <a:endParaRPr lang="en-US" altLang="zh-CN" dirty="0">
              <a:solidFill>
                <a:schemeClr val="tx2"/>
              </a:solidFill>
            </a:endParaRPr>
          </a:p>
        </p:txBody>
      </p:sp>
      <mc:AlternateContent xmlns:mc="http://schemas.openxmlformats.org/markup-compatibility/2006" xmlns:a14="http://schemas.microsoft.com/office/drawing/2010/main">
        <mc:Choice Requires="a14">
          <p:sp>
            <p:nvSpPr>
              <p:cNvPr id="2" name="Rectangle 1"/>
              <p:cNvSpPr/>
              <p:nvPr/>
            </p:nvSpPr>
            <p:spPr>
              <a:xfrm>
                <a:off x="35497" y="1336483"/>
                <a:ext cx="3456384" cy="835422"/>
              </a:xfrm>
              <a:prstGeom prst="rect">
                <a:avLst/>
              </a:prstGeom>
            </p:spPr>
            <p:txBody>
              <a:bodyPr wrap="square">
                <a:spAutoFit/>
              </a:bodyPr>
              <a:lstStyle/>
              <a:p>
                <a:pPr marR="320040" indent="182880" algn="r" fontAlgn="b">
                  <a:lnSpc>
                    <a:spcPct val="95000"/>
                  </a:lnSpc>
                  <a:spcBef>
                    <a:spcPts val="600"/>
                  </a:spcBef>
                  <a:spcAft>
                    <a:spcPts val="600"/>
                  </a:spcAft>
                  <a:tabLst>
                    <a:tab pos="182880" algn="l"/>
                  </a:tabLst>
                </a:pPr>
                <a14:m>
                  <m:oMathPara xmlns:m="http://schemas.openxmlformats.org/officeDocument/2006/math">
                    <m:oMathParaPr>
                      <m:jc m:val="centerGroup"/>
                    </m:oMathParaPr>
                    <m:oMath xmlns:m="http://schemas.openxmlformats.org/officeDocument/2006/math">
                      <m:f>
                        <m:fPr>
                          <m:ctrlPr>
                            <a:rPr lang="zh-CN" altLang="zh-CN" sz="2400" i="1" kern="100" smtClean="0">
                              <a:latin typeface="Cambria Math" panose="02040503050406030204" pitchFamily="18" charset="0"/>
                              <a:ea typeface="Cambria Math" panose="02040503050406030204" pitchFamily="18" charset="0"/>
                            </a:rPr>
                          </m:ctrlPr>
                        </m:fPr>
                        <m:num>
                          <m:r>
                            <a:rPr lang="en-US" altLang="zh-CN" sz="2400" i="1" kern="100">
                              <a:latin typeface="Cambria Math" panose="02040503050406030204" pitchFamily="18" charset="0"/>
                            </a:rPr>
                            <m:t>𝑑</m:t>
                          </m:r>
                          <m:r>
                            <a:rPr lang="en-US" altLang="zh-CN" sz="2400" b="1" i="1" kern="0" spc="-5">
                              <a:effectLst/>
                              <a:latin typeface="Cambria Math" panose="02040503050406030204" pitchFamily="18" charset="0"/>
                              <a:ea typeface="MS Mincho" panose="02020609040205080304" pitchFamily="49" charset="-128"/>
                            </a:rPr>
                            <m:t>𝒑</m:t>
                          </m:r>
                        </m:num>
                        <m:den>
                          <m:r>
                            <a:rPr lang="en-US" altLang="zh-CN" sz="2400" i="1" kern="100">
                              <a:latin typeface="Cambria Math" panose="02040503050406030204" pitchFamily="18" charset="0"/>
                            </a:rPr>
                            <m:t>𝑑𝑡</m:t>
                          </m:r>
                        </m:den>
                      </m:f>
                      <m:r>
                        <a:rPr lang="en-US" altLang="zh-CN" sz="2400" i="1" kern="100">
                          <a:latin typeface="Cambria Math" panose="02040503050406030204" pitchFamily="18" charset="0"/>
                        </a:rPr>
                        <m:t>=−</m:t>
                      </m:r>
                      <m:r>
                        <a:rPr lang="en-US" altLang="zh-CN" sz="2400" i="1" kern="100">
                          <a:latin typeface="Cambria Math" panose="02040503050406030204" pitchFamily="18" charset="0"/>
                        </a:rPr>
                        <m:t>𝑒</m:t>
                      </m:r>
                      <m:d>
                        <m:dPr>
                          <m:ctrlPr>
                            <a:rPr lang="zh-CN" altLang="zh-CN" sz="2400" i="1" kern="100" spc="0">
                              <a:effectLst/>
                              <a:latin typeface="Cambria Math" panose="02040503050406030204" pitchFamily="18" charset="0"/>
                              <a:ea typeface="Cambria Math" panose="02040503050406030204" pitchFamily="18" charset="0"/>
                            </a:rPr>
                          </m:ctrlPr>
                        </m:dPr>
                        <m:e>
                          <m:r>
                            <a:rPr lang="en-US" altLang="zh-CN" sz="2400" b="1" i="1" kern="100">
                              <a:latin typeface="Cambria Math" panose="02040503050406030204" pitchFamily="18" charset="0"/>
                            </a:rPr>
                            <m:t>𝑬</m:t>
                          </m:r>
                          <m:r>
                            <a:rPr lang="en-US" altLang="zh-CN" sz="2400" i="1" kern="100">
                              <a:latin typeface="Cambria Math" panose="02040503050406030204" pitchFamily="18" charset="0"/>
                            </a:rPr>
                            <m:t>+</m:t>
                          </m:r>
                          <m:r>
                            <a:rPr lang="en-US" altLang="zh-CN" sz="2400" b="1" i="1" kern="100">
                              <a:latin typeface="Cambria Math" panose="02040503050406030204" pitchFamily="18" charset="0"/>
                            </a:rPr>
                            <m:t>𝒗</m:t>
                          </m:r>
                          <m:r>
                            <a:rPr lang="en-US" altLang="zh-CN" sz="2400" i="1" kern="100">
                              <a:latin typeface="Cambria Math" panose="02040503050406030204" pitchFamily="18" charset="0"/>
                            </a:rPr>
                            <m:t>×</m:t>
                          </m:r>
                          <m:r>
                            <a:rPr lang="en-US" altLang="zh-CN" sz="2400" b="1" i="1" kern="100">
                              <a:latin typeface="Cambria Math" panose="02040503050406030204" pitchFamily="18" charset="0"/>
                            </a:rPr>
                            <m:t>𝑩</m:t>
                          </m:r>
                        </m:e>
                      </m:d>
                    </m:oMath>
                  </m:oMathPara>
                </a14:m>
                <a:endParaRPr lang="zh-CN" altLang="zh-CN" sz="4000" kern="100" spc="-5" dirty="0">
                  <a:effectLst/>
                  <a:latin typeface="Times New Roman" panose="02020603050405020304" pitchFamily="18" charset="0"/>
                  <a:ea typeface="MS Mincho" panose="02020609040205080304" pitchFamily="49" charset="-128"/>
                </a:endParaRPr>
              </a:p>
            </p:txBody>
          </p:sp>
        </mc:Choice>
        <mc:Fallback xmlns="">
          <p:sp>
            <p:nvSpPr>
              <p:cNvPr id="2" name="Rectangle 1"/>
              <p:cNvSpPr>
                <a:spLocks noRot="1" noChangeAspect="1" noMove="1" noResize="1" noEditPoints="1" noAdjustHandles="1" noChangeArrowheads="1" noChangeShapeType="1" noTextEdit="1"/>
              </p:cNvSpPr>
              <p:nvPr/>
            </p:nvSpPr>
            <p:spPr>
              <a:xfrm>
                <a:off x="35497" y="1336483"/>
                <a:ext cx="3456384" cy="835422"/>
              </a:xfrm>
              <a:prstGeom prst="rect">
                <a:avLst/>
              </a:prstGeom>
              <a:blipFill>
                <a:blip r:embed="rId3"/>
                <a:stretch>
                  <a:fillRect/>
                </a:stretch>
              </a:blipFill>
            </p:spPr>
            <p:txBody>
              <a:bodyPr/>
              <a:lstStyle/>
              <a:p>
                <a:r>
                  <a:rPr lang="en-GB">
                    <a:noFill/>
                  </a:rPr>
                  <a:t> </a:t>
                </a:r>
              </a:p>
            </p:txBody>
          </p:sp>
        </mc:Fallback>
      </mc:AlternateContent>
      <p:graphicFrame>
        <p:nvGraphicFramePr>
          <p:cNvPr id="14" name="Object 13"/>
          <p:cNvGraphicFramePr>
            <a:graphicFrameLocks noChangeAspect="1"/>
          </p:cNvGraphicFramePr>
          <p:nvPr>
            <p:extLst>
              <p:ext uri="{D42A27DB-BD31-4B8C-83A1-F6EECF244321}">
                <p14:modId xmlns:p14="http://schemas.microsoft.com/office/powerpoint/2010/main" val="2925379860"/>
              </p:ext>
            </p:extLst>
          </p:nvPr>
        </p:nvGraphicFramePr>
        <p:xfrm>
          <a:off x="101391" y="5049474"/>
          <a:ext cx="3575544" cy="899806"/>
        </p:xfrm>
        <a:graphic>
          <a:graphicData uri="http://schemas.openxmlformats.org/presentationml/2006/ole">
            <mc:AlternateContent xmlns:mc="http://schemas.openxmlformats.org/markup-compatibility/2006">
              <mc:Choice xmlns:v="urn:schemas-microsoft-com:vml" Requires="v">
                <p:oleObj spid="_x0000_s1054" name="Equation" r:id="rId4" imgW="1993900" imgH="508000" progId="">
                  <p:embed/>
                </p:oleObj>
              </mc:Choice>
              <mc:Fallback>
                <p:oleObj name="Equation" r:id="rId4" imgW="1993900" imgH="508000" progId="">
                  <p:embed/>
                  <p:pic>
                    <p:nvPicPr>
                      <p:cNvPr id="14"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91" y="5049474"/>
                        <a:ext cx="3575544" cy="899806"/>
                      </a:xfrm>
                      <a:prstGeom prst="rect">
                        <a:avLst/>
                      </a:prstGeom>
                      <a:noFill/>
                    </p:spPr>
                  </p:pic>
                </p:oleObj>
              </mc:Fallback>
            </mc:AlternateContent>
          </a:graphicData>
        </a:graphic>
      </p:graphicFrame>
      <p:sp>
        <p:nvSpPr>
          <p:cNvPr id="15" name="Rectangle 14"/>
          <p:cNvSpPr/>
          <p:nvPr/>
        </p:nvSpPr>
        <p:spPr>
          <a:xfrm>
            <a:off x="101391" y="4509120"/>
            <a:ext cx="2814425" cy="461665"/>
          </a:xfrm>
          <a:prstGeom prst="rect">
            <a:avLst/>
          </a:prstGeom>
        </p:spPr>
        <p:txBody>
          <a:bodyPr wrap="none">
            <a:spAutoFit/>
          </a:bodyPr>
          <a:lstStyle/>
          <a:p>
            <a:r>
              <a:rPr lang="en-US" altLang="zh-CN" sz="2400" dirty="0">
                <a:solidFill>
                  <a:srgbClr val="C00000"/>
                </a:solidFill>
                <a:latin typeface="Times New Roman" panose="02020603050405020304" pitchFamily="18" charset="0"/>
              </a:rPr>
              <a:t>Interaction efficiency</a:t>
            </a:r>
            <a:endParaRPr lang="zh-CN" altLang="en-US" sz="2400" dirty="0">
              <a:solidFill>
                <a:srgbClr val="C00000"/>
              </a:solidFill>
            </a:endParaRPr>
          </a:p>
        </p:txBody>
      </p:sp>
      <p:sp>
        <p:nvSpPr>
          <p:cNvPr id="17" name="Rectangle 16"/>
          <p:cNvSpPr/>
          <p:nvPr/>
        </p:nvSpPr>
        <p:spPr>
          <a:xfrm>
            <a:off x="101790" y="2097992"/>
            <a:ext cx="8844587" cy="830997"/>
          </a:xfrm>
          <a:prstGeom prst="rect">
            <a:avLst/>
          </a:prstGeom>
        </p:spPr>
        <p:txBody>
          <a:bodyPr wrap="square">
            <a:spAutoFit/>
          </a:bodyPr>
          <a:lstStyle/>
          <a:p>
            <a:r>
              <a:rPr lang="en-US" altLang="zh-CN" sz="2400" dirty="0">
                <a:solidFill>
                  <a:srgbClr val="C00000"/>
                </a:solidFill>
                <a:latin typeface="Times New Roman" panose="02020603050405020304" pitchFamily="18" charset="0"/>
              </a:rPr>
              <a:t>The normalized motion equation ignoring the axial momentum of the helical electron beam due to the frequency </a:t>
            </a:r>
            <a:r>
              <a:rPr lang="en-US" altLang="zh-CN" sz="2400" dirty="0" smtClean="0">
                <a:solidFill>
                  <a:srgbClr val="C00000"/>
                </a:solidFill>
                <a:latin typeface="Times New Roman" panose="02020603050405020304" pitchFamily="18" charset="0"/>
              </a:rPr>
              <a:t>being close </a:t>
            </a:r>
            <a:r>
              <a:rPr lang="en-US" altLang="zh-CN" sz="2400" dirty="0">
                <a:solidFill>
                  <a:srgbClr val="C00000"/>
                </a:solidFill>
                <a:latin typeface="Times New Roman" panose="02020603050405020304" pitchFamily="18" charset="0"/>
              </a:rPr>
              <a:t>to cut-off.</a:t>
            </a:r>
            <a:endParaRPr lang="zh-CN" altLang="en-US" sz="2400" dirty="0">
              <a:solidFill>
                <a:srgbClr val="C00000"/>
              </a:solidFill>
            </a:endParaRPr>
          </a:p>
        </p:txBody>
      </p:sp>
      <p:sp>
        <p:nvSpPr>
          <p:cNvPr id="18" name="Rectangle 17"/>
          <p:cNvSpPr/>
          <p:nvPr/>
        </p:nvSpPr>
        <p:spPr>
          <a:xfrm>
            <a:off x="107504" y="908720"/>
            <a:ext cx="3042821" cy="461665"/>
          </a:xfrm>
          <a:prstGeom prst="rect">
            <a:avLst/>
          </a:prstGeom>
        </p:spPr>
        <p:txBody>
          <a:bodyPr wrap="none">
            <a:spAutoFit/>
          </a:bodyPr>
          <a:lstStyle/>
          <a:p>
            <a:r>
              <a:rPr lang="en-US" altLang="zh-CN" sz="2400" dirty="0">
                <a:solidFill>
                  <a:srgbClr val="C00000"/>
                </a:solidFill>
                <a:latin typeface="Times New Roman" panose="02020603050405020304" pitchFamily="18" charset="0"/>
              </a:rPr>
              <a:t>Beam-wave interaction</a:t>
            </a:r>
            <a:endParaRPr lang="zh-CN" altLang="en-US" sz="2400" dirty="0">
              <a:solidFill>
                <a:srgbClr val="C00000"/>
              </a:solidFill>
            </a:endParaRPr>
          </a:p>
        </p:txBody>
      </p:sp>
      <p:sp>
        <p:nvSpPr>
          <p:cNvPr id="13" name="Rectangle 17"/>
          <p:cNvSpPr/>
          <p:nvPr/>
        </p:nvSpPr>
        <p:spPr>
          <a:xfrm>
            <a:off x="4427984" y="4677046"/>
            <a:ext cx="4283799" cy="1107996"/>
          </a:xfrm>
          <a:prstGeom prst="rect">
            <a:avLst/>
          </a:prstGeom>
        </p:spPr>
        <p:txBody>
          <a:bodyPr wrap="square">
            <a:spAutoFit/>
          </a:bodyPr>
          <a:lstStyle/>
          <a:p>
            <a:r>
              <a:rPr lang="en-US" altLang="zh-CN" sz="2200" dirty="0">
                <a:solidFill>
                  <a:srgbClr val="0070C0"/>
                </a:solidFill>
                <a:latin typeface="Times New Roman" panose="02020603050405020304" pitchFamily="18" charset="0"/>
              </a:rPr>
              <a:t>Fast and quickly estimate the interaction efficiency, and to determine the initial parameters. </a:t>
            </a:r>
            <a:endParaRPr lang="zh-CN" altLang="en-US" sz="2200" dirty="0">
              <a:solidFill>
                <a:srgbClr val="0070C0"/>
              </a:solidFill>
            </a:endParaRPr>
          </a:p>
        </p:txBody>
      </p:sp>
      <p:sp>
        <p:nvSpPr>
          <p:cNvPr id="19" name="TextBox 18">
            <a:extLst>
              <a:ext uri="{FF2B5EF4-FFF2-40B4-BE49-F238E27FC236}">
                <a16:creationId xmlns:a16="http://schemas.microsoft.com/office/drawing/2014/main" id="{28418D08-D139-4765-A62F-93C46E438237}"/>
              </a:ext>
            </a:extLst>
          </p:cNvPr>
          <p:cNvSpPr txBox="1"/>
          <p:nvPr/>
        </p:nvSpPr>
        <p:spPr>
          <a:xfrm>
            <a:off x="2022710" y="6275124"/>
            <a:ext cx="5448018" cy="523220"/>
          </a:xfrm>
          <a:prstGeom prst="rect">
            <a:avLst/>
          </a:prstGeom>
          <a:noFill/>
        </p:spPr>
        <p:txBody>
          <a:bodyPr wrap="square">
            <a:spAutoFit/>
          </a:bodyPr>
          <a:lstStyle/>
          <a:p>
            <a:r>
              <a:rPr lang="en-GB" sz="1400" dirty="0">
                <a:latin typeface="Times New Roman" panose="02020603050405020304" pitchFamily="18" charset="0"/>
                <a:cs typeface="Times New Roman" panose="02020603050405020304" pitchFamily="18" charset="0"/>
              </a:rPr>
              <a:t>L. Wang et al., IET </a:t>
            </a:r>
            <a:r>
              <a:rPr lang="en-GB" sz="1400" dirty="0" err="1">
                <a:latin typeface="Times New Roman" panose="02020603050405020304" pitchFamily="18" charset="0"/>
                <a:cs typeface="Times New Roman" panose="02020603050405020304" pitchFamily="18" charset="0"/>
              </a:rPr>
              <a:t>Microw</a:t>
            </a:r>
            <a:r>
              <a:rPr lang="en-GB" sz="1400" dirty="0">
                <a:latin typeface="Times New Roman" panose="02020603050405020304" pitchFamily="18" charset="0"/>
                <a:cs typeface="Times New Roman" panose="02020603050405020304" pitchFamily="18" charset="0"/>
              </a:rPr>
              <a:t>., Antennas </a:t>
            </a:r>
            <a:r>
              <a:rPr lang="en-GB" sz="1400" dirty="0" err="1">
                <a:latin typeface="Times New Roman" panose="02020603050405020304" pitchFamily="18" charset="0"/>
                <a:cs typeface="Times New Roman" panose="02020603050405020304" pitchFamily="18" charset="0"/>
              </a:rPr>
              <a:t>Propag</a:t>
            </a:r>
            <a:r>
              <a:rPr lang="en-GB" sz="1400" dirty="0">
                <a:latin typeface="Times New Roman" panose="02020603050405020304" pitchFamily="18" charset="0"/>
                <a:cs typeface="Times New Roman" panose="02020603050405020304" pitchFamily="18" charset="0"/>
              </a:rPr>
              <a:t>., vol. 12, no. 11, pp. 1752–1757, Sep. 2018.</a:t>
            </a:r>
          </a:p>
        </p:txBody>
      </p:sp>
      <p:sp>
        <p:nvSpPr>
          <p:cNvPr id="3" name="Slide Number Placeholder 2">
            <a:extLst>
              <a:ext uri="{FF2B5EF4-FFF2-40B4-BE49-F238E27FC236}">
                <a16:creationId xmlns:a16="http://schemas.microsoft.com/office/drawing/2014/main" id="{4E07A8C1-9778-4771-80DC-B054F008463B}"/>
              </a:ext>
            </a:extLst>
          </p:cNvPr>
          <p:cNvSpPr>
            <a:spLocks noGrp="1"/>
          </p:cNvSpPr>
          <p:nvPr>
            <p:ph type="sldNum" sz="quarter" idx="12"/>
          </p:nvPr>
        </p:nvSpPr>
        <p:spPr/>
        <p:txBody>
          <a:bodyPr/>
          <a:lstStyle/>
          <a:p>
            <a:pPr>
              <a:defRPr/>
            </a:pPr>
            <a:fld id="{1C6B5DDA-0975-49C8-9694-A3A695377134}" type="slidenum">
              <a:rPr lang="zh-CN" altLang="en-US" smtClean="0"/>
              <a:pPr>
                <a:defRPr/>
              </a:pPr>
              <a:t>9</a:t>
            </a:fld>
            <a:endParaRPr lang="en-US" altLang="zh-CN" dirty="0"/>
          </a:p>
        </p:txBody>
      </p:sp>
      <p:pic>
        <p:nvPicPr>
          <p:cNvPr id="7" name="Picture 6">
            <a:extLst>
              <a:ext uri="{FF2B5EF4-FFF2-40B4-BE49-F238E27FC236}">
                <a16:creationId xmlns:a16="http://schemas.microsoft.com/office/drawing/2014/main" id="{B7E4A7A8-6A2F-4F5A-830B-417863604D11}"/>
              </a:ext>
            </a:extLst>
          </p:cNvPr>
          <p:cNvPicPr>
            <a:picLocks noChangeAspect="1"/>
          </p:cNvPicPr>
          <p:nvPr/>
        </p:nvPicPr>
        <p:blipFill>
          <a:blip r:embed="rId6"/>
          <a:stretch>
            <a:fillRect/>
          </a:stretch>
        </p:blipFill>
        <p:spPr>
          <a:xfrm>
            <a:off x="3406579" y="1484784"/>
            <a:ext cx="4064149" cy="503706"/>
          </a:xfrm>
          <a:prstGeom prst="rect">
            <a:avLst/>
          </a:prstGeom>
        </p:spPr>
      </p:pic>
      <p:pic>
        <p:nvPicPr>
          <p:cNvPr id="9" name="Picture 8">
            <a:extLst>
              <a:ext uri="{FF2B5EF4-FFF2-40B4-BE49-F238E27FC236}">
                <a16:creationId xmlns:a16="http://schemas.microsoft.com/office/drawing/2014/main" id="{BCF688DE-0086-4EF2-9DDF-4516B8DF5F66}"/>
              </a:ext>
            </a:extLst>
          </p:cNvPr>
          <p:cNvPicPr>
            <a:picLocks noChangeAspect="1"/>
          </p:cNvPicPr>
          <p:nvPr/>
        </p:nvPicPr>
        <p:blipFill>
          <a:blip r:embed="rId7"/>
          <a:stretch>
            <a:fillRect/>
          </a:stretch>
        </p:blipFill>
        <p:spPr>
          <a:xfrm>
            <a:off x="92950" y="3794144"/>
            <a:ext cx="8844587" cy="786984"/>
          </a:xfrm>
          <a:prstGeom prst="rect">
            <a:avLst/>
          </a:prstGeom>
        </p:spPr>
      </p:pic>
      <p:pic>
        <p:nvPicPr>
          <p:cNvPr id="16" name="Picture 15">
            <a:extLst>
              <a:ext uri="{FF2B5EF4-FFF2-40B4-BE49-F238E27FC236}">
                <a16:creationId xmlns:a16="http://schemas.microsoft.com/office/drawing/2014/main" id="{B1E31EC7-03CA-4E8E-9F0E-4C68F804B68A}"/>
              </a:ext>
            </a:extLst>
          </p:cNvPr>
          <p:cNvPicPr>
            <a:picLocks noChangeAspect="1"/>
          </p:cNvPicPr>
          <p:nvPr/>
        </p:nvPicPr>
        <p:blipFill>
          <a:blip r:embed="rId8"/>
          <a:stretch>
            <a:fillRect/>
          </a:stretch>
        </p:blipFill>
        <p:spPr>
          <a:xfrm>
            <a:off x="124918" y="2933491"/>
            <a:ext cx="8119490" cy="830402"/>
          </a:xfrm>
          <a:prstGeom prst="rect">
            <a:avLst/>
          </a:prstGeom>
        </p:spPr>
      </p:pic>
      <p:pic>
        <p:nvPicPr>
          <p:cNvPr id="20" name="Picture 2" descr="http://www.compactlight.eu/pub/images/header.jpg"/>
          <p:cNvPicPr preferRelativeResize="0">
            <a:picLocks noChangeAspect="1" noChangeArrowheads="1"/>
          </p:cNvPicPr>
          <p:nvPr/>
        </p:nvPicPr>
        <p:blipFill rotWithShape="1">
          <a:blip r:embed="rId9">
            <a:extLst>
              <a:ext uri="{28A0092B-C50C-407E-A947-70E740481C1C}">
                <a14:useLocalDpi xmlns:a14="http://schemas.microsoft.com/office/drawing/2010/main"/>
              </a:ext>
            </a:extLst>
          </a:blip>
          <a:srcRect l="79405" t="8924" b="29291"/>
          <a:stretch/>
        </p:blipFill>
        <p:spPr bwMode="auto">
          <a:xfrm>
            <a:off x="35497" y="44624"/>
            <a:ext cx="2016224" cy="72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99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0">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5830</TotalTime>
  <Words>1966</Words>
  <Application>Microsoft Office PowerPoint</Application>
  <PresentationFormat>On-screen Show (4:3)</PresentationFormat>
  <Paragraphs>397</Paragraphs>
  <Slides>27</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SimSun</vt:lpstr>
      <vt:lpstr>Arial</vt:lpstr>
      <vt:lpstr>Calibri</vt:lpstr>
      <vt:lpstr>Cambria Math</vt:lpstr>
      <vt:lpstr>等线</vt:lpstr>
      <vt:lpstr>Helvetica</vt:lpstr>
      <vt:lpstr>MS Mincho</vt:lpstr>
      <vt:lpstr>Times New Roman</vt:lpstr>
      <vt:lpstr>Wingdings</vt:lpstr>
      <vt:lpstr>Office 主题</vt:lpstr>
      <vt:lpstr>Equation</vt:lpstr>
      <vt:lpstr>MW-level Gyro-klystron for Driving a Harmonic Lineariser for an X-ray FEL</vt:lpstr>
      <vt:lpstr>Outlines</vt:lpstr>
      <vt:lpstr>Motivation</vt:lpstr>
      <vt:lpstr>Linearizer</vt:lpstr>
      <vt:lpstr>The requirements</vt:lpstr>
      <vt:lpstr>Gyro-klystron</vt:lpstr>
      <vt:lpstr>Linear gain theory</vt:lpstr>
      <vt:lpstr>Cavity Simulation</vt:lpstr>
      <vt:lpstr>Nonlinear model</vt:lpstr>
      <vt:lpstr>Nonlinear simulation model</vt:lpstr>
      <vt:lpstr>Particle-in-Cell simulations</vt:lpstr>
      <vt:lpstr>Magnetron Injection Gun</vt:lpstr>
      <vt:lpstr>MIG-type e-gun</vt:lpstr>
      <vt:lpstr>Input coupler &amp; window</vt:lpstr>
      <vt:lpstr>Collector Simulations</vt:lpstr>
      <vt:lpstr>Output coupling – solution 1</vt:lpstr>
      <vt:lpstr>TE01/02 transmission line</vt:lpstr>
      <vt:lpstr>TE01/02 transmission line</vt:lpstr>
      <vt:lpstr>Output coupling – solution 2</vt:lpstr>
      <vt:lpstr>QO launcher, transmission line</vt:lpstr>
      <vt:lpstr>Commercially available transmission lines</vt:lpstr>
      <vt:lpstr>36 GHz gyro-klystron design</vt:lpstr>
      <vt:lpstr>48 GHz Gyroklystron</vt:lpstr>
      <vt:lpstr>Summary of the design</vt:lpstr>
      <vt:lpstr>Specifications</vt:lpstr>
      <vt:lpstr>Acknowledgement</vt:lpstr>
      <vt:lpstr>PowerPoint Presentation</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张良</dc:creator>
  <cp:lastModifiedBy>Adrian Cross</cp:lastModifiedBy>
  <cp:revision>337</cp:revision>
  <dcterms:created xsi:type="dcterms:W3CDTF">2012-11-18T13:14:05Z</dcterms:created>
  <dcterms:modified xsi:type="dcterms:W3CDTF">2021-04-21T19:26:29Z</dcterms:modified>
</cp:coreProperties>
</file>