
<file path=[Content_Types].xml><?xml version="1.0" encoding="utf-8"?>
<Types xmlns="http://schemas.openxmlformats.org/package/2006/content-types">
  <Default Extension="emf" ContentType="image/x-emf"/>
  <Default Extension="gif" ContentType="vide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9" r:id="rId5"/>
    <p:sldId id="617" r:id="rId6"/>
    <p:sldId id="615" r:id="rId7"/>
    <p:sldId id="311" r:id="rId8"/>
    <p:sldId id="313" r:id="rId9"/>
    <p:sldId id="619" r:id="rId10"/>
    <p:sldId id="635" r:id="rId11"/>
    <p:sldId id="613" r:id="rId12"/>
    <p:sldId id="572" r:id="rId13"/>
    <p:sldId id="623" r:id="rId14"/>
    <p:sldId id="625" r:id="rId15"/>
    <p:sldId id="588" r:id="rId16"/>
    <p:sldId id="611" r:id="rId17"/>
    <p:sldId id="279" r:id="rId18"/>
    <p:sldId id="689" r:id="rId19"/>
    <p:sldId id="688" r:id="rId20"/>
    <p:sldId id="678" r:id="rId21"/>
  </p:sldIdLst>
  <p:sldSz cx="9144000" cy="6858000" type="screen4x3"/>
  <p:notesSz cx="6950075" cy="9236075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4" userDrawn="1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2448" userDrawn="1">
          <p15:clr>
            <a:srgbClr val="A4A3A4"/>
          </p15:clr>
        </p15:guide>
        <p15:guide id="6" orient="horz" pos="1440" userDrawn="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912" userDrawn="1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5472" userDrawn="1">
          <p15:clr>
            <a:srgbClr val="A4A3A4"/>
          </p15:clr>
        </p15:guide>
        <p15:guide id="12" pos="5396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5568" userDrawn="1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C295"/>
    <a:srgbClr val="981E32"/>
    <a:srgbClr val="C75B12"/>
    <a:srgbClr val="E17000"/>
    <a:srgbClr val="5B8F22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F1627-785D-46A6-92DD-9D338A7DFE2F}" v="19" dt="2021-04-21T06:17:03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3" autoAdjust="0"/>
    <p:restoredTop sz="90482" autoAdjust="0"/>
  </p:normalViewPr>
  <p:slideViewPr>
    <p:cSldViewPr snapToObjects="1" showGuides="1">
      <p:cViewPr varScale="1">
        <p:scale>
          <a:sx n="114" d="100"/>
          <a:sy n="114" d="100"/>
        </p:scale>
        <p:origin x="774" y="84"/>
      </p:cViewPr>
      <p:guideLst>
        <p:guide orient="horz" pos="326"/>
        <p:guide orient="horz" pos="1294"/>
        <p:guide orient="horz" pos="3744"/>
        <p:guide orient="horz" pos="3980"/>
        <p:guide orient="horz" pos="2448"/>
        <p:guide orient="horz" pos="1440"/>
        <p:guide orient="horz" pos="4183"/>
        <p:guide orient="horz" pos="912"/>
        <p:guide orient="horz" pos="2808"/>
        <p:guide pos="2880"/>
        <p:guide pos="5472"/>
        <p:guide pos="5396"/>
        <p:guide pos="288"/>
        <p:guide pos="3784"/>
        <p:guide pos="3736"/>
        <p:guide pos="5568"/>
        <p:guide pos="5464"/>
        <p:guide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18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7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2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antawi@slac.stanford.edu" TargetMode="External"/><Relationship Id="rId2" Type="http://schemas.openxmlformats.org/officeDocument/2006/relationships/hyperlink" Target="mailto:brweathe@slac.stanford.edu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gif"/><Relationship Id="rId7" Type="http://schemas.openxmlformats.org/officeDocument/2006/relationships/image" Target="../media/image21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11978" y="1000680"/>
            <a:ext cx="8008937" cy="224631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Development of Compact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Low-Voltage RF Power System Prototypes at SLAC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4948" y="3441586"/>
            <a:ext cx="7989887" cy="218770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CA" b="1" dirty="0">
                <a:latin typeface="Arial"/>
                <a:cs typeface="Arial"/>
              </a:rPr>
              <a:t>High Gradient Workshop 2021</a:t>
            </a:r>
          </a:p>
          <a:p>
            <a:r>
              <a:rPr lang="en-CA" b="1" dirty="0">
                <a:latin typeface="Arial"/>
                <a:cs typeface="Arial"/>
              </a:rPr>
              <a:t>Brandon Weatherford</a:t>
            </a:r>
            <a:br>
              <a:rPr lang="en-CA" dirty="0">
                <a:latin typeface="Arial"/>
                <a:cs typeface="Arial"/>
              </a:rPr>
            </a:br>
            <a:r>
              <a:rPr lang="en-CA" dirty="0">
                <a:latin typeface="Arial"/>
                <a:cs typeface="Arial"/>
              </a:rPr>
              <a:t>Mark Kemp, Erik </a:t>
            </a:r>
            <a:r>
              <a:rPr lang="en-CA" dirty="0" err="1">
                <a:latin typeface="Arial"/>
                <a:cs typeface="Arial"/>
              </a:rPr>
              <a:t>Jongewaard</a:t>
            </a:r>
            <a:r>
              <a:rPr lang="en-CA" dirty="0">
                <a:latin typeface="Arial"/>
                <a:cs typeface="Arial"/>
              </a:rPr>
              <a:t>, Julian Merrick, Emilio Nanni, Chris Nantista, Alex Nguyen, Jeffrey Neilson, Ann Sy, and </a:t>
            </a:r>
            <a:r>
              <a:rPr lang="en-CA">
                <a:latin typeface="Arial"/>
                <a:cs typeface="Arial"/>
              </a:rPr>
              <a:t>Sami Tantawi</a:t>
            </a:r>
            <a:br>
              <a:rPr lang="en-CA" dirty="0">
                <a:latin typeface="Arial"/>
                <a:cs typeface="Arial"/>
              </a:rPr>
            </a:br>
            <a:endParaRPr lang="en-CA" dirty="0">
              <a:latin typeface="Arial"/>
              <a:cs typeface="Arial"/>
            </a:endParaRPr>
          </a:p>
          <a:p>
            <a:r>
              <a:rPr lang="en-CA" dirty="0">
                <a:latin typeface="Arial"/>
                <a:cs typeface="Arial"/>
              </a:rPr>
              <a:t>Apr. 21, 2021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798438-338D-4E00-9AE9-F1154DC3A7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DA677-CCEE-45A1-A851-75121C89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Duty </a:t>
            </a:r>
            <a:r>
              <a:rPr lang="en-US" dirty="0" err="1"/>
              <a:t>Klystrino</a:t>
            </a:r>
            <a:r>
              <a:rPr lang="en-US" dirty="0"/>
              <a:t> – Solenoid Assembly</a:t>
            </a:r>
          </a:p>
        </p:txBody>
      </p:sp>
      <p:pic>
        <p:nvPicPr>
          <p:cNvPr id="6" name="Picture 5" descr="A picture containing indoor, stove, cooking, pan&#10;&#10;Description automatically generated">
            <a:extLst>
              <a:ext uri="{FF2B5EF4-FFF2-40B4-BE49-F238E27FC236}">
                <a16:creationId xmlns:a16="http://schemas.microsoft.com/office/drawing/2014/main" id="{47BF4C3C-BEB3-4050-801E-5E7D3EE1E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4250223"/>
            <a:ext cx="3352800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4C2D6-61AA-479D-84D7-FE4E7779B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21" y="1735623"/>
            <a:ext cx="3352800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44878-ED10-48DC-AB48-3927F48D77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54" y="1735623"/>
            <a:ext cx="3771900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95AA3E-3D95-41E7-AD44-1A65EF4FDA46}"/>
              </a:ext>
            </a:extLst>
          </p:cNvPr>
          <p:cNvSpPr txBox="1"/>
          <p:nvPr/>
        </p:nvSpPr>
        <p:spPr>
          <a:xfrm>
            <a:off x="152400" y="1287025"/>
            <a:ext cx="850203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Magnet windings arrived Feb 2021, solenoid being assembled now</a:t>
            </a:r>
          </a:p>
        </p:txBody>
      </p:sp>
    </p:spTree>
    <p:extLst>
      <p:ext uri="{BB962C8B-B14F-4D97-AF65-F5344CB8AC3E}">
        <p14:creationId xmlns:p14="http://schemas.microsoft.com/office/powerpoint/2010/main" val="212198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798438-338D-4E00-9AE9-F1154DC3A7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DA677-CCEE-45A1-A851-75121C89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Duty </a:t>
            </a:r>
            <a:r>
              <a:rPr lang="en-US" dirty="0" err="1"/>
              <a:t>Klystrino</a:t>
            </a:r>
            <a:r>
              <a:rPr lang="en-US" dirty="0"/>
              <a:t> – RF Circuit Cold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77684-237E-4538-8BCF-4CB860C542E8}"/>
              </a:ext>
            </a:extLst>
          </p:cNvPr>
          <p:cNvSpPr txBox="1"/>
          <p:nvPr/>
        </p:nvSpPr>
        <p:spPr>
          <a:xfrm>
            <a:off x="152400" y="1287025"/>
            <a:ext cx="4571999" cy="132343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IP/OP cavity cold tests look good Within tuning range, and Q very close to design target. Moving forward with next brazes now.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5ADF3-0906-4C31-AFBF-DCE53ABA5C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74954"/>
            <a:ext cx="30861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1EE2E-9A35-4618-A531-D0CD0657D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552" y="1303354"/>
            <a:ext cx="3225247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71A85-3F4F-4D09-8168-559E8771D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4114800"/>
            <a:ext cx="32766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DC0095-366B-4342-B5A9-F20C954A1786}"/>
              </a:ext>
            </a:extLst>
          </p:cNvPr>
          <p:cNvSpPr txBox="1"/>
          <p:nvPr/>
        </p:nvSpPr>
        <p:spPr>
          <a:xfrm>
            <a:off x="7884798" y="1447800"/>
            <a:ext cx="952501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Output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97AB8-0AA6-44A9-A639-7BEAD2AD2D00}"/>
              </a:ext>
            </a:extLst>
          </p:cNvPr>
          <p:cNvSpPr txBox="1"/>
          <p:nvPr/>
        </p:nvSpPr>
        <p:spPr>
          <a:xfrm>
            <a:off x="7884797" y="4264714"/>
            <a:ext cx="952501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FD71C-A867-47FB-9F41-F762F52D1CC7}"/>
              </a:ext>
            </a:extLst>
          </p:cNvPr>
          <p:cNvSpPr txBox="1"/>
          <p:nvPr/>
        </p:nvSpPr>
        <p:spPr>
          <a:xfrm>
            <a:off x="3935033" y="3449106"/>
            <a:ext cx="1676401" cy="1323439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Highly repeatable frequency and Q-factor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035374-AD51-44C9-939B-996F019E53F5}"/>
              </a:ext>
            </a:extLst>
          </p:cNvPr>
          <p:cNvCxnSpPr/>
          <p:nvPr/>
        </p:nvCxnSpPr>
        <p:spPr>
          <a:xfrm flipV="1">
            <a:off x="5611434" y="2133600"/>
            <a:ext cx="1818066" cy="1676400"/>
          </a:xfrm>
          <a:prstGeom prst="straightConnector1">
            <a:avLst/>
          </a:prstGeom>
          <a:ln w="2540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CC930C-A5A8-4A96-8B34-F705B144A6BF}"/>
              </a:ext>
            </a:extLst>
          </p:cNvPr>
          <p:cNvCxnSpPr>
            <a:cxnSpLocks/>
          </p:cNvCxnSpPr>
          <p:nvPr/>
        </p:nvCxnSpPr>
        <p:spPr>
          <a:xfrm flipV="1">
            <a:off x="5611434" y="4464769"/>
            <a:ext cx="1551366" cy="175477"/>
          </a:xfrm>
          <a:prstGeom prst="straightConnector1">
            <a:avLst/>
          </a:prstGeom>
          <a:ln w="2540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15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798438-338D-4E00-9AE9-F1154DC3A7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DA677-CCEE-45A1-A851-75121C89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Duty </a:t>
            </a:r>
            <a:r>
              <a:rPr lang="en-US" dirty="0" err="1"/>
              <a:t>Klystrino</a:t>
            </a:r>
            <a:r>
              <a:rPr lang="en-US" dirty="0"/>
              <a:t> – Collector &amp; Final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7F399-DDDF-42DA-B8CA-F1CA8F04DC30}"/>
              </a:ext>
            </a:extLst>
          </p:cNvPr>
          <p:cNvSpPr txBox="1"/>
          <p:nvPr/>
        </p:nvSpPr>
        <p:spPr>
          <a:xfrm>
            <a:off x="152400" y="1287025"/>
            <a:ext cx="8502037" cy="70788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Collector is on hand, awaiting final assembly gun, RF circuit, and low power X-band input window (existing SLAC hardware)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C6DD3-5045-4FBC-A31F-731E0B815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329" y="2491668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935B3-F124-4827-BC5E-36784E17B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3900" y="1920167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91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8A50986-D0DD-4BAF-9061-3B0A37B48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2" t="65117" r="49543"/>
          <a:stretch/>
        </p:blipFill>
        <p:spPr>
          <a:xfrm>
            <a:off x="6351755" y="1213243"/>
            <a:ext cx="2595818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446972-E009-41D5-A600-61B1E1BFB84A}"/>
              </a:ext>
            </a:extLst>
          </p:cNvPr>
          <p:cNvSpPr txBox="1"/>
          <p:nvPr/>
        </p:nvSpPr>
        <p:spPr>
          <a:xfrm>
            <a:off x="76200" y="4832789"/>
            <a:ext cx="1066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Magnet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PPM Focusing for Ultralight </a:t>
            </a:r>
            <a:r>
              <a:rPr lang="en-US" dirty="0" err="1"/>
              <a:t>Klystrino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5715001" cy="5065522"/>
          </a:xfrm>
        </p:spPr>
        <p:txBody>
          <a:bodyPr/>
          <a:lstStyle/>
          <a:p>
            <a:r>
              <a:rPr lang="en-US" b="1" dirty="0"/>
              <a:t>Multi-period tapered PPM focusing: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Tapered, non-integral pole pieces increase focusing field</a:t>
            </a:r>
            <a:r>
              <a:rPr lang="en-US" dirty="0">
                <a:sym typeface="Wingdings" panose="05000000000000000000" pitchFamily="2" charset="2"/>
              </a:rPr>
              <a:t> by ~30%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Total klystron weight: 4.2 kg</a:t>
            </a:r>
          </a:p>
          <a:p>
            <a:pPr>
              <a:lnSpc>
                <a:spcPct val="100000"/>
              </a:lnSpc>
            </a:pPr>
            <a:r>
              <a:rPr lang="en-US" b="1" dirty="0"/>
              <a:t>Inexpensive 60 kV electron gun development w/ commercial partners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844926"/>
            <a:ext cx="1831884" cy="2743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143000" y="6477000"/>
            <a:ext cx="152400" cy="11112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446972-E009-41D5-A600-61B1E1BFB84A}"/>
              </a:ext>
            </a:extLst>
          </p:cNvPr>
          <p:cNvSpPr txBox="1"/>
          <p:nvPr/>
        </p:nvSpPr>
        <p:spPr>
          <a:xfrm>
            <a:off x="310958" y="6403460"/>
            <a:ext cx="82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Beam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43000" y="4995698"/>
            <a:ext cx="380999" cy="3383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446972-E009-41D5-A600-61B1E1BFB84A}"/>
              </a:ext>
            </a:extLst>
          </p:cNvPr>
          <p:cNvSpPr txBox="1"/>
          <p:nvPr/>
        </p:nvSpPr>
        <p:spPr>
          <a:xfrm>
            <a:off x="38101" y="5423557"/>
            <a:ext cx="1066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Pole Piece</a:t>
            </a: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1104901" y="5746722"/>
            <a:ext cx="800097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403D2518-3278-488A-B18E-5A4998E3DDA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52" y="3934543"/>
            <a:ext cx="5432090" cy="2911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660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5889B-2ACB-4263-ACFA-2518FCA45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DE3E95-C1D2-468D-9D05-81EABDD68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R&amp;D to Reduce Build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005F1-6A6D-439B-84A7-0C6F469673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4669" y="2808877"/>
            <a:ext cx="3914145" cy="3706850"/>
          </a:xfrm>
        </p:spPr>
        <p:txBody>
          <a:bodyPr>
            <a:noAutofit/>
          </a:bodyPr>
          <a:lstStyle/>
          <a:p>
            <a:r>
              <a:rPr lang="en-US" sz="1800" b="1" dirty="0"/>
              <a:t>Initial additive manufacturing tests with X-band RF cavities</a:t>
            </a:r>
          </a:p>
          <a:p>
            <a:pPr marL="800100" lvl="1" indent="-342900"/>
            <a:r>
              <a:rPr lang="en-US" sz="1600" b="1" dirty="0"/>
              <a:t>Demonstrated Q</a:t>
            </a:r>
            <a:r>
              <a:rPr lang="en-US" sz="1600" b="1" baseline="-25000" dirty="0"/>
              <a:t>o</a:t>
            </a:r>
            <a:r>
              <a:rPr lang="en-US" sz="1600" b="1" dirty="0"/>
              <a:t>&gt;5000</a:t>
            </a:r>
          </a:p>
          <a:p>
            <a:pPr marL="800100" lvl="1" indent="-342900"/>
            <a:r>
              <a:rPr lang="en-US" sz="1600" dirty="0"/>
              <a:t>‘Ideal’ Q</a:t>
            </a:r>
            <a:r>
              <a:rPr lang="en-US" sz="1600" baseline="-25000" dirty="0"/>
              <a:t>o</a:t>
            </a:r>
            <a:r>
              <a:rPr lang="en-US" sz="1600" dirty="0"/>
              <a:t> of 6700</a:t>
            </a:r>
          </a:p>
          <a:p>
            <a:pPr marL="800100" lvl="1" indent="-342900"/>
            <a:r>
              <a:rPr lang="en-US" sz="1600" dirty="0"/>
              <a:t>Meets requirements for heavily loaded cavities and RF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Approx. manufacturing cost:</a:t>
            </a:r>
          </a:p>
          <a:p>
            <a:pPr marL="800100" lvl="1" indent="-342900"/>
            <a:r>
              <a:rPr lang="en-US" sz="1800" dirty="0"/>
              <a:t>$300/cavity Plated Plastic</a:t>
            </a:r>
          </a:p>
          <a:p>
            <a:pPr marL="800100" lvl="1" indent="-342900"/>
            <a:r>
              <a:rPr lang="en-US" sz="1800" dirty="0"/>
              <a:t>$1.4k/cavity Laser Sintered</a:t>
            </a:r>
          </a:p>
          <a:p>
            <a:pPr marL="800100" lvl="1" indent="-342900"/>
            <a:r>
              <a:rPr lang="en-US" sz="1800" dirty="0"/>
              <a:t>$7k/cavity Traditional machining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One week turn around time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F04B25-981B-4C02-9803-FEFF595048D9}"/>
              </a:ext>
            </a:extLst>
          </p:cNvPr>
          <p:cNvGrpSpPr/>
          <p:nvPr/>
        </p:nvGrpSpPr>
        <p:grpSpPr>
          <a:xfrm>
            <a:off x="4293997" y="2008945"/>
            <a:ext cx="1941930" cy="2129044"/>
            <a:chOff x="4293997" y="1473127"/>
            <a:chExt cx="1941930" cy="21290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0B9332-6665-48E6-A8BF-F5718478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23728" r="42578" b="8477"/>
            <a:stretch/>
          </p:blipFill>
          <p:spPr>
            <a:xfrm>
              <a:off x="4587128" y="1473127"/>
              <a:ext cx="1355669" cy="1648371"/>
            </a:xfrm>
            <a:prstGeom prst="rect">
              <a:avLst/>
            </a:prstGeom>
          </p:spPr>
        </p:pic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7F8A8461-22E3-4AE6-ABC8-B5ADB0E22E55}"/>
                </a:ext>
              </a:extLst>
            </p:cNvPr>
            <p:cNvSpPr txBox="1">
              <a:spLocks/>
            </p:cNvSpPr>
            <p:nvPr/>
          </p:nvSpPr>
          <p:spPr>
            <a:xfrm>
              <a:off x="4293997" y="3139686"/>
              <a:ext cx="1941930" cy="4624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981E32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Laser Sintered Copper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93DD6-2389-4A9B-AB02-077061CA11B7}"/>
              </a:ext>
            </a:extLst>
          </p:cNvPr>
          <p:cNvGrpSpPr/>
          <p:nvPr/>
        </p:nvGrpSpPr>
        <p:grpSpPr>
          <a:xfrm>
            <a:off x="6655468" y="2008945"/>
            <a:ext cx="1941930" cy="2091185"/>
            <a:chOff x="6215450" y="1473127"/>
            <a:chExt cx="1941930" cy="20911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AB8675-2798-4096-9E2A-01E9BDA12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2" r="13505" b="18391"/>
            <a:stretch/>
          </p:blipFill>
          <p:spPr>
            <a:xfrm flipH="1">
              <a:off x="6478313" y="1473127"/>
              <a:ext cx="1416205" cy="1648371"/>
            </a:xfrm>
            <a:prstGeom prst="rect">
              <a:avLst/>
            </a:prstGeom>
          </p:spPr>
        </p:pic>
        <p:sp>
          <p:nvSpPr>
            <p:cNvPr id="11" name="Content Placeholder 3">
              <a:extLst>
                <a:ext uri="{FF2B5EF4-FFF2-40B4-BE49-F238E27FC236}">
                  <a16:creationId xmlns:a16="http://schemas.microsoft.com/office/drawing/2014/main" id="{411C91ED-BE5E-427A-BDB3-BBD2980BDFF3}"/>
                </a:ext>
              </a:extLst>
            </p:cNvPr>
            <p:cNvSpPr txBox="1">
              <a:spLocks/>
            </p:cNvSpPr>
            <p:nvPr/>
          </p:nvSpPr>
          <p:spPr>
            <a:xfrm>
              <a:off x="6215450" y="3139686"/>
              <a:ext cx="1941930" cy="42462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981E32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Electroformed Copper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1F452D-DE39-44FC-9080-ABE58800D360}"/>
              </a:ext>
            </a:extLst>
          </p:cNvPr>
          <p:cNvGrpSpPr/>
          <p:nvPr/>
        </p:nvGrpSpPr>
        <p:grpSpPr>
          <a:xfrm>
            <a:off x="3933390" y="4590793"/>
            <a:ext cx="2596084" cy="1755361"/>
            <a:chOff x="3933390" y="3945937"/>
            <a:chExt cx="2596084" cy="1755361"/>
          </a:xfrm>
        </p:grpSpPr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36092063-E3D7-4FCB-A8DB-B9FDBED13159}"/>
                </a:ext>
              </a:extLst>
            </p:cNvPr>
            <p:cNvSpPr txBox="1">
              <a:spLocks/>
            </p:cNvSpPr>
            <p:nvPr/>
          </p:nvSpPr>
          <p:spPr>
            <a:xfrm>
              <a:off x="3933390" y="5321412"/>
              <a:ext cx="2596084" cy="37988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981E32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Electroless Copper on Plastic</a:t>
              </a:r>
            </a:p>
            <a:p>
              <a:pPr marL="342900" indent="-342900">
                <a:buFont typeface="Arial" pitchFamily="34" charset="0"/>
                <a:buChar char="•"/>
              </a:pPr>
              <a:endParaRPr lang="en-US" sz="14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565659-F561-4ABB-BAD2-D18295EF2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65" t="41130" r="23720" b="20622"/>
            <a:stretch/>
          </p:blipFill>
          <p:spPr>
            <a:xfrm>
              <a:off x="4180684" y="3945937"/>
              <a:ext cx="2105088" cy="1344476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E3A90A-3131-4AAE-99B3-16CF674928C2}"/>
              </a:ext>
            </a:extLst>
          </p:cNvPr>
          <p:cNvCxnSpPr>
            <a:cxnSpLocks/>
          </p:cNvCxnSpPr>
          <p:nvPr/>
        </p:nvCxnSpPr>
        <p:spPr>
          <a:xfrm flipV="1">
            <a:off x="6830897" y="5547931"/>
            <a:ext cx="1298831" cy="149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898FEB-B803-47C0-9FF2-BCA18B9B41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3043" b="18125"/>
          <a:stretch/>
        </p:blipFill>
        <p:spPr>
          <a:xfrm>
            <a:off x="6508969" y="4451936"/>
            <a:ext cx="2596084" cy="19934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36020A-3D01-4683-8907-C867A4C78B41}"/>
              </a:ext>
            </a:extLst>
          </p:cNvPr>
          <p:cNvSpPr txBox="1"/>
          <p:nvPr/>
        </p:nvSpPr>
        <p:spPr>
          <a:xfrm>
            <a:off x="6518219" y="4282416"/>
            <a:ext cx="2638703" cy="379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400" dirty="0"/>
              <a:t>S</a:t>
            </a:r>
            <a:r>
              <a:rPr lang="en-US" sz="1400" baseline="-25000" dirty="0"/>
              <a:t>11</a:t>
            </a:r>
            <a:r>
              <a:rPr lang="en-US" sz="1400" dirty="0"/>
              <a:t> Copper on Plastic Cavity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D62BFB-3267-40A8-AC8C-274C541EFC79}"/>
              </a:ext>
            </a:extLst>
          </p:cNvPr>
          <p:cNvSpPr/>
          <p:nvPr/>
        </p:nvSpPr>
        <p:spPr>
          <a:xfrm>
            <a:off x="6732139" y="6656527"/>
            <a:ext cx="2795177" cy="222329"/>
          </a:xfrm>
          <a:prstGeom prst="rect">
            <a:avLst/>
          </a:prstGeom>
        </p:spPr>
        <p:txBody>
          <a:bodyPr wrap="square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1320" i="1" dirty="0">
                <a:solidFill>
                  <a:srgbClr val="000000"/>
                </a:solidFill>
                <a:latin typeface="Arial"/>
              </a:rPr>
              <a:t>M. Othman, C. Wehner, and J. Merrick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4B6513-C1DA-4381-B533-E5AE4600E4B8}"/>
              </a:ext>
            </a:extLst>
          </p:cNvPr>
          <p:cNvSpPr/>
          <p:nvPr/>
        </p:nvSpPr>
        <p:spPr>
          <a:xfrm>
            <a:off x="141886" y="1299175"/>
            <a:ext cx="874319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cs typeface="Times New Roman" pitchFamily="18" charset="0"/>
              </a:rPr>
              <a:t>Fundamental R&amp;D is needed to truly reduce RF source costs: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Alternative e</a:t>
            </a:r>
            <a:r>
              <a:rPr lang="en-US" sz="2000" baseline="30000" dirty="0">
                <a:cs typeface="Times New Roman" pitchFamily="18" charset="0"/>
              </a:rPr>
              <a:t>-</a:t>
            </a:r>
            <a:r>
              <a:rPr lang="en-US" sz="2000" dirty="0">
                <a:cs typeface="Times New Roman" pitchFamily="18" charset="0"/>
              </a:rPr>
              <a:t>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Low-cost beam focusing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Novel manufacturing methods</a:t>
            </a:r>
          </a:p>
        </p:txBody>
      </p:sp>
    </p:spTree>
    <p:extLst>
      <p:ext uri="{BB962C8B-B14F-4D97-AF65-F5344CB8AC3E}">
        <p14:creationId xmlns:p14="http://schemas.microsoft.com/office/powerpoint/2010/main" val="1331407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4CAAA0-68C0-4C2F-B7A3-AC5F73066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0" b="4851"/>
          <a:stretch/>
        </p:blipFill>
        <p:spPr>
          <a:xfrm rot="10800000">
            <a:off x="3199106" y="2471341"/>
            <a:ext cx="2820692" cy="21165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0063F2-193D-41C8-A29F-F5FAE54E8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50BCD-8540-46EC-85B2-50F337B19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R&amp;D – Additive Manufacturing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A7636-4CFC-41E4-96A4-014D3DE53B3F}"/>
              </a:ext>
            </a:extLst>
          </p:cNvPr>
          <p:cNvSpPr txBox="1">
            <a:spLocks/>
          </p:cNvSpPr>
          <p:nvPr/>
        </p:nvSpPr>
        <p:spPr>
          <a:xfrm>
            <a:off x="5837399" y="5361363"/>
            <a:ext cx="3021154" cy="1416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/>
              <a:t>Laser-Sintered Copper Alloy Collector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/>
              <a:t>Replaces six machined parts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A1465-19F0-4811-A370-9D530AC89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4" t="27023" r="17558" b="12785"/>
          <a:stretch/>
        </p:blipFill>
        <p:spPr>
          <a:xfrm rot="16200000">
            <a:off x="731073" y="4641940"/>
            <a:ext cx="1466190" cy="264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1AA5D-4742-4E9C-A796-CDAE34FD0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3" t="15969" b="5986"/>
          <a:stretch/>
        </p:blipFill>
        <p:spPr>
          <a:xfrm>
            <a:off x="2897090" y="5247134"/>
            <a:ext cx="2814430" cy="14661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7FE2B6-4242-4932-BC21-2ECA0FAD33A0}"/>
              </a:ext>
            </a:extLst>
          </p:cNvPr>
          <p:cNvSpPr/>
          <p:nvPr/>
        </p:nvSpPr>
        <p:spPr>
          <a:xfrm>
            <a:off x="290423" y="1297763"/>
            <a:ext cx="38014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cs typeface="Times New Roman" pitchFamily="18" charset="0"/>
              </a:rPr>
              <a:t>Additive manufacturing is ideal for complex assemblies, but there are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RF wall losses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Porosity / vacuum compatibility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Brazing and welding</a:t>
            </a:r>
          </a:p>
          <a:p>
            <a:pPr>
              <a:spcAft>
                <a:spcPts val="0"/>
              </a:spcAft>
            </a:pPr>
            <a:endParaRPr lang="en-US" sz="2000" b="1" dirty="0"/>
          </a:p>
          <a:p>
            <a:pPr>
              <a:spcAft>
                <a:spcPts val="0"/>
              </a:spcAft>
            </a:pPr>
            <a:r>
              <a:rPr lang="en-US" sz="2000" b="1" dirty="0"/>
              <a:t>X-Band klystron test case – </a:t>
            </a:r>
            <a:r>
              <a:rPr lang="en-US" sz="2000" dirty="0"/>
              <a:t>Laser-sintered 316L SST </a:t>
            </a:r>
            <a:r>
              <a:rPr lang="en-US" sz="2000" dirty="0">
                <a:sym typeface="Wingdings" panose="05000000000000000000" pitchFamily="2" charset="2"/>
              </a:rPr>
              <a:t> electropolish  Cu plating</a:t>
            </a:r>
            <a:endParaRPr lang="en-US" sz="2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5AA2066-DDDC-44B2-8A3F-F1ECFC8C9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95" t="9830" r="5375"/>
          <a:stretch/>
        </p:blipFill>
        <p:spPr>
          <a:xfrm>
            <a:off x="6615061" y="2500370"/>
            <a:ext cx="2370913" cy="1857260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FBCFA6F-948B-43B7-A163-8B70AA634AB2}"/>
              </a:ext>
            </a:extLst>
          </p:cNvPr>
          <p:cNvSpPr txBox="1">
            <a:spLocks/>
          </p:cNvSpPr>
          <p:nvPr/>
        </p:nvSpPr>
        <p:spPr>
          <a:xfrm>
            <a:off x="3828780" y="2077097"/>
            <a:ext cx="2191018" cy="309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&gt;20 Unique Parts</a:t>
            </a:r>
          </a:p>
        </p:txBody>
      </p:sp>
      <p:sp>
        <p:nvSpPr>
          <p:cNvPr id="15" name="Right Arrow 13">
            <a:extLst>
              <a:ext uri="{FF2B5EF4-FFF2-40B4-BE49-F238E27FC236}">
                <a16:creationId xmlns:a16="http://schemas.microsoft.com/office/drawing/2014/main" id="{D9848855-CBE6-4B20-8C7E-AA04C0D59914}"/>
              </a:ext>
            </a:extLst>
          </p:cNvPr>
          <p:cNvSpPr/>
          <p:nvPr/>
        </p:nvSpPr>
        <p:spPr>
          <a:xfrm>
            <a:off x="5938046" y="3031177"/>
            <a:ext cx="654011" cy="3188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52D68D7-D040-4D37-BEEC-9259953A7932}"/>
              </a:ext>
            </a:extLst>
          </p:cNvPr>
          <p:cNvSpPr txBox="1">
            <a:spLocks/>
          </p:cNvSpPr>
          <p:nvPr/>
        </p:nvSpPr>
        <p:spPr>
          <a:xfrm>
            <a:off x="6773920" y="2118809"/>
            <a:ext cx="2781618" cy="30988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&lt;10 Unique Parts</a:t>
            </a:r>
          </a:p>
        </p:txBody>
      </p:sp>
    </p:spTree>
    <p:extLst>
      <p:ext uri="{BB962C8B-B14F-4D97-AF65-F5344CB8AC3E}">
        <p14:creationId xmlns:p14="http://schemas.microsoft.com/office/powerpoint/2010/main" val="339566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C4A57-4F0A-41F8-9B8E-D9EA2C5920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53F25-7E84-42AD-8540-ACBDFAC2A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Totally Different – HEIOT Preview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E21279-820E-48EE-A8F8-0AE817F4CE5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800600" y="1495097"/>
            <a:ext cx="3580583" cy="506571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367F1D-B5BC-475E-A12F-28ACC1042AB8}"/>
              </a:ext>
            </a:extLst>
          </p:cNvPr>
          <p:cNvSpPr/>
          <p:nvPr/>
        </p:nvSpPr>
        <p:spPr>
          <a:xfrm>
            <a:off x="141885" y="1299175"/>
            <a:ext cx="447374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cs typeface="Times New Roman" pitchFamily="18" charset="0"/>
              </a:rPr>
              <a:t>Last October, we started a new program with L3Harris EDD – development of a high efficiency multi-beam inductive output tube</a:t>
            </a:r>
          </a:p>
          <a:p>
            <a:pPr>
              <a:spcAft>
                <a:spcPts val="600"/>
              </a:spcAft>
            </a:pPr>
            <a:endParaRPr lang="en-US" sz="2000" b="1" dirty="0"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cs typeface="Times New Roman" pitchFamily="18" charset="0"/>
              </a:rPr>
              <a:t>&gt;80% </a:t>
            </a:r>
            <a:r>
              <a:rPr lang="en-US" sz="2000" b="1" dirty="0" err="1">
                <a:cs typeface="Times New Roman" pitchFamily="18" charset="0"/>
              </a:rPr>
              <a:t>eff’y</a:t>
            </a:r>
            <a:r>
              <a:rPr lang="en-US" sz="2000" b="1" dirty="0">
                <a:cs typeface="Times New Roman" pitchFamily="18" charset="0"/>
              </a:rPr>
              <a:t> goal @ 1.3 GHz, &lt;40 kV</a:t>
            </a:r>
            <a:endParaRPr lang="en-US" sz="2000" dirty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Merges recent RF circuit design concepts w/ new L3Harris prototype &amp; test capabilities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Single-beam prototype will be built &amp; tested: 100 kW CW RF power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Conceptual design study for ten-beam, 1 MW CW device as well</a:t>
            </a:r>
          </a:p>
        </p:txBody>
      </p:sp>
    </p:spTree>
    <p:extLst>
      <p:ext uri="{BB962C8B-B14F-4D97-AF65-F5344CB8AC3E}">
        <p14:creationId xmlns:p14="http://schemas.microsoft.com/office/powerpoint/2010/main" val="301956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4A66D-887B-4440-BA65-0095A6B6F06E}"/>
              </a:ext>
            </a:extLst>
          </p:cNvPr>
          <p:cNvSpPr/>
          <p:nvPr/>
        </p:nvSpPr>
        <p:spPr>
          <a:xfrm>
            <a:off x="304800" y="1256705"/>
            <a:ext cx="872391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cs typeface="Times New Roman" pitchFamily="18" charset="0"/>
              </a:rPr>
              <a:t>Thank you! Questions?</a:t>
            </a:r>
          </a:p>
          <a:p>
            <a:pPr>
              <a:spcAft>
                <a:spcPts val="600"/>
              </a:spcAft>
            </a:pPr>
            <a:endParaRPr lang="en-US" b="1" dirty="0"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cs typeface="Times New Roman" pitchFamily="18" charset="0"/>
              </a:rPr>
              <a:t>You can also contact us at:</a:t>
            </a:r>
          </a:p>
          <a:p>
            <a:pPr>
              <a:spcAft>
                <a:spcPts val="600"/>
              </a:spcAft>
            </a:pPr>
            <a:r>
              <a:rPr lang="en-US" b="1" dirty="0">
                <a:cs typeface="Times New Roman" pitchFamily="18" charset="0"/>
                <a:hlinkClick r:id="rId2"/>
              </a:rPr>
              <a:t>brweathe@slac.stanford.edu</a:t>
            </a:r>
            <a:r>
              <a:rPr lang="en-US" b="1" dirty="0">
                <a:cs typeface="Times New Roman" pitchFamily="18" charset="0"/>
              </a:rPr>
              <a:t> (Brandon)</a:t>
            </a:r>
          </a:p>
          <a:p>
            <a:pPr>
              <a:spcAft>
                <a:spcPts val="600"/>
              </a:spcAft>
            </a:pPr>
            <a:r>
              <a:rPr lang="en-US" b="1" dirty="0">
                <a:cs typeface="Times New Roman" pitchFamily="18" charset="0"/>
                <a:hlinkClick r:id="rId3"/>
              </a:rPr>
              <a:t>tantawi@slac.stanford.edu</a:t>
            </a:r>
            <a:r>
              <a:rPr lang="en-US" b="1" dirty="0">
                <a:cs typeface="Times New Roman" pitchFamily="18" charset="0"/>
              </a:rPr>
              <a:t> (Sami)</a:t>
            </a:r>
          </a:p>
          <a:p>
            <a:pPr>
              <a:spcAft>
                <a:spcPts val="600"/>
              </a:spcAft>
            </a:pPr>
            <a:endParaRPr lang="en-US" b="1" dirty="0"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endParaRPr lang="en-US" b="1" dirty="0"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cs typeface="Times New Roman" pitchFamily="18" charset="0"/>
              </a:rPr>
              <a:t>This work was supported by the following agencies: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US Dept. of Energy – Office of Science, HEP -  General Accelerator R&amp;D Program (DE-AC02-76SF00515)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US Dept. of Energy – NNSA / NA-22 (FY18-NA-PD3Jc)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US Dept. of Homeland Security (IAA  HSHQDC18ITR0004)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Stanford School of Medicine, Dept. of Radiation Oncology</a:t>
            </a:r>
            <a:endParaRPr 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7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A6800-A078-4AC9-9901-85806558E1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F8E94-A3DC-4DD1-A7C1-534A79EB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Overview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C9AAE-A818-4529-8CA4-4D2A869A50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427882" cy="506552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lnSpc>
                <a:spcPct val="200000"/>
              </a:lnSpc>
              <a:spcAft>
                <a:spcPts val="0"/>
              </a:spcAft>
              <a:buChar char="•"/>
            </a:pPr>
            <a:r>
              <a:rPr lang="en-US" b="1" dirty="0">
                <a:latin typeface="Arial"/>
                <a:cs typeface="Arial"/>
              </a:rPr>
              <a:t>Challenge of low-cost RF power</a:t>
            </a:r>
            <a:endParaRPr lang="en-US" dirty="0"/>
          </a:p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Compact, mass-producible modulators</a:t>
            </a:r>
          </a:p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The Modular Array Multi-Beam Klystron</a:t>
            </a:r>
          </a:p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Spinoff programs with commercial uses</a:t>
            </a:r>
          </a:p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RF sources design &amp; build progress</a:t>
            </a:r>
          </a:p>
          <a:p>
            <a:pPr marL="342900" indent="-342900">
              <a:lnSpc>
                <a:spcPct val="20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Future research directions</a:t>
            </a:r>
          </a:p>
        </p:txBody>
      </p:sp>
    </p:spTree>
    <p:extLst>
      <p:ext uri="{BB962C8B-B14F-4D97-AF65-F5344CB8AC3E}">
        <p14:creationId xmlns:p14="http://schemas.microsoft.com/office/powerpoint/2010/main" val="281308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1504B3-F350-4F2B-972E-6586AEDA8A48}"/>
              </a:ext>
            </a:extLst>
          </p:cNvPr>
          <p:cNvGrpSpPr/>
          <p:nvPr/>
        </p:nvGrpSpPr>
        <p:grpSpPr>
          <a:xfrm>
            <a:off x="4487904" y="2910049"/>
            <a:ext cx="4579895" cy="3262151"/>
            <a:chOff x="4411331" y="1928183"/>
            <a:chExt cx="4579895" cy="32621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38D819-895D-49F3-B0A1-3CEC80D87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331" y="1928183"/>
              <a:ext cx="4560780" cy="30948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170107-70AD-439A-A378-E4D2866C484D}"/>
                </a:ext>
              </a:extLst>
            </p:cNvPr>
            <p:cNvSpPr txBox="1"/>
            <p:nvPr/>
          </p:nvSpPr>
          <p:spPr>
            <a:xfrm>
              <a:off x="4804118" y="4882557"/>
              <a:ext cx="41871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*Radiofrequency Accelerator R&amp;D Strategy Report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A6800-A078-4AC9-9901-85806558E1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F8E94-A3DC-4DD1-A7C1-534A79EB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80" y="96141"/>
            <a:ext cx="8103570" cy="75303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Reducing the cost of RF power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C9AAE-A818-4529-8CA4-4D2A869A50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1243584"/>
            <a:ext cx="8732682" cy="2248124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RF power is the </a:t>
            </a:r>
            <a:r>
              <a:rPr lang="en-US" b="1" dirty="0">
                <a:latin typeface="Arial"/>
                <a:cs typeface="Arial"/>
              </a:rPr>
              <a:t>main cost driver </a:t>
            </a:r>
            <a:r>
              <a:rPr lang="en-US" dirty="0">
                <a:latin typeface="Arial"/>
                <a:cs typeface="Arial"/>
              </a:rPr>
              <a:t>for most advanced accelerator facilities – </a:t>
            </a:r>
            <a:r>
              <a:rPr lang="en-US" b="1" dirty="0">
                <a:latin typeface="Arial"/>
                <a:cs typeface="Arial"/>
              </a:rPr>
              <a:t>over 90%</a:t>
            </a:r>
            <a:r>
              <a:rPr lang="en-US" dirty="0">
                <a:latin typeface="Arial"/>
                <a:cs typeface="Arial"/>
              </a:rPr>
              <a:t> in some cases.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The use of p</a:t>
            </a:r>
            <a:r>
              <a:rPr lang="en-US" b="1" dirty="0">
                <a:solidFill>
                  <a:schemeClr val="accent1"/>
                </a:solidFill>
              </a:rPr>
              <a:t>ulse compressors, superconducting structures, etc., are all motivated by a need to minimize RF power costs</a:t>
            </a:r>
          </a:p>
          <a:p>
            <a:pPr marL="342900" indent="-342900"/>
            <a:endParaRPr lang="en-US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B499B08-D39A-49DD-90C1-7503A192A351}"/>
              </a:ext>
            </a:extLst>
          </p:cNvPr>
          <p:cNvSpPr txBox="1">
            <a:spLocks/>
          </p:cNvSpPr>
          <p:nvPr/>
        </p:nvSpPr>
        <p:spPr>
          <a:xfrm>
            <a:off x="134310" y="3345791"/>
            <a:ext cx="4316389" cy="23342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DOE/HEP set a decadal goal of 70% DC-to-RF efficiency at $2/kW – an </a:t>
            </a:r>
            <a:r>
              <a:rPr lang="en-US" b="1" i="1" dirty="0"/>
              <a:t>extremely</a:t>
            </a:r>
            <a:r>
              <a:rPr lang="en-US" dirty="0"/>
              <a:t> difficult challenge at any 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D9D84-AE43-47FC-86B2-C06ECBAC55DA}"/>
              </a:ext>
            </a:extLst>
          </p:cNvPr>
          <p:cNvSpPr txBox="1"/>
          <p:nvPr/>
        </p:nvSpPr>
        <p:spPr>
          <a:xfrm>
            <a:off x="447625" y="6220807"/>
            <a:ext cx="8534400" cy="615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lIns="0" tIns="91440" rIns="0" bIns="91440" rtlCol="0" anchor="ctr" anchorCtr="0">
            <a:spAutoFit/>
          </a:bodyPr>
          <a:lstStyle/>
          <a:p>
            <a:pPr algn="ctr"/>
            <a:r>
              <a:rPr lang="en-US" sz="2800" b="1" dirty="0">
                <a:cs typeface="Arial"/>
                <a:sym typeface="Wingdings" panose="05000000000000000000" pitchFamily="2" charset="2"/>
              </a:rPr>
              <a:t>Order of magnitude cost reduction is needed</a:t>
            </a:r>
          </a:p>
        </p:txBody>
      </p:sp>
    </p:spTree>
    <p:extLst>
      <p:ext uri="{BB962C8B-B14F-4D97-AF65-F5344CB8AC3E}">
        <p14:creationId xmlns:p14="http://schemas.microsoft.com/office/powerpoint/2010/main" val="356270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kV Marx Modulator Topology Embodies Low-Cost Fabrication Techniques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67" y="1335411"/>
            <a:ext cx="2209800" cy="3180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039" y="1569825"/>
            <a:ext cx="2859043" cy="4315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557671" y="6001806"/>
            <a:ext cx="186301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2.5 MW Modulator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1335411"/>
            <a:ext cx="327205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off-the-shelf, low-voltage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&gt;90% of fabrication accomplished with </a:t>
            </a:r>
            <a:r>
              <a:rPr lang="en-US" b="1" i="1" dirty="0"/>
              <a:t>extremely</a:t>
            </a:r>
            <a:r>
              <a:rPr lang="en-US" b="1" dirty="0"/>
              <a:t> high-throughput methodologies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Testing and assembly can be 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 has a heritage of delivering on high-performance Marx modulators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4614358"/>
          <a:ext cx="268986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1704">
                  <a:extLst>
                    <a:ext uri="{9D8B030D-6E8A-4147-A177-3AD203B41FA5}">
                      <a16:colId xmlns:a16="http://schemas.microsoft.com/office/drawing/2014/main" val="987539786"/>
                    </a:ext>
                  </a:extLst>
                </a:gridCol>
                <a:gridCol w="1248156">
                  <a:extLst>
                    <a:ext uri="{9D8B030D-6E8A-4147-A177-3AD203B41FA5}">
                      <a16:colId xmlns:a16="http://schemas.microsoft.com/office/drawing/2014/main" val="1549993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1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Peak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920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0" dirty="0"/>
                        <a:t> kHz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969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1.5 µs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62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Cells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183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3.8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35202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" y="6449626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Kemp, Nguyen</a:t>
            </a:r>
          </a:p>
        </p:txBody>
      </p:sp>
      <p:cxnSp>
        <p:nvCxnSpPr>
          <p:cNvPr id="10" name="Straight Arrow Connector 9"/>
          <p:cNvCxnSpPr>
            <a:stCxn id="14" idx="1"/>
          </p:cNvCxnSpPr>
          <p:nvPr/>
        </p:nvCxnSpPr>
        <p:spPr>
          <a:xfrm flipH="1" flipV="1">
            <a:off x="2951988" y="5773367"/>
            <a:ext cx="420739" cy="327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2727" y="5623618"/>
            <a:ext cx="229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First prototype parameters chosen to drive a “4 pack” MA-MBK RF amplifier (discussed later)</a:t>
            </a:r>
          </a:p>
        </p:txBody>
      </p:sp>
    </p:spTree>
    <p:extLst>
      <p:ext uri="{BB962C8B-B14F-4D97-AF65-F5344CB8AC3E}">
        <p14:creationId xmlns:p14="http://schemas.microsoft.com/office/powerpoint/2010/main" val="95147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Marx Has Been Fabricated and Tested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3614" y="5387602"/>
            <a:ext cx="30133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Complete Marx modulator assembly w/ DC supply, controls, diagnostics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449626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Kemp, Nguyen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381" y="3246934"/>
            <a:ext cx="547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&lt;100 ns rise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&lt;5% ripple, with no active compensation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C6F4D-D5E6-406B-9F40-B57F3B293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6" y="1315577"/>
            <a:ext cx="2743200" cy="1853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27106E-F92F-4F58-B67B-848D942B0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219" y="1417211"/>
            <a:ext cx="3200400" cy="3864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4D66AB-6E18-4B17-A616-FAD88C287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075" y="1315577"/>
            <a:ext cx="2743200" cy="184683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20048A-5F67-41D1-80B8-0A00D17FA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27732"/>
              </p:ext>
            </p:extLst>
          </p:nvPr>
        </p:nvGraphicFramePr>
        <p:xfrm>
          <a:off x="267002" y="4191000"/>
          <a:ext cx="268986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1704">
                  <a:extLst>
                    <a:ext uri="{9D8B030D-6E8A-4147-A177-3AD203B41FA5}">
                      <a16:colId xmlns:a16="http://schemas.microsoft.com/office/drawing/2014/main" val="987539786"/>
                    </a:ext>
                  </a:extLst>
                </a:gridCol>
                <a:gridCol w="1248156">
                  <a:extLst>
                    <a:ext uri="{9D8B030D-6E8A-4147-A177-3AD203B41FA5}">
                      <a16:colId xmlns:a16="http://schemas.microsoft.com/office/drawing/2014/main" val="1549993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1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Peak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920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0" dirty="0"/>
                        <a:t> kHz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969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1.5 µs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62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Cells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183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3.8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35202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0EB5B09-96ED-4D8D-94CA-E31452818B2F}"/>
              </a:ext>
            </a:extLst>
          </p:cNvPr>
          <p:cNvSpPr txBox="1"/>
          <p:nvPr/>
        </p:nvSpPr>
        <p:spPr>
          <a:xfrm>
            <a:off x="3068709" y="4364763"/>
            <a:ext cx="256806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$8/kW achieved with first prototype @ SLAC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$2/kW well within reach for qty &gt; 1</a:t>
            </a:r>
          </a:p>
        </p:txBody>
      </p:sp>
    </p:spTree>
    <p:extLst>
      <p:ext uri="{BB962C8B-B14F-4D97-AF65-F5344CB8AC3E}">
        <p14:creationId xmlns:p14="http://schemas.microsoft.com/office/powerpoint/2010/main" val="278251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94578" y="4132570"/>
            <a:ext cx="3251120" cy="2546629"/>
            <a:chOff x="8691182" y="1999884"/>
            <a:chExt cx="4647428" cy="4159890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D5AE960-A611-7441-BC91-7A740270C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4" y="2393973"/>
              <a:ext cx="4097176" cy="33253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0C9199-0873-C649-928F-9EAD5D824A28}"/>
                </a:ext>
              </a:extLst>
            </p:cNvPr>
            <p:cNvSpPr txBox="1"/>
            <p:nvPr/>
          </p:nvSpPr>
          <p:spPr>
            <a:xfrm>
              <a:off x="8691182" y="1999884"/>
              <a:ext cx="1674725" cy="1206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Floquet</a:t>
              </a:r>
              <a:r>
                <a:rPr lang="en-US" sz="1400" dirty="0"/>
                <a:t> output combiner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803D0C-6660-A84F-9F91-7F0918A745DC}"/>
                </a:ext>
              </a:extLst>
            </p:cNvPr>
            <p:cNvSpPr txBox="1"/>
            <p:nvPr/>
          </p:nvSpPr>
          <p:spPr>
            <a:xfrm>
              <a:off x="9037140" y="5657024"/>
              <a:ext cx="2327578" cy="502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16 </a:t>
              </a:r>
              <a:r>
                <a:rPr lang="en-US" sz="1400" dirty="0" err="1"/>
                <a:t>Klystrinos</a:t>
              </a:r>
              <a:endParaRPr lang="en-US" sz="14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0E83F25-934B-0345-A19D-E8E26D774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8570" y="3924706"/>
              <a:ext cx="543806" cy="184545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9D40465-729F-E749-AD18-7CBF9892233B}"/>
                </a:ext>
              </a:extLst>
            </p:cNvPr>
            <p:cNvCxnSpPr>
              <a:cxnSpLocks/>
            </p:cNvCxnSpPr>
            <p:nvPr/>
          </p:nvCxnSpPr>
          <p:spPr>
            <a:xfrm>
              <a:off x="9724688" y="2517672"/>
              <a:ext cx="887742" cy="5226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Modular Array Multi-Beam Klystron (MA-MBK) – High volume RF sources with several uses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11731140" y="6458858"/>
            <a:ext cx="304304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800" y="1280657"/>
            <a:ext cx="5644400" cy="2431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Compact, low-voltage “</a:t>
            </a:r>
            <a:r>
              <a:rPr lang="en-US" sz="2000" b="1" dirty="0" err="1"/>
              <a:t>klystrinos</a:t>
            </a:r>
            <a:r>
              <a:rPr lang="en-US" sz="2000" b="1" dirty="0"/>
              <a:t>” – one RF source topology for many situations: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Stand-alone RF sources for low power, compact and portable systems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 volume, distributed </a:t>
            </a:r>
            <a:r>
              <a:rPr lang="en-US" sz="2000" dirty="0" err="1"/>
              <a:t>linac</a:t>
            </a:r>
            <a:r>
              <a:rPr lang="en-US" sz="2000" dirty="0"/>
              <a:t> feeding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Passive combining for higher peak power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359" y="1862347"/>
            <a:ext cx="2507594" cy="1137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7570" y="1335819"/>
            <a:ext cx="25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Integrated Pole Pieces/</a:t>
            </a:r>
          </a:p>
          <a:p>
            <a:pPr algn="ctr"/>
            <a:r>
              <a:rPr lang="en-US" sz="1400" dirty="0"/>
              <a:t>Long Period Halbach Arrays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307" y="2950733"/>
            <a:ext cx="2904556" cy="13525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6799" y="6525310"/>
            <a:ext cx="3306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Franzi, Gamzina, Jensen, Kowalczyk, Tantawi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6799" y="6306031"/>
            <a:ext cx="4572000" cy="2693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Jensen, “A Modular 5 MW X-Band Multi-Beam Klystron”, SLAC-PUB-15877.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865B1-706F-4B09-ADCA-3548DBB804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24" y="3719464"/>
            <a:ext cx="4572000" cy="25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3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Spinoff programs using modular RF power:</a:t>
            </a:r>
            <a:br>
              <a:rPr lang="en-US" dirty="0"/>
            </a:br>
            <a:r>
              <a:rPr lang="en-US" dirty="0"/>
              <a:t>New science &amp; commercially viable applications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5F36FA-5F4C-4AF8-AB22-7B81AE3F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66196" y="4050161"/>
            <a:ext cx="2286000" cy="3022334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4E8F2086-3CB5-45F9-84D1-CFF2C117414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944121"/>
            <a:ext cx="4572000" cy="158261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108C90-8B43-4B1B-B07F-56EB733C60E6}"/>
              </a:ext>
            </a:extLst>
          </p:cNvPr>
          <p:cNvSpPr/>
          <p:nvPr/>
        </p:nvSpPr>
        <p:spPr>
          <a:xfrm>
            <a:off x="76200" y="4191000"/>
            <a:ext cx="4792035" cy="2513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4C331C-1E19-4A90-A8BE-CEAECF64220B}"/>
              </a:ext>
            </a:extLst>
          </p:cNvPr>
          <p:cNvSpPr/>
          <p:nvPr/>
        </p:nvSpPr>
        <p:spPr>
          <a:xfrm>
            <a:off x="4953286" y="1338920"/>
            <a:ext cx="4045791" cy="30117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F7F8E-8303-46BB-BACC-BECCB1344C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6" t="10104" r="9635" b="20458"/>
          <a:stretch/>
        </p:blipFill>
        <p:spPr>
          <a:xfrm>
            <a:off x="5365749" y="1905000"/>
            <a:ext cx="3200401" cy="228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5D95EC-59D0-451C-A3B1-8BE86B3B4754}"/>
              </a:ext>
            </a:extLst>
          </p:cNvPr>
          <p:cNvSpPr txBox="1"/>
          <p:nvPr/>
        </p:nvSpPr>
        <p:spPr>
          <a:xfrm>
            <a:off x="76200" y="4267200"/>
            <a:ext cx="4792035" cy="646331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dirty="0"/>
              <a:t>Compact PPM-focused </a:t>
            </a:r>
            <a:r>
              <a:rPr lang="en-US" dirty="0" err="1"/>
              <a:t>klystrinos</a:t>
            </a:r>
            <a:r>
              <a:rPr lang="en-US" dirty="0"/>
              <a:t> – </a:t>
            </a:r>
          </a:p>
          <a:p>
            <a:pPr algn="ctr"/>
            <a:r>
              <a:rPr lang="en-US" dirty="0"/>
              <a:t>Portable radiography for emergency response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BA4F3-F8DD-4D93-B59D-62EB43001CA9}"/>
              </a:ext>
            </a:extLst>
          </p:cNvPr>
          <p:cNvSpPr txBox="1"/>
          <p:nvPr/>
        </p:nvSpPr>
        <p:spPr>
          <a:xfrm>
            <a:off x="4977867" y="1448205"/>
            <a:ext cx="40212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Next-generation radiation therapy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85EB86-FF19-4F0E-8455-973904DA85EF}"/>
              </a:ext>
            </a:extLst>
          </p:cNvPr>
          <p:cNvSpPr txBox="1"/>
          <p:nvPr/>
        </p:nvSpPr>
        <p:spPr>
          <a:xfrm>
            <a:off x="5280698" y="2003771"/>
            <a:ext cx="15695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 </a:t>
            </a:r>
            <a:r>
              <a:rPr lang="en-US" dirty="0" err="1"/>
              <a:t>klystrinos</a:t>
            </a:r>
            <a:r>
              <a:rPr lang="en-US" dirty="0"/>
              <a:t> per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8132F-6AB8-4F6B-890E-16E3AD00AC41}"/>
              </a:ext>
            </a:extLst>
          </p:cNvPr>
          <p:cNvSpPr txBox="1"/>
          <p:nvPr/>
        </p:nvSpPr>
        <p:spPr>
          <a:xfrm>
            <a:off x="6852734" y="4499784"/>
            <a:ext cx="21565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duty </a:t>
            </a:r>
            <a:r>
              <a:rPr lang="en-US" dirty="0" err="1"/>
              <a:t>klystrino</a:t>
            </a:r>
            <a:r>
              <a:rPr lang="en-US" dirty="0"/>
              <a:t> for cargo scanning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BDA54F-7AF0-4395-B008-578D3A743246}"/>
              </a:ext>
            </a:extLst>
          </p:cNvPr>
          <p:cNvSpPr/>
          <p:nvPr/>
        </p:nvSpPr>
        <p:spPr>
          <a:xfrm>
            <a:off x="4953000" y="4350701"/>
            <a:ext cx="4045791" cy="23536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3A1C3-A87C-444B-9140-D0816E022D2E}"/>
              </a:ext>
            </a:extLst>
          </p:cNvPr>
          <p:cNvSpPr/>
          <p:nvPr/>
        </p:nvSpPr>
        <p:spPr>
          <a:xfrm>
            <a:off x="76200" y="1338920"/>
            <a:ext cx="4792035" cy="2852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1DB20AA0-EE70-419D-B599-F814F85527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91"/>
          <a:stretch/>
        </p:blipFill>
        <p:spPr>
          <a:xfrm>
            <a:off x="152400" y="1944211"/>
            <a:ext cx="4572000" cy="21705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3FA5C6-6273-452C-AA94-216A7D7487E1}"/>
              </a:ext>
            </a:extLst>
          </p:cNvPr>
          <p:cNvSpPr txBox="1"/>
          <p:nvPr/>
        </p:nvSpPr>
        <p:spPr>
          <a:xfrm>
            <a:off x="152400" y="1371600"/>
            <a:ext cx="4792035" cy="646331"/>
          </a:xfrm>
          <a:prstGeom prst="rect">
            <a:avLst/>
          </a:prstGeom>
          <a:noFill/>
          <a:ln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dirty="0"/>
              <a:t>Cool Copper Collider (C</a:t>
            </a:r>
            <a:r>
              <a:rPr lang="en-US" baseline="30000" dirty="0"/>
              <a:t>3</a:t>
            </a:r>
            <a:r>
              <a:rPr lang="en-US" dirty="0"/>
              <a:t>) – Liquid N</a:t>
            </a:r>
            <a:r>
              <a:rPr lang="en-US" baseline="-25000" dirty="0"/>
              <a:t>2</a:t>
            </a:r>
            <a:r>
              <a:rPr lang="en-US" dirty="0"/>
              <a:t>-cooled C-band distributed coupling </a:t>
            </a:r>
            <a:r>
              <a:rPr lang="en-US" dirty="0" err="1"/>
              <a:t>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8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5933D-8350-4316-85DB-F1A716E64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BADBF3-0D4A-4ED9-8797-4A754F2C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X-band </a:t>
            </a:r>
            <a:r>
              <a:rPr lang="en-US" dirty="0" err="1"/>
              <a:t>Klystrino</a:t>
            </a:r>
            <a:r>
              <a:rPr lang="en-US" dirty="0"/>
              <a:t> </a:t>
            </a:r>
            <a:r>
              <a:rPr lang="en-US"/>
              <a:t>Design Process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66198-818A-4104-9320-3D90A975F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6382" y="1251264"/>
            <a:ext cx="5791200" cy="2177736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Initial feasibility studies with </a:t>
            </a:r>
            <a:r>
              <a:rPr lang="en-US" sz="2000" b="1" dirty="0" err="1"/>
              <a:t>KlyC</a:t>
            </a:r>
            <a:r>
              <a:rPr lang="en-US" sz="2000" b="1" dirty="0"/>
              <a:t> (CERN)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Detailed designs with multiple codes: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/>
              <a:t>Maxwell &amp; HFSS for RF &amp; B-fields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/>
              <a:t>SLAC’s EGUN for electron gun design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/>
              <a:t>TESLA for large signal model w/ imported beam and fields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/>
              <a:t>MICHELLE &amp; Ansys for collector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663B44-543F-45E0-BC3A-0736E2BE0925}"/>
              </a:ext>
            </a:extLst>
          </p:cNvPr>
          <p:cNvSpPr txBox="1"/>
          <p:nvPr/>
        </p:nvSpPr>
        <p:spPr>
          <a:xfrm>
            <a:off x="381000" y="3429000"/>
            <a:ext cx="250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Transfer curve</a:t>
            </a:r>
            <a:br>
              <a:rPr lang="en-US" b="1" u="sng" dirty="0"/>
            </a:br>
            <a:r>
              <a:rPr lang="en-US" b="1" u="sng" dirty="0"/>
              <a:t>@ 11.424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1243B-21A9-4DF6-8617-9B00A85B452B}"/>
              </a:ext>
            </a:extLst>
          </p:cNvPr>
          <p:cNvSpPr txBox="1"/>
          <p:nvPr/>
        </p:nvSpPr>
        <p:spPr>
          <a:xfrm>
            <a:off x="3505555" y="3449812"/>
            <a:ext cx="206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RF Bandwidth @ fixed drive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63B44-543F-45E0-BC3A-0736E2BE0925}"/>
              </a:ext>
            </a:extLst>
          </p:cNvPr>
          <p:cNvSpPr txBox="1"/>
          <p:nvPr/>
        </p:nvSpPr>
        <p:spPr>
          <a:xfrm>
            <a:off x="6096000" y="1253510"/>
            <a:ext cx="278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Beam trajectory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63B44-543F-45E0-BC3A-0736E2BE0925}"/>
              </a:ext>
            </a:extLst>
          </p:cNvPr>
          <p:cNvSpPr txBox="1"/>
          <p:nvPr/>
        </p:nvSpPr>
        <p:spPr>
          <a:xfrm>
            <a:off x="6192165" y="3975496"/>
            <a:ext cx="264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e</a:t>
            </a:r>
            <a:r>
              <a:rPr lang="en-US" b="1" u="sng" baseline="30000" dirty="0"/>
              <a:t>-</a:t>
            </a:r>
            <a:r>
              <a:rPr lang="en-US" b="1" u="sng" dirty="0"/>
              <a:t> velocity vs. z</a:t>
            </a:r>
          </a:p>
        </p:txBody>
      </p:sp>
      <p:pic>
        <p:nvPicPr>
          <p:cNvPr id="8" name="NA22_v4.r_vs_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1791" y="1622842"/>
            <a:ext cx="2857500" cy="2286000"/>
          </a:xfrm>
          <a:prstGeom prst="rect">
            <a:avLst/>
          </a:prstGeom>
        </p:spPr>
      </p:pic>
      <p:pic>
        <p:nvPicPr>
          <p:cNvPr id="9" name="NA22_v4.beta_z_vs_z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11482"/>
            <a:ext cx="28575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r="25905"/>
          <a:stretch/>
        </p:blipFill>
        <p:spPr>
          <a:xfrm>
            <a:off x="96855" y="4114801"/>
            <a:ext cx="2798745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r="25358"/>
          <a:stretch/>
        </p:blipFill>
        <p:spPr>
          <a:xfrm>
            <a:off x="3048001" y="4117407"/>
            <a:ext cx="2819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B7966-4BCE-47D1-A346-8E61D8757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C6FE4C-3B5F-4C82-A5DA-344D248E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Duty </a:t>
            </a:r>
            <a:r>
              <a:rPr lang="en-US" dirty="0" err="1"/>
              <a:t>Klystrino</a:t>
            </a:r>
            <a:r>
              <a:rPr lang="en-US" dirty="0"/>
              <a:t>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649DA-A9E4-4A8F-A939-A32EE5818A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6"/>
            <a:ext cx="8382000" cy="189621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Klystron design is complete, build in process</a:t>
            </a:r>
          </a:p>
          <a:p>
            <a:pPr marL="800100" lvl="1" indent="-342900"/>
            <a:r>
              <a:rPr lang="en-US" sz="2400" dirty="0"/>
              <a:t>310 kW peak output power, with solenoid focusing</a:t>
            </a:r>
          </a:p>
          <a:p>
            <a:pPr marL="800100" lvl="1" indent="-342900"/>
            <a:r>
              <a:rPr lang="en-US" sz="2400" dirty="0"/>
              <a:t>60 kV / 10 A electron beam</a:t>
            </a:r>
          </a:p>
          <a:p>
            <a:pPr marL="800100" lvl="1" indent="-342900"/>
            <a:r>
              <a:rPr lang="en-US" sz="2400" dirty="0"/>
              <a:t>25 W RF drive @ 11.424 GHz</a:t>
            </a:r>
          </a:p>
          <a:p>
            <a:pPr marL="800100" lvl="1" indent="-342900"/>
            <a:r>
              <a:rPr lang="en-US" sz="2400" dirty="0"/>
              <a:t>Outline dimensions: 8.5” across, 17” long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FC0DF-D8D1-4EE3-AEE8-513227D9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63" y="2366639"/>
            <a:ext cx="2133719" cy="43622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3D5AAC-4216-4482-BA9C-131264A968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4919"/>
            <a:ext cx="6400800" cy="33447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806F55-8E3D-40C7-A66A-0D2FE621FC91}"/>
              </a:ext>
            </a:extLst>
          </p:cNvPr>
          <p:cNvSpPr txBox="1"/>
          <p:nvPr/>
        </p:nvSpPr>
        <p:spPr>
          <a:xfrm>
            <a:off x="86970" y="5894554"/>
            <a:ext cx="137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Electron Gun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0CE35E-EECD-46AD-A125-D826CFBE0411}"/>
              </a:ext>
            </a:extLst>
          </p:cNvPr>
          <p:cNvCxnSpPr/>
          <p:nvPr/>
        </p:nvCxnSpPr>
        <p:spPr>
          <a:xfrm flipV="1">
            <a:off x="1195304" y="5384286"/>
            <a:ext cx="152400" cy="5450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253F03-DF65-4921-8715-82B5E5F1597E}"/>
              </a:ext>
            </a:extLst>
          </p:cNvPr>
          <p:cNvSpPr txBox="1"/>
          <p:nvPr/>
        </p:nvSpPr>
        <p:spPr>
          <a:xfrm>
            <a:off x="3794302" y="3970357"/>
            <a:ext cx="128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RF Cavities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355EAC-2792-4E94-B354-68D3C3E3A529}"/>
              </a:ext>
            </a:extLst>
          </p:cNvPr>
          <p:cNvCxnSpPr>
            <a:cxnSpLocks/>
          </p:cNvCxnSpPr>
          <p:nvPr/>
        </p:nvCxnSpPr>
        <p:spPr>
          <a:xfrm flipH="1">
            <a:off x="3137173" y="4102213"/>
            <a:ext cx="703606" cy="7850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6354E34-E758-4981-9251-2FE7D352897A}"/>
              </a:ext>
            </a:extLst>
          </p:cNvPr>
          <p:cNvSpPr txBox="1"/>
          <p:nvPr/>
        </p:nvSpPr>
        <p:spPr>
          <a:xfrm>
            <a:off x="4099366" y="5657391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Input / Output Waveguides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7AD219-F20F-45B7-8BAB-DC929BF7F9E3}"/>
              </a:ext>
            </a:extLst>
          </p:cNvPr>
          <p:cNvCxnSpPr>
            <a:cxnSpLocks/>
          </p:cNvCxnSpPr>
          <p:nvPr/>
        </p:nvCxnSpPr>
        <p:spPr>
          <a:xfrm flipH="1" flipV="1">
            <a:off x="2892965" y="5732355"/>
            <a:ext cx="1221835" cy="1970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6F4F53A-1FBA-4E63-9035-77CA2E65E10F}"/>
              </a:ext>
            </a:extLst>
          </p:cNvPr>
          <p:cNvSpPr txBox="1"/>
          <p:nvPr/>
        </p:nvSpPr>
        <p:spPr>
          <a:xfrm>
            <a:off x="932429" y="6466970"/>
            <a:ext cx="128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Solenoid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B9AB52-F3DB-48D5-B7A3-8FBDD625CE00}"/>
              </a:ext>
            </a:extLst>
          </p:cNvPr>
          <p:cNvCxnSpPr>
            <a:cxnSpLocks/>
          </p:cNvCxnSpPr>
          <p:nvPr/>
        </p:nvCxnSpPr>
        <p:spPr>
          <a:xfrm flipV="1">
            <a:off x="1811162" y="6155423"/>
            <a:ext cx="410289" cy="4042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20CB666-1755-4BB9-BE5D-4F59D9ADF069}"/>
              </a:ext>
            </a:extLst>
          </p:cNvPr>
          <p:cNvSpPr txBox="1"/>
          <p:nvPr/>
        </p:nvSpPr>
        <p:spPr>
          <a:xfrm>
            <a:off x="4258144" y="4387200"/>
            <a:ext cx="128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Collector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08E224-B302-48A7-9AAC-3C7DC894C5D1}"/>
              </a:ext>
            </a:extLst>
          </p:cNvPr>
          <p:cNvSpPr txBox="1"/>
          <p:nvPr/>
        </p:nvSpPr>
        <p:spPr>
          <a:xfrm>
            <a:off x="3137173" y="6199626"/>
            <a:ext cx="1633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Flange to output coupler/</a:t>
            </a:r>
            <a:r>
              <a:rPr lang="en-US" sz="1400" b="1" dirty="0" err="1"/>
              <a:t>linac</a:t>
            </a:r>
            <a:endParaRPr lang="en-US" sz="1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A9CC67-4C32-451B-9776-B978811C33C4}"/>
              </a:ext>
            </a:extLst>
          </p:cNvPr>
          <p:cNvSpPr txBox="1"/>
          <p:nvPr/>
        </p:nvSpPr>
        <p:spPr>
          <a:xfrm>
            <a:off x="3023941" y="3381209"/>
            <a:ext cx="1633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RF flange from input window</a:t>
            </a:r>
          </a:p>
        </p:txBody>
      </p:sp>
    </p:spTree>
    <p:extLst>
      <p:ext uri="{BB962C8B-B14F-4D97-AF65-F5344CB8AC3E}">
        <p14:creationId xmlns:p14="http://schemas.microsoft.com/office/powerpoint/2010/main" val="3621145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F04EE95B34F54CAF98CCA354E25977" ma:contentTypeVersion="13" ma:contentTypeDescription="Create a new document." ma:contentTypeScope="" ma:versionID="2adfdc758654d8b85101a52620873410">
  <xsd:schema xmlns:xsd="http://www.w3.org/2001/XMLSchema" xmlns:xs="http://www.w3.org/2001/XMLSchema" xmlns:p="http://schemas.microsoft.com/office/2006/metadata/properties" xmlns:ns3="1dbe83c7-6773-4248-8f67-44b0431b678d" xmlns:ns4="990ae3e5-e1eb-41f8-b0c1-5c0ee49ac3c8" targetNamespace="http://schemas.microsoft.com/office/2006/metadata/properties" ma:root="true" ma:fieldsID="f0dbc001bd293c2c7b73a8580a123fff" ns3:_="" ns4:_="">
    <xsd:import namespace="1dbe83c7-6773-4248-8f67-44b0431b678d"/>
    <xsd:import namespace="990ae3e5-e1eb-41f8-b0c1-5c0ee49ac3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e83c7-6773-4248-8f67-44b0431b67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ae3e5-e1eb-41f8-b0c1-5c0ee49ac3c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76C61E-0DF9-4E57-A98E-5F9630A949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be83c7-6773-4248-8f67-44b0431b678d"/>
    <ds:schemaRef ds:uri="990ae3e5-e1eb-41f8-b0c1-5c0ee49ac3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BDB06E-AC82-4511-AF2C-A0B338DE93F6}">
  <ds:schemaRefs>
    <ds:schemaRef ds:uri="990ae3e5-e1eb-41f8-b0c1-5c0ee49ac3c8"/>
    <ds:schemaRef ds:uri="1dbe83c7-6773-4248-8f67-44b0431b678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1B15C17-D8EE-42CA-A0B6-DDC962527A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1100</Words>
  <Application>Microsoft Office PowerPoint</Application>
  <PresentationFormat>On-screen Show (4:3)</PresentationFormat>
  <Paragraphs>189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Arial,Sans-Serif</vt:lpstr>
      <vt:lpstr>Calibri</vt:lpstr>
      <vt:lpstr>Blank</vt:lpstr>
      <vt:lpstr>Development of Compact Low-Voltage RF Power System Prototypes at SLAC</vt:lpstr>
      <vt:lpstr>Overview</vt:lpstr>
      <vt:lpstr>Reducing the cost of RF power</vt:lpstr>
      <vt:lpstr>60 kV Marx Modulator Topology Embodies Low-Cost Fabrication Techniques</vt:lpstr>
      <vt:lpstr>The Full Marx Has Been Fabricated and Tested</vt:lpstr>
      <vt:lpstr>The Modular Array Multi-Beam Klystron (MA-MBK) – High volume RF sources with several uses</vt:lpstr>
      <vt:lpstr>Spinoff programs using modular RF power: New science &amp; commercially viable applications</vt:lpstr>
      <vt:lpstr>X-band Klystrino Design Process</vt:lpstr>
      <vt:lpstr>High Duty Klystrino Overview</vt:lpstr>
      <vt:lpstr>High Duty Klystrino – Solenoid Assembly</vt:lpstr>
      <vt:lpstr>High Duty Klystrino – RF Circuit Cold Test</vt:lpstr>
      <vt:lpstr>High Duty Klystrino – Collector &amp; Final Assembly</vt:lpstr>
      <vt:lpstr>PPM Focusing for Ultralight Klystrino</vt:lpstr>
      <vt:lpstr>Fundamental R&amp;D to Reduce Build Costs</vt:lpstr>
      <vt:lpstr>Fundamental R&amp;D – Additive Manufacturing</vt:lpstr>
      <vt:lpstr>Something Totally Different – HEIOT Preview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Transcending RF Source Limitations</dc:title>
  <dc:creator/>
  <cp:lastModifiedBy/>
  <cp:revision>574</cp:revision>
  <dcterms:created xsi:type="dcterms:W3CDTF">2012-06-11T23:48:53Z</dcterms:created>
  <dcterms:modified xsi:type="dcterms:W3CDTF">2021-04-21T19:00:42Z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0x010100C6F04EE95B34F54CAF98CCA354E25977</vt:lpwstr>
  </property>
</Properties>
</file>