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1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33"/>
  </p:notesMasterIdLst>
  <p:handoutMasterIdLst>
    <p:handoutMasterId r:id="rId34"/>
  </p:handoutMasterIdLst>
  <p:sldIdLst>
    <p:sldId id="506" r:id="rId5"/>
    <p:sldId id="679" r:id="rId6"/>
    <p:sldId id="595" r:id="rId7"/>
    <p:sldId id="608" r:id="rId8"/>
    <p:sldId id="613" r:id="rId9"/>
    <p:sldId id="611" r:id="rId10"/>
    <p:sldId id="639" r:id="rId11"/>
    <p:sldId id="664" r:id="rId12"/>
    <p:sldId id="678" r:id="rId13"/>
    <p:sldId id="661" r:id="rId14"/>
    <p:sldId id="283" r:id="rId15"/>
    <p:sldId id="635" r:id="rId16"/>
    <p:sldId id="550" r:id="rId17"/>
    <p:sldId id="284" r:id="rId18"/>
    <p:sldId id="366" r:id="rId19"/>
    <p:sldId id="285" r:id="rId20"/>
    <p:sldId id="346" r:id="rId21"/>
    <p:sldId id="345" r:id="rId22"/>
    <p:sldId id="323" r:id="rId23"/>
    <p:sldId id="632" r:id="rId24"/>
    <p:sldId id="633" r:id="rId25"/>
    <p:sldId id="287" r:id="rId26"/>
    <p:sldId id="636" r:id="rId27"/>
    <p:sldId id="606" r:id="rId28"/>
    <p:sldId id="271" r:id="rId29"/>
    <p:sldId id="363" r:id="rId30"/>
    <p:sldId id="364" r:id="rId31"/>
    <p:sldId id="628" r:id="rId32"/>
  </p:sldIdLst>
  <p:sldSz cx="9144000" cy="6858000" type="screen4x3"/>
  <p:notesSz cx="6950075" cy="9236075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4BA32A-3438-4ED4-982F-E27157B324FC}">
          <p14:sldIdLst>
            <p14:sldId id="506"/>
            <p14:sldId id="679"/>
            <p14:sldId id="595"/>
            <p14:sldId id="608"/>
            <p14:sldId id="613"/>
            <p14:sldId id="611"/>
            <p14:sldId id="639"/>
            <p14:sldId id="664"/>
            <p14:sldId id="678"/>
            <p14:sldId id="661"/>
            <p14:sldId id="283"/>
            <p14:sldId id="635"/>
            <p14:sldId id="550"/>
            <p14:sldId id="284"/>
            <p14:sldId id="366"/>
            <p14:sldId id="285"/>
            <p14:sldId id="346"/>
            <p14:sldId id="345"/>
            <p14:sldId id="323"/>
            <p14:sldId id="632"/>
            <p14:sldId id="633"/>
            <p14:sldId id="287"/>
            <p14:sldId id="636"/>
            <p14:sldId id="606"/>
            <p14:sldId id="271"/>
            <p14:sldId id="363"/>
            <p14:sldId id="364"/>
            <p14:sldId id="6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213">
          <p15:clr>
            <a:srgbClr val="A4A3A4"/>
          </p15:clr>
        </p15:guide>
        <p15:guide id="3" orient="horz" pos="2909">
          <p15:clr>
            <a:srgbClr val="A4A3A4"/>
          </p15:clr>
        </p15:guide>
        <p15:guide id="4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J" initials="JB" lastIdx="3" clrIdx="0"/>
  <p:cmAuthor id="1" name="Leo Zini" initials="LZ" lastIdx="1" clrIdx="1"/>
  <p:cmAuthor id="2" name="Nanni, Emilio Alessandro" initials="NEA" lastIdx="1" clrIdx="2">
    <p:extLst>
      <p:ext uri="{19B8F6BF-5375-455C-9EA6-DF929625EA0E}">
        <p15:presenceInfo xmlns:p15="http://schemas.microsoft.com/office/powerpoint/2012/main" userId="S-1-5-21-2109753547-1507289723-1169898988-71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E8"/>
    <a:srgbClr val="FF3300"/>
    <a:srgbClr val="B3CFFF"/>
    <a:srgbClr val="0000B3"/>
    <a:srgbClr val="0000D8"/>
    <a:srgbClr val="0000E1"/>
    <a:srgbClr val="0000E5"/>
    <a:srgbClr val="DB3939"/>
    <a:srgbClr val="981E32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81725" autoAdjust="0"/>
  </p:normalViewPr>
  <p:slideViewPr>
    <p:cSldViewPr snapToObjects="1" showGuides="1">
      <p:cViewPr varScale="1">
        <p:scale>
          <a:sx n="43" d="100"/>
          <a:sy n="43" d="100"/>
        </p:scale>
        <p:origin x="870" y="30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notesViewPr>
    <p:cSldViewPr snapToObjects="1" showGuides="1">
      <p:cViewPr varScale="1">
        <p:scale>
          <a:sx n="70" d="100"/>
          <a:sy n="70" d="100"/>
        </p:scale>
        <p:origin x="2392" y="200"/>
      </p:cViewPr>
      <p:guideLst>
        <p:guide orient="horz" pos="2933"/>
        <p:guide pos="2213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226" cy="461171"/>
          </a:xfrm>
          <a:prstGeom prst="rect">
            <a:avLst/>
          </a:prstGeom>
        </p:spPr>
        <p:txBody>
          <a:bodyPr vert="horz" lIns="90922" tIns="45460" rIns="90922" bIns="454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272" y="0"/>
            <a:ext cx="3012226" cy="461171"/>
          </a:xfrm>
          <a:prstGeom prst="rect">
            <a:avLst/>
          </a:prstGeom>
        </p:spPr>
        <p:txBody>
          <a:bodyPr vert="horz" lIns="90922" tIns="45460" rIns="90922" bIns="45460" rtlCol="0"/>
          <a:lstStyle>
            <a:lvl1pPr algn="r">
              <a:defRPr sz="1200"/>
            </a:lvl1pPr>
          </a:lstStyle>
          <a:p>
            <a:fld id="{C9CC9595-9D9E-4225-AA9C-4CA968911B78}" type="datetimeFigureOut">
              <a:rPr lang="en-US" smtClean="0"/>
              <a:pPr/>
              <a:t>4/19/2021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327"/>
            <a:ext cx="3012226" cy="461171"/>
          </a:xfrm>
          <a:prstGeom prst="rect">
            <a:avLst/>
          </a:prstGeom>
        </p:spPr>
        <p:txBody>
          <a:bodyPr vert="horz" lIns="90922" tIns="45460" rIns="90922" bIns="454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272" y="8773327"/>
            <a:ext cx="3012226" cy="461171"/>
          </a:xfrm>
          <a:prstGeom prst="rect">
            <a:avLst/>
          </a:prstGeom>
        </p:spPr>
        <p:txBody>
          <a:bodyPr vert="horz" lIns="90922" tIns="45460" rIns="90922" bIns="45460" rtlCol="0" anchor="b"/>
          <a:lstStyle>
            <a:lvl1pPr algn="r">
              <a:defRPr sz="1200"/>
            </a:lvl1pPr>
          </a:lstStyle>
          <a:p>
            <a:fld id="{72024607-BFAE-4CD0-B571-CF6B017973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83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11699" cy="461804"/>
          </a:xfrm>
          <a:prstGeom prst="rect">
            <a:avLst/>
          </a:prstGeom>
        </p:spPr>
        <p:txBody>
          <a:bodyPr vert="horz" lIns="92432" tIns="46213" rIns="92432" bIns="4621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3"/>
            <a:ext cx="3011699" cy="461804"/>
          </a:xfrm>
          <a:prstGeom prst="rect">
            <a:avLst/>
          </a:prstGeom>
        </p:spPr>
        <p:txBody>
          <a:bodyPr vert="horz" lIns="92432" tIns="46213" rIns="92432" bIns="46213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4/19/2021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5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2" tIns="46213" rIns="92432" bIns="4621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8"/>
            <a:ext cx="5560060" cy="4156234"/>
          </a:xfrm>
          <a:prstGeom prst="rect">
            <a:avLst/>
          </a:prstGeom>
        </p:spPr>
        <p:txBody>
          <a:bodyPr vert="horz" lIns="92432" tIns="46213" rIns="92432" bIns="462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70"/>
            <a:ext cx="3011699" cy="461804"/>
          </a:xfrm>
          <a:prstGeom prst="rect">
            <a:avLst/>
          </a:prstGeom>
        </p:spPr>
        <p:txBody>
          <a:bodyPr vert="horz" lIns="92432" tIns="46213" rIns="92432" bIns="4621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70"/>
            <a:ext cx="3011699" cy="461804"/>
          </a:xfrm>
          <a:prstGeom prst="rect">
            <a:avLst/>
          </a:prstGeom>
        </p:spPr>
        <p:txBody>
          <a:bodyPr vert="horz" lIns="92432" tIns="46213" rIns="92432" bIns="46213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56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84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53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6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err="1"/>
              <a:t>H</a:t>
            </a:r>
            <a:r>
              <a:rPr lang="en-US" sz="1200" baseline="-25000" dirty="0" err="1"/>
              <a:t>pk</a:t>
            </a:r>
            <a:r>
              <a:rPr lang="en-US" sz="1200" dirty="0"/>
              <a:t>/</a:t>
            </a:r>
            <a:r>
              <a:rPr lang="en-US" sz="1200" i="1" dirty="0" err="1"/>
              <a:t>E</a:t>
            </a:r>
            <a:r>
              <a:rPr lang="en-US" sz="1200" baseline="-25000" dirty="0" err="1"/>
              <a:t>acc</a:t>
            </a:r>
            <a:r>
              <a:rPr lang="en-US" sz="1200" baseline="0" dirty="0"/>
              <a:t> (</a:t>
            </a:r>
            <a:r>
              <a:rPr lang="en-US" sz="1200" baseline="0" dirty="0" err="1"/>
              <a:t>mT</a:t>
            </a:r>
            <a:r>
              <a:rPr lang="en-US" sz="1200" baseline="0" dirty="0"/>
              <a:t>/(MV/m)) – Increased gradient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err="1"/>
              <a:t>P</a:t>
            </a:r>
            <a:r>
              <a:rPr lang="en-US" sz="1200" baseline="-25000" dirty="0" err="1"/>
              <a:t>loss</a:t>
            </a:r>
            <a:r>
              <a:rPr lang="en-US" sz="1200" dirty="0"/>
              <a:t>/</a:t>
            </a:r>
            <a:r>
              <a:rPr lang="en-US" sz="1200" i="1" dirty="0"/>
              <a:t>E</a:t>
            </a:r>
            <a:r>
              <a:rPr lang="en-US" sz="1200" baseline="-25000" dirty="0"/>
              <a:t>acc</a:t>
            </a:r>
            <a:r>
              <a:rPr lang="en-US" sz="1200" baseline="30000" dirty="0"/>
              <a:t>2</a:t>
            </a:r>
            <a:r>
              <a:rPr lang="en-US" sz="1200" dirty="0"/>
              <a:t> (mW/m/(MV/m)</a:t>
            </a:r>
            <a:r>
              <a:rPr lang="en-US" sz="1200" baseline="30000" dirty="0"/>
              <a:t>2</a:t>
            </a:r>
            <a:r>
              <a:rPr lang="en-US" sz="1200" baseline="0" dirty="0"/>
              <a:t>) – reduce dynamic load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57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90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5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Shunt Z was a by product of optimizing</a:t>
            </a:r>
            <a:r>
              <a:rPr lang="en-US" baseline="0" dirty="0"/>
              <a:t> cell for H-</a:t>
            </a:r>
            <a:r>
              <a:rPr lang="en-US" baseline="0" dirty="0" err="1"/>
              <a:t>fiedl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7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Optimizations</a:t>
            </a:r>
            <a:r>
              <a:rPr lang="en-US" baseline="0" dirty="0"/>
              <a:t> driven with </a:t>
            </a:r>
            <a:r>
              <a:rPr lang="en-US" baseline="0"/>
              <a:t>new Lagrangian solver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4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</a:t>
            </a:r>
            <a:r>
              <a:rPr lang="en-US" baseline="0" dirty="0"/>
              <a:t> discovery or invention</a:t>
            </a:r>
          </a:p>
          <a:p>
            <a:r>
              <a:rPr lang="en-US" dirty="0"/>
              <a:t>Only possible through virtual prototyping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08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 and movement of dislocations under stresses created by RF electric and magnetic fields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Stress due to mag-field driven currents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Resistance to this dislocation movement is predicted from microscopic models to be improved by use of material with greater yield strength, e.g.in copper alloys.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key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Yield strength is enhanced at cryogenic temperatures.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 experimental 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2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71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6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harmonic frequency!!</a:t>
            </a:r>
          </a:p>
          <a:p>
            <a:r>
              <a:rPr lang="en-US" dirty="0"/>
              <a:t>Reduced temporal and spatial coincidence</a:t>
            </a:r>
            <a:r>
              <a:rPr lang="en-US" baseline="0" dirty="0"/>
              <a:t> lowers surface fields and pulsed heating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6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0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32657" y="6509657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HEP GARD Lab Review 2018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610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76200" y="6557963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  HEP GARD Lab Review 2018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HEP GARD Lab Review 2018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28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HEP GARD Lab Review 2018</a:t>
            </a:r>
          </a:p>
        </p:txBody>
      </p:sp>
    </p:spTree>
    <p:extLst>
      <p:ext uri="{BB962C8B-B14F-4D97-AF65-F5344CB8AC3E}">
        <p14:creationId xmlns:p14="http://schemas.microsoft.com/office/powerpoint/2010/main" val="363266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HEP GARD Lab Review 2018</a:t>
            </a:r>
          </a:p>
        </p:txBody>
      </p:sp>
    </p:spTree>
    <p:extLst>
      <p:ext uri="{BB962C8B-B14F-4D97-AF65-F5344CB8AC3E}">
        <p14:creationId xmlns:p14="http://schemas.microsoft.com/office/powerpoint/2010/main" val="421922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1053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HEP GARD Lab Review 2018</a:t>
            </a:r>
          </a:p>
        </p:txBody>
      </p:sp>
    </p:spTree>
    <p:extLst>
      <p:ext uri="{BB962C8B-B14F-4D97-AF65-F5344CB8AC3E}">
        <p14:creationId xmlns:p14="http://schemas.microsoft.com/office/powerpoint/2010/main" val="168566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tiff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8.emf"/><Relationship Id="rId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"/><Relationship Id="rId2" Type="http://schemas.openxmlformats.org/officeDocument/2006/relationships/image" Target="../media/image9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94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1.emf"/><Relationship Id="rId4" Type="http://schemas.openxmlformats.org/officeDocument/2006/relationships/image" Target="../media/image9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76447" y="1295400"/>
            <a:ext cx="4828953" cy="1787525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Update on High Gradient Research at SLAC</a:t>
            </a:r>
            <a:r>
              <a:rPr lang="en-CA" sz="3200" dirty="0">
                <a:solidFill>
                  <a:schemeClr val="tx1"/>
                </a:solidFill>
              </a:rPr>
              <a:t/>
            </a:r>
            <a:br>
              <a:rPr lang="en-CA" sz="3200" dirty="0">
                <a:solidFill>
                  <a:schemeClr val="tx1"/>
                </a:solidFill>
              </a:rPr>
            </a:b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60498" y="3125943"/>
            <a:ext cx="4540102" cy="1787525"/>
          </a:xfrm>
        </p:spPr>
        <p:txBody>
          <a:bodyPr/>
          <a:lstStyle/>
          <a:p>
            <a:r>
              <a:rPr lang="en-CA" sz="2000" dirty="0">
                <a:solidFill>
                  <a:schemeClr val="tx1"/>
                </a:solidFill>
              </a:rPr>
              <a:t>Emilio Nanni </a:t>
            </a:r>
            <a:r>
              <a:rPr lang="en-US" sz="2000" dirty="0">
                <a:solidFill>
                  <a:schemeClr val="tx1"/>
                </a:solidFill>
              </a:rPr>
              <a:t>and Sami Tantawi for the </a:t>
            </a:r>
            <a:r>
              <a:rPr lang="en-US" sz="2000" i="1" dirty="0">
                <a:solidFill>
                  <a:schemeClr val="tx1"/>
                </a:solidFill>
              </a:rPr>
              <a:t>RF Accelerator Technology </a:t>
            </a:r>
            <a:r>
              <a:rPr lang="en-US" sz="2000" dirty="0">
                <a:solidFill>
                  <a:schemeClr val="tx1"/>
                </a:solidFill>
              </a:rPr>
              <a:t>Team</a:t>
            </a:r>
          </a:p>
          <a:p>
            <a:r>
              <a:rPr lang="en-US" sz="2000" dirty="0">
                <a:solidFill>
                  <a:schemeClr val="tx1"/>
                </a:solidFill>
              </a:rPr>
              <a:t>HG 2021</a:t>
            </a:r>
          </a:p>
          <a:p>
            <a:r>
              <a:rPr lang="en-CA" sz="2000" dirty="0">
                <a:solidFill>
                  <a:schemeClr val="tx1"/>
                </a:solidFill>
              </a:rPr>
              <a:t>April 19,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4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arm machine&#10;&#10;Description automatically generated">
            <a:extLst>
              <a:ext uri="{FF2B5EF4-FFF2-40B4-BE49-F238E27FC236}">
                <a16:creationId xmlns:a16="http://schemas.microsoft.com/office/drawing/2014/main" id="{9C573396-AC7E-334A-9851-45F795CD3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35" y="4015035"/>
            <a:ext cx="3927745" cy="2804883"/>
          </a:xfrm>
          <a:prstGeom prst="rect">
            <a:avLst/>
          </a:prstGeom>
        </p:spPr>
      </p:pic>
      <p:pic>
        <p:nvPicPr>
          <p:cNvPr id="8" name="Picture 7" descr="A picture containing colorful, engine, farm machine&#10;&#10;Description automatically generated">
            <a:extLst>
              <a:ext uri="{FF2B5EF4-FFF2-40B4-BE49-F238E27FC236}">
                <a16:creationId xmlns:a16="http://schemas.microsoft.com/office/drawing/2014/main" id="{67BF6F6F-2436-3148-B252-59C0A6DD6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95" y="3511506"/>
            <a:ext cx="3504241" cy="33464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A2D66-DE28-8B40-B875-A269583C9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583F-F319-514F-A7C9-38E5E8F157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028407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X-band structure test to demonstrate full average power over short length (0.25 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Cryomodule design developed for </a:t>
            </a:r>
            <a:r>
              <a:rPr lang="en-US" sz="2000" dirty="0" err="1"/>
              <a:t>cryoplant</a:t>
            </a:r>
            <a:r>
              <a:rPr lang="en-US" sz="2000" dirty="0"/>
              <a:t> layout to cool 24 MW/linac thermal load at 77K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4C3B5D-75EA-9E4C-8D16-0400EA20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Cryomodule Design for High Average Power Implementation with ~90% Fill Factor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E7BD9-8A02-1345-A620-9A7B6A6B3A90}"/>
              </a:ext>
            </a:extLst>
          </p:cNvPr>
          <p:cNvSpPr txBox="1"/>
          <p:nvPr/>
        </p:nvSpPr>
        <p:spPr>
          <a:xfrm>
            <a:off x="5943600" y="612444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~10m Cryomodule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0ADD6-D584-8649-B557-6ADC240AF006}"/>
              </a:ext>
            </a:extLst>
          </p:cNvPr>
          <p:cNvSpPr txBox="1"/>
          <p:nvPr/>
        </p:nvSpPr>
        <p:spPr>
          <a:xfrm>
            <a:off x="2066747" y="6125631"/>
            <a:ext cx="2241392" cy="66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Shared nitrogen supply and return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03097-6627-5843-99BE-84E05C5E1A93}"/>
              </a:ext>
            </a:extLst>
          </p:cNvPr>
          <p:cNvSpPr/>
          <p:nvPr/>
        </p:nvSpPr>
        <p:spPr>
          <a:xfrm>
            <a:off x="6562730" y="6483548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Oriunno</a:t>
            </a:r>
            <a:r>
              <a:rPr lang="en-US" i="1" dirty="0"/>
              <a:t>, </a:t>
            </a:r>
            <a:r>
              <a:rPr lang="en-US" i="1" dirty="0" err="1"/>
              <a:t>Breidenbach</a:t>
            </a:r>
            <a:endParaRPr lang="en-US" i="1" dirty="0"/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65" y="1150612"/>
            <a:ext cx="4546785" cy="2513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38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0FACBF-4371-4549-9398-C4EEFA268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65900A-BCF4-434A-BEEA-2D61D80C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377"/>
            <a:ext cx="8103570" cy="753033"/>
          </a:xfrm>
        </p:spPr>
        <p:txBody>
          <a:bodyPr/>
          <a:lstStyle/>
          <a:p>
            <a:r>
              <a:rPr lang="en-US" dirty="0"/>
              <a:t>Structures and Advanced Manufacturing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D1B5D-4BFC-AB48-AA4C-3329EDE253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427882" cy="1797746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Completed fabrication of many structures – ready to fully utilize our facilities through FY22</a:t>
            </a:r>
          </a:p>
          <a:p>
            <a:pPr marL="800100" lvl="1" indent="-342900"/>
            <a:r>
              <a:rPr lang="en-US" dirty="0"/>
              <a:t>Diverse frequencies, concepts, materials, manuf. Techniques, normal and superconducting</a:t>
            </a:r>
          </a:p>
          <a:p>
            <a:pPr marL="800100" lvl="1" indent="-342900"/>
            <a:r>
              <a:rPr lang="en-US" dirty="0"/>
              <a:t>Additive structures, weld, tin-assisted diffusion, laser-cut braze </a:t>
            </a:r>
          </a:p>
          <a:p>
            <a:pPr marL="800100" lvl="1" indent="-342900"/>
            <a:r>
              <a:rPr lang="en-US" dirty="0"/>
              <a:t>Successful low power test of these structures</a:t>
            </a:r>
          </a:p>
          <a:p>
            <a:pPr marL="800100" lvl="1" indent="-342900"/>
            <a:r>
              <a:rPr lang="en-US" dirty="0"/>
              <a:t>Structures for SLAC and collaborators (MIT, LANL, UCLA, </a:t>
            </a:r>
            <a:r>
              <a:rPr lang="en-US" dirty="0" err="1"/>
              <a:t>Radiabeam</a:t>
            </a:r>
            <a:r>
              <a:rPr lang="en-US" dirty="0"/>
              <a:t>)</a:t>
            </a:r>
          </a:p>
        </p:txBody>
      </p:sp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4D83FE02-4E35-204E-B956-49E1C03B0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23750"/>
          <a:stretch/>
        </p:blipFill>
        <p:spPr bwMode="auto">
          <a:xfrm>
            <a:off x="4581608" y="5238315"/>
            <a:ext cx="4495338" cy="13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1BED9-CC1A-D940-9ED0-98DB3960B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977" y="3418362"/>
            <a:ext cx="1698213" cy="1418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BCF42C-2181-924D-89F8-B44FA790CA69}"/>
              </a:ext>
            </a:extLst>
          </p:cNvPr>
          <p:cNvSpPr txBox="1"/>
          <p:nvPr/>
        </p:nvSpPr>
        <p:spPr>
          <a:xfrm>
            <a:off x="1076016" y="334688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Clamped Distributed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D6A5B-3479-454E-B7A1-F4D7BFC11C50}"/>
              </a:ext>
            </a:extLst>
          </p:cNvPr>
          <p:cNvSpPr txBox="1"/>
          <p:nvPr/>
        </p:nvSpPr>
        <p:spPr>
          <a:xfrm>
            <a:off x="6288016" y="485064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C-band Linac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6D710-561C-7146-8665-24436421665C}"/>
              </a:ext>
            </a:extLst>
          </p:cNvPr>
          <p:cNvSpPr txBox="1"/>
          <p:nvPr/>
        </p:nvSpPr>
        <p:spPr>
          <a:xfrm>
            <a:off x="4975739" y="3059668"/>
            <a:ext cx="406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C-band Cavity (@LANL/@SLAC cold)</a:t>
            </a:r>
          </a:p>
        </p:txBody>
      </p:sp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id="{A1BBEC6E-232E-0F44-A7BD-7013D7E51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870552"/>
            <a:ext cx="2192364" cy="90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587228-AF3E-8E4D-841F-66FCA043B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0" y="3705101"/>
            <a:ext cx="1697982" cy="1478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568C15-237F-A347-B80D-63BC5E8A3B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5556" r="9167" b="25555"/>
          <a:stretch/>
        </p:blipFill>
        <p:spPr>
          <a:xfrm>
            <a:off x="1919272" y="3823791"/>
            <a:ext cx="2118722" cy="1305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47ECD9-A262-DB47-AF8F-093148D61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38" y="3411251"/>
            <a:ext cx="1099162" cy="1465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87A96-F474-0A48-9050-623343CE73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83" y="3411251"/>
            <a:ext cx="1080246" cy="1440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F5CE2-6CE0-4546-A357-C9CCEBEFB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269" y="5540300"/>
            <a:ext cx="1697983" cy="12769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77B48-6C8C-034F-99EF-1070D5BB10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365" t="41130" r="23720" b="20622"/>
          <a:stretch/>
        </p:blipFill>
        <p:spPr>
          <a:xfrm>
            <a:off x="2100925" y="5517230"/>
            <a:ext cx="2007161" cy="1281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4B3CE3-DFF5-E94F-988E-F4E40A24BADA}"/>
              </a:ext>
            </a:extLst>
          </p:cNvPr>
          <p:cNvSpPr txBox="1"/>
          <p:nvPr/>
        </p:nvSpPr>
        <p:spPr>
          <a:xfrm>
            <a:off x="184031" y="510540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Additive Manuf. (rf source / mm-wave)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3FE12-CF13-6C46-9AB1-37F823BD3ACA}"/>
              </a:ext>
            </a:extLst>
          </p:cNvPr>
          <p:cNvSpPr/>
          <p:nvPr/>
        </p:nvSpPr>
        <p:spPr>
          <a:xfrm>
            <a:off x="6168487" y="669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Lu, et al.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RSI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92.2 (2021): 024705.</a:t>
            </a:r>
            <a:endParaRPr lang="en-US" sz="1200" dirty="0"/>
          </a:p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Nasr, et al.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arXiv:2011.00391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(2020).</a:t>
            </a:r>
          </a:p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Tantawi, et al.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PRAB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23.9 (2020): 092001.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88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2073402"/>
            <a:ext cx="3483864" cy="29392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0412" y="4330446"/>
            <a:ext cx="3817620" cy="214655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8575">
              <a:lnSpc>
                <a:spcPts val="1189"/>
              </a:lnSpc>
            </a:pPr>
            <a:fld id="{81D60167-4931-47E6-BA6A-407CBD079E47}" type="slidenum">
              <a:rPr spc="-4" dirty="0"/>
              <a:pPr marL="28575">
                <a:lnSpc>
                  <a:spcPts val="1189"/>
                </a:lnSpc>
              </a:pPr>
              <a:t>12</a:t>
            </a:fld>
            <a:endParaRPr spc="-4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1822" y="134323"/>
            <a:ext cx="8103570" cy="747801"/>
          </a:xfrm>
          <a:prstGeom prst="rect">
            <a:avLst/>
          </a:prstGeom>
        </p:spPr>
        <p:txBody>
          <a:bodyPr vert="horz" wrap="square" lIns="0" tIns="9049" rIns="0" bIns="0" rtlCol="0" anchor="b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pc="-4" dirty="0"/>
              <a:t>Braze-Less optimized X-band structure could achieve gradients well above 150 MV/m</a:t>
            </a:r>
            <a:endParaRPr dirty="0"/>
          </a:p>
        </p:txBody>
      </p:sp>
      <p:sp>
        <p:nvSpPr>
          <p:cNvPr id="96" name="Content Placeholder 95">
            <a:extLst>
              <a:ext uri="{FF2B5EF4-FFF2-40B4-BE49-F238E27FC236}">
                <a16:creationId xmlns:a16="http://schemas.microsoft.com/office/drawing/2014/main" id="{5391B05D-5025-4120-9084-479FA409CD6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8A7E8CD-A298-415B-B1F4-114E653AA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315" y="1371600"/>
            <a:ext cx="4874393" cy="273501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EF06DC0E-87D7-4698-935B-E6A5F9DA6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4173376"/>
            <a:ext cx="2433890" cy="202600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32AEA3D-BBD3-427A-BC3C-0C6B96D377B1}"/>
              </a:ext>
            </a:extLst>
          </p:cNvPr>
          <p:cNvSpPr txBox="1"/>
          <p:nvPr/>
        </p:nvSpPr>
        <p:spPr>
          <a:xfrm>
            <a:off x="378311" y="6212903"/>
            <a:ext cx="8387378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Previous structure had a field enhancement factor of 2.6. This structure has a field enhancement factor of 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756DA81-4790-42A8-9CA9-38EBB5C45916}"/>
              </a:ext>
            </a:extLst>
          </p:cNvPr>
          <p:cNvSpPr txBox="1"/>
          <p:nvPr/>
        </p:nvSpPr>
        <p:spPr>
          <a:xfrm>
            <a:off x="609600" y="4279809"/>
            <a:ext cx="2133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Old distributed coupling structure,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</a:rPr>
              <a:t>Suface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 deformation happened at 300 MV/m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AE51C-B59F-E641-96FB-E5664C7B4646}"/>
              </a:ext>
            </a:extLst>
          </p:cNvPr>
          <p:cNvSpPr txBox="1"/>
          <p:nvPr/>
        </p:nvSpPr>
        <p:spPr>
          <a:xfrm>
            <a:off x="6400800" y="649144"/>
            <a:ext cx="156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Nasr, Tantawi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8274" y="3193801"/>
            <a:ext cx="5225984" cy="3199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53033"/>
          </a:xfrm>
        </p:spPr>
        <p:txBody>
          <a:bodyPr/>
          <a:lstStyle/>
          <a:p>
            <a:r>
              <a:rPr lang="en-US" sz="2200" dirty="0"/>
              <a:t>Multi-Frequency Acceleration Has Potential to Impact Efficiency and Gradient of </a:t>
            </a:r>
            <a:r>
              <a:rPr lang="en-US" sz="2200" i="1" dirty="0">
                <a:solidFill>
                  <a:srgbClr val="0000FF"/>
                </a:solidFill>
              </a:rPr>
              <a:t>Normal and Superconducting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Structures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4"/>
          </p:nvPr>
        </p:nvSpPr>
        <p:spPr>
          <a:xfrm>
            <a:off x="4495800" y="1600200"/>
            <a:ext cx="4648200" cy="44958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dirty="0"/>
              <a:t>Typically power ~ (gradient)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dirty="0"/>
              <a:t>Performance improves when powered with two RF modes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2400" b="1" dirty="0"/>
              <a:t>Efficiency: </a:t>
            </a:r>
            <a:r>
              <a:rPr lang="en-US" sz="2400" dirty="0"/>
              <a:t>Linear superposition of fields adding power in two modes.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2400" b="1" dirty="0"/>
              <a:t>Gradient: </a:t>
            </a:r>
            <a:r>
              <a:rPr lang="en-US" sz="2400" dirty="0"/>
              <a:t>doubling the accelerating gradient without doubling surface fields;</a:t>
            </a:r>
            <a:r>
              <a:rPr lang="en-US" sz="2400" dirty="0">
                <a:solidFill>
                  <a:srgbClr val="000000"/>
                </a:solidFill>
              </a:rPr>
              <a:t> ~ 300 MV/m gradient at room temp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dirty="0"/>
              <a:t>Potential for &gt; 70 MV/m superconducting accelerators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-58686" y="2781911"/>
                <a:ext cx="26042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f=11.424 GHz,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R</a:t>
                </a:r>
                <a:r>
                  <a:rPr lang="en-US" sz="1400" baseline="-25000" dirty="0" err="1">
                    <a:solidFill>
                      <a:srgbClr val="000000"/>
                    </a:solidFill>
                  </a:rPr>
                  <a:t>s</a:t>
                </a:r>
                <a:r>
                  <a:rPr lang="en-US" sz="1400" dirty="0">
                    <a:solidFill>
                      <a:srgbClr val="000000"/>
                    </a:solidFill>
                  </a:rPr>
                  <a:t>=181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solidFill>
                          <a:srgbClr val="000000"/>
                        </a:solidFill>
                        <a:latin typeface="Cambria Math"/>
                      </a:rPr>
                      <m:t>Ω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/m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686" y="2781911"/>
                <a:ext cx="2604236" cy="307777"/>
              </a:xfrm>
              <a:prstGeom prst="rect">
                <a:avLst/>
              </a:prstGeom>
              <a:blipFill>
                <a:blip r:embed="rId4"/>
                <a:stretch>
                  <a:fillRect l="-701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49" y="1312281"/>
            <a:ext cx="1832651" cy="148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363759" y="2781238"/>
                <a:ext cx="24352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f=18.309 GHz,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R</a:t>
                </a:r>
                <a:r>
                  <a:rPr lang="en-US" sz="1400" baseline="-25000" dirty="0" err="1">
                    <a:solidFill>
                      <a:srgbClr val="000000"/>
                    </a:solidFill>
                  </a:rPr>
                  <a:t>s</a:t>
                </a:r>
                <a:r>
                  <a:rPr lang="en-US" sz="1400" dirty="0">
                    <a:solidFill>
                      <a:srgbClr val="000000"/>
                    </a:solidFill>
                  </a:rPr>
                  <a:t>=63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solidFill>
                          <a:srgbClr val="000000"/>
                        </a:solidFill>
                        <a:latin typeface="Cambria Math"/>
                      </a:rPr>
                      <m:t>Ω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/m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759" y="2781238"/>
                <a:ext cx="2435282" cy="307777"/>
              </a:xfrm>
              <a:prstGeom prst="rect">
                <a:avLst/>
              </a:prstGeom>
              <a:blipFill>
                <a:blip r:embed="rId6"/>
                <a:stretch>
                  <a:fillRect l="-75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635" y="1312281"/>
            <a:ext cx="1835529" cy="149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05148" y="6581001"/>
            <a:ext cx="1938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</a:rPr>
              <a:t>S. Tantawi, M. Nasr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57" y="3090446"/>
            <a:ext cx="4766384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Structure has total Shunt Impedance is 244 MΩ/m.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A6BAD3-A830-431B-8FF0-27AEFD5E23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08" t="10810" r="54642"/>
          <a:stretch/>
        </p:blipFill>
        <p:spPr>
          <a:xfrm>
            <a:off x="3367557" y="3562607"/>
            <a:ext cx="808463" cy="26046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9892" y="6208583"/>
            <a:ext cx="3908751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Implementable with Distributed Coupling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3544" y="5384864"/>
            <a:ext cx="1189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Nasr et al., IPAC’18 </a:t>
            </a:r>
          </a:p>
        </p:txBody>
      </p:sp>
    </p:spTree>
    <p:extLst>
      <p:ext uri="{BB962C8B-B14F-4D97-AF65-F5344CB8AC3E}">
        <p14:creationId xmlns:p14="http://schemas.microsoft.com/office/powerpoint/2010/main" val="4072213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0FACBF-4371-4549-9398-C4EEFA268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65900A-BCF4-434A-BEEA-2D61D80C0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Updates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D1B5D-4BFC-AB48-AA4C-3329EDE253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110699" cy="5065522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NLCTA:   Resumed experimental program at XTA; new operation of S-band station and Station 0</a:t>
            </a:r>
          </a:p>
          <a:p>
            <a:pPr marL="800100" lvl="1" indent="-342900"/>
            <a:r>
              <a:rPr lang="en-US" dirty="0"/>
              <a:t>NLCTA is GARD RF workhorse</a:t>
            </a:r>
          </a:p>
          <a:p>
            <a:pPr marL="800100" lvl="1" indent="-342900"/>
            <a:r>
              <a:rPr lang="en-US" dirty="0"/>
              <a:t>Worked with TF to develop 3 </a:t>
            </a:r>
            <a:r>
              <a:rPr lang="en-US" dirty="0" err="1"/>
              <a:t>yr</a:t>
            </a:r>
            <a:r>
              <a:rPr lang="en-US" dirty="0"/>
              <a:t> plan that fully utilizes facility</a:t>
            </a:r>
          </a:p>
          <a:p>
            <a:pPr marL="800100" lvl="1" indent="-342900"/>
            <a:r>
              <a:rPr lang="en-US" dirty="0"/>
              <a:t>Developing maintenance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Lab: Resumed experimental operation of Test Stand 6 (high gradient structure tests); preparing Test Stand 4 (superconducting structure)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Deposition System: Utility hookup proceeding; final acceptance summer 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new cryogenic systems – one for high power, one ultra-cold</a:t>
            </a:r>
          </a:p>
        </p:txBody>
      </p:sp>
      <p:pic>
        <p:nvPicPr>
          <p:cNvPr id="6" name="Picture 5" descr="A picture containing text, monitor, indoor&#10;&#10;Description automatically generated">
            <a:extLst>
              <a:ext uri="{FF2B5EF4-FFF2-40B4-BE49-F238E27FC236}">
                <a16:creationId xmlns:a16="http://schemas.microsoft.com/office/drawing/2014/main" id="{977ACE80-0068-C745-BE4A-BBCC830E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320" y="1635861"/>
            <a:ext cx="1495290" cy="11214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0674757-FF08-AE45-8A45-A188A580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88" y="2408195"/>
            <a:ext cx="1360384" cy="18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83D5C5D-0975-354A-B77E-1C2B468C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17" y="3131134"/>
            <a:ext cx="1691633" cy="126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388EA631-FD0B-B84F-A333-BE10B222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81" y="3114266"/>
            <a:ext cx="1450812" cy="10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6C6F15-FE74-1B49-9A35-1F48CF875ADA}"/>
              </a:ext>
            </a:extLst>
          </p:cNvPr>
          <p:cNvSpPr txBox="1"/>
          <p:nvPr/>
        </p:nvSpPr>
        <p:spPr>
          <a:xfrm>
            <a:off x="7221271" y="275956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X-band Station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F677FA-414F-564F-B880-2CCC09FBAD1E}"/>
              </a:ext>
            </a:extLst>
          </p:cNvPr>
          <p:cNvSpPr txBox="1"/>
          <p:nvPr/>
        </p:nvSpPr>
        <p:spPr>
          <a:xfrm>
            <a:off x="4921038" y="19269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S-band</a:t>
            </a:r>
          </a:p>
        </p:txBody>
      </p:sp>
      <p:pic>
        <p:nvPicPr>
          <p:cNvPr id="14" name="Picture 13" descr="Chart, waterfall chart&#10;&#10;Description automatically generated">
            <a:extLst>
              <a:ext uri="{FF2B5EF4-FFF2-40B4-BE49-F238E27FC236}">
                <a16:creationId xmlns:a16="http://schemas.microsoft.com/office/drawing/2014/main" id="{D4D0EF30-78E1-F04C-A3C2-D2844E319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388" y="4514750"/>
            <a:ext cx="2129805" cy="1414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061" y="6197747"/>
            <a:ext cx="4643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NLCTA PPS down from Dec. ‘19 – Aug. ‘20 </a:t>
            </a:r>
          </a:p>
          <a:p>
            <a:r>
              <a:rPr lang="en-US" dirty="0"/>
              <a:t>Lost one klystron in Dec.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039FCD-1B93-D74B-A216-E7CBF7018D8C}"/>
              </a:ext>
            </a:extLst>
          </p:cNvPr>
          <p:cNvSpPr txBox="1"/>
          <p:nvPr/>
        </p:nvSpPr>
        <p:spPr>
          <a:xfrm>
            <a:off x="5849497" y="1262363"/>
            <a:ext cx="186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XTA Operational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8A52423-4393-C743-82D9-F98728660BB9}"/>
              </a:ext>
            </a:extLst>
          </p:cNvPr>
          <p:cNvSpPr txBox="1">
            <a:spLocks/>
          </p:cNvSpPr>
          <p:nvPr/>
        </p:nvSpPr>
        <p:spPr>
          <a:xfrm>
            <a:off x="4860849" y="5721479"/>
            <a:ext cx="2762722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</a:rPr>
              <a:t>TS4 V. Dolgashev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1C-SW-A2.75-T1.5-CuAg-EBW-Radiabeam-#1 </a:t>
            </a:r>
            <a:br>
              <a:rPr lang="en-US" sz="1600" b="0" dirty="0">
                <a:solidFill>
                  <a:schemeClr val="tx1"/>
                </a:solidFill>
              </a:rPr>
            </a:b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71916C-D3ED-444F-AD68-A8A9F20DC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6999" y="5195234"/>
            <a:ext cx="2402857" cy="16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98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model train&#10;&#10;Description automatically generated with low confidence">
            <a:extLst>
              <a:ext uri="{FF2B5EF4-FFF2-40B4-BE49-F238E27FC236}">
                <a16:creationId xmlns:a16="http://schemas.microsoft.com/office/drawing/2014/main" id="{51F4190B-A307-1549-B56B-776B090AF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1"/>
          <a:stretch/>
        </p:blipFill>
        <p:spPr>
          <a:xfrm>
            <a:off x="6258684" y="1339115"/>
            <a:ext cx="2692311" cy="130473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</a:t>
            </a:r>
            <a:r>
              <a:rPr lang="en-US" dirty="0" smtClean="0"/>
              <a:t>RF Accelerator R&amp;D </a:t>
            </a:r>
            <a:r>
              <a:rPr lang="en-US" dirty="0"/>
              <a:t>Spin Offs Impacting </a:t>
            </a:r>
            <a:r>
              <a:rPr lang="en-US" dirty="0" smtClean="0"/>
              <a:t>the Broader Community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925380" cy="5612479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technologies and advanced concepts </a:t>
            </a:r>
            <a:r>
              <a:rPr lang="en-US" dirty="0" smtClean="0"/>
              <a:t>for RF accelerators  </a:t>
            </a:r>
            <a:r>
              <a:rPr lang="en-US" dirty="0"/>
              <a:t>continue to attract community </a:t>
            </a:r>
            <a:r>
              <a:rPr lang="en-US" dirty="0" smtClean="0"/>
              <a:t>interest</a:t>
            </a:r>
            <a:endParaRPr lang="en-US" dirty="0"/>
          </a:p>
          <a:p>
            <a:pPr marL="800100" lvl="1" indent="-342900"/>
            <a:r>
              <a:rPr lang="en-US" dirty="0"/>
              <a:t>Facility concepts like C</a:t>
            </a:r>
            <a:r>
              <a:rPr lang="en-US" baseline="30000" dirty="0"/>
              <a:t>3</a:t>
            </a:r>
            <a:r>
              <a:rPr lang="en-US" dirty="0"/>
              <a:t> and XCC</a:t>
            </a:r>
          </a:p>
          <a:p>
            <a:pPr marL="800100" lvl="1" indent="-342900"/>
            <a:r>
              <a:rPr lang="en-US" dirty="0"/>
              <a:t>DARPA GRIT – High gradient C-band</a:t>
            </a:r>
          </a:p>
          <a:p>
            <a:pPr marL="800100" lvl="1" indent="-342900"/>
            <a:r>
              <a:rPr lang="en-US" dirty="0">
                <a:latin typeface="Arial"/>
                <a:cs typeface="Arial"/>
              </a:rPr>
              <a:t>DARPA MABEL – THz / ACE3P/WARP</a:t>
            </a:r>
            <a:endParaRPr lang="en-US" dirty="0"/>
          </a:p>
          <a:p>
            <a:pPr marL="800100" lvl="1" indent="-342900"/>
            <a:r>
              <a:rPr lang="en-US" dirty="0"/>
              <a:t>DNDO</a:t>
            </a:r>
          </a:p>
          <a:p>
            <a:pPr marL="800100" lvl="1" indent="-342900"/>
            <a:r>
              <a:rPr lang="en-US" dirty="0"/>
              <a:t>BRP</a:t>
            </a:r>
          </a:p>
          <a:p>
            <a:pPr marL="800100" lvl="1" indent="-342900"/>
            <a:r>
              <a:rPr lang="en-US" dirty="0">
                <a:latin typeface="Arial"/>
                <a:cs typeface="Arial"/>
              </a:rPr>
              <a:t>UCLA – FEL</a:t>
            </a:r>
          </a:p>
          <a:p>
            <a:pPr marL="800100" lvl="1" indent="-342900"/>
            <a:r>
              <a:rPr lang="en-US" dirty="0"/>
              <a:t>LANL – C-Band</a:t>
            </a:r>
          </a:p>
          <a:p>
            <a:pPr marL="800100" lvl="1" indent="-342900"/>
            <a:r>
              <a:rPr lang="en-US" dirty="0"/>
              <a:t>ASU NSF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6" descr="Timeline&#10;&#10;Description automatically generated">
            <a:extLst>
              <a:ext uri="{FF2B5EF4-FFF2-40B4-BE49-F238E27FC236}">
                <a16:creationId xmlns:a16="http://schemas.microsoft.com/office/drawing/2014/main" id="{A1774341-1203-4E71-A200-F39911F3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995" y="3256063"/>
            <a:ext cx="2743200" cy="1608083"/>
          </a:xfrm>
          <a:prstGeom prst="rect">
            <a:avLst/>
          </a:prstGeom>
        </p:spPr>
      </p:pic>
      <p:pic>
        <p:nvPicPr>
          <p:cNvPr id="7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98F2D2D5-BA17-4D0E-9828-DEE8A40AE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807" y="2206820"/>
            <a:ext cx="1463344" cy="880625"/>
          </a:xfrm>
          <a:prstGeom prst="rect">
            <a:avLst/>
          </a:prstGeom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700A4198-D0CD-4A7D-89BA-B75F3D992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586" y="5320414"/>
            <a:ext cx="2733675" cy="1476375"/>
          </a:xfrm>
          <a:prstGeom prst="rect">
            <a:avLst/>
          </a:prstGeom>
        </p:spPr>
      </p:pic>
      <p:pic>
        <p:nvPicPr>
          <p:cNvPr id="9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F0EE0418-394A-403A-932A-70FB029BD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137" y="5317405"/>
            <a:ext cx="2013924" cy="1468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151EAE-E0E1-4ACB-A29B-7E03C98F9300}"/>
              </a:ext>
            </a:extLst>
          </p:cNvPr>
          <p:cNvSpPr txBox="1"/>
          <p:nvPr/>
        </p:nvSpPr>
        <p:spPr>
          <a:xfrm>
            <a:off x="3312596" y="485529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Tin-Assisted Bond – Developed on GARD, scaled to large structure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4615C-E2BC-4EC0-85F1-36704D2CA68D}"/>
              </a:ext>
            </a:extLst>
          </p:cNvPr>
          <p:cNvSpPr txBox="1"/>
          <p:nvPr/>
        </p:nvSpPr>
        <p:spPr>
          <a:xfrm>
            <a:off x="6229700" y="486932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Modulators and Sources – Developed on GARD, scaled to production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B56E81-D56A-453E-9077-0BE22CB7AB0D}"/>
              </a:ext>
            </a:extLst>
          </p:cNvPr>
          <p:cNvSpPr txBox="1"/>
          <p:nvPr/>
        </p:nvSpPr>
        <p:spPr>
          <a:xfrm>
            <a:off x="6061405" y="2379964"/>
            <a:ext cx="13968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HEP Facility Concepts - RF distribution and wakes</a:t>
            </a:r>
            <a:endParaRPr lang="en-US" dirty="0"/>
          </a:p>
        </p:txBody>
      </p:sp>
      <p:pic>
        <p:nvPicPr>
          <p:cNvPr id="13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9C08A235-48DF-4119-BDCF-AD51E06B3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559" y="4142474"/>
            <a:ext cx="1915753" cy="802953"/>
          </a:xfrm>
          <a:prstGeom prst="rect">
            <a:avLst/>
          </a:prstGeom>
        </p:spPr>
      </p:pic>
      <p:pic>
        <p:nvPicPr>
          <p:cNvPr id="14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2745CB-325E-4802-9947-D1E3C542E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854" y="3660309"/>
            <a:ext cx="1579164" cy="4840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69E669-D76C-49C5-B46F-17AB48E51B51}"/>
              </a:ext>
            </a:extLst>
          </p:cNvPr>
          <p:cNvSpPr txBox="1"/>
          <p:nvPr/>
        </p:nvSpPr>
        <p:spPr>
          <a:xfrm>
            <a:off x="4995540" y="2884847"/>
            <a:ext cx="13968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ACE3P/WARP Integration for high current </a:t>
            </a:r>
            <a:r>
              <a:rPr lang="en-US" sz="1200" dirty="0" err="1"/>
              <a:t>linacs</a:t>
            </a:r>
            <a:endParaRPr lang="en-US" sz="1200" dirty="0" err="1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802D30-C8A1-4F84-B978-95938C8F118F}"/>
              </a:ext>
            </a:extLst>
          </p:cNvPr>
          <p:cNvSpPr txBox="1"/>
          <p:nvPr/>
        </p:nvSpPr>
        <p:spPr>
          <a:xfrm>
            <a:off x="6061405" y="4539743"/>
            <a:ext cx="1396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UCLA</a:t>
            </a:r>
            <a:endParaRPr lang="en-US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BB1264-6232-41B4-AF1B-F4A8BD9902C1}"/>
              </a:ext>
            </a:extLst>
          </p:cNvPr>
          <p:cNvSpPr txBox="1"/>
          <p:nvPr/>
        </p:nvSpPr>
        <p:spPr>
          <a:xfrm>
            <a:off x="6369944" y="1496417"/>
            <a:ext cx="1396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CCC/XCC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7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4992922-C305-C54C-BBFA-3FA8C9016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1"/>
          <a:stretch/>
        </p:blipFill>
        <p:spPr>
          <a:xfrm>
            <a:off x="6966055" y="4782090"/>
            <a:ext cx="2103282" cy="20504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378410" y="1143000"/>
            <a:ext cx="5689390" cy="4023360"/>
            <a:chOff x="3131402" y="985157"/>
            <a:chExt cx="5689390" cy="4023360"/>
          </a:xfrm>
        </p:grpSpPr>
        <p:grpSp>
          <p:nvGrpSpPr>
            <p:cNvPr id="8" name="Group 7"/>
            <p:cNvGrpSpPr/>
            <p:nvPr/>
          </p:nvGrpSpPr>
          <p:grpSpPr>
            <a:xfrm>
              <a:off x="4800600" y="1140759"/>
              <a:ext cx="4020192" cy="3601291"/>
              <a:chOff x="4800600" y="1140759"/>
              <a:chExt cx="4020192" cy="360129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00600" y="1279712"/>
                <a:ext cx="4020192" cy="3462338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257800" y="1140759"/>
                <a:ext cx="2819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Grid of beam positions at patient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6200000">
                <a:off x="7799832" y="2806928"/>
                <a:ext cx="1143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Power per cell (kW)</a:t>
                </a:r>
              </a:p>
            </p:txBody>
          </p:sp>
        </p:grp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3131402" y="985157"/>
              <a:ext cx="1366920" cy="4023360"/>
              <a:chOff x="5307023" y="1463040"/>
              <a:chExt cx="653021" cy="1721866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12" name="Group 11"/>
              <p:cNvGrpSpPr/>
              <p:nvPr/>
            </p:nvGrpSpPr>
            <p:grpSpPr>
              <a:xfrm>
                <a:off x="5427793" y="1809750"/>
                <a:ext cx="411480" cy="1375156"/>
                <a:chOff x="5422532" y="1809750"/>
                <a:chExt cx="411480" cy="1375156"/>
              </a:xfrm>
              <a:grpFill/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5422532" y="1809750"/>
                  <a:ext cx="411480" cy="712175"/>
                </a:xfrm>
                <a:prstGeom prst="roundRect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5422532" y="2411764"/>
                  <a:ext cx="152400" cy="773142"/>
                </a:xfrm>
                <a:prstGeom prst="roundRect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5681612" y="2411764"/>
                  <a:ext cx="152400" cy="773142"/>
                </a:xfrm>
                <a:prstGeom prst="roundRect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5307023" y="1815441"/>
                <a:ext cx="653021" cy="640080"/>
                <a:chOff x="5307023" y="1815441"/>
                <a:chExt cx="653021" cy="640080"/>
              </a:xfrm>
              <a:grpFill/>
            </p:grpSpPr>
            <p:sp>
              <p:nvSpPr>
                <p:cNvPr id="15" name="Rounded Rectangle 14"/>
                <p:cNvSpPr>
                  <a:spLocks noChangeAspect="1"/>
                </p:cNvSpPr>
                <p:nvPr/>
              </p:nvSpPr>
              <p:spPr>
                <a:xfrm rot="1140000">
                  <a:off x="5307023" y="1815441"/>
                  <a:ext cx="126172" cy="640080"/>
                </a:xfrm>
                <a:prstGeom prst="roundRect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ounded Rectangle 15"/>
                <p:cNvSpPr>
                  <a:spLocks noChangeAspect="1"/>
                </p:cNvSpPr>
                <p:nvPr/>
              </p:nvSpPr>
              <p:spPr>
                <a:xfrm rot="20460000" flipH="1">
                  <a:off x="5833872" y="1815441"/>
                  <a:ext cx="126172" cy="640080"/>
                </a:xfrm>
                <a:prstGeom prst="roundRect">
                  <a:avLst/>
                </a:pr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5501860" y="1463040"/>
                <a:ext cx="263347" cy="329184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8977" t="8217" r="8354" b="8078"/>
            <a:stretch/>
          </p:blipFill>
          <p:spPr>
            <a:xfrm>
              <a:off x="3507540" y="1972012"/>
              <a:ext cx="603504" cy="603504"/>
            </a:xfrm>
            <a:prstGeom prst="ellipse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H="1">
              <a:off x="3810000" y="1448536"/>
              <a:ext cx="1447800" cy="523476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21" idx="4"/>
            </p:cNvCxnSpPr>
            <p:nvPr/>
          </p:nvCxnSpPr>
          <p:spPr>
            <a:xfrm flipH="1" flipV="1">
              <a:off x="3809292" y="2575516"/>
              <a:ext cx="1448508" cy="167263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3-D Proton Beam Scanner for Hadron Therapy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4"/>
          </p:nvPr>
        </p:nvSpPr>
        <p:spPr>
          <a:xfrm>
            <a:off x="442086" y="1371600"/>
            <a:ext cx="2550462" cy="2496531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Baseline energy of 150 MeV reaches a 15 cm depth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Energy modulator enables ±30 MeV sweep, equivalent to +6 cm to -5 cm depth range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Deflector steers over a ±10 cm range in each direction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6266808" y="2286000"/>
            <a:ext cx="1398494" cy="1416446"/>
          </a:xfrm>
          <a:custGeom>
            <a:avLst/>
            <a:gdLst>
              <a:gd name="connsiteX0" fmla="*/ 0 w 1398494"/>
              <a:gd name="connsiteY0" fmla="*/ 703752 h 1416446"/>
              <a:gd name="connsiteX1" fmla="*/ 0 w 1398494"/>
              <a:gd name="connsiteY1" fmla="*/ 703752 h 1416446"/>
              <a:gd name="connsiteX2" fmla="*/ 53788 w 1398494"/>
              <a:gd name="connsiteY2" fmla="*/ 183799 h 1416446"/>
              <a:gd name="connsiteX3" fmla="*/ 295835 w 1398494"/>
              <a:gd name="connsiteY3" fmla="*/ 26916 h 1416446"/>
              <a:gd name="connsiteX4" fmla="*/ 340659 w 1398494"/>
              <a:gd name="connsiteY4" fmla="*/ 22 h 1416446"/>
              <a:gd name="connsiteX5" fmla="*/ 766482 w 1398494"/>
              <a:gd name="connsiteY5" fmla="*/ 62775 h 1416446"/>
              <a:gd name="connsiteX6" fmla="*/ 797859 w 1398494"/>
              <a:gd name="connsiteY6" fmla="*/ 327234 h 1416446"/>
              <a:gd name="connsiteX7" fmla="*/ 1057835 w 1398494"/>
              <a:gd name="connsiteY7" fmla="*/ 519975 h 1416446"/>
              <a:gd name="connsiteX8" fmla="*/ 1398494 w 1398494"/>
              <a:gd name="connsiteY8" fmla="*/ 726163 h 1416446"/>
              <a:gd name="connsiteX9" fmla="*/ 1398494 w 1398494"/>
              <a:gd name="connsiteY9" fmla="*/ 1017516 h 1416446"/>
              <a:gd name="connsiteX10" fmla="*/ 1093694 w 1398494"/>
              <a:gd name="connsiteY10" fmla="*/ 1416446 h 1416446"/>
              <a:gd name="connsiteX11" fmla="*/ 345141 w 1398494"/>
              <a:gd name="connsiteY11" fmla="*/ 1205775 h 1416446"/>
              <a:gd name="connsiteX12" fmla="*/ 156882 w 1398494"/>
              <a:gd name="connsiteY12" fmla="*/ 887528 h 1416446"/>
              <a:gd name="connsiteX13" fmla="*/ 0 w 1398494"/>
              <a:gd name="connsiteY13" fmla="*/ 703752 h 141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8494" h="1416446">
                <a:moveTo>
                  <a:pt x="0" y="703752"/>
                </a:moveTo>
                <a:lnTo>
                  <a:pt x="0" y="703752"/>
                </a:lnTo>
                <a:lnTo>
                  <a:pt x="53788" y="183799"/>
                </a:lnTo>
                <a:lnTo>
                  <a:pt x="295835" y="26916"/>
                </a:lnTo>
                <a:cubicBezTo>
                  <a:pt x="334085" y="-1771"/>
                  <a:pt x="316753" y="22"/>
                  <a:pt x="340659" y="22"/>
                </a:cubicBezTo>
                <a:lnTo>
                  <a:pt x="766482" y="62775"/>
                </a:lnTo>
                <a:lnTo>
                  <a:pt x="797859" y="327234"/>
                </a:lnTo>
                <a:lnTo>
                  <a:pt x="1057835" y="519975"/>
                </a:lnTo>
                <a:lnTo>
                  <a:pt x="1398494" y="726163"/>
                </a:lnTo>
                <a:lnTo>
                  <a:pt x="1398494" y="1017516"/>
                </a:lnTo>
                <a:lnTo>
                  <a:pt x="1093694" y="1416446"/>
                </a:lnTo>
                <a:lnTo>
                  <a:pt x="345141" y="1205775"/>
                </a:lnTo>
                <a:lnTo>
                  <a:pt x="156882" y="887528"/>
                </a:lnTo>
                <a:lnTo>
                  <a:pt x="0" y="703752"/>
                </a:lnTo>
                <a:close/>
              </a:path>
            </a:pathLst>
          </a:custGeom>
          <a:solidFill>
            <a:srgbClr val="A4001D">
              <a:alpha val="43922"/>
            </a:srgbClr>
          </a:solidFill>
          <a:ln>
            <a:solidFill>
              <a:srgbClr val="770012">
                <a:alpha val="5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380933">
            <a:off x="6508855" y="29163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tumor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50" y="4163718"/>
            <a:ext cx="4606354" cy="2694282"/>
          </a:xfrm>
          <a:prstGeom prst="rect">
            <a:avLst/>
          </a:prstGeom>
        </p:spPr>
      </p:pic>
      <p:sp>
        <p:nvSpPr>
          <p:cNvPr id="26" name="Content Placeholder 29">
            <a:extLst>
              <a:ext uri="{FF2B5EF4-FFF2-40B4-BE49-F238E27FC236}">
                <a16:creationId xmlns:a16="http://schemas.microsoft.com/office/drawing/2014/main" id="{88FD7634-4E08-954B-89EF-51BEC777B656}"/>
              </a:ext>
            </a:extLst>
          </p:cNvPr>
          <p:cNvSpPr txBox="1">
            <a:spLocks/>
          </p:cNvSpPr>
          <p:nvPr/>
        </p:nvSpPr>
        <p:spPr>
          <a:xfrm>
            <a:off x="4919195" y="4983926"/>
            <a:ext cx="2001246" cy="1848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/>
              <a:t>Program goals to test prototypes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/>
              <a:t>Single cavity energy modulator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/>
              <a:t>Three cavity deflector</a:t>
            </a:r>
          </a:p>
        </p:txBody>
      </p:sp>
    </p:spTree>
    <p:extLst>
      <p:ext uri="{BB962C8B-B14F-4D97-AF65-F5344CB8AC3E}">
        <p14:creationId xmlns:p14="http://schemas.microsoft.com/office/powerpoint/2010/main" val="982235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Results from High Power Testing of Energy Mod.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Nominal input 400 kW, 30 MV/m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Achieved 1 MW, 50 MV/m before observing breakdowns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Upgrading control system for better monitoring and long term operation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72" y="4716990"/>
            <a:ext cx="2548941" cy="1911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283" y="5649374"/>
            <a:ext cx="1732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Transmission Measurement </a:t>
            </a:r>
            <a:r>
              <a:rPr lang="en-US" b="1" dirty="0" smtClean="0"/>
              <a:t>@ High Power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78978" y="2514600"/>
            <a:ext cx="417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Injector Station Operational w/ Structure</a:t>
            </a: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5483DD51-0035-488D-92AA-2968DDAE4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21" y="3245916"/>
            <a:ext cx="2436985" cy="1827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6401" r="10770" b="5290"/>
          <a:stretch/>
        </p:blipFill>
        <p:spPr>
          <a:xfrm>
            <a:off x="7107006" y="3385463"/>
            <a:ext cx="1219839" cy="1889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26FAA4-08FC-4825-8B03-4929ADB0401A}"/>
              </a:ext>
            </a:extLst>
          </p:cNvPr>
          <p:cNvSpPr txBox="1"/>
          <p:nvPr/>
        </p:nvSpPr>
        <p:spPr>
          <a:xfrm>
            <a:off x="4512135" y="5050916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Dark Current Signal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B83E57-34F9-A543-9C83-12EFF70C0E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750" y="3155290"/>
            <a:ext cx="2082267" cy="1561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20D298-C3F4-DA4E-B210-57266F138F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71" y="3206187"/>
            <a:ext cx="1556412" cy="20971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B07200-1EE3-2949-A027-AD0249BE46D2}"/>
              </a:ext>
            </a:extLst>
          </p:cNvPr>
          <p:cNvSpPr txBox="1"/>
          <p:nvPr/>
        </p:nvSpPr>
        <p:spPr>
          <a:xfrm>
            <a:off x="2306239" y="2891692"/>
            <a:ext cx="173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S11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0CB3CF0-8FCC-8449-91EA-CE04B5F05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647768"/>
              </p:ext>
            </p:extLst>
          </p:nvPr>
        </p:nvGraphicFramePr>
        <p:xfrm>
          <a:off x="4485507" y="5447914"/>
          <a:ext cx="4600672" cy="135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4537157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17474832"/>
                    </a:ext>
                  </a:extLst>
                </a:gridCol>
                <a:gridCol w="2101312">
                  <a:extLst>
                    <a:ext uri="{9D8B030D-6E8A-4147-A177-3AD203B41FA5}">
                      <a16:colId xmlns:a16="http://schemas.microsoft.com/office/drawing/2014/main" val="2434551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Cold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6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Frequency (GHz)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2.853 Cu-Ag, 2.854 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4248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Q0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11936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12014 Cu-Ag,</a:t>
                      </a:r>
                      <a:r>
                        <a:rPr lang="en-US" sz="1400" baseline="0" dirty="0"/>
                        <a:t> 12197 Cu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48394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Coupling beta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1.04 (both)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483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379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93500A-ADB4-0943-B0A0-16748906C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228" y="4679924"/>
            <a:ext cx="5377772" cy="21690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59"/>
          <a:stretch/>
        </p:blipFill>
        <p:spPr>
          <a:xfrm>
            <a:off x="4370524" y="1339875"/>
            <a:ext cx="2392266" cy="225640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C-band Version Fabricated 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92184" y="1295399"/>
            <a:ext cx="4127416" cy="5433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expand testing capacity a C-band version was fabricated and sent to LANL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S-band remains leading high freq. candidate for compatibility with cyclotrons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C-band interesting for alternate proton injectors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Tested a low power and cryogenic temperatures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5589"/>
          <a:stretch/>
        </p:blipFill>
        <p:spPr>
          <a:xfrm>
            <a:off x="6932115" y="1247048"/>
            <a:ext cx="2142956" cy="1693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940468"/>
            <a:ext cx="1367430" cy="18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00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" y="1981200"/>
            <a:ext cx="2223109" cy="2428819"/>
            <a:chOff x="5638799" y="963143"/>
            <a:chExt cx="3543057" cy="38709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638799" y="963143"/>
              <a:ext cx="3543057" cy="387090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610600" y="112395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 rot="5400000">
            <a:off x="2289542" y="2218381"/>
            <a:ext cx="2362201" cy="1887841"/>
            <a:chOff x="304800" y="963143"/>
            <a:chExt cx="5034313" cy="40233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12833" y="460223"/>
              <a:ext cx="4023360" cy="5029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" y="1466971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Deflector Prototype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62238" y="4339987"/>
            <a:ext cx="3733800" cy="94088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Structure is fabricated and ready for high power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 and post braze cold test in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three cavities within 1 MHz before tuning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1" y="2126756"/>
            <a:ext cx="4005238" cy="1608870"/>
          </a:xfrm>
          <a:prstGeom prst="rect">
            <a:avLst/>
          </a:prstGeom>
        </p:spPr>
      </p:pic>
      <p:pic>
        <p:nvPicPr>
          <p:cNvPr id="14" name="Picture 13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500F13B4-05B6-2B4C-8114-8EEAE209D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58092" y="3967840"/>
            <a:ext cx="3236062" cy="24270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92F9D77-6BFC-1B40-A307-08F74D72ED34}"/>
              </a:ext>
            </a:extLst>
          </p:cNvPr>
          <p:cNvSpPr/>
          <p:nvPr/>
        </p:nvSpPr>
        <p:spPr>
          <a:xfrm>
            <a:off x="341594" y="1322589"/>
            <a:ext cx="8543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Snively, Emma, et al. "Deflector Cavity Design for Rapid 2-D Proton Beam Scanning."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Bulletin of the American Physical Society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65 (2020).</a:t>
            </a:r>
            <a:endParaRPr lang="en-US" dirty="0"/>
          </a:p>
        </p:txBody>
      </p:sp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0"/>
          <a:stretch/>
        </p:blipFill>
        <p:spPr>
          <a:xfrm>
            <a:off x="4282697" y="3690551"/>
            <a:ext cx="4798760" cy="31088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9183" y="3723972"/>
            <a:ext cx="479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Brazed Structure Cold Test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6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04800" y="4787152"/>
            <a:ext cx="8839200" cy="2070847"/>
          </a:xfrm>
          <a:prstGeom prst="rect">
            <a:avLst/>
          </a:prstGeom>
        </p:spPr>
        <p:txBody>
          <a:bodyPr vert="horz" lIns="0" tIns="0" rIns="0" bIns="0" numCol="4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000" b="1" dirty="0" smtClean="0"/>
              <a:t>SLAC UED Team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Renkai Li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Xijie Wang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Stephen Weathersby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Xiaozhe Shen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MIT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Sam Schaub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Julian Picard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Sudheer Jawla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Rick Temkin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 </a:t>
            </a:r>
            <a:r>
              <a:rPr lang="en-US" sz="2000" b="1" dirty="0" smtClean="0"/>
              <a:t>INFN-LNF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Bruno Spataro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UCLA</a:t>
            </a:r>
            <a:r>
              <a:rPr lang="en-US" sz="2000" dirty="0" smtClean="0"/>
              <a:t> 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James Rosenzweig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LANL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John Lewellen 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Evgenya Simakov</a:t>
            </a: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A27B34-FE4E-4A46-9818-3699858ACD62}"/>
              </a:ext>
            </a:extLst>
          </p:cNvPr>
          <p:cNvGrpSpPr/>
          <p:nvPr/>
        </p:nvGrpSpPr>
        <p:grpSpPr>
          <a:xfrm>
            <a:off x="7021681" y="5920814"/>
            <a:ext cx="2003267" cy="916386"/>
            <a:chOff x="7862396" y="1282163"/>
            <a:chExt cx="1976768" cy="904265"/>
          </a:xfrm>
        </p:grpSpPr>
        <p:sp>
          <p:nvSpPr>
            <p:cNvPr id="8" name="TextBox 7"/>
            <p:cNvSpPr txBox="1"/>
            <p:nvPr/>
          </p:nvSpPr>
          <p:spPr>
            <a:xfrm>
              <a:off x="7862396" y="1282163"/>
              <a:ext cx="1235118" cy="57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Supported by: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12ED6E-E456-6343-AB1A-2A0FB867F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4899" y="1282163"/>
              <a:ext cx="904265" cy="90426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5280993-7068-BF42-AE69-E8ECB75D92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371600"/>
            <a:ext cx="7507047" cy="3275750"/>
          </a:xfrm>
          <a:prstGeom prst="rect">
            <a:avLst/>
          </a:prstGeom>
        </p:spPr>
      </p:pic>
      <p:sp>
        <p:nvSpPr>
          <p:cNvPr id="11" name="TextBox 121">
            <a:extLst>
              <a:ext uri="{FF2B5EF4-FFF2-40B4-BE49-F238E27FC236}">
                <a16:creationId xmlns:a16="http://schemas.microsoft.com/office/drawing/2014/main" id="{6DEB746E-E9EA-CB42-9B6F-0638F706F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73" y="3998854"/>
            <a:ext cx="510309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>
              <a:buClr>
                <a:srgbClr val="C00000"/>
              </a:buClr>
            </a:pPr>
            <a:r>
              <a:rPr lang="en-US" sz="2400" dirty="0"/>
              <a:t>RF Accelerator Technology Team </a:t>
            </a:r>
          </a:p>
        </p:txBody>
      </p:sp>
    </p:spTree>
    <p:extLst>
      <p:ext uri="{BB962C8B-B14F-4D97-AF65-F5344CB8AC3E}">
        <p14:creationId xmlns:p14="http://schemas.microsoft.com/office/powerpoint/2010/main" val="170388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/>
          <p:cNvSpPr>
            <a:spLocks noGrp="1"/>
          </p:cNvSpPr>
          <p:nvPr>
            <p:ph sz="quarter" idx="14"/>
          </p:nvPr>
        </p:nvSpPr>
        <p:spPr>
          <a:xfrm>
            <a:off x="216484" y="1230630"/>
            <a:ext cx="3917565" cy="3700764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Demonstrate realizable mm-wave accelerating structure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Power with stand-alone RF source – Experimental test underway at MIT with 1 MW gyrotron oscillator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Direct comparison w/ X-band breakdown studies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Real Scaling in Frequency for Breakdown Physics?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79"/>
          <a:stretch/>
        </p:blipFill>
        <p:spPr bwMode="auto">
          <a:xfrm>
            <a:off x="6324600" y="4470514"/>
            <a:ext cx="2786774" cy="194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648200"/>
            <a:ext cx="6436027" cy="187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21878" y="4250518"/>
            <a:ext cx="334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Accelerating Gradient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99558" y="4746728"/>
            <a:ext cx="476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Standing Wave Accelerating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644" y="1387772"/>
            <a:ext cx="4310774" cy="2790549"/>
          </a:xfrm>
          <a:prstGeom prst="rect">
            <a:avLst/>
          </a:prstGeom>
        </p:spPr>
      </p:pic>
      <p:sp>
        <p:nvSpPr>
          <p:cNvPr id="32" name="TextBox 121">
            <a:extLst>
              <a:ext uri="{FF2B5EF4-FFF2-40B4-BE49-F238E27FC236}">
                <a16:creationId xmlns:a16="http://schemas.microsoft.com/office/drawing/2014/main" id="{487FBF6D-44DF-8B4C-B309-FDFBD351A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1" y="6400800"/>
            <a:ext cx="8991600" cy="369332"/>
          </a:xfrm>
          <a:prstGeom prst="rect">
            <a:avLst/>
          </a:prstGeom>
          <a:solidFill>
            <a:srgbClr val="8A2D2D">
              <a:lumMod val="20000"/>
              <a:lumOff val="8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Need to Develop High-Power High-Frequency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Sources for Practical Applications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28580" r="9025" b="-471"/>
          <a:stretch/>
        </p:blipFill>
        <p:spPr>
          <a:xfrm flipH="1">
            <a:off x="4484505" y="1389950"/>
            <a:ext cx="4583295" cy="27727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19535" y="1600200"/>
            <a:ext cx="3367574" cy="4452094"/>
            <a:chOff x="2499867" y="-1365937"/>
            <a:chExt cx="2376248" cy="4452094"/>
          </a:xfrm>
        </p:grpSpPr>
        <p:sp>
          <p:nvSpPr>
            <p:cNvPr id="17" name="Rectangle 16"/>
            <p:cNvSpPr/>
            <p:nvPr/>
          </p:nvSpPr>
          <p:spPr>
            <a:xfrm>
              <a:off x="3696372" y="-1365937"/>
              <a:ext cx="1179743" cy="68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Gaussian Beam Input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99867" y="2747603"/>
              <a:ext cx="1303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/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H="1">
            <a:off x="7554208" y="2274792"/>
            <a:ext cx="1352210" cy="305733"/>
          </a:xfrm>
          <a:prstGeom prst="straightConnector1">
            <a:avLst/>
          </a:prstGeom>
          <a:ln w="4762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340221" y="1625584"/>
            <a:ext cx="2792691" cy="3787180"/>
            <a:chOff x="4340221" y="1625584"/>
            <a:chExt cx="2792691" cy="3787180"/>
          </a:xfrm>
        </p:grpSpPr>
        <p:pic>
          <p:nvPicPr>
            <p:cNvPr id="20" name="Content Placeholder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3" t="44179" r="45856" b="39593"/>
            <a:stretch/>
          </p:blipFill>
          <p:spPr>
            <a:xfrm>
              <a:off x="4910843" y="1625584"/>
              <a:ext cx="2222069" cy="2146316"/>
            </a:xfrm>
            <a:prstGeom prst="rect">
              <a:avLst/>
            </a:prstGeom>
            <a:ln w="47625">
              <a:solidFill>
                <a:schemeClr val="bg1"/>
              </a:solidFill>
            </a:ln>
          </p:spPr>
        </p:pic>
        <p:grpSp>
          <p:nvGrpSpPr>
            <p:cNvPr id="21" name="Group 20"/>
            <p:cNvGrpSpPr/>
            <p:nvPr/>
          </p:nvGrpSpPr>
          <p:grpSpPr>
            <a:xfrm>
              <a:off x="4340221" y="3314168"/>
              <a:ext cx="2717615" cy="2098596"/>
              <a:chOff x="2499867" y="757974"/>
              <a:chExt cx="2554621" cy="2372345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106838" y="757974"/>
                <a:ext cx="1947650" cy="837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Expanded View of Cavity</a:t>
                </a:r>
                <a:endParaRPr lang="en-US" sz="2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499867" y="2747603"/>
                <a:ext cx="173651" cy="382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b="1" dirty="0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flipV="1">
              <a:off x="5188767" y="2783046"/>
              <a:ext cx="523133" cy="580414"/>
            </a:xfrm>
            <a:prstGeom prst="straightConnector1">
              <a:avLst/>
            </a:prstGeom>
            <a:ln w="4762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20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1" y="4197089"/>
            <a:ext cx="3443416" cy="2488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" r="6490"/>
          <a:stretch/>
        </p:blipFill>
        <p:spPr>
          <a:xfrm>
            <a:off x="3528355" y="4387697"/>
            <a:ext cx="2643845" cy="2217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6"/>
          <a:stretch/>
        </p:blipFill>
        <p:spPr>
          <a:xfrm>
            <a:off x="6150096" y="4267200"/>
            <a:ext cx="2993904" cy="23499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High-Power Testing of 110 GHz Accelerating Structures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"/>
          <a:stretch/>
        </p:blipFill>
        <p:spPr bwMode="auto">
          <a:xfrm>
            <a:off x="4471438" y="1296516"/>
            <a:ext cx="4103077" cy="2754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Content Placeholder 4"/>
          <p:cNvSpPr txBox="1">
            <a:spLocks/>
          </p:cNvSpPr>
          <p:nvPr/>
        </p:nvSpPr>
        <p:spPr>
          <a:xfrm>
            <a:off x="152400" y="1296516"/>
            <a:ext cx="4162187" cy="50125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First quasi-optical coupling for narrow-band </a:t>
            </a:r>
            <a:r>
              <a:rPr lang="en-US" sz="2000" dirty="0" err="1"/>
              <a:t>accel</a:t>
            </a:r>
            <a:r>
              <a:rPr lang="en-US" sz="2000" dirty="0"/>
              <a:t>. structure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Short tunable pulse lengths few-100s nanosecond at MIT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srgbClr val="0000E8"/>
                </a:solidFill>
              </a:rPr>
              <a:t>Test Started - @ 25 MV/m → Power for 100s MV/m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High power alignment in progress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 flipV="1">
            <a:off x="2318139" y="4805783"/>
            <a:ext cx="166911" cy="22824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31079" y="4709739"/>
            <a:ext cx="126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Accel</a:t>
            </a:r>
            <a:r>
              <a:rPr lang="en-US" dirty="0"/>
              <a:t>. Mode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59727" y="3992497"/>
            <a:ext cx="187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S-Parameters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C4293-5F5C-E34C-8829-C7224FA2C178}"/>
              </a:ext>
            </a:extLst>
          </p:cNvPr>
          <p:cNvSpPr/>
          <p:nvPr/>
        </p:nvSpPr>
        <p:spPr>
          <a:xfrm>
            <a:off x="4252154" y="6532790"/>
            <a:ext cx="19207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/>
              <a:t>E. Nanni et al., IRMMW ’18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CD0FA3-A277-1F42-A3A8-88DD8120435F}"/>
              </a:ext>
            </a:extLst>
          </p:cNvPr>
          <p:cNvSpPr txBox="1"/>
          <p:nvPr/>
        </p:nvSpPr>
        <p:spPr>
          <a:xfrm>
            <a:off x="4230206" y="4074992"/>
            <a:ext cx="475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Measured Forward and Transmitted Pulse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C863DE-4DC7-FE47-B3C2-05129D1A759D}"/>
              </a:ext>
            </a:extLst>
          </p:cNvPr>
          <p:cNvSpPr/>
          <p:nvPr/>
        </p:nvSpPr>
        <p:spPr>
          <a:xfrm>
            <a:off x="4503607" y="1316305"/>
            <a:ext cx="246734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E8"/>
                </a:solidFill>
              </a:rPr>
              <a:t>(See Othman and </a:t>
            </a:r>
            <a:r>
              <a:rPr lang="en-US" b="1" dirty="0" err="1">
                <a:solidFill>
                  <a:srgbClr val="0000E8"/>
                </a:solidFill>
              </a:rPr>
              <a:t>Jawla</a:t>
            </a:r>
            <a:r>
              <a:rPr lang="en-US" b="1" dirty="0">
                <a:solidFill>
                  <a:srgbClr val="0000E8"/>
                </a:solidFill>
              </a:rPr>
              <a:t> Talk)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16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0FACBF-4371-4549-9398-C4EEFA268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65900A-BCF4-434A-BEEA-2D61D80C0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Frequency Accelerators – THz Gun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44B508-5997-BD4E-AA62-D7CC71B3C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490" y="2366710"/>
            <a:ext cx="2264965" cy="2773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8B028E-6E99-FD45-AD2A-597EC9B24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09" y="3886200"/>
            <a:ext cx="2367548" cy="2779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A3D76-A40D-B543-BE55-F268598B441E}"/>
              </a:ext>
            </a:extLst>
          </p:cNvPr>
          <p:cNvSpPr txBox="1"/>
          <p:nvPr/>
        </p:nvSpPr>
        <p:spPr>
          <a:xfrm>
            <a:off x="534224" y="35168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THz Gun Beamline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2FB85-8220-9E4B-80E6-604EAC5BB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957" y="3913239"/>
            <a:ext cx="2978197" cy="1204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CDB83C-31BB-5847-9815-D034F3E66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37" y="2971800"/>
            <a:ext cx="1563329" cy="1563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27722A-DB79-1F44-87C3-1FC95A6B2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001" y="1524000"/>
            <a:ext cx="2188551" cy="2070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3A5F3-73D7-434E-AA28-D60640FDD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86" y="1589710"/>
            <a:ext cx="2077064" cy="1861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9F2C20-DFC9-B244-809B-29A94A89ED1E}"/>
              </a:ext>
            </a:extLst>
          </p:cNvPr>
          <p:cNvSpPr txBox="1"/>
          <p:nvPr/>
        </p:nvSpPr>
        <p:spPr>
          <a:xfrm>
            <a:off x="3388444" y="3638599"/>
            <a:ext cx="19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Tuned to Source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8FC445-5F74-D84B-AB73-6B21840358B4}"/>
              </a:ext>
            </a:extLst>
          </p:cNvPr>
          <p:cNvSpPr txBox="1"/>
          <p:nvPr/>
        </p:nvSpPr>
        <p:spPr>
          <a:xfrm>
            <a:off x="3090001" y="5095021"/>
            <a:ext cx="57555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 Accomplishments: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Completed THz electron with first successful fabrication and tuning of THz gun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Delivered experimental beamline for the THz Gun to MIT – emittance and charge diagnostics, energy spectrometer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49D564-DD00-B441-AE87-29A5C8C89DC0}"/>
              </a:ext>
            </a:extLst>
          </p:cNvPr>
          <p:cNvSpPr txBox="1"/>
          <p:nvPr/>
        </p:nvSpPr>
        <p:spPr>
          <a:xfrm>
            <a:off x="534224" y="126004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THz Gun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E322E6-AF2B-C340-8ADF-88815DC1A69D}"/>
              </a:ext>
            </a:extLst>
          </p:cNvPr>
          <p:cNvSpPr txBox="1"/>
          <p:nvPr/>
        </p:nvSpPr>
        <p:spPr>
          <a:xfrm>
            <a:off x="3059620" y="119148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Metrology of Emitter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9D3F48-3652-2D47-88E0-E3F302AECB9A}"/>
              </a:ext>
            </a:extLst>
          </p:cNvPr>
          <p:cNvSpPr/>
          <p:nvPr/>
        </p:nvSpPr>
        <p:spPr>
          <a:xfrm>
            <a:off x="5820581" y="1352128"/>
            <a:ext cx="2954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Samantha Lewis: A THz-Drive Electron Gun</a:t>
            </a:r>
            <a:br>
              <a:rPr lang="en-US" sz="1400" b="1" dirty="0"/>
            </a:br>
            <a:r>
              <a:rPr lang="en-US" sz="1400" b="1" dirty="0"/>
              <a:t>PhD Dissertation Dec. 2020; Postdoc at Fermilab</a:t>
            </a:r>
          </a:p>
        </p:txBody>
      </p:sp>
    </p:spTree>
    <p:extLst>
      <p:ext uri="{BB962C8B-B14F-4D97-AF65-F5344CB8AC3E}">
        <p14:creationId xmlns:p14="http://schemas.microsoft.com/office/powerpoint/2010/main" val="359381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191BDA-C6B6-C246-9A51-A5C27E60B8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AA07D9-0E32-B84F-BC94-A8D5E4B4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Frequency Accelerators – THz Bunch Compressor and Time Stamping for Ultrafast Electron Diffraction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44AC1-E653-D246-97F2-F661DC26EC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264261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Laser generated THz pulses for high precision beam manipulation with THz accelerating structures</a:t>
            </a:r>
          </a:p>
          <a:p>
            <a:pPr marL="800100" lvl="1" indent="-342900"/>
            <a:r>
              <a:rPr lang="en-US" b="1" dirty="0"/>
              <a:t>50X</a:t>
            </a:r>
            <a:r>
              <a:rPr lang="en-US" dirty="0"/>
              <a:t> improvement over UED baseline setup demonstrated</a:t>
            </a:r>
          </a:p>
          <a:p>
            <a:pPr marL="800100" lvl="1" indent="-342900"/>
            <a:r>
              <a:rPr lang="en-US" dirty="0"/>
              <a:t>First THz-compression – THz time stamping with real sample (plasmon excitation in gold structure)</a:t>
            </a:r>
          </a:p>
          <a:p>
            <a:pPr marL="800100" lvl="1" indent="-342900"/>
            <a:r>
              <a:rPr lang="en-US" b="1" dirty="0"/>
              <a:t>5 fs </a:t>
            </a:r>
            <a:r>
              <a:rPr lang="en-US" dirty="0"/>
              <a:t>timing resolution with pathway to sub-fs</a:t>
            </a:r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EF46F-7AB7-894F-AF63-02F8A2A7F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1" b="5932"/>
          <a:stretch/>
        </p:blipFill>
        <p:spPr>
          <a:xfrm>
            <a:off x="525593" y="3429000"/>
            <a:ext cx="7094407" cy="297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C4D8E6-2136-E643-96CB-4F06D2A34D12}"/>
              </a:ext>
            </a:extLst>
          </p:cNvPr>
          <p:cNvSpPr/>
          <p:nvPr/>
        </p:nvSpPr>
        <p:spPr>
          <a:xfrm>
            <a:off x="24539" y="64034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Othman,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arXiv:2104.05691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(2021).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A1E0A9-AC54-F544-9A79-C6E4ABCFB75B}"/>
              </a:ext>
            </a:extLst>
          </p:cNvPr>
          <p:cNvSpPr/>
          <p:nvPr/>
        </p:nvSpPr>
        <p:spPr>
          <a:xfrm>
            <a:off x="4053423" y="6403460"/>
            <a:ext cx="6227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Snively, et al.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PRL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124.5 (2020): 054801.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59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41ECB7-12A6-4B4D-B71A-8765E20A7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9" y="3937686"/>
            <a:ext cx="1828801" cy="28999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A628EE4-1A8E-4F4D-8800-32A0F8C3791C}"/>
              </a:ext>
            </a:extLst>
          </p:cNvPr>
          <p:cNvGrpSpPr/>
          <p:nvPr/>
        </p:nvGrpSpPr>
        <p:grpSpPr>
          <a:xfrm>
            <a:off x="3048000" y="4191000"/>
            <a:ext cx="2097437" cy="2514600"/>
            <a:chOff x="3591013" y="3983995"/>
            <a:chExt cx="2097437" cy="2514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DFAA61-434D-4F0E-AE36-214D870EE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1013" y="3983995"/>
              <a:ext cx="1037225" cy="2514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2A7C42-A08E-43C1-AAFA-9C13E4C6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7813" y="3983995"/>
              <a:ext cx="1030637" cy="2514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12AC86-939B-459D-8B65-C16D96BC6148}"/>
                </a:ext>
              </a:extLst>
            </p:cNvPr>
            <p:cNvSpPr txBox="1"/>
            <p:nvPr/>
          </p:nvSpPr>
          <p:spPr>
            <a:xfrm>
              <a:off x="3819613" y="460526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ECB979-493E-49F6-A956-B4D28ECB8216}"/>
                </a:ext>
              </a:extLst>
            </p:cNvPr>
            <p:cNvSpPr txBox="1"/>
            <p:nvPr/>
          </p:nvSpPr>
          <p:spPr>
            <a:xfrm>
              <a:off x="5191213" y="459359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2660C-6770-4C42-9742-CF32A5ED1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28930-AAC2-4A32-AF11-4A26BD6D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of SRF Accelerator Technology with Distributed Coupling Topology Investigation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093E7FE-42B7-49FA-9EF7-2E2613D9E0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91000" y="1295400"/>
            <a:ext cx="4876800" cy="2883932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/>
              <a:t>Developing SRF parallel-feed accelerator structure under LDRD funding (thru FY19) for testing of bulk-</a:t>
            </a:r>
            <a:r>
              <a:rPr lang="en-US" sz="1800" dirty="0" err="1"/>
              <a:t>Nb</a:t>
            </a:r>
            <a:r>
              <a:rPr lang="en-US" sz="1800" dirty="0"/>
              <a:t> prototype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/>
              <a:t>~2X lower peak H-field, 2.5X less dynamic thermal load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C56C2D-7A84-417E-9B62-799DD0DA2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063662"/>
              </p:ext>
            </p:extLst>
          </p:nvPr>
        </p:nvGraphicFramePr>
        <p:xfrm>
          <a:off x="114301" y="1341120"/>
          <a:ext cx="4000500" cy="265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8420">
                  <a:extLst>
                    <a:ext uri="{9D8B030D-6E8A-4147-A177-3AD203B41FA5}">
                      <a16:colId xmlns:a16="http://schemas.microsoft.com/office/drawing/2014/main" val="3599346642"/>
                    </a:ext>
                  </a:extLst>
                </a:gridCol>
                <a:gridCol w="866040">
                  <a:extLst>
                    <a:ext uri="{9D8B030D-6E8A-4147-A177-3AD203B41FA5}">
                      <a16:colId xmlns:a16="http://schemas.microsoft.com/office/drawing/2014/main" val="194222177"/>
                    </a:ext>
                  </a:extLst>
                </a:gridCol>
                <a:gridCol w="866040">
                  <a:extLst>
                    <a:ext uri="{9D8B030D-6E8A-4147-A177-3AD203B41FA5}">
                      <a16:colId xmlns:a16="http://schemas.microsoft.com/office/drawing/2014/main" val="3332569958"/>
                    </a:ext>
                  </a:extLst>
                </a:gridCol>
              </a:tblGrid>
              <a:tr h="250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baseline="0" dirty="0"/>
                        <a:t>f</a:t>
                      </a:r>
                      <a:r>
                        <a:rPr lang="en-US" sz="1400" baseline="0" dirty="0"/>
                        <a:t> = 1.3 GHz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i="0" baseline="0" dirty="0"/>
                        <a:t>SC-PF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aseline="0" dirty="0"/>
                        <a:t>TESLA</a:t>
                      </a:r>
                      <a:endParaRPr lang="en-US" sz="1400" i="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3604999"/>
                  </a:ext>
                </a:extLst>
              </a:tr>
              <a:tr h="250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i="1" baseline="0" dirty="0"/>
                        <a:t>a</a:t>
                      </a:r>
                      <a:r>
                        <a:rPr lang="en-US" sz="1400" baseline="0" dirty="0"/>
                        <a:t> (cm) (aperture radius)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aseline="0" dirty="0"/>
                        <a:t>0.66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aseline="0" dirty="0"/>
                        <a:t>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8168394"/>
                  </a:ext>
                </a:extLst>
              </a:tr>
              <a:tr h="250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i="1" dirty="0"/>
                        <a:t>Q</a:t>
                      </a:r>
                      <a:r>
                        <a:rPr lang="en-US" sz="1400" baseline="-25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0.8e10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1.0e10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830332"/>
                  </a:ext>
                </a:extLst>
              </a:tr>
              <a:tr h="250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i="1" dirty="0" err="1"/>
                        <a:t>R</a:t>
                      </a:r>
                      <a:r>
                        <a:rPr lang="en-US" sz="1400" baseline="-25000" dirty="0" err="1"/>
                        <a:t>sh</a:t>
                      </a:r>
                      <a:r>
                        <a:rPr lang="en-US" sz="1400" dirty="0"/>
                        <a:t> (</a:t>
                      </a:r>
                      <a:r>
                        <a:rPr lang="el-GR" sz="1400" dirty="0"/>
                        <a:t>Ω</a:t>
                      </a:r>
                      <a:r>
                        <a:rPr lang="en-US" sz="1400" dirty="0"/>
                        <a:t>/m)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2.4e13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9.8e12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094479"/>
                  </a:ext>
                </a:extLst>
              </a:tr>
              <a:tr h="250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err="1"/>
                        <a:t>E</a:t>
                      </a:r>
                      <a:r>
                        <a:rPr lang="en-US" sz="1400" baseline="-25000" dirty="0" err="1"/>
                        <a:t>pk</a:t>
                      </a:r>
                      <a:r>
                        <a:rPr lang="en-US" sz="1400" dirty="0"/>
                        <a:t>/</a:t>
                      </a:r>
                      <a:r>
                        <a:rPr lang="en-US" sz="1400" i="1" dirty="0" err="1"/>
                        <a:t>E</a:t>
                      </a:r>
                      <a:r>
                        <a:rPr lang="en-US" sz="1400" baseline="-25000" dirty="0" err="1"/>
                        <a:t>acc</a:t>
                      </a:r>
                      <a:endParaRPr lang="en-US" sz="1400" baseline="-25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2.05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1.98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3561049"/>
                  </a:ext>
                </a:extLst>
              </a:tr>
              <a:tr h="250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err="1"/>
                        <a:t>H</a:t>
                      </a:r>
                      <a:r>
                        <a:rPr lang="en-US" sz="1400" baseline="-25000" dirty="0" err="1"/>
                        <a:t>pk</a:t>
                      </a:r>
                      <a:r>
                        <a:rPr lang="en-US" sz="1400" dirty="0"/>
                        <a:t>/</a:t>
                      </a:r>
                      <a:r>
                        <a:rPr lang="en-US" sz="1400" i="1" dirty="0" err="1"/>
                        <a:t>E</a:t>
                      </a:r>
                      <a:r>
                        <a:rPr lang="en-US" sz="1400" baseline="-25000" dirty="0" err="1"/>
                        <a:t>acc</a:t>
                      </a:r>
                      <a:r>
                        <a:rPr lang="en-US" sz="1400" baseline="0" dirty="0"/>
                        <a:t> (</a:t>
                      </a:r>
                      <a:r>
                        <a:rPr lang="en-US" sz="1400" baseline="0" dirty="0" err="1"/>
                        <a:t>mT</a:t>
                      </a:r>
                      <a:r>
                        <a:rPr lang="en-US" sz="1400" baseline="0" dirty="0"/>
                        <a:t>/(MV/m))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2.41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4.17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4081163"/>
                  </a:ext>
                </a:extLst>
              </a:tr>
              <a:tr h="250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err="1"/>
                        <a:t>R</a:t>
                      </a:r>
                      <a:r>
                        <a:rPr lang="en-US" sz="1400" baseline="-25000" dirty="0" err="1"/>
                        <a:t>sh</a:t>
                      </a:r>
                      <a:r>
                        <a:rPr lang="en-US" sz="1400" dirty="0"/>
                        <a:t>/</a:t>
                      </a:r>
                      <a:r>
                        <a:rPr lang="en-US" sz="1400" i="1" dirty="0"/>
                        <a:t>Q</a:t>
                      </a:r>
                      <a:r>
                        <a:rPr lang="en-US" sz="1400" baseline="-25000" dirty="0"/>
                        <a:t>0</a:t>
                      </a:r>
                      <a:r>
                        <a:rPr lang="en-US" sz="1400" dirty="0"/>
                        <a:t> (</a:t>
                      </a:r>
                      <a:r>
                        <a:rPr lang="el-GR" sz="1400" dirty="0"/>
                        <a:t>Ω</a:t>
                      </a:r>
                      <a:r>
                        <a:rPr lang="en-US" sz="1400" dirty="0"/>
                        <a:t>/m)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3047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983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8122974"/>
                  </a:ext>
                </a:extLst>
              </a:tr>
              <a:tr h="250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i="1" dirty="0" err="1"/>
                        <a:t>P</a:t>
                      </a:r>
                      <a:r>
                        <a:rPr lang="en-US" sz="1400" baseline="-25000" dirty="0" err="1"/>
                        <a:t>loss</a:t>
                      </a:r>
                      <a:r>
                        <a:rPr lang="en-US" sz="1400" dirty="0"/>
                        <a:t>/</a:t>
                      </a:r>
                      <a:r>
                        <a:rPr lang="en-US" sz="1400" i="1" dirty="0"/>
                        <a:t>E</a:t>
                      </a:r>
                      <a:r>
                        <a:rPr lang="en-US" sz="1400" baseline="-25000" dirty="0"/>
                        <a:t>acc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mW</a:t>
                      </a:r>
                      <a:r>
                        <a:rPr lang="en-US" sz="1400" dirty="0"/>
                        <a:t>/m/(MV/m)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41.1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101.7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9036553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6C49D64D-26C1-4C4F-B2F0-DD9C9CBBDF37}"/>
              </a:ext>
            </a:extLst>
          </p:cNvPr>
          <p:cNvGrpSpPr/>
          <p:nvPr/>
        </p:nvGrpSpPr>
        <p:grpSpPr>
          <a:xfrm>
            <a:off x="152400" y="4191000"/>
            <a:ext cx="2675265" cy="2567697"/>
            <a:chOff x="364465" y="4191000"/>
            <a:chExt cx="2675265" cy="25676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6827C5-0930-4807-ACD6-026656B8D6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4465" y="4343400"/>
              <a:ext cx="2675265" cy="2415297"/>
              <a:chOff x="17373600" y="26579829"/>
              <a:chExt cx="4096502" cy="369842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72BE2AB-F8AF-4714-9B4B-F0593EADF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167" t="14236" r="79571" b="33214"/>
              <a:stretch/>
            </p:blipFill>
            <p:spPr>
              <a:xfrm>
                <a:off x="19357184" y="26579829"/>
                <a:ext cx="2112918" cy="369842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68DEDC2-24FC-4B94-BB4A-DA0C53DE9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73600" y="26593800"/>
                <a:ext cx="1602314" cy="365760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809006-863D-4DDC-81B4-F755F9340EB3}"/>
                </a:ext>
              </a:extLst>
            </p:cNvPr>
            <p:cNvSpPr txBox="1"/>
            <p:nvPr/>
          </p:nvSpPr>
          <p:spPr>
            <a:xfrm>
              <a:off x="762000" y="419100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n-lt"/>
                </a:rPr>
                <a:t>SC-PF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AA8084-9127-4BE2-9DB8-F74A158144B3}"/>
                </a:ext>
              </a:extLst>
            </p:cNvPr>
            <p:cNvSpPr txBox="1"/>
            <p:nvPr/>
          </p:nvSpPr>
          <p:spPr>
            <a:xfrm>
              <a:off x="1964665" y="4191000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n-lt"/>
                </a:rPr>
                <a:t>TESLA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3DB8C22-7F71-49F4-A74F-48F14E896C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446" r="30511"/>
          <a:stretch/>
        </p:blipFill>
        <p:spPr>
          <a:xfrm>
            <a:off x="5257800" y="4572000"/>
            <a:ext cx="1828801" cy="196369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297835" y="6567100"/>
            <a:ext cx="1636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err="1"/>
              <a:t>Welandar</a:t>
            </a:r>
            <a:r>
              <a:rPr lang="en-US" sz="1200" dirty="0"/>
              <a:t>, IPAC’18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96194" y="2971800"/>
            <a:ext cx="4788888" cy="940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 cmpd="sng">
            <a:solidFill>
              <a:srgbClr val="0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Long-term: leverage structures expertise and cryogenic high-power testing system to advance SRF accelerators </a:t>
            </a:r>
          </a:p>
        </p:txBody>
      </p:sp>
    </p:spTree>
    <p:extLst>
      <p:ext uri="{BB962C8B-B14F-4D97-AF65-F5344CB8AC3E}">
        <p14:creationId xmlns:p14="http://schemas.microsoft.com/office/powerpoint/2010/main" val="2679957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coupling  niobium structure (should achieve 100 MV/m) gradient for the same quenching field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8859" y="2618184"/>
            <a:ext cx="3800475" cy="2850356"/>
          </a:xfrm>
        </p:spPr>
      </p:pic>
      <p:sp>
        <p:nvSpPr>
          <p:cNvPr id="8" name="TextBox 7"/>
          <p:cNvSpPr txBox="1"/>
          <p:nvPr/>
        </p:nvSpPr>
        <p:spPr>
          <a:xfrm>
            <a:off x="99084" y="3972676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0969" y="3976722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3440" y="3741428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RF</a:t>
            </a:r>
          </a:p>
          <a:p>
            <a:r>
              <a:rPr lang="en-US" sz="1600" dirty="0"/>
              <a:t>Input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2961" y="3972676"/>
            <a:ext cx="16209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RF probes slots</a:t>
            </a:r>
          </a:p>
        </p:txBody>
      </p: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1777445" y="3410612"/>
            <a:ext cx="1103408" cy="566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</p:cNvCxnSpPr>
          <p:nvPr/>
        </p:nvCxnSpPr>
        <p:spPr>
          <a:xfrm flipH="1">
            <a:off x="1759667" y="4315277"/>
            <a:ext cx="1121186" cy="38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0"/>
          </p:cNvCxnSpPr>
          <p:nvPr/>
        </p:nvCxnSpPr>
        <p:spPr>
          <a:xfrm flipV="1">
            <a:off x="378969" y="3478092"/>
            <a:ext cx="1170657" cy="494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</p:cNvCxnSpPr>
          <p:nvPr/>
        </p:nvCxnSpPr>
        <p:spPr>
          <a:xfrm>
            <a:off x="378968" y="4311231"/>
            <a:ext cx="1100528" cy="494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854479" y="3844720"/>
            <a:ext cx="127607" cy="227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780325" y="4285019"/>
            <a:ext cx="218247" cy="125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265610" y="3871002"/>
            <a:ext cx="203906" cy="168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41042" y="4274341"/>
            <a:ext cx="165165" cy="10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519921" y="2784993"/>
            <a:ext cx="1010136" cy="945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362671" y="4315276"/>
            <a:ext cx="1167386" cy="105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57601" y="1801337"/>
            <a:ext cx="2935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Assembled (60 lb. in torque)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35472" y="1822633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Unassembled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548790" y="5461455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top plate</a:t>
            </a:r>
          </a:p>
        </p:txBody>
      </p:sp>
      <p:sp>
        <p:nvSpPr>
          <p:cNvPr id="89" name="Left Arrow 88"/>
          <p:cNvSpPr/>
          <p:nvPr/>
        </p:nvSpPr>
        <p:spPr>
          <a:xfrm>
            <a:off x="2384776" y="5535413"/>
            <a:ext cx="216193" cy="1951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Left Arrow 89"/>
          <p:cNvSpPr/>
          <p:nvPr/>
        </p:nvSpPr>
        <p:spPr>
          <a:xfrm>
            <a:off x="2484029" y="2406377"/>
            <a:ext cx="216193" cy="1951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695624" y="2339662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bottom plate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65E2542-F34D-4278-9AF2-D1D5D506E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7597" y="2575804"/>
            <a:ext cx="3316936" cy="24877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D0BB64B-AC9F-4204-97C0-ED1922299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14" y="2176212"/>
            <a:ext cx="2743438" cy="27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972A048-4E67-3B45-A734-1D1C5F7A8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76487"/>
            <a:ext cx="2785627" cy="2089220"/>
          </a:xfrm>
          <a:prstGeom prst="rect">
            <a:avLst/>
          </a:prstGeom>
        </p:spPr>
      </p:pic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81000" y="129091"/>
            <a:ext cx="8238772" cy="75303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Highlights of Recent ACE3P Code Development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3B979-D1E9-1541-B95A-CEBE62A09114}"/>
              </a:ext>
            </a:extLst>
          </p:cNvPr>
          <p:cNvSpPr txBox="1"/>
          <p:nvPr/>
        </p:nvSpPr>
        <p:spPr>
          <a:xfrm>
            <a:off x="228600" y="1223862"/>
            <a:ext cx="8614394" cy="64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0E8"/>
                </a:solidFill>
              </a:rPr>
              <a:t>TEM3P </a:t>
            </a:r>
            <a:r>
              <a:rPr lang="en-US" dirty="0"/>
              <a:t>-</a:t>
            </a:r>
            <a:r>
              <a:rPr lang="en-US" b="1" dirty="0">
                <a:solidFill>
                  <a:srgbClr val="0000E8"/>
                </a:solidFill>
              </a:rPr>
              <a:t> </a:t>
            </a:r>
            <a:r>
              <a:rPr lang="en-US" dirty="0"/>
              <a:t>Transient analysis of temperature distribution</a:t>
            </a:r>
          </a:p>
          <a:p>
            <a:pPr marL="1150938" lvl="1" indent="-176213"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dirty="0"/>
              <a:t>Benchmarked against analytical solution and ANSYS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8345BB-BA53-B740-BFF9-0E9DE0A04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913031"/>
            <a:ext cx="2590800" cy="16874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1BA425-BDB7-8F42-80A1-D7AC65C24F4D}"/>
              </a:ext>
            </a:extLst>
          </p:cNvPr>
          <p:cNvSpPr/>
          <p:nvPr/>
        </p:nvSpPr>
        <p:spPr>
          <a:xfrm>
            <a:off x="3204154" y="1895743"/>
            <a:ext cx="1444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Max T = 28.4532</a:t>
            </a:r>
          </a:p>
          <a:p>
            <a:r>
              <a:rPr lang="en-US" sz="1200" dirty="0">
                <a:solidFill>
                  <a:schemeClr val="bg1"/>
                </a:solidFill>
              </a:rPr>
              <a:t>Min T = 23.0763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67425A-EDA1-F546-9DEB-E0EF3252F02E}"/>
              </a:ext>
            </a:extLst>
          </p:cNvPr>
          <p:cNvSpPr txBox="1"/>
          <p:nvPr/>
        </p:nvSpPr>
        <p:spPr>
          <a:xfrm>
            <a:off x="228600" y="3748162"/>
            <a:ext cx="859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0E8"/>
                </a:solidFill>
              </a:rPr>
              <a:t>T3P  </a:t>
            </a:r>
            <a:r>
              <a:rPr lang="en-US" dirty="0"/>
              <a:t>-</a:t>
            </a:r>
            <a:r>
              <a:rPr lang="en-US" b="1" dirty="0">
                <a:solidFill>
                  <a:srgbClr val="0000E8"/>
                </a:solidFill>
              </a:rPr>
              <a:t> </a:t>
            </a:r>
            <a:r>
              <a:rPr lang="en-US" dirty="0"/>
              <a:t>Perfectly matched layers (PML) for terminating wave propagation</a:t>
            </a:r>
          </a:p>
          <a:p>
            <a:pPr marL="857250" lvl="1" indent="-163513"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dirty="0"/>
              <a:t>Surface impedance boundary condition for thin dielectric lossy coating</a:t>
            </a:r>
          </a:p>
          <a:p>
            <a:pPr marL="857250" lvl="1" indent="-163513"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dirty="0"/>
              <a:t>Resistive power loss on boundary surface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C25504-4332-0C43-8FFC-90A0BD19C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666016"/>
            <a:ext cx="1018699" cy="21031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38BF5B-5C15-084B-B8FF-243C0AB53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697771"/>
            <a:ext cx="1085482" cy="21031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7A4D0CA-A23C-BB46-9EDD-8DBFFD844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243" y="4669964"/>
            <a:ext cx="1089568" cy="210312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243A4A8-3CF1-B846-940D-44C01D50F9C6}"/>
              </a:ext>
            </a:extLst>
          </p:cNvPr>
          <p:cNvSpPr txBox="1"/>
          <p:nvPr/>
        </p:nvSpPr>
        <p:spPr>
          <a:xfrm>
            <a:off x="228600" y="4756975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0E8"/>
                </a:solidFill>
              </a:rPr>
              <a:t>Gun3P: </a:t>
            </a:r>
            <a:r>
              <a:rPr lang="en-US" dirty="0"/>
              <a:t>Enabled production runs on massively parallel computers for DC gun </a:t>
            </a:r>
          </a:p>
          <a:p>
            <a:pPr marL="411163" lvl="1" indent="-234950"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dirty="0"/>
              <a:t>Electrostatic solver</a:t>
            </a:r>
          </a:p>
          <a:p>
            <a:pPr marL="411163" lvl="1" indent="-234950"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dirty="0"/>
              <a:t>Magnetostatic solver</a:t>
            </a:r>
          </a:p>
          <a:p>
            <a:pPr marL="411163" lvl="1" indent="-234950"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dirty="0"/>
              <a:t>Particle tracking</a:t>
            </a:r>
          </a:p>
          <a:p>
            <a:pPr marL="411163" lvl="1" indent="-234950"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dirty="0"/>
              <a:t>Iterative procedure for convergence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58136C-AA29-8C46-8A7C-480D76E7D7EA}"/>
              </a:ext>
            </a:extLst>
          </p:cNvPr>
          <p:cNvSpPr txBox="1"/>
          <p:nvPr/>
        </p:nvSpPr>
        <p:spPr>
          <a:xfrm>
            <a:off x="5486401" y="469777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9B5583-EFFC-0C47-AA4D-5876586FBC3C}"/>
              </a:ext>
            </a:extLst>
          </p:cNvPr>
          <p:cNvSpPr txBox="1"/>
          <p:nvPr/>
        </p:nvSpPr>
        <p:spPr>
          <a:xfrm>
            <a:off x="6792210" y="469777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5B7E75-435D-9C40-8395-A16D4EF5BC05}"/>
              </a:ext>
            </a:extLst>
          </p:cNvPr>
          <p:cNvSpPr txBox="1"/>
          <p:nvPr/>
        </p:nvSpPr>
        <p:spPr>
          <a:xfrm>
            <a:off x="8028893" y="4688780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Electron</a:t>
            </a:r>
          </a:p>
          <a:p>
            <a:r>
              <a:rPr lang="en-US" sz="1400" dirty="0"/>
              <a:t>trajectories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9241" y="643155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C.-K. 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60196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81000" y="129091"/>
            <a:ext cx="8238772" cy="75303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Highlights of Recent ACE3P Applications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01AE66-95CE-AE49-BA56-9D63E472C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842" y="4417547"/>
            <a:ext cx="4232550" cy="593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D1D2D7-3F77-294E-A098-2FBE77293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4055440"/>
            <a:ext cx="2672378" cy="2573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16576-D233-C649-9C12-AC50FC259767}"/>
              </a:ext>
            </a:extLst>
          </p:cNvPr>
          <p:cNvSpPr txBox="1"/>
          <p:nvPr/>
        </p:nvSpPr>
        <p:spPr>
          <a:xfrm>
            <a:off x="685800" y="4154657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LHC-HL (HEP</a:t>
            </a:r>
            <a:r>
              <a:rPr lang="en-US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1957B7-6030-644E-8CA0-52DE093AD730}"/>
              </a:ext>
            </a:extLst>
          </p:cNvPr>
          <p:cNvSpPr txBox="1"/>
          <p:nvPr/>
        </p:nvSpPr>
        <p:spPr>
          <a:xfrm>
            <a:off x="3608030" y="454800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EIC (NP)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AF4877-F2F5-BF4C-AD91-A78C72353B76}"/>
              </a:ext>
            </a:extLst>
          </p:cNvPr>
          <p:cNvSpPr txBox="1"/>
          <p:nvPr/>
        </p:nvSpPr>
        <p:spPr>
          <a:xfrm>
            <a:off x="3608031" y="5533362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Elettra</a:t>
            </a:r>
            <a:r>
              <a:rPr lang="en-US" sz="1400" dirty="0"/>
              <a:t> at Trieste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C5BF5-50C2-684F-B022-7FECE933E3A5}"/>
              </a:ext>
            </a:extLst>
          </p:cNvPr>
          <p:cNvSpPr txBox="1"/>
          <p:nvPr/>
        </p:nvSpPr>
        <p:spPr>
          <a:xfrm>
            <a:off x="3378289" y="64653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E8"/>
                </a:solidFill>
              </a:rPr>
              <a:t>Crab cavity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14D86E-719F-4D46-B0DA-9D73D9B11D97}"/>
              </a:ext>
            </a:extLst>
          </p:cNvPr>
          <p:cNvSpPr txBox="1"/>
          <p:nvPr/>
        </p:nvSpPr>
        <p:spPr>
          <a:xfrm>
            <a:off x="4635203" y="335862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E8"/>
                </a:solidFill>
              </a:rPr>
              <a:t>Parallel feed structure </a:t>
            </a:r>
          </a:p>
          <a:p>
            <a:pPr algn="ctr"/>
            <a:r>
              <a:rPr lang="en-US" dirty="0"/>
              <a:t>(applicable to C-band linear collider)</a:t>
            </a: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9652E57-2F65-144A-B6C5-C220EA024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88" y="1290866"/>
            <a:ext cx="2498702" cy="21273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8BDF6E0-57ED-7E41-9D75-73B5778A6999}"/>
              </a:ext>
            </a:extLst>
          </p:cNvPr>
          <p:cNvSpPr txBox="1"/>
          <p:nvPr/>
        </p:nvSpPr>
        <p:spPr>
          <a:xfrm>
            <a:off x="152400" y="3377860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E8"/>
                </a:solidFill>
              </a:rPr>
              <a:t>LCLS-II RF gun thermal analysis</a:t>
            </a:r>
          </a:p>
          <a:p>
            <a:r>
              <a:rPr lang="en-US" dirty="0"/>
              <a:t>(new transient solver to be applied</a:t>
            </a:r>
            <a:r>
              <a:rPr lang="en-US" dirty="0">
                <a:solidFill>
                  <a:srgbClr val="0000E8"/>
                </a:solidFill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1C13FF-F702-2348-B9AA-048B09CF1C0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85694" y="5087620"/>
            <a:ext cx="3124200" cy="1301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E6358B-7C58-FE41-995D-673B0C9CF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358" y="1693689"/>
            <a:ext cx="4859677" cy="15538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75DD50-109D-474E-9B30-8D704E408C21}"/>
              </a:ext>
            </a:extLst>
          </p:cNvPr>
          <p:cNvSpPr/>
          <p:nvPr/>
        </p:nvSpPr>
        <p:spPr>
          <a:xfrm>
            <a:off x="5987762" y="2842309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Thermal analysis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39241" y="643155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C.-K. 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7076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for Structures Program in</a:t>
            </a:r>
            <a:br>
              <a:rPr lang="en-US" dirty="0"/>
            </a:br>
            <a:r>
              <a:rPr lang="en-US" dirty="0"/>
              <a:t>GARD </a:t>
            </a:r>
            <a:r>
              <a:rPr lang="en-US" i="1" dirty="0"/>
              <a:t>RF Accelerator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427882" cy="506552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 and optimize the performance of distributed-coupling accelerator topologies with advanced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Explore frequency, multi-frequency operation and temperature to enhance the performance of accelerators</a:t>
            </a:r>
          </a:p>
          <a:p>
            <a:pPr marL="800100" lvl="1" indent="-342900"/>
            <a:r>
              <a:rPr lang="en-US" dirty="0"/>
              <a:t>Push towards RF Roadmap goals of &gt;200 M</a:t>
            </a:r>
            <a:r>
              <a:rPr lang="el-GR" dirty="0"/>
              <a:t>Ω</a:t>
            </a:r>
            <a:r>
              <a:rPr lang="en-US" dirty="0"/>
              <a:t>/m, &gt;300MeV/m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laboratory mission with development new accelerator technology that drives performance:</a:t>
            </a:r>
          </a:p>
          <a:p>
            <a:pPr marL="800100" lvl="1" indent="-342900"/>
            <a:r>
              <a:rPr lang="en-US" i="1" dirty="0"/>
              <a:t>e.g.</a:t>
            </a:r>
            <a:r>
              <a:rPr lang="en-US" dirty="0"/>
              <a:t> high-brightness injectors, CRAB cavities, innovative SRF </a:t>
            </a:r>
            <a:r>
              <a:rPr lang="en-US" dirty="0" err="1"/>
              <a:t>struc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Drive towards integrated systems demonstrating capabilities for the future of accelerators for HEP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Expanding material and structure characterization from room to cryogenic temperatures</a:t>
            </a:r>
            <a:endParaRPr lang="en-US" b="1" dirty="0">
              <a:solidFill>
                <a:srgbClr val="0000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8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132604"/>
              </p:ext>
            </p:extLst>
          </p:nvPr>
        </p:nvGraphicFramePr>
        <p:xfrm>
          <a:off x="104259" y="1222574"/>
          <a:ext cx="8954438" cy="5569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77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7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4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038600"/>
            <a:ext cx="2166946" cy="176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D7A3A9-117E-4EF5-82A3-3CC7D0AB76B5}" type="slidenum">
              <a:rPr 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6209" y="2118462"/>
            <a:ext cx="2835305" cy="19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Box 6147"/>
          <p:cNvSpPr txBox="1"/>
          <p:nvPr/>
        </p:nvSpPr>
        <p:spPr>
          <a:xfrm>
            <a:off x="43130" y="1524000"/>
            <a:ext cx="44667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Discovery of Magnetic Field’s Role in Breakdown Triggered New Research Initiative</a:t>
            </a:r>
          </a:p>
          <a:p>
            <a:pPr algn="ctr" defTabSz="457200"/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2286000"/>
            <a:ext cx="156000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Achieved through studies of surface electric and magnetic fields, processing techniques, surface finish</a:t>
            </a:r>
          </a:p>
          <a:p>
            <a:pPr defTabSz="457200"/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/>
              <a:t>Core Areas of Research for the Advancement of RF Accelerator Technology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4259" y="1222574"/>
            <a:ext cx="1904999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Physics of Breakdown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8008" y="1223990"/>
            <a:ext cx="1904999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Materials Science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496" y="4011746"/>
            <a:ext cx="2205609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Innovative Electrodynamics</a:t>
            </a:r>
            <a:endParaRPr lang="en-US" sz="11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387889" y="4561305"/>
                <a:ext cx="17643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00"/>
                    </a:solidFill>
                  </a:rPr>
                  <a:t>f = 11.424 GHz,</a:t>
                </a:r>
              </a:p>
              <a:p>
                <a:pPr algn="ctr"/>
                <a:r>
                  <a:rPr lang="en-US" sz="1400" b="1" dirty="0">
                    <a:solidFill>
                      <a:srgbClr val="000000"/>
                    </a:solidFill>
                  </a:rPr>
                  <a:t>R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s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 = 181 M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0000"/>
                        </a:solidFill>
                        <a:latin typeface="Cambria Math"/>
                      </a:rPr>
                      <m:t>𝛀</m:t>
                    </m:r>
                  </m:oMath>
                </a14:m>
                <a:r>
                  <a:rPr lang="en-US" sz="1400" b="1" dirty="0">
                    <a:solidFill>
                      <a:srgbClr val="000000"/>
                    </a:solidFill>
                  </a:rPr>
                  <a:t>/m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889" y="4561305"/>
                <a:ext cx="1764314" cy="523220"/>
              </a:xfrm>
              <a:prstGeom prst="rect">
                <a:avLst/>
              </a:prstGeom>
              <a:blipFill rotWithShape="0">
                <a:blip r:embed="rId8"/>
                <a:stretch>
                  <a:fillRect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2" descr="C:\Users\dolgash\Documents\My Dropbox\Photos\CLIC-G-Open 23Jan2015\IMG_051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0529" y="4041875"/>
            <a:ext cx="2323974" cy="202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4506313" y="1515023"/>
            <a:ext cx="455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defRPr/>
            </a:pPr>
            <a:r>
              <a:rPr lang="en-US" sz="1200" b="1" i="1" dirty="0"/>
              <a:t>Investigate Materials to Improve the Performance of High Gradient Accelerating Structures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559" y="4330980"/>
            <a:ext cx="223390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Geometry of Accelerating Structures Optimized Accounting for:</a:t>
            </a:r>
          </a:p>
          <a:p>
            <a:pPr marL="228600" indent="-228600" algn="ctr">
              <a:buAutoNum type="arabicPeriod"/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Our New Understanding of the Physics of Breakdown (magnetic fields, materials etc.)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srgbClr val="000000"/>
                </a:solidFill>
              </a:rPr>
              <a:t>AND</a:t>
            </a:r>
          </a:p>
          <a:p>
            <a:pPr marL="228600" indent="-228600" algn="ctr">
              <a:buFont typeface="+mj-lt"/>
              <a:buAutoNum type="arabicPeriod" startAt="2"/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The Beam Parameters Required for a Specific Application </a:t>
            </a:r>
          </a:p>
          <a:p>
            <a:pPr algn="ctr" defTabSz="457200"/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71514" y="4313723"/>
            <a:ext cx="223390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Manufacturing Techniques that are Compatible with Superior Materials and Unique Geometries</a:t>
            </a:r>
          </a:p>
          <a:p>
            <a:pPr algn="ctr" defTabSz="457200"/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84576" y="2209800"/>
            <a:ext cx="1740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Enhanced performance with increasing material strength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C00000"/>
                </a:solidFill>
              </a:rPr>
              <a:t>Low temperature operation also increases the strength of materials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242164" y="5762938"/>
            <a:ext cx="2267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1200" dirty="0">
                <a:solidFill>
                  <a:srgbClr val="0000E8"/>
                </a:solidFill>
              </a:rPr>
              <a:t>Geometry optimizations for accelerator structures based on reduction of the magnetic surface field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06403" y="5084525"/>
            <a:ext cx="2012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Low temperature assembly with clamped structures and welding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Split-block machining for increased flexibility in fabricating advanced structures and reducing cost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8571" y="4004923"/>
            <a:ext cx="228322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Manufacturing Engineering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30924" y="6070070"/>
            <a:ext cx="2054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defRPr/>
            </a:pPr>
            <a:r>
              <a:rPr lang="en-US" sz="1200" dirty="0">
                <a:solidFill>
                  <a:srgbClr val="0000E8"/>
                </a:solidFill>
              </a:rPr>
              <a:t>Novel split-block assembly for novel gap accelerator </a:t>
            </a:r>
            <a:endParaRPr lang="en-US" sz="1100" dirty="0">
              <a:solidFill>
                <a:srgbClr val="0000E8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09258" y="2546370"/>
            <a:ext cx="205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defRPr/>
            </a:pPr>
            <a:r>
              <a:rPr lang="en-US" sz="1200" dirty="0">
                <a:solidFill>
                  <a:srgbClr val="0000E8"/>
                </a:solidFill>
              </a:rPr>
              <a:t>Breakdown Rate Correlated with Magnetic Field</a:t>
            </a:r>
            <a:endParaRPr lang="en-US" sz="1100" dirty="0">
              <a:solidFill>
                <a:srgbClr val="0000E8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48400" y="2133600"/>
            <a:ext cx="2738815" cy="1770221"/>
            <a:chOff x="6248400" y="2133600"/>
            <a:chExt cx="2738815" cy="1770221"/>
          </a:xfrm>
        </p:grpSpPr>
        <p:grpSp>
          <p:nvGrpSpPr>
            <p:cNvPr id="17" name="Group 16"/>
            <p:cNvGrpSpPr/>
            <p:nvPr/>
          </p:nvGrpSpPr>
          <p:grpSpPr>
            <a:xfrm>
              <a:off x="6248400" y="2133600"/>
              <a:ext cx="2738815" cy="1722611"/>
              <a:chOff x="331103" y="1143000"/>
              <a:chExt cx="3991521" cy="2690515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0810" b="20262"/>
              <a:stretch/>
            </p:blipFill>
            <p:spPr bwMode="auto">
              <a:xfrm>
                <a:off x="331103" y="1143000"/>
                <a:ext cx="3991521" cy="2690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995243" y="2173968"/>
                <a:ext cx="3178324" cy="1234040"/>
                <a:chOff x="995243" y="2173968"/>
                <a:chExt cx="3178324" cy="123404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3324199" y="2590800"/>
                  <a:ext cx="849368" cy="8172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:r>
                    <a:rPr lang="en-US" sz="1400" dirty="0">
                      <a:solidFill>
                        <a:srgbClr val="00B050"/>
                      </a:solidFill>
                      <a:latin typeface="Calibri" panose="020F0502020204030204" pitchFamily="34" charset="0"/>
                    </a:rPr>
                    <a:t>hard </a:t>
                  </a:r>
                </a:p>
                <a:p>
                  <a:pPr defTabSz="457200"/>
                  <a:r>
                    <a:rPr lang="en-US" sz="1400" dirty="0">
                      <a:solidFill>
                        <a:srgbClr val="00B050"/>
                      </a:solidFill>
                      <a:latin typeface="Calibri" panose="020F0502020204030204" pitchFamily="34" charset="0"/>
                    </a:rPr>
                    <a:t>CuAg </a:t>
                  </a:r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 flipH="1" flipV="1">
                  <a:off x="3499354" y="2438400"/>
                  <a:ext cx="158246" cy="225333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stealth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995243" y="2173968"/>
                  <a:ext cx="739781" cy="3782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57200"/>
                  <a:r>
                    <a:rPr lang="en-US" sz="1400" dirty="0">
                      <a:solidFill>
                        <a:srgbClr val="0000FF"/>
                      </a:solidFill>
                      <a:latin typeface="Calibri" panose="020F0502020204030204" pitchFamily="34" charset="0"/>
                    </a:rPr>
                    <a:t>soft Cu</a:t>
                  </a:r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1833651" y="2529336"/>
                  <a:ext cx="257257" cy="110308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stealth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 flipV="1">
                  <a:off x="3058214" y="2536465"/>
                  <a:ext cx="1" cy="26072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/>
                <p:cNvSpPr txBox="1"/>
                <p:nvPr/>
              </p:nvSpPr>
              <p:spPr>
                <a:xfrm>
                  <a:off x="2090909" y="2720380"/>
                  <a:ext cx="1272108" cy="480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hard Cu</a:t>
                  </a:r>
                </a:p>
              </p:txBody>
            </p:sp>
          </p:grpSp>
        </p:grpSp>
        <p:sp>
          <p:nvSpPr>
            <p:cNvPr id="47" name="TextBox 46"/>
            <p:cNvSpPr txBox="1"/>
            <p:nvPr/>
          </p:nvSpPr>
          <p:spPr bwMode="auto">
            <a:xfrm>
              <a:off x="6248400" y="3657600"/>
              <a:ext cx="2738815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itchFamily="34" charset="0"/>
                </a:rPr>
                <a:t>Accelerating Gradient [MV/m]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32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2728" y="1371600"/>
            <a:ext cx="882235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/>
              <a:buChar char="•"/>
            </a:pPr>
            <a:r>
              <a:rPr lang="en-US" dirty="0"/>
              <a:t>Distributed coupling, split-block fabrication, high-shunt impedance and suppression of breakdown combine to form new architecture for future facilities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/>
              <a:buChar char="•"/>
            </a:pPr>
            <a:r>
              <a:rPr lang="en-US" dirty="0"/>
              <a:t>Cost effective implementation of accelerator structures capable of operating </a:t>
            </a:r>
            <a:r>
              <a:rPr lang="en-US" i="1" dirty="0"/>
              <a:t>efficiently</a:t>
            </a:r>
            <a:r>
              <a:rPr lang="en-US" dirty="0"/>
              <a:t> at these gradients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Highly Optimized Standing-Wave Structures with Distributed Feeding Allow for New Possibilities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76201" y="6318250"/>
            <a:ext cx="239199" cy="539750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DCB1DB-5BA7-46C8-8698-46AE74DBF67C}"/>
              </a:ext>
            </a:extLst>
          </p:cNvPr>
          <p:cNvGrpSpPr/>
          <p:nvPr/>
        </p:nvGrpSpPr>
        <p:grpSpPr>
          <a:xfrm>
            <a:off x="4571999" y="2306921"/>
            <a:ext cx="4496900" cy="3243070"/>
            <a:chOff x="205750" y="559776"/>
            <a:chExt cx="7957036" cy="573844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7C8173-79DE-4FFA-A10E-08099E5307EE}"/>
                </a:ext>
              </a:extLst>
            </p:cNvPr>
            <p:cNvSpPr/>
            <p:nvPr/>
          </p:nvSpPr>
          <p:spPr>
            <a:xfrm>
              <a:off x="205750" y="559776"/>
              <a:ext cx="7957036" cy="5738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54FEEEC-E9F7-42BF-84FF-5AEF3A3D5742}"/>
                </a:ext>
              </a:extLst>
            </p:cNvPr>
            <p:cNvGrpSpPr/>
            <p:nvPr/>
          </p:nvGrpSpPr>
          <p:grpSpPr>
            <a:xfrm>
              <a:off x="205750" y="559776"/>
              <a:ext cx="7957036" cy="5738447"/>
              <a:chOff x="205750" y="559776"/>
              <a:chExt cx="7957036" cy="5738447"/>
            </a:xfrm>
          </p:grpSpPr>
          <p:pic>
            <p:nvPicPr>
              <p:cNvPr id="69" name="Picture 2">
                <a:extLst>
                  <a:ext uri="{FF2B5EF4-FFF2-40B4-BE49-F238E27FC236}">
                    <a16:creationId xmlns:a16="http://schemas.microsoft.com/office/drawing/2014/main" id="{C6945DF5-9627-4AB3-9DA4-0A9926F66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1544"/>
              <a:stretch/>
            </p:blipFill>
            <p:spPr bwMode="auto">
              <a:xfrm>
                <a:off x="205750" y="708226"/>
                <a:ext cx="7957036" cy="558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3F830F2-21B0-4D3B-9B00-CEE7A0DD42F9}"/>
                  </a:ext>
                </a:extLst>
              </p:cNvPr>
              <p:cNvSpPr/>
              <p:nvPr/>
            </p:nvSpPr>
            <p:spPr>
              <a:xfrm>
                <a:off x="981214" y="559776"/>
                <a:ext cx="5893539" cy="3101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dirty="0"/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53A2738B-41FA-470F-A4BA-368529D2B9D7}"/>
              </a:ext>
            </a:extLst>
          </p:cNvPr>
          <p:cNvSpPr txBox="1"/>
          <p:nvPr/>
        </p:nvSpPr>
        <p:spPr>
          <a:xfrm>
            <a:off x="12702" y="6477000"/>
            <a:ext cx="9131298" cy="3385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Scalable technology with enhanced shunt impedance capable of reaching high duty factors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30EC6A-3664-4B9E-A011-6A8E197D8329}"/>
              </a:ext>
            </a:extLst>
          </p:cNvPr>
          <p:cNvSpPr txBox="1"/>
          <p:nvPr/>
        </p:nvSpPr>
        <p:spPr>
          <a:xfrm>
            <a:off x="4419600" y="5631671"/>
            <a:ext cx="4349881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Scaling Laws Determine the Best Performance for Accelerating Structures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9E1B52-D08B-4B77-97AA-EDD9B08C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77" y="3172204"/>
            <a:ext cx="1988612" cy="21766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D89973-F260-41AA-B92B-4C182B837210}"/>
              </a:ext>
            </a:extLst>
          </p:cNvPr>
          <p:cNvSpPr txBox="1"/>
          <p:nvPr/>
        </p:nvSpPr>
        <p:spPr>
          <a:xfrm>
            <a:off x="258918" y="5364881"/>
            <a:ext cx="38558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20% reduction in surface electric field for same shunt impedance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F8CF89-2EDA-493F-9DE2-24CC7EDA7716}"/>
              </a:ext>
            </a:extLst>
          </p:cNvPr>
          <p:cNvSpPr/>
          <p:nvPr/>
        </p:nvSpPr>
        <p:spPr>
          <a:xfrm>
            <a:off x="957043" y="2688603"/>
            <a:ext cx="3436620" cy="4906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Advanced Optimization Tools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187EB8-C93A-478E-88C4-B99710DD61AC}"/>
              </a:ext>
            </a:extLst>
          </p:cNvPr>
          <p:cNvSpPr txBox="1"/>
          <p:nvPr/>
        </p:nvSpPr>
        <p:spPr>
          <a:xfrm>
            <a:off x="2362200" y="3495480"/>
            <a:ext cx="1575709" cy="1323439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Variable control points for splines define the cavity shape.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46089" y="5021494"/>
            <a:ext cx="16546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dirty="0"/>
              <a:t>M. Nasr et al., IPAC’18 </a:t>
            </a:r>
          </a:p>
        </p:txBody>
      </p:sp>
    </p:spTree>
    <p:extLst>
      <p:ext uri="{BB962C8B-B14F-4D97-AF65-F5344CB8AC3E}">
        <p14:creationId xmlns:p14="http://schemas.microsoft.com/office/powerpoint/2010/main" val="168515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2728" y="1371600"/>
            <a:ext cx="882235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/>
              <a:buChar char="•"/>
            </a:pPr>
            <a:r>
              <a:rPr lang="en-US" dirty="0"/>
              <a:t>Distributed coupling, split-block fabrication, high-shunt impedance and suppression of breakdown combine to form new architecture for future facilities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/>
              <a:buChar char="•"/>
            </a:pPr>
            <a:r>
              <a:rPr lang="en-US" dirty="0"/>
              <a:t>Cost effective implementation of accelerator structures capable of operating </a:t>
            </a:r>
            <a:r>
              <a:rPr lang="en-US" i="1" dirty="0"/>
              <a:t>efficiently</a:t>
            </a:r>
            <a:r>
              <a:rPr lang="en-US" dirty="0"/>
              <a:t> at these gradients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Invention of Distributed Feeding Realizes the Potential of Highly Optimized Standing-Wave Structures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76201" y="6318250"/>
            <a:ext cx="239199" cy="539750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DCB1DB-5BA7-46C8-8698-46AE74DBF67C}"/>
              </a:ext>
            </a:extLst>
          </p:cNvPr>
          <p:cNvGrpSpPr/>
          <p:nvPr/>
        </p:nvGrpSpPr>
        <p:grpSpPr>
          <a:xfrm>
            <a:off x="4571999" y="2306921"/>
            <a:ext cx="4496900" cy="3243070"/>
            <a:chOff x="205750" y="559776"/>
            <a:chExt cx="7957036" cy="573844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7C8173-79DE-4FFA-A10E-08099E5307EE}"/>
                </a:ext>
              </a:extLst>
            </p:cNvPr>
            <p:cNvSpPr/>
            <p:nvPr/>
          </p:nvSpPr>
          <p:spPr>
            <a:xfrm>
              <a:off x="205750" y="559776"/>
              <a:ext cx="7957036" cy="5738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54FEEEC-E9F7-42BF-84FF-5AEF3A3D5742}"/>
                </a:ext>
              </a:extLst>
            </p:cNvPr>
            <p:cNvGrpSpPr/>
            <p:nvPr/>
          </p:nvGrpSpPr>
          <p:grpSpPr>
            <a:xfrm>
              <a:off x="205750" y="559776"/>
              <a:ext cx="7957036" cy="5738447"/>
              <a:chOff x="205750" y="559776"/>
              <a:chExt cx="7957036" cy="5738447"/>
            </a:xfrm>
          </p:grpSpPr>
          <p:pic>
            <p:nvPicPr>
              <p:cNvPr id="69" name="Picture 2">
                <a:extLst>
                  <a:ext uri="{FF2B5EF4-FFF2-40B4-BE49-F238E27FC236}">
                    <a16:creationId xmlns:a16="http://schemas.microsoft.com/office/drawing/2014/main" id="{C6945DF5-9627-4AB3-9DA4-0A9926F66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1544"/>
              <a:stretch/>
            </p:blipFill>
            <p:spPr bwMode="auto">
              <a:xfrm>
                <a:off x="205750" y="708226"/>
                <a:ext cx="7957036" cy="5589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3F830F2-21B0-4D3B-9B00-CEE7A0DD42F9}"/>
                  </a:ext>
                </a:extLst>
              </p:cNvPr>
              <p:cNvSpPr/>
              <p:nvPr/>
            </p:nvSpPr>
            <p:spPr>
              <a:xfrm>
                <a:off x="981214" y="559776"/>
                <a:ext cx="5893539" cy="3101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dirty="0"/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53A2738B-41FA-470F-A4BA-368529D2B9D7}"/>
              </a:ext>
            </a:extLst>
          </p:cNvPr>
          <p:cNvSpPr txBox="1"/>
          <p:nvPr/>
        </p:nvSpPr>
        <p:spPr>
          <a:xfrm>
            <a:off x="12702" y="6477000"/>
            <a:ext cx="9131298" cy="3385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Scalable technology with enhanced shunt impedance capable of reaching high duty factors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30EC6A-3664-4B9E-A011-6A8E197D8329}"/>
              </a:ext>
            </a:extLst>
          </p:cNvPr>
          <p:cNvSpPr txBox="1"/>
          <p:nvPr/>
        </p:nvSpPr>
        <p:spPr>
          <a:xfrm>
            <a:off x="4419600" y="5631671"/>
            <a:ext cx="4349881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Scaling Laws Determine the Best Performance for Accelerating Structures</a:t>
            </a:r>
          </a:p>
        </p:txBody>
      </p:sp>
      <p:pic>
        <p:nvPicPr>
          <p:cNvPr id="17" name="Picture 16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034DFE1-34BA-4A7D-AAA0-04851BAAC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" y="3320828"/>
            <a:ext cx="4478998" cy="1020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65127" y="4344281"/>
                <a:ext cx="827727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/2~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𝜆</m:t>
                      </m:r>
                    </m:oMath>
                  </m:oMathPara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127" y="4344281"/>
                <a:ext cx="827727" cy="325282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D48D054-5E16-4A4F-997E-2877F3A98216}"/>
              </a:ext>
            </a:extLst>
          </p:cNvPr>
          <p:cNvSpPr txBox="1"/>
          <p:nvPr/>
        </p:nvSpPr>
        <p:spPr>
          <a:xfrm>
            <a:off x="499903" y="5631671"/>
            <a:ext cx="3335015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Large isolation between the manifolds and the cavities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91A019-3682-44CD-82E3-72CE78F96196}"/>
              </a:ext>
            </a:extLst>
          </p:cNvPr>
          <p:cNvSpPr/>
          <p:nvPr/>
        </p:nvSpPr>
        <p:spPr>
          <a:xfrm>
            <a:off x="370457" y="4920431"/>
            <a:ext cx="38907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Tantawi</a:t>
            </a:r>
            <a:r>
              <a:rPr lang="en-US" sz="1100" dirty="0"/>
              <a:t> et al. “Distributed coupling and multi-frequency microwave accelerators,” Jul. 5 2016, US Patent 9,386,682.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320BCF-D4C0-484B-8935-0CB05BE005A6}"/>
              </a:ext>
            </a:extLst>
          </p:cNvPr>
          <p:cNvSpPr txBox="1"/>
          <p:nvPr/>
        </p:nvSpPr>
        <p:spPr>
          <a:xfrm>
            <a:off x="282191" y="2856840"/>
            <a:ext cx="40350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RF manifold feeds alternating cells equally</a:t>
            </a:r>
          </a:p>
        </p:txBody>
      </p:sp>
    </p:spTree>
    <p:extLst>
      <p:ext uri="{BB962C8B-B14F-4D97-AF65-F5344CB8AC3E}">
        <p14:creationId xmlns:p14="http://schemas.microsoft.com/office/powerpoint/2010/main" val="66134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0213" y="2700289"/>
            <a:ext cx="1451387" cy="26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0869" y="2779694"/>
            <a:ext cx="4703531" cy="2957067"/>
            <a:chOff x="20869" y="2779694"/>
            <a:chExt cx="4703531" cy="2957067"/>
          </a:xfrm>
        </p:grpSpPr>
        <p:pic>
          <p:nvPicPr>
            <p:cNvPr id="7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8" t="17961" r="38250" b="31423"/>
            <a:stretch/>
          </p:blipFill>
          <p:spPr bwMode="auto">
            <a:xfrm>
              <a:off x="20869" y="2779694"/>
              <a:ext cx="4703531" cy="2935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 bwMode="auto">
            <a:xfrm>
              <a:off x="1415985" y="5428984"/>
              <a:ext cx="2743200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Accelerating Gradient [MV/m]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flipH="1">
              <a:off x="3329168" y="3430600"/>
              <a:ext cx="328432" cy="2363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213"/>
            <p:cNvSpPr txBox="1">
              <a:spLocks noChangeArrowheads="1"/>
            </p:cNvSpPr>
            <p:nvPr/>
          </p:nvSpPr>
          <p:spPr bwMode="auto">
            <a:xfrm>
              <a:off x="3613405" y="3259733"/>
              <a:ext cx="81144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400" dirty="0">
                  <a:solidFill>
                    <a:srgbClr val="FF0000"/>
                  </a:solidFill>
                  <a:latin typeface="Calibri" pitchFamily="34" charset="0"/>
                </a:rPr>
                <a:t>Cu@45K</a:t>
              </a:r>
            </a:p>
          </p:txBody>
        </p:sp>
        <p:sp>
          <p:nvSpPr>
            <p:cNvPr id="75" name="TextBox 214"/>
            <p:cNvSpPr txBox="1">
              <a:spLocks noChangeArrowheads="1"/>
            </p:cNvSpPr>
            <p:nvPr/>
          </p:nvSpPr>
          <p:spPr bwMode="auto">
            <a:xfrm>
              <a:off x="1038694" y="3339124"/>
              <a:ext cx="11792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8000"/>
                  </a:solidFill>
                  <a:latin typeface="Calibri" pitchFamily="34" charset="0"/>
                </a:rPr>
                <a:t>Hard CuAg#3 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>
              <a:off x="1655531" y="3658476"/>
              <a:ext cx="678108" cy="736227"/>
            </a:xfrm>
            <a:prstGeom prst="straightConnector1">
              <a:avLst/>
            </a:prstGeom>
            <a:ln>
              <a:solidFill>
                <a:srgbClr val="00B05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216"/>
            <p:cNvSpPr txBox="1">
              <a:spLocks noChangeArrowheads="1"/>
            </p:cNvSpPr>
            <p:nvPr/>
          </p:nvSpPr>
          <p:spPr bwMode="auto">
            <a:xfrm>
              <a:off x="874352" y="3937733"/>
              <a:ext cx="7072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00FF"/>
                  </a:solidFill>
                  <a:latin typeface="Calibri" pitchFamily="34" charset="0"/>
                </a:rPr>
                <a:t>Soft Cu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>
              <a:off x="1594715" y="4142365"/>
              <a:ext cx="289416" cy="102010"/>
            </a:xfrm>
            <a:prstGeom prst="straightConnector1">
              <a:avLst/>
            </a:prstGeom>
            <a:ln>
              <a:solidFill>
                <a:srgbClr val="0000FF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 bwMode="auto">
            <a:xfrm flipH="1" flipV="1">
              <a:off x="2506413" y="4420750"/>
              <a:ext cx="217809" cy="23180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219"/>
            <p:cNvSpPr txBox="1">
              <a:spLocks noChangeArrowheads="1"/>
            </p:cNvSpPr>
            <p:nvPr/>
          </p:nvSpPr>
          <p:spPr bwMode="auto">
            <a:xfrm>
              <a:off x="2036531" y="4573646"/>
              <a:ext cx="141449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Calibri" pitchFamily="34" charset="0"/>
                </a:rPr>
                <a:t>Hard </a:t>
              </a:r>
            </a:p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Calibri" pitchFamily="34" charset="0"/>
                </a:rPr>
                <a:t>CuAg#1</a:t>
              </a:r>
            </a:p>
            <a:p>
              <a:pPr algn="ctr"/>
              <a:endParaRPr lang="en-US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89" name="Straight Arrow Connector 88"/>
            <p:cNvCxnSpPr>
              <a:stCxn id="90" idx="3"/>
            </p:cNvCxnSpPr>
            <p:nvPr/>
          </p:nvCxnSpPr>
          <p:spPr bwMode="auto">
            <a:xfrm>
              <a:off x="1433859" y="4399399"/>
              <a:ext cx="678872" cy="99332"/>
            </a:xfrm>
            <a:prstGeom prst="straightConnector1">
              <a:avLst/>
            </a:prstGeom>
            <a:ln>
              <a:solidFill>
                <a:srgbClr val="CB23AB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216"/>
            <p:cNvSpPr txBox="1">
              <a:spLocks noChangeArrowheads="1"/>
            </p:cNvSpPr>
            <p:nvPr/>
          </p:nvSpPr>
          <p:spPr bwMode="auto">
            <a:xfrm>
              <a:off x="664931" y="4245510"/>
              <a:ext cx="768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400" dirty="0">
                  <a:solidFill>
                    <a:srgbClr val="CB23AB"/>
                  </a:solidFill>
                  <a:latin typeface="Calibri" pitchFamily="34" charset="0"/>
                </a:rPr>
                <a:t>Hard Cu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Understanding the Physics of Breakdown at High Gradients has Established the Limits of Normal-Conducting Copper Structures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5715000"/>
            <a:ext cx="91440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8975" indent="-344488">
              <a:lnSpc>
                <a:spcPct val="11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Controlling material properties produced dramatic improvements in achievable accelerating gradient → impacting accelerators and injectors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05148" y="6581001"/>
            <a:ext cx="1938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</a:rPr>
              <a:t>V. Dolgashev, S. Tantawi</a:t>
            </a:r>
          </a:p>
        </p:txBody>
      </p:sp>
      <p:pic>
        <p:nvPicPr>
          <p:cNvPr id="4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6804" y="2955018"/>
            <a:ext cx="1647618" cy="12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 bwMode="auto">
          <a:xfrm>
            <a:off x="6968051" y="5388510"/>
            <a:ext cx="2480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Cryostat assembly</a:t>
            </a:r>
          </a:p>
        </p:txBody>
      </p:sp>
      <p:sp>
        <p:nvSpPr>
          <p:cNvPr id="62" name="TextBox 61"/>
          <p:cNvSpPr txBox="1"/>
          <p:nvPr/>
        </p:nvSpPr>
        <p:spPr bwMode="auto">
          <a:xfrm>
            <a:off x="5727676" y="2681657"/>
            <a:ext cx="2480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Bead Pull Test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14"/>
          </p:nvPr>
        </p:nvSpPr>
        <p:spPr>
          <a:xfrm>
            <a:off x="228600" y="1295400"/>
            <a:ext cx="8686800" cy="202021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Material properties determine the performance of accelerating structures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Dislocations caused by stress from fields form protrusions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Reduced in higher strength materials and at lower temperatures</a:t>
            </a:r>
          </a:p>
          <a:p>
            <a:pPr marL="342900" indent="-342900">
              <a:lnSpc>
                <a:spcPct val="11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Extreme surface fields (500 MV/m) require new models including emission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3399" y="4698454"/>
            <a:ext cx="2730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Cahill, PhD Diss., 2017</a:t>
            </a:r>
          </a:p>
          <a:p>
            <a:r>
              <a:rPr lang="en-US" sz="1100" dirty="0"/>
              <a:t>Cahill, et al. </a:t>
            </a:r>
            <a:r>
              <a:rPr lang="en-US" sz="1100" i="1" dirty="0"/>
              <a:t>PRAB</a:t>
            </a:r>
            <a:r>
              <a:rPr lang="en-US" sz="1100" dirty="0"/>
              <a:t> 21.6 (2018): 061301.</a:t>
            </a:r>
          </a:p>
          <a:p>
            <a:r>
              <a:rPr lang="en-US" sz="1100" dirty="0"/>
              <a:t>Rosenzweig, et al. </a:t>
            </a:r>
            <a:r>
              <a:rPr lang="en-US" sz="1100" i="1" dirty="0"/>
              <a:t>NIMA </a:t>
            </a:r>
            <a:r>
              <a:rPr lang="en-US" sz="1100" dirty="0"/>
              <a:t>(2018).</a:t>
            </a:r>
          </a:p>
          <a:p>
            <a:r>
              <a:rPr lang="en-US" sz="1100" dirty="0"/>
              <a:t>Cahill, et al. </a:t>
            </a:r>
            <a:r>
              <a:rPr lang="en-US" sz="1100" i="1" dirty="0"/>
              <a:t>NIMA </a:t>
            </a:r>
            <a:r>
              <a:rPr lang="en-US" sz="1100" dirty="0"/>
              <a:t>865 (2017): 105-108.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99" y="3330016"/>
            <a:ext cx="2108472" cy="13931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 bwMode="auto">
          <a:xfrm>
            <a:off x="4071399" y="3065331"/>
            <a:ext cx="2480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Nonlinear Q Model</a:t>
            </a:r>
          </a:p>
        </p:txBody>
      </p:sp>
    </p:spTree>
    <p:extLst>
      <p:ext uri="{BB962C8B-B14F-4D97-AF65-F5344CB8AC3E}">
        <p14:creationId xmlns:p14="http://schemas.microsoft.com/office/powerpoint/2010/main" val="73896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5D67814-6BD2-4F72-9A58-1E3C1A184B77}"/>
              </a:ext>
            </a:extLst>
          </p:cNvPr>
          <p:cNvGrpSpPr/>
          <p:nvPr/>
        </p:nvGrpSpPr>
        <p:grpSpPr>
          <a:xfrm>
            <a:off x="235857" y="1295400"/>
            <a:ext cx="5257801" cy="5181819"/>
            <a:chOff x="457199" y="1690689"/>
            <a:chExt cx="5257801" cy="518181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49E667C5-6200-46A7-B649-B420FB1D8523}"/>
                </a:ext>
              </a:extLst>
            </p:cNvPr>
            <p:cNvSpPr/>
            <p:nvPr/>
          </p:nvSpPr>
          <p:spPr>
            <a:xfrm rot="5400000">
              <a:off x="2216943" y="3359946"/>
              <a:ext cx="5167313" cy="18288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394738-9687-4D08-BEEA-249CB0C9A670}"/>
                </a:ext>
              </a:extLst>
            </p:cNvPr>
            <p:cNvSpPr/>
            <p:nvPr/>
          </p:nvSpPr>
          <p:spPr>
            <a:xfrm>
              <a:off x="457199" y="1690689"/>
              <a:ext cx="3429001" cy="5181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6713A-5375-48BF-8656-FF157BDDD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155" y="1295400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E6472-D8B9-4FA6-9E77-DBC9891912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64" y="3961828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CBE615-2B93-4EDF-9112-DFC18DE7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294008" cy="548955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Cryogenic-Copper Accelerating Structures: New Frontier for Beam Brightness, Efficiency and Cost-Capability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4C053-CB70-497F-9BE2-1B6C54718B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308" y="1357311"/>
            <a:ext cx="4584798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Increased conductivity and hardness enables higher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Dramatic reduction in cost of system including cryogenics at 77K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2.5X less power establishing gradient allows for heavy beam loading even at high gradient – </a:t>
            </a:r>
            <a:r>
              <a:rPr lang="en-US" sz="1600" u="sng" dirty="0"/>
              <a:t>improving system efficiency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4E6E2B-2502-41C0-9282-4AB985BB7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72412" y="6356350"/>
            <a:ext cx="64293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F15528-21DE-4FAA-801E-634DDDAF4B2B}" type="slidenum">
              <a:rPr lang="en-US" sz="1200">
                <a:solidFill>
                  <a:srgbClr val="FFFFFF"/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7</a:t>
            </a:fld>
            <a:endParaRPr lang="en-US" sz="120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E64AEC-A21C-458B-BA5A-234CCC402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92" y="3715613"/>
            <a:ext cx="3107085" cy="2112818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2F3AB659-9A15-4FA9-8065-BC05D71B002F}"/>
              </a:ext>
            </a:extLst>
          </p:cNvPr>
          <p:cNvSpPr/>
          <p:nvPr/>
        </p:nvSpPr>
        <p:spPr>
          <a:xfrm>
            <a:off x="1857192" y="4474851"/>
            <a:ext cx="634009" cy="21825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3805C-6FE4-4F34-A8B3-C10333630127}"/>
              </a:ext>
            </a:extLst>
          </p:cNvPr>
          <p:cNvSpPr txBox="1"/>
          <p:nvPr/>
        </p:nvSpPr>
        <p:spPr>
          <a:xfrm>
            <a:off x="1617727" y="4105519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 decrease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FE2D84-C423-44A8-86BD-D314C702ABFA}"/>
                  </a:ext>
                </a:extLst>
              </p:cNvPr>
              <p:cNvSpPr txBox="1"/>
              <p:nvPr/>
            </p:nvSpPr>
            <p:spPr>
              <a:xfrm>
                <a:off x="228600" y="5956854"/>
                <a:ext cx="362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  <m:sub>
                        <m:r>
                          <a:rPr lang="en-US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 by a factor of 2.5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FE2D84-C423-44A8-86BD-D314C702A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956854"/>
                <a:ext cx="3626249" cy="369332"/>
              </a:xfrm>
              <a:prstGeom prst="rect">
                <a:avLst/>
              </a:prstGeom>
              <a:blipFill>
                <a:blip r:embed="rId6"/>
                <a:stretch>
                  <a:fillRect l="-1515" t="-8197" r="-67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102274" y="6162732"/>
            <a:ext cx="27661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Bane et al., </a:t>
            </a:r>
            <a:r>
              <a:rPr lang="en-US" sz="1200" i="1" dirty="0"/>
              <a:t>ArXiv </a:t>
            </a:r>
            <a:r>
              <a:rPr lang="en-US" sz="1200" dirty="0"/>
              <a:t>1807.10195 (2018)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2738B-41FA-470F-A4BA-368529D2B9D7}"/>
              </a:ext>
            </a:extLst>
          </p:cNvPr>
          <p:cNvSpPr txBox="1"/>
          <p:nvPr/>
        </p:nvSpPr>
        <p:spPr>
          <a:xfrm>
            <a:off x="12702" y="6477000"/>
            <a:ext cx="913129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Impact of novel structures and temperatures → order of magnitude increased 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50CFCC-4D0C-46D5-B973-F93C1F14BFCB}"/>
              </a:ext>
            </a:extLst>
          </p:cNvPr>
          <p:cNvSpPr txBox="1"/>
          <p:nvPr/>
        </p:nvSpPr>
        <p:spPr>
          <a:xfrm>
            <a:off x="6820906" y="3719913"/>
            <a:ext cx="2225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Nasr, S. Tantawi, E. Nanni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4228" y="3922342"/>
            <a:ext cx="2041372" cy="64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Cryostat w/ Structure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6898" y="3963014"/>
            <a:ext cx="1345759" cy="5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70F08-DAB6-914C-A4DD-6EBCD3761E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EE437C-FBC8-1A48-A635-B67DB2833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1"/>
            <a:ext cx="8692178" cy="753033"/>
          </a:xfrm>
        </p:spPr>
        <p:txBody>
          <a:bodyPr/>
          <a:lstStyle/>
          <a:p>
            <a:r>
              <a:rPr lang="en-US" dirty="0"/>
              <a:t>Cryogenic X-band Structure in High Power Test to Confirm RF Performance and Measure Breakdown Statistics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7F1C7E05-2D5B-4449-AE34-0AF52C33C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7" r="-1"/>
          <a:stretch/>
        </p:blipFill>
        <p:spPr bwMode="auto">
          <a:xfrm>
            <a:off x="443231" y="1691159"/>
            <a:ext cx="4144546" cy="17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7C72CF-1B59-CD47-ADFF-C0E013399BA3}"/>
                  </a:ext>
                </a:extLst>
              </p:cNvPr>
              <p:cNvSpPr txBox="1"/>
              <p:nvPr/>
            </p:nvSpPr>
            <p:spPr>
              <a:xfrm>
                <a:off x="4487066" y="2087480"/>
                <a:ext cx="1760606" cy="9389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500" dirty="0"/>
                  <a:t>Best fit parameters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1500" i="1">
                          <a:latin typeface="Cambria Math" panose="02040503050406030204" pitchFamily="18" charset="0"/>
                        </a:rPr>
                        <m:t>=−0.3472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</a:rPr>
                        <m:t>=6788.32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7C72CF-1B59-CD47-ADFF-C0E013399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66" y="2087480"/>
                <a:ext cx="1760606" cy="938911"/>
              </a:xfrm>
              <a:prstGeom prst="rect">
                <a:avLst/>
              </a:prstGeom>
              <a:blipFill>
                <a:blip r:embed="rId4"/>
                <a:stretch>
                  <a:fillRect l="-6574" t="-584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785D63-55CD-144C-A942-C52157A75037}"/>
                  </a:ext>
                </a:extLst>
              </p:cNvPr>
              <p:cNvSpPr txBox="1"/>
              <p:nvPr/>
            </p:nvSpPr>
            <p:spPr>
              <a:xfrm>
                <a:off x="6200757" y="2087480"/>
                <a:ext cx="1996635" cy="9389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500"/>
                  <a:t>Expected parameters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1500" i="1">
                          <a:latin typeface="Cambria Math" panose="02040503050406030204" pitchFamily="18" charset="0"/>
                        </a:rPr>
                        <m:t>=−0.4286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</a:rPr>
                        <m:t>=7142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785D63-55CD-144C-A942-C52157A75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57" y="2087480"/>
                <a:ext cx="1996635" cy="938911"/>
              </a:xfrm>
              <a:prstGeom prst="rect">
                <a:avLst/>
              </a:prstGeom>
              <a:blipFill>
                <a:blip r:embed="rId5"/>
                <a:stretch>
                  <a:fillRect l="-5793" t="-584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B5D71B3-CD11-4649-9403-9A2EF7D9B9CC}"/>
              </a:ext>
            </a:extLst>
          </p:cNvPr>
          <p:cNvSpPr txBox="1"/>
          <p:nvPr/>
        </p:nvSpPr>
        <p:spPr>
          <a:xfrm>
            <a:off x="1680768" y="1367994"/>
            <a:ext cx="5902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Reflected RF Power Matched Molded Cavity Performance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C11A7A-8CAA-4885-A6B2-762E7B76C1CE}"/>
              </a:ext>
            </a:extLst>
          </p:cNvPr>
          <p:cNvGrpSpPr/>
          <p:nvPr/>
        </p:nvGrpSpPr>
        <p:grpSpPr>
          <a:xfrm>
            <a:off x="146566" y="3367420"/>
            <a:ext cx="7778234" cy="3420062"/>
            <a:chOff x="316083" y="3441447"/>
            <a:chExt cx="7585417" cy="33352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20454-7C34-4302-B887-BA990B6B0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04" t="12045" r="7643"/>
            <a:stretch/>
          </p:blipFill>
          <p:spPr>
            <a:xfrm>
              <a:off x="609600" y="3796763"/>
              <a:ext cx="3312414" cy="152951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23F25A-2D49-2740-AA5F-4DCE55E884CA}"/>
                </a:ext>
              </a:extLst>
            </p:cNvPr>
            <p:cNvSpPr txBox="1"/>
            <p:nvPr/>
          </p:nvSpPr>
          <p:spPr>
            <a:xfrm>
              <a:off x="1424343" y="3441447"/>
              <a:ext cx="6477157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/>
                <a:t>Modeled Structure Gradient Confirmed with Dark Current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3FA232-6776-4EAE-A237-81A6A9664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762" t="12527"/>
            <a:stretch/>
          </p:blipFill>
          <p:spPr>
            <a:xfrm>
              <a:off x="573786" y="5393882"/>
              <a:ext cx="3312414" cy="1382846"/>
            </a:xfrm>
            <a:prstGeom prst="rect">
              <a:avLst/>
            </a:prstGeom>
          </p:spPr>
        </p:pic>
        <p:pic>
          <p:nvPicPr>
            <p:cNvPr id="24" name="Content Placeholder 5" descr="A picture containing nature&#10;&#10;Description generated with very high confidence">
              <a:extLst>
                <a:ext uri="{FF2B5EF4-FFF2-40B4-BE49-F238E27FC236}">
                  <a16:creationId xmlns:a16="http://schemas.microsoft.com/office/drawing/2014/main" id="{A7024697-71BC-4445-9473-D8B2BE3B8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519" y="3999536"/>
              <a:ext cx="2932882" cy="23588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1B456B-3EC9-47E9-B337-1DA18ECEBB74}"/>
                </a:ext>
              </a:extLst>
            </p:cNvPr>
            <p:cNvSpPr txBox="1"/>
            <p:nvPr/>
          </p:nvSpPr>
          <p:spPr>
            <a:xfrm>
              <a:off x="5004087" y="5438974"/>
              <a:ext cx="2374112" cy="664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Energy Gain=28MeV</a:t>
              </a:r>
            </a:p>
            <a:p>
              <a:r>
                <a:rPr lang="en-US" sz="1500" dirty="0">
                  <a:solidFill>
                    <a:schemeClr val="bg1"/>
                  </a:solidFill>
                </a:rPr>
                <a:t>Gradient=107MV/m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AAA706-B5FB-8942-A889-C60EAF054FCD}"/>
                </a:ext>
              </a:extLst>
            </p:cNvPr>
            <p:cNvSpPr/>
            <p:nvPr/>
          </p:nvSpPr>
          <p:spPr>
            <a:xfrm>
              <a:off x="5703049" y="4561521"/>
              <a:ext cx="410459" cy="410459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2DEB6-C26A-4507-A9B5-4A6EE96250B9}"/>
                </a:ext>
              </a:extLst>
            </p:cNvPr>
            <p:cNvSpPr txBox="1"/>
            <p:nvPr/>
          </p:nvSpPr>
          <p:spPr>
            <a:xfrm>
              <a:off x="838200" y="5448310"/>
              <a:ext cx="1350755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>
                  <a:highlight>
                    <a:srgbClr val="FFFFFF"/>
                  </a:highlight>
                </a:rPr>
                <a:t>Dark current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D2F269-A4CE-4065-9B07-06295232AAAD}"/>
                </a:ext>
              </a:extLst>
            </p:cNvPr>
            <p:cNvSpPr txBox="1"/>
            <p:nvPr/>
          </p:nvSpPr>
          <p:spPr>
            <a:xfrm rot="16200000">
              <a:off x="-302009" y="4226769"/>
              <a:ext cx="1500796" cy="264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3" b="1"/>
                <a:t>Forward Power (MW)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37FFBC-0E33-40A8-A60B-AB3B53CCAE35}"/>
                </a:ext>
              </a:extLst>
            </p:cNvPr>
            <p:cNvSpPr txBox="1"/>
            <p:nvPr/>
          </p:nvSpPr>
          <p:spPr>
            <a:xfrm rot="16200000">
              <a:off x="3416556" y="4274455"/>
              <a:ext cx="1214178" cy="264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3" b="1">
                  <a:solidFill>
                    <a:srgbClr val="FF0000"/>
                  </a:solidFill>
                </a:rPr>
                <a:t>Gradient (MV/m)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1E5E67-E24E-4290-A3FC-1AAFF064CA18}"/>
                </a:ext>
              </a:extLst>
            </p:cNvPr>
            <p:cNvSpPr txBox="1"/>
            <p:nvPr/>
          </p:nvSpPr>
          <p:spPr>
            <a:xfrm>
              <a:off x="2895600" y="3783482"/>
              <a:ext cx="927563" cy="29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rgbClr val="FF0000"/>
                  </a:solidFill>
                  <a:highlight>
                    <a:srgbClr val="FFFFFF"/>
                  </a:highlight>
                </a:rPr>
                <a:t>120 MV/m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9826D6-C444-4BF0-9118-6C64D3DC4CEA}"/>
                </a:ext>
              </a:extLst>
            </p:cNvPr>
            <p:cNvSpPr txBox="1"/>
            <p:nvPr/>
          </p:nvSpPr>
          <p:spPr>
            <a:xfrm rot="16200000">
              <a:off x="-112382" y="5810009"/>
              <a:ext cx="1121845" cy="264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3" b="1"/>
                <a:t>Arbitrary Units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BE634B-DF6B-4561-9CA5-E22215EDD739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0" y="3999536"/>
              <a:ext cx="10668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B5B1754-831E-4104-A779-EA074ACC95D7}"/>
              </a:ext>
            </a:extLst>
          </p:cNvPr>
          <p:cNvSpPr txBox="1"/>
          <p:nvPr/>
        </p:nvSpPr>
        <p:spPr>
          <a:xfrm rot="16200000">
            <a:off x="515824" y="2454689"/>
            <a:ext cx="934871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b="1"/>
              <a:t>Arbitrary Units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EB640A-9ABC-6A40-8A0A-5F2CAEFE3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264" y="3765076"/>
            <a:ext cx="3980803" cy="27419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C0BDA0-A732-5546-BFAA-DAA28DA87DF1}"/>
              </a:ext>
            </a:extLst>
          </p:cNvPr>
          <p:cNvSpPr/>
          <p:nvPr/>
        </p:nvSpPr>
        <p:spPr>
          <a:xfrm>
            <a:off x="4460149" y="63771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Nasr, et al.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arXiv:2011.00391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(2020).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4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461" y="4871427"/>
            <a:ext cx="4418112" cy="12257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14795" y="4290197"/>
            <a:ext cx="4711778" cy="2567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as a Concept for Linear Collider – C</a:t>
            </a:r>
            <a:r>
              <a:rPr lang="en-US" baseline="30000" dirty="0"/>
              <a:t>3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First Meter Scale Prototype in Development at C-band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4472">
            <a:off x="5124613" y="2070097"/>
            <a:ext cx="3343775" cy="2127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13002" y="4228411"/>
            <a:ext cx="2635251" cy="2001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B94BA7-3111-46E1-A7F2-263094AAD6E4}"/>
              </a:ext>
            </a:extLst>
          </p:cNvPr>
          <p:cNvSpPr/>
          <p:nvPr/>
        </p:nvSpPr>
        <p:spPr>
          <a:xfrm>
            <a:off x="2081841" y="6269986"/>
            <a:ext cx="1712905" cy="29546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1320" dirty="0">
                <a:solidFill>
                  <a:srgbClr val="000000"/>
                </a:solidFill>
                <a:latin typeface="Arial"/>
              </a:rPr>
              <a:t>S. Tantawi, and Z. Li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E324AE-DDCE-4E95-957B-88483D0DB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35" y="2687244"/>
            <a:ext cx="4222320" cy="610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E68E30-A9AA-457E-9D12-ACB51C6D5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640" y="3661923"/>
            <a:ext cx="1000735" cy="2602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0AA551-39BA-496C-91D3-4771B6CD2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783" y="3651300"/>
            <a:ext cx="1005616" cy="2602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1BF8CF-A61F-412E-B58C-A3C2A6D4D829}"/>
                  </a:ext>
                </a:extLst>
              </p:cNvPr>
              <p:cNvSpPr/>
              <p:nvPr/>
            </p:nvSpPr>
            <p:spPr>
              <a:xfrm>
                <a:off x="-914400" y="4038600"/>
                <a:ext cx="4027809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09728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peak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unperturbed</m:t>
                              </m:r>
                            </m:sub>
                          </m:sSub>
                        </m:den>
                      </m:f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1.2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  <a:p>
                <a:pPr algn="ctr" defTabSz="1097280"/>
                <a:r>
                  <a:rPr lang="en-US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peak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dirty="0" err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dirty="0" err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acc</m:t>
                            </m:r>
                          </m:sub>
                        </m:sSub>
                      </m:den>
                    </m:f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=2.22</m:t>
                    </m:r>
                  </m:oMath>
                </a14:m>
                <a:endParaRPr lang="en-US" i="1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1BF8CF-A61F-412E-B58C-A3C2A6D4D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4400" y="4038600"/>
                <a:ext cx="4027809" cy="1301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13770" y="1709120"/>
            <a:ext cx="411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One meter (40-cell) C-band design with reduce peak E and H-field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64944" y="1709120"/>
            <a:ext cx="411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Scaling fabrication techniques in length and including controlled gap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A8A43-85F0-A04B-B61B-C11696FE9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393653" y="4272506"/>
            <a:ext cx="2699817" cy="2024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3E9D0-5007-6F40-B1B3-C792B6003B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391" y="4984234"/>
            <a:ext cx="2376150" cy="1803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69022D-DFC3-E249-A970-10638520E2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615" y="4592083"/>
            <a:ext cx="2466032" cy="13703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39627FE-CA64-0843-A986-51ED88A58763}"/>
              </a:ext>
            </a:extLst>
          </p:cNvPr>
          <p:cNvSpPr/>
          <p:nvPr/>
        </p:nvSpPr>
        <p:spPr>
          <a:xfrm>
            <a:off x="47205" y="1366529"/>
            <a:ext cx="89128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Bane, Karl L., et al. "An Advanced NCRF Linac Concept for a High Energy e $^+ $ e $^-$ Linear Collider." </a:t>
            </a:r>
            <a:r>
              <a:rPr lang="en-US" sz="1050" i="1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sz="1050" i="1" dirty="0">
                <a:solidFill>
                  <a:srgbClr val="222222"/>
                </a:solidFill>
                <a:latin typeface="Arial" panose="020B0604020202020204" pitchFamily="34" charset="0"/>
              </a:rPr>
              <a:t> preprint arXiv:1807.10195</a:t>
            </a:r>
            <a:r>
              <a:rPr lang="en-US" sz="1050" dirty="0">
                <a:solidFill>
                  <a:srgbClr val="222222"/>
                </a:solidFill>
                <a:latin typeface="Arial" panose="020B0604020202020204" pitchFamily="34" charset="0"/>
              </a:rPr>
              <a:t> (2018).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0268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D91BD65552C14D9EB0D294313223E1" ma:contentTypeVersion="0" ma:contentTypeDescription="Create a new document." ma:contentTypeScope="" ma:versionID="1209489ef6aa862ac8d1c87fe70cbdb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F35D3E-C82E-4865-9A5A-BD8D347547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9478CE5-DE07-4ED3-A13D-4669874F37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2FCDF6-6542-4FD9-ADBC-4ABFAAE1EF8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53308</TotalTime>
  <Words>2501</Words>
  <Application>Microsoft Office PowerPoint</Application>
  <PresentationFormat>On-screen Show (4:3)</PresentationFormat>
  <Paragraphs>399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STIXGeneral-Regular</vt:lpstr>
      <vt:lpstr>Wingdings</vt:lpstr>
      <vt:lpstr>Blank</vt:lpstr>
      <vt:lpstr>Update on High Gradient Research at SLAC </vt:lpstr>
      <vt:lpstr>Acknowledgements </vt:lpstr>
      <vt:lpstr>Core Areas of Research for the Advancement of RF Accelerator Technology</vt:lpstr>
      <vt:lpstr>Highly Optimized Standing-Wave Structures with Distributed Feeding Allow for New Possibilities</vt:lpstr>
      <vt:lpstr>Invention of Distributed Feeding Realizes the Potential of Highly Optimized Standing-Wave Structures</vt:lpstr>
      <vt:lpstr>Understanding the Physics of Breakdown at High Gradients has Established the Limits of Normal-Conducting Copper Structures</vt:lpstr>
      <vt:lpstr>Cryogenic-Copper Accelerating Structures: New Frontier for Beam Brightness, Efficiency and Cost-Capability</vt:lpstr>
      <vt:lpstr>Cryogenic X-band Structure in High Power Test to Confirm RF Performance and Measure Breakdown Statistics</vt:lpstr>
      <vt:lpstr>Developing as a Concept for Linear Collider – C3: First Meter Scale Prototype in Development at C-band</vt:lpstr>
      <vt:lpstr>Preliminary Cryomodule Design for High Average Power Implementation with ~90% Fill Factor </vt:lpstr>
      <vt:lpstr>Structures and Advanced Manufacturing</vt:lpstr>
      <vt:lpstr>Braze-Less optimized X-band structure could achieve gradients well above 150 MV/m</vt:lpstr>
      <vt:lpstr>Multi-Frequency Acceleration Has Potential to Impact Efficiency and Gradient of Normal and Superconducting Structures</vt:lpstr>
      <vt:lpstr>Facility Updates </vt:lpstr>
      <vt:lpstr>Highlights of RF Accelerator R&amp;D Spin Offs Impacting the Broader Community</vt:lpstr>
      <vt:lpstr>Rapid 3-D Proton Beam Scanner for Hadron Therapy</vt:lpstr>
      <vt:lpstr>Initial Results from High Power Testing of Energy Mod.</vt:lpstr>
      <vt:lpstr>C-band Version Fabricated </vt:lpstr>
      <vt:lpstr>Proton Deflector Prototype</vt:lpstr>
      <vt:lpstr>What is the Real Scaling in Frequency for Breakdown Physics?</vt:lpstr>
      <vt:lpstr>High-Power Testing of 110 GHz Accelerating Structures</vt:lpstr>
      <vt:lpstr>High Frequency Accelerators – THz Gun</vt:lpstr>
      <vt:lpstr>High Frequency Accelerators – THz Bunch Compressor and Time Stamping for Ultrafast Electron Diffraction</vt:lpstr>
      <vt:lpstr>Transformation of SRF Accelerator Technology with Distributed Coupling Topology Investigation</vt:lpstr>
      <vt:lpstr>Distributed coupling  niobium structure (should achieve 100 MV/m) gradient for the same quenching field</vt:lpstr>
      <vt:lpstr>Highlights of Recent ACE3P Code Development</vt:lpstr>
      <vt:lpstr>Highlights of Recent ACE3P Applications</vt:lpstr>
      <vt:lpstr>Outlook for Structures Program in GARD RF Accelerator Technology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Institutional Review PPT Template</dc:title>
  <dc:creator>OCFO Budget Office cdc</dc:creator>
  <dc:description>7/9: updated comments on SSRL slide 10, AD slide 12</dc:description>
  <cp:lastModifiedBy>Nanni, Emilio Alessandro</cp:lastModifiedBy>
  <cp:revision>1614</cp:revision>
  <cp:lastPrinted>2016-06-06T22:54:16Z</cp:lastPrinted>
  <dcterms:created xsi:type="dcterms:W3CDTF">2012-04-12T23:05:29Z</dcterms:created>
  <dcterms:modified xsi:type="dcterms:W3CDTF">2021-04-19T17:25:01Z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SLAC_PPT_032312</vt:lpwstr>
  </property>
  <property fmtid="{D5CDD505-2E9C-101B-9397-08002B2CF9AE}" pid="4" name="ArticulateGUID">
    <vt:lpwstr>4F2C0736-F769-41F4-8D23-03358470444A</vt:lpwstr>
  </property>
  <property fmtid="{D5CDD505-2E9C-101B-9397-08002B2CF9AE}" pid="5" name="ArticulateProjectFull">
    <vt:lpwstr>F:\PROJECTS\JohnsonBeesley\S+G\SLAC\SLAC_PPT_040212.ppta</vt:lpwstr>
  </property>
  <property fmtid="{D5CDD505-2E9C-101B-9397-08002B2CF9AE}" pid="6" name="ContentTypeId">
    <vt:lpwstr>0x0101003ED91BD65552C14D9EB0D294313223E1</vt:lpwstr>
  </property>
</Properties>
</file>