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22"/>
  </p:notesMasterIdLst>
  <p:handoutMasterIdLst>
    <p:handoutMasterId r:id="rId23"/>
  </p:handoutMasterIdLst>
  <p:sldIdLst>
    <p:sldId id="294" r:id="rId6"/>
    <p:sldId id="390" r:id="rId7"/>
    <p:sldId id="404" r:id="rId8"/>
    <p:sldId id="391" r:id="rId9"/>
    <p:sldId id="392" r:id="rId10"/>
    <p:sldId id="393" r:id="rId11"/>
    <p:sldId id="403" r:id="rId12"/>
    <p:sldId id="395" r:id="rId13"/>
    <p:sldId id="394" r:id="rId14"/>
    <p:sldId id="397" r:id="rId15"/>
    <p:sldId id="398" r:id="rId16"/>
    <p:sldId id="396" r:id="rId17"/>
    <p:sldId id="399" r:id="rId18"/>
    <p:sldId id="400" r:id="rId19"/>
    <p:sldId id="401" r:id="rId20"/>
    <p:sldId id="402" r:id="rId21"/>
  </p:sldIdLst>
  <p:sldSz cx="12192000" cy="6858000"/>
  <p:notesSz cx="9283700" cy="6985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art C Fuess" initials="SCF" lastIdx="1" clrIdx="0">
    <p:extLst>
      <p:ext uri="{19B8F6BF-5375-455C-9EA6-DF929625EA0E}">
        <p15:presenceInfo xmlns:p15="http://schemas.microsoft.com/office/powerpoint/2012/main" userId="Stuart C Fue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A"/>
    <a:srgbClr val="004C97"/>
    <a:srgbClr val="71B54B"/>
    <a:srgbClr val="4E4E4E"/>
    <a:srgbClr val="505050"/>
    <a:srgbClr val="FFCC66"/>
    <a:srgbClr val="FFCC00"/>
    <a:srgbClr val="5050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 snapToObjects="1" showGuides="1">
      <p:cViewPr varScale="1">
        <p:scale>
          <a:sx n="61" d="100"/>
          <a:sy n="61" d="100"/>
        </p:scale>
        <p:origin x="322" y="43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7" cy="349250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6" y="0"/>
            <a:ext cx="4022937" cy="349250"/>
          </a:xfrm>
          <a:prstGeom prst="rect">
            <a:avLst/>
          </a:prstGeom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22937" cy="349250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6" y="6634538"/>
            <a:ext cx="4022937" cy="349250"/>
          </a:xfrm>
          <a:prstGeom prst="rect">
            <a:avLst/>
          </a:prstGeom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7" cy="349250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6" y="0"/>
            <a:ext cx="4022937" cy="349250"/>
          </a:xfrm>
          <a:prstGeom prst="rect">
            <a:avLst/>
          </a:prstGeom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3875"/>
            <a:ext cx="465455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1" tIns="46476" rIns="92951" bIns="464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5"/>
            <a:ext cx="7426960" cy="3143250"/>
          </a:xfrm>
          <a:prstGeom prst="rect">
            <a:avLst/>
          </a:prstGeom>
        </p:spPr>
        <p:txBody>
          <a:bodyPr vert="horz" lIns="92951" tIns="46476" rIns="92951" bIns="46476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7" cy="349250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6" y="6634538"/>
            <a:ext cx="4022937" cy="349250"/>
          </a:xfrm>
          <a:prstGeom prst="rect">
            <a:avLst/>
          </a:prstGeom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3875"/>
            <a:ext cx="4654550" cy="2619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0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b" anchorCtr="0"/>
          <a:lstStyle>
            <a:lvl1pPr marL="230188" indent="0"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 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65925" y="5358765"/>
            <a:ext cx="8499231" cy="1192348"/>
          </a:xfrm>
        </p:spPr>
        <p:txBody>
          <a:bodyPr/>
          <a:lstStyle/>
          <a:p>
            <a:r>
              <a:rPr lang="en-US" dirty="0"/>
              <a:t>Stu Fuess / Scientific Computing Division</a:t>
            </a:r>
          </a:p>
          <a:p>
            <a:r>
              <a:rPr lang="en-US" dirty="0"/>
              <a:t>2019 ICAC</a:t>
            </a:r>
          </a:p>
          <a:p>
            <a:r>
              <a:rPr lang="en-US" dirty="0"/>
              <a:t>15 October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DUNE Host Lab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8FBF2-6190-45D2-9C11-4B614596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 lab to lead, develop and operate:</a:t>
            </a:r>
          </a:p>
          <a:p>
            <a:pPr lvl="1"/>
            <a:r>
              <a:rPr lang="en-US" dirty="0"/>
              <a:t>Local resources (Institutional Cluster – e.g. FermiGrid plus other local resources)</a:t>
            </a:r>
          </a:p>
          <a:p>
            <a:pPr lvl="1"/>
            <a:r>
              <a:rPr lang="en-US" dirty="0"/>
              <a:t>Portal to external resources (</a:t>
            </a:r>
            <a:r>
              <a:rPr lang="en-US" i="1" dirty="0"/>
              <a:t>HEPCloud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Job submission mechanism (</a:t>
            </a:r>
            <a:r>
              <a:rPr lang="en-US" i="1" dirty="0"/>
              <a:t>jobsub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Accounting &amp; Monitoring</a:t>
            </a:r>
          </a:p>
          <a:p>
            <a:pPr lvl="2"/>
            <a:r>
              <a:rPr lang="en-US" dirty="0"/>
              <a:t>Infrastructure </a:t>
            </a:r>
          </a:p>
          <a:p>
            <a:pPr lvl="2"/>
            <a:r>
              <a:rPr lang="en-US" dirty="0"/>
              <a:t>Services (including </a:t>
            </a:r>
            <a:r>
              <a:rPr lang="en-US" i="1" dirty="0"/>
              <a:t>fifemon</a:t>
            </a:r>
            <a:r>
              <a:rPr lang="en-US" dirty="0"/>
              <a:t>, </a:t>
            </a:r>
            <a:r>
              <a:rPr lang="en-US" i="1" dirty="0"/>
              <a:t>elasticsearch</a:t>
            </a:r>
            <a:r>
              <a:rPr lang="en-US" dirty="0"/>
              <a:t> / </a:t>
            </a:r>
            <a:r>
              <a:rPr lang="en-US" i="1" dirty="0"/>
              <a:t>grafana</a:t>
            </a:r>
            <a:r>
              <a:rPr lang="en-US" dirty="0"/>
              <a:t> / </a:t>
            </a:r>
            <a:r>
              <a:rPr lang="en-US" i="1" dirty="0"/>
              <a:t>kibana</a:t>
            </a:r>
            <a:r>
              <a:rPr lang="en-US" dirty="0"/>
              <a:t>, LHC tools)</a:t>
            </a:r>
          </a:p>
          <a:p>
            <a:pPr lvl="2"/>
            <a:endParaRPr lang="en-US" sz="1100" dirty="0"/>
          </a:p>
          <a:p>
            <a:r>
              <a:rPr lang="en-US" dirty="0"/>
              <a:t>Expect collaboration to contribute to development:</a:t>
            </a:r>
          </a:p>
          <a:p>
            <a:pPr lvl="1"/>
            <a:r>
              <a:rPr lang="en-US" dirty="0"/>
              <a:t>Production operations and support</a:t>
            </a:r>
          </a:p>
          <a:p>
            <a:pPr lvl="1"/>
            <a:r>
              <a:rPr lang="en-US" dirty="0"/>
              <a:t>Workflow management</a:t>
            </a:r>
          </a:p>
          <a:p>
            <a:pPr lvl="2"/>
            <a:endParaRPr lang="en-US" sz="1000" dirty="0"/>
          </a:p>
          <a:p>
            <a:r>
              <a:rPr lang="en-US" dirty="0"/>
              <a:t>Expect collaboration to provide user and day-to-day support:</a:t>
            </a:r>
          </a:p>
          <a:p>
            <a:pPr lvl="1"/>
            <a:r>
              <a:rPr lang="en-US" dirty="0"/>
              <a:t>All the above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9169C-97F2-4DA4-B385-2551F465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</p:spPr>
        <p:txBody>
          <a:bodyPr/>
          <a:lstStyle/>
          <a:p>
            <a:r>
              <a:rPr lang="en-US" dirty="0"/>
              <a:t>Host responsibilities: Distributed Computing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AE25-D8AE-4793-ABEB-4FE00C6A6B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C7E8E-0374-4D8D-86D8-CE3A8E6C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F2B0-A4E2-4582-863D-46333925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2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8FBF2-6190-45D2-9C11-4B614596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/>
          </a:p>
          <a:p>
            <a:r>
              <a:rPr lang="en-US" dirty="0"/>
              <a:t>Host lab to lead, develop and operate:</a:t>
            </a:r>
          </a:p>
          <a:p>
            <a:pPr lvl="1"/>
            <a:r>
              <a:rPr lang="en-US" dirty="0"/>
              <a:t>Beam information DB</a:t>
            </a:r>
          </a:p>
          <a:p>
            <a:pPr lvl="1"/>
            <a:r>
              <a:rPr lang="en-US" dirty="0"/>
              <a:t>Metadata backend DB</a:t>
            </a:r>
          </a:p>
          <a:p>
            <a:pPr lvl="1"/>
            <a:r>
              <a:rPr lang="en-US" dirty="0"/>
              <a:t>Collaboration membership DB</a:t>
            </a:r>
          </a:p>
          <a:p>
            <a:pPr lvl="1"/>
            <a:r>
              <a:rPr lang="en-US" dirty="0"/>
              <a:t>Infrastructure for some of the following…</a:t>
            </a:r>
          </a:p>
          <a:p>
            <a:pPr lvl="2"/>
            <a:endParaRPr lang="en-US" sz="1100" dirty="0"/>
          </a:p>
          <a:p>
            <a:r>
              <a:rPr lang="en-US" dirty="0"/>
              <a:t>Expect collaboration to lead, develop, and operate:</a:t>
            </a:r>
          </a:p>
          <a:p>
            <a:pPr lvl="1"/>
            <a:r>
              <a:rPr lang="en-US" dirty="0"/>
              <a:t>Hardware DB</a:t>
            </a:r>
          </a:p>
          <a:p>
            <a:pPr lvl="1"/>
            <a:r>
              <a:rPr lang="en-US" dirty="0"/>
              <a:t>Slow controls DB</a:t>
            </a:r>
          </a:p>
          <a:p>
            <a:pPr lvl="1"/>
            <a:r>
              <a:rPr lang="en-US" dirty="0"/>
              <a:t>Configuration / conditions DB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9169C-97F2-4DA4-B385-2551F465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</p:spPr>
        <p:txBody>
          <a:bodyPr/>
          <a:lstStyle/>
          <a:p>
            <a:r>
              <a:rPr lang="en-US" dirty="0"/>
              <a:t>Host responsibilities: Databases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AE25-D8AE-4793-ABEB-4FE00C6A6B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C7E8E-0374-4D8D-86D8-CE3A8E6C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F2B0-A4E2-4582-863D-46333925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9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8FBF2-6190-45D2-9C11-4B614596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/>
          </a:p>
          <a:p>
            <a:r>
              <a:rPr lang="en-US" dirty="0"/>
              <a:t>Host lab to lead, develop and support:</a:t>
            </a:r>
          </a:p>
          <a:p>
            <a:pPr lvl="1"/>
            <a:r>
              <a:rPr lang="en-US" dirty="0"/>
              <a:t>Container management</a:t>
            </a:r>
          </a:p>
          <a:p>
            <a:pPr lvl="2"/>
            <a:r>
              <a:rPr lang="en-US" dirty="0"/>
              <a:t>Infrastructure</a:t>
            </a:r>
          </a:p>
          <a:p>
            <a:pPr lvl="2"/>
            <a:r>
              <a:rPr lang="en-US" dirty="0"/>
              <a:t>Build mechanisms</a:t>
            </a:r>
          </a:p>
          <a:p>
            <a:pPr lvl="1"/>
            <a:r>
              <a:rPr lang="en-US" dirty="0"/>
              <a:t>POMS (workflow and production system)</a:t>
            </a:r>
          </a:p>
          <a:p>
            <a:pPr lvl="1"/>
            <a:r>
              <a:rPr lang="en-US" dirty="0"/>
              <a:t>Project management (e.g. </a:t>
            </a:r>
            <a:r>
              <a:rPr lang="en-US" i="1" dirty="0"/>
              <a:t>sam</a:t>
            </a:r>
            <a:r>
              <a:rPr lang="en-US" dirty="0"/>
              <a:t> or successor)</a:t>
            </a:r>
          </a:p>
          <a:p>
            <a:pPr lvl="1"/>
            <a:r>
              <a:rPr lang="en-US" dirty="0"/>
              <a:t>Job data handling utilities (e.g. </a:t>
            </a:r>
            <a:r>
              <a:rPr lang="en-US" i="1" dirty="0"/>
              <a:t>ifdh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Want strong participation, but do not necessarily need to lead:</a:t>
            </a:r>
          </a:p>
          <a:p>
            <a:pPr lvl="1"/>
            <a:r>
              <a:rPr lang="en-US" dirty="0"/>
              <a:t>Production and/or analysis framework (e.g. </a:t>
            </a:r>
            <a:r>
              <a:rPr lang="en-US" i="1" dirty="0"/>
              <a:t>art</a:t>
            </a:r>
            <a:r>
              <a:rPr lang="en-US" dirty="0"/>
              <a:t> or successor)</a:t>
            </a:r>
          </a:p>
          <a:p>
            <a:pPr lvl="1"/>
            <a:r>
              <a:rPr lang="en-US" dirty="0" err="1"/>
              <a:t>LArSoft</a:t>
            </a:r>
            <a:r>
              <a:rPr lang="en-US" dirty="0"/>
              <a:t> (reconstruction)</a:t>
            </a:r>
          </a:p>
          <a:p>
            <a:pPr lvl="1"/>
            <a:r>
              <a:rPr lang="en-US" dirty="0"/>
              <a:t>Software package management (e.g. </a:t>
            </a:r>
            <a:r>
              <a:rPr lang="en-US" i="1" dirty="0"/>
              <a:t>spack</a:t>
            </a:r>
            <a:r>
              <a:rPr lang="en-US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9169C-97F2-4DA4-B385-2551F465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</p:spPr>
        <p:txBody>
          <a:bodyPr/>
          <a:lstStyle/>
          <a:p>
            <a:r>
              <a:rPr lang="en-US" dirty="0"/>
              <a:t>Host responsibilities: Offline Software and Tools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AE25-D8AE-4793-ABEB-4FE00C6A6B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C7E8E-0374-4D8D-86D8-CE3A8E6C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F2B0-A4E2-4582-863D-46333925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9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8FBF2-6190-45D2-9C11-4B614596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/>
          </a:p>
          <a:p>
            <a:r>
              <a:rPr lang="en-US" dirty="0"/>
              <a:t>Host lab to lead, develop and operate:</a:t>
            </a:r>
          </a:p>
          <a:p>
            <a:pPr lvl="1"/>
            <a:r>
              <a:rPr lang="en-US" i="1" dirty="0"/>
              <a:t>cvmfs</a:t>
            </a:r>
            <a:r>
              <a:rPr lang="en-US" dirty="0"/>
              <a:t> repositories</a:t>
            </a:r>
          </a:p>
          <a:p>
            <a:pPr lvl="1"/>
            <a:r>
              <a:rPr lang="en-US" dirty="0"/>
              <a:t>Software build systems</a:t>
            </a:r>
          </a:p>
          <a:p>
            <a:pPr lvl="1"/>
            <a:r>
              <a:rPr lang="en-US" dirty="0"/>
              <a:t>Infrastructure for CI (e.g. </a:t>
            </a:r>
            <a:r>
              <a:rPr lang="en-US" i="1" dirty="0"/>
              <a:t>Jenkins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Infrastructure for service development and integration</a:t>
            </a:r>
          </a:p>
          <a:p>
            <a:pPr lvl="2"/>
            <a:endParaRPr lang="en-US" sz="1100" dirty="0"/>
          </a:p>
          <a:p>
            <a:r>
              <a:rPr lang="en-US" dirty="0"/>
              <a:t>Expect collaboration to lead, develop, and operate:</a:t>
            </a:r>
          </a:p>
          <a:p>
            <a:pPr lvl="1"/>
            <a:r>
              <a:rPr lang="en-US" dirty="0"/>
              <a:t>Continuous integration</a:t>
            </a:r>
          </a:p>
          <a:p>
            <a:pPr lvl="1"/>
            <a:endParaRPr lang="en-US" dirty="0"/>
          </a:p>
          <a:p>
            <a:r>
              <a:rPr lang="en-US" dirty="0"/>
              <a:t>Software repository solution is likely to be github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9169C-97F2-4DA4-B385-2551F465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</p:spPr>
        <p:txBody>
          <a:bodyPr/>
          <a:lstStyle/>
          <a:p>
            <a:r>
              <a:rPr lang="en-US" dirty="0"/>
              <a:t>Host responsibilities: Software Development Tools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AE25-D8AE-4793-ABEB-4FE00C6A6B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C7E8E-0374-4D8D-86D8-CE3A8E6C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F2B0-A4E2-4582-863D-46333925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03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8FBF2-6190-45D2-9C11-4B614596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/>
          </a:p>
          <a:p>
            <a:r>
              <a:rPr lang="en-US" dirty="0"/>
              <a:t>Host lab to lead, develop (if needed) and operate:</a:t>
            </a:r>
          </a:p>
          <a:p>
            <a:pPr lvl="1"/>
            <a:r>
              <a:rPr lang="en-US" dirty="0"/>
              <a:t>Web site, wiki</a:t>
            </a:r>
          </a:p>
          <a:p>
            <a:pPr lvl="1"/>
            <a:r>
              <a:rPr lang="en-US" dirty="0"/>
              <a:t>Document databases (</a:t>
            </a:r>
            <a:r>
              <a:rPr lang="en-US" i="1" dirty="0" err="1"/>
              <a:t>DocDB</a:t>
            </a:r>
            <a:r>
              <a:rPr lang="en-US" dirty="0"/>
              <a:t>, </a:t>
            </a:r>
            <a:r>
              <a:rPr lang="en-US" i="1" dirty="0"/>
              <a:t>EDMS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Video conference tools</a:t>
            </a:r>
          </a:p>
          <a:p>
            <a:pPr lvl="1"/>
            <a:r>
              <a:rPr lang="en-US" dirty="0"/>
              <a:t>Project management tools</a:t>
            </a:r>
          </a:p>
          <a:p>
            <a:pPr lvl="1"/>
            <a:r>
              <a:rPr lang="en-US" dirty="0"/>
              <a:t>Meeting management tools (</a:t>
            </a:r>
            <a:r>
              <a:rPr lang="en-US" i="1" dirty="0"/>
              <a:t>Indico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Mail lists</a:t>
            </a:r>
          </a:p>
          <a:p>
            <a:pPr lvl="1"/>
            <a:r>
              <a:rPr lang="en-US" dirty="0"/>
              <a:t>Communication tools (e.g. </a:t>
            </a:r>
            <a:r>
              <a:rPr lang="en-US" i="1" dirty="0"/>
              <a:t>slack</a:t>
            </a:r>
            <a:r>
              <a:rPr lang="en-US" dirty="0"/>
              <a:t>)</a:t>
            </a:r>
          </a:p>
          <a:p>
            <a:pPr marL="914400" lvl="2" indent="0">
              <a:buNone/>
            </a:pPr>
            <a:endParaRPr lang="en-US" sz="1100" dirty="0"/>
          </a:p>
          <a:p>
            <a:r>
              <a:rPr lang="en-US" dirty="0"/>
              <a:t>Expect collaboration to lead, develop, and operate:</a:t>
            </a:r>
          </a:p>
          <a:p>
            <a:pPr lvl="1"/>
            <a:r>
              <a:rPr lang="en-US" dirty="0"/>
              <a:t>Electronic logbook(s)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9169C-97F2-4DA4-B385-2551F465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</p:spPr>
        <p:txBody>
          <a:bodyPr/>
          <a:lstStyle/>
          <a:p>
            <a:r>
              <a:rPr lang="en-US" dirty="0"/>
              <a:t>Host responsibilities: Collaborative Tools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AE25-D8AE-4793-ABEB-4FE00C6A6B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C7E8E-0374-4D8D-86D8-CE3A8E6C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F2B0-A4E2-4582-863D-46333925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61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8FBF2-6190-45D2-9C11-4B614596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/>
          </a:p>
          <a:p>
            <a:r>
              <a:rPr lang="en-US" dirty="0"/>
              <a:t>Host lab to provide:</a:t>
            </a:r>
          </a:p>
          <a:p>
            <a:pPr lvl="1"/>
            <a:r>
              <a:rPr lang="en-US" dirty="0"/>
              <a:t>Office facilities for on-site visitors</a:t>
            </a:r>
          </a:p>
          <a:p>
            <a:pPr lvl="1"/>
            <a:r>
              <a:rPr lang="en-US" dirty="0"/>
              <a:t>User support to navigate bureaucracy (embedded funded person?)</a:t>
            </a:r>
          </a:p>
          <a:p>
            <a:endParaRPr lang="en-US" dirty="0"/>
          </a:p>
          <a:p>
            <a:r>
              <a:rPr lang="en-US" dirty="0"/>
              <a:t>Host lab to lead, develop (if needed) and operate:</a:t>
            </a:r>
          </a:p>
          <a:p>
            <a:pPr lvl="1"/>
            <a:r>
              <a:rPr lang="en-US" dirty="0"/>
              <a:t>Interactive computing</a:t>
            </a:r>
          </a:p>
          <a:p>
            <a:pPr lvl="1"/>
            <a:r>
              <a:rPr lang="en-US" dirty="0"/>
              <a:t>LPC-like analysis computing facility </a:t>
            </a:r>
          </a:p>
          <a:p>
            <a:pPr marL="914400" lvl="2" indent="0">
              <a:buNone/>
            </a:pPr>
            <a:endParaRPr lang="en-US" sz="1100" dirty="0"/>
          </a:p>
          <a:p>
            <a:r>
              <a:rPr lang="en-US" dirty="0"/>
              <a:t>Expect collaboration to lead, develop, and operate:</a:t>
            </a:r>
          </a:p>
          <a:p>
            <a:pPr lvl="1"/>
            <a:r>
              <a:rPr lang="en-US" dirty="0"/>
              <a:t>Education (e.g. Data Analysis School)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9169C-97F2-4DA4-B385-2551F465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</p:spPr>
        <p:txBody>
          <a:bodyPr/>
          <a:lstStyle/>
          <a:p>
            <a:r>
              <a:rPr lang="en-US" dirty="0"/>
              <a:t>Host responsibilities: User Facilities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AE25-D8AE-4793-ABEB-4FE00C6A6B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C7E8E-0374-4D8D-86D8-CE3A8E6C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F2B0-A4E2-4582-863D-46333925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35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8FBF2-6190-45D2-9C11-4B614596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sz="1200" dirty="0"/>
          </a:p>
          <a:p>
            <a:r>
              <a:rPr lang="en-US" dirty="0"/>
              <a:t>What is missing that should be a Host Lab responsibility?</a:t>
            </a:r>
          </a:p>
          <a:p>
            <a:endParaRPr lang="en-US" sz="2000" dirty="0"/>
          </a:p>
          <a:p>
            <a:r>
              <a:rPr lang="en-US" dirty="0"/>
              <a:t>Should more things be left to the collaboration / consortium?</a:t>
            </a:r>
          </a:p>
          <a:p>
            <a:pPr lvl="1"/>
            <a:r>
              <a:rPr lang="en-US" dirty="0"/>
              <a:t>Are leadership assignments useful in procuring funding?</a:t>
            </a:r>
          </a:p>
          <a:p>
            <a:endParaRPr lang="en-US" sz="2000" dirty="0"/>
          </a:p>
          <a:p>
            <a:r>
              <a:rPr lang="en-US" dirty="0"/>
              <a:t>Does the lab have the effort / funding to provide the items listed?</a:t>
            </a:r>
          </a:p>
          <a:p>
            <a:endParaRPr lang="en-US" sz="2000" dirty="0"/>
          </a:p>
          <a:p>
            <a:r>
              <a:rPr lang="en-US" dirty="0"/>
              <a:t>What opportunities for global collaboration (e.g. WLCG, HSF, …) should be pursued in addition to those mentioned (e.g. DOMA, </a:t>
            </a:r>
            <a:r>
              <a:rPr lang="en-US" i="1" dirty="0"/>
              <a:t>Rucio</a:t>
            </a:r>
            <a:r>
              <a:rPr lang="en-US" dirty="0"/>
              <a:t>)?</a:t>
            </a:r>
          </a:p>
          <a:p>
            <a:pPr lvl="1"/>
            <a:r>
              <a:rPr lang="en-US" dirty="0"/>
              <a:t>Would any of these reduce the Host Lab task list?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9169C-97F2-4DA4-B385-2551F465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</p:spPr>
        <p:txBody>
          <a:bodyPr/>
          <a:lstStyle/>
          <a:p>
            <a:r>
              <a:rPr lang="en-US" dirty="0"/>
              <a:t>Conclusion: Issues?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AE25-D8AE-4793-ABEB-4FE00C6A6B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C7E8E-0374-4D8D-86D8-CE3A8E6C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F2B0-A4E2-4582-863D-46333925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0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8FBF2-6190-45D2-9C11-4B614596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dirty="0"/>
          </a:p>
          <a:p>
            <a:r>
              <a:rPr lang="en-US" dirty="0"/>
              <a:t>What is presented here is a summary of internal Fermilab discussions</a:t>
            </a:r>
          </a:p>
          <a:p>
            <a:endParaRPr lang="en-US" dirty="0"/>
          </a:p>
          <a:p>
            <a:r>
              <a:rPr lang="en-US" dirty="0"/>
              <a:t>Starting point for discussions with the broader collaboration</a:t>
            </a:r>
          </a:p>
          <a:p>
            <a:endParaRPr lang="en-US" dirty="0"/>
          </a:p>
          <a:p>
            <a:r>
              <a:rPr lang="en-US" dirty="0"/>
              <a:t>This is still a work in progress – comments welcome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9169C-97F2-4DA4-B385-2551F465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AE25-D8AE-4793-ABEB-4FE00C6A6B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C7E8E-0374-4D8D-86D8-CE3A8E6C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F2B0-A4E2-4582-863D-46333925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2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8FBF2-6190-45D2-9C11-4B614596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/>
          </a:p>
          <a:p>
            <a:r>
              <a:rPr lang="en-US" dirty="0"/>
              <a:t>Methodology and history</a:t>
            </a:r>
          </a:p>
          <a:p>
            <a:pPr lvl="1"/>
            <a:r>
              <a:rPr lang="en-US" dirty="0"/>
              <a:t>Snapshot of the details</a:t>
            </a:r>
          </a:p>
          <a:p>
            <a:endParaRPr lang="en-US" dirty="0"/>
          </a:p>
          <a:p>
            <a:r>
              <a:rPr lang="en-US" dirty="0"/>
              <a:t>Summary of projects w/ responsibilities</a:t>
            </a:r>
          </a:p>
          <a:p>
            <a:endParaRPr lang="en-US" dirty="0"/>
          </a:p>
          <a:p>
            <a:r>
              <a:rPr lang="en-US" dirty="0"/>
              <a:t>Issues?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9169C-97F2-4DA4-B385-2551F465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AE25-D8AE-4793-ABEB-4FE00C6A6B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C7E8E-0374-4D8D-86D8-CE3A8E6C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F2B0-A4E2-4582-863D-46333925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5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8FBF2-6190-45D2-9C11-4B614596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Fermilab half of the DUNE Computing Technical Coordinators (Kirby) organized a series of meetings to which all Fermilab service providers were invited</a:t>
            </a:r>
          </a:p>
          <a:p>
            <a:r>
              <a:rPr lang="en-US" dirty="0"/>
              <a:t>All worked on a shared spreadsheet that listed existing services and projects</a:t>
            </a:r>
          </a:p>
          <a:p>
            <a:pPr lvl="1"/>
            <a:r>
              <a:rPr lang="en-US" sz="2000" dirty="0"/>
              <a:t>Some areas expanded to great detail</a:t>
            </a:r>
          </a:p>
          <a:p>
            <a:pPr lvl="1"/>
            <a:r>
              <a:rPr lang="en-US" sz="2000" dirty="0"/>
              <a:t>Example snip of the spreadsheet: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9169C-97F2-4DA4-B385-2551F465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and History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AE25-D8AE-4793-ABEB-4FE00C6A6B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C7E8E-0374-4D8D-86D8-CE3A8E6C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F2B0-A4E2-4582-863D-46333925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D1A68-7FA9-45E3-82D3-133CB55F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36" y="2948261"/>
            <a:ext cx="9401886" cy="33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5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8FBF2-6190-45D2-9C11-4B614596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task (continuing or new) listed, looked at the responsibilities for:</a:t>
            </a:r>
          </a:p>
          <a:p>
            <a:pPr lvl="1"/>
            <a:r>
              <a:rPr lang="en-US" dirty="0"/>
              <a:t>Project lead</a:t>
            </a:r>
          </a:p>
          <a:p>
            <a:pPr lvl="1"/>
            <a:r>
              <a:rPr lang="en-US" dirty="0"/>
              <a:t>Development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Operations</a:t>
            </a:r>
          </a:p>
          <a:p>
            <a:pPr lvl="1"/>
            <a:r>
              <a:rPr lang="en-US" dirty="0"/>
              <a:t>Support</a:t>
            </a:r>
          </a:p>
          <a:p>
            <a:endParaRPr lang="en-US" dirty="0"/>
          </a:p>
          <a:p>
            <a:r>
              <a:rPr lang="en-US" dirty="0"/>
              <a:t>For each task we marked the Host Lab responsibilities as: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= Mandated to do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= Want to do, but OK for others to lead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= Don’t care to do, but would participate as able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= Do NOT want to participate; must be done by others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9169C-97F2-4DA4-B385-2551F465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and History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AE25-D8AE-4793-ABEB-4FE00C6A6B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C7E8E-0374-4D8D-86D8-CE3A8E6C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F2B0-A4E2-4582-863D-46333925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1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8FBF2-6190-45D2-9C11-4B614596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/>
          </a:p>
          <a:p>
            <a:r>
              <a:rPr lang="en-US" dirty="0"/>
              <a:t>Main areas (in no particular order):</a:t>
            </a:r>
          </a:p>
          <a:p>
            <a:pPr lvl="1"/>
            <a:r>
              <a:rPr lang="en-US" dirty="0"/>
              <a:t>User Management</a:t>
            </a:r>
          </a:p>
          <a:p>
            <a:pPr lvl="1"/>
            <a:r>
              <a:rPr lang="en-US" dirty="0"/>
              <a:t>DAQ and Online Computing</a:t>
            </a:r>
          </a:p>
          <a:p>
            <a:pPr lvl="1"/>
            <a:r>
              <a:rPr lang="en-US" dirty="0"/>
              <a:t>Data Storage and Management</a:t>
            </a:r>
          </a:p>
          <a:p>
            <a:pPr lvl="1"/>
            <a:r>
              <a:rPr lang="en-US" dirty="0"/>
              <a:t>Distributed Computing</a:t>
            </a:r>
          </a:p>
          <a:p>
            <a:pPr lvl="1"/>
            <a:r>
              <a:rPr lang="en-US" dirty="0"/>
              <a:t>Databases</a:t>
            </a:r>
          </a:p>
          <a:p>
            <a:pPr lvl="1"/>
            <a:r>
              <a:rPr lang="en-US" dirty="0"/>
              <a:t>Offline Software and Tools</a:t>
            </a:r>
          </a:p>
          <a:p>
            <a:pPr lvl="1"/>
            <a:r>
              <a:rPr lang="en-US" dirty="0"/>
              <a:t>Software Development Tools</a:t>
            </a:r>
          </a:p>
          <a:p>
            <a:pPr lvl="1"/>
            <a:r>
              <a:rPr lang="en-US" dirty="0"/>
              <a:t>Collaborative Tools</a:t>
            </a:r>
          </a:p>
          <a:p>
            <a:pPr lvl="1"/>
            <a:r>
              <a:rPr lang="en-US" dirty="0"/>
              <a:t>User Facilities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9169C-97F2-4DA4-B385-2551F465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Projects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AE25-D8AE-4793-ABEB-4FE00C6A6B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C7E8E-0374-4D8D-86D8-CE3A8E6C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F2B0-A4E2-4582-863D-46333925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6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8FBF2-6190-45D2-9C11-4B614596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/>
          </a:p>
          <a:p>
            <a:r>
              <a:rPr lang="en-US" dirty="0"/>
              <a:t>Host lab to lead, develop and operate:</a:t>
            </a:r>
          </a:p>
          <a:p>
            <a:pPr lvl="1"/>
            <a:r>
              <a:rPr lang="en-US" dirty="0"/>
              <a:t>Computer security</a:t>
            </a:r>
          </a:p>
          <a:p>
            <a:pPr lvl="1"/>
            <a:r>
              <a:rPr lang="en-US" dirty="0"/>
              <a:t>Federated identity mechanism</a:t>
            </a:r>
          </a:p>
          <a:p>
            <a:pPr lvl="1"/>
            <a:r>
              <a:rPr lang="en-US" dirty="0"/>
              <a:t>Authentication and Authorization infrastructure</a:t>
            </a:r>
          </a:p>
          <a:p>
            <a:pPr lvl="1"/>
            <a:r>
              <a:rPr lang="en-US" dirty="0"/>
              <a:t>Account and VO administration (</a:t>
            </a:r>
            <a:r>
              <a:rPr lang="en-US" i="1" dirty="0"/>
              <a:t>FERRY</a:t>
            </a:r>
            <a:r>
              <a:rPr lang="en-US" dirty="0"/>
              <a:t>)</a:t>
            </a:r>
            <a:endParaRPr lang="en-US" sz="1100" dirty="0"/>
          </a:p>
          <a:p>
            <a:endParaRPr lang="en-US" dirty="0"/>
          </a:p>
          <a:p>
            <a:r>
              <a:rPr lang="en-US" dirty="0"/>
              <a:t>Expect collaboration to provide:</a:t>
            </a:r>
          </a:p>
          <a:p>
            <a:pPr lvl="1"/>
            <a:r>
              <a:rPr lang="en-US" dirty="0"/>
              <a:t>Computer security coordinator: contact person within the collaboration to chase down issues and contact offenders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9169C-97F2-4DA4-B385-2551F465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</p:spPr>
        <p:txBody>
          <a:bodyPr/>
          <a:lstStyle/>
          <a:p>
            <a:r>
              <a:rPr lang="en-US" dirty="0"/>
              <a:t>Host responsibilities: User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AE25-D8AE-4793-ABEB-4FE00C6A6B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C7E8E-0374-4D8D-86D8-CE3A8E6C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F2B0-A4E2-4582-863D-46333925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3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8FBF2-6190-45D2-9C11-4B614596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 lab to lead, develop and support:</a:t>
            </a:r>
          </a:p>
          <a:p>
            <a:pPr lvl="1"/>
            <a:r>
              <a:rPr lang="en-US" dirty="0"/>
              <a:t>artDAQ (DAQ framework)</a:t>
            </a:r>
          </a:p>
          <a:p>
            <a:pPr lvl="1"/>
            <a:r>
              <a:rPr lang="en-US" dirty="0"/>
              <a:t>Network provider interface (to ESNET) for SURF</a:t>
            </a:r>
          </a:p>
          <a:p>
            <a:pPr lvl="1"/>
            <a:r>
              <a:rPr lang="en-US" dirty="0"/>
              <a:t>Remote control room (e.g. ROC West facility)</a:t>
            </a:r>
          </a:p>
          <a:p>
            <a:endParaRPr lang="en-US" dirty="0"/>
          </a:p>
          <a:p>
            <a:r>
              <a:rPr lang="en-US" dirty="0"/>
              <a:t>A number of areas still TBD on responsibilities, but aiming for collaboration to take lead roles with Fermilab consultation:</a:t>
            </a:r>
          </a:p>
          <a:p>
            <a:pPr lvl="1"/>
            <a:r>
              <a:rPr lang="en-US" dirty="0"/>
              <a:t>DAQ and Online system architecture</a:t>
            </a:r>
          </a:p>
          <a:p>
            <a:pPr lvl="1"/>
            <a:r>
              <a:rPr lang="en-US" dirty="0"/>
              <a:t>DAQ and Online system administration</a:t>
            </a:r>
          </a:p>
          <a:p>
            <a:pPr lvl="1"/>
            <a:r>
              <a:rPr lang="en-US" dirty="0"/>
              <a:t>DAQ and Online software management</a:t>
            </a:r>
          </a:p>
          <a:p>
            <a:pPr lvl="1"/>
            <a:r>
              <a:rPr lang="en-US" dirty="0"/>
              <a:t>Provisioning of DAQ (and other hardware) test stands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9169C-97F2-4DA4-B385-2551F465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</p:spPr>
        <p:txBody>
          <a:bodyPr/>
          <a:lstStyle/>
          <a:p>
            <a:r>
              <a:rPr lang="en-US" dirty="0"/>
              <a:t>Host responsibilities: DAQ and Online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AE25-D8AE-4793-ABEB-4FE00C6A6B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C7E8E-0374-4D8D-86D8-CE3A8E6C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F2B0-A4E2-4582-863D-46333925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6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8FBF2-6190-45D2-9C11-4B614596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 lab to lead, develop and support:</a:t>
            </a:r>
          </a:p>
          <a:p>
            <a:pPr lvl="1"/>
            <a:r>
              <a:rPr lang="en-US" dirty="0"/>
              <a:t>“Tier-0” physical infrastructure and operations: tape, disk</a:t>
            </a:r>
          </a:p>
          <a:p>
            <a:pPr lvl="1"/>
            <a:r>
              <a:rPr lang="en-US" dirty="0"/>
              <a:t>Data management (e.g. </a:t>
            </a:r>
            <a:r>
              <a:rPr lang="en-US" i="1" dirty="0"/>
              <a:t>Rucio</a:t>
            </a:r>
            <a:r>
              <a:rPr lang="en-US" dirty="0"/>
              <a:t>) tools</a:t>
            </a:r>
          </a:p>
          <a:p>
            <a:pPr lvl="2"/>
            <a:r>
              <a:rPr lang="en-US" dirty="0"/>
              <a:t>Responsible for Fermilab-specific features</a:t>
            </a:r>
          </a:p>
          <a:p>
            <a:pPr lvl="2"/>
            <a:r>
              <a:rPr lang="en-US" dirty="0"/>
              <a:t>Responsible for core service operations</a:t>
            </a:r>
          </a:p>
          <a:p>
            <a:r>
              <a:rPr lang="en-US" dirty="0"/>
              <a:t>Expect collaboration to contribute to development and operations:</a:t>
            </a:r>
          </a:p>
          <a:p>
            <a:pPr lvl="1"/>
            <a:r>
              <a:rPr lang="en-US" dirty="0"/>
              <a:t>Metadata catalog</a:t>
            </a:r>
          </a:p>
          <a:p>
            <a:pPr lvl="1"/>
            <a:r>
              <a:rPr lang="en-US" dirty="0"/>
              <a:t>DUNE-specific </a:t>
            </a:r>
            <a:r>
              <a:rPr lang="en-US" i="1" dirty="0"/>
              <a:t>Rucio</a:t>
            </a:r>
            <a:r>
              <a:rPr lang="en-US" dirty="0"/>
              <a:t> features</a:t>
            </a:r>
          </a:p>
          <a:p>
            <a:pPr lvl="1"/>
            <a:r>
              <a:rPr lang="en-US" dirty="0"/>
              <a:t>DOMA functions (AAI, 3</a:t>
            </a:r>
            <a:r>
              <a:rPr lang="en-US" baseline="30000" dirty="0"/>
              <a:t>rd</a:t>
            </a:r>
            <a:r>
              <a:rPr lang="en-US" dirty="0"/>
              <a:t> party copies, caching)</a:t>
            </a:r>
          </a:p>
          <a:p>
            <a:pPr lvl="1"/>
            <a:r>
              <a:rPr lang="en-US" i="1" dirty="0"/>
              <a:t>Fermi-FTS</a:t>
            </a:r>
            <a:r>
              <a:rPr lang="en-US" dirty="0"/>
              <a:t> to </a:t>
            </a:r>
            <a:r>
              <a:rPr lang="en-US" i="1" dirty="0"/>
              <a:t>FTS3</a:t>
            </a:r>
            <a:r>
              <a:rPr lang="en-US" dirty="0"/>
              <a:t> transition</a:t>
            </a:r>
          </a:p>
          <a:p>
            <a:r>
              <a:rPr lang="en-US" dirty="0"/>
              <a:t>Expect collaboration to manage day-to-day operations:</a:t>
            </a:r>
          </a:p>
          <a:p>
            <a:pPr lvl="1"/>
            <a:r>
              <a:rPr lang="en-US" dirty="0"/>
              <a:t>Data Movement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9169C-97F2-4DA4-B385-2551F465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responsibilities: Data Storage and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AE25-D8AE-4793-ABEB-4FE00C6A6B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C7E8E-0374-4D8D-86D8-CE3A8E6C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 Host Lab Responsibilities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F2B0-A4E2-4582-863D-46333925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9723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type xmlns="be3f9213-c5b7-4449-80a1-edafd8f66b2b">scpmt-pres</Worktype>
    <fajd xmlns="be3f9213-c5b7-4449-80a1-edafd8f66b2b">2018-02-20T06:00:00+00:00</fajd>
    <Year xmlns="be3f9213-c5b7-4449-80a1-edafd8f66b2b">2019</Year>
    <Document_x0020_Type xmlns="b2a470d6-0deb-4550-8ae0-d7ea8881e2b6">Technical Document</Document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226A9081EE44C8ECEE733CAFE383C" ma:contentTypeVersion="4" ma:contentTypeDescription="Create a new document." ma:contentTypeScope="" ma:versionID="dad6e2b33e057fec8a2b65ef81173f5c">
  <xsd:schema xmlns:xsd="http://www.w3.org/2001/XMLSchema" xmlns:xs="http://www.w3.org/2001/XMLSchema" xmlns:p="http://schemas.microsoft.com/office/2006/metadata/properties" xmlns:ns2="b2a470d6-0deb-4550-8ae0-d7ea8881e2b6" xmlns:ns3="3427cf1b-08f6-4349-98e1-9c40df501855" xmlns:ns4="be3f9213-c5b7-4449-80a1-edafd8f66b2b" targetNamespace="http://schemas.microsoft.com/office/2006/metadata/properties" ma:root="true" ma:fieldsID="7c1914b9f76f476a560112ec92a6d00d" ns2:_="" ns3:_="" ns4:_="">
    <xsd:import namespace="b2a470d6-0deb-4550-8ae0-d7ea8881e2b6"/>
    <xsd:import namespace="3427cf1b-08f6-4349-98e1-9c40df501855"/>
    <xsd:import namespace="be3f9213-c5b7-4449-80a1-edafd8f66b2b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3:_dlc_DocId" minOccurs="0"/>
                <xsd:element ref="ns3:_dlc_DocIdUrl" minOccurs="0"/>
                <xsd:element ref="ns3:_dlc_DocIdPersistId" minOccurs="0"/>
                <xsd:element ref="ns4:Year" minOccurs="0"/>
                <xsd:element ref="ns4:Worktype" minOccurs="0"/>
                <xsd:element ref="ns4:faj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470d6-0deb-4550-8ae0-d7ea8881e2b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scription="Field to indicate the type of document this document is such as Project Charter, Project Schedule, Meeting Minutes, Meeting Agenda, etc." ma:format="Dropdown" ma:internalName="Document_x0020_Type">
      <xsd:simpleType>
        <xsd:restriction base="dms:Choice">
          <xsd:enumeration value="Action Item List"/>
          <xsd:enumeration value="Change Request Log"/>
          <xsd:enumeration value="Communications Plan"/>
          <xsd:enumeration value="Decision Log"/>
          <xsd:enumeration value="Design Document"/>
          <xsd:enumeration value="Issues Log"/>
          <xsd:enumeration value="Lesson Learned"/>
          <xsd:enumeration value="Management and Organization Structure"/>
          <xsd:enumeration value="Meeting Minutes"/>
          <xsd:enumeration value="Project Acceptance Criteria"/>
          <xsd:enumeration value="Project Charter"/>
          <xsd:enumeration value="Project Cost Estimate"/>
          <xsd:enumeration value="Project Management Workbook"/>
          <xsd:enumeration value="Project Summary"/>
          <xsd:enumeration value="Requirements Document"/>
          <xsd:enumeration value="Risk Register"/>
          <xsd:enumeration value="Schedule"/>
          <xsd:enumeration value="Security Management Plan"/>
          <xsd:enumeration value="Technical Document"/>
          <xsd:enumeration value="Weekly Status Repor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7cf1b-08f6-4349-98e1-9c40df50185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f9213-c5b7-4449-80a1-edafd8f66b2b" elementFormDefault="qualified">
    <xsd:import namespace="http://schemas.microsoft.com/office/2006/documentManagement/types"/>
    <xsd:import namespace="http://schemas.microsoft.com/office/infopath/2007/PartnerControls"/>
    <xsd:element name="Year" ma:index="12" nillable="true" ma:displayName="Fiscal Year" ma:description="" ma:format="Dropdown" ma:internalName="Year">
      <xsd:simpleType>
        <xsd:restriction base="dms:Choice"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</xsd:restriction>
      </xsd:simpleType>
    </xsd:element>
    <xsd:element name="Worktype" ma:index="13" nillable="true" ma:displayName="Worktype" ma:description="" ma:format="Dropdown" ma:internalName="Worktype">
      <xsd:simpleType>
        <xsd:restriction base="dms:Choice">
          <xsd:enumeration value="scpmt-prep"/>
          <xsd:enumeration value="scpmt-pres"/>
          <xsd:enumeration value="scpmt-report"/>
          <xsd:enumeration value="sppmwg"/>
          <xsd:enumeration value="other"/>
        </xsd:restriction>
      </xsd:simpleType>
    </xsd:element>
    <xsd:element name="fajd" ma:index="14" nillable="true" ma:displayName="Date and Time" ma:internalName="faj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82C9242-2192-46C8-9A87-482060C92F36}">
  <ds:schemaRefs>
    <ds:schemaRef ds:uri="b2a470d6-0deb-4550-8ae0-d7ea8881e2b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427cf1b-08f6-4349-98e1-9c40df501855"/>
    <ds:schemaRef ds:uri="http://schemas.microsoft.com/office/2006/documentManagement/types"/>
    <ds:schemaRef ds:uri="be3f9213-c5b7-4449-80a1-edafd8f66b2b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8B690E-AB40-4720-B5CA-C3F5D42B65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470d6-0deb-4550-8ae0-d7ea8881e2b6"/>
    <ds:schemaRef ds:uri="3427cf1b-08f6-4349-98e1-9c40df501855"/>
    <ds:schemaRef ds:uri="be3f9213-c5b7-4449-80a1-edafd8f66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ADC48F-084A-46AD-B685-DF7E0D36970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175347A-170C-4BDD-A796-83022099F27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8168</TotalTime>
  <Words>1038</Words>
  <Application>Microsoft Office PowerPoint</Application>
  <PresentationFormat>Widescreen</PresentationFormat>
  <Paragraphs>220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Helvetica</vt:lpstr>
      <vt:lpstr>Fermilab_PPT_090815</vt:lpstr>
      <vt:lpstr>PowerPoint Presentation</vt:lpstr>
      <vt:lpstr>DISCLAIMER</vt:lpstr>
      <vt:lpstr>Outline</vt:lpstr>
      <vt:lpstr>Methodology and History</vt:lpstr>
      <vt:lpstr>Methodology and History</vt:lpstr>
      <vt:lpstr>Summary of Projects</vt:lpstr>
      <vt:lpstr>Host responsibilities: User Management</vt:lpstr>
      <vt:lpstr>Host responsibilities: DAQ and Online</vt:lpstr>
      <vt:lpstr>Host responsibilities: Data Storage and Management</vt:lpstr>
      <vt:lpstr>Host responsibilities: Distributed Computing</vt:lpstr>
      <vt:lpstr>Host responsibilities: Databases</vt:lpstr>
      <vt:lpstr>Host responsibilities: Offline Software and Tools</vt:lpstr>
      <vt:lpstr>Host responsibilities: Software Development Tools</vt:lpstr>
      <vt:lpstr>Host responsibilities: Collaborative Tools</vt:lpstr>
      <vt:lpstr>Host responsibilities: User Facilities</vt:lpstr>
      <vt:lpstr>Conclusion: Issues?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Resources_and_Requests_2019</dc:title>
  <dc:creator>Stuart C. Fuess x2452 05311N</dc:creator>
  <cp:lastModifiedBy>Stuart C. Fuess x2452 05311N</cp:lastModifiedBy>
  <cp:revision>638</cp:revision>
  <cp:lastPrinted>2019-03-13T19:05:46Z</cp:lastPrinted>
  <dcterms:created xsi:type="dcterms:W3CDTF">2016-04-24T19:25:25Z</dcterms:created>
  <dcterms:modified xsi:type="dcterms:W3CDTF">2019-10-15T16:13:11Z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0x010100C4F226A9081EE44C8ECEE733CAFE383C</vt:lpwstr>
  </property>
</Properties>
</file>