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94" r:id="rId2"/>
    <p:sldId id="386" r:id="rId3"/>
    <p:sldId id="318" r:id="rId4"/>
    <p:sldId id="330" r:id="rId5"/>
    <p:sldId id="319" r:id="rId6"/>
    <p:sldId id="320" r:id="rId7"/>
    <p:sldId id="259" r:id="rId8"/>
    <p:sldId id="323" r:id="rId9"/>
    <p:sldId id="324" r:id="rId10"/>
    <p:sldId id="333" r:id="rId11"/>
    <p:sldId id="325" r:id="rId12"/>
    <p:sldId id="326" r:id="rId13"/>
    <p:sldId id="327" r:id="rId14"/>
    <p:sldId id="328" r:id="rId15"/>
    <p:sldId id="329" r:id="rId16"/>
    <p:sldId id="331" r:id="rId17"/>
    <p:sldId id="332" r:id="rId18"/>
    <p:sldId id="316" r:id="rId19"/>
    <p:sldId id="334" r:id="rId20"/>
    <p:sldId id="387" r:id="rId21"/>
    <p:sldId id="314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A7A8AA"/>
    <a:srgbClr val="CC00CC"/>
    <a:srgbClr val="FFFF00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49" autoAdjust="0"/>
  </p:normalViewPr>
  <p:slideViewPr>
    <p:cSldViewPr snapToGrid="0" snapToObjects="1" showGuides="1">
      <p:cViewPr varScale="1">
        <p:scale>
          <a:sx n="68" d="100"/>
          <a:sy n="68" d="100"/>
        </p:scale>
        <p:origin x="576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1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Phil </a:t>
            </a:r>
            <a:r>
              <a:rPr lang="en-US" b="1" dirty="0" err="1"/>
              <a:t>DeMar</a:t>
            </a:r>
            <a:r>
              <a:rPr lang="en-US" b="1" dirty="0"/>
              <a:t> | DUNE Working Group meeting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1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10/30/2014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Phil DeMar |  FNAL Site Report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8B62-4A8B-4259-A2CC-FEDD4706C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10/7/19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b="1"/>
              <a:t>Fermilab Network Segmentation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072F5A-6E15-41CB-83A6-8AC5DCDB66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9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97" y="5045612"/>
            <a:ext cx="8499231" cy="1390219"/>
          </a:xfrm>
        </p:spPr>
        <p:txBody>
          <a:bodyPr/>
          <a:lstStyle/>
          <a:p>
            <a:pPr algn="ctr"/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, Ray </a:t>
            </a:r>
            <a:r>
              <a:rPr lang="en-US" dirty="0" err="1"/>
              <a:t>Pasetes</a:t>
            </a:r>
            <a:r>
              <a:rPr lang="en-US" dirty="0"/>
              <a:t>, Andrey </a:t>
            </a:r>
            <a:r>
              <a:rPr lang="en-US" dirty="0" err="1"/>
              <a:t>Bobyshev</a:t>
            </a:r>
            <a:r>
              <a:rPr lang="en-US" dirty="0"/>
              <a:t>	</a:t>
            </a:r>
          </a:p>
          <a:p>
            <a:pPr algn="ctr"/>
            <a:r>
              <a:rPr lang="en-US" dirty="0"/>
              <a:t>ICAC Review</a:t>
            </a:r>
          </a:p>
          <a:p>
            <a:pPr algn="ctr"/>
            <a:r>
              <a:rPr lang="en-US" dirty="0"/>
              <a:t>10/15/2019</a:t>
            </a:r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Fermilab WAN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2B2B6-3A56-4F0D-8EA0-16F1DAE3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176032"/>
          </a:xfrm>
        </p:spPr>
        <p:txBody>
          <a:bodyPr/>
          <a:lstStyle/>
          <a:p>
            <a:r>
              <a:rPr lang="en-US" dirty="0"/>
              <a:t>LHCONE is an overlay network </a:t>
            </a:r>
            <a:r>
              <a:rPr lang="en-US" sz="2000" dirty="0"/>
              <a:t>(in most places…):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VRF technology typically used to separate routing</a:t>
            </a:r>
          </a:p>
          <a:p>
            <a:pPr>
              <a:spcBef>
                <a:spcPts val="1800"/>
              </a:spcBef>
            </a:pPr>
            <a:r>
              <a:rPr lang="en-US" dirty="0"/>
              <a:t>Logically separates LHC traffic from general R&amp;E network traffic for traffic management purposes: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Also can lower security risk profile at sites for LHC traffic</a:t>
            </a:r>
          </a:p>
          <a:p>
            <a:pPr>
              <a:spcBef>
                <a:spcPts val="1800"/>
              </a:spcBef>
            </a:pPr>
            <a:r>
              <a:rPr lang="en-US" dirty="0"/>
              <a:t>End sites are responsible for separating traffic: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At FNAL, we use Policy Routing techniques to accomplish that</a:t>
            </a:r>
          </a:p>
          <a:p>
            <a:pPr>
              <a:spcBef>
                <a:spcPts val="1800"/>
              </a:spcBef>
            </a:pPr>
            <a:r>
              <a:rPr lang="en-US" dirty="0"/>
              <a:t>There (currently…) are no QoS capabilities within LHCONE</a:t>
            </a:r>
          </a:p>
          <a:p>
            <a:pPr>
              <a:spcBef>
                <a:spcPts val="1800"/>
              </a:spcBef>
            </a:pPr>
            <a:r>
              <a:rPr lang="en-US" dirty="0"/>
              <a:t>Several smaller HEP/Astro collaborations have been granted authorization to utilize LHCONE for their data movement: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Belle-II, Pierre Auger, </a:t>
            </a:r>
            <a:r>
              <a:rPr lang="en-US" dirty="0" err="1"/>
              <a:t>NOvA</a:t>
            </a:r>
            <a:r>
              <a:rPr lang="en-US" dirty="0"/>
              <a:t>, XEON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LHCONE Translated into Understandable Terms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2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05" y="1222009"/>
            <a:ext cx="4487504" cy="2368339"/>
          </a:xfrm>
        </p:spPr>
        <p:txBody>
          <a:bodyPr/>
          <a:lstStyle/>
          <a:p>
            <a:r>
              <a:rPr lang="en-US" dirty="0" err="1"/>
              <a:t>NOvA</a:t>
            </a:r>
            <a:r>
              <a:rPr lang="en-US" dirty="0"/>
              <a:t> Far End Detector (FD):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Redundant low-bandwidth </a:t>
            </a:r>
            <a:r>
              <a:rPr lang="en-US" dirty="0" err="1"/>
              <a:t>pt</a:t>
            </a:r>
            <a:r>
              <a:rPr lang="en-US" dirty="0"/>
              <a:t>-to-</a:t>
            </a:r>
            <a:r>
              <a:rPr lang="en-US" dirty="0" err="1"/>
              <a:t>pt</a:t>
            </a:r>
            <a:r>
              <a:rPr lang="en-US" dirty="0"/>
              <a:t> connection(s)</a:t>
            </a:r>
          </a:p>
          <a:p>
            <a:pPr lvl="2">
              <a:spcBef>
                <a:spcPts val="600"/>
              </a:spcBef>
            </a:pPr>
            <a:r>
              <a:rPr lang="en-US" dirty="0" err="1"/>
              <a:t>vLANs</a:t>
            </a:r>
            <a:r>
              <a:rPr lang="en-US" dirty="0"/>
              <a:t> with B/W guarantees plumbed through multiple service providers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Logically, </a:t>
            </a:r>
            <a:r>
              <a:rPr lang="en-US" dirty="0" err="1"/>
              <a:t>NOvA</a:t>
            </a:r>
            <a:r>
              <a:rPr lang="en-US" dirty="0"/>
              <a:t> FD lies inside FNAL’s security perimeter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Network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0C58B10-C23C-426E-9F3B-8872411B75B8}"/>
              </a:ext>
            </a:extLst>
          </p:cNvPr>
          <p:cNvSpPr txBox="1">
            <a:spLocks/>
          </p:cNvSpPr>
          <p:nvPr/>
        </p:nvSpPr>
        <p:spPr>
          <a:xfrm>
            <a:off x="228600" y="4643229"/>
            <a:ext cx="7835616" cy="12786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Pt-to-</a:t>
            </a:r>
            <a:r>
              <a:rPr lang="en-US" dirty="0" err="1"/>
              <a:t>pt</a:t>
            </a:r>
            <a:r>
              <a:rPr lang="en-US" dirty="0"/>
              <a:t> circuits to US-CMS Tier-2 facilities:</a:t>
            </a:r>
          </a:p>
          <a:p>
            <a:pPr lvl="1"/>
            <a:r>
              <a:rPr lang="en-US" dirty="0"/>
              <a:t>UFL, MIT, Nebraska, Purdue, UCSD, Wisconsin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Being phased out,; largely replaced by LHCONE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EA66BC7-AE24-43C5-8668-FA9654B1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65" y="1035251"/>
            <a:ext cx="4035035" cy="34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2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05" y="1060661"/>
            <a:ext cx="8901113" cy="5107910"/>
          </a:xfrm>
        </p:spPr>
        <p:txBody>
          <a:bodyPr/>
          <a:lstStyle/>
          <a:p>
            <a:r>
              <a:rPr lang="en-US" dirty="0"/>
              <a:t>Far Detector (FD) connectivity to FNAL: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FD local network will lie within FNAL security perimeter</a:t>
            </a:r>
          </a:p>
          <a:p>
            <a:pPr lvl="1">
              <a:spcBef>
                <a:spcPts val="300"/>
              </a:spcBef>
              <a:buSzPct val="60000"/>
            </a:pPr>
            <a:r>
              <a:rPr lang="en-US" dirty="0"/>
              <a:t>WAN support model currently under discussion w/ </a:t>
            </a:r>
            <a:r>
              <a:rPr lang="en-US" dirty="0" err="1"/>
              <a:t>ESnet</a:t>
            </a:r>
            <a:endParaRPr lang="en-US" dirty="0"/>
          </a:p>
          <a:p>
            <a:pPr lvl="1">
              <a:spcBef>
                <a:spcPts val="300"/>
              </a:spcBef>
              <a:buSzPct val="60000"/>
            </a:pPr>
            <a:r>
              <a:rPr lang="en-US" dirty="0"/>
              <a:t>B/W under study; targeting 100GE path</a:t>
            </a:r>
          </a:p>
          <a:p>
            <a:pPr lvl="2">
              <a:spcBef>
                <a:spcPts val="300"/>
              </a:spcBef>
              <a:buSzPct val="60000"/>
            </a:pPr>
            <a:r>
              <a:rPr lang="en-US" dirty="0"/>
              <a:t>Redundant path expected to be much, much less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Off-line DUNE network expected to look similar to LHC: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LHCONE-like service (but probably not an LHCOPN-like service)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Far Detector (in South Dakota)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14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8E997BE-3F7C-4462-9C22-D03A2E4F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9" y="3019149"/>
            <a:ext cx="7497221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21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Synoptic Survey Telescope (LSST)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14" name="Picture 7" descr="americas_map">
            <a:extLst>
              <a:ext uri="{FF2B5EF4-FFF2-40B4-BE49-F238E27FC236}">
                <a16:creationId xmlns:a16="http://schemas.microsoft.com/office/drawing/2014/main" id="{37708CF8-8300-459B-A5C7-3890245A0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55" b="15759"/>
          <a:stretch/>
        </p:blipFill>
        <p:spPr bwMode="auto">
          <a:xfrm>
            <a:off x="3320194" y="1375333"/>
            <a:ext cx="4318397" cy="41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A4B3B7BE-0A78-43BF-A09A-56A97987BF2C}"/>
              </a:ext>
            </a:extLst>
          </p:cNvPr>
          <p:cNvSpPr>
            <a:spLocks/>
          </p:cNvSpPr>
          <p:nvPr/>
        </p:nvSpPr>
        <p:spPr bwMode="auto">
          <a:xfrm flipH="1" flipV="1">
            <a:off x="5589524" y="2832530"/>
            <a:ext cx="1745791" cy="2264696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10000"/>
                </a:moveTo>
                <a:cubicBezTo>
                  <a:pt x="8703" y="9739"/>
                  <a:pt x="7418" y="9478"/>
                  <a:pt x="6181" y="9061"/>
                </a:cubicBezTo>
                <a:cubicBezTo>
                  <a:pt x="4943" y="8643"/>
                  <a:pt x="3540" y="8095"/>
                  <a:pt x="2573" y="7510"/>
                </a:cubicBezTo>
                <a:cubicBezTo>
                  <a:pt x="1607" y="6926"/>
                  <a:pt x="734" y="6310"/>
                  <a:pt x="346" y="5537"/>
                </a:cubicBezTo>
                <a:cubicBezTo>
                  <a:pt x="-44" y="4764"/>
                  <a:pt x="-138" y="3627"/>
                  <a:pt x="239" y="2859"/>
                </a:cubicBezTo>
                <a:cubicBezTo>
                  <a:pt x="616" y="2092"/>
                  <a:pt x="1795" y="1403"/>
                  <a:pt x="2573" y="933"/>
                </a:cubicBezTo>
                <a:cubicBezTo>
                  <a:pt x="3352" y="464"/>
                  <a:pt x="4636" y="188"/>
                  <a:pt x="5119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104AB798-43AA-4570-AD3F-53F39E3826C1}"/>
              </a:ext>
            </a:extLst>
          </p:cNvPr>
          <p:cNvSpPr>
            <a:spLocks/>
          </p:cNvSpPr>
          <p:nvPr/>
        </p:nvSpPr>
        <p:spPr bwMode="auto">
          <a:xfrm>
            <a:off x="5228766" y="2242107"/>
            <a:ext cx="408385" cy="581025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9" name="Picture 6" descr="pcf_exterior.jpg">
            <a:extLst>
              <a:ext uri="{FF2B5EF4-FFF2-40B4-BE49-F238E27FC236}">
                <a16:creationId xmlns:a16="http://schemas.microsoft.com/office/drawing/2014/main" id="{A5BCBD5E-459C-4C9B-9955-C7EC42CB2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645" y="1987288"/>
            <a:ext cx="1714500" cy="13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new facility design ARCADIS.jpg">
            <a:extLst>
              <a:ext uri="{FF2B5EF4-FFF2-40B4-BE49-F238E27FC236}">
                <a16:creationId xmlns:a16="http://schemas.microsoft.com/office/drawing/2014/main" id="{F2849E49-41FA-409A-B60D-30EC7A5C0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179" y="4275695"/>
            <a:ext cx="1527572" cy="12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8">
            <a:extLst>
              <a:ext uri="{FF2B5EF4-FFF2-40B4-BE49-F238E27FC236}">
                <a16:creationId xmlns:a16="http://schemas.microsoft.com/office/drawing/2014/main" id="{3652A7EE-D3BD-4F2E-AE88-C97BE34F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85" y="3362486"/>
            <a:ext cx="1733550" cy="913209"/>
          </a:xfrm>
          <a:prstGeom prst="wedgeRectCallout">
            <a:avLst>
              <a:gd name="adj1" fmla="val -105966"/>
              <a:gd name="adj2" fmla="val 128756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</a:rPr>
              <a:t>Summit Site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Summit Facility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800000"/>
                </a:solidFill>
              </a:rPr>
              <a:t>Telescope and Camera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800000"/>
                </a:solidFill>
              </a:rPr>
              <a:t>Data Acquisition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rgbClr val="800000"/>
                </a:solidFill>
              </a:rPr>
              <a:t>Crosstalk Correction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5F1FC22A-B918-46DB-B04A-A58BCE1D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762" y="1333581"/>
            <a:ext cx="1850231" cy="1471487"/>
          </a:xfrm>
          <a:prstGeom prst="wedgeRectCallout">
            <a:avLst>
              <a:gd name="adj1" fmla="val -70821"/>
              <a:gd name="adj2" fmla="val 9797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</a:rPr>
              <a:t>Archive Site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Archive Center</a:t>
            </a:r>
          </a:p>
          <a:p>
            <a:pPr marL="0" lvl="1" algn="ctr">
              <a:lnSpc>
                <a:spcPts val="994"/>
              </a:lnSpc>
            </a:pPr>
            <a:r>
              <a:rPr lang="en-US" sz="900" dirty="0">
                <a:solidFill>
                  <a:srgbClr val="800000"/>
                </a:solidFill>
              </a:rPr>
              <a:t>Alert Production</a:t>
            </a:r>
          </a:p>
          <a:p>
            <a:pPr marL="0" lvl="1" algn="ctr">
              <a:lnSpc>
                <a:spcPts val="994"/>
              </a:lnSpc>
            </a:pPr>
            <a:r>
              <a:rPr lang="en-US" sz="900" dirty="0">
                <a:solidFill>
                  <a:srgbClr val="800000"/>
                </a:solidFill>
              </a:rPr>
              <a:t>Data Release Production</a:t>
            </a:r>
          </a:p>
          <a:p>
            <a:pPr marL="0" lvl="1" algn="ctr">
              <a:lnSpc>
                <a:spcPts val="994"/>
              </a:lnSpc>
            </a:pPr>
            <a:r>
              <a:rPr lang="en-US" sz="900" dirty="0">
                <a:solidFill>
                  <a:srgbClr val="800000"/>
                </a:solidFill>
              </a:rPr>
              <a:t>Calibration Products Production</a:t>
            </a:r>
          </a:p>
          <a:p>
            <a:pPr marL="0" lvl="1" algn="ctr">
              <a:lnSpc>
                <a:spcPts val="994"/>
              </a:lnSpc>
            </a:pPr>
            <a:r>
              <a:rPr lang="en-US" sz="900" dirty="0">
                <a:solidFill>
                  <a:srgbClr val="800000"/>
                </a:solidFill>
              </a:rPr>
              <a:t>EPO Infrastructure</a:t>
            </a:r>
          </a:p>
          <a:p>
            <a:pPr marL="0" lvl="1" algn="ctr">
              <a:lnSpc>
                <a:spcPts val="994"/>
              </a:lnSpc>
            </a:pPr>
            <a:r>
              <a:rPr lang="en-US" sz="900" dirty="0">
                <a:solidFill>
                  <a:srgbClr val="800000"/>
                </a:solidFill>
              </a:rPr>
              <a:t> Long-term Storage (copy 2)</a:t>
            </a:r>
            <a:endParaRPr lang="en-US" sz="12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Data Access Center</a:t>
            </a:r>
          </a:p>
          <a:p>
            <a:pPr marL="0" lvl="1" algn="ctr">
              <a:lnSpc>
                <a:spcPct val="90000"/>
              </a:lnSpc>
            </a:pPr>
            <a:r>
              <a:rPr lang="en-US" sz="900" dirty="0">
                <a:solidFill>
                  <a:srgbClr val="800000"/>
                </a:solidFill>
              </a:rPr>
              <a:t>Data Access and User Services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A07BD4E-C3E0-4007-AFEF-251E0014A84F}"/>
              </a:ext>
            </a:extLst>
          </p:cNvPr>
          <p:cNvSpPr>
            <a:spLocks/>
          </p:cNvSpPr>
          <p:nvPr/>
        </p:nvSpPr>
        <p:spPr bwMode="auto">
          <a:xfrm rot="10800000">
            <a:off x="5355567" y="2233773"/>
            <a:ext cx="408385" cy="581025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35E46CCA-AFB7-44C8-9F42-9DB83AE49E83}"/>
              </a:ext>
            </a:extLst>
          </p:cNvPr>
          <p:cNvSpPr>
            <a:spLocks/>
          </p:cNvSpPr>
          <p:nvPr/>
        </p:nvSpPr>
        <p:spPr bwMode="auto">
          <a:xfrm rot="19837876" flipH="1">
            <a:off x="5454856" y="2829431"/>
            <a:ext cx="430691" cy="630546"/>
          </a:xfrm>
          <a:custGeom>
            <a:avLst/>
            <a:gdLst>
              <a:gd name="T0" fmla="*/ 2147483647 w 376"/>
              <a:gd name="T1" fmla="*/ 2147483647 h 486"/>
              <a:gd name="T2" fmla="*/ 2147483647 w 376"/>
              <a:gd name="T3" fmla="*/ 2147483647 h 486"/>
              <a:gd name="T4" fmla="*/ 2147483647 w 376"/>
              <a:gd name="T5" fmla="*/ 2147483647 h 486"/>
              <a:gd name="T6" fmla="*/ 2147483647 w 376"/>
              <a:gd name="T7" fmla="*/ 2147483647 h 486"/>
              <a:gd name="T8" fmla="*/ 2147483647 w 376"/>
              <a:gd name="T9" fmla="*/ 2147483647 h 486"/>
              <a:gd name="T10" fmla="*/ 2147483647 w 376"/>
              <a:gd name="T11" fmla="*/ 0 h 4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486"/>
              <a:gd name="T20" fmla="*/ 376 w 376"/>
              <a:gd name="T21" fmla="*/ 486 h 4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486">
                <a:moveTo>
                  <a:pt x="376" y="486"/>
                </a:moveTo>
                <a:cubicBezTo>
                  <a:pt x="349" y="483"/>
                  <a:pt x="263" y="481"/>
                  <a:pt x="214" y="468"/>
                </a:cubicBezTo>
                <a:cubicBezTo>
                  <a:pt x="165" y="455"/>
                  <a:pt x="113" y="438"/>
                  <a:pt x="79" y="405"/>
                </a:cubicBezTo>
                <a:cubicBezTo>
                  <a:pt x="45" y="372"/>
                  <a:pt x="14" y="318"/>
                  <a:pt x="7" y="270"/>
                </a:cubicBezTo>
                <a:cubicBezTo>
                  <a:pt x="0" y="222"/>
                  <a:pt x="15" y="162"/>
                  <a:pt x="34" y="117"/>
                </a:cubicBezTo>
                <a:cubicBezTo>
                  <a:pt x="53" y="72"/>
                  <a:pt x="105" y="24"/>
                  <a:pt x="124" y="0"/>
                </a:cubicBezTo>
              </a:path>
            </a:pathLst>
          </a:custGeom>
          <a:noFill/>
          <a:ln w="38100">
            <a:solidFill>
              <a:srgbClr val="4988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Donut 2">
            <a:extLst>
              <a:ext uri="{FF2B5EF4-FFF2-40B4-BE49-F238E27FC236}">
                <a16:creationId xmlns:a16="http://schemas.microsoft.com/office/drawing/2014/main" id="{012E7465-6959-4DAC-A0A0-AAC6050D1E78}"/>
              </a:ext>
            </a:extLst>
          </p:cNvPr>
          <p:cNvSpPr/>
          <p:nvPr/>
        </p:nvSpPr>
        <p:spPr>
          <a:xfrm>
            <a:off x="6143166" y="4944826"/>
            <a:ext cx="76200" cy="21372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F33BA0-45BE-413F-BA83-2F40FA8D3FC3}"/>
              </a:ext>
            </a:extLst>
          </p:cNvPr>
          <p:cNvCxnSpPr/>
          <p:nvPr/>
        </p:nvCxnSpPr>
        <p:spPr>
          <a:xfrm flipH="1">
            <a:off x="6181266" y="5076206"/>
            <a:ext cx="299712" cy="71838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1" y="1199299"/>
            <a:ext cx="3224140" cy="46809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Dedicated network infrastructure from telescope (Chile) to archive site (NCSA)</a:t>
            </a:r>
          </a:p>
          <a:p>
            <a:pPr>
              <a:spcBef>
                <a:spcPts val="1200"/>
              </a:spcBef>
            </a:pPr>
            <a:r>
              <a:rPr lang="en-US" dirty="0"/>
              <a:t>FNAL working with NCSA on operational support for the long-haul network:</a:t>
            </a:r>
          </a:p>
          <a:p>
            <a:pPr lvl="1"/>
            <a:r>
              <a:rPr lang="en-US" dirty="0"/>
              <a:t>Experiences from LHC networking believed to be helpful</a:t>
            </a: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53ACFBAB-16F0-4EC2-BE3E-52FE02FD7F50}"/>
              </a:ext>
            </a:extLst>
          </p:cNvPr>
          <p:cNvSpPr>
            <a:spLocks/>
          </p:cNvSpPr>
          <p:nvPr/>
        </p:nvSpPr>
        <p:spPr bwMode="auto">
          <a:xfrm rot="19176861" flipV="1">
            <a:off x="5033536" y="3743248"/>
            <a:ext cx="1305263" cy="1596144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10000"/>
                </a:moveTo>
                <a:cubicBezTo>
                  <a:pt x="8703" y="9739"/>
                  <a:pt x="7418" y="9478"/>
                  <a:pt x="6181" y="9061"/>
                </a:cubicBezTo>
                <a:cubicBezTo>
                  <a:pt x="4943" y="8643"/>
                  <a:pt x="3540" y="8095"/>
                  <a:pt x="2573" y="7510"/>
                </a:cubicBezTo>
                <a:cubicBezTo>
                  <a:pt x="1607" y="6926"/>
                  <a:pt x="734" y="6310"/>
                  <a:pt x="346" y="5537"/>
                </a:cubicBezTo>
                <a:cubicBezTo>
                  <a:pt x="-44" y="4764"/>
                  <a:pt x="-138" y="3627"/>
                  <a:pt x="239" y="2859"/>
                </a:cubicBezTo>
                <a:cubicBezTo>
                  <a:pt x="616" y="2092"/>
                  <a:pt x="1795" y="1403"/>
                  <a:pt x="2573" y="933"/>
                </a:cubicBezTo>
                <a:cubicBezTo>
                  <a:pt x="3352" y="464"/>
                  <a:pt x="4636" y="188"/>
                  <a:pt x="5119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" name="Picture 3" descr="New Bldg. East View.jpg">
            <a:extLst>
              <a:ext uri="{FF2B5EF4-FFF2-40B4-BE49-F238E27FC236}">
                <a16:creationId xmlns:a16="http://schemas.microsoft.com/office/drawing/2014/main" id="{7CC929DF-CCFC-4E8F-B4F7-BEAB5CA983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4168" y="4707453"/>
            <a:ext cx="2380059" cy="7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7">
            <a:extLst>
              <a:ext uri="{FF2B5EF4-FFF2-40B4-BE49-F238E27FC236}">
                <a16:creationId xmlns:a16="http://schemas.microsoft.com/office/drawing/2014/main" id="{9C1FA5A4-14A1-4F32-A7BD-64F7B820555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44094" y="3728008"/>
            <a:ext cx="1953815" cy="951310"/>
          </a:xfrm>
          <a:prstGeom prst="wedgeRectCallout">
            <a:avLst>
              <a:gd name="adj1" fmla="val -51815"/>
              <a:gd name="adj2" fmla="val -76113"/>
            </a:avLst>
          </a:prstGeom>
          <a:solidFill>
            <a:srgbClr val="CC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rot="1080000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</a:rPr>
              <a:t>Base Site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Base Center</a:t>
            </a:r>
            <a:br>
              <a:rPr lang="en-US" sz="900" dirty="0">
                <a:solidFill>
                  <a:srgbClr val="800000"/>
                </a:solidFill>
              </a:rPr>
            </a:br>
            <a:r>
              <a:rPr lang="en-US" sz="900" dirty="0">
                <a:solidFill>
                  <a:srgbClr val="800000"/>
                </a:solidFill>
              </a:rPr>
              <a:t>Long-term storage (copy 1)</a:t>
            </a:r>
            <a:endParaRPr lang="en-US" sz="1200" b="1" dirty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800000"/>
                </a:solidFill>
              </a:rPr>
              <a:t>Data Access Center</a:t>
            </a:r>
          </a:p>
          <a:p>
            <a:pPr marL="0" lvl="1" algn="ctr">
              <a:lnSpc>
                <a:spcPct val="90000"/>
              </a:lnSpc>
            </a:pPr>
            <a:r>
              <a:rPr lang="en-US" sz="900" dirty="0">
                <a:solidFill>
                  <a:srgbClr val="800000"/>
                </a:solidFill>
              </a:rPr>
              <a:t>Data Access and User Services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Metropolitan Research &amp; Education Network (MREN)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A64008D-CF35-4740-9275-43A10EDF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68" y="1318229"/>
            <a:ext cx="4439270" cy="207674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A14AEE94-143E-447C-B189-370425D4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30" y="3784738"/>
            <a:ext cx="4251502" cy="239147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116576"/>
            <a:ext cx="4439270" cy="4947545"/>
          </a:xfrm>
        </p:spPr>
        <p:txBody>
          <a:bodyPr/>
          <a:lstStyle/>
          <a:p>
            <a:r>
              <a:rPr lang="en-US" dirty="0"/>
              <a:t>Consortium of Chicago area research universities &amp; National Labs </a:t>
            </a:r>
            <a:r>
              <a:rPr lang="en-US" sz="2000" dirty="0"/>
              <a:t>(FNAL &amp; ANL):</a:t>
            </a:r>
            <a:endParaRPr lang="en-US" dirty="0"/>
          </a:p>
          <a:p>
            <a:pPr lvl="1"/>
            <a:r>
              <a:rPr lang="en-US" dirty="0"/>
              <a:t>Like a mini-regional network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Universities directly connect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Labs indirectly via </a:t>
            </a:r>
            <a:r>
              <a:rPr lang="en-US" dirty="0" err="1"/>
              <a:t>ESnet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Maintains network switch(es) at the </a:t>
            </a:r>
            <a:r>
              <a:rPr lang="en-US" dirty="0" err="1"/>
              <a:t>StarLight</a:t>
            </a:r>
            <a:r>
              <a:rPr lang="en-US" dirty="0"/>
              <a:t> International Exchange: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Potential connectivity path to </a:t>
            </a:r>
            <a:r>
              <a:rPr lang="en-US" dirty="0" err="1"/>
              <a:t>StarLight</a:t>
            </a:r>
            <a:r>
              <a:rPr lang="en-US" dirty="0"/>
              <a:t>-connected networks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4E993-6629-4E0E-A281-F6E484C3E749}"/>
              </a:ext>
            </a:extLst>
          </p:cNvPr>
          <p:cNvCxnSpPr>
            <a:cxnSpLocks/>
          </p:cNvCxnSpPr>
          <p:nvPr/>
        </p:nvCxnSpPr>
        <p:spPr>
          <a:xfrm>
            <a:off x="2067951" y="4685045"/>
            <a:ext cx="2504049" cy="0"/>
          </a:xfrm>
          <a:prstGeom prst="straightConnector1">
            <a:avLst/>
          </a:prstGeom>
          <a:ln w="28575"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8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ESnet6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FFEC2-8542-41D4-BBC0-E8A2E546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65" y="1798945"/>
            <a:ext cx="5855275" cy="32601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07682"/>
            <a:ext cx="3232052" cy="5152441"/>
          </a:xfrm>
        </p:spPr>
        <p:txBody>
          <a:bodyPr/>
          <a:lstStyle/>
          <a:p>
            <a:r>
              <a:rPr lang="en-US" dirty="0"/>
              <a:t>The next generation of </a:t>
            </a:r>
            <a:r>
              <a:rPr lang="en-US" dirty="0" err="1"/>
              <a:t>ESnet</a:t>
            </a:r>
            <a:r>
              <a:rPr lang="en-US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2021-ish</a:t>
            </a:r>
          </a:p>
          <a:p>
            <a:pPr>
              <a:spcBef>
                <a:spcPts val="1800"/>
              </a:spcBef>
              <a:buSzPct val="60000"/>
            </a:pPr>
            <a:r>
              <a:rPr lang="en-US" dirty="0" err="1"/>
              <a:t>ESnet</a:t>
            </a:r>
            <a:r>
              <a:rPr lang="en-US" dirty="0"/>
              <a:t> will “own” fiber, optical infra., and routers</a:t>
            </a:r>
          </a:p>
          <a:p>
            <a:pPr>
              <a:spcBef>
                <a:spcPts val="1800"/>
              </a:spcBef>
              <a:buSzPct val="60000"/>
            </a:pPr>
            <a:r>
              <a:rPr lang="en-US" dirty="0"/>
              <a:t>Topology similar      to ESnet5</a:t>
            </a:r>
          </a:p>
          <a:p>
            <a:pPr>
              <a:spcBef>
                <a:spcPts val="1800"/>
              </a:spcBef>
              <a:buSzPct val="60000"/>
            </a:pPr>
            <a:r>
              <a:rPr lang="en-US" dirty="0"/>
              <a:t>Trans-Atlantic &amp; intra-European links still leased services</a:t>
            </a:r>
          </a:p>
          <a:p>
            <a:pPr lvl="1">
              <a:spcBef>
                <a:spcPts val="300"/>
              </a:spcBef>
              <a:buSzPct val="60000"/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3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07682"/>
            <a:ext cx="2908494" cy="5152441"/>
          </a:xfrm>
        </p:spPr>
        <p:txBody>
          <a:bodyPr/>
          <a:lstStyle/>
          <a:p>
            <a:r>
              <a:rPr lang="en-US" dirty="0"/>
              <a:t>“Smart” edge and “hollow” core</a:t>
            </a:r>
          </a:p>
          <a:p>
            <a:pPr>
              <a:spcBef>
                <a:spcPts val="1800"/>
              </a:spcBef>
            </a:pPr>
            <a:r>
              <a:rPr lang="en-US" dirty="0"/>
              <a:t>Network services pushed to sites</a:t>
            </a:r>
          </a:p>
          <a:p>
            <a:pPr lvl="1">
              <a:spcBef>
                <a:spcPts val="600"/>
              </a:spcBef>
              <a:buSzPct val="60000"/>
            </a:pPr>
            <a:r>
              <a:rPr lang="en-US" dirty="0"/>
              <a:t>Service &amp; path decisions made at the edge</a:t>
            </a:r>
          </a:p>
          <a:p>
            <a:pPr>
              <a:spcBef>
                <a:spcPts val="1800"/>
              </a:spcBef>
              <a:buSzPct val="60000"/>
            </a:pPr>
            <a:r>
              <a:rPr lang="en-US" dirty="0"/>
              <a:t>Core’s function is packet forwarding</a:t>
            </a:r>
          </a:p>
          <a:p>
            <a:pPr lvl="1">
              <a:spcBef>
                <a:spcPts val="300"/>
              </a:spcBef>
              <a:buSzPct val="60000"/>
            </a:pPr>
            <a:r>
              <a:rPr lang="en-US" dirty="0"/>
              <a:t>One routing hop across </a:t>
            </a:r>
            <a:r>
              <a:rPr lang="en-US" dirty="0" err="1"/>
              <a:t>ESnet</a:t>
            </a:r>
            <a:endParaRPr lang="en-US" dirty="0"/>
          </a:p>
          <a:p>
            <a:pPr lvl="1">
              <a:spcBef>
                <a:spcPts val="1800"/>
              </a:spcBef>
              <a:buSzPct val="60000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ESnet6 – New Networking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4B7B8FEF-61A5-4FB9-9060-0D96C27A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94" y="1333208"/>
            <a:ext cx="5778305" cy="37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3274"/>
            <a:ext cx="3664022" cy="5152441"/>
          </a:xfrm>
        </p:spPr>
        <p:txBody>
          <a:bodyPr/>
          <a:lstStyle/>
          <a:p>
            <a:r>
              <a:rPr lang="en-US" dirty="0"/>
              <a:t>“No touch” services are essentially default IP routing</a:t>
            </a:r>
          </a:p>
          <a:p>
            <a:pPr>
              <a:spcBef>
                <a:spcPts val="1200"/>
              </a:spcBef>
            </a:pPr>
            <a:r>
              <a:rPr lang="en-US" dirty="0"/>
              <a:t>“Low touch” services are today’s LHCOPN &amp; LHCONE-like services:</a:t>
            </a:r>
          </a:p>
          <a:p>
            <a:pPr lvl="1"/>
            <a:r>
              <a:rPr lang="en-US" dirty="0"/>
              <a:t>More flexible, dynamic, &amp; more automated</a:t>
            </a:r>
          </a:p>
          <a:p>
            <a:pPr>
              <a:spcBef>
                <a:spcPts val="1200"/>
              </a:spcBef>
            </a:pPr>
            <a:r>
              <a:rPr lang="en-US" dirty="0"/>
              <a:t>“High touch” services allow per packet tagging &amp; manipulation</a:t>
            </a:r>
          </a:p>
          <a:p>
            <a:pPr>
              <a:spcBef>
                <a:spcPts val="1200"/>
              </a:spcBef>
            </a:pPr>
            <a:r>
              <a:rPr lang="en-US" dirty="0"/>
              <a:t>Service classes isolated from each other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ESnet6 – Multiple Classes of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F1E84-5507-49FA-AA51-9E5191AC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60" y="4390508"/>
            <a:ext cx="3308540" cy="1731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1EA8C-F2AD-4D4D-A599-30F1EEEE1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366" y="2546252"/>
            <a:ext cx="3314034" cy="1625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20250-9268-4AAB-8527-DFC3FA13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689" y="735901"/>
            <a:ext cx="2514273" cy="1671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F589C9-00D0-4323-9A1D-F9172B2ED5AF}"/>
              </a:ext>
            </a:extLst>
          </p:cNvPr>
          <p:cNvSpPr txBox="1"/>
          <p:nvPr/>
        </p:nvSpPr>
        <p:spPr>
          <a:xfrm>
            <a:off x="3940328" y="3012527"/>
            <a:ext cx="1502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Touch</a:t>
            </a:r>
          </a:p>
          <a:p>
            <a:pPr algn="ctr"/>
            <a:r>
              <a:rPr lang="en-US" dirty="0"/>
              <a:t>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E63A0-29B9-4322-88F4-CB8A49890A48}"/>
              </a:ext>
            </a:extLst>
          </p:cNvPr>
          <p:cNvSpPr txBox="1"/>
          <p:nvPr/>
        </p:nvSpPr>
        <p:spPr>
          <a:xfrm>
            <a:off x="4015060" y="1156356"/>
            <a:ext cx="135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Touch</a:t>
            </a:r>
          </a:p>
          <a:p>
            <a:pPr algn="ctr"/>
            <a:r>
              <a:rPr lang="en-US" dirty="0"/>
              <a:t>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9FB3E-E13A-4DFA-8B68-E3BE10FCFE61}"/>
              </a:ext>
            </a:extLst>
          </p:cNvPr>
          <p:cNvSpPr txBox="1"/>
          <p:nvPr/>
        </p:nvSpPr>
        <p:spPr>
          <a:xfrm>
            <a:off x="3910864" y="4796775"/>
            <a:ext cx="1561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Touch</a:t>
            </a:r>
          </a:p>
          <a:p>
            <a:pPr algn="ctr"/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79142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DDF81-42EA-4DAD-96A8-0A8EEBDB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018463"/>
            <a:ext cx="8527855" cy="5059363"/>
          </a:xfrm>
        </p:spPr>
        <p:txBody>
          <a:bodyPr/>
          <a:lstStyle/>
          <a:p>
            <a:r>
              <a:rPr lang="en-US" dirty="0"/>
              <a:t>FNAL WAN services have capacious bandwidth &amp; high levels of resiliency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Needs for more bandwidth can be satisfied relatively easily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trans-Atlantic bandwidth demands present challenges</a:t>
            </a:r>
          </a:p>
          <a:p>
            <a:pPr>
              <a:spcBef>
                <a:spcPts val="1200"/>
              </a:spcBef>
            </a:pPr>
            <a:r>
              <a:rPr lang="en-US" dirty="0"/>
              <a:t>“Special” handling for science data traffic is provided: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E23F2-05B4-4C40-83E8-EFF03447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CCA0-22CE-40B9-97ED-82E781DEC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87B7-C14B-4071-BB9C-AEB1CE4D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B5CBCA1-C825-48D3-9E5D-CCE958D4C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A810AD1-7E16-4F78-A7C8-129B7D859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40363"/>
              </p:ext>
            </p:extLst>
          </p:nvPr>
        </p:nvGraphicFramePr>
        <p:xfrm>
          <a:off x="512787" y="3197653"/>
          <a:ext cx="811842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01">
                  <a:extLst>
                    <a:ext uri="{9D8B030D-6E8A-4147-A177-3AD203B41FA5}">
                      <a16:colId xmlns:a16="http://schemas.microsoft.com/office/drawing/2014/main" val="713744752"/>
                    </a:ext>
                  </a:extLst>
                </a:gridCol>
                <a:gridCol w="3401695">
                  <a:extLst>
                    <a:ext uri="{9D8B030D-6E8A-4147-A177-3AD203B41FA5}">
                      <a16:colId xmlns:a16="http://schemas.microsoft.com/office/drawing/2014/main" val="1023577688"/>
                    </a:ext>
                  </a:extLst>
                </a:gridCol>
                <a:gridCol w="2005329">
                  <a:extLst>
                    <a:ext uri="{9D8B030D-6E8A-4147-A177-3AD203B41FA5}">
                      <a16:colId xmlns:a16="http://schemas.microsoft.com/office/drawing/2014/main" val="2114329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Network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Service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Example(s)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Routed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internet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ESnet</a:t>
                      </a:r>
                      <a:r>
                        <a:rPr lang="en-US" dirty="0"/>
                        <a:t> base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4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“Private”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# of tightly-restricted sites</a:t>
                      </a:r>
                    </a:p>
                    <a:p>
                      <a:r>
                        <a:rPr lang="en-US" dirty="0"/>
                        <a:t>Bandwidth guarantees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LHCOPN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1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Science discipline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# of loosely-connected sites</a:t>
                      </a:r>
                    </a:p>
                    <a:p>
                      <a:r>
                        <a:rPr lang="en-US" dirty="0"/>
                        <a:t>No bandwidth guarantees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LHCONE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2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Pt-to-Pt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Deterministic, secure path(s)</a:t>
                      </a:r>
                    </a:p>
                    <a:p>
                      <a:r>
                        <a:rPr lang="en-US" dirty="0"/>
                        <a:t>Bandwidth guarantees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NOvA</a:t>
                      </a:r>
                      <a:r>
                        <a:rPr lang="en-US" dirty="0"/>
                        <a:t> FD; DUNE FD</a:t>
                      </a:r>
                    </a:p>
                    <a:p>
                      <a:r>
                        <a:rPr lang="en-US" dirty="0" err="1"/>
                        <a:t>StarLight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., Intl. networks…)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5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34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7E28F-5DCE-4CDA-A410-FC3BC763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1635809"/>
            <a:ext cx="8672513" cy="3586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3900" dirty="0">
                <a:solidFill>
                  <a:srgbClr val="004C97"/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454C1-961D-4941-BE60-30A8D9EE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99549"/>
            <a:ext cx="8686800" cy="944002"/>
          </a:xfrm>
        </p:spPr>
        <p:txBody>
          <a:bodyPr/>
          <a:lstStyle/>
          <a:p>
            <a:pPr algn="ctr"/>
            <a:r>
              <a:rPr lang="en-US" sz="5400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8F32C-BBFD-4BA2-8E93-FF36E5346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7501-FDCF-47A6-90BD-914CD47F2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Phil DeMar | DUNE Working Group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7841-5476-400B-8024-4794D7C3E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Perimeter Security zones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10/7/19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Fermilab Network Segmentation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0727D-425B-9346-A5CD-0658070749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4910" y="907405"/>
            <a:ext cx="6600853" cy="54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454C1-961D-4941-BE60-30A8D9EE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356483"/>
            <a:ext cx="8686800" cy="944002"/>
          </a:xfrm>
        </p:spPr>
        <p:txBody>
          <a:bodyPr/>
          <a:lstStyle/>
          <a:p>
            <a:pPr algn="ctr"/>
            <a:r>
              <a:rPr lang="en-US" sz="4800" b="0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8F32C-BBFD-4BA2-8E93-FF36E5346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7501-FDCF-47A6-90BD-914CD47F2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Phil DeMar | DUNE Working Group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7841-5476-400B-8024-4794D7C3E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8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C4CDADFF-F691-4CC8-B8B7-C5C80439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318" y="696894"/>
            <a:ext cx="7484534" cy="554488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913C-B7CD-47CF-B918-89C8E54F55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A7D3-54AE-4D9F-A942-4717B546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Phil DeMar | DUNE Working Group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58D8-4721-48D2-A693-CE3A856EA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68288-1CFF-488A-9322-0ED2FCEAA3A4}"/>
              </a:ext>
            </a:extLst>
          </p:cNvPr>
          <p:cNvSpPr/>
          <p:nvPr/>
        </p:nvSpPr>
        <p:spPr>
          <a:xfrm>
            <a:off x="928490" y="746144"/>
            <a:ext cx="5498813" cy="53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B8D0D-18EE-49B8-9E54-5B5BCDB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760"/>
            <a:ext cx="8686800" cy="848178"/>
          </a:xfrm>
        </p:spPr>
        <p:txBody>
          <a:bodyPr/>
          <a:lstStyle/>
          <a:p>
            <a:pPr algn="ctr"/>
            <a:r>
              <a:rPr lang="en-US" dirty="0"/>
              <a:t>South Dakota Research Education &amp; Economic Development (REED)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B0E2F-D8DD-4516-9BB4-3AFAC84485AA}"/>
              </a:ext>
            </a:extLst>
          </p:cNvPr>
          <p:cNvSpPr txBox="1"/>
          <p:nvPr/>
        </p:nvSpPr>
        <p:spPr>
          <a:xfrm>
            <a:off x="596074" y="2579188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C00CC"/>
                </a:solidFill>
              </a:rPr>
              <a:t>SURF</a:t>
            </a:r>
          </a:p>
          <a:p>
            <a:pPr algn="ctr"/>
            <a:r>
              <a:rPr lang="en-US" b="1" dirty="0">
                <a:solidFill>
                  <a:srgbClr val="CC00CC"/>
                </a:solidFill>
              </a:rPr>
              <a:t>(DUNE)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09D3D-BF3F-4811-8131-844273174307}"/>
              </a:ext>
            </a:extLst>
          </p:cNvPr>
          <p:cNvSpPr txBox="1"/>
          <p:nvPr/>
        </p:nvSpPr>
        <p:spPr>
          <a:xfrm>
            <a:off x="2282687" y="311913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34A37E-7725-47FE-94F3-1ED52B65E095}"/>
              </a:ext>
            </a:extLst>
          </p:cNvPr>
          <p:cNvCxnSpPr>
            <a:cxnSpLocks/>
          </p:cNvCxnSpPr>
          <p:nvPr/>
        </p:nvCxnSpPr>
        <p:spPr>
          <a:xfrm>
            <a:off x="1562929" y="2980397"/>
            <a:ext cx="818319" cy="361932"/>
          </a:xfrm>
          <a:prstGeom prst="straightConnector1">
            <a:avLst/>
          </a:prstGeom>
          <a:ln w="19050">
            <a:solidFill>
              <a:srgbClr val="CC00CC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64E16E-EBF5-4EFA-8CD1-E44B6DB81684}"/>
              </a:ext>
            </a:extLst>
          </p:cNvPr>
          <p:cNvSpPr txBox="1"/>
          <p:nvPr/>
        </p:nvSpPr>
        <p:spPr>
          <a:xfrm>
            <a:off x="7546910" y="5541997"/>
            <a:ext cx="1406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ESnet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(Kansas City)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D7F1B-348E-4378-87C3-E649EE553295}"/>
              </a:ext>
            </a:extLst>
          </p:cNvPr>
          <p:cNvSpPr txBox="1"/>
          <p:nvPr/>
        </p:nvSpPr>
        <p:spPr>
          <a:xfrm>
            <a:off x="7462871" y="1461248"/>
            <a:ext cx="1513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ESnet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(Minneapolis)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462AFC-5A26-42BA-A453-EBBC3D640CB8}"/>
              </a:ext>
            </a:extLst>
          </p:cNvPr>
          <p:cNvCxnSpPr/>
          <p:nvPr/>
        </p:nvCxnSpPr>
        <p:spPr>
          <a:xfrm>
            <a:off x="7792721" y="1507742"/>
            <a:ext cx="886330" cy="0"/>
          </a:xfrm>
          <a:prstGeom prst="straightConnector1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C35B19-2B8C-4ED5-938A-5EF36CD66ED6}"/>
              </a:ext>
            </a:extLst>
          </p:cNvPr>
          <p:cNvSpPr/>
          <p:nvPr/>
        </p:nvSpPr>
        <p:spPr>
          <a:xfrm>
            <a:off x="7023829" y="4676478"/>
            <a:ext cx="523081" cy="1829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0B0F51-9EB8-47BE-A989-CA4C7C96852C}"/>
              </a:ext>
            </a:extLst>
          </p:cNvPr>
          <p:cNvSpPr/>
          <p:nvPr/>
        </p:nvSpPr>
        <p:spPr>
          <a:xfrm>
            <a:off x="189266" y="1683934"/>
            <a:ext cx="523081" cy="182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949F52-5ACF-4FC9-B590-E0730C14525A}"/>
              </a:ext>
            </a:extLst>
          </p:cNvPr>
          <p:cNvSpPr/>
          <p:nvPr/>
        </p:nvSpPr>
        <p:spPr>
          <a:xfrm>
            <a:off x="186360" y="1944255"/>
            <a:ext cx="523081" cy="1829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579902A-683E-4464-83F9-070450C8667F}"/>
              </a:ext>
            </a:extLst>
          </p:cNvPr>
          <p:cNvSpPr/>
          <p:nvPr/>
        </p:nvSpPr>
        <p:spPr>
          <a:xfrm>
            <a:off x="6653148" y="2937897"/>
            <a:ext cx="523081" cy="1829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57E399-021A-467B-ABD9-75DEB47379B9}"/>
              </a:ext>
            </a:extLst>
          </p:cNvPr>
          <p:cNvSpPr/>
          <p:nvPr/>
        </p:nvSpPr>
        <p:spPr>
          <a:xfrm>
            <a:off x="6597128" y="1977134"/>
            <a:ext cx="523081" cy="182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FD4BAC-722D-4B5C-9D19-D5D6BA79B38C}"/>
              </a:ext>
            </a:extLst>
          </p:cNvPr>
          <p:cNvSpPr/>
          <p:nvPr/>
        </p:nvSpPr>
        <p:spPr>
          <a:xfrm>
            <a:off x="175405" y="1416269"/>
            <a:ext cx="523081" cy="1829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4B05E0-DC0A-405D-9ABB-5FB1D719A8DE}"/>
              </a:ext>
            </a:extLst>
          </p:cNvPr>
          <p:cNvSpPr/>
          <p:nvPr/>
        </p:nvSpPr>
        <p:spPr>
          <a:xfrm>
            <a:off x="5540660" y="3849846"/>
            <a:ext cx="523081" cy="182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DC839C-FE1A-44CD-A28A-0F9C1DEDB47C}"/>
              </a:ext>
            </a:extLst>
          </p:cNvPr>
          <p:cNvSpPr/>
          <p:nvPr/>
        </p:nvSpPr>
        <p:spPr>
          <a:xfrm>
            <a:off x="4458394" y="2811740"/>
            <a:ext cx="523081" cy="182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B19CC-7B45-4141-824C-C499FC909505}"/>
              </a:ext>
            </a:extLst>
          </p:cNvPr>
          <p:cNvSpPr/>
          <p:nvPr/>
        </p:nvSpPr>
        <p:spPr>
          <a:xfrm>
            <a:off x="4981475" y="2025036"/>
            <a:ext cx="523081" cy="182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DBCF25-5FAF-4881-AB40-09FC40E5FAC0}"/>
              </a:ext>
            </a:extLst>
          </p:cNvPr>
          <p:cNvSpPr/>
          <p:nvPr/>
        </p:nvSpPr>
        <p:spPr>
          <a:xfrm>
            <a:off x="3148349" y="3503377"/>
            <a:ext cx="523081" cy="1829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6DB726D-6CAB-497F-A7F4-3A6B86F76C7D}"/>
              </a:ext>
            </a:extLst>
          </p:cNvPr>
          <p:cNvSpPr/>
          <p:nvPr/>
        </p:nvSpPr>
        <p:spPr>
          <a:xfrm>
            <a:off x="2249346" y="2381991"/>
            <a:ext cx="523081" cy="1829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C7462F6-0369-4AA9-987F-D89302328BCE}"/>
              </a:ext>
            </a:extLst>
          </p:cNvPr>
          <p:cNvSpPr/>
          <p:nvPr/>
        </p:nvSpPr>
        <p:spPr>
          <a:xfrm>
            <a:off x="3064393" y="1746662"/>
            <a:ext cx="523081" cy="1829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E78BEC-F641-4445-BD7D-7D022E5EDF77}"/>
              </a:ext>
            </a:extLst>
          </p:cNvPr>
          <p:cNvSpPr txBox="1"/>
          <p:nvPr/>
        </p:nvSpPr>
        <p:spPr>
          <a:xfrm>
            <a:off x="684197" y="1329880"/>
            <a:ext cx="145103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100GE today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100GE planned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10GE-based</a:t>
            </a:r>
          </a:p>
        </p:txBody>
      </p:sp>
    </p:spTree>
    <p:extLst>
      <p:ext uri="{BB962C8B-B14F-4D97-AF65-F5344CB8AC3E}">
        <p14:creationId xmlns:p14="http://schemas.microsoft.com/office/powerpoint/2010/main" val="82529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Campus LAN &amp; Off-Site Network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147" y="6504213"/>
            <a:ext cx="793776" cy="23728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B9D4A5E-7683-47BB-9FB8-F5590BB9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1F9BB0-13A4-4C4E-A898-196F6F036FB3}"/>
              </a:ext>
            </a:extLst>
          </p:cNvPr>
          <p:cNvGrpSpPr/>
          <p:nvPr/>
        </p:nvGrpSpPr>
        <p:grpSpPr>
          <a:xfrm>
            <a:off x="1492921" y="1075752"/>
            <a:ext cx="7366910" cy="4996776"/>
            <a:chOff x="636588" y="930612"/>
            <a:chExt cx="7366910" cy="4996776"/>
          </a:xfrm>
          <a:solidFill>
            <a:schemeClr val="bg2">
              <a:lumMod val="75000"/>
            </a:schemeClr>
          </a:solidFill>
        </p:grpSpPr>
        <p:pic>
          <p:nvPicPr>
            <p:cNvPr id="10" name="Picture 9" descr="A close up of a map&#10;&#10;Description automatically generated">
              <a:extLst>
                <a:ext uri="{FF2B5EF4-FFF2-40B4-BE49-F238E27FC236}">
                  <a16:creationId xmlns:a16="http://schemas.microsoft.com/office/drawing/2014/main" id="{59AC1A1C-7477-4FD4-8820-1FB306E1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88" y="930612"/>
              <a:ext cx="7366910" cy="4996776"/>
            </a:xfrm>
            <a:prstGeom prst="rect">
              <a:avLst/>
            </a:prstGeom>
            <a:grpFill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A50E1-3164-44A3-975D-6AD7EFBFB016}"/>
                </a:ext>
              </a:extLst>
            </p:cNvPr>
            <p:cNvSpPr/>
            <p:nvPr/>
          </p:nvSpPr>
          <p:spPr>
            <a:xfrm>
              <a:off x="5669280" y="2950369"/>
              <a:ext cx="2317433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inus Sign 16">
            <a:extLst>
              <a:ext uri="{FF2B5EF4-FFF2-40B4-BE49-F238E27FC236}">
                <a16:creationId xmlns:a16="http://schemas.microsoft.com/office/drawing/2014/main" id="{049A65B2-39C1-4F23-B309-C70469861966}"/>
              </a:ext>
            </a:extLst>
          </p:cNvPr>
          <p:cNvSpPr/>
          <p:nvPr/>
        </p:nvSpPr>
        <p:spPr>
          <a:xfrm>
            <a:off x="196516" y="992439"/>
            <a:ext cx="1174596" cy="185821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4A6E6D81-40C3-49EB-ABAE-B929EFFC0076}"/>
              </a:ext>
            </a:extLst>
          </p:cNvPr>
          <p:cNvSpPr/>
          <p:nvPr/>
        </p:nvSpPr>
        <p:spPr>
          <a:xfrm>
            <a:off x="196516" y="1517684"/>
            <a:ext cx="1174596" cy="185821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A5315FBB-20DC-4675-8120-C43E6A26C771}"/>
              </a:ext>
            </a:extLst>
          </p:cNvPr>
          <p:cNvSpPr/>
          <p:nvPr/>
        </p:nvSpPr>
        <p:spPr>
          <a:xfrm>
            <a:off x="196516" y="3132871"/>
            <a:ext cx="1174596" cy="185821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1C71A776-F075-469C-8662-F7714C4365B2}"/>
              </a:ext>
            </a:extLst>
          </p:cNvPr>
          <p:cNvSpPr/>
          <p:nvPr/>
        </p:nvSpPr>
        <p:spPr>
          <a:xfrm>
            <a:off x="196516" y="6022845"/>
            <a:ext cx="1174596" cy="185821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9E29B-29C6-4468-8DF2-DBD13186822E}"/>
              </a:ext>
            </a:extLst>
          </p:cNvPr>
          <p:cNvSpPr txBox="1"/>
          <p:nvPr/>
        </p:nvSpPr>
        <p:spPr>
          <a:xfrm>
            <a:off x="241294" y="4316826"/>
            <a:ext cx="1085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Internal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741DA-1D08-47E5-9C00-DBA62F4C2214}"/>
              </a:ext>
            </a:extLst>
          </p:cNvPr>
          <p:cNvSpPr txBox="1"/>
          <p:nvPr/>
        </p:nvSpPr>
        <p:spPr>
          <a:xfrm>
            <a:off x="171915" y="2064245"/>
            <a:ext cx="1223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Perimeter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85CDF-2D96-4DE0-B065-3C4E70614649}"/>
              </a:ext>
            </a:extLst>
          </p:cNvPr>
          <p:cNvSpPr txBox="1"/>
          <p:nvPr/>
        </p:nvSpPr>
        <p:spPr>
          <a:xfrm>
            <a:off x="263672" y="1147917"/>
            <a:ext cx="1040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External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7A070D8-F414-454D-9AD3-5C84752C583A}"/>
              </a:ext>
            </a:extLst>
          </p:cNvPr>
          <p:cNvSpPr/>
          <p:nvPr/>
        </p:nvSpPr>
        <p:spPr>
          <a:xfrm>
            <a:off x="1530603" y="1240747"/>
            <a:ext cx="337887" cy="203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A7A8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0424FEB-BE62-43B9-922E-B709363DA0D8}"/>
              </a:ext>
            </a:extLst>
          </p:cNvPr>
          <p:cNvSpPr/>
          <p:nvPr/>
        </p:nvSpPr>
        <p:spPr>
          <a:xfrm>
            <a:off x="1530603" y="2316308"/>
            <a:ext cx="337887" cy="203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A7A8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4D839E9-DC30-426E-83B7-D9D38892E296}"/>
              </a:ext>
            </a:extLst>
          </p:cNvPr>
          <p:cNvSpPr/>
          <p:nvPr/>
        </p:nvSpPr>
        <p:spPr>
          <a:xfrm>
            <a:off x="1535939" y="4568889"/>
            <a:ext cx="337887" cy="20376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A7A8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104D23-B89C-4EAE-A838-C4B0760A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752" y="826042"/>
            <a:ext cx="6344535" cy="36485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51" y="5438598"/>
            <a:ext cx="3821113" cy="655024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1800" dirty="0"/>
              <a:t>Virtual Routing &amp; Forwarding (VRF) technology on border routers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Network Perimeter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147" y="6504213"/>
            <a:ext cx="793776" cy="23728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B9D4A5E-7683-47BB-9FB8-F5590BB9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540AA2-E119-43B6-B23A-BA0AEAE1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93" y="4654334"/>
            <a:ext cx="3191320" cy="1543265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4CF0B14-50C8-4295-9CAB-977935CD0258}"/>
              </a:ext>
            </a:extLst>
          </p:cNvPr>
          <p:cNvSpPr txBox="1">
            <a:spLocks/>
          </p:cNvSpPr>
          <p:nvPr/>
        </p:nvSpPr>
        <p:spPr>
          <a:xfrm>
            <a:off x="351550" y="1558288"/>
            <a:ext cx="2344202" cy="1054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en-US" sz="1800" dirty="0"/>
              <a:t>Perimeter has geographic diversity for both devices &amp; fiber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F90F242-B5B5-416B-9259-B67C0AB4C388}"/>
              </a:ext>
            </a:extLst>
          </p:cNvPr>
          <p:cNvSpPr txBox="1">
            <a:spLocks/>
          </p:cNvSpPr>
          <p:nvPr/>
        </p:nvSpPr>
        <p:spPr>
          <a:xfrm>
            <a:off x="351550" y="2809814"/>
            <a:ext cx="2344202" cy="1054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en-US" sz="1800" dirty="0"/>
              <a:t>Aggregate off-site bandwidth is currently 300Gb/s (3 x 100GE)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174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06" y="4883904"/>
            <a:ext cx="8595270" cy="13621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ESnet</a:t>
            </a:r>
            <a:r>
              <a:rPr lang="en-US" dirty="0"/>
              <a:t> is FNAL’s only offsite internet service provider</a:t>
            </a:r>
          </a:p>
          <a:p>
            <a:pPr>
              <a:spcBef>
                <a:spcPts val="0"/>
              </a:spcBef>
            </a:pPr>
            <a:r>
              <a:rPr lang="en-US" dirty="0" err="1"/>
              <a:t>ESnet</a:t>
            </a:r>
            <a:r>
              <a:rPr lang="en-US" dirty="0"/>
              <a:t> backbone is extremely capacious &amp; highly redundant: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Including trans-Atlantic services to CERN &amp; GEANT</a:t>
            </a:r>
          </a:p>
          <a:p>
            <a:pPr>
              <a:spcBef>
                <a:spcPts val="0"/>
              </a:spcBef>
            </a:pPr>
            <a:r>
              <a:rPr lang="en-US" dirty="0"/>
              <a:t>Metropolitan area network (MAN) services for last mile(s)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ESnet</a:t>
            </a:r>
            <a:r>
              <a:rPr lang="en-US" dirty="0"/>
              <a:t> – FNAL’s ISP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180" y="6498805"/>
            <a:ext cx="775607" cy="204504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154C06B-D1E9-489E-8E4F-1FA8A4139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E14CC806-8068-44CD-8421-4F33511D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1" y="795722"/>
            <a:ext cx="8901113" cy="40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ChiExpress</a:t>
            </a:r>
            <a:r>
              <a:rPr lang="en-US" dirty="0"/>
              <a:t> – FNAL’s Connectivity to </a:t>
            </a:r>
            <a:r>
              <a:rPr lang="en-US" dirty="0" err="1"/>
              <a:t>ESnet’s</a:t>
            </a:r>
            <a:r>
              <a:rPr lang="en-US" dirty="0"/>
              <a:t> </a:t>
            </a:r>
            <a:r>
              <a:rPr lang="en-US" dirty="0" err="1"/>
              <a:t>PoPs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E43BFA4-51DD-476F-B483-3741512D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39" y="942069"/>
            <a:ext cx="5363114" cy="528456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870863"/>
            <a:ext cx="3667930" cy="371401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local optical network operated by </a:t>
            </a:r>
            <a:r>
              <a:rPr lang="en-US" dirty="0" err="1"/>
              <a:t>ESnet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Ethernet-based, not SONET-based: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Wave reconfiguration within (O) 10 minutes</a:t>
            </a:r>
          </a:p>
          <a:p>
            <a:pPr>
              <a:spcBef>
                <a:spcPts val="1800"/>
              </a:spcBef>
            </a:pPr>
            <a:r>
              <a:rPr lang="en-US" dirty="0"/>
              <a:t>Site capacity upgrades involve only hardware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69" y="1294971"/>
            <a:ext cx="5958469" cy="2877819"/>
          </a:xfrm>
        </p:spPr>
        <p:txBody>
          <a:bodyPr lIns="0" tIns="0" rIns="0" bIns="0"/>
          <a:lstStyle/>
          <a:p>
            <a:r>
              <a:rPr lang="en-US" sz="2400" dirty="0">
                <a:solidFill>
                  <a:srgbClr val="505050"/>
                </a:solidFill>
              </a:rPr>
              <a:t>General strategy – keep science data traffic logically separate, if feasible: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rgbClr val="505050"/>
                </a:solidFill>
              </a:rPr>
              <a:t>Optimize performance over WAN science data network paths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rgbClr val="505050"/>
                </a:solidFill>
              </a:rPr>
              <a:t>Internal LAN upgrades for high-impact science requirements easier to target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rgbClr val="505050"/>
                </a:solidFill>
              </a:rPr>
              <a:t>More flexible perimeter security models</a:t>
            </a:r>
          </a:p>
          <a:p>
            <a:pPr lvl="1">
              <a:spcBef>
                <a:spcPts val="300"/>
              </a:spcBef>
            </a:pPr>
            <a:r>
              <a:rPr lang="en-US" sz="2200" dirty="0">
                <a:solidFill>
                  <a:srgbClr val="505050"/>
                </a:solidFill>
              </a:rPr>
              <a:t>Limit interaction with interactive traffic: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10/15/2019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8B62-4A8B-4259-A2CC-FEDD4706C2F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02" y="1540534"/>
            <a:ext cx="2677032" cy="2549001"/>
          </a:xfrm>
        </p:spPr>
      </p:pic>
      <p:cxnSp>
        <p:nvCxnSpPr>
          <p:cNvPr id="12" name="Straight Connector 11"/>
          <p:cNvCxnSpPr>
            <a:cxnSpLocks/>
          </p:cNvCxnSpPr>
          <p:nvPr/>
        </p:nvCxnSpPr>
        <p:spPr bwMode="auto">
          <a:xfrm flipV="1">
            <a:off x="7188591" y="3520282"/>
            <a:ext cx="351692" cy="7051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21668" y="4225417"/>
            <a:ext cx="8622081" cy="1232845"/>
          </a:xfrm>
          <a:prstGeom prst="rect">
            <a:avLst/>
          </a:prstGeom>
        </p:spPr>
        <p:txBody>
          <a:bodyPr lIns="0" tIns="0" rIns="0" bIns="0"/>
          <a:lstStyle>
            <a:lvl1pPr marL="342900" indent="-342900" eaLnBrk="1" hangingPunct="1">
              <a:spcBef>
                <a:spcPct val="20000"/>
              </a:spcBef>
              <a:buFont typeface="Arial" charset="0"/>
              <a:buChar char="•"/>
              <a:defRPr>
                <a:solidFill>
                  <a:srgbClr val="505050"/>
                </a:solidFill>
                <a:latin typeface="Helvetica"/>
                <a:cs typeface="ＭＳ Ｐゴシック" charset="0"/>
              </a:defRPr>
            </a:lvl1pPr>
            <a:lvl2pPr marL="742950" lvl="1" indent="-285750" eaLnBrk="1" hangingPunct="1">
              <a:spcBef>
                <a:spcPts val="300"/>
              </a:spcBef>
              <a:buFont typeface="Arial" charset="0"/>
              <a:buChar char="–"/>
              <a:defRPr sz="2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18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18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>
                <a:solidFill>
                  <a:schemeClr val="accent6"/>
                </a:solidFill>
              </a:rPr>
              <a:t>Don’t want this to be your Zoom meeting data stream…</a:t>
            </a:r>
          </a:p>
          <a:p>
            <a:pPr>
              <a:spcBef>
                <a:spcPts val="1800"/>
              </a:spcBef>
            </a:pPr>
            <a:r>
              <a:rPr lang="en-US" dirty="0"/>
              <a:t>Examples – LHCOPN, LHCONE, </a:t>
            </a:r>
            <a:r>
              <a:rPr lang="en-US" dirty="0" err="1"/>
              <a:t>NOvA</a:t>
            </a:r>
            <a:r>
              <a:rPr lang="en-US" dirty="0"/>
              <a:t> Far Detector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9947143-C1BD-45B1-8744-60B41BAD9E5A}"/>
              </a:ext>
            </a:extLst>
          </p:cNvPr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hangingPunct="1">
              <a:defRPr sz="2800" b="1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eaLnBrk="1" hangingPunct="1">
              <a:defRPr sz="1700" b="1">
                <a:solidFill>
                  <a:srgbClr val="2E5286"/>
                </a:solidFill>
                <a:latin typeface="Helvetica" charset="0"/>
                <a:cs typeface="ＭＳ Ｐゴシック" charset="0"/>
              </a:defRPr>
            </a:lvl2pPr>
            <a:lvl3pPr eaLnBrk="1" hangingPunct="1">
              <a:defRPr sz="1700" b="1">
                <a:solidFill>
                  <a:srgbClr val="2E5286"/>
                </a:solidFill>
                <a:latin typeface="Helvetica" charset="0"/>
                <a:cs typeface="ＭＳ Ｐゴシック" charset="0"/>
              </a:defRPr>
            </a:lvl3pPr>
            <a:lvl4pPr eaLnBrk="1" hangingPunct="1">
              <a:defRPr sz="1700" b="1">
                <a:solidFill>
                  <a:srgbClr val="2E5286"/>
                </a:solidFill>
                <a:latin typeface="Helvetica" charset="0"/>
                <a:cs typeface="ＭＳ Ｐゴシック" charset="0"/>
              </a:defRPr>
            </a:lvl4pPr>
            <a:lvl5pPr eaLnBrk="1" hangingPunct="1">
              <a:defRPr sz="1700" b="1">
                <a:solidFill>
                  <a:srgbClr val="2E5286"/>
                </a:solidFill>
                <a:latin typeface="Helvetica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Special-Purpose Science Data Networks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2E79BF0-F9B4-4C58-A871-E6B2F1A0E56D}"/>
              </a:ext>
            </a:extLst>
          </p:cNvPr>
          <p:cNvSpPr txBox="1">
            <a:spLocks/>
          </p:cNvSpPr>
          <p:nvPr/>
        </p:nvSpPr>
        <p:spPr>
          <a:xfrm>
            <a:off x="1615011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</a:p>
        </p:txBody>
      </p:sp>
    </p:spTree>
    <p:extLst>
      <p:ext uri="{BB962C8B-B14F-4D97-AF65-F5344CB8AC3E}">
        <p14:creationId xmlns:p14="http://schemas.microsoft.com/office/powerpoint/2010/main" val="349777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43604-BC18-48C1-9C08-3C6C130C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82" y="973703"/>
            <a:ext cx="4948805" cy="178786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Star-shaped “private” network: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dirty="0"/>
              <a:t>-  CERN </a:t>
            </a:r>
            <a:r>
              <a:rPr lang="en-US" sz="2000" dirty="0"/>
              <a:t>(LHC Tier-0) </a:t>
            </a:r>
            <a:r>
              <a:rPr lang="en-US" dirty="0"/>
              <a:t>at the center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en-US" dirty="0"/>
              <a:t>“Links” to the LHC T1s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en-US" dirty="0"/>
              <a:t>T0 &lt;-&gt; T1 and (some) T1 &lt;-&gt; T1 traffic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Optical Private Network (LHCOPN)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C91CBD5-23EB-4041-827F-A6CE4476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0" y="3050619"/>
            <a:ext cx="5587803" cy="3236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975771-027A-4467-A3DA-97B6AE875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457" y="890233"/>
            <a:ext cx="3366785" cy="1969810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12F0F8F-30FD-4F7B-9DBC-D10926D9F94A}"/>
              </a:ext>
            </a:extLst>
          </p:cNvPr>
          <p:cNvSpPr txBox="1">
            <a:spLocks/>
          </p:cNvSpPr>
          <p:nvPr/>
        </p:nvSpPr>
        <p:spPr>
          <a:xfrm>
            <a:off x="5863771" y="3709265"/>
            <a:ext cx="3051630" cy="23722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FNAL LHCOPN link</a:t>
            </a:r>
            <a:r>
              <a:rPr lang="en-US" u="sng" dirty="0"/>
              <a:t>s</a:t>
            </a:r>
            <a:r>
              <a:rPr lang="en-US" dirty="0"/>
              <a:t> are virtual circuits over </a:t>
            </a:r>
            <a:r>
              <a:rPr lang="en-US" dirty="0" err="1"/>
              <a:t>ESnet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dirty="0"/>
              <a:t>B/W guarantees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dirty="0"/>
              <a:t>Primary, secondary, &amp; tertiary circuits </a:t>
            </a:r>
          </a:p>
        </p:txBody>
      </p:sp>
    </p:spTree>
    <p:extLst>
      <p:ext uri="{BB962C8B-B14F-4D97-AF65-F5344CB8AC3E}">
        <p14:creationId xmlns:p14="http://schemas.microsoft.com/office/powerpoint/2010/main" val="93716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D4FA8-4F4C-4391-8B74-6244F60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Open Network Environment (LHCONE)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9504-B0C5-4753-AC3D-1DA02045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48" y="6502640"/>
            <a:ext cx="775607" cy="242873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9504-A455-490D-BC39-FAD105CA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791F7D4-F4E1-46A4-883F-BFF96676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Phil </a:t>
            </a:r>
            <a:r>
              <a:rPr lang="en-US" dirty="0" err="1"/>
              <a:t>DeMar</a:t>
            </a:r>
            <a:r>
              <a:rPr lang="en-US" dirty="0"/>
              <a:t> | ICAC Review – 10/15/19</a:t>
            </a:r>
            <a:endParaRPr lang="en-US" b="1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BB6E699-E974-41FF-A271-FE4B995D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" y="926366"/>
            <a:ext cx="8878290" cy="53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85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20508</TotalTime>
  <Words>1101</Words>
  <Application>Microsoft Office PowerPoint</Application>
  <PresentationFormat>On-screen Show (4:3)</PresentationFormat>
  <Paragraphs>235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Fermilab_PPT_090815</vt:lpstr>
      <vt:lpstr>PowerPoint Presentation</vt:lpstr>
      <vt:lpstr>Two Perimeter Security zones</vt:lpstr>
      <vt:lpstr>FNAL Campus LAN &amp; Off-Site Network Paths</vt:lpstr>
      <vt:lpstr>FNAL Network Perimeter</vt:lpstr>
      <vt:lpstr>ESnet – FNAL’s ISP</vt:lpstr>
      <vt:lpstr>ChiExpress – FNAL’s Connectivity to ESnet’s PoPs</vt:lpstr>
      <vt:lpstr>PowerPoint Presentation</vt:lpstr>
      <vt:lpstr>LHC Optical Private Network (LHCOPN)</vt:lpstr>
      <vt:lpstr>LHC Open Network Environment (LHCONE)</vt:lpstr>
      <vt:lpstr>LHCONE Translated into Understandable Terms</vt:lpstr>
      <vt:lpstr>Point-to-Point Network Services</vt:lpstr>
      <vt:lpstr>DUNE Far Detector (in South Dakota)</vt:lpstr>
      <vt:lpstr>Large Synoptic Survey Telescope (LSST)</vt:lpstr>
      <vt:lpstr>Metropolitan Research &amp; Education Network (MREN)</vt:lpstr>
      <vt:lpstr>ESnet6  </vt:lpstr>
      <vt:lpstr>ESnet6 – New Networking Model</vt:lpstr>
      <vt:lpstr>ESnet6 – Multiple Classes of Services</vt:lpstr>
      <vt:lpstr>Summary</vt:lpstr>
      <vt:lpstr>Questions</vt:lpstr>
      <vt:lpstr>Extra Slides</vt:lpstr>
      <vt:lpstr>South Dakota Research Education &amp; Economic Development (REED)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 C. Pasetes</dc:creator>
  <cp:lastModifiedBy>Philip J. Demar x3678 06914N</cp:lastModifiedBy>
  <cp:revision>139</cp:revision>
  <cp:lastPrinted>2019-10-15T14:10:45Z</cp:lastPrinted>
  <dcterms:created xsi:type="dcterms:W3CDTF">2018-09-10T16:45:59Z</dcterms:created>
  <dcterms:modified xsi:type="dcterms:W3CDTF">2019-10-15T15:45:10Z</dcterms:modified>
</cp:coreProperties>
</file>