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9" r:id="rId5"/>
    <p:sldId id="268" r:id="rId6"/>
    <p:sldId id="257" r:id="rId7"/>
    <p:sldId id="258" r:id="rId8"/>
    <p:sldId id="259" r:id="rId9"/>
    <p:sldId id="260" r:id="rId10"/>
    <p:sldId id="263" r:id="rId11"/>
    <p:sldId id="261" r:id="rId12"/>
    <p:sldId id="265" r:id="rId13"/>
    <p:sldId id="266" r:id="rId14"/>
    <p:sldId id="264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4" autoAdjust="0"/>
    <p:restoredTop sz="94624"/>
  </p:normalViewPr>
  <p:slideViewPr>
    <p:cSldViewPr snapToGrid="0" snapToObjects="1">
      <p:cViewPr varScale="1">
        <p:scale>
          <a:sx n="118" d="100"/>
          <a:sy n="118" d="100"/>
        </p:scale>
        <p:origin x="696" y="19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stocker/cernbox/pionAnalyzer/analysis/outputPionStudies/notes/cnn_pandora_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stocker/cernbox/pionAnalyzer/analysis/outputPionStudies/notes/cnn_pandora_stud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Pandora</a:t>
            </a:r>
            <a:r>
              <a:rPr lang="en-US" sz="1800" baseline="0" dirty="0"/>
              <a:t> &amp; CNN Tag for different Particles (Daughters of True Pi-Inelastic Interaction)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914967367559024E-2"/>
          <c:y val="0.19199936404719312"/>
          <c:w val="0.91962075137414678"/>
          <c:h val="0.768155454837372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Sheet1!$B$46</c:f>
              <c:strCache>
                <c:ptCount val="1"/>
                <c:pt idx="0">
                  <c:v>Pandora Shower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cap="none" spc="0" baseline="0">
                    <a:ln w="0"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Sheet1!$A$47:$A$72</c:f>
              <c:strCache>
                <c:ptCount val="25"/>
                <c:pt idx="0">
                  <c:v>Nucleus</c:v>
                </c:pt>
                <c:pt idx="3">
                  <c:v>Kaon</c:v>
                </c:pt>
                <c:pt idx="6">
                  <c:v>muPlus</c:v>
                </c:pt>
                <c:pt idx="9">
                  <c:v>muMinus</c:v>
                </c:pt>
                <c:pt idx="12">
                  <c:v>gamma</c:v>
                </c:pt>
                <c:pt idx="15">
                  <c:v>proton</c:v>
                </c:pt>
                <c:pt idx="18">
                  <c:v>piPlus</c:v>
                </c:pt>
                <c:pt idx="21">
                  <c:v>piMinus</c:v>
                </c:pt>
                <c:pt idx="24">
                  <c:v>electron</c:v>
                </c:pt>
              </c:strCache>
            </c:strRef>
          </c:cat>
          <c:val>
            <c:numRef>
              <c:f>Sheet1!$B$47:$B$72</c:f>
              <c:numCache>
                <c:formatCode>General</c:formatCode>
                <c:ptCount val="26"/>
                <c:pt idx="0">
                  <c:v>67</c:v>
                </c:pt>
                <c:pt idx="3">
                  <c:v>1</c:v>
                </c:pt>
                <c:pt idx="6">
                  <c:v>75</c:v>
                </c:pt>
                <c:pt idx="9">
                  <c:v>47</c:v>
                </c:pt>
                <c:pt idx="12">
                  <c:v>1024</c:v>
                </c:pt>
                <c:pt idx="15">
                  <c:v>928</c:v>
                </c:pt>
                <c:pt idx="18">
                  <c:v>274</c:v>
                </c:pt>
                <c:pt idx="21">
                  <c:v>86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0-7B4A-B88C-66319834A36E}"/>
            </c:ext>
          </c:extLst>
        </c:ser>
        <c:ser>
          <c:idx val="1"/>
          <c:order val="1"/>
          <c:tx>
            <c:strRef>
              <c:f>Sheet1!$C$46</c:f>
              <c:strCache>
                <c:ptCount val="1"/>
                <c:pt idx="0">
                  <c:v>Pandora track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Sheet1!$A$47:$A$72</c:f>
              <c:strCache>
                <c:ptCount val="25"/>
                <c:pt idx="0">
                  <c:v>Nucleus</c:v>
                </c:pt>
                <c:pt idx="3">
                  <c:v>Kaon</c:v>
                </c:pt>
                <c:pt idx="6">
                  <c:v>muPlus</c:v>
                </c:pt>
                <c:pt idx="9">
                  <c:v>muMinus</c:v>
                </c:pt>
                <c:pt idx="12">
                  <c:v>gamma</c:v>
                </c:pt>
                <c:pt idx="15">
                  <c:v>proton</c:v>
                </c:pt>
                <c:pt idx="18">
                  <c:v>piPlus</c:v>
                </c:pt>
                <c:pt idx="21">
                  <c:v>piMinus</c:v>
                </c:pt>
                <c:pt idx="24">
                  <c:v>electron</c:v>
                </c:pt>
              </c:strCache>
            </c:strRef>
          </c:cat>
          <c:val>
            <c:numRef>
              <c:f>Sheet1!$C$47:$C$72</c:f>
              <c:numCache>
                <c:formatCode>General</c:formatCode>
                <c:ptCount val="26"/>
                <c:pt idx="0">
                  <c:v>31</c:v>
                </c:pt>
                <c:pt idx="3">
                  <c:v>2</c:v>
                </c:pt>
                <c:pt idx="6">
                  <c:v>88</c:v>
                </c:pt>
                <c:pt idx="9">
                  <c:v>50</c:v>
                </c:pt>
                <c:pt idx="12">
                  <c:v>157</c:v>
                </c:pt>
                <c:pt idx="15">
                  <c:v>1179</c:v>
                </c:pt>
                <c:pt idx="18">
                  <c:v>733</c:v>
                </c:pt>
                <c:pt idx="21">
                  <c:v>92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0-7B4A-B88C-66319834A36E}"/>
            </c:ext>
          </c:extLst>
        </c:ser>
        <c:ser>
          <c:idx val="2"/>
          <c:order val="2"/>
          <c:tx>
            <c:strRef>
              <c:f>Sheet1!$D$46</c:f>
              <c:strCache>
                <c:ptCount val="1"/>
                <c:pt idx="0">
                  <c:v>CNN shower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Sheet1!$A$47:$A$72</c:f>
              <c:strCache>
                <c:ptCount val="25"/>
                <c:pt idx="0">
                  <c:v>Nucleus</c:v>
                </c:pt>
                <c:pt idx="3">
                  <c:v>Kaon</c:v>
                </c:pt>
                <c:pt idx="6">
                  <c:v>muPlus</c:v>
                </c:pt>
                <c:pt idx="9">
                  <c:v>muMinus</c:v>
                </c:pt>
                <c:pt idx="12">
                  <c:v>gamma</c:v>
                </c:pt>
                <c:pt idx="15">
                  <c:v>proton</c:v>
                </c:pt>
                <c:pt idx="18">
                  <c:v>piPlus</c:v>
                </c:pt>
                <c:pt idx="21">
                  <c:v>piMinus</c:v>
                </c:pt>
                <c:pt idx="24">
                  <c:v>electron</c:v>
                </c:pt>
              </c:strCache>
            </c:strRef>
          </c:cat>
          <c:val>
            <c:numRef>
              <c:f>Sheet1!$D$47:$D$72</c:f>
              <c:numCache>
                <c:formatCode>General</c:formatCode>
                <c:ptCount val="26"/>
                <c:pt idx="1">
                  <c:v>83</c:v>
                </c:pt>
                <c:pt idx="4">
                  <c:v>0</c:v>
                </c:pt>
                <c:pt idx="7">
                  <c:v>40</c:v>
                </c:pt>
                <c:pt idx="10">
                  <c:v>34</c:v>
                </c:pt>
                <c:pt idx="13">
                  <c:v>1092</c:v>
                </c:pt>
                <c:pt idx="16">
                  <c:v>92</c:v>
                </c:pt>
                <c:pt idx="19">
                  <c:v>98</c:v>
                </c:pt>
                <c:pt idx="22">
                  <c:v>12</c:v>
                </c:pt>
                <c:pt idx="2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20-7B4A-B88C-66319834A36E}"/>
            </c:ext>
          </c:extLst>
        </c:ser>
        <c:ser>
          <c:idx val="3"/>
          <c:order val="3"/>
          <c:tx>
            <c:strRef>
              <c:f>Sheet1!$E$46</c:f>
              <c:strCache>
                <c:ptCount val="1"/>
                <c:pt idx="0">
                  <c:v>CNN track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Sheet1!$A$47:$A$72</c:f>
              <c:strCache>
                <c:ptCount val="25"/>
                <c:pt idx="0">
                  <c:v>Nucleus</c:v>
                </c:pt>
                <c:pt idx="3">
                  <c:v>Kaon</c:v>
                </c:pt>
                <c:pt idx="6">
                  <c:v>muPlus</c:v>
                </c:pt>
                <c:pt idx="9">
                  <c:v>muMinus</c:v>
                </c:pt>
                <c:pt idx="12">
                  <c:v>gamma</c:v>
                </c:pt>
                <c:pt idx="15">
                  <c:v>proton</c:v>
                </c:pt>
                <c:pt idx="18">
                  <c:v>piPlus</c:v>
                </c:pt>
                <c:pt idx="21">
                  <c:v>piMinus</c:v>
                </c:pt>
                <c:pt idx="24">
                  <c:v>electron</c:v>
                </c:pt>
              </c:strCache>
            </c:strRef>
          </c:cat>
          <c:val>
            <c:numRef>
              <c:f>Sheet1!$E$47:$E$72</c:f>
              <c:numCache>
                <c:formatCode>General</c:formatCode>
                <c:ptCount val="26"/>
                <c:pt idx="1">
                  <c:v>15</c:v>
                </c:pt>
                <c:pt idx="4">
                  <c:v>3</c:v>
                </c:pt>
                <c:pt idx="7">
                  <c:v>123</c:v>
                </c:pt>
                <c:pt idx="10">
                  <c:v>63</c:v>
                </c:pt>
                <c:pt idx="13">
                  <c:v>89</c:v>
                </c:pt>
                <c:pt idx="16">
                  <c:v>2015</c:v>
                </c:pt>
                <c:pt idx="19">
                  <c:v>909</c:v>
                </c:pt>
                <c:pt idx="22">
                  <c:v>166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20-7B4A-B88C-66319834A3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23254015"/>
        <c:axId val="382614447"/>
      </c:barChart>
      <c:catAx>
        <c:axId val="423254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614447"/>
        <c:crosses val="autoZero"/>
        <c:auto val="1"/>
        <c:lblAlgn val="ctr"/>
        <c:lblOffset val="100"/>
        <c:noMultiLvlLbl val="0"/>
      </c:catAx>
      <c:valAx>
        <c:axId val="3826144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325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42979998593523E-3"/>
          <c:y val="0.10631841213667113"/>
          <c:w val="0.96952105058992488"/>
          <c:h val="8.4441866475309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dirty="0"/>
              <a:t>Pandora</a:t>
            </a:r>
            <a:r>
              <a:rPr lang="en-US" sz="1300" baseline="0" dirty="0"/>
              <a:t> &amp; CNN Tag for different Particles (Daughters of True Pi-Inelastic Interaction)</a:t>
            </a:r>
            <a:endParaRPr lang="en-US" sz="13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914967367559024E-2"/>
          <c:y val="0.19199936404719312"/>
          <c:w val="0.91962075137414678"/>
          <c:h val="0.768155454837372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Sheet1!$B$46</c:f>
              <c:strCache>
                <c:ptCount val="1"/>
                <c:pt idx="0">
                  <c:v>Pandora Shower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cap="none" spc="0" baseline="0">
                    <a:ln w="0"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Sheet1!$A$47:$A$72</c:f>
              <c:strCache>
                <c:ptCount val="25"/>
                <c:pt idx="0">
                  <c:v>Nucleus</c:v>
                </c:pt>
                <c:pt idx="3">
                  <c:v>Kaon</c:v>
                </c:pt>
                <c:pt idx="6">
                  <c:v>muPlus</c:v>
                </c:pt>
                <c:pt idx="9">
                  <c:v>muMinus</c:v>
                </c:pt>
                <c:pt idx="12">
                  <c:v>gamma</c:v>
                </c:pt>
                <c:pt idx="15">
                  <c:v>proton</c:v>
                </c:pt>
                <c:pt idx="18">
                  <c:v>piPlus</c:v>
                </c:pt>
                <c:pt idx="21">
                  <c:v>piMinus</c:v>
                </c:pt>
                <c:pt idx="24">
                  <c:v>electron</c:v>
                </c:pt>
              </c:strCache>
            </c:strRef>
          </c:cat>
          <c:val>
            <c:numRef>
              <c:f>Sheet1!$B$47:$B$72</c:f>
              <c:numCache>
                <c:formatCode>General</c:formatCode>
                <c:ptCount val="26"/>
                <c:pt idx="0">
                  <c:v>67</c:v>
                </c:pt>
                <c:pt idx="3">
                  <c:v>1</c:v>
                </c:pt>
                <c:pt idx="6">
                  <c:v>75</c:v>
                </c:pt>
                <c:pt idx="9">
                  <c:v>47</c:v>
                </c:pt>
                <c:pt idx="12">
                  <c:v>1024</c:v>
                </c:pt>
                <c:pt idx="15">
                  <c:v>928</c:v>
                </c:pt>
                <c:pt idx="18">
                  <c:v>274</c:v>
                </c:pt>
                <c:pt idx="21">
                  <c:v>86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2-1D48-9084-583AA9BAD555}"/>
            </c:ext>
          </c:extLst>
        </c:ser>
        <c:ser>
          <c:idx val="1"/>
          <c:order val="1"/>
          <c:tx>
            <c:strRef>
              <c:f>Sheet1!$C$46</c:f>
              <c:strCache>
                <c:ptCount val="1"/>
                <c:pt idx="0">
                  <c:v>Pandora track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Sheet1!$A$47:$A$72</c:f>
              <c:strCache>
                <c:ptCount val="25"/>
                <c:pt idx="0">
                  <c:v>Nucleus</c:v>
                </c:pt>
                <c:pt idx="3">
                  <c:v>Kaon</c:v>
                </c:pt>
                <c:pt idx="6">
                  <c:v>muPlus</c:v>
                </c:pt>
                <c:pt idx="9">
                  <c:v>muMinus</c:v>
                </c:pt>
                <c:pt idx="12">
                  <c:v>gamma</c:v>
                </c:pt>
                <c:pt idx="15">
                  <c:v>proton</c:v>
                </c:pt>
                <c:pt idx="18">
                  <c:v>piPlus</c:v>
                </c:pt>
                <c:pt idx="21">
                  <c:v>piMinus</c:v>
                </c:pt>
                <c:pt idx="24">
                  <c:v>electron</c:v>
                </c:pt>
              </c:strCache>
            </c:strRef>
          </c:cat>
          <c:val>
            <c:numRef>
              <c:f>Sheet1!$C$47:$C$72</c:f>
              <c:numCache>
                <c:formatCode>General</c:formatCode>
                <c:ptCount val="26"/>
                <c:pt idx="0">
                  <c:v>31</c:v>
                </c:pt>
                <c:pt idx="3">
                  <c:v>2</c:v>
                </c:pt>
                <c:pt idx="6">
                  <c:v>88</c:v>
                </c:pt>
                <c:pt idx="9">
                  <c:v>50</c:v>
                </c:pt>
                <c:pt idx="12">
                  <c:v>157</c:v>
                </c:pt>
                <c:pt idx="15">
                  <c:v>1179</c:v>
                </c:pt>
                <c:pt idx="18">
                  <c:v>733</c:v>
                </c:pt>
                <c:pt idx="21">
                  <c:v>92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2-1D48-9084-583AA9BAD555}"/>
            </c:ext>
          </c:extLst>
        </c:ser>
        <c:ser>
          <c:idx val="2"/>
          <c:order val="2"/>
          <c:tx>
            <c:strRef>
              <c:f>Sheet1!$D$46</c:f>
              <c:strCache>
                <c:ptCount val="1"/>
                <c:pt idx="0">
                  <c:v>CNN shower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Sheet1!$A$47:$A$72</c:f>
              <c:strCache>
                <c:ptCount val="25"/>
                <c:pt idx="0">
                  <c:v>Nucleus</c:v>
                </c:pt>
                <c:pt idx="3">
                  <c:v>Kaon</c:v>
                </c:pt>
                <c:pt idx="6">
                  <c:v>muPlus</c:v>
                </c:pt>
                <c:pt idx="9">
                  <c:v>muMinus</c:v>
                </c:pt>
                <c:pt idx="12">
                  <c:v>gamma</c:v>
                </c:pt>
                <c:pt idx="15">
                  <c:v>proton</c:v>
                </c:pt>
                <c:pt idx="18">
                  <c:v>piPlus</c:v>
                </c:pt>
                <c:pt idx="21">
                  <c:v>piMinus</c:v>
                </c:pt>
                <c:pt idx="24">
                  <c:v>electron</c:v>
                </c:pt>
              </c:strCache>
            </c:strRef>
          </c:cat>
          <c:val>
            <c:numRef>
              <c:f>Sheet1!$D$47:$D$72</c:f>
              <c:numCache>
                <c:formatCode>General</c:formatCode>
                <c:ptCount val="26"/>
                <c:pt idx="1">
                  <c:v>83</c:v>
                </c:pt>
                <c:pt idx="4">
                  <c:v>0</c:v>
                </c:pt>
                <c:pt idx="7">
                  <c:v>40</c:v>
                </c:pt>
                <c:pt idx="10">
                  <c:v>34</c:v>
                </c:pt>
                <c:pt idx="13">
                  <c:v>1092</c:v>
                </c:pt>
                <c:pt idx="16">
                  <c:v>92</c:v>
                </c:pt>
                <c:pt idx="19">
                  <c:v>98</c:v>
                </c:pt>
                <c:pt idx="22">
                  <c:v>12</c:v>
                </c:pt>
                <c:pt idx="2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D2-1D48-9084-583AA9BAD555}"/>
            </c:ext>
          </c:extLst>
        </c:ser>
        <c:ser>
          <c:idx val="3"/>
          <c:order val="3"/>
          <c:tx>
            <c:strRef>
              <c:f>Sheet1!$E$46</c:f>
              <c:strCache>
                <c:ptCount val="1"/>
                <c:pt idx="0">
                  <c:v>CNN track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Sheet1!$A$47:$A$72</c:f>
              <c:strCache>
                <c:ptCount val="25"/>
                <c:pt idx="0">
                  <c:v>Nucleus</c:v>
                </c:pt>
                <c:pt idx="3">
                  <c:v>Kaon</c:v>
                </c:pt>
                <c:pt idx="6">
                  <c:v>muPlus</c:v>
                </c:pt>
                <c:pt idx="9">
                  <c:v>muMinus</c:v>
                </c:pt>
                <c:pt idx="12">
                  <c:v>gamma</c:v>
                </c:pt>
                <c:pt idx="15">
                  <c:v>proton</c:v>
                </c:pt>
                <c:pt idx="18">
                  <c:v>piPlus</c:v>
                </c:pt>
                <c:pt idx="21">
                  <c:v>piMinus</c:v>
                </c:pt>
                <c:pt idx="24">
                  <c:v>electron</c:v>
                </c:pt>
              </c:strCache>
            </c:strRef>
          </c:cat>
          <c:val>
            <c:numRef>
              <c:f>Sheet1!$E$47:$E$72</c:f>
              <c:numCache>
                <c:formatCode>General</c:formatCode>
                <c:ptCount val="26"/>
                <c:pt idx="1">
                  <c:v>15</c:v>
                </c:pt>
                <c:pt idx="4">
                  <c:v>3</c:v>
                </c:pt>
                <c:pt idx="7">
                  <c:v>123</c:v>
                </c:pt>
                <c:pt idx="10">
                  <c:v>63</c:v>
                </c:pt>
                <c:pt idx="13">
                  <c:v>89</c:v>
                </c:pt>
                <c:pt idx="16">
                  <c:v>2015</c:v>
                </c:pt>
                <c:pt idx="19">
                  <c:v>909</c:v>
                </c:pt>
                <c:pt idx="22">
                  <c:v>166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D2-1D48-9084-583AA9BAD5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23254015"/>
        <c:axId val="382614447"/>
      </c:barChart>
      <c:catAx>
        <c:axId val="423254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614447"/>
        <c:crosses val="autoZero"/>
        <c:auto val="1"/>
        <c:lblAlgn val="ctr"/>
        <c:lblOffset val="100"/>
        <c:noMultiLvlLbl val="0"/>
      </c:catAx>
      <c:valAx>
        <c:axId val="3826144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325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42979998593523E-3"/>
          <c:y val="0.10631841213667113"/>
          <c:w val="0.96952105058992488"/>
          <c:h val="8.4441866475309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43388-9406-1949-8E0C-4B706B948D29}"/>
              </a:ext>
            </a:extLst>
          </p:cNvPr>
          <p:cNvSpPr txBox="1"/>
          <p:nvPr userDrawn="1"/>
        </p:nvSpPr>
        <p:spPr>
          <a:xfrm>
            <a:off x="8151446" y="6596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C4ED173-6D7A-824D-9238-0D92CD9BF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60306"/>
            <a:ext cx="998567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FB72B45-7D3F-4C46-A715-9613F0CEF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68824"/>
            <a:ext cx="4892513" cy="15018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Francesca Stocker Pres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0B7FC4F-985A-E34A-B271-3EAAD992A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60306"/>
            <a:ext cx="425194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5A2CB6-F038-104D-9E2F-08AAAC833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E81FEAE-07F2-EC43-BC2E-50742181F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8066"/>
            <a:ext cx="4892513" cy="15018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Francesca Stocker Pres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951683-2633-C84A-83B7-CF227A16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9BDD5F-DA81-0544-AA17-9C932ADD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6C7D746-E8AE-7643-9100-F0D65803C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2F0C17-8125-6945-A5A4-21F1F45CA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8066"/>
            <a:ext cx="4892513" cy="15018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Francesca Stocker Pres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DDF569-075E-EF43-821F-0FA1B1184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1B582F-3FBE-2342-BE74-A1B01D6E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9204BA-67EA-E244-BF6B-343E37A61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1ACA74-C012-6D47-8F84-6D7AC6F13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8066"/>
            <a:ext cx="4892513" cy="15018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Francesca Stocker Pres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C4C4D8-E9D4-654F-876B-2419FAF67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8EB363-A5AD-E045-9208-A3967CC3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AFAF680-A212-E241-9A6D-52C5C29D7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37E3C67-BCB4-6747-8FD8-6177D1D8F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8066"/>
            <a:ext cx="4892513" cy="15018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Francesca Stocker Pres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C8A55-7788-764F-8EE6-3454634EE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A924B8-B61D-964B-9579-B21B23A54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D36A05-777C-2344-A6FF-89C58EC2F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8066"/>
            <a:ext cx="4892513" cy="15018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Francesca Stocker Pres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0F5ED6-2FCF-3A4F-A928-A44371885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75989B4-81C7-5347-BB0C-C5FB42C0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D69429-803E-3940-BF44-A85550D6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765BC7C-6E07-7D40-A249-C98B06606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8066"/>
            <a:ext cx="4892513" cy="15018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Francesca Stocker Pres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1E2AC7-C46B-9A49-9277-5D8ABFD7D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3DA931-0E8D-4B49-935C-C68DF6F3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6318068"/>
            <a:ext cx="82296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DABDA6B-C7E8-8F4E-8FF5-B2F12E25B2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6116" y="6346237"/>
            <a:ext cx="473538" cy="47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B2558F-22D0-D846-AC29-37554B79F4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8493" y="6384462"/>
            <a:ext cx="977623" cy="391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C689F5-F4EE-BC4A-AB31-70CEBEED59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27982" y="6384462"/>
            <a:ext cx="451550" cy="4515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6196DB-1F7F-CA40-88A1-BA019195B1A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50000" y="6409116"/>
            <a:ext cx="977623" cy="3910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58066"/>
            <a:ext cx="4892513" cy="150180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Francesca Stocker Pres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cap="none" spc="0" baseline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AC2F8-38D5-9449-8B67-C4D037720EF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06130" y="6424876"/>
            <a:ext cx="408039" cy="408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1A024-6CDA-A34F-9D12-B8F5FFDEC0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05635" y="6392127"/>
            <a:ext cx="473538" cy="473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781262/contributions/3380328/attachments/1823851/2984124/ep-nu-sam-04-04-19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21445/session/13/contribution/83/material/slides/0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20654/contribution/2/material/slides/0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at CNN shower Tag vs Pandora shower Tag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Francesca Stocker</a:t>
            </a:r>
          </a:p>
          <a:p>
            <a:r>
              <a:rPr lang="en-GB" dirty="0"/>
              <a:t>10.10.2019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10960-0131-4244-B2FE-07C24039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13"/>
            <a:ext cx="9144000" cy="57759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1AFA-B3CA-804A-9F18-136D7187AB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7A82-C3A8-5748-A36B-BFDA121D3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0548-3092-CA49-B172-D0322FA93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243AD-B27F-9A45-A2CD-4F4A0E002CA4}"/>
              </a:ext>
            </a:extLst>
          </p:cNvPr>
          <p:cNvSpPr/>
          <p:nvPr/>
        </p:nvSpPr>
        <p:spPr>
          <a:xfrm>
            <a:off x="7139860" y="1213844"/>
            <a:ext cx="1187711" cy="7346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D79AD-D3C1-2A4C-8C31-E486265AD2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DEFDD-37A9-D341-9A0C-B44BDD5D7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B62CE-3893-B640-A3F3-7F11F361A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EB4AC3-FAB1-B64A-8E00-19387BC72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423370"/>
              </p:ext>
            </p:extLst>
          </p:nvPr>
        </p:nvGraphicFramePr>
        <p:xfrm>
          <a:off x="239486" y="141514"/>
          <a:ext cx="8816380" cy="606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06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90B46-9383-4A45-8FCE-035F54CB32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17502-0C80-1242-8258-C6E401DAB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9E98-C397-2B4A-B85A-33D4F43F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17FD3-45A9-BA4A-8EA5-809D76F54AC2}"/>
              </a:ext>
            </a:extLst>
          </p:cNvPr>
          <p:cNvSpPr txBox="1"/>
          <p:nvPr/>
        </p:nvSpPr>
        <p:spPr>
          <a:xfrm>
            <a:off x="301626" y="158959"/>
            <a:ext cx="8091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Pandora Tag works well for true Photons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Pandora Tag doesn’t work well for protons (~50% tagged as showers)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CNN seems to do a better job,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still 8% of the photons not shower tagged though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piPlus</a:t>
            </a:r>
            <a:r>
              <a:rPr lang="en-US" dirty="0">
                <a:solidFill>
                  <a:srgbClr val="FF0000"/>
                </a:solidFill>
              </a:rPr>
              <a:t> and Muons?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3737475-7326-B940-91DA-BDB5BD98A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63531"/>
              </p:ext>
            </p:extLst>
          </p:nvPr>
        </p:nvGraphicFramePr>
        <p:xfrm>
          <a:off x="2242457" y="1730827"/>
          <a:ext cx="6813408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56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3158F-170A-2543-A6D8-53A720EB8D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9D7EE-E074-3D48-9032-4500727A2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FCAD7-50E4-0446-B6C3-CD90D4BFE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4B79CD-7B42-8D49-AED0-C95403BC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87DED55-061E-3941-B37E-729C8F556CD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207770"/>
            <a:ext cx="8229600" cy="50316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CNN looks more promising</a:t>
            </a:r>
          </a:p>
          <a:p>
            <a:pPr lvl="1"/>
            <a:r>
              <a:rPr lang="en-US" dirty="0"/>
              <a:t>3D graph-CNN done by Saul Monsalve and Leigh Whitehead (worth to look into those values? See how easy it is to get results from it.</a:t>
            </a:r>
          </a:p>
          <a:p>
            <a:pPr lvl="1"/>
            <a:r>
              <a:rPr lang="en-US" sz="1500" dirty="0">
                <a:hlinkClick r:id="rId2"/>
              </a:rPr>
              <a:t>https://indico.cern.ch/event/781262/contributions/3380328/attachments/1823851/2984124/ep-nu-sam-04-04-19.pdf</a:t>
            </a:r>
            <a:r>
              <a:rPr lang="en-US" sz="1500" dirty="0"/>
              <a:t> </a:t>
            </a:r>
          </a:p>
          <a:p>
            <a:r>
              <a:rPr lang="en-US" dirty="0"/>
              <a:t>Why do Protons get CNN/shower Tag? How could this be worked around? Chi2? Cuts?</a:t>
            </a:r>
          </a:p>
          <a:p>
            <a:r>
              <a:rPr lang="en-US" dirty="0"/>
              <a:t>Go with CNN for shower tagging? What work/direction should be chosen to improve this?</a:t>
            </a:r>
          </a:p>
          <a:p>
            <a:pPr lvl="1"/>
            <a:r>
              <a:rPr lang="en-US" dirty="0"/>
              <a:t>Aidan: CNN was not trained with many protons</a:t>
            </a:r>
          </a:p>
          <a:p>
            <a:pPr lvl="1"/>
            <a:r>
              <a:rPr lang="en-US" dirty="0"/>
              <a:t>Train with more protons?</a:t>
            </a:r>
          </a:p>
          <a:p>
            <a:pPr lvl="1"/>
            <a:r>
              <a:rPr lang="en-US" dirty="0"/>
              <a:t>CNN was trained with MCC11 change and train with MCC12? Benefit? Workload?</a:t>
            </a:r>
          </a:p>
          <a:p>
            <a:pPr lvl="1"/>
            <a:r>
              <a:rPr lang="en-US" dirty="0"/>
              <a:t>Or work with the above mentioned 3D CNN? Easy/Quick?</a:t>
            </a:r>
          </a:p>
        </p:txBody>
      </p:sp>
    </p:spTree>
    <p:extLst>
      <p:ext uri="{BB962C8B-B14F-4D97-AF65-F5344CB8AC3E}">
        <p14:creationId xmlns:p14="http://schemas.microsoft.com/office/powerpoint/2010/main" val="138858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4928F3-90B8-5D47-849C-E71112C824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207770"/>
            <a:ext cx="8229600" cy="5031626"/>
          </a:xfrm>
        </p:spPr>
        <p:txBody>
          <a:bodyPr/>
          <a:lstStyle/>
          <a:p>
            <a:r>
              <a:rPr lang="en-US" dirty="0"/>
              <a:t>See if there are discriminative shower properties</a:t>
            </a:r>
          </a:p>
          <a:p>
            <a:r>
              <a:rPr lang="en-US" dirty="0"/>
              <a:t>Look at some failure event displays (photons/protons)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49D25-1345-B24C-BA95-2C163E1139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C217-1DF9-3B45-968A-FF31BB7BD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EE52-3810-7541-9F2D-CB321CD02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6A1CF7-9A81-3D4A-8047-2FD5B8ED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8067-0BAA-7F46-8B2D-8D2E9C31F2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7721-A387-2C40-B469-B6C059AC9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CC7E-EC96-E343-B4A7-5A928CD1C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159D9B7-FF3A-5648-BDAC-6B97B3AB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97324"/>
              </p:ext>
            </p:extLst>
          </p:nvPr>
        </p:nvGraphicFramePr>
        <p:xfrm>
          <a:off x="185057" y="206830"/>
          <a:ext cx="8860971" cy="6050057"/>
        </p:xfrm>
        <a:graphic>
          <a:graphicData uri="http://schemas.openxmlformats.org/drawingml/2006/table">
            <a:tbl>
              <a:tblPr/>
              <a:tblGrid>
                <a:gridCol w="1316453">
                  <a:extLst>
                    <a:ext uri="{9D8B030D-6E8A-4147-A177-3AD203B41FA5}">
                      <a16:colId xmlns:a16="http://schemas.microsoft.com/office/drawing/2014/main" val="2651640902"/>
                    </a:ext>
                  </a:extLst>
                </a:gridCol>
                <a:gridCol w="621823">
                  <a:extLst>
                    <a:ext uri="{9D8B030D-6E8A-4147-A177-3AD203B41FA5}">
                      <a16:colId xmlns:a16="http://schemas.microsoft.com/office/drawing/2014/main" val="1639664816"/>
                    </a:ext>
                  </a:extLst>
                </a:gridCol>
                <a:gridCol w="661178">
                  <a:extLst>
                    <a:ext uri="{9D8B030D-6E8A-4147-A177-3AD203B41FA5}">
                      <a16:colId xmlns:a16="http://schemas.microsoft.com/office/drawing/2014/main" val="3521897604"/>
                    </a:ext>
                  </a:extLst>
                </a:gridCol>
                <a:gridCol w="684791">
                  <a:extLst>
                    <a:ext uri="{9D8B030D-6E8A-4147-A177-3AD203B41FA5}">
                      <a16:colId xmlns:a16="http://schemas.microsoft.com/office/drawing/2014/main" val="3932677086"/>
                    </a:ext>
                  </a:extLst>
                </a:gridCol>
                <a:gridCol w="655275">
                  <a:extLst>
                    <a:ext uri="{9D8B030D-6E8A-4147-A177-3AD203B41FA5}">
                      <a16:colId xmlns:a16="http://schemas.microsoft.com/office/drawing/2014/main" val="3007717246"/>
                    </a:ext>
                  </a:extLst>
                </a:gridCol>
                <a:gridCol w="763504">
                  <a:extLst>
                    <a:ext uri="{9D8B030D-6E8A-4147-A177-3AD203B41FA5}">
                      <a16:colId xmlns:a16="http://schemas.microsoft.com/office/drawing/2014/main" val="2892591700"/>
                    </a:ext>
                  </a:extLst>
                </a:gridCol>
                <a:gridCol w="338462">
                  <a:extLst>
                    <a:ext uri="{9D8B030D-6E8A-4147-A177-3AD203B41FA5}">
                      <a16:colId xmlns:a16="http://schemas.microsoft.com/office/drawing/2014/main" val="1159137003"/>
                    </a:ext>
                  </a:extLst>
                </a:gridCol>
                <a:gridCol w="881571">
                  <a:extLst>
                    <a:ext uri="{9D8B030D-6E8A-4147-A177-3AD203B41FA5}">
                      <a16:colId xmlns:a16="http://schemas.microsoft.com/office/drawing/2014/main" val="805892397"/>
                    </a:ext>
                  </a:extLst>
                </a:gridCol>
                <a:gridCol w="881571">
                  <a:extLst>
                    <a:ext uri="{9D8B030D-6E8A-4147-A177-3AD203B41FA5}">
                      <a16:colId xmlns:a16="http://schemas.microsoft.com/office/drawing/2014/main" val="2531305625"/>
                    </a:ext>
                  </a:extLst>
                </a:gridCol>
                <a:gridCol w="1188547">
                  <a:extLst>
                    <a:ext uri="{9D8B030D-6E8A-4147-A177-3AD203B41FA5}">
                      <a16:colId xmlns:a16="http://schemas.microsoft.com/office/drawing/2014/main" val="103468430"/>
                    </a:ext>
                  </a:extLst>
                </a:gridCol>
                <a:gridCol w="867796">
                  <a:extLst>
                    <a:ext uri="{9D8B030D-6E8A-4147-A177-3AD203B41FA5}">
                      <a16:colId xmlns:a16="http://schemas.microsoft.com/office/drawing/2014/main" val="3215098828"/>
                    </a:ext>
                  </a:extLst>
                </a:gridCol>
              </a:tblGrid>
              <a:tr h="569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27975"/>
                  </a:ext>
                </a:extLst>
              </a:tr>
              <a:tr h="68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truth: </a:t>
                      </a:r>
                    </a:p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58001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715540"/>
                  </a:ext>
                </a:extLst>
              </a:tr>
              <a:tr h="364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 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Match to True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 to True Abs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Purity </a:t>
                      </a:r>
                    </a:p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 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Purity 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271937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Shower Tag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56452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84687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cut1 = 0.3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48131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cut2 = 0.35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73036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cut3 = 0.4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59903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cut4 = 0.45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46457"/>
                  </a:ext>
                </a:extLst>
              </a:tr>
              <a:tr h="184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cut5 = 0.5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0845460"/>
                  </a:ext>
                </a:extLst>
              </a:tr>
              <a:tr h="19584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998401"/>
                  </a:ext>
                </a:extLst>
              </a:tr>
              <a:tr h="381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 Cuts Pandora -&gt; CNN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9748199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13145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252655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747541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06201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91772"/>
                  </a:ext>
                </a:extLst>
              </a:tr>
              <a:tr h="381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 Cuts CNN --&gt; Pandora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9334205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88907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74239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97232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05885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5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89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775F-7CEB-B64F-9432-F090E73722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AB8D9-1387-8E40-B001-E63F36FBB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D2E2-B036-5A4E-8BEF-6FF85DF43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F25EE2-A0D2-354F-8777-88DC4DCC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183807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Context: Pion Charge Exchange and Absorption Channel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E4757-9067-9045-B09E-268F01D4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61" y="3465310"/>
            <a:ext cx="4609637" cy="2485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F70F6-6373-5643-B7CA-ADE7086CD635}"/>
              </a:ext>
            </a:extLst>
          </p:cNvPr>
          <p:cNvSpPr txBox="1"/>
          <p:nvPr/>
        </p:nvSpPr>
        <p:spPr>
          <a:xfrm>
            <a:off x="5435051" y="4283294"/>
            <a:ext cx="3603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Jake </a:t>
            </a:r>
            <a:r>
              <a:rPr lang="en-US" sz="1400" dirty="0" err="1">
                <a:latin typeface="Helvetica" pitchFamily="2" charset="0"/>
              </a:rPr>
              <a:t>Calcutt</a:t>
            </a:r>
            <a:r>
              <a:rPr lang="en-US" sz="1400" dirty="0">
                <a:latin typeface="Helvetica" pitchFamily="2" charset="0"/>
              </a:rPr>
              <a:t>:</a:t>
            </a:r>
          </a:p>
          <a:p>
            <a:r>
              <a:rPr lang="en-US" sz="1400" dirty="0">
                <a:latin typeface="Helvetica" pitchFamily="2" charset="0"/>
                <a:hlinkClick r:id="rId3"/>
              </a:rPr>
              <a:t>https://indico.fnal.gov/event/21445/session/13/contribution/83/material/slides/0.pdf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6B487A-CAEE-114E-B50A-A245CCE0D1AC}"/>
              </a:ext>
            </a:extLst>
          </p:cNvPr>
          <p:cNvSpPr/>
          <p:nvPr/>
        </p:nvSpPr>
        <p:spPr>
          <a:xfrm>
            <a:off x="166006" y="961306"/>
            <a:ext cx="1812780" cy="1502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Primary Pion Inelastic interaction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11D27A-FB09-D148-838D-1A40319E500C}"/>
              </a:ext>
            </a:extLst>
          </p:cNvPr>
          <p:cNvSpPr/>
          <p:nvPr/>
        </p:nvSpPr>
        <p:spPr>
          <a:xfrm>
            <a:off x="3406468" y="1117376"/>
            <a:ext cx="1559830" cy="11904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Pion Absorption and Charge Exchange Events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CCF935-EA13-9540-97DD-31F9466673F8}"/>
              </a:ext>
            </a:extLst>
          </p:cNvPr>
          <p:cNvSpPr/>
          <p:nvPr/>
        </p:nvSpPr>
        <p:spPr>
          <a:xfrm>
            <a:off x="7009954" y="830910"/>
            <a:ext cx="1219509" cy="7967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Pion Charge Exchange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B6CFBE-AF8D-3A4F-BBC2-BB746FEAB75E}"/>
              </a:ext>
            </a:extLst>
          </p:cNvPr>
          <p:cNvCxnSpPr/>
          <p:nvPr/>
        </p:nvCxnSpPr>
        <p:spPr>
          <a:xfrm>
            <a:off x="2077584" y="1712579"/>
            <a:ext cx="12300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858655-876B-364A-B913-AA388998CE56}"/>
              </a:ext>
            </a:extLst>
          </p:cNvPr>
          <p:cNvCxnSpPr>
            <a:cxnSpLocks/>
          </p:cNvCxnSpPr>
          <p:nvPr/>
        </p:nvCxnSpPr>
        <p:spPr>
          <a:xfrm>
            <a:off x="5203392" y="1654449"/>
            <a:ext cx="1436894" cy="5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E28C5C-CBD9-C547-B3E9-37AF7AC96901}"/>
              </a:ext>
            </a:extLst>
          </p:cNvPr>
          <p:cNvCxnSpPr>
            <a:cxnSpLocks/>
          </p:cNvCxnSpPr>
          <p:nvPr/>
        </p:nvCxnSpPr>
        <p:spPr>
          <a:xfrm flipV="1">
            <a:off x="5203392" y="1476793"/>
            <a:ext cx="1621728" cy="181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C63B8A6-A2EF-DF48-9D93-18FA81C3B9F9}"/>
              </a:ext>
            </a:extLst>
          </p:cNvPr>
          <p:cNvSpPr/>
          <p:nvPr/>
        </p:nvSpPr>
        <p:spPr>
          <a:xfrm>
            <a:off x="7009954" y="2000609"/>
            <a:ext cx="1219509" cy="7967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Pion Absorption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8002E3-2F37-9C4C-9BAB-53277A53F515}"/>
              </a:ext>
            </a:extLst>
          </p:cNvPr>
          <p:cNvSpPr txBox="1"/>
          <p:nvPr/>
        </p:nvSpPr>
        <p:spPr>
          <a:xfrm>
            <a:off x="2077584" y="1807062"/>
            <a:ext cx="142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95125"/>
                </a:solidFill>
                <a:latin typeface="Helvetica" pitchFamily="2" charset="0"/>
              </a:rPr>
              <a:t>No charged </a:t>
            </a:r>
            <a:r>
              <a:rPr lang="en-US" sz="1600" i="1" dirty="0" err="1">
                <a:solidFill>
                  <a:srgbClr val="E95125"/>
                </a:solidFill>
                <a:latin typeface="Helvetica" pitchFamily="2" charset="0"/>
              </a:rPr>
              <a:t>Pions</a:t>
            </a:r>
            <a:endParaRPr lang="en-US" sz="1600" i="1" dirty="0">
              <a:solidFill>
                <a:srgbClr val="E95125"/>
              </a:solidFill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88C964-6346-494C-96F4-28BA09EA07A7}"/>
              </a:ext>
            </a:extLst>
          </p:cNvPr>
          <p:cNvSpPr txBox="1"/>
          <p:nvPr/>
        </p:nvSpPr>
        <p:spPr>
          <a:xfrm>
            <a:off x="5435051" y="870473"/>
            <a:ext cx="1611626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95125"/>
                </a:solidFill>
                <a:latin typeface="Helvetica" pitchFamily="2" charset="0"/>
              </a:rPr>
              <a:t>Shower from Pi0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98D952-8098-8F49-909E-075AE3ED9C27}"/>
              </a:ext>
            </a:extLst>
          </p:cNvPr>
          <p:cNvSpPr txBox="1"/>
          <p:nvPr/>
        </p:nvSpPr>
        <p:spPr>
          <a:xfrm>
            <a:off x="5043335" y="2153549"/>
            <a:ext cx="142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95125"/>
                </a:solidFill>
                <a:latin typeface="Helvetica" pitchFamily="2" charset="0"/>
              </a:rPr>
              <a:t>No Showers</a:t>
            </a:r>
          </a:p>
        </p:txBody>
      </p:sp>
    </p:spTree>
    <p:extLst>
      <p:ext uri="{BB962C8B-B14F-4D97-AF65-F5344CB8AC3E}">
        <p14:creationId xmlns:p14="http://schemas.microsoft.com/office/powerpoint/2010/main" val="142061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775F-7CEB-B64F-9432-F090E73722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AB8D9-1387-8E40-B001-E63F36FBB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D2E2-B036-5A4E-8BEF-6FF85DF43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F25EE2-A0D2-354F-8777-88DC4DCC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183807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Context: Pion Charge Exchange and Absorption Channel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6B487A-CAEE-114E-B50A-A245CCE0D1AC}"/>
              </a:ext>
            </a:extLst>
          </p:cNvPr>
          <p:cNvSpPr/>
          <p:nvPr/>
        </p:nvSpPr>
        <p:spPr>
          <a:xfrm>
            <a:off x="166006" y="961306"/>
            <a:ext cx="1812780" cy="1502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Primary Pion Inelastic interaction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11D27A-FB09-D148-838D-1A40319E500C}"/>
              </a:ext>
            </a:extLst>
          </p:cNvPr>
          <p:cNvSpPr/>
          <p:nvPr/>
        </p:nvSpPr>
        <p:spPr>
          <a:xfrm>
            <a:off x="3406468" y="1117376"/>
            <a:ext cx="1559830" cy="11904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Pion Absorption and Charge Exchange Events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CCF935-EA13-9540-97DD-31F9466673F8}"/>
              </a:ext>
            </a:extLst>
          </p:cNvPr>
          <p:cNvSpPr/>
          <p:nvPr/>
        </p:nvSpPr>
        <p:spPr>
          <a:xfrm>
            <a:off x="7009954" y="830910"/>
            <a:ext cx="1219509" cy="7967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Pion Charge Exchange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B6CFBE-AF8D-3A4F-BBC2-BB746FEAB75E}"/>
              </a:ext>
            </a:extLst>
          </p:cNvPr>
          <p:cNvCxnSpPr/>
          <p:nvPr/>
        </p:nvCxnSpPr>
        <p:spPr>
          <a:xfrm>
            <a:off x="2077584" y="1712579"/>
            <a:ext cx="12300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858655-876B-364A-B913-AA388998CE56}"/>
              </a:ext>
            </a:extLst>
          </p:cNvPr>
          <p:cNvCxnSpPr>
            <a:cxnSpLocks/>
          </p:cNvCxnSpPr>
          <p:nvPr/>
        </p:nvCxnSpPr>
        <p:spPr>
          <a:xfrm>
            <a:off x="5203392" y="1654449"/>
            <a:ext cx="1436894" cy="5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E28C5C-CBD9-C547-B3E9-37AF7AC96901}"/>
              </a:ext>
            </a:extLst>
          </p:cNvPr>
          <p:cNvCxnSpPr>
            <a:cxnSpLocks/>
          </p:cNvCxnSpPr>
          <p:nvPr/>
        </p:nvCxnSpPr>
        <p:spPr>
          <a:xfrm flipV="1">
            <a:off x="5203392" y="1476793"/>
            <a:ext cx="1621728" cy="181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C63B8A6-A2EF-DF48-9D93-18FA81C3B9F9}"/>
              </a:ext>
            </a:extLst>
          </p:cNvPr>
          <p:cNvSpPr/>
          <p:nvPr/>
        </p:nvSpPr>
        <p:spPr>
          <a:xfrm>
            <a:off x="7009954" y="2000609"/>
            <a:ext cx="1219509" cy="7967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Pion Absorption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8002E3-2F37-9C4C-9BAB-53277A53F515}"/>
              </a:ext>
            </a:extLst>
          </p:cNvPr>
          <p:cNvSpPr txBox="1"/>
          <p:nvPr/>
        </p:nvSpPr>
        <p:spPr>
          <a:xfrm>
            <a:off x="2077584" y="1807062"/>
            <a:ext cx="142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95125"/>
                </a:solidFill>
                <a:latin typeface="Helvetica" pitchFamily="2" charset="0"/>
              </a:rPr>
              <a:t>No charged </a:t>
            </a:r>
            <a:r>
              <a:rPr lang="en-US" sz="1600" i="1" dirty="0" err="1">
                <a:solidFill>
                  <a:srgbClr val="E95125"/>
                </a:solidFill>
                <a:latin typeface="Helvetica" pitchFamily="2" charset="0"/>
              </a:rPr>
              <a:t>Pions</a:t>
            </a:r>
            <a:endParaRPr lang="en-US" sz="1600" i="1" dirty="0">
              <a:solidFill>
                <a:srgbClr val="E95125"/>
              </a:solidFill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88C964-6346-494C-96F4-28BA09EA07A7}"/>
              </a:ext>
            </a:extLst>
          </p:cNvPr>
          <p:cNvSpPr txBox="1"/>
          <p:nvPr/>
        </p:nvSpPr>
        <p:spPr>
          <a:xfrm>
            <a:off x="5435051" y="870473"/>
            <a:ext cx="1611626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95125"/>
                </a:solidFill>
                <a:latin typeface="Helvetica" pitchFamily="2" charset="0"/>
              </a:rPr>
              <a:t>Shower from Pi0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98D952-8098-8F49-909E-075AE3ED9C27}"/>
              </a:ext>
            </a:extLst>
          </p:cNvPr>
          <p:cNvSpPr txBox="1"/>
          <p:nvPr/>
        </p:nvSpPr>
        <p:spPr>
          <a:xfrm>
            <a:off x="5043335" y="2153549"/>
            <a:ext cx="142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95125"/>
                </a:solidFill>
                <a:latin typeface="Helvetica" pitchFamily="2" charset="0"/>
              </a:rPr>
              <a:t>No Showers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A9D5FD-A4A4-6B4E-9075-CE047185AD73}"/>
              </a:ext>
            </a:extLst>
          </p:cNvPr>
          <p:cNvSpPr/>
          <p:nvPr/>
        </p:nvSpPr>
        <p:spPr>
          <a:xfrm>
            <a:off x="3307670" y="729343"/>
            <a:ext cx="5474754" cy="249429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6AB92AC-E401-8F4E-BE20-205E247DA08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3714476"/>
            <a:ext cx="8229600" cy="2524919"/>
          </a:xfrm>
        </p:spPr>
        <p:txBody>
          <a:bodyPr/>
          <a:lstStyle/>
          <a:p>
            <a:r>
              <a:rPr lang="en-US" dirty="0"/>
              <a:t>The correct identification of showers is important to separate the Absorption from the Charge Exchange Channel</a:t>
            </a:r>
          </a:p>
          <a:p>
            <a:r>
              <a:rPr lang="en-US" dirty="0"/>
              <a:t>Two options for showers:</a:t>
            </a:r>
          </a:p>
          <a:p>
            <a:pPr lvl="1"/>
            <a:r>
              <a:rPr lang="en-US" dirty="0"/>
              <a:t>Pandora Shower Tag</a:t>
            </a:r>
          </a:p>
          <a:p>
            <a:pPr lvl="1"/>
            <a:r>
              <a:rPr lang="en-US" dirty="0"/>
              <a:t>CNN track-like Score (Aidan Reynolds) </a:t>
            </a:r>
            <a:r>
              <a:rPr lang="en-US" sz="1400" dirty="0">
                <a:hlinkClick r:id="rId2"/>
              </a:rPr>
              <a:t>https://indico.fnal.gov/event/20654/contribution/2/material/slides/0.pdf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77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A0C1AB-4264-D240-B299-6F981FFCA74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207770"/>
            <a:ext cx="8229600" cy="5031626"/>
          </a:xfrm>
        </p:spPr>
        <p:txBody>
          <a:bodyPr/>
          <a:lstStyle/>
          <a:p>
            <a:r>
              <a:rPr lang="en-US" dirty="0"/>
              <a:t>Pandora Shower Tag: clustering, 2D then 3D tensor?</a:t>
            </a:r>
          </a:p>
          <a:p>
            <a:pPr lvl="1"/>
            <a:r>
              <a:rPr lang="en-US" dirty="0"/>
              <a:t>Haven’t found any slides with efficiencies on this, maybe someone can point me to it?</a:t>
            </a:r>
          </a:p>
          <a:p>
            <a:r>
              <a:rPr lang="en-US" dirty="0"/>
              <a:t>CNN: Initial goal use for calibration samples</a:t>
            </a:r>
          </a:p>
          <a:p>
            <a:pPr lvl="2"/>
            <a:r>
              <a:rPr lang="en-US" dirty="0"/>
              <a:t>Michel Electrons and delta ray removal for muon calibration</a:t>
            </a:r>
          </a:p>
          <a:p>
            <a:pPr lvl="2"/>
            <a:r>
              <a:rPr lang="en-US" dirty="0"/>
              <a:t>Takes 4 types of images for training EM, Track, Michel, Empty</a:t>
            </a:r>
          </a:p>
          <a:p>
            <a:pPr lvl="2"/>
            <a:r>
              <a:rPr lang="en-US" dirty="0"/>
              <a:t>Hit by hit track/shower separation</a:t>
            </a:r>
          </a:p>
          <a:p>
            <a:pPr lvl="2"/>
            <a:r>
              <a:rPr lang="en-US" dirty="0"/>
              <a:t>Trained on MCC11, SCE on, Fluid Flow on, All beam energies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67A45-05A4-1343-BB6D-D6EF88D701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7B5E5-35A4-184B-8C2D-02B53EA39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01C83-941B-4A4B-8327-97C76EB89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F6F9E6-260F-2A44-B9DA-D4D78ED8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Pandora Shower Tag / CNN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5A2C9-FE73-6243-9B98-26DE384E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967" y="4786057"/>
            <a:ext cx="2043792" cy="2071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73441-18AE-DB48-A4E6-E0AAF645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6" y="4990705"/>
            <a:ext cx="5172529" cy="13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8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D9BA-6032-B342-847C-DBBEE9F9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A6CA-D487-3F4B-80AA-6D72D791E09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Try to characterize how well the two work </a:t>
            </a:r>
          </a:p>
          <a:p>
            <a:r>
              <a:rPr lang="en-US" dirty="0">
                <a:sym typeface="Wingdings" pitchFamily="2" charset="2"/>
              </a:rPr>
              <a:t>For CNN: average over the hits in a reconstructed object to get a track-like Score (0,1)</a:t>
            </a:r>
          </a:p>
          <a:p>
            <a:r>
              <a:rPr lang="en-US" sz="1600" dirty="0">
                <a:sym typeface="Wingdings" pitchFamily="2" charset="2"/>
              </a:rPr>
              <a:t>I used MCC12 sample, 1GeV, </a:t>
            </a:r>
            <a:r>
              <a:rPr lang="en-US" sz="1600" dirty="0" err="1">
                <a:sym typeface="Wingdings" pitchFamily="2" charset="2"/>
              </a:rPr>
              <a:t>sce</a:t>
            </a:r>
            <a:r>
              <a:rPr lang="en-US" sz="1600" dirty="0">
                <a:sym typeface="Wingdings" pitchFamily="2" charset="2"/>
              </a:rPr>
              <a:t>-On and Jakes </a:t>
            </a:r>
            <a:r>
              <a:rPr lang="en-US" sz="1600" dirty="0" err="1">
                <a:sym typeface="Wingdings" pitchFamily="2" charset="2"/>
              </a:rPr>
              <a:t>PionAnalyzer_MC</a:t>
            </a:r>
            <a:r>
              <a:rPr lang="en-US" sz="1600" dirty="0">
                <a:sym typeface="Wingdings" pitchFamily="2" charset="2"/>
              </a:rPr>
              <a:t> module</a:t>
            </a:r>
          </a:p>
          <a:p>
            <a:endParaRPr lang="en-US" dirty="0">
              <a:sym typeface="Wingdings" pitchFamily="2" charset="2"/>
            </a:endParaRPr>
          </a:p>
          <a:p>
            <a:pPr marL="448056" indent="-457200"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True primary beam pion Inelastic interaction</a:t>
            </a:r>
          </a:p>
          <a:p>
            <a:pPr marL="733362" lvl="1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Who of the daughter particles was tagged by Pandora as Shower?</a:t>
            </a:r>
          </a:p>
          <a:p>
            <a:pPr marL="733362" lvl="1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What are the CNN track-like scores</a:t>
            </a:r>
          </a:p>
          <a:p>
            <a:pPr marL="448056" indent="-457200"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True </a:t>
            </a:r>
            <a:r>
              <a:rPr lang="en-US" b="1" dirty="0" err="1">
                <a:sym typeface="Wingdings" pitchFamily="2" charset="2"/>
              </a:rPr>
              <a:t>ChEx</a:t>
            </a:r>
            <a:r>
              <a:rPr lang="en-US" b="1" dirty="0">
                <a:sym typeface="Wingdings" pitchFamily="2" charset="2"/>
              </a:rPr>
              <a:t> + Absorption Events</a:t>
            </a:r>
          </a:p>
          <a:p>
            <a:pPr marL="733362" lvl="1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Separate two channels by shower tagging with Pandora or CNN get efficiencies and purities</a:t>
            </a:r>
          </a:p>
          <a:p>
            <a:pPr marL="733362" lvl="1" indent="-45720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163C8-21EA-0541-9FDF-5334E89952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7346F-2B81-6D46-9B5E-6191BEE5A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ADA51-2693-9048-9716-0ADD0BE99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1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571E9-897C-0344-BB40-DB4543B231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B51BA-6298-7949-A2E1-3AB02E315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5F9E-42C5-3E45-BD20-993B76BF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759A7F-3117-C141-ACDB-11B15C5A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09057"/>
            <a:ext cx="8229600" cy="647102"/>
          </a:xfrm>
        </p:spPr>
        <p:txBody>
          <a:bodyPr>
            <a:normAutofit/>
          </a:bodyPr>
          <a:lstStyle/>
          <a:p>
            <a:r>
              <a:rPr lang="en-US" sz="2800" dirty="0"/>
              <a:t>Pandora Shower Tag –who’s who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BAD3B-7A3C-1646-B0B2-6ABA2027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870286"/>
            <a:ext cx="8643619" cy="583795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417A2A1-3E48-AB4E-9655-F799446D3004}"/>
              </a:ext>
            </a:extLst>
          </p:cNvPr>
          <p:cNvCxnSpPr>
            <a:cxnSpLocks/>
          </p:cNvCxnSpPr>
          <p:nvPr/>
        </p:nvCxnSpPr>
        <p:spPr>
          <a:xfrm flipH="1">
            <a:off x="1438211" y="2253343"/>
            <a:ext cx="1250560" cy="1858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AB2751-A0DF-6548-9338-9B947687FD70}"/>
              </a:ext>
            </a:extLst>
          </p:cNvPr>
          <p:cNvSpPr txBox="1"/>
          <p:nvPr/>
        </p:nvSpPr>
        <p:spPr>
          <a:xfrm>
            <a:off x="2706397" y="1916050"/>
            <a:ext cx="214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Many Protons are tagged as showers</a:t>
            </a:r>
          </a:p>
        </p:txBody>
      </p:sp>
    </p:spTree>
    <p:extLst>
      <p:ext uri="{BB962C8B-B14F-4D97-AF65-F5344CB8AC3E}">
        <p14:creationId xmlns:p14="http://schemas.microsoft.com/office/powerpoint/2010/main" val="222515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59D9E-F874-BC4F-9FE8-2ED0542AB4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D9D9-0C82-1A48-8146-DAFC89510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9C8A4-93B9-BA4B-B840-FD3E385E6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633FB48-C9A0-8C43-B672-501E97C0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163861"/>
            <a:ext cx="8229600" cy="647102"/>
          </a:xfrm>
        </p:spPr>
        <p:txBody>
          <a:bodyPr>
            <a:normAutofit/>
          </a:bodyPr>
          <a:lstStyle/>
          <a:p>
            <a:r>
              <a:rPr lang="en-US" sz="2800" dirty="0"/>
              <a:t>CNN track – score who’s who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D56050-0C33-7A49-95F2-D01470971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4" y="951514"/>
            <a:ext cx="8673784" cy="5756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5F045-FD62-6A4B-BC55-C78C3C6667FB}"/>
              </a:ext>
            </a:extLst>
          </p:cNvPr>
          <p:cNvSpPr txBox="1"/>
          <p:nvPr/>
        </p:nvSpPr>
        <p:spPr>
          <a:xfrm>
            <a:off x="4147457" y="186145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Separation looks promising</a:t>
            </a:r>
          </a:p>
        </p:txBody>
      </p:sp>
    </p:spTree>
    <p:extLst>
      <p:ext uri="{BB962C8B-B14F-4D97-AF65-F5344CB8AC3E}">
        <p14:creationId xmlns:p14="http://schemas.microsoft.com/office/powerpoint/2010/main" val="324456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8067-0BAA-7F46-8B2D-8D2E9C31F2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7721-A387-2C40-B469-B6C059AC9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CC7E-EC96-E343-B4A7-5A928CD1C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159D9B7-FF3A-5648-BDAC-6B97B3AB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99357"/>
              </p:ext>
            </p:extLst>
          </p:nvPr>
        </p:nvGraphicFramePr>
        <p:xfrm>
          <a:off x="237898" y="1875999"/>
          <a:ext cx="8675915" cy="4078942"/>
        </p:xfrm>
        <a:graphic>
          <a:graphicData uri="http://schemas.openxmlformats.org/drawingml/2006/table">
            <a:tbl>
              <a:tblPr/>
              <a:tblGrid>
                <a:gridCol w="1232357">
                  <a:extLst>
                    <a:ext uri="{9D8B030D-6E8A-4147-A177-3AD203B41FA5}">
                      <a16:colId xmlns:a16="http://schemas.microsoft.com/office/drawing/2014/main" val="2651640902"/>
                    </a:ext>
                  </a:extLst>
                </a:gridCol>
                <a:gridCol w="613501">
                  <a:extLst>
                    <a:ext uri="{9D8B030D-6E8A-4147-A177-3AD203B41FA5}">
                      <a16:colId xmlns:a16="http://schemas.microsoft.com/office/drawing/2014/main" val="1639664816"/>
                    </a:ext>
                  </a:extLst>
                </a:gridCol>
                <a:gridCol w="652331">
                  <a:extLst>
                    <a:ext uri="{9D8B030D-6E8A-4147-A177-3AD203B41FA5}">
                      <a16:colId xmlns:a16="http://schemas.microsoft.com/office/drawing/2014/main" val="3521897604"/>
                    </a:ext>
                  </a:extLst>
                </a:gridCol>
                <a:gridCol w="342092">
                  <a:extLst>
                    <a:ext uri="{9D8B030D-6E8A-4147-A177-3AD203B41FA5}">
                      <a16:colId xmlns:a16="http://schemas.microsoft.com/office/drawing/2014/main" val="3932677086"/>
                    </a:ext>
                  </a:extLst>
                </a:gridCol>
                <a:gridCol w="873133">
                  <a:extLst>
                    <a:ext uri="{9D8B030D-6E8A-4147-A177-3AD203B41FA5}">
                      <a16:colId xmlns:a16="http://schemas.microsoft.com/office/drawing/2014/main" val="3007717246"/>
                    </a:ext>
                  </a:extLst>
                </a:gridCol>
                <a:gridCol w="860195">
                  <a:extLst>
                    <a:ext uri="{9D8B030D-6E8A-4147-A177-3AD203B41FA5}">
                      <a16:colId xmlns:a16="http://schemas.microsoft.com/office/drawing/2014/main" val="2892591700"/>
                    </a:ext>
                  </a:extLst>
                </a:gridCol>
                <a:gridCol w="200830">
                  <a:extLst>
                    <a:ext uri="{9D8B030D-6E8A-4147-A177-3AD203B41FA5}">
                      <a16:colId xmlns:a16="http://schemas.microsoft.com/office/drawing/2014/main" val="1159137003"/>
                    </a:ext>
                  </a:extLst>
                </a:gridCol>
                <a:gridCol w="1094181">
                  <a:extLst>
                    <a:ext uri="{9D8B030D-6E8A-4147-A177-3AD203B41FA5}">
                      <a16:colId xmlns:a16="http://schemas.microsoft.com/office/drawing/2014/main" val="805892397"/>
                    </a:ext>
                  </a:extLst>
                </a:gridCol>
                <a:gridCol w="961553">
                  <a:extLst>
                    <a:ext uri="{9D8B030D-6E8A-4147-A177-3AD203B41FA5}">
                      <a16:colId xmlns:a16="http://schemas.microsoft.com/office/drawing/2014/main" val="2531305625"/>
                    </a:ext>
                  </a:extLst>
                </a:gridCol>
                <a:gridCol w="989557">
                  <a:extLst>
                    <a:ext uri="{9D8B030D-6E8A-4147-A177-3AD203B41FA5}">
                      <a16:colId xmlns:a16="http://schemas.microsoft.com/office/drawing/2014/main" val="103468430"/>
                    </a:ext>
                  </a:extLst>
                </a:gridCol>
                <a:gridCol w="856185">
                  <a:extLst>
                    <a:ext uri="{9D8B030D-6E8A-4147-A177-3AD203B41FA5}">
                      <a16:colId xmlns:a16="http://schemas.microsoft.com/office/drawing/2014/main" val="3215098828"/>
                    </a:ext>
                  </a:extLst>
                </a:gridCol>
              </a:tblGrid>
              <a:tr h="476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27975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truth: </a:t>
                      </a:r>
                    </a:p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58001"/>
                  </a:ext>
                </a:extLst>
              </a:tr>
              <a:tr h="20144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671196"/>
                  </a:ext>
                </a:extLst>
              </a:tr>
              <a:tr h="431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 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Match to True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 to True Abs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Purity </a:t>
                      </a:r>
                    </a:p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 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Purity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715540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Shower Tag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271937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756452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cut1 = 0.3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84687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cut2 = 0.35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48131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cut3 = 0.4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73036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cut4 = 0.45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59903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CNN cut5 = 0.5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46457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08454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7CC3C19C-693B-384F-8328-9A530DE1FAB9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454026" y="293369"/>
                <a:ext cx="8243661" cy="1574112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From True </a:t>
                </a:r>
                <a:r>
                  <a:rPr lang="en-US" sz="1800" dirty="0" err="1"/>
                  <a:t>ChEx</a:t>
                </a:r>
                <a:r>
                  <a:rPr lang="en-US" sz="1800" dirty="0"/>
                  <a:t> + Abs Process use Shower Tag or CNN cut to separate channels</a:t>
                </a:r>
              </a:p>
              <a:p>
                <a:r>
                  <a:rPr lang="en-US" sz="1800" dirty="0" err="1"/>
                  <a:t>Efficiency</a:t>
                </a:r>
                <a:r>
                  <a:rPr lang="en-US" sz="1800" baseline="-25000" dirty="0" err="1"/>
                  <a:t>Abs</a:t>
                </a:r>
                <a:r>
                  <a:rPr lang="en-US" sz="18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𝑀𝑎𝑡𝑐h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𝑇𝑟𝑢𝑒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𝐴𝑏𝑠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𝑇𝑟𝑢𝑒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𝐴𝑏𝑠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	 Purity </a:t>
                </a:r>
                <a:r>
                  <a:rPr lang="en-US" sz="1800" baseline="-25000" dirty="0"/>
                  <a:t>Abs</a:t>
                </a:r>
                <a:r>
                  <a:rPr lang="en-US" sz="18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i="1">
                                <a:latin typeface="Cambria Math" panose="02040503050406030204" pitchFamily="18" charset="0"/>
                              </a:rPr>
                              <m:t>𝑀𝑎𝑡𝑐h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𝑇𝑟𝑢𝑒</m:t>
                            </m:r>
                            <m:r>
                              <a:rPr lang="de-CH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de-CH" sz="1800" i="1">
                                <a:latin typeface="Cambria Math" panose="02040503050406030204" pitchFamily="18" charset="0"/>
                              </a:rPr>
                              <m:t>𝐴𝑏𝑠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𝐹𝑜𝑢𝑛𝑑</m:t>
                            </m:r>
                            <m:r>
                              <a:rPr lang="de-CH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de-CH" sz="1800" i="1">
                                <a:latin typeface="Cambria Math" panose="02040503050406030204" pitchFamily="18" charset="0"/>
                              </a:rPr>
                              <m:t>𝐴𝑏𝑠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7CC3C19C-693B-384F-8328-9A530DE1F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454026" y="293369"/>
                <a:ext cx="8243661" cy="1574112"/>
              </a:xfrm>
              <a:blipFill>
                <a:blip r:embed="rId2"/>
                <a:stretch>
                  <a:fillRect l="-1695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15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4FD82-8261-B844-9BDC-4D4931957A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xx.xx.xxxx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A96B-7A4E-A349-BB26-5CB92C041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Francesca Stocker Pres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FA9C-AA40-4542-A578-FB5107F89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9D16E-11C1-AE4F-A538-4F0614051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736"/>
            <a:ext cx="9144000" cy="57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96453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FEF2D2C8-F1B9-B24F-B8B7-735C71A24DD7}" vid="{15FB876B-3456-4B4B-A206-BCDD333A6E11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FEF2D2C8-F1B9-B24F-B8B7-735C71A24DD7}" vid="{EDEA67BD-ECEF-0D41-823E-1429249A09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12210</TotalTime>
  <Words>1035</Words>
  <Application>Microsoft Macintosh PowerPoint</Application>
  <PresentationFormat>On-screen Show (4:3)</PresentationFormat>
  <Paragraphs>463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(Body)</vt:lpstr>
      <vt:lpstr>Cambria Math</vt:lpstr>
      <vt:lpstr>Geneva</vt:lpstr>
      <vt:lpstr>Helvetica</vt:lpstr>
      <vt:lpstr>Lucida Grande</vt:lpstr>
      <vt:lpstr>Wingdings</vt:lpstr>
      <vt:lpstr>Dune Template_051215</vt:lpstr>
      <vt:lpstr>LBNF Content-Footer Theme</vt:lpstr>
      <vt:lpstr>Looking at CNN shower Tag vs Pandora shower Tag</vt:lpstr>
      <vt:lpstr>Context: Pion Charge Exchange and Absorption Channel</vt:lpstr>
      <vt:lpstr>Context: Pion Charge Exchange and Absorption Channel</vt:lpstr>
      <vt:lpstr>Pandora Shower Tag / CNN</vt:lpstr>
      <vt:lpstr>Starting Point</vt:lpstr>
      <vt:lpstr>Pandora Shower Tag –who’s who</vt:lpstr>
      <vt:lpstr>CNN track – score who’s who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OutLook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Shower Studies</dc:title>
  <dc:subject/>
  <dc:creator>Francesca Stocker</dc:creator>
  <cp:keywords/>
  <dc:description>Modified by A. Weber</dc:description>
  <cp:lastModifiedBy>Francesca Stocker</cp:lastModifiedBy>
  <cp:revision>34</cp:revision>
  <dcterms:created xsi:type="dcterms:W3CDTF">2019-10-01T07:44:16Z</dcterms:created>
  <dcterms:modified xsi:type="dcterms:W3CDTF">2019-10-10T13:55:58Z</dcterms:modified>
  <cp:category/>
</cp:coreProperties>
</file>