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7"/>
  </p:notesMasterIdLst>
  <p:handoutMasterIdLst>
    <p:handoutMasterId r:id="rId88"/>
  </p:handoutMasterIdLst>
  <p:sldIdLst>
    <p:sldId id="263" r:id="rId5"/>
    <p:sldId id="387" r:id="rId6"/>
    <p:sldId id="388" r:id="rId7"/>
    <p:sldId id="389" r:id="rId8"/>
    <p:sldId id="427" r:id="rId9"/>
    <p:sldId id="335" r:id="rId10"/>
    <p:sldId id="338" r:id="rId11"/>
    <p:sldId id="336" r:id="rId12"/>
    <p:sldId id="337" r:id="rId13"/>
    <p:sldId id="426" r:id="rId14"/>
    <p:sldId id="522" r:id="rId15"/>
    <p:sldId id="453" r:id="rId16"/>
    <p:sldId id="390" r:id="rId17"/>
    <p:sldId id="391" r:id="rId18"/>
    <p:sldId id="393" r:id="rId19"/>
    <p:sldId id="394" r:id="rId20"/>
    <p:sldId id="395" r:id="rId21"/>
    <p:sldId id="396" r:id="rId22"/>
    <p:sldId id="397" r:id="rId23"/>
    <p:sldId id="398" r:id="rId24"/>
    <p:sldId id="392" r:id="rId25"/>
    <p:sldId id="399" r:id="rId26"/>
    <p:sldId id="324" r:id="rId27"/>
    <p:sldId id="313" r:id="rId28"/>
    <p:sldId id="347" r:id="rId29"/>
    <p:sldId id="458" r:id="rId30"/>
    <p:sldId id="459" r:id="rId31"/>
    <p:sldId id="460" r:id="rId32"/>
    <p:sldId id="461" r:id="rId33"/>
    <p:sldId id="462" r:id="rId34"/>
    <p:sldId id="463" r:id="rId35"/>
    <p:sldId id="464" r:id="rId36"/>
    <p:sldId id="465" r:id="rId37"/>
    <p:sldId id="466" r:id="rId38"/>
    <p:sldId id="467" r:id="rId39"/>
    <p:sldId id="470" r:id="rId40"/>
    <p:sldId id="345" r:id="rId41"/>
    <p:sldId id="346" r:id="rId42"/>
    <p:sldId id="314" r:id="rId43"/>
    <p:sldId id="474" r:id="rId44"/>
    <p:sldId id="475" r:id="rId45"/>
    <p:sldId id="476" r:id="rId46"/>
    <p:sldId id="477" r:id="rId47"/>
    <p:sldId id="478" r:id="rId48"/>
    <p:sldId id="479" r:id="rId49"/>
    <p:sldId id="480" r:id="rId50"/>
    <p:sldId id="481" r:id="rId51"/>
    <p:sldId id="482" r:id="rId52"/>
    <p:sldId id="483" r:id="rId53"/>
    <p:sldId id="486" r:id="rId54"/>
    <p:sldId id="339" r:id="rId55"/>
    <p:sldId id="340" r:id="rId56"/>
    <p:sldId id="341" r:id="rId57"/>
    <p:sldId id="490" r:id="rId58"/>
    <p:sldId id="491" r:id="rId59"/>
    <p:sldId id="492" r:id="rId60"/>
    <p:sldId id="493" r:id="rId61"/>
    <p:sldId id="494" r:id="rId62"/>
    <p:sldId id="495" r:id="rId63"/>
    <p:sldId id="496" r:id="rId64"/>
    <p:sldId id="497" r:id="rId65"/>
    <p:sldId id="498" r:id="rId66"/>
    <p:sldId id="499" r:id="rId67"/>
    <p:sldId id="502" r:id="rId68"/>
    <p:sldId id="342" r:id="rId69"/>
    <p:sldId id="343" r:id="rId70"/>
    <p:sldId id="344" r:id="rId71"/>
    <p:sldId id="506" r:id="rId72"/>
    <p:sldId id="507" r:id="rId73"/>
    <p:sldId id="508" r:id="rId74"/>
    <p:sldId id="509" r:id="rId75"/>
    <p:sldId id="510" r:id="rId76"/>
    <p:sldId id="511" r:id="rId77"/>
    <p:sldId id="512" r:id="rId78"/>
    <p:sldId id="513" r:id="rId79"/>
    <p:sldId id="514" r:id="rId80"/>
    <p:sldId id="515" r:id="rId81"/>
    <p:sldId id="518" r:id="rId82"/>
    <p:sldId id="348" r:id="rId83"/>
    <p:sldId id="349" r:id="rId84"/>
    <p:sldId id="350" r:id="rId85"/>
    <p:sldId id="322" r:id="rId86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F74B74-FDE4-4FF4-BBDE-D2AA16774B34}">
          <p14:sldIdLst>
            <p14:sldId id="263"/>
            <p14:sldId id="387"/>
            <p14:sldId id="388"/>
            <p14:sldId id="389"/>
            <p14:sldId id="427"/>
            <p14:sldId id="335"/>
            <p14:sldId id="338"/>
            <p14:sldId id="336"/>
            <p14:sldId id="337"/>
            <p14:sldId id="426"/>
            <p14:sldId id="522"/>
          </p14:sldIdLst>
        </p14:section>
        <p14:section name="QXFA-203 / P43OL1096" id="{C8044197-30C5-4135-B65A-4B8796CD3BC7}">
          <p14:sldIdLst>
            <p14:sldId id="453"/>
            <p14:sldId id="390"/>
            <p14:sldId id="391"/>
            <p14:sldId id="393"/>
            <p14:sldId id="394"/>
            <p14:sldId id="395"/>
            <p14:sldId id="396"/>
            <p14:sldId id="397"/>
            <p14:sldId id="398"/>
            <p14:sldId id="392"/>
            <p14:sldId id="399"/>
            <p14:sldId id="324"/>
            <p14:sldId id="313"/>
            <p14:sldId id="347"/>
          </p14:sldIdLst>
        </p14:section>
        <p14:section name="QXFA-206 / P43OL1103" id="{756A5EF7-9416-462D-A3DE-D1CE153F81FB}">
          <p14:sldIdLst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70"/>
            <p14:sldId id="345"/>
            <p14:sldId id="346"/>
            <p14:sldId id="314"/>
          </p14:sldIdLst>
        </p14:section>
        <p14:section name="QXFA-112 / P43OL1100" id="{B95F7BF6-90D1-4B7F-89B3-30742BE7D91A}">
          <p14:sldIdLst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6"/>
            <p14:sldId id="339"/>
            <p14:sldId id="340"/>
            <p14:sldId id="341"/>
          </p14:sldIdLst>
        </p14:section>
        <p14:section name="QXFA-113 / P43OL1094" id="{8D7A1A1F-BC3E-45B0-9440-F0DC45D1C241}">
          <p14:sldIdLst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2"/>
            <p14:sldId id="342"/>
            <p14:sldId id="343"/>
            <p14:sldId id="344"/>
          </p14:sldIdLst>
        </p14:section>
        <p14:section name="QXFA-115 / P43OL1102" id="{BB2C47F9-3A77-4DB1-89BD-468B6F437619}">
          <p14:sldIdLst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8"/>
            <p14:sldId id="348"/>
            <p14:sldId id="349"/>
            <p14:sldId id="350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aldini" initials="MB" lastIdx="3" clrIdx="0">
    <p:extLst>
      <p:ext uri="{19B8F6BF-5375-455C-9EA6-DF929625EA0E}">
        <p15:presenceInfo xmlns:p15="http://schemas.microsoft.com/office/powerpoint/2012/main" userId="Maria Baldini" providerId="None"/>
      </p:ext>
    </p:extLst>
  </p:cmAuthor>
  <p:cmAuthor id="2" name="Jonathan Lee" initials="JL" lastIdx="12" clrIdx="1">
    <p:extLst>
      <p:ext uri="{19B8F6BF-5375-455C-9EA6-DF929625EA0E}">
        <p15:presenceInfo xmlns:p15="http://schemas.microsoft.com/office/powerpoint/2012/main" userId="S::jonathanjlee@berkeley.edu::42d498db-f931-48a0-8688-f526ea32d0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BBB59"/>
    <a:srgbClr val="5A9AD5"/>
    <a:srgbClr val="FFE699"/>
    <a:srgbClr val="FFFF00"/>
    <a:srgbClr val="8064A2"/>
    <a:srgbClr val="C0504D"/>
    <a:srgbClr val="4F81BD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6407" autoAdjust="0"/>
  </p:normalViewPr>
  <p:slideViewPr>
    <p:cSldViewPr snapToObjects="1" showGuides="1">
      <p:cViewPr varScale="1">
        <p:scale>
          <a:sx n="128" d="100"/>
          <a:sy n="128" d="100"/>
        </p:scale>
        <p:origin x="318" y="114"/>
      </p:cViewPr>
      <p:guideLst>
        <p:guide orient="horz" pos="4080"/>
        <p:guide pos="23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27664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commentAuthors" Target="commentAuthor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presProps" Target="pres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30/10/2019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30/10/2019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US" sz="3600" dirty="0"/>
              <a:t>Magnets 302.2.02 and 03 – </a:t>
            </a:r>
            <a:br>
              <a:rPr lang="en-US" sz="3600" dirty="0"/>
            </a:br>
            <a:r>
              <a:rPr lang="en-US" sz="3600" dirty="0"/>
              <a:t>Strand Procurement and Testing</a:t>
            </a:r>
            <a:br>
              <a:rPr lang="en-US" sz="3600" dirty="0"/>
            </a:br>
            <a:r>
              <a:rPr lang="en-US" sz="3600" dirty="0"/>
              <a:t>Cable Fabrication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650879"/>
            <a:ext cx="6480000" cy="1498105"/>
          </a:xfrm>
        </p:spPr>
        <p:txBody>
          <a:bodyPr>
            <a:normAutofit/>
          </a:bodyPr>
          <a:lstStyle/>
          <a:p>
            <a:r>
              <a:rPr lang="en-GB" dirty="0"/>
              <a:t>Lance Cooley – NHMFL/ASC (302.2.02 L3)</a:t>
            </a:r>
          </a:p>
          <a:p>
            <a:r>
              <a:rPr lang="en-GB" dirty="0"/>
              <a:t>Vito Lombardo – FNAL (302.2.02 CAM)</a:t>
            </a:r>
          </a:p>
          <a:p>
            <a:r>
              <a:rPr lang="en-GB" dirty="0"/>
              <a:t>Ian Pong – </a:t>
            </a:r>
            <a:r>
              <a:rPr lang="en-GB" dirty="0">
                <a:sym typeface="Wingdings" panose="05000000000000000000" pitchFamily="2" charset="2"/>
              </a:rPr>
              <a:t>LBNL (302.2.03 L3 and CAM)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17537" y="6388100"/>
            <a:ext cx="4650367" cy="360000"/>
          </a:xfrm>
        </p:spPr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1</a:t>
            </a:fld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Strand Procured by LARP and Supplier’s QC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idx="1"/>
          </p:nvPr>
        </p:nvSpPr>
        <p:spPr>
          <a:xfrm>
            <a:off x="612000" y="900000"/>
            <a:ext cx="8166194" cy="1797487"/>
          </a:xfrm>
        </p:spPr>
        <p:txBody>
          <a:bodyPr>
            <a:normAutofit/>
          </a:bodyPr>
          <a:lstStyle/>
          <a:p>
            <a:r>
              <a:rPr lang="en-US" sz="2000" dirty="0"/>
              <a:t>A change of the heat treatment was approved in 2017 </a:t>
            </a:r>
            <a:r>
              <a:rPr lang="en-US" sz="2000" dirty="0">
                <a:sym typeface="Wingdings" panose="05000000000000000000" pitchFamily="2" charset="2"/>
              </a:rPr>
              <a:t> shift in data</a:t>
            </a:r>
          </a:p>
          <a:p>
            <a:r>
              <a:rPr lang="en-US" sz="2000" dirty="0"/>
              <a:t>Final step from 665C 75hr to 665C 50hr</a:t>
            </a:r>
          </a:p>
          <a:p>
            <a:pPr lvl="1"/>
            <a:r>
              <a:rPr lang="en-US" sz="2000" dirty="0"/>
              <a:t>4.9% reduction in </a:t>
            </a:r>
            <a:r>
              <a:rPr lang="en-US" sz="2000" i="1" dirty="0" err="1"/>
              <a:t>I</a:t>
            </a:r>
            <a:r>
              <a:rPr lang="en-US" sz="2000" i="1" baseline="-25000" dirty="0" err="1"/>
              <a:t>c</a:t>
            </a:r>
            <a:r>
              <a:rPr lang="en-US" sz="2000" dirty="0"/>
              <a:t>(15 T) for 14.7% gain in RRR (15% rolled)</a:t>
            </a:r>
          </a:p>
          <a:p>
            <a:r>
              <a:rPr lang="en-US" sz="2000" dirty="0"/>
              <a:t>Verification testing did not receive HT change notice in time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72492" y="251282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Round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2492" y="282965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Rolled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39" y="2372418"/>
            <a:ext cx="5724665" cy="41452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7537" y="6171684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331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4347" y="6167018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314 A</a:t>
            </a:r>
          </a:p>
        </p:txBody>
      </p:sp>
    </p:spTree>
    <p:extLst>
      <p:ext uri="{BB962C8B-B14F-4D97-AF65-F5344CB8AC3E}">
        <p14:creationId xmlns:p14="http://schemas.microsoft.com/office/powerpoint/2010/main" val="181928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Billets in the LARP production run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8" y="1691659"/>
            <a:ext cx="8790084" cy="3474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3074" y="141734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PO624035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4468" y="140971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PO632982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1806" y="178667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6251" y="178309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6324" y="178309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40842" y="177952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5463" y="141734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229" y="5154632"/>
            <a:ext cx="7832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Supplier is conservative by 2.1% after accounting for heat treatment</a:t>
            </a:r>
          </a:p>
          <a:p>
            <a:r>
              <a:rPr lang="en-US" dirty="0"/>
              <a:t>2.1% is comparable to the inter-lab test uncertainty (1.6 % in 2015) and past BNL-OST comparison (3% primarily due to strain).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68532" y="2679904"/>
            <a:ext cx="0" cy="457195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770" y="235779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Due to HT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39719" y="3372417"/>
            <a:ext cx="134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Due to Test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66730" y="3108961"/>
            <a:ext cx="0" cy="22860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52355" y="360773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Spec (round)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405003" y="3930860"/>
            <a:ext cx="7364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4682" y="3766234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331 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4682" y="4092571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314 A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405002" y="4215007"/>
            <a:ext cx="4320000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52355" y="420274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Spec (15% rolled)</a:t>
            </a:r>
          </a:p>
        </p:txBody>
      </p:sp>
    </p:spTree>
    <p:extLst>
      <p:ext uri="{BB962C8B-B14F-4D97-AF65-F5344CB8AC3E}">
        <p14:creationId xmlns:p14="http://schemas.microsoft.com/office/powerpoint/2010/main" val="290272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QXFA-203 / P43OL1096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667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P43OL1096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2018 02 06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465 m (LBNL, fabricated, including LBNL samples)</a:t>
            </a:r>
          </a:p>
          <a:p>
            <a:pPr lvl="1"/>
            <a:r>
              <a:rPr lang="en-US" dirty="0">
                <a:highlight>
                  <a:srgbClr val="FF0000"/>
                </a:highlight>
              </a:rPr>
              <a:t>###</a:t>
            </a:r>
            <a:r>
              <a:rPr lang="en-US" dirty="0"/>
              <a:t> m (Measured by FNAL)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83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P43OL1096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dirty="0"/>
              <a:t>PO08S00182A03U	x 8 ULs</a:t>
            </a:r>
          </a:p>
          <a:p>
            <a:pPr lvl="1"/>
            <a:r>
              <a:rPr lang="pl-PL" dirty="0"/>
              <a:t>PO08S00183A04U	x 10 ULs</a:t>
            </a:r>
          </a:p>
          <a:p>
            <a:pPr lvl="1"/>
            <a:r>
              <a:rPr lang="pl-PL" dirty="0"/>
              <a:t>PO08S00183A03U	x 7 ULs</a:t>
            </a:r>
          </a:p>
          <a:p>
            <a:pPr lvl="1"/>
            <a:r>
              <a:rPr lang="pl-PL" dirty="0"/>
              <a:t>PO08S00182A01U	x 4 ULs</a:t>
            </a:r>
          </a:p>
          <a:p>
            <a:pPr lvl="1"/>
            <a:r>
              <a:rPr lang="pl-PL" dirty="0"/>
              <a:t>PO08S00217A06U	x 3 ULs</a:t>
            </a:r>
          </a:p>
          <a:p>
            <a:pPr lvl="1"/>
            <a:r>
              <a:rPr lang="pl-PL" dirty="0"/>
              <a:t>PO08S00217A07U	x 3 ULs</a:t>
            </a:r>
          </a:p>
          <a:p>
            <a:pPr lvl="1"/>
            <a:r>
              <a:rPr lang="pl-PL" dirty="0"/>
              <a:t>PO08S00182A04U	x 2 ULs</a:t>
            </a:r>
          </a:p>
          <a:p>
            <a:pPr lvl="1"/>
            <a:r>
              <a:rPr lang="pl-PL" dirty="0"/>
              <a:t>PO08S00179A03U	x 1 ULs</a:t>
            </a:r>
          </a:p>
          <a:p>
            <a:pPr lvl="1"/>
            <a:r>
              <a:rPr lang="pl-PL" dirty="0"/>
              <a:t>PO08S00217A02U	x 1 ULs</a:t>
            </a:r>
          </a:p>
          <a:p>
            <a:pPr lvl="1"/>
            <a:r>
              <a:rPr lang="pl-PL" dirty="0"/>
              <a:t>PO08S00217A04U	x 1 ULs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120L49A7322313	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5196341" y="1410466"/>
            <a:ext cx="238050" cy="31158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17269" y="278370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4 billets</a:t>
            </a:r>
          </a:p>
        </p:txBody>
      </p:sp>
    </p:spTree>
    <p:extLst>
      <p:ext uri="{BB962C8B-B14F-4D97-AF65-F5344CB8AC3E}">
        <p14:creationId xmlns:p14="http://schemas.microsoft.com/office/powerpoint/2010/main" val="855252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P43OL1096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0.01%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3E072-2267-468E-8735-950A2708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1176333"/>
            <a:ext cx="800474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18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P43OL1096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115°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1.530 mm</a:t>
            </a:r>
          </a:p>
          <a:p>
            <a:pPr lvl="1"/>
            <a:r>
              <a:rPr lang="en-US" dirty="0"/>
              <a:t>Production tail end: 1.525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209258"/>
              </p:ext>
            </p:extLst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0.455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1.530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0.434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0.412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18.139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1.519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30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B559D-858F-46A2-BE30-AB76A613B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9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CA3F7C-16D5-4DCB-BA24-91D79D6A6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6067"/>
            <a:ext cx="9144000" cy="30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10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410570-C084-4248-8B8A-C2F27B968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7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Cable Summary</a:t>
            </a:r>
          </a:p>
          <a:p>
            <a:r>
              <a:rPr lang="en-US" dirty="0"/>
              <a:t>Wire Summary</a:t>
            </a:r>
          </a:p>
          <a:p>
            <a:r>
              <a:rPr lang="en-US" dirty="0"/>
              <a:t>Cable and Wire Details for Coil</a:t>
            </a:r>
          </a:p>
          <a:p>
            <a:pPr lvl="1"/>
            <a:r>
              <a:rPr lang="en-US" dirty="0"/>
              <a:t>Date and Lengths</a:t>
            </a:r>
          </a:p>
          <a:p>
            <a:pPr lvl="1"/>
            <a:r>
              <a:rPr lang="en-US" dirty="0"/>
              <a:t>Strand and SS Core ID</a:t>
            </a:r>
          </a:p>
          <a:p>
            <a:pPr lvl="1"/>
            <a:r>
              <a:rPr lang="en-US" dirty="0"/>
              <a:t>Respooling Wire Diameter</a:t>
            </a:r>
          </a:p>
          <a:p>
            <a:pPr lvl="1"/>
            <a:r>
              <a:rPr lang="en-US" dirty="0"/>
              <a:t>Cable Mechanical QC</a:t>
            </a:r>
          </a:p>
          <a:p>
            <a:pPr lvl="1"/>
            <a:r>
              <a:rPr lang="en-US" dirty="0"/>
              <a:t>Braiding Details</a:t>
            </a:r>
          </a:p>
          <a:p>
            <a:pPr lvl="1"/>
            <a:r>
              <a:rPr lang="en-US" dirty="0"/>
              <a:t>Wire Parameters </a:t>
            </a:r>
          </a:p>
          <a:p>
            <a:pPr lvl="2"/>
            <a:r>
              <a:rPr lang="en-US" dirty="0"/>
              <a:t>Extracted Strand RRR and Witness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and RRR</a:t>
            </a:r>
          </a:p>
          <a:p>
            <a:pPr lvl="1"/>
            <a:r>
              <a:rPr lang="en-US" dirty="0"/>
              <a:t>SSL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309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P43OL1096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#91309 &amp; 100104</a:t>
            </a:r>
          </a:p>
          <a:p>
            <a:r>
              <a:rPr lang="en-US" dirty="0"/>
              <a:t>P/I: 18.0</a:t>
            </a:r>
          </a:p>
          <a:p>
            <a:r>
              <a:rPr lang="en-US" dirty="0"/>
              <a:t>Spool tension: 10 lbs. (payoff); 12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0.149 mm; #2) 0.146 mm; #3) 0.144 mm; </a:t>
            </a:r>
          </a:p>
          <a:p>
            <a:pPr lvl="1"/>
            <a:r>
              <a:rPr lang="en-US" dirty="0"/>
              <a:t>Mean 0.147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0.153 mm; #2) 0.148 mm; #3) 0.147 mm; </a:t>
            </a:r>
          </a:p>
          <a:p>
            <a:pPr lvl="1"/>
            <a:r>
              <a:rPr lang="en-US" dirty="0"/>
              <a:t>Mean 0.149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3486097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P43OL1096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894739"/>
              </p:ext>
            </p:extLst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53.8%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18.3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315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236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370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463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570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690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755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P43OL1096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B9D68D1-FC06-475B-81FF-028EB5852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55798"/>
            <a:ext cx="9144000" cy="962809"/>
          </a:xfrm>
        </p:spPr>
      </p:pic>
    </p:spTree>
    <p:extLst>
      <p:ext uri="{BB962C8B-B14F-4D97-AF65-F5344CB8AC3E}">
        <p14:creationId xmlns:p14="http://schemas.microsoft.com/office/powerpoint/2010/main" val="1891658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QXFA-CL-203 Cable P43OL1096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5038149"/>
            <a:ext cx="7920000" cy="1088013"/>
          </a:xfrm>
        </p:spPr>
        <p:txBody>
          <a:bodyPr>
            <a:normAutofit/>
          </a:bodyPr>
          <a:lstStyle/>
          <a:p>
            <a:r>
              <a:rPr lang="en-US" sz="2000" dirty="0"/>
              <a:t>Tests of backup samples were required to fulfill witness sample testing requirements</a:t>
            </a:r>
          </a:p>
          <a:p>
            <a:pPr lvl="1"/>
            <a:r>
              <a:rPr lang="en-US" sz="1600" dirty="0"/>
              <a:t>Unstable tests are shaded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MQXFA04 Coils Acceptance Review - 2019 10 30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88840"/>
            <a:ext cx="8568952" cy="234297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12160" y="2685656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87138" y="3861048"/>
            <a:ext cx="1425022" cy="288032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87138" y="2818300"/>
            <a:ext cx="142502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22026" y="2799432"/>
            <a:ext cx="1518365" cy="355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773" y="4304111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Witness extracted strand (XS)</a:t>
            </a:r>
          </a:p>
          <a:p>
            <a:r>
              <a:rPr lang="en-US" dirty="0">
                <a:solidFill>
                  <a:srgbClr val="00B050"/>
                </a:solidFill>
              </a:rPr>
              <a:t>Witness virgin strand (VS)</a:t>
            </a:r>
          </a:p>
        </p:txBody>
      </p:sp>
      <p:sp>
        <p:nvSpPr>
          <p:cNvPr id="15" name="Oval 14"/>
          <p:cNvSpPr/>
          <p:nvPr/>
        </p:nvSpPr>
        <p:spPr>
          <a:xfrm>
            <a:off x="1916577" y="2833059"/>
            <a:ext cx="1425022" cy="288032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49394" y="2806933"/>
            <a:ext cx="1518365" cy="355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EA772-8C8A-48A5-946F-C5D6EC5B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8170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QXFA203, cable 1096 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0999" y="1055064"/>
          <a:ext cx="8439472" cy="31784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18793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RRR </a:t>
                      </a:r>
                      <a:r>
                        <a:rPr lang="en-US" sz="1400" dirty="0"/>
                        <a:t>(293K / 20K)</a:t>
                      </a:r>
                    </a:p>
                    <a:p>
                      <a:r>
                        <a:rPr lang="en-US" sz="1400" dirty="0"/>
                        <a:t>XS &gt; 100</a:t>
                      </a:r>
                    </a:p>
                    <a:p>
                      <a:r>
                        <a:rPr lang="en-US" sz="1400" dirty="0"/>
                        <a:t>RW</a:t>
                      </a:r>
                      <a:r>
                        <a:rPr lang="en-US" sz="1400" baseline="0" dirty="0"/>
                        <a:t> &gt; 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  <a:p>
                      <a:r>
                        <a:rPr lang="en-US" sz="1400" dirty="0"/>
                        <a:t>XS</a:t>
                      </a:r>
                      <a:r>
                        <a:rPr lang="en-US" sz="1400" baseline="0" dirty="0"/>
                        <a:t> &gt; 600</a:t>
                      </a:r>
                    </a:p>
                    <a:p>
                      <a:r>
                        <a:rPr lang="en-US" sz="1400" baseline="0" dirty="0"/>
                        <a:t>RW &gt; 632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  <a:p>
                      <a:r>
                        <a:rPr lang="en-US" sz="1400" dirty="0"/>
                        <a:t>XS &gt; 314</a:t>
                      </a:r>
                    </a:p>
                    <a:p>
                      <a:r>
                        <a:rPr lang="en-US" sz="1400" dirty="0"/>
                        <a:t>RW &gt; 331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PO08S00183A04U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695Q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577Q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471Q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1733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PO08S00182A03U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711Q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P43OL1096AE42E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398Q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320Q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P43OL1096AE39E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607Q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542Q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P43OL1096AE13E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571Q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502Q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452Q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P43OL1096AE33E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HL-LHC AUP MQXFA04 Coils Acceptance Review - 2019 10 30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58112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nnnQ</a:t>
            </a:r>
            <a:r>
              <a:rPr lang="en-US" dirty="0"/>
              <a:t> denotes a critical current measurement that showed a transition but quenched before the criterion was reached</a:t>
            </a:r>
          </a:p>
          <a:p>
            <a:endParaRPr lang="en-US" dirty="0"/>
          </a:p>
          <a:p>
            <a:r>
              <a:rPr lang="en-US" dirty="0"/>
              <a:t>Q denotes a critical current measurement that did not show a transition before quenching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C8205-8CD7-4601-A4AB-0DE27A4C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723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1379740"/>
            <a:ext cx="7918450" cy="4585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3311928" cy="720000"/>
          </a:xfrm>
        </p:spPr>
        <p:txBody>
          <a:bodyPr/>
          <a:lstStyle/>
          <a:p>
            <a:r>
              <a:rPr lang="en-US" dirty="0"/>
              <a:t>Coil 203 SSL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21175" y="6356350"/>
            <a:ext cx="4822825" cy="360363"/>
          </a:xfrm>
        </p:spPr>
        <p:txBody>
          <a:bodyPr/>
          <a:lstStyle/>
          <a:p>
            <a:r>
              <a:rPr lang="en-US"/>
              <a:t>HL-LHC AUP MQXFA04 Coils Acceptance Review - 2019 10 30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907938" y="303130"/>
          <a:ext cx="5029448" cy="1066800"/>
        </p:xfrm>
        <a:graphic>
          <a:graphicData uri="http://schemas.openxmlformats.org/drawingml/2006/table">
            <a:tbl>
              <a:tblPr/>
              <a:tblGrid>
                <a:gridCol w="2388033">
                  <a:extLst>
                    <a:ext uri="{9D8B030D-6E8A-4147-A177-3AD203B41FA5}">
                      <a16:colId xmlns:a16="http://schemas.microsoft.com/office/drawing/2014/main" val="91767097"/>
                    </a:ext>
                  </a:extLst>
                </a:gridCol>
                <a:gridCol w="1280791">
                  <a:extLst>
                    <a:ext uri="{9D8B030D-6E8A-4147-A177-3AD203B41FA5}">
                      <a16:colId xmlns:a16="http://schemas.microsoft.com/office/drawing/2014/main" val="3481197152"/>
                    </a:ext>
                  </a:extLst>
                </a:gridCol>
                <a:gridCol w="1360624">
                  <a:extLst>
                    <a:ext uri="{9D8B030D-6E8A-4147-A177-3AD203B41FA5}">
                      <a16:colId xmlns:a16="http://schemas.microsoft.com/office/drawing/2014/main" val="27923718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588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393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163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[K]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75713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A2F511-E68B-4309-9C82-4A412D66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272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QXFA-206 / P43OL1103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1882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P43OL1103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2018 05 29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470 m (LBNL, fabricated, including LBNL samples)</a:t>
            </a:r>
          </a:p>
          <a:p>
            <a:pPr lvl="1"/>
            <a:r>
              <a:rPr lang="en-US" dirty="0">
                <a:highlight>
                  <a:srgbClr val="FF0000"/>
                </a:highlight>
              </a:rPr>
              <a:t>###</a:t>
            </a:r>
            <a:r>
              <a:rPr lang="en-US" dirty="0"/>
              <a:t> m (Measured by FNAL)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602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P43OL1103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75" y="1474269"/>
            <a:ext cx="79200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dirty="0"/>
              <a:t>PO08S00218A01U	x 5 ULs</a:t>
            </a:r>
          </a:p>
          <a:p>
            <a:pPr lvl="1"/>
            <a:r>
              <a:rPr lang="pl-PL" dirty="0"/>
              <a:t>PO08S00224A03U	x 4 ULs</a:t>
            </a:r>
          </a:p>
          <a:p>
            <a:pPr lvl="1"/>
            <a:r>
              <a:rPr lang="pl-PL" dirty="0"/>
              <a:t>PO08S00224A05U	x 1 ULs</a:t>
            </a:r>
          </a:p>
          <a:p>
            <a:pPr lvl="1"/>
            <a:r>
              <a:rPr lang="pl-PL" dirty="0"/>
              <a:t>PO08S00225A06U	x 1 ULs</a:t>
            </a:r>
          </a:p>
          <a:p>
            <a:pPr lvl="1"/>
            <a:r>
              <a:rPr lang="pl-PL" dirty="0"/>
              <a:t>PO08S00227A01U	x 4 ULs</a:t>
            </a:r>
          </a:p>
          <a:p>
            <a:pPr lvl="1"/>
            <a:r>
              <a:rPr lang="pl-PL" dirty="0"/>
              <a:t>PO08S00227A02U	x 3 ULs</a:t>
            </a:r>
          </a:p>
          <a:p>
            <a:pPr lvl="1"/>
            <a:r>
              <a:rPr lang="pl-PL" dirty="0"/>
              <a:t>PO08S00229A02U	x 5 ULs</a:t>
            </a:r>
          </a:p>
          <a:p>
            <a:pPr lvl="1"/>
            <a:r>
              <a:rPr lang="pl-PL" dirty="0"/>
              <a:t>PO08S00238A01U	x 17 ULs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120L42A7322313	 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4922024" y="1410466"/>
            <a:ext cx="238050" cy="31158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42952" y="278370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6 billets</a:t>
            </a:r>
          </a:p>
        </p:txBody>
      </p:sp>
    </p:spTree>
    <p:extLst>
      <p:ext uri="{BB962C8B-B14F-4D97-AF65-F5344CB8AC3E}">
        <p14:creationId xmlns:p14="http://schemas.microsoft.com/office/powerpoint/2010/main" val="2240098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P43OL1103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B0B4E-95F1-4844-836B-67BD6E028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1176333"/>
            <a:ext cx="800474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9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Coils used: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203, 206, 112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113, </a:t>
            </a:r>
            <a:r>
              <a:rPr lang="en-US" dirty="0">
                <a:solidFill>
                  <a:schemeClr val="tx2"/>
                </a:solidFill>
              </a:rPr>
              <a:t>115 (spare)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Corresponding cables: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P43OL1096, P43OL1103, P43OL1100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P43OL1094, </a:t>
            </a:r>
            <a:r>
              <a:rPr lang="en-US" dirty="0">
                <a:solidFill>
                  <a:schemeClr val="tx2"/>
                </a:solidFill>
              </a:rPr>
              <a:t>P43OL1102 (spare)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All cables are 2</a:t>
            </a:r>
            <a:r>
              <a:rPr lang="en-US" baseline="30000" dirty="0"/>
              <a:t>nd</a:t>
            </a:r>
            <a:r>
              <a:rPr lang="en-US" dirty="0"/>
              <a:t> generation QXF cables with 108/127 RRP</a:t>
            </a:r>
            <a:r>
              <a:rPr lang="en-US" baseline="30000" dirty="0"/>
              <a:t>®</a:t>
            </a:r>
            <a:r>
              <a:rPr lang="en-US" dirty="0"/>
              <a:t> strands procured under LARP</a:t>
            </a:r>
          </a:p>
          <a:p>
            <a:r>
              <a:rPr lang="en-US" dirty="0">
                <a:solidFill>
                  <a:schemeClr val="tx2"/>
                </a:solidFill>
              </a:rPr>
              <a:t>4 AUP cables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1 LARP cable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082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P43OL1103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120°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1.527 mm</a:t>
            </a:r>
          </a:p>
          <a:p>
            <a:pPr lvl="1"/>
            <a:r>
              <a:rPr lang="en-US" dirty="0"/>
              <a:t>Production tail end: 1.528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280833"/>
              </p:ext>
            </p:extLst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0.442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18.163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1.530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0.414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0.382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1.519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005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81EB4-B947-42C0-B06C-B5DB16E36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83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8DC2C6-DEA4-43C3-A974-BDF7E6F32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6067"/>
            <a:ext cx="9144000" cy="30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59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68204C-F722-42FD-B54F-404A99B90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59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P43OL1103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#100415</a:t>
            </a:r>
          </a:p>
          <a:p>
            <a:r>
              <a:rPr lang="en-US" dirty="0"/>
              <a:t>P/I: 18.0</a:t>
            </a:r>
          </a:p>
          <a:p>
            <a:r>
              <a:rPr lang="en-US" dirty="0"/>
              <a:t>Spool tension: 10 lbs. (payoff); 20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0.149 mm; #2) 0.147 mm; #3) 0.145 mm; </a:t>
            </a:r>
          </a:p>
          <a:p>
            <a:pPr lvl="1"/>
            <a:r>
              <a:rPr lang="en-US" dirty="0"/>
              <a:t>Mean 0.147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0.145 mm; #2) 0.142 mm; #3) 0.140 mm; </a:t>
            </a:r>
          </a:p>
          <a:p>
            <a:pPr lvl="1"/>
            <a:r>
              <a:rPr lang="en-US" dirty="0"/>
              <a:t>Mean 0.143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2033001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P43OL1103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94455"/>
              </p:ext>
            </p:extLst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54.7%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18.8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242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147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375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472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581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705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2695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P43OL1103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5488767-CEE7-4B96-9159-4CDB94D4E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57883"/>
            <a:ext cx="9144000" cy="957994"/>
          </a:xfrm>
        </p:spPr>
      </p:pic>
    </p:spTree>
    <p:extLst>
      <p:ext uri="{BB962C8B-B14F-4D97-AF65-F5344CB8AC3E}">
        <p14:creationId xmlns:p14="http://schemas.microsoft.com/office/powerpoint/2010/main" val="1735495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39" y="1908247"/>
            <a:ext cx="8576741" cy="2348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QXFA-CL-206 Cable P43OL1103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5038149"/>
            <a:ext cx="7920000" cy="1088013"/>
          </a:xfrm>
        </p:spPr>
        <p:txBody>
          <a:bodyPr>
            <a:normAutofit/>
          </a:bodyPr>
          <a:lstStyle/>
          <a:p>
            <a:r>
              <a:rPr lang="en-US" sz="2000" dirty="0"/>
              <a:t>NO tests of backup samples were required to fulfill witness sample testing requirements</a:t>
            </a:r>
          </a:p>
          <a:p>
            <a:pPr lvl="1"/>
            <a:r>
              <a:rPr lang="en-US" sz="1600" dirty="0"/>
              <a:t>Unstable tests are shaded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MQXFA04 Coils Acceptance Review - 2019 10 30</a:t>
            </a:r>
            <a:endParaRPr lang="en-GB" noProof="0" dirty="0"/>
          </a:p>
        </p:txBody>
      </p:sp>
      <p:sp>
        <p:nvSpPr>
          <p:cNvPr id="7" name="Oval 6"/>
          <p:cNvSpPr/>
          <p:nvPr/>
        </p:nvSpPr>
        <p:spPr>
          <a:xfrm>
            <a:off x="6156176" y="3478157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31164" y="2395924"/>
            <a:ext cx="142502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67759" y="3799214"/>
            <a:ext cx="142502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85684" y="3418777"/>
            <a:ext cx="1518365" cy="355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773" y="4304111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Witness extracted strand (XS)</a:t>
            </a:r>
          </a:p>
          <a:p>
            <a:r>
              <a:rPr lang="en-US" dirty="0">
                <a:solidFill>
                  <a:srgbClr val="00B050"/>
                </a:solidFill>
              </a:rPr>
              <a:t>Witness virgin strand (VS)</a:t>
            </a:r>
          </a:p>
        </p:txBody>
      </p:sp>
      <p:sp>
        <p:nvSpPr>
          <p:cNvPr id="16" name="Oval 15"/>
          <p:cNvSpPr/>
          <p:nvPr/>
        </p:nvSpPr>
        <p:spPr>
          <a:xfrm>
            <a:off x="3321087" y="3747696"/>
            <a:ext cx="1518365" cy="355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15097" y="2780928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3B8AB-13EA-4455-BB10-71B37856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1768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QXFA206, cable 1103 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0999" y="1055064"/>
          <a:ext cx="8439472" cy="31784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18793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RRR </a:t>
                      </a:r>
                      <a:r>
                        <a:rPr lang="en-US" sz="1400" dirty="0"/>
                        <a:t>(293K / 20K)</a:t>
                      </a:r>
                    </a:p>
                    <a:p>
                      <a:r>
                        <a:rPr lang="en-US" sz="1400" dirty="0"/>
                        <a:t>XS &gt; 100</a:t>
                      </a:r>
                    </a:p>
                    <a:p>
                      <a:r>
                        <a:rPr lang="en-US" sz="1400" dirty="0"/>
                        <a:t>RW</a:t>
                      </a:r>
                      <a:r>
                        <a:rPr lang="en-US" sz="1400" baseline="0" dirty="0"/>
                        <a:t> &gt; 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  <a:p>
                      <a:r>
                        <a:rPr lang="en-US" sz="1400" dirty="0"/>
                        <a:t>XS</a:t>
                      </a:r>
                      <a:r>
                        <a:rPr lang="en-US" sz="1400" baseline="0" dirty="0"/>
                        <a:t> &gt; 600</a:t>
                      </a:r>
                    </a:p>
                    <a:p>
                      <a:r>
                        <a:rPr lang="en-US" sz="1400" baseline="0" dirty="0"/>
                        <a:t>RW &gt; 632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  <a:p>
                      <a:r>
                        <a:rPr lang="en-US" sz="1400" dirty="0"/>
                        <a:t>XS &gt; 314</a:t>
                      </a:r>
                    </a:p>
                    <a:p>
                      <a:r>
                        <a:rPr lang="en-US" sz="1400" dirty="0"/>
                        <a:t>RW &gt; 331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PO08S00238A01U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1733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PO08S00229A02U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P43OL1103AE29E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P43OL1103AE31E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P43OL1103AE47E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P43OL1103AE53E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HL-LHC AUP MQXFA04 Coils Acceptance Review - 2019 10 30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58112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nnnQ</a:t>
            </a:r>
            <a:r>
              <a:rPr lang="en-US" dirty="0"/>
              <a:t> denotes a critical current measurement that showed a transition but quenched before the criterion was reached</a:t>
            </a:r>
          </a:p>
          <a:p>
            <a:endParaRPr lang="en-US" dirty="0"/>
          </a:p>
          <a:p>
            <a:r>
              <a:rPr lang="en-US" dirty="0"/>
              <a:t>Q denotes a critical current measurement that did not show a transition before quenching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B5323-3E47-4906-ABBD-478CD4FD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6624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3311928" cy="720000"/>
          </a:xfrm>
        </p:spPr>
        <p:txBody>
          <a:bodyPr/>
          <a:lstStyle/>
          <a:p>
            <a:r>
              <a:rPr lang="en-US" dirty="0"/>
              <a:t>Coil 206 SSL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21175" y="6356350"/>
            <a:ext cx="4822825" cy="360363"/>
          </a:xfrm>
        </p:spPr>
        <p:txBody>
          <a:bodyPr/>
          <a:lstStyle/>
          <a:p>
            <a:r>
              <a:rPr lang="en-US"/>
              <a:t>HL-LHC AUP MQXFA04 Coils Acceptance Review - 2019 10 30</a:t>
            </a:r>
            <a:endParaRPr lang="en-US" dirty="0"/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1302909"/>
            <a:ext cx="7918450" cy="4739545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995936" y="339455"/>
          <a:ext cx="4597399" cy="762000"/>
        </p:xfrm>
        <a:graphic>
          <a:graphicData uri="http://schemas.openxmlformats.org/drawingml/2006/table">
            <a:tbl>
              <a:tblPr/>
              <a:tblGrid>
                <a:gridCol w="2182892">
                  <a:extLst>
                    <a:ext uri="{9D8B030D-6E8A-4147-A177-3AD203B41FA5}">
                      <a16:colId xmlns:a16="http://schemas.microsoft.com/office/drawing/2014/main" val="2039571367"/>
                    </a:ext>
                  </a:extLst>
                </a:gridCol>
                <a:gridCol w="1170766">
                  <a:extLst>
                    <a:ext uri="{9D8B030D-6E8A-4147-A177-3AD203B41FA5}">
                      <a16:colId xmlns:a16="http://schemas.microsoft.com/office/drawing/2014/main" val="2560547658"/>
                    </a:ext>
                  </a:extLst>
                </a:gridCol>
                <a:gridCol w="1243741">
                  <a:extLst>
                    <a:ext uri="{9D8B030D-6E8A-4147-A177-3AD203B41FA5}">
                      <a16:colId xmlns:a16="http://schemas.microsoft.com/office/drawing/2014/main" val="39752293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3086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684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2350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[K]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68380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4E5B9D-270C-4C13-BCFC-ECC92F41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99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“HiLumi” spec, procured by LARP under:</a:t>
            </a:r>
          </a:p>
          <a:p>
            <a:pPr lvl="1"/>
            <a:r>
              <a:rPr lang="en-US" dirty="0"/>
              <a:t>FNAL 632982 B – Spec 0</a:t>
            </a:r>
          </a:p>
          <a:p>
            <a:pPr lvl="1"/>
            <a:r>
              <a:rPr lang="en-US" dirty="0"/>
              <a:t>FNAL 632982 C – Spec 0</a:t>
            </a:r>
          </a:p>
          <a:p>
            <a:pPr lvl="1"/>
            <a:r>
              <a:rPr lang="en-US" dirty="0"/>
              <a:t>FNAL 632982 D – Spec 0</a:t>
            </a:r>
          </a:p>
          <a:p>
            <a:r>
              <a:rPr lang="en-US" dirty="0"/>
              <a:t>0.85 mm, </a:t>
            </a:r>
            <a:r>
              <a:rPr lang="en-US" dirty="0" err="1"/>
              <a:t>Ti</a:t>
            </a:r>
            <a:r>
              <a:rPr lang="en-US" dirty="0"/>
              <a:t>-doped, reduced Sn</a:t>
            </a:r>
          </a:p>
          <a:p>
            <a:r>
              <a:rPr lang="en-US" dirty="0"/>
              <a:t>Procurement specification was US-HiLumi-Doc-40, modification to HT was applied to PO 632982, changing the final stage from 665°C for 75 h to 665°C for 50 h.</a:t>
            </a:r>
          </a:p>
          <a:p>
            <a:r>
              <a:rPr lang="en-US" dirty="0"/>
              <a:t>Total volume under FNAL PO 632982 is 400 km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201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QXFA-112 / P43OL1100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9218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P43OL1100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2018 03 30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464 m (LBNL, fabricated, including LBNL samples)</a:t>
            </a:r>
          </a:p>
          <a:p>
            <a:pPr lvl="1"/>
            <a:r>
              <a:rPr lang="en-US" dirty="0"/>
              <a:t>449 m (Measured by FNAL)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702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P43OL1100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dirty="0"/>
              <a:t>PO08S00205A02U	x 8 ULs</a:t>
            </a:r>
          </a:p>
          <a:p>
            <a:pPr lvl="1"/>
            <a:r>
              <a:rPr lang="pl-PL" dirty="0"/>
              <a:t>PO08S00213A02U	x 8 ULs</a:t>
            </a:r>
          </a:p>
          <a:p>
            <a:pPr lvl="1"/>
            <a:r>
              <a:rPr lang="pl-PL" dirty="0"/>
              <a:t>PO08S00208A04U	x 13 ULs</a:t>
            </a:r>
          </a:p>
          <a:p>
            <a:pPr lvl="1"/>
            <a:r>
              <a:rPr lang="pl-PL" dirty="0"/>
              <a:t>PO08S00213A05U	x 5 ULs</a:t>
            </a:r>
          </a:p>
          <a:p>
            <a:pPr lvl="1"/>
            <a:r>
              <a:rPr lang="pl-PL" dirty="0"/>
              <a:t>PO08S00217A05U	x 5 ULs</a:t>
            </a:r>
          </a:p>
          <a:p>
            <a:pPr lvl="1"/>
            <a:r>
              <a:rPr lang="pl-PL" dirty="0"/>
              <a:t>PO08S00214A01U	x 1 ULs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120L45A7322313 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5744975" y="1410466"/>
            <a:ext cx="238050" cy="265860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65903" y="259903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5 billets</a:t>
            </a:r>
          </a:p>
        </p:txBody>
      </p:sp>
    </p:spTree>
    <p:extLst>
      <p:ext uri="{BB962C8B-B14F-4D97-AF65-F5344CB8AC3E}">
        <p14:creationId xmlns:p14="http://schemas.microsoft.com/office/powerpoint/2010/main" val="1507385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P43OL1100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0.05%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83F35-6790-4498-ABAA-4F260E6F2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1176333"/>
            <a:ext cx="800474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9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P43OL1100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109°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1.536 mm</a:t>
            </a:r>
          </a:p>
          <a:p>
            <a:pPr lvl="1"/>
            <a:r>
              <a:rPr lang="en-US" dirty="0"/>
              <a:t>Production tail end: 1.533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27007"/>
              </p:ext>
            </p:extLst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0.423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18.181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1.532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0.405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18.164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0.382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799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1E81F-8E21-4AD9-BC28-E4687AF31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20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600"/>
            <a:ext cx="9144000" cy="290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3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82ACF6-4DCB-4048-961E-AAF650B1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03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P43OL1100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#100415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(payoff); 12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0.150 mm; #2) 0.148 mm; #3) 0.146 mm; </a:t>
            </a:r>
          </a:p>
          <a:p>
            <a:pPr lvl="1"/>
            <a:r>
              <a:rPr lang="en-US" dirty="0"/>
              <a:t>Mean 0.148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0.148 mm; #2) 0.147 mm; #3) 0.143 mm; </a:t>
            </a:r>
          </a:p>
          <a:p>
            <a:pPr lvl="1"/>
            <a:r>
              <a:rPr lang="en-US" dirty="0"/>
              <a:t>Mean 0.146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13323524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P43OL1100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206133"/>
              </p:ext>
            </p:extLst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0.851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54.1%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18.6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318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214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371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464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569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688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86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6DA28-75C6-3448-A04A-03919D139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75"/>
          <a:stretch/>
        </p:blipFill>
        <p:spPr>
          <a:xfrm>
            <a:off x="365806" y="960148"/>
            <a:ext cx="8520276" cy="44046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Billets in the LARP production run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229" y="5154632"/>
            <a:ext cx="7832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Supplier is conservative by 2.1% after accounting for heat treatment</a:t>
            </a:r>
          </a:p>
          <a:p>
            <a:r>
              <a:rPr lang="en-US" dirty="0">
                <a:solidFill>
                  <a:srgbClr val="FF0000"/>
                </a:solidFill>
              </a:rPr>
              <a:t>2.1% is comparable to the inter-lab test uncertainty (1.6 % in 2015) and past BNL-OST comparison (3% primarily due to strain).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433" y="3851121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331 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433" y="4220453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314 A</a:t>
            </a:r>
          </a:p>
        </p:txBody>
      </p:sp>
    </p:spTree>
    <p:extLst>
      <p:ext uri="{BB962C8B-B14F-4D97-AF65-F5344CB8AC3E}">
        <p14:creationId xmlns:p14="http://schemas.microsoft.com/office/powerpoint/2010/main" val="7929825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P43OL1100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50</a:t>
            </a:fld>
            <a:endParaRPr lang="fr-F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1ED9D28-4202-4ACA-977D-2BEF903BF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53469"/>
            <a:ext cx="9144000" cy="968188"/>
          </a:xfrm>
        </p:spPr>
      </p:pic>
    </p:spTree>
    <p:extLst>
      <p:ext uri="{BB962C8B-B14F-4D97-AF65-F5344CB8AC3E}">
        <p14:creationId xmlns:p14="http://schemas.microsoft.com/office/powerpoint/2010/main" val="3315424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73" y="1821125"/>
            <a:ext cx="8528699" cy="2411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QXFA-CL-112 Cable P43OL1100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5038149"/>
            <a:ext cx="7920000" cy="1088013"/>
          </a:xfrm>
        </p:spPr>
        <p:txBody>
          <a:bodyPr>
            <a:normAutofit/>
          </a:bodyPr>
          <a:lstStyle/>
          <a:p>
            <a:r>
              <a:rPr lang="en-US" sz="2000" dirty="0"/>
              <a:t>Tests of 1 backup sample was required to fulfill witness sample testing requirements</a:t>
            </a:r>
          </a:p>
          <a:p>
            <a:pPr lvl="1"/>
            <a:r>
              <a:rPr lang="en-US" sz="1600" dirty="0"/>
              <a:t>Unstable tests are shaded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MQXFA04 Coils Acceptance Review - 2019 10 30</a:t>
            </a:r>
            <a:endParaRPr lang="en-GB" noProof="0" dirty="0"/>
          </a:p>
        </p:txBody>
      </p:sp>
      <p:sp>
        <p:nvSpPr>
          <p:cNvPr id="7" name="Oval 6"/>
          <p:cNvSpPr/>
          <p:nvPr/>
        </p:nvSpPr>
        <p:spPr>
          <a:xfrm>
            <a:off x="1979712" y="3063446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55233" y="3552408"/>
            <a:ext cx="142502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773" y="4304111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Witness extracted strand (XS)</a:t>
            </a:r>
          </a:p>
          <a:p>
            <a:r>
              <a:rPr lang="en-US" dirty="0">
                <a:solidFill>
                  <a:srgbClr val="00B050"/>
                </a:solidFill>
              </a:rPr>
              <a:t>Witness virgin strand (VS)</a:t>
            </a:r>
          </a:p>
        </p:txBody>
      </p:sp>
      <p:sp>
        <p:nvSpPr>
          <p:cNvPr id="15" name="Oval 14"/>
          <p:cNvSpPr/>
          <p:nvPr/>
        </p:nvSpPr>
        <p:spPr>
          <a:xfrm>
            <a:off x="3364458" y="3686862"/>
            <a:ext cx="1425022" cy="288032"/>
          </a:xfrm>
          <a:prstGeom prst="ellipse">
            <a:avLst/>
          </a:prstGeom>
          <a:solidFill>
            <a:srgbClr val="FFFF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99236" y="3643446"/>
            <a:ext cx="1518365" cy="355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41029" y="2708920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55233" y="3365544"/>
            <a:ext cx="1518365" cy="355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87A21-8546-4992-9ABB-72FD20E2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18155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QXFA112, cable 1100 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0999" y="1055064"/>
          <a:ext cx="8439472" cy="31784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18793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RRR </a:t>
                      </a:r>
                      <a:r>
                        <a:rPr lang="en-US" sz="1400" dirty="0"/>
                        <a:t>(293K / 20K)</a:t>
                      </a:r>
                    </a:p>
                    <a:p>
                      <a:r>
                        <a:rPr lang="en-US" sz="1400" dirty="0"/>
                        <a:t>XS &gt; 100</a:t>
                      </a:r>
                    </a:p>
                    <a:p>
                      <a:r>
                        <a:rPr lang="en-US" sz="1400" dirty="0"/>
                        <a:t>RW</a:t>
                      </a:r>
                      <a:r>
                        <a:rPr lang="en-US" sz="1400" baseline="0" dirty="0"/>
                        <a:t> &gt; 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  <a:p>
                      <a:r>
                        <a:rPr lang="en-US" sz="1400" dirty="0"/>
                        <a:t>XS</a:t>
                      </a:r>
                      <a:r>
                        <a:rPr lang="en-US" sz="1400" baseline="0" dirty="0"/>
                        <a:t> &gt; 600</a:t>
                      </a:r>
                    </a:p>
                    <a:p>
                      <a:r>
                        <a:rPr lang="en-US" sz="1400" baseline="0" dirty="0"/>
                        <a:t>RW &gt; 632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  <a:p>
                      <a:r>
                        <a:rPr lang="en-US" sz="1400" dirty="0"/>
                        <a:t>XS &gt; 314</a:t>
                      </a:r>
                    </a:p>
                    <a:p>
                      <a:r>
                        <a:rPr lang="en-US" sz="1400" dirty="0"/>
                        <a:t>RW &gt; 331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PO08S00213A02U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1733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PO08S00208A04U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711Q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P43OL1100AE15E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P43OL1100AE29E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P43OL1100AE18E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P43OL1100AE53E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66769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HL-LHC AUP MQXFA04 Coils Acceptance Review - 2019 10 30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2456" y="508518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nnnQ</a:t>
            </a:r>
            <a:r>
              <a:rPr lang="en-US" dirty="0"/>
              <a:t> denotes a critical current measurement that showed a transition but quenched before the criterion was reached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 denotes a critical current measurement that did not show a transition before quenching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ECD07-8739-47BD-9B6C-F31FECB9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16562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3311928" cy="720000"/>
          </a:xfrm>
        </p:spPr>
        <p:txBody>
          <a:bodyPr/>
          <a:lstStyle/>
          <a:p>
            <a:r>
              <a:rPr lang="en-US" dirty="0"/>
              <a:t>Coil 112 SSL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21175" y="6356350"/>
            <a:ext cx="4822825" cy="360363"/>
          </a:xfrm>
        </p:spPr>
        <p:txBody>
          <a:bodyPr/>
          <a:lstStyle/>
          <a:p>
            <a:r>
              <a:rPr lang="en-US"/>
              <a:t>HL-LHC AUP MQXFA04 Coils Acceptance Review - 2019 10 30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1302909"/>
            <a:ext cx="7918450" cy="473954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23928" y="459632"/>
          <a:ext cx="4597399" cy="762000"/>
        </p:xfrm>
        <a:graphic>
          <a:graphicData uri="http://schemas.openxmlformats.org/drawingml/2006/table">
            <a:tbl>
              <a:tblPr/>
              <a:tblGrid>
                <a:gridCol w="2182892">
                  <a:extLst>
                    <a:ext uri="{9D8B030D-6E8A-4147-A177-3AD203B41FA5}">
                      <a16:colId xmlns:a16="http://schemas.microsoft.com/office/drawing/2014/main" val="1654019272"/>
                    </a:ext>
                  </a:extLst>
                </a:gridCol>
                <a:gridCol w="1170766">
                  <a:extLst>
                    <a:ext uri="{9D8B030D-6E8A-4147-A177-3AD203B41FA5}">
                      <a16:colId xmlns:a16="http://schemas.microsoft.com/office/drawing/2014/main" val="1476114896"/>
                    </a:ext>
                  </a:extLst>
                </a:gridCol>
                <a:gridCol w="1243741">
                  <a:extLst>
                    <a:ext uri="{9D8B030D-6E8A-4147-A177-3AD203B41FA5}">
                      <a16:colId xmlns:a16="http://schemas.microsoft.com/office/drawing/2014/main" val="9539830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9279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6552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130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[K]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99233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D91066-19EA-42C9-A27E-47B6DCEF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572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QXFA-113 / P43OL1094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73266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P43OL1094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2018 01 18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466 m (LBNL, fabricated, including LBNL samples)</a:t>
            </a:r>
          </a:p>
          <a:p>
            <a:pPr lvl="1"/>
            <a:r>
              <a:rPr lang="en-US" dirty="0"/>
              <a:t>444 m (Measured by FNAL)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4372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P43OL1094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dirty="0"/>
              <a:t>PO08S00198A02U	x 18 ULs</a:t>
            </a:r>
          </a:p>
          <a:p>
            <a:pPr lvl="1"/>
            <a:r>
              <a:rPr lang="pl-PL" dirty="0"/>
              <a:t>PO08S00219A01U	x 17 ULs</a:t>
            </a:r>
          </a:p>
          <a:p>
            <a:pPr lvl="1"/>
            <a:r>
              <a:rPr lang="pl-PL" dirty="0"/>
              <a:t>PO08S00181A06U	x 3 ULs</a:t>
            </a:r>
          </a:p>
          <a:p>
            <a:pPr lvl="1"/>
            <a:r>
              <a:rPr lang="pl-PL" dirty="0"/>
              <a:t>PO08S00181A05U	x 1 ULs</a:t>
            </a:r>
          </a:p>
          <a:p>
            <a:pPr lvl="1"/>
            <a:r>
              <a:rPr lang="pl-PL" dirty="0"/>
              <a:t>PO08S00182A05U	x 1 ULs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120L51A7322313 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5690338" y="1823591"/>
            <a:ext cx="238050" cy="192021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11266" y="259903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4 billets</a:t>
            </a:r>
          </a:p>
        </p:txBody>
      </p:sp>
    </p:spTree>
    <p:extLst>
      <p:ext uri="{BB962C8B-B14F-4D97-AF65-F5344CB8AC3E}">
        <p14:creationId xmlns:p14="http://schemas.microsoft.com/office/powerpoint/2010/main" val="36082858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P43OL1094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0.11%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4.27%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78485-0734-4898-9CD0-82FFB8D56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1176333"/>
            <a:ext cx="800474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118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P43OL1094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95°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1.532 mm</a:t>
            </a:r>
          </a:p>
          <a:p>
            <a:pPr lvl="1"/>
            <a:r>
              <a:rPr lang="en-US" dirty="0"/>
              <a:t>Production tail end: 1.531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790032"/>
              </p:ext>
            </p:extLst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0.437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18.162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0.418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0.391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5585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D2CD2-64D7-4DD8-A6E8-66A4B9FA0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1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0"/>
            <a:ext cx="9205758" cy="6267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4958" y="318286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(99.7%) SPC upper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4958" y="233173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(0.3%) SPC lower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4958" y="306324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SPEC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3309" y="318286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X = verification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195" y="13362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Ic@12T</a:t>
            </a:r>
          </a:p>
        </p:txBody>
      </p:sp>
      <p:sp>
        <p:nvSpPr>
          <p:cNvPr id="11" name="Up Arrow 10"/>
          <p:cNvSpPr/>
          <p:nvPr/>
        </p:nvSpPr>
        <p:spPr>
          <a:xfrm>
            <a:off x="2671479" y="340109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203</a:t>
            </a:r>
          </a:p>
        </p:txBody>
      </p:sp>
      <p:sp>
        <p:nvSpPr>
          <p:cNvPr id="13" name="Up Arrow 12"/>
          <p:cNvSpPr/>
          <p:nvPr/>
        </p:nvSpPr>
        <p:spPr>
          <a:xfrm>
            <a:off x="3068946" y="33885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113</a:t>
            </a:r>
          </a:p>
        </p:txBody>
      </p:sp>
      <p:sp>
        <p:nvSpPr>
          <p:cNvPr id="14" name="Up Arrow 13"/>
          <p:cNvSpPr/>
          <p:nvPr/>
        </p:nvSpPr>
        <p:spPr>
          <a:xfrm>
            <a:off x="4382895" y="33885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113</a:t>
            </a:r>
          </a:p>
        </p:txBody>
      </p:sp>
      <p:sp>
        <p:nvSpPr>
          <p:cNvPr id="15" name="Up Arrow 14"/>
          <p:cNvSpPr/>
          <p:nvPr/>
        </p:nvSpPr>
        <p:spPr>
          <a:xfrm>
            <a:off x="5196198" y="338695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206</a:t>
            </a:r>
          </a:p>
        </p:txBody>
      </p:sp>
      <p:sp>
        <p:nvSpPr>
          <p:cNvPr id="16" name="Up Arrow 15"/>
          <p:cNvSpPr/>
          <p:nvPr/>
        </p:nvSpPr>
        <p:spPr>
          <a:xfrm>
            <a:off x="4878366" y="338695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206</a:t>
            </a:r>
          </a:p>
        </p:txBody>
      </p:sp>
      <p:sp>
        <p:nvSpPr>
          <p:cNvPr id="17" name="Up Arrow 16"/>
          <p:cNvSpPr/>
          <p:nvPr/>
        </p:nvSpPr>
        <p:spPr>
          <a:xfrm>
            <a:off x="5064567" y="3133615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115</a:t>
            </a:r>
          </a:p>
        </p:txBody>
      </p:sp>
      <p:sp>
        <p:nvSpPr>
          <p:cNvPr id="18" name="Up Arrow 17"/>
          <p:cNvSpPr/>
          <p:nvPr/>
        </p:nvSpPr>
        <p:spPr>
          <a:xfrm>
            <a:off x="3923928" y="336648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23726855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B270E1-E672-44FB-8DC1-5FCCF4116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6067"/>
            <a:ext cx="9144000" cy="30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498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DDED25-9B6D-41E9-882E-7351BFB2A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145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P43OL1094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#91309</a:t>
            </a:r>
          </a:p>
          <a:p>
            <a:r>
              <a:rPr lang="en-US" dirty="0"/>
              <a:t>P/I: 18.0</a:t>
            </a:r>
          </a:p>
          <a:p>
            <a:r>
              <a:rPr lang="en-US" dirty="0"/>
              <a:t>Spool tension: 10 lbs. (payoff); 12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0.151 mm; #2) 0.148 mm; #3) 0.147 mm; </a:t>
            </a:r>
          </a:p>
          <a:p>
            <a:pPr lvl="1"/>
            <a:r>
              <a:rPr lang="en-US" dirty="0"/>
              <a:t>Mean 0.149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0.148 mm; #2) 0.145 mm; #3) 0.143 mm; </a:t>
            </a:r>
          </a:p>
          <a:p>
            <a:pPr lvl="1"/>
            <a:r>
              <a:rPr lang="en-US" dirty="0"/>
              <a:t>Mean 0.145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7593990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P43OL1094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301738"/>
              </p:ext>
            </p:extLst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0.851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53.8%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18.6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322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225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369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464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571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694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903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P43OL1094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64</a:t>
            </a:fld>
            <a:endParaRPr lang="fr-F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D7FDD1F-AB87-4DF5-8497-97E39D97E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87688"/>
            <a:ext cx="9144000" cy="1120112"/>
          </a:xfrm>
        </p:spPr>
      </p:pic>
    </p:spTree>
    <p:extLst>
      <p:ext uri="{BB962C8B-B14F-4D97-AF65-F5344CB8AC3E}">
        <p14:creationId xmlns:p14="http://schemas.microsoft.com/office/powerpoint/2010/main" val="9526432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73" y="1742024"/>
            <a:ext cx="8600707" cy="2409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QXFA-CL-113 Cable P43OL1094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5038149"/>
            <a:ext cx="7920000" cy="1088013"/>
          </a:xfrm>
        </p:spPr>
        <p:txBody>
          <a:bodyPr>
            <a:normAutofit/>
          </a:bodyPr>
          <a:lstStyle/>
          <a:p>
            <a:r>
              <a:rPr lang="en-US" sz="2000" dirty="0"/>
              <a:t>NO backup samples were required to fulfill witness sample testing requirements</a:t>
            </a:r>
          </a:p>
          <a:p>
            <a:pPr lvl="1"/>
            <a:r>
              <a:rPr lang="en-US" sz="1600" dirty="0"/>
              <a:t>Unstable tests are shaded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MQXFA04 Coils Acceptance Review - 2019 10 30</a:t>
            </a:r>
            <a:endParaRPr lang="en-GB" noProof="0" dirty="0"/>
          </a:p>
        </p:txBody>
      </p:sp>
      <p:sp>
        <p:nvSpPr>
          <p:cNvPr id="7" name="Oval 6"/>
          <p:cNvSpPr/>
          <p:nvPr/>
        </p:nvSpPr>
        <p:spPr>
          <a:xfrm>
            <a:off x="755576" y="2314909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79502" y="3839552"/>
            <a:ext cx="142502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773" y="4304111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Witness extracted strand (XS)</a:t>
            </a:r>
          </a:p>
          <a:p>
            <a:r>
              <a:rPr lang="en-US" dirty="0">
                <a:solidFill>
                  <a:srgbClr val="00B050"/>
                </a:solidFill>
              </a:rPr>
              <a:t>Witness virgin strand (VS)</a:t>
            </a:r>
          </a:p>
        </p:txBody>
      </p:sp>
      <p:sp>
        <p:nvSpPr>
          <p:cNvPr id="15" name="Oval 14"/>
          <p:cNvSpPr/>
          <p:nvPr/>
        </p:nvSpPr>
        <p:spPr>
          <a:xfrm>
            <a:off x="3364458" y="3686862"/>
            <a:ext cx="1425022" cy="288032"/>
          </a:xfrm>
          <a:prstGeom prst="ellipse">
            <a:avLst/>
          </a:prstGeom>
          <a:solidFill>
            <a:srgbClr val="FFFF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99236" y="3643446"/>
            <a:ext cx="1518365" cy="355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3130" y="2653434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2638" y="2583032"/>
            <a:ext cx="1518365" cy="355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A5BC2-A240-4A47-A370-58261B84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5916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QXFA113, cable 1094 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0999" y="1055064"/>
          <a:ext cx="8439472" cy="31784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18793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RRR </a:t>
                      </a:r>
                      <a:r>
                        <a:rPr lang="en-US" sz="1400" dirty="0"/>
                        <a:t>(293K / 20K)</a:t>
                      </a:r>
                    </a:p>
                    <a:p>
                      <a:r>
                        <a:rPr lang="en-US" sz="1400" dirty="0"/>
                        <a:t>XS &gt; 100</a:t>
                      </a:r>
                    </a:p>
                    <a:p>
                      <a:r>
                        <a:rPr lang="en-US" sz="1400" dirty="0"/>
                        <a:t>RW</a:t>
                      </a:r>
                      <a:r>
                        <a:rPr lang="en-US" sz="1400" baseline="0" dirty="0"/>
                        <a:t> &gt; 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  <a:p>
                      <a:r>
                        <a:rPr lang="en-US" sz="1400" dirty="0"/>
                        <a:t>XS</a:t>
                      </a:r>
                      <a:r>
                        <a:rPr lang="en-US" sz="1400" baseline="0" dirty="0"/>
                        <a:t> &gt; 600</a:t>
                      </a:r>
                    </a:p>
                    <a:p>
                      <a:r>
                        <a:rPr lang="en-US" sz="1400" baseline="0" dirty="0"/>
                        <a:t>RW &gt; 632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  <a:p>
                      <a:r>
                        <a:rPr lang="en-US" sz="1400" dirty="0"/>
                        <a:t>XS &gt; 314</a:t>
                      </a:r>
                    </a:p>
                    <a:p>
                      <a:r>
                        <a:rPr lang="en-US" sz="1400" dirty="0"/>
                        <a:t>RW &gt; 331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PO08S00198A02U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1733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PO08S00219A01U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P43OL1094AE01E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P43OL1094AE03E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P43OL1094AE29E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P43OL1094AE30E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66769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HL-LHC AUP MQXFA04 Coils Acceptance Review - 2019 10 30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2456" y="508518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nnnQ</a:t>
            </a:r>
            <a:r>
              <a:rPr lang="en-US" dirty="0"/>
              <a:t> denotes a critical current measurement that showed a transition but quenched before the criterion was reached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 denotes a critical current measurement that did not show a transition before quenching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CB479-B42A-408D-A20C-B6A0AE86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068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3311928" cy="720000"/>
          </a:xfrm>
        </p:spPr>
        <p:txBody>
          <a:bodyPr/>
          <a:lstStyle/>
          <a:p>
            <a:r>
              <a:rPr lang="en-US" dirty="0"/>
              <a:t>Coil 113 SSL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21175" y="6356350"/>
            <a:ext cx="4822825" cy="360363"/>
          </a:xfrm>
        </p:spPr>
        <p:txBody>
          <a:bodyPr/>
          <a:lstStyle/>
          <a:p>
            <a:r>
              <a:rPr lang="en-US"/>
              <a:t>HL-LHC AUP MQXFA04 Coils Acceptance Review - 2019 10 30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1305310"/>
            <a:ext cx="7918450" cy="47347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51920" y="385162"/>
          <a:ext cx="4597399" cy="762000"/>
        </p:xfrm>
        <a:graphic>
          <a:graphicData uri="http://schemas.openxmlformats.org/drawingml/2006/table">
            <a:tbl>
              <a:tblPr/>
              <a:tblGrid>
                <a:gridCol w="2182892">
                  <a:extLst>
                    <a:ext uri="{9D8B030D-6E8A-4147-A177-3AD203B41FA5}">
                      <a16:colId xmlns:a16="http://schemas.microsoft.com/office/drawing/2014/main" val="3364399357"/>
                    </a:ext>
                  </a:extLst>
                </a:gridCol>
                <a:gridCol w="1170766">
                  <a:extLst>
                    <a:ext uri="{9D8B030D-6E8A-4147-A177-3AD203B41FA5}">
                      <a16:colId xmlns:a16="http://schemas.microsoft.com/office/drawing/2014/main" val="2628846199"/>
                    </a:ext>
                  </a:extLst>
                </a:gridCol>
                <a:gridCol w="1243741">
                  <a:extLst>
                    <a:ext uri="{9D8B030D-6E8A-4147-A177-3AD203B41FA5}">
                      <a16:colId xmlns:a16="http://schemas.microsoft.com/office/drawing/2014/main" val="29073877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387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01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216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[K]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42119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B8075C-100A-44D6-80C3-7031B65D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93166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QXFA-115 / P43OL1102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338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2018 05 18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470 m (LBNL, fabricated, including LBNL samples)</a:t>
            </a:r>
          </a:p>
          <a:p>
            <a:pPr lvl="1"/>
            <a:r>
              <a:rPr lang="en-US" dirty="0"/>
              <a:t>449 m (Measured by FNAL)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95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0"/>
            <a:ext cx="9205758" cy="6267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4958" y="318286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(99.7%) SPC upper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4958" y="233173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(0.3%) SPC lower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4958" y="289907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SPEC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3309" y="318286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X = verification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195" y="13362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Ic@15T</a:t>
            </a:r>
          </a:p>
        </p:txBody>
      </p:sp>
      <p:sp>
        <p:nvSpPr>
          <p:cNvPr id="10" name="Up Arrow 9"/>
          <p:cNvSpPr/>
          <p:nvPr/>
        </p:nvSpPr>
        <p:spPr>
          <a:xfrm>
            <a:off x="2671479" y="340109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203</a:t>
            </a:r>
          </a:p>
        </p:txBody>
      </p:sp>
      <p:sp>
        <p:nvSpPr>
          <p:cNvPr id="11" name="Up Arrow 10"/>
          <p:cNvSpPr/>
          <p:nvPr/>
        </p:nvSpPr>
        <p:spPr>
          <a:xfrm>
            <a:off x="3923928" y="336648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112</a:t>
            </a:r>
          </a:p>
        </p:txBody>
      </p:sp>
      <p:sp>
        <p:nvSpPr>
          <p:cNvPr id="12" name="Up Arrow 11"/>
          <p:cNvSpPr/>
          <p:nvPr/>
        </p:nvSpPr>
        <p:spPr>
          <a:xfrm>
            <a:off x="3068946" y="33885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113</a:t>
            </a:r>
          </a:p>
        </p:txBody>
      </p:sp>
      <p:sp>
        <p:nvSpPr>
          <p:cNvPr id="13" name="Up Arrow 12"/>
          <p:cNvSpPr/>
          <p:nvPr/>
        </p:nvSpPr>
        <p:spPr>
          <a:xfrm>
            <a:off x="4382895" y="33885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113</a:t>
            </a:r>
          </a:p>
        </p:txBody>
      </p:sp>
      <p:sp>
        <p:nvSpPr>
          <p:cNvPr id="14" name="Up Arrow 13"/>
          <p:cNvSpPr/>
          <p:nvPr/>
        </p:nvSpPr>
        <p:spPr>
          <a:xfrm>
            <a:off x="5196198" y="338695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206</a:t>
            </a:r>
          </a:p>
        </p:txBody>
      </p:sp>
      <p:sp>
        <p:nvSpPr>
          <p:cNvPr id="15" name="Up Arrow 14"/>
          <p:cNvSpPr/>
          <p:nvPr/>
        </p:nvSpPr>
        <p:spPr>
          <a:xfrm>
            <a:off x="4878366" y="338695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206</a:t>
            </a:r>
          </a:p>
        </p:txBody>
      </p:sp>
      <p:sp>
        <p:nvSpPr>
          <p:cNvPr id="16" name="Up Arrow 15"/>
          <p:cNvSpPr/>
          <p:nvPr/>
        </p:nvSpPr>
        <p:spPr>
          <a:xfrm>
            <a:off x="5064567" y="3133615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115</a:t>
            </a:r>
          </a:p>
        </p:txBody>
      </p:sp>
    </p:spTree>
    <p:extLst>
      <p:ext uri="{BB962C8B-B14F-4D97-AF65-F5344CB8AC3E}">
        <p14:creationId xmlns:p14="http://schemas.microsoft.com/office/powerpoint/2010/main" val="5276435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dirty="0"/>
              <a:t>PO08S00239A05U	x 2 ULs</a:t>
            </a:r>
          </a:p>
          <a:p>
            <a:pPr lvl="1"/>
            <a:r>
              <a:rPr lang="pl-PL" dirty="0"/>
              <a:t>PO08S00220A04U	x 3 ULs</a:t>
            </a:r>
          </a:p>
          <a:p>
            <a:pPr lvl="1"/>
            <a:r>
              <a:rPr lang="pl-PL" dirty="0"/>
              <a:t>PO08S00230A04U	x 3 ULs</a:t>
            </a:r>
          </a:p>
          <a:p>
            <a:pPr lvl="1"/>
            <a:r>
              <a:rPr lang="en-US" dirty="0"/>
              <a:t>P</a:t>
            </a:r>
            <a:r>
              <a:rPr lang="pl-PL" dirty="0"/>
              <a:t>O08S00239</a:t>
            </a:r>
            <a:r>
              <a:rPr lang="en-US" dirty="0"/>
              <a:t>A</a:t>
            </a:r>
            <a:r>
              <a:rPr lang="pl-PL" dirty="0"/>
              <a:t>03U	x 3 ULs</a:t>
            </a:r>
          </a:p>
          <a:p>
            <a:pPr lvl="1"/>
            <a:r>
              <a:rPr lang="pl-PL" dirty="0"/>
              <a:t>PO08S00235A01U	x 12 ULs</a:t>
            </a:r>
          </a:p>
          <a:p>
            <a:pPr lvl="1"/>
            <a:r>
              <a:rPr lang="pl-PL" dirty="0"/>
              <a:t>PO08S00237A01U	x 17 ULs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120L43A7322313 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70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5653536" y="1682995"/>
            <a:ext cx="238050" cy="22014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74464" y="259903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5 billets</a:t>
            </a:r>
          </a:p>
        </p:txBody>
      </p:sp>
    </p:spTree>
    <p:extLst>
      <p:ext uri="{BB962C8B-B14F-4D97-AF65-F5344CB8AC3E}">
        <p14:creationId xmlns:p14="http://schemas.microsoft.com/office/powerpoint/2010/main" val="42882541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71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D4EEA-D7F2-4ADC-82F2-3422B4DDF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1176333"/>
            <a:ext cx="800474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248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135°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1.525 mm</a:t>
            </a:r>
          </a:p>
          <a:p>
            <a:pPr lvl="1"/>
            <a:r>
              <a:rPr lang="en-US" dirty="0"/>
              <a:t>Production tail end: 1.528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713725"/>
              </p:ext>
            </p:extLst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0.451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18.169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1.530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0.425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16.9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0.395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4114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73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07A49-8F2C-46A8-9F58-A337FA04D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008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74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0307EB-288E-4BED-A380-4DE5D382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6067"/>
            <a:ext cx="9144000" cy="30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070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75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64FA0A-91BC-405E-AF9B-3852FEC8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320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#100415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(payoff); 20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0.150 mm; #2) 0.147 mm; #3) 0.146 mm; </a:t>
            </a:r>
          </a:p>
          <a:p>
            <a:pPr lvl="1"/>
            <a:r>
              <a:rPr lang="en-US" dirty="0"/>
              <a:t>Mean 0.148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0.143 mm; #2) 0.140 mm; #3) 0.137 mm; </a:t>
            </a:r>
          </a:p>
          <a:p>
            <a:pPr lvl="1"/>
            <a:r>
              <a:rPr lang="en-US" dirty="0"/>
              <a:t>Mean 0.140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15432069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187088"/>
              </p:ext>
            </p:extLst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55.1%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18.6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263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154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365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459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567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690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01561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78</a:t>
            </a:fld>
            <a:endParaRPr lang="fr-F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F8A4D0-3589-4528-B4AE-1CD755D66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53962"/>
            <a:ext cx="9144000" cy="967049"/>
          </a:xfrm>
        </p:spPr>
      </p:pic>
    </p:spTree>
    <p:extLst>
      <p:ext uri="{BB962C8B-B14F-4D97-AF65-F5344CB8AC3E}">
        <p14:creationId xmlns:p14="http://schemas.microsoft.com/office/powerpoint/2010/main" val="11795727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95" y="1793775"/>
            <a:ext cx="8501286" cy="2331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QXFA-CL-115 Cable P43OL1102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5038149"/>
            <a:ext cx="7920000" cy="1088013"/>
          </a:xfrm>
        </p:spPr>
        <p:txBody>
          <a:bodyPr>
            <a:normAutofit/>
          </a:bodyPr>
          <a:lstStyle/>
          <a:p>
            <a:r>
              <a:rPr lang="en-US" sz="2000" dirty="0"/>
              <a:t>NO tests of backup samples were required to fulfill witness sample testing requirements</a:t>
            </a:r>
          </a:p>
          <a:p>
            <a:pPr lvl="1"/>
            <a:r>
              <a:rPr lang="en-US" sz="1600" dirty="0"/>
              <a:t>Unstable tests are shaded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MQXFA04 Coils Acceptance Review - 2019 10 30</a:t>
            </a:r>
            <a:endParaRPr lang="en-GB" noProof="0" dirty="0"/>
          </a:p>
        </p:txBody>
      </p:sp>
      <p:sp>
        <p:nvSpPr>
          <p:cNvPr id="7" name="Oval 6"/>
          <p:cNvSpPr/>
          <p:nvPr/>
        </p:nvSpPr>
        <p:spPr>
          <a:xfrm>
            <a:off x="7470623" y="3679093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32355" y="2290860"/>
            <a:ext cx="142502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09032" y="3464947"/>
            <a:ext cx="142502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773" y="4304111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Witness extracted strand (XS)</a:t>
            </a:r>
          </a:p>
          <a:p>
            <a:r>
              <a:rPr lang="en-US" dirty="0">
                <a:solidFill>
                  <a:srgbClr val="00B050"/>
                </a:solidFill>
              </a:rPr>
              <a:t>Witness virgin strand (VS)</a:t>
            </a:r>
          </a:p>
        </p:txBody>
      </p:sp>
      <p:sp>
        <p:nvSpPr>
          <p:cNvPr id="16" name="Oval 15"/>
          <p:cNvSpPr/>
          <p:nvPr/>
        </p:nvSpPr>
        <p:spPr>
          <a:xfrm>
            <a:off x="2062360" y="3464947"/>
            <a:ext cx="1518365" cy="355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60032" y="3023195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96DD3-10C0-4F2E-A48B-DDD5CEA0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507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0"/>
            <a:ext cx="9205758" cy="6267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922" y="0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(99.7%) SPC upper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6634" y="214885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(0.3%) SPC lower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1638" y="26192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SPEC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4366" y="3077698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X = verification test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35" y="313361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RRR Round wire</a:t>
            </a:r>
          </a:p>
        </p:txBody>
      </p:sp>
      <p:sp>
        <p:nvSpPr>
          <p:cNvPr id="11" name="Up Arrow 10"/>
          <p:cNvSpPr/>
          <p:nvPr/>
        </p:nvSpPr>
        <p:spPr>
          <a:xfrm>
            <a:off x="2671479" y="340109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203</a:t>
            </a:r>
          </a:p>
        </p:txBody>
      </p:sp>
      <p:sp>
        <p:nvSpPr>
          <p:cNvPr id="12" name="Up Arrow 11"/>
          <p:cNvSpPr/>
          <p:nvPr/>
        </p:nvSpPr>
        <p:spPr>
          <a:xfrm>
            <a:off x="3923928" y="336648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112</a:t>
            </a:r>
          </a:p>
        </p:txBody>
      </p:sp>
      <p:sp>
        <p:nvSpPr>
          <p:cNvPr id="13" name="Up Arrow 12"/>
          <p:cNvSpPr/>
          <p:nvPr/>
        </p:nvSpPr>
        <p:spPr>
          <a:xfrm>
            <a:off x="3068946" y="33885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113</a:t>
            </a:r>
          </a:p>
        </p:txBody>
      </p:sp>
      <p:sp>
        <p:nvSpPr>
          <p:cNvPr id="14" name="Up Arrow 13"/>
          <p:cNvSpPr/>
          <p:nvPr/>
        </p:nvSpPr>
        <p:spPr>
          <a:xfrm>
            <a:off x="4382895" y="33885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113</a:t>
            </a:r>
          </a:p>
        </p:txBody>
      </p:sp>
      <p:sp>
        <p:nvSpPr>
          <p:cNvPr id="15" name="Up Arrow 14"/>
          <p:cNvSpPr/>
          <p:nvPr/>
        </p:nvSpPr>
        <p:spPr>
          <a:xfrm>
            <a:off x="5196198" y="338695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206</a:t>
            </a:r>
          </a:p>
        </p:txBody>
      </p:sp>
      <p:sp>
        <p:nvSpPr>
          <p:cNvPr id="16" name="Up Arrow 15"/>
          <p:cNvSpPr/>
          <p:nvPr/>
        </p:nvSpPr>
        <p:spPr>
          <a:xfrm>
            <a:off x="4878366" y="338695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206</a:t>
            </a:r>
          </a:p>
        </p:txBody>
      </p:sp>
      <p:sp>
        <p:nvSpPr>
          <p:cNvPr id="17" name="Up Arrow 16"/>
          <p:cNvSpPr/>
          <p:nvPr/>
        </p:nvSpPr>
        <p:spPr>
          <a:xfrm>
            <a:off x="5064567" y="3133615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115</a:t>
            </a:r>
          </a:p>
        </p:txBody>
      </p:sp>
    </p:spTree>
    <p:extLst>
      <p:ext uri="{BB962C8B-B14F-4D97-AF65-F5344CB8AC3E}">
        <p14:creationId xmlns:p14="http://schemas.microsoft.com/office/powerpoint/2010/main" val="40414888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QXFA115, cable 1102 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0999" y="1055064"/>
          <a:ext cx="8439472" cy="31784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18793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RRR </a:t>
                      </a:r>
                      <a:r>
                        <a:rPr lang="en-US" sz="1400" dirty="0"/>
                        <a:t>(293K / 20K)</a:t>
                      </a:r>
                    </a:p>
                    <a:p>
                      <a:r>
                        <a:rPr lang="en-US" sz="1400" dirty="0"/>
                        <a:t>XS &gt; 100</a:t>
                      </a:r>
                    </a:p>
                    <a:p>
                      <a:r>
                        <a:rPr lang="en-US" sz="1400" dirty="0"/>
                        <a:t>RW</a:t>
                      </a:r>
                      <a:r>
                        <a:rPr lang="en-US" sz="1400" baseline="0" dirty="0"/>
                        <a:t> &gt; 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  <a:p>
                      <a:r>
                        <a:rPr lang="en-US" sz="1400" dirty="0"/>
                        <a:t>XS</a:t>
                      </a:r>
                      <a:r>
                        <a:rPr lang="en-US" sz="1400" baseline="0" dirty="0"/>
                        <a:t> &gt; 600</a:t>
                      </a:r>
                    </a:p>
                    <a:p>
                      <a:r>
                        <a:rPr lang="en-US" sz="1400" baseline="0" dirty="0"/>
                        <a:t>RW &gt; 632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  <a:p>
                      <a:r>
                        <a:rPr lang="en-US" sz="1400" dirty="0"/>
                        <a:t>XS &gt; 314</a:t>
                      </a:r>
                    </a:p>
                    <a:p>
                      <a:r>
                        <a:rPr lang="en-US" sz="1400" dirty="0"/>
                        <a:t>RW &gt; 331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1733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PO08S00235A02U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P43OL1102AE18E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P43OL1102AE35E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P43OL1102AE41E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P43OL1102AE59E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HL-LHC AUP MQXFA04 Coils Acceptance Review - 2019 10 30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58112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nnnQ</a:t>
            </a:r>
            <a:r>
              <a:rPr lang="en-US" dirty="0"/>
              <a:t> denotes a critical current measurement that showed a transition but quenched before the criterion was reached</a:t>
            </a:r>
          </a:p>
          <a:p>
            <a:endParaRPr lang="en-US" dirty="0"/>
          </a:p>
          <a:p>
            <a:r>
              <a:rPr lang="en-US" dirty="0"/>
              <a:t>Q denotes a critical current measurement that did not show a transition before quenching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1FFF3-55AE-40B4-AEE7-E3FCB2FA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5974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3311928" cy="720000"/>
          </a:xfrm>
        </p:spPr>
        <p:txBody>
          <a:bodyPr/>
          <a:lstStyle/>
          <a:p>
            <a:r>
              <a:rPr lang="en-US" dirty="0"/>
              <a:t>Coil 115 SSL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21175" y="6356350"/>
            <a:ext cx="4822825" cy="360363"/>
          </a:xfrm>
        </p:spPr>
        <p:txBody>
          <a:bodyPr/>
          <a:lstStyle/>
          <a:p>
            <a:r>
              <a:rPr lang="en-US"/>
              <a:t>HL-LHC AUP MQXFA04 Coils Acceptance Review - 2019 10 30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1302909"/>
            <a:ext cx="7918450" cy="473954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67944" y="339455"/>
          <a:ext cx="4597399" cy="762000"/>
        </p:xfrm>
        <a:graphic>
          <a:graphicData uri="http://schemas.openxmlformats.org/drawingml/2006/table">
            <a:tbl>
              <a:tblPr/>
              <a:tblGrid>
                <a:gridCol w="2182892">
                  <a:extLst>
                    <a:ext uri="{9D8B030D-6E8A-4147-A177-3AD203B41FA5}">
                      <a16:colId xmlns:a16="http://schemas.microsoft.com/office/drawing/2014/main" val="1954941619"/>
                    </a:ext>
                  </a:extLst>
                </a:gridCol>
                <a:gridCol w="1170766">
                  <a:extLst>
                    <a:ext uri="{9D8B030D-6E8A-4147-A177-3AD203B41FA5}">
                      <a16:colId xmlns:a16="http://schemas.microsoft.com/office/drawing/2014/main" val="1037332131"/>
                    </a:ext>
                  </a:extLst>
                </a:gridCol>
                <a:gridCol w="1243741">
                  <a:extLst>
                    <a:ext uri="{9D8B030D-6E8A-4147-A177-3AD203B41FA5}">
                      <a16:colId xmlns:a16="http://schemas.microsoft.com/office/drawing/2014/main" val="277492809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0798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404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5133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[K]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5162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437EC6-2056-4C04-B87F-25FCA414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13403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Data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228600" y="1042988"/>
          <a:ext cx="8754970" cy="24942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391072">
                  <a:extLst>
                    <a:ext uri="{9D8B030D-6E8A-4147-A177-3AD203B41FA5}">
                      <a16:colId xmlns:a16="http://schemas.microsoft.com/office/drawing/2014/main" val="28239178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67007386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506082449"/>
                    </a:ext>
                  </a:extLst>
                </a:gridCol>
                <a:gridCol w="1143894">
                  <a:extLst>
                    <a:ext uri="{9D8B030D-6E8A-4147-A177-3AD203B41FA5}">
                      <a16:colId xmlns:a16="http://schemas.microsoft.com/office/drawing/2014/main" val="3703907328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061905489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20293217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001771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SSL field</a:t>
                      </a:r>
                    </a:p>
                    <a:p>
                      <a:pPr algn="ctr"/>
                      <a:r>
                        <a:rPr lang="en-US" dirty="0"/>
                        <a:t>(T)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SSL current</a:t>
                      </a:r>
                    </a:p>
                    <a:p>
                      <a:pPr algn="ctr"/>
                      <a:r>
                        <a:rPr lang="en-US" dirty="0"/>
                        <a:t>(kA)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OP</a:t>
                      </a:r>
                      <a:r>
                        <a:rPr lang="en-US" dirty="0"/>
                        <a:t>/I</a:t>
                      </a:r>
                      <a:r>
                        <a:rPr lang="en-US" baseline="-25000" dirty="0"/>
                        <a:t>SSL</a:t>
                      </a:r>
                    </a:p>
                    <a:p>
                      <a:pPr algn="ctr"/>
                      <a:r>
                        <a:rPr lang="en-US" baseline="0" dirty="0"/>
                        <a:t>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 margin</a:t>
                      </a:r>
                    </a:p>
                    <a:p>
                      <a:pPr algn="ctr"/>
                      <a:r>
                        <a:rPr lang="en-US" dirty="0"/>
                        <a:t>(K)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Cable I</a:t>
                      </a:r>
                      <a:r>
                        <a:rPr lang="en-US" baseline="-25000" dirty="0"/>
                        <a:t>C</a:t>
                      </a:r>
                    </a:p>
                    <a:p>
                      <a:pPr algn="ctr"/>
                      <a:r>
                        <a:rPr lang="en-US" baseline="0" dirty="0"/>
                        <a:t>(kA)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OP</a:t>
                      </a:r>
                      <a:r>
                        <a:rPr lang="en-US" dirty="0"/>
                        <a:t>/I</a:t>
                      </a:r>
                      <a:r>
                        <a:rPr lang="en-US" baseline="-25000" dirty="0"/>
                        <a:t>C</a:t>
                      </a:r>
                    </a:p>
                    <a:p>
                      <a:pPr algn="ctr"/>
                      <a:r>
                        <a:rPr lang="en-US" baseline="0" dirty="0"/>
                        <a:t>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244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MQXFA112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152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MQXFA113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319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MQXFA203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2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MQXFA206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MQXFA115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43.8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049089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HL-LHC AUP MQXFA04 Coils Acceptance Review - 2019 10 30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5045B-F1DA-4A73-87FA-BC46E2F1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351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0"/>
            <a:ext cx="9205758" cy="6267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35" y="228635"/>
            <a:ext cx="175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N-value at 15 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5428" y="597967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(99.7%) SPC upper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4958" y="233173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(0.3%) SPC lower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4958" y="289907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SPEC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83309" y="318286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X = verification test</a:t>
            </a:r>
          </a:p>
        </p:txBody>
      </p:sp>
      <p:sp>
        <p:nvSpPr>
          <p:cNvPr id="12" name="Up Arrow 11"/>
          <p:cNvSpPr/>
          <p:nvPr/>
        </p:nvSpPr>
        <p:spPr>
          <a:xfrm>
            <a:off x="2671479" y="340109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203</a:t>
            </a:r>
          </a:p>
        </p:txBody>
      </p:sp>
      <p:sp>
        <p:nvSpPr>
          <p:cNvPr id="13" name="Up Arrow 12"/>
          <p:cNvSpPr/>
          <p:nvPr/>
        </p:nvSpPr>
        <p:spPr>
          <a:xfrm>
            <a:off x="3923928" y="336648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112</a:t>
            </a:r>
          </a:p>
        </p:txBody>
      </p:sp>
      <p:sp>
        <p:nvSpPr>
          <p:cNvPr id="14" name="Up Arrow 13"/>
          <p:cNvSpPr/>
          <p:nvPr/>
        </p:nvSpPr>
        <p:spPr>
          <a:xfrm>
            <a:off x="3068946" y="33885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113</a:t>
            </a:r>
          </a:p>
        </p:txBody>
      </p:sp>
      <p:sp>
        <p:nvSpPr>
          <p:cNvPr id="15" name="Up Arrow 14"/>
          <p:cNvSpPr/>
          <p:nvPr/>
        </p:nvSpPr>
        <p:spPr>
          <a:xfrm>
            <a:off x="4382895" y="33885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113</a:t>
            </a:r>
          </a:p>
        </p:txBody>
      </p:sp>
      <p:sp>
        <p:nvSpPr>
          <p:cNvPr id="16" name="Up Arrow 15"/>
          <p:cNvSpPr/>
          <p:nvPr/>
        </p:nvSpPr>
        <p:spPr>
          <a:xfrm>
            <a:off x="5196198" y="338695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206</a:t>
            </a:r>
          </a:p>
        </p:txBody>
      </p:sp>
      <p:sp>
        <p:nvSpPr>
          <p:cNvPr id="17" name="Up Arrow 16"/>
          <p:cNvSpPr/>
          <p:nvPr/>
        </p:nvSpPr>
        <p:spPr>
          <a:xfrm>
            <a:off x="4878366" y="338695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206</a:t>
            </a:r>
          </a:p>
        </p:txBody>
      </p:sp>
      <p:sp>
        <p:nvSpPr>
          <p:cNvPr id="18" name="Up Arrow 17"/>
          <p:cNvSpPr/>
          <p:nvPr/>
        </p:nvSpPr>
        <p:spPr>
          <a:xfrm>
            <a:off x="5064567" y="3133615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115</a:t>
            </a:r>
          </a:p>
        </p:txBody>
      </p:sp>
    </p:spTree>
    <p:extLst>
      <p:ext uri="{BB962C8B-B14F-4D97-AF65-F5344CB8AC3E}">
        <p14:creationId xmlns:p14="http://schemas.microsoft.com/office/powerpoint/2010/main" val="28892617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8946e33d-fd2f-4ae4-8ee9-d90c129cdf9e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40327</TotalTime>
  <Words>4171</Words>
  <Application>Microsoft Office PowerPoint</Application>
  <PresentationFormat>On-screen Show (4:3)</PresentationFormat>
  <Paragraphs>1136</Paragraphs>
  <Slides>82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6" baseType="lpstr">
      <vt:lpstr>Arial</vt:lpstr>
      <vt:lpstr>Calibri</vt:lpstr>
      <vt:lpstr>Wingdings</vt:lpstr>
      <vt:lpstr>Thème Office</vt:lpstr>
      <vt:lpstr>Magnets 302.2.02 and 03 –  Strand Procurement and Testing Cable Fabrication </vt:lpstr>
      <vt:lpstr>Outline</vt:lpstr>
      <vt:lpstr>Cable Summary</vt:lpstr>
      <vt:lpstr>Wire Summary</vt:lpstr>
      <vt:lpstr>Billets in the LARP production run</vt:lpstr>
      <vt:lpstr>PowerPoint Presentation</vt:lpstr>
      <vt:lpstr>PowerPoint Presentation</vt:lpstr>
      <vt:lpstr>PowerPoint Presentation</vt:lpstr>
      <vt:lpstr>PowerPoint Presentation</vt:lpstr>
      <vt:lpstr>Strand Procured by LARP and Supplier’s QC</vt:lpstr>
      <vt:lpstr>Billets in the LARP production run</vt:lpstr>
      <vt:lpstr>QXFA-203 / P43OL1096</vt:lpstr>
      <vt:lpstr>P43OL1096 – Cable Date, Lengths</vt:lpstr>
      <vt:lpstr>P43OL1096 – Strand and SS Core ID</vt:lpstr>
      <vt:lpstr>P43OL1096 Respooling Wire Diameter</vt:lpstr>
      <vt:lpstr>P43OL1096 – Cable QC Data Summary</vt:lpstr>
      <vt:lpstr>PowerPoint Presentation</vt:lpstr>
      <vt:lpstr>PowerPoint Presentation</vt:lpstr>
      <vt:lpstr>PowerPoint Presentation</vt:lpstr>
      <vt:lpstr>P43OL1096 – Braiding</vt:lpstr>
      <vt:lpstr>P43OL1096 – Wire Parameters</vt:lpstr>
      <vt:lpstr>P43OL1096 – Extracted Strand RRR</vt:lpstr>
      <vt:lpstr>QXFA-CL-203 Cable P43OL1096</vt:lpstr>
      <vt:lpstr>Coil QXFA203, cable 1096 – Witness samples</vt:lpstr>
      <vt:lpstr>Coil 203 SSL</vt:lpstr>
      <vt:lpstr>QXFA-206 / P43OL1103</vt:lpstr>
      <vt:lpstr>P43OL1103 – Cable Date, Lengths</vt:lpstr>
      <vt:lpstr>P43OL1103 – Strand and SS Core ID</vt:lpstr>
      <vt:lpstr>P43OL1103 Respooling Wire Diameter</vt:lpstr>
      <vt:lpstr>P43OL1103 – Cable QC Data Summary</vt:lpstr>
      <vt:lpstr>PowerPoint Presentation</vt:lpstr>
      <vt:lpstr>PowerPoint Presentation</vt:lpstr>
      <vt:lpstr>PowerPoint Presentation</vt:lpstr>
      <vt:lpstr>P43OL1103 – Braiding</vt:lpstr>
      <vt:lpstr>P43OL1103 – Wire Parameters</vt:lpstr>
      <vt:lpstr>P43OL1103 – Extracted Strand RRR</vt:lpstr>
      <vt:lpstr>QXFA-CL-206 Cable P43OL1103</vt:lpstr>
      <vt:lpstr>Coil QXFA206, cable 1103 – Witness samples</vt:lpstr>
      <vt:lpstr>Coil 206 SSL</vt:lpstr>
      <vt:lpstr>QXFA-112 / P43OL1100</vt:lpstr>
      <vt:lpstr>P43OL1100 – Cable Date, Lengths</vt:lpstr>
      <vt:lpstr>P43OL1100 – Strand and SS Core ID</vt:lpstr>
      <vt:lpstr>P43OL1100 Respooling Wire Diameter</vt:lpstr>
      <vt:lpstr>P43OL1100 – Cable QC Data Summary</vt:lpstr>
      <vt:lpstr>PowerPoint Presentation</vt:lpstr>
      <vt:lpstr>PowerPoint Presentation</vt:lpstr>
      <vt:lpstr>PowerPoint Presentation</vt:lpstr>
      <vt:lpstr>P43OL1100 – Braiding</vt:lpstr>
      <vt:lpstr>P43OL1100 – Wire Parameters</vt:lpstr>
      <vt:lpstr>P43OL1100 – Extracted Strand RRR</vt:lpstr>
      <vt:lpstr>QXFA-CL-112 Cable P43OL1100</vt:lpstr>
      <vt:lpstr>Coil QXFA112, cable 1100 – Witness samples</vt:lpstr>
      <vt:lpstr>Coil 112 SSL</vt:lpstr>
      <vt:lpstr>QXFA-113 / P43OL1094</vt:lpstr>
      <vt:lpstr>P43OL1094 – Cable Date, Lengths</vt:lpstr>
      <vt:lpstr>P43OL1094 – Strand and SS Core ID</vt:lpstr>
      <vt:lpstr>P43OL1094 Respooling Wire Diameter</vt:lpstr>
      <vt:lpstr>P43OL1094 – Cable QC Data Summary</vt:lpstr>
      <vt:lpstr>PowerPoint Presentation</vt:lpstr>
      <vt:lpstr>PowerPoint Presentation</vt:lpstr>
      <vt:lpstr>PowerPoint Presentation</vt:lpstr>
      <vt:lpstr>P43OL1094 – Braiding</vt:lpstr>
      <vt:lpstr>P43OL1094 – Wire Parameters</vt:lpstr>
      <vt:lpstr>P43OL1094 – Extracted Strand RRR</vt:lpstr>
      <vt:lpstr>QXFA-CL-113 Cable P43OL1094</vt:lpstr>
      <vt:lpstr>Coil QXFA113, cable 1094 – Witness samples</vt:lpstr>
      <vt:lpstr>Coil 113 SSL</vt:lpstr>
      <vt:lpstr>QXFA-115 / P43OL1102</vt:lpstr>
      <vt:lpstr>P43OL1102 – Cable Date, Lengths</vt:lpstr>
      <vt:lpstr>P43OL1102 – Strand and SS Core ID</vt:lpstr>
      <vt:lpstr>P43OL1102 Respooling Wire Diameter</vt:lpstr>
      <vt:lpstr>P43OL1102 – Cable QC Data Summary</vt:lpstr>
      <vt:lpstr>PowerPoint Presentation</vt:lpstr>
      <vt:lpstr>PowerPoint Presentation</vt:lpstr>
      <vt:lpstr>PowerPoint Presentation</vt:lpstr>
      <vt:lpstr>P43OL1102 – Braiding</vt:lpstr>
      <vt:lpstr>P43OL1102 – Wire Parameters</vt:lpstr>
      <vt:lpstr>P43OL1102 – Extracted Strand RRR</vt:lpstr>
      <vt:lpstr>QXFA-CL-115 Cable P43OL1102</vt:lpstr>
      <vt:lpstr>Coil QXFA115, cable 1102 – Witness samples</vt:lpstr>
      <vt:lpstr>Coil 115 SSL</vt:lpstr>
      <vt:lpstr>Summary of Data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Ian Pong</cp:lastModifiedBy>
  <cp:revision>1058</cp:revision>
  <cp:lastPrinted>2019-03-08T19:01:54Z</cp:lastPrinted>
  <dcterms:created xsi:type="dcterms:W3CDTF">2016-03-23T12:58:39Z</dcterms:created>
  <dcterms:modified xsi:type="dcterms:W3CDTF">2019-10-30T17:10:10Z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