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4"/>
  </p:notesMasterIdLst>
  <p:sldIdLst>
    <p:sldId id="283" r:id="rId2"/>
    <p:sldId id="262" r:id="rId3"/>
    <p:sldId id="257" r:id="rId4"/>
    <p:sldId id="263" r:id="rId5"/>
    <p:sldId id="265" r:id="rId6"/>
    <p:sldId id="266" r:id="rId7"/>
    <p:sldId id="267" r:id="rId8"/>
    <p:sldId id="286" r:id="rId9"/>
    <p:sldId id="273" r:id="rId10"/>
    <p:sldId id="276" r:id="rId11"/>
    <p:sldId id="284" r:id="rId12"/>
    <p:sldId id="28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14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30,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2" descr="C:\Users\jesses\Documents\BNL Logo XSmall.jpg">
            <a:extLst>
              <a:ext uri="{FF2B5EF4-FFF2-40B4-BE49-F238E27FC236}">
                <a16:creationId xmlns:a16="http://schemas.microsoft.com/office/drawing/2014/main" id="{70D97DE3-B20D-4687-8F3D-B4A2BE2ED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7206"/>
            <a:ext cx="1407311" cy="5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QXFA203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October 30, 2019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4846A1C-7000-4BFA-8141-0FD0AC54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" y="1279873"/>
            <a:ext cx="3058357" cy="127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0CA259-3F45-4723-9664-F6C0F49BE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00" y="1245688"/>
            <a:ext cx="2935734" cy="1348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784947-7DE2-47AF-9023-4EFD53C7F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67" y="1270161"/>
            <a:ext cx="2928521" cy="13560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FCE1EA-8A28-4E88-AF18-2DF442D8D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" y="2853087"/>
            <a:ext cx="2964587" cy="1327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245B2B-17CB-47D5-A1E4-E1DD967B2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0" y="2863720"/>
            <a:ext cx="2957374" cy="13849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B4D176-8FF2-4B6A-8104-F3F8F8C05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28" y="2944857"/>
            <a:ext cx="2971800" cy="12983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638DC0-76B4-49A5-B6E6-FEB5BA24C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" y="4547484"/>
            <a:ext cx="2950161" cy="12550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2B68BF7-AEFE-4D4B-BE77-2109B2159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30" y="4535931"/>
            <a:ext cx="2928521" cy="1298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8DB3FD-3A2E-4022-80A3-78B80AC63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67" y="4540271"/>
            <a:ext cx="2971800" cy="1262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946E2-1FED-4883-8095-AB857BDFD505}"/>
              </a:ext>
            </a:extLst>
          </p:cNvPr>
          <p:cNvSpPr txBox="1"/>
          <p:nvPr/>
        </p:nvSpPr>
        <p:spPr>
          <a:xfrm>
            <a:off x="1311040" y="17717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8 (207)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C98C1-851D-4F7A-89A0-F850C5879B8D}"/>
              </a:ext>
            </a:extLst>
          </p:cNvPr>
          <p:cNvSpPr txBox="1"/>
          <p:nvPr/>
        </p:nvSpPr>
        <p:spPr>
          <a:xfrm>
            <a:off x="4297291" y="182560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13 (320)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AA16A-A2A0-4BC6-AF9B-2ED3C6E01E92}"/>
              </a:ext>
            </a:extLst>
          </p:cNvPr>
          <p:cNvSpPr txBox="1"/>
          <p:nvPr/>
        </p:nvSpPr>
        <p:spPr>
          <a:xfrm>
            <a:off x="7238828" y="186297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29 (740)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2E69FF-F0DF-4DC8-B688-0229D3C18899}"/>
              </a:ext>
            </a:extLst>
          </p:cNvPr>
          <p:cNvSpPr txBox="1"/>
          <p:nvPr/>
        </p:nvSpPr>
        <p:spPr>
          <a:xfrm>
            <a:off x="1210687" y="3455635"/>
            <a:ext cx="59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61 (1540)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16CA5D-EBE0-4D95-B67A-39CDD623C7DF}"/>
              </a:ext>
            </a:extLst>
          </p:cNvPr>
          <p:cNvSpPr txBox="1"/>
          <p:nvPr/>
        </p:nvSpPr>
        <p:spPr>
          <a:xfrm>
            <a:off x="4158636" y="3480596"/>
            <a:ext cx="602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92 (2340)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B2EB0-6AD9-4A91-AE6F-D468270895B4}"/>
              </a:ext>
            </a:extLst>
          </p:cNvPr>
          <p:cNvSpPr txBox="1"/>
          <p:nvPr/>
        </p:nvSpPr>
        <p:spPr>
          <a:xfrm>
            <a:off x="7236081" y="3467817"/>
            <a:ext cx="61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124 (3140)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6E9D85-8E91-457D-B99C-9B8DE615AFC6}"/>
              </a:ext>
            </a:extLst>
          </p:cNvPr>
          <p:cNvSpPr txBox="1"/>
          <p:nvPr/>
        </p:nvSpPr>
        <p:spPr>
          <a:xfrm>
            <a:off x="1251466" y="5029200"/>
            <a:ext cx="59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155 (3940)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1032A-F06B-43BF-86DE-1882C0ADBF86}"/>
              </a:ext>
            </a:extLst>
          </p:cNvPr>
          <p:cNvSpPr txBox="1"/>
          <p:nvPr/>
        </p:nvSpPr>
        <p:spPr>
          <a:xfrm>
            <a:off x="4300837" y="5014345"/>
            <a:ext cx="5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170 (4323)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F56FE4-99C7-4CE4-8FC1-D1EB5D818B7C}"/>
              </a:ext>
            </a:extLst>
          </p:cNvPr>
          <p:cNvSpPr txBox="1"/>
          <p:nvPr/>
        </p:nvSpPr>
        <p:spPr>
          <a:xfrm>
            <a:off x="7325746" y="5105400"/>
            <a:ext cx="56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174 (4426)</a:t>
            </a:r>
          </a:p>
        </p:txBody>
      </p:sp>
    </p:spTree>
    <p:extLst>
      <p:ext uri="{BB962C8B-B14F-4D97-AF65-F5344CB8AC3E}">
        <p14:creationId xmlns:p14="http://schemas.microsoft.com/office/powerpoint/2010/main" val="138687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8" y="1066800"/>
            <a:ext cx="79200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DRs</a:t>
            </a:r>
          </a:p>
          <a:p>
            <a:pPr lvl="1"/>
            <a:r>
              <a:rPr lang="en-US" sz="1800" dirty="0"/>
              <a:t>Raised wire noted during respooling, along much of the cable.</a:t>
            </a:r>
          </a:p>
          <a:p>
            <a:pPr lvl="1"/>
            <a:r>
              <a:rPr lang="en-US" sz="1800" dirty="0"/>
              <a:t>Dirt / light corrosion on wedges as received – cleaned before use.</a:t>
            </a:r>
          </a:p>
          <a:p>
            <a:pPr lvl="1"/>
            <a:r>
              <a:rPr lang="en-US" sz="1800" dirty="0"/>
              <a:t>Small chip on saddle as received – part replaced.</a:t>
            </a:r>
          </a:p>
          <a:p>
            <a:pPr lvl="1"/>
            <a:r>
              <a:rPr lang="en-US" sz="1800" dirty="0"/>
              <a:t>Very small chip on 2 end parts – use as is.</a:t>
            </a:r>
          </a:p>
          <a:p>
            <a:pPr lvl="1"/>
            <a:r>
              <a:rPr lang="en-US" sz="1800" dirty="0"/>
              <a:t>Wedges too long as received – reworked.</a:t>
            </a:r>
          </a:p>
          <a:p>
            <a:pPr lvl="1"/>
            <a:r>
              <a:rPr lang="en-US" sz="1800" dirty="0"/>
              <a:t>Popped strands at 3 locations during winding L1.</a:t>
            </a:r>
          </a:p>
          <a:p>
            <a:pPr lvl="2"/>
            <a:r>
              <a:rPr lang="en-US" sz="1600" dirty="0"/>
              <a:t>All reworked without removing insulation sleeve.</a:t>
            </a:r>
          </a:p>
          <a:p>
            <a:pPr lvl="1"/>
            <a:r>
              <a:rPr lang="en-US" sz="1800" dirty="0"/>
              <a:t>Reaction fixture monitoring TC readings at 665 – oven control TCs no problem.</a:t>
            </a:r>
          </a:p>
          <a:p>
            <a:pPr lvl="1"/>
            <a:r>
              <a:rPr lang="en-US" sz="1800" dirty="0"/>
              <a:t>Small area of chipped epoxy after </a:t>
            </a:r>
            <a:r>
              <a:rPr lang="en-US" sz="1800" dirty="0" err="1"/>
              <a:t>impreg</a:t>
            </a:r>
            <a:r>
              <a:rPr lang="en-US" sz="1800" dirty="0"/>
              <a:t> – repaired with </a:t>
            </a:r>
            <a:r>
              <a:rPr lang="en-US" sz="1800" dirty="0" err="1"/>
              <a:t>stycast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Small area of chipped ceramic coating on OL splice block near lead after </a:t>
            </a:r>
            <a:r>
              <a:rPr lang="en-US" sz="1800" dirty="0" err="1"/>
              <a:t>impreg</a:t>
            </a:r>
            <a:r>
              <a:rPr lang="en-US" sz="1800" dirty="0"/>
              <a:t> – repaired with Kapton / </a:t>
            </a:r>
            <a:r>
              <a:rPr lang="en-US" sz="1800" dirty="0" err="1"/>
              <a:t>stycast</a:t>
            </a:r>
            <a:endParaRPr lang="en-US" sz="1800" dirty="0"/>
          </a:p>
          <a:p>
            <a:pPr lvl="1"/>
            <a:r>
              <a:rPr lang="en-US" sz="1800" dirty="0"/>
              <a:t>Coil R values slightly outside range listed in doc 521 v12.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24641"/>
            <a:ext cx="7920000" cy="490696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002B6-F143-4255-89F6-3A7FC2CCF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0" y="4011000"/>
            <a:ext cx="4000500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F810A-B03D-47EF-B6E7-97826A0A7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6" y="926396"/>
            <a:ext cx="3574579" cy="3005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BDA96-46E6-4426-81FF-3EF9BAB33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2" y="926396"/>
            <a:ext cx="3194776" cy="29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Notes / photos</a:t>
            </a:r>
          </a:p>
          <a:p>
            <a:r>
              <a:rPr lang="en-US" sz="2400" dirty="0"/>
              <a:t>Reaction plots</a:t>
            </a:r>
          </a:p>
          <a:p>
            <a:r>
              <a:rPr lang="en-US" sz="2400" dirty="0"/>
              <a:t>Electrical Data</a:t>
            </a:r>
          </a:p>
          <a:p>
            <a:r>
              <a:rPr lang="en-US" sz="2400" dirty="0"/>
              <a:t>CMM</a:t>
            </a:r>
          </a:p>
          <a:p>
            <a:r>
              <a:rPr lang="en-US" sz="2400" dirty="0"/>
              <a:t>DRs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90600"/>
            <a:ext cx="7920000" cy="513556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Cable ID P43OL1096</a:t>
            </a:r>
          </a:p>
          <a:p>
            <a:pPr lvl="2"/>
            <a:endParaRPr lang="en-US" sz="1000" dirty="0"/>
          </a:p>
          <a:p>
            <a:r>
              <a:rPr lang="en-US" sz="1800" dirty="0"/>
              <a:t>Prior to change for B6 adjustment</a:t>
            </a:r>
          </a:p>
          <a:p>
            <a:pPr lvl="1"/>
            <a:r>
              <a:rPr lang="en-US" sz="1400" dirty="0"/>
              <a:t>4 layers glass on pole</a:t>
            </a:r>
          </a:p>
          <a:p>
            <a:pPr lvl="1"/>
            <a:r>
              <a:rPr lang="en-US" sz="1400" dirty="0"/>
              <a:t>10 mil G11 shims on midplane</a:t>
            </a:r>
          </a:p>
          <a:p>
            <a:pPr lvl="2"/>
            <a:endParaRPr lang="en-US" sz="1000" dirty="0"/>
          </a:p>
          <a:p>
            <a:r>
              <a:rPr lang="en-US" sz="1800" dirty="0"/>
              <a:t>Pole gaps (OL)</a:t>
            </a:r>
          </a:p>
          <a:p>
            <a:pPr lvl="1"/>
            <a:r>
              <a:rPr lang="en-US" sz="1400" dirty="0"/>
              <a:t>1.9 mm after reaction</a:t>
            </a:r>
          </a:p>
          <a:p>
            <a:pPr lvl="2"/>
            <a:endParaRPr lang="en-US" sz="1000" dirty="0"/>
          </a:p>
          <a:p>
            <a:r>
              <a:rPr lang="en-US" sz="1800" dirty="0"/>
              <a:t>Lead / Wire length</a:t>
            </a:r>
          </a:p>
          <a:p>
            <a:pPr lvl="1"/>
            <a:r>
              <a:rPr lang="en-US" sz="1400" dirty="0"/>
              <a:t>2.6 m coil leads</a:t>
            </a:r>
          </a:p>
          <a:p>
            <a:pPr lvl="1"/>
            <a:r>
              <a:rPr lang="en-US" sz="1400" dirty="0"/>
              <a:t>1 m coil tap wires</a:t>
            </a:r>
          </a:p>
          <a:p>
            <a:pPr lvl="1"/>
            <a:r>
              <a:rPr lang="en-US" sz="1400" dirty="0"/>
              <a:t>4.5 m splice tap wires</a:t>
            </a:r>
          </a:p>
          <a:p>
            <a:pPr lvl="2"/>
            <a:r>
              <a:rPr lang="en-US" sz="1100" dirty="0"/>
              <a:t>A01 / B01 wires are attached to the leads</a:t>
            </a:r>
          </a:p>
          <a:p>
            <a:pPr marL="914400" lvl="2" indent="0">
              <a:buNone/>
            </a:pPr>
            <a:r>
              <a:rPr lang="en-US" sz="1100" dirty="0"/>
              <a:t>	(not in wiring pocket)</a:t>
            </a:r>
          </a:p>
          <a:p>
            <a:pPr lvl="1"/>
            <a:r>
              <a:rPr lang="en-US" sz="1400" dirty="0"/>
              <a:t>1 m quench heater wires</a:t>
            </a:r>
          </a:p>
          <a:p>
            <a:pPr lvl="2"/>
            <a:endParaRPr lang="en-US" sz="1200" dirty="0"/>
          </a:p>
          <a:p>
            <a:r>
              <a:rPr lang="en-US" sz="1800" dirty="0"/>
              <a:t>Coil length</a:t>
            </a:r>
          </a:p>
          <a:p>
            <a:pPr lvl="1"/>
            <a:r>
              <a:rPr lang="en-US" sz="1400" dirty="0"/>
              <a:t>4528.7 mm overall length</a:t>
            </a:r>
          </a:p>
          <a:p>
            <a:pPr lvl="2"/>
            <a:endParaRPr lang="en-US" sz="1000" dirty="0"/>
          </a:p>
          <a:p>
            <a:r>
              <a:rPr lang="en-US" sz="1800" dirty="0"/>
              <a:t>Coil Fab Completed - April 2019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B4C8A-7569-4608-BFE6-D7269C2BE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689" y="3785506"/>
            <a:ext cx="4301289" cy="221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521B1-F1A7-4E76-A526-4F2A8E2A3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248946"/>
            <a:ext cx="4225090" cy="221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58D0A9-9248-45FD-B10B-E453E325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97" y="3532538"/>
            <a:ext cx="3810103" cy="2831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7BE72-50FB-489E-BF4D-843040985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91066"/>
            <a:ext cx="3834717" cy="2844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4EF0F-70D9-4B42-A7BF-D6AE133F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0" y="591066"/>
            <a:ext cx="3834717" cy="283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QXFA203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B13ED32-1CD8-4C5F-A60D-DBDA8B0CC8FF}"/>
              </a:ext>
            </a:extLst>
          </p:cNvPr>
          <p:cNvSpPr txBox="1">
            <a:spLocks/>
          </p:cNvSpPr>
          <p:nvPr/>
        </p:nvSpPr>
        <p:spPr>
          <a:xfrm>
            <a:off x="3429000" y="6424848"/>
            <a:ext cx="2667000" cy="3048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Witness samples inside reaction fixture.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815F39-D1A4-4B48-A513-35A33418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34" y="3542802"/>
            <a:ext cx="3819247" cy="2837934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50715" y="762000"/>
            <a:ext cx="190500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Reaction Cycle:</a:t>
            </a:r>
          </a:p>
          <a:p>
            <a:pPr marL="0" indent="0" algn="ctr">
              <a:buNone/>
            </a:pPr>
            <a:r>
              <a:rPr lang="en-US" sz="1200" dirty="0"/>
              <a:t>48 Hours at 210 C</a:t>
            </a:r>
          </a:p>
          <a:p>
            <a:pPr marL="0" indent="0" algn="ctr">
              <a:buNone/>
            </a:pPr>
            <a:r>
              <a:rPr lang="en-US" sz="1200" dirty="0"/>
              <a:t>48 hours at 400 C</a:t>
            </a:r>
          </a:p>
          <a:p>
            <a:pPr marL="0" indent="0" algn="ctr">
              <a:buNone/>
            </a:pPr>
            <a:r>
              <a:rPr lang="en-US" sz="1200" dirty="0"/>
              <a:t>50 hours at 665 C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B2FA0BA-2354-4AEB-8972-CFAFF7B41AD0}"/>
              </a:ext>
            </a:extLst>
          </p:cNvPr>
          <p:cNvSpPr txBox="1">
            <a:spLocks/>
          </p:cNvSpPr>
          <p:nvPr/>
        </p:nvSpPr>
        <p:spPr>
          <a:xfrm>
            <a:off x="5595929" y="5847156"/>
            <a:ext cx="3276600" cy="50919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 with load monitoring TCs during 665 step.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Oven control remained steady.</a:t>
            </a:r>
          </a:p>
        </p:txBody>
      </p:sp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65AEF-D521-4DE2-9019-478EAEA0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6790289" cy="54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03B86-F60A-4403-9DFD-301A5EFD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2" y="1510650"/>
            <a:ext cx="7421935" cy="38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33560-A698-4D90-8992-B1E0FCE4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4" y="1490200"/>
            <a:ext cx="4412815" cy="356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A2245-1BB2-40B1-99E6-3F5E7A68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615" y="1523999"/>
            <a:ext cx="4329185" cy="34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AA754-DD7D-454F-BB42-9F3DEBC9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35" y="676803"/>
            <a:ext cx="3948792" cy="258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ABBCA-825A-43F8-BD32-36D17335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15246"/>
            <a:ext cx="3931573" cy="2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07475-1E48-4447-A7FC-247772EE1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98" y="3474226"/>
            <a:ext cx="3914354" cy="2600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D9A0F-B9CD-4B85-B83C-8CB0C0123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066800"/>
            <a:ext cx="3197700" cy="18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4A8B-CCC6-4BCC-A5D3-A74364A5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sz="1600" dirty="0"/>
              <a:t>Faro arm coil size measurements:</a:t>
            </a:r>
          </a:p>
          <a:p>
            <a:pPr lvl="1"/>
            <a:r>
              <a:rPr lang="en-US" sz="1200" dirty="0"/>
              <a:t>Primary best fit to coil OD, secondary to keyway (midplane where no keyway).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30, 2019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5616" y="5105400"/>
            <a:ext cx="2357784" cy="12104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Nominal Coil Dimensions: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Outer Radius = 113.376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</a:t>
            </a:r>
            <a:r>
              <a:rPr lang="en-US" sz="1200" dirty="0" err="1">
                <a:solidFill>
                  <a:prstClr val="black"/>
                </a:solidFill>
              </a:rPr>
              <a:t>Midplane</a:t>
            </a:r>
            <a:r>
              <a:rPr lang="en-US" sz="1200" dirty="0">
                <a:solidFill>
                  <a:prstClr val="black"/>
                </a:solidFill>
              </a:rPr>
              <a:t> offset = .125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Keyway Width = 14.00 mm</a:t>
            </a:r>
          </a:p>
        </p:txBody>
      </p:sp>
      <p:pic>
        <p:nvPicPr>
          <p:cNvPr id="11" name="Picture 3" descr="C:\Users\jesses\Documents\PrintScreen Files\cmm label sk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72" y="5054015"/>
            <a:ext cx="2414922" cy="12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FC30B4-6E60-49E5-AB05-A6F772CBA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2" y="1995896"/>
            <a:ext cx="4090652" cy="2866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B5805-C06C-4244-9F4D-0CFD5296F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662" y="1995897"/>
            <a:ext cx="4095238" cy="28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5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(4:3)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Thème Office</vt:lpstr>
      <vt:lpstr>QXFA203 Coil Review  </vt:lpstr>
      <vt:lpstr>Outline</vt:lpstr>
      <vt:lpstr>QXFA203</vt:lpstr>
      <vt:lpstr>QXFA203</vt:lpstr>
      <vt:lpstr>QXFA203</vt:lpstr>
      <vt:lpstr>QXFA203</vt:lpstr>
      <vt:lpstr>QXFA203</vt:lpstr>
      <vt:lpstr>QXFA203</vt:lpstr>
      <vt:lpstr>QXFA203</vt:lpstr>
      <vt:lpstr>QXFA203</vt:lpstr>
      <vt:lpstr>QXFA203</vt:lpstr>
      <vt:lpstr>QXFA203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2019-10-29T16:35:46Z</dcterms:modified>
</cp:coreProperties>
</file>