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4" r:id="rId5"/>
    <p:sldMasterId id="2147483678" r:id="rId6"/>
    <p:sldMasterId id="2147483685" r:id="rId7"/>
  </p:sldMasterIdLst>
  <p:notesMasterIdLst>
    <p:notesMasterId r:id="rId26"/>
  </p:notesMasterIdLst>
  <p:handoutMasterIdLst>
    <p:handoutMasterId r:id="rId27"/>
  </p:handoutMasterIdLst>
  <p:sldIdLst>
    <p:sldId id="529" r:id="rId8"/>
    <p:sldId id="532" r:id="rId9"/>
    <p:sldId id="533" r:id="rId10"/>
    <p:sldId id="534" r:id="rId11"/>
    <p:sldId id="535" r:id="rId12"/>
    <p:sldId id="536" r:id="rId13"/>
    <p:sldId id="262" r:id="rId14"/>
    <p:sldId id="260" r:id="rId15"/>
    <p:sldId id="537" r:id="rId16"/>
    <p:sldId id="539" r:id="rId17"/>
    <p:sldId id="396" r:id="rId18"/>
    <p:sldId id="540" r:id="rId19"/>
    <p:sldId id="538" r:id="rId20"/>
    <p:sldId id="263" r:id="rId21"/>
    <p:sldId id="430" r:id="rId22"/>
    <p:sldId id="456" r:id="rId23"/>
    <p:sldId id="458" r:id="rId24"/>
    <p:sldId id="541" r:id="rId2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45F943E-95DB-449A-870E-948F1527DCDC}">
          <p14:sldIdLst/>
        </p14:section>
        <p14:section name="Untitled Section" id="{4300D233-1A91-4D51-951C-461EB00B6698}">
          <p14:sldIdLst>
            <p14:sldId id="529"/>
            <p14:sldId id="532"/>
            <p14:sldId id="533"/>
            <p14:sldId id="534"/>
            <p14:sldId id="535"/>
            <p14:sldId id="536"/>
            <p14:sldId id="262"/>
            <p14:sldId id="260"/>
            <p14:sldId id="537"/>
            <p14:sldId id="539"/>
            <p14:sldId id="396"/>
            <p14:sldId id="540"/>
            <p14:sldId id="538"/>
            <p14:sldId id="263"/>
            <p14:sldId id="430"/>
            <p14:sldId id="456"/>
            <p14:sldId id="458"/>
            <p14:sldId id="5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E699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32" autoAdjust="0"/>
    <p:restoredTop sz="94963" autoAdjust="0"/>
  </p:normalViewPr>
  <p:slideViewPr>
    <p:cSldViewPr snapToObjects="1" showGuides="1">
      <p:cViewPr varScale="1">
        <p:scale>
          <a:sx n="109" d="100"/>
          <a:sy n="109" d="100"/>
        </p:scale>
        <p:origin x="930" y="102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7" d="100"/>
        <a:sy n="127" d="100"/>
      </p:scale>
      <p:origin x="0" y="5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28/10/2019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67944" y="6388100"/>
            <a:ext cx="359996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CD-2/3b Director’s Review – July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Felice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7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Felice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20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Felice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49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Felice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06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Felice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18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Felice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21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Felice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57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Felice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63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Felice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60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Felice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5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HL-LHC AUP CD-2/3b Director’s Review – July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Coil 206 Shipping Damage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858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Coil 206 Shipping Damage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570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Coil 206 Shipping Damage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485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Coil 206 Shipping Damage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6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Coil 206 Shipping Damage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277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Coil 206 Shipping Damage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599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Design Criteria Review of the MQXFA Magnets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4466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Design Criteria Review of the MQXFA Magnets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782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Design Criteria Review of the MQXFA Magnets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228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Design Criteria Review of the MQXFA Magnets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82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Design Criteria Review of the MQXFA Magnets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3412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Design Criteria Review of the MQXFA Magnets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52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05/12/2015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H. Felice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E99BABBE-8C37-4EA0-B4C8-2876D6EC68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 userDrawn="1"/>
        </p:nvCxnSpPr>
        <p:spPr>
          <a:xfrm>
            <a:off x="1066800" y="838200"/>
            <a:ext cx="77724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 userDrawn="1"/>
        </p:nvGrpSpPr>
        <p:grpSpPr>
          <a:xfrm>
            <a:off x="7258579" y="175511"/>
            <a:ext cx="838200" cy="527304"/>
            <a:chOff x="8061089" y="152400"/>
            <a:chExt cx="1006711" cy="624840"/>
          </a:xfrm>
        </p:grpSpPr>
        <p:grpSp>
          <p:nvGrpSpPr>
            <p:cNvPr id="31" name="Group 30"/>
            <p:cNvGrpSpPr/>
            <p:nvPr userDrawn="1"/>
          </p:nvGrpSpPr>
          <p:grpSpPr>
            <a:xfrm>
              <a:off x="8382000" y="152400"/>
              <a:ext cx="457200" cy="376860"/>
              <a:chOff x="5257800" y="1543380"/>
              <a:chExt cx="457200" cy="376860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l="3333" t="21078" r="88439" b="66613"/>
              <a:stretch>
                <a:fillRect/>
              </a:stretch>
            </p:blipFill>
            <p:spPr bwMode="auto">
              <a:xfrm>
                <a:off x="5257800" y="1543380"/>
                <a:ext cx="403023" cy="376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Oval 35"/>
              <p:cNvSpPr/>
              <p:nvPr userDrawn="1"/>
            </p:nvSpPr>
            <p:spPr>
              <a:xfrm>
                <a:off x="5638800" y="1600200"/>
                <a:ext cx="7620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>
              <a:grpSpLocks noChangeAspect="1"/>
            </p:cNvGrpSpPr>
            <p:nvPr userDrawn="1"/>
          </p:nvGrpSpPr>
          <p:grpSpPr>
            <a:xfrm>
              <a:off x="8061089" y="533400"/>
              <a:ext cx="1006711" cy="243840"/>
              <a:chOff x="5105400" y="1295400"/>
              <a:chExt cx="1572986" cy="381000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1111" t="20445" r="58333" b="67111"/>
              <a:stretch>
                <a:fillRect/>
              </a:stretch>
            </p:blipFill>
            <p:spPr bwMode="auto">
              <a:xfrm>
                <a:off x="5181600" y="1295400"/>
                <a:ext cx="1496786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Oval 33"/>
              <p:cNvSpPr/>
              <p:nvPr userDrawn="1"/>
            </p:nvSpPr>
            <p:spPr>
              <a:xfrm>
                <a:off x="5105400" y="144780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7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4250" r="66822" b="75692"/>
          <a:stretch/>
        </p:blipFill>
        <p:spPr bwMode="auto">
          <a:xfrm>
            <a:off x="8096779" y="176096"/>
            <a:ext cx="990651" cy="4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63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324600"/>
            <a:ext cx="8763000" cy="1588"/>
          </a:xfrm>
          <a:prstGeom prst="line">
            <a:avLst/>
          </a:prstGeom>
          <a:ln w="190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914400" cy="92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 userDrawn="1"/>
        </p:nvCxnSpPr>
        <p:spPr>
          <a:xfrm>
            <a:off x="1066800" y="838200"/>
            <a:ext cx="7772400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 userDrawn="1"/>
        </p:nvGrpSpPr>
        <p:grpSpPr>
          <a:xfrm>
            <a:off x="7258579" y="175511"/>
            <a:ext cx="838200" cy="527304"/>
            <a:chOff x="8061089" y="152400"/>
            <a:chExt cx="1006711" cy="624840"/>
          </a:xfrm>
        </p:grpSpPr>
        <p:grpSp>
          <p:nvGrpSpPr>
            <p:cNvPr id="21" name="Group 20"/>
            <p:cNvGrpSpPr/>
            <p:nvPr userDrawn="1"/>
          </p:nvGrpSpPr>
          <p:grpSpPr>
            <a:xfrm>
              <a:off x="8382000" y="152400"/>
              <a:ext cx="457200" cy="376860"/>
              <a:chOff x="5257800" y="1543380"/>
              <a:chExt cx="457200" cy="376860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 l="3333" t="21078" r="88439" b="66613"/>
              <a:stretch>
                <a:fillRect/>
              </a:stretch>
            </p:blipFill>
            <p:spPr bwMode="auto">
              <a:xfrm>
                <a:off x="5257800" y="1543380"/>
                <a:ext cx="403023" cy="3768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Oval 19"/>
              <p:cNvSpPr/>
              <p:nvPr userDrawn="1"/>
            </p:nvSpPr>
            <p:spPr>
              <a:xfrm>
                <a:off x="5638800" y="1600200"/>
                <a:ext cx="76200" cy="4571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/>
            <p:cNvGrpSpPr>
              <a:grpSpLocks noChangeAspect="1"/>
            </p:cNvGrpSpPr>
            <p:nvPr userDrawn="1"/>
          </p:nvGrpSpPr>
          <p:grpSpPr>
            <a:xfrm>
              <a:off x="8061089" y="533400"/>
              <a:ext cx="1006711" cy="243840"/>
              <a:chOff x="5105400" y="1295400"/>
              <a:chExt cx="1572986" cy="381000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 l="11111" t="20445" r="58333" b="67111"/>
              <a:stretch>
                <a:fillRect/>
              </a:stretch>
            </p:blipFill>
            <p:spPr bwMode="auto">
              <a:xfrm>
                <a:off x="5181600" y="1295400"/>
                <a:ext cx="1496786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Oval 22"/>
              <p:cNvSpPr/>
              <p:nvPr userDrawn="1"/>
            </p:nvSpPr>
            <p:spPr>
              <a:xfrm>
                <a:off x="5105400" y="1447800"/>
                <a:ext cx="76200" cy="7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4250" r="66822" b="75692"/>
          <a:stretch/>
        </p:blipFill>
        <p:spPr bwMode="auto">
          <a:xfrm>
            <a:off x="8096779" y="176096"/>
            <a:ext cx="990651" cy="4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896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05/12/2015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H. Felice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Director’s Review – June 2017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05/12/2015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H. Felice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B3CFE-0260-4FD2-8D05-4D7D67569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2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Coil 206 Shipping Damage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8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Design Criteria Review of the MQXFA Magnets 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8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7C5F-7D1E-4E08-A846-E6C2148E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0"/>
            <a:ext cx="7920000" cy="720000"/>
          </a:xfrm>
        </p:spPr>
        <p:txBody>
          <a:bodyPr/>
          <a:lstStyle/>
          <a:p>
            <a:r>
              <a:rPr lang="en-US" dirty="0"/>
              <a:t>Coil 206 shipment data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4BC4FB-9FCE-4A6C-B429-0013B2B20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A3692-17AA-4842-8466-C01F7F7B7A5E}"/>
              </a:ext>
            </a:extLst>
          </p:cNvPr>
          <p:cNvPicPr/>
          <p:nvPr/>
        </p:nvPicPr>
        <p:blipFill rotWithShape="1">
          <a:blip r:embed="rId2"/>
          <a:srcRect t="1695"/>
          <a:stretch/>
        </p:blipFill>
        <p:spPr bwMode="auto">
          <a:xfrm>
            <a:off x="971600" y="2874356"/>
            <a:ext cx="2664296" cy="3661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D9088F-F2EC-4A96-BFEC-F5B60A986E43}"/>
              </a:ext>
            </a:extLst>
          </p:cNvPr>
          <p:cNvSpPr txBox="1"/>
          <p:nvPr/>
        </p:nvSpPr>
        <p:spPr>
          <a:xfrm>
            <a:off x="337711" y="720000"/>
            <a:ext cx="4248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Shipment: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dedicated shipping fixtures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accelerometers on the LE and 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5g and 10 g shock watches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ride dedicated truck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3DA0C-4BD6-4B2A-9E64-BF02B48C0A59}"/>
              </a:ext>
            </a:extLst>
          </p:cNvPr>
          <p:cNvSpPr txBox="1"/>
          <p:nvPr/>
        </p:nvSpPr>
        <p:spPr>
          <a:xfrm>
            <a:off x="4153879" y="2962659"/>
            <a:ext cx="4594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 shock watch was activated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 Crate did not experience shocks above 5g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3666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D7E9-AC45-4460-940D-B84E7E00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104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20CF5F-09E3-4F4D-93A2-43D1B01A4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915145"/>
            <a:ext cx="7920000" cy="3521967"/>
          </a:xfrm>
        </p:spPr>
        <p:txBody>
          <a:bodyPr/>
          <a:lstStyle/>
          <a:p>
            <a:r>
              <a:rPr lang="en-US" dirty="0"/>
              <a:t>Coil 104 showed several marks &amp; indentations made by impact with rigid objects on the 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E6A74-DFB4-4838-8573-9BA08BE98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8717" y="4501626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CC4D7-25E0-47F4-AAA6-003C8231D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53117" y="4501626"/>
            <a:ext cx="6550800" cy="360000"/>
          </a:xfrm>
        </p:spPr>
        <p:txBody>
          <a:bodyPr/>
          <a:lstStyle/>
          <a:p>
            <a:r>
              <a:rPr lang="en-US"/>
              <a:t>HL-LHC AUP Director’s Review – June 2017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32C93-3547-4155-9F29-36D70CD7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494" y="2230950"/>
            <a:ext cx="2776263" cy="2772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5F04EF-D3D7-45B5-B8C6-0A7ADF1F3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773" y="2708920"/>
            <a:ext cx="3059139" cy="2294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5E547-F5CB-4898-99DE-7457B1EC9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082" y="3014436"/>
            <a:ext cx="3247772" cy="166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73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G_52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2" y="1990907"/>
            <a:ext cx="2743200" cy="3657600"/>
          </a:xfrm>
          <a:prstGeom prst="rect">
            <a:avLst/>
          </a:prstGeom>
        </p:spPr>
      </p:pic>
      <p:pic>
        <p:nvPicPr>
          <p:cNvPr id="18" name="Picture 17" descr="IMG_5232.jpeg"/>
          <p:cNvPicPr>
            <a:picLocks noChangeAspect="1"/>
          </p:cNvPicPr>
          <p:nvPr/>
        </p:nvPicPr>
        <p:blipFill>
          <a:blip r:embed="rId3"/>
          <a:srcRect l="33567" r="27755"/>
          <a:stretch>
            <a:fillRect/>
          </a:stretch>
        </p:blipFill>
        <p:spPr>
          <a:xfrm>
            <a:off x="3604375" y="1987077"/>
            <a:ext cx="1886227" cy="3657600"/>
          </a:xfrm>
          <a:prstGeom prst="rect">
            <a:avLst/>
          </a:prstGeom>
        </p:spPr>
      </p:pic>
      <p:pic>
        <p:nvPicPr>
          <p:cNvPr id="21" name="Picture 20" descr="IMG_523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786" y="1987258"/>
            <a:ext cx="27432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EC0C42-05D1-1D44-84EB-99DDAE20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206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7F0A-BA20-5B4D-80B3-FC74D85E4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124744"/>
            <a:ext cx="8136904" cy="66133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Example of marks under Clamping Rib 4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A59D1-3E19-B742-A8BA-66B29B8C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8C26F-5748-B146-9F95-9E988D43B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 206 Shipping Damage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C7919B-5221-E848-A1FA-8A812E85FD47}"/>
              </a:ext>
            </a:extLst>
          </p:cNvPr>
          <p:cNvCxnSpPr>
            <a:cxnSpLocks/>
          </p:cNvCxnSpPr>
          <p:nvPr/>
        </p:nvCxnSpPr>
        <p:spPr>
          <a:xfrm rot="10800000">
            <a:off x="1178692" y="3718506"/>
            <a:ext cx="3261962" cy="612138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1DFB7C-26FB-514F-8C42-AF4F6392407E}"/>
              </a:ext>
            </a:extLst>
          </p:cNvPr>
          <p:cNvCxnSpPr>
            <a:cxnSpLocks/>
          </p:cNvCxnSpPr>
          <p:nvPr/>
        </p:nvCxnSpPr>
        <p:spPr>
          <a:xfrm rot="10800000">
            <a:off x="1745197" y="3654553"/>
            <a:ext cx="6048790" cy="47509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556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EA1F7-5597-4CB4-B897-131D363D2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80709"/>
            <a:ext cx="7920000" cy="720000"/>
          </a:xfrm>
        </p:spPr>
        <p:txBody>
          <a:bodyPr/>
          <a:lstStyle/>
          <a:p>
            <a:r>
              <a:rPr lang="en-US" dirty="0"/>
              <a:t>MQXFS1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FA45D-3E3E-4CDA-8036-922A107EE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938" y="800709"/>
            <a:ext cx="7920000" cy="648072"/>
          </a:xfrm>
        </p:spPr>
        <p:txBody>
          <a:bodyPr/>
          <a:lstStyle/>
          <a:p>
            <a:r>
              <a:rPr lang="en-US" dirty="0"/>
              <a:t>Exceeded Ultimate current; healthy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F1A1D-1007-4249-9290-35E35011C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29BE8-B387-4718-B26A-D3256363C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Coil 206 Shipping Damage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A9FCD2-AA72-44E0-AE52-41952712D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58771"/>
            <a:ext cx="6590550" cy="2952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249DC7-BDC0-42F2-A191-7744C14F5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221088"/>
            <a:ext cx="4727438" cy="2614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C2C51-F894-492B-8AF0-5EBB8A2E5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084" y="4295196"/>
            <a:ext cx="4570916" cy="25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3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C8AF3-80A2-43C2-8726-E79893E5A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Impact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249E8-69EB-4BBD-979C-808A74DDD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Marks on coil 104 were significantly worse than the marks on coil 206</a:t>
            </a:r>
          </a:p>
          <a:p>
            <a:r>
              <a:rPr lang="en-US" dirty="0"/>
              <a:t>Impact velocity was higher for coil 104 than 206</a:t>
            </a:r>
          </a:p>
          <a:p>
            <a:r>
              <a:rPr lang="en-US" dirty="0"/>
              <a:t>Coil 104 performed well in MQXFS1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 coil 206 acceptable for use from this point of view (local impact analysis)</a:t>
            </a:r>
            <a:r>
              <a:rPr lang="en-US" dirty="0"/>
              <a:t>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CEA5E-3AAB-46A6-A079-D1503C5A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B063E-B433-4906-97C9-609866E03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CD-2/3b Director’s Review – July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4083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2168" y="2788089"/>
            <a:ext cx="7200000" cy="1432999"/>
          </a:xfrm>
        </p:spPr>
        <p:txBody>
          <a:bodyPr/>
          <a:lstStyle/>
          <a:p>
            <a:r>
              <a:rPr lang="en-GB" altLang="en-US" sz="3200" dirty="0">
                <a:solidFill>
                  <a:srgbClr val="FF0000"/>
                </a:solidFill>
              </a:rPr>
              <a:t>Load Analysis on the MQXFA Coil Shipping Fixture</a:t>
            </a:r>
            <a:endParaRPr lang="en-GB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8956" y="4221088"/>
            <a:ext cx="6480000" cy="990600"/>
          </a:xfrm>
        </p:spPr>
        <p:txBody>
          <a:bodyPr>
            <a:normAutofit/>
          </a:bodyPr>
          <a:lstStyle/>
          <a:p>
            <a:r>
              <a:rPr lang="en-GB" dirty="0"/>
              <a:t>Heng Pan</a:t>
            </a:r>
          </a:p>
          <a:p>
            <a:r>
              <a:rPr lang="en-US" i="1" dirty="0"/>
              <a:t>LBNL</a:t>
            </a:r>
            <a:endParaRPr lang="en-GB" i="1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BD42F-F3DB-41E0-8238-C05F9A3F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52" y="86457"/>
            <a:ext cx="7920000" cy="720000"/>
          </a:xfrm>
        </p:spPr>
        <p:txBody>
          <a:bodyPr/>
          <a:lstStyle/>
          <a:p>
            <a:r>
              <a:rPr lang="en-US" dirty="0"/>
              <a:t>FE Model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72C955-7343-4618-895B-4573367C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2863" y="3295670"/>
            <a:ext cx="77559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F8C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material of the coil shipping fixture components is Aluminum 6061.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F8C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components are in contact using contact elements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F8C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Contact174 --- 3D surface-surface contact element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F8C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Target170 --- Associated 3D target element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F8C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Friction coefficient is 0.2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5F8C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F8C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Inside coil winding --- bonded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F8C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Between shipping fixture components --- bonded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F8C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Between coil and fixture --- frictional, mu=0.2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1" y="958850"/>
            <a:ext cx="4447646" cy="170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55" y="737657"/>
            <a:ext cx="4373445" cy="170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1415" y="2663051"/>
            <a:ext cx="11548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Support Tube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874" y="2924661"/>
            <a:ext cx="14173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Support Channel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49415" y="2212890"/>
            <a:ext cx="1231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Base Channel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0363" y="1100235"/>
            <a:ext cx="1231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 Stopper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12606" y="2445907"/>
            <a:ext cx="833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Side Rail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80533" y="2108200"/>
            <a:ext cx="931334" cy="55485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52592" y="2385625"/>
            <a:ext cx="231141" cy="554851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297136" y="1969947"/>
            <a:ext cx="341207" cy="277426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256452" y="1883590"/>
            <a:ext cx="1469815" cy="562317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66327" y="1361845"/>
            <a:ext cx="95673" cy="569445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39430" y="846235"/>
            <a:ext cx="1231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Coil Clamp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764030" y="1107845"/>
            <a:ext cx="47837" cy="485757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86297" y="710768"/>
            <a:ext cx="1231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Rubber Isolator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4278630" y="958850"/>
            <a:ext cx="0" cy="655916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85935" y="2539567"/>
            <a:ext cx="2895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Fixed support on the bottom e surface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027333" y="2164748"/>
            <a:ext cx="186267" cy="309752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213600" y="1588049"/>
            <a:ext cx="1" cy="444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06735" y="1762651"/>
            <a:ext cx="1653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Vertical inertial load</a:t>
            </a:r>
          </a:p>
        </p:txBody>
      </p:sp>
    </p:spTree>
    <p:extLst>
      <p:ext uri="{BB962C8B-B14F-4D97-AF65-F5344CB8AC3E}">
        <p14:creationId xmlns:p14="http://schemas.microsoft.com/office/powerpoint/2010/main" val="3284332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5g Vertical Inertial Load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11535" y="891647"/>
            <a:ext cx="7433297" cy="2525356"/>
            <a:chOff x="1783602" y="1712914"/>
            <a:chExt cx="7433297" cy="252535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3602" y="2282383"/>
              <a:ext cx="815539" cy="138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141" y="1712914"/>
              <a:ext cx="6617758" cy="2525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905" y="4118328"/>
            <a:ext cx="3325284" cy="150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937" y="4054474"/>
            <a:ext cx="881968" cy="134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1535" y="959935"/>
            <a:ext cx="2569934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0.5GPa Isolator modulus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9905" y="3078449"/>
            <a:ext cx="2316660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Vertical Deflection (mm)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1035" y="1061122"/>
            <a:ext cx="1079142" cy="33855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0.39 mm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826000" y="1399676"/>
            <a:ext cx="279400" cy="285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43403" y="5401732"/>
            <a:ext cx="3300597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Coil Equivalent Strain,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Maximum strain is ~25.4 µ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ε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35" y="4161381"/>
            <a:ext cx="3091895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4" y="4143570"/>
            <a:ext cx="751114" cy="13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19304" y="5586398"/>
            <a:ext cx="2699778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Coil Vertical Deflection (mm)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07594" y="4161381"/>
            <a:ext cx="2177473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Coil deformation is ~105 (µm)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69193" y="1399676"/>
            <a:ext cx="268740" cy="14478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550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300943"/>
            <a:ext cx="3025378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96" y="4385415"/>
            <a:ext cx="3151082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33" y="959935"/>
            <a:ext cx="6265333" cy="229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10g Vertical Inertial Load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64BC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64BC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1535" y="959935"/>
            <a:ext cx="2569934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0.5GPa Isolator modulus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9905" y="3078449"/>
            <a:ext cx="2316660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Vertical Deflection (mm)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1035" y="1061122"/>
            <a:ext cx="1079142" cy="33855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0.71 mm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826000" y="1399676"/>
            <a:ext cx="279400" cy="285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53470" y="5519295"/>
            <a:ext cx="3300597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Coil Equivalent Strain,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Maximum strain is ~52 µ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ε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58898" y="5627017"/>
            <a:ext cx="2699778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Coil Vertical Deflection (mm)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03996" y="4161381"/>
            <a:ext cx="2177473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Coil deformation is ~210(µm)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58" y="1642757"/>
            <a:ext cx="854075" cy="132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4" y="4298307"/>
            <a:ext cx="787813" cy="144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4300943"/>
            <a:ext cx="806450" cy="136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23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3CD54-1383-4BB9-ADCD-F1024754E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 added (10g):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F8C545-4AE9-4F78-98FD-4EB80C63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F1ECD9-4202-4400-9A80-594B82F37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Design Criteria Review of the MQXFA Magnets  </a:t>
            </a:r>
            <a:endParaRPr lang="en-GB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88EF573-CA66-4A13-B4F8-CF278F6CD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373562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AutoShape 22">
            <a:extLst>
              <a:ext uri="{FF2B5EF4-FFF2-40B4-BE49-F238E27FC236}">
                <a16:creationId xmlns:a16="http://schemas.microsoft.com/office/drawing/2014/main" id="{27A62812-6AB2-4AFC-BFF4-4AA54B137B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11760" y="2046537"/>
            <a:ext cx="12700" cy="508000"/>
          </a:xfrm>
          <a:prstGeom prst="straightConnector1">
            <a:avLst/>
          </a:prstGeom>
          <a:noFill/>
          <a:ln w="25560" cap="flat">
            <a:solidFill>
              <a:srgbClr val="64BCD9"/>
            </a:solidFill>
            <a:round/>
            <a:headEnd/>
            <a:tailEnd type="triangle" w="med" len="med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92F375E-4C1C-4621-A1C8-B4B1C2767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65168"/>
            <a:ext cx="4373562" cy="170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AutoShape 22">
            <a:extLst>
              <a:ext uri="{FF2B5EF4-FFF2-40B4-BE49-F238E27FC236}">
                <a16:creationId xmlns:a16="http://schemas.microsoft.com/office/drawing/2014/main" id="{0C10FF81-5AB1-4505-9F63-DB5CC929A1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8523" y="3952442"/>
            <a:ext cx="576064" cy="68065"/>
          </a:xfrm>
          <a:prstGeom prst="straightConnector1">
            <a:avLst/>
          </a:prstGeom>
          <a:noFill/>
          <a:ln w="25560" cap="flat">
            <a:solidFill>
              <a:srgbClr val="64BCD9"/>
            </a:solidFill>
            <a:round/>
            <a:headEnd/>
            <a:tailEnd type="triangle" w="med" len="med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12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5A58B-716D-498F-8D60-11B580299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68" y="85354"/>
            <a:ext cx="7920000" cy="720000"/>
          </a:xfrm>
        </p:spPr>
        <p:txBody>
          <a:bodyPr/>
          <a:lstStyle/>
          <a:p>
            <a:r>
              <a:rPr lang="en-US" dirty="0"/>
              <a:t>Accelerometers specs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D47245-B955-4A49-B180-B3AF8A00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D7D41-2447-44FA-99C0-52C0DD77B52C}"/>
              </a:ext>
            </a:extLst>
          </p:cNvPr>
          <p:cNvSpPr txBox="1"/>
          <p:nvPr/>
        </p:nvSpPr>
        <p:spPr>
          <a:xfrm>
            <a:off x="0" y="1008556"/>
            <a:ext cx="38282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GPL1 </a:t>
            </a:r>
            <a:r>
              <a:rPr lang="en-US" sz="2400" dirty="0" err="1"/>
              <a:t>senseware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Range up to 6.7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recorded every 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Event recorded if &gt; 3g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Sample rate 50 Hz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28017E-3506-4D0C-9BE3-BDCB0DF718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3" t="17800" r="16025" b="22001"/>
          <a:stretch/>
        </p:blipFill>
        <p:spPr>
          <a:xfrm rot="5400000">
            <a:off x="-706851" y="3794357"/>
            <a:ext cx="3770494" cy="23567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973940-9473-46A3-ACEF-CABA4FA471A5}"/>
              </a:ext>
            </a:extLst>
          </p:cNvPr>
          <p:cNvSpPr txBox="1"/>
          <p:nvPr/>
        </p:nvSpPr>
        <p:spPr>
          <a:xfrm>
            <a:off x="5503578" y="3774231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C8CFA3-4460-4D83-99AE-1AAEE7ACC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32151" r="12987" b="31100"/>
          <a:stretch/>
        </p:blipFill>
        <p:spPr>
          <a:xfrm rot="5400000">
            <a:off x="1338748" y="4159523"/>
            <a:ext cx="3996441" cy="162645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7123F7-DAFD-459A-BE04-0AFBB7B4B5AC}"/>
              </a:ext>
            </a:extLst>
          </p:cNvPr>
          <p:cNvCxnSpPr>
            <a:cxnSpLocks/>
          </p:cNvCxnSpPr>
          <p:nvPr/>
        </p:nvCxnSpPr>
        <p:spPr>
          <a:xfrm>
            <a:off x="1634336" y="4005064"/>
            <a:ext cx="3792364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29F62E2-0429-425E-B450-57ADF07FF08D}"/>
              </a:ext>
            </a:extLst>
          </p:cNvPr>
          <p:cNvSpPr txBox="1"/>
          <p:nvPr/>
        </p:nvSpPr>
        <p:spPr>
          <a:xfrm>
            <a:off x="3802918" y="751344"/>
            <a:ext cx="5341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SLAMSTICK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Range up to 16 g DC (shocks)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Up to 25 g AC (vibration)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recorded every sec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Trigger for g&gt; 3g then collect for 1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Sample rate 800 Hz for DC</a:t>
            </a:r>
          </a:p>
        </p:txBody>
      </p:sp>
    </p:spTree>
    <p:extLst>
      <p:ext uri="{BB962C8B-B14F-4D97-AF65-F5344CB8AC3E}">
        <p14:creationId xmlns:p14="http://schemas.microsoft.com/office/powerpoint/2010/main" val="781541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31C4B-805D-4FCE-ADA7-11BA515F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55" y="5339"/>
            <a:ext cx="7920000" cy="720000"/>
          </a:xfrm>
        </p:spPr>
        <p:txBody>
          <a:bodyPr/>
          <a:lstStyle/>
          <a:p>
            <a:r>
              <a:rPr lang="en-US" dirty="0"/>
              <a:t>RE accelerometers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6055D7-8145-428B-BC8A-3E24555A2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0B8993-2587-4906-9C51-01DB80502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85" y="764704"/>
            <a:ext cx="8388424" cy="33979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5FD7C3-4E64-4D31-8D7E-1A901CC15429}"/>
              </a:ext>
            </a:extLst>
          </p:cNvPr>
          <p:cNvSpPr txBox="1"/>
          <p:nvPr/>
        </p:nvSpPr>
        <p:spPr>
          <a:xfrm>
            <a:off x="3074010" y="93277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 Sept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DCF1DF-76FB-46AF-B356-28124DA67335}"/>
              </a:ext>
            </a:extLst>
          </p:cNvPr>
          <p:cNvSpPr txBox="1"/>
          <p:nvPr/>
        </p:nvSpPr>
        <p:spPr>
          <a:xfrm>
            <a:off x="7473050" y="77722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Oct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E91DFE-9979-4B09-97CA-809ED25AAE9F}"/>
              </a:ext>
            </a:extLst>
          </p:cNvPr>
          <p:cNvSpPr txBox="1"/>
          <p:nvPr/>
        </p:nvSpPr>
        <p:spPr>
          <a:xfrm>
            <a:off x="1019897" y="96188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23 Sept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C06595-E120-4BE2-BA85-E31049BA1B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3" t="17800" r="16025" b="22001"/>
          <a:stretch/>
        </p:blipFill>
        <p:spPr>
          <a:xfrm>
            <a:off x="71560" y="4342810"/>
            <a:ext cx="2952208" cy="1845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00001-F436-4B5A-BFF7-E99C5E4B2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4202024"/>
            <a:ext cx="3419408" cy="26462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BF5C46-530B-45C3-B251-147761AF07E4}"/>
              </a:ext>
            </a:extLst>
          </p:cNvPr>
          <p:cNvSpPr txBox="1"/>
          <p:nvPr/>
        </p:nvSpPr>
        <p:spPr>
          <a:xfrm>
            <a:off x="6752958" y="4878832"/>
            <a:ext cx="18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Max: 4.7g</a:t>
            </a:r>
          </a:p>
          <a:p>
            <a:r>
              <a:rPr lang="en-US" dirty="0"/>
              <a:t>Duration ~30 </a:t>
            </a:r>
            <a:r>
              <a:rPr lang="en-US" dirty="0" err="1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19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3977C5-E185-4FA5-9CC3-504CFB5A0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EBFE0-96C8-40C5-9BCE-DF73A488D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Director’s Review – June 2017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9454E-871A-4EB3-B063-BA8DA0F5E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50"/>
            <a:ext cx="7074507" cy="3610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A55862-E8C7-487B-B85C-9CAE8F906F48}"/>
              </a:ext>
            </a:extLst>
          </p:cNvPr>
          <p:cNvSpPr txBox="1"/>
          <p:nvPr/>
        </p:nvSpPr>
        <p:spPr>
          <a:xfrm>
            <a:off x="4644008" y="74811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 Sept: 4 to 5 pm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B22ABD-1862-4AE0-9476-B970D247B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986" y="176147"/>
            <a:ext cx="1265477" cy="3109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0A1233-FDFF-498C-B0A3-31478A96D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4077072"/>
            <a:ext cx="3493632" cy="27013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8A43FE-B9BD-4DE2-AB49-91AAE3FADE30}"/>
              </a:ext>
            </a:extLst>
          </p:cNvPr>
          <p:cNvSpPr txBox="1"/>
          <p:nvPr/>
        </p:nvSpPr>
        <p:spPr>
          <a:xfrm>
            <a:off x="5508104" y="4731248"/>
            <a:ext cx="1819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Max: 14g</a:t>
            </a:r>
          </a:p>
          <a:p>
            <a:r>
              <a:rPr lang="en-US" dirty="0"/>
              <a:t>Duration &lt; 2 </a:t>
            </a:r>
            <a:r>
              <a:rPr lang="en-US" dirty="0" err="1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950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D7E9-AC45-4460-940D-B84E7E00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20CF5F-09E3-4F4D-93A2-43D1B01A4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Events reconstruction:</a:t>
            </a:r>
          </a:p>
          <a:p>
            <a:r>
              <a:rPr lang="en-US" dirty="0"/>
              <a:t>Coil was sometimes shaking within the shipping frame: i.e. very short displacements and stops against frame/clamps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Events analysis:</a:t>
            </a:r>
          </a:p>
          <a:p>
            <a:r>
              <a:rPr lang="en-US" dirty="0"/>
              <a:t>Local impacts</a:t>
            </a:r>
          </a:p>
          <a:p>
            <a:r>
              <a:rPr lang="en-US" dirty="0"/>
              <a:t>Bending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E6A74-DFB4-4838-8573-9BA08BE98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CC4D7-25E0-47F4-AAA6-003C8231D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Director’s Review – June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736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D7E9-AC45-4460-940D-B84E7E00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Impact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20CF5F-09E3-4F4D-93A2-43D1B01A4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effect of local impacts can be evaluated by comparison with past events:</a:t>
            </a:r>
          </a:p>
          <a:p>
            <a:r>
              <a:rPr lang="en-US" dirty="0"/>
              <a:t>During MQXFS1 disassembly the two top coils fell. Coil 3 fell on the bottom coils, and coil 104 fell on the assembly table.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E6A74-DFB4-4838-8573-9BA08BE98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CC4D7-25E0-47F4-AAA6-003C8231D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Director’s Review – June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60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155539"/>
            <a:ext cx="8534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Normal setup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incident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center coil support spud was not in place;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technicians were removing the side collar pack, the steel angle block was released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BABBE-8C37-4EA0-B4C8-2876D6EC68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07/08/2015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Reproduction</a:t>
            </a:r>
          </a:p>
        </p:txBody>
      </p:sp>
      <p:pic>
        <p:nvPicPr>
          <p:cNvPr id="1027" name="Picture 3" descr="E:\Work\LARP QXF\Fall off incident\before incident\DSC074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6" t="19583" r="22926" b="14165"/>
          <a:stretch/>
        </p:blipFill>
        <p:spPr bwMode="auto">
          <a:xfrm>
            <a:off x="4876800" y="1447800"/>
            <a:ext cx="3618006" cy="3108866"/>
          </a:xfrm>
          <a:prstGeom prst="rect">
            <a:avLst/>
          </a:prstGeom>
          <a:noFill/>
          <a:scene3d>
            <a:camera prst="obliqueTopRigh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Work\LARP QXF\Fall off incident\before incident\DSC0749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8" t="5209" r="1388" b="9548"/>
          <a:stretch/>
        </p:blipFill>
        <p:spPr bwMode="auto">
          <a:xfrm>
            <a:off x="1092202" y="1483118"/>
            <a:ext cx="3479798" cy="308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11" idx="1"/>
          </p:cNvCxnSpPr>
          <p:nvPr/>
        </p:nvCxnSpPr>
        <p:spPr>
          <a:xfrm flipH="1">
            <a:off x="1752600" y="2122587"/>
            <a:ext cx="2146300" cy="54441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98900" y="1968698"/>
            <a:ext cx="1587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Steel Angle block  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181600" y="2276475"/>
            <a:ext cx="488950" cy="3905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083050" y="3762396"/>
            <a:ext cx="15875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Coil support spud</a:t>
            </a:r>
          </a:p>
        </p:txBody>
      </p:sp>
      <p:cxnSp>
        <p:nvCxnSpPr>
          <p:cNvPr id="52" name="Straight Arrow Connector 51"/>
          <p:cNvCxnSpPr>
            <a:stCxn id="51" idx="1"/>
          </p:cNvCxnSpPr>
          <p:nvPr/>
        </p:nvCxnSpPr>
        <p:spPr>
          <a:xfrm flipH="1" flipV="1">
            <a:off x="3276600" y="3505200"/>
            <a:ext cx="806450" cy="41108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5670550" y="3505201"/>
            <a:ext cx="1187450" cy="41108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500188" y="4346894"/>
            <a:ext cx="133191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Assembly Table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53000" y="4365829"/>
            <a:ext cx="16033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Assembly Table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68575" y="3971695"/>
            <a:ext cx="9937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Return End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685803" y="4070173"/>
            <a:ext cx="9937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Return End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77328" y="1600199"/>
            <a:ext cx="24980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Disassemble the top collar stack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36870" y="1600200"/>
            <a:ext cx="24980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Disassemble the collar stack #2 </a:t>
            </a:r>
          </a:p>
        </p:txBody>
      </p:sp>
    </p:spTree>
    <p:extLst>
      <p:ext uri="{BB962C8B-B14F-4D97-AF65-F5344CB8AC3E}">
        <p14:creationId xmlns:p14="http://schemas.microsoft.com/office/powerpoint/2010/main" val="4199683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5641">
            <a:off x="7273070" y="4234287"/>
            <a:ext cx="715733" cy="740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0800000">
            <a:off x="6777675" y="4477837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4913725">
            <a:off x="6420764" y="4115157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6200000">
            <a:off x="3743396" y="4429801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0800000">
            <a:off x="4497829" y="4439841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5400000">
            <a:off x="4510161" y="3699538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>
            <a:off x="3755301" y="3689120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BABBE-8C37-4EA0-B4C8-2876D6EC68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itle 2"/>
          <p:cNvSpPr txBox="1">
            <a:spLocks/>
          </p:cNvSpPr>
          <p:nvPr/>
        </p:nvSpPr>
        <p:spPr>
          <a:xfrm>
            <a:off x="609600" y="152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Scene Reproduction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230261"/>
            <a:ext cx="2505076" cy="240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16"/>
          <a:stretch/>
        </p:blipFill>
        <p:spPr bwMode="auto">
          <a:xfrm>
            <a:off x="3714467" y="5153988"/>
            <a:ext cx="1579807" cy="46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" r="16332" b="-1"/>
          <a:stretch/>
        </p:blipFill>
        <p:spPr bwMode="auto">
          <a:xfrm rot="8054652">
            <a:off x="7724603" y="5022775"/>
            <a:ext cx="759629" cy="76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2"/>
          <a:stretch/>
        </p:blipFill>
        <p:spPr bwMode="auto">
          <a:xfrm>
            <a:off x="5956924" y="5180099"/>
            <a:ext cx="1641503" cy="45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95300" y="1392198"/>
            <a:ext cx="5461624" cy="175432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Return end view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Coil 104 fell onto the assembly table, dented on the edge in the red circle.  Strain gauge wires were damaged.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Coil 3 fell into coil 5; its edge cut off the strain gauge wires of coil 5.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19201" y="3867416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57400" y="3869804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19200" y="4693254"/>
            <a:ext cx="45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133600" y="4695642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10001" y="388408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706596" y="3867416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104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810000" y="4709918"/>
            <a:ext cx="45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24400" y="4712306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629400" y="4235014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75817" y="509712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104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96000" y="4729108"/>
            <a:ext cx="45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10400" y="4731496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22254" y="5967423"/>
            <a:ext cx="224005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Return end view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070372" y="4588424"/>
            <a:ext cx="130528" cy="21443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14400" y="5638187"/>
            <a:ext cx="198288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Ready to disassemble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14467" y="5638187"/>
            <a:ext cx="177193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Removed the collars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18234" y="5657237"/>
            <a:ext cx="125758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Coils fell off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Down Arrow 61"/>
          <p:cNvSpPr/>
          <p:nvPr/>
        </p:nvSpPr>
        <p:spPr>
          <a:xfrm rot="16200000">
            <a:off x="3357613" y="4307889"/>
            <a:ext cx="129282" cy="29130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Down Arrow 62"/>
          <p:cNvSpPr/>
          <p:nvPr/>
        </p:nvSpPr>
        <p:spPr>
          <a:xfrm rot="16200000">
            <a:off x="5617817" y="4337863"/>
            <a:ext cx="129282" cy="29130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07/08/2015</a:t>
            </a:r>
          </a:p>
        </p:txBody>
      </p:sp>
      <p:pic>
        <p:nvPicPr>
          <p:cNvPr id="2055" name="Picture 7" descr="E:\Work\LARP QXF\Fall off incident\after incident\Coil 003\DSC0749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14844" r="11458" b="22656"/>
          <a:stretch/>
        </p:blipFill>
        <p:spPr bwMode="auto">
          <a:xfrm>
            <a:off x="6117083" y="954065"/>
            <a:ext cx="2897178" cy="31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rved Down Arrow 31"/>
          <p:cNvSpPr/>
          <p:nvPr/>
        </p:nvSpPr>
        <p:spPr>
          <a:xfrm rot="2662109">
            <a:off x="4137417" y="4107336"/>
            <a:ext cx="685800" cy="3048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>
            <a:off x="1103384" y="3701007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5400000">
            <a:off x="1858244" y="3711425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0800000">
            <a:off x="1845912" y="4451728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6200000">
            <a:off x="1091479" y="4441688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216819" y="3865634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055018" y="3868022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216818" y="4691472"/>
            <a:ext cx="45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131218" y="469386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6200000">
            <a:off x="6023242" y="4467797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6089846" y="4747914"/>
            <a:ext cx="457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696200" y="4466287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104</a:t>
            </a:r>
          </a:p>
        </p:txBody>
      </p:sp>
      <p:pic>
        <p:nvPicPr>
          <p:cNvPr id="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5687" r="14257" b="8145"/>
          <a:stretch/>
        </p:blipFill>
        <p:spPr bwMode="auto">
          <a:xfrm rot="13536079">
            <a:off x="7743000" y="5067095"/>
            <a:ext cx="707878" cy="7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/>
          <p:nvPr/>
        </p:nvSpPr>
        <p:spPr>
          <a:xfrm>
            <a:off x="7565672" y="5297679"/>
            <a:ext cx="130528" cy="21443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889174" y="507926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104</a:t>
            </a:r>
          </a:p>
        </p:txBody>
      </p:sp>
      <p:sp>
        <p:nvSpPr>
          <p:cNvPr id="33" name="Striped Right Arrow 32"/>
          <p:cNvSpPr/>
          <p:nvPr/>
        </p:nvSpPr>
        <p:spPr>
          <a:xfrm rot="4061251">
            <a:off x="7818549" y="4898991"/>
            <a:ext cx="318544" cy="12679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825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4D7E9-AC45-4460-940D-B84E7E000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206 &amp; 104 Impact Velocity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20CF5F-09E3-4F4D-93A2-43D1B01A4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412776"/>
            <a:ext cx="7920000" cy="3521967"/>
          </a:xfrm>
        </p:spPr>
        <p:txBody>
          <a:bodyPr/>
          <a:lstStyle/>
          <a:p>
            <a:r>
              <a:rPr lang="en-US" dirty="0"/>
              <a:t>Coil 206 velocity before impact: </a:t>
            </a:r>
            <a:r>
              <a:rPr lang="en-US" b="1" dirty="0"/>
              <a:t>&lt; 0.03 m/s </a:t>
            </a:r>
          </a:p>
          <a:p>
            <a:pPr lvl="1"/>
            <a:r>
              <a:rPr lang="en-US" dirty="0"/>
              <a:t>V=at; a=15g, t=0.002 s (square function)</a:t>
            </a:r>
          </a:p>
          <a:p>
            <a:pPr lvl="1"/>
            <a:r>
              <a:rPr lang="en-US" dirty="0"/>
              <a:t>Most likely V </a:t>
            </a:r>
            <a:r>
              <a:rPr lang="en-US" b="1" dirty="0"/>
              <a:t>~ 0.015 m/s </a:t>
            </a:r>
            <a:r>
              <a:rPr lang="en-US" dirty="0"/>
              <a:t>(triangular function)</a:t>
            </a:r>
          </a:p>
          <a:p>
            <a:pPr lvl="1"/>
            <a:endParaRPr lang="en-US" sz="1400" dirty="0"/>
          </a:p>
          <a:p>
            <a:r>
              <a:rPr lang="en-US" dirty="0"/>
              <a:t>Coil 104 velocity before impact: </a:t>
            </a:r>
            <a:r>
              <a:rPr lang="en-US" b="1" dirty="0"/>
              <a:t>~ 1.7 m/s </a:t>
            </a:r>
          </a:p>
          <a:p>
            <a:pPr lvl="1"/>
            <a:r>
              <a:rPr lang="en-US" dirty="0"/>
              <a:t>V=SQRT(2gx); x=0.15 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E6A74-DFB4-4838-8573-9BA08BE98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CC4D7-25E0-47F4-AAA6-003C8231D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Director’s Review – June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07557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microsoft.com/office/2006/metadata/properties"/>
    <ds:schemaRef ds:uri="http://purl.org/dc/terms/"/>
    <ds:schemaRef ds:uri="8946e33d-fd2f-4ae4-8ee9-d90c129cdf9e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51392</TotalTime>
  <Words>742</Words>
  <Application>Microsoft Office PowerPoint</Application>
  <PresentationFormat>On-screen Show (4:3)</PresentationFormat>
  <Paragraphs>179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Thème Office</vt:lpstr>
      <vt:lpstr>Office Theme</vt:lpstr>
      <vt:lpstr>1_Thème Office</vt:lpstr>
      <vt:lpstr>2_Thème Office</vt:lpstr>
      <vt:lpstr>Coil 206 shipment data</vt:lpstr>
      <vt:lpstr>Accelerometers specs</vt:lpstr>
      <vt:lpstr>RE accelerometers</vt:lpstr>
      <vt:lpstr>PowerPoint Presentation</vt:lpstr>
      <vt:lpstr>Analysis</vt:lpstr>
      <vt:lpstr>Local Impact</vt:lpstr>
      <vt:lpstr>Scene Reproduction</vt:lpstr>
      <vt:lpstr>PowerPoint Presentation</vt:lpstr>
      <vt:lpstr>Coil 206 &amp; 104 Impact Velocity</vt:lpstr>
      <vt:lpstr>Coil 104 </vt:lpstr>
      <vt:lpstr>Coil 206</vt:lpstr>
      <vt:lpstr>MQXFS1</vt:lpstr>
      <vt:lpstr>Local Impact Conclusion</vt:lpstr>
      <vt:lpstr>Load Analysis on the MQXFA Coil Shipping Fixture</vt:lpstr>
      <vt:lpstr>FE Model Overview</vt:lpstr>
      <vt:lpstr>5g Vertical Inertial Load</vt:lpstr>
      <vt:lpstr>10g Vertical Inertial Load</vt:lpstr>
      <vt:lpstr>To be added (10g):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Giorgio Ambrosio x2297 12326N</cp:lastModifiedBy>
  <cp:revision>927</cp:revision>
  <cp:lastPrinted>2018-11-08T20:19:12Z</cp:lastPrinted>
  <dcterms:created xsi:type="dcterms:W3CDTF">2016-03-23T12:58:39Z</dcterms:created>
  <dcterms:modified xsi:type="dcterms:W3CDTF">2019-10-28T20:25:52Z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