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3" r:id="rId5"/>
    <p:sldId id="399" r:id="rId6"/>
    <p:sldId id="382" r:id="rId7"/>
    <p:sldId id="393" r:id="rId8"/>
    <p:sldId id="375" r:id="rId9"/>
    <p:sldId id="398" r:id="rId10"/>
    <p:sldId id="371" r:id="rId11"/>
    <p:sldId id="374" r:id="rId12"/>
    <p:sldId id="378" r:id="rId13"/>
    <p:sldId id="394" r:id="rId14"/>
    <p:sldId id="395" r:id="rId15"/>
    <p:sldId id="396" r:id="rId16"/>
    <p:sldId id="397" r:id="rId17"/>
    <p:sldId id="381" r:id="rId18"/>
    <p:sldId id="401" r:id="rId19"/>
    <p:sldId id="389" r:id="rId20"/>
    <p:sldId id="402" r:id="rId21"/>
    <p:sldId id="403" r:id="rId22"/>
    <p:sldId id="362" r:id="rId23"/>
    <p:sldId id="400" r:id="rId24"/>
    <p:sldId id="404" r:id="rId25"/>
    <p:sldId id="405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31348" autoAdjust="0"/>
    <p:restoredTop sz="96407" autoAdjust="0"/>
  </p:normalViewPr>
  <p:slideViewPr>
    <p:cSldViewPr snapToGrid="0" showGuides="1">
      <p:cViewPr varScale="1">
        <p:scale>
          <a:sx n="110" d="100"/>
          <a:sy n="110" d="100"/>
        </p:scale>
        <p:origin x="-104" y="-3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10/30/19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10/30/19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30-Oct-2019 - MQXFA04 Coil Selection Review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518593"/>
            <a:ext cx="7200000" cy="1702496"/>
          </a:xfrm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Acceptance Measurements</a:t>
            </a:r>
            <a:b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Coils 112, 113, 203, 206, 115</a:t>
            </a:r>
            <a:b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Electrical and CMM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678288"/>
            <a:ext cx="6480000" cy="130238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MQXFA04 Coil Selection Review</a:t>
            </a:r>
          </a:p>
          <a:p>
            <a:r>
              <a:rPr lang="en-GB" dirty="0"/>
              <a:t>Dan Cheng, Jordan Taylor, Dave </a:t>
            </a:r>
            <a:r>
              <a:rPr lang="en-GB" dirty="0" err="1"/>
              <a:t>Yeagly</a:t>
            </a:r>
            <a:r>
              <a:rPr lang="en-GB" dirty="0"/>
              <a:t>, et al.</a:t>
            </a:r>
          </a:p>
          <a:p>
            <a:r>
              <a:rPr lang="en-US" i="1" dirty="0"/>
              <a:t>10/30/2019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206 EQC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4A2FCC-EA24-8D4E-8741-BDCDB77A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102"/>
            <a:ext cx="9144000" cy="3106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242586-34E5-334B-AF44-E9901AF08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1" y="4026275"/>
            <a:ext cx="2710543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AC81F4-ECC7-7848-B73A-09D705B84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27" y="5712196"/>
            <a:ext cx="2478704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FA8538-B400-F04F-A885-BAF6BB2E5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180" y="4026275"/>
            <a:ext cx="27218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206 EQC (Post-ship Impulse)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2A4F3A-8CA8-684B-94BF-F71058A7E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74" y="2105261"/>
            <a:ext cx="4372494" cy="3200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B62080-4204-B442-A893-18C4D5C19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59" y="2105261"/>
            <a:ext cx="431394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626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115 EQC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79153C-C876-AC49-B635-01E0D02D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249"/>
            <a:ext cx="9144000" cy="3099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381F76-A821-0C48-B4F7-765C9D31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43" y="3977300"/>
            <a:ext cx="2984957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5570BE-DC3F-5C45-AF90-79915E8D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402" y="5486060"/>
            <a:ext cx="2812943" cy="100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99C66-A10D-DF43-BDD6-C5E181D88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5750"/>
            <a:ext cx="303390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231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115 EQC (Post-ship Impulse)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71F915-760E-0A4C-8195-D84C745B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027975"/>
            <a:ext cx="4383882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6056C6-1611-3745-B899-AA47C127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02" y="2027975"/>
            <a:ext cx="434989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746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Coils Electrical QC Acceptance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Electrical QC measurements of 5 coils were presented</a:t>
            </a:r>
          </a:p>
          <a:p>
            <a:r>
              <a:rPr lang="en-US" dirty="0"/>
              <a:t>Coils 112, 115, 203 and 206 passed with no electrical issues highlighted</a:t>
            </a:r>
          </a:p>
          <a:p>
            <a:r>
              <a:rPr lang="en-US" dirty="0"/>
              <a:t>Coil 113 has a</a:t>
            </a:r>
            <a:r>
              <a:rPr lang="en-US" dirty="0" smtClean="0"/>
              <a:t> weakness from </a:t>
            </a:r>
            <a:r>
              <a:rPr lang="en-US" dirty="0"/>
              <a:t>the pole segment #3 to the coil, on the order of ~20 MΩ</a:t>
            </a:r>
          </a:p>
          <a:p>
            <a:pPr lvl="1"/>
            <a:r>
              <a:rPr lang="en-US" dirty="0"/>
              <a:t>It passes revised </a:t>
            </a:r>
            <a:r>
              <a:rPr lang="en-US" dirty="0" err="1"/>
              <a:t>hipot</a:t>
            </a:r>
            <a:r>
              <a:rPr lang="en-US" dirty="0"/>
              <a:t> requirements to coil-pole at 100 V</a:t>
            </a:r>
          </a:p>
          <a:p>
            <a:r>
              <a:rPr lang="en-US" dirty="0" err="1"/>
              <a:t>Impedence</a:t>
            </a:r>
            <a:r>
              <a:rPr lang="en-US" dirty="0"/>
              <a:t> and LQ values consistently differ from pre-ship values</a:t>
            </a:r>
          </a:p>
          <a:p>
            <a:pPr lvl="1"/>
            <a:r>
              <a:rPr lang="en-US" dirty="0"/>
              <a:t>Observed the same behavior as with magnet MQXFA03 coils and earlier, but verified a some coils with a second LCR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9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2BEBC0-0654-4E48-A923-9635E353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2ABC27-1908-9040-9727-F26B7CCE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LBNL data was taken using a Zeiss </a:t>
            </a:r>
            <a:r>
              <a:rPr lang="en-US" dirty="0" err="1"/>
              <a:t>Accura</a:t>
            </a:r>
            <a:r>
              <a:rPr lang="en-US" dirty="0"/>
              <a:t> for CMM</a:t>
            </a:r>
          </a:p>
          <a:p>
            <a:r>
              <a:rPr lang="en-US" dirty="0"/>
              <a:t>Calypso software post-processed data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All surfaces were “best-fit” to reference geometry with equal weighting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The alignment key was not included in coil 109 measurements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ID was not measured (will be with new LBNL CMM system)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F7C11D-9110-B945-B03E-1EAA7CE2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6D326C-51B8-CD4A-8444-AD7653134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FA0121-9F64-5343-AD16-73B348D4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81872"/>
            <a:ext cx="2743200" cy="1313928"/>
          </a:xfrm>
          <a:prstGeom prst="rect">
            <a:avLst/>
          </a:prstGeom>
        </p:spPr>
      </p:pic>
      <p:pic>
        <p:nvPicPr>
          <p:cNvPr id="7" name="Picture 6" descr="IMG_4012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9A836F-85D2-A84C-B711-7CCEB17B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035" t="18385" r="9590" b="24115"/>
          <a:stretch>
            <a:fillRect/>
          </a:stretch>
        </p:blipFill>
        <p:spPr>
          <a:xfrm>
            <a:off x="228600" y="2971800"/>
            <a:ext cx="5638800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A289C3-00C3-C04E-AE35-68C5D176363E}"/>
              </a:ext>
            </a:extLst>
          </p:cNvPr>
          <p:cNvSpPr txBox="1"/>
          <p:nvPr/>
        </p:nvSpPr>
        <p:spPr>
          <a:xfrm>
            <a:off x="6248400" y="5486400"/>
            <a:ext cx="2667000" cy="9906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1600" dirty="0"/>
              <a:t>New Leica tracker system will be utilized for later coils, along with Spatial Analyzer (weighted fit will be possible)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17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462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Coils are measured after receipt</a:t>
            </a:r>
          </a:p>
          <a:p>
            <a:r>
              <a:rPr lang="en-US" dirty="0"/>
              <a:t>Cross Section Data was collected in three sections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 Section (2 points)</a:t>
            </a:r>
          </a:p>
          <a:p>
            <a:pPr lvl="1"/>
            <a:r>
              <a:rPr lang="en-US" dirty="0"/>
              <a:t>10 straight section locations (10 points)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 Section (1 point)  </a:t>
            </a:r>
          </a:p>
          <a:p>
            <a:r>
              <a:rPr lang="en-US" dirty="0"/>
              <a:t>For Pre-series magnets SG is </a:t>
            </a:r>
            <a:r>
              <a:rPr lang="en-US" u="sng" dirty="0"/>
              <a:t>only at ~</a:t>
            </a:r>
            <a:r>
              <a:rPr lang="en-US" u="sng" dirty="0">
                <a:solidFill>
                  <a:srgbClr val="FF0000"/>
                </a:solidFill>
              </a:rPr>
              <a:t>3940</a:t>
            </a:r>
            <a:r>
              <a:rPr lang="en-US" u="sng" dirty="0"/>
              <a:t> mm</a:t>
            </a:r>
            <a:r>
              <a:rPr lang="en-US" dirty="0"/>
              <a:t> location</a:t>
            </a:r>
          </a:p>
          <a:p>
            <a:pPr lvl="1"/>
            <a:r>
              <a:rPr lang="en-US" dirty="0"/>
              <a:t>Prior three locations </a:t>
            </a:r>
            <a:r>
              <a:rPr lang="en-US" dirty="0">
                <a:solidFill>
                  <a:srgbClr val="FFCC00"/>
                </a:solidFill>
              </a:rPr>
              <a:t>no longer used</a:t>
            </a:r>
            <a:endParaRPr lang="en-US" dirty="0" smtClean="0">
              <a:solidFill>
                <a:srgbClr val="FFCC00"/>
              </a:solidFill>
            </a:endParaRPr>
          </a:p>
          <a:p>
            <a:pPr lvl="1"/>
            <a:r>
              <a:rPr lang="en-US" dirty="0" smtClean="0"/>
              <a:t>Coil </a:t>
            </a:r>
            <a:r>
              <a:rPr lang="en-US" dirty="0" smtClean="0"/>
              <a:t>112 did not have this measurement location (measured before changes implemented</a:t>
            </a:r>
            <a:r>
              <a:rPr lang="en-US" dirty="0" smtClean="0"/>
              <a:t>) </a:t>
            </a:r>
            <a:endParaRPr lang="en-US" dirty="0" smtClean="0">
              <a:solidFill>
                <a:srgbClr val="FFCC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6" name="Picture 5" descr="27K975B-2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A35595-1CB9-A34F-8902-1F351BAF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/>
          <a:stretch>
            <a:fillRect/>
          </a:stretch>
        </p:blipFill>
        <p:spPr>
          <a:xfrm>
            <a:off x="0" y="3296355"/>
            <a:ext cx="9144000" cy="2054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606997-6E01-2D42-907C-CD015FE668AC}"/>
              </a:ext>
            </a:extLst>
          </p:cNvPr>
          <p:cNvSpPr txBox="1"/>
          <p:nvPr/>
        </p:nvSpPr>
        <p:spPr>
          <a:xfrm>
            <a:off x="1245790" y="5333913"/>
            <a:ext cx="740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C00"/>
                </a:solidFill>
              </a:rPr>
              <a:t>740 mm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11A26-A95F-CE4E-8F21-B295660B48BA}"/>
              </a:ext>
            </a:extLst>
          </p:cNvPr>
          <p:cNvSpPr/>
          <p:nvPr/>
        </p:nvSpPr>
        <p:spPr>
          <a:xfrm>
            <a:off x="1511470" y="478921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AF7ACA-7985-644A-BD90-8556015FB7DE}"/>
              </a:ext>
            </a:extLst>
          </p:cNvPr>
          <p:cNvSpPr/>
          <p:nvPr/>
        </p:nvSpPr>
        <p:spPr>
          <a:xfrm>
            <a:off x="3868964" y="4800513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0CA65D-63C6-EC47-A58F-B67F29F2E261}"/>
              </a:ext>
            </a:extLst>
          </p:cNvPr>
          <p:cNvSpPr/>
          <p:nvPr/>
        </p:nvSpPr>
        <p:spPr>
          <a:xfrm>
            <a:off x="7802166" y="4820355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9D518C-6388-BD40-B474-A617C46E80D6}"/>
              </a:ext>
            </a:extLst>
          </p:cNvPr>
          <p:cNvSpPr txBox="1"/>
          <p:nvPr/>
        </p:nvSpPr>
        <p:spPr>
          <a:xfrm>
            <a:off x="3601244" y="5333913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C00"/>
                </a:solidFill>
              </a:rPr>
              <a:t>1940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9E7187-5956-4646-8A39-C783EB682113}"/>
              </a:ext>
            </a:extLst>
          </p:cNvPr>
          <p:cNvSpPr txBox="1"/>
          <p:nvPr/>
        </p:nvSpPr>
        <p:spPr>
          <a:xfrm>
            <a:off x="7562850" y="4543356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3940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53E640-004D-9840-8238-DF7E7495C813}"/>
              </a:ext>
            </a:extLst>
          </p:cNvPr>
          <p:cNvSpPr txBox="1"/>
          <p:nvPr/>
        </p:nvSpPr>
        <p:spPr>
          <a:xfrm>
            <a:off x="6248400" y="5429955"/>
            <a:ext cx="2667000" cy="1066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normAutofit lnSpcReduction="10000"/>
          </a:bodyPr>
          <a:lstStyle/>
          <a:p>
            <a:r>
              <a:rPr lang="en-US" sz="1600" dirty="0"/>
              <a:t>CMM Model Standard:</a:t>
            </a:r>
          </a:p>
          <a:p>
            <a:r>
              <a:rPr lang="en-US" sz="1600" i="1" dirty="0"/>
              <a:t>Inner Radius: 74.75 mm</a:t>
            </a:r>
          </a:p>
          <a:p>
            <a:r>
              <a:rPr lang="en-US" sz="1600" i="1" dirty="0"/>
              <a:t>Outer Radius: 113.376 mm</a:t>
            </a:r>
          </a:p>
          <a:p>
            <a:r>
              <a:rPr lang="en-US" sz="1600" i="1" dirty="0" err="1"/>
              <a:t>Midplane</a:t>
            </a:r>
            <a:r>
              <a:rPr lang="en-US" sz="1600" i="1" dirty="0"/>
              <a:t> offset: 0.125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E978AB-750D-5A42-AC6D-0CFD565526AE}"/>
              </a:ext>
            </a:extLst>
          </p:cNvPr>
          <p:cNvSpPr txBox="1"/>
          <p:nvPr/>
        </p:nvSpPr>
        <p:spPr>
          <a:xfrm>
            <a:off x="41520" y="3296355"/>
            <a:ext cx="102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 LE Points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424287-E3D8-C643-8FB9-C00F1B8D36CC}"/>
              </a:ext>
            </a:extLst>
          </p:cNvPr>
          <p:cNvSpPr/>
          <p:nvPr/>
        </p:nvSpPr>
        <p:spPr>
          <a:xfrm>
            <a:off x="228600" y="3725754"/>
            <a:ext cx="45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2B7302-A5E4-6748-A906-26B4DF53E18B}"/>
              </a:ext>
            </a:extLst>
          </p:cNvPr>
          <p:cNvSpPr txBox="1"/>
          <p:nvPr/>
        </p:nvSpPr>
        <p:spPr>
          <a:xfrm>
            <a:off x="8382000" y="3324156"/>
            <a:ext cx="825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RE Point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3F0C24-7887-AF4D-B95E-204E8CF0ED4B}"/>
              </a:ext>
            </a:extLst>
          </p:cNvPr>
          <p:cNvSpPr/>
          <p:nvPr/>
        </p:nvSpPr>
        <p:spPr>
          <a:xfrm>
            <a:off x="8734566" y="3692334"/>
            <a:ext cx="387151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1AE7FB-0B03-2042-AAEA-F51B1EA54E1B}"/>
              </a:ext>
            </a:extLst>
          </p:cNvPr>
          <p:cNvSpPr/>
          <p:nvPr/>
        </p:nvSpPr>
        <p:spPr>
          <a:xfrm>
            <a:off x="6223377" y="4818393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F2FAEA-0552-F041-9F49-D4EA365B4226}"/>
              </a:ext>
            </a:extLst>
          </p:cNvPr>
          <p:cNvSpPr txBox="1"/>
          <p:nvPr/>
        </p:nvSpPr>
        <p:spPr>
          <a:xfrm>
            <a:off x="5955657" y="4541394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C00"/>
                </a:solidFill>
              </a:rPr>
              <a:t>3140 mm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03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71E73E-285D-854B-8DFB-99B71790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MQXFA04 Coils CMM Summary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86FBFD-A4E8-7F4D-A806-52972B45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3" y="5401994"/>
            <a:ext cx="3404607" cy="4659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*see next slide for ends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C8B001-664E-3A48-9788-3C100460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C5532E-84E4-A540-BE80-ECA19D98D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E7D053-D39B-D244-A6C5-7B500083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3" y="791960"/>
            <a:ext cx="5209347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5D16AB-61FF-7442-8A88-94B586DA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83" y="3335950"/>
            <a:ext cx="5416062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927996-99A4-F649-9ADE-E75DD1A1F8EA}"/>
              </a:ext>
            </a:extLst>
          </p:cNvPr>
          <p:cNvSpPr/>
          <p:nvPr/>
        </p:nvSpPr>
        <p:spPr>
          <a:xfrm>
            <a:off x="384049" y="1193293"/>
            <a:ext cx="219456" cy="2423160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A03B5F-2AA7-2A45-A90F-2C97E26EF8A6}"/>
              </a:ext>
            </a:extLst>
          </p:cNvPr>
          <p:cNvSpPr/>
          <p:nvPr/>
        </p:nvSpPr>
        <p:spPr>
          <a:xfrm>
            <a:off x="3368413" y="1216152"/>
            <a:ext cx="83447" cy="2390379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A2A2B0-545E-4C4E-A268-191FAC5A50C4}"/>
              </a:ext>
            </a:extLst>
          </p:cNvPr>
          <p:cNvSpPr/>
          <p:nvPr/>
        </p:nvSpPr>
        <p:spPr>
          <a:xfrm>
            <a:off x="4020313" y="3753190"/>
            <a:ext cx="227076" cy="2387006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BEBDD6-CB3D-914C-A3B9-56BDD0E1B038}"/>
              </a:ext>
            </a:extLst>
          </p:cNvPr>
          <p:cNvSpPr/>
          <p:nvPr/>
        </p:nvSpPr>
        <p:spPr>
          <a:xfrm>
            <a:off x="7100689" y="3776049"/>
            <a:ext cx="91067" cy="2373291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48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EC0C42-05D1-1D44-84EB-99DDAE20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CMM Measurements on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5B7F0A-BA20-5B4D-80B3-FC74D85E4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19200"/>
            <a:ext cx="39600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Profile at 70</a:t>
            </a:r>
          </a:p>
          <a:p>
            <a:pPr lvl="1"/>
            <a:r>
              <a:rPr lang="en-US" dirty="0"/>
              <a:t>There is a pocket in the end shoe for the solder connections to be made</a:t>
            </a:r>
          </a:p>
          <a:p>
            <a:pPr lvl="1"/>
            <a:r>
              <a:rPr lang="en-US" dirty="0"/>
              <a:t>“Global Fit” of the profile may overstate profile deviations of the OD</a:t>
            </a:r>
          </a:p>
          <a:p>
            <a:pPr lvl="2"/>
            <a:r>
              <a:rPr lang="en-US" dirty="0"/>
              <a:t>Net radial and midplane deviations are much smaller than what is depicted</a:t>
            </a:r>
          </a:p>
          <a:p>
            <a:pPr lvl="1"/>
            <a:r>
              <a:rPr lang="en-US" dirty="0"/>
              <a:t>New Leica system and Spatial Analyzer software may be utilized to minimize this “global fit” error</a:t>
            </a:r>
          </a:p>
          <a:p>
            <a:r>
              <a:rPr lang="en-US" dirty="0"/>
              <a:t>Past Fuji paper results showed good exposure even on the ends</a:t>
            </a:r>
          </a:p>
          <a:p>
            <a:pPr lvl="1"/>
            <a:r>
              <a:rPr lang="en-US" dirty="0"/>
              <a:t>End-specific shimming likely is not required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0A59D1-3E19-B742-A8BA-66B29B8C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B8C26F-5748-B146-9F95-9E988D43B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8E4B05-288C-A149-A88A-5971D162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9" y="1108236"/>
            <a:ext cx="3891013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CEE2BF-6A63-6848-9076-0E183B159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5" t="9530" r="10382"/>
          <a:stretch/>
        </p:blipFill>
        <p:spPr>
          <a:xfrm rot="5400000">
            <a:off x="537206" y="2401986"/>
            <a:ext cx="3312100" cy="413625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2BC861-FC12-6245-8303-8ECBE0D1C9E2}"/>
              </a:ext>
            </a:extLst>
          </p:cNvPr>
          <p:cNvSpPr/>
          <p:nvPr/>
        </p:nvSpPr>
        <p:spPr>
          <a:xfrm>
            <a:off x="864973" y="3672681"/>
            <a:ext cx="2435140" cy="19867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35CC8D-9DDA-764B-9545-E1711E1C0142}"/>
              </a:ext>
            </a:extLst>
          </p:cNvPr>
          <p:cNvSpPr/>
          <p:nvPr/>
        </p:nvSpPr>
        <p:spPr>
          <a:xfrm>
            <a:off x="1726705" y="1428342"/>
            <a:ext cx="687859" cy="20141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C7919B-5221-E848-A1FA-8A812E85FD47}"/>
              </a:ext>
            </a:extLst>
          </p:cNvPr>
          <p:cNvCxnSpPr>
            <a:cxnSpLocks/>
          </p:cNvCxnSpPr>
          <p:nvPr/>
        </p:nvCxnSpPr>
        <p:spPr>
          <a:xfrm flipH="1" flipV="1">
            <a:off x="3756454" y="1763229"/>
            <a:ext cx="1309816" cy="94520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DFB7C-26FB-514F-8C42-AF4F6392407E}"/>
              </a:ext>
            </a:extLst>
          </p:cNvPr>
          <p:cNvCxnSpPr>
            <a:cxnSpLocks/>
          </p:cNvCxnSpPr>
          <p:nvPr/>
        </p:nvCxnSpPr>
        <p:spPr>
          <a:xfrm flipH="1" flipV="1">
            <a:off x="458956" y="1763229"/>
            <a:ext cx="4607314" cy="94520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585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MQXFA04 Coil CMM Meas.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Based on “global fit” visual CMM data after testing:</a:t>
            </a:r>
          </a:p>
          <a:p>
            <a:r>
              <a:rPr lang="en-US" dirty="0"/>
              <a:t>“Straight section” (averaged profiles between 320 mm and 4323 mm)</a:t>
            </a:r>
          </a:p>
          <a:p>
            <a:pPr lvl="1"/>
            <a:r>
              <a:rPr lang="en-US" dirty="0"/>
              <a:t>Radial deviations averaged ~-0.001” (~25 µm) undersized</a:t>
            </a:r>
          </a:p>
          <a:p>
            <a:pPr lvl="1"/>
            <a:r>
              <a:rPr lang="en-US" dirty="0"/>
              <a:t>Midplane deviations averaged  ~-0.0015” (~35 µm) undersized</a:t>
            </a:r>
          </a:p>
          <a:p>
            <a:r>
              <a:rPr lang="en-US" dirty="0"/>
              <a:t>Ends (averaged 2 points on LE, 1 point on RE)</a:t>
            </a:r>
          </a:p>
          <a:p>
            <a:pPr lvl="1"/>
            <a:r>
              <a:rPr lang="en-US" dirty="0"/>
              <a:t>Radial: ~-0.0005” / Midplane: ~-0.004”</a:t>
            </a:r>
          </a:p>
          <a:p>
            <a:endParaRPr lang="en-US" dirty="0"/>
          </a:p>
          <a:p>
            <a:r>
              <a:rPr lang="en-US" dirty="0"/>
              <a:t>Coils are mostly undersized by ~0.001” from nominal, except in the ends</a:t>
            </a:r>
          </a:p>
          <a:p>
            <a:endParaRPr lang="en-US" dirty="0"/>
          </a:p>
          <a:p>
            <a:r>
              <a:rPr lang="en-US" dirty="0"/>
              <a:t>Coil 203 appears to be closer to nominal size (but oversized compared with the other four)—may require additional shimming if chosen for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1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923235-7A8F-B74F-97A5-EC5BC477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Testing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CCFCFD-8153-0649-BE9F-32520DB6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Fluke Multimeter (Continuity Tests, Sequential-R Voltage Measurements, Hand-Held Resistance Measurements)</a:t>
            </a:r>
          </a:p>
          <a:p>
            <a:r>
              <a:rPr lang="en-US" dirty="0"/>
              <a:t>Chroma 10973 (</a:t>
            </a:r>
            <a:r>
              <a:rPr lang="en-US" dirty="0" err="1"/>
              <a:t>Hipot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Expected to replace this with the </a:t>
            </a:r>
            <a:r>
              <a:rPr lang="en-US" dirty="0" err="1"/>
              <a:t>Hypotultra</a:t>
            </a:r>
            <a:r>
              <a:rPr lang="en-US" dirty="0"/>
              <a:t> 7850</a:t>
            </a:r>
          </a:p>
          <a:p>
            <a:r>
              <a:rPr lang="en-US" dirty="0"/>
              <a:t>LCR Meter </a:t>
            </a:r>
          </a:p>
          <a:p>
            <a:pPr lvl="1"/>
            <a:r>
              <a:rPr lang="en-US" dirty="0"/>
              <a:t>GW </a:t>
            </a:r>
            <a:r>
              <a:rPr lang="en-US" dirty="0" err="1"/>
              <a:t>Instek</a:t>
            </a:r>
            <a:r>
              <a:rPr lang="en-US" dirty="0"/>
              <a:t> LCR-819</a:t>
            </a:r>
          </a:p>
          <a:p>
            <a:pPr lvl="1"/>
            <a:r>
              <a:rPr lang="en-US" dirty="0"/>
              <a:t>Keysight Technologies  E4980AL-032 (used to verify results of 112 and 113)</a:t>
            </a:r>
          </a:p>
          <a:p>
            <a:r>
              <a:rPr lang="en-US" dirty="0"/>
              <a:t>ECG-Kokusai Winding Test DWX-05 (Impulse Testing)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B2551E-1022-FB4C-8299-C150CBD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2FEE36-03A1-EE45-A393-B9D4E4DF1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8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3EE498-157F-2949-89D4-3D8FC254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FE3ECB-2135-AB4E-B6C8-F5D37CCF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11AFA8-4EEF-1146-82CE-AE3781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41A4F9-E6DB-9C44-8791-92A8122A5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95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A91F43-842F-0548-BEBA-F6E42709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Pack Assembly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154A30-4DE2-DE46-80D7-AC63D28C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B0517F-896A-0D42-9A8C-C01AFB64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13FFE3-0613-EF4A-946C-16DC69742163}"/>
              </a:ext>
            </a:extLst>
          </p:cNvPr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AF313D-2A59-0E4F-B187-08D12F252142}"/>
              </a:ext>
            </a:extLst>
          </p:cNvPr>
          <p:cNvSpPr txBox="1"/>
          <p:nvPr/>
        </p:nvSpPr>
        <p:spPr>
          <a:xfrm>
            <a:off x="3505200" y="12924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normAutofit fontScale="92500"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0882CA-180C-654A-B783-AF0D8BBCDAED}"/>
              </a:ext>
            </a:extLst>
          </p:cNvPr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EE2B6B-8FED-464B-A6AA-AC8C7C1ACFC5}"/>
              </a:ext>
            </a:extLst>
          </p:cNvPr>
          <p:cNvSpPr txBox="1"/>
          <p:nvPr/>
        </p:nvSpPr>
        <p:spPr>
          <a:xfrm>
            <a:off x="304800" y="26670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Nominal pole key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35FBBE-4A20-B946-AFEF-7681228427B8}"/>
              </a:ext>
            </a:extLst>
          </p:cNvPr>
          <p:cNvSpPr/>
          <p:nvPr/>
        </p:nvSpPr>
        <p:spPr>
          <a:xfrm>
            <a:off x="2514600" y="2133600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9B91A-D8F6-BF47-8393-5A408C7F58B0}"/>
              </a:ext>
            </a:extLst>
          </p:cNvPr>
          <p:cNvSpPr/>
          <p:nvPr/>
        </p:nvSpPr>
        <p:spPr>
          <a:xfrm>
            <a:off x="4495800" y="2740223"/>
            <a:ext cx="122662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23E1CE-FF16-C24C-89B0-528CF044284D}"/>
              </a:ext>
            </a:extLst>
          </p:cNvPr>
          <p:cNvSpPr/>
          <p:nvPr/>
        </p:nvSpPr>
        <p:spPr>
          <a:xfrm rot="16200000">
            <a:off x="5948413" y="4829085"/>
            <a:ext cx="129282" cy="291307"/>
          </a:xfrm>
          <a:prstGeom prst="downArrow">
            <a:avLst/>
          </a:prstGeom>
          <a:solidFill>
            <a:srgbClr val="18B65C"/>
          </a:solidFill>
          <a:ln>
            <a:solidFill>
              <a:srgbClr val="18B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4DDF8A-6A9E-194C-98AB-376A8AE9C1E0}"/>
              </a:ext>
            </a:extLst>
          </p:cNvPr>
          <p:cNvSpPr txBox="1"/>
          <p:nvPr/>
        </p:nvSpPr>
        <p:spPr>
          <a:xfrm>
            <a:off x="3352800" y="3568243"/>
            <a:ext cx="2286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Assembly with Fuji paper</a:t>
            </a:r>
          </a:p>
          <a:p>
            <a:r>
              <a:rPr lang="en-US" sz="1400" dirty="0">
                <a:solidFill>
                  <a:srgbClr val="00B050"/>
                </a:solidFill>
              </a:rPr>
              <a:t>No pole key shims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DF8F65-E6D2-944E-A0FD-7D02C619A22E}"/>
              </a:ext>
            </a:extLst>
          </p:cNvPr>
          <p:cNvSpPr txBox="1"/>
          <p:nvPr/>
        </p:nvSpPr>
        <p:spPr>
          <a:xfrm>
            <a:off x="3352800" y="4655403"/>
            <a:ext cx="2286000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normAutofit fontScale="925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Measurement of pole gap dimensions along the length using measurement pins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548B39-104A-0045-8545-7CCCAA2EC6D5}"/>
              </a:ext>
            </a:extLst>
          </p:cNvPr>
          <p:cNvSpPr/>
          <p:nvPr/>
        </p:nvSpPr>
        <p:spPr>
          <a:xfrm>
            <a:off x="4458070" y="4245727"/>
            <a:ext cx="113930" cy="2572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3FE0E0-7BA0-BC45-8275-D872C6ED5421}"/>
              </a:ext>
            </a:extLst>
          </p:cNvPr>
          <p:cNvSpPr txBox="1"/>
          <p:nvPr/>
        </p:nvSpPr>
        <p:spPr>
          <a:xfrm>
            <a:off x="3352800" y="5483423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Pole SG measurements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FC3C2C-4E4F-8049-A72B-C45BBE57AB2A}"/>
              </a:ext>
            </a:extLst>
          </p:cNvPr>
          <p:cNvSpPr txBox="1"/>
          <p:nvPr/>
        </p:nvSpPr>
        <p:spPr>
          <a:xfrm>
            <a:off x="3352800" y="3118246"/>
            <a:ext cx="2286000" cy="307777"/>
          </a:xfrm>
          <a:prstGeom prst="rect">
            <a:avLst/>
          </a:prstGeom>
          <a:noFill/>
          <a:ln>
            <a:solidFill>
              <a:srgbClr val="18B65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B65C"/>
                </a:solidFill>
              </a:rPr>
              <a:t>Shim (radial / </a:t>
            </a:r>
            <a:r>
              <a:rPr lang="en-US" sz="1400" dirty="0" err="1">
                <a:solidFill>
                  <a:srgbClr val="18B65C"/>
                </a:solidFill>
              </a:rPr>
              <a:t>azimuthal</a:t>
            </a:r>
            <a:r>
              <a:rPr lang="en-US" sz="1400" dirty="0">
                <a:solidFill>
                  <a:srgbClr val="18B65C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AD85B5-701F-5547-A6F7-AEE2488320CB}"/>
              </a:ext>
            </a:extLst>
          </p:cNvPr>
          <p:cNvSpPr txBox="1"/>
          <p:nvPr/>
        </p:nvSpPr>
        <p:spPr>
          <a:xfrm>
            <a:off x="3352800" y="2057400"/>
            <a:ext cx="25146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Actual coil radial / </a:t>
            </a:r>
            <a:r>
              <a:rPr lang="en-US" sz="1400" dirty="0" err="1">
                <a:solidFill>
                  <a:srgbClr val="C00000"/>
                </a:solidFill>
              </a:rPr>
              <a:t>azimuthal</a:t>
            </a:r>
            <a:r>
              <a:rPr lang="en-US" sz="1400" dirty="0">
                <a:solidFill>
                  <a:srgbClr val="C00000"/>
                </a:solidFill>
              </a:rPr>
              <a:t> deviations from nominal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6A640E-E60F-8A4F-A654-4AAD8D45DC3A}"/>
              </a:ext>
            </a:extLst>
          </p:cNvPr>
          <p:cNvSpPr/>
          <p:nvPr/>
        </p:nvSpPr>
        <p:spPr>
          <a:xfrm rot="5400000">
            <a:off x="4370136" y="1733618"/>
            <a:ext cx="323419" cy="173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82EA99-06CB-2147-AB0D-52813F9615DF}"/>
              </a:ext>
            </a:extLst>
          </p:cNvPr>
          <p:cNvSpPr txBox="1"/>
          <p:nvPr/>
        </p:nvSpPr>
        <p:spPr>
          <a:xfrm>
            <a:off x="6324600" y="4445396"/>
            <a:ext cx="2286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/>
              <a:t>Assembly with radial shims and pole key shims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6370AC-D01D-F941-B54D-DA90A1223790}"/>
              </a:ext>
            </a:extLst>
          </p:cNvPr>
          <p:cNvSpPr txBox="1"/>
          <p:nvPr/>
        </p:nvSpPr>
        <p:spPr>
          <a:xfrm>
            <a:off x="6324600" y="5112603"/>
            <a:ext cx="2286000" cy="449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400" dirty="0"/>
              <a:t>Verify </a:t>
            </a:r>
            <a:r>
              <a:rPr lang="en-US" sz="1400"/>
              <a:t>pole gap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CB7EAE-9A11-4446-957E-64C7F9F25840}"/>
              </a:ext>
            </a:extLst>
          </p:cNvPr>
          <p:cNvSpPr txBox="1"/>
          <p:nvPr/>
        </p:nvSpPr>
        <p:spPr>
          <a:xfrm>
            <a:off x="6324600" y="5715000"/>
            <a:ext cx="228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Pole SG measurements</a:t>
            </a:r>
          </a:p>
        </p:txBody>
      </p:sp>
      <p:sp>
        <p:nvSpPr>
          <p:cNvPr id="23" name="Curved Left Arrow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464D6B-11B7-124F-9C87-5155E6049BB6}"/>
              </a:ext>
            </a:extLst>
          </p:cNvPr>
          <p:cNvSpPr/>
          <p:nvPr/>
        </p:nvSpPr>
        <p:spPr>
          <a:xfrm rot="10800000">
            <a:off x="2362201" y="3726596"/>
            <a:ext cx="762000" cy="183600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1A5E59-B91E-9442-B1C6-C14E6A97E4F7}"/>
              </a:ext>
            </a:extLst>
          </p:cNvPr>
          <p:cNvSpPr txBox="1"/>
          <p:nvPr/>
        </p:nvSpPr>
        <p:spPr>
          <a:xfrm>
            <a:off x="2438400" y="4465261"/>
            <a:ext cx="914400" cy="411539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dirty="0"/>
              <a:t>Possible repeat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A8D7C3-F795-AC4A-ADC1-CB0CA5F69252}"/>
              </a:ext>
            </a:extLst>
          </p:cNvPr>
          <p:cNvSpPr txBox="1"/>
          <p:nvPr/>
        </p:nvSpPr>
        <p:spPr>
          <a:xfrm>
            <a:off x="3352800" y="5940623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Fuji Paper exposure check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669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332AF5-864F-9540-93A0-6EC647E6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Pack Build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4334EF-FECE-7845-919A-A7231D94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(Fuji) coil pack goal</a:t>
            </a:r>
          </a:p>
          <a:p>
            <a:pPr lvl="1"/>
            <a:r>
              <a:rPr lang="en-US" dirty="0"/>
              <a:t>Assess the proper effective radial shimming to ensure preload to all coils; measure key gaps</a:t>
            </a:r>
          </a:p>
          <a:p>
            <a:endParaRPr lang="en-US" dirty="0"/>
          </a:p>
          <a:p>
            <a:r>
              <a:rPr lang="en-US" b="1" dirty="0"/>
              <a:t>2nd Coil-pack </a:t>
            </a:r>
            <a:r>
              <a:rPr lang="en-US" dirty="0"/>
              <a:t>(final, though Fuji may be repeated): </a:t>
            </a:r>
          </a:p>
          <a:p>
            <a:pPr lvl="1"/>
            <a:r>
              <a:rPr lang="en-US" dirty="0"/>
              <a:t>Include pole key shimming, based on 1st (Fuji) coil pack measurements, no Fuji paper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3626E4-62F8-D34A-91B0-F269E0A0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54EADE-D1D3-6747-8CF7-B3DAABEBA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09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112 EQC (Post-ship, Pre-Coil Pack)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30-Oct-2019 - MQXFA04 Coil Selection Review</a:t>
            </a:r>
            <a:endParaRPr lang="en-GB" dirty="0"/>
          </a:p>
        </p:txBody>
      </p:sp>
      <p:pic>
        <p:nvPicPr>
          <p:cNvPr id="14" name="Picture 13" descr="Screenshot 2019-06-21 15.43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9013"/>
            <a:ext cx="9144001" cy="2187575"/>
          </a:xfrm>
          <a:prstGeom prst="rect">
            <a:avLst/>
          </a:prstGeom>
        </p:spPr>
      </p:pic>
      <p:pic>
        <p:nvPicPr>
          <p:cNvPr id="19" name="Picture 18" descr="Screenshot 2019-06-21 15.46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6477"/>
            <a:ext cx="3141133" cy="1828800"/>
          </a:xfrm>
          <a:prstGeom prst="rect">
            <a:avLst/>
          </a:prstGeom>
        </p:spPr>
      </p:pic>
      <p:pic>
        <p:nvPicPr>
          <p:cNvPr id="20" name="Picture 19" descr="Screenshot 2019-06-21 15.47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25" y="5838275"/>
            <a:ext cx="2788542" cy="914400"/>
          </a:xfrm>
          <a:prstGeom prst="rect">
            <a:avLst/>
          </a:prstGeom>
        </p:spPr>
      </p:pic>
      <p:pic>
        <p:nvPicPr>
          <p:cNvPr id="21" name="Picture 20" descr="Screenshot 2019-06-21 15.48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195" y="3761726"/>
            <a:ext cx="36218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02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112 EQC (Post-Ship Impulse)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61F38A-04BE-8849-85B5-921697BF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811789"/>
            <a:ext cx="7920000" cy="33596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900" dirty="0"/>
              <a:t>Direct</a:t>
            </a:r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r>
              <a:rPr lang="en-US" sz="1900" dirty="0"/>
              <a:t>Reverse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0EAE58-38BB-8149-9EA5-24116BF5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56" y="1089615"/>
            <a:ext cx="383629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A934DF-39C6-354B-9F84-5545684A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56" y="4006608"/>
            <a:ext cx="38680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183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113 EQC (Post-ship)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5679FF-582A-3247-BD2B-F1C1460AB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536" y="695676"/>
            <a:ext cx="6413466" cy="341912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42ACDF-746F-1747-B9AE-03E370DC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1809"/>
            <a:ext cx="3325516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49A091-7DE3-B94B-8E35-C92615FE5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184" y="4579009"/>
            <a:ext cx="1491049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628F80-9BED-7F46-9B76-82D62BFA2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676" y="4114798"/>
            <a:ext cx="3151762" cy="27432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964CEE-15D7-B14C-882B-D94684E11321}"/>
              </a:ext>
            </a:extLst>
          </p:cNvPr>
          <p:cNvSpPr/>
          <p:nvPr/>
        </p:nvSpPr>
        <p:spPr>
          <a:xfrm>
            <a:off x="2452475" y="5820032"/>
            <a:ext cx="915948" cy="1051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5D9465-6699-484C-8367-C66D977B4EFB}"/>
              </a:ext>
            </a:extLst>
          </p:cNvPr>
          <p:cNvSpPr txBox="1"/>
          <p:nvPr/>
        </p:nvSpPr>
        <p:spPr>
          <a:xfrm>
            <a:off x="1621197" y="6017665"/>
            <a:ext cx="939113" cy="612112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Same variances observed as before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EA4948-5895-FA4C-BC66-9347F83178B7}"/>
              </a:ext>
            </a:extLst>
          </p:cNvPr>
          <p:cNvSpPr/>
          <p:nvPr/>
        </p:nvSpPr>
        <p:spPr>
          <a:xfrm>
            <a:off x="1346889" y="5802329"/>
            <a:ext cx="247995" cy="90664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67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34187E-11A0-A74E-AA68-9EC0B7D29B64}"/>
              </a:ext>
            </a:extLst>
          </p:cNvPr>
          <p:cNvSpPr/>
          <p:nvPr/>
        </p:nvSpPr>
        <p:spPr>
          <a:xfrm>
            <a:off x="520700" y="3378200"/>
            <a:ext cx="8011300" cy="200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699411-80BD-EE4B-90D3-0C19FE06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113 Updated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2EA2A3-8FD0-C244-BC86-FFBBD090E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113 Pole segment 3 shows weakness to the coil, on the order of ~20 MΩ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hipot</a:t>
            </a:r>
            <a:r>
              <a:rPr lang="en-US" dirty="0"/>
              <a:t> tested to 500 V, test was stopped when leakage current passed 10 µA</a:t>
            </a:r>
          </a:p>
          <a:p>
            <a:endParaRPr lang="en-US" dirty="0"/>
          </a:p>
          <a:p>
            <a:r>
              <a:rPr lang="en-US" dirty="0"/>
              <a:t>Updated electrical criteria requires only 100 V </a:t>
            </a:r>
            <a:r>
              <a:rPr lang="en-US" dirty="0" err="1"/>
              <a:t>hipot</a:t>
            </a:r>
            <a:r>
              <a:rPr lang="en-US" dirty="0"/>
              <a:t> from pole segments to Coil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Under these test conditions the coil passed with a leakage current of 8.6 µA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E76FA4-F243-CC4F-825A-1BED809C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AF2C4A-81A9-1B4A-B778-D8287A7D3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271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113 EQC (Post-Ship Impulse)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56D79B-A558-5A41-8D2A-FC90FD112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900000"/>
            <a:ext cx="4951445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552BA2-2356-B24B-B864-F4967B7A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73" y="3793150"/>
            <a:ext cx="487749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203 EQC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0A35A5-7FAA-D749-AB70-3A11E1B5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84" y="715311"/>
            <a:ext cx="6278232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BEF9EA-2704-024C-890B-C560BD77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3150"/>
            <a:ext cx="3650428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5876A3-33B1-A54B-B313-F43A87848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52" y="5801950"/>
            <a:ext cx="249624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7FF787-5158-AC48-BFBA-041AB243F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497" y="3973150"/>
            <a:ext cx="367990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203 EQC (Post-ship Impulse)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67FF01-079B-2B4D-9E12-1DE9ED94D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451" y="884975"/>
            <a:ext cx="509654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30-Oct-2019 - MQXFA04 Coil Selection Review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01B29C-42B3-E449-8541-AEE95C6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51" y="3793150"/>
            <a:ext cx="50731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501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47464</TotalTime>
  <Words>1118</Words>
  <Application>Microsoft Macintosh PowerPoint</Application>
  <PresentationFormat>On-screen Show (4:3)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Coil Acceptance Measurements Coils 112, 113, 203, 206, 115 Electrical and CMM</vt:lpstr>
      <vt:lpstr>Electrical Testing Notes</vt:lpstr>
      <vt:lpstr>Coil 112 EQC (Post-ship, Pre-Coil Pack)</vt:lpstr>
      <vt:lpstr>Coil 112 EQC (Post-Ship Impulse)</vt:lpstr>
      <vt:lpstr>Coil 113 EQC (Post-ship)</vt:lpstr>
      <vt:lpstr>Coil 113 Updated Qualifications</vt:lpstr>
      <vt:lpstr>Coil 113 EQC (Post-Ship Impulse)</vt:lpstr>
      <vt:lpstr>Coil 203 EQC</vt:lpstr>
      <vt:lpstr>Coil 203 EQC (Post-ship Impulse)</vt:lpstr>
      <vt:lpstr>Coil 206 EQC</vt:lpstr>
      <vt:lpstr>Coil 206 EQC (Post-ship Impulse)</vt:lpstr>
      <vt:lpstr>Coil 115 EQC</vt:lpstr>
      <vt:lpstr>Coil 115 EQC (Post-ship Impulse)</vt:lpstr>
      <vt:lpstr>Coils Electrical QC Acceptance Summary</vt:lpstr>
      <vt:lpstr>CMM Measurements</vt:lpstr>
      <vt:lpstr>CMM Measurements</vt:lpstr>
      <vt:lpstr>MQXFA04 Coils CMM Summary plots</vt:lpstr>
      <vt:lpstr>Note on CMM Measurements on end</vt:lpstr>
      <vt:lpstr>MQXFA04 Coil CMM Meas. Summary</vt:lpstr>
      <vt:lpstr>Additional Slides</vt:lpstr>
      <vt:lpstr>Coil Pack Assembly Process</vt:lpstr>
      <vt:lpstr>Coil Pack Build Process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148</cp:revision>
  <cp:lastPrinted>2017-05-11T15:20:58Z</cp:lastPrinted>
  <dcterms:created xsi:type="dcterms:W3CDTF">2019-10-30T14:30:58Z</dcterms:created>
  <dcterms:modified xsi:type="dcterms:W3CDTF">2019-10-30T14:34:15Z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