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3" r:id="rId5"/>
    <p:sldId id="274" r:id="rId6"/>
    <p:sldId id="644" r:id="rId7"/>
    <p:sldId id="645" r:id="rId8"/>
    <p:sldId id="646" r:id="rId9"/>
  </p:sldIdLst>
  <p:sldSz cx="9144000" cy="6858000" type="screen4x3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340AF3-86D7-4A1E-99BD-73DDECECBA5A}">
          <p14:sldIdLst>
            <p14:sldId id="263"/>
            <p14:sldId id="274"/>
            <p14:sldId id="644"/>
            <p14:sldId id="645"/>
            <p14:sldId id="6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3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aldini" initials="MB" lastIdx="3" clrIdx="0">
    <p:extLst>
      <p:ext uri="{19B8F6BF-5375-455C-9EA6-DF929625EA0E}">
        <p15:presenceInfo xmlns:p15="http://schemas.microsoft.com/office/powerpoint/2012/main" userId="Maria Bald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EEAD8"/>
    <a:srgbClr val="F5BAB5"/>
    <a:srgbClr val="CCFFFF"/>
    <a:srgbClr val="FADDDA"/>
    <a:srgbClr val="009900"/>
    <a:srgbClr val="CCECFF"/>
    <a:srgbClr val="9BBB59"/>
    <a:srgbClr val="5A9AD5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5911" autoAdjust="0"/>
  </p:normalViewPr>
  <p:slideViewPr>
    <p:cSldViewPr snapToObjects="1" showGuides="1">
      <p:cViewPr varScale="1">
        <p:scale>
          <a:sx n="63" d="100"/>
          <a:sy n="63" d="100"/>
        </p:scale>
        <p:origin x="1472" y="48"/>
      </p:cViewPr>
      <p:guideLst>
        <p:guide orient="horz" pos="4080"/>
        <p:guide pos="23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3965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30/10/2019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30/10/2019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>
            <a:lvl1pPr>
              <a:defRPr sz="2400"/>
            </a:lvl1pPr>
          </a:lstStyle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 Superconductor Perf., Production, QA/QC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729" y="2483149"/>
            <a:ext cx="8138071" cy="1693078"/>
          </a:xfrm>
        </p:spPr>
        <p:txBody>
          <a:bodyPr/>
          <a:lstStyle/>
          <a:p>
            <a:r>
              <a:rPr lang="en-US" sz="3200" dirty="0"/>
              <a:t>Coil ordering in MQXFA04 based on conductor properties</a:t>
            </a:r>
            <a:endParaRPr lang="en-GB" sz="32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5879" y="3808722"/>
            <a:ext cx="6480000" cy="1147563"/>
          </a:xfrm>
        </p:spPr>
        <p:txBody>
          <a:bodyPr>
            <a:noAutofit/>
          </a:bodyPr>
          <a:lstStyle/>
          <a:p>
            <a:r>
              <a:rPr lang="en-GB" dirty="0"/>
              <a:t>Maria Baldini, Vittorio </a:t>
            </a:r>
            <a:r>
              <a:rPr lang="en-GB" dirty="0" err="1"/>
              <a:t>Marinozzi</a:t>
            </a:r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BFDCA1C4-9514-7B4F-976F-D92F7E296653}" type="slidenum">
              <a:rPr lang="fr-FR" smtClean="0">
                <a:solidFill>
                  <a:schemeClr val="bg1"/>
                </a:solidFill>
              </a:rPr>
              <a:pPr/>
              <a:t>1</a:t>
            </a:fld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3394F-FEB5-4DF5-ACBA-5AF03311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521" y="137196"/>
            <a:ext cx="7920000" cy="720000"/>
          </a:xfrm>
        </p:spPr>
        <p:txBody>
          <a:bodyPr/>
          <a:lstStyle/>
          <a:p>
            <a:r>
              <a:rPr lang="en-US" dirty="0"/>
              <a:t>MQXFA04 cables: RRR estimations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C8BC3-8492-46FF-9139-DF89EE23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9F88FD-781C-4D53-84F2-9F5539656D1B}"/>
              </a:ext>
            </a:extLst>
          </p:cNvPr>
          <p:cNvSpPr/>
          <p:nvPr/>
        </p:nvSpPr>
        <p:spPr>
          <a:xfrm>
            <a:off x="230880" y="4069073"/>
            <a:ext cx="29695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conductor OST 108-127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Extracted strands major and minor edges + 2 straight sections RRR’s started from cable </a:t>
            </a:r>
            <a:r>
              <a:rPr lang="en-US" dirty="0">
                <a:ea typeface="Times New Roman" panose="02020603050405020304" pitchFamily="18" charset="0"/>
              </a:rPr>
              <a:t>P43OL1095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FEC5C7-4823-4CE0-8008-8C282B79B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345922"/>
              </p:ext>
            </p:extLst>
          </p:nvPr>
        </p:nvGraphicFramePr>
        <p:xfrm>
          <a:off x="361475" y="1561033"/>
          <a:ext cx="2834609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97268">
                  <a:extLst>
                    <a:ext uri="{9D8B030D-6E8A-4147-A177-3AD203B41FA5}">
                      <a16:colId xmlns:a16="http://schemas.microsoft.com/office/drawing/2014/main" val="2977077367"/>
                    </a:ext>
                  </a:extLst>
                </a:gridCol>
                <a:gridCol w="1737341">
                  <a:extLst>
                    <a:ext uri="{9D8B030D-6E8A-4147-A177-3AD203B41FA5}">
                      <a16:colId xmlns:a16="http://schemas.microsoft.com/office/drawing/2014/main" val="340570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83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P43OL1094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170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P43OL1096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728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P43OL1100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33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P43OL1102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281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P43OL1103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00663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37C8E9-F017-44AA-ACDC-BCFC14D42244}"/>
              </a:ext>
            </a:extLst>
          </p:cNvPr>
          <p:cNvSpPr txBox="1"/>
          <p:nvPr/>
        </p:nvSpPr>
        <p:spPr>
          <a:xfrm>
            <a:off x="3345072" y="1691659"/>
            <a:ext cx="548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Rolled samples used to estimate RRR of the coil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14E3DC-CDFD-41C4-90FC-ED21E9248A2F}"/>
              </a:ext>
            </a:extLst>
          </p:cNvPr>
          <p:cNvSpPr txBox="1"/>
          <p:nvPr/>
        </p:nvSpPr>
        <p:spPr>
          <a:xfrm>
            <a:off x="3570123" y="2323648"/>
            <a:ext cx="50233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cable: 40 strands in parallels coming from several spools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Spools come from different billets.</a:t>
            </a:r>
          </a:p>
          <a:p>
            <a:endParaRPr lang="en-US" dirty="0"/>
          </a:p>
          <a:p>
            <a:r>
              <a:rPr lang="en-US" dirty="0"/>
              <a:t>For each cable: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Cu/</a:t>
            </a:r>
            <a:r>
              <a:rPr lang="en-US" dirty="0" err="1"/>
              <a:t>NCu</a:t>
            </a:r>
            <a:r>
              <a:rPr lang="en-US" dirty="0"/>
              <a:t> value of the spool used for the cable is not present, the Cu/</a:t>
            </a:r>
            <a:r>
              <a:rPr lang="en-US" dirty="0" err="1"/>
              <a:t>NCu</a:t>
            </a:r>
            <a:r>
              <a:rPr lang="en-US" dirty="0"/>
              <a:t> of a particular spool is estimated averaging data from spools belonging to the same billet.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weighted mean (weight= # of strands) is used to estimate cable RRR  and Cu/</a:t>
            </a:r>
            <a:r>
              <a:rPr lang="en-US" dirty="0" err="1"/>
              <a:t>Ncu</a:t>
            </a:r>
            <a:r>
              <a:rPr lang="en-US"/>
              <a:t> values</a:t>
            </a:r>
            <a:r>
              <a:rPr lang="en-US" dirty="0"/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7E0AFC-396C-49E0-8143-40E266B1B64D}"/>
              </a:ext>
            </a:extLst>
          </p:cNvPr>
          <p:cNvSpPr/>
          <p:nvPr/>
        </p:nvSpPr>
        <p:spPr>
          <a:xfrm>
            <a:off x="261335" y="841033"/>
            <a:ext cx="8785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 expected coil to ground voltage at quench: 670 V 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(EDMS 1963398, Us-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HiLumi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Docdb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879)</a:t>
            </a:r>
          </a:p>
        </p:txBody>
      </p:sp>
    </p:spTree>
    <p:extLst>
      <p:ext uri="{BB962C8B-B14F-4D97-AF65-F5344CB8AC3E}">
        <p14:creationId xmlns:p14="http://schemas.microsoft.com/office/powerpoint/2010/main" val="267379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85AFAD-26DC-43C3-A176-638FF04C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1B65BA7-F40D-4420-B0E9-F952BBDE39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589098"/>
              </p:ext>
            </p:extLst>
          </p:nvPr>
        </p:nvGraphicFramePr>
        <p:xfrm>
          <a:off x="-113129" y="392463"/>
          <a:ext cx="4440621" cy="3383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Graph" r:id="rId3" imgW="3840480" imgH="2926080" progId="Origin50.Graph">
                  <p:embed/>
                </p:oleObj>
              </mc:Choice>
              <mc:Fallback>
                <p:oleObj name="Graph" r:id="rId3" imgW="3840480" imgH="29260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13129" y="392463"/>
                        <a:ext cx="4440621" cy="3383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E5A3B5-445A-492D-8942-2E0B3473AB2E}"/>
              </a:ext>
            </a:extLst>
          </p:cNvPr>
          <p:cNvSpPr txBox="1">
            <a:spLocks/>
          </p:cNvSpPr>
          <p:nvPr/>
        </p:nvSpPr>
        <p:spPr>
          <a:xfrm>
            <a:off x="0" y="4186058"/>
            <a:ext cx="4663389" cy="219329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Nominal current</a:t>
            </a:r>
          </a:p>
          <a:p>
            <a:r>
              <a:rPr lang="en-US" sz="2400" dirty="0"/>
              <a:t>Nominal protection (CLIQ 600 V - 40 mF, OL QH 300 V – 7.05 mF)</a:t>
            </a:r>
          </a:p>
          <a:p>
            <a:r>
              <a:rPr lang="en-US" sz="2400" dirty="0"/>
              <a:t>No failures</a:t>
            </a:r>
            <a:endParaRPr lang="en-US" dirty="0"/>
          </a:p>
          <a:p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BE4E17-6927-4FF6-94BC-9F3EFDB4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179388"/>
            <a:ext cx="7918450" cy="720725"/>
          </a:xfrm>
        </p:spPr>
        <p:txBody>
          <a:bodyPr/>
          <a:lstStyle/>
          <a:p>
            <a:r>
              <a:rPr lang="en-US" dirty="0"/>
              <a:t>MQXFA04 coils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DDE460F-0B09-4C53-8AE1-47CE55D66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517676"/>
              </p:ext>
            </p:extLst>
          </p:nvPr>
        </p:nvGraphicFramePr>
        <p:xfrm>
          <a:off x="4480561" y="938076"/>
          <a:ext cx="3881244" cy="219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13618">
                  <a:extLst>
                    <a:ext uri="{9D8B030D-6E8A-4147-A177-3AD203B41FA5}">
                      <a16:colId xmlns:a16="http://schemas.microsoft.com/office/drawing/2014/main" val="1199134752"/>
                    </a:ext>
                  </a:extLst>
                </a:gridCol>
                <a:gridCol w="1554463">
                  <a:extLst>
                    <a:ext uri="{9D8B030D-6E8A-4147-A177-3AD203B41FA5}">
                      <a16:colId xmlns:a16="http://schemas.microsoft.com/office/drawing/2014/main" val="1042010784"/>
                    </a:ext>
                  </a:extLst>
                </a:gridCol>
                <a:gridCol w="1213163">
                  <a:extLst>
                    <a:ext uri="{9D8B030D-6E8A-4147-A177-3AD203B41FA5}">
                      <a16:colId xmlns:a16="http://schemas.microsoft.com/office/drawing/2014/main" val="2682519470"/>
                    </a:ext>
                  </a:extLst>
                </a:gridCol>
              </a:tblGrid>
              <a:tr h="257045">
                <a:tc>
                  <a:txBody>
                    <a:bodyPr/>
                    <a:lstStyle/>
                    <a:p>
                      <a:r>
                        <a:rPr lang="en-US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RRR (rolled)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Cu/</a:t>
                      </a:r>
                      <a:r>
                        <a:rPr lang="en-US" dirty="0" err="1"/>
                        <a:t>NCu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2414"/>
                  </a:ext>
                </a:extLst>
              </a:tr>
              <a:tr h="257045">
                <a:tc>
                  <a:txBody>
                    <a:bodyPr/>
                    <a:lstStyle/>
                    <a:p>
                      <a:r>
                        <a:rPr lang="en-US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419056"/>
                  </a:ext>
                </a:extLst>
              </a:tr>
              <a:tr h="257045">
                <a:tc>
                  <a:txBody>
                    <a:bodyPr/>
                    <a:lstStyle/>
                    <a:p>
                      <a:r>
                        <a:rPr lang="en-US" dirty="0"/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224.735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261817"/>
                  </a:ext>
                </a:extLst>
              </a:tr>
              <a:tr h="257045">
                <a:tc>
                  <a:txBody>
                    <a:bodyPr/>
                    <a:lstStyle/>
                    <a:p>
                      <a:r>
                        <a:rPr lang="en-US" dirty="0"/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153.875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873867"/>
                  </a:ext>
                </a:extLst>
              </a:tr>
              <a:tr h="257045">
                <a:tc>
                  <a:txBody>
                    <a:bodyPr/>
                    <a:lstStyle/>
                    <a:p>
                      <a:r>
                        <a:rPr lang="en-US" dirty="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235.75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167580"/>
                  </a:ext>
                </a:extLst>
              </a:tr>
              <a:tr h="257045">
                <a:tc>
                  <a:txBody>
                    <a:bodyPr/>
                    <a:lstStyle/>
                    <a:p>
                      <a:r>
                        <a:rPr lang="en-US" dirty="0"/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147.05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11894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160FC31-7D7A-4703-917B-3E8BC66F5254}"/>
              </a:ext>
            </a:extLst>
          </p:cNvPr>
          <p:cNvSpPr txBox="1"/>
          <p:nvPr/>
        </p:nvSpPr>
        <p:spPr>
          <a:xfrm>
            <a:off x="1403644" y="3767719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Assumptions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EDD195-1427-4916-AE7F-2C1726AB4A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33534" y="4024002"/>
            <a:ext cx="2133918" cy="21339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335BF4A-D6B2-41E9-B70A-4B15B4DD0475}"/>
              </a:ext>
            </a:extLst>
          </p:cNvPr>
          <p:cNvSpPr txBox="1"/>
          <p:nvPr/>
        </p:nvSpPr>
        <p:spPr>
          <a:xfrm>
            <a:off x="7010252" y="4024002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112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39947C-679D-4D61-ADC3-ABF1BE6B64F5}"/>
              </a:ext>
            </a:extLst>
          </p:cNvPr>
          <p:cNvSpPr txBox="1"/>
          <p:nvPr/>
        </p:nvSpPr>
        <p:spPr>
          <a:xfrm>
            <a:off x="6525343" y="4530047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ED75F9-40B0-4CF7-9381-0AEABCF2A8DA}"/>
              </a:ext>
            </a:extLst>
          </p:cNvPr>
          <p:cNvSpPr txBox="1"/>
          <p:nvPr/>
        </p:nvSpPr>
        <p:spPr>
          <a:xfrm>
            <a:off x="4984709" y="3948844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113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B35751-1687-4C47-88BB-A7F211B083FF}"/>
              </a:ext>
            </a:extLst>
          </p:cNvPr>
          <p:cNvSpPr txBox="1"/>
          <p:nvPr/>
        </p:nvSpPr>
        <p:spPr>
          <a:xfrm>
            <a:off x="5012214" y="5724856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115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EA8439-29A1-4F1D-89FF-F29A8AB4ADCB}"/>
              </a:ext>
            </a:extLst>
          </p:cNvPr>
          <p:cNvSpPr txBox="1"/>
          <p:nvPr/>
        </p:nvSpPr>
        <p:spPr>
          <a:xfrm>
            <a:off x="7132292" y="5722679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203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757118-DA18-46B8-9162-2E6D76EA6D22}"/>
              </a:ext>
            </a:extLst>
          </p:cNvPr>
          <p:cNvSpPr txBox="1"/>
          <p:nvPr/>
        </p:nvSpPr>
        <p:spPr>
          <a:xfrm>
            <a:off x="5789216" y="4520658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27FD18-6556-4158-9F2E-DE3B613BE8ED}"/>
              </a:ext>
            </a:extLst>
          </p:cNvPr>
          <p:cNvSpPr txBox="1"/>
          <p:nvPr/>
        </p:nvSpPr>
        <p:spPr>
          <a:xfrm>
            <a:off x="5760694" y="5279132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250297-65B2-4E4E-BAC8-347F2E5FC413}"/>
              </a:ext>
            </a:extLst>
          </p:cNvPr>
          <p:cNvSpPr txBox="1"/>
          <p:nvPr/>
        </p:nvSpPr>
        <p:spPr>
          <a:xfrm>
            <a:off x="6479404" y="5274778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P4</a:t>
            </a:r>
          </a:p>
        </p:txBody>
      </p:sp>
    </p:spTree>
    <p:extLst>
      <p:ext uri="{BB962C8B-B14F-4D97-AF65-F5344CB8AC3E}">
        <p14:creationId xmlns:p14="http://schemas.microsoft.com/office/powerpoint/2010/main" val="291968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0F7A19-C51D-42AC-8F34-C385FD35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6F0DDA8-52F3-4C96-9506-B0DCCEB12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18" y="-12201"/>
            <a:ext cx="7918450" cy="720725"/>
          </a:xfrm>
        </p:spPr>
        <p:txBody>
          <a:bodyPr/>
          <a:lstStyle/>
          <a:p>
            <a:r>
              <a:rPr lang="en-US" dirty="0"/>
              <a:t>MQXFA4 peak voltages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32EA17-ADB2-493D-B9F2-A269B7BBC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707130"/>
              </p:ext>
            </p:extLst>
          </p:nvPr>
        </p:nvGraphicFramePr>
        <p:xfrm>
          <a:off x="118988" y="806008"/>
          <a:ext cx="4206194" cy="479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097">
                  <a:extLst>
                    <a:ext uri="{9D8B030D-6E8A-4147-A177-3AD203B41FA5}">
                      <a16:colId xmlns:a16="http://schemas.microsoft.com/office/drawing/2014/main" val="2179076221"/>
                    </a:ext>
                  </a:extLst>
                </a:gridCol>
                <a:gridCol w="2103097">
                  <a:extLst>
                    <a:ext uri="{9D8B030D-6E8A-4147-A177-3AD203B41FA5}">
                      <a16:colId xmlns:a16="http://schemas.microsoft.com/office/drawing/2014/main" val="3447900217"/>
                    </a:ext>
                  </a:extLst>
                </a:gridCol>
              </a:tblGrid>
              <a:tr h="339181">
                <a:tc>
                  <a:txBody>
                    <a:bodyPr/>
                    <a:lstStyle/>
                    <a:p>
                      <a:r>
                        <a:rPr lang="en-US" sz="1800" dirty="0"/>
                        <a:t>Coil ordering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Peak voltage [V]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928036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112-113-115-203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376110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112-113-203-115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0899682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112-203-113-115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3113122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112-203-115-113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5915885"/>
                  </a:ext>
                </a:extLst>
              </a:tr>
              <a:tr h="410368">
                <a:tc>
                  <a:txBody>
                    <a:bodyPr/>
                    <a:lstStyle/>
                    <a:p>
                      <a:r>
                        <a:rPr lang="en-US" dirty="0"/>
                        <a:t>112-115-203-113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5883328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112-115-113-203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2118652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113-112-115-203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8595873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113-112-203-115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2074370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113-203-112-115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7094741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113-203-115-112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5500673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113-115-203-112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8169768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113-115-112-203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369250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E4B06A8-75CE-4267-A6C9-21BDD75FE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705905"/>
              </p:ext>
            </p:extLst>
          </p:nvPr>
        </p:nvGraphicFramePr>
        <p:xfrm>
          <a:off x="4809636" y="800055"/>
          <a:ext cx="421537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58">
                  <a:extLst>
                    <a:ext uri="{9D8B030D-6E8A-4147-A177-3AD203B41FA5}">
                      <a16:colId xmlns:a16="http://schemas.microsoft.com/office/drawing/2014/main" val="2179076221"/>
                    </a:ext>
                  </a:extLst>
                </a:gridCol>
                <a:gridCol w="2203718">
                  <a:extLst>
                    <a:ext uri="{9D8B030D-6E8A-4147-A177-3AD203B41FA5}">
                      <a16:colId xmlns:a16="http://schemas.microsoft.com/office/drawing/2014/main" val="3447900217"/>
                    </a:ext>
                  </a:extLst>
                </a:gridCol>
              </a:tblGrid>
              <a:tr h="339181">
                <a:tc>
                  <a:txBody>
                    <a:bodyPr/>
                    <a:lstStyle/>
                    <a:p>
                      <a:r>
                        <a:rPr lang="en-US" sz="1800" dirty="0"/>
                        <a:t>Coil ordering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Peak voltage [V]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928036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115-113-112-203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376110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115-113-203-112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0899682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115-203-113-112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3113122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115-203-112-113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5915885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115-112-203-113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5883328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115-112-113-203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2118652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203-112-113-115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8595873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203-112-115-113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2074370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203-115-112-113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7094741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203-115-113-112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5500673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203-113-115-112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8169768"/>
                  </a:ext>
                </a:extLst>
              </a:tr>
              <a:tr h="339181">
                <a:tc>
                  <a:txBody>
                    <a:bodyPr/>
                    <a:lstStyle/>
                    <a:p>
                      <a:r>
                        <a:rPr lang="en-US" dirty="0"/>
                        <a:t>203-113-112-115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369250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AC03763-823E-4051-BD17-D94DD73609BF}"/>
              </a:ext>
            </a:extLst>
          </p:cNvPr>
          <p:cNvSpPr txBox="1"/>
          <p:nvPr/>
        </p:nvSpPr>
        <p:spPr>
          <a:xfrm>
            <a:off x="491042" y="5733335"/>
            <a:ext cx="833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Voltages are equivalent and well below 670 V: No specific ordering is necessary</a:t>
            </a:r>
          </a:p>
        </p:txBody>
      </p:sp>
    </p:spTree>
    <p:extLst>
      <p:ext uri="{BB962C8B-B14F-4D97-AF65-F5344CB8AC3E}">
        <p14:creationId xmlns:p14="http://schemas.microsoft.com/office/powerpoint/2010/main" val="304189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EE367-E55C-4037-B83C-61097E00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case with energy extraction during vertical test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858F02-55D6-4232-B4C2-0C062D99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963CD6-8558-485D-9433-3C5284D9F99F}"/>
              </a:ext>
            </a:extLst>
          </p:cNvPr>
          <p:cNvSpPr txBox="1">
            <a:spLocks/>
          </p:cNvSpPr>
          <p:nvPr/>
        </p:nvSpPr>
        <p:spPr>
          <a:xfrm>
            <a:off x="182928" y="1508781"/>
            <a:ext cx="8863872" cy="43513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203-113-115-112 (electrical order 203-&gt;112-&gt;113-&gt;115)</a:t>
            </a:r>
          </a:p>
          <a:p>
            <a:r>
              <a:rPr lang="en-US" dirty="0"/>
              <a:t>Nominal current (16470 A)</a:t>
            </a:r>
          </a:p>
          <a:p>
            <a:r>
              <a:rPr lang="en-US" dirty="0"/>
              <a:t>37.5 m</a:t>
            </a:r>
            <a:r>
              <a:rPr lang="el-GR" dirty="0"/>
              <a:t>Ω</a:t>
            </a:r>
            <a:r>
              <a:rPr lang="en-US" dirty="0"/>
              <a:t> dump (10 </a:t>
            </a:r>
            <a:r>
              <a:rPr lang="en-US" dirty="0" err="1"/>
              <a:t>ms</a:t>
            </a:r>
            <a:r>
              <a:rPr lang="en-US" dirty="0"/>
              <a:t> delay)</a:t>
            </a:r>
          </a:p>
          <a:p>
            <a:r>
              <a:rPr lang="en-US" dirty="0"/>
              <a:t>2 QH fail</a:t>
            </a:r>
          </a:p>
          <a:p>
            <a:r>
              <a:rPr lang="en-US" dirty="0"/>
              <a:t>Peak voltage to ground: </a:t>
            </a:r>
            <a:r>
              <a:rPr lang="en-US" b="1" dirty="0"/>
              <a:t>431 V</a:t>
            </a:r>
          </a:p>
          <a:p>
            <a:r>
              <a:rPr lang="en-US" b="1" dirty="0"/>
              <a:t>Below 670 V</a:t>
            </a:r>
          </a:p>
        </p:txBody>
      </p:sp>
    </p:spTree>
    <p:extLst>
      <p:ext uri="{BB962C8B-B14F-4D97-AF65-F5344CB8AC3E}">
        <p14:creationId xmlns:p14="http://schemas.microsoft.com/office/powerpoint/2010/main" val="34097013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8946e33d-fd2f-4ae4-8ee9-d90c129cdf9e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43368</TotalTime>
  <Words>345</Words>
  <Application>Microsoft Office PowerPoint</Application>
  <PresentationFormat>On-screen Show (4:3)</PresentationFormat>
  <Paragraphs>125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Graph</vt:lpstr>
      <vt:lpstr>Coil ordering in MQXFA04 based on conductor properties</vt:lpstr>
      <vt:lpstr>MQXFA04 cables: RRR estimations</vt:lpstr>
      <vt:lpstr>MQXFA04 coils</vt:lpstr>
      <vt:lpstr>MQXFA4 peak voltages</vt:lpstr>
      <vt:lpstr>Worst case with energy extraction during vertical test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ipong@lbl.gov</dc:creator>
  <cp:lastModifiedBy>Maria Baldini</cp:lastModifiedBy>
  <cp:revision>1111</cp:revision>
  <cp:lastPrinted>2019-03-16T00:12:34Z</cp:lastPrinted>
  <dcterms:created xsi:type="dcterms:W3CDTF">2016-03-23T12:58:39Z</dcterms:created>
  <dcterms:modified xsi:type="dcterms:W3CDTF">2019-10-30T16:48:24Z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