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0"/>
  </p:notesMasterIdLst>
  <p:handoutMasterIdLst>
    <p:handoutMasterId r:id="rId11"/>
  </p:handoutMasterIdLst>
  <p:sldIdLst>
    <p:sldId id="294" r:id="rId2"/>
    <p:sldId id="296" r:id="rId3"/>
    <p:sldId id="297" r:id="rId4"/>
    <p:sldId id="298" r:id="rId5"/>
    <p:sldId id="301" r:id="rId6"/>
    <p:sldId id="299" r:id="rId7"/>
    <p:sldId id="300" r:id="rId8"/>
    <p:sldId id="302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3087"/>
    <a:srgbClr val="FF830C"/>
    <a:srgbClr val="50504E"/>
    <a:srgbClr val="4E4E4E"/>
    <a:srgbClr val="404040"/>
    <a:srgbClr val="004C97"/>
    <a:srgbClr val="63666A"/>
    <a:srgbClr val="99D6EA"/>
    <a:srgbClr val="505050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1" autoAdjust="0"/>
    <p:restoredTop sz="94673"/>
  </p:normalViewPr>
  <p:slideViewPr>
    <p:cSldViewPr snapToGrid="0" snapToObjects="1" showGuides="1">
      <p:cViewPr>
        <p:scale>
          <a:sx n="140" d="100"/>
          <a:sy n="140" d="100"/>
        </p:scale>
        <p:origin x="1768" y="176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Kathrine Cipriano</a:t>
            </a:r>
          </a:p>
          <a:p>
            <a:r>
              <a:rPr lang="en-US" dirty="0"/>
              <a:t>October 16th, 2019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Iceberg Updates 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788146"/>
            <a:ext cx="8686800" cy="540431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New LN2 flow control valve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Smaller flow coefficient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tx1"/>
                </a:solidFill>
              </a:rPr>
              <a:t>Reduced pressure fluctuations to ~0.1 psig (was previously +1 psig)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PID loop tuning could still improve, reducing pressure fluctuations even further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New backpressure regulator at LN2 condenser outlet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Increased LN2 condenser pressure from atmospheric to 25 psig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This increases the temperature of the LN2 and prevents argon ice build-up inside the condenser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u="sng" dirty="0">
                <a:solidFill>
                  <a:schemeClr val="tx1"/>
                </a:solidFill>
              </a:rPr>
              <a:t>Maintained ~54in LAr in the cryostat with condenser LN2 level at ~3.5in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Internal filter installed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Uses same set up as Luke internal filter (actuated vapor outlet valve and liquid inlet valve)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Cycles are based on liquid level, not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C8C67EE9-579A-1249-A98B-870AEB2A1569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12434" y="6504213"/>
            <a:ext cx="625195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K. Cipriano | Iceberg Updates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</p:spPr>
        <p:txBody>
          <a:bodyPr/>
          <a:lstStyle/>
          <a:p>
            <a:r>
              <a:rPr lang="en-US" dirty="0"/>
              <a:t>Additions to Iceberg System</a:t>
            </a:r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824A9-A297-594D-AD32-D637D89F16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43A59-4B90-714F-81DC-230C206136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E3BFDA6-3936-1F42-87CB-18BA03548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 of Cryostat Steady State from 10/01 – 10/03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D5D4A71-CD84-D143-A7F8-35FCDB435F80}"/>
              </a:ext>
            </a:extLst>
          </p:cNvPr>
          <p:cNvSpPr txBox="1">
            <a:spLocks/>
          </p:cNvSpPr>
          <p:nvPr/>
        </p:nvSpPr>
        <p:spPr>
          <a:xfrm>
            <a:off x="1512434" y="6498625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K. Cipriano | Iceberg Updates </a:t>
            </a:r>
            <a:endParaRPr lang="en-US" b="1" dirty="0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E16B163-694B-B748-B976-7E8FE69FB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43" b="200"/>
          <a:stretch/>
        </p:blipFill>
        <p:spPr>
          <a:xfrm>
            <a:off x="133733" y="950065"/>
            <a:ext cx="8876533" cy="456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9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A0884-011E-394A-9D83-7E76BFCD215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4D5D47-44E5-124E-B1DA-26705E8FE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F8BA3D1-FDF9-A04B-B56A-5F8411FE4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Test of Condenser LN2 Level and Cryostat Pressure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36EF94-5BB0-4649-9ADC-A582F7723621}"/>
              </a:ext>
            </a:extLst>
          </p:cNvPr>
          <p:cNvSpPr txBox="1">
            <a:spLocks/>
          </p:cNvSpPr>
          <p:nvPr/>
        </p:nvSpPr>
        <p:spPr>
          <a:xfrm>
            <a:off x="1512434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K. Cipriano | Iceberg Updates</a:t>
            </a:r>
            <a:endParaRPr lang="en-US" b="1" dirty="0"/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CA80990-E6A8-9F40-95A2-7196C4CE0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193" y="1293669"/>
            <a:ext cx="7974807" cy="42706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9296FE3-F295-4F41-BC0C-1C5F74D3D142}"/>
              </a:ext>
            </a:extLst>
          </p:cNvPr>
          <p:cNvSpPr txBox="1"/>
          <p:nvPr/>
        </p:nvSpPr>
        <p:spPr>
          <a:xfrm>
            <a:off x="0" y="2346589"/>
            <a:ext cx="15124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3087"/>
                </a:solidFill>
              </a:rPr>
              <a:t>LAr Level</a:t>
            </a:r>
          </a:p>
          <a:p>
            <a:r>
              <a:rPr lang="en-US" sz="1200" dirty="0">
                <a:solidFill>
                  <a:srgbClr val="00B050"/>
                </a:solidFill>
              </a:rPr>
              <a:t>Cryostat Pressure</a:t>
            </a:r>
          </a:p>
          <a:p>
            <a:r>
              <a:rPr lang="en-US" sz="1200" dirty="0">
                <a:solidFill>
                  <a:srgbClr val="FF830C"/>
                </a:solidFill>
              </a:rPr>
              <a:t>Cond GAr Pressure</a:t>
            </a:r>
          </a:p>
          <a:p>
            <a:r>
              <a:rPr lang="en-US" sz="1200" dirty="0">
                <a:solidFill>
                  <a:srgbClr val="C00000"/>
                </a:solidFill>
              </a:rPr>
              <a:t>I.F. Pressure</a:t>
            </a:r>
          </a:p>
          <a:p>
            <a:r>
              <a:rPr lang="en-US" sz="1200" dirty="0">
                <a:solidFill>
                  <a:srgbClr val="0070C0"/>
                </a:solidFill>
              </a:rPr>
              <a:t>I.F. Level</a:t>
            </a:r>
          </a:p>
          <a:p>
            <a:r>
              <a:rPr lang="en-US" sz="1200" dirty="0">
                <a:solidFill>
                  <a:srgbClr val="7030A0"/>
                </a:solidFill>
              </a:rPr>
              <a:t>LN2 Level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1888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372C1-27BB-EF4D-B225-51D1C47F441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6771B-0851-A340-A618-B3AF70124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EE96201-D9B7-1643-B9EE-C81A508CC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85306"/>
            <a:ext cx="8686800" cy="427877"/>
          </a:xfrm>
        </p:spPr>
        <p:txBody>
          <a:bodyPr/>
          <a:lstStyle/>
          <a:p>
            <a:r>
              <a:rPr lang="en-US" dirty="0"/>
              <a:t>Condenser Trend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EDD27B0-EB98-8B42-AAEC-250E4C1F456E}"/>
              </a:ext>
            </a:extLst>
          </p:cNvPr>
          <p:cNvSpPr txBox="1">
            <a:spLocks/>
          </p:cNvSpPr>
          <p:nvPr/>
        </p:nvSpPr>
        <p:spPr>
          <a:xfrm>
            <a:off x="1512434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K. Cipriano | Iceberg Updates</a:t>
            </a:r>
            <a:endParaRPr lang="en-US" b="1" dirty="0"/>
          </a:p>
        </p:txBody>
      </p:sp>
      <p:pic>
        <p:nvPicPr>
          <p:cNvPr id="10" name="Picture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B0413C4B-6A51-3641-AB66-8BFCF1FA9C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19"/>
          <a:stretch/>
        </p:blipFill>
        <p:spPr>
          <a:xfrm>
            <a:off x="0" y="1485973"/>
            <a:ext cx="9144000" cy="441597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269D77-21F5-284A-9380-394BF9BF036B}"/>
              </a:ext>
            </a:extLst>
          </p:cNvPr>
          <p:cNvSpPr txBox="1"/>
          <p:nvPr/>
        </p:nvSpPr>
        <p:spPr>
          <a:xfrm>
            <a:off x="129016" y="807620"/>
            <a:ext cx="878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Condenser starts working, then condenser argon gas pressure starts to decrease, then condenser stops working</a:t>
            </a:r>
          </a:p>
          <a:p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4EE2383-2737-724C-8724-13F142567D42}"/>
              </a:ext>
            </a:extLst>
          </p:cNvPr>
          <p:cNvCxnSpPr>
            <a:cxnSpLocks/>
          </p:cNvCxnSpPr>
          <p:nvPr/>
        </p:nvCxnSpPr>
        <p:spPr>
          <a:xfrm>
            <a:off x="1074511" y="2347565"/>
            <a:ext cx="0" cy="75796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3AB5576-A3E0-B243-B0D6-2CC20650F51B}"/>
              </a:ext>
            </a:extLst>
          </p:cNvPr>
          <p:cNvCxnSpPr>
            <a:cxnSpLocks/>
          </p:cNvCxnSpPr>
          <p:nvPr/>
        </p:nvCxnSpPr>
        <p:spPr>
          <a:xfrm>
            <a:off x="5348559" y="2117393"/>
            <a:ext cx="0" cy="75796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89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9D74C-9FC1-B64A-A458-4D598F3DEE6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882AC-3BFE-0443-A112-B0AF43DB7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AC53A4-FAFF-C548-9A34-8226A0CBD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Condenser Return Tee 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E7005F1-0B5B-184B-A904-233E72DE6D73}"/>
              </a:ext>
            </a:extLst>
          </p:cNvPr>
          <p:cNvSpPr txBox="1">
            <a:spLocks/>
          </p:cNvSpPr>
          <p:nvPr/>
        </p:nvSpPr>
        <p:spPr>
          <a:xfrm>
            <a:off x="1512434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K. Cipriano | Iceberg Updates</a:t>
            </a:r>
            <a:endParaRPr lang="en-US" b="1" dirty="0"/>
          </a:p>
        </p:txBody>
      </p:sp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85E9A31B-A8D8-3042-A860-5D1FC2576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722" y="1697897"/>
            <a:ext cx="4695678" cy="3788047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D4DB969C-AB55-3040-A876-26BAAAE75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5530"/>
            <a:ext cx="4237142" cy="36269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72BCFD8-2F8F-AD4B-8D27-8D396F29E6FD}"/>
              </a:ext>
            </a:extLst>
          </p:cNvPr>
          <p:cNvSpPr txBox="1"/>
          <p:nvPr/>
        </p:nvSpPr>
        <p:spPr>
          <a:xfrm>
            <a:off x="1074511" y="1236232"/>
            <a:ext cx="1973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Current set up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913488-FB52-C343-85F5-23ADA7EE4003}"/>
              </a:ext>
            </a:extLst>
          </p:cNvPr>
          <p:cNvSpPr txBox="1"/>
          <p:nvPr/>
        </p:nvSpPr>
        <p:spPr>
          <a:xfrm>
            <a:off x="5409312" y="1236231"/>
            <a:ext cx="22042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Proposed set up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33719A-689E-F04C-A554-D1851E3FFC22}"/>
              </a:ext>
            </a:extLst>
          </p:cNvPr>
          <p:cNvSpPr txBox="1"/>
          <p:nvPr/>
        </p:nvSpPr>
        <p:spPr>
          <a:xfrm>
            <a:off x="506751" y="5688675"/>
            <a:ext cx="813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Sintered metal filter: Media grade 5, 2ft long, 0.062 wall thickness, 1.5in OD</a:t>
            </a:r>
          </a:p>
        </p:txBody>
      </p:sp>
    </p:spTree>
    <p:extLst>
      <p:ext uri="{BB962C8B-B14F-4D97-AF65-F5344CB8AC3E}">
        <p14:creationId xmlns:p14="http://schemas.microsoft.com/office/powerpoint/2010/main" val="1813184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E786B2-8A4E-7942-A8AC-0D2C66F7D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2250" y="945771"/>
            <a:ext cx="8686800" cy="515458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Cryostat heat load and resulting boil off rate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1000 W – 50.51 </a:t>
            </a:r>
            <a:r>
              <a:rPr lang="en-US" sz="1600" dirty="0" err="1"/>
              <a:t>lb</a:t>
            </a:r>
            <a:r>
              <a:rPr lang="en-US" sz="1600" dirty="0"/>
              <a:t>/</a:t>
            </a:r>
            <a:r>
              <a:rPr lang="en-US" sz="1600" dirty="0" err="1"/>
              <a:t>hr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Volumetric flow rate of LAr from condenser back to cryostat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0.074 gpm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Required cross-sectional area for LAr to flow from condenser to cryostat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0.0119 in</a:t>
            </a:r>
            <a:r>
              <a:rPr lang="en-US" sz="1600" baseline="30000" dirty="0"/>
              <a:t>2</a:t>
            </a:r>
            <a:endParaRPr lang="en-US" sz="24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Cross-sectional area of narrowest part of condenser tube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0.196 in</a:t>
            </a:r>
            <a:r>
              <a:rPr lang="en-US" sz="1600" baseline="30000" dirty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Argon gas pressure drop from cryostat to condenser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5.5 x 10</a:t>
            </a:r>
            <a:r>
              <a:rPr lang="en-US" sz="1600" baseline="30000" dirty="0"/>
              <a:t>-8</a:t>
            </a:r>
            <a:r>
              <a:rPr lang="en-US" sz="1600" dirty="0"/>
              <a:t> psi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Liquid pressure drop across sintered metal filter (at condenser outlet)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0.0021 psid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Height of liquid head required to push LAr through sintered metal tube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1.083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This indicates that the filter is being blocked by water 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We plan to add molecular sieve media inside the sintered metal to absorb more water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4AB4A-4AD0-FE46-B187-99748E06117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CD335D-6A98-CD42-A49C-A0EB3F702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EFED69-87CE-1B4B-8896-2E46E6310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Calculations 	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2E3E7BE-2A26-0848-BA6A-ACB99AFCAC8F}"/>
              </a:ext>
            </a:extLst>
          </p:cNvPr>
          <p:cNvSpPr txBox="1">
            <a:spLocks/>
          </p:cNvSpPr>
          <p:nvPr/>
        </p:nvSpPr>
        <p:spPr>
          <a:xfrm>
            <a:off x="1512434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K. Cipriano | Iceberg Updates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5264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90658-8B89-8D44-A656-55F7426A461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10/16/19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10044-4877-A540-8CBE-98194879C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F983F9-73D0-2340-90F0-F7A2CD290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Internal Filter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ACB79CC-703A-6A42-BCE5-BC287FC8657E}"/>
              </a:ext>
            </a:extLst>
          </p:cNvPr>
          <p:cNvSpPr txBox="1">
            <a:spLocks/>
          </p:cNvSpPr>
          <p:nvPr/>
        </p:nvSpPr>
        <p:spPr>
          <a:xfrm>
            <a:off x="1512434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r>
              <a:rPr lang="en-US" dirty="0"/>
              <a:t>K. Cipriano | Iceberg Updates</a:t>
            </a:r>
            <a:endParaRPr lang="en-US" b="1" dirty="0"/>
          </a:p>
        </p:txBody>
      </p:sp>
      <p:pic>
        <p:nvPicPr>
          <p:cNvPr id="11" name="Picture 10" descr="A picture containing indoor, wall, bathroom&#10;&#10;Description automatically generated">
            <a:extLst>
              <a:ext uri="{FF2B5EF4-FFF2-40B4-BE49-F238E27FC236}">
                <a16:creationId xmlns:a16="http://schemas.microsoft.com/office/drawing/2014/main" id="{E255A65A-5D26-7E43-8276-BC4B064AD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950" y="110914"/>
            <a:ext cx="2065370" cy="6074616"/>
          </a:xfrm>
          <a:prstGeom prst="rect">
            <a:avLst/>
          </a:prstGeom>
        </p:spPr>
      </p:pic>
      <p:pic>
        <p:nvPicPr>
          <p:cNvPr id="13" name="Picture 12" descr="A picture containing indoor, wall, sitting, white&#10;&#10;Description automatically generated">
            <a:extLst>
              <a:ext uri="{FF2B5EF4-FFF2-40B4-BE49-F238E27FC236}">
                <a16:creationId xmlns:a16="http://schemas.microsoft.com/office/drawing/2014/main" id="{F19A9455-FAEE-4241-ADD1-02682454BF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914" b="4094"/>
          <a:stretch/>
        </p:blipFill>
        <p:spPr>
          <a:xfrm>
            <a:off x="429418" y="772422"/>
            <a:ext cx="4666359" cy="54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0127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Fermilab_PPT_090815</Template>
  <TotalTime>264</TotalTime>
  <Words>378</Words>
  <Application>Microsoft Macintosh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Helvetica</vt:lpstr>
      <vt:lpstr>Fermilab_PPT_090815</vt:lpstr>
      <vt:lpstr>PowerPoint Presentation</vt:lpstr>
      <vt:lpstr>Additions to Iceberg System</vt:lpstr>
      <vt:lpstr>Plot of Cryostat Steady State from 10/01 – 10/03</vt:lpstr>
      <vt:lpstr>Test of Condenser LN2 Level and Cryostat Pressure</vt:lpstr>
      <vt:lpstr>Condenser Trend</vt:lpstr>
      <vt:lpstr>Condenser Return Tee </vt:lpstr>
      <vt:lpstr>Calculations  </vt:lpstr>
      <vt:lpstr>Internal Filter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Kathrine Cipriano</dc:creator>
  <cp:lastModifiedBy>Kathrine Cipriano</cp:lastModifiedBy>
  <cp:revision>29</cp:revision>
  <cp:lastPrinted>2014-01-20T19:40:21Z</cp:lastPrinted>
  <dcterms:created xsi:type="dcterms:W3CDTF">2018-02-21T14:17:02Z</dcterms:created>
  <dcterms:modified xsi:type="dcterms:W3CDTF">2019-10-16T14:45:50Z</dcterms:modified>
</cp:coreProperties>
</file>