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7" r:id="rId2"/>
  </p:sldMasterIdLst>
  <p:notesMasterIdLst>
    <p:notesMasterId r:id="rId16"/>
  </p:notesMasterIdLst>
  <p:handoutMasterIdLst>
    <p:handoutMasterId r:id="rId17"/>
  </p:handoutMasterIdLst>
  <p:sldIdLst>
    <p:sldId id="256" r:id="rId3"/>
    <p:sldId id="531" r:id="rId4"/>
    <p:sldId id="590" r:id="rId5"/>
    <p:sldId id="563" r:id="rId6"/>
    <p:sldId id="571" r:id="rId7"/>
    <p:sldId id="535" r:id="rId8"/>
    <p:sldId id="574" r:id="rId9"/>
    <p:sldId id="599" r:id="rId10"/>
    <p:sldId id="575" r:id="rId11"/>
    <p:sldId id="596" r:id="rId12"/>
    <p:sldId id="559" r:id="rId13"/>
    <p:sldId id="594" r:id="rId14"/>
    <p:sldId id="529" r:id="rId15"/>
  </p:sldIdLst>
  <p:sldSz cx="9144000" cy="6858000" type="screen4x3"/>
  <p:notesSz cx="7010400" cy="9296400"/>
  <p:defaultTextStyle>
    <a:defPPr>
      <a:defRPr lang="en-US"/>
    </a:defPPr>
    <a:lvl1pPr algn="l" rtl="0" fontAlgn="base">
      <a:spcBef>
        <a:spcPct val="0"/>
      </a:spcBef>
      <a:spcAft>
        <a:spcPct val="0"/>
      </a:spcAft>
      <a:defRPr sz="2000" kern="1200">
        <a:solidFill>
          <a:srgbClr val="660066"/>
        </a:solidFill>
        <a:latin typeface="Arial" charset="0"/>
        <a:ea typeface="ＭＳ Ｐゴシック"/>
        <a:cs typeface="ＭＳ Ｐゴシック"/>
      </a:defRPr>
    </a:lvl1pPr>
    <a:lvl2pPr marL="457200" algn="l" rtl="0" fontAlgn="base">
      <a:spcBef>
        <a:spcPct val="0"/>
      </a:spcBef>
      <a:spcAft>
        <a:spcPct val="0"/>
      </a:spcAft>
      <a:defRPr sz="2000" kern="1200">
        <a:solidFill>
          <a:srgbClr val="660066"/>
        </a:solidFill>
        <a:latin typeface="Arial" charset="0"/>
        <a:ea typeface="ＭＳ Ｐゴシック"/>
        <a:cs typeface="ＭＳ Ｐゴシック"/>
      </a:defRPr>
    </a:lvl2pPr>
    <a:lvl3pPr marL="914400" algn="l" rtl="0" fontAlgn="base">
      <a:spcBef>
        <a:spcPct val="0"/>
      </a:spcBef>
      <a:spcAft>
        <a:spcPct val="0"/>
      </a:spcAft>
      <a:defRPr sz="2000" kern="1200">
        <a:solidFill>
          <a:srgbClr val="660066"/>
        </a:solidFill>
        <a:latin typeface="Arial" charset="0"/>
        <a:ea typeface="ＭＳ Ｐゴシック"/>
        <a:cs typeface="ＭＳ Ｐゴシック"/>
      </a:defRPr>
    </a:lvl3pPr>
    <a:lvl4pPr marL="1371600" algn="l" rtl="0" fontAlgn="base">
      <a:spcBef>
        <a:spcPct val="0"/>
      </a:spcBef>
      <a:spcAft>
        <a:spcPct val="0"/>
      </a:spcAft>
      <a:defRPr sz="2000" kern="1200">
        <a:solidFill>
          <a:srgbClr val="660066"/>
        </a:solidFill>
        <a:latin typeface="Arial" charset="0"/>
        <a:ea typeface="ＭＳ Ｐゴシック"/>
        <a:cs typeface="ＭＳ Ｐゴシック"/>
      </a:defRPr>
    </a:lvl4pPr>
    <a:lvl5pPr marL="1828800" algn="l" rtl="0" fontAlgn="base">
      <a:spcBef>
        <a:spcPct val="0"/>
      </a:spcBef>
      <a:spcAft>
        <a:spcPct val="0"/>
      </a:spcAft>
      <a:defRPr sz="2000" kern="1200">
        <a:solidFill>
          <a:srgbClr val="660066"/>
        </a:solidFill>
        <a:latin typeface="Arial" charset="0"/>
        <a:ea typeface="ＭＳ Ｐゴシック"/>
        <a:cs typeface="ＭＳ Ｐゴシック"/>
      </a:defRPr>
    </a:lvl5pPr>
    <a:lvl6pPr marL="2286000" algn="l" defTabSz="914400" rtl="0" eaLnBrk="1" latinLnBrk="0" hangingPunct="1">
      <a:defRPr sz="2000" kern="1200">
        <a:solidFill>
          <a:srgbClr val="660066"/>
        </a:solidFill>
        <a:latin typeface="Arial" charset="0"/>
        <a:ea typeface="ＭＳ Ｐゴシック"/>
        <a:cs typeface="ＭＳ Ｐゴシック"/>
      </a:defRPr>
    </a:lvl6pPr>
    <a:lvl7pPr marL="2743200" algn="l" defTabSz="914400" rtl="0" eaLnBrk="1" latinLnBrk="0" hangingPunct="1">
      <a:defRPr sz="2000" kern="1200">
        <a:solidFill>
          <a:srgbClr val="660066"/>
        </a:solidFill>
        <a:latin typeface="Arial" charset="0"/>
        <a:ea typeface="ＭＳ Ｐゴシック"/>
        <a:cs typeface="ＭＳ Ｐゴシック"/>
      </a:defRPr>
    </a:lvl7pPr>
    <a:lvl8pPr marL="3200400" algn="l" defTabSz="914400" rtl="0" eaLnBrk="1" latinLnBrk="0" hangingPunct="1">
      <a:defRPr sz="2000" kern="1200">
        <a:solidFill>
          <a:srgbClr val="660066"/>
        </a:solidFill>
        <a:latin typeface="Arial" charset="0"/>
        <a:ea typeface="ＭＳ Ｐゴシック"/>
        <a:cs typeface="ＭＳ Ｐゴシック"/>
      </a:defRPr>
    </a:lvl8pPr>
    <a:lvl9pPr marL="3657600" algn="l" defTabSz="914400" rtl="0" eaLnBrk="1" latinLnBrk="0" hangingPunct="1">
      <a:defRPr sz="2000" kern="1200">
        <a:solidFill>
          <a:srgbClr val="660066"/>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1152">
          <p15:clr>
            <a:srgbClr val="A4A3A4"/>
          </p15:clr>
        </p15:guide>
        <p15:guide id="2" pos="2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933CC"/>
    <a:srgbClr val="CD7E3D"/>
    <a:srgbClr val="FFFF00"/>
    <a:srgbClr val="FFFF99"/>
    <a:srgbClr val="E3BF24"/>
    <a:srgbClr val="81FC24"/>
    <a:srgbClr val="CCFF99"/>
    <a:srgbClr val="FBF376"/>
    <a:srgbClr val="FBF2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5" autoAdjust="0"/>
    <p:restoredTop sz="94347" autoAdjust="0"/>
  </p:normalViewPr>
  <p:slideViewPr>
    <p:cSldViewPr snapToGrid="0">
      <p:cViewPr varScale="1">
        <p:scale>
          <a:sx n="102" d="100"/>
          <a:sy n="102" d="100"/>
        </p:scale>
        <p:origin x="1120" y="176"/>
      </p:cViewPr>
      <p:guideLst>
        <p:guide orient="horz" pos="1152"/>
        <p:guide pos="2024"/>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100" d="100"/>
        <a:sy n="100" d="100"/>
      </p:scale>
      <p:origin x="0" y="1296"/>
    </p:cViewPr>
  </p:sorterViewPr>
  <p:notesViewPr>
    <p:cSldViewPr snapToGrid="0">
      <p:cViewPr varScale="1">
        <p:scale>
          <a:sx n="84" d="100"/>
          <a:sy n="84" d="100"/>
        </p:scale>
        <p:origin x="-20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l">
              <a:spcBef>
                <a:spcPct val="0"/>
              </a:spcBef>
              <a:defRPr sz="1200">
                <a:solidFill>
                  <a:schemeClr val="tx1"/>
                </a:solidFill>
                <a:latin typeface="Times New Roman" pitchFamily="18" charset="0"/>
                <a:ea typeface="+mn-ea"/>
                <a:cs typeface="+mn-cs"/>
              </a:defRPr>
            </a:lvl1pPr>
          </a:lstStyle>
          <a:p>
            <a:pPr>
              <a:defRPr/>
            </a:pPr>
            <a:endParaRPr lang="en-US" dirty="0"/>
          </a:p>
        </p:txBody>
      </p:sp>
      <p:sp>
        <p:nvSpPr>
          <p:cNvPr id="6147"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spcBef>
                <a:spcPct val="0"/>
              </a:spcBef>
              <a:defRPr sz="1200">
                <a:solidFill>
                  <a:schemeClr val="tx1"/>
                </a:solidFill>
                <a:latin typeface="Times New Roman" pitchFamily="18" charset="0"/>
                <a:ea typeface="+mn-ea"/>
                <a:cs typeface="+mn-cs"/>
              </a:defRPr>
            </a:lvl1pPr>
          </a:lstStyle>
          <a:p>
            <a:pPr>
              <a:defRPr/>
            </a:pPr>
            <a:endParaRPr lang="en-US" dirty="0"/>
          </a:p>
        </p:txBody>
      </p:sp>
      <p:sp>
        <p:nvSpPr>
          <p:cNvPr id="6148"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l">
              <a:spcBef>
                <a:spcPct val="0"/>
              </a:spcBef>
              <a:defRPr sz="1200">
                <a:solidFill>
                  <a:schemeClr val="tx1"/>
                </a:solidFill>
                <a:latin typeface="Times New Roman" pitchFamily="18" charset="0"/>
                <a:ea typeface="+mn-ea"/>
                <a:cs typeface="+mn-cs"/>
              </a:defRPr>
            </a:lvl1pPr>
          </a:lstStyle>
          <a:p>
            <a:pPr>
              <a:defRPr/>
            </a:pPr>
            <a:endParaRPr lang="en-US" dirty="0"/>
          </a:p>
        </p:txBody>
      </p:sp>
      <p:sp>
        <p:nvSpPr>
          <p:cNvPr id="6149"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spcBef>
                <a:spcPct val="0"/>
              </a:spcBef>
              <a:defRPr sz="1200">
                <a:solidFill>
                  <a:schemeClr val="tx1"/>
                </a:solidFill>
                <a:latin typeface="Times New Roman" pitchFamily="18" charset="0"/>
                <a:ea typeface="+mn-ea"/>
                <a:cs typeface="+mn-cs"/>
              </a:defRPr>
            </a:lvl1pPr>
          </a:lstStyle>
          <a:p>
            <a:pPr>
              <a:defRPr/>
            </a:pPr>
            <a:fld id="{1DE44D89-53CE-4C0F-9CE1-86871521370C}" type="slidenum">
              <a:rPr lang="en-US"/>
              <a:pPr>
                <a:defRPr/>
              </a:pPr>
              <a:t>‹#›</a:t>
            </a:fld>
            <a:endParaRPr lang="en-US" dirty="0"/>
          </a:p>
        </p:txBody>
      </p:sp>
    </p:spTree>
    <p:extLst>
      <p:ext uri="{BB962C8B-B14F-4D97-AF65-F5344CB8AC3E}">
        <p14:creationId xmlns:p14="http://schemas.microsoft.com/office/powerpoint/2010/main" val="1492484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l">
              <a:spcBef>
                <a:spcPct val="0"/>
              </a:spcBef>
              <a:defRPr sz="1200">
                <a:solidFill>
                  <a:schemeClr val="tx1"/>
                </a:solidFill>
                <a:latin typeface="Times New Roman" pitchFamily="18" charset="0"/>
                <a:ea typeface="+mn-ea"/>
                <a:cs typeface="+mn-cs"/>
              </a:defRPr>
            </a:lvl1pPr>
          </a:lstStyle>
          <a:p>
            <a:pPr>
              <a:defRPr/>
            </a:pPr>
            <a:endParaRPr lang="en-US" dirty="0"/>
          </a:p>
        </p:txBody>
      </p:sp>
      <p:sp>
        <p:nvSpPr>
          <p:cNvPr id="1638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spcBef>
                <a:spcPct val="0"/>
              </a:spcBef>
              <a:defRPr sz="1200">
                <a:solidFill>
                  <a:schemeClr val="tx1"/>
                </a:solidFill>
                <a:latin typeface="Times New Roman" pitchFamily="18"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l">
              <a:spcBef>
                <a:spcPct val="0"/>
              </a:spcBef>
              <a:defRPr sz="1200">
                <a:solidFill>
                  <a:schemeClr val="tx1"/>
                </a:solidFill>
                <a:latin typeface="Times New Roman" pitchFamily="18" charset="0"/>
                <a:ea typeface="+mn-ea"/>
                <a:cs typeface="+mn-cs"/>
              </a:defRPr>
            </a:lvl1pPr>
          </a:lstStyle>
          <a:p>
            <a:pPr>
              <a:defRPr/>
            </a:pPr>
            <a:endParaRPr lang="en-US" dirty="0"/>
          </a:p>
        </p:txBody>
      </p:sp>
      <p:sp>
        <p:nvSpPr>
          <p:cNvPr id="1639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spcBef>
                <a:spcPct val="0"/>
              </a:spcBef>
              <a:defRPr sz="1200">
                <a:solidFill>
                  <a:schemeClr val="tx1"/>
                </a:solidFill>
                <a:latin typeface="Times New Roman" pitchFamily="18" charset="0"/>
                <a:ea typeface="+mn-ea"/>
                <a:cs typeface="+mn-cs"/>
              </a:defRPr>
            </a:lvl1pPr>
          </a:lstStyle>
          <a:p>
            <a:pPr>
              <a:defRPr/>
            </a:pPr>
            <a:fld id="{E86300CC-95FE-448D-B733-EF801F3A53EB}" type="slidenum">
              <a:rPr lang="en-US"/>
              <a:pPr>
                <a:defRPr/>
              </a:pPr>
              <a:t>‹#›</a:t>
            </a:fld>
            <a:endParaRPr lang="en-US" dirty="0"/>
          </a:p>
        </p:txBody>
      </p:sp>
    </p:spTree>
    <p:extLst>
      <p:ext uri="{BB962C8B-B14F-4D97-AF65-F5344CB8AC3E}">
        <p14:creationId xmlns:p14="http://schemas.microsoft.com/office/powerpoint/2010/main" val="20024018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9434F515-6E61-4BC4-8410-ED0758C76DE5}" type="slidenum">
              <a:rPr lang="en-US" smtClean="0">
                <a:ea typeface="ＭＳ Ｐゴシック"/>
                <a:cs typeface="ＭＳ Ｐゴシック"/>
              </a:rPr>
              <a:pPr/>
              <a:t>1</a:t>
            </a:fld>
            <a:endParaRPr lang="en-US" dirty="0">
              <a:ea typeface="ＭＳ Ｐゴシック"/>
              <a:cs typeface="ＭＳ Ｐゴシック"/>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osg_logo_4c_white"/>
          <p:cNvPicPr>
            <a:picLocks noChangeAspect="1" noChangeArrowheads="1"/>
          </p:cNvPicPr>
          <p:nvPr userDrawn="1"/>
        </p:nvPicPr>
        <p:blipFill>
          <a:blip r:embed="rId2"/>
          <a:srcRect/>
          <a:stretch>
            <a:fillRect/>
          </a:stretch>
        </p:blipFill>
        <p:spPr bwMode="auto">
          <a:xfrm>
            <a:off x="0" y="88900"/>
            <a:ext cx="1393825" cy="925513"/>
          </a:xfrm>
          <a:prstGeom prst="rect">
            <a:avLst/>
          </a:prstGeom>
          <a:noFill/>
          <a:ln w="9525">
            <a:noFill/>
            <a:miter lim="800000"/>
            <a:headEnd/>
            <a:tailEnd/>
          </a:ln>
        </p:spPr>
      </p:pic>
      <p:sp>
        <p:nvSpPr>
          <p:cNvPr id="252931" name="Rectangle 3"/>
          <p:cNvSpPr>
            <a:spLocks noGrp="1" noChangeArrowheads="1"/>
          </p:cNvSpPr>
          <p:nvPr>
            <p:ph type="ctrTitle"/>
          </p:nvPr>
        </p:nvSpPr>
        <p:spPr>
          <a:xfrm>
            <a:off x="685800" y="2286000"/>
            <a:ext cx="7772400" cy="1143000"/>
          </a:xfrm>
        </p:spPr>
        <p:txBody>
          <a:bodyPr/>
          <a:lstStyle>
            <a:lvl1pPr>
              <a:defRPr>
                <a:solidFill>
                  <a:schemeClr val="hlink"/>
                </a:solidFill>
              </a:defRPr>
            </a:lvl1pPr>
          </a:lstStyle>
          <a:p>
            <a:r>
              <a:rPr lang="en-US"/>
              <a:t>Click to edit Master title style</a:t>
            </a:r>
          </a:p>
        </p:txBody>
      </p:sp>
      <p:sp>
        <p:nvSpPr>
          <p:cNvPr id="252932" name="Rectangle 4"/>
          <p:cNvSpPr>
            <a:spLocks noGrp="1" noChangeArrowheads="1"/>
          </p:cNvSpPr>
          <p:nvPr>
            <p:ph type="subTitle" idx="1"/>
          </p:nvPr>
        </p:nvSpPr>
        <p:spPr>
          <a:xfrm>
            <a:off x="647700" y="3886200"/>
            <a:ext cx="8128000" cy="1752600"/>
          </a:xfrm>
        </p:spPr>
        <p:txBody>
          <a:bodyPr/>
          <a:lstStyle>
            <a:lvl1pPr marL="0" indent="0" algn="ctr">
              <a:buFont typeface="Times" pitchFamily="18" charset="0"/>
              <a:buNone/>
              <a:defRPr sz="2400">
                <a:solidFill>
                  <a:schemeClr val="hlink"/>
                </a:solidFill>
              </a:defRPr>
            </a:lvl1pPr>
          </a:lstStyle>
          <a:p>
            <a:r>
              <a:rPr lang="en-US"/>
              <a:t>Click to edit Master subtitle style</a:t>
            </a:r>
          </a:p>
        </p:txBody>
      </p:sp>
      <p:pic>
        <p:nvPicPr>
          <p:cNvPr id="5"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0700" y="253998"/>
            <a:ext cx="10033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sldNum" sz="quarter" idx="10"/>
          </p:nvPr>
        </p:nvSpPr>
        <p:spPr>
          <a:ln/>
        </p:spPr>
        <p:txBody>
          <a:bodyPr/>
          <a:lstStyle>
            <a:lvl1pPr>
              <a:defRPr/>
            </a:lvl1pPr>
          </a:lstStyle>
          <a:p>
            <a:pPr>
              <a:defRPr/>
            </a:pPr>
            <a:fld id="{EED12B14-0E5E-4727-BBCA-84210E85A53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0"/>
            <a:ext cx="1965325"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743575"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sldNum" sz="quarter" idx="10"/>
          </p:nvPr>
        </p:nvSpPr>
        <p:spPr>
          <a:ln/>
        </p:spPr>
        <p:txBody>
          <a:bodyPr/>
          <a:lstStyle>
            <a:lvl1pPr>
              <a:defRPr/>
            </a:lvl1pPr>
          </a:lstStyle>
          <a:p>
            <a:pPr>
              <a:defRPr/>
            </a:pPr>
            <a:fld id="{7DED1BD5-1454-46E2-91F8-595FBCFA24D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4" name="Picture 16" descr="ci_logo.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0538" y="250825"/>
            <a:ext cx="17907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9" descr="uofclogo.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18163" y="6462713"/>
            <a:ext cx="1460500"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11"/>
          <p:cNvSpPr txBox="1">
            <a:spLocks noChangeArrowheads="1"/>
          </p:cNvSpPr>
          <p:nvPr userDrawn="1"/>
        </p:nvSpPr>
        <p:spPr bwMode="auto">
          <a:xfrm>
            <a:off x="7507288" y="6408738"/>
            <a:ext cx="11271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173" tIns="45588" rIns="91173" bIns="45588">
            <a:spAutoFit/>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100" dirty="0">
                <a:solidFill>
                  <a:srgbClr val="D9D9D9"/>
                </a:solidFill>
                <a:latin typeface="Calibri" charset="0"/>
              </a:rPr>
              <a:t>efi.uchicago.edu</a:t>
            </a:r>
          </a:p>
        </p:txBody>
      </p:sp>
      <p:sp>
        <p:nvSpPr>
          <p:cNvPr id="7" name="TextBox 12"/>
          <p:cNvSpPr txBox="1">
            <a:spLocks noChangeArrowheads="1"/>
          </p:cNvSpPr>
          <p:nvPr userDrawn="1"/>
        </p:nvSpPr>
        <p:spPr bwMode="auto">
          <a:xfrm>
            <a:off x="7512050" y="6572250"/>
            <a:ext cx="1074738"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173" tIns="45588" rIns="91173" bIns="45588">
            <a:spAutoFit/>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100" dirty="0">
                <a:solidFill>
                  <a:srgbClr val="D9D9D9"/>
                </a:solidFill>
                <a:latin typeface="Calibri" charset="0"/>
              </a:rPr>
              <a:t>ci.uchicago.edu</a:t>
            </a:r>
          </a:p>
        </p:txBody>
      </p:sp>
      <p:cxnSp>
        <p:nvCxnSpPr>
          <p:cNvPr id="8" name="Straight Connector 7"/>
          <p:cNvCxnSpPr/>
          <p:nvPr userDrawn="1"/>
        </p:nvCxnSpPr>
        <p:spPr>
          <a:xfrm rot="5400000">
            <a:off x="7215982" y="6638131"/>
            <a:ext cx="304800" cy="1587"/>
          </a:xfrm>
          <a:prstGeom prst="line">
            <a:avLst/>
          </a:prstGeom>
          <a:ln w="9525" cmpd="sng">
            <a:solidFill>
              <a:schemeClr val="bg2">
                <a:lumMod val="50000"/>
              </a:schemeClr>
            </a:solidFill>
          </a:ln>
          <a:effectLst/>
        </p:spPr>
        <p:style>
          <a:lnRef idx="2">
            <a:schemeClr val="accent2"/>
          </a:lnRef>
          <a:fillRef idx="0">
            <a:schemeClr val="accent2"/>
          </a:fillRef>
          <a:effectRef idx="1">
            <a:schemeClr val="accent2"/>
          </a:effectRef>
          <a:fontRef idx="minor">
            <a:schemeClr val="tx1"/>
          </a:fontRef>
        </p:style>
      </p:cxnSp>
      <p:pic>
        <p:nvPicPr>
          <p:cNvPr id="9" name="Picture 14" descr="radiateforwhite.eps"/>
          <p:cNvPicPr>
            <a:picLocks noChangeAspect="1"/>
          </p:cNvPicPr>
          <p:nvPr userDrawn="1"/>
        </p:nvPicPr>
        <p:blipFill>
          <a:blip r:embed="rId4">
            <a:alphaModFix amt="53000"/>
            <a:extLst>
              <a:ext uri="{28A0092B-C50C-407E-A947-70E740481C1C}">
                <a14:useLocalDpi xmlns:a14="http://schemas.microsoft.com/office/drawing/2010/main" val="0"/>
              </a:ext>
            </a:extLst>
          </a:blip>
          <a:srcRect/>
          <a:stretch>
            <a:fillRect/>
          </a:stretch>
        </p:blipFill>
        <p:spPr bwMode="auto">
          <a:xfrm>
            <a:off x="5613400" y="838200"/>
            <a:ext cx="3530600" cy="5359400"/>
          </a:xfrm>
          <a:prstGeom prst="rect">
            <a:avLst/>
          </a:prstGeom>
          <a:noFill/>
          <a:ln>
            <a:noFill/>
          </a:ln>
          <a:extLst>
            <a:ext uri="{909E8E84-426E-40dd-AFC4-6F175D3DCCD1}">
              <a14:hiddenFill xmlns:a14="http://schemas.microsoft.com/office/drawing/2010/main" xmlns="">
                <a:solidFill>
                  <a:srgbClr val="FFFFFF">
                    <a:alpha val="52940"/>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7" descr="atlas-logo-v1.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64475" y="2857500"/>
            <a:ext cx="1179513" cy="134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itle 1"/>
          <p:cNvSpPr>
            <a:spLocks noGrp="1"/>
          </p:cNvSpPr>
          <p:nvPr>
            <p:ph type="ctrTitle"/>
          </p:nvPr>
        </p:nvSpPr>
        <p:spPr>
          <a:xfrm>
            <a:off x="457200" y="2130425"/>
            <a:ext cx="5943600" cy="917575"/>
          </a:xfrm>
          <a:prstGeom prst="rect">
            <a:avLst/>
          </a:prstGeom>
        </p:spPr>
        <p:txBody>
          <a:bodyPr lIns="91173" tIns="45588" rIns="91173" bIns="45588">
            <a:normAutofit/>
          </a:bodyPr>
          <a:lstStyle>
            <a:lvl1pPr algn="l">
              <a:defRPr sz="3600" b="0" i="0">
                <a:solidFill>
                  <a:schemeClr val="tx1">
                    <a:lumMod val="75000"/>
                    <a:lumOff val="25000"/>
                  </a:schemeClr>
                </a:solidFill>
                <a:latin typeface="Calibri"/>
                <a:cs typeface="Calibri"/>
              </a:defRPr>
            </a:lvl1pPr>
          </a:lstStyle>
          <a:p>
            <a:r>
              <a:rPr lang="en-US" dirty="0"/>
              <a:t>Click to edit Master title style</a:t>
            </a:r>
          </a:p>
        </p:txBody>
      </p:sp>
      <p:sp>
        <p:nvSpPr>
          <p:cNvPr id="27" name="Subtitle 2"/>
          <p:cNvSpPr>
            <a:spLocks noGrp="1"/>
          </p:cNvSpPr>
          <p:nvPr>
            <p:ph type="subTitle" idx="1"/>
          </p:nvPr>
        </p:nvSpPr>
        <p:spPr>
          <a:xfrm>
            <a:off x="457200" y="3048000"/>
            <a:ext cx="6400800" cy="1752600"/>
          </a:xfrm>
          <a:prstGeom prst="rect">
            <a:avLst/>
          </a:prstGeom>
        </p:spPr>
        <p:txBody>
          <a:bodyPr lIns="91173" tIns="45588" rIns="91173" bIns="45588">
            <a:normAutofit/>
          </a:bodyPr>
          <a:lstStyle>
            <a:lvl1pPr marL="0" indent="0" algn="l">
              <a:buNone/>
              <a:defRPr sz="2000" b="0" i="0">
                <a:solidFill>
                  <a:schemeClr val="bg1">
                    <a:lumMod val="25000"/>
                    <a:lumOff val="75000"/>
                  </a:schemeClr>
                </a:solidFill>
                <a:latin typeface="Calibri"/>
                <a:cs typeface="Calibri"/>
              </a:defRPr>
            </a:lvl1pPr>
            <a:lvl2pPr marL="455868" indent="0" algn="ctr">
              <a:buNone/>
              <a:defRPr>
                <a:solidFill>
                  <a:schemeClr val="tx1">
                    <a:tint val="75000"/>
                  </a:schemeClr>
                </a:solidFill>
              </a:defRPr>
            </a:lvl2pPr>
            <a:lvl3pPr marL="911731" indent="0" algn="ctr">
              <a:buNone/>
              <a:defRPr>
                <a:solidFill>
                  <a:schemeClr val="tx1">
                    <a:tint val="75000"/>
                  </a:schemeClr>
                </a:solidFill>
              </a:defRPr>
            </a:lvl3pPr>
            <a:lvl4pPr marL="1367597" indent="0" algn="ctr">
              <a:buNone/>
              <a:defRPr>
                <a:solidFill>
                  <a:schemeClr val="tx1">
                    <a:tint val="75000"/>
                  </a:schemeClr>
                </a:solidFill>
              </a:defRPr>
            </a:lvl4pPr>
            <a:lvl5pPr marL="1823461" indent="0" algn="ctr">
              <a:buNone/>
              <a:defRPr>
                <a:solidFill>
                  <a:schemeClr val="tx1">
                    <a:tint val="75000"/>
                  </a:schemeClr>
                </a:solidFill>
              </a:defRPr>
            </a:lvl5pPr>
            <a:lvl6pPr marL="2279327" indent="0" algn="ctr">
              <a:buNone/>
              <a:defRPr>
                <a:solidFill>
                  <a:schemeClr val="tx1">
                    <a:tint val="75000"/>
                  </a:schemeClr>
                </a:solidFill>
              </a:defRPr>
            </a:lvl6pPr>
            <a:lvl7pPr marL="2735191" indent="0" algn="ctr">
              <a:buNone/>
              <a:defRPr>
                <a:solidFill>
                  <a:schemeClr val="tx1">
                    <a:tint val="75000"/>
                  </a:schemeClr>
                </a:solidFill>
              </a:defRPr>
            </a:lvl7pPr>
            <a:lvl8pPr marL="3191059" indent="0" algn="ctr">
              <a:buNone/>
              <a:defRPr>
                <a:solidFill>
                  <a:schemeClr val="tx1">
                    <a:tint val="75000"/>
                  </a:schemeClr>
                </a:solidFill>
              </a:defRPr>
            </a:lvl8pPr>
            <a:lvl9pPr marL="364692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485719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68275" y="6421438"/>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73" tIns="45588" rIns="91173" bIns="45588">
            <a:spAutoFit/>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F13D13C3-1558-F644-9048-5ABD01772968}" type="slidenum">
              <a:rPr lang="en-US" sz="1200" smtClean="0">
                <a:solidFill>
                  <a:srgbClr val="F2F2F2"/>
                </a:solidFill>
                <a:latin typeface="Calibri" charset="0"/>
              </a:rPr>
              <a:pPr eaLnBrk="1" hangingPunct="1">
                <a:defRPr/>
              </a:pPr>
              <a:t>‹#›</a:t>
            </a:fld>
            <a:endParaRPr lang="en-US" sz="1200" dirty="0">
              <a:solidFill>
                <a:srgbClr val="F2F2F2"/>
              </a:solidFill>
              <a:latin typeface="Calibri" charset="0"/>
            </a:endParaRPr>
          </a:p>
        </p:txBody>
      </p:sp>
    </p:spTree>
    <p:extLst>
      <p:ext uri="{BB962C8B-B14F-4D97-AF65-F5344CB8AC3E}">
        <p14:creationId xmlns:p14="http://schemas.microsoft.com/office/powerpoint/2010/main" val="265780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68275" y="6421438"/>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73" tIns="45588" rIns="91173" bIns="45588">
            <a:spAutoFit/>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4064665A-BF31-1845-A58F-A19B9EE47308}" type="slidenum">
              <a:rPr lang="en-US" sz="1200" smtClean="0">
                <a:solidFill>
                  <a:srgbClr val="F2F2F2"/>
                </a:solidFill>
                <a:latin typeface="Calibri" charset="0"/>
              </a:rPr>
              <a:pPr eaLnBrk="1" hangingPunct="1">
                <a:defRPr/>
              </a:pPr>
              <a:t>‹#›</a:t>
            </a:fld>
            <a:endParaRPr lang="en-US" sz="1200" dirty="0">
              <a:solidFill>
                <a:srgbClr val="F2F2F2"/>
              </a:solidFill>
              <a:latin typeface="Calibri" charset="0"/>
            </a:endParaRPr>
          </a:p>
        </p:txBody>
      </p:sp>
      <p:sp>
        <p:nvSpPr>
          <p:cNvPr id="6" name="Title 1"/>
          <p:cNvSpPr>
            <a:spLocks noGrp="1"/>
          </p:cNvSpPr>
          <p:nvPr>
            <p:ph type="ctrTitle"/>
          </p:nvPr>
        </p:nvSpPr>
        <p:spPr>
          <a:xfrm>
            <a:off x="457200" y="2130428"/>
            <a:ext cx="5943600" cy="1762312"/>
          </a:xfrm>
          <a:prstGeom prst="rect">
            <a:avLst/>
          </a:prstGeom>
        </p:spPr>
        <p:txBody>
          <a:bodyPr lIns="91173" tIns="45588" rIns="91173" bIns="45588">
            <a:noAutofit/>
          </a:bodyPr>
          <a:lstStyle>
            <a:lvl1pPr algn="l">
              <a:defRPr sz="4800" b="0" i="0">
                <a:solidFill>
                  <a:schemeClr val="tx1">
                    <a:lumMod val="75000"/>
                    <a:lumOff val="25000"/>
                  </a:schemeClr>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1732778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68275" y="6421438"/>
            <a:ext cx="5334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73" tIns="45588" rIns="91173" bIns="45588">
            <a:spAutoFit/>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fld id="{3DD2672F-9969-D74C-AF07-CD9991E8D993}" type="slidenum">
              <a:rPr lang="en-US" sz="1200" smtClean="0">
                <a:solidFill>
                  <a:srgbClr val="F2F2F2"/>
                </a:solidFill>
                <a:latin typeface="Calibri" charset="0"/>
              </a:rPr>
              <a:pPr eaLnBrk="1" hangingPunct="1">
                <a:defRPr/>
              </a:pPr>
              <a:t>‹#›</a:t>
            </a:fld>
            <a:endParaRPr lang="en-US" sz="1200" dirty="0">
              <a:solidFill>
                <a:srgbClr val="F2F2F2"/>
              </a:solidFill>
              <a:latin typeface="Calibri" charset="0"/>
            </a:endParaRPr>
          </a:p>
        </p:txBody>
      </p:sp>
      <p:sp>
        <p:nvSpPr>
          <p:cNvPr id="2" name="Title 1"/>
          <p:cNvSpPr>
            <a:spLocks noGrp="1"/>
          </p:cNvSpPr>
          <p:nvPr>
            <p:ph type="title"/>
          </p:nvPr>
        </p:nvSpPr>
        <p:spPr>
          <a:xfrm>
            <a:off x="457510" y="274544"/>
            <a:ext cx="8229023" cy="1143000"/>
          </a:xfrm>
          <a:prstGeom prst="rect">
            <a:avLst/>
          </a:prstGeom>
        </p:spPr>
        <p:txBody>
          <a:bodyPr vert="horz" lIns="81863" tIns="40930" rIns="81863" bIns="40930"/>
          <a:lstStyle/>
          <a:p>
            <a:r>
              <a:rPr lang="en-US" dirty="0"/>
              <a:t>Click to edit Master title style</a:t>
            </a:r>
          </a:p>
        </p:txBody>
      </p:sp>
    </p:spTree>
    <p:extLst>
      <p:ext uri="{BB962C8B-B14F-4D97-AF65-F5344CB8AC3E}">
        <p14:creationId xmlns:p14="http://schemas.microsoft.com/office/powerpoint/2010/main" val="19556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sldNum" sz="quarter" idx="10"/>
          </p:nvPr>
        </p:nvSpPr>
        <p:spPr>
          <a:ln/>
        </p:spPr>
        <p:txBody>
          <a:bodyPr/>
          <a:lstStyle>
            <a:lvl1pPr>
              <a:defRPr/>
            </a:lvl1pPr>
          </a:lstStyle>
          <a:p>
            <a:pPr>
              <a:defRPr/>
            </a:pPr>
            <a:fld id="{038AB4BC-D760-449D-A975-B1B41586F3D1}" type="slidenum">
              <a:rPr lang="en-US"/>
              <a:pPr>
                <a:defRPr/>
              </a:pPr>
              <a:t>‹#›</a:t>
            </a:fld>
            <a:endParaRPr lang="en-US" dirty="0"/>
          </a:p>
        </p:txBody>
      </p:sp>
      <p:sp>
        <p:nvSpPr>
          <p:cNvPr id="6" name="Rectangle 5">
            <a:extLst>
              <a:ext uri="{FF2B5EF4-FFF2-40B4-BE49-F238E27FC236}">
                <a16:creationId xmlns:a16="http://schemas.microsoft.com/office/drawing/2014/main" id="{78975473-1628-F24F-BEC7-C053FE52B3D1}"/>
              </a:ext>
            </a:extLst>
          </p:cNvPr>
          <p:cNvSpPr/>
          <p:nvPr userDrawn="1"/>
        </p:nvSpPr>
        <p:spPr bwMode="auto">
          <a:xfrm>
            <a:off x="0" y="6581553"/>
            <a:ext cx="1127051" cy="2764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660066"/>
              </a:solidFill>
              <a:effectLst/>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A9E93992-0C98-4927-B232-926C5706737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4700" y="1333500"/>
            <a:ext cx="38100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7100" y="1333500"/>
            <a:ext cx="3810000" cy="468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sldNum" sz="quarter" idx="10"/>
          </p:nvPr>
        </p:nvSpPr>
        <p:spPr>
          <a:ln/>
        </p:spPr>
        <p:txBody>
          <a:bodyPr/>
          <a:lstStyle>
            <a:lvl1pPr>
              <a:defRPr/>
            </a:lvl1pPr>
          </a:lstStyle>
          <a:p>
            <a:pPr>
              <a:defRPr/>
            </a:pPr>
            <a:fld id="{052ED43E-FFC6-4733-90B5-3F1EA8650B2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sldNum" sz="quarter" idx="10"/>
          </p:nvPr>
        </p:nvSpPr>
        <p:spPr>
          <a:ln/>
        </p:spPr>
        <p:txBody>
          <a:bodyPr/>
          <a:lstStyle>
            <a:lvl1pPr>
              <a:defRPr/>
            </a:lvl1pPr>
          </a:lstStyle>
          <a:p>
            <a:pPr>
              <a:defRPr/>
            </a:pPr>
            <a:fld id="{FE0D153F-D5DD-4DE5-A296-14922A3598C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sldNum" sz="quarter" idx="10"/>
          </p:nvPr>
        </p:nvSpPr>
        <p:spPr>
          <a:ln/>
        </p:spPr>
        <p:txBody>
          <a:bodyPr/>
          <a:lstStyle>
            <a:lvl1pPr>
              <a:defRPr/>
            </a:lvl1pPr>
          </a:lstStyle>
          <a:p>
            <a:pPr>
              <a:defRPr/>
            </a:pPr>
            <a:fld id="{B986FEBC-FC0F-4EF3-B2AF-DFF52BFA3FE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564E46F8-69E3-4B95-A8B1-50095048CB8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C58EB326-FF11-4895-AA10-E9E1247897B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A070F711-BB7B-4F33-B099-48AF44E88E6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3"/>
          <p:cNvSpPr>
            <a:spLocks noGrp="1" noChangeArrowheads="1"/>
          </p:cNvSpPr>
          <p:nvPr>
            <p:ph type="title"/>
          </p:nvPr>
        </p:nvSpPr>
        <p:spPr bwMode="auto">
          <a:xfrm>
            <a:off x="1260036" y="0"/>
            <a:ext cx="69469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0899" name="Rectangle 4"/>
          <p:cNvSpPr>
            <a:spLocks noGrp="1" noChangeArrowheads="1"/>
          </p:cNvSpPr>
          <p:nvPr>
            <p:ph type="body" idx="1"/>
          </p:nvPr>
        </p:nvSpPr>
        <p:spPr bwMode="auto">
          <a:xfrm>
            <a:off x="441739" y="1333500"/>
            <a:ext cx="8437218"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1914" name="Rectangle 10"/>
          <p:cNvSpPr>
            <a:spLocks noChangeArrowheads="1"/>
          </p:cNvSpPr>
          <p:nvPr/>
        </p:nvSpPr>
        <p:spPr bwMode="auto">
          <a:xfrm>
            <a:off x="-1266825" y="6008688"/>
            <a:ext cx="184150" cy="457200"/>
          </a:xfrm>
          <a:prstGeom prst="rect">
            <a:avLst/>
          </a:prstGeom>
          <a:noFill/>
          <a:ln w="9525">
            <a:noFill/>
            <a:miter lim="800000"/>
            <a:headEnd/>
            <a:tailEnd/>
          </a:ln>
          <a:effectLst/>
        </p:spPr>
        <p:txBody>
          <a:bodyPr wrap="none">
            <a:spAutoFit/>
          </a:bodyPr>
          <a:lstStyle/>
          <a:p>
            <a:pPr>
              <a:defRPr/>
            </a:pPr>
            <a:endParaRPr lang="en-US" sz="2400" dirty="0">
              <a:solidFill>
                <a:schemeClr val="tx1"/>
              </a:solidFill>
              <a:ea typeface="+mn-ea"/>
              <a:cs typeface="Arial" charset="0"/>
            </a:endParaRPr>
          </a:p>
        </p:txBody>
      </p:sp>
      <p:sp>
        <p:nvSpPr>
          <p:cNvPr id="251918" name="Rectangle 14"/>
          <p:cNvSpPr>
            <a:spLocks noGrp="1" noChangeArrowheads="1"/>
          </p:cNvSpPr>
          <p:nvPr>
            <p:ph type="sldNum" sz="quarter" idx="4"/>
          </p:nvPr>
        </p:nvSpPr>
        <p:spPr bwMode="auto">
          <a:xfrm>
            <a:off x="8724900" y="6400800"/>
            <a:ext cx="4191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defRPr sz="1400">
                <a:solidFill>
                  <a:srgbClr val="FF8000"/>
                </a:solidFill>
                <a:ea typeface="+mn-ea"/>
                <a:cs typeface="+mn-cs"/>
              </a:defRPr>
            </a:lvl1pPr>
          </a:lstStyle>
          <a:p>
            <a:pPr>
              <a:defRPr/>
            </a:pPr>
            <a:fld id="{0EB139E0-FE9F-43AC-8937-774C1F00E50B}" type="slidenum">
              <a:rPr lang="en-US"/>
              <a:pPr>
                <a:defRPr/>
              </a:pPr>
              <a:t>‹#›</a:t>
            </a:fld>
            <a:endParaRPr lang="en-US" dirty="0"/>
          </a:p>
        </p:txBody>
      </p:sp>
      <p:pic>
        <p:nvPicPr>
          <p:cNvPr id="80902" name="Picture 16" descr="osg_logo_4c_white"/>
          <p:cNvPicPr>
            <a:picLocks noChangeAspect="1" noChangeArrowheads="1"/>
          </p:cNvPicPr>
          <p:nvPr userDrawn="1"/>
        </p:nvPicPr>
        <p:blipFill>
          <a:blip r:embed="rId13"/>
          <a:srcRect/>
          <a:stretch>
            <a:fillRect/>
          </a:stretch>
        </p:blipFill>
        <p:spPr bwMode="auto">
          <a:xfrm>
            <a:off x="0" y="165100"/>
            <a:ext cx="1393825" cy="925513"/>
          </a:xfrm>
          <a:prstGeom prst="rect">
            <a:avLst/>
          </a:prstGeom>
          <a:noFill/>
          <a:ln w="9525">
            <a:noFill/>
            <a:miter lim="800000"/>
            <a:headEnd/>
            <a:tailEnd/>
          </a:ln>
        </p:spPr>
      </p:pic>
      <p:sp>
        <p:nvSpPr>
          <p:cNvPr id="251922" name="Line 18"/>
          <p:cNvSpPr>
            <a:spLocks noChangeShapeType="1"/>
          </p:cNvSpPr>
          <p:nvPr userDrawn="1"/>
        </p:nvSpPr>
        <p:spPr bwMode="auto">
          <a:xfrm flipV="1">
            <a:off x="0" y="1155699"/>
            <a:ext cx="9144000" cy="14909"/>
          </a:xfrm>
          <a:prstGeom prst="line">
            <a:avLst/>
          </a:prstGeom>
          <a:noFill/>
          <a:ln w="38100">
            <a:solidFill>
              <a:srgbClr val="FF8000"/>
            </a:solidFill>
            <a:round/>
            <a:headEnd/>
            <a:tailEnd/>
          </a:ln>
          <a:effectLst/>
        </p:spPr>
        <p:txBody>
          <a:bodyPr wrap="none" anchor="ctr"/>
          <a:lstStyle/>
          <a:p>
            <a:pPr algn="ctr">
              <a:spcBef>
                <a:spcPct val="20000"/>
              </a:spcBef>
              <a:defRPr/>
            </a:pPr>
            <a:endParaRPr lang="en-US" dirty="0">
              <a:ea typeface="+mn-ea"/>
              <a:cs typeface="+mn-cs"/>
            </a:endParaRPr>
          </a:p>
        </p:txBody>
      </p:sp>
      <p:pic>
        <p:nvPicPr>
          <p:cNvPr id="9"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40700" y="253998"/>
            <a:ext cx="10033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703" r:id="rId2"/>
    <p:sldLayoutId id="2147483702" r:id="rId3"/>
    <p:sldLayoutId id="2147483701" r:id="rId4"/>
    <p:sldLayoutId id="2147483700" r:id="rId5"/>
    <p:sldLayoutId id="2147483699" r:id="rId6"/>
    <p:sldLayoutId id="2147483698" r:id="rId7"/>
    <p:sldLayoutId id="2147483697" r:id="rId8"/>
    <p:sldLayoutId id="2147483696" r:id="rId9"/>
    <p:sldLayoutId id="2147483695" r:id="rId10"/>
    <p:sldLayoutId id="2147483694" r:id="rId11"/>
  </p:sldLayoutIdLst>
  <p:hf hdr="0" ftr="0" dt="0"/>
  <p:txStyles>
    <p:titleStyle>
      <a:lvl1pPr algn="ctr" rtl="0" eaLnBrk="0" fontAlgn="base" hangingPunct="0">
        <a:spcBef>
          <a:spcPct val="0"/>
        </a:spcBef>
        <a:spcAft>
          <a:spcPct val="0"/>
        </a:spcAft>
        <a:defRPr kumimoji="1" sz="3200" b="1">
          <a:solidFill>
            <a:srgbClr val="000080"/>
          </a:solidFill>
          <a:latin typeface="+mj-lt"/>
          <a:ea typeface="+mj-ea"/>
          <a:cs typeface="ＭＳ Ｐゴシック"/>
        </a:defRPr>
      </a:lvl1pPr>
      <a:lvl2pPr algn="ctr" rtl="0" eaLnBrk="0" fontAlgn="base" hangingPunct="0">
        <a:spcBef>
          <a:spcPct val="0"/>
        </a:spcBef>
        <a:spcAft>
          <a:spcPct val="0"/>
        </a:spcAft>
        <a:defRPr kumimoji="1" sz="3200">
          <a:solidFill>
            <a:srgbClr val="000080"/>
          </a:solidFill>
          <a:latin typeface="Futura" pitchFamily="16" charset="0"/>
          <a:ea typeface="ＭＳ Ｐゴシック" pitchFamily="1" charset="-128"/>
          <a:cs typeface="ＭＳ Ｐゴシック"/>
        </a:defRPr>
      </a:lvl2pPr>
      <a:lvl3pPr algn="ctr" rtl="0" eaLnBrk="0" fontAlgn="base" hangingPunct="0">
        <a:spcBef>
          <a:spcPct val="0"/>
        </a:spcBef>
        <a:spcAft>
          <a:spcPct val="0"/>
        </a:spcAft>
        <a:defRPr kumimoji="1" sz="3200">
          <a:solidFill>
            <a:srgbClr val="000080"/>
          </a:solidFill>
          <a:latin typeface="Futura" pitchFamily="16" charset="0"/>
          <a:ea typeface="ＭＳ Ｐゴシック" pitchFamily="1" charset="-128"/>
          <a:cs typeface="ＭＳ Ｐゴシック"/>
        </a:defRPr>
      </a:lvl3pPr>
      <a:lvl4pPr algn="ctr" rtl="0" eaLnBrk="0" fontAlgn="base" hangingPunct="0">
        <a:spcBef>
          <a:spcPct val="0"/>
        </a:spcBef>
        <a:spcAft>
          <a:spcPct val="0"/>
        </a:spcAft>
        <a:defRPr kumimoji="1" sz="3200">
          <a:solidFill>
            <a:srgbClr val="000080"/>
          </a:solidFill>
          <a:latin typeface="Futura" pitchFamily="16" charset="0"/>
          <a:ea typeface="ＭＳ Ｐゴシック" pitchFamily="1" charset="-128"/>
          <a:cs typeface="ＭＳ Ｐゴシック"/>
        </a:defRPr>
      </a:lvl4pPr>
      <a:lvl5pPr algn="ctr" rtl="0" eaLnBrk="0" fontAlgn="base" hangingPunct="0">
        <a:spcBef>
          <a:spcPct val="0"/>
        </a:spcBef>
        <a:spcAft>
          <a:spcPct val="0"/>
        </a:spcAft>
        <a:defRPr kumimoji="1" sz="3200">
          <a:solidFill>
            <a:srgbClr val="000080"/>
          </a:solidFill>
          <a:latin typeface="Futura" pitchFamily="16" charset="0"/>
          <a:ea typeface="ＭＳ Ｐゴシック" pitchFamily="1" charset="-128"/>
          <a:cs typeface="ＭＳ Ｐゴシック"/>
        </a:defRPr>
      </a:lvl5pPr>
      <a:lvl6pPr marL="457200" algn="ctr" rtl="0" fontAlgn="base">
        <a:spcBef>
          <a:spcPct val="0"/>
        </a:spcBef>
        <a:spcAft>
          <a:spcPct val="0"/>
        </a:spcAft>
        <a:defRPr kumimoji="1" sz="3200">
          <a:solidFill>
            <a:srgbClr val="000080"/>
          </a:solidFill>
          <a:latin typeface="Futura" pitchFamily="16" charset="0"/>
          <a:ea typeface="ＭＳ Ｐゴシック" pitchFamily="1" charset="-128"/>
        </a:defRPr>
      </a:lvl6pPr>
      <a:lvl7pPr marL="914400" algn="ctr" rtl="0" fontAlgn="base">
        <a:spcBef>
          <a:spcPct val="0"/>
        </a:spcBef>
        <a:spcAft>
          <a:spcPct val="0"/>
        </a:spcAft>
        <a:defRPr kumimoji="1" sz="3200">
          <a:solidFill>
            <a:srgbClr val="000080"/>
          </a:solidFill>
          <a:latin typeface="Futura" pitchFamily="16" charset="0"/>
          <a:ea typeface="ＭＳ Ｐゴシック" pitchFamily="1" charset="-128"/>
        </a:defRPr>
      </a:lvl7pPr>
      <a:lvl8pPr marL="1371600" algn="ctr" rtl="0" fontAlgn="base">
        <a:spcBef>
          <a:spcPct val="0"/>
        </a:spcBef>
        <a:spcAft>
          <a:spcPct val="0"/>
        </a:spcAft>
        <a:defRPr kumimoji="1" sz="3200">
          <a:solidFill>
            <a:srgbClr val="000080"/>
          </a:solidFill>
          <a:latin typeface="Futura" pitchFamily="16" charset="0"/>
          <a:ea typeface="ＭＳ Ｐゴシック" pitchFamily="1" charset="-128"/>
        </a:defRPr>
      </a:lvl8pPr>
      <a:lvl9pPr marL="1828800" algn="ctr" rtl="0" fontAlgn="base">
        <a:spcBef>
          <a:spcPct val="0"/>
        </a:spcBef>
        <a:spcAft>
          <a:spcPct val="0"/>
        </a:spcAft>
        <a:defRPr kumimoji="1" sz="3200">
          <a:solidFill>
            <a:srgbClr val="000080"/>
          </a:solidFill>
          <a:latin typeface="Futura" pitchFamily="16" charset="0"/>
          <a:ea typeface="ＭＳ Ｐゴシック" pitchFamily="1" charset="-128"/>
        </a:defRPr>
      </a:lvl9pPr>
    </p:titleStyle>
    <p:bodyStyle>
      <a:lvl1pPr marL="342900" indent="-342900" algn="l" rtl="0" eaLnBrk="0" fontAlgn="base" hangingPunct="0">
        <a:spcBef>
          <a:spcPct val="20000"/>
        </a:spcBef>
        <a:spcAft>
          <a:spcPct val="0"/>
        </a:spcAft>
        <a:buClr>
          <a:srgbClr val="000080"/>
        </a:buClr>
        <a:buFont typeface="Times"/>
        <a:buChar char="•"/>
        <a:defRPr kumimoji="1" sz="3200">
          <a:solidFill>
            <a:schemeClr val="tx2"/>
          </a:solidFill>
          <a:latin typeface="+mn-lt"/>
          <a:ea typeface="+mn-ea"/>
          <a:cs typeface="ＭＳ Ｐゴシック"/>
        </a:defRPr>
      </a:lvl1pPr>
      <a:lvl2pPr marL="742950" indent="-285750" algn="l" rtl="0" eaLnBrk="0" fontAlgn="base" hangingPunct="0">
        <a:spcBef>
          <a:spcPct val="20000"/>
        </a:spcBef>
        <a:spcAft>
          <a:spcPct val="0"/>
        </a:spcAft>
        <a:buClr>
          <a:srgbClr val="3C0000"/>
        </a:buClr>
        <a:buFont typeface="Symbol" pitchFamily="18" charset="2"/>
        <a:buChar char=""/>
        <a:defRPr kumimoji="1" sz="2800">
          <a:solidFill>
            <a:schemeClr val="tx2"/>
          </a:solidFill>
          <a:latin typeface="+mn-lt"/>
          <a:ea typeface="+mn-ea"/>
          <a:cs typeface="ＭＳ Ｐゴシック"/>
        </a:defRPr>
      </a:lvl2pPr>
      <a:lvl3pPr marL="1143000" indent="-228600" algn="l" rtl="0" eaLnBrk="0" fontAlgn="base" hangingPunct="0">
        <a:spcBef>
          <a:spcPct val="20000"/>
        </a:spcBef>
        <a:spcAft>
          <a:spcPct val="0"/>
        </a:spcAft>
        <a:buClr>
          <a:srgbClr val="3C0000"/>
        </a:buClr>
        <a:buFont typeface="Wingdings" pitchFamily="2" charset="2"/>
        <a:buChar char="§"/>
        <a:defRPr kumimoji="1" sz="2400">
          <a:solidFill>
            <a:schemeClr val="tx2"/>
          </a:solidFill>
          <a:latin typeface="+mn-lt"/>
          <a:ea typeface="+mn-ea"/>
          <a:cs typeface="ＭＳ Ｐゴシック"/>
        </a:defRPr>
      </a:lvl3pPr>
      <a:lvl4pPr marL="1600200" indent="-228600" algn="l" rtl="0" eaLnBrk="0" fontAlgn="base" hangingPunct="0">
        <a:spcBef>
          <a:spcPct val="20000"/>
        </a:spcBef>
        <a:spcAft>
          <a:spcPct val="0"/>
        </a:spcAft>
        <a:buClr>
          <a:srgbClr val="3C0000"/>
        </a:buClr>
        <a:buFont typeface="Wingdings" pitchFamily="2" charset="2"/>
        <a:buChar char=""/>
        <a:defRPr kumimoji="1" sz="2000">
          <a:solidFill>
            <a:schemeClr val="tx2"/>
          </a:solidFill>
          <a:latin typeface="+mn-lt"/>
          <a:ea typeface="+mn-ea"/>
          <a:cs typeface="ＭＳ Ｐゴシック"/>
        </a:defRPr>
      </a:lvl4pPr>
      <a:lvl5pPr marL="2057400" indent="-228600" algn="l" rtl="0" eaLnBrk="0" fontAlgn="base" hangingPunct="0">
        <a:spcBef>
          <a:spcPct val="20000"/>
        </a:spcBef>
        <a:spcAft>
          <a:spcPct val="0"/>
        </a:spcAft>
        <a:buClr>
          <a:srgbClr val="3C0000"/>
        </a:buClr>
        <a:buFont typeface="Wingdings" pitchFamily="2" charset="2"/>
        <a:buChar char=""/>
        <a:defRPr kumimoji="1" sz="2000">
          <a:solidFill>
            <a:schemeClr val="tx2"/>
          </a:solidFill>
          <a:latin typeface="+mn-lt"/>
          <a:ea typeface="+mn-ea"/>
          <a:cs typeface="ＭＳ Ｐゴシック"/>
        </a:defRPr>
      </a:lvl5pPr>
      <a:lvl6pPr marL="2514600" indent="-228600" algn="l" rtl="0" fontAlgn="base">
        <a:spcBef>
          <a:spcPct val="20000"/>
        </a:spcBef>
        <a:spcAft>
          <a:spcPct val="0"/>
        </a:spcAft>
        <a:buClr>
          <a:srgbClr val="3C0000"/>
        </a:buClr>
        <a:buFont typeface="Wingdings" pitchFamily="2" charset="2"/>
        <a:buChar char=""/>
        <a:defRPr kumimoji="1" sz="2000">
          <a:solidFill>
            <a:schemeClr val="tx2"/>
          </a:solidFill>
          <a:latin typeface="+mn-lt"/>
          <a:ea typeface="+mn-ea"/>
        </a:defRPr>
      </a:lvl6pPr>
      <a:lvl7pPr marL="2971800" indent="-228600" algn="l" rtl="0" fontAlgn="base">
        <a:spcBef>
          <a:spcPct val="20000"/>
        </a:spcBef>
        <a:spcAft>
          <a:spcPct val="0"/>
        </a:spcAft>
        <a:buClr>
          <a:srgbClr val="3C0000"/>
        </a:buClr>
        <a:buFont typeface="Wingdings" pitchFamily="2" charset="2"/>
        <a:buChar char=""/>
        <a:defRPr kumimoji="1" sz="2000">
          <a:solidFill>
            <a:schemeClr val="tx2"/>
          </a:solidFill>
          <a:latin typeface="+mn-lt"/>
          <a:ea typeface="+mn-ea"/>
        </a:defRPr>
      </a:lvl7pPr>
      <a:lvl8pPr marL="3429000" indent="-228600" algn="l" rtl="0" fontAlgn="base">
        <a:spcBef>
          <a:spcPct val="20000"/>
        </a:spcBef>
        <a:spcAft>
          <a:spcPct val="0"/>
        </a:spcAft>
        <a:buClr>
          <a:srgbClr val="3C0000"/>
        </a:buClr>
        <a:buFont typeface="Wingdings" pitchFamily="2" charset="2"/>
        <a:buChar char=""/>
        <a:defRPr kumimoji="1" sz="2000">
          <a:solidFill>
            <a:schemeClr val="tx2"/>
          </a:solidFill>
          <a:latin typeface="+mn-lt"/>
          <a:ea typeface="+mn-ea"/>
        </a:defRPr>
      </a:lvl8pPr>
      <a:lvl9pPr marL="3886200" indent="-228600" algn="l" rtl="0" fontAlgn="base">
        <a:spcBef>
          <a:spcPct val="20000"/>
        </a:spcBef>
        <a:spcAft>
          <a:spcPct val="0"/>
        </a:spcAft>
        <a:buClr>
          <a:srgbClr val="3C0000"/>
        </a:buClr>
        <a:buFont typeface="Wingdings" pitchFamily="2" charset="2"/>
        <a:buChar char=""/>
        <a:defRPr kumimoji="1"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14338" name="Picture 14" descr="radiateforwhite.eps"/>
          <p:cNvPicPr>
            <a:picLocks noChangeAspect="1"/>
          </p:cNvPicPr>
          <p:nvPr/>
        </p:nvPicPr>
        <p:blipFill>
          <a:blip r:embed="rId6">
            <a:alphaModFix amt="16000"/>
            <a:extLst>
              <a:ext uri="{28A0092B-C50C-407E-A947-70E740481C1C}">
                <a14:useLocalDpi xmlns:a14="http://schemas.microsoft.com/office/drawing/2010/main" val="0"/>
              </a:ext>
            </a:extLst>
          </a:blip>
          <a:srcRect/>
          <a:stretch>
            <a:fillRect/>
          </a:stretch>
        </p:blipFill>
        <p:spPr bwMode="auto">
          <a:xfrm>
            <a:off x="5613400" y="838200"/>
            <a:ext cx="3530600" cy="5359400"/>
          </a:xfrm>
          <a:prstGeom prst="rect">
            <a:avLst/>
          </a:prstGeom>
          <a:noFill/>
          <a:ln>
            <a:noFill/>
          </a:ln>
          <a:extLst>
            <a:ext uri="{909E8E84-426E-40dd-AFC4-6F175D3DCCD1}">
              <a14:hiddenFill xmlns:a14="http://schemas.microsoft.com/office/drawing/2010/main" xmlns="">
                <a:solidFill>
                  <a:srgbClr val="FFFFFF">
                    <a:alpha val="16078"/>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10" descr="atlas-logo-v1.png"/>
          <p:cNvPicPr>
            <a:picLocks noChangeAspect="1"/>
          </p:cNvPicPr>
          <p:nvPr userDrawn="1"/>
        </p:nvPicPr>
        <p:blipFill>
          <a:blip r:embed="rId7" cstate="print">
            <a:alphaModFix amt="33000"/>
            <a:extLst>
              <a:ext uri="{28A0092B-C50C-407E-A947-70E740481C1C}">
                <a14:useLocalDpi xmlns:a14="http://schemas.microsoft.com/office/drawing/2010/main" val="0"/>
              </a:ext>
            </a:extLst>
          </a:blip>
          <a:srcRect/>
          <a:stretch>
            <a:fillRect/>
          </a:stretch>
        </p:blipFill>
        <p:spPr bwMode="auto">
          <a:xfrm>
            <a:off x="7864475" y="2857500"/>
            <a:ext cx="1179513" cy="1346200"/>
          </a:xfrm>
          <a:prstGeom prst="rect">
            <a:avLst/>
          </a:prstGeom>
          <a:noFill/>
          <a:ln>
            <a:noFill/>
          </a:ln>
          <a:extLst>
            <a:ext uri="{909E8E84-426E-40dd-AFC4-6F175D3DCCD1}">
              <a14:hiddenFill xmlns:a14="http://schemas.microsoft.com/office/drawing/2010/main" xmlns="">
                <a:solidFill>
                  <a:srgbClr val="FFFFFF">
                    <a:alpha val="32941"/>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9" descr="uofclogo.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8163" y="6462713"/>
            <a:ext cx="1460500"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9" name="TextBox 13"/>
          <p:cNvSpPr txBox="1">
            <a:spLocks noChangeArrowheads="1"/>
          </p:cNvSpPr>
          <p:nvPr/>
        </p:nvSpPr>
        <p:spPr bwMode="auto">
          <a:xfrm>
            <a:off x="7507288" y="6408738"/>
            <a:ext cx="11271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173" tIns="45588" rIns="91173" bIns="45588">
            <a:spAutoFit/>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100" dirty="0">
                <a:solidFill>
                  <a:srgbClr val="E8E8ED"/>
                </a:solidFill>
                <a:latin typeface="Calibri" charset="0"/>
              </a:rPr>
              <a:t>efi.uchicago.edu</a:t>
            </a:r>
          </a:p>
        </p:txBody>
      </p:sp>
      <p:sp>
        <p:nvSpPr>
          <p:cNvPr id="26630" name="TextBox 15"/>
          <p:cNvSpPr txBox="1">
            <a:spLocks noChangeArrowheads="1"/>
          </p:cNvSpPr>
          <p:nvPr/>
        </p:nvSpPr>
        <p:spPr bwMode="auto">
          <a:xfrm>
            <a:off x="7512050" y="6572250"/>
            <a:ext cx="1074738"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173" tIns="45588" rIns="91173" bIns="45588">
            <a:spAutoFit/>
          </a:bodyPr>
          <a:lstStyle>
            <a:lvl1pPr defTabSz="455613" eaLnBrk="0" hangingPunct="0">
              <a:defRPr sz="2400">
                <a:solidFill>
                  <a:schemeClr val="tx1"/>
                </a:solidFill>
                <a:latin typeface="Arial" charset="0"/>
                <a:ea typeface="ＭＳ Ｐゴシック" charset="0"/>
                <a:cs typeface="ＭＳ Ｐゴシック" charset="0"/>
              </a:defRPr>
            </a:lvl1pPr>
            <a:lvl2pPr marL="742950" indent="-285750" defTabSz="455613" eaLnBrk="0" hangingPunct="0">
              <a:defRPr sz="2400">
                <a:solidFill>
                  <a:schemeClr val="tx1"/>
                </a:solidFill>
                <a:latin typeface="Arial" charset="0"/>
                <a:ea typeface="ＭＳ Ｐゴシック" charset="0"/>
              </a:defRPr>
            </a:lvl2pPr>
            <a:lvl3pPr marL="1143000" indent="-228600" defTabSz="455613" eaLnBrk="0" hangingPunct="0">
              <a:defRPr sz="2400">
                <a:solidFill>
                  <a:schemeClr val="tx1"/>
                </a:solidFill>
                <a:latin typeface="Arial" charset="0"/>
                <a:ea typeface="ＭＳ Ｐゴシック" charset="0"/>
              </a:defRPr>
            </a:lvl3pPr>
            <a:lvl4pPr marL="1600200" indent="-228600" defTabSz="455613" eaLnBrk="0" hangingPunct="0">
              <a:defRPr sz="2400">
                <a:solidFill>
                  <a:schemeClr val="tx1"/>
                </a:solidFill>
                <a:latin typeface="Arial" charset="0"/>
                <a:ea typeface="ＭＳ Ｐゴシック" charset="0"/>
              </a:defRPr>
            </a:lvl4pPr>
            <a:lvl5pPr marL="2057400" indent="-228600" defTabSz="455613"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100" dirty="0">
                <a:solidFill>
                  <a:srgbClr val="D9D9D9"/>
                </a:solidFill>
                <a:latin typeface="Calibri" charset="0"/>
              </a:rPr>
              <a:t>ci.uchicago.edu</a:t>
            </a:r>
          </a:p>
        </p:txBody>
      </p:sp>
      <p:cxnSp>
        <p:nvCxnSpPr>
          <p:cNvPr id="10" name="Straight Connector 9"/>
          <p:cNvCxnSpPr/>
          <p:nvPr userDrawn="1"/>
        </p:nvCxnSpPr>
        <p:spPr>
          <a:xfrm rot="5400000">
            <a:off x="7215982" y="6638131"/>
            <a:ext cx="304800" cy="1587"/>
          </a:xfrm>
          <a:prstGeom prst="line">
            <a:avLst/>
          </a:prstGeom>
          <a:ln w="9525" cmpd="sng">
            <a:solidFill>
              <a:schemeClr val="bg2">
                <a:lumMod val="50000"/>
              </a:schemeClr>
            </a:solidFill>
          </a:ln>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2331549"/>
      </p:ext>
    </p:extLst>
  </p:cSld>
  <p:clrMap bg1="dk1" tx1="lt1" bg2="dk2" tx2="lt2" accent1="accent1" accent2="accent2" accent3="accent3" accent4="accent4" accent5="accent5" accent6="accent6" hlink="hlink" folHlink="folHlink"/>
  <p:sldLayoutIdLst>
    <p:sldLayoutId id="2147483708" r:id="rId1"/>
    <p:sldLayoutId id="2147483710" r:id="rId2"/>
    <p:sldLayoutId id="2147483711" r:id="rId3"/>
    <p:sldLayoutId id="2147483712" r:id="rId4"/>
  </p:sldLayoutIdLst>
  <p:hf hdr="0" ftr="0" dt="0"/>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56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5868" algn="ctr" defTabSz="455868"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1731" algn="ctr" defTabSz="455868"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67597" algn="ctr" defTabSz="455868"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3461" algn="ctr" defTabSz="455868"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39775"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38238"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5438"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1050"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07262" indent="-227940" algn="l" defTabSz="455868" rtl="0" eaLnBrk="1" latinLnBrk="0" hangingPunct="1">
        <a:spcBef>
          <a:spcPct val="20000"/>
        </a:spcBef>
        <a:buFont typeface="Arial"/>
        <a:buChar char="•"/>
        <a:defRPr sz="2000" kern="1200">
          <a:solidFill>
            <a:schemeClr val="tx1"/>
          </a:solidFill>
          <a:latin typeface="+mn-lt"/>
          <a:ea typeface="+mn-ea"/>
          <a:cs typeface="+mn-cs"/>
        </a:defRPr>
      </a:lvl6pPr>
      <a:lvl7pPr marL="2963127" indent="-227940" algn="l" defTabSz="455868" rtl="0" eaLnBrk="1" latinLnBrk="0" hangingPunct="1">
        <a:spcBef>
          <a:spcPct val="20000"/>
        </a:spcBef>
        <a:buFont typeface="Arial"/>
        <a:buChar char="•"/>
        <a:defRPr sz="2000" kern="1200">
          <a:solidFill>
            <a:schemeClr val="tx1"/>
          </a:solidFill>
          <a:latin typeface="+mn-lt"/>
          <a:ea typeface="+mn-ea"/>
          <a:cs typeface="+mn-cs"/>
        </a:defRPr>
      </a:lvl7pPr>
      <a:lvl8pPr marL="3418991" indent="-227940" algn="l" defTabSz="455868" rtl="0" eaLnBrk="1" latinLnBrk="0" hangingPunct="1">
        <a:spcBef>
          <a:spcPct val="20000"/>
        </a:spcBef>
        <a:buFont typeface="Arial"/>
        <a:buChar char="•"/>
        <a:defRPr sz="2000" kern="1200">
          <a:solidFill>
            <a:schemeClr val="tx1"/>
          </a:solidFill>
          <a:latin typeface="+mn-lt"/>
          <a:ea typeface="+mn-ea"/>
          <a:cs typeface="+mn-cs"/>
        </a:defRPr>
      </a:lvl8pPr>
      <a:lvl9pPr marL="3874854" indent="-227940" algn="l" defTabSz="4558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868" rtl="0" eaLnBrk="1" latinLnBrk="0" hangingPunct="1">
        <a:defRPr sz="1800" kern="1200">
          <a:solidFill>
            <a:schemeClr val="tx1"/>
          </a:solidFill>
          <a:latin typeface="+mn-lt"/>
          <a:ea typeface="+mn-ea"/>
          <a:cs typeface="+mn-cs"/>
        </a:defRPr>
      </a:lvl1pPr>
      <a:lvl2pPr marL="455868" algn="l" defTabSz="455868" rtl="0" eaLnBrk="1" latinLnBrk="0" hangingPunct="1">
        <a:defRPr sz="1800" kern="1200">
          <a:solidFill>
            <a:schemeClr val="tx1"/>
          </a:solidFill>
          <a:latin typeface="+mn-lt"/>
          <a:ea typeface="+mn-ea"/>
          <a:cs typeface="+mn-cs"/>
        </a:defRPr>
      </a:lvl2pPr>
      <a:lvl3pPr marL="911731" algn="l" defTabSz="455868" rtl="0" eaLnBrk="1" latinLnBrk="0" hangingPunct="1">
        <a:defRPr sz="1800" kern="1200">
          <a:solidFill>
            <a:schemeClr val="tx1"/>
          </a:solidFill>
          <a:latin typeface="+mn-lt"/>
          <a:ea typeface="+mn-ea"/>
          <a:cs typeface="+mn-cs"/>
        </a:defRPr>
      </a:lvl3pPr>
      <a:lvl4pPr marL="1367597" algn="l" defTabSz="455868" rtl="0" eaLnBrk="1" latinLnBrk="0" hangingPunct="1">
        <a:defRPr sz="1800" kern="1200">
          <a:solidFill>
            <a:schemeClr val="tx1"/>
          </a:solidFill>
          <a:latin typeface="+mn-lt"/>
          <a:ea typeface="+mn-ea"/>
          <a:cs typeface="+mn-cs"/>
        </a:defRPr>
      </a:lvl4pPr>
      <a:lvl5pPr marL="1823461" algn="l" defTabSz="455868" rtl="0" eaLnBrk="1" latinLnBrk="0" hangingPunct="1">
        <a:defRPr sz="1800" kern="1200">
          <a:solidFill>
            <a:schemeClr val="tx1"/>
          </a:solidFill>
          <a:latin typeface="+mn-lt"/>
          <a:ea typeface="+mn-ea"/>
          <a:cs typeface="+mn-cs"/>
        </a:defRPr>
      </a:lvl5pPr>
      <a:lvl6pPr marL="2279327" algn="l" defTabSz="455868" rtl="0" eaLnBrk="1" latinLnBrk="0" hangingPunct="1">
        <a:defRPr sz="1800" kern="1200">
          <a:solidFill>
            <a:schemeClr val="tx1"/>
          </a:solidFill>
          <a:latin typeface="+mn-lt"/>
          <a:ea typeface="+mn-ea"/>
          <a:cs typeface="+mn-cs"/>
        </a:defRPr>
      </a:lvl6pPr>
      <a:lvl7pPr marL="2735191" algn="l" defTabSz="455868" rtl="0" eaLnBrk="1" latinLnBrk="0" hangingPunct="1">
        <a:defRPr sz="1800" kern="1200">
          <a:solidFill>
            <a:schemeClr val="tx1"/>
          </a:solidFill>
          <a:latin typeface="+mn-lt"/>
          <a:ea typeface="+mn-ea"/>
          <a:cs typeface="+mn-cs"/>
        </a:defRPr>
      </a:lvl7pPr>
      <a:lvl8pPr marL="3191059" algn="l" defTabSz="455868" rtl="0" eaLnBrk="1" latinLnBrk="0" hangingPunct="1">
        <a:defRPr sz="1800" kern="1200">
          <a:solidFill>
            <a:schemeClr val="tx1"/>
          </a:solidFill>
          <a:latin typeface="+mn-lt"/>
          <a:ea typeface="+mn-ea"/>
          <a:cs typeface="+mn-cs"/>
        </a:defRPr>
      </a:lvl8pPr>
      <a:lvl9pPr marL="3646922" algn="l" defTabSz="4558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hyperlink" Target="https://support.opensciencegrid.org/support/solutions/articles/5000634397-software-modules-catalo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469900" y="4276725"/>
            <a:ext cx="8128000" cy="1412875"/>
          </a:xfrm>
        </p:spPr>
        <p:txBody>
          <a:bodyPr/>
          <a:lstStyle/>
          <a:p>
            <a:pPr eaLnBrk="1" hangingPunct="1">
              <a:buFont typeface="Times"/>
              <a:buNone/>
            </a:pPr>
            <a:endParaRPr lang="en-US" dirty="0"/>
          </a:p>
          <a:p>
            <a:pPr eaLnBrk="1" hangingPunct="1">
              <a:buFont typeface="Times"/>
              <a:buNone/>
            </a:pPr>
            <a:endParaRPr lang="en-US" sz="1800" dirty="0"/>
          </a:p>
        </p:txBody>
      </p:sp>
      <p:sp>
        <p:nvSpPr>
          <p:cNvPr id="496644" name="Rectangle 4"/>
          <p:cNvSpPr>
            <a:spLocks noChangeArrowheads="1"/>
          </p:cNvSpPr>
          <p:nvPr/>
        </p:nvSpPr>
        <p:spPr bwMode="auto">
          <a:xfrm>
            <a:off x="762000" y="3961667"/>
            <a:ext cx="7772400" cy="1063625"/>
          </a:xfrm>
          <a:prstGeom prst="rect">
            <a:avLst/>
          </a:prstGeom>
          <a:noFill/>
          <a:ln w="9525">
            <a:noFill/>
            <a:miter lim="800000"/>
            <a:headEnd/>
            <a:tailEnd/>
          </a:ln>
          <a:effectLst/>
        </p:spPr>
        <p:txBody>
          <a:bodyPr anchor="ctr"/>
          <a:lstStyle/>
          <a:p>
            <a:pPr algn="ctr">
              <a:defRPr/>
            </a:pPr>
            <a:br>
              <a:rPr kumimoji="1" lang="en-US" sz="3600" b="1" dirty="0">
                <a:solidFill>
                  <a:schemeClr val="hlink"/>
                </a:solidFill>
                <a:effectLst>
                  <a:outerShdw blurRad="38100" dist="38100" dir="2700000" algn="tl">
                    <a:srgbClr val="C0C0C0"/>
                  </a:outerShdw>
                </a:effectLst>
                <a:latin typeface="Futura" pitchFamily="16" charset="0"/>
                <a:ea typeface="ＭＳ Ｐゴシック" pitchFamily="1" charset="-128"/>
                <a:cs typeface="+mn-cs"/>
              </a:rPr>
            </a:br>
            <a:endParaRPr kumimoji="1" lang="en-US" sz="3600" b="1" dirty="0">
              <a:solidFill>
                <a:schemeClr val="hlink"/>
              </a:solidFill>
              <a:effectLst>
                <a:outerShdw blurRad="38100" dist="38100" dir="2700000" algn="tl">
                  <a:srgbClr val="C0C0C0"/>
                </a:outerShdw>
              </a:effectLst>
              <a:latin typeface="Futura" pitchFamily="16" charset="0"/>
              <a:ea typeface="ＭＳ Ｐゴシック" pitchFamily="1" charset="-128"/>
              <a:cs typeface="+mn-cs"/>
            </a:endParaRPr>
          </a:p>
        </p:txBody>
      </p:sp>
      <p:sp>
        <p:nvSpPr>
          <p:cNvPr id="496647" name="Rectangle 7"/>
          <p:cNvSpPr>
            <a:spLocks noGrp="1" noChangeArrowheads="1"/>
          </p:cNvSpPr>
          <p:nvPr>
            <p:ph type="ctrTitle"/>
          </p:nvPr>
        </p:nvSpPr>
        <p:spPr>
          <a:xfrm>
            <a:off x="0" y="785461"/>
            <a:ext cx="9144000" cy="5310231"/>
          </a:xfrm>
        </p:spPr>
        <p:txBody>
          <a:bodyPr/>
          <a:lstStyle/>
          <a:p>
            <a:pPr eaLnBrk="1" hangingPunct="1">
              <a:defRPr/>
            </a:pPr>
            <a:br>
              <a:rPr lang="en-US" sz="2000" dirty="0">
                <a:cs typeface="+mj-cs"/>
              </a:rPr>
            </a:br>
            <a:r>
              <a:rPr lang="en-US" sz="4000" dirty="0">
                <a:cs typeface="+mj-cs"/>
              </a:rPr>
              <a:t>Advancing Open Science through distributed High Throughput Computing</a:t>
            </a:r>
            <a:br>
              <a:rPr lang="en-US" sz="2000" dirty="0">
                <a:cs typeface="+mj-cs"/>
              </a:rPr>
            </a:br>
            <a:br>
              <a:rPr lang="en-US" sz="2400" dirty="0">
                <a:cs typeface="+mj-cs"/>
              </a:rPr>
            </a:br>
            <a:r>
              <a:rPr lang="en-US" sz="2400" dirty="0"/>
              <a:t>Frank </a:t>
            </a:r>
            <a:r>
              <a:rPr lang="en-US" sz="2400" dirty="0" err="1"/>
              <a:t>Würthwein</a:t>
            </a:r>
            <a:br>
              <a:rPr lang="en-US" sz="2400" dirty="0"/>
            </a:br>
            <a:r>
              <a:rPr lang="en-US" sz="2400" dirty="0"/>
              <a:t>OSG Executive Director</a:t>
            </a:r>
            <a:br>
              <a:rPr lang="en-US" sz="2400" dirty="0"/>
            </a:br>
            <a:r>
              <a:rPr lang="en-US" sz="2400" dirty="0"/>
              <a:t>Professor of Physics</a:t>
            </a:r>
            <a:br>
              <a:rPr lang="en-US" sz="2400" dirty="0"/>
            </a:br>
            <a:r>
              <a:rPr lang="en-US" sz="2400" dirty="0"/>
              <a:t>UCSD/SDSC</a:t>
            </a:r>
            <a:br>
              <a:rPr lang="en-US" sz="2400" dirty="0"/>
            </a:br>
            <a:endParaRPr lang="en-US" sz="2400" dirty="0">
              <a:cs typeface="+mj-cs"/>
            </a:endParaRPr>
          </a:p>
        </p:txBody>
      </p:sp>
      <p:pic>
        <p:nvPicPr>
          <p:cNvPr id="6" name="Picture 4">
            <a:extLst>
              <a:ext uri="{FF2B5EF4-FFF2-40B4-BE49-F238E27FC236}">
                <a16:creationId xmlns:a16="http://schemas.microsoft.com/office/drawing/2014/main" id="{E0594EF7-DF9C-4544-8349-A4A072E6E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4729829"/>
            <a:ext cx="1924050" cy="192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A1A0-D187-9E4B-A2D1-85826AAED14B}"/>
              </a:ext>
            </a:extLst>
          </p:cNvPr>
          <p:cNvSpPr>
            <a:spLocks noGrp="1"/>
          </p:cNvSpPr>
          <p:nvPr>
            <p:ph type="ctrTitle"/>
          </p:nvPr>
        </p:nvSpPr>
        <p:spPr>
          <a:xfrm>
            <a:off x="0" y="2286000"/>
            <a:ext cx="9144000" cy="1143000"/>
          </a:xfrm>
        </p:spPr>
        <p:txBody>
          <a:bodyPr/>
          <a:lstStyle/>
          <a:p>
            <a:r>
              <a:rPr lang="en-US" dirty="0"/>
              <a:t>Sharing does not imply “quid pro quo”</a:t>
            </a:r>
          </a:p>
        </p:txBody>
      </p:sp>
      <p:sp>
        <p:nvSpPr>
          <p:cNvPr id="3" name="Subtitle 2">
            <a:extLst>
              <a:ext uri="{FF2B5EF4-FFF2-40B4-BE49-F238E27FC236}">
                <a16:creationId xmlns:a16="http://schemas.microsoft.com/office/drawing/2014/main" id="{CCAE1A70-C360-A94C-B200-C6B78263BB35}"/>
              </a:ext>
            </a:extLst>
          </p:cNvPr>
          <p:cNvSpPr>
            <a:spLocks noGrp="1"/>
          </p:cNvSpPr>
          <p:nvPr>
            <p:ph type="subTitle" idx="1"/>
          </p:nvPr>
        </p:nvSpPr>
        <p:spPr/>
        <p:txBody>
          <a:bodyPr/>
          <a:lstStyle/>
          <a:p>
            <a:r>
              <a:rPr lang="en-US" dirty="0"/>
              <a:t>We are delighted to work with your campus to facilitate open science, in any form.  Your researchers can utilize the OSG at any scale, regardless of how much computing you share with the community.</a:t>
            </a:r>
          </a:p>
        </p:txBody>
      </p:sp>
    </p:spTree>
    <p:extLst>
      <p:ext uri="{BB962C8B-B14F-4D97-AF65-F5344CB8AC3E}">
        <p14:creationId xmlns:p14="http://schemas.microsoft.com/office/powerpoint/2010/main" val="49212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160420_Morgridge_9259.dng">
            <a:extLst>
              <a:ext uri="{FF2B5EF4-FFF2-40B4-BE49-F238E27FC236}">
                <a16:creationId xmlns:a16="http://schemas.microsoft.com/office/drawing/2014/main" id="{BC339BDE-81C2-AF44-A32A-30D70FE78787}"/>
              </a:ext>
            </a:extLst>
          </p:cNvPr>
          <p:cNvPicPr>
            <a:picLocks noChangeAspect="1"/>
          </p:cNvPicPr>
          <p:nvPr/>
        </p:nvPicPr>
        <p:blipFill rotWithShape="1">
          <a:blip r:embed="rId2">
            <a:extLst>
              <a:ext uri="{28A0092B-C50C-407E-A947-70E740481C1C}">
                <a14:useLocalDpi xmlns:a14="http://schemas.microsoft.com/office/drawing/2010/main" val="0"/>
              </a:ext>
            </a:extLst>
          </a:blip>
          <a:srcRect l="7167" t="9254"/>
          <a:stretch/>
        </p:blipFill>
        <p:spPr>
          <a:xfrm>
            <a:off x="4702628" y="1868195"/>
            <a:ext cx="4441373" cy="2889650"/>
          </a:xfrm>
          <a:prstGeom prst="rect">
            <a:avLst/>
          </a:prstGeom>
        </p:spPr>
      </p:pic>
      <p:sp>
        <p:nvSpPr>
          <p:cNvPr id="2" name="Title 1">
            <a:extLst>
              <a:ext uri="{FF2B5EF4-FFF2-40B4-BE49-F238E27FC236}">
                <a16:creationId xmlns:a16="http://schemas.microsoft.com/office/drawing/2014/main" id="{F5221E96-9E01-4A46-9C0F-22F488EB8F6A}"/>
              </a:ext>
            </a:extLst>
          </p:cNvPr>
          <p:cNvSpPr>
            <a:spLocks noGrp="1"/>
          </p:cNvSpPr>
          <p:nvPr>
            <p:ph type="title"/>
          </p:nvPr>
        </p:nvSpPr>
        <p:spPr>
          <a:xfrm>
            <a:off x="92711" y="81001"/>
            <a:ext cx="7886700" cy="994172"/>
          </a:xfrm>
        </p:spPr>
        <p:txBody>
          <a:bodyPr>
            <a:normAutofit fontScale="90000"/>
          </a:bodyPr>
          <a:lstStyle/>
          <a:p>
            <a:r>
              <a:rPr lang="en-US" sz="4950" dirty="0">
                <a:solidFill>
                  <a:schemeClr val="accent2"/>
                </a:solidFill>
                <a:latin typeface="+mn-lt"/>
              </a:rPr>
              <a:t>		  Facilitation Services</a:t>
            </a:r>
          </a:p>
        </p:txBody>
      </p:sp>
      <p:sp>
        <p:nvSpPr>
          <p:cNvPr id="8" name="Rectangle 7">
            <a:extLst>
              <a:ext uri="{FF2B5EF4-FFF2-40B4-BE49-F238E27FC236}">
                <a16:creationId xmlns:a16="http://schemas.microsoft.com/office/drawing/2014/main" id="{72DA5619-C311-5148-AF79-84DF947545B4}"/>
              </a:ext>
            </a:extLst>
          </p:cNvPr>
          <p:cNvSpPr/>
          <p:nvPr/>
        </p:nvSpPr>
        <p:spPr>
          <a:xfrm>
            <a:off x="4693723" y="1833829"/>
            <a:ext cx="4450278" cy="2648363"/>
          </a:xfrm>
          <a:prstGeom prst="rect">
            <a:avLst/>
          </a:prstGeom>
          <a:gradFill flip="none" rotWithShape="1">
            <a:gsLst>
              <a:gs pos="0">
                <a:schemeClr val="lt1"/>
              </a:gs>
              <a:gs pos="100000">
                <a:schemeClr val="bg1">
                  <a:alpha val="0"/>
                </a:schemeClr>
              </a:gs>
              <a:gs pos="74000">
                <a:schemeClr val="lt1">
                  <a:alpha val="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dirty="0"/>
          </a:p>
        </p:txBody>
      </p:sp>
      <p:pic>
        <p:nvPicPr>
          <p:cNvPr id="6" name="Picture 5">
            <a:extLst>
              <a:ext uri="{FF2B5EF4-FFF2-40B4-BE49-F238E27FC236}">
                <a16:creationId xmlns:a16="http://schemas.microsoft.com/office/drawing/2014/main" id="{E903802F-8AF9-5143-AE29-B139ADBB0047}"/>
              </a:ext>
            </a:extLst>
          </p:cNvPr>
          <p:cNvPicPr>
            <a:picLocks noChangeAspect="1"/>
          </p:cNvPicPr>
          <p:nvPr/>
        </p:nvPicPr>
        <p:blipFill>
          <a:blip r:embed="rId3"/>
          <a:stretch>
            <a:fillRect/>
          </a:stretch>
        </p:blipFill>
        <p:spPr>
          <a:xfrm>
            <a:off x="4706878" y="4459765"/>
            <a:ext cx="4442234" cy="841823"/>
          </a:xfrm>
          <a:prstGeom prst="rect">
            <a:avLst/>
          </a:prstGeom>
        </p:spPr>
      </p:pic>
      <p:sp>
        <p:nvSpPr>
          <p:cNvPr id="3" name="Content Placeholder 2">
            <a:extLst>
              <a:ext uri="{FF2B5EF4-FFF2-40B4-BE49-F238E27FC236}">
                <a16:creationId xmlns:a16="http://schemas.microsoft.com/office/drawing/2014/main" id="{A29DB681-E2E1-7747-8081-1365D25A9F14}"/>
              </a:ext>
            </a:extLst>
          </p:cNvPr>
          <p:cNvSpPr>
            <a:spLocks noGrp="1"/>
          </p:cNvSpPr>
          <p:nvPr>
            <p:ph idx="1"/>
          </p:nvPr>
        </p:nvSpPr>
        <p:spPr>
          <a:xfrm>
            <a:off x="191770" y="1347691"/>
            <a:ext cx="8312150" cy="3532985"/>
          </a:xfrm>
        </p:spPr>
        <p:txBody>
          <a:bodyPr>
            <a:normAutofit fontScale="77500" lnSpcReduction="20000"/>
          </a:bodyPr>
          <a:lstStyle/>
          <a:p>
            <a:pPr marL="0" indent="0">
              <a:buNone/>
            </a:pPr>
            <a:r>
              <a:rPr lang="en-US" b="1" i="1" dirty="0"/>
              <a:t>Proactive, personalized guidance and support for:</a:t>
            </a:r>
          </a:p>
          <a:p>
            <a:r>
              <a:rPr lang="en-US" dirty="0"/>
              <a:t>Institution-specific </a:t>
            </a:r>
            <a:r>
              <a:rPr lang="en-US" b="1" dirty="0"/>
              <a:t>submit points</a:t>
            </a:r>
          </a:p>
          <a:p>
            <a:r>
              <a:rPr lang="en-US" b="1" dirty="0"/>
              <a:t>Sharing institutional resources </a:t>
            </a:r>
            <a:r>
              <a:rPr lang="en-US" dirty="0"/>
              <a:t>via OSG</a:t>
            </a:r>
          </a:p>
          <a:p>
            <a:r>
              <a:rPr lang="en-US" b="1" dirty="0"/>
              <a:t>Data federation </a:t>
            </a:r>
            <a:r>
              <a:rPr lang="en-US" dirty="0"/>
              <a:t>across OSG sites</a:t>
            </a:r>
          </a:p>
          <a:p>
            <a:r>
              <a:rPr lang="en-US" dirty="0"/>
              <a:t>Individual researchers using </a:t>
            </a:r>
            <a:r>
              <a:rPr lang="en-US" b="1" dirty="0">
                <a:solidFill>
                  <a:schemeClr val="accent2"/>
                </a:solidFill>
              </a:rPr>
              <a:t>OSG Connect</a:t>
            </a:r>
          </a:p>
          <a:p>
            <a:r>
              <a:rPr lang="en-US" b="1" dirty="0"/>
              <a:t>Local workshops</a:t>
            </a:r>
          </a:p>
          <a:p>
            <a:r>
              <a:rPr lang="en-US" dirty="0"/>
              <a:t>OSG-hosted education and training </a:t>
            </a:r>
          </a:p>
          <a:p>
            <a:r>
              <a:rPr lang="en-US" dirty="0"/>
              <a:t>Learning from the </a:t>
            </a:r>
            <a:br>
              <a:rPr lang="en-US" dirty="0"/>
            </a:br>
            <a:r>
              <a:rPr lang="en-US" dirty="0"/>
              <a:t>OSG Facilitation Community</a:t>
            </a:r>
          </a:p>
        </p:txBody>
      </p:sp>
      <p:pic>
        <p:nvPicPr>
          <p:cNvPr id="10" name="Picture 9">
            <a:extLst>
              <a:ext uri="{FF2B5EF4-FFF2-40B4-BE49-F238E27FC236}">
                <a16:creationId xmlns:a16="http://schemas.microsoft.com/office/drawing/2014/main" id="{236CEA15-398E-9044-9288-159350A92311}"/>
              </a:ext>
            </a:extLst>
          </p:cNvPr>
          <p:cNvPicPr>
            <a:picLocks noChangeAspect="1"/>
          </p:cNvPicPr>
          <p:nvPr/>
        </p:nvPicPr>
        <p:blipFill>
          <a:blip r:embed="rId4"/>
          <a:stretch>
            <a:fillRect/>
          </a:stretch>
        </p:blipFill>
        <p:spPr>
          <a:xfrm>
            <a:off x="4711701" y="5297344"/>
            <a:ext cx="4432300" cy="638750"/>
          </a:xfrm>
          <a:prstGeom prst="rect">
            <a:avLst/>
          </a:prstGeom>
        </p:spPr>
      </p:pic>
      <p:sp>
        <p:nvSpPr>
          <p:cNvPr id="5" name="TextBox 4">
            <a:extLst>
              <a:ext uri="{FF2B5EF4-FFF2-40B4-BE49-F238E27FC236}">
                <a16:creationId xmlns:a16="http://schemas.microsoft.com/office/drawing/2014/main" id="{F0AB9D3B-1AD0-DD48-8E0A-F6D1459C5929}"/>
              </a:ext>
            </a:extLst>
          </p:cNvPr>
          <p:cNvSpPr txBox="1"/>
          <p:nvPr/>
        </p:nvSpPr>
        <p:spPr>
          <a:xfrm>
            <a:off x="34242" y="5366814"/>
            <a:ext cx="4659481" cy="830997"/>
          </a:xfrm>
          <a:prstGeom prst="rect">
            <a:avLst/>
          </a:prstGeom>
          <a:noFill/>
        </p:spPr>
        <p:txBody>
          <a:bodyPr wrap="none" rtlCol="0">
            <a:spAutoFit/>
          </a:bodyPr>
          <a:lstStyle/>
          <a:p>
            <a:pPr algn="ctr"/>
            <a:r>
              <a:rPr lang="en-US" sz="2400" b="1" dirty="0">
                <a:solidFill>
                  <a:srgbClr val="FF0000"/>
                </a:solidFill>
              </a:rPr>
              <a:t>We are especially interested in</a:t>
            </a:r>
          </a:p>
          <a:p>
            <a:pPr algn="ctr"/>
            <a:r>
              <a:rPr lang="en-US" sz="2400" b="1" dirty="0">
                <a:solidFill>
                  <a:srgbClr val="FF0000"/>
                </a:solidFill>
              </a:rPr>
              <a:t>“Training the Trainers”</a:t>
            </a:r>
          </a:p>
        </p:txBody>
      </p:sp>
    </p:spTree>
    <p:extLst>
      <p:ext uri="{BB962C8B-B14F-4D97-AF65-F5344CB8AC3E}">
        <p14:creationId xmlns:p14="http://schemas.microsoft.com/office/powerpoint/2010/main" val="131855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3A94-80E2-3A46-894A-92C5581B9BCF}"/>
              </a:ext>
            </a:extLst>
          </p:cNvPr>
          <p:cNvSpPr>
            <a:spLocks noGrp="1"/>
          </p:cNvSpPr>
          <p:nvPr>
            <p:ph type="title"/>
          </p:nvPr>
        </p:nvSpPr>
        <p:spPr/>
        <p:txBody>
          <a:bodyPr/>
          <a:lstStyle/>
          <a:p>
            <a:r>
              <a:rPr lang="en-US" dirty="0"/>
              <a:t>Software Distribution &amp; Runtime environment</a:t>
            </a:r>
          </a:p>
        </p:txBody>
      </p:sp>
      <p:sp>
        <p:nvSpPr>
          <p:cNvPr id="3" name="Content Placeholder 2">
            <a:extLst>
              <a:ext uri="{FF2B5EF4-FFF2-40B4-BE49-F238E27FC236}">
                <a16:creationId xmlns:a16="http://schemas.microsoft.com/office/drawing/2014/main" id="{180AC883-FE48-5A4E-B8F2-B220709E1135}"/>
              </a:ext>
            </a:extLst>
          </p:cNvPr>
          <p:cNvSpPr>
            <a:spLocks noGrp="1"/>
          </p:cNvSpPr>
          <p:nvPr>
            <p:ph idx="1"/>
          </p:nvPr>
        </p:nvSpPr>
        <p:spPr>
          <a:xfrm>
            <a:off x="0" y="1333500"/>
            <a:ext cx="9144000" cy="4686300"/>
          </a:xfrm>
        </p:spPr>
        <p:txBody>
          <a:bodyPr/>
          <a:lstStyle/>
          <a:p>
            <a:r>
              <a:rPr lang="en-US" sz="2800" dirty="0"/>
              <a:t>We help users with software portability solutions.</a:t>
            </a:r>
          </a:p>
          <a:p>
            <a:r>
              <a:rPr lang="en-US" sz="2800" dirty="0"/>
              <a:t>We offer a standard “module environment” and are prepared to add new modules as needed by the community.</a:t>
            </a:r>
          </a:p>
          <a:p>
            <a:pPr lvl="1"/>
            <a:r>
              <a:rPr lang="en-US" sz="2400" dirty="0"/>
              <a:t>At present 377</a:t>
            </a:r>
            <a:r>
              <a:rPr lang="en-US" sz="2400" dirty="0">
                <a:hlinkClick r:id="rId2"/>
              </a:rPr>
              <a:t> software modules</a:t>
            </a:r>
            <a:r>
              <a:rPr lang="en-US" sz="2400" dirty="0"/>
              <a:t> are supported.</a:t>
            </a:r>
          </a:p>
          <a:p>
            <a:r>
              <a:rPr lang="en-US" sz="2800" dirty="0"/>
              <a:t>We make extensive use of singularity containers, including 488 curated containers to support a variety of application environments.</a:t>
            </a:r>
          </a:p>
          <a:p>
            <a:r>
              <a:rPr lang="en-US" sz="2800" dirty="0">
                <a:solidFill>
                  <a:srgbClr val="FF0000"/>
                </a:solidFill>
              </a:rPr>
              <a:t>We offer services that allow you to offer our environment for use by your local users on your local cluster.</a:t>
            </a:r>
          </a:p>
        </p:txBody>
      </p:sp>
      <p:sp>
        <p:nvSpPr>
          <p:cNvPr id="4" name="Slide Number Placeholder 3">
            <a:extLst>
              <a:ext uri="{FF2B5EF4-FFF2-40B4-BE49-F238E27FC236}">
                <a16:creationId xmlns:a16="http://schemas.microsoft.com/office/drawing/2014/main" id="{3A2AD9AE-09C7-DC4C-B2DE-B0D5A2FD5C5C}"/>
              </a:ext>
            </a:extLst>
          </p:cNvPr>
          <p:cNvSpPr>
            <a:spLocks noGrp="1"/>
          </p:cNvSpPr>
          <p:nvPr>
            <p:ph type="sldNum" sz="quarter" idx="10"/>
          </p:nvPr>
        </p:nvSpPr>
        <p:spPr/>
        <p:txBody>
          <a:bodyPr/>
          <a:lstStyle/>
          <a:p>
            <a:pPr>
              <a:defRPr/>
            </a:pPr>
            <a:fld id="{038AB4BC-D760-449D-A975-B1B41586F3D1}" type="slidenum">
              <a:rPr lang="en-US" smtClean="0"/>
              <a:pPr>
                <a:defRPr/>
              </a:pPr>
              <a:t>12</a:t>
            </a:fld>
            <a:endParaRPr lang="en-US" dirty="0"/>
          </a:p>
        </p:txBody>
      </p:sp>
    </p:spTree>
    <p:extLst>
      <p:ext uri="{BB962C8B-B14F-4D97-AF65-F5344CB8AC3E}">
        <p14:creationId xmlns:p14="http://schemas.microsoft.com/office/powerpoint/2010/main" val="356362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E03D-EB95-304E-B8A7-6E6B77B8C3B1}"/>
              </a:ext>
            </a:extLst>
          </p:cNvPr>
          <p:cNvSpPr>
            <a:spLocks noGrp="1"/>
          </p:cNvSpPr>
          <p:nvPr>
            <p:ph type="title"/>
          </p:nvPr>
        </p:nvSpPr>
        <p:spPr/>
        <p:txBody>
          <a:bodyPr/>
          <a:lstStyle/>
          <a:p>
            <a:r>
              <a:rPr lang="en-US" dirty="0"/>
              <a:t>Summary &amp; Conclusion</a:t>
            </a:r>
          </a:p>
        </p:txBody>
      </p:sp>
      <p:sp>
        <p:nvSpPr>
          <p:cNvPr id="3" name="Content Placeholder 2">
            <a:extLst>
              <a:ext uri="{FF2B5EF4-FFF2-40B4-BE49-F238E27FC236}">
                <a16:creationId xmlns:a16="http://schemas.microsoft.com/office/drawing/2014/main" id="{E60C07FA-541C-1D43-9700-FBBC877C9F81}"/>
              </a:ext>
            </a:extLst>
          </p:cNvPr>
          <p:cNvSpPr>
            <a:spLocks noGrp="1"/>
          </p:cNvSpPr>
          <p:nvPr>
            <p:ph idx="1"/>
          </p:nvPr>
        </p:nvSpPr>
        <p:spPr>
          <a:xfrm>
            <a:off x="148590" y="1207770"/>
            <a:ext cx="8892540" cy="4686300"/>
          </a:xfrm>
        </p:spPr>
        <p:txBody>
          <a:bodyPr/>
          <a:lstStyle/>
          <a:p>
            <a:r>
              <a:rPr lang="en-US" sz="2800" dirty="0"/>
              <a:t>OSG’s objective is to </a:t>
            </a:r>
            <a:r>
              <a:rPr lang="en-US" sz="2800" dirty="0">
                <a:solidFill>
                  <a:srgbClr val="FF0000"/>
                </a:solidFill>
              </a:rPr>
              <a:t>“Advance Open Science through distributed High Throughput Computing”</a:t>
            </a:r>
          </a:p>
          <a:p>
            <a:r>
              <a:rPr lang="en-US" sz="2800" dirty="0"/>
              <a:t>OSG thinks of its science stakeholders in terms of 4 categories:</a:t>
            </a:r>
          </a:p>
          <a:p>
            <a:pPr lvl="1"/>
            <a:r>
              <a:rPr lang="en-US" sz="2400" dirty="0"/>
              <a:t>Individual Researchers</a:t>
            </a:r>
          </a:p>
          <a:p>
            <a:pPr lvl="1"/>
            <a:r>
              <a:rPr lang="en-US" sz="2400" dirty="0">
                <a:solidFill>
                  <a:srgbClr val="FF0000"/>
                </a:solidFill>
              </a:rPr>
              <a:t>Campus Research Computing Organizations</a:t>
            </a:r>
          </a:p>
          <a:p>
            <a:pPr lvl="1"/>
            <a:r>
              <a:rPr lang="en-US" sz="2400" dirty="0"/>
              <a:t>Multi-campus Science Teams</a:t>
            </a:r>
          </a:p>
          <a:p>
            <a:pPr lvl="1"/>
            <a:r>
              <a:rPr lang="en-US" sz="2400" dirty="0"/>
              <a:t>“Big Science” Collaborations</a:t>
            </a:r>
          </a:p>
          <a:p>
            <a:r>
              <a:rPr lang="en-US" sz="2800" dirty="0"/>
              <a:t>OSG offers a </a:t>
            </a:r>
            <a:r>
              <a:rPr lang="en-US" sz="2800" dirty="0">
                <a:solidFill>
                  <a:srgbClr val="FF0000"/>
                </a:solidFill>
              </a:rPr>
              <a:t>diversified portfolio of services </a:t>
            </a:r>
            <a:r>
              <a:rPr lang="en-US" sz="2800" dirty="0"/>
              <a:t>to support these different science stakeholders.</a:t>
            </a:r>
          </a:p>
        </p:txBody>
      </p:sp>
      <p:sp>
        <p:nvSpPr>
          <p:cNvPr id="4" name="Slide Number Placeholder 3">
            <a:extLst>
              <a:ext uri="{FF2B5EF4-FFF2-40B4-BE49-F238E27FC236}">
                <a16:creationId xmlns:a16="http://schemas.microsoft.com/office/drawing/2014/main" id="{FEC47E75-0C73-C941-A691-564FF712D037}"/>
              </a:ext>
            </a:extLst>
          </p:cNvPr>
          <p:cNvSpPr>
            <a:spLocks noGrp="1"/>
          </p:cNvSpPr>
          <p:nvPr>
            <p:ph type="sldNum" sz="quarter" idx="10"/>
          </p:nvPr>
        </p:nvSpPr>
        <p:spPr/>
        <p:txBody>
          <a:bodyPr/>
          <a:lstStyle/>
          <a:p>
            <a:pPr>
              <a:defRPr/>
            </a:pPr>
            <a:fld id="{038AB4BC-D760-449D-A975-B1B41586F3D1}" type="slidenum">
              <a:rPr lang="en-US" smtClean="0"/>
              <a:pPr>
                <a:defRPr/>
              </a:pPr>
              <a:t>13</a:t>
            </a:fld>
            <a:endParaRPr lang="en-US" dirty="0"/>
          </a:p>
        </p:txBody>
      </p:sp>
      <p:sp>
        <p:nvSpPr>
          <p:cNvPr id="5" name="TextBox 4">
            <a:extLst>
              <a:ext uri="{FF2B5EF4-FFF2-40B4-BE49-F238E27FC236}">
                <a16:creationId xmlns:a16="http://schemas.microsoft.com/office/drawing/2014/main" id="{C965DAC7-FDA7-2643-BB0B-41A197CCC4AF}"/>
              </a:ext>
            </a:extLst>
          </p:cNvPr>
          <p:cNvSpPr txBox="1"/>
          <p:nvPr/>
        </p:nvSpPr>
        <p:spPr>
          <a:xfrm>
            <a:off x="0" y="5958840"/>
            <a:ext cx="9144000" cy="523220"/>
          </a:xfrm>
          <a:prstGeom prst="rect">
            <a:avLst/>
          </a:prstGeom>
          <a:noFill/>
        </p:spPr>
        <p:txBody>
          <a:bodyPr wrap="square" rtlCol="0">
            <a:spAutoFit/>
          </a:bodyPr>
          <a:lstStyle/>
          <a:p>
            <a:pPr algn="ctr"/>
            <a:r>
              <a:rPr lang="en-US" sz="2800" b="1" dirty="0">
                <a:solidFill>
                  <a:srgbClr val="FF0000"/>
                </a:solidFill>
              </a:rPr>
              <a:t>Contact us at:    </a:t>
            </a:r>
            <a:r>
              <a:rPr lang="en-US" sz="2800" b="1" dirty="0" err="1">
                <a:solidFill>
                  <a:srgbClr val="FF0000"/>
                </a:solidFill>
              </a:rPr>
              <a:t>help@opensciencegrid.org</a:t>
            </a:r>
            <a:endParaRPr lang="en-US" sz="2800" b="1" dirty="0">
              <a:solidFill>
                <a:srgbClr val="FF0000"/>
              </a:solidFill>
            </a:endParaRPr>
          </a:p>
        </p:txBody>
      </p:sp>
    </p:spTree>
    <p:extLst>
      <p:ext uri="{BB962C8B-B14F-4D97-AF65-F5344CB8AC3E}">
        <p14:creationId xmlns:p14="http://schemas.microsoft.com/office/powerpoint/2010/main" val="128602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97C6-5780-D041-AB8C-D478777A0C1C}"/>
              </a:ext>
            </a:extLst>
          </p:cNvPr>
          <p:cNvSpPr>
            <a:spLocks noGrp="1"/>
          </p:cNvSpPr>
          <p:nvPr>
            <p:ph type="title"/>
          </p:nvPr>
        </p:nvSpPr>
        <p:spPr/>
        <p:txBody>
          <a:bodyPr/>
          <a:lstStyle/>
          <a:p>
            <a:r>
              <a:rPr lang="en-US" dirty="0"/>
              <a:t>Open Science</a:t>
            </a:r>
          </a:p>
        </p:txBody>
      </p:sp>
      <p:sp>
        <p:nvSpPr>
          <p:cNvPr id="3" name="Content Placeholder 2">
            <a:extLst>
              <a:ext uri="{FF2B5EF4-FFF2-40B4-BE49-F238E27FC236}">
                <a16:creationId xmlns:a16="http://schemas.microsoft.com/office/drawing/2014/main" id="{6B970A4A-C669-484B-A85F-CC4AD51F262B}"/>
              </a:ext>
            </a:extLst>
          </p:cNvPr>
          <p:cNvSpPr>
            <a:spLocks noGrp="1"/>
          </p:cNvSpPr>
          <p:nvPr>
            <p:ph idx="1"/>
          </p:nvPr>
        </p:nvSpPr>
        <p:spPr/>
        <p:txBody>
          <a:bodyPr/>
          <a:lstStyle/>
          <a:p>
            <a:r>
              <a:rPr lang="en-US" dirty="0"/>
              <a:t>All of open science irrespective of discipline</a:t>
            </a:r>
          </a:p>
          <a:p>
            <a:r>
              <a:rPr lang="en-US" dirty="0"/>
              <a:t>Advance the maximum possible dynamic range of science, groups, and institutions</a:t>
            </a:r>
          </a:p>
          <a:p>
            <a:pPr lvl="1"/>
            <a:r>
              <a:rPr lang="en-US" dirty="0"/>
              <a:t>From </a:t>
            </a:r>
            <a:r>
              <a:rPr lang="en-US" dirty="0">
                <a:solidFill>
                  <a:srgbClr val="FF0000"/>
                </a:solidFill>
              </a:rPr>
              <a:t>individual undergraduates </a:t>
            </a:r>
            <a:r>
              <a:rPr lang="en-US" dirty="0"/>
              <a:t>to international collaborations with thousands of members.</a:t>
            </a:r>
          </a:p>
          <a:p>
            <a:pPr lvl="1"/>
            <a:r>
              <a:rPr lang="en-US" dirty="0"/>
              <a:t>From </a:t>
            </a:r>
            <a:r>
              <a:rPr lang="en-US" dirty="0">
                <a:solidFill>
                  <a:srgbClr val="FF0000"/>
                </a:solidFill>
              </a:rPr>
              <a:t>small colleges, museums, zoos</a:t>
            </a:r>
            <a:r>
              <a:rPr lang="en-US" dirty="0"/>
              <a:t>, to national scale centers of open science. </a:t>
            </a:r>
          </a:p>
          <a:p>
            <a:r>
              <a:rPr lang="en-US" dirty="0"/>
              <a:t>Advancing this entire spectrum requires us to have a </a:t>
            </a:r>
            <a:r>
              <a:rPr lang="en-US" dirty="0">
                <a:solidFill>
                  <a:srgbClr val="FF0000"/>
                </a:solidFill>
              </a:rPr>
              <a:t>diversified portfolio of services </a:t>
            </a:r>
          </a:p>
        </p:txBody>
      </p:sp>
      <p:sp>
        <p:nvSpPr>
          <p:cNvPr id="4" name="Slide Number Placeholder 3">
            <a:extLst>
              <a:ext uri="{FF2B5EF4-FFF2-40B4-BE49-F238E27FC236}">
                <a16:creationId xmlns:a16="http://schemas.microsoft.com/office/drawing/2014/main" id="{10AEBB33-5623-C746-8944-152D67042E9F}"/>
              </a:ext>
            </a:extLst>
          </p:cNvPr>
          <p:cNvSpPr>
            <a:spLocks noGrp="1"/>
          </p:cNvSpPr>
          <p:nvPr>
            <p:ph type="sldNum" sz="quarter" idx="10"/>
          </p:nvPr>
        </p:nvSpPr>
        <p:spPr/>
        <p:txBody>
          <a:bodyPr/>
          <a:lstStyle/>
          <a:p>
            <a:pPr>
              <a:defRPr/>
            </a:pPr>
            <a:fld id="{038AB4BC-D760-449D-A975-B1B41586F3D1}" type="slidenum">
              <a:rPr lang="en-US" smtClean="0"/>
              <a:pPr>
                <a:defRPr/>
              </a:pPr>
              <a:t>2</a:t>
            </a:fld>
            <a:endParaRPr lang="en-US" dirty="0"/>
          </a:p>
        </p:txBody>
      </p:sp>
    </p:spTree>
    <p:extLst>
      <p:ext uri="{BB962C8B-B14F-4D97-AF65-F5344CB8AC3E}">
        <p14:creationId xmlns:p14="http://schemas.microsoft.com/office/powerpoint/2010/main" val="134501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3541-CBE7-6D46-8661-555CF3CE8FF3}"/>
              </a:ext>
            </a:extLst>
          </p:cNvPr>
          <p:cNvSpPr>
            <a:spLocks noGrp="1"/>
          </p:cNvSpPr>
          <p:nvPr>
            <p:ph type="title"/>
          </p:nvPr>
        </p:nvSpPr>
        <p:spPr/>
        <p:txBody>
          <a:bodyPr/>
          <a:lstStyle/>
          <a:p>
            <a:r>
              <a:rPr lang="en-US" dirty="0"/>
              <a:t>OSG Services for Campuses</a:t>
            </a:r>
          </a:p>
        </p:txBody>
      </p:sp>
      <p:sp>
        <p:nvSpPr>
          <p:cNvPr id="3" name="Content Placeholder 2">
            <a:extLst>
              <a:ext uri="{FF2B5EF4-FFF2-40B4-BE49-F238E27FC236}">
                <a16:creationId xmlns:a16="http://schemas.microsoft.com/office/drawing/2014/main" id="{8CB87F45-C57C-7D4A-90CA-B958F4E563C9}"/>
              </a:ext>
            </a:extLst>
          </p:cNvPr>
          <p:cNvSpPr>
            <a:spLocks noGrp="1"/>
          </p:cNvSpPr>
          <p:nvPr>
            <p:ph idx="1"/>
          </p:nvPr>
        </p:nvSpPr>
        <p:spPr>
          <a:xfrm>
            <a:off x="187890" y="1333500"/>
            <a:ext cx="8830850" cy="4686300"/>
          </a:xfrm>
        </p:spPr>
        <p:txBody>
          <a:bodyPr/>
          <a:lstStyle/>
          <a:p>
            <a:r>
              <a:rPr lang="en-US" dirty="0"/>
              <a:t>OSG-operated and campus-operated </a:t>
            </a:r>
            <a:r>
              <a:rPr lang="en-US" dirty="0">
                <a:solidFill>
                  <a:srgbClr val="FF0000"/>
                </a:solidFill>
              </a:rPr>
              <a:t>submission points</a:t>
            </a:r>
            <a:r>
              <a:rPr lang="en-US" dirty="0"/>
              <a:t>.</a:t>
            </a:r>
          </a:p>
          <a:p>
            <a:r>
              <a:rPr lang="en-US" dirty="0"/>
              <a:t>The OSG Compute and Data </a:t>
            </a:r>
            <a:r>
              <a:rPr lang="en-US" dirty="0">
                <a:solidFill>
                  <a:srgbClr val="FF0000"/>
                </a:solidFill>
              </a:rPr>
              <a:t>Federations</a:t>
            </a:r>
          </a:p>
          <a:p>
            <a:r>
              <a:rPr lang="en-US" dirty="0"/>
              <a:t>Research </a:t>
            </a:r>
            <a:r>
              <a:rPr lang="en-US" dirty="0">
                <a:solidFill>
                  <a:srgbClr val="FF0000"/>
                </a:solidFill>
              </a:rPr>
              <a:t>Facilitation, training and workforce development</a:t>
            </a:r>
            <a:r>
              <a:rPr lang="en-US" dirty="0"/>
              <a:t>.</a:t>
            </a:r>
          </a:p>
          <a:p>
            <a:r>
              <a:rPr lang="en-US" dirty="0"/>
              <a:t>Software distribution and </a:t>
            </a:r>
            <a:r>
              <a:rPr lang="en-US" dirty="0">
                <a:solidFill>
                  <a:srgbClr val="FF0000"/>
                </a:solidFill>
              </a:rPr>
              <a:t>runtime environment</a:t>
            </a:r>
            <a:r>
              <a:rPr lang="en-US" dirty="0"/>
              <a:t>.</a:t>
            </a:r>
          </a:p>
        </p:txBody>
      </p:sp>
      <p:sp>
        <p:nvSpPr>
          <p:cNvPr id="4" name="Slide Number Placeholder 3">
            <a:extLst>
              <a:ext uri="{FF2B5EF4-FFF2-40B4-BE49-F238E27FC236}">
                <a16:creationId xmlns:a16="http://schemas.microsoft.com/office/drawing/2014/main" id="{D6639A63-1FEC-9D44-84CB-7997EB877DFC}"/>
              </a:ext>
            </a:extLst>
          </p:cNvPr>
          <p:cNvSpPr>
            <a:spLocks noGrp="1"/>
          </p:cNvSpPr>
          <p:nvPr>
            <p:ph type="sldNum" sz="quarter" idx="10"/>
          </p:nvPr>
        </p:nvSpPr>
        <p:spPr/>
        <p:txBody>
          <a:bodyPr/>
          <a:lstStyle/>
          <a:p>
            <a:pPr>
              <a:defRPr/>
            </a:pPr>
            <a:fld id="{038AB4BC-D760-449D-A975-B1B41586F3D1}" type="slidenum">
              <a:rPr lang="en-US" smtClean="0"/>
              <a:pPr>
                <a:defRPr/>
              </a:pPr>
              <a:t>3</a:t>
            </a:fld>
            <a:endParaRPr lang="en-US" dirty="0"/>
          </a:p>
        </p:txBody>
      </p:sp>
    </p:spTree>
    <p:extLst>
      <p:ext uri="{BB962C8B-B14F-4D97-AF65-F5344CB8AC3E}">
        <p14:creationId xmlns:p14="http://schemas.microsoft.com/office/powerpoint/2010/main" val="404046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D409-D453-0245-B7C0-26F594CAB04D}"/>
              </a:ext>
            </a:extLst>
          </p:cNvPr>
          <p:cNvSpPr>
            <a:spLocks noGrp="1"/>
          </p:cNvSpPr>
          <p:nvPr>
            <p:ph type="title"/>
          </p:nvPr>
        </p:nvSpPr>
        <p:spPr/>
        <p:txBody>
          <a:bodyPr/>
          <a:lstStyle/>
          <a:p>
            <a:r>
              <a:rPr lang="en-US" dirty="0"/>
              <a:t>Submit points overall today</a:t>
            </a:r>
          </a:p>
        </p:txBody>
      </p:sp>
      <p:sp>
        <p:nvSpPr>
          <p:cNvPr id="3" name="Content Placeholder 2">
            <a:extLst>
              <a:ext uri="{FF2B5EF4-FFF2-40B4-BE49-F238E27FC236}">
                <a16:creationId xmlns:a16="http://schemas.microsoft.com/office/drawing/2014/main" id="{F5F14173-1BD6-9D4F-9491-AE46757B5B65}"/>
              </a:ext>
            </a:extLst>
          </p:cNvPr>
          <p:cNvSpPr>
            <a:spLocks noGrp="1"/>
          </p:cNvSpPr>
          <p:nvPr>
            <p:ph sz="half" idx="1"/>
          </p:nvPr>
        </p:nvSpPr>
        <p:spPr>
          <a:xfrm>
            <a:off x="0" y="1333500"/>
            <a:ext cx="4584700" cy="4686300"/>
          </a:xfrm>
        </p:spPr>
        <p:txBody>
          <a:bodyPr/>
          <a:lstStyle/>
          <a:p>
            <a:r>
              <a:rPr lang="en-US" dirty="0"/>
              <a:t>Campuses</a:t>
            </a:r>
          </a:p>
          <a:p>
            <a:pPr lvl="1"/>
            <a:r>
              <a:rPr lang="en-US" sz="2000" dirty="0"/>
              <a:t>AMNH</a:t>
            </a:r>
          </a:p>
          <a:p>
            <a:pPr lvl="1"/>
            <a:r>
              <a:rPr lang="en-US" sz="2000" dirty="0"/>
              <a:t>BNL</a:t>
            </a:r>
          </a:p>
          <a:p>
            <a:pPr lvl="1"/>
            <a:r>
              <a:rPr lang="en-US" sz="2000" dirty="0"/>
              <a:t>Duke</a:t>
            </a:r>
          </a:p>
          <a:p>
            <a:pPr lvl="1"/>
            <a:r>
              <a:rPr lang="en-US" sz="2000" dirty="0" err="1"/>
              <a:t>Fermilab</a:t>
            </a:r>
            <a:endParaRPr lang="en-US" sz="2000" dirty="0"/>
          </a:p>
          <a:p>
            <a:pPr lvl="1"/>
            <a:r>
              <a:rPr lang="en-US" sz="2000" dirty="0"/>
              <a:t>Illinois Institute of Tech.</a:t>
            </a:r>
          </a:p>
          <a:p>
            <a:pPr lvl="1"/>
            <a:r>
              <a:rPr lang="en-US" sz="2000" dirty="0"/>
              <a:t>ISI (USC)</a:t>
            </a:r>
          </a:p>
          <a:p>
            <a:pPr lvl="1"/>
            <a:r>
              <a:rPr lang="en-US" sz="2000" dirty="0"/>
              <a:t>Jefferson Lab</a:t>
            </a:r>
          </a:p>
          <a:p>
            <a:pPr lvl="1"/>
            <a:r>
              <a:rPr lang="en-US" sz="2000" dirty="0"/>
              <a:t>MIT</a:t>
            </a:r>
          </a:p>
          <a:p>
            <a:pPr lvl="1"/>
            <a:r>
              <a:rPr lang="en-US" sz="2000" dirty="0"/>
              <a:t>UC Irvine</a:t>
            </a:r>
          </a:p>
          <a:p>
            <a:pPr lvl="1"/>
            <a:r>
              <a:rPr lang="en-US" sz="2000" dirty="0"/>
              <a:t>UCSD</a:t>
            </a:r>
          </a:p>
          <a:p>
            <a:pPr lvl="1"/>
            <a:r>
              <a:rPr lang="en-US" sz="2000" dirty="0"/>
              <a:t>UNL</a:t>
            </a:r>
          </a:p>
          <a:p>
            <a:pPr lvl="1"/>
            <a:r>
              <a:rPr lang="en-US" sz="2000" dirty="0"/>
              <a:t>UW-Madison</a:t>
            </a:r>
          </a:p>
          <a:p>
            <a:pPr lvl="1"/>
            <a:endParaRPr lang="en-US" dirty="0"/>
          </a:p>
        </p:txBody>
      </p:sp>
      <p:sp>
        <p:nvSpPr>
          <p:cNvPr id="4" name="Content Placeholder 3">
            <a:extLst>
              <a:ext uri="{FF2B5EF4-FFF2-40B4-BE49-F238E27FC236}">
                <a16:creationId xmlns:a16="http://schemas.microsoft.com/office/drawing/2014/main" id="{359A17C2-AE61-DD46-9197-32F893C8A791}"/>
              </a:ext>
            </a:extLst>
          </p:cNvPr>
          <p:cNvSpPr>
            <a:spLocks noGrp="1"/>
          </p:cNvSpPr>
          <p:nvPr>
            <p:ph sz="half" idx="2"/>
          </p:nvPr>
        </p:nvSpPr>
        <p:spPr>
          <a:xfrm>
            <a:off x="4737100" y="1333500"/>
            <a:ext cx="4406900" cy="4686300"/>
          </a:xfrm>
        </p:spPr>
        <p:txBody>
          <a:bodyPr/>
          <a:lstStyle/>
          <a:p>
            <a:r>
              <a:rPr lang="en-US" dirty="0"/>
              <a:t>“Organizations”</a:t>
            </a:r>
          </a:p>
          <a:p>
            <a:pPr lvl="1"/>
            <a:r>
              <a:rPr lang="en-US" dirty="0" err="1"/>
              <a:t>Cyverse</a:t>
            </a:r>
            <a:endParaRPr lang="en-US" dirty="0"/>
          </a:p>
          <a:p>
            <a:pPr lvl="1"/>
            <a:r>
              <a:rPr lang="en-US" dirty="0" err="1"/>
              <a:t>IceCube</a:t>
            </a:r>
            <a:endParaRPr lang="en-US" dirty="0"/>
          </a:p>
          <a:p>
            <a:pPr lvl="1"/>
            <a:r>
              <a:rPr lang="en-US" dirty="0"/>
              <a:t>LIGO (Caltech)</a:t>
            </a:r>
          </a:p>
          <a:p>
            <a:pPr lvl="1"/>
            <a:r>
              <a:rPr lang="en-US" dirty="0" err="1"/>
              <a:t>SBGrid</a:t>
            </a:r>
            <a:endParaRPr lang="en-US" dirty="0"/>
          </a:p>
          <a:p>
            <a:pPr lvl="1"/>
            <a:r>
              <a:rPr lang="en-US" dirty="0"/>
              <a:t>Snowmass</a:t>
            </a:r>
          </a:p>
          <a:p>
            <a:pPr lvl="1"/>
            <a:r>
              <a:rPr lang="en-US" dirty="0"/>
              <a:t>Veritas</a:t>
            </a:r>
          </a:p>
          <a:p>
            <a:pPr lvl="1"/>
            <a:r>
              <a:rPr lang="en-US" dirty="0"/>
              <a:t>Virgo (NIKHEF)</a:t>
            </a:r>
          </a:p>
          <a:p>
            <a:pPr lvl="1"/>
            <a:r>
              <a:rPr lang="en-US" dirty="0"/>
              <a:t>Xenon</a:t>
            </a:r>
          </a:p>
          <a:p>
            <a:pPr lvl="1"/>
            <a:endParaRPr lang="en-US" dirty="0"/>
          </a:p>
        </p:txBody>
      </p:sp>
      <p:sp>
        <p:nvSpPr>
          <p:cNvPr id="5" name="Slide Number Placeholder 4">
            <a:extLst>
              <a:ext uri="{FF2B5EF4-FFF2-40B4-BE49-F238E27FC236}">
                <a16:creationId xmlns:a16="http://schemas.microsoft.com/office/drawing/2014/main" id="{16F467B9-B19A-904D-8432-929A2D37583A}"/>
              </a:ext>
            </a:extLst>
          </p:cNvPr>
          <p:cNvSpPr>
            <a:spLocks noGrp="1"/>
          </p:cNvSpPr>
          <p:nvPr>
            <p:ph type="sldNum" sz="quarter" idx="10"/>
          </p:nvPr>
        </p:nvSpPr>
        <p:spPr/>
        <p:txBody>
          <a:bodyPr/>
          <a:lstStyle/>
          <a:p>
            <a:pPr>
              <a:defRPr/>
            </a:pPr>
            <a:fld id="{052ED43E-FFC6-4733-90B5-3F1EA8650B24}" type="slidenum">
              <a:rPr lang="en-US" smtClean="0"/>
              <a:pPr>
                <a:defRPr/>
              </a:pPr>
              <a:t>4</a:t>
            </a:fld>
            <a:endParaRPr lang="en-US" dirty="0"/>
          </a:p>
        </p:txBody>
      </p:sp>
      <p:sp>
        <p:nvSpPr>
          <p:cNvPr id="6" name="TextBox 5">
            <a:extLst>
              <a:ext uri="{FF2B5EF4-FFF2-40B4-BE49-F238E27FC236}">
                <a16:creationId xmlns:a16="http://schemas.microsoft.com/office/drawing/2014/main" id="{61132D29-D9AD-4E40-846F-B7A818430297}"/>
              </a:ext>
            </a:extLst>
          </p:cNvPr>
          <p:cNvSpPr txBox="1"/>
          <p:nvPr/>
        </p:nvSpPr>
        <p:spPr>
          <a:xfrm>
            <a:off x="3331923" y="5711868"/>
            <a:ext cx="5678157" cy="400110"/>
          </a:xfrm>
          <a:prstGeom prst="rect">
            <a:avLst/>
          </a:prstGeom>
          <a:noFill/>
        </p:spPr>
        <p:txBody>
          <a:bodyPr wrap="none" rtlCol="0">
            <a:spAutoFit/>
          </a:bodyPr>
          <a:lstStyle/>
          <a:p>
            <a:r>
              <a:rPr lang="en-US" b="1" dirty="0">
                <a:solidFill>
                  <a:srgbClr val="FF0000"/>
                </a:solidFill>
              </a:rPr>
              <a:t>Several of these have multiple submit points.</a:t>
            </a:r>
          </a:p>
        </p:txBody>
      </p:sp>
    </p:spTree>
    <p:extLst>
      <p:ext uri="{BB962C8B-B14F-4D97-AF65-F5344CB8AC3E}">
        <p14:creationId xmlns:p14="http://schemas.microsoft.com/office/powerpoint/2010/main" val="3268698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40D63-5056-6045-869C-0D171E8EDFAC}"/>
              </a:ext>
            </a:extLst>
          </p:cNvPr>
          <p:cNvSpPr>
            <a:spLocks noGrp="1"/>
          </p:cNvSpPr>
          <p:nvPr>
            <p:ph type="title"/>
          </p:nvPr>
        </p:nvSpPr>
        <p:spPr/>
        <p:txBody>
          <a:bodyPr/>
          <a:lstStyle/>
          <a:p>
            <a:r>
              <a:rPr lang="en-US" dirty="0"/>
              <a:t>OSG Compute Federation</a:t>
            </a:r>
          </a:p>
        </p:txBody>
      </p:sp>
      <p:sp>
        <p:nvSpPr>
          <p:cNvPr id="4" name="Slide Number Placeholder 3">
            <a:extLst>
              <a:ext uri="{FF2B5EF4-FFF2-40B4-BE49-F238E27FC236}">
                <a16:creationId xmlns:a16="http://schemas.microsoft.com/office/drawing/2014/main" id="{3BEB654A-6110-D742-9C4D-7F3AF0652883}"/>
              </a:ext>
            </a:extLst>
          </p:cNvPr>
          <p:cNvSpPr>
            <a:spLocks noGrp="1"/>
          </p:cNvSpPr>
          <p:nvPr>
            <p:ph type="sldNum" sz="quarter" idx="10"/>
          </p:nvPr>
        </p:nvSpPr>
        <p:spPr/>
        <p:txBody>
          <a:bodyPr/>
          <a:lstStyle/>
          <a:p>
            <a:pPr>
              <a:defRPr/>
            </a:pPr>
            <a:fld id="{038AB4BC-D760-449D-A975-B1B41586F3D1}" type="slidenum">
              <a:rPr lang="en-US" smtClean="0"/>
              <a:pPr>
                <a:defRPr/>
              </a:pPr>
              <a:t>5</a:t>
            </a:fld>
            <a:endParaRPr lang="en-US" dirty="0"/>
          </a:p>
        </p:txBody>
      </p:sp>
      <p:pic>
        <p:nvPicPr>
          <p:cNvPr id="6" name="Picture 5">
            <a:extLst>
              <a:ext uri="{FF2B5EF4-FFF2-40B4-BE49-F238E27FC236}">
                <a16:creationId xmlns:a16="http://schemas.microsoft.com/office/drawing/2014/main" id="{A2A50808-E3E2-AF4A-98C6-BE6C66B2E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5076"/>
            <a:ext cx="9144000" cy="3631235"/>
          </a:xfrm>
          <a:prstGeom prst="rect">
            <a:avLst/>
          </a:prstGeom>
        </p:spPr>
      </p:pic>
      <p:sp>
        <p:nvSpPr>
          <p:cNvPr id="7" name="TextBox 6">
            <a:extLst>
              <a:ext uri="{FF2B5EF4-FFF2-40B4-BE49-F238E27FC236}">
                <a16:creationId xmlns:a16="http://schemas.microsoft.com/office/drawing/2014/main" id="{4E28E00C-7C13-C44B-8B12-3BE8F7F8FD15}"/>
              </a:ext>
            </a:extLst>
          </p:cNvPr>
          <p:cNvSpPr txBox="1"/>
          <p:nvPr/>
        </p:nvSpPr>
        <p:spPr>
          <a:xfrm>
            <a:off x="0" y="5248405"/>
            <a:ext cx="9143999" cy="861774"/>
          </a:xfrm>
          <a:prstGeom prst="rect">
            <a:avLst/>
          </a:prstGeom>
          <a:noFill/>
        </p:spPr>
        <p:txBody>
          <a:bodyPr wrap="square" rtlCol="0">
            <a:spAutoFit/>
          </a:bodyPr>
          <a:lstStyle/>
          <a:p>
            <a:pPr algn="ctr"/>
            <a:r>
              <a:rPr lang="en-US" sz="3200" b="1" dirty="0">
                <a:solidFill>
                  <a:srgbClr val="FF0000"/>
                </a:solidFill>
              </a:rPr>
              <a:t>126 “green dots” listed on this map</a:t>
            </a:r>
          </a:p>
          <a:p>
            <a:pPr algn="ctr"/>
            <a:r>
              <a:rPr lang="en-US" sz="1800" b="1" dirty="0">
                <a:solidFill>
                  <a:srgbClr val="FF0000"/>
                </a:solidFill>
              </a:rPr>
              <a:t>Accounting for ~ 160M hours/month … 160M/(24x30) = 222 thousand cores</a:t>
            </a:r>
          </a:p>
        </p:txBody>
      </p:sp>
      <p:sp>
        <p:nvSpPr>
          <p:cNvPr id="8" name="TextBox 7">
            <a:extLst>
              <a:ext uri="{FF2B5EF4-FFF2-40B4-BE49-F238E27FC236}">
                <a16:creationId xmlns:a16="http://schemas.microsoft.com/office/drawing/2014/main" id="{D5635D9C-FADA-AF41-962C-AE137895209D}"/>
              </a:ext>
            </a:extLst>
          </p:cNvPr>
          <p:cNvSpPr txBox="1"/>
          <p:nvPr/>
        </p:nvSpPr>
        <p:spPr>
          <a:xfrm>
            <a:off x="0" y="6200384"/>
            <a:ext cx="9144000" cy="461665"/>
          </a:xfrm>
          <a:prstGeom prst="rect">
            <a:avLst/>
          </a:prstGeom>
          <a:noFill/>
        </p:spPr>
        <p:txBody>
          <a:bodyPr wrap="square" rtlCol="0">
            <a:spAutoFit/>
          </a:bodyPr>
          <a:lstStyle/>
          <a:p>
            <a:pPr algn="ctr"/>
            <a:r>
              <a:rPr lang="en-US" sz="2400" b="1" dirty="0">
                <a:solidFill>
                  <a:schemeClr val="accent6"/>
                </a:solidFill>
              </a:rPr>
              <a:t>… but the real story is so much more complicated ….</a:t>
            </a:r>
          </a:p>
        </p:txBody>
      </p:sp>
    </p:spTree>
    <p:extLst>
      <p:ext uri="{BB962C8B-B14F-4D97-AF65-F5344CB8AC3E}">
        <p14:creationId xmlns:p14="http://schemas.microsoft.com/office/powerpoint/2010/main" val="257815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0897-3C23-4747-B2D3-4A69C49E019A}"/>
              </a:ext>
            </a:extLst>
          </p:cNvPr>
          <p:cNvSpPr>
            <a:spLocks noGrp="1"/>
          </p:cNvSpPr>
          <p:nvPr>
            <p:ph type="title"/>
          </p:nvPr>
        </p:nvSpPr>
        <p:spPr>
          <a:xfrm>
            <a:off x="939451" y="0"/>
            <a:ext cx="7540669" cy="1143000"/>
          </a:xfrm>
        </p:spPr>
        <p:txBody>
          <a:bodyPr/>
          <a:lstStyle/>
          <a:p>
            <a:r>
              <a:rPr lang="en-US" dirty="0"/>
              <a:t>Many ways to BYOR … and more</a:t>
            </a:r>
          </a:p>
        </p:txBody>
      </p:sp>
      <p:sp>
        <p:nvSpPr>
          <p:cNvPr id="3" name="Content Placeholder 2">
            <a:extLst>
              <a:ext uri="{FF2B5EF4-FFF2-40B4-BE49-F238E27FC236}">
                <a16:creationId xmlns:a16="http://schemas.microsoft.com/office/drawing/2014/main" id="{51C1186A-6100-A14B-90E8-14CB348E4873}"/>
              </a:ext>
            </a:extLst>
          </p:cNvPr>
          <p:cNvSpPr>
            <a:spLocks noGrp="1"/>
          </p:cNvSpPr>
          <p:nvPr>
            <p:ph idx="1"/>
          </p:nvPr>
        </p:nvSpPr>
        <p:spPr>
          <a:xfrm>
            <a:off x="0" y="1333500"/>
            <a:ext cx="9144000" cy="4686300"/>
          </a:xfrm>
        </p:spPr>
        <p:txBody>
          <a:bodyPr/>
          <a:lstStyle/>
          <a:p>
            <a:r>
              <a:rPr lang="en-US" sz="2800" dirty="0">
                <a:solidFill>
                  <a:srgbClr val="FF0000"/>
                </a:solidFill>
              </a:rPr>
              <a:t>A Compute Federation</a:t>
            </a:r>
          </a:p>
        </p:txBody>
      </p:sp>
      <p:sp>
        <p:nvSpPr>
          <p:cNvPr id="4" name="Slide Number Placeholder 3">
            <a:extLst>
              <a:ext uri="{FF2B5EF4-FFF2-40B4-BE49-F238E27FC236}">
                <a16:creationId xmlns:a16="http://schemas.microsoft.com/office/drawing/2014/main" id="{3C63C218-7DFA-D641-A9B2-8B2C4706F354}"/>
              </a:ext>
            </a:extLst>
          </p:cNvPr>
          <p:cNvSpPr>
            <a:spLocks noGrp="1"/>
          </p:cNvSpPr>
          <p:nvPr>
            <p:ph type="sldNum" sz="quarter" idx="10"/>
          </p:nvPr>
        </p:nvSpPr>
        <p:spPr/>
        <p:txBody>
          <a:bodyPr/>
          <a:lstStyle/>
          <a:p>
            <a:pPr>
              <a:defRPr/>
            </a:pPr>
            <a:fld id="{038AB4BC-D760-449D-A975-B1B41586F3D1}" type="slidenum">
              <a:rPr lang="en-US" smtClean="0"/>
              <a:pPr>
                <a:defRPr/>
              </a:pPr>
              <a:t>6</a:t>
            </a:fld>
            <a:endParaRPr lang="en-US" dirty="0"/>
          </a:p>
        </p:txBody>
      </p:sp>
      <p:pic>
        <p:nvPicPr>
          <p:cNvPr id="5" name="Picture 4">
            <a:extLst>
              <a:ext uri="{FF2B5EF4-FFF2-40B4-BE49-F238E27FC236}">
                <a16:creationId xmlns:a16="http://schemas.microsoft.com/office/drawing/2014/main" id="{5BA361EA-C5B9-DF44-B84A-E3C4A1542A9D}"/>
              </a:ext>
            </a:extLst>
          </p:cNvPr>
          <p:cNvPicPr>
            <a:picLocks noChangeAspect="1"/>
          </p:cNvPicPr>
          <p:nvPr/>
        </p:nvPicPr>
        <p:blipFill>
          <a:blip r:embed="rId2"/>
          <a:stretch>
            <a:fillRect/>
          </a:stretch>
        </p:blipFill>
        <p:spPr>
          <a:xfrm>
            <a:off x="566798" y="1873466"/>
            <a:ext cx="8409452" cy="3587882"/>
          </a:xfrm>
          <a:prstGeom prst="rect">
            <a:avLst/>
          </a:prstGeom>
        </p:spPr>
      </p:pic>
      <p:sp>
        <p:nvSpPr>
          <p:cNvPr id="6" name="TextBox 5">
            <a:extLst>
              <a:ext uri="{FF2B5EF4-FFF2-40B4-BE49-F238E27FC236}">
                <a16:creationId xmlns:a16="http://schemas.microsoft.com/office/drawing/2014/main" id="{563C4946-0E4D-BE44-8A1D-25FFD5AB5C43}"/>
              </a:ext>
            </a:extLst>
          </p:cNvPr>
          <p:cNvSpPr txBox="1"/>
          <p:nvPr/>
        </p:nvSpPr>
        <p:spPr>
          <a:xfrm>
            <a:off x="1528175" y="5461348"/>
            <a:ext cx="926857" cy="400110"/>
          </a:xfrm>
          <a:prstGeom prst="rect">
            <a:avLst/>
          </a:prstGeom>
          <a:noFill/>
        </p:spPr>
        <p:txBody>
          <a:bodyPr wrap="none" rtlCol="0">
            <a:spAutoFit/>
          </a:bodyPr>
          <a:lstStyle/>
          <a:p>
            <a:r>
              <a:rPr lang="en-US" b="1" dirty="0">
                <a:solidFill>
                  <a:srgbClr val="00B050"/>
                </a:solidFill>
              </a:rPr>
              <a:t>BYOR</a:t>
            </a:r>
          </a:p>
        </p:txBody>
      </p:sp>
      <p:sp>
        <p:nvSpPr>
          <p:cNvPr id="7" name="TextBox 6">
            <a:extLst>
              <a:ext uri="{FF2B5EF4-FFF2-40B4-BE49-F238E27FC236}">
                <a16:creationId xmlns:a16="http://schemas.microsoft.com/office/drawing/2014/main" id="{BDD49603-A4AE-FF40-AF64-0562267DBA70}"/>
              </a:ext>
            </a:extLst>
          </p:cNvPr>
          <p:cNvSpPr txBox="1"/>
          <p:nvPr/>
        </p:nvSpPr>
        <p:spPr>
          <a:xfrm>
            <a:off x="6703512" y="5262640"/>
            <a:ext cx="926857" cy="400110"/>
          </a:xfrm>
          <a:prstGeom prst="rect">
            <a:avLst/>
          </a:prstGeom>
          <a:noFill/>
        </p:spPr>
        <p:txBody>
          <a:bodyPr wrap="none" rtlCol="0">
            <a:spAutoFit/>
          </a:bodyPr>
          <a:lstStyle/>
          <a:p>
            <a:r>
              <a:rPr lang="en-US" b="1" dirty="0">
                <a:solidFill>
                  <a:srgbClr val="00B050"/>
                </a:solidFill>
              </a:rPr>
              <a:t>BYOR</a:t>
            </a:r>
          </a:p>
        </p:txBody>
      </p:sp>
      <p:sp>
        <p:nvSpPr>
          <p:cNvPr id="8" name="TextBox 7">
            <a:extLst>
              <a:ext uri="{FF2B5EF4-FFF2-40B4-BE49-F238E27FC236}">
                <a16:creationId xmlns:a16="http://schemas.microsoft.com/office/drawing/2014/main" id="{9401403E-58EA-0E40-89BE-B4FCCD64B6F2}"/>
              </a:ext>
            </a:extLst>
          </p:cNvPr>
          <p:cNvSpPr txBox="1"/>
          <p:nvPr/>
        </p:nvSpPr>
        <p:spPr>
          <a:xfrm>
            <a:off x="6703511" y="1575913"/>
            <a:ext cx="926857" cy="400110"/>
          </a:xfrm>
          <a:prstGeom prst="rect">
            <a:avLst/>
          </a:prstGeom>
          <a:noFill/>
        </p:spPr>
        <p:txBody>
          <a:bodyPr wrap="none" rtlCol="0">
            <a:spAutoFit/>
          </a:bodyPr>
          <a:lstStyle/>
          <a:p>
            <a:r>
              <a:rPr lang="en-US" b="1" dirty="0">
                <a:solidFill>
                  <a:srgbClr val="00B050"/>
                </a:solidFill>
              </a:rPr>
              <a:t>BYOR</a:t>
            </a:r>
          </a:p>
        </p:txBody>
      </p:sp>
      <p:sp>
        <p:nvSpPr>
          <p:cNvPr id="9" name="TextBox 8">
            <a:extLst>
              <a:ext uri="{FF2B5EF4-FFF2-40B4-BE49-F238E27FC236}">
                <a16:creationId xmlns:a16="http://schemas.microsoft.com/office/drawing/2014/main" id="{A055DE11-DDCE-594B-A699-8614BD07C91A}"/>
              </a:ext>
            </a:extLst>
          </p:cNvPr>
          <p:cNvSpPr txBox="1"/>
          <p:nvPr/>
        </p:nvSpPr>
        <p:spPr>
          <a:xfrm>
            <a:off x="6878877" y="2586253"/>
            <a:ext cx="926857" cy="400110"/>
          </a:xfrm>
          <a:prstGeom prst="rect">
            <a:avLst/>
          </a:prstGeom>
          <a:noFill/>
        </p:spPr>
        <p:txBody>
          <a:bodyPr wrap="none" rtlCol="0">
            <a:spAutoFit/>
          </a:bodyPr>
          <a:lstStyle/>
          <a:p>
            <a:r>
              <a:rPr lang="en-US" b="1" dirty="0">
                <a:solidFill>
                  <a:srgbClr val="00B050"/>
                </a:solidFill>
              </a:rPr>
              <a:t>BYOR</a:t>
            </a:r>
          </a:p>
        </p:txBody>
      </p:sp>
    </p:spTree>
    <p:extLst>
      <p:ext uri="{BB962C8B-B14F-4D97-AF65-F5344CB8AC3E}">
        <p14:creationId xmlns:p14="http://schemas.microsoft.com/office/powerpoint/2010/main" val="3345307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569-9008-7A46-BDB5-B149BEF9C903}"/>
              </a:ext>
            </a:extLst>
          </p:cNvPr>
          <p:cNvSpPr>
            <a:spLocks noGrp="1"/>
          </p:cNvSpPr>
          <p:nvPr>
            <p:ph type="title"/>
          </p:nvPr>
        </p:nvSpPr>
        <p:spPr>
          <a:xfrm>
            <a:off x="1248606" y="0"/>
            <a:ext cx="7072434" cy="1143000"/>
          </a:xfrm>
        </p:spPr>
        <p:txBody>
          <a:bodyPr/>
          <a:lstStyle/>
          <a:p>
            <a:r>
              <a:rPr lang="en-US" dirty="0"/>
              <a:t>Federation = distributed control</a:t>
            </a:r>
          </a:p>
        </p:txBody>
      </p:sp>
      <p:sp>
        <p:nvSpPr>
          <p:cNvPr id="3" name="Content Placeholder 2">
            <a:extLst>
              <a:ext uri="{FF2B5EF4-FFF2-40B4-BE49-F238E27FC236}">
                <a16:creationId xmlns:a16="http://schemas.microsoft.com/office/drawing/2014/main" id="{27801E85-A1B3-0044-8A0F-B444A3E71E27}"/>
              </a:ext>
            </a:extLst>
          </p:cNvPr>
          <p:cNvSpPr>
            <a:spLocks noGrp="1"/>
          </p:cNvSpPr>
          <p:nvPr>
            <p:ph idx="1"/>
          </p:nvPr>
        </p:nvSpPr>
        <p:spPr>
          <a:xfrm>
            <a:off x="102870" y="1333500"/>
            <a:ext cx="9041130" cy="4686300"/>
          </a:xfrm>
        </p:spPr>
        <p:txBody>
          <a:bodyPr/>
          <a:lstStyle/>
          <a:p>
            <a:r>
              <a:rPr lang="en-US" sz="2800" dirty="0"/>
              <a:t>OSG works on three simple principles:</a:t>
            </a:r>
          </a:p>
          <a:p>
            <a:pPr marL="914400" lvl="1" indent="-457200">
              <a:buFont typeface="+mj-lt"/>
              <a:buAutoNum type="arabicPeriod"/>
            </a:pPr>
            <a:r>
              <a:rPr lang="en-US" sz="2400" dirty="0">
                <a:solidFill>
                  <a:srgbClr val="FF0000"/>
                </a:solidFill>
              </a:rPr>
              <a:t>Resource Owners determine policy of use</a:t>
            </a:r>
          </a:p>
          <a:p>
            <a:pPr lvl="2"/>
            <a:r>
              <a:rPr lang="en-US" sz="2000" dirty="0"/>
              <a:t>This means that all policy of use is set locally by the clusters that join the federation.</a:t>
            </a:r>
          </a:p>
          <a:p>
            <a:pPr marL="914400" lvl="1" indent="-457200">
              <a:buFont typeface="+mj-lt"/>
              <a:buAutoNum type="arabicPeriod"/>
            </a:pPr>
            <a:r>
              <a:rPr lang="en-US" sz="2400" dirty="0">
                <a:solidFill>
                  <a:srgbClr val="FF0000"/>
                </a:solidFill>
              </a:rPr>
              <a:t>Resource Consumers specify the types of resources they are willing to use</a:t>
            </a:r>
            <a:r>
              <a:rPr lang="en-US" sz="2400" dirty="0"/>
              <a:t>.</a:t>
            </a:r>
          </a:p>
          <a:p>
            <a:pPr lvl="2"/>
            <a:r>
              <a:rPr lang="en-US" sz="2000" dirty="0"/>
              <a:t>How much RAM? How many cores per node? …</a:t>
            </a:r>
          </a:p>
          <a:p>
            <a:pPr marL="914400" lvl="1" indent="-457200">
              <a:buFont typeface="+mj-lt"/>
              <a:buAutoNum type="arabicPeriod"/>
            </a:pPr>
            <a:r>
              <a:rPr lang="en-US" sz="2400" dirty="0"/>
              <a:t>OSG submits it’s </a:t>
            </a:r>
            <a:r>
              <a:rPr lang="en-US" sz="2400" i="1" dirty="0"/>
              <a:t>own</a:t>
            </a:r>
            <a:r>
              <a:rPr lang="en-US" sz="2400" dirty="0"/>
              <a:t> batch system as ‘jobs’ into local batch systems.</a:t>
            </a:r>
          </a:p>
          <a:p>
            <a:pPr lvl="2"/>
            <a:r>
              <a:rPr lang="en-US" sz="2000" dirty="0">
                <a:solidFill>
                  <a:srgbClr val="FF0000"/>
                </a:solidFill>
              </a:rPr>
              <a:t>User jobs are submitted locally, queued centrally, and execute anywhere that matches requirements after resource becomes available.</a:t>
            </a:r>
          </a:p>
        </p:txBody>
      </p:sp>
      <p:sp>
        <p:nvSpPr>
          <p:cNvPr id="4" name="Slide Number Placeholder 3">
            <a:extLst>
              <a:ext uri="{FF2B5EF4-FFF2-40B4-BE49-F238E27FC236}">
                <a16:creationId xmlns:a16="http://schemas.microsoft.com/office/drawing/2014/main" id="{EE0B164A-4871-4248-8D45-A3BC603F2458}"/>
              </a:ext>
            </a:extLst>
          </p:cNvPr>
          <p:cNvSpPr>
            <a:spLocks noGrp="1"/>
          </p:cNvSpPr>
          <p:nvPr>
            <p:ph type="sldNum" sz="quarter" idx="10"/>
          </p:nvPr>
        </p:nvSpPr>
        <p:spPr/>
        <p:txBody>
          <a:bodyPr/>
          <a:lstStyle/>
          <a:p>
            <a:pPr>
              <a:defRPr/>
            </a:pPr>
            <a:fld id="{038AB4BC-D760-449D-A975-B1B41586F3D1}" type="slidenum">
              <a:rPr lang="en-US" smtClean="0"/>
              <a:pPr>
                <a:defRPr/>
              </a:pPr>
              <a:t>7</a:t>
            </a:fld>
            <a:endParaRPr lang="en-US" dirty="0"/>
          </a:p>
        </p:txBody>
      </p:sp>
      <p:sp>
        <p:nvSpPr>
          <p:cNvPr id="5" name="TextBox 4">
            <a:extLst>
              <a:ext uri="{FF2B5EF4-FFF2-40B4-BE49-F238E27FC236}">
                <a16:creationId xmlns:a16="http://schemas.microsoft.com/office/drawing/2014/main" id="{DDDE127B-5AAE-8C45-9D54-D514B6484BB4}"/>
              </a:ext>
            </a:extLst>
          </p:cNvPr>
          <p:cNvSpPr txBox="1"/>
          <p:nvPr/>
        </p:nvSpPr>
        <p:spPr>
          <a:xfrm>
            <a:off x="0" y="5878770"/>
            <a:ext cx="9144000" cy="461665"/>
          </a:xfrm>
          <a:prstGeom prst="rect">
            <a:avLst/>
          </a:prstGeom>
          <a:noFill/>
        </p:spPr>
        <p:txBody>
          <a:bodyPr wrap="square" rtlCol="0">
            <a:spAutoFit/>
          </a:bodyPr>
          <a:lstStyle/>
          <a:p>
            <a:pPr algn="ctr"/>
            <a:r>
              <a:rPr lang="en-US" sz="2400" b="1" dirty="0">
                <a:solidFill>
                  <a:srgbClr val="0432FF"/>
                </a:solidFill>
              </a:rPr>
              <a:t>OSG operates overlay system(s) as services for all of science</a:t>
            </a:r>
          </a:p>
        </p:txBody>
      </p:sp>
    </p:spTree>
    <p:extLst>
      <p:ext uri="{BB962C8B-B14F-4D97-AF65-F5344CB8AC3E}">
        <p14:creationId xmlns:p14="http://schemas.microsoft.com/office/powerpoint/2010/main" val="349433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9E9B-F5DD-3749-8500-A4C2106CD246}"/>
              </a:ext>
            </a:extLst>
          </p:cNvPr>
          <p:cNvSpPr>
            <a:spLocks noGrp="1"/>
          </p:cNvSpPr>
          <p:nvPr>
            <p:ph type="title"/>
          </p:nvPr>
        </p:nvSpPr>
        <p:spPr/>
        <p:txBody>
          <a:bodyPr/>
          <a:lstStyle/>
          <a:p>
            <a:r>
              <a:rPr lang="en-US" dirty="0"/>
              <a:t>OSG Data Federation</a:t>
            </a:r>
            <a:br>
              <a:rPr lang="en-US" dirty="0"/>
            </a:br>
            <a:r>
              <a:rPr lang="en-US" dirty="0"/>
              <a:t>“Netflix for Open Science”</a:t>
            </a:r>
          </a:p>
        </p:txBody>
      </p:sp>
      <p:sp>
        <p:nvSpPr>
          <p:cNvPr id="4" name="Slide Number Placeholder 3">
            <a:extLst>
              <a:ext uri="{FF2B5EF4-FFF2-40B4-BE49-F238E27FC236}">
                <a16:creationId xmlns:a16="http://schemas.microsoft.com/office/drawing/2014/main" id="{909E35C7-567D-054E-8D00-3AC1E3CD9C03}"/>
              </a:ext>
            </a:extLst>
          </p:cNvPr>
          <p:cNvSpPr>
            <a:spLocks noGrp="1"/>
          </p:cNvSpPr>
          <p:nvPr>
            <p:ph type="sldNum" sz="quarter" idx="10"/>
          </p:nvPr>
        </p:nvSpPr>
        <p:spPr/>
        <p:txBody>
          <a:bodyPr/>
          <a:lstStyle/>
          <a:p>
            <a:pPr>
              <a:defRPr/>
            </a:pPr>
            <a:fld id="{038AB4BC-D760-449D-A975-B1B41586F3D1}" type="slidenum">
              <a:rPr lang="en-US" smtClean="0"/>
              <a:pPr>
                <a:defRPr/>
              </a:pPr>
              <a:t>8</a:t>
            </a:fld>
            <a:endParaRPr lang="en-US" dirty="0"/>
          </a:p>
        </p:txBody>
      </p:sp>
      <p:graphicFrame>
        <p:nvGraphicFramePr>
          <p:cNvPr id="5" name="Table 4">
            <a:extLst>
              <a:ext uri="{FF2B5EF4-FFF2-40B4-BE49-F238E27FC236}">
                <a16:creationId xmlns:a16="http://schemas.microsoft.com/office/drawing/2014/main" id="{0617A03A-6951-0249-B42B-401EC2CFE582}"/>
              </a:ext>
            </a:extLst>
          </p:cNvPr>
          <p:cNvGraphicFramePr>
            <a:graphicFrameLocks noGrp="1"/>
          </p:cNvGraphicFramePr>
          <p:nvPr>
            <p:extLst/>
          </p:nvPr>
        </p:nvGraphicFramePr>
        <p:xfrm>
          <a:off x="87685" y="1315234"/>
          <a:ext cx="4121060" cy="3193520"/>
        </p:xfrm>
        <a:graphic>
          <a:graphicData uri="http://schemas.openxmlformats.org/drawingml/2006/table">
            <a:tbl>
              <a:tblPr firstRow="1" bandRow="1"/>
              <a:tblGrid>
                <a:gridCol w="1376714">
                  <a:extLst>
                    <a:ext uri="{9D8B030D-6E8A-4147-A177-3AD203B41FA5}">
                      <a16:colId xmlns:a16="http://schemas.microsoft.com/office/drawing/2014/main" val="298039254"/>
                    </a:ext>
                  </a:extLst>
                </a:gridCol>
                <a:gridCol w="936081">
                  <a:extLst>
                    <a:ext uri="{9D8B030D-6E8A-4147-A177-3AD203B41FA5}">
                      <a16:colId xmlns:a16="http://schemas.microsoft.com/office/drawing/2014/main" val="3023404593"/>
                    </a:ext>
                  </a:extLst>
                </a:gridCol>
                <a:gridCol w="865962">
                  <a:extLst>
                    <a:ext uri="{9D8B030D-6E8A-4147-A177-3AD203B41FA5}">
                      <a16:colId xmlns:a16="http://schemas.microsoft.com/office/drawing/2014/main" val="2360584117"/>
                    </a:ext>
                  </a:extLst>
                </a:gridCol>
                <a:gridCol w="942303">
                  <a:extLst>
                    <a:ext uri="{9D8B030D-6E8A-4147-A177-3AD203B41FA5}">
                      <a16:colId xmlns:a16="http://schemas.microsoft.com/office/drawing/2014/main" val="734555558"/>
                    </a:ext>
                  </a:extLst>
                </a:gridCol>
              </a:tblGrid>
              <a:tr h="361669">
                <a:tc>
                  <a:txBody>
                    <a:bodyPr/>
                    <a:lstStyle/>
                    <a:p>
                      <a:r>
                        <a:rPr lang="en-US" sz="1400" dirty="0"/>
                        <a:t>Collaboration</a:t>
                      </a:r>
                    </a:p>
                  </a:txBody>
                  <a:tcPr/>
                </a:tc>
                <a:tc>
                  <a:txBody>
                    <a:bodyPr/>
                    <a:lstStyle/>
                    <a:p>
                      <a:r>
                        <a:rPr lang="en-US" sz="1400" dirty="0"/>
                        <a:t>Working Set</a:t>
                      </a:r>
                    </a:p>
                  </a:txBody>
                  <a:tcPr/>
                </a:tc>
                <a:tc>
                  <a:txBody>
                    <a:bodyPr/>
                    <a:lstStyle/>
                    <a:p>
                      <a:r>
                        <a:rPr lang="en-US" sz="1400" dirty="0"/>
                        <a:t>Data Read</a:t>
                      </a:r>
                    </a:p>
                  </a:txBody>
                  <a:tcPr/>
                </a:tc>
                <a:tc>
                  <a:txBody>
                    <a:bodyPr/>
                    <a:lstStyle/>
                    <a:p>
                      <a:r>
                        <a:rPr lang="en-US" sz="1400" dirty="0"/>
                        <a:t>Reread Multiplier</a:t>
                      </a:r>
                    </a:p>
                  </a:txBody>
                  <a:tcPr/>
                </a:tc>
                <a:extLst>
                  <a:ext uri="{0D108BD9-81ED-4DB2-BD59-A6C34878D82A}">
                    <a16:rowId xmlns:a16="http://schemas.microsoft.com/office/drawing/2014/main" val="973889186"/>
                  </a:ext>
                </a:extLst>
              </a:tr>
              <a:tr h="361669">
                <a:tc>
                  <a:txBody>
                    <a:bodyPr/>
                    <a:lstStyle/>
                    <a:p>
                      <a:r>
                        <a:rPr lang="en-US" sz="1400" dirty="0"/>
                        <a:t>DUNE</a:t>
                      </a:r>
                    </a:p>
                  </a:txBody>
                  <a:tcPr/>
                </a:tc>
                <a:tc>
                  <a:txBody>
                    <a:bodyPr/>
                    <a:lstStyle/>
                    <a:p>
                      <a:r>
                        <a:rPr lang="en-US" sz="1400" dirty="0"/>
                        <a:t>25GB</a:t>
                      </a:r>
                    </a:p>
                  </a:txBody>
                  <a:tcPr/>
                </a:tc>
                <a:tc>
                  <a:txBody>
                    <a:bodyPr/>
                    <a:lstStyle/>
                    <a:p>
                      <a:r>
                        <a:rPr lang="en-US" sz="1400" dirty="0"/>
                        <a:t>131TB</a:t>
                      </a:r>
                    </a:p>
                  </a:txBody>
                  <a:tcPr/>
                </a:tc>
                <a:tc>
                  <a:txBody>
                    <a:bodyPr/>
                    <a:lstStyle/>
                    <a:p>
                      <a:r>
                        <a:rPr lang="en-US" sz="1400" dirty="0"/>
                        <a:t>5.4k</a:t>
                      </a:r>
                    </a:p>
                  </a:txBody>
                  <a:tcPr/>
                </a:tc>
                <a:extLst>
                  <a:ext uri="{0D108BD9-81ED-4DB2-BD59-A6C34878D82A}">
                    <a16:rowId xmlns:a16="http://schemas.microsoft.com/office/drawing/2014/main" val="3476117555"/>
                  </a:ext>
                </a:extLst>
              </a:tr>
              <a:tr h="505346">
                <a:tc>
                  <a:txBody>
                    <a:bodyPr/>
                    <a:lstStyle/>
                    <a:p>
                      <a:r>
                        <a:rPr lang="en-US" sz="1400" dirty="0"/>
                        <a:t>LIGO (private)</a:t>
                      </a:r>
                    </a:p>
                  </a:txBody>
                  <a:tcPr/>
                </a:tc>
                <a:tc>
                  <a:txBody>
                    <a:bodyPr/>
                    <a:lstStyle/>
                    <a:p>
                      <a:r>
                        <a:rPr lang="en-US" sz="1400" dirty="0"/>
                        <a:t>41.4TB</a:t>
                      </a:r>
                    </a:p>
                  </a:txBody>
                  <a:tcPr/>
                </a:tc>
                <a:tc>
                  <a:txBody>
                    <a:bodyPr/>
                    <a:lstStyle/>
                    <a:p>
                      <a:r>
                        <a:rPr lang="en-US" sz="1400" dirty="0"/>
                        <a:t>3.8PB</a:t>
                      </a:r>
                    </a:p>
                  </a:txBody>
                  <a:tcPr/>
                </a:tc>
                <a:tc>
                  <a:txBody>
                    <a:bodyPr/>
                    <a:lstStyle/>
                    <a:p>
                      <a:r>
                        <a:rPr lang="en-US" sz="1400" dirty="0"/>
                        <a:t>95</a:t>
                      </a:r>
                    </a:p>
                  </a:txBody>
                  <a:tcPr/>
                </a:tc>
                <a:extLst>
                  <a:ext uri="{0D108BD9-81ED-4DB2-BD59-A6C34878D82A}">
                    <a16:rowId xmlns:a16="http://schemas.microsoft.com/office/drawing/2014/main" val="1124441362"/>
                  </a:ext>
                </a:extLst>
              </a:tr>
              <a:tr h="361669">
                <a:tc>
                  <a:txBody>
                    <a:bodyPr/>
                    <a:lstStyle/>
                    <a:p>
                      <a:r>
                        <a:rPr lang="en-US" sz="1400" dirty="0"/>
                        <a:t>LIGO (public)</a:t>
                      </a:r>
                    </a:p>
                  </a:txBody>
                  <a:tcPr/>
                </a:tc>
                <a:tc>
                  <a:txBody>
                    <a:bodyPr/>
                    <a:lstStyle/>
                    <a:p>
                      <a:r>
                        <a:rPr lang="en-US" sz="1400" dirty="0"/>
                        <a:t>4.3TB</a:t>
                      </a:r>
                    </a:p>
                  </a:txBody>
                  <a:tcPr/>
                </a:tc>
                <a:tc>
                  <a:txBody>
                    <a:bodyPr/>
                    <a:lstStyle/>
                    <a:p>
                      <a:r>
                        <a:rPr lang="en-US" sz="1400" dirty="0"/>
                        <a:t>1.5PB</a:t>
                      </a:r>
                    </a:p>
                  </a:txBody>
                  <a:tcPr/>
                </a:tc>
                <a:tc>
                  <a:txBody>
                    <a:bodyPr/>
                    <a:lstStyle/>
                    <a:p>
                      <a:r>
                        <a:rPr lang="en-US" sz="1400" dirty="0"/>
                        <a:t>318</a:t>
                      </a:r>
                    </a:p>
                  </a:txBody>
                  <a:tcPr/>
                </a:tc>
                <a:extLst>
                  <a:ext uri="{0D108BD9-81ED-4DB2-BD59-A6C34878D82A}">
                    <a16:rowId xmlns:a16="http://schemas.microsoft.com/office/drawing/2014/main" val="744362946"/>
                  </a:ext>
                </a:extLst>
              </a:tr>
              <a:tr h="361669">
                <a:tc>
                  <a:txBody>
                    <a:bodyPr/>
                    <a:lstStyle/>
                    <a:p>
                      <a:r>
                        <a:rPr lang="en-US" sz="1400" dirty="0"/>
                        <a:t>MINERVA</a:t>
                      </a:r>
                    </a:p>
                  </a:txBody>
                  <a:tcPr/>
                </a:tc>
                <a:tc>
                  <a:txBody>
                    <a:bodyPr/>
                    <a:lstStyle/>
                    <a:p>
                      <a:r>
                        <a:rPr lang="en-US" sz="1400" dirty="0"/>
                        <a:t>351GB</a:t>
                      </a:r>
                    </a:p>
                  </a:txBody>
                  <a:tcPr/>
                </a:tc>
                <a:tc>
                  <a:txBody>
                    <a:bodyPr/>
                    <a:lstStyle/>
                    <a:p>
                      <a:r>
                        <a:rPr lang="en-US" sz="1400" dirty="0"/>
                        <a:t>116TB</a:t>
                      </a:r>
                    </a:p>
                  </a:txBody>
                  <a:tcPr/>
                </a:tc>
                <a:tc>
                  <a:txBody>
                    <a:bodyPr/>
                    <a:lstStyle/>
                    <a:p>
                      <a:r>
                        <a:rPr lang="en-US" sz="1400" dirty="0"/>
                        <a:t>340</a:t>
                      </a:r>
                    </a:p>
                  </a:txBody>
                  <a:tcPr/>
                </a:tc>
                <a:extLst>
                  <a:ext uri="{0D108BD9-81ED-4DB2-BD59-A6C34878D82A}">
                    <a16:rowId xmlns:a16="http://schemas.microsoft.com/office/drawing/2014/main" val="901470161"/>
                  </a:ext>
                </a:extLst>
              </a:tr>
              <a:tr h="361669">
                <a:tc>
                  <a:txBody>
                    <a:bodyPr/>
                    <a:lstStyle/>
                    <a:p>
                      <a:r>
                        <a:rPr lang="en-US" sz="1400" dirty="0"/>
                        <a:t>DES</a:t>
                      </a:r>
                    </a:p>
                  </a:txBody>
                  <a:tcPr/>
                </a:tc>
                <a:tc>
                  <a:txBody>
                    <a:bodyPr/>
                    <a:lstStyle/>
                    <a:p>
                      <a:r>
                        <a:rPr lang="en-US" sz="1400" dirty="0"/>
                        <a:t>268GB</a:t>
                      </a:r>
                    </a:p>
                  </a:txBody>
                  <a:tcPr/>
                </a:tc>
                <a:tc>
                  <a:txBody>
                    <a:bodyPr/>
                    <a:lstStyle/>
                    <a:p>
                      <a:r>
                        <a:rPr lang="en-US" sz="1400" dirty="0"/>
                        <a:t>17TB</a:t>
                      </a:r>
                    </a:p>
                  </a:txBody>
                  <a:tcPr/>
                </a:tc>
                <a:tc>
                  <a:txBody>
                    <a:bodyPr/>
                    <a:lstStyle/>
                    <a:p>
                      <a:r>
                        <a:rPr lang="en-US" sz="1400" dirty="0"/>
                        <a:t>66</a:t>
                      </a:r>
                    </a:p>
                  </a:txBody>
                  <a:tcPr/>
                </a:tc>
                <a:extLst>
                  <a:ext uri="{0D108BD9-81ED-4DB2-BD59-A6C34878D82A}">
                    <a16:rowId xmlns:a16="http://schemas.microsoft.com/office/drawing/2014/main" val="1731471356"/>
                  </a:ext>
                </a:extLst>
              </a:tr>
              <a:tr h="361669">
                <a:tc>
                  <a:txBody>
                    <a:bodyPr/>
                    <a:lstStyle/>
                    <a:p>
                      <a:r>
                        <a:rPr lang="en-US" sz="1400" dirty="0"/>
                        <a:t>NOVA</a:t>
                      </a:r>
                    </a:p>
                  </a:txBody>
                  <a:tcPr/>
                </a:tc>
                <a:tc>
                  <a:txBody>
                    <a:bodyPr/>
                    <a:lstStyle/>
                    <a:p>
                      <a:r>
                        <a:rPr lang="en-US" sz="1400" dirty="0"/>
                        <a:t>268GB</a:t>
                      </a:r>
                    </a:p>
                  </a:txBody>
                  <a:tcPr/>
                </a:tc>
                <a:tc>
                  <a:txBody>
                    <a:bodyPr/>
                    <a:lstStyle/>
                    <a:p>
                      <a:r>
                        <a:rPr lang="en-US" sz="1400" dirty="0"/>
                        <a:t>308TB</a:t>
                      </a:r>
                    </a:p>
                  </a:txBody>
                  <a:tcPr/>
                </a:tc>
                <a:tc>
                  <a:txBody>
                    <a:bodyPr/>
                    <a:lstStyle/>
                    <a:p>
                      <a:r>
                        <a:rPr lang="en-US" sz="1400" dirty="0"/>
                        <a:t>1.2k</a:t>
                      </a:r>
                    </a:p>
                  </a:txBody>
                  <a:tcPr/>
                </a:tc>
                <a:extLst>
                  <a:ext uri="{0D108BD9-81ED-4DB2-BD59-A6C34878D82A}">
                    <a16:rowId xmlns:a16="http://schemas.microsoft.com/office/drawing/2014/main" val="3462973629"/>
                  </a:ext>
                </a:extLst>
              </a:tr>
              <a:tr h="361669">
                <a:tc>
                  <a:txBody>
                    <a:bodyPr/>
                    <a:lstStyle/>
                    <a:p>
                      <a:r>
                        <a:rPr lang="en-US" sz="1400" dirty="0" err="1"/>
                        <a:t>RPI_Brown</a:t>
                      </a:r>
                      <a:endParaRPr lang="en-US" sz="1400" dirty="0"/>
                    </a:p>
                  </a:txBody>
                  <a:tcPr/>
                </a:tc>
                <a:tc>
                  <a:txBody>
                    <a:bodyPr/>
                    <a:lstStyle/>
                    <a:p>
                      <a:r>
                        <a:rPr lang="en-US" sz="1400" dirty="0"/>
                        <a:t>67GB</a:t>
                      </a:r>
                    </a:p>
                  </a:txBody>
                  <a:tcPr/>
                </a:tc>
                <a:tc>
                  <a:txBody>
                    <a:bodyPr/>
                    <a:lstStyle/>
                    <a:p>
                      <a:r>
                        <a:rPr lang="en-US" sz="1400" dirty="0"/>
                        <a:t>541TB</a:t>
                      </a:r>
                    </a:p>
                  </a:txBody>
                  <a:tcPr/>
                </a:tc>
                <a:tc>
                  <a:txBody>
                    <a:bodyPr/>
                    <a:lstStyle/>
                    <a:p>
                      <a:r>
                        <a:rPr lang="en-US" sz="1400" dirty="0"/>
                        <a:t>8.3k</a:t>
                      </a:r>
                    </a:p>
                  </a:txBody>
                  <a:tcPr/>
                </a:tc>
                <a:extLst>
                  <a:ext uri="{0D108BD9-81ED-4DB2-BD59-A6C34878D82A}">
                    <a16:rowId xmlns:a16="http://schemas.microsoft.com/office/drawing/2014/main" val="1626736717"/>
                  </a:ext>
                </a:extLst>
              </a:tr>
            </a:tbl>
          </a:graphicData>
        </a:graphic>
      </p:graphicFrame>
      <p:sp>
        <p:nvSpPr>
          <p:cNvPr id="7" name="TextBox 6">
            <a:extLst>
              <a:ext uri="{FF2B5EF4-FFF2-40B4-BE49-F238E27FC236}">
                <a16:creationId xmlns:a16="http://schemas.microsoft.com/office/drawing/2014/main" id="{D3A8D129-493D-CC46-9107-F647AC0B7B3A}"/>
              </a:ext>
            </a:extLst>
          </p:cNvPr>
          <p:cNvSpPr txBox="1"/>
          <p:nvPr/>
        </p:nvSpPr>
        <p:spPr>
          <a:xfrm>
            <a:off x="4224638" y="4300994"/>
            <a:ext cx="4919362" cy="830997"/>
          </a:xfrm>
          <a:prstGeom prst="rect">
            <a:avLst/>
          </a:prstGeom>
          <a:noFill/>
        </p:spPr>
        <p:txBody>
          <a:bodyPr wrap="square" rtlCol="0">
            <a:spAutoFit/>
          </a:bodyPr>
          <a:lstStyle/>
          <a:p>
            <a:pPr algn="ctr"/>
            <a:r>
              <a:rPr lang="en-US" sz="2400" b="1" dirty="0">
                <a:solidFill>
                  <a:srgbClr val="FF0000"/>
                </a:solidFill>
              </a:rPr>
              <a:t>More than a dozen caches </a:t>
            </a:r>
          </a:p>
          <a:p>
            <a:pPr algn="ctr"/>
            <a:r>
              <a:rPr lang="en-US" sz="2400" b="1" dirty="0">
                <a:solidFill>
                  <a:srgbClr val="FF0000"/>
                </a:solidFill>
              </a:rPr>
              <a:t>deployed across 3 continents</a:t>
            </a:r>
          </a:p>
        </p:txBody>
      </p:sp>
      <p:sp>
        <p:nvSpPr>
          <p:cNvPr id="8" name="TextBox 7">
            <a:extLst>
              <a:ext uri="{FF2B5EF4-FFF2-40B4-BE49-F238E27FC236}">
                <a16:creationId xmlns:a16="http://schemas.microsoft.com/office/drawing/2014/main" id="{861EAA00-1E9C-FF40-A3D6-0748F28757AC}"/>
              </a:ext>
            </a:extLst>
          </p:cNvPr>
          <p:cNvSpPr txBox="1"/>
          <p:nvPr/>
        </p:nvSpPr>
        <p:spPr>
          <a:xfrm>
            <a:off x="3803449" y="5231228"/>
            <a:ext cx="5442516" cy="369332"/>
          </a:xfrm>
          <a:prstGeom prst="rect">
            <a:avLst/>
          </a:prstGeom>
          <a:noFill/>
        </p:spPr>
        <p:txBody>
          <a:bodyPr wrap="none" rtlCol="0">
            <a:spAutoFit/>
          </a:bodyPr>
          <a:lstStyle/>
          <a:p>
            <a:pPr algn="ctr"/>
            <a:r>
              <a:rPr lang="en-US" sz="1800" b="1" dirty="0">
                <a:solidFill>
                  <a:srgbClr val="FF0000"/>
                </a:solidFill>
              </a:rPr>
              <a:t>Including several at POPs of Internet2 and GPN.</a:t>
            </a:r>
          </a:p>
        </p:txBody>
      </p:sp>
      <p:sp>
        <p:nvSpPr>
          <p:cNvPr id="9" name="TextBox 8">
            <a:extLst>
              <a:ext uri="{FF2B5EF4-FFF2-40B4-BE49-F238E27FC236}">
                <a16:creationId xmlns:a16="http://schemas.microsoft.com/office/drawing/2014/main" id="{51CF94A6-0D1F-644A-B662-EDF2686A8C32}"/>
              </a:ext>
            </a:extLst>
          </p:cNvPr>
          <p:cNvSpPr txBox="1"/>
          <p:nvPr/>
        </p:nvSpPr>
        <p:spPr>
          <a:xfrm>
            <a:off x="355095" y="4606350"/>
            <a:ext cx="3586239" cy="707886"/>
          </a:xfrm>
          <a:prstGeom prst="rect">
            <a:avLst/>
          </a:prstGeom>
          <a:noFill/>
        </p:spPr>
        <p:txBody>
          <a:bodyPr wrap="none" rtlCol="0">
            <a:spAutoFit/>
          </a:bodyPr>
          <a:lstStyle/>
          <a:p>
            <a:pPr algn="ctr"/>
            <a:r>
              <a:rPr lang="en-US" b="1" dirty="0">
                <a:solidFill>
                  <a:srgbClr val="FF0000"/>
                </a:solidFill>
              </a:rPr>
              <a:t>Data pulled from federation </a:t>
            </a:r>
          </a:p>
          <a:p>
            <a:pPr algn="ctr"/>
            <a:r>
              <a:rPr lang="en-US" b="1" dirty="0">
                <a:solidFill>
                  <a:srgbClr val="FF0000"/>
                </a:solidFill>
              </a:rPr>
              <a:t>in 6 month period 3-8/2020</a:t>
            </a:r>
          </a:p>
        </p:txBody>
      </p:sp>
      <p:sp>
        <p:nvSpPr>
          <p:cNvPr id="10" name="TextBox 9">
            <a:extLst>
              <a:ext uri="{FF2B5EF4-FFF2-40B4-BE49-F238E27FC236}">
                <a16:creationId xmlns:a16="http://schemas.microsoft.com/office/drawing/2014/main" id="{6E68703F-6021-4B41-B647-85AD6B3E2533}"/>
              </a:ext>
            </a:extLst>
          </p:cNvPr>
          <p:cNvSpPr txBox="1"/>
          <p:nvPr/>
        </p:nvSpPr>
        <p:spPr>
          <a:xfrm>
            <a:off x="0" y="5819938"/>
            <a:ext cx="9144000" cy="892552"/>
          </a:xfrm>
          <a:prstGeom prst="rect">
            <a:avLst/>
          </a:prstGeom>
          <a:noFill/>
        </p:spPr>
        <p:txBody>
          <a:bodyPr wrap="square" rtlCol="0">
            <a:spAutoFit/>
          </a:bodyPr>
          <a:lstStyle/>
          <a:p>
            <a:pPr algn="ctr"/>
            <a:r>
              <a:rPr lang="en-US" b="1" dirty="0">
                <a:solidFill>
                  <a:srgbClr val="0432FF"/>
                </a:solidFill>
              </a:rPr>
              <a:t>Recent use includes “collaborations”, “public data” accessed by single PIs, and “personal data” accessed by single PIs </a:t>
            </a:r>
          </a:p>
          <a:p>
            <a:pPr algn="ctr"/>
            <a:r>
              <a:rPr lang="en-US" sz="1200" b="1" dirty="0">
                <a:solidFill>
                  <a:srgbClr val="0432FF"/>
                </a:solidFill>
              </a:rPr>
              <a:t>(9 single PIs with &gt;1TB of personal data read)</a:t>
            </a:r>
          </a:p>
        </p:txBody>
      </p:sp>
      <p:pic>
        <p:nvPicPr>
          <p:cNvPr id="11" name="Picture 10">
            <a:extLst>
              <a:ext uri="{FF2B5EF4-FFF2-40B4-BE49-F238E27FC236}">
                <a16:creationId xmlns:a16="http://schemas.microsoft.com/office/drawing/2014/main" id="{5E864973-43F7-0E48-B99E-EB6001918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638" y="1265249"/>
            <a:ext cx="4919362" cy="2968581"/>
          </a:xfrm>
          <a:prstGeom prst="rect">
            <a:avLst/>
          </a:prstGeom>
        </p:spPr>
      </p:pic>
    </p:spTree>
    <p:extLst>
      <p:ext uri="{BB962C8B-B14F-4D97-AF65-F5344CB8AC3E}">
        <p14:creationId xmlns:p14="http://schemas.microsoft.com/office/powerpoint/2010/main" val="270863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6569-9008-7A46-BDB5-B149BEF9C903}"/>
              </a:ext>
            </a:extLst>
          </p:cNvPr>
          <p:cNvSpPr>
            <a:spLocks noGrp="1"/>
          </p:cNvSpPr>
          <p:nvPr>
            <p:ph type="title"/>
          </p:nvPr>
        </p:nvSpPr>
        <p:spPr>
          <a:xfrm>
            <a:off x="1248606" y="0"/>
            <a:ext cx="7072434" cy="1143000"/>
          </a:xfrm>
        </p:spPr>
        <p:txBody>
          <a:bodyPr/>
          <a:lstStyle/>
          <a:p>
            <a:r>
              <a:rPr lang="en-US" dirty="0"/>
              <a:t>Data Federation Goals </a:t>
            </a:r>
          </a:p>
        </p:txBody>
      </p:sp>
      <p:sp>
        <p:nvSpPr>
          <p:cNvPr id="3" name="Content Placeholder 2">
            <a:extLst>
              <a:ext uri="{FF2B5EF4-FFF2-40B4-BE49-F238E27FC236}">
                <a16:creationId xmlns:a16="http://schemas.microsoft.com/office/drawing/2014/main" id="{27801E85-A1B3-0044-8A0F-B444A3E71E27}"/>
              </a:ext>
            </a:extLst>
          </p:cNvPr>
          <p:cNvSpPr>
            <a:spLocks noGrp="1"/>
          </p:cNvSpPr>
          <p:nvPr>
            <p:ph idx="1"/>
          </p:nvPr>
        </p:nvSpPr>
        <p:spPr>
          <a:xfrm>
            <a:off x="102870" y="1333500"/>
            <a:ext cx="9041130" cy="4686300"/>
          </a:xfrm>
        </p:spPr>
        <p:txBody>
          <a:bodyPr/>
          <a:lstStyle/>
          <a:p>
            <a:r>
              <a:rPr lang="en-US" sz="2400" dirty="0">
                <a:solidFill>
                  <a:schemeClr val="tx1"/>
                </a:solidFill>
              </a:rPr>
              <a:t>People come with their data on their local storage systems.</a:t>
            </a:r>
          </a:p>
          <a:p>
            <a:r>
              <a:rPr lang="en-US" sz="2400" dirty="0">
                <a:solidFill>
                  <a:schemeClr val="tx1"/>
                </a:solidFill>
              </a:rPr>
              <a:t>OSG offers to operate a Data Origin Service to export your data into the OSG Data Federation.</a:t>
            </a:r>
          </a:p>
          <a:p>
            <a:pPr lvl="1"/>
            <a:r>
              <a:rPr lang="en-US" sz="2000" dirty="0">
                <a:solidFill>
                  <a:schemeClr val="tx1"/>
                </a:solidFill>
              </a:rPr>
              <a:t>We give you a globally unique prefix for your filesystem namespace, and then export your namespace behind it.</a:t>
            </a:r>
          </a:p>
          <a:p>
            <a:pPr lvl="1"/>
            <a:r>
              <a:rPr lang="en-US" sz="2000" dirty="0">
                <a:solidFill>
                  <a:schemeClr val="tx1"/>
                </a:solidFill>
              </a:rPr>
              <a:t>We allow you to decide who can access what.</a:t>
            </a:r>
          </a:p>
          <a:p>
            <a:r>
              <a:rPr lang="en-US" sz="2400" dirty="0">
                <a:solidFill>
                  <a:schemeClr val="tx1"/>
                </a:solidFill>
              </a:rPr>
              <a:t>OSG then strives to guarantee</a:t>
            </a:r>
            <a:r>
              <a:rPr lang="en-US" sz="2400" dirty="0">
                <a:solidFill>
                  <a:srgbClr val="FF0000"/>
                </a:solidFill>
              </a:rPr>
              <a:t> ”uniform” performance across the nation by operating caches</a:t>
            </a:r>
            <a:r>
              <a:rPr lang="en-US" sz="2400" dirty="0">
                <a:solidFill>
                  <a:schemeClr val="tx1"/>
                </a:solidFill>
              </a:rPr>
              <a:t> to:</a:t>
            </a:r>
          </a:p>
          <a:p>
            <a:pPr lvl="1"/>
            <a:r>
              <a:rPr lang="en-US" sz="2000" dirty="0">
                <a:solidFill>
                  <a:schemeClr val="tx1"/>
                </a:solidFill>
              </a:rPr>
              <a:t>Hide access latencies</a:t>
            </a:r>
          </a:p>
          <a:p>
            <a:pPr lvl="1"/>
            <a:r>
              <a:rPr lang="en-US" sz="2000" dirty="0">
                <a:solidFill>
                  <a:schemeClr val="tx1"/>
                </a:solidFill>
              </a:rPr>
              <a:t>Reduce unnecessary network traffic from data reuse (by many jobs)</a:t>
            </a:r>
          </a:p>
          <a:p>
            <a:pPr lvl="1"/>
            <a:r>
              <a:rPr lang="en-US" sz="2000" b="1" dirty="0">
                <a:solidFill>
                  <a:schemeClr val="tx1"/>
                </a:solidFill>
              </a:rPr>
              <a:t>Protect the data origins from overloads </a:t>
            </a:r>
          </a:p>
        </p:txBody>
      </p:sp>
      <p:sp>
        <p:nvSpPr>
          <p:cNvPr id="4" name="Slide Number Placeholder 3">
            <a:extLst>
              <a:ext uri="{FF2B5EF4-FFF2-40B4-BE49-F238E27FC236}">
                <a16:creationId xmlns:a16="http://schemas.microsoft.com/office/drawing/2014/main" id="{EE0B164A-4871-4248-8D45-A3BC603F2458}"/>
              </a:ext>
            </a:extLst>
          </p:cNvPr>
          <p:cNvSpPr>
            <a:spLocks noGrp="1"/>
          </p:cNvSpPr>
          <p:nvPr>
            <p:ph type="sldNum" sz="quarter" idx="10"/>
          </p:nvPr>
        </p:nvSpPr>
        <p:spPr/>
        <p:txBody>
          <a:bodyPr/>
          <a:lstStyle/>
          <a:p>
            <a:pPr>
              <a:defRPr/>
            </a:pPr>
            <a:fld id="{038AB4BC-D760-449D-A975-B1B41586F3D1}" type="slidenum">
              <a:rPr lang="en-US" smtClean="0"/>
              <a:pPr>
                <a:defRPr/>
              </a:pPr>
              <a:t>9</a:t>
            </a:fld>
            <a:endParaRPr lang="en-US" dirty="0"/>
          </a:p>
        </p:txBody>
      </p:sp>
      <p:sp>
        <p:nvSpPr>
          <p:cNvPr id="5" name="TextBox 4">
            <a:extLst>
              <a:ext uri="{FF2B5EF4-FFF2-40B4-BE49-F238E27FC236}">
                <a16:creationId xmlns:a16="http://schemas.microsoft.com/office/drawing/2014/main" id="{DDDE127B-5AAE-8C45-9D54-D514B6484BB4}"/>
              </a:ext>
            </a:extLst>
          </p:cNvPr>
          <p:cNvSpPr txBox="1"/>
          <p:nvPr/>
        </p:nvSpPr>
        <p:spPr>
          <a:xfrm>
            <a:off x="0" y="5939135"/>
            <a:ext cx="9144000" cy="461665"/>
          </a:xfrm>
          <a:prstGeom prst="rect">
            <a:avLst/>
          </a:prstGeom>
          <a:noFill/>
        </p:spPr>
        <p:txBody>
          <a:bodyPr wrap="square" rtlCol="0">
            <a:spAutoFit/>
          </a:bodyPr>
          <a:lstStyle/>
          <a:p>
            <a:pPr algn="ctr"/>
            <a:r>
              <a:rPr lang="en-US" sz="2400" b="1" dirty="0">
                <a:solidFill>
                  <a:srgbClr val="0432FF"/>
                </a:solidFill>
              </a:rPr>
              <a:t>OSG operates overlay system(s) as services to all of science</a:t>
            </a:r>
          </a:p>
        </p:txBody>
      </p:sp>
    </p:spTree>
    <p:extLst>
      <p:ext uri="{BB962C8B-B14F-4D97-AF65-F5344CB8AC3E}">
        <p14:creationId xmlns:p14="http://schemas.microsoft.com/office/powerpoint/2010/main" val="1369765890"/>
      </p:ext>
    </p:extLst>
  </p:cSld>
  <p:clrMapOvr>
    <a:masterClrMapping/>
  </p:clrMapOvr>
</p:sld>
</file>

<file path=ppt/theme/theme1.xml><?xml version="1.0" encoding="utf-8"?>
<a:theme xmlns:a="http://schemas.openxmlformats.org/drawingml/2006/main" name="Japanese Art">
  <a:themeElements>
    <a:clrScheme name="">
      <a:dk1>
        <a:srgbClr val="000000"/>
      </a:dk1>
      <a:lt1>
        <a:srgbClr val="FFFFFF"/>
      </a:lt1>
      <a:dk2>
        <a:srgbClr val="23005F"/>
      </a:dk2>
      <a:lt2>
        <a:srgbClr val="808080"/>
      </a:lt2>
      <a:accent1>
        <a:srgbClr val="C70000"/>
      </a:accent1>
      <a:accent2>
        <a:srgbClr val="5554FF"/>
      </a:accent2>
      <a:accent3>
        <a:srgbClr val="FFFFFF"/>
      </a:accent3>
      <a:accent4>
        <a:srgbClr val="000000"/>
      </a:accent4>
      <a:accent5>
        <a:srgbClr val="E0AAAA"/>
      </a:accent5>
      <a:accent6>
        <a:srgbClr val="4C4BE7"/>
      </a:accent6>
      <a:hlink>
        <a:srgbClr val="111A99"/>
      </a:hlink>
      <a:folHlink>
        <a:srgbClr val="99CC00"/>
      </a:folHlink>
    </a:clrScheme>
    <a:fontScheme name="Japanese Art">
      <a:majorFont>
        <a:latin typeface="Futura"/>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rgbClr val="660066"/>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rgbClr val="660066"/>
            </a:solidFill>
            <a:effectLst/>
            <a:latin typeface="Arial" charset="0"/>
          </a:defRPr>
        </a:defPPr>
      </a:lstStyle>
    </a:lnDef>
  </a:objectDefaults>
  <a:extraClrSchemeLst>
    <a:extraClrScheme>
      <a:clrScheme name="Japanese Art 1">
        <a:dk1>
          <a:srgbClr val="000000"/>
        </a:dk1>
        <a:lt1>
          <a:srgbClr val="D9C641"/>
        </a:lt1>
        <a:dk2>
          <a:srgbClr val="23005F"/>
        </a:dk2>
        <a:lt2>
          <a:srgbClr val="808080"/>
        </a:lt2>
        <a:accent1>
          <a:srgbClr val="C70000"/>
        </a:accent1>
        <a:accent2>
          <a:srgbClr val="5554FF"/>
        </a:accent2>
        <a:accent3>
          <a:srgbClr val="E9DFB0"/>
        </a:accent3>
        <a:accent4>
          <a:srgbClr val="000000"/>
        </a:accent4>
        <a:accent5>
          <a:srgbClr val="E0AAAA"/>
        </a:accent5>
        <a:accent6>
          <a:srgbClr val="4C4B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I_blue_template_V3">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19843</TotalTime>
  <Words>820</Words>
  <Application>Microsoft Macintosh PowerPoint</Application>
  <PresentationFormat>On-screen Show (4:3)</PresentationFormat>
  <Paragraphs>145</Paragraphs>
  <Slides>13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ＭＳ Ｐゴシック</vt:lpstr>
      <vt:lpstr>Arial</vt:lpstr>
      <vt:lpstr>Calibri</vt:lpstr>
      <vt:lpstr>Futura</vt:lpstr>
      <vt:lpstr>Symbol</vt:lpstr>
      <vt:lpstr>Times</vt:lpstr>
      <vt:lpstr>Times New Roman</vt:lpstr>
      <vt:lpstr>Wingdings</vt:lpstr>
      <vt:lpstr>Japanese Art</vt:lpstr>
      <vt:lpstr>CI_blue_template_V3</vt:lpstr>
      <vt:lpstr> Advancing Open Science through distributed High Throughput Computing  Frank Würthwein OSG Executive Director Professor of Physics UCSD/SDSC </vt:lpstr>
      <vt:lpstr>Open Science</vt:lpstr>
      <vt:lpstr>OSG Services for Campuses</vt:lpstr>
      <vt:lpstr>Submit points overall today</vt:lpstr>
      <vt:lpstr>OSG Compute Federation</vt:lpstr>
      <vt:lpstr>Many ways to BYOR … and more</vt:lpstr>
      <vt:lpstr>Federation = distributed control</vt:lpstr>
      <vt:lpstr>OSG Data Federation “Netflix for Open Science”</vt:lpstr>
      <vt:lpstr>Data Federation Goals </vt:lpstr>
      <vt:lpstr>Sharing does not imply “quid pro quo”</vt:lpstr>
      <vt:lpstr>    Facilitation Services</vt:lpstr>
      <vt:lpstr>Software Distribution &amp; Runtime environment</vt:lpstr>
      <vt:lpstr>Summary &amp; Conclusion</vt:lpstr>
    </vt:vector>
  </TitlesOfParts>
  <Company>Fermilab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PjM Report for OSG Review Jan-2009</dc:title>
  <dc:creator>Chander Sehgal</dc:creator>
  <cp:lastModifiedBy>Microsoft Office User</cp:lastModifiedBy>
  <cp:revision>1528</cp:revision>
  <cp:lastPrinted>2019-03-18T13:58:41Z</cp:lastPrinted>
  <dcterms:created xsi:type="dcterms:W3CDTF">2006-09-16T17:30:18Z</dcterms:created>
  <dcterms:modified xsi:type="dcterms:W3CDTF">2020-09-01T18:44:29Z</dcterms:modified>
</cp:coreProperties>
</file>