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handoutMasterIdLst>
    <p:handoutMasterId r:id="rId22"/>
  </p:handoutMasterIdLst>
  <p:sldIdLst>
    <p:sldId id="256" r:id="rId2"/>
    <p:sldId id="280" r:id="rId3"/>
    <p:sldId id="263" r:id="rId4"/>
    <p:sldId id="266" r:id="rId5"/>
    <p:sldId id="267" r:id="rId6"/>
    <p:sldId id="264" r:id="rId7"/>
    <p:sldId id="265" r:id="rId8"/>
    <p:sldId id="268" r:id="rId9"/>
    <p:sldId id="271" r:id="rId10"/>
    <p:sldId id="286" r:id="rId11"/>
    <p:sldId id="261" r:id="rId12"/>
    <p:sldId id="262" r:id="rId13"/>
    <p:sldId id="285" r:id="rId14"/>
    <p:sldId id="275" r:id="rId15"/>
    <p:sldId id="277" r:id="rId16"/>
    <p:sldId id="284" r:id="rId17"/>
    <p:sldId id="283" r:id="rId18"/>
    <p:sldId id="282" r:id="rId19"/>
    <p:sldId id="281"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13"/>
    <p:restoredTop sz="75986"/>
  </p:normalViewPr>
  <p:slideViewPr>
    <p:cSldViewPr snapToGrid="0" snapToObjects="1">
      <p:cViewPr varScale="1">
        <p:scale>
          <a:sx n="127" d="100"/>
          <a:sy n="127" d="100"/>
        </p:scale>
        <p:origin x="2344" y="192"/>
      </p:cViewPr>
      <p:guideLst/>
    </p:cSldViewPr>
  </p:slideViewPr>
  <p:notesTextViewPr>
    <p:cViewPr>
      <p:scale>
        <a:sx n="1" d="1"/>
        <a:sy n="1" d="1"/>
      </p:scale>
      <p:origin x="0" y="0"/>
    </p:cViewPr>
  </p:notesTextViewPr>
  <p:notesViewPr>
    <p:cSldViewPr snapToGrid="0" snapToObjects="1">
      <p:cViewPr varScale="1">
        <p:scale>
          <a:sx n="138" d="100"/>
          <a:sy n="138" d="100"/>
        </p:scale>
        <p:origin x="471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27BC10-E09A-8E4D-B106-2A0759DC68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325C5D-9BB1-B94C-8C7D-536F7A2CAA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7074C2-77CA-1C4F-9E23-734924F1AD53}" type="datetimeFigureOut">
              <a:rPr lang="en-US" smtClean="0"/>
              <a:t>9/3/20</a:t>
            </a:fld>
            <a:endParaRPr lang="en-US"/>
          </a:p>
        </p:txBody>
      </p:sp>
      <p:sp>
        <p:nvSpPr>
          <p:cNvPr id="4" name="Footer Placeholder 3">
            <a:extLst>
              <a:ext uri="{FF2B5EF4-FFF2-40B4-BE49-F238E27FC236}">
                <a16:creationId xmlns:a16="http://schemas.microsoft.com/office/drawing/2014/main" id="{A6925FDD-C47C-224B-B813-D475430AC5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F661736-69CF-0746-B299-0839EA6536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D33063-B20E-C04E-AB17-B680BD2036A8}" type="slidenum">
              <a:rPr lang="en-US" smtClean="0"/>
              <a:t>‹#›</a:t>
            </a:fld>
            <a:endParaRPr lang="en-US"/>
          </a:p>
        </p:txBody>
      </p:sp>
    </p:spTree>
    <p:extLst>
      <p:ext uri="{BB962C8B-B14F-4D97-AF65-F5344CB8AC3E}">
        <p14:creationId xmlns:p14="http://schemas.microsoft.com/office/powerpoint/2010/main" val="1185156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22DDD-CDD1-0946-A946-F969EB5438FB}" type="datetimeFigureOut">
              <a:rPr lang="en-US" smtClean="0"/>
              <a:t>9/3/20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DA627-9E06-0448-A9CD-303AD1F95ECB}" type="slidenum">
              <a:rPr lang="en-US" smtClean="0"/>
              <a:t>‹#›</a:t>
            </a:fld>
            <a:endParaRPr lang="en-US"/>
          </a:p>
        </p:txBody>
      </p:sp>
    </p:spTree>
    <p:extLst>
      <p:ext uri="{BB962C8B-B14F-4D97-AF65-F5344CB8AC3E}">
        <p14:creationId xmlns:p14="http://schemas.microsoft.com/office/powerpoint/2010/main" val="36993891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mnh.org/learn-teach/teens/brown-scholar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amnh.org/learn-teach/adults/hackathon" TargetMode="External"/><Relationship Id="rId5" Type="http://schemas.openxmlformats.org/officeDocument/2006/relationships/hyperlink" Target="https://www.amnh.org/learn-teach/children-and-families/middle-school-institutes" TargetMode="External"/><Relationship Id="rId4" Type="http://schemas.openxmlformats.org/officeDocument/2006/relationships/hyperlink" Target="https://www.amnh.org/learn-teach/higher-education/helen-fellowship"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1</a:t>
            </a:fld>
            <a:endParaRPr lang="en-US"/>
          </a:p>
        </p:txBody>
      </p:sp>
    </p:spTree>
    <p:extLst>
      <p:ext uri="{BB962C8B-B14F-4D97-AF65-F5344CB8AC3E}">
        <p14:creationId xmlns:p14="http://schemas.microsoft.com/office/powerpoint/2010/main" val="32222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R&amp;E collaborations:</a:t>
            </a:r>
            <a:endParaRPr lang="en-US" sz="900" kern="1200" dirty="0">
              <a:solidFill>
                <a:schemeClr val="tx1"/>
              </a:solidFill>
              <a:latin typeface="+mn-lt"/>
              <a:ea typeface="+mn-ea"/>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a:solidFill>
                  <a:schemeClr val="tx1"/>
                </a:solidFill>
                <a:latin typeface="+mn-lt"/>
                <a:ea typeface="+mn-ea"/>
                <a:cs typeface="+mn-cs"/>
              </a:rPr>
              <a:t>Utah/ Linköping </a:t>
            </a:r>
            <a:r>
              <a:rPr lang="en-US" dirty="0"/>
              <a:t>University/ AMNH: OpenSpace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XSEDE/ TACC (Fluid Dynamics in gas clouds)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SDSC/ NASA: Digital Galaxy Project.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MPO/ AMNH: Project 1644 (Oppenheimer)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AMNH/ </a:t>
            </a:r>
            <a:r>
              <a:rPr lang="en-US" dirty="0" err="1"/>
              <a:t>NYSERNet</a:t>
            </a:r>
            <a:r>
              <a:rPr lang="en-US" dirty="0"/>
              <a:t>/ ERN/NRP (potential)</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10</a:t>
            </a:fld>
            <a:endParaRPr lang="en-US"/>
          </a:p>
        </p:txBody>
      </p:sp>
    </p:spTree>
    <p:extLst>
      <p:ext uri="{BB962C8B-B14F-4D97-AF65-F5344CB8AC3E}">
        <p14:creationId xmlns:p14="http://schemas.microsoft.com/office/powerpoint/2010/main" val="2906762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11</a:t>
            </a:fld>
            <a:endParaRPr lang="en-US"/>
          </a:p>
        </p:txBody>
      </p:sp>
    </p:spTree>
    <p:extLst>
      <p:ext uri="{BB962C8B-B14F-4D97-AF65-F5344CB8AC3E}">
        <p14:creationId xmlns:p14="http://schemas.microsoft.com/office/powerpoint/2010/main" val="3358759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Open Source tools to allow greater flexibility</a:t>
            </a:r>
          </a:p>
          <a:p>
            <a:endParaRPr lang="en-US" dirty="0"/>
          </a:p>
          <a:p>
            <a:pPr marL="171450" indent="-171450">
              <a:buFont typeface="Arial" panose="020B0604020202020204" pitchFamily="34" charset="0"/>
              <a:buChar char="•"/>
            </a:pPr>
            <a:r>
              <a:rPr lang="en-US" dirty="0"/>
              <a:t>SLURM Resource Manager</a:t>
            </a:r>
          </a:p>
          <a:p>
            <a:pPr marL="171450" indent="-171450">
              <a:buFont typeface="Arial" panose="020B0604020202020204" pitchFamily="34" charset="0"/>
              <a:buChar char="•"/>
            </a:pPr>
            <a:r>
              <a:rPr lang="en-US" dirty="0"/>
              <a:t>XD MoD</a:t>
            </a:r>
          </a:p>
          <a:p>
            <a:pPr marL="171450" indent="-171450">
              <a:buFont typeface="Arial" panose="020B0604020202020204" pitchFamily="34" charset="0"/>
              <a:buChar char="•"/>
            </a:pPr>
            <a:r>
              <a:rPr lang="en-US" dirty="0"/>
              <a:t>Ganglia</a:t>
            </a:r>
          </a:p>
          <a:p>
            <a:pPr marL="171450" indent="-171450">
              <a:buFont typeface="Arial" panose="020B0604020202020204" pitchFamily="34" charset="0"/>
              <a:buChar char="•"/>
            </a:pPr>
            <a:r>
              <a:rPr lang="en-US" dirty="0"/>
              <a:t>Grafana</a:t>
            </a:r>
          </a:p>
          <a:p>
            <a:pPr marL="171450" indent="-171450">
              <a:buFont typeface="Arial" panose="020B0604020202020204" pitchFamily="34" charset="0"/>
              <a:buChar char="•"/>
            </a:pPr>
            <a:r>
              <a:rPr lang="en-US" dirty="0" err="1"/>
              <a:t>Xcat</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12</a:t>
            </a:fld>
            <a:endParaRPr lang="en-US"/>
          </a:p>
        </p:txBody>
      </p:sp>
    </p:spTree>
    <p:extLst>
      <p:ext uri="{BB962C8B-B14F-4D97-AF65-F5344CB8AC3E}">
        <p14:creationId xmlns:p14="http://schemas.microsoft.com/office/powerpoint/2010/main" val="1303526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13</a:t>
            </a:fld>
            <a:endParaRPr lang="en-US"/>
          </a:p>
        </p:txBody>
      </p:sp>
    </p:spTree>
    <p:extLst>
      <p:ext uri="{BB962C8B-B14F-4D97-AF65-F5344CB8AC3E}">
        <p14:creationId xmlns:p14="http://schemas.microsoft.com/office/powerpoint/2010/main" val="352899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for all AMNH clusters to be on OSG by spring 2021 w/ local submit nodes.</a:t>
            </a:r>
          </a:p>
        </p:txBody>
      </p:sp>
      <p:sp>
        <p:nvSpPr>
          <p:cNvPr id="4" name="Slide Number Placeholder 3"/>
          <p:cNvSpPr>
            <a:spLocks noGrp="1"/>
          </p:cNvSpPr>
          <p:nvPr>
            <p:ph type="sldNum" sz="quarter" idx="5"/>
          </p:nvPr>
        </p:nvSpPr>
        <p:spPr/>
        <p:txBody>
          <a:bodyPr/>
          <a:lstStyle/>
          <a:p>
            <a:fld id="{06EDA627-9E06-0448-A9CD-303AD1F95ECB}" type="slidenum">
              <a:rPr lang="en-US" smtClean="0"/>
              <a:t>14</a:t>
            </a:fld>
            <a:endParaRPr lang="en-US"/>
          </a:p>
        </p:txBody>
      </p:sp>
    </p:spTree>
    <p:extLst>
      <p:ext uri="{BB962C8B-B14F-4D97-AF65-F5344CB8AC3E}">
        <p14:creationId xmlns:p14="http://schemas.microsoft.com/office/powerpoint/2010/main" val="2813804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15</a:t>
            </a:fld>
            <a:endParaRPr lang="en-US"/>
          </a:p>
        </p:txBody>
      </p:sp>
    </p:spTree>
    <p:extLst>
      <p:ext uri="{BB962C8B-B14F-4D97-AF65-F5344CB8AC3E}">
        <p14:creationId xmlns:p14="http://schemas.microsoft.com/office/powerpoint/2010/main" val="639657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rendering by </a:t>
            </a:r>
            <a:r>
              <a:rPr lang="en-US" dirty="0" err="1"/>
              <a:t>Herhold</a:t>
            </a:r>
            <a:r>
              <a:rPr lang="en-US" dirty="0"/>
              <a:t> completed (not available for public yet).</a:t>
            </a:r>
          </a:p>
          <a:p>
            <a:r>
              <a:rPr lang="en-US" dirty="0"/>
              <a:t>Technique is being adapted to work in earth sciences (rendering of sample analysis data</a:t>
            </a:r>
          </a:p>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16</a:t>
            </a:fld>
            <a:endParaRPr lang="en-US"/>
          </a:p>
        </p:txBody>
      </p:sp>
    </p:spTree>
    <p:extLst>
      <p:ext uri="{BB962C8B-B14F-4D97-AF65-F5344CB8AC3E}">
        <p14:creationId xmlns:p14="http://schemas.microsoft.com/office/powerpoint/2010/main" val="2932121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From KAIYA (re: diagram): Those are the results of a Neural Network which is trained on our simulated data. We taught our neural network how to tell the difference between different kinds of simulations. Those kinds of simulations describe the kind of evolutionary history our simulated organisms lived under. For instance, one simulation is that the organisms lived their entire evolutionary history in two populations that never met. Another simulation is where the organisms came back in contact after a long time period of being apart. And so on. Regardless, each of those colored circles in the diagram represents one unique kind of simulation. We asked the neural network, which had learned how to tell apart these simulations, to tell apart some new ones. Then we counted how many times the neural network was right, vs when it was wrong. The arrows that go between the colored circles show the results. Arrows start at the simulation/colored circle that is correct, and then they point at the simulation/circle that the neural network guessed. When the arrows stay on the same circle, that means the neural network guessed right. When the arrows moved between circles, that means the network guessed wrong. How thick the arrow is shows how many times this happened, so a thicker arrow means that the neural network made that choice more often. Finally, there are four panels in the figure. This is four different lengths of time that we simulated the evolutionary histories of our organisms for. From left to right, we simulated for 6,000 years, 21,000, 120,000, and 1 million years.</a:t>
            </a:r>
          </a:p>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17</a:t>
            </a:fld>
            <a:endParaRPr lang="en-US"/>
          </a:p>
        </p:txBody>
      </p:sp>
    </p:spTree>
    <p:extLst>
      <p:ext uri="{BB962C8B-B14F-4D97-AF65-F5344CB8AC3E}">
        <p14:creationId xmlns:p14="http://schemas.microsoft.com/office/powerpoint/2010/main" val="4239890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b="1" i="0" u="none" strike="noStrike" kern="1200" dirty="0">
                <a:solidFill>
                  <a:schemeClr val="tx1"/>
                </a:solidFill>
                <a:effectLst/>
                <a:latin typeface="+mn-lt"/>
                <a:ea typeface="+mn-ea"/>
                <a:cs typeface="+mn-cs"/>
              </a:rPr>
              <a:t>Used OSG to analyze whole genome data of 20 bats of the genus Myotis. Most of the analyses involved </a:t>
            </a:r>
            <a:r>
              <a:rPr lang="en-US" sz="900" kern="1200" dirty="0">
                <a:solidFill>
                  <a:schemeClr val="tx1"/>
                </a:solidFill>
                <a:effectLst/>
                <a:latin typeface="+mn-lt"/>
                <a:ea typeface="+mn-ea"/>
                <a:cs typeface="+mn-cs"/>
              </a:rPr>
              <a:t>​ </a:t>
            </a:r>
            <a:r>
              <a:rPr lang="en-US" sz="900" b="1" i="0" u="none" strike="noStrike" kern="1200" dirty="0">
                <a:solidFill>
                  <a:schemeClr val="tx1"/>
                </a:solidFill>
                <a:effectLst/>
                <a:latin typeface="+mn-lt"/>
                <a:ea typeface="+mn-ea"/>
                <a:cs typeface="+mn-cs"/>
              </a:rPr>
              <a:t>genome assembly, mapping to a reference genome, and reference-based genome annotations and gene predictions using software such as bwa, </a:t>
            </a:r>
            <a:r>
              <a:rPr lang="en-US" sz="900" b="1" i="0" u="none" strike="noStrike" kern="1200" dirty="0" err="1">
                <a:solidFill>
                  <a:schemeClr val="tx1"/>
                </a:solidFill>
                <a:effectLst/>
                <a:latin typeface="+mn-lt"/>
                <a:ea typeface="+mn-ea"/>
                <a:cs typeface="+mn-cs"/>
              </a:rPr>
              <a:t>samtools</a:t>
            </a:r>
            <a:r>
              <a:rPr lang="en-US" sz="900" b="1" i="0" u="none" strike="noStrike" kern="1200" dirty="0">
                <a:solidFill>
                  <a:schemeClr val="tx1"/>
                </a:solidFill>
                <a:effectLst/>
                <a:latin typeface="+mn-lt"/>
                <a:ea typeface="+mn-ea"/>
                <a:cs typeface="+mn-cs"/>
              </a:rPr>
              <a:t>, </a:t>
            </a:r>
            <a:r>
              <a:rPr lang="en-US" sz="900" b="1" i="0" u="none" strike="noStrike" kern="1200" dirty="0" err="1">
                <a:solidFill>
                  <a:schemeClr val="tx1"/>
                </a:solidFill>
                <a:effectLst/>
                <a:latin typeface="+mn-lt"/>
                <a:ea typeface="+mn-ea"/>
                <a:cs typeface="+mn-cs"/>
              </a:rPr>
              <a:t>bcftools</a:t>
            </a:r>
            <a:r>
              <a:rPr lang="en-US" sz="900" b="1" i="0" u="none" strike="noStrike" kern="1200" dirty="0">
                <a:solidFill>
                  <a:schemeClr val="tx1"/>
                </a:solidFill>
                <a:effectLst/>
                <a:latin typeface="+mn-lt"/>
                <a:ea typeface="+mn-ea"/>
                <a:cs typeface="+mn-cs"/>
              </a:rPr>
              <a:t>, minimap2, </a:t>
            </a:r>
            <a:r>
              <a:rPr lang="en-US" sz="900" b="1" i="0" u="none" strike="noStrike" kern="1200" dirty="0" err="1">
                <a:solidFill>
                  <a:schemeClr val="tx1"/>
                </a:solidFill>
                <a:effectLst/>
                <a:latin typeface="+mn-lt"/>
                <a:ea typeface="+mn-ea"/>
                <a:cs typeface="+mn-cs"/>
              </a:rPr>
              <a:t>lastz</a:t>
            </a:r>
            <a:r>
              <a:rPr lang="en-US" sz="900" b="1" i="0" u="none" strike="noStrike" kern="1200" dirty="0">
                <a:solidFill>
                  <a:schemeClr val="tx1"/>
                </a:solidFill>
                <a:effectLst/>
                <a:latin typeface="+mn-lt"/>
                <a:ea typeface="+mn-ea"/>
                <a:cs typeface="+mn-cs"/>
              </a:rPr>
              <a:t>, and other genome utilities and custom scripts.</a:t>
            </a:r>
          </a:p>
          <a:p>
            <a:pPr marL="171450" indent="-171450">
              <a:buFont typeface="Arial" panose="020B0604020202020204" pitchFamily="34" charset="0"/>
              <a:buChar char="•"/>
            </a:pPr>
            <a:r>
              <a:rPr lang="en-US" sz="900" b="1" i="0" u="none" strike="noStrike" kern="1200" dirty="0">
                <a:solidFill>
                  <a:schemeClr val="tx1"/>
                </a:solidFill>
                <a:effectLst/>
                <a:latin typeface="+mn-lt"/>
                <a:ea typeface="+mn-ea"/>
                <a:cs typeface="+mn-cs"/>
              </a:rPr>
              <a:t> Ran ~80K jobs on OSG which took approximately 4 weeks to complete. Using only on-site resources this </a:t>
            </a:r>
            <a:r>
              <a:rPr lang="en-US" sz="900" kern="1200" dirty="0">
                <a:solidFill>
                  <a:schemeClr val="tx1"/>
                </a:solidFill>
                <a:effectLst/>
                <a:latin typeface="+mn-lt"/>
                <a:ea typeface="+mn-ea"/>
                <a:cs typeface="+mn-cs"/>
              </a:rPr>
              <a:t>​ </a:t>
            </a:r>
            <a:r>
              <a:rPr lang="en-US" sz="900" b="1" i="0" u="none" strike="noStrike" kern="1200" dirty="0">
                <a:solidFill>
                  <a:schemeClr val="tx1"/>
                </a:solidFill>
                <a:effectLst/>
                <a:latin typeface="+mn-lt"/>
                <a:ea typeface="+mn-ea"/>
                <a:cs typeface="+mn-cs"/>
              </a:rPr>
              <a:t>would have taken about 4 months to run.</a:t>
            </a:r>
          </a:p>
          <a:p>
            <a:pPr marL="171450" indent="-171450">
              <a:buFont typeface="Arial" panose="020B0604020202020204" pitchFamily="34" charset="0"/>
              <a:buChar char="•"/>
            </a:pPr>
            <a:r>
              <a:rPr lang="en-US" sz="900" b="1" i="0" u="none" strike="noStrike" kern="1200" dirty="0">
                <a:solidFill>
                  <a:schemeClr val="tx1"/>
                </a:solidFill>
                <a:effectLst/>
                <a:latin typeface="+mn-lt"/>
                <a:ea typeface="+mn-ea"/>
                <a:cs typeface="+mn-cs"/>
              </a:rPr>
              <a:t>Research at the AMNH is setting the genomic basis of a new model system in mammals (bats) to study the </a:t>
            </a:r>
            <a:r>
              <a:rPr lang="en-US" sz="900" kern="1200" dirty="0">
                <a:solidFill>
                  <a:schemeClr val="tx1"/>
                </a:solidFill>
                <a:effectLst/>
                <a:latin typeface="+mn-lt"/>
                <a:ea typeface="+mn-ea"/>
                <a:cs typeface="+mn-cs"/>
              </a:rPr>
              <a:t>​ </a:t>
            </a:r>
            <a:r>
              <a:rPr lang="en-US" sz="900" b="1" i="0" u="none" strike="noStrike" kern="1200" dirty="0">
                <a:solidFill>
                  <a:schemeClr val="tx1"/>
                </a:solidFill>
                <a:effectLst/>
                <a:latin typeface="+mn-lt"/>
                <a:ea typeface="+mn-ea"/>
                <a:cs typeface="+mn-cs"/>
              </a:rPr>
              <a:t>mechanisms of repeated evolution of traits</a:t>
            </a:r>
          </a:p>
          <a:p>
            <a:pPr marL="171450" indent="-171450">
              <a:buFont typeface="Arial" panose="020B0604020202020204" pitchFamily="34" charset="0"/>
              <a:buChar char="•"/>
            </a:pPr>
            <a:r>
              <a:rPr lang="en-US" sz="900" b="1" i="0" u="none" strike="noStrike" kern="1200" dirty="0">
                <a:solidFill>
                  <a:schemeClr val="tx1"/>
                </a:solidFill>
                <a:effectLst/>
                <a:latin typeface="+mn-lt"/>
                <a:ea typeface="+mn-ea"/>
                <a:cs typeface="+mn-cs"/>
              </a:rPr>
              <a:t>Generated 20 new bat genomes using   bioinformatic tools to </a:t>
            </a:r>
            <a:r>
              <a:rPr lang="en-US" sz="900" kern="1200" dirty="0">
                <a:solidFill>
                  <a:schemeClr val="tx1"/>
                </a:solidFill>
                <a:effectLst/>
                <a:latin typeface="+mn-lt"/>
                <a:ea typeface="+mn-ea"/>
                <a:cs typeface="+mn-cs"/>
              </a:rPr>
              <a:t>​</a:t>
            </a:r>
            <a:r>
              <a:rPr lang="en-US" sz="900" b="1" i="0" u="none" strike="noStrike" kern="1200" dirty="0">
                <a:solidFill>
                  <a:schemeClr val="tx1"/>
                </a:solidFill>
                <a:effectLst/>
                <a:latin typeface="+mn-lt"/>
                <a:ea typeface="+mn-ea"/>
                <a:cs typeface="+mn-cs"/>
              </a:rPr>
              <a:t>explore genomic regions of high and low divergence linked to purifying selection, gene inactivating regions, mutations </a:t>
            </a:r>
            <a:r>
              <a:rPr lang="en-US" sz="900" kern="1200" dirty="0">
                <a:solidFill>
                  <a:schemeClr val="tx1"/>
                </a:solidFill>
                <a:effectLst/>
                <a:latin typeface="+mn-lt"/>
                <a:ea typeface="+mn-ea"/>
                <a:cs typeface="+mn-cs"/>
              </a:rPr>
              <a:t>​ </a:t>
            </a:r>
            <a:r>
              <a:rPr lang="en-US" sz="900" b="1" i="0" u="none" strike="noStrike" kern="1200" dirty="0">
                <a:solidFill>
                  <a:schemeClr val="tx1"/>
                </a:solidFill>
                <a:effectLst/>
                <a:latin typeface="+mn-lt"/>
                <a:ea typeface="+mn-ea"/>
                <a:cs typeface="+mn-cs"/>
              </a:rPr>
              <a:t>leading to gain or change in function, molecular   differences associated with diet and feeding behaviors, variation in </a:t>
            </a:r>
            <a:r>
              <a:rPr lang="en-US" sz="900" kern="1200" dirty="0">
                <a:solidFill>
                  <a:schemeClr val="tx1"/>
                </a:solidFill>
                <a:effectLst/>
                <a:latin typeface="+mn-lt"/>
                <a:ea typeface="+mn-ea"/>
                <a:cs typeface="+mn-cs"/>
              </a:rPr>
              <a:t>​</a:t>
            </a:r>
            <a:r>
              <a:rPr lang="en-US" sz="900" b="1" i="0" u="none" strike="noStrike" kern="1200" dirty="0">
                <a:solidFill>
                  <a:schemeClr val="tx1"/>
                </a:solidFill>
                <a:effectLst/>
                <a:latin typeface="+mn-lt"/>
                <a:ea typeface="+mn-ea"/>
                <a:cs typeface="+mn-cs"/>
              </a:rPr>
              <a:t>genes related to lipid and fatty acid metabolism. All the analyses mentioned above require computationally intensive  analyses that would be impossible to perform –or would take several weeks or even months– in powerful desktop </a:t>
            </a:r>
            <a:r>
              <a:rPr lang="en-US" sz="900" kern="1200" dirty="0">
                <a:solidFill>
                  <a:schemeClr val="tx1"/>
                </a:solidFill>
                <a:effectLst/>
                <a:latin typeface="+mn-lt"/>
                <a:ea typeface="+mn-ea"/>
                <a:cs typeface="+mn-cs"/>
              </a:rPr>
              <a:t>​</a:t>
            </a:r>
            <a:r>
              <a:rPr lang="en-US" sz="900" b="1" i="0" u="none" strike="noStrike" kern="1200" dirty="0">
                <a:solidFill>
                  <a:schemeClr val="tx1"/>
                </a:solidFill>
                <a:effectLst/>
                <a:latin typeface="+mn-lt"/>
                <a:ea typeface="+mn-ea"/>
                <a:cs typeface="+mn-cs"/>
              </a:rPr>
              <a:t>computers or in a cluster with a limited number of nodes. </a:t>
            </a:r>
          </a:p>
          <a:p>
            <a:pPr marL="171450" indent="-171450">
              <a:buFont typeface="Arial" panose="020B0604020202020204" pitchFamily="34" charset="0"/>
              <a:buChar char="•"/>
            </a:pPr>
            <a:r>
              <a:rPr lang="en-US" sz="900" b="1" i="0" u="none" strike="noStrike" kern="1200" dirty="0">
                <a:solidFill>
                  <a:schemeClr val="tx1"/>
                </a:solidFill>
                <a:effectLst/>
                <a:latin typeface="+mn-lt"/>
                <a:ea typeface="+mn-ea"/>
                <a:cs typeface="+mn-cs"/>
              </a:rPr>
              <a:t>Using OSG resources has significantly reduced the number </a:t>
            </a:r>
            <a:r>
              <a:rPr lang="en-US" sz="900" kern="1200" dirty="0">
                <a:solidFill>
                  <a:schemeClr val="tx1"/>
                </a:solidFill>
                <a:effectLst/>
                <a:latin typeface="+mn-lt"/>
                <a:ea typeface="+mn-ea"/>
                <a:cs typeface="+mn-cs"/>
              </a:rPr>
              <a:t>​ </a:t>
            </a:r>
            <a:r>
              <a:rPr lang="en-US" sz="900" b="1" i="0" u="none" strike="noStrike" kern="1200" dirty="0">
                <a:solidFill>
                  <a:schemeClr val="tx1"/>
                </a:solidFill>
                <a:effectLst/>
                <a:latin typeface="+mn-lt"/>
                <a:ea typeface="+mn-ea"/>
                <a:cs typeface="+mn-cs"/>
              </a:rPr>
              <a:t>of computational hours to generate results that will be published in peer-reviewed journals and presented at scientific </a:t>
            </a:r>
            <a:r>
              <a:rPr lang="en-US" sz="900" kern="1200" dirty="0">
                <a:solidFill>
                  <a:schemeClr val="tx1"/>
                </a:solidFill>
                <a:effectLst/>
                <a:latin typeface="+mn-lt"/>
                <a:ea typeface="+mn-ea"/>
                <a:cs typeface="+mn-cs"/>
              </a:rPr>
              <a:t>​</a:t>
            </a:r>
            <a:r>
              <a:rPr lang="en-US" sz="900" b="1" i="0" u="none" strike="noStrike" kern="1200" dirty="0">
                <a:solidFill>
                  <a:schemeClr val="tx1"/>
                </a:solidFill>
                <a:effectLst/>
                <a:latin typeface="+mn-lt"/>
                <a:ea typeface="+mn-ea"/>
                <a:cs typeface="+mn-cs"/>
              </a:rPr>
              <a:t>meetings. </a:t>
            </a:r>
          </a:p>
          <a:p>
            <a:pPr marL="171450" indent="-171450">
              <a:buFont typeface="Arial" panose="020B0604020202020204" pitchFamily="34" charset="0"/>
              <a:buChar char="•"/>
            </a:pPr>
            <a:r>
              <a:rPr lang="en-US" sz="900" b="1" i="0" u="none" strike="noStrike" kern="1200" dirty="0">
                <a:solidFill>
                  <a:schemeClr val="tx1"/>
                </a:solidFill>
                <a:effectLst/>
                <a:latin typeface="+mn-lt"/>
                <a:ea typeface="+mn-ea"/>
                <a:cs typeface="+mn-cs"/>
              </a:rPr>
              <a:t>Moreover, results generated by this research are relevant to understand the immune system of bats and </a:t>
            </a:r>
            <a:r>
              <a:rPr lang="en-US" sz="900" kern="1200" dirty="0">
                <a:solidFill>
                  <a:schemeClr val="tx1"/>
                </a:solidFill>
                <a:effectLst/>
                <a:latin typeface="+mn-lt"/>
                <a:ea typeface="+mn-ea"/>
                <a:cs typeface="+mn-cs"/>
              </a:rPr>
              <a:t>​</a:t>
            </a:r>
            <a:r>
              <a:rPr lang="en-US" sz="900" b="1" i="0" u="none" strike="noStrike" kern="1200" dirty="0">
                <a:solidFill>
                  <a:schemeClr val="tx1"/>
                </a:solidFill>
                <a:effectLst/>
                <a:latin typeface="+mn-lt"/>
                <a:ea typeface="+mn-ea"/>
                <a:cs typeface="+mn-cs"/>
              </a:rPr>
              <a:t>resistance to diseases that may affect humans. </a:t>
            </a:r>
          </a:p>
          <a:p>
            <a:pPr marL="171450" indent="-171450">
              <a:buFont typeface="Arial" panose="020B0604020202020204" pitchFamily="34" charset="0"/>
              <a:buChar char="•"/>
            </a:pPr>
            <a:r>
              <a:rPr lang="en-US" sz="900" b="1" i="0" u="none" strike="noStrike" kern="1200" dirty="0">
                <a:solidFill>
                  <a:schemeClr val="tx1"/>
                </a:solidFill>
                <a:effectLst/>
                <a:latin typeface="+mn-lt"/>
                <a:ea typeface="+mn-ea"/>
                <a:cs typeface="+mn-cs"/>
              </a:rPr>
              <a:t>Given the current health crisis that the world is facing due to COVID-19, </a:t>
            </a:r>
            <a:r>
              <a:rPr lang="en-US" sz="900" kern="1200" dirty="0">
                <a:solidFill>
                  <a:schemeClr val="tx1"/>
                </a:solidFill>
                <a:effectLst/>
                <a:latin typeface="+mn-lt"/>
                <a:ea typeface="+mn-ea"/>
                <a:cs typeface="+mn-cs"/>
              </a:rPr>
              <a:t>​</a:t>
            </a:r>
            <a:r>
              <a:rPr lang="en-US" sz="900" b="1" i="0" u="none" strike="noStrike" kern="1200" dirty="0">
                <a:solidFill>
                  <a:schemeClr val="tx1"/>
                </a:solidFill>
                <a:effectLst/>
                <a:latin typeface="+mn-lt"/>
                <a:ea typeface="+mn-ea"/>
                <a:cs typeface="+mn-cs"/>
              </a:rPr>
              <a:t>genomic research on bats is crucial to understand, address, and prevent future pandemics.</a:t>
            </a:r>
            <a:r>
              <a:rPr lang="en-US" sz="900" kern="1200" dirty="0">
                <a:solidFill>
                  <a:schemeClr val="tx1"/>
                </a:solidFill>
                <a:effectLst/>
                <a:latin typeface="+mn-lt"/>
                <a:ea typeface="+mn-ea"/>
                <a:cs typeface="+mn-cs"/>
              </a:rPr>
              <a:t>​</a:t>
            </a:r>
            <a:br>
              <a:rPr lang="en-US" sz="9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18</a:t>
            </a:fld>
            <a:endParaRPr lang="en-US"/>
          </a:p>
        </p:txBody>
      </p:sp>
    </p:spTree>
    <p:extLst>
      <p:ext uri="{BB962C8B-B14F-4D97-AF65-F5344CB8AC3E}">
        <p14:creationId xmlns:p14="http://schemas.microsoft.com/office/powerpoint/2010/main" val="82465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19</a:t>
            </a:fld>
            <a:endParaRPr lang="en-US"/>
          </a:p>
        </p:txBody>
      </p:sp>
    </p:spTree>
    <p:extLst>
      <p:ext uri="{BB962C8B-B14F-4D97-AF65-F5344CB8AC3E}">
        <p14:creationId xmlns:p14="http://schemas.microsoft.com/office/powerpoint/2010/main" val="334116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2</a:t>
            </a:fld>
            <a:endParaRPr lang="en-US"/>
          </a:p>
        </p:txBody>
      </p:sp>
    </p:spTree>
    <p:extLst>
      <p:ext uri="{BB962C8B-B14F-4D97-AF65-F5344CB8AC3E}">
        <p14:creationId xmlns:p14="http://schemas.microsoft.com/office/powerpoint/2010/main" val="185734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3</a:t>
            </a:fld>
            <a:endParaRPr lang="en-US"/>
          </a:p>
        </p:txBody>
      </p:sp>
    </p:spTree>
    <p:extLst>
      <p:ext uri="{BB962C8B-B14F-4D97-AF65-F5344CB8AC3E}">
        <p14:creationId xmlns:p14="http://schemas.microsoft.com/office/powerpoint/2010/main" val="371438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4</a:t>
            </a:fld>
            <a:endParaRPr lang="en-US"/>
          </a:p>
        </p:txBody>
      </p:sp>
    </p:spTree>
    <p:extLst>
      <p:ext uri="{BB962C8B-B14F-4D97-AF65-F5344CB8AC3E}">
        <p14:creationId xmlns:p14="http://schemas.microsoft.com/office/powerpoint/2010/main" val="2463864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development of the space show was done with rendering support at San Diego Super Computing Center.</a:t>
            </a:r>
          </a:p>
          <a:p>
            <a:r>
              <a:rPr lang="en-US" dirty="0"/>
              <a:t>- SEGP from SDSC enabled original sponsored connection to Internet2 in 2000.</a:t>
            </a:r>
          </a:p>
        </p:txBody>
      </p:sp>
      <p:sp>
        <p:nvSpPr>
          <p:cNvPr id="4" name="Slide Number Placeholder 3"/>
          <p:cNvSpPr>
            <a:spLocks noGrp="1"/>
          </p:cNvSpPr>
          <p:nvPr>
            <p:ph type="sldNum" sz="quarter" idx="5"/>
          </p:nvPr>
        </p:nvSpPr>
        <p:spPr/>
        <p:txBody>
          <a:bodyPr/>
          <a:lstStyle/>
          <a:p>
            <a:fld id="{06EDA627-9E06-0448-A9CD-303AD1F95ECB}" type="slidenum">
              <a:rPr lang="en-US" smtClean="0"/>
              <a:t>5</a:t>
            </a:fld>
            <a:endParaRPr lang="en-US"/>
          </a:p>
        </p:txBody>
      </p:sp>
    </p:spTree>
    <p:extLst>
      <p:ext uri="{BB962C8B-B14F-4D97-AF65-F5344CB8AC3E}">
        <p14:creationId xmlns:p14="http://schemas.microsoft.com/office/powerpoint/2010/main" val="426503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that wish to delve deeper into the science presented in our exhibitions have access to a myriad of educational opportunities provided by the Museum</a:t>
            </a:r>
          </a:p>
          <a:p>
            <a:r>
              <a:rPr lang="en-US" b="1" u="sng" dirty="0"/>
              <a:t>RGGS</a:t>
            </a:r>
          </a:p>
          <a:p>
            <a:pPr marL="171450" indent="-171450">
              <a:buFont typeface="Arial" panose="020B0604020202020204" pitchFamily="34" charset="0"/>
              <a:buChar char="•"/>
            </a:pPr>
            <a:r>
              <a:rPr lang="en-US" dirty="0"/>
              <a:t>First Ph.D. degree granting program for any museum in the western hemisphere. Comparative  biology</a:t>
            </a:r>
          </a:p>
          <a:p>
            <a:r>
              <a:rPr lang="en-US" b="1" u="sng" dirty="0"/>
              <a:t>MAT</a:t>
            </a:r>
          </a:p>
          <a:p>
            <a:pPr marL="171450" lvl="0" indent="-171450">
              <a:buFont typeface="Arial" panose="020B0604020202020204" pitchFamily="34" charset="0"/>
              <a:buChar char="•"/>
            </a:pPr>
            <a:r>
              <a:rPr lang="en-US" dirty="0"/>
              <a:t>First Urban Residency Program offered by a Museum. Housed at the RGGS. Supported by NSF </a:t>
            </a:r>
            <a:r>
              <a:rPr lang="en-US" sz="1200" b="0" i="0" kern="1200" dirty="0">
                <a:solidFill>
                  <a:schemeClr val="tx1"/>
                </a:solidFill>
                <a:effectLst/>
                <a:latin typeface="+mn-lt"/>
                <a:ea typeface="+mn-ea"/>
                <a:cs typeface="+mn-cs"/>
              </a:rPr>
              <a:t>Grant Number DUE-1340006</a:t>
            </a:r>
          </a:p>
          <a:p>
            <a:pPr marL="0" lvl="0" indent="0">
              <a:buFont typeface="Arial" panose="020B0604020202020204" pitchFamily="34" charset="0"/>
              <a:buNone/>
            </a:pPr>
            <a:r>
              <a:rPr lang="en-US" sz="1200" b="1" i="0" u="sng" kern="1200" dirty="0">
                <a:solidFill>
                  <a:schemeClr val="tx1"/>
                </a:solidFill>
                <a:effectLst/>
                <a:latin typeface="+mn-lt"/>
                <a:ea typeface="+mn-ea"/>
                <a:cs typeface="+mn-cs"/>
              </a:rPr>
              <a:t>For Women and girls with a love of science.</a:t>
            </a:r>
          </a:p>
          <a:p>
            <a:r>
              <a:rPr lang="en-US" sz="1200" dirty="0" err="1"/>
              <a:t>BridgeUP</a:t>
            </a:r>
            <a:r>
              <a:rPr lang="en-US" sz="1200" dirty="0"/>
              <a:t>: STEM is focused on the intersection of computer science and science. This portfolio of programs includes:</a:t>
            </a:r>
          </a:p>
          <a:p>
            <a:pPr marL="171450" indent="-171450">
              <a:buFont typeface="Arial" panose="020B0604020202020204" pitchFamily="34" charset="0"/>
              <a:buChar char="•"/>
            </a:pPr>
            <a:r>
              <a:rPr lang="en-US" sz="1200" dirty="0"/>
              <a:t>tuition-free intensive 2+ year </a:t>
            </a:r>
            <a:r>
              <a:rPr lang="en-US" sz="1200" dirty="0">
                <a:hlinkClick r:id="rId3"/>
              </a:rPr>
              <a:t>Brown Scholars program</a:t>
            </a:r>
            <a:r>
              <a:rPr lang="en-US" sz="1200" dirty="0"/>
              <a:t> for high school girls</a:t>
            </a:r>
          </a:p>
          <a:p>
            <a:pPr marL="171450" indent="-171450">
              <a:buFont typeface="Arial" panose="020B0604020202020204" pitchFamily="34" charset="0"/>
              <a:buChar char="•"/>
            </a:pPr>
            <a:r>
              <a:rPr lang="en-US" sz="1200" dirty="0"/>
              <a:t>the </a:t>
            </a:r>
            <a:r>
              <a:rPr lang="en-US" sz="1200" dirty="0">
                <a:hlinkClick r:id="rId4"/>
              </a:rPr>
              <a:t>Helen Fellowship</a:t>
            </a:r>
            <a:r>
              <a:rPr lang="en-US" sz="1200" dirty="0"/>
              <a:t>, a one-year post-baccalaureate fellowship for women</a:t>
            </a:r>
          </a:p>
          <a:p>
            <a:pPr marL="171450" indent="-171450">
              <a:buFont typeface="Arial" panose="020B0604020202020204" pitchFamily="34" charset="0"/>
              <a:buChar char="•"/>
            </a:pPr>
            <a:r>
              <a:rPr lang="en-US" sz="1200" dirty="0"/>
              <a:t>introductory </a:t>
            </a:r>
            <a:r>
              <a:rPr lang="en-US" sz="1200" dirty="0">
                <a:hlinkClick r:id="rId5"/>
              </a:rPr>
              <a:t>middle school institutes</a:t>
            </a:r>
            <a:r>
              <a:rPr lang="en-US" sz="1200" dirty="0"/>
              <a:t> covering a range of computational topics, like climate change </a:t>
            </a:r>
          </a:p>
          <a:p>
            <a:pPr marL="171450" indent="-171450">
              <a:buFont typeface="Arial" panose="020B0604020202020204" pitchFamily="34" charset="0"/>
              <a:buChar char="•"/>
            </a:pPr>
            <a:r>
              <a:rPr lang="en-US" sz="1200" dirty="0"/>
              <a:t>an annual overnight </a:t>
            </a:r>
            <a:r>
              <a:rPr lang="en-US" sz="1200" dirty="0">
                <a:hlinkClick r:id="rId6"/>
              </a:rPr>
              <a:t>hackathon</a:t>
            </a:r>
            <a:r>
              <a:rPr lang="en-US" sz="1200" dirty="0"/>
              <a:t> for professional developers and students addressing computational challenges in a given scientific discipline</a:t>
            </a:r>
          </a:p>
          <a:p>
            <a:pPr marL="171450" lvl="0" indent="-171450">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6EDA627-9E06-0448-A9CD-303AD1F95ECB}" type="slidenum">
              <a:rPr lang="en-US" smtClean="0"/>
              <a:t>6</a:t>
            </a:fld>
            <a:endParaRPr lang="en-US"/>
          </a:p>
        </p:txBody>
      </p:sp>
    </p:spTree>
    <p:extLst>
      <p:ext uri="{BB962C8B-B14F-4D97-AF65-F5344CB8AC3E}">
        <p14:creationId xmlns:p14="http://schemas.microsoft.com/office/powerpoint/2010/main" val="426043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Vertebrate Zoology</a:t>
            </a:r>
            <a:endParaRPr lang="en-US" dirty="0"/>
          </a:p>
          <a:p>
            <a:pPr marL="171450" indent="-171450">
              <a:buFont typeface="Arial" panose="020B0604020202020204" pitchFamily="34" charset="0"/>
              <a:buChar char="•"/>
            </a:pPr>
            <a:r>
              <a:rPr lang="en-US" dirty="0"/>
              <a:t>Mammalogy</a:t>
            </a:r>
          </a:p>
          <a:p>
            <a:pPr marL="171450" indent="-171450">
              <a:buFont typeface="Arial" panose="020B0604020202020204" pitchFamily="34" charset="0"/>
              <a:buChar char="•"/>
            </a:pPr>
            <a:r>
              <a:rPr lang="en-US" dirty="0" err="1"/>
              <a:t>Icthyology</a:t>
            </a:r>
            <a:endParaRPr lang="en-US" dirty="0"/>
          </a:p>
          <a:p>
            <a:pPr marL="171450" indent="-171450">
              <a:buFont typeface="Arial" panose="020B0604020202020204" pitchFamily="34" charset="0"/>
              <a:buChar char="•"/>
            </a:pPr>
            <a:r>
              <a:rPr lang="en-US" dirty="0"/>
              <a:t>Herpetology</a:t>
            </a:r>
          </a:p>
          <a:p>
            <a:r>
              <a:rPr lang="en-US" b="1" u="sng" dirty="0"/>
              <a:t>Invertebrate Zoology</a:t>
            </a:r>
          </a:p>
          <a:p>
            <a:pPr marL="171450" indent="-171450">
              <a:buFont typeface="Arial" panose="020B0604020202020204" pitchFamily="34" charset="0"/>
              <a:buChar char="•"/>
            </a:pPr>
            <a:r>
              <a:rPr lang="en-US" dirty="0"/>
              <a:t>Entomology</a:t>
            </a:r>
          </a:p>
          <a:p>
            <a:pPr marL="171450" indent="-171450">
              <a:buFont typeface="Arial" panose="020B0604020202020204" pitchFamily="34" charset="0"/>
              <a:buChar char="•"/>
            </a:pPr>
            <a:r>
              <a:rPr lang="en-US" dirty="0" err="1"/>
              <a:t>Intertebrates</a:t>
            </a:r>
            <a:endParaRPr lang="en-US" dirty="0"/>
          </a:p>
          <a:p>
            <a:r>
              <a:rPr lang="en-US" b="1" u="sng" dirty="0"/>
              <a:t>Paleontology</a:t>
            </a:r>
            <a:endParaRPr lang="en-US" dirty="0"/>
          </a:p>
          <a:p>
            <a:r>
              <a:rPr lang="en-US" b="1" u="sng" dirty="0"/>
              <a:t>Physical Sciences</a:t>
            </a:r>
          </a:p>
          <a:p>
            <a:pPr marL="171450" indent="-171450">
              <a:buFont typeface="Arial" panose="020B0604020202020204" pitchFamily="34" charset="0"/>
              <a:buChar char="•"/>
            </a:pPr>
            <a:r>
              <a:rPr lang="en-US" dirty="0"/>
              <a:t>Astrophysics</a:t>
            </a:r>
          </a:p>
          <a:p>
            <a:pPr marL="171450" indent="-171450">
              <a:buFont typeface="Arial" panose="020B0604020202020204" pitchFamily="34" charset="0"/>
              <a:buChar char="•"/>
            </a:pPr>
            <a:r>
              <a:rPr lang="en-US" dirty="0"/>
              <a:t>Earth and Planetary Sciences</a:t>
            </a:r>
          </a:p>
          <a:p>
            <a:r>
              <a:rPr lang="en-US" b="1" u="sng" dirty="0"/>
              <a:t>Anthropology</a:t>
            </a:r>
          </a:p>
          <a:p>
            <a:endParaRPr lang="en-US" dirty="0"/>
          </a:p>
          <a:p>
            <a:r>
              <a:rPr lang="en-US" dirty="0"/>
              <a:t>In addition to their research,  the curators and  scientific staff actively collaborate with our education and exhibitions departments to deliver high quality exhibits and programs rooted firmly in science. They also serve as faculty for many of our education programs, most notably our graduate and post graduate offerings.</a:t>
            </a:r>
          </a:p>
        </p:txBody>
      </p:sp>
      <p:sp>
        <p:nvSpPr>
          <p:cNvPr id="4" name="Slide Number Placeholder 3"/>
          <p:cNvSpPr>
            <a:spLocks noGrp="1"/>
          </p:cNvSpPr>
          <p:nvPr>
            <p:ph type="sldNum" sz="quarter" idx="5"/>
          </p:nvPr>
        </p:nvSpPr>
        <p:spPr/>
        <p:txBody>
          <a:bodyPr/>
          <a:lstStyle/>
          <a:p>
            <a:fld id="{06EDA627-9E06-0448-A9CD-303AD1F95ECB}" type="slidenum">
              <a:rPr lang="en-US" smtClean="0"/>
              <a:t>7</a:t>
            </a:fld>
            <a:endParaRPr lang="en-US"/>
          </a:p>
        </p:txBody>
      </p:sp>
    </p:spTree>
    <p:extLst>
      <p:ext uri="{BB962C8B-B14F-4D97-AF65-F5344CB8AC3E}">
        <p14:creationId xmlns:p14="http://schemas.microsoft.com/office/powerpoint/2010/main" val="106241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of primary scientific divisions, AMNH has established several other research initiatives including:</a:t>
            </a:r>
          </a:p>
          <a:p>
            <a:pPr marL="171450" indent="-171450">
              <a:buFont typeface="Arial" panose="020B0604020202020204" pitchFamily="34" charset="0"/>
              <a:buChar char="•"/>
            </a:pPr>
            <a:r>
              <a:rPr lang="en-US" dirty="0"/>
              <a:t>The Sackler Institute for Comparative Genomics</a:t>
            </a:r>
          </a:p>
          <a:p>
            <a:pPr marL="171450" indent="-171450">
              <a:buFont typeface="Arial" panose="020B0604020202020204" pitchFamily="34" charset="0"/>
              <a:buChar char="•"/>
            </a:pPr>
            <a:r>
              <a:rPr lang="en-US" dirty="0"/>
              <a:t>The Ambrose </a:t>
            </a:r>
            <a:r>
              <a:rPr lang="en-US" dirty="0" err="1"/>
              <a:t>Monell</a:t>
            </a:r>
            <a:r>
              <a:rPr lang="en-US" dirty="0"/>
              <a:t> Cryogenic Collection</a:t>
            </a:r>
          </a:p>
          <a:p>
            <a:pPr marL="171450" indent="-171450">
              <a:buFont typeface="Arial" panose="020B0604020202020204" pitchFamily="34" charset="0"/>
              <a:buChar char="•"/>
            </a:pPr>
            <a:r>
              <a:rPr lang="en-US" dirty="0"/>
              <a:t>Center for Biodiversity &amp; Conservation</a:t>
            </a:r>
          </a:p>
          <a:p>
            <a:pPr marL="171450" indent="-171450">
              <a:buFont typeface="Arial" panose="020B0604020202020204" pitchFamily="34" charset="0"/>
              <a:buChar char="•"/>
            </a:pPr>
            <a:r>
              <a:rPr lang="en-US" dirty="0"/>
              <a:t>Southwest Research Station</a:t>
            </a:r>
          </a:p>
          <a:p>
            <a:pPr marL="171450" indent="-171450">
              <a:buFont typeface="Arial" panose="020B0604020202020204" pitchFamily="34" charset="0"/>
              <a:buChar char="•"/>
            </a:pPr>
            <a:r>
              <a:rPr lang="en-US" dirty="0"/>
              <a:t>Labs focused on Natural Science Collections Conservation, both at AMNH and beyond.</a:t>
            </a:r>
          </a:p>
          <a:p>
            <a:pPr marL="171450" indent="-171450">
              <a:buFont typeface="Arial" panose="020B0604020202020204" pitchFamily="34" charset="0"/>
              <a:buChar char="•"/>
            </a:pPr>
            <a:endParaRPr lang="en-US" dirty="0"/>
          </a:p>
          <a:p>
            <a:r>
              <a:rPr lang="en-US" dirty="0"/>
              <a:t>AMNH IT works closely with members of the Sackler Institute of problems requiring HPC resources. Established in 2001, the Sackler Institute’s approach is to consider the 3.8 billion year history of life as a grand biological experiment, one whose observation requires the integration of molecular, anatomical, and paleontological data. That effort has now become the focus of more than 70 research staff and students using facilities that include modern molecular labs, a frozen tissue lab, and substantial bioinformatics capability supported by our HPC efforts. Members of the Sackler team have been instrumental in both the development and adoption of those efforts.</a:t>
            </a:r>
          </a:p>
          <a:p>
            <a:endParaRPr lang="en-US" dirty="0"/>
          </a:p>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8</a:t>
            </a:fld>
            <a:endParaRPr lang="en-US"/>
          </a:p>
        </p:txBody>
      </p:sp>
    </p:spTree>
    <p:extLst>
      <p:ext uri="{BB962C8B-B14F-4D97-AF65-F5344CB8AC3E}">
        <p14:creationId xmlns:p14="http://schemas.microsoft.com/office/powerpoint/2010/main" val="186466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 “COSMO”- 280 Compute CPU</a:t>
            </a:r>
          </a:p>
          <a:p>
            <a:r>
              <a:rPr lang="en-US" sz="900" kern="1200" dirty="0">
                <a:solidFill>
                  <a:schemeClr val="tx1"/>
                </a:solidFill>
                <a:effectLst/>
                <a:latin typeface="+mn-lt"/>
                <a:ea typeface="+mn-ea"/>
                <a:cs typeface="+mn-cs"/>
              </a:rPr>
              <a:t>● “ARES”- 64 Compute CPU (hyperthreaded to 128 cores)</a:t>
            </a:r>
          </a:p>
          <a:p>
            <a:r>
              <a:rPr lang="en-US" sz="900" kern="1200" dirty="0">
                <a:solidFill>
                  <a:schemeClr val="tx1"/>
                </a:solidFill>
                <a:effectLst/>
                <a:latin typeface="+mn-lt"/>
                <a:ea typeface="+mn-ea"/>
                <a:cs typeface="+mn-cs"/>
              </a:rPr>
              <a:t>	- OSG Connected.</a:t>
            </a:r>
          </a:p>
          <a:p>
            <a:r>
              <a:rPr lang="en-US" sz="900" kern="1200" dirty="0">
                <a:solidFill>
                  <a:schemeClr val="tx1"/>
                </a:solidFill>
                <a:effectLst/>
                <a:latin typeface="+mn-lt"/>
                <a:ea typeface="+mn-ea"/>
                <a:cs typeface="+mn-cs"/>
              </a:rPr>
              <a:t>● “HEL”- 672 Compute CPU</a:t>
            </a:r>
          </a:p>
          <a:p>
            <a:r>
              <a:rPr lang="en-US" sz="900" kern="1200" dirty="0">
                <a:solidFill>
                  <a:schemeClr val="tx1"/>
                </a:solidFill>
                <a:effectLst/>
                <a:latin typeface="+mn-lt"/>
                <a:ea typeface="+mn-ea"/>
                <a:cs typeface="+mn-cs"/>
              </a:rPr>
              <a:t>	- OSG Connected.</a:t>
            </a:r>
          </a:p>
          <a:p>
            <a:r>
              <a:rPr lang="en-US" sz="900" kern="1200" dirty="0">
                <a:solidFill>
                  <a:schemeClr val="tx1"/>
                </a:solidFill>
                <a:effectLst/>
                <a:latin typeface="+mn-lt"/>
                <a:ea typeface="+mn-ea"/>
                <a:cs typeface="+mn-cs"/>
              </a:rPr>
              <a:t>	- Primary for COVID tagged jobs.</a:t>
            </a:r>
          </a:p>
          <a:p>
            <a:r>
              <a:rPr lang="en-US" sz="900" kern="1200" dirty="0">
                <a:solidFill>
                  <a:schemeClr val="tx1"/>
                </a:solidFill>
                <a:effectLst/>
                <a:latin typeface="+mn-lt"/>
                <a:ea typeface="+mn-ea"/>
                <a:cs typeface="+mn-cs"/>
              </a:rPr>
              <a:t>● “HUXLEY-” 512 Compute CPU (hyperthreaded to 1024 cores)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 “MENDEL”- NSF Funded in 2019.</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	- 1344 Compute CPU (hyperthreaded to 2688 cores),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	- 2x GPU nodes, NVIDIA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	- 2x High Memory Nodes (768GB mem each)</a:t>
            </a:r>
          </a:p>
          <a:p>
            <a:endParaRPr lang="en-US"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6EDA627-9E06-0448-A9CD-303AD1F95ECB}" type="slidenum">
              <a:rPr lang="en-US" smtClean="0"/>
              <a:t>9</a:t>
            </a:fld>
            <a:endParaRPr lang="en-US"/>
          </a:p>
        </p:txBody>
      </p:sp>
    </p:spTree>
    <p:extLst>
      <p:ext uri="{BB962C8B-B14F-4D97-AF65-F5344CB8AC3E}">
        <p14:creationId xmlns:p14="http://schemas.microsoft.com/office/powerpoint/2010/main" val="4004335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5C861C-8289-2047-ACBE-C1EC6E63388D}"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B4382-5525-7E49-B1C5-E070C71FF2FE}" type="slidenum">
              <a:rPr lang="en-US" smtClean="0"/>
              <a:t>‹#›</a:t>
            </a:fld>
            <a:endParaRPr lang="en-US"/>
          </a:p>
        </p:txBody>
      </p:sp>
    </p:spTree>
    <p:extLst>
      <p:ext uri="{BB962C8B-B14F-4D97-AF65-F5344CB8AC3E}">
        <p14:creationId xmlns:p14="http://schemas.microsoft.com/office/powerpoint/2010/main" val="32106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5C861C-8289-2047-ACBE-C1EC6E63388D}"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B4382-5525-7E49-B1C5-E070C71FF2FE}" type="slidenum">
              <a:rPr lang="en-US" smtClean="0"/>
              <a:t>‹#›</a:t>
            </a:fld>
            <a:endParaRPr lang="en-US"/>
          </a:p>
        </p:txBody>
      </p:sp>
    </p:spTree>
    <p:extLst>
      <p:ext uri="{BB962C8B-B14F-4D97-AF65-F5344CB8AC3E}">
        <p14:creationId xmlns:p14="http://schemas.microsoft.com/office/powerpoint/2010/main" val="1306110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5C861C-8289-2047-ACBE-C1EC6E63388D}"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B4382-5525-7E49-B1C5-E070C71FF2FE}" type="slidenum">
              <a:rPr lang="en-US" smtClean="0"/>
              <a:t>‹#›</a:t>
            </a:fld>
            <a:endParaRPr lang="en-US"/>
          </a:p>
        </p:txBody>
      </p:sp>
    </p:spTree>
    <p:extLst>
      <p:ext uri="{BB962C8B-B14F-4D97-AF65-F5344CB8AC3E}">
        <p14:creationId xmlns:p14="http://schemas.microsoft.com/office/powerpoint/2010/main" val="1922856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5C861C-8289-2047-ACBE-C1EC6E63388D}"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B4382-5525-7E49-B1C5-E070C71FF2FE}" type="slidenum">
              <a:rPr lang="en-US" smtClean="0"/>
              <a:t>‹#›</a:t>
            </a:fld>
            <a:endParaRPr lang="en-US"/>
          </a:p>
        </p:txBody>
      </p:sp>
    </p:spTree>
    <p:extLst>
      <p:ext uri="{BB962C8B-B14F-4D97-AF65-F5344CB8AC3E}">
        <p14:creationId xmlns:p14="http://schemas.microsoft.com/office/powerpoint/2010/main" val="114307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5C861C-8289-2047-ACBE-C1EC6E63388D}"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B4382-5525-7E49-B1C5-E070C71FF2FE}" type="slidenum">
              <a:rPr lang="en-US" smtClean="0"/>
              <a:t>‹#›</a:t>
            </a:fld>
            <a:endParaRPr lang="en-US"/>
          </a:p>
        </p:txBody>
      </p:sp>
    </p:spTree>
    <p:extLst>
      <p:ext uri="{BB962C8B-B14F-4D97-AF65-F5344CB8AC3E}">
        <p14:creationId xmlns:p14="http://schemas.microsoft.com/office/powerpoint/2010/main" val="699585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5C861C-8289-2047-ACBE-C1EC6E63388D}" type="datetimeFigureOut">
              <a:rPr lang="en-US" smtClean="0"/>
              <a:t>9/3/20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B4382-5525-7E49-B1C5-E070C71FF2FE}" type="slidenum">
              <a:rPr lang="en-US" smtClean="0"/>
              <a:t>‹#›</a:t>
            </a:fld>
            <a:endParaRPr lang="en-US"/>
          </a:p>
        </p:txBody>
      </p:sp>
    </p:spTree>
    <p:extLst>
      <p:ext uri="{BB962C8B-B14F-4D97-AF65-F5344CB8AC3E}">
        <p14:creationId xmlns:p14="http://schemas.microsoft.com/office/powerpoint/2010/main" val="509461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5C861C-8289-2047-ACBE-C1EC6E63388D}" type="datetimeFigureOut">
              <a:rPr lang="en-US" smtClean="0"/>
              <a:t>9/3/20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5B4382-5525-7E49-B1C5-E070C71FF2FE}" type="slidenum">
              <a:rPr lang="en-US" smtClean="0"/>
              <a:t>‹#›</a:t>
            </a:fld>
            <a:endParaRPr lang="en-US"/>
          </a:p>
        </p:txBody>
      </p:sp>
    </p:spTree>
    <p:extLst>
      <p:ext uri="{BB962C8B-B14F-4D97-AF65-F5344CB8AC3E}">
        <p14:creationId xmlns:p14="http://schemas.microsoft.com/office/powerpoint/2010/main" val="2390158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5C861C-8289-2047-ACBE-C1EC6E63388D}" type="datetimeFigureOut">
              <a:rPr lang="en-US" smtClean="0"/>
              <a:t>9/3/20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5B4382-5525-7E49-B1C5-E070C71FF2FE}" type="slidenum">
              <a:rPr lang="en-US" smtClean="0"/>
              <a:t>‹#›</a:t>
            </a:fld>
            <a:endParaRPr lang="en-US"/>
          </a:p>
        </p:txBody>
      </p:sp>
    </p:spTree>
    <p:extLst>
      <p:ext uri="{BB962C8B-B14F-4D97-AF65-F5344CB8AC3E}">
        <p14:creationId xmlns:p14="http://schemas.microsoft.com/office/powerpoint/2010/main" val="341770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5C861C-8289-2047-ACBE-C1EC6E63388D}" type="datetimeFigureOut">
              <a:rPr lang="en-US" smtClean="0"/>
              <a:t>9/3/20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5B4382-5525-7E49-B1C5-E070C71FF2FE}" type="slidenum">
              <a:rPr lang="en-US" smtClean="0"/>
              <a:t>‹#›</a:t>
            </a:fld>
            <a:endParaRPr lang="en-US"/>
          </a:p>
        </p:txBody>
      </p:sp>
    </p:spTree>
    <p:extLst>
      <p:ext uri="{BB962C8B-B14F-4D97-AF65-F5344CB8AC3E}">
        <p14:creationId xmlns:p14="http://schemas.microsoft.com/office/powerpoint/2010/main" val="2837414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B5C861C-8289-2047-ACBE-C1EC6E63388D}" type="datetimeFigureOut">
              <a:rPr lang="en-US" smtClean="0"/>
              <a:t>9/3/20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B4382-5525-7E49-B1C5-E070C71FF2FE}" type="slidenum">
              <a:rPr lang="en-US" smtClean="0"/>
              <a:t>‹#›</a:t>
            </a:fld>
            <a:endParaRPr lang="en-US"/>
          </a:p>
        </p:txBody>
      </p:sp>
    </p:spTree>
    <p:extLst>
      <p:ext uri="{BB962C8B-B14F-4D97-AF65-F5344CB8AC3E}">
        <p14:creationId xmlns:p14="http://schemas.microsoft.com/office/powerpoint/2010/main" val="4088387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B5C861C-8289-2047-ACBE-C1EC6E63388D}" type="datetimeFigureOut">
              <a:rPr lang="en-US" smtClean="0"/>
              <a:t>9/3/20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B4382-5525-7E49-B1C5-E070C71FF2FE}" type="slidenum">
              <a:rPr lang="en-US" smtClean="0"/>
              <a:t>‹#›</a:t>
            </a:fld>
            <a:endParaRPr lang="en-US"/>
          </a:p>
        </p:txBody>
      </p:sp>
    </p:spTree>
    <p:extLst>
      <p:ext uri="{BB962C8B-B14F-4D97-AF65-F5344CB8AC3E}">
        <p14:creationId xmlns:p14="http://schemas.microsoft.com/office/powerpoint/2010/main" val="3585224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B5C861C-8289-2047-ACBE-C1EC6E63388D}" type="datetimeFigureOut">
              <a:rPr lang="en-US" smtClean="0"/>
              <a:t>9/3/20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5B4382-5525-7E49-B1C5-E070C71FF2FE}" type="slidenum">
              <a:rPr lang="en-US" smtClean="0"/>
              <a:t>‹#›</a:t>
            </a:fld>
            <a:endParaRPr lang="en-US"/>
          </a:p>
        </p:txBody>
      </p:sp>
    </p:spTree>
    <p:extLst>
      <p:ext uri="{BB962C8B-B14F-4D97-AF65-F5344CB8AC3E}">
        <p14:creationId xmlns:p14="http://schemas.microsoft.com/office/powerpoint/2010/main" val="12693623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amnh.org/about-the-museum/history/history-1961-199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hyperlink" Target="https://www.amnh.org/about-the-museum/history/history-1961-199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amnh.org/about-the-museum/history/history-1961-199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hyperlink" Target="https://www.amnh.org/about-the-museum/history/history-1961-199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34.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s://www.amnh.org/about-the-museum/history/history-1961-199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www.amnh.org/about-the-museum/history/history-1961-199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s://www.amnh.org/about-the-museum/history/history-1961-199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biorxiv.org/content/10.1101/2020.06.17.157842v1.article-metric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amnh.org/about-the-museum/history/history-1961-1990" TargetMode="External"/><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amnh.org/about-the-museum/history/history-1961-199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amnh.org/about-the-museum/history/history-1961-199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hyperlink" Target="https://www.amnh.org/about-the-museum/history/history-1961-199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amnh.org/about-the-museum/history/history-1961-1990" TargetMode="Externa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2.emf"/><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amnh.org/about-the-museum/history/history-1961-1990" TargetMode="External"/><Relationship Id="rId5" Type="http://schemas.openxmlformats.org/officeDocument/2006/relationships/image" Target="../media/image7.tiff"/><Relationship Id="rId4" Type="http://schemas.openxmlformats.org/officeDocument/2006/relationships/image" Target="../media/image6.tiff"/><Relationship Id="rId9" Type="http://schemas.openxmlformats.org/officeDocument/2006/relationships/image" Target="../media/image10.tiff"/></Relationships>
</file>

<file path=ppt/slides/_rels/slide5.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2.emf"/><Relationship Id="rId7"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hyperlink" Target="https://www.amnh.org/about-the-museum/history/history-1961-1990"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2.emf"/><Relationship Id="rId7"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hyperlink" Target="https://www.amnh.org/about-the-museum/history/history-1961-199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emf"/><Relationship Id="rId7"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hyperlink" Target="https://www.amnh.org/about-the-museum/history/history-1961-199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emf"/><Relationship Id="rId7"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hyperlink" Target="https://www.amnh.org/about-the-museum/history/history-1961-199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hyperlink" Target="https://www.amnh.org/about-the-museum/history/history-1961-199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74BD637-3476-3A46-A0D8-EFFF6086CBF9}"/>
              </a:ext>
            </a:extLst>
          </p:cNvPr>
          <p:cNvSpPr>
            <a:spLocks noGrp="1"/>
          </p:cNvSpPr>
          <p:nvPr>
            <p:ph type="subTitle" idx="1"/>
          </p:nvPr>
        </p:nvSpPr>
        <p:spPr>
          <a:xfrm>
            <a:off x="1040662" y="3730979"/>
            <a:ext cx="7062674" cy="1020256"/>
          </a:xfrm>
        </p:spPr>
        <p:txBody>
          <a:bodyPr anchor="t">
            <a:normAutofit/>
          </a:bodyPr>
          <a:lstStyle/>
          <a:p>
            <a:r>
              <a:rPr lang="en-US" sz="3150" dirty="0">
                <a:solidFill>
                  <a:schemeClr val="tx2"/>
                </a:solidFill>
              </a:rPr>
              <a:t>DINOS AND DATA 2</a:t>
            </a:r>
          </a:p>
          <a:p>
            <a:r>
              <a:rPr lang="en-US" sz="1350" dirty="0">
                <a:solidFill>
                  <a:schemeClr val="tx2"/>
                </a:solidFill>
              </a:rPr>
              <a:t>THE EVOLUTION OF RESEARCH COMPUTING AT THE AMERICAN MUSEUM OF NATURAL HISTORY</a:t>
            </a:r>
          </a:p>
        </p:txBody>
      </p:sp>
      <p:pic>
        <p:nvPicPr>
          <p:cNvPr id="7" name="Picture 6">
            <a:extLst>
              <a:ext uri="{FF2B5EF4-FFF2-40B4-BE49-F238E27FC236}">
                <a16:creationId xmlns:a16="http://schemas.microsoft.com/office/drawing/2014/main" id="{164B6A00-2490-E548-8D58-B2F0D5EAD869}"/>
              </a:ext>
            </a:extLst>
          </p:cNvPr>
          <p:cNvPicPr>
            <a:picLocks noChangeAspect="1"/>
          </p:cNvPicPr>
          <p:nvPr/>
        </p:nvPicPr>
        <p:blipFill>
          <a:blip r:embed="rId3"/>
          <a:stretch>
            <a:fillRect/>
          </a:stretch>
        </p:blipFill>
        <p:spPr>
          <a:xfrm>
            <a:off x="2306160" y="190139"/>
            <a:ext cx="4531678" cy="3635073"/>
          </a:xfrm>
          <a:prstGeom prst="rect">
            <a:avLst/>
          </a:prstGeom>
        </p:spPr>
      </p:pic>
    </p:spTree>
    <p:extLst>
      <p:ext uri="{BB962C8B-B14F-4D97-AF65-F5344CB8AC3E}">
        <p14:creationId xmlns:p14="http://schemas.microsoft.com/office/powerpoint/2010/main" val="169397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Evolving Research Computing at AMNH</a:t>
            </a:r>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4" name="Oval 13">
            <a:extLst>
              <a:ext uri="{FF2B5EF4-FFF2-40B4-BE49-F238E27FC236}">
                <a16:creationId xmlns:a16="http://schemas.microsoft.com/office/drawing/2014/main" id="{CA915530-5D3E-D340-9561-0DE995D92E1D}"/>
              </a:ext>
            </a:extLst>
          </p:cNvPr>
          <p:cNvSpPr/>
          <p:nvPr/>
        </p:nvSpPr>
        <p:spPr>
          <a:xfrm>
            <a:off x="4020561" y="3319089"/>
            <a:ext cx="1157745" cy="691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Dept.</a:t>
            </a:r>
          </a:p>
          <a:p>
            <a:pPr algn="ctr"/>
            <a:r>
              <a:rPr lang="en-US" sz="1200" dirty="0"/>
              <a:t>Cluster</a:t>
            </a:r>
          </a:p>
          <a:p>
            <a:pPr algn="ctr"/>
            <a:r>
              <a:rPr lang="en-US" sz="1200" dirty="0"/>
              <a:t>Support</a:t>
            </a:r>
          </a:p>
        </p:txBody>
      </p:sp>
      <p:sp>
        <p:nvSpPr>
          <p:cNvPr id="15" name="Oval 14">
            <a:extLst>
              <a:ext uri="{FF2B5EF4-FFF2-40B4-BE49-F238E27FC236}">
                <a16:creationId xmlns:a16="http://schemas.microsoft.com/office/drawing/2014/main" id="{2F8B642F-44C9-CB46-A8C4-E4BF5D60DDB3}"/>
              </a:ext>
            </a:extLst>
          </p:cNvPr>
          <p:cNvSpPr/>
          <p:nvPr/>
        </p:nvSpPr>
        <p:spPr>
          <a:xfrm>
            <a:off x="3969661" y="4353589"/>
            <a:ext cx="1259541"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“Traditional” IT</a:t>
            </a:r>
          </a:p>
        </p:txBody>
      </p:sp>
      <p:sp>
        <p:nvSpPr>
          <p:cNvPr id="17" name="Oval 16">
            <a:extLst>
              <a:ext uri="{FF2B5EF4-FFF2-40B4-BE49-F238E27FC236}">
                <a16:creationId xmlns:a16="http://schemas.microsoft.com/office/drawing/2014/main" id="{77C0C6C7-7FB6-0C4B-8565-57D94670BE59}"/>
              </a:ext>
            </a:extLst>
          </p:cNvPr>
          <p:cNvSpPr/>
          <p:nvPr/>
        </p:nvSpPr>
        <p:spPr>
          <a:xfrm>
            <a:off x="5730508" y="3664880"/>
            <a:ext cx="1157746" cy="691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R&amp;E</a:t>
            </a:r>
          </a:p>
          <a:p>
            <a:pPr algn="ctr"/>
            <a:r>
              <a:rPr lang="en-US" sz="1000" dirty="0"/>
              <a:t>Networking</a:t>
            </a:r>
          </a:p>
        </p:txBody>
      </p:sp>
      <p:sp>
        <p:nvSpPr>
          <p:cNvPr id="19" name="Oval 18">
            <a:extLst>
              <a:ext uri="{FF2B5EF4-FFF2-40B4-BE49-F238E27FC236}">
                <a16:creationId xmlns:a16="http://schemas.microsoft.com/office/drawing/2014/main" id="{FC88F227-3413-F147-B03F-DA750B133ED6}"/>
              </a:ext>
            </a:extLst>
          </p:cNvPr>
          <p:cNvSpPr/>
          <p:nvPr/>
        </p:nvSpPr>
        <p:spPr>
          <a:xfrm>
            <a:off x="1724614" y="3664881"/>
            <a:ext cx="1157746" cy="691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Engaging</a:t>
            </a:r>
          </a:p>
          <a:p>
            <a:pPr algn="ctr"/>
            <a:r>
              <a:rPr lang="en-US" sz="1000" dirty="0"/>
              <a:t>Science</a:t>
            </a:r>
          </a:p>
        </p:txBody>
      </p:sp>
      <p:sp>
        <p:nvSpPr>
          <p:cNvPr id="20" name="Oval 19">
            <a:extLst>
              <a:ext uri="{FF2B5EF4-FFF2-40B4-BE49-F238E27FC236}">
                <a16:creationId xmlns:a16="http://schemas.microsoft.com/office/drawing/2014/main" id="{72C9EBED-DDE2-B040-9155-CD5112F45FDE}"/>
              </a:ext>
            </a:extLst>
          </p:cNvPr>
          <p:cNvSpPr/>
          <p:nvPr/>
        </p:nvSpPr>
        <p:spPr>
          <a:xfrm>
            <a:off x="1714500" y="1322125"/>
            <a:ext cx="1157746" cy="691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Governance</a:t>
            </a:r>
          </a:p>
        </p:txBody>
      </p:sp>
      <p:sp>
        <p:nvSpPr>
          <p:cNvPr id="21" name="Oval 20">
            <a:extLst>
              <a:ext uri="{FF2B5EF4-FFF2-40B4-BE49-F238E27FC236}">
                <a16:creationId xmlns:a16="http://schemas.microsoft.com/office/drawing/2014/main" id="{15E7BA68-98FE-3047-863D-CD89B1421C06}"/>
              </a:ext>
            </a:extLst>
          </p:cNvPr>
          <p:cNvSpPr/>
          <p:nvPr/>
        </p:nvSpPr>
        <p:spPr>
          <a:xfrm>
            <a:off x="474574" y="2932450"/>
            <a:ext cx="1268159" cy="691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Grants Development</a:t>
            </a:r>
          </a:p>
        </p:txBody>
      </p:sp>
      <p:sp>
        <p:nvSpPr>
          <p:cNvPr id="23" name="Oval 22">
            <a:extLst>
              <a:ext uri="{FF2B5EF4-FFF2-40B4-BE49-F238E27FC236}">
                <a16:creationId xmlns:a16="http://schemas.microsoft.com/office/drawing/2014/main" id="{42B66F34-B98D-6942-9488-D631C9B6744E}"/>
              </a:ext>
            </a:extLst>
          </p:cNvPr>
          <p:cNvSpPr/>
          <p:nvPr/>
        </p:nvSpPr>
        <p:spPr>
          <a:xfrm>
            <a:off x="2609456" y="2740905"/>
            <a:ext cx="1268159" cy="691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DB/ DAM</a:t>
            </a:r>
          </a:p>
          <a:p>
            <a:pPr algn="ctr"/>
            <a:r>
              <a:rPr lang="en-US" sz="1000" dirty="0"/>
              <a:t>Support</a:t>
            </a:r>
          </a:p>
        </p:txBody>
      </p:sp>
      <p:cxnSp>
        <p:nvCxnSpPr>
          <p:cNvPr id="10" name="Straight Connector 9">
            <a:extLst>
              <a:ext uri="{FF2B5EF4-FFF2-40B4-BE49-F238E27FC236}">
                <a16:creationId xmlns:a16="http://schemas.microsoft.com/office/drawing/2014/main" id="{DB230063-BB6D-224A-B53E-ECA21B446D27}"/>
              </a:ext>
            </a:extLst>
          </p:cNvPr>
          <p:cNvCxnSpPr>
            <a:cxnSpLocks/>
            <a:endCxn id="14" idx="4"/>
          </p:cNvCxnSpPr>
          <p:nvPr/>
        </p:nvCxnSpPr>
        <p:spPr>
          <a:xfrm flipV="1">
            <a:off x="4599432" y="4010672"/>
            <a:ext cx="2" cy="3429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2DC4BD-CD4A-4F4D-B702-C62D94B8048C}"/>
              </a:ext>
            </a:extLst>
          </p:cNvPr>
          <p:cNvCxnSpPr>
            <a:cxnSpLocks/>
            <a:stCxn id="19" idx="0"/>
            <a:endCxn id="20" idx="4"/>
          </p:cNvCxnSpPr>
          <p:nvPr/>
        </p:nvCxnSpPr>
        <p:spPr>
          <a:xfrm flipH="1" flipV="1">
            <a:off x="2293373" y="2013708"/>
            <a:ext cx="10114" cy="16511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E0D6884-99AD-7A4D-B2CB-36656FDB10C3}"/>
              </a:ext>
            </a:extLst>
          </p:cNvPr>
          <p:cNvCxnSpPr>
            <a:cxnSpLocks/>
            <a:stCxn id="19" idx="0"/>
            <a:endCxn id="23" idx="3"/>
          </p:cNvCxnSpPr>
          <p:nvPr/>
        </p:nvCxnSpPr>
        <p:spPr>
          <a:xfrm flipV="1">
            <a:off x="2303487" y="3331207"/>
            <a:ext cx="491687" cy="333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CE90B6-72D8-D240-8126-66288BB81F42}"/>
              </a:ext>
            </a:extLst>
          </p:cNvPr>
          <p:cNvCxnSpPr>
            <a:cxnSpLocks/>
            <a:stCxn id="19" idx="5"/>
            <a:endCxn id="15" idx="1"/>
          </p:cNvCxnSpPr>
          <p:nvPr/>
        </p:nvCxnSpPr>
        <p:spPr>
          <a:xfrm>
            <a:off x="2712812" y="4255184"/>
            <a:ext cx="1441305" cy="1921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7B86F8-877F-4242-B549-EED6414AD77E}"/>
              </a:ext>
            </a:extLst>
          </p:cNvPr>
          <p:cNvCxnSpPr>
            <a:cxnSpLocks/>
            <a:stCxn id="19" idx="1"/>
            <a:endCxn id="21" idx="5"/>
          </p:cNvCxnSpPr>
          <p:nvPr/>
        </p:nvCxnSpPr>
        <p:spPr>
          <a:xfrm flipH="1" flipV="1">
            <a:off x="1557015" y="3522752"/>
            <a:ext cx="337147" cy="243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8004DD-C961-724E-AD2F-67A8D645E6CC}"/>
              </a:ext>
            </a:extLst>
          </p:cNvPr>
          <p:cNvCxnSpPr>
            <a:cxnSpLocks/>
            <a:stCxn id="17" idx="3"/>
            <a:endCxn id="15" idx="7"/>
          </p:cNvCxnSpPr>
          <p:nvPr/>
        </p:nvCxnSpPr>
        <p:spPr>
          <a:xfrm flipH="1">
            <a:off x="5044746" y="4255183"/>
            <a:ext cx="855310" cy="1921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8968EE31-B35F-5448-BD3C-F040DA3115CC}"/>
              </a:ext>
            </a:extLst>
          </p:cNvPr>
          <p:cNvSpPr/>
          <p:nvPr/>
        </p:nvSpPr>
        <p:spPr>
          <a:xfrm>
            <a:off x="6450423" y="2737565"/>
            <a:ext cx="1157746" cy="691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Science DMZ</a:t>
            </a:r>
          </a:p>
        </p:txBody>
      </p:sp>
      <p:cxnSp>
        <p:nvCxnSpPr>
          <p:cNvPr id="53" name="Straight Connector 52">
            <a:extLst>
              <a:ext uri="{FF2B5EF4-FFF2-40B4-BE49-F238E27FC236}">
                <a16:creationId xmlns:a16="http://schemas.microsoft.com/office/drawing/2014/main" id="{0559FEEE-1372-1948-BC0B-1FE5466ECE85}"/>
              </a:ext>
            </a:extLst>
          </p:cNvPr>
          <p:cNvCxnSpPr>
            <a:cxnSpLocks/>
            <a:stCxn id="17" idx="0"/>
            <a:endCxn id="52" idx="3"/>
          </p:cNvCxnSpPr>
          <p:nvPr/>
        </p:nvCxnSpPr>
        <p:spPr>
          <a:xfrm flipV="1">
            <a:off x="6309381" y="3327868"/>
            <a:ext cx="310590" cy="337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CDF9B14A-9C27-DD40-86D1-1B95798C233D}"/>
              </a:ext>
            </a:extLst>
          </p:cNvPr>
          <p:cNvSpPr/>
          <p:nvPr/>
        </p:nvSpPr>
        <p:spPr>
          <a:xfrm>
            <a:off x="2668220" y="1901993"/>
            <a:ext cx="1157746" cy="691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Research</a:t>
            </a:r>
          </a:p>
          <a:p>
            <a:pPr algn="ctr"/>
            <a:r>
              <a:rPr lang="en-US" sz="1000" dirty="0"/>
              <a:t>Data Archive</a:t>
            </a:r>
          </a:p>
        </p:txBody>
      </p:sp>
      <p:cxnSp>
        <p:nvCxnSpPr>
          <p:cNvPr id="60" name="Straight Connector 59">
            <a:extLst>
              <a:ext uri="{FF2B5EF4-FFF2-40B4-BE49-F238E27FC236}">
                <a16:creationId xmlns:a16="http://schemas.microsoft.com/office/drawing/2014/main" id="{D0C2FE18-4103-3244-87DF-7C36B8C111A5}"/>
              </a:ext>
            </a:extLst>
          </p:cNvPr>
          <p:cNvCxnSpPr>
            <a:cxnSpLocks/>
            <a:stCxn id="23" idx="0"/>
            <a:endCxn id="59" idx="4"/>
          </p:cNvCxnSpPr>
          <p:nvPr/>
        </p:nvCxnSpPr>
        <p:spPr>
          <a:xfrm flipV="1">
            <a:off x="3243536" y="2593576"/>
            <a:ext cx="3557" cy="1473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A53B886-AD60-D84D-875C-0AAEEB636B34}"/>
              </a:ext>
            </a:extLst>
          </p:cNvPr>
          <p:cNvCxnSpPr>
            <a:cxnSpLocks/>
            <a:stCxn id="14" idx="0"/>
            <a:endCxn id="65" idx="4"/>
          </p:cNvCxnSpPr>
          <p:nvPr/>
        </p:nvCxnSpPr>
        <p:spPr>
          <a:xfrm flipH="1" flipV="1">
            <a:off x="4592672" y="2973297"/>
            <a:ext cx="6762" cy="3457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D3AB8AFD-4435-8D48-962F-6886ABAF5412}"/>
              </a:ext>
            </a:extLst>
          </p:cNvPr>
          <p:cNvSpPr/>
          <p:nvPr/>
        </p:nvSpPr>
        <p:spPr>
          <a:xfrm>
            <a:off x="4013799" y="2281714"/>
            <a:ext cx="1157745" cy="691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Centralized</a:t>
            </a:r>
          </a:p>
          <a:p>
            <a:pPr algn="ctr"/>
            <a:r>
              <a:rPr lang="en-US" sz="1000" dirty="0"/>
              <a:t>HPC/HTC</a:t>
            </a:r>
          </a:p>
        </p:txBody>
      </p:sp>
      <p:sp>
        <p:nvSpPr>
          <p:cNvPr id="68" name="Oval 67">
            <a:extLst>
              <a:ext uri="{FF2B5EF4-FFF2-40B4-BE49-F238E27FC236}">
                <a16:creationId xmlns:a16="http://schemas.microsoft.com/office/drawing/2014/main" id="{D670D632-5E53-3249-95F0-ED72D74DC59E}"/>
              </a:ext>
            </a:extLst>
          </p:cNvPr>
          <p:cNvSpPr/>
          <p:nvPr/>
        </p:nvSpPr>
        <p:spPr>
          <a:xfrm>
            <a:off x="4013798" y="1275449"/>
            <a:ext cx="1157745" cy="691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Open</a:t>
            </a:r>
          </a:p>
          <a:p>
            <a:pPr algn="ctr"/>
            <a:r>
              <a:rPr lang="en-US" sz="1200" dirty="0"/>
              <a:t>Science Grid</a:t>
            </a:r>
          </a:p>
        </p:txBody>
      </p:sp>
      <p:sp>
        <p:nvSpPr>
          <p:cNvPr id="71" name="Oval 70">
            <a:extLst>
              <a:ext uri="{FF2B5EF4-FFF2-40B4-BE49-F238E27FC236}">
                <a16:creationId xmlns:a16="http://schemas.microsoft.com/office/drawing/2014/main" id="{5C6EF8C9-8DA5-6B4D-B853-A6D3BFFDB784}"/>
              </a:ext>
            </a:extLst>
          </p:cNvPr>
          <p:cNvSpPr/>
          <p:nvPr/>
        </p:nvSpPr>
        <p:spPr>
          <a:xfrm>
            <a:off x="5307727" y="1621240"/>
            <a:ext cx="1157745" cy="691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Cloud Computing</a:t>
            </a:r>
          </a:p>
        </p:txBody>
      </p:sp>
      <p:cxnSp>
        <p:nvCxnSpPr>
          <p:cNvPr id="72" name="Straight Connector 71">
            <a:extLst>
              <a:ext uri="{FF2B5EF4-FFF2-40B4-BE49-F238E27FC236}">
                <a16:creationId xmlns:a16="http://schemas.microsoft.com/office/drawing/2014/main" id="{542D3962-2761-F04B-BA4C-65555CC42E56}"/>
              </a:ext>
            </a:extLst>
          </p:cNvPr>
          <p:cNvCxnSpPr>
            <a:cxnSpLocks/>
            <a:stCxn id="65" idx="7"/>
            <a:endCxn id="71" idx="3"/>
          </p:cNvCxnSpPr>
          <p:nvPr/>
        </p:nvCxnSpPr>
        <p:spPr>
          <a:xfrm flipV="1">
            <a:off x="5001996" y="2211543"/>
            <a:ext cx="475279" cy="1714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C30A9BF6-98EF-C646-9A29-E9F397899578}"/>
              </a:ext>
            </a:extLst>
          </p:cNvPr>
          <p:cNvSpPr/>
          <p:nvPr/>
        </p:nvSpPr>
        <p:spPr>
          <a:xfrm>
            <a:off x="6712642" y="1398303"/>
            <a:ext cx="1157746" cy="691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National Platforms</a:t>
            </a:r>
          </a:p>
        </p:txBody>
      </p:sp>
      <p:cxnSp>
        <p:nvCxnSpPr>
          <p:cNvPr id="105" name="Straight Connector 104">
            <a:extLst>
              <a:ext uri="{FF2B5EF4-FFF2-40B4-BE49-F238E27FC236}">
                <a16:creationId xmlns:a16="http://schemas.microsoft.com/office/drawing/2014/main" id="{C1ECA94B-4143-8346-B2B5-D4A302FDC3EC}"/>
              </a:ext>
            </a:extLst>
          </p:cNvPr>
          <p:cNvCxnSpPr>
            <a:cxnSpLocks/>
            <a:stCxn id="103" idx="4"/>
            <a:endCxn id="52" idx="0"/>
          </p:cNvCxnSpPr>
          <p:nvPr/>
        </p:nvCxnSpPr>
        <p:spPr>
          <a:xfrm flipH="1">
            <a:off x="7029296" y="2089886"/>
            <a:ext cx="262219" cy="6476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5A8AE949-06BE-A64D-BA3D-876298A02E1E}"/>
              </a:ext>
            </a:extLst>
          </p:cNvPr>
          <p:cNvSpPr/>
          <p:nvPr/>
        </p:nvSpPr>
        <p:spPr>
          <a:xfrm>
            <a:off x="572948" y="1935923"/>
            <a:ext cx="1210545" cy="691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Education</a:t>
            </a:r>
          </a:p>
          <a:p>
            <a:pPr algn="ctr"/>
            <a:r>
              <a:rPr lang="en-US" sz="1000" dirty="0"/>
              <a:t>Engagement</a:t>
            </a:r>
          </a:p>
        </p:txBody>
      </p:sp>
      <p:cxnSp>
        <p:nvCxnSpPr>
          <p:cNvPr id="123" name="Straight Connector 122">
            <a:extLst>
              <a:ext uri="{FF2B5EF4-FFF2-40B4-BE49-F238E27FC236}">
                <a16:creationId xmlns:a16="http://schemas.microsoft.com/office/drawing/2014/main" id="{C960D6C0-9357-D044-9C3A-1B17093673AA}"/>
              </a:ext>
            </a:extLst>
          </p:cNvPr>
          <p:cNvCxnSpPr>
            <a:cxnSpLocks/>
            <a:stCxn id="19" idx="0"/>
            <a:endCxn id="122" idx="5"/>
          </p:cNvCxnSpPr>
          <p:nvPr/>
        </p:nvCxnSpPr>
        <p:spPr>
          <a:xfrm flipH="1" flipV="1">
            <a:off x="1606213" y="2526225"/>
            <a:ext cx="697274" cy="11386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EA5E42E-36A5-F943-AF43-E0EDA4E2891A}"/>
              </a:ext>
            </a:extLst>
          </p:cNvPr>
          <p:cNvCxnSpPr>
            <a:cxnSpLocks/>
            <a:stCxn id="65" idx="0"/>
            <a:endCxn id="68" idx="4"/>
          </p:cNvCxnSpPr>
          <p:nvPr/>
        </p:nvCxnSpPr>
        <p:spPr>
          <a:xfrm flipH="1" flipV="1">
            <a:off x="4592671" y="1967032"/>
            <a:ext cx="1" cy="31468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2" name="Oval 181">
            <a:extLst>
              <a:ext uri="{FF2B5EF4-FFF2-40B4-BE49-F238E27FC236}">
                <a16:creationId xmlns:a16="http://schemas.microsoft.com/office/drawing/2014/main" id="{039BFA6E-61A4-D943-B7A5-A97A487BD4E4}"/>
              </a:ext>
            </a:extLst>
          </p:cNvPr>
          <p:cNvSpPr/>
          <p:nvPr/>
        </p:nvSpPr>
        <p:spPr>
          <a:xfrm>
            <a:off x="7568508" y="3766161"/>
            <a:ext cx="1332801" cy="7360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Collaborations</a:t>
            </a:r>
          </a:p>
        </p:txBody>
      </p:sp>
      <p:cxnSp>
        <p:nvCxnSpPr>
          <p:cNvPr id="185" name="Straight Connector 184">
            <a:extLst>
              <a:ext uri="{FF2B5EF4-FFF2-40B4-BE49-F238E27FC236}">
                <a16:creationId xmlns:a16="http://schemas.microsoft.com/office/drawing/2014/main" id="{528612B5-87D3-6840-BCBF-78F4B039EEE6}"/>
              </a:ext>
            </a:extLst>
          </p:cNvPr>
          <p:cNvCxnSpPr>
            <a:cxnSpLocks/>
            <a:stCxn id="182" idx="3"/>
            <a:endCxn id="15" idx="6"/>
          </p:cNvCxnSpPr>
          <p:nvPr/>
        </p:nvCxnSpPr>
        <p:spPr>
          <a:xfrm flipH="1">
            <a:off x="5229202" y="4394384"/>
            <a:ext cx="2534490" cy="279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Oval 200">
            <a:extLst>
              <a:ext uri="{FF2B5EF4-FFF2-40B4-BE49-F238E27FC236}">
                <a16:creationId xmlns:a16="http://schemas.microsoft.com/office/drawing/2014/main" id="{80A837E9-0C6E-4843-A153-5F9FCF024C61}"/>
              </a:ext>
            </a:extLst>
          </p:cNvPr>
          <p:cNvSpPr/>
          <p:nvPr/>
        </p:nvSpPr>
        <p:spPr>
          <a:xfrm>
            <a:off x="7796402" y="2765878"/>
            <a:ext cx="1157746" cy="691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Open Space</a:t>
            </a:r>
          </a:p>
          <a:p>
            <a:pPr algn="ctr"/>
            <a:r>
              <a:rPr lang="en-US" sz="1000" dirty="0"/>
              <a:t>Project</a:t>
            </a:r>
          </a:p>
        </p:txBody>
      </p:sp>
      <p:cxnSp>
        <p:nvCxnSpPr>
          <p:cNvPr id="202" name="Straight Connector 201">
            <a:extLst>
              <a:ext uri="{FF2B5EF4-FFF2-40B4-BE49-F238E27FC236}">
                <a16:creationId xmlns:a16="http://schemas.microsoft.com/office/drawing/2014/main" id="{401E6E05-3EEB-F04B-A6FB-6F3BCFBC905D}"/>
              </a:ext>
            </a:extLst>
          </p:cNvPr>
          <p:cNvCxnSpPr>
            <a:cxnSpLocks/>
            <a:stCxn id="182" idx="0"/>
            <a:endCxn id="201" idx="4"/>
          </p:cNvCxnSpPr>
          <p:nvPr/>
        </p:nvCxnSpPr>
        <p:spPr>
          <a:xfrm flipV="1">
            <a:off x="8234909" y="3457461"/>
            <a:ext cx="140366" cy="308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7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8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8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P spid="20" grpId="0" animBg="1"/>
      <p:bldP spid="21" grpId="0" animBg="1"/>
      <p:bldP spid="23" grpId="0" animBg="1"/>
      <p:bldP spid="52" grpId="0" animBg="1"/>
      <p:bldP spid="59" grpId="0" animBg="1"/>
      <p:bldP spid="65" grpId="0" animBg="1"/>
      <p:bldP spid="68" grpId="0" animBg="1"/>
      <p:bldP spid="71" grpId="0" animBg="1"/>
      <p:bldP spid="103" grpId="0" animBg="1"/>
      <p:bldP spid="122" grpId="0" animBg="1"/>
      <p:bldP spid="182" grpId="0" animBg="1"/>
      <p:bldP spid="20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AMNH CC* Grants</a:t>
            </a:r>
          </a:p>
        </p:txBody>
      </p:sp>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219532" y="1319728"/>
            <a:ext cx="3439178" cy="3500683"/>
          </a:xfrm>
        </p:spPr>
        <p:txBody>
          <a:bodyPr>
            <a:noAutofit/>
          </a:bodyPr>
          <a:lstStyle/>
          <a:p>
            <a:pPr marL="0" indent="0" algn="ctr">
              <a:buNone/>
            </a:pPr>
            <a:r>
              <a:rPr lang="en-US" sz="1400" b="1" u="sng" dirty="0"/>
              <a:t>Award 1827153 (2018)</a:t>
            </a:r>
          </a:p>
          <a:p>
            <a:r>
              <a:rPr lang="en-US" sz="1400" dirty="0"/>
              <a:t>Built a Science DMZ at AMNH to provide high-speed low latency connections to AMNH researchers and collaborators.</a:t>
            </a:r>
          </a:p>
          <a:p>
            <a:r>
              <a:rPr lang="en-US" sz="1400" dirty="0"/>
              <a:t>Connected to </a:t>
            </a:r>
            <a:r>
              <a:rPr lang="en-US" sz="1400" dirty="0" err="1"/>
              <a:t>NYSERNet</a:t>
            </a:r>
            <a:r>
              <a:rPr lang="en-US" sz="1400" dirty="0"/>
              <a:t>/ Internet2 for research computing.</a:t>
            </a:r>
          </a:p>
          <a:p>
            <a:r>
              <a:rPr lang="en-US" sz="1400" dirty="0"/>
              <a:t>Deployment of multiple FIONA Data Transfer Nodes (DTN) for high-speed data transfer orchestrated using Globus. </a:t>
            </a:r>
          </a:p>
          <a:p>
            <a:r>
              <a:rPr lang="en-US" sz="1400" dirty="0"/>
              <a:t>Federation with </a:t>
            </a:r>
            <a:r>
              <a:rPr lang="en-US" sz="1400" dirty="0" err="1"/>
              <a:t>InCommon</a:t>
            </a:r>
            <a:r>
              <a:rPr lang="en-US" sz="1400" dirty="0"/>
              <a:t>.</a:t>
            </a:r>
          </a:p>
          <a:p>
            <a:r>
              <a:rPr lang="en-US" sz="1400" dirty="0"/>
              <a:t>Native IPv6 support.</a:t>
            </a:r>
          </a:p>
          <a:p>
            <a:r>
              <a:rPr lang="en-US" sz="1400" dirty="0"/>
              <a:t>Collaborated with </a:t>
            </a:r>
            <a:r>
              <a:rPr lang="en-US" sz="1400" dirty="0" err="1"/>
              <a:t>TrustedCI</a:t>
            </a:r>
            <a:r>
              <a:rPr lang="en-US" sz="1400" dirty="0"/>
              <a:t> for security design and review.</a:t>
            </a:r>
          </a:p>
          <a:p>
            <a:r>
              <a:rPr lang="en-US" sz="1400" dirty="0"/>
              <a:t>Provides the foundation for other research computing initiatives.</a:t>
            </a:r>
          </a:p>
          <a:p>
            <a:endParaRPr lang="en-US" dirty="0"/>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 name="Content Placeholder 14">
            <a:extLst>
              <a:ext uri="{FF2B5EF4-FFF2-40B4-BE49-F238E27FC236}">
                <a16:creationId xmlns:a16="http://schemas.microsoft.com/office/drawing/2014/main" id="{086F5439-42C9-6A4E-A7D0-6A547792CC00}"/>
              </a:ext>
            </a:extLst>
          </p:cNvPr>
          <p:cNvSpPr txBox="1">
            <a:spLocks/>
          </p:cNvSpPr>
          <p:nvPr/>
        </p:nvSpPr>
        <p:spPr>
          <a:xfrm>
            <a:off x="4786509" y="1319728"/>
            <a:ext cx="3439178" cy="350068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400" b="1" u="sng" dirty="0"/>
              <a:t>Award 1925590 (2019)</a:t>
            </a:r>
            <a:endParaRPr lang="en-US" sz="1400" dirty="0"/>
          </a:p>
          <a:p>
            <a:r>
              <a:rPr lang="en-US" sz="1400" dirty="0"/>
              <a:t>Building a new central HPC resource for AMNH researchers, students, and collaborators.</a:t>
            </a:r>
          </a:p>
          <a:p>
            <a:r>
              <a:rPr lang="en-US" sz="1400" dirty="0"/>
              <a:t>Cluster includes standard compute nodes, GPU nodes, and high-memory nodes.</a:t>
            </a:r>
          </a:p>
          <a:p>
            <a:r>
              <a:rPr lang="en-US" sz="1400" dirty="0"/>
              <a:t>Dedicated DTN for cluster.</a:t>
            </a:r>
          </a:p>
          <a:p>
            <a:r>
              <a:rPr lang="en-US" sz="1400" dirty="0"/>
              <a:t>Will be OSG connected. </a:t>
            </a:r>
          </a:p>
          <a:p>
            <a:r>
              <a:rPr lang="en-US" sz="1400" dirty="0"/>
              <a:t>“Cloud bursting” to AWS in fall 2020/ spring 2021.</a:t>
            </a:r>
          </a:p>
          <a:p>
            <a:r>
              <a:rPr lang="en-US" sz="1400" dirty="0"/>
              <a:t>Standardization of open source tools.</a:t>
            </a:r>
          </a:p>
          <a:p>
            <a:endParaRPr lang="en-US" sz="1500" dirty="0"/>
          </a:p>
        </p:txBody>
      </p:sp>
      <p:pic>
        <p:nvPicPr>
          <p:cNvPr id="4098" name="Picture 2" descr="National Science Foundation">
            <a:extLst>
              <a:ext uri="{FF2B5EF4-FFF2-40B4-BE49-F238E27FC236}">
                <a16:creationId xmlns:a16="http://schemas.microsoft.com/office/drawing/2014/main" id="{BB7A3FA6-26B2-E549-8F17-8C7764DAE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509" y="4191589"/>
            <a:ext cx="4114800" cy="7951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C61DFE-3684-2D49-AE12-F5E44E780BCE}"/>
              </a:ext>
            </a:extLst>
          </p:cNvPr>
          <p:cNvSpPr txBox="1"/>
          <p:nvPr/>
        </p:nvSpPr>
        <p:spPr>
          <a:xfrm>
            <a:off x="-1380744" y="-104241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9884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Research Computing Strategic Plan</a:t>
            </a:r>
          </a:p>
        </p:txBody>
      </p:sp>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209550" y="1462177"/>
            <a:ext cx="3228845" cy="3500683"/>
          </a:xfrm>
        </p:spPr>
        <p:txBody>
          <a:bodyPr>
            <a:normAutofit fontScale="70000" lnSpcReduction="20000"/>
          </a:bodyPr>
          <a:lstStyle/>
          <a:p>
            <a:r>
              <a:rPr lang="en-US" dirty="0"/>
              <a:t>Continued expansion of Science DMZ.</a:t>
            </a:r>
          </a:p>
          <a:p>
            <a:r>
              <a:rPr lang="en-US" dirty="0"/>
              <a:t>Redeployment of current clusters using a redesigned open source framework.</a:t>
            </a:r>
          </a:p>
          <a:p>
            <a:r>
              <a:rPr lang="en-US" dirty="0"/>
              <a:t>Migrate existing clusters to the Science DMZ.</a:t>
            </a:r>
          </a:p>
          <a:p>
            <a:r>
              <a:rPr lang="en-US" dirty="0"/>
              <a:t>Deployment of IPv6.</a:t>
            </a:r>
          </a:p>
          <a:p>
            <a:r>
              <a:rPr lang="en-US" dirty="0"/>
              <a:t>Cluster Federation with </a:t>
            </a:r>
            <a:r>
              <a:rPr lang="en-US" dirty="0" err="1"/>
              <a:t>InCommon</a:t>
            </a:r>
            <a:r>
              <a:rPr lang="en-US" dirty="0"/>
              <a:t>.</a:t>
            </a:r>
          </a:p>
          <a:p>
            <a:r>
              <a:rPr lang="en-US" dirty="0"/>
              <a:t>Acquire additional compute capacity (traditional and GPU).</a:t>
            </a:r>
          </a:p>
          <a:p>
            <a:r>
              <a:rPr lang="en-US" dirty="0"/>
              <a:t>Cloud Bursting.</a:t>
            </a:r>
          </a:p>
          <a:p>
            <a:r>
              <a:rPr lang="en-US" dirty="0"/>
              <a:t>Open Science Grid.</a:t>
            </a:r>
          </a:p>
          <a:p>
            <a:r>
              <a:rPr lang="en-US" dirty="0"/>
              <a:t>Regional and National Platforms</a:t>
            </a:r>
          </a:p>
          <a:p>
            <a:r>
              <a:rPr lang="en-US" dirty="0"/>
              <a:t>Engagement with researchers.</a:t>
            </a:r>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4" name="Picture 3" descr="A close up of a map&#10;&#10;Description automatically generated">
            <a:extLst>
              <a:ext uri="{FF2B5EF4-FFF2-40B4-BE49-F238E27FC236}">
                <a16:creationId xmlns:a16="http://schemas.microsoft.com/office/drawing/2014/main" id="{8A6565DB-28B6-9448-9645-D845C30A6F1C}"/>
              </a:ext>
            </a:extLst>
          </p:cNvPr>
          <p:cNvPicPr>
            <a:picLocks noChangeAspect="1"/>
          </p:cNvPicPr>
          <p:nvPr/>
        </p:nvPicPr>
        <p:blipFill>
          <a:blip r:embed="rId5"/>
          <a:stretch>
            <a:fillRect/>
          </a:stretch>
        </p:blipFill>
        <p:spPr>
          <a:xfrm>
            <a:off x="3529584" y="1213553"/>
            <a:ext cx="5371725" cy="3789617"/>
          </a:xfrm>
          <a:prstGeom prst="rect">
            <a:avLst/>
          </a:prstGeom>
        </p:spPr>
      </p:pic>
    </p:spTree>
    <p:extLst>
      <p:ext uri="{BB962C8B-B14F-4D97-AF65-F5344CB8AC3E}">
        <p14:creationId xmlns:p14="http://schemas.microsoft.com/office/powerpoint/2010/main" val="186213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dissolv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dissolv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dissolv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dissolv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dissolve">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dissolve">
                                      <p:cBhvr>
                                        <p:cTn id="37" dur="500"/>
                                        <p:tgtEl>
                                          <p:spTgt spid="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animEffect transition="in" filter="dissolve">
                                      <p:cBhvr>
                                        <p:cTn id="42" dur="500"/>
                                        <p:tgtEl>
                                          <p:spTgt spid="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5">
                                            <p:txEl>
                                              <p:pRg st="8" end="8"/>
                                            </p:txEl>
                                          </p:spTgt>
                                        </p:tgtEl>
                                        <p:attrNameLst>
                                          <p:attrName>style.visibility</p:attrName>
                                        </p:attrNameLst>
                                      </p:cBhvr>
                                      <p:to>
                                        <p:strVal val="visible"/>
                                      </p:to>
                                    </p:set>
                                    <p:animEffect transition="in" filter="dissolve">
                                      <p:cBhvr>
                                        <p:cTn id="47" dur="500"/>
                                        <p:tgtEl>
                                          <p:spTgt spid="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5">
                                            <p:txEl>
                                              <p:pRg st="9" end="9"/>
                                            </p:txEl>
                                          </p:spTgt>
                                        </p:tgtEl>
                                        <p:attrNameLst>
                                          <p:attrName>style.visibility</p:attrName>
                                        </p:attrNameLst>
                                      </p:cBhvr>
                                      <p:to>
                                        <p:strVal val="visible"/>
                                      </p:to>
                                    </p:set>
                                    <p:animEffect transition="in" filter="dissolve">
                                      <p:cBhvr>
                                        <p:cTn id="52" dur="500"/>
                                        <p:tgtEl>
                                          <p:spTgt spid="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AMNH and OSG- Local Submission Node</a:t>
            </a:r>
          </a:p>
        </p:txBody>
      </p:sp>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219532" y="1447842"/>
            <a:ext cx="5512195" cy="3477624"/>
          </a:xfrm>
        </p:spPr>
        <p:txBody>
          <a:bodyPr>
            <a:normAutofit/>
          </a:bodyPr>
          <a:lstStyle/>
          <a:p>
            <a:r>
              <a:rPr lang="en-US" sz="2400" dirty="0"/>
              <a:t>Built onsite submission node. </a:t>
            </a:r>
          </a:p>
          <a:p>
            <a:pPr lvl="1"/>
            <a:r>
              <a:rPr lang="en-US" sz="2400" dirty="0"/>
              <a:t>Researchers can login to an OSG submit point using local credentials​</a:t>
            </a:r>
          </a:p>
          <a:p>
            <a:pPr lvl="1"/>
            <a:r>
              <a:rPr lang="en-US" sz="2400" dirty="0"/>
              <a:t>Jobs can access input data locally without need to transfer to intermediary first​.</a:t>
            </a:r>
          </a:p>
          <a:p>
            <a:pPr lvl="1"/>
            <a:r>
              <a:rPr lang="en-US" sz="2400" dirty="0"/>
              <a:t>Allows for output to be available at job completion without ​need to manually transfer data back</a:t>
            </a:r>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7" name="Picture 6">
            <a:extLst>
              <a:ext uri="{FF2B5EF4-FFF2-40B4-BE49-F238E27FC236}">
                <a16:creationId xmlns:a16="http://schemas.microsoft.com/office/drawing/2014/main" id="{646082C1-2EB4-CC44-BFAF-5C66CD7DB004}"/>
              </a:ext>
            </a:extLst>
          </p:cNvPr>
          <p:cNvPicPr>
            <a:picLocks noChangeAspect="1"/>
          </p:cNvPicPr>
          <p:nvPr/>
        </p:nvPicPr>
        <p:blipFill>
          <a:blip r:embed="rId5"/>
          <a:stretch>
            <a:fillRect/>
          </a:stretch>
        </p:blipFill>
        <p:spPr>
          <a:xfrm>
            <a:off x="5989754" y="1201849"/>
            <a:ext cx="3000375" cy="1905000"/>
          </a:xfrm>
          <a:prstGeom prst="rect">
            <a:avLst/>
          </a:prstGeom>
        </p:spPr>
      </p:pic>
      <p:pic>
        <p:nvPicPr>
          <p:cNvPr id="3" name="Picture 2">
            <a:extLst>
              <a:ext uri="{FF2B5EF4-FFF2-40B4-BE49-F238E27FC236}">
                <a16:creationId xmlns:a16="http://schemas.microsoft.com/office/drawing/2014/main" id="{7E7A5473-24F2-474E-B06D-2134DF0483E9}"/>
              </a:ext>
            </a:extLst>
          </p:cNvPr>
          <p:cNvPicPr>
            <a:picLocks noChangeAspect="1"/>
          </p:cNvPicPr>
          <p:nvPr/>
        </p:nvPicPr>
        <p:blipFill>
          <a:blip r:embed="rId6"/>
          <a:stretch>
            <a:fillRect/>
          </a:stretch>
        </p:blipFill>
        <p:spPr>
          <a:xfrm>
            <a:off x="6111100" y="3377542"/>
            <a:ext cx="2701151" cy="1350575"/>
          </a:xfrm>
          <a:prstGeom prst="rect">
            <a:avLst/>
          </a:prstGeom>
        </p:spPr>
      </p:pic>
    </p:spTree>
    <p:extLst>
      <p:ext uri="{BB962C8B-B14F-4D97-AF65-F5344CB8AC3E}">
        <p14:creationId xmlns:p14="http://schemas.microsoft.com/office/powerpoint/2010/main" val="70333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dissolv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dissolv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dissolv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AMNH and OSG- Additional Resources Added</a:t>
            </a:r>
          </a:p>
        </p:txBody>
      </p:sp>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219532" y="1246016"/>
            <a:ext cx="8681777" cy="618699"/>
          </a:xfrm>
        </p:spPr>
        <p:txBody>
          <a:bodyPr>
            <a:noAutofit/>
          </a:bodyPr>
          <a:lstStyle/>
          <a:p>
            <a:r>
              <a:rPr lang="en-US" sz="1800" dirty="0"/>
              <a:t>Prior to March 2020, only a single cluster (ARES) was being shared with OSG.</a:t>
            </a:r>
          </a:p>
          <a:p>
            <a:r>
              <a:rPr lang="en-US" sz="1800" dirty="0"/>
              <a:t>Added a second cluster (HEL) for jobs tagged for COVID priority in March.</a:t>
            </a:r>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3074" name="Picture 2">
            <a:extLst>
              <a:ext uri="{FF2B5EF4-FFF2-40B4-BE49-F238E27FC236}">
                <a16:creationId xmlns:a16="http://schemas.microsoft.com/office/drawing/2014/main" id="{24EE1B8A-0AC3-D148-961A-55D6C1DD8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144" y="1976094"/>
            <a:ext cx="3248978" cy="20519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697AD8A-9048-B843-96EA-AEF6842819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1276" y="1961809"/>
            <a:ext cx="3204956" cy="2080556"/>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4">
            <a:extLst>
              <a:ext uri="{FF2B5EF4-FFF2-40B4-BE49-F238E27FC236}">
                <a16:creationId xmlns:a16="http://schemas.microsoft.com/office/drawing/2014/main" id="{5A8EF0F7-3F17-F543-9250-FFCE3FB20A52}"/>
              </a:ext>
            </a:extLst>
          </p:cNvPr>
          <p:cNvSpPr txBox="1">
            <a:spLocks/>
          </p:cNvSpPr>
          <p:nvPr/>
        </p:nvSpPr>
        <p:spPr>
          <a:xfrm>
            <a:off x="323850" y="4226050"/>
            <a:ext cx="8681777" cy="61869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Additional clusters being added to OSG, including MENDEL, our new HPC funded by NSF CC* Grant 1925590.</a:t>
            </a:r>
          </a:p>
        </p:txBody>
      </p:sp>
      <p:pic>
        <p:nvPicPr>
          <p:cNvPr id="3080" name="Picture 8">
            <a:extLst>
              <a:ext uri="{FF2B5EF4-FFF2-40B4-BE49-F238E27FC236}">
                <a16:creationId xmlns:a16="http://schemas.microsoft.com/office/drawing/2014/main" id="{63B1D032-0F29-CD46-88C5-36CCC51108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 y="0"/>
            <a:ext cx="12700" cy="266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3F06E7-867E-2342-AEEB-44F09BB59F0F}"/>
              </a:ext>
            </a:extLst>
          </p:cNvPr>
          <p:cNvSpPr txBox="1"/>
          <p:nvPr/>
        </p:nvSpPr>
        <p:spPr>
          <a:xfrm>
            <a:off x="1281341" y="3670705"/>
            <a:ext cx="1173078" cy="276999"/>
          </a:xfrm>
          <a:prstGeom prst="rect">
            <a:avLst/>
          </a:prstGeom>
          <a:noFill/>
        </p:spPr>
        <p:txBody>
          <a:bodyPr wrap="none" rtlCol="0">
            <a:spAutoFit/>
          </a:bodyPr>
          <a:lstStyle/>
          <a:p>
            <a:r>
              <a:rPr lang="en-US" sz="1200" dirty="0">
                <a:solidFill>
                  <a:schemeClr val="bg1"/>
                </a:solidFill>
              </a:rPr>
              <a:t>ARES Utilization</a:t>
            </a:r>
          </a:p>
        </p:txBody>
      </p:sp>
      <p:sp>
        <p:nvSpPr>
          <p:cNvPr id="17" name="TextBox 16">
            <a:extLst>
              <a:ext uri="{FF2B5EF4-FFF2-40B4-BE49-F238E27FC236}">
                <a16:creationId xmlns:a16="http://schemas.microsoft.com/office/drawing/2014/main" id="{6C42C44C-B7F7-5545-92F6-355E519A719C}"/>
              </a:ext>
            </a:extLst>
          </p:cNvPr>
          <p:cNvSpPr txBox="1"/>
          <p:nvPr/>
        </p:nvSpPr>
        <p:spPr>
          <a:xfrm>
            <a:off x="4901276" y="3670705"/>
            <a:ext cx="1091196" cy="276999"/>
          </a:xfrm>
          <a:prstGeom prst="rect">
            <a:avLst/>
          </a:prstGeom>
          <a:noFill/>
        </p:spPr>
        <p:txBody>
          <a:bodyPr wrap="none" rtlCol="0">
            <a:spAutoFit/>
          </a:bodyPr>
          <a:lstStyle/>
          <a:p>
            <a:r>
              <a:rPr lang="en-US" sz="1200" dirty="0">
                <a:solidFill>
                  <a:schemeClr val="bg1"/>
                </a:solidFill>
              </a:rPr>
              <a:t>HEL Utilization</a:t>
            </a:r>
          </a:p>
        </p:txBody>
      </p:sp>
    </p:spTree>
    <p:extLst>
      <p:ext uri="{BB962C8B-B14F-4D97-AF65-F5344CB8AC3E}">
        <p14:creationId xmlns:p14="http://schemas.microsoft.com/office/powerpoint/2010/main" val="322812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dissolv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dissolve">
                                      <p:cBhvr>
                                        <p:cTn id="2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AMNH and OSG- COVID-19 Research</a:t>
            </a:r>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 name="TextBox 6">
            <a:extLst>
              <a:ext uri="{FF2B5EF4-FFF2-40B4-BE49-F238E27FC236}">
                <a16:creationId xmlns:a16="http://schemas.microsoft.com/office/drawing/2014/main" id="{784BDAC4-3997-FF4B-80CB-EAC4FE8C21C7}"/>
              </a:ext>
            </a:extLst>
          </p:cNvPr>
          <p:cNvSpPr txBox="1"/>
          <p:nvPr/>
        </p:nvSpPr>
        <p:spPr>
          <a:xfrm>
            <a:off x="5989320" y="1778404"/>
            <a:ext cx="2999232" cy="2585323"/>
          </a:xfrm>
          <a:prstGeom prst="rect">
            <a:avLst/>
          </a:prstGeom>
          <a:noFill/>
        </p:spPr>
        <p:txBody>
          <a:bodyPr wrap="square" rtlCol="0">
            <a:spAutoFit/>
          </a:bodyPr>
          <a:lstStyle/>
          <a:p>
            <a:r>
              <a:rPr lang="en-US" dirty="0"/>
              <a:t>Although relatively small in terms of overall contributions, AMNH has been proud to be part of the OSG COVID-19 research efforts.</a:t>
            </a:r>
          </a:p>
          <a:p>
            <a:endParaRPr lang="en-US" dirty="0"/>
          </a:p>
          <a:p>
            <a:r>
              <a:rPr lang="en-US" dirty="0"/>
              <a:t>AMNH dedicated cluster resources for use on this project.</a:t>
            </a:r>
          </a:p>
        </p:txBody>
      </p:sp>
      <p:pic>
        <p:nvPicPr>
          <p:cNvPr id="14" name="Picture 13" descr="A close up of a logo&#10;&#10;Description automatically generated">
            <a:extLst>
              <a:ext uri="{FF2B5EF4-FFF2-40B4-BE49-F238E27FC236}">
                <a16:creationId xmlns:a16="http://schemas.microsoft.com/office/drawing/2014/main" id="{00124BD9-B3E5-414E-92E7-7CA14AA1FD88}"/>
              </a:ext>
            </a:extLst>
          </p:cNvPr>
          <p:cNvPicPr>
            <a:picLocks noChangeAspect="1"/>
          </p:cNvPicPr>
          <p:nvPr/>
        </p:nvPicPr>
        <p:blipFill>
          <a:blip r:embed="rId5"/>
          <a:stretch>
            <a:fillRect/>
          </a:stretch>
        </p:blipFill>
        <p:spPr>
          <a:xfrm>
            <a:off x="242691" y="1218115"/>
            <a:ext cx="5618613" cy="3716148"/>
          </a:xfrm>
          <a:prstGeom prst="rect">
            <a:avLst/>
          </a:prstGeom>
        </p:spPr>
      </p:pic>
      <p:sp>
        <p:nvSpPr>
          <p:cNvPr id="8" name="Rectangle 7">
            <a:extLst>
              <a:ext uri="{FF2B5EF4-FFF2-40B4-BE49-F238E27FC236}">
                <a16:creationId xmlns:a16="http://schemas.microsoft.com/office/drawing/2014/main" id="{77094942-BD1C-344C-884B-90C2BC1BF838}"/>
              </a:ext>
            </a:extLst>
          </p:cNvPr>
          <p:cNvSpPr/>
          <p:nvPr/>
        </p:nvSpPr>
        <p:spPr>
          <a:xfrm>
            <a:off x="3675888" y="2980944"/>
            <a:ext cx="2185416" cy="180244"/>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36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Hollister </a:t>
            </a:r>
            <a:r>
              <a:rPr lang="en-US" dirty="0" err="1"/>
              <a:t>Herhold</a:t>
            </a:r>
            <a:r>
              <a:rPr lang="en-US" dirty="0"/>
              <a:t>, PhD. Student, RGGS</a:t>
            </a:r>
          </a:p>
        </p:txBody>
      </p:sp>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235919" y="1297315"/>
            <a:ext cx="3812799" cy="3658727"/>
          </a:xfrm>
        </p:spPr>
        <p:txBody>
          <a:bodyPr>
            <a:noAutofit/>
          </a:bodyPr>
          <a:lstStyle/>
          <a:p>
            <a:pPr marL="0" indent="0">
              <a:buNone/>
            </a:pPr>
            <a:r>
              <a:rPr lang="en-US" sz="1500" b="1" dirty="0"/>
              <a:t>This is an image of a Tree Hopper (Order Hemiptera, Family </a:t>
            </a:r>
            <a:r>
              <a:rPr lang="en-US" sz="1500" b="1" dirty="0" err="1"/>
              <a:t>Membracidae</a:t>
            </a:r>
            <a:r>
              <a:rPr lang="en-US" sz="1500" b="1" dirty="0"/>
              <a:t>). </a:t>
            </a:r>
          </a:p>
          <a:p>
            <a:r>
              <a:rPr lang="en-US" sz="1500" b="1" dirty="0"/>
              <a:t>Micro-CT scanned at the Microscopy and Imaging </a:t>
            </a:r>
            <a:r>
              <a:rPr lang="en-US" sz="1500" dirty="0"/>
              <a:t>​</a:t>
            </a:r>
            <a:r>
              <a:rPr lang="en-US" sz="1500" b="1" dirty="0"/>
              <a:t>Facility (MIF) at AMNH, at a voxel size (resolution) of 8 microns. </a:t>
            </a:r>
          </a:p>
          <a:p>
            <a:r>
              <a:rPr lang="en-US" sz="1500" b="1" dirty="0"/>
              <a:t>Entire specimen is less than 1cm in length, demonstrating the </a:t>
            </a:r>
            <a:r>
              <a:rPr lang="en-US" sz="1500" dirty="0"/>
              <a:t>​ </a:t>
            </a:r>
            <a:r>
              <a:rPr lang="en-US" sz="1500" b="1" dirty="0"/>
              <a:t>ability to recover extremely fine morphological details. </a:t>
            </a:r>
          </a:p>
          <a:p>
            <a:r>
              <a:rPr lang="en-US" sz="1500" b="1" dirty="0"/>
              <a:t>Post-processed using 3D Slicer, an open-source project for volume </a:t>
            </a:r>
            <a:r>
              <a:rPr lang="en-US" sz="1500" dirty="0"/>
              <a:t>​</a:t>
            </a:r>
            <a:r>
              <a:rPr lang="en-US" sz="1500" b="1" dirty="0"/>
              <a:t>image data and analysis. Lighting and texturing was done in Blender 2.80, a popular open-source animation and rendering package.</a:t>
            </a:r>
            <a:endParaRPr lang="en-US" sz="1500" dirty="0"/>
          </a:p>
          <a:p>
            <a:r>
              <a:rPr lang="en-US" sz="1500" b="1" dirty="0"/>
              <a:t>Image was rendered using Blender on the Open Science Grid. </a:t>
            </a:r>
            <a:r>
              <a:rPr lang="en-US" sz="1500" dirty="0"/>
              <a:t>​</a:t>
            </a:r>
            <a:br>
              <a:rPr lang="en-US" dirty="0"/>
            </a:br>
            <a:endParaRPr lang="en-US" sz="2600" dirty="0"/>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2050" name="Picture 2">
            <a:extLst>
              <a:ext uri="{FF2B5EF4-FFF2-40B4-BE49-F238E27FC236}">
                <a16:creationId xmlns:a16="http://schemas.microsoft.com/office/drawing/2014/main" id="{5B48FEE2-46FC-494B-B765-7331241AD3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718" y="2210506"/>
            <a:ext cx="5047488" cy="18323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D6F54F-A498-F840-A86B-59B74BA0CE2E}"/>
              </a:ext>
            </a:extLst>
          </p:cNvPr>
          <p:cNvSpPr/>
          <p:nvPr/>
        </p:nvSpPr>
        <p:spPr>
          <a:xfrm>
            <a:off x="5261335" y="4046882"/>
            <a:ext cx="2571538" cy="246221"/>
          </a:xfrm>
          <a:prstGeom prst="rect">
            <a:avLst/>
          </a:prstGeom>
        </p:spPr>
        <p:txBody>
          <a:bodyPr wrap="none">
            <a:spAutoFit/>
          </a:bodyPr>
          <a:lstStyle/>
          <a:p>
            <a:r>
              <a:rPr lang="en-US" sz="1000" b="1" dirty="0">
                <a:latin typeface="Calibri" panose="020F0502020204030204" pitchFamily="34" charset="0"/>
              </a:rPr>
              <a:t>Image copyright (c) 2019, H. </a:t>
            </a:r>
            <a:r>
              <a:rPr lang="en-US" sz="1000" b="1" dirty="0" err="1">
                <a:latin typeface="Calibri" panose="020F0502020204030204" pitchFamily="34" charset="0"/>
              </a:rPr>
              <a:t>Herhold</a:t>
            </a:r>
            <a:r>
              <a:rPr lang="en-US" sz="1000" b="1" dirty="0">
                <a:latin typeface="Calibri" panose="020F0502020204030204" pitchFamily="34" charset="0"/>
              </a:rPr>
              <a:t>/AMNH.</a:t>
            </a:r>
            <a:endParaRPr lang="en-US" sz="1000" dirty="0"/>
          </a:p>
        </p:txBody>
      </p:sp>
    </p:spTree>
    <p:extLst>
      <p:ext uri="{BB962C8B-B14F-4D97-AF65-F5344CB8AC3E}">
        <p14:creationId xmlns:p14="http://schemas.microsoft.com/office/powerpoint/2010/main" val="38512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dissolv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dissolv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dissolv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dissolve">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8681776" cy="506915"/>
          </a:xfrm>
        </p:spPr>
        <p:txBody>
          <a:bodyPr>
            <a:normAutofit fontScale="90000"/>
          </a:bodyPr>
          <a:lstStyle/>
          <a:p>
            <a:r>
              <a:rPr lang="en-US" dirty="0"/>
              <a:t>Kaiya Provost, Research Associate &amp; PhD. Candidate</a:t>
            </a:r>
          </a:p>
        </p:txBody>
      </p:sp>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231112" y="1249748"/>
            <a:ext cx="8681776" cy="1834853"/>
          </a:xfrm>
        </p:spPr>
        <p:txBody>
          <a:bodyPr>
            <a:normAutofit fontScale="77500" lnSpcReduction="20000"/>
          </a:bodyPr>
          <a:lstStyle/>
          <a:p>
            <a:pPr>
              <a:lnSpc>
                <a:spcPct val="120000"/>
              </a:lnSpc>
            </a:pPr>
            <a:r>
              <a:rPr lang="en-US" dirty="0"/>
              <a:t>Using OSG to run simulations to evaluate how species have evolved in southwestern deserts​.</a:t>
            </a:r>
          </a:p>
          <a:p>
            <a:pPr>
              <a:lnSpc>
                <a:spcPct val="120000"/>
              </a:lnSpc>
            </a:pPr>
            <a:r>
              <a:rPr lang="en-US" dirty="0"/>
              <a:t>Generated 24,000+ and counting simulations using population simulation software </a:t>
            </a:r>
            <a:r>
              <a:rPr lang="en-US" dirty="0" err="1"/>
              <a:t>SLiM</a:t>
            </a:r>
            <a:r>
              <a:rPr lang="en-US" dirty="0"/>
              <a:t> 3.​</a:t>
            </a:r>
          </a:p>
          <a:p>
            <a:pPr>
              <a:lnSpc>
                <a:spcPct val="120000"/>
              </a:lnSpc>
            </a:pPr>
            <a:r>
              <a:rPr lang="en-US" dirty="0"/>
              <a:t>Using OSG instead of on-site resources only this project went from a 6-year simulation project to a 6-week simulation project. </a:t>
            </a:r>
          </a:p>
          <a:p>
            <a:pPr>
              <a:lnSpc>
                <a:spcPct val="120000"/>
              </a:lnSpc>
            </a:pPr>
            <a:r>
              <a:rPr lang="en-US" dirty="0"/>
              <a:t>Paper in pre-print: </a:t>
            </a:r>
            <a:r>
              <a:rPr lang="en-US" b="1" u="sng" dirty="0">
                <a:hlinkClick r:id="rId3"/>
              </a:rPr>
              <a:t>https://www.biorxiv.org/content/10.1101/2020.06.17.157842v1.article-metrics</a:t>
            </a:r>
            <a:r>
              <a:rPr lang="en-US" b="1" dirty="0"/>
              <a:t> </a:t>
            </a:r>
            <a:endParaRPr lang="en-US" sz="2600" dirty="0"/>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4"/>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5"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5" name="Picture 4" descr="A screenshot of a cell phone&#10;&#10;Description automatically generated">
            <a:extLst>
              <a:ext uri="{FF2B5EF4-FFF2-40B4-BE49-F238E27FC236}">
                <a16:creationId xmlns:a16="http://schemas.microsoft.com/office/drawing/2014/main" id="{17A5794B-15AE-134F-A1C2-291237408700}"/>
              </a:ext>
            </a:extLst>
          </p:cNvPr>
          <p:cNvPicPr>
            <a:picLocks noChangeAspect="1"/>
          </p:cNvPicPr>
          <p:nvPr/>
        </p:nvPicPr>
        <p:blipFill>
          <a:blip r:embed="rId6"/>
          <a:stretch>
            <a:fillRect/>
          </a:stretch>
        </p:blipFill>
        <p:spPr>
          <a:xfrm>
            <a:off x="902820" y="2907787"/>
            <a:ext cx="7315200" cy="1342321"/>
          </a:xfrm>
          <a:prstGeom prst="rect">
            <a:avLst/>
          </a:prstGeom>
        </p:spPr>
      </p:pic>
      <p:sp>
        <p:nvSpPr>
          <p:cNvPr id="6" name="TextBox 5">
            <a:extLst>
              <a:ext uri="{FF2B5EF4-FFF2-40B4-BE49-F238E27FC236}">
                <a16:creationId xmlns:a16="http://schemas.microsoft.com/office/drawing/2014/main" id="{9DC99AFA-F3FB-6A42-B899-EF133AC2EBCE}"/>
              </a:ext>
            </a:extLst>
          </p:cNvPr>
          <p:cNvSpPr txBox="1"/>
          <p:nvPr/>
        </p:nvSpPr>
        <p:spPr>
          <a:xfrm>
            <a:off x="397764" y="4496996"/>
            <a:ext cx="8348472" cy="584775"/>
          </a:xfrm>
          <a:prstGeom prst="rect">
            <a:avLst/>
          </a:prstGeom>
          <a:noFill/>
        </p:spPr>
        <p:txBody>
          <a:bodyPr wrap="square" rtlCol="0">
            <a:spAutoFit/>
          </a:bodyPr>
          <a:lstStyle/>
          <a:p>
            <a:r>
              <a:rPr lang="en-US" sz="800" b="1" dirty="0"/>
              <a:t>Figure 6: Overall model classifications are easily confused at young ages but improve with older ages. Arrows begin at the true model and end</a:t>
            </a:r>
            <a:r>
              <a:rPr lang="en-US" sz="800" dirty="0"/>
              <a:t>​ </a:t>
            </a:r>
            <a:r>
              <a:rPr lang="en-US" sz="800" b="1" dirty="0"/>
              <a:t>at the assigned model. Line thickness of arrows indicates the percentage of time those assignments are made. Assignments under 10% are </a:t>
            </a:r>
            <a:r>
              <a:rPr lang="en-US" sz="800" dirty="0"/>
              <a:t>​ </a:t>
            </a:r>
            <a:r>
              <a:rPr lang="en-US" sz="800" b="1" dirty="0"/>
              <a:t>omitted for clarity. Demographics include single panmictic populations (“P”, grey), isolation-with-migration or gene flow (“G”, yellow), secondary </a:t>
            </a:r>
            <a:r>
              <a:rPr lang="en-US" sz="800" dirty="0"/>
              <a:t>​ </a:t>
            </a:r>
            <a:r>
              <a:rPr lang="en-US" sz="800" b="1" dirty="0"/>
              <a:t>contact (“S”, blue), and isolation (“I”, red). Suffix of “.I” after demography indicates that IBD is present. A) 6,000 generations. B) 21,000 </a:t>
            </a:r>
            <a:r>
              <a:rPr lang="en-US" sz="800" dirty="0"/>
              <a:t>​</a:t>
            </a:r>
            <a:r>
              <a:rPr lang="en-US" sz="800" b="1" dirty="0"/>
              <a:t>generations. C) 120,000 generations. D) 1,000,000 generations. Models with IBD are on the right, models without IBD are on the left.</a:t>
            </a:r>
            <a:endParaRPr lang="en-US" sz="800" dirty="0"/>
          </a:p>
        </p:txBody>
      </p:sp>
      <p:sp>
        <p:nvSpPr>
          <p:cNvPr id="8" name="Rectangle 7">
            <a:extLst>
              <a:ext uri="{FF2B5EF4-FFF2-40B4-BE49-F238E27FC236}">
                <a16:creationId xmlns:a16="http://schemas.microsoft.com/office/drawing/2014/main" id="{FE9929D8-85CD-0746-993D-1E5320D588B0}"/>
              </a:ext>
            </a:extLst>
          </p:cNvPr>
          <p:cNvSpPr/>
          <p:nvPr/>
        </p:nvSpPr>
        <p:spPr>
          <a:xfrm>
            <a:off x="6285189" y="4250108"/>
            <a:ext cx="2063385" cy="215444"/>
          </a:xfrm>
          <a:prstGeom prst="rect">
            <a:avLst/>
          </a:prstGeom>
        </p:spPr>
        <p:txBody>
          <a:bodyPr wrap="none">
            <a:spAutoFit/>
          </a:bodyPr>
          <a:lstStyle/>
          <a:p>
            <a:r>
              <a:rPr lang="en-US" sz="800" b="1" dirty="0">
                <a:latin typeface="Calibri" panose="020F0502020204030204" pitchFamily="34" charset="0"/>
              </a:rPr>
              <a:t>Image copyright (c) 2020, K. Provost/AMNH.</a:t>
            </a:r>
            <a:endParaRPr lang="en-US" sz="800" dirty="0"/>
          </a:p>
        </p:txBody>
      </p:sp>
    </p:spTree>
    <p:extLst>
      <p:ext uri="{BB962C8B-B14F-4D97-AF65-F5344CB8AC3E}">
        <p14:creationId xmlns:p14="http://schemas.microsoft.com/office/powerpoint/2010/main" val="393589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dissolv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dissolv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dissolv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err="1"/>
              <a:t>Ariadna</a:t>
            </a:r>
            <a:r>
              <a:rPr lang="en-US" dirty="0"/>
              <a:t> Morales - Gerstner </a:t>
            </a:r>
            <a:r>
              <a:rPr lang="en-US" dirty="0" err="1"/>
              <a:t>Postdoctorial</a:t>
            </a:r>
            <a:r>
              <a:rPr lang="en-US" dirty="0"/>
              <a:t> Scholar</a:t>
            </a:r>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4" name="TextBox 3">
            <a:extLst>
              <a:ext uri="{FF2B5EF4-FFF2-40B4-BE49-F238E27FC236}">
                <a16:creationId xmlns:a16="http://schemas.microsoft.com/office/drawing/2014/main" id="{2D73E01E-A646-E140-BE33-26F0C60AB7E2}"/>
              </a:ext>
            </a:extLst>
          </p:cNvPr>
          <p:cNvSpPr txBox="1"/>
          <p:nvPr/>
        </p:nvSpPr>
        <p:spPr>
          <a:xfrm>
            <a:off x="3141449" y="1447842"/>
            <a:ext cx="575986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Analysis of the genome data of of the genus Myotis</a:t>
            </a:r>
          </a:p>
          <a:p>
            <a:pPr marL="285750" indent="-285750">
              <a:buFont typeface="Arial" panose="020B0604020202020204" pitchFamily="34" charset="0"/>
              <a:buChar char="•"/>
            </a:pPr>
            <a:r>
              <a:rPr lang="en-US" dirty="0"/>
              <a:t>Research at the AMNH is setting the genomic basis of a new model system in mammals (bats) to study the ​ mechanisms of repeated evolution of traits. </a:t>
            </a:r>
          </a:p>
          <a:p>
            <a:pPr marL="285750" indent="-285750">
              <a:buFont typeface="Arial" panose="020B0604020202020204" pitchFamily="34" charset="0"/>
              <a:buChar char="•"/>
            </a:pPr>
            <a:r>
              <a:rPr lang="en-US" dirty="0"/>
              <a:t>Used OSG to run 80K jobs that took 4 weeks to complete.</a:t>
            </a:r>
          </a:p>
          <a:p>
            <a:pPr marL="742950" lvl="1" indent="-285750">
              <a:buFont typeface="Arial" panose="020B0604020202020204" pitchFamily="34" charset="0"/>
              <a:buChar char="•"/>
            </a:pPr>
            <a:r>
              <a:rPr lang="en-US" dirty="0"/>
              <a:t>Using only onsite resources would have taken 4 months or more.</a:t>
            </a:r>
          </a:p>
          <a:p>
            <a:pPr marL="285750" indent="-285750">
              <a:buFont typeface="Arial" panose="020B0604020202020204" pitchFamily="34" charset="0"/>
              <a:buChar char="•"/>
            </a:pPr>
            <a:r>
              <a:rPr lang="en-US" dirty="0"/>
              <a:t>Results generated by this research are relevant to understand immune system of bats and resistance to diseases that may impact humans.</a:t>
            </a:r>
          </a:p>
          <a:p>
            <a:pPr marL="742950" lvl="1" indent="-285750">
              <a:buFont typeface="Arial" panose="020B0604020202020204" pitchFamily="34" charset="0"/>
              <a:buChar char="•"/>
            </a:pPr>
            <a:r>
              <a:rPr lang="en-US" dirty="0"/>
              <a:t>Especially important considering COVID-19.</a:t>
            </a:r>
          </a:p>
        </p:txBody>
      </p:sp>
      <p:cxnSp>
        <p:nvCxnSpPr>
          <p:cNvPr id="10" name="Conector recto 24">
            <a:extLst>
              <a:ext uri="{FF2B5EF4-FFF2-40B4-BE49-F238E27FC236}">
                <a16:creationId xmlns:a16="http://schemas.microsoft.com/office/drawing/2014/main" id="{4BBFF72D-2CB7-1B48-9460-758476060832}"/>
              </a:ext>
            </a:extLst>
          </p:cNvPr>
          <p:cNvCxnSpPr>
            <a:cxnSpLocks/>
          </p:cNvCxnSpPr>
          <p:nvPr/>
        </p:nvCxnSpPr>
        <p:spPr>
          <a:xfrm flipV="1">
            <a:off x="1277010" y="1811421"/>
            <a:ext cx="1201724" cy="1303018"/>
          </a:xfrm>
          <a:prstGeom prst="line">
            <a:avLst/>
          </a:prstGeom>
          <a:ln w="57150" cap="rnd" cmpd="sng">
            <a:solidFill>
              <a:schemeClr val="bg1">
                <a:lumMod val="8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4" name="Conector recto 24">
            <a:extLst>
              <a:ext uri="{FF2B5EF4-FFF2-40B4-BE49-F238E27FC236}">
                <a16:creationId xmlns:a16="http://schemas.microsoft.com/office/drawing/2014/main" id="{2AA4EAD2-A331-6241-B5A2-7E0703B30154}"/>
              </a:ext>
            </a:extLst>
          </p:cNvPr>
          <p:cNvCxnSpPr>
            <a:cxnSpLocks/>
          </p:cNvCxnSpPr>
          <p:nvPr/>
        </p:nvCxnSpPr>
        <p:spPr>
          <a:xfrm flipH="1" flipV="1">
            <a:off x="2665599" y="2007745"/>
            <a:ext cx="651665" cy="724167"/>
          </a:xfrm>
          <a:prstGeom prst="line">
            <a:avLst/>
          </a:prstGeom>
          <a:ln w="57150" cap="rnd" cmpd="sng">
            <a:solidFill>
              <a:schemeClr val="bg1">
                <a:lumMod val="85000"/>
              </a:schemeClr>
            </a:solidFill>
            <a:prstDash val="sysDot"/>
          </a:ln>
        </p:spPr>
        <p:style>
          <a:lnRef idx="2">
            <a:schemeClr val="accent1"/>
          </a:lnRef>
          <a:fillRef idx="0">
            <a:schemeClr val="accent1"/>
          </a:fillRef>
          <a:effectRef idx="1">
            <a:schemeClr val="accent1"/>
          </a:effectRef>
          <a:fontRef idx="minor">
            <a:schemeClr val="tx1"/>
          </a:fontRef>
        </p:style>
      </p:cxnSp>
      <p:pic>
        <p:nvPicPr>
          <p:cNvPr id="6" name="Picture 5" descr="A picture containing small, sitting, table, flying&#10;&#10;Description automatically generated">
            <a:extLst>
              <a:ext uri="{FF2B5EF4-FFF2-40B4-BE49-F238E27FC236}">
                <a16:creationId xmlns:a16="http://schemas.microsoft.com/office/drawing/2014/main" id="{C1BDDD6A-0DD1-2243-A923-008087DEB6E7}"/>
              </a:ext>
            </a:extLst>
          </p:cNvPr>
          <p:cNvPicPr>
            <a:picLocks noChangeAspect="1"/>
          </p:cNvPicPr>
          <p:nvPr/>
        </p:nvPicPr>
        <p:blipFill>
          <a:blip r:embed="rId5"/>
          <a:stretch>
            <a:fillRect/>
          </a:stretch>
        </p:blipFill>
        <p:spPr>
          <a:xfrm>
            <a:off x="401528" y="1201848"/>
            <a:ext cx="2739921" cy="3785758"/>
          </a:xfrm>
          <a:prstGeom prst="rect">
            <a:avLst/>
          </a:prstGeom>
        </p:spPr>
      </p:pic>
    </p:spTree>
    <p:extLst>
      <p:ext uri="{BB962C8B-B14F-4D97-AF65-F5344CB8AC3E}">
        <p14:creationId xmlns:p14="http://schemas.microsoft.com/office/powerpoint/2010/main" val="168673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1736203" y="1952295"/>
            <a:ext cx="5544273" cy="1931007"/>
          </a:xfrm>
        </p:spPr>
        <p:txBody>
          <a:bodyPr>
            <a:normAutofit fontScale="25000" lnSpcReduction="20000"/>
          </a:bodyPr>
          <a:lstStyle/>
          <a:p>
            <a:pPr marL="0" indent="0" algn="ctr">
              <a:buNone/>
            </a:pPr>
            <a:r>
              <a:rPr lang="en-US" sz="17600" dirty="0"/>
              <a:t>Thank You</a:t>
            </a:r>
          </a:p>
          <a:p>
            <a:pPr marL="0" indent="0" algn="ctr">
              <a:buNone/>
            </a:pPr>
            <a:endParaRPr lang="en-US" sz="17600" dirty="0"/>
          </a:p>
          <a:p>
            <a:pPr marL="0" indent="0" algn="ctr">
              <a:buNone/>
            </a:pPr>
            <a:r>
              <a:rPr lang="en-US" sz="32000" dirty="0"/>
              <a:t>Questions?</a:t>
            </a:r>
          </a:p>
          <a:p>
            <a:pPr lvl="1"/>
            <a:endParaRPr lang="en-US" dirty="0"/>
          </a:p>
          <a:p>
            <a:pPr lvl="1"/>
            <a:endParaRPr lang="en-US" dirty="0"/>
          </a:p>
          <a:p>
            <a:endParaRPr lang="en-US" dirty="0"/>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Tree>
    <p:extLst>
      <p:ext uri="{BB962C8B-B14F-4D97-AF65-F5344CB8AC3E}">
        <p14:creationId xmlns:p14="http://schemas.microsoft.com/office/powerpoint/2010/main" val="275895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AMNH Team</a:t>
            </a:r>
          </a:p>
        </p:txBody>
      </p:sp>
      <p:sp>
        <p:nvSpPr>
          <p:cNvPr id="5" name="Content Placeholder 4">
            <a:extLst>
              <a:ext uri="{FF2B5EF4-FFF2-40B4-BE49-F238E27FC236}">
                <a16:creationId xmlns:a16="http://schemas.microsoft.com/office/drawing/2014/main" id="{351C68DB-C404-FE4A-8C7C-462198DC30C8}"/>
              </a:ext>
            </a:extLst>
          </p:cNvPr>
          <p:cNvSpPr>
            <a:spLocks noGrp="1"/>
          </p:cNvSpPr>
          <p:nvPr>
            <p:ph idx="1"/>
          </p:nvPr>
        </p:nvSpPr>
        <p:spPr>
          <a:xfrm>
            <a:off x="1647473" y="3871209"/>
            <a:ext cx="2647244" cy="1032190"/>
          </a:xfrm>
        </p:spPr>
        <p:txBody>
          <a:bodyPr>
            <a:noAutofit/>
          </a:bodyPr>
          <a:lstStyle/>
          <a:p>
            <a:pPr marL="0" indent="0" algn="ctr">
              <a:buNone/>
            </a:pPr>
            <a:r>
              <a:rPr lang="en-US" sz="1800" b="1" dirty="0"/>
              <a:t>Michael Benedetto</a:t>
            </a:r>
          </a:p>
          <a:p>
            <a:pPr marL="0" indent="0" algn="ctr">
              <a:buNone/>
            </a:pPr>
            <a:r>
              <a:rPr lang="en-US" sz="1050" dirty="0"/>
              <a:t>CISO and Deputy CIO</a:t>
            </a:r>
          </a:p>
          <a:p>
            <a:pPr marL="0" indent="0" algn="ctr">
              <a:buNone/>
            </a:pPr>
            <a:r>
              <a:rPr lang="en-US" sz="1050" dirty="0" err="1"/>
              <a:t>mbenedetto@amnh.org</a:t>
            </a:r>
            <a:endParaRPr lang="en-US" sz="1050" dirty="0"/>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 name="Content Placeholder 4">
            <a:extLst>
              <a:ext uri="{FF2B5EF4-FFF2-40B4-BE49-F238E27FC236}">
                <a16:creationId xmlns:a16="http://schemas.microsoft.com/office/drawing/2014/main" id="{149D5F4E-00B3-CD40-9CC9-AF92C5E76DE7}"/>
              </a:ext>
            </a:extLst>
          </p:cNvPr>
          <p:cNvSpPr txBox="1">
            <a:spLocks/>
          </p:cNvSpPr>
          <p:nvPr/>
        </p:nvSpPr>
        <p:spPr>
          <a:xfrm>
            <a:off x="4881327" y="3871209"/>
            <a:ext cx="2590576" cy="10321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err="1"/>
              <a:t>Sajesh</a:t>
            </a:r>
            <a:r>
              <a:rPr lang="en-US" sz="1800" b="1" dirty="0"/>
              <a:t> Singh </a:t>
            </a:r>
          </a:p>
          <a:p>
            <a:pPr marL="0" indent="0" algn="ctr">
              <a:buNone/>
            </a:pPr>
            <a:r>
              <a:rPr lang="en-US" sz="1050" dirty="0"/>
              <a:t>Manager of Scientific Computing</a:t>
            </a:r>
          </a:p>
          <a:p>
            <a:pPr marL="0" indent="0" algn="ctr">
              <a:buNone/>
            </a:pPr>
            <a:r>
              <a:rPr lang="en-US" sz="1050" dirty="0" err="1"/>
              <a:t>ssingh@amnh.org</a:t>
            </a:r>
            <a:endParaRPr lang="en-US" sz="1050" dirty="0"/>
          </a:p>
        </p:txBody>
      </p:sp>
      <p:pic>
        <p:nvPicPr>
          <p:cNvPr id="7" name="Picture 6" descr="A person wearing a suit and tie&#10;&#10;Description automatically generated">
            <a:extLst>
              <a:ext uri="{FF2B5EF4-FFF2-40B4-BE49-F238E27FC236}">
                <a16:creationId xmlns:a16="http://schemas.microsoft.com/office/drawing/2014/main" id="{29477556-F026-A741-A033-7E55CDDD6F92}"/>
              </a:ext>
            </a:extLst>
          </p:cNvPr>
          <p:cNvPicPr>
            <a:picLocks noChangeAspect="1"/>
          </p:cNvPicPr>
          <p:nvPr/>
        </p:nvPicPr>
        <p:blipFill rotWithShape="1">
          <a:blip r:embed="rId5"/>
          <a:srcRect b="20042"/>
          <a:stretch/>
        </p:blipFill>
        <p:spPr>
          <a:xfrm>
            <a:off x="2252420" y="1872208"/>
            <a:ext cx="1437350" cy="1723053"/>
          </a:xfrm>
          <a:prstGeom prst="rect">
            <a:avLst/>
          </a:prstGeom>
        </p:spPr>
      </p:pic>
      <p:pic>
        <p:nvPicPr>
          <p:cNvPr id="4" name="Picture 3" descr="A person wearing a suit and tie smiling at the camera&#10;&#10;Description automatically generated">
            <a:extLst>
              <a:ext uri="{FF2B5EF4-FFF2-40B4-BE49-F238E27FC236}">
                <a16:creationId xmlns:a16="http://schemas.microsoft.com/office/drawing/2014/main" id="{2BEC5812-8EC5-C944-BBCD-67B12BEBFC8F}"/>
              </a:ext>
            </a:extLst>
          </p:cNvPr>
          <p:cNvPicPr>
            <a:picLocks noChangeAspect="1"/>
          </p:cNvPicPr>
          <p:nvPr/>
        </p:nvPicPr>
        <p:blipFill>
          <a:blip r:embed="rId6"/>
          <a:stretch>
            <a:fillRect/>
          </a:stretch>
        </p:blipFill>
        <p:spPr>
          <a:xfrm>
            <a:off x="5454232" y="1872207"/>
            <a:ext cx="1444767" cy="1723053"/>
          </a:xfrm>
          <a:prstGeom prst="rect">
            <a:avLst/>
          </a:prstGeom>
        </p:spPr>
      </p:pic>
    </p:spTree>
    <p:extLst>
      <p:ext uri="{BB962C8B-B14F-4D97-AF65-F5344CB8AC3E}">
        <p14:creationId xmlns:p14="http://schemas.microsoft.com/office/powerpoint/2010/main" val="33132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About the Museum</a:t>
            </a:r>
          </a:p>
        </p:txBody>
      </p:sp>
      <p:pic>
        <p:nvPicPr>
          <p:cNvPr id="4" name="Content Placeholder 3">
            <a:extLst>
              <a:ext uri="{FF2B5EF4-FFF2-40B4-BE49-F238E27FC236}">
                <a16:creationId xmlns:a16="http://schemas.microsoft.com/office/drawing/2014/main" id="{AB856254-0134-244B-8CC8-9A48FB072841}"/>
              </a:ext>
            </a:extLst>
          </p:cNvPr>
          <p:cNvPicPr>
            <a:picLocks noGrp="1" noChangeAspect="1"/>
          </p:cNvPicPr>
          <p:nvPr>
            <p:ph idx="1"/>
          </p:nvPr>
        </p:nvPicPr>
        <p:blipFill>
          <a:blip r:embed="rId3"/>
          <a:stretch>
            <a:fillRect/>
          </a:stretch>
        </p:blipFill>
        <p:spPr>
          <a:xfrm>
            <a:off x="1978825" y="1250293"/>
            <a:ext cx="5186351" cy="2917850"/>
          </a:xfrm>
          <a:prstGeom prst="rect">
            <a:avLst/>
          </a:prstGeom>
        </p:spPr>
      </p:pic>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4"/>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5"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 name="Content Placeholder 14">
            <a:extLst>
              <a:ext uri="{FF2B5EF4-FFF2-40B4-BE49-F238E27FC236}">
                <a16:creationId xmlns:a16="http://schemas.microsoft.com/office/drawing/2014/main" id="{0BE25931-B9A6-2946-A9CD-53BE068C420E}"/>
              </a:ext>
            </a:extLst>
          </p:cNvPr>
          <p:cNvSpPr txBox="1">
            <a:spLocks/>
          </p:cNvSpPr>
          <p:nvPr/>
        </p:nvSpPr>
        <p:spPr>
          <a:xfrm>
            <a:off x="231112" y="4265016"/>
            <a:ext cx="8681777" cy="563162"/>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1" u="sng" dirty="0"/>
              <a:t>OUR MISSION</a:t>
            </a:r>
          </a:p>
          <a:p>
            <a:pPr marL="0" indent="0" algn="ctr">
              <a:buNone/>
            </a:pPr>
            <a:r>
              <a:rPr lang="en-US" sz="1050" i="1" dirty="0"/>
              <a:t>To discover, interpret, and disseminate—through scientific research and education—knowledge about human cultures, the natural world, and the universe.</a:t>
            </a:r>
          </a:p>
        </p:txBody>
      </p:sp>
    </p:spTree>
    <p:extLst>
      <p:ext uri="{BB962C8B-B14F-4D97-AF65-F5344CB8AC3E}">
        <p14:creationId xmlns:p14="http://schemas.microsoft.com/office/powerpoint/2010/main" val="426123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About the Museum</a:t>
            </a:r>
          </a:p>
        </p:txBody>
      </p:sp>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222408" y="1530014"/>
            <a:ext cx="3725034" cy="3169035"/>
          </a:xfrm>
        </p:spPr>
        <p:txBody>
          <a:bodyPr>
            <a:normAutofit fontScale="85000" lnSpcReduction="20000"/>
          </a:bodyPr>
          <a:lstStyle/>
          <a:p>
            <a:r>
              <a:rPr lang="en-US" dirty="0"/>
              <a:t>Founded in 1869.</a:t>
            </a:r>
          </a:p>
          <a:p>
            <a:r>
              <a:rPr lang="en-US" dirty="0"/>
              <a:t>28 interconnected buildings housing permanent and temporary exhibition halls, a library, and the Hayden Planetarium</a:t>
            </a:r>
          </a:p>
          <a:p>
            <a:r>
              <a:rPr lang="en-US" dirty="0"/>
              <a:t>Collections containing 33 million specimens</a:t>
            </a:r>
          </a:p>
          <a:p>
            <a:r>
              <a:rPr lang="en-US" dirty="0"/>
              <a:t>Occupies 2 million square feet</a:t>
            </a:r>
          </a:p>
          <a:p>
            <a:r>
              <a:rPr lang="en-US" dirty="0"/>
              <a:t>5 million annual visitors. </a:t>
            </a:r>
          </a:p>
          <a:p>
            <a:r>
              <a:rPr lang="en-US" dirty="0"/>
              <a:t>Richard Gilder Center for Science, Education, and Innovation under construction.</a:t>
            </a:r>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pic>
        <p:nvPicPr>
          <p:cNvPr id="19" name="Picture 18">
            <a:extLst>
              <a:ext uri="{FF2B5EF4-FFF2-40B4-BE49-F238E27FC236}">
                <a16:creationId xmlns:a16="http://schemas.microsoft.com/office/drawing/2014/main" id="{D89D0206-CAC5-604F-8632-3CC997A70D90}"/>
              </a:ext>
            </a:extLst>
          </p:cNvPr>
          <p:cNvPicPr>
            <a:picLocks noChangeAspect="1"/>
          </p:cNvPicPr>
          <p:nvPr/>
        </p:nvPicPr>
        <p:blipFill>
          <a:blip r:embed="rId4"/>
          <a:stretch>
            <a:fillRect/>
          </a:stretch>
        </p:blipFill>
        <p:spPr>
          <a:xfrm>
            <a:off x="4472151" y="1820701"/>
            <a:ext cx="1318820" cy="969464"/>
          </a:xfrm>
          <a:prstGeom prst="rect">
            <a:avLst/>
          </a:prstGeom>
        </p:spPr>
      </p:pic>
      <p:pic>
        <p:nvPicPr>
          <p:cNvPr id="20" name="Picture 19">
            <a:extLst>
              <a:ext uri="{FF2B5EF4-FFF2-40B4-BE49-F238E27FC236}">
                <a16:creationId xmlns:a16="http://schemas.microsoft.com/office/drawing/2014/main" id="{3191C67A-1EB5-2847-9F32-BEFACE79A6F1}"/>
              </a:ext>
            </a:extLst>
          </p:cNvPr>
          <p:cNvPicPr>
            <a:picLocks noChangeAspect="1"/>
          </p:cNvPicPr>
          <p:nvPr/>
        </p:nvPicPr>
        <p:blipFill>
          <a:blip r:embed="rId5"/>
          <a:stretch>
            <a:fillRect/>
          </a:stretch>
        </p:blipFill>
        <p:spPr>
          <a:xfrm>
            <a:off x="5887788" y="1786065"/>
            <a:ext cx="1506771" cy="988508"/>
          </a:xfrm>
          <a:prstGeom prst="rect">
            <a:avLst/>
          </a:prstGeom>
        </p:spPr>
      </p:pic>
      <p:sp>
        <p:nvSpPr>
          <p:cNvPr id="22" name="AutoShape 2">
            <a:hlinkClick r:id="rId6"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24" name="Picture 23" descr="A picture containing sky, outdoor, tree, building&#10;&#10;Description automatically generated">
            <a:extLst>
              <a:ext uri="{FF2B5EF4-FFF2-40B4-BE49-F238E27FC236}">
                <a16:creationId xmlns:a16="http://schemas.microsoft.com/office/drawing/2014/main" id="{206EF9F2-82F6-1348-97FA-65881F9ED640}"/>
              </a:ext>
            </a:extLst>
          </p:cNvPr>
          <p:cNvPicPr>
            <a:picLocks noChangeAspect="1"/>
          </p:cNvPicPr>
          <p:nvPr/>
        </p:nvPicPr>
        <p:blipFill rotWithShape="1">
          <a:blip r:embed="rId7"/>
          <a:srcRect r="3472" b="4389"/>
          <a:stretch/>
        </p:blipFill>
        <p:spPr>
          <a:xfrm>
            <a:off x="7491376" y="1770817"/>
            <a:ext cx="1330367" cy="989446"/>
          </a:xfrm>
          <a:prstGeom prst="rect">
            <a:avLst/>
          </a:prstGeom>
        </p:spPr>
      </p:pic>
      <p:pic>
        <p:nvPicPr>
          <p:cNvPr id="25" name="Picture 24">
            <a:extLst>
              <a:ext uri="{FF2B5EF4-FFF2-40B4-BE49-F238E27FC236}">
                <a16:creationId xmlns:a16="http://schemas.microsoft.com/office/drawing/2014/main" id="{68E5EC2F-8B53-0541-9B8D-802352981147}"/>
              </a:ext>
            </a:extLst>
          </p:cNvPr>
          <p:cNvPicPr>
            <a:picLocks noChangeAspect="1"/>
          </p:cNvPicPr>
          <p:nvPr/>
        </p:nvPicPr>
        <p:blipFill>
          <a:blip r:embed="rId8"/>
          <a:stretch>
            <a:fillRect/>
          </a:stretch>
        </p:blipFill>
        <p:spPr>
          <a:xfrm>
            <a:off x="6596364" y="2868936"/>
            <a:ext cx="2225379" cy="1465493"/>
          </a:xfrm>
          <a:prstGeom prst="rect">
            <a:avLst/>
          </a:prstGeom>
        </p:spPr>
      </p:pic>
      <p:pic>
        <p:nvPicPr>
          <p:cNvPr id="26" name="Picture 25">
            <a:extLst>
              <a:ext uri="{FF2B5EF4-FFF2-40B4-BE49-F238E27FC236}">
                <a16:creationId xmlns:a16="http://schemas.microsoft.com/office/drawing/2014/main" id="{5C474FCF-8F76-4747-B750-8B17BC30A0AE}"/>
              </a:ext>
            </a:extLst>
          </p:cNvPr>
          <p:cNvPicPr>
            <a:picLocks noChangeAspect="1"/>
          </p:cNvPicPr>
          <p:nvPr/>
        </p:nvPicPr>
        <p:blipFill>
          <a:blip r:embed="rId9"/>
          <a:stretch>
            <a:fillRect/>
          </a:stretch>
        </p:blipFill>
        <p:spPr>
          <a:xfrm>
            <a:off x="4469275" y="2868935"/>
            <a:ext cx="2032035" cy="1469568"/>
          </a:xfrm>
          <a:prstGeom prst="rect">
            <a:avLst/>
          </a:prstGeom>
        </p:spPr>
      </p:pic>
    </p:spTree>
    <p:extLst>
      <p:ext uri="{BB962C8B-B14F-4D97-AF65-F5344CB8AC3E}">
        <p14:creationId xmlns:p14="http://schemas.microsoft.com/office/powerpoint/2010/main" val="44679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About the Museum- Exhibitions</a:t>
            </a:r>
          </a:p>
        </p:txBody>
      </p:sp>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2633510" y="1476976"/>
            <a:ext cx="3620948" cy="3500683"/>
          </a:xfrm>
        </p:spPr>
        <p:txBody>
          <a:bodyPr>
            <a:normAutofit fontScale="92500" lnSpcReduction="10000"/>
          </a:bodyPr>
          <a:lstStyle/>
          <a:p>
            <a:pPr>
              <a:lnSpc>
                <a:spcPct val="100000"/>
              </a:lnSpc>
            </a:pPr>
            <a:r>
              <a:rPr lang="en-US" dirty="0"/>
              <a:t>45 Permanent Exhibition Halls</a:t>
            </a:r>
          </a:p>
          <a:p>
            <a:pPr>
              <a:lnSpc>
                <a:spcPct val="100000"/>
              </a:lnSpc>
            </a:pPr>
            <a:r>
              <a:rPr lang="en-US" dirty="0"/>
              <a:t>3 Galleries for Special Exhibits</a:t>
            </a:r>
          </a:p>
          <a:p>
            <a:pPr>
              <a:lnSpc>
                <a:spcPct val="100000"/>
              </a:lnSpc>
            </a:pPr>
            <a:r>
              <a:rPr lang="en-US" dirty="0"/>
              <a:t>Live Butterfly Vivarium</a:t>
            </a:r>
          </a:p>
          <a:p>
            <a:pPr>
              <a:lnSpc>
                <a:spcPct val="100000"/>
              </a:lnSpc>
            </a:pPr>
            <a:r>
              <a:rPr lang="en-US" dirty="0"/>
              <a:t>Hayden Planetarium</a:t>
            </a:r>
          </a:p>
          <a:p>
            <a:pPr>
              <a:lnSpc>
                <a:spcPct val="100000"/>
              </a:lnSpc>
            </a:pPr>
            <a:r>
              <a:rPr lang="en-US" dirty="0"/>
              <a:t>Immersive “Space Shows”</a:t>
            </a:r>
          </a:p>
          <a:p>
            <a:pPr>
              <a:lnSpc>
                <a:spcPct val="100000"/>
              </a:lnSpc>
            </a:pPr>
            <a:r>
              <a:rPr lang="en-US" dirty="0"/>
              <a:t>Giant Screen Films</a:t>
            </a:r>
          </a:p>
          <a:p>
            <a:pPr>
              <a:lnSpc>
                <a:spcPct val="100000"/>
              </a:lnSpc>
            </a:pPr>
            <a:r>
              <a:rPr lang="en-US" dirty="0"/>
              <a:t>Margaret Mead Film Festival</a:t>
            </a:r>
          </a:p>
          <a:p>
            <a:pPr>
              <a:lnSpc>
                <a:spcPct val="100000"/>
              </a:lnSpc>
            </a:pPr>
            <a:r>
              <a:rPr lang="en-US" dirty="0"/>
              <a:t>Asimov Debates</a:t>
            </a:r>
          </a:p>
          <a:p>
            <a:pPr>
              <a:lnSpc>
                <a:spcPct val="100000"/>
              </a:lnSpc>
            </a:pPr>
            <a:r>
              <a:rPr lang="en-US" dirty="0"/>
              <a:t>Travelling Exhibits</a:t>
            </a:r>
          </a:p>
          <a:p>
            <a:pPr>
              <a:lnSpc>
                <a:spcPct val="100000"/>
              </a:lnSpc>
            </a:pPr>
            <a:endParaRPr lang="en-US" dirty="0"/>
          </a:p>
          <a:p>
            <a:pPr>
              <a:lnSpc>
                <a:spcPct val="100000"/>
              </a:lnSpc>
            </a:pPr>
            <a:endParaRPr lang="en-US" dirty="0"/>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4" name="Picture 3">
            <a:extLst>
              <a:ext uri="{FF2B5EF4-FFF2-40B4-BE49-F238E27FC236}">
                <a16:creationId xmlns:a16="http://schemas.microsoft.com/office/drawing/2014/main" id="{35A3A732-BC06-854F-B296-410051354892}"/>
              </a:ext>
            </a:extLst>
          </p:cNvPr>
          <p:cNvPicPr>
            <a:picLocks noChangeAspect="1"/>
          </p:cNvPicPr>
          <p:nvPr/>
        </p:nvPicPr>
        <p:blipFill rotWithShape="1">
          <a:blip r:embed="rId5"/>
          <a:srcRect l="12551" r="6119"/>
          <a:stretch/>
        </p:blipFill>
        <p:spPr>
          <a:xfrm>
            <a:off x="6151599" y="1286746"/>
            <a:ext cx="2893404" cy="3557587"/>
          </a:xfrm>
          <a:prstGeom prst="rect">
            <a:avLst/>
          </a:prstGeom>
        </p:spPr>
      </p:pic>
      <p:pic>
        <p:nvPicPr>
          <p:cNvPr id="5" name="Picture 4">
            <a:extLst>
              <a:ext uri="{FF2B5EF4-FFF2-40B4-BE49-F238E27FC236}">
                <a16:creationId xmlns:a16="http://schemas.microsoft.com/office/drawing/2014/main" id="{E30CF8BB-FE50-544A-9D3C-0F0B72F65489}"/>
              </a:ext>
            </a:extLst>
          </p:cNvPr>
          <p:cNvPicPr>
            <a:picLocks noChangeAspect="1"/>
          </p:cNvPicPr>
          <p:nvPr/>
        </p:nvPicPr>
        <p:blipFill>
          <a:blip r:embed="rId6"/>
          <a:stretch>
            <a:fillRect/>
          </a:stretch>
        </p:blipFill>
        <p:spPr>
          <a:xfrm>
            <a:off x="242692" y="3526300"/>
            <a:ext cx="1862045" cy="1245704"/>
          </a:xfrm>
          <a:prstGeom prst="rect">
            <a:avLst/>
          </a:prstGeom>
        </p:spPr>
      </p:pic>
      <p:pic>
        <p:nvPicPr>
          <p:cNvPr id="6" name="Picture 5">
            <a:extLst>
              <a:ext uri="{FF2B5EF4-FFF2-40B4-BE49-F238E27FC236}">
                <a16:creationId xmlns:a16="http://schemas.microsoft.com/office/drawing/2014/main" id="{865838B4-01DE-334B-B8C0-27D78FF4C820}"/>
              </a:ext>
            </a:extLst>
          </p:cNvPr>
          <p:cNvPicPr>
            <a:picLocks noChangeAspect="1"/>
          </p:cNvPicPr>
          <p:nvPr/>
        </p:nvPicPr>
        <p:blipFill>
          <a:blip r:embed="rId7"/>
          <a:stretch>
            <a:fillRect/>
          </a:stretch>
        </p:blipFill>
        <p:spPr>
          <a:xfrm>
            <a:off x="242692" y="2420750"/>
            <a:ext cx="1860613" cy="1046784"/>
          </a:xfrm>
          <a:prstGeom prst="rect">
            <a:avLst/>
          </a:prstGeom>
        </p:spPr>
      </p:pic>
      <p:pic>
        <p:nvPicPr>
          <p:cNvPr id="7" name="Picture 6">
            <a:extLst>
              <a:ext uri="{FF2B5EF4-FFF2-40B4-BE49-F238E27FC236}">
                <a16:creationId xmlns:a16="http://schemas.microsoft.com/office/drawing/2014/main" id="{4B07D014-3224-CB49-B39B-0AF5282520BF}"/>
              </a:ext>
            </a:extLst>
          </p:cNvPr>
          <p:cNvPicPr>
            <a:picLocks noChangeAspect="1"/>
          </p:cNvPicPr>
          <p:nvPr/>
        </p:nvPicPr>
        <p:blipFill>
          <a:blip r:embed="rId8"/>
          <a:stretch>
            <a:fillRect/>
          </a:stretch>
        </p:blipFill>
        <p:spPr>
          <a:xfrm>
            <a:off x="242692" y="1315199"/>
            <a:ext cx="1860614" cy="1046785"/>
          </a:xfrm>
          <a:prstGeom prst="rect">
            <a:avLst/>
          </a:prstGeom>
        </p:spPr>
      </p:pic>
    </p:spTree>
    <p:extLst>
      <p:ext uri="{BB962C8B-B14F-4D97-AF65-F5344CB8AC3E}">
        <p14:creationId xmlns:p14="http://schemas.microsoft.com/office/powerpoint/2010/main" val="64186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About the Museum - Education</a:t>
            </a:r>
          </a:p>
        </p:txBody>
      </p:sp>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219532" y="1368104"/>
            <a:ext cx="3945449" cy="3646660"/>
          </a:xfrm>
        </p:spPr>
        <p:txBody>
          <a:bodyPr>
            <a:normAutofit/>
          </a:bodyPr>
          <a:lstStyle/>
          <a:p>
            <a:pPr>
              <a:lnSpc>
                <a:spcPct val="100000"/>
              </a:lnSpc>
            </a:pPr>
            <a:r>
              <a:rPr lang="en-US" sz="1800" dirty="0"/>
              <a:t>Richard Gilder Graduate School (Ph.D.)</a:t>
            </a:r>
          </a:p>
          <a:p>
            <a:r>
              <a:rPr lang="en-US" sz="1800" dirty="0"/>
              <a:t>Master of Arts in Teaching (M.A)</a:t>
            </a:r>
          </a:p>
          <a:p>
            <a:r>
              <a:rPr lang="en-US" sz="1800" dirty="0"/>
              <a:t>Research Experience for Undergraduates (REU)</a:t>
            </a:r>
          </a:p>
          <a:p>
            <a:r>
              <a:rPr lang="en-US" sz="1800" dirty="0" err="1"/>
              <a:t>BridgeUP</a:t>
            </a:r>
            <a:r>
              <a:rPr lang="en-US" sz="1800" dirty="0"/>
              <a:t>: STEM</a:t>
            </a:r>
          </a:p>
          <a:p>
            <a:r>
              <a:rPr lang="en-US" sz="1800" dirty="0"/>
              <a:t>Helen Fellowship</a:t>
            </a:r>
          </a:p>
          <a:p>
            <a:r>
              <a:rPr lang="en-US" sz="1800" dirty="0"/>
              <a:t>Adventures in Science</a:t>
            </a:r>
          </a:p>
          <a:p>
            <a:r>
              <a:rPr lang="en-US" sz="1800" dirty="0"/>
              <a:t>Middle School Institutes</a:t>
            </a:r>
          </a:p>
          <a:p>
            <a:r>
              <a:rPr lang="en-US" sz="1800" dirty="0"/>
              <a:t>Urban Advantage</a:t>
            </a:r>
          </a:p>
          <a:p>
            <a:r>
              <a:rPr lang="en-US" sz="1800" dirty="0"/>
              <a:t>Seminars on Science </a:t>
            </a:r>
          </a:p>
          <a:p>
            <a:endParaRPr lang="en-US" sz="1800" dirty="0"/>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8" name="Picture 7">
            <a:extLst>
              <a:ext uri="{FF2B5EF4-FFF2-40B4-BE49-F238E27FC236}">
                <a16:creationId xmlns:a16="http://schemas.microsoft.com/office/drawing/2014/main" id="{AEF2E911-8AAB-FC41-8C56-6543D1E93DB4}"/>
              </a:ext>
            </a:extLst>
          </p:cNvPr>
          <p:cNvPicPr>
            <a:picLocks noChangeAspect="1"/>
          </p:cNvPicPr>
          <p:nvPr/>
        </p:nvPicPr>
        <p:blipFill>
          <a:blip r:embed="rId5"/>
          <a:stretch>
            <a:fillRect/>
          </a:stretch>
        </p:blipFill>
        <p:spPr>
          <a:xfrm>
            <a:off x="4225501" y="1310416"/>
            <a:ext cx="2156043" cy="1638593"/>
          </a:xfrm>
          <a:prstGeom prst="rect">
            <a:avLst/>
          </a:prstGeom>
        </p:spPr>
      </p:pic>
      <p:pic>
        <p:nvPicPr>
          <p:cNvPr id="9" name="Picture 8">
            <a:extLst>
              <a:ext uri="{FF2B5EF4-FFF2-40B4-BE49-F238E27FC236}">
                <a16:creationId xmlns:a16="http://schemas.microsoft.com/office/drawing/2014/main" id="{F196A483-0E55-3F48-A4ED-AD95900931F3}"/>
              </a:ext>
            </a:extLst>
          </p:cNvPr>
          <p:cNvPicPr>
            <a:picLocks noChangeAspect="1"/>
          </p:cNvPicPr>
          <p:nvPr/>
        </p:nvPicPr>
        <p:blipFill rotWithShape="1">
          <a:blip r:embed="rId6"/>
          <a:srcRect l="11316" t="2615" r="11859" b="1514"/>
          <a:stretch/>
        </p:blipFill>
        <p:spPr>
          <a:xfrm>
            <a:off x="4225500" y="3121011"/>
            <a:ext cx="2156044" cy="1572299"/>
          </a:xfrm>
          <a:prstGeom prst="rect">
            <a:avLst/>
          </a:prstGeom>
        </p:spPr>
      </p:pic>
      <p:pic>
        <p:nvPicPr>
          <p:cNvPr id="10" name="Picture 9">
            <a:extLst>
              <a:ext uri="{FF2B5EF4-FFF2-40B4-BE49-F238E27FC236}">
                <a16:creationId xmlns:a16="http://schemas.microsoft.com/office/drawing/2014/main" id="{CB745BA6-E9B4-9249-A8EC-327A943856FB}"/>
              </a:ext>
            </a:extLst>
          </p:cNvPr>
          <p:cNvPicPr>
            <a:picLocks noChangeAspect="1"/>
          </p:cNvPicPr>
          <p:nvPr/>
        </p:nvPicPr>
        <p:blipFill>
          <a:blip r:embed="rId7"/>
          <a:stretch>
            <a:fillRect/>
          </a:stretch>
        </p:blipFill>
        <p:spPr>
          <a:xfrm>
            <a:off x="6539165" y="3121011"/>
            <a:ext cx="2156043" cy="1572299"/>
          </a:xfrm>
          <a:prstGeom prst="rect">
            <a:avLst/>
          </a:prstGeom>
        </p:spPr>
      </p:pic>
      <p:pic>
        <p:nvPicPr>
          <p:cNvPr id="11" name="Picture 10">
            <a:extLst>
              <a:ext uri="{FF2B5EF4-FFF2-40B4-BE49-F238E27FC236}">
                <a16:creationId xmlns:a16="http://schemas.microsoft.com/office/drawing/2014/main" id="{82FFE229-C5CB-A646-A0B4-037573966F3C}"/>
              </a:ext>
            </a:extLst>
          </p:cNvPr>
          <p:cNvPicPr>
            <a:picLocks noChangeAspect="1"/>
          </p:cNvPicPr>
          <p:nvPr/>
        </p:nvPicPr>
        <p:blipFill rotWithShape="1">
          <a:blip r:embed="rId8"/>
          <a:srcRect l="12913" r="12998"/>
          <a:stretch/>
        </p:blipFill>
        <p:spPr>
          <a:xfrm>
            <a:off x="6539165" y="1310420"/>
            <a:ext cx="2156044" cy="1638584"/>
          </a:xfrm>
          <a:prstGeom prst="rect">
            <a:avLst/>
          </a:prstGeom>
        </p:spPr>
      </p:pic>
    </p:spTree>
    <p:extLst>
      <p:ext uri="{BB962C8B-B14F-4D97-AF65-F5344CB8AC3E}">
        <p14:creationId xmlns:p14="http://schemas.microsoft.com/office/powerpoint/2010/main" val="208138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About the Museum – Research</a:t>
            </a:r>
          </a:p>
        </p:txBody>
      </p:sp>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219532" y="1291097"/>
            <a:ext cx="3439178" cy="3500683"/>
          </a:xfrm>
        </p:spPr>
        <p:txBody>
          <a:bodyPr>
            <a:normAutofit/>
          </a:bodyPr>
          <a:lstStyle/>
          <a:p>
            <a:endParaRPr lang="en-US" dirty="0"/>
          </a:p>
          <a:p>
            <a:r>
              <a:rPr lang="en-US" dirty="0"/>
              <a:t>Home to over 200 scientific staffers.</a:t>
            </a:r>
          </a:p>
          <a:p>
            <a:r>
              <a:rPr lang="en-US" dirty="0"/>
              <a:t>Vertebrate Zoology</a:t>
            </a:r>
          </a:p>
          <a:p>
            <a:r>
              <a:rPr lang="en-US" dirty="0"/>
              <a:t>Invertebrate Zoology</a:t>
            </a:r>
          </a:p>
          <a:p>
            <a:r>
              <a:rPr lang="en-US" dirty="0"/>
              <a:t>Paleontology</a:t>
            </a:r>
          </a:p>
          <a:p>
            <a:r>
              <a:rPr lang="en-US" dirty="0"/>
              <a:t>Physical Sciences</a:t>
            </a:r>
          </a:p>
          <a:p>
            <a:r>
              <a:rPr lang="en-US" dirty="0"/>
              <a:t>Anthropology</a:t>
            </a:r>
          </a:p>
          <a:p>
            <a:endParaRPr lang="en-US" dirty="0"/>
          </a:p>
          <a:p>
            <a:endParaRPr lang="en-US" dirty="0"/>
          </a:p>
          <a:p>
            <a:endParaRPr lang="en-US" dirty="0"/>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7" name="Picture 6">
            <a:extLst>
              <a:ext uri="{FF2B5EF4-FFF2-40B4-BE49-F238E27FC236}">
                <a16:creationId xmlns:a16="http://schemas.microsoft.com/office/drawing/2014/main" id="{9DAD5230-C35F-7140-A982-4081029B026E}"/>
              </a:ext>
            </a:extLst>
          </p:cNvPr>
          <p:cNvPicPr>
            <a:picLocks noChangeAspect="1"/>
          </p:cNvPicPr>
          <p:nvPr/>
        </p:nvPicPr>
        <p:blipFill rotWithShape="1">
          <a:blip r:embed="rId5"/>
          <a:srcRect l="10688" t="158" r="14417" b="-158"/>
          <a:stretch/>
        </p:blipFill>
        <p:spPr>
          <a:xfrm>
            <a:off x="4215638" y="3311568"/>
            <a:ext cx="2156043" cy="1619597"/>
          </a:xfrm>
          <a:prstGeom prst="rect">
            <a:avLst/>
          </a:prstGeom>
        </p:spPr>
      </p:pic>
      <p:pic>
        <p:nvPicPr>
          <p:cNvPr id="8" name="Picture 7">
            <a:extLst>
              <a:ext uri="{FF2B5EF4-FFF2-40B4-BE49-F238E27FC236}">
                <a16:creationId xmlns:a16="http://schemas.microsoft.com/office/drawing/2014/main" id="{115E3067-AC09-1D47-83D0-1687143B0F9F}"/>
              </a:ext>
            </a:extLst>
          </p:cNvPr>
          <p:cNvPicPr>
            <a:picLocks noChangeAspect="1"/>
          </p:cNvPicPr>
          <p:nvPr/>
        </p:nvPicPr>
        <p:blipFill rotWithShape="1">
          <a:blip r:embed="rId6"/>
          <a:srcRect t="12948" b="12440"/>
          <a:stretch/>
        </p:blipFill>
        <p:spPr>
          <a:xfrm>
            <a:off x="6568068" y="3311568"/>
            <a:ext cx="2098687" cy="1619596"/>
          </a:xfrm>
          <a:prstGeom prst="rect">
            <a:avLst/>
          </a:prstGeom>
        </p:spPr>
      </p:pic>
      <p:pic>
        <p:nvPicPr>
          <p:cNvPr id="9" name="Picture 8">
            <a:extLst>
              <a:ext uri="{FF2B5EF4-FFF2-40B4-BE49-F238E27FC236}">
                <a16:creationId xmlns:a16="http://schemas.microsoft.com/office/drawing/2014/main" id="{22A52930-3868-5D47-8B41-CF000DE302E8}"/>
              </a:ext>
            </a:extLst>
          </p:cNvPr>
          <p:cNvPicPr>
            <a:picLocks noChangeAspect="1"/>
          </p:cNvPicPr>
          <p:nvPr/>
        </p:nvPicPr>
        <p:blipFill rotWithShape="1">
          <a:blip r:embed="rId7"/>
          <a:srcRect l="4988" t="5427" r="7399" b="8902"/>
          <a:stretch/>
        </p:blipFill>
        <p:spPr>
          <a:xfrm>
            <a:off x="6986240" y="1374496"/>
            <a:ext cx="1680516" cy="1764566"/>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555C3F6-5C14-0B45-BFF0-CA684C53E826}"/>
              </a:ext>
            </a:extLst>
          </p:cNvPr>
          <p:cNvPicPr>
            <a:picLocks noChangeAspect="1"/>
          </p:cNvPicPr>
          <p:nvPr/>
        </p:nvPicPr>
        <p:blipFill>
          <a:blip r:embed="rId8"/>
          <a:stretch>
            <a:fillRect/>
          </a:stretch>
        </p:blipFill>
        <p:spPr>
          <a:xfrm>
            <a:off x="4215638" y="1353114"/>
            <a:ext cx="2589827" cy="1785948"/>
          </a:xfrm>
          <a:prstGeom prst="rect">
            <a:avLst/>
          </a:prstGeom>
        </p:spPr>
      </p:pic>
    </p:spTree>
    <p:extLst>
      <p:ext uri="{BB962C8B-B14F-4D97-AF65-F5344CB8AC3E}">
        <p14:creationId xmlns:p14="http://schemas.microsoft.com/office/powerpoint/2010/main" val="224341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About the Museum – Research</a:t>
            </a:r>
          </a:p>
        </p:txBody>
      </p:sp>
      <p:sp>
        <p:nvSpPr>
          <p:cNvPr id="15" name="Content Placeholder 14">
            <a:extLst>
              <a:ext uri="{FF2B5EF4-FFF2-40B4-BE49-F238E27FC236}">
                <a16:creationId xmlns:a16="http://schemas.microsoft.com/office/drawing/2014/main" id="{861F0AF9-35AA-8647-A378-A44C1A24A1DD}"/>
              </a:ext>
            </a:extLst>
          </p:cNvPr>
          <p:cNvSpPr>
            <a:spLocks noGrp="1"/>
          </p:cNvSpPr>
          <p:nvPr>
            <p:ph idx="1"/>
          </p:nvPr>
        </p:nvSpPr>
        <p:spPr>
          <a:xfrm>
            <a:off x="5343978" y="1474140"/>
            <a:ext cx="3439178" cy="3134598"/>
          </a:xfrm>
        </p:spPr>
        <p:txBody>
          <a:bodyPr>
            <a:normAutofit/>
          </a:bodyPr>
          <a:lstStyle/>
          <a:p>
            <a:r>
              <a:rPr lang="en-US" dirty="0"/>
              <a:t>Sackler Institute for Comparative Genomics</a:t>
            </a:r>
          </a:p>
          <a:p>
            <a:r>
              <a:rPr lang="en-US" dirty="0"/>
              <a:t>Ambrose </a:t>
            </a:r>
            <a:r>
              <a:rPr lang="en-US" dirty="0" err="1"/>
              <a:t>Monell</a:t>
            </a:r>
            <a:r>
              <a:rPr lang="en-US" dirty="0"/>
              <a:t> </a:t>
            </a:r>
            <a:r>
              <a:rPr lang="en-US" dirty="0" err="1"/>
              <a:t>Cryo</a:t>
            </a:r>
            <a:r>
              <a:rPr lang="en-US" dirty="0"/>
              <a:t> Collection</a:t>
            </a:r>
          </a:p>
          <a:p>
            <a:r>
              <a:rPr lang="en-US" dirty="0"/>
              <a:t>Center for Biodiversity &amp; Conservation</a:t>
            </a:r>
          </a:p>
          <a:p>
            <a:r>
              <a:rPr lang="en-US" dirty="0"/>
              <a:t>Southwest Research Station</a:t>
            </a:r>
          </a:p>
          <a:p>
            <a:r>
              <a:rPr lang="en-US" dirty="0"/>
              <a:t>Natural Science Collections Conservation</a:t>
            </a:r>
          </a:p>
          <a:p>
            <a:endParaRPr lang="en-US" dirty="0"/>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3" name="Picture 2">
            <a:extLst>
              <a:ext uri="{FF2B5EF4-FFF2-40B4-BE49-F238E27FC236}">
                <a16:creationId xmlns:a16="http://schemas.microsoft.com/office/drawing/2014/main" id="{5960A5CF-3659-A44D-AF69-5E44E9F44A00}"/>
              </a:ext>
            </a:extLst>
          </p:cNvPr>
          <p:cNvPicPr>
            <a:picLocks noChangeAspect="1"/>
          </p:cNvPicPr>
          <p:nvPr/>
        </p:nvPicPr>
        <p:blipFill rotWithShape="1">
          <a:blip r:embed="rId5"/>
          <a:srcRect l="3542" t="2526" r="3542" b="7030"/>
          <a:stretch/>
        </p:blipFill>
        <p:spPr>
          <a:xfrm>
            <a:off x="2644877" y="3163154"/>
            <a:ext cx="2156044" cy="1635430"/>
          </a:xfrm>
          <a:prstGeom prst="rect">
            <a:avLst/>
          </a:prstGeom>
        </p:spPr>
      </p:pic>
      <p:pic>
        <p:nvPicPr>
          <p:cNvPr id="5" name="Picture 4">
            <a:extLst>
              <a:ext uri="{FF2B5EF4-FFF2-40B4-BE49-F238E27FC236}">
                <a16:creationId xmlns:a16="http://schemas.microsoft.com/office/drawing/2014/main" id="{A84528D9-90CA-8841-8C56-005CDB56DD73}"/>
              </a:ext>
            </a:extLst>
          </p:cNvPr>
          <p:cNvPicPr>
            <a:picLocks noChangeAspect="1"/>
          </p:cNvPicPr>
          <p:nvPr/>
        </p:nvPicPr>
        <p:blipFill rotWithShape="1">
          <a:blip r:embed="rId6"/>
          <a:srcRect l="3542" t="4493" r="3542" b="10490"/>
          <a:stretch/>
        </p:blipFill>
        <p:spPr>
          <a:xfrm>
            <a:off x="2644878" y="1424401"/>
            <a:ext cx="2156043" cy="1617038"/>
          </a:xfrm>
          <a:prstGeom prst="rect">
            <a:avLst/>
          </a:prstGeom>
        </p:spPr>
      </p:pic>
      <p:pic>
        <p:nvPicPr>
          <p:cNvPr id="4" name="Picture 3">
            <a:extLst>
              <a:ext uri="{FF2B5EF4-FFF2-40B4-BE49-F238E27FC236}">
                <a16:creationId xmlns:a16="http://schemas.microsoft.com/office/drawing/2014/main" id="{86EA415A-4702-3A4E-82C1-43526E21ADB2}"/>
              </a:ext>
            </a:extLst>
          </p:cNvPr>
          <p:cNvPicPr>
            <a:picLocks noChangeAspect="1"/>
          </p:cNvPicPr>
          <p:nvPr/>
        </p:nvPicPr>
        <p:blipFill rotWithShape="1">
          <a:blip r:embed="rId7"/>
          <a:srcRect l="3677" r="3407"/>
          <a:stretch/>
        </p:blipFill>
        <p:spPr>
          <a:xfrm>
            <a:off x="406640" y="1401682"/>
            <a:ext cx="2156043" cy="1617038"/>
          </a:xfrm>
          <a:prstGeom prst="rect">
            <a:avLst/>
          </a:prstGeom>
        </p:spPr>
      </p:pic>
      <p:pic>
        <p:nvPicPr>
          <p:cNvPr id="6" name="Picture 5">
            <a:extLst>
              <a:ext uri="{FF2B5EF4-FFF2-40B4-BE49-F238E27FC236}">
                <a16:creationId xmlns:a16="http://schemas.microsoft.com/office/drawing/2014/main" id="{0100FECF-CF65-1B41-90B5-583F7BBC0869}"/>
              </a:ext>
            </a:extLst>
          </p:cNvPr>
          <p:cNvPicPr>
            <a:picLocks noChangeAspect="1"/>
          </p:cNvPicPr>
          <p:nvPr/>
        </p:nvPicPr>
        <p:blipFill rotWithShape="1">
          <a:blip r:embed="rId8"/>
          <a:srcRect t="12302" b="4081"/>
          <a:stretch/>
        </p:blipFill>
        <p:spPr>
          <a:xfrm>
            <a:off x="406638" y="3181562"/>
            <a:ext cx="2156045" cy="1617037"/>
          </a:xfrm>
          <a:prstGeom prst="rect">
            <a:avLst/>
          </a:prstGeom>
        </p:spPr>
      </p:pic>
    </p:spTree>
    <p:extLst>
      <p:ext uri="{BB962C8B-B14F-4D97-AF65-F5344CB8AC3E}">
        <p14:creationId xmlns:p14="http://schemas.microsoft.com/office/powerpoint/2010/main" val="8647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4415-B487-EA46-BF94-72057933233D}"/>
              </a:ext>
            </a:extLst>
          </p:cNvPr>
          <p:cNvSpPr>
            <a:spLocks noGrp="1"/>
          </p:cNvSpPr>
          <p:nvPr>
            <p:ph type="title"/>
          </p:nvPr>
        </p:nvSpPr>
        <p:spPr>
          <a:xfrm>
            <a:off x="219532" y="646504"/>
            <a:ext cx="7886700" cy="506915"/>
          </a:xfrm>
        </p:spPr>
        <p:txBody>
          <a:bodyPr>
            <a:normAutofit fontScale="90000"/>
          </a:bodyPr>
          <a:lstStyle/>
          <a:p>
            <a:r>
              <a:rPr lang="en-US" dirty="0"/>
              <a:t>Evolving Research Computing at AMNH</a:t>
            </a:r>
          </a:p>
        </p:txBody>
      </p:sp>
      <p:pic>
        <p:nvPicPr>
          <p:cNvPr id="16" name="Content Placeholder 12">
            <a:extLst>
              <a:ext uri="{FF2B5EF4-FFF2-40B4-BE49-F238E27FC236}">
                <a16:creationId xmlns:a16="http://schemas.microsoft.com/office/drawing/2014/main" id="{7C3018E3-7D08-E54A-92BA-C631E6AFEAA6}"/>
              </a:ext>
            </a:extLst>
          </p:cNvPr>
          <p:cNvPicPr>
            <a:picLocks noChangeAspect="1"/>
          </p:cNvPicPr>
          <p:nvPr/>
        </p:nvPicPr>
        <p:blipFill>
          <a:blip r:embed="rId3"/>
          <a:stretch>
            <a:fillRect/>
          </a:stretch>
        </p:blipFill>
        <p:spPr>
          <a:xfrm>
            <a:off x="0" y="0"/>
            <a:ext cx="2562683" cy="598075"/>
          </a:xfrm>
          <a:prstGeom prst="rect">
            <a:avLst/>
          </a:prstGeom>
        </p:spPr>
      </p:pic>
      <p:cxnSp>
        <p:nvCxnSpPr>
          <p:cNvPr id="18" name="Straight Connector 17">
            <a:extLst>
              <a:ext uri="{FF2B5EF4-FFF2-40B4-BE49-F238E27FC236}">
                <a16:creationId xmlns:a16="http://schemas.microsoft.com/office/drawing/2014/main" id="{C4312496-7871-E94A-8BB4-FCB86365C20C}"/>
              </a:ext>
            </a:extLst>
          </p:cNvPr>
          <p:cNvCxnSpPr>
            <a:cxnSpLocks/>
          </p:cNvCxnSpPr>
          <p:nvPr/>
        </p:nvCxnSpPr>
        <p:spPr>
          <a:xfrm>
            <a:off x="219532" y="1153419"/>
            <a:ext cx="8681777" cy="0"/>
          </a:xfrm>
          <a:prstGeom prst="line">
            <a:avLst/>
          </a:prstGeom>
          <a:ln w="254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AutoShape 2">
            <a:hlinkClick r:id="rId4" tooltip="History 1961-1990"/>
            <a:extLst>
              <a:ext uri="{FF2B5EF4-FFF2-40B4-BE49-F238E27FC236}">
                <a16:creationId xmlns:a16="http://schemas.microsoft.com/office/drawing/2014/main" id="{284DDF9E-90F5-FA4D-AC2C-AF848C4DDC6F}"/>
              </a:ext>
            </a:extLst>
          </p:cNvPr>
          <p:cNvSpPr>
            <a:spLocks noChangeAspect="1" noChangeArrowheads="1"/>
          </p:cNvSpPr>
          <p:nvPr/>
        </p:nvSpPr>
        <p:spPr bwMode="auto">
          <a:xfrm>
            <a:off x="95250"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3" name="Picture 2">
            <a:extLst>
              <a:ext uri="{FF2B5EF4-FFF2-40B4-BE49-F238E27FC236}">
                <a16:creationId xmlns:a16="http://schemas.microsoft.com/office/drawing/2014/main" id="{9AC57B1B-BCE6-B544-B6C0-B592F919FB12}"/>
              </a:ext>
            </a:extLst>
          </p:cNvPr>
          <p:cNvPicPr>
            <a:picLocks noChangeAspect="1"/>
          </p:cNvPicPr>
          <p:nvPr/>
        </p:nvPicPr>
        <p:blipFill>
          <a:blip r:embed="rId5"/>
          <a:stretch>
            <a:fillRect/>
          </a:stretch>
        </p:blipFill>
        <p:spPr>
          <a:xfrm>
            <a:off x="2301483" y="1201848"/>
            <a:ext cx="4541033" cy="3827616"/>
          </a:xfrm>
          <a:prstGeom prst="rect">
            <a:avLst/>
          </a:prstGeom>
        </p:spPr>
      </p:pic>
    </p:spTree>
    <p:extLst>
      <p:ext uri="{BB962C8B-B14F-4D97-AF65-F5344CB8AC3E}">
        <p14:creationId xmlns:p14="http://schemas.microsoft.com/office/powerpoint/2010/main" val="341720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6651</TotalTime>
  <Words>2342</Words>
  <Application>Microsoft Macintosh PowerPoint</Application>
  <PresentationFormat>On-screen Show (16:9)</PresentationFormat>
  <Paragraphs>238</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AMNH Team</vt:lpstr>
      <vt:lpstr>About the Museum</vt:lpstr>
      <vt:lpstr>About the Museum</vt:lpstr>
      <vt:lpstr>About the Museum- Exhibitions</vt:lpstr>
      <vt:lpstr>About the Museum - Education</vt:lpstr>
      <vt:lpstr>About the Museum – Research</vt:lpstr>
      <vt:lpstr>About the Museum – Research</vt:lpstr>
      <vt:lpstr>Evolving Research Computing at AMNH</vt:lpstr>
      <vt:lpstr>Evolving Research Computing at AMNH</vt:lpstr>
      <vt:lpstr>AMNH CC* Grants</vt:lpstr>
      <vt:lpstr>Research Computing Strategic Plan</vt:lpstr>
      <vt:lpstr>AMNH and OSG- Local Submission Node</vt:lpstr>
      <vt:lpstr>AMNH and OSG- Additional Resources Added</vt:lpstr>
      <vt:lpstr>AMNH and OSG- COVID-19 Research</vt:lpstr>
      <vt:lpstr>Hollister Herhold, PhD. Student, RGGS</vt:lpstr>
      <vt:lpstr>Kaiya Provost, Research Associate &amp; PhD. Candidate</vt:lpstr>
      <vt:lpstr>Ariadna Morales - Gerstner Postdoctorial Scholar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Benedetto</dc:creator>
  <cp:lastModifiedBy>Michael Benedetto</cp:lastModifiedBy>
  <cp:revision>102</cp:revision>
  <cp:lastPrinted>2019-03-19T13:48:16Z</cp:lastPrinted>
  <dcterms:created xsi:type="dcterms:W3CDTF">2019-03-11T13:26:37Z</dcterms:created>
  <dcterms:modified xsi:type="dcterms:W3CDTF">2020-09-03T15:43:05Z</dcterms:modified>
</cp:coreProperties>
</file>