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63" r:id="rId5"/>
    <p:sldId id="306" r:id="rId6"/>
    <p:sldId id="724" r:id="rId7"/>
    <p:sldId id="748" r:id="rId8"/>
    <p:sldId id="1083" r:id="rId9"/>
    <p:sldId id="731" r:id="rId10"/>
    <p:sldId id="744" r:id="rId11"/>
    <p:sldId id="1085" r:id="rId12"/>
    <p:sldId id="745" r:id="rId13"/>
    <p:sldId id="756" r:id="rId14"/>
    <p:sldId id="1084" r:id="rId15"/>
    <p:sldId id="749" r:id="rId16"/>
    <p:sldId id="372" r:id="rId17"/>
    <p:sldId id="1075" r:id="rId18"/>
    <p:sldId id="1076" r:id="rId19"/>
    <p:sldId id="1078" r:id="rId20"/>
    <p:sldId id="1082" r:id="rId21"/>
    <p:sldId id="1081" r:id="rId22"/>
    <p:sldId id="754" r:id="rId23"/>
  </p:sldIdLst>
  <p:sldSz cx="9144000" cy="6858000" type="screen4x3"/>
  <p:notesSz cx="6985000" cy="92837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ben H Carcagno" initials="RHC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393" autoAdjust="0"/>
    <p:restoredTop sz="96407" autoAdjust="0"/>
  </p:normalViewPr>
  <p:slideViewPr>
    <p:cSldViewPr snapToObjects="1" showGuides="1">
      <p:cViewPr>
        <p:scale>
          <a:sx n="120" d="100"/>
          <a:sy n="120" d="100"/>
        </p:scale>
        <p:origin x="608" y="4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22/10/2019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22/10/2019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R. Carcagno - PMG Meeting 6/18/19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/>
              <a:t>R. Carcagno - PMG Meeting 6/18/19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8" name="Grouper 7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9" name="Rectangle 8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ZoneTexte 9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US" noProof="0"/>
              <a:t>R. Carcagno - PMG Meeting 6/18/19</a:t>
            </a:r>
            <a:endParaRPr lang="en-GB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US" noProof="0"/>
              <a:t>R. Carcagno - PMG Meeting 6/18/19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en-US" noProof="0"/>
              <a:t>R. Carcagno - PMG Meeting 6/18/19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noProof="0"/>
              <a:t>R. Carcagno - PMG Meeting 6/18/19</a:t>
            </a:r>
            <a:endParaRPr lang="en-GB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/>
          <a:p>
            <a:r>
              <a:rPr lang="en-US" noProof="0"/>
              <a:t>R. Carcagno - PMG Meeting 6/18/19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R. Carcagno - PMG Meeting 6/18/19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mp"/><Relationship Id="rId3" Type="http://schemas.openxmlformats.org/officeDocument/2006/relationships/image" Target="../media/image21.jpeg"/><Relationship Id="rId7" Type="http://schemas.openxmlformats.org/officeDocument/2006/relationships/image" Target="../media/image25.tm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mp"/><Relationship Id="rId11" Type="http://schemas.openxmlformats.org/officeDocument/2006/relationships/image" Target="../media/image5.pn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1600" y="3624198"/>
            <a:ext cx="7200000" cy="825624"/>
          </a:xfrm>
        </p:spPr>
        <p:txBody>
          <a:bodyPr/>
          <a:lstStyle/>
          <a:p>
            <a:r>
              <a:rPr lang="en-GB" dirty="0"/>
              <a:t>HL-LHC Accelerator Upgrade Project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449822"/>
            <a:ext cx="6480000" cy="1341378"/>
          </a:xfrm>
        </p:spPr>
        <p:txBody>
          <a:bodyPr>
            <a:normAutofit/>
          </a:bodyPr>
          <a:lstStyle/>
          <a:p>
            <a:r>
              <a:rPr lang="en-GB" dirty="0"/>
              <a:t>Giorgio Apollinari/Ruben </a:t>
            </a:r>
            <a:r>
              <a:rPr lang="en-GB" dirty="0" err="1"/>
              <a:t>Carcagno</a:t>
            </a:r>
            <a:endParaRPr lang="en-GB" dirty="0"/>
          </a:p>
          <a:p>
            <a:r>
              <a:rPr lang="en-GB" dirty="0"/>
              <a:t>Project &amp; Deputy Project Manager</a:t>
            </a:r>
          </a:p>
          <a:p>
            <a:r>
              <a:rPr lang="en-GB" dirty="0"/>
              <a:t>Lorri Stapleton, PCS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6176094"/>
            <a:ext cx="6480000" cy="349250"/>
          </a:xfrm>
        </p:spPr>
        <p:txBody>
          <a:bodyPr>
            <a:normAutofit/>
          </a:bodyPr>
          <a:lstStyle/>
          <a:p>
            <a:r>
              <a:rPr lang="en-US" dirty="0"/>
              <a:t>Fermilab – October 22</a:t>
            </a:r>
            <a:r>
              <a:rPr lang="en-US" baseline="30000" dirty="0"/>
              <a:t>nd</a:t>
            </a:r>
            <a:r>
              <a:rPr lang="en-US" dirty="0"/>
              <a:t>, 2019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6021288"/>
            <a:ext cx="576064" cy="626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47DF2-54C9-C246-8911-0AF6BD27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1228A9-459C-8140-BD89-1D447AEF5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34" y="1196752"/>
            <a:ext cx="4788522" cy="4906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Agreed with IPT on showing Oct ‘19 closing data</a:t>
            </a:r>
          </a:p>
          <a:p>
            <a:pPr lvl="1"/>
            <a:r>
              <a:rPr lang="en-US" dirty="0"/>
              <a:t>Dec. ‘19 would not be available, Nov. ‘19 would make posting during year-end period challenging</a:t>
            </a:r>
          </a:p>
          <a:p>
            <a:r>
              <a:rPr lang="en-US" dirty="0"/>
              <a:t>Rehearsals during first 3 weeks of Dec. ’19, posting by Dec 20</a:t>
            </a:r>
            <a:r>
              <a:rPr lang="en-US" baseline="30000" dirty="0"/>
              <a:t>th</a:t>
            </a:r>
          </a:p>
          <a:p>
            <a:r>
              <a:rPr lang="en-US" dirty="0"/>
              <a:t>Distributed Instructions and Template for IPR Review to all presenters at CD-2/3b review </a:t>
            </a:r>
          </a:p>
          <a:p>
            <a:r>
              <a:rPr lang="en-US" dirty="0"/>
              <a:t>Agenda to be finalized by mid-November with CPO, FPD and FPM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12C143-9C89-4342-A2AB-93C361DB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IPR Preparation (cont.)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96D4C-A753-C44F-9973-85286C9A5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061" y="3750172"/>
            <a:ext cx="3600400" cy="26502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A3F228-5DE2-C347-B6CB-FB8EB40AF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061" y="974782"/>
            <a:ext cx="3600400" cy="2675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61EABC-3030-BE4D-87C5-18EA76890E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A41F6DA-D484-804C-9D45-017849D4E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84781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3490D-4CEB-0F4C-BC24-1AA13BD32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64" y="44624"/>
            <a:ext cx="7920000" cy="720000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HiLumi</a:t>
            </a:r>
            <a:r>
              <a:rPr lang="en-US" dirty="0"/>
              <a:t> Collaboration Meeting @ FNAL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30483-9A9F-BA42-B204-714B1E23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11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2786620-D680-EE45-98D2-9060B099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298C97-E756-0E40-8A22-FFCD20AD9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680F7D-6089-F64A-9319-CBD1CE763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64704"/>
            <a:ext cx="8438620" cy="24534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Main take-aways:</a:t>
            </a:r>
          </a:p>
          <a:p>
            <a:pPr lvl="1"/>
            <a:r>
              <a:rPr lang="en-US" dirty="0"/>
              <a:t>CERN is not getting any faster than AUP in making magnets</a:t>
            </a:r>
          </a:p>
          <a:p>
            <a:pPr lvl="1"/>
            <a:r>
              <a:rPr lang="en-US" dirty="0"/>
              <a:t>QH swap appears to be favored solution</a:t>
            </a:r>
          </a:p>
          <a:p>
            <a:pPr lvl="2"/>
            <a:r>
              <a:rPr lang="en-US" dirty="0"/>
              <a:t>Decision is advertised by end of CY20</a:t>
            </a:r>
          </a:p>
          <a:p>
            <a:pPr lvl="1"/>
            <a:r>
              <a:rPr lang="en-US" dirty="0"/>
              <a:t>Acceptance at Nominal (rather than Ultimate) is still frowned upon, notwithstanding the acknowledged difficulties in ever reaching 7.5 </a:t>
            </a:r>
            <a:r>
              <a:rPr lang="en-US" dirty="0" err="1"/>
              <a:t>TeV</a:t>
            </a:r>
            <a:r>
              <a:rPr lang="en-US" dirty="0"/>
              <a:t> at the LHC.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65CAC7-867B-D544-AE1A-7F4937337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55" y="3284984"/>
            <a:ext cx="8548225" cy="284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16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262D-D9E5-8748-AC35-AADE881F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186F3-088C-2541-A8BE-CD81F98F4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80" y="975518"/>
            <a:ext cx="8438620" cy="51177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 change from September PMG !</a:t>
            </a:r>
          </a:p>
          <a:p>
            <a:pPr lvl="1"/>
            <a:r>
              <a:rPr lang="en-US" dirty="0"/>
              <a:t>Technical Performance</a:t>
            </a:r>
          </a:p>
          <a:p>
            <a:pPr lvl="2"/>
            <a:r>
              <a:rPr lang="en-US" b="1" dirty="0"/>
              <a:t>Huge</a:t>
            </a:r>
            <a:r>
              <a:rPr lang="en-US" dirty="0"/>
              <a:t> expectation on MQXFA03</a:t>
            </a:r>
          </a:p>
          <a:p>
            <a:pPr lvl="2"/>
            <a:r>
              <a:rPr lang="en-US" dirty="0"/>
              <a:t>Plan to declare success on Nominal (16,470 A) + ~150 A, punt pushing for Ultimate after test of CERN Prototype#1</a:t>
            </a:r>
          </a:p>
          <a:p>
            <a:pPr lvl="1"/>
            <a:r>
              <a:rPr lang="en-US" dirty="0"/>
              <a:t>QH Decision</a:t>
            </a:r>
          </a:p>
          <a:p>
            <a:pPr lvl="2"/>
            <a:r>
              <a:rPr lang="en-US" dirty="0"/>
              <a:t>Swapped QH appears to be favored. </a:t>
            </a:r>
          </a:p>
          <a:p>
            <a:pPr lvl="2"/>
            <a:r>
              <a:rPr lang="en-US" dirty="0"/>
              <a:t>OK with AUP. Mitigation in place with short mirror coil to be tested in Jan. ‘20.</a:t>
            </a:r>
          </a:p>
          <a:p>
            <a:pPr lvl="1"/>
            <a:r>
              <a:rPr lang="en-US" dirty="0"/>
              <a:t>QA/QC is still a sour point in AUP activities</a:t>
            </a:r>
          </a:p>
          <a:p>
            <a:pPr lvl="2"/>
            <a:r>
              <a:rPr lang="en-US" dirty="0"/>
              <a:t>Lead Insulation in MQXFA03 !</a:t>
            </a:r>
          </a:p>
          <a:p>
            <a:pPr lvl="2"/>
            <a:r>
              <a:rPr lang="en-US" dirty="0"/>
              <a:t>Missing “Boots on the Ground” checks/auditing</a:t>
            </a:r>
          </a:p>
          <a:p>
            <a:pPr lvl="2"/>
            <a:r>
              <a:rPr lang="en-US" dirty="0"/>
              <a:t>Off-Normal Procedures at FNAL &amp; BNL </a:t>
            </a:r>
            <a:r>
              <a:rPr lang="en-US" i="1" dirty="0"/>
              <a:t>&amp; LBNL</a:t>
            </a:r>
          </a:p>
          <a:p>
            <a:pPr lvl="1"/>
            <a:r>
              <a:rPr lang="en-US" dirty="0"/>
              <a:t>Tooling for humidity-controlled </a:t>
            </a:r>
            <a:r>
              <a:rPr lang="en-US" dirty="0" err="1"/>
              <a:t>Hipot</a:t>
            </a:r>
            <a:r>
              <a:rPr lang="en-US" dirty="0"/>
              <a:t> testing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42544-8100-FA42-A4C1-69C8518B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12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78129-01CE-EE42-8E34-64999F36A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01BCE78-5036-5D41-86FE-5F57EA36B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5981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78FF4-9E56-4816-824A-BCB4895D6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AUP QA/QC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06151-6F1B-4D2C-AB3E-CFBED6DAA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251" y="836712"/>
            <a:ext cx="7920000" cy="5252101"/>
          </a:xfrm>
        </p:spPr>
        <p:txBody>
          <a:bodyPr>
            <a:normAutofit/>
          </a:bodyPr>
          <a:lstStyle/>
          <a:p>
            <a:r>
              <a:rPr lang="en-US" sz="2400" dirty="0"/>
              <a:t>QA Issues raised/encountered at BNL: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QA Issues at FNAL: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2400" dirty="0"/>
              <a:t>QA Issues at LBNL: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5A2-E043-4764-B84A-DDD2E553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13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3D1AD0-41E2-0348-81B7-139585500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FBE57A-B433-E44B-8CEF-0E892739FD4B}"/>
              </a:ext>
            </a:extLst>
          </p:cNvPr>
          <p:cNvGraphicFramePr>
            <a:graphicFrameLocks noGrp="1"/>
          </p:cNvGraphicFramePr>
          <p:nvPr/>
        </p:nvGraphicFramePr>
        <p:xfrm>
          <a:off x="971600" y="1167537"/>
          <a:ext cx="7358439" cy="1204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1137">
                  <a:extLst>
                    <a:ext uri="{9D8B030D-6E8A-4147-A177-3AD203B41FA5}">
                      <a16:colId xmlns:a16="http://schemas.microsoft.com/office/drawing/2014/main" val="2977550943"/>
                    </a:ext>
                  </a:extLst>
                </a:gridCol>
                <a:gridCol w="3707302">
                  <a:extLst>
                    <a:ext uri="{9D8B030D-6E8A-4147-A177-3AD203B41FA5}">
                      <a16:colId xmlns:a16="http://schemas.microsoft.com/office/drawing/2014/main" val="3641197601"/>
                    </a:ext>
                  </a:extLst>
                </a:gridCol>
              </a:tblGrid>
              <a:tr h="179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sng" strike="noStrike" dirty="0">
                          <a:effectLst/>
                        </a:rPr>
                        <a:t>Issue</a:t>
                      </a:r>
                      <a:endParaRPr lang="en-US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sng" strike="noStrike" dirty="0">
                          <a:effectLst/>
                        </a:rPr>
                        <a:t>Status</a:t>
                      </a:r>
                      <a:endParaRPr lang="en-US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816435"/>
                  </a:ext>
                </a:extLst>
              </a:tr>
              <a:tr h="3411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Coil 208 L1/L2 lead conductor damaged during curing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 DR completed. CERN NCR uploaded to EDMS and is under review.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679470"/>
                  </a:ext>
                </a:extLst>
              </a:tr>
              <a:tr h="2560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Upon receiving inspection of MQXFA03 at BNL, it was discovered that the leads were missing their full insulation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Repair work was thoroughly planned between the three labs (off-normal WPC), and repairs were successfully completed week of 14-Oct. LBNL is performing RCA/HPI and updating their procedures.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40605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F5A4C54-191B-8043-A6EB-5DE2337921A2}"/>
              </a:ext>
            </a:extLst>
          </p:cNvPr>
          <p:cNvGraphicFramePr>
            <a:graphicFrameLocks noGrp="1"/>
          </p:cNvGraphicFramePr>
          <p:nvPr/>
        </p:nvGraphicFramePr>
        <p:xfrm>
          <a:off x="962725" y="4607200"/>
          <a:ext cx="7349565" cy="1371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42263">
                  <a:extLst>
                    <a:ext uri="{9D8B030D-6E8A-4147-A177-3AD203B41FA5}">
                      <a16:colId xmlns:a16="http://schemas.microsoft.com/office/drawing/2014/main" val="2977550943"/>
                    </a:ext>
                  </a:extLst>
                </a:gridCol>
                <a:gridCol w="3707302">
                  <a:extLst>
                    <a:ext uri="{9D8B030D-6E8A-4147-A177-3AD203B41FA5}">
                      <a16:colId xmlns:a16="http://schemas.microsoft.com/office/drawing/2014/main" val="3641197601"/>
                    </a:ext>
                  </a:extLst>
                </a:gridCol>
              </a:tblGrid>
              <a:tr h="1791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sng" strike="noStrike" dirty="0">
                          <a:effectLst/>
                        </a:rPr>
                        <a:t>Issue</a:t>
                      </a:r>
                      <a:endParaRPr lang="en-US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sng" strike="noStrike" dirty="0">
                          <a:effectLst/>
                        </a:rPr>
                        <a:t>Status</a:t>
                      </a:r>
                      <a:endParaRPr lang="en-US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816435"/>
                  </a:ext>
                </a:extLst>
              </a:tr>
              <a:tr h="3411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MQXFA03 splice box CLIQ lead design was modified, but the impact of the change on work performed at BNL was not actively verified.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 is currently being installed at BNL, and so far no issues have been encountered</a:t>
                      </a:r>
                    </a:p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Formal process to manage design changes has been written, reviewed, and feedback incorporated. Plan to release in November.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406059"/>
                  </a:ext>
                </a:extLst>
              </a:tr>
              <a:tr h="3411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MQXFA03 leads missing full insulation (issue from above)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LBNL is performing RCA/HPI and updating their procedures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325549"/>
                  </a:ext>
                </a:extLst>
              </a:tr>
            </a:tbl>
          </a:graphicData>
        </a:graphic>
      </p:graphicFrame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8293416-9E03-0947-B621-1153C300A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39C4FF-68EA-4BD9-B460-FA97062244B9}"/>
              </a:ext>
            </a:extLst>
          </p:cNvPr>
          <p:cNvGraphicFramePr>
            <a:graphicFrameLocks noGrp="1"/>
          </p:cNvGraphicFramePr>
          <p:nvPr/>
        </p:nvGraphicFramePr>
        <p:xfrm>
          <a:off x="962725" y="2701413"/>
          <a:ext cx="7367314" cy="1136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657">
                  <a:extLst>
                    <a:ext uri="{9D8B030D-6E8A-4147-A177-3AD203B41FA5}">
                      <a16:colId xmlns:a16="http://schemas.microsoft.com/office/drawing/2014/main" val="963314498"/>
                    </a:ext>
                  </a:extLst>
                </a:gridCol>
                <a:gridCol w="3683657">
                  <a:extLst>
                    <a:ext uri="{9D8B030D-6E8A-4147-A177-3AD203B41FA5}">
                      <a16:colId xmlns:a16="http://schemas.microsoft.com/office/drawing/2014/main" val="3381686529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b="0" u="sng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Issue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100" b="0" u="sng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9532"/>
                  </a:ext>
                </a:extLst>
              </a:tr>
              <a:tr h="4082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During assembly of MQXFA03 at LBNL, coil 109 developed a short to ground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Coil was replaced with #205. Coil is </a:t>
                      </a:r>
                      <a:r>
                        <a:rPr lang="en-US" sz="110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1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route to FNAL, where the cause will be investigated.</a:t>
                      </a:r>
                      <a:endParaRPr lang="en-US" sz="11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870773"/>
                  </a:ext>
                </a:extLst>
              </a:tr>
              <a:tr h="4082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During winding of coil 118 the cable roped and moved unexpectedly on a spool and was damaged beyond repair.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 of the winding is now verified prior to the start of each coil winding. Rigorous maintenance/operations handoff has been implemented.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80693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BD53442-8E8E-984F-B7BF-8890BC9CEE2D}"/>
              </a:ext>
            </a:extLst>
          </p:cNvPr>
          <p:cNvSpPr txBox="1"/>
          <p:nvPr/>
        </p:nvSpPr>
        <p:spPr>
          <a:xfrm>
            <a:off x="6631972" y="103689"/>
            <a:ext cx="23006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From QM-J. Blowers</a:t>
            </a:r>
          </a:p>
        </p:txBody>
      </p:sp>
    </p:spTree>
    <p:extLst>
      <p:ext uri="{BB962C8B-B14F-4D97-AF65-F5344CB8AC3E}">
        <p14:creationId xmlns:p14="http://schemas.microsoft.com/office/powerpoint/2010/main" val="1894912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771652"/>
            <a:ext cx="7920000" cy="34575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Fabricated &amp; Insulated cables: </a:t>
            </a:r>
          </a:p>
          <a:p>
            <a:pPr lvl="1"/>
            <a:r>
              <a:rPr lang="en-US" b="1" dirty="0">
                <a:solidFill>
                  <a:srgbClr val="009900"/>
                </a:solidFill>
              </a:rPr>
              <a:t>27 Accepted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1 Rejected </a:t>
            </a:r>
          </a:p>
          <a:p>
            <a:pPr lvl="2"/>
            <a:r>
              <a:rPr lang="en-US" dirty="0"/>
              <a:t>Crossover caused by Cu build-up on spool at vendor</a:t>
            </a:r>
          </a:p>
          <a:p>
            <a:pPr lvl="2"/>
            <a:endParaRPr lang="en-US" dirty="0"/>
          </a:p>
          <a:p>
            <a:r>
              <a:rPr lang="en-US" dirty="0"/>
              <a:t>Bare cable fabrication at LBNL:  </a:t>
            </a:r>
            <a:r>
              <a:rPr lang="en-US" b="1" dirty="0"/>
              <a:t>36 completed</a:t>
            </a:r>
          </a:p>
          <a:p>
            <a:r>
              <a:rPr lang="en-US" dirty="0"/>
              <a:t>Insulation braiding at NEWT:  35 completed</a:t>
            </a:r>
          </a:p>
          <a:p>
            <a:r>
              <a:rPr lang="en-US" dirty="0"/>
              <a:t>RRR measurements at LBNL:  27 measured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ECC74E-EDFE-F840-8BE0-9C078D323F04}"/>
              </a:ext>
            </a:extLst>
          </p:cNvPr>
          <p:cNvSpPr txBox="1">
            <a:spLocks/>
          </p:cNvSpPr>
          <p:nvPr/>
        </p:nvSpPr>
        <p:spPr>
          <a:xfrm>
            <a:off x="734880" y="0"/>
            <a:ext cx="8019653" cy="946042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302.2 Update</a:t>
            </a:r>
            <a:br>
              <a:rPr lang="en-US" dirty="0"/>
            </a:br>
            <a:r>
              <a:rPr lang="en-US" dirty="0"/>
              <a:t>Cable fabrication &amp; Insulation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9390A-E9AF-7541-908B-733A27973649}"/>
              </a:ext>
            </a:extLst>
          </p:cNvPr>
          <p:cNvSpPr txBox="1"/>
          <p:nvPr/>
        </p:nvSpPr>
        <p:spPr>
          <a:xfrm>
            <a:off x="6631972" y="103689"/>
            <a:ext cx="23946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From L2-G. Ambrosio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2BB2F42-05EB-514E-B2BB-38DF83E6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B191EB-5E51-F841-AF7D-01418C3A13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40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38C5B-239E-4039-9080-AD2A56286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77" y="836712"/>
            <a:ext cx="7920000" cy="4906963"/>
          </a:xfrm>
        </p:spPr>
        <p:txBody>
          <a:bodyPr/>
          <a:lstStyle/>
          <a:p>
            <a:r>
              <a:rPr lang="en-US" sz="2400" dirty="0"/>
              <a:t>At FNAL, Coils to date = 14  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8 accepted</a:t>
            </a:r>
            <a:r>
              <a:rPr lang="en-US" sz="2000" dirty="0"/>
              <a:t> – 2 underway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2 quarantined</a:t>
            </a:r>
          </a:p>
          <a:p>
            <a:pPr lvl="2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109 electrical issue: last coil before saddle change</a:t>
            </a:r>
          </a:p>
          <a:p>
            <a:pPr lvl="2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114 impregnation anomaly: impregnation was faster than usual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2 rejected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108 electrical issue: last but one coil before saddle change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118 winding issue: winder was returned in operation with boom at different elevation after maintenance </a:t>
            </a:r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6BACD-552E-4F4F-9CCE-4CC934F1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1DC669-9793-B744-B4B5-4986634137F5}"/>
              </a:ext>
            </a:extLst>
          </p:cNvPr>
          <p:cNvSpPr txBox="1">
            <a:spLocks/>
          </p:cNvSpPr>
          <p:nvPr/>
        </p:nvSpPr>
        <p:spPr>
          <a:xfrm>
            <a:off x="734880" y="0"/>
            <a:ext cx="8019653" cy="946042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302.2 Update</a:t>
            </a:r>
            <a:br>
              <a:rPr lang="en-US" dirty="0"/>
            </a:br>
            <a:r>
              <a:rPr lang="en-US" dirty="0"/>
              <a:t>Coil Fabrication Status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6F33392-2CAD-B24C-A3C1-0F640DFA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804462-C5DD-ED4C-ABC7-AB7ADF9C74E4}"/>
              </a:ext>
            </a:extLst>
          </p:cNvPr>
          <p:cNvSpPr txBox="1"/>
          <p:nvPr/>
        </p:nvSpPr>
        <p:spPr>
          <a:xfrm>
            <a:off x="6631972" y="103689"/>
            <a:ext cx="23946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From L2-G. Ambrosio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4B6C94-37BB-BC42-AA0A-38931B9751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41446C-0135-4A4F-8048-21279A9B1CE4}"/>
              </a:ext>
            </a:extLst>
          </p:cNvPr>
          <p:cNvSpPr txBox="1">
            <a:spLocks/>
          </p:cNvSpPr>
          <p:nvPr/>
        </p:nvSpPr>
        <p:spPr>
          <a:xfrm>
            <a:off x="623577" y="3739480"/>
            <a:ext cx="7920000" cy="26168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At BNL, Coils to date = 9  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3 accepted</a:t>
            </a:r>
            <a:r>
              <a:rPr lang="en-US" sz="2000" dirty="0"/>
              <a:t> - 3 underway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1 quarantined</a:t>
            </a:r>
          </a:p>
          <a:p>
            <a:pPr lvl="2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206 shipping anomaly: higher shocks than usual, very likely to be accepted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2 rejected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205 winding issue: winder was returned in operation with temporary clamp still installed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208 curing issue: layer jump moved out of place before curing </a:t>
            </a:r>
            <a:endParaRPr lang="en-US" sz="2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63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C21E-AFA6-4EA8-8221-C5AF5EA6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6794"/>
            <a:ext cx="8291224" cy="969373"/>
          </a:xfrm>
        </p:spPr>
        <p:txBody>
          <a:bodyPr/>
          <a:lstStyle/>
          <a:p>
            <a:r>
              <a:rPr lang="en-US" dirty="0"/>
              <a:t>302.2-302.4 Handshaking</a:t>
            </a:r>
            <a:br>
              <a:rPr lang="en-US" dirty="0"/>
            </a:br>
            <a:r>
              <a:rPr lang="en-US" dirty="0"/>
              <a:t>Magnet Assembly at LBNL &amp; Test at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537E6-0F01-456A-B8DA-5C923BBB4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568" y="1090969"/>
            <a:ext cx="7376864" cy="59406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MQXFA03 Magnet (first Pre-Series) arrived at BNL</a:t>
            </a:r>
          </a:p>
          <a:p>
            <a:pPr lvl="1"/>
            <a:r>
              <a:rPr lang="en-US" dirty="0"/>
              <a:t>Coil lead insulation refurbishment done at BNL (1 week delay)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CC9D3-D7B1-4A7E-85A6-CFA1AA2AA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E4E310-7992-427A-9E57-C91BA437382F}"/>
              </a:ext>
            </a:extLst>
          </p:cNvPr>
          <p:cNvSpPr/>
          <p:nvPr/>
        </p:nvSpPr>
        <p:spPr>
          <a:xfrm>
            <a:off x="515861" y="2232109"/>
            <a:ext cx="4186316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ct val="20000"/>
              </a:spcBef>
              <a:buClr>
                <a:srgbClr val="0093BE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A5A5A"/>
                </a:solidFill>
              </a:rPr>
              <a:t>Started MQXFAP2  disassembly in order to recover parts</a:t>
            </a:r>
            <a:r>
              <a:rPr lang="en-US" sz="1500" dirty="0">
                <a:solidFill>
                  <a:srgbClr val="5A5A5A"/>
                </a:solidFill>
              </a:rPr>
              <a:t> (~$400k)</a:t>
            </a:r>
          </a:p>
          <a:p>
            <a:pPr marL="257175" indent="-257175">
              <a:spcBef>
                <a:spcPct val="20000"/>
              </a:spcBef>
              <a:buClr>
                <a:srgbClr val="0093BE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A5A5A"/>
                </a:solidFill>
              </a:rPr>
              <a:t>MQXFA04 magnet expected to be ready to ship by end of January 2020</a:t>
            </a:r>
          </a:p>
          <a:p>
            <a:pPr marL="257175" indent="-257175">
              <a:spcBef>
                <a:spcPct val="20000"/>
              </a:spcBef>
              <a:buClr>
                <a:srgbClr val="0093BE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A5A5A"/>
                </a:solidFill>
              </a:rPr>
              <a:t>Parts for structures A04-A08 are arriving</a:t>
            </a:r>
          </a:p>
          <a:p>
            <a:pPr marL="257175" indent="-257175">
              <a:spcBef>
                <a:spcPct val="20000"/>
              </a:spcBef>
              <a:buClr>
                <a:srgbClr val="0093BE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A5A5A"/>
                </a:solidFill>
              </a:rPr>
              <a:t>ARMCO steel: half procurement (whole production) has arrived or is in shipment</a:t>
            </a:r>
            <a:endParaRPr lang="en-US" sz="2100" dirty="0">
              <a:solidFill>
                <a:srgbClr val="5A5A5A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E603F-83C0-4F55-BFC1-EAB04724D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661" y="1789837"/>
            <a:ext cx="3767655" cy="5023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B495A-A36D-3F46-9EFD-460C7FAE90FC}"/>
              </a:ext>
            </a:extLst>
          </p:cNvPr>
          <p:cNvSpPr txBox="1"/>
          <p:nvPr/>
        </p:nvSpPr>
        <p:spPr>
          <a:xfrm>
            <a:off x="6631972" y="103689"/>
            <a:ext cx="23946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From L2-G. Ambrosio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7FBF1-CE75-1048-8D70-2ED6AA9DF7FF}"/>
              </a:ext>
            </a:extLst>
          </p:cNvPr>
          <p:cNvSpPr txBox="1"/>
          <p:nvPr/>
        </p:nvSpPr>
        <p:spPr>
          <a:xfrm>
            <a:off x="6719595" y="6492558"/>
            <a:ext cx="196720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MQXFA03 ”verticalized” at BNL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D209FB-BA5A-9E4E-8A53-3C10111AD4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01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3C200-6B48-0543-9CF3-A8416D63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17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6A5EE6-120B-4646-B555-FAD22337E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468" y="1560872"/>
            <a:ext cx="4506004" cy="337950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A24F23A-400F-D74B-8386-955A159F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80" y="0"/>
            <a:ext cx="8019653" cy="946042"/>
          </a:xfrm>
        </p:spPr>
        <p:txBody>
          <a:bodyPr/>
          <a:lstStyle/>
          <a:p>
            <a:r>
              <a:rPr lang="en-US" dirty="0"/>
              <a:t>302.4 Update</a:t>
            </a:r>
            <a:br>
              <a:rPr lang="en-US" dirty="0"/>
            </a:br>
            <a:r>
              <a:rPr lang="en-US" dirty="0"/>
              <a:t>Infrastructure, tooling, Bus bar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586C7-A819-F74F-927D-62669C48E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98375" y="5183198"/>
            <a:ext cx="1058826" cy="1058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A9B202-1A4B-1740-8E1F-FF7E1C05A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77918" y="5176366"/>
            <a:ext cx="1065658" cy="1065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39D526-16C3-934B-BDF5-D02B0F1BE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09079" y="5349594"/>
            <a:ext cx="1441995" cy="1081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021C48-482E-B04F-A42F-D36F9BC16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313" y="1187783"/>
            <a:ext cx="2070004" cy="13468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616D7A-CEC4-274F-BD07-A2C15EE84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558" y="2632639"/>
            <a:ext cx="999064" cy="1058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25D90D-39A4-AB46-A4B1-648C7A13AF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2954" y="3771958"/>
            <a:ext cx="1019049" cy="11684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9DAFDF-87BA-D242-9943-9B9A67A1382C}"/>
              </a:ext>
            </a:extLst>
          </p:cNvPr>
          <p:cNvSpPr txBox="1"/>
          <p:nvPr/>
        </p:nvSpPr>
        <p:spPr>
          <a:xfrm>
            <a:off x="60191" y="2953490"/>
            <a:ext cx="2370298" cy="83099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Cryostat tooling CDR review at vendor site this week; proposal to build the platform by the same vendor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8DC7E-5FF3-094B-A1B5-6F174F9ACD5A}"/>
              </a:ext>
            </a:extLst>
          </p:cNvPr>
          <p:cNvSpPr txBox="1"/>
          <p:nvPr/>
        </p:nvSpPr>
        <p:spPr>
          <a:xfrm>
            <a:off x="323528" y="1628801"/>
            <a:ext cx="1052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CM Tooling designed</a:t>
            </a:r>
          </a:p>
          <a:p>
            <a:r>
              <a:rPr lang="en-US" sz="1200" dirty="0"/>
              <a:t>procurement in progress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1C5AF-F345-F04B-88F7-3F87B795C43D}"/>
              </a:ext>
            </a:extLst>
          </p:cNvPr>
          <p:cNvSpPr txBox="1"/>
          <p:nvPr/>
        </p:nvSpPr>
        <p:spPr>
          <a:xfrm>
            <a:off x="244052" y="4407495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Q1/Q3 design complete</a:t>
            </a:r>
          </a:p>
          <a:p>
            <a:r>
              <a:rPr lang="en-US" sz="1200" dirty="0"/>
              <a:t>Q2 design close to completion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5FEFF4-EE3E-8C4C-83E5-B35252257C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017" y="4913725"/>
            <a:ext cx="1169283" cy="890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46466C-C958-D44C-8F81-016E56B64B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754" y="4889443"/>
            <a:ext cx="1120022" cy="8875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CFCCEE-243F-6B45-AC90-DA09F0C04AE0}"/>
              </a:ext>
            </a:extLst>
          </p:cNvPr>
          <p:cNvSpPr txBox="1"/>
          <p:nvPr/>
        </p:nvSpPr>
        <p:spPr>
          <a:xfrm>
            <a:off x="270945" y="5469168"/>
            <a:ext cx="7643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Q1/Q3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463BA8-8672-9344-A681-D42AE466A7C1}"/>
              </a:ext>
            </a:extLst>
          </p:cNvPr>
          <p:cNvSpPr txBox="1"/>
          <p:nvPr/>
        </p:nvSpPr>
        <p:spPr>
          <a:xfrm>
            <a:off x="2086835" y="5435244"/>
            <a:ext cx="4235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Q2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033FE0-DF2D-C74A-80E5-B07608C5452C}"/>
              </a:ext>
            </a:extLst>
          </p:cNvPr>
          <p:cNvSpPr txBox="1"/>
          <p:nvPr/>
        </p:nvSpPr>
        <p:spPr>
          <a:xfrm>
            <a:off x="611799" y="5816297"/>
            <a:ext cx="1811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Expansion loop mockup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DF64EA-55C4-464B-9497-3A37B886D62F}"/>
              </a:ext>
            </a:extLst>
          </p:cNvPr>
          <p:cNvSpPr/>
          <p:nvPr/>
        </p:nvSpPr>
        <p:spPr>
          <a:xfrm>
            <a:off x="197295" y="4323359"/>
            <a:ext cx="2430489" cy="1767859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B7DC701E-9E9F-3641-9CB5-13AB6DEC4FAA}"/>
              </a:ext>
            </a:extLst>
          </p:cNvPr>
          <p:cNvSpPr txBox="1">
            <a:spLocks/>
          </p:cNvSpPr>
          <p:nvPr/>
        </p:nvSpPr>
        <p:spPr>
          <a:xfrm>
            <a:off x="1916577" y="6356350"/>
            <a:ext cx="6627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PMG Meeting 10/22/19</a:t>
            </a:r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2412A8-62B4-D945-A495-E72A99F2F8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FF0E87-B79D-E840-B4D2-8AB009379DD6}"/>
              </a:ext>
            </a:extLst>
          </p:cNvPr>
          <p:cNvSpPr txBox="1"/>
          <p:nvPr/>
        </p:nvSpPr>
        <p:spPr>
          <a:xfrm>
            <a:off x="4346834" y="4667841"/>
            <a:ext cx="260359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Cold Mass Welding Table under Alignment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A45350-D95A-1B4E-A00D-5E33059EA21D}"/>
              </a:ext>
            </a:extLst>
          </p:cNvPr>
          <p:cNvSpPr txBox="1"/>
          <p:nvPr/>
        </p:nvSpPr>
        <p:spPr>
          <a:xfrm>
            <a:off x="6631972" y="103689"/>
            <a:ext cx="20056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From L2-S. </a:t>
            </a:r>
            <a:r>
              <a:rPr lang="en-US" i="1" dirty="0" err="1"/>
              <a:t>Feher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3646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49805-AB01-A64B-9589-0CE80E00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27E78A-1C37-624F-8F7D-B4E85808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50" y="1425204"/>
            <a:ext cx="3958201" cy="557892"/>
          </a:xfrm>
        </p:spPr>
        <p:txBody>
          <a:bodyPr/>
          <a:lstStyle/>
          <a:p>
            <a:r>
              <a:rPr lang="en-US" sz="1800" dirty="0"/>
              <a:t>BNL CRYOGENICS UPGRADES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CA512-E3DF-9F40-B098-00F2ABA50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93431"/>
            <a:ext cx="1823955" cy="2065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5AE9C7-DF05-0B44-9D97-46D8A9C80880}"/>
              </a:ext>
            </a:extLst>
          </p:cNvPr>
          <p:cNvSpPr txBox="1"/>
          <p:nvPr/>
        </p:nvSpPr>
        <p:spPr>
          <a:xfrm>
            <a:off x="251520" y="1884432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Linde 1430 Refrigerator/Liquefier 50 L/hr, 114 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5360A8-4B31-5C49-AC60-12EB245D3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07" y="2271590"/>
            <a:ext cx="2508853" cy="14754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31ECAE-2A55-AC41-8A01-433F19FEDDD5}"/>
              </a:ext>
            </a:extLst>
          </p:cNvPr>
          <p:cNvSpPr txBox="1"/>
          <p:nvPr/>
        </p:nvSpPr>
        <p:spPr>
          <a:xfrm>
            <a:off x="2311193" y="1961377"/>
            <a:ext cx="204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Linde 1610 Liquefier 80-100 L/hr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58BCE-B105-AD44-BFB5-2076D521EE40}"/>
              </a:ext>
            </a:extLst>
          </p:cNvPr>
          <p:cNvSpPr txBox="1"/>
          <p:nvPr/>
        </p:nvSpPr>
        <p:spPr>
          <a:xfrm>
            <a:off x="2053306" y="3758457"/>
            <a:ext cx="26576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Linde 1430 is in house, not yet plumbed in.</a:t>
            </a:r>
          </a:p>
          <a:p>
            <a:r>
              <a:rPr lang="en-US" sz="1000" dirty="0"/>
              <a:t>Linde 1610 at BNL </a:t>
            </a:r>
            <a:r>
              <a:rPr lang="en-US" sz="1000" dirty="0">
                <a:solidFill>
                  <a:srgbClr val="FF0000"/>
                </a:solidFill>
              </a:rPr>
              <a:t>still</a:t>
            </a:r>
            <a:r>
              <a:rPr lang="en-US" sz="1000" dirty="0"/>
              <a:t> under refurbishment.</a:t>
            </a:r>
          </a:p>
          <a:p>
            <a:r>
              <a:rPr lang="en-US" sz="1000" dirty="0"/>
              <a:t>Together with CTI4000 Refrigerator/Liquefier, </a:t>
            </a:r>
          </a:p>
          <a:p>
            <a:r>
              <a:rPr lang="en-US" sz="1000" dirty="0"/>
              <a:t>total capacity will be about 400 L/hr.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69BBED-04DE-EA4E-B02B-E842CE68C574}"/>
              </a:ext>
            </a:extLst>
          </p:cNvPr>
          <p:cNvSpPr txBox="1"/>
          <p:nvPr/>
        </p:nvSpPr>
        <p:spPr>
          <a:xfrm>
            <a:off x="-22828" y="4787771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Has been demonstrated to make 3 quenches a day (excellent heat exchanger and pumping capabilities)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C4F34-E936-CF4E-95A8-97801DA77D84}"/>
              </a:ext>
            </a:extLst>
          </p:cNvPr>
          <p:cNvSpPr txBox="1">
            <a:spLocks/>
          </p:cNvSpPr>
          <p:nvPr/>
        </p:nvSpPr>
        <p:spPr>
          <a:xfrm>
            <a:off x="4791932" y="1344150"/>
            <a:ext cx="4107151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cap="all" dirty="0"/>
              <a:t>Horizontal Test Stand at </a:t>
            </a:r>
            <a:r>
              <a:rPr lang="en-US" sz="1800" cap="all" dirty="0" err="1"/>
              <a:t>Fermilab</a:t>
            </a:r>
            <a:endParaRPr lang="en-US" sz="1800" cap="al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46DD735-33F7-2645-8758-1D7F5EBD9AC6}"/>
              </a:ext>
            </a:extLst>
          </p:cNvPr>
          <p:cNvCxnSpPr>
            <a:cxnSpLocks/>
          </p:cNvCxnSpPr>
          <p:nvPr/>
        </p:nvCxnSpPr>
        <p:spPr>
          <a:xfrm>
            <a:off x="4710915" y="1289298"/>
            <a:ext cx="0" cy="4371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E86A84A-26D3-0442-A05E-CAFD4940A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269" y="1961376"/>
            <a:ext cx="4276669" cy="18722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A1CE3A-0508-054C-95A0-9EED4E577EAD}"/>
              </a:ext>
            </a:extLst>
          </p:cNvPr>
          <p:cNvSpPr txBox="1"/>
          <p:nvPr/>
        </p:nvSpPr>
        <p:spPr>
          <a:xfrm>
            <a:off x="4851565" y="3783356"/>
            <a:ext cx="38090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Lot of progress in every front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Lambda plug has been fabricated and being tested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Adapter box fabrication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Cryogenic infrastructure upgrade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QP modules completed waiting for system tests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MM probe driving module successfully tested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dirty="0"/>
              <a:t>Zero magnet test milestone is in March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5C0B097-AFD2-9440-BDFB-94CB7CC7AA53}"/>
              </a:ext>
            </a:extLst>
          </p:cNvPr>
          <p:cNvSpPr txBox="1">
            <a:spLocks/>
          </p:cNvSpPr>
          <p:nvPr/>
        </p:nvSpPr>
        <p:spPr>
          <a:xfrm>
            <a:off x="734880" y="0"/>
            <a:ext cx="8019653" cy="946042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302.4 Update</a:t>
            </a:r>
            <a:br>
              <a:rPr lang="en-US" dirty="0"/>
            </a:br>
            <a:r>
              <a:rPr lang="en-US" dirty="0"/>
              <a:t>Testing Facilities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8B11F28-63F2-5D43-8F34-26627A4B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C8D4FB-401F-3F4A-B2D3-1C002079629E}"/>
              </a:ext>
            </a:extLst>
          </p:cNvPr>
          <p:cNvSpPr txBox="1"/>
          <p:nvPr/>
        </p:nvSpPr>
        <p:spPr>
          <a:xfrm>
            <a:off x="6631972" y="103689"/>
            <a:ext cx="20056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From L2-S. </a:t>
            </a:r>
            <a:r>
              <a:rPr lang="en-US" i="1" dirty="0" err="1"/>
              <a:t>Feher</a:t>
            </a:r>
            <a:endParaRPr lang="en-US" i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D5806F-89F7-514F-A899-57E1B6BB79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65B2F-404D-C841-AA44-80255E86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PMG/RMB/CCB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DEE5C-760C-0245-A8B0-905C74E4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19</a:t>
            </a:fld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DDAB93C-67F6-4448-99AF-053102547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628538"/>
              </p:ext>
            </p:extLst>
          </p:nvPr>
        </p:nvGraphicFramePr>
        <p:xfrm>
          <a:off x="1907704" y="1628800"/>
          <a:ext cx="532682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567964278"/>
                    </a:ext>
                  </a:extLst>
                </a:gridCol>
                <a:gridCol w="1694175">
                  <a:extLst>
                    <a:ext uri="{9D8B030D-6E8A-4147-A177-3AD203B41FA5}">
                      <a16:colId xmlns:a16="http://schemas.microsoft.com/office/drawing/2014/main" val="934527196"/>
                    </a:ext>
                  </a:extLst>
                </a:gridCol>
                <a:gridCol w="1400402">
                  <a:extLst>
                    <a:ext uri="{9D8B030D-6E8A-4147-A177-3AD203B41FA5}">
                      <a16:colId xmlns:a16="http://schemas.microsoft.com/office/drawing/2014/main" val="159524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 (mod.)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807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PMG (3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Tues.)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 (today)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  <a:r>
                        <a:rPr lang="en-US" baseline="30000" dirty="0"/>
                        <a:t>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049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TB/RMB (2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Wed.)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  <a:r>
                        <a:rPr lang="en-US" baseline="30000" dirty="0"/>
                        <a:t>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986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CCB (3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Wed.)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  <a:r>
                        <a:rPr lang="en-US" baseline="30000" dirty="0"/>
                        <a:t>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835801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7E60D1B5-821A-D14D-9E81-B9B224C120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6328A9C-38FC-784B-9311-33FAE5B58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584100"/>
            <a:ext cx="8208472" cy="10051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Next PMG on Nov. 19</a:t>
            </a:r>
            <a:r>
              <a:rPr lang="en-US" baseline="30000" dirty="0"/>
              <a:t>th</a:t>
            </a:r>
            <a:r>
              <a:rPr lang="en-US" dirty="0"/>
              <a:t> 2019</a:t>
            </a:r>
          </a:p>
          <a:p>
            <a:pPr lvl="1"/>
            <a:r>
              <a:rPr lang="en-US" dirty="0"/>
              <a:t>Is this OK with everyone ?</a:t>
            </a:r>
          </a:p>
          <a:p>
            <a:pPr lvl="1"/>
            <a:r>
              <a:rPr lang="en-US" dirty="0"/>
              <a:t>Proposed Location IB3-A due to parking limitation at WH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C471D5F-EB27-CB4C-8E78-311940A29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22611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704"/>
            <a:ext cx="7920000" cy="720000"/>
          </a:xfrm>
        </p:spPr>
        <p:txBody>
          <a:bodyPr/>
          <a:lstStyle/>
          <a:p>
            <a:r>
              <a:rPr lang="en-US" sz="3200" dirty="0"/>
              <a:t>Plans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61" y="909664"/>
            <a:ext cx="8236877" cy="496760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Project Status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Financial Situation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Project Cost and Schedule Performance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FY20 Funding and CR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Preparation for IPR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Issues</a:t>
            </a:r>
          </a:p>
          <a:p>
            <a:r>
              <a:rPr lang="en-US" dirty="0">
                <a:solidFill>
                  <a:schemeClr val="tx1"/>
                </a:solidFill>
              </a:rPr>
              <a:t>Technical Status of 302.3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2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0E5061B-C46B-F141-8CB3-717DBCA7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3314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9E58-B9CF-4D1C-9D7C-6FF26F816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 (Sep Report)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F6EA8-B177-4AD8-BBDB-CEED5BDB9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03" y="3002202"/>
            <a:ext cx="8604448" cy="950976"/>
          </a:xfrm>
        </p:spPr>
        <p:txBody>
          <a:bodyPr>
            <a:normAutofit/>
          </a:bodyPr>
          <a:lstStyle/>
          <a:p>
            <a:r>
              <a:rPr lang="en-US" sz="2400" dirty="0"/>
              <a:t>Contingency available at Labs at the end of FY19: 	~16.7 M$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37584-7A7C-482B-8F54-AF9E09A8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3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575FA-0D21-4943-AEC7-F913DAE8F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5345BD-0CB6-4243-9375-337B05C25CE2}"/>
              </a:ext>
            </a:extLst>
          </p:cNvPr>
          <p:cNvSpPr txBox="1">
            <a:spLocks/>
          </p:cNvSpPr>
          <p:nvPr/>
        </p:nvSpPr>
        <p:spPr>
          <a:xfrm>
            <a:off x="539903" y="725952"/>
            <a:ext cx="7920000" cy="1095521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FY19 is over !</a:t>
            </a:r>
          </a:p>
          <a:p>
            <a:r>
              <a:rPr lang="en-US" dirty="0"/>
              <a:t>FY Obligations by Lab (updated Sep 2019):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2B61B-15B5-514F-BC70-2D18EF39853C}"/>
              </a:ext>
            </a:extLst>
          </p:cNvPr>
          <p:cNvSpPr txBox="1"/>
          <p:nvPr/>
        </p:nvSpPr>
        <p:spPr>
          <a:xfrm>
            <a:off x="5148064" y="4325386"/>
            <a:ext cx="284828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To be Updated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E6B17D2-47E0-BE43-8750-55B857C0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3049ED-188D-9247-B2FA-055AEA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596" y="1885960"/>
            <a:ext cx="8613648" cy="82296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99C1446-4700-4B48-A8BC-7CEB357AD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830401"/>
              </p:ext>
            </p:extLst>
          </p:nvPr>
        </p:nvGraphicFramePr>
        <p:xfrm>
          <a:off x="975556" y="3680493"/>
          <a:ext cx="731189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7974">
                  <a:extLst>
                    <a:ext uri="{9D8B030D-6E8A-4147-A177-3AD203B41FA5}">
                      <a16:colId xmlns:a16="http://schemas.microsoft.com/office/drawing/2014/main" val="2196425723"/>
                    </a:ext>
                  </a:extLst>
                </a:gridCol>
                <a:gridCol w="2106642">
                  <a:extLst>
                    <a:ext uri="{9D8B030D-6E8A-4147-A177-3AD203B41FA5}">
                      <a16:colId xmlns:a16="http://schemas.microsoft.com/office/drawing/2014/main" val="3731260298"/>
                    </a:ext>
                  </a:extLst>
                </a:gridCol>
                <a:gridCol w="1549306">
                  <a:extLst>
                    <a:ext uri="{9D8B030D-6E8A-4147-A177-3AD203B41FA5}">
                      <a16:colId xmlns:a16="http://schemas.microsoft.com/office/drawing/2014/main" val="1541601718"/>
                    </a:ext>
                  </a:extLst>
                </a:gridCol>
                <a:gridCol w="1827974">
                  <a:extLst>
                    <a:ext uri="{9D8B030D-6E8A-4147-A177-3AD203B41FA5}">
                      <a16:colId xmlns:a16="http://schemas.microsoft.com/office/drawing/2014/main" val="2841183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FY16-FY19 Disbursements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FY16-FY19</a:t>
                      </a:r>
                    </a:p>
                    <a:p>
                      <a:r>
                        <a:rPr lang="en-US" dirty="0"/>
                        <a:t>OBG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Available Contingency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304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50,348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39,136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11,212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604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10,475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8,737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1,738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277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16,797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12,993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3,804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731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i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i="1" dirty="0"/>
                        <a:t>77,620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i="1" dirty="0"/>
                        <a:t>60,866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i="1" dirty="0"/>
                        <a:t>16,754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103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19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7023-2F3D-8A40-981F-87B3C25AB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for FY20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52DB-D5E7-4043-9E7D-1FCBE2584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732" y="834800"/>
            <a:ext cx="8359756" cy="55215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Provided funding needs for FY20 to M. </a:t>
            </a:r>
            <a:r>
              <a:rPr lang="en-US" dirty="0" err="1"/>
              <a:t>Procario</a:t>
            </a:r>
            <a:r>
              <a:rPr lang="en-US" dirty="0"/>
              <a:t> on Sep. 6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Based on FY20 Obligations of HL-LHC AUP in Jul.’19 P6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FNAL has received communication from DOE that FY20 IFP is for 32,554 k$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BNL received IFP of 8,989 k$</a:t>
            </a:r>
          </a:p>
          <a:p>
            <a:pPr lvl="1"/>
            <a:r>
              <a:rPr lang="en-US" dirty="0"/>
              <a:t>LBNL should have received IFP of 8,455 k$</a:t>
            </a:r>
          </a:p>
          <a:p>
            <a:r>
              <a:rPr lang="en-US" dirty="0"/>
              <a:t>These IFPs include sizable Contingency at BNL and LBNL (see next slide):</a:t>
            </a:r>
          </a:p>
          <a:p>
            <a:pPr lvl="1"/>
            <a:r>
              <a:rPr lang="en-US" dirty="0"/>
              <a:t>BNL Contingency:		~3,000 k$ by end of FY20</a:t>
            </a:r>
          </a:p>
          <a:p>
            <a:pPr lvl="1"/>
            <a:r>
              <a:rPr lang="en-US" dirty="0"/>
              <a:t>LBNL Contingency:		~3,700 k$ by end of FY20</a:t>
            </a:r>
          </a:p>
          <a:p>
            <a:r>
              <a:rPr lang="en-US" dirty="0"/>
              <a:t>AFP FNAL funded for 6,300 k$ (CR to Nov. 21</a:t>
            </a:r>
            <a:r>
              <a:rPr lang="en-US" baseline="30000" dirty="0"/>
              <a:t>st</a:t>
            </a:r>
            <a:r>
              <a:rPr lang="en-US" dirty="0"/>
              <a:t> )</a:t>
            </a:r>
          </a:p>
          <a:p>
            <a:pPr lvl="1"/>
            <a:r>
              <a:rPr lang="en-US" dirty="0"/>
              <a:t>BNL AFP:				??</a:t>
            </a:r>
          </a:p>
          <a:p>
            <a:pPr lvl="1"/>
            <a:r>
              <a:rPr lang="en-US" dirty="0"/>
              <a:t>LBNL AFP:				??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34A55-01AB-3848-A5CD-84C4B079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4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B2CB2-8A27-8147-AE53-22FBC074C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48" y="1484784"/>
            <a:ext cx="8897112" cy="868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F4260-3B18-E94D-996A-550B367B89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48" y="2420888"/>
            <a:ext cx="4105656" cy="740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E7F43-AEAF-4648-A707-525035C59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E4C4F14-0985-1146-964F-0B50B9D4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1B3BAF-F632-F04C-99C6-3A126D1CAC9C}"/>
              </a:ext>
            </a:extLst>
          </p:cNvPr>
          <p:cNvSpPr/>
          <p:nvPr/>
        </p:nvSpPr>
        <p:spPr>
          <a:xfrm>
            <a:off x="8316416" y="1628800"/>
            <a:ext cx="755576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02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55408-6A56-E040-B5D3-79A61B0EF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00" y="1250893"/>
            <a:ext cx="7920000" cy="4906963"/>
          </a:xfrm>
        </p:spPr>
        <p:txBody>
          <a:bodyPr/>
          <a:lstStyle/>
          <a:p>
            <a:r>
              <a:rPr lang="en-US" dirty="0"/>
              <a:t>FY20-IFPs have been communicated to Labs: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E4C43-3B20-C647-82B1-79F3249F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C3A6B1-6FD8-FD48-AAC4-506690F0DF6A}"/>
              </a:ext>
            </a:extLst>
          </p:cNvPr>
          <p:cNvSpPr txBox="1">
            <a:spLocks/>
          </p:cNvSpPr>
          <p:nvPr/>
        </p:nvSpPr>
        <p:spPr>
          <a:xfrm>
            <a:off x="764400" y="3324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Financials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C28CA67-8B1B-254F-B34E-7C6C489FC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970424"/>
              </p:ext>
            </p:extLst>
          </p:nvPr>
        </p:nvGraphicFramePr>
        <p:xfrm>
          <a:off x="227608" y="1814742"/>
          <a:ext cx="879528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19642572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73126029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54160171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84118376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810249742"/>
                    </a:ext>
                  </a:extLst>
                </a:gridCol>
                <a:gridCol w="1594480">
                  <a:extLst>
                    <a:ext uri="{9D8B030D-6E8A-4147-A177-3AD203B41FA5}">
                      <a16:colId xmlns:a16="http://schemas.microsoft.com/office/drawing/2014/main" val="613734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Requested FY20 Funds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FY20</a:t>
                      </a:r>
                    </a:p>
                    <a:p>
                      <a:r>
                        <a:rPr lang="en-US" dirty="0"/>
                        <a:t>OBG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Available FY20 for 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FY16-FY19</a:t>
                      </a:r>
                    </a:p>
                    <a:p>
                      <a:r>
                        <a:rPr lang="en-US" dirty="0"/>
                        <a:t>Contingency (slide #3)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Contingency by end FY20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304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32,554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22,914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9,640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11,212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20,852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604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8,989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7,764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1,225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1,738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2,963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277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8,455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8,567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-112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3,804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3,692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7315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CA11E0F-D2E1-8347-B9E0-AE444FDBD7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D95D071-8C5C-E949-9C07-1B3A65287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918822"/>
              </p:ext>
            </p:extLst>
          </p:nvPr>
        </p:nvGraphicFramePr>
        <p:xfrm>
          <a:off x="514774" y="4533886"/>
          <a:ext cx="8220948" cy="98679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08810">
                  <a:extLst>
                    <a:ext uri="{9D8B030D-6E8A-4147-A177-3AD203B41FA5}">
                      <a16:colId xmlns:a16="http://schemas.microsoft.com/office/drawing/2014/main" val="3501802771"/>
                    </a:ext>
                  </a:extLst>
                </a:gridCol>
                <a:gridCol w="660604">
                  <a:extLst>
                    <a:ext uri="{9D8B030D-6E8A-4147-A177-3AD203B41FA5}">
                      <a16:colId xmlns:a16="http://schemas.microsoft.com/office/drawing/2014/main" val="2701600453"/>
                    </a:ext>
                  </a:extLst>
                </a:gridCol>
                <a:gridCol w="660604">
                  <a:extLst>
                    <a:ext uri="{9D8B030D-6E8A-4147-A177-3AD203B41FA5}">
                      <a16:colId xmlns:a16="http://schemas.microsoft.com/office/drawing/2014/main" val="1630130473"/>
                    </a:ext>
                  </a:extLst>
                </a:gridCol>
                <a:gridCol w="660604">
                  <a:extLst>
                    <a:ext uri="{9D8B030D-6E8A-4147-A177-3AD203B41FA5}">
                      <a16:colId xmlns:a16="http://schemas.microsoft.com/office/drawing/2014/main" val="2855835619"/>
                    </a:ext>
                  </a:extLst>
                </a:gridCol>
                <a:gridCol w="660604">
                  <a:extLst>
                    <a:ext uri="{9D8B030D-6E8A-4147-A177-3AD203B41FA5}">
                      <a16:colId xmlns:a16="http://schemas.microsoft.com/office/drawing/2014/main" val="1608341797"/>
                    </a:ext>
                  </a:extLst>
                </a:gridCol>
                <a:gridCol w="660604">
                  <a:extLst>
                    <a:ext uri="{9D8B030D-6E8A-4147-A177-3AD203B41FA5}">
                      <a16:colId xmlns:a16="http://schemas.microsoft.com/office/drawing/2014/main" val="880180781"/>
                    </a:ext>
                  </a:extLst>
                </a:gridCol>
                <a:gridCol w="660604">
                  <a:extLst>
                    <a:ext uri="{9D8B030D-6E8A-4147-A177-3AD203B41FA5}">
                      <a16:colId xmlns:a16="http://schemas.microsoft.com/office/drawing/2014/main" val="3861782861"/>
                    </a:ext>
                  </a:extLst>
                </a:gridCol>
                <a:gridCol w="660604">
                  <a:extLst>
                    <a:ext uri="{9D8B030D-6E8A-4147-A177-3AD203B41FA5}">
                      <a16:colId xmlns:a16="http://schemas.microsoft.com/office/drawing/2014/main" val="161676516"/>
                    </a:ext>
                  </a:extLst>
                </a:gridCol>
                <a:gridCol w="660604">
                  <a:extLst>
                    <a:ext uri="{9D8B030D-6E8A-4147-A177-3AD203B41FA5}">
                      <a16:colId xmlns:a16="http://schemas.microsoft.com/office/drawing/2014/main" val="3929528495"/>
                    </a:ext>
                  </a:extLst>
                </a:gridCol>
                <a:gridCol w="660604">
                  <a:extLst>
                    <a:ext uri="{9D8B030D-6E8A-4147-A177-3AD203B41FA5}">
                      <a16:colId xmlns:a16="http://schemas.microsoft.com/office/drawing/2014/main" val="2231533864"/>
                    </a:ext>
                  </a:extLst>
                </a:gridCol>
                <a:gridCol w="1466702">
                  <a:extLst>
                    <a:ext uri="{9D8B030D-6E8A-4147-A177-3AD203B41FA5}">
                      <a16:colId xmlns:a16="http://schemas.microsoft.com/office/drawing/2014/main" val="1879748779"/>
                    </a:ext>
                  </a:extLst>
                </a:gridCol>
              </a:tblGrid>
              <a:tr h="493395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FY16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FY17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FY18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FY19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FY20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FY21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FY22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FY23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FY24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777875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552469306"/>
                  </a:ext>
                </a:extLst>
              </a:tr>
              <a:tr h="493395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M$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0.12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0.5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27.0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50.0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50.0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48.7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33.9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21.0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11.5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242.72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40518230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3B0467D-CB9E-4B4C-A469-815B0F3F6A44}"/>
              </a:ext>
            </a:extLst>
          </p:cNvPr>
          <p:cNvSpPr txBox="1"/>
          <p:nvPr/>
        </p:nvSpPr>
        <p:spPr>
          <a:xfrm>
            <a:off x="3707904" y="5710018"/>
            <a:ext cx="38354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By end of FY20, 53% of AUP funds </a:t>
            </a:r>
          </a:p>
          <a:p>
            <a:r>
              <a:rPr lang="en-US" dirty="0"/>
              <a:t>will have been disbursed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208F8E6-0EDF-F345-8199-E3BF3A04CD8A}"/>
              </a:ext>
            </a:extLst>
          </p:cNvPr>
          <p:cNvSpPr/>
          <p:nvPr/>
        </p:nvSpPr>
        <p:spPr>
          <a:xfrm>
            <a:off x="1331640" y="5027281"/>
            <a:ext cx="3293608" cy="4888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82A4C9-DFE8-484E-9ED8-1EA346A0DB37}"/>
              </a:ext>
            </a:extLst>
          </p:cNvPr>
          <p:cNvCxnSpPr>
            <a:stCxn id="10" idx="1"/>
            <a:endCxn id="11" idx="2"/>
          </p:cNvCxnSpPr>
          <p:nvPr/>
        </p:nvCxnSpPr>
        <p:spPr>
          <a:xfrm flipH="1" flipV="1">
            <a:off x="2978444" y="5516101"/>
            <a:ext cx="729460" cy="5170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E8F03DF-2129-FF4C-9167-838125F7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33803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70F243-87C2-5147-950D-45EA14E83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45" t="50000" r="9414" b="30640"/>
          <a:stretch/>
        </p:blipFill>
        <p:spPr>
          <a:xfrm>
            <a:off x="2339752" y="1189776"/>
            <a:ext cx="6552728" cy="1382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C2EC1-4EC7-B445-B404-ACC8BFCC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15" y="279456"/>
            <a:ext cx="7920000" cy="720000"/>
          </a:xfrm>
        </p:spPr>
        <p:txBody>
          <a:bodyPr/>
          <a:lstStyle/>
          <a:p>
            <a:r>
              <a:rPr lang="en-US" dirty="0"/>
              <a:t>Cost Performance Report</a:t>
            </a:r>
            <a:br>
              <a:rPr lang="en-US" dirty="0"/>
            </a:br>
            <a:r>
              <a:rPr lang="en-US" dirty="0"/>
              <a:t>(End of FY19 Report)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4B7D4F-32C8-F243-8086-B63DAD39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6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72057-3150-4D42-83CA-1FA9EC0CF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ADCB83-524C-4E6A-BA78-153A77918662}"/>
              </a:ext>
            </a:extLst>
          </p:cNvPr>
          <p:cNvSpPr txBox="1"/>
          <p:nvPr/>
        </p:nvSpPr>
        <p:spPr>
          <a:xfrm>
            <a:off x="1916577" y="2603344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Compared to last month, SPI stable at 0.97, CPI stable at 1.04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2EBC4B-DC0A-4298-ABE0-88FA362C96C7}"/>
              </a:ext>
            </a:extLst>
          </p:cNvPr>
          <p:cNvSpPr txBox="1">
            <a:spLocks/>
          </p:cNvSpPr>
          <p:nvPr/>
        </p:nvSpPr>
        <p:spPr>
          <a:xfrm>
            <a:off x="572315" y="3395362"/>
            <a:ext cx="7920000" cy="3057974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September 2019 Status: 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SPI = 0.97 (stable), CPI = 1.04 (stable)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Project Cost (TPC): $242.7M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Budget At Completion (BAC): 182.3M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Estimate at Completion (EAC): $183.6M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ETC (EAC-ACWP): $138.3M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Contingency (TPC – EAC): $59.1M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Complete (Planned): 26.7%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Contingency as % work-to-go: 	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42.7% (on EAC)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						44.1% (on BAC)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7E22A-5967-0647-8F77-F614A7475D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92" y="1124744"/>
            <a:ext cx="1847088" cy="1353312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7AD4A57-63C7-8043-9B92-71C089820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4B12C3-1B2F-482C-AEA1-FF8D76F85D88}"/>
              </a:ext>
            </a:extLst>
          </p:cNvPr>
          <p:cNvCxnSpPr>
            <a:cxnSpLocks/>
          </p:cNvCxnSpPr>
          <p:nvPr/>
        </p:nvCxnSpPr>
        <p:spPr>
          <a:xfrm flipV="1">
            <a:off x="4475272" y="2518534"/>
            <a:ext cx="754805" cy="236160"/>
          </a:xfrm>
          <a:prstGeom prst="straightConnector1">
            <a:avLst/>
          </a:prstGeom>
          <a:ln>
            <a:solidFill>
              <a:srgbClr val="0099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A56819-B72C-443B-8326-15C88E847239}"/>
              </a:ext>
            </a:extLst>
          </p:cNvPr>
          <p:cNvSpPr/>
          <p:nvPr/>
        </p:nvSpPr>
        <p:spPr>
          <a:xfrm>
            <a:off x="5364088" y="2276872"/>
            <a:ext cx="720080" cy="23616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B932C-A884-464C-9388-7D3B98BAED05}"/>
              </a:ext>
            </a:extLst>
          </p:cNvPr>
          <p:cNvSpPr txBox="1"/>
          <p:nvPr/>
        </p:nvSpPr>
        <p:spPr>
          <a:xfrm>
            <a:off x="6070854" y="4212341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EAC Estimate</a:t>
            </a:r>
          </a:p>
          <a:p>
            <a:r>
              <a:rPr lang="en-US" dirty="0"/>
              <a:t>(includes coil yield)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A2B7E9C-A69A-E24D-A9AB-C97D99A88047}"/>
              </a:ext>
            </a:extLst>
          </p:cNvPr>
          <p:cNvSpPr/>
          <p:nvPr/>
        </p:nvSpPr>
        <p:spPr>
          <a:xfrm>
            <a:off x="5632196" y="4221088"/>
            <a:ext cx="163940" cy="63758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76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7A8CB7-CF1E-6F4A-B093-A1530BDC4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6" t="27323" r="33315" b="32677"/>
          <a:stretch/>
        </p:blipFill>
        <p:spPr>
          <a:xfrm>
            <a:off x="4571999" y="3842281"/>
            <a:ext cx="3970033" cy="1946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AA921C-1FEC-3544-B258-2A94E31D3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27" t="29725" r="34898" b="29476"/>
          <a:stretch/>
        </p:blipFill>
        <p:spPr>
          <a:xfrm>
            <a:off x="419079" y="3831431"/>
            <a:ext cx="3970034" cy="19478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247B1-70E8-7F42-838E-D5575F05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7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6FB5CB-EF00-F94B-8128-7241A92AC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50" y="107816"/>
            <a:ext cx="7920000" cy="720000"/>
          </a:xfrm>
        </p:spPr>
        <p:txBody>
          <a:bodyPr/>
          <a:lstStyle/>
          <a:p>
            <a:r>
              <a:rPr lang="en-US" dirty="0"/>
              <a:t>Cost Performance Trends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FC5FFA-616F-4D56-B8FC-94EB252B0C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7DA52D-AFDF-9B47-A49A-70DF23B2BFA5}"/>
              </a:ext>
            </a:extLst>
          </p:cNvPr>
          <p:cNvSpPr txBox="1"/>
          <p:nvPr/>
        </p:nvSpPr>
        <p:spPr>
          <a:xfrm>
            <a:off x="1666756" y="3419708"/>
            <a:ext cx="12490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SPI by CA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94ADF2-1676-3143-AF92-F3874168D5EA}"/>
              </a:ext>
            </a:extLst>
          </p:cNvPr>
          <p:cNvSpPr txBox="1"/>
          <p:nvPr/>
        </p:nvSpPr>
        <p:spPr>
          <a:xfrm>
            <a:off x="6190436" y="3419708"/>
            <a:ext cx="12618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CPI by CA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BC3B17B-C687-3246-A380-6E83DDCB3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8B8AD-F1F5-4C42-8CCA-BF4AAD1E4DC8}"/>
              </a:ext>
            </a:extLst>
          </p:cNvPr>
          <p:cNvSpPr txBox="1"/>
          <p:nvPr/>
        </p:nvSpPr>
        <p:spPr>
          <a:xfrm>
            <a:off x="827584" y="5096217"/>
            <a:ext cx="1918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LBNL Slower on Magnets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09B80F-D779-5F4E-B25A-B2972FE7E67E}"/>
              </a:ext>
            </a:extLst>
          </p:cNvPr>
          <p:cNvCxnSpPr>
            <a:cxnSpLocks/>
          </p:cNvCxnSpPr>
          <p:nvPr/>
        </p:nvCxnSpPr>
        <p:spPr>
          <a:xfrm flipV="1">
            <a:off x="2051822" y="4862425"/>
            <a:ext cx="648072" cy="2344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414FCE0-04B5-3D46-81E9-6C6C7D78AEC3}"/>
              </a:ext>
            </a:extLst>
          </p:cNvPr>
          <p:cNvSpPr txBox="1"/>
          <p:nvPr/>
        </p:nvSpPr>
        <p:spPr>
          <a:xfrm>
            <a:off x="467544" y="3831431"/>
            <a:ext cx="1605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BNL Faster on Ship. </a:t>
            </a:r>
          </a:p>
          <a:p>
            <a:r>
              <a:rPr lang="en-US" sz="1200" dirty="0"/>
              <a:t>Tooling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DC983F-6076-7C43-97D8-2107963368B2}"/>
              </a:ext>
            </a:extLst>
          </p:cNvPr>
          <p:cNvCxnSpPr>
            <a:cxnSpLocks/>
          </p:cNvCxnSpPr>
          <p:nvPr/>
        </p:nvCxnSpPr>
        <p:spPr>
          <a:xfrm>
            <a:off x="1072716" y="4119385"/>
            <a:ext cx="2589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0EA92FB-5AE5-654F-A779-385AB96EB9C6}"/>
              </a:ext>
            </a:extLst>
          </p:cNvPr>
          <p:cNvSpPr txBox="1"/>
          <p:nvPr/>
        </p:nvSpPr>
        <p:spPr>
          <a:xfrm>
            <a:off x="4695180" y="3831431"/>
            <a:ext cx="153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BNL Ship. Tooling under budget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9BF3ED-CC02-F04D-8D0E-B2B011F79729}"/>
              </a:ext>
            </a:extLst>
          </p:cNvPr>
          <p:cNvCxnSpPr>
            <a:cxnSpLocks/>
          </p:cNvCxnSpPr>
          <p:nvPr/>
        </p:nvCxnSpPr>
        <p:spPr>
          <a:xfrm>
            <a:off x="5878252" y="4087035"/>
            <a:ext cx="495878" cy="323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03D8E27-6B05-E44D-9D28-E6CE551A4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60" t="27137" r="39441" b="40063"/>
          <a:stretch/>
        </p:blipFill>
        <p:spPr>
          <a:xfrm>
            <a:off x="2603886" y="899361"/>
            <a:ext cx="3723184" cy="23557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5891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E7B8-C2D1-954F-A6DC-B9191AEB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Change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36F9A-EE00-F04F-8B79-899A6F0F4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60" y="975518"/>
            <a:ext cx="8096540" cy="4906963"/>
          </a:xfrm>
        </p:spPr>
        <p:txBody>
          <a:bodyPr/>
          <a:lstStyle/>
          <a:p>
            <a:r>
              <a:rPr lang="en-US" dirty="0"/>
              <a:t>Sep. ‘19 CCB#15 – 3 BCRs postponed/rejected</a:t>
            </a:r>
          </a:p>
          <a:p>
            <a:r>
              <a:rPr lang="en-US" dirty="0"/>
              <a:t>MR:~1.006M$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5367D-CF22-9A4E-9D43-402E9205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8</a:t>
            </a:fld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778423-D7DC-B94B-A649-4A97648BF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618649"/>
              </p:ext>
            </p:extLst>
          </p:nvPr>
        </p:nvGraphicFramePr>
        <p:xfrm>
          <a:off x="297847" y="2132856"/>
          <a:ext cx="8568953" cy="3881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7365">
                  <a:extLst>
                    <a:ext uri="{9D8B030D-6E8A-4147-A177-3AD203B41FA5}">
                      <a16:colId xmlns:a16="http://schemas.microsoft.com/office/drawing/2014/main" val="409114020"/>
                    </a:ext>
                  </a:extLst>
                </a:gridCol>
                <a:gridCol w="2275163">
                  <a:extLst>
                    <a:ext uri="{9D8B030D-6E8A-4147-A177-3AD203B41FA5}">
                      <a16:colId xmlns:a16="http://schemas.microsoft.com/office/drawing/2014/main" val="120015102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711014763"/>
                    </a:ext>
                  </a:extLst>
                </a:gridCol>
                <a:gridCol w="905420">
                  <a:extLst>
                    <a:ext uri="{9D8B030D-6E8A-4147-A177-3AD203B41FA5}">
                      <a16:colId xmlns:a16="http://schemas.microsoft.com/office/drawing/2014/main" val="1968201860"/>
                    </a:ext>
                  </a:extLst>
                </a:gridCol>
                <a:gridCol w="2262933">
                  <a:extLst>
                    <a:ext uri="{9D8B030D-6E8A-4147-A177-3AD203B41FA5}">
                      <a16:colId xmlns:a16="http://schemas.microsoft.com/office/drawing/2014/main" val="2522943557"/>
                    </a:ext>
                  </a:extLst>
                </a:gridCol>
              </a:tblGrid>
              <a:tr h="3282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BCR #</a:t>
                      </a: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Description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Cost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Schedule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Comment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extLst>
                  <a:ext uri="{0D108BD9-81ED-4DB2-BD59-A6C34878D82A}">
                    <a16:rowId xmlns:a16="http://schemas.microsoft.com/office/drawing/2014/main" val="2960512009"/>
                  </a:ext>
                </a:extLst>
              </a:tr>
              <a:tr h="3282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HL-LHC AUP 0105 302.4.04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Zero Magnet Test Date Change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0$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days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Approved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extLst>
                  <a:ext uri="{0D108BD9-81ED-4DB2-BD59-A6C34878D82A}">
                    <a16:rowId xmlns:a16="http://schemas.microsoft.com/office/drawing/2014/main" val="315943046"/>
                  </a:ext>
                </a:extLst>
              </a:tr>
              <a:tr h="4488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HL-LHC AUP 0095 302.4.05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Q2 Bus Bar Production Parts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115k$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days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Approved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extLst>
                  <a:ext uri="{0D108BD9-81ED-4DB2-BD59-A6C34878D82A}">
                    <a16:rowId xmlns:a16="http://schemas.microsoft.com/office/drawing/2014/main" val="1362909863"/>
                  </a:ext>
                </a:extLst>
              </a:tr>
              <a:tr h="437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HL-LHC AUP 0100 302.4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New Quench Antenna Design for AUP Magnet Testing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199k$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days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Approved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Correct the magnet number to MQXFA-04 in the description text.</a:t>
                      </a:r>
                    </a:p>
                  </a:txBody>
                  <a:tcPr marL="44574" marR="44574" marT="0" marB="0"/>
                </a:tc>
                <a:extLst>
                  <a:ext uri="{0D108BD9-81ED-4DB2-BD59-A6C34878D82A}">
                    <a16:rowId xmlns:a16="http://schemas.microsoft.com/office/drawing/2014/main" val="4091512846"/>
                  </a:ext>
                </a:extLst>
              </a:tr>
              <a:tr h="5470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HL-LHC AUP 0093 302.4.2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Practice Cold Mass Fabrication – Addition of Labor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143K$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days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Approved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extLst>
                  <a:ext uri="{0D108BD9-81ED-4DB2-BD59-A6C34878D82A}">
                    <a16:rowId xmlns:a16="http://schemas.microsoft.com/office/drawing/2014/main" val="1909740489"/>
                  </a:ext>
                </a:extLst>
              </a:tr>
              <a:tr h="3282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HL-LHC AUP 0108 302.2.1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Testing of Mirror Magnet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73.4K$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days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Approved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extLst>
                  <a:ext uri="{0D108BD9-81ED-4DB2-BD59-A6C34878D82A}">
                    <a16:rowId xmlns:a16="http://schemas.microsoft.com/office/drawing/2014/main" val="1287157208"/>
                  </a:ext>
                </a:extLst>
              </a:tr>
              <a:tr h="5470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HL-LHC AUP 0107 302.2.7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ARMCO Iron Delivery, Invoicing and Storage Adjustments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59k$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 days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Approved</a:t>
                      </a:r>
                    </a:p>
                  </a:txBody>
                  <a:tcPr marL="44574" marR="44574" marT="0" marB="0"/>
                </a:tc>
                <a:extLst>
                  <a:ext uri="{0D108BD9-81ED-4DB2-BD59-A6C34878D82A}">
                    <a16:rowId xmlns:a16="http://schemas.microsoft.com/office/drawing/2014/main" val="4176664619"/>
                  </a:ext>
                </a:extLst>
              </a:tr>
              <a:tr h="5470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HL-LHC AUP 0078 302.2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Remapping of Coils due to number of Rejections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(597 k$)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 days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74" marR="445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Approved</a:t>
                      </a:r>
                    </a:p>
                  </a:txBody>
                  <a:tcPr marL="44574" marR="44574" marT="0" marB="0"/>
                </a:tc>
                <a:extLst>
                  <a:ext uri="{0D108BD9-81ED-4DB2-BD59-A6C34878D82A}">
                    <a16:rowId xmlns:a16="http://schemas.microsoft.com/office/drawing/2014/main" val="161919407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19CBFF1-0E7A-8347-8A8D-7CC39EE541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0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0561E-3D26-DA4D-9F0A-B12BD41AE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IPR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EC3AF-653F-0C47-8355-B7FB86B2D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52" y="1031244"/>
            <a:ext cx="6627000" cy="102960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AUP IPR scheduled for Jan 14</a:t>
            </a:r>
            <a:r>
              <a:rPr lang="en-US" baseline="30000" dirty="0"/>
              <a:t>th</a:t>
            </a:r>
            <a:r>
              <a:rPr lang="en-US" dirty="0"/>
              <a:t> – 16</a:t>
            </a:r>
            <a:r>
              <a:rPr lang="en-US" baseline="30000" dirty="0"/>
              <a:t>th</a:t>
            </a:r>
            <a:r>
              <a:rPr lang="en-US" dirty="0"/>
              <a:t>, 2020</a:t>
            </a:r>
          </a:p>
          <a:p>
            <a:r>
              <a:rPr lang="en-US" dirty="0"/>
              <a:t>Received Charges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E21A6-B1FD-BB47-BDEA-0F0F479F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9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0CE551-ADBB-514D-B508-01855462FD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6E1E5C-4523-C34B-9913-88285E5A7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0105" y="2665304"/>
            <a:ext cx="4965602" cy="38069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0BFE25-3006-DD41-B8AB-D0831F291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3604" y="1817809"/>
            <a:ext cx="3396981" cy="81996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35897A-E4F3-5C41-87E8-BAC5B2BD0E37}"/>
              </a:ext>
            </a:extLst>
          </p:cNvPr>
          <p:cNvCxnSpPr/>
          <p:nvPr/>
        </p:nvCxnSpPr>
        <p:spPr>
          <a:xfrm>
            <a:off x="3907152" y="2996952"/>
            <a:ext cx="2537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0E96DF-4548-CE4C-94C6-F81EE17DA54D}"/>
              </a:ext>
            </a:extLst>
          </p:cNvPr>
          <p:cNvCxnSpPr>
            <a:cxnSpLocks/>
          </p:cNvCxnSpPr>
          <p:nvPr/>
        </p:nvCxnSpPr>
        <p:spPr>
          <a:xfrm>
            <a:off x="1713604" y="3140968"/>
            <a:ext cx="48746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58639B8-E156-9F40-A060-F805CECE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</p:spPr>
        <p:txBody>
          <a:bodyPr/>
          <a:lstStyle/>
          <a:p>
            <a:r>
              <a:rPr lang="en-US" noProof="0" dirty="0"/>
              <a:t>PMG Meeting 10/22/19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892601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8EF391-2BAD-45F4-B22E-736040720C99}">
  <ds:schemaRefs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8946e33d-fd2f-4ae4-8ee9-d90c129cdf9e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58895</TotalTime>
  <Words>1782</Words>
  <Application>Microsoft Macintosh PowerPoint</Application>
  <PresentationFormat>On-screen Show (4:3)</PresentationFormat>
  <Paragraphs>354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Thème Office</vt:lpstr>
      <vt:lpstr>HL-LHC Accelerator Upgrade Project </vt:lpstr>
      <vt:lpstr>Plans for Today</vt:lpstr>
      <vt:lpstr>Financials (Sep Report)</vt:lpstr>
      <vt:lpstr>Funding for FY20</vt:lpstr>
      <vt:lpstr>PowerPoint Presentation</vt:lpstr>
      <vt:lpstr>Cost Performance Report (End of FY19 Report)</vt:lpstr>
      <vt:lpstr>Cost Performance Trends</vt:lpstr>
      <vt:lpstr>Baseline Change Requests</vt:lpstr>
      <vt:lpstr>IPR Preparation</vt:lpstr>
      <vt:lpstr>IPR Preparation (cont.)</vt:lpstr>
      <vt:lpstr>9th HiLumi Collaboration Meeting @ FNAL</vt:lpstr>
      <vt:lpstr>Issues</vt:lpstr>
      <vt:lpstr>AUP QA/QC Issues</vt:lpstr>
      <vt:lpstr>PowerPoint Presentation</vt:lpstr>
      <vt:lpstr>PowerPoint Presentation</vt:lpstr>
      <vt:lpstr>302.2-302.4 Handshaking Magnet Assembly at LBNL &amp; Test at BNL</vt:lpstr>
      <vt:lpstr>302.4 Update Infrastructure, tooling, Bus bar</vt:lpstr>
      <vt:lpstr>BNL CRYOGENICS UPGRADES</vt:lpstr>
      <vt:lpstr>Future PMG/RMB/CCB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Giorgio Apollinari</cp:lastModifiedBy>
  <cp:revision>1201</cp:revision>
  <cp:lastPrinted>2019-06-18T14:39:37Z</cp:lastPrinted>
  <dcterms:created xsi:type="dcterms:W3CDTF">2016-03-23T12:58:39Z</dcterms:created>
  <dcterms:modified xsi:type="dcterms:W3CDTF">2019-10-22T19:31:00Z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