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1"/>
  </p:notesMasterIdLst>
  <p:handoutMasterIdLst>
    <p:handoutMasterId r:id="rId12"/>
  </p:handoutMasterIdLst>
  <p:sldIdLst>
    <p:sldId id="263" r:id="rId3"/>
    <p:sldId id="274" r:id="rId4"/>
    <p:sldId id="282" r:id="rId5"/>
    <p:sldId id="283" r:id="rId6"/>
    <p:sldId id="284" r:id="rId7"/>
    <p:sldId id="285" r:id="rId8"/>
    <p:sldId id="275" r:id="rId9"/>
    <p:sldId id="286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8">
          <p15:clr>
            <a:srgbClr val="A4A3A4"/>
          </p15:clr>
        </p15:guide>
        <p15:guide id="2" orient="horz" pos="4186">
          <p15:clr>
            <a:srgbClr val="A4A3A4"/>
          </p15:clr>
        </p15:guide>
        <p15:guide id="3" orient="horz" pos="3394">
          <p15:clr>
            <a:srgbClr val="A4A3A4"/>
          </p15:clr>
        </p15:guide>
        <p15:guide id="4" orient="horz" pos="777">
          <p15:clr>
            <a:srgbClr val="A4A3A4"/>
          </p15:clr>
        </p15:guide>
        <p15:guide id="5" orient="horz" pos="1749">
          <p15:clr>
            <a:srgbClr val="A4A3A4"/>
          </p15:clr>
        </p15:guide>
        <p15:guide id="6" orient="horz" pos="457">
          <p15:clr>
            <a:srgbClr val="A4A3A4"/>
          </p15:clr>
        </p15:guide>
        <p15:guide id="7" pos="285">
          <p15:clr>
            <a:srgbClr val="A4A3A4"/>
          </p15:clr>
        </p15:guide>
        <p15:guide id="8" pos="55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7"/>
    <a:srgbClr val="00B5E2"/>
    <a:srgbClr val="63666A"/>
    <a:srgbClr val="5A5A5A"/>
    <a:srgbClr val="676767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8" autoAdjust="0"/>
    <p:restoredTop sz="98464" autoAdjust="0"/>
  </p:normalViewPr>
  <p:slideViewPr>
    <p:cSldViewPr snapToGrid="0" snapToObjects="1">
      <p:cViewPr varScale="1">
        <p:scale>
          <a:sx n="104" d="100"/>
          <a:sy n="104" d="100"/>
        </p:scale>
        <p:origin x="210" y="114"/>
      </p:cViewPr>
      <p:guideLst>
        <p:guide orient="horz" pos="988"/>
        <p:guide orient="horz" pos="4186"/>
        <p:guide orient="horz" pos="3394"/>
        <p:guide orient="horz" pos="777"/>
        <p:guide orient="horz" pos="1749"/>
        <p:guide orient="horz" pos="457"/>
        <p:guide pos="285"/>
        <p:guide pos="55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1746"/>
            <a:ext cx="8293100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3209907"/>
            <a:ext cx="8296275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10.31.2019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Karl Williams |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10.31.2019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Karl Williams | Summary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10.31.2019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Karl Williams | Summary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10.31.2019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Karl Williams |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10.31.2019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Karl Williams | Summary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/>
              <a:t>10.31.2019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/>
              <a:t>Karl Williams | Summary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/>
              <a:t>10.31.2019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dirty="0"/>
              <a:t>Karl Williams | Summary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 txBox="1">
            <a:spLocks/>
          </p:cNvSpPr>
          <p:nvPr/>
        </p:nvSpPr>
        <p:spPr>
          <a:xfrm>
            <a:off x="985866" y="195263"/>
            <a:ext cx="4381500" cy="24765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Long-Baseline Neutrino Facility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475760"/>
            <a:ext cx="8302625" cy="0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 Placeholder 7"/>
          <p:cNvSpPr txBox="1">
            <a:spLocks/>
          </p:cNvSpPr>
          <p:nvPr/>
        </p:nvSpPr>
        <p:spPr>
          <a:xfrm>
            <a:off x="457200" y="196850"/>
            <a:ext cx="506413" cy="24606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LBNF</a:t>
            </a:r>
          </a:p>
        </p:txBody>
      </p:sp>
      <p:pic>
        <p:nvPicPr>
          <p:cNvPr id="1029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6154906"/>
            <a:ext cx="1594477" cy="288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457200" y="5728951"/>
            <a:ext cx="830262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456" y="6003296"/>
            <a:ext cx="6540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24" y="5916605"/>
            <a:ext cx="1857669" cy="69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209" y="6083428"/>
            <a:ext cx="2202053" cy="3680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10.31.2019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Karl Williams |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 bwMode="auto">
          <a:xfrm>
            <a:off x="457200" y="1133475"/>
            <a:ext cx="8218488" cy="17208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/>
          <a:p>
            <a:r>
              <a:rPr lang="en-US" dirty="0">
                <a:latin typeface="Helvetica" charset="0"/>
              </a:rPr>
              <a:t>Primary Beamline</a:t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>Low Conductivity Water (LCW)</a:t>
            </a:r>
            <a:br>
              <a:rPr lang="en-US" dirty="0">
                <a:latin typeface="Helvetica" charset="0"/>
              </a:rPr>
            </a:br>
            <a:r>
              <a:rPr lang="en-US" dirty="0">
                <a:latin typeface="Helvetica" charset="0"/>
              </a:rPr>
              <a:t>Preliminary Design Review</a:t>
            </a:r>
          </a:p>
        </p:txBody>
      </p:sp>
      <p:sp>
        <p:nvSpPr>
          <p:cNvPr id="6146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457200" y="3158836"/>
            <a:ext cx="8221663" cy="229815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latin typeface="Helvetica" charset="0"/>
              </a:rPr>
              <a:t>Summary</a:t>
            </a:r>
          </a:p>
          <a:p>
            <a:endParaRPr lang="en-US" altLang="en-US" sz="2000" dirty="0">
              <a:latin typeface="Helvetica" charset="0"/>
            </a:endParaRPr>
          </a:p>
          <a:p>
            <a:r>
              <a:rPr lang="en-US" altLang="en-US" dirty="0">
                <a:latin typeface="Helvetica" charset="0"/>
              </a:rPr>
              <a:t>Karlton E Williams II</a:t>
            </a:r>
          </a:p>
          <a:p>
            <a:pPr lvl="1"/>
            <a:r>
              <a:rPr lang="en-US" altLang="en-US" sz="1400" dirty="0">
                <a:latin typeface="Helvetica" charset="0"/>
              </a:rPr>
              <a:t>	Sr Engineering Physicist, AD/ENG/MSD, Fluids Engineer</a:t>
            </a:r>
            <a:endParaRPr lang="en-US" sz="2000" dirty="0">
              <a:latin typeface="Helvetica" charset="0"/>
            </a:endParaRPr>
          </a:p>
          <a:p>
            <a:endParaRPr lang="en-US" dirty="0">
              <a:latin typeface="Helvetica" charset="0"/>
            </a:endParaRPr>
          </a:p>
          <a:p>
            <a:r>
              <a:rPr lang="en-US" dirty="0">
                <a:latin typeface="Helvetica" charset="0"/>
              </a:rPr>
              <a:t>October 31, 2019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547629B-31BB-48E4-9237-F3F147BE8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r>
              <a:rPr lang="en-US" dirty="0"/>
              <a:t>LCW System - Preliminary Design Review</a:t>
            </a:r>
            <a:br>
              <a:rPr lang="en-US" dirty="0"/>
            </a:br>
            <a:r>
              <a:rPr lang="en-US" dirty="0" err="1"/>
              <a:t>Review</a:t>
            </a:r>
            <a:r>
              <a:rPr lang="en-US" dirty="0"/>
              <a:t> Summary 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10.31.2019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Karl Williams |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dirty="0">
              <a:solidFill>
                <a:srgbClr val="004C97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4C97"/>
                </a:solidFill>
              </a:rPr>
              <a:t>Summary of Preliminary Design Status</a:t>
            </a:r>
          </a:p>
          <a:p>
            <a:pPr marL="0" indent="0">
              <a:buNone/>
            </a:pPr>
            <a:endParaRPr lang="en-US" dirty="0">
              <a:solidFill>
                <a:srgbClr val="004C97"/>
              </a:solidFill>
            </a:endParaRPr>
          </a:p>
          <a:p>
            <a:r>
              <a:rPr lang="en-US" dirty="0">
                <a:solidFill>
                  <a:srgbClr val="004C97"/>
                </a:solidFill>
              </a:rPr>
              <a:t>Confidence in known design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4C97"/>
                </a:solidFill>
              </a:rPr>
              <a:t>Areas where additional design focus is necessary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4C97"/>
                </a:solidFill>
              </a:rPr>
              <a:t>Suggested areas of effort, schedule revision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4C97"/>
                </a:solidFill>
              </a:rPr>
              <a:t>M&amp;S review to be covered by project estimator</a:t>
            </a:r>
          </a:p>
          <a:p>
            <a:endParaRPr lang="en-US" sz="2400" dirty="0">
              <a:solidFill>
                <a:srgbClr val="004C97"/>
              </a:solidFill>
            </a:endParaRPr>
          </a:p>
          <a:p>
            <a:endParaRPr lang="en-US" dirty="0">
              <a:solidFill>
                <a:srgbClr val="004C97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68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r>
              <a:rPr lang="en-US" dirty="0"/>
              <a:t>LCW System - Preliminary Design Review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10.31.2019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Karl Williams |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4C97"/>
                </a:solidFill>
              </a:rPr>
              <a:t>Confidence in known design</a:t>
            </a:r>
          </a:p>
          <a:p>
            <a:pPr marL="0" indent="0">
              <a:spcBef>
                <a:spcPts val="200"/>
              </a:spcBef>
              <a:buNone/>
            </a:pPr>
            <a:endParaRPr lang="en-US" dirty="0">
              <a:solidFill>
                <a:srgbClr val="004C97"/>
              </a:solidFill>
            </a:endParaRP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4C97"/>
                </a:solidFill>
              </a:rPr>
              <a:t>Well-established beamline lattice and Conventional Facilities design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4C97"/>
                </a:solidFill>
              </a:rPr>
              <a:t>LCW design, installation methods using reliable, operational systems as model (MI, NuMI LCW)</a:t>
            </a:r>
          </a:p>
          <a:p>
            <a:pPr>
              <a:spcBef>
                <a:spcPts val="200"/>
              </a:spcBef>
            </a:pPr>
            <a:endParaRPr lang="en-US" dirty="0">
              <a:solidFill>
                <a:srgbClr val="004C97"/>
              </a:solidFill>
            </a:endParaRPr>
          </a:p>
          <a:p>
            <a:endParaRPr lang="en-US" dirty="0">
              <a:solidFill>
                <a:srgbClr val="004C97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064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r>
              <a:rPr lang="en-US" dirty="0"/>
              <a:t>LCW System - Preliminary Design Review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10.31.2019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Karl Williams |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4C97"/>
                </a:solidFill>
              </a:rPr>
              <a:t>Areas where additional design focus is necessary</a:t>
            </a:r>
          </a:p>
          <a:p>
            <a:pPr>
              <a:spcBef>
                <a:spcPts val="200"/>
              </a:spcBef>
            </a:pPr>
            <a:endParaRPr lang="en-US" dirty="0">
              <a:solidFill>
                <a:srgbClr val="004C97"/>
              </a:solidFill>
            </a:endParaRP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4C97"/>
                </a:solidFill>
              </a:rPr>
              <a:t>Current layout incorporates major rework of service building and access from earlier this year (c. May 2019)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4C97"/>
                </a:solidFill>
              </a:rPr>
              <a:t>Bus layout through Service Building no longer easy candidate  for installation via MI-style aluminum troughs, will require new design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4C97"/>
                </a:solidFill>
              </a:rPr>
              <a:t>Bus-to-magnet connections will require individual design at most locations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4C97"/>
                </a:solidFill>
              </a:rPr>
              <a:t>Neither are show-stoppers, but can be effort-intensive for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224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r>
              <a:rPr lang="en-US" dirty="0"/>
              <a:t>LCW System - Preliminary Design Review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10.31.2019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Karl Williams |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4C97"/>
                </a:solidFill>
              </a:rPr>
              <a:t>Suggested areas of effort estimation, schedule revision</a:t>
            </a:r>
          </a:p>
          <a:p>
            <a:pPr>
              <a:spcBef>
                <a:spcPts val="200"/>
              </a:spcBef>
            </a:pPr>
            <a:endParaRPr lang="en-US" dirty="0">
              <a:solidFill>
                <a:srgbClr val="004C97"/>
              </a:solidFill>
            </a:endParaRP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4C97"/>
                </a:solidFill>
              </a:rPr>
              <a:t>Preliminary design overshot engineering estimates</a:t>
            </a:r>
          </a:p>
          <a:p>
            <a:pPr lvl="1">
              <a:spcBef>
                <a:spcPts val="200"/>
              </a:spcBef>
            </a:pPr>
            <a:r>
              <a:rPr lang="en-US" dirty="0">
                <a:solidFill>
                  <a:srgbClr val="004C97"/>
                </a:solidFill>
              </a:rPr>
              <a:t>Especially where component maturity was low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4C97"/>
                </a:solidFill>
              </a:rPr>
              <a:t>Does estimated final design effort reflect a reasonable level of both engineering and drafting effort?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4C97"/>
                </a:solidFill>
              </a:rPr>
              <a:t>Do the scheduled durations for tasks seem reasonable?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4C97"/>
                </a:solidFill>
              </a:rPr>
              <a:t>Does the schedule logic and time scale make sense in relation to overall project goals?</a:t>
            </a:r>
          </a:p>
          <a:p>
            <a:pPr lvl="1"/>
            <a:endParaRPr lang="en-US" sz="2200" dirty="0">
              <a:solidFill>
                <a:srgbClr val="004C97"/>
              </a:solidFill>
            </a:endParaRPr>
          </a:p>
          <a:p>
            <a:endParaRPr lang="en-US" dirty="0">
              <a:solidFill>
                <a:srgbClr val="004C97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948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r>
              <a:rPr lang="en-US" dirty="0"/>
              <a:t>LCW System - Preliminary Design Review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10.31.2019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Karl Williams |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>
              <a:spcBef>
                <a:spcPts val="200"/>
              </a:spcBef>
              <a:buNone/>
            </a:pPr>
            <a:r>
              <a:rPr lang="en-US" dirty="0">
                <a:solidFill>
                  <a:srgbClr val="004C97"/>
                </a:solidFill>
              </a:rPr>
              <a:t>M&amp;S review to be covered by project estimator</a:t>
            </a:r>
          </a:p>
          <a:p>
            <a:pPr>
              <a:spcBef>
                <a:spcPts val="200"/>
              </a:spcBef>
            </a:pPr>
            <a:endParaRPr lang="en-US" dirty="0">
              <a:solidFill>
                <a:srgbClr val="004C97"/>
              </a:solidFill>
            </a:endParaRP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4C97"/>
                </a:solidFill>
              </a:rPr>
              <a:t>This will be an in-depth review of all M&amp;S costs</a:t>
            </a:r>
          </a:p>
          <a:p>
            <a:pPr>
              <a:spcBef>
                <a:spcPts val="200"/>
              </a:spcBef>
            </a:pPr>
            <a:r>
              <a:rPr lang="en-US" dirty="0">
                <a:solidFill>
                  <a:srgbClr val="004C97"/>
                </a:solidFill>
              </a:rPr>
              <a:t>To be completed by CD2</a:t>
            </a:r>
          </a:p>
          <a:p>
            <a:pPr lvl="1"/>
            <a:endParaRPr lang="en-US" sz="2200" dirty="0">
              <a:solidFill>
                <a:srgbClr val="004C97"/>
              </a:solidFill>
            </a:endParaRPr>
          </a:p>
          <a:p>
            <a:endParaRPr lang="en-US" dirty="0">
              <a:solidFill>
                <a:srgbClr val="004C97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670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r>
              <a:rPr lang="en-US" dirty="0"/>
              <a:t>LCW System - Preliminary Design Review</a:t>
            </a:r>
            <a:br>
              <a:rPr lang="en-US" dirty="0"/>
            </a:br>
            <a:r>
              <a:rPr lang="en-US" dirty="0"/>
              <a:t>Scope of Review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10.31.2019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Karl Williams |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979488" y="1238250"/>
            <a:ext cx="7164387" cy="4846638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</a:pPr>
            <a:r>
              <a:rPr lang="en-US" sz="2400" dirty="0">
                <a:solidFill>
                  <a:srgbClr val="004C97"/>
                </a:solidFill>
              </a:rPr>
              <a:t>Review Emphasis:</a:t>
            </a:r>
          </a:p>
          <a:p>
            <a:pPr marL="0" lvl="0" indent="0">
              <a:buNone/>
            </a:pPr>
            <a:endParaRPr lang="en-US" sz="2400" dirty="0">
              <a:solidFill>
                <a:srgbClr val="004C97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srgbClr val="004C97"/>
                </a:solidFill>
              </a:rPr>
              <a:t>The primary purpose of this review is technical in nature, to ensure the project is sufficiently mature to begin Final Design</a:t>
            </a:r>
          </a:p>
          <a:p>
            <a:pPr marL="0" lvl="0" indent="0">
              <a:buNone/>
            </a:pPr>
            <a:endParaRPr lang="en-US" sz="2400" dirty="0">
              <a:solidFill>
                <a:srgbClr val="004C97"/>
              </a:solidFill>
            </a:endParaRPr>
          </a:p>
          <a:p>
            <a:pPr marL="0" lvl="0" indent="0">
              <a:buNone/>
            </a:pPr>
            <a:endParaRPr lang="en-US" sz="2400" dirty="0">
              <a:solidFill>
                <a:srgbClr val="004C97"/>
              </a:solidFill>
            </a:endParaRPr>
          </a:p>
          <a:p>
            <a:pPr marL="0" lvl="0" indent="0">
              <a:buNone/>
            </a:pPr>
            <a:r>
              <a:rPr lang="en-US" sz="2400" dirty="0">
                <a:solidFill>
                  <a:srgbClr val="004C97"/>
                </a:solidFill>
              </a:rPr>
              <a:t>Have we achieved this goal?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425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0166"/>
            <a:ext cx="8293100" cy="751712"/>
          </a:xfrm>
        </p:spPr>
        <p:txBody>
          <a:bodyPr/>
          <a:lstStyle/>
          <a:p>
            <a:r>
              <a:rPr lang="en-US" dirty="0"/>
              <a:t>LCW System - Preliminary Design Review</a:t>
            </a:r>
            <a:br>
              <a:rPr lang="en-US" dirty="0"/>
            </a:br>
            <a:r>
              <a:rPr lang="en-US" dirty="0"/>
              <a:t>Scope of Review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10.31.2019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Karl Williams | Summary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>
          <a:xfrm>
            <a:off x="979488" y="1238250"/>
            <a:ext cx="7164387" cy="4846638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b="1" dirty="0">
              <a:solidFill>
                <a:srgbClr val="004C97"/>
              </a:solidFill>
            </a:endParaRPr>
          </a:p>
          <a:p>
            <a:endParaRPr lang="en-US" b="1" dirty="0">
              <a:solidFill>
                <a:srgbClr val="004C97"/>
              </a:solidFill>
            </a:endParaRPr>
          </a:p>
          <a:p>
            <a:endParaRPr lang="en-US" b="1" dirty="0">
              <a:solidFill>
                <a:srgbClr val="004C97"/>
              </a:solidFill>
            </a:endParaRPr>
          </a:p>
          <a:p>
            <a:endParaRPr lang="en-US" b="1" dirty="0">
              <a:solidFill>
                <a:srgbClr val="004C97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004C97"/>
                </a:solidFill>
              </a:rPr>
              <a:t>Thank you!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710403"/>
      </p:ext>
    </p:extLst>
  </p:cSld>
  <p:clrMapOvr>
    <a:masterClrMapping/>
  </p:clrMapOvr>
</p:sld>
</file>

<file path=ppt/theme/theme1.xml><?xml version="1.0" encoding="utf-8"?>
<a:theme xmlns:a="http://schemas.openxmlformats.org/drawingml/2006/main" name="LBNF Template_0512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14049</TotalTime>
  <Words>340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Helvetica</vt:lpstr>
      <vt:lpstr>Lucida Grande</vt:lpstr>
      <vt:lpstr>LBNF Template_051215</vt:lpstr>
      <vt:lpstr>LBNF Content-Footer Theme</vt:lpstr>
      <vt:lpstr>Primary Beamline Low Conductivity Water (LCW) Preliminary Design Review</vt:lpstr>
      <vt:lpstr>LCW System - Preliminary Design Review Review Summary  </vt:lpstr>
      <vt:lpstr>LCW System - Preliminary Design Review </vt:lpstr>
      <vt:lpstr>LCW System - Preliminary Design Review </vt:lpstr>
      <vt:lpstr>LCW System - Preliminary Design Review </vt:lpstr>
      <vt:lpstr>LCW System - Preliminary Design Review </vt:lpstr>
      <vt:lpstr>LCW System - Preliminary Design Review Scope of Review</vt:lpstr>
      <vt:lpstr>LCW System - Preliminary Design Review Scope of Review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Karlton E Williams II</cp:lastModifiedBy>
  <cp:revision>92</cp:revision>
  <dcterms:created xsi:type="dcterms:W3CDTF">2015-04-30T14:29:22Z</dcterms:created>
  <dcterms:modified xsi:type="dcterms:W3CDTF">2019-10-28T21:12:44Z</dcterms:modified>
</cp:coreProperties>
</file>