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20"/>
  </p:notesMasterIdLst>
  <p:handoutMasterIdLst>
    <p:handoutMasterId r:id="rId21"/>
  </p:handoutMasterIdLst>
  <p:sldIdLst>
    <p:sldId id="256" r:id="rId6"/>
    <p:sldId id="271" r:id="rId7"/>
    <p:sldId id="264" r:id="rId8"/>
    <p:sldId id="260" r:id="rId9"/>
    <p:sldId id="263" r:id="rId10"/>
    <p:sldId id="262" r:id="rId11"/>
    <p:sldId id="261" r:id="rId12"/>
    <p:sldId id="259" r:id="rId13"/>
    <p:sldId id="268" r:id="rId14"/>
    <p:sldId id="269" r:id="rId15"/>
    <p:sldId id="266" r:id="rId16"/>
    <p:sldId id="267" r:id="rId17"/>
    <p:sldId id="270" r:id="rId18"/>
    <p:sldId id="265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4">
          <p15:clr>
            <a:srgbClr val="A4A3A4"/>
          </p15:clr>
        </p15:guide>
        <p15:guide id="2" orient="horz" pos="476">
          <p15:clr>
            <a:srgbClr val="A4A3A4"/>
          </p15:clr>
        </p15:guide>
        <p15:guide id="3" orient="horz" pos="1443">
          <p15:clr>
            <a:srgbClr val="A4A3A4"/>
          </p15:clr>
        </p15:guide>
        <p15:guide id="4" orient="horz" pos="966">
          <p15:clr>
            <a:srgbClr val="A4A3A4"/>
          </p15:clr>
        </p15:guide>
        <p15:guide id="5" orient="horz" pos="1876">
          <p15:clr>
            <a:srgbClr val="A4A3A4"/>
          </p15:clr>
        </p15:guide>
        <p15:guide id="6" orient="horz" pos="3616">
          <p15:clr>
            <a:srgbClr val="A4A3A4"/>
          </p15:clr>
        </p15:guide>
        <p15:guide id="7" pos="2190">
          <p15:clr>
            <a:srgbClr val="A4A3A4"/>
          </p15:clr>
        </p15:guide>
        <p15:guide id="8" pos="2188">
          <p15:clr>
            <a:srgbClr val="A4A3A4"/>
          </p15:clr>
        </p15:guide>
        <p15:guide id="9" pos="5026">
          <p15:clr>
            <a:srgbClr val="A4A3A4"/>
          </p15:clr>
        </p15:guide>
        <p15:guide id="10" pos="28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125"/>
    <a:srgbClr val="F37C23"/>
    <a:srgbClr val="3C5A77"/>
    <a:srgbClr val="BC5F2B"/>
    <a:srgbClr val="32547A"/>
    <a:srgbClr val="B8561A"/>
    <a:srgbClr val="B65A1F"/>
    <a:srgbClr val="5680AB"/>
    <a:srgbClr val="7A7A7A"/>
    <a:srgbClr val="6FA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92E1DA-518B-40B0-8648-C3856F52D650}" v="11" dt="2019-10-24T17:06:56.4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napToObjects="1">
      <p:cViewPr varScale="1">
        <p:scale>
          <a:sx n="121" d="100"/>
          <a:sy n="121" d="100"/>
        </p:scale>
        <p:origin x="1546" y="91"/>
      </p:cViewPr>
      <p:guideLst>
        <p:guide orient="horz" pos="4204"/>
        <p:guide orient="horz" pos="476"/>
        <p:guide orient="horz" pos="1443"/>
        <p:guide orient="horz" pos="966"/>
        <p:guide orient="horz" pos="1876"/>
        <p:guide orient="horz" pos="3616"/>
        <p:guide pos="2190"/>
        <p:guide pos="2188"/>
        <p:guide pos="5026"/>
        <p:guide pos="2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. Shekhar Mishra" userId="089dd682-271e-4ef1-8531-5a148cf54ff7" providerId="ADAL" clId="{CC92E1DA-518B-40B0-8648-C3856F52D650}"/>
    <pc:docChg chg="custSel addSld modSld">
      <pc:chgData name="C. Shekhar Mishra" userId="089dd682-271e-4ef1-8531-5a148cf54ff7" providerId="ADAL" clId="{CC92E1DA-518B-40B0-8648-C3856F52D650}" dt="2019-10-24T17:06:56.468" v="340" actId="11529"/>
      <pc:docMkLst>
        <pc:docMk/>
      </pc:docMkLst>
      <pc:sldChg chg="modSp">
        <pc:chgData name="C. Shekhar Mishra" userId="089dd682-271e-4ef1-8531-5a148cf54ff7" providerId="ADAL" clId="{CC92E1DA-518B-40B0-8648-C3856F52D650}" dt="2019-10-24T17:04:49.287" v="323" actId="20577"/>
        <pc:sldMkLst>
          <pc:docMk/>
          <pc:sldMk cId="3593692702" sldId="263"/>
        </pc:sldMkLst>
        <pc:spChg chg="mod">
          <ac:chgData name="C. Shekhar Mishra" userId="089dd682-271e-4ef1-8531-5a148cf54ff7" providerId="ADAL" clId="{CC92E1DA-518B-40B0-8648-C3856F52D650}" dt="2019-10-24T17:04:49.287" v="323" actId="20577"/>
          <ac:spMkLst>
            <pc:docMk/>
            <pc:sldMk cId="3593692702" sldId="263"/>
            <ac:spMk id="13" creationId="{3DA38735-7EF6-41AE-AF50-88950583451E}"/>
          </ac:spMkLst>
        </pc:spChg>
      </pc:sldChg>
      <pc:sldChg chg="addSp modSp">
        <pc:chgData name="C. Shekhar Mishra" userId="089dd682-271e-4ef1-8531-5a148cf54ff7" providerId="ADAL" clId="{CC92E1DA-518B-40B0-8648-C3856F52D650}" dt="2019-10-24T17:05:25.775" v="324" actId="11529"/>
        <pc:sldMkLst>
          <pc:docMk/>
          <pc:sldMk cId="2501254299" sldId="266"/>
        </pc:sldMkLst>
        <pc:cxnChg chg="add mod">
          <ac:chgData name="C. Shekhar Mishra" userId="089dd682-271e-4ef1-8531-5a148cf54ff7" providerId="ADAL" clId="{CC92E1DA-518B-40B0-8648-C3856F52D650}" dt="2019-10-24T17:05:25.775" v="324" actId="11529"/>
          <ac:cxnSpMkLst>
            <pc:docMk/>
            <pc:sldMk cId="2501254299" sldId="266"/>
            <ac:cxnSpMk id="6" creationId="{927CC15E-4711-4B00-B042-99066FC2C20C}"/>
          </ac:cxnSpMkLst>
        </pc:cxnChg>
      </pc:sldChg>
      <pc:sldChg chg="addSp delSp modSp">
        <pc:chgData name="C. Shekhar Mishra" userId="089dd682-271e-4ef1-8531-5a148cf54ff7" providerId="ADAL" clId="{CC92E1DA-518B-40B0-8648-C3856F52D650}" dt="2019-10-24T17:06:56.468" v="340" actId="11529"/>
        <pc:sldMkLst>
          <pc:docMk/>
          <pc:sldMk cId="3644257937" sldId="267"/>
        </pc:sldMkLst>
        <pc:picChg chg="add mod">
          <ac:chgData name="C. Shekhar Mishra" userId="089dd682-271e-4ef1-8531-5a148cf54ff7" providerId="ADAL" clId="{CC92E1DA-518B-40B0-8648-C3856F52D650}" dt="2019-10-24T17:05:45.536" v="326" actId="1076"/>
          <ac:picMkLst>
            <pc:docMk/>
            <pc:sldMk cId="3644257937" sldId="267"/>
            <ac:picMk id="2" creationId="{A3385012-0676-4393-A23E-6E014B7410C2}"/>
          </ac:picMkLst>
        </pc:picChg>
        <pc:picChg chg="add del mod">
          <ac:chgData name="C. Shekhar Mishra" userId="089dd682-271e-4ef1-8531-5a148cf54ff7" providerId="ADAL" clId="{CC92E1DA-518B-40B0-8648-C3856F52D650}" dt="2019-10-24T17:06:26.967" v="337" actId="478"/>
          <ac:picMkLst>
            <pc:docMk/>
            <pc:sldMk cId="3644257937" sldId="267"/>
            <ac:picMk id="6" creationId="{20B3FAA1-3A57-4229-8D5C-2447DBA50C30}"/>
          </ac:picMkLst>
        </pc:picChg>
        <pc:cxnChg chg="add mod">
          <ac:chgData name="C. Shekhar Mishra" userId="089dd682-271e-4ef1-8531-5a148cf54ff7" providerId="ADAL" clId="{CC92E1DA-518B-40B0-8648-C3856F52D650}" dt="2019-10-24T17:06:35.193" v="338" actId="11529"/>
          <ac:cxnSpMkLst>
            <pc:docMk/>
            <pc:sldMk cId="3644257937" sldId="267"/>
            <ac:cxnSpMk id="9" creationId="{32DF5520-BE6C-42C6-B35B-09C997AFA656}"/>
          </ac:cxnSpMkLst>
        </pc:cxnChg>
        <pc:cxnChg chg="add mod">
          <ac:chgData name="C. Shekhar Mishra" userId="089dd682-271e-4ef1-8531-5a148cf54ff7" providerId="ADAL" clId="{CC92E1DA-518B-40B0-8648-C3856F52D650}" dt="2019-10-24T17:06:44.963" v="339" actId="11529"/>
          <ac:cxnSpMkLst>
            <pc:docMk/>
            <pc:sldMk cId="3644257937" sldId="267"/>
            <ac:cxnSpMk id="12" creationId="{9A2A3B3A-C60C-463F-880A-D30D5998AEAB}"/>
          </ac:cxnSpMkLst>
        </pc:cxnChg>
        <pc:cxnChg chg="add mod">
          <ac:chgData name="C. Shekhar Mishra" userId="089dd682-271e-4ef1-8531-5a148cf54ff7" providerId="ADAL" clId="{CC92E1DA-518B-40B0-8648-C3856F52D650}" dt="2019-10-24T17:06:56.468" v="340" actId="11529"/>
          <ac:cxnSpMkLst>
            <pc:docMk/>
            <pc:sldMk cId="3644257937" sldId="267"/>
            <ac:cxnSpMk id="14" creationId="{E1BD9369-EA04-4373-964F-A07FE805F0F3}"/>
          </ac:cxnSpMkLst>
        </pc:cxnChg>
      </pc:sldChg>
      <pc:sldChg chg="addSp delSp modSp add">
        <pc:chgData name="C. Shekhar Mishra" userId="089dd682-271e-4ef1-8531-5a148cf54ff7" providerId="ADAL" clId="{CC92E1DA-518B-40B0-8648-C3856F52D650}" dt="2019-10-17T18:39:54.334" v="32" actId="20577"/>
        <pc:sldMkLst>
          <pc:docMk/>
          <pc:sldMk cId="3103277897" sldId="270"/>
        </pc:sldMkLst>
        <pc:spChg chg="mod">
          <ac:chgData name="C. Shekhar Mishra" userId="089dd682-271e-4ef1-8531-5a148cf54ff7" providerId="ADAL" clId="{CC92E1DA-518B-40B0-8648-C3856F52D650}" dt="2019-10-17T18:39:54.334" v="32" actId="20577"/>
          <ac:spMkLst>
            <pc:docMk/>
            <pc:sldMk cId="3103277897" sldId="270"/>
            <ac:spMk id="2" creationId="{4BA74559-0745-47CE-87DB-340E4AAA2159}"/>
          </ac:spMkLst>
        </pc:spChg>
        <pc:spChg chg="del">
          <ac:chgData name="C. Shekhar Mishra" userId="089dd682-271e-4ef1-8531-5a148cf54ff7" providerId="ADAL" clId="{CC92E1DA-518B-40B0-8648-C3856F52D650}" dt="2019-10-17T18:39:27.067" v="1"/>
          <ac:spMkLst>
            <pc:docMk/>
            <pc:sldMk cId="3103277897" sldId="270"/>
            <ac:spMk id="6" creationId="{93838555-20CD-4887-8492-6172E17350E5}"/>
          </ac:spMkLst>
        </pc:spChg>
        <pc:spChg chg="del">
          <ac:chgData name="C. Shekhar Mishra" userId="089dd682-271e-4ef1-8531-5a148cf54ff7" providerId="ADAL" clId="{CC92E1DA-518B-40B0-8648-C3856F52D650}" dt="2019-10-17T18:39:39.246" v="2"/>
          <ac:spMkLst>
            <pc:docMk/>
            <pc:sldMk cId="3103277897" sldId="270"/>
            <ac:spMk id="7" creationId="{5ABE7845-FBF7-4D00-B09F-2815226BD6BB}"/>
          </ac:spMkLst>
        </pc:spChg>
        <pc:picChg chg="add mod">
          <ac:chgData name="C. Shekhar Mishra" userId="089dd682-271e-4ef1-8531-5a148cf54ff7" providerId="ADAL" clId="{CC92E1DA-518B-40B0-8648-C3856F52D650}" dt="2019-10-17T18:39:27.067" v="1"/>
          <ac:picMkLst>
            <pc:docMk/>
            <pc:sldMk cId="3103277897" sldId="270"/>
            <ac:picMk id="9" creationId="{0ADD7AE3-2087-4048-9C29-77A669C177E7}"/>
          </ac:picMkLst>
        </pc:picChg>
        <pc:picChg chg="add mod">
          <ac:chgData name="C. Shekhar Mishra" userId="089dd682-271e-4ef1-8531-5a148cf54ff7" providerId="ADAL" clId="{CC92E1DA-518B-40B0-8648-C3856F52D650}" dt="2019-10-17T18:39:39.246" v="2"/>
          <ac:picMkLst>
            <pc:docMk/>
            <pc:sldMk cId="3103277897" sldId="270"/>
            <ac:picMk id="11" creationId="{9B89772F-C0AC-48B4-9571-ACD93DF8BCBA}"/>
          </ac:picMkLst>
        </pc:picChg>
      </pc:sldChg>
      <pc:sldChg chg="addSp delSp modSp add">
        <pc:chgData name="C. Shekhar Mishra" userId="089dd682-271e-4ef1-8531-5a148cf54ff7" providerId="ADAL" clId="{CC92E1DA-518B-40B0-8648-C3856F52D650}" dt="2019-10-24T17:03:49.682" v="303" actId="20577"/>
        <pc:sldMkLst>
          <pc:docMk/>
          <pc:sldMk cId="2367571236" sldId="271"/>
        </pc:sldMkLst>
        <pc:spChg chg="del">
          <ac:chgData name="C. Shekhar Mishra" userId="089dd682-271e-4ef1-8531-5a148cf54ff7" providerId="ADAL" clId="{CC92E1DA-518B-40B0-8648-C3856F52D650}" dt="2019-10-24T17:00:26.767" v="34"/>
          <ac:spMkLst>
            <pc:docMk/>
            <pc:sldMk cId="2367571236" sldId="271"/>
            <ac:spMk id="2" creationId="{2942396A-D8BA-494A-A017-7D8F58301D3A}"/>
          </ac:spMkLst>
        </pc:spChg>
        <pc:spChg chg="del">
          <ac:chgData name="C. Shekhar Mishra" userId="089dd682-271e-4ef1-8531-5a148cf54ff7" providerId="ADAL" clId="{CC92E1DA-518B-40B0-8648-C3856F52D650}" dt="2019-10-24T17:00:26.767" v="34"/>
          <ac:spMkLst>
            <pc:docMk/>
            <pc:sldMk cId="2367571236" sldId="271"/>
            <ac:spMk id="3" creationId="{14D3B4EE-A827-4A76-86A7-43FB9D0156AE}"/>
          </ac:spMkLst>
        </pc:spChg>
        <pc:spChg chg="add mod">
          <ac:chgData name="C. Shekhar Mishra" userId="089dd682-271e-4ef1-8531-5a148cf54ff7" providerId="ADAL" clId="{CC92E1DA-518B-40B0-8648-C3856F52D650}" dt="2019-10-24T17:00:49.863" v="52" actId="20577"/>
          <ac:spMkLst>
            <pc:docMk/>
            <pc:sldMk cId="2367571236" sldId="271"/>
            <ac:spMk id="4" creationId="{13288369-392B-436F-96CB-CC4513D0EAEA}"/>
          </ac:spMkLst>
        </pc:spChg>
        <pc:spChg chg="add mod">
          <ac:chgData name="C. Shekhar Mishra" userId="089dd682-271e-4ef1-8531-5a148cf54ff7" providerId="ADAL" clId="{CC92E1DA-518B-40B0-8648-C3856F52D650}" dt="2019-10-24T17:03:49.682" v="303" actId="20577"/>
          <ac:spMkLst>
            <pc:docMk/>
            <pc:sldMk cId="2367571236" sldId="271"/>
            <ac:spMk id="5" creationId="{C3BDB1E0-8252-40E1-A8EA-C53EDC2BB2C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10/24/2019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0416"/>
            <a:ext cx="8218488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2696827"/>
            <a:ext cx="8221663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="0" i="0" baseline="0">
                <a:solidFill>
                  <a:srgbClr val="E95125"/>
                </a:solidFill>
                <a:latin typeface="Helvetica"/>
                <a:cs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D2D963-473D-4CC0-BC57-111DF6856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4501" y="6031408"/>
            <a:ext cx="2378244" cy="50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4026" y="462518"/>
            <a:ext cx="8229600" cy="647102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algn="l">
              <a:defRPr sz="40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1"/>
          </p:nvPr>
        </p:nvSpPr>
        <p:spPr>
          <a:xfrm>
            <a:off x="454029" y="1207770"/>
            <a:ext cx="8232771" cy="5070302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1"/>
          </p:nvPr>
        </p:nvSpPr>
        <p:spPr>
          <a:xfrm>
            <a:off x="454026" y="1207770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marL="256032" marR="0" lvl="0" indent="-265176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2"/>
          </p:nvPr>
        </p:nvSpPr>
        <p:spPr>
          <a:xfrm>
            <a:off x="4696050" y="1215721"/>
            <a:ext cx="3990750" cy="503162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83195" y="5521482"/>
            <a:ext cx="4003605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11"/>
          </p:nvPr>
        </p:nvSpPr>
        <p:spPr>
          <a:xfrm>
            <a:off x="470059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4696050" y="1206941"/>
            <a:ext cx="3990750" cy="418011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457200" y="1238250"/>
            <a:ext cx="8229600" cy="500909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237106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340612"/>
            <a:ext cx="3017520" cy="91533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716338" y="1208366"/>
            <a:ext cx="4959767" cy="5047578"/>
          </a:xfrm>
          <a:prstGeom prst="rect">
            <a:avLst/>
          </a:prstGeom>
        </p:spPr>
        <p:txBody>
          <a:bodyPr vert="horz" lIns="0" rIns="0"/>
          <a:lstStyle>
            <a:lvl1pPr marL="0" indent="0">
              <a:buFontTx/>
              <a:buNone/>
              <a:defRPr>
                <a:solidFill>
                  <a:srgbClr val="3C5A77"/>
                </a:solidFill>
                <a:latin typeface="Helvetica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2518"/>
            <a:ext cx="8229600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6"/>
          </p:nvPr>
        </p:nvSpPr>
        <p:spPr>
          <a:xfrm>
            <a:off x="470059" y="1206941"/>
            <a:ext cx="3004665" cy="4046976"/>
          </a:xfrm>
          <a:prstGeom prst="rect">
            <a:avLst/>
          </a:prstGeom>
        </p:spPr>
        <p:txBody>
          <a:bodyPr lIns="0" rIns="0">
            <a:normAutofit/>
          </a:bodyPr>
          <a:lstStyle>
            <a:lvl1pPr marL="256032" indent="-265176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3C5A77"/>
                </a:solidFill>
                <a:latin typeface="Helvetica"/>
              </a:defRPr>
            </a:lvl1pPr>
            <a:lvl2pPr marL="541338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3C5A77"/>
                </a:solidFill>
                <a:latin typeface="Helvetica"/>
              </a:defRPr>
            </a:lvl2pPr>
            <a:lvl3pPr marL="898525" indent="-2730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3C5A77"/>
                </a:solidFill>
                <a:latin typeface="Helvetica"/>
              </a:defRPr>
            </a:lvl3pPr>
            <a:lvl4pPr marL="11652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3C5A77"/>
                </a:solidFill>
                <a:latin typeface="Helvetica"/>
              </a:defRPr>
            </a:lvl4pPr>
            <a:lvl5pPr marL="1431925" indent="-2667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3C5A77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4025" y="1227137"/>
            <a:ext cx="8229600" cy="4487650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3200">
                <a:solidFill>
                  <a:srgbClr val="3C5A77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457204" y="5839748"/>
            <a:ext cx="8229596" cy="43973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600" b="0" i="0" baseline="0">
                <a:solidFill>
                  <a:srgbClr val="E95125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458988"/>
            <a:ext cx="8229600" cy="7019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4400" b="1" i="0" baseline="0">
                <a:solidFill>
                  <a:srgbClr val="E95125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349311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7200" y="5760720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7200" y="472239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082" y="5953373"/>
            <a:ext cx="1370067" cy="578035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095044" y="240226"/>
            <a:ext cx="3598105" cy="199542"/>
            <a:chOff x="5136243" y="672026"/>
            <a:chExt cx="3598105" cy="19954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6243" y="682088"/>
              <a:ext cx="1690006" cy="1894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7491" y="672026"/>
              <a:ext cx="1886857" cy="18948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9219" y="6549548"/>
            <a:ext cx="998567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smtClean="0">
                <a:solidFill>
                  <a:srgbClr val="E9512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77785" y="6549548"/>
            <a:ext cx="4892514" cy="170720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 i="0" baseline="0" dirty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GB"/>
              <a:t>Mishra | ICEBERG As Found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4026" y="6549548"/>
            <a:ext cx="425194" cy="158697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E95125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57200" y="6357635"/>
            <a:ext cx="8229600" cy="0"/>
          </a:xfrm>
          <a:prstGeom prst="line">
            <a:avLst/>
          </a:prstGeom>
          <a:ln>
            <a:solidFill>
              <a:srgbClr val="E951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1175" y="6489520"/>
            <a:ext cx="561974" cy="2370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C658D2-0058-48DD-B273-75D1C043262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847716" y="6489520"/>
            <a:ext cx="1214908" cy="2626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dunescience.org/cgi-bin/private/RetrieveFile?docid=11257&amp;filename=SSP_Grounding_Cabling.pdf&amp;version=5" TargetMode="External"/><Relationship Id="rId2" Type="http://schemas.openxmlformats.org/officeDocument/2006/relationships/hyperlink" Target="https://docs.dunescience.org/cgi-bin/private/ShowDocument?docid=1125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fermipoint.fnal.gov/service/tsworc/Lists/tsworc/DispForm.aspx?ID=2659" TargetMode="External"/><Relationship Id="rId2" Type="http://schemas.openxmlformats.org/officeDocument/2006/relationships/hyperlink" Target="https://docs.dunescience.org/cgi-bin/private/ShowDocument?docid=105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dunescience.org/cgi-bin/private/ShowDocument?docid=9877" TargetMode="External"/><Relationship Id="rId5" Type="http://schemas.openxmlformats.org/officeDocument/2006/relationships/hyperlink" Target="https://fermipoint.fnal.gov/service/tsworc/Lists/tsworc/Attachments/2659/ORC_CE_Rack_ICEBERG.pdf" TargetMode="External"/><Relationship Id="rId4" Type="http://schemas.openxmlformats.org/officeDocument/2006/relationships/hyperlink" Target="https://fermipoint.fnal.gov/service/tsworc/Lists/tsworc/Attachments/2659/iceberg-controls.pdf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dunescience.org/cgi-bin/private/RetrieveFile?docid=10515&amp;filename=PL506_to_NIM_powercable.pdf&amp;version=5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ICEBERG Power (As Found)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4025" y="3557361"/>
            <a:ext cx="8221663" cy="1721069"/>
          </a:xfrm>
        </p:spPr>
        <p:txBody>
          <a:bodyPr/>
          <a:lstStyle/>
          <a:p>
            <a:r>
              <a:rPr lang="en-GB" dirty="0"/>
              <a:t>Shekhar, Linda, Carlos, Rory et al.</a:t>
            </a:r>
          </a:p>
          <a:p>
            <a:endParaRPr lang="en-GB" dirty="0"/>
          </a:p>
          <a:p>
            <a:r>
              <a:rPr lang="en-GB" dirty="0"/>
              <a:t>10/17/2019</a:t>
            </a:r>
          </a:p>
        </p:txBody>
      </p:sp>
    </p:spTree>
    <p:extLst>
      <p:ext uri="{BB962C8B-B14F-4D97-AF65-F5344CB8AC3E}">
        <p14:creationId xmlns:p14="http://schemas.microsoft.com/office/powerpoint/2010/main" val="1741762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07E8FF-B142-415B-B592-6AF021380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 PD Electrical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9556993-2B00-41C5-A214-35A406BA321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DUNE ICEBERG PD Documentation</a:t>
            </a:r>
          </a:p>
          <a:p>
            <a:pPr lvl="1"/>
            <a:r>
              <a:rPr lang="en-US" dirty="0">
                <a:hlinkClick r:id="rId2"/>
              </a:rPr>
              <a:t>https://docs.dunescience.org/cgi-bin/private/ShowDocument?docid=11257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https://docs.dunescience.org/cgi-bin/private/RetrieveFile?docid=11257&amp;filename=SSP_Grounding_Cabling.pdf&amp;version=5</a:t>
            </a:r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85A75F-FE50-4D70-97DF-ECB723BED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2D168A-7742-40FA-A662-CA44A981B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D9C3D-170F-4722-8E88-D4E081357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57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83C5106-F7FA-449F-9257-1EA9D793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PD: DAPHNE Configuration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C28296C-BFD7-4ABD-A38F-9ED8727B3F7E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528127" y="1208088"/>
            <a:ext cx="6084570" cy="50704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035E6A-327A-4685-9EC7-02F7FB320F1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741CEE-2A08-449D-B5E8-6A634A318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0D3D46-0C88-435E-B003-FED478BF9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7CC15E-4711-4B00-B042-99066FC2C20C}"/>
              </a:ext>
            </a:extLst>
          </p:cNvPr>
          <p:cNvCxnSpPr/>
          <p:nvPr/>
        </p:nvCxnSpPr>
        <p:spPr>
          <a:xfrm flipH="1" flipV="1">
            <a:off x="6508006" y="5158477"/>
            <a:ext cx="775663" cy="5486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254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609BC5-FA3D-45A7-A2AC-CA58D91E6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PD: SSP Configuration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B2CB533-DE68-4174-B3BB-F6A113450BD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528127" y="1208088"/>
            <a:ext cx="6084570" cy="507047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14169-8795-4AE0-9E2B-669D031290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E97C2-2B71-4A93-9A04-5D20FEF379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98D67-7A11-4895-BA62-800295773D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85012-0676-4393-A23E-6E014B74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303" y="5017923"/>
            <a:ext cx="944962" cy="71939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DF5520-BE6C-42C6-B35B-09C997AFA656}"/>
              </a:ext>
            </a:extLst>
          </p:cNvPr>
          <p:cNvCxnSpPr/>
          <p:nvPr/>
        </p:nvCxnSpPr>
        <p:spPr>
          <a:xfrm>
            <a:off x="4275608" y="5017923"/>
            <a:ext cx="1078362" cy="2540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2A3B3A-C60C-463F-880A-D30D5998AEAB}"/>
              </a:ext>
            </a:extLst>
          </p:cNvPr>
          <p:cNvCxnSpPr/>
          <p:nvPr/>
        </p:nvCxnSpPr>
        <p:spPr>
          <a:xfrm flipV="1">
            <a:off x="1633308" y="4956679"/>
            <a:ext cx="800888" cy="599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BD9369-EA04-4373-964F-A07FE805F0F3}"/>
              </a:ext>
            </a:extLst>
          </p:cNvPr>
          <p:cNvCxnSpPr/>
          <p:nvPr/>
        </p:nvCxnSpPr>
        <p:spPr>
          <a:xfrm flipV="1">
            <a:off x="1528127" y="4275608"/>
            <a:ext cx="1461015" cy="3594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257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74559-0745-47CE-87DB-340E4AAA2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Cryogenic Controls: As Build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CEF69-766B-481C-985F-28467C0694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2210B8-43D0-4F50-BBEB-E225ED869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B9766-F4CE-44AF-87C7-16D05D7E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DD7AE3-2087-4048-9C29-77A669C177E7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-65088" y="1838325"/>
            <a:ext cx="5029201" cy="3771900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B89772F-C0AC-48B4-9571-ACD93DF8BCBA}"/>
              </a:ext>
            </a:extLst>
          </p:cNvPr>
          <p:cNvPicPr>
            <a:picLocks noGrp="1" noChangeAspect="1"/>
          </p:cNvPicPr>
          <p:nvPr>
            <p:ph idx="12"/>
          </p:nvPr>
        </p:nvPicPr>
        <p:blipFill>
          <a:blip r:embed="rId3"/>
          <a:stretch>
            <a:fillRect/>
          </a:stretch>
        </p:blipFill>
        <p:spPr>
          <a:xfrm rot="5400000">
            <a:off x="4175125" y="1844080"/>
            <a:ext cx="5030788" cy="3773091"/>
          </a:xfrm>
        </p:spPr>
      </p:pic>
    </p:spTree>
    <p:extLst>
      <p:ext uri="{BB962C8B-B14F-4D97-AF65-F5344CB8AC3E}">
        <p14:creationId xmlns:p14="http://schemas.microsoft.com/office/powerpoint/2010/main" val="3103277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F0DC74A-FC2D-4B82-AB96-D9B1A65E9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CDF2F7C-DA33-40C8-9AD3-D4B2D3EEEAFD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ICEBERG DAQ is connected to cryostat only through optical fiber.</a:t>
            </a:r>
          </a:p>
          <a:p>
            <a:r>
              <a:rPr lang="en-US" b="1" dirty="0"/>
              <a:t>CE Detector Electrical: </a:t>
            </a:r>
            <a:r>
              <a:rPr lang="en-US" dirty="0"/>
              <a:t>We have not found any inconsistency in the DUNE grounding rules, documents submitted and as found at ICEBERG.</a:t>
            </a:r>
          </a:p>
          <a:p>
            <a:r>
              <a:rPr lang="en-US" b="1" dirty="0"/>
              <a:t>PD Electrical: </a:t>
            </a:r>
            <a:r>
              <a:rPr lang="en-US" dirty="0"/>
              <a:t>Three differences have been found</a:t>
            </a:r>
          </a:p>
          <a:p>
            <a:pPr lvl="1"/>
            <a:r>
              <a:rPr lang="en-US" u="sng" dirty="0"/>
              <a:t>DAPHNE and SSP</a:t>
            </a:r>
            <a:r>
              <a:rPr lang="en-US" dirty="0"/>
              <a:t>: There exists a 11kOhm resistance between the Detector Ground and +/- 2.5 V power supply return</a:t>
            </a:r>
          </a:p>
          <a:p>
            <a:pPr lvl="1"/>
            <a:r>
              <a:rPr lang="en-US" u="sng" dirty="0"/>
              <a:t>SSP:</a:t>
            </a:r>
            <a:r>
              <a:rPr lang="en-US" dirty="0"/>
              <a:t> When switching to SSP readout the Ground Jumper cable between the 48 V and +/- 2.5 V power supplies was not removed.</a:t>
            </a:r>
          </a:p>
          <a:p>
            <a:pPr lvl="1"/>
            <a:r>
              <a:rPr lang="en-US" u="sng" dirty="0"/>
              <a:t>SSP</a:t>
            </a:r>
            <a:r>
              <a:rPr lang="en-US" dirty="0"/>
              <a:t>: The SSP document submitted and as found, differ in ground connection. </a:t>
            </a:r>
          </a:p>
          <a:p>
            <a:pPr lvl="2"/>
            <a:r>
              <a:rPr lang="en-US" dirty="0"/>
              <a:t>SSP Circuit common (Power Ground, Analog Ground, PCB Ground) is directly connected to Detector Ground. </a:t>
            </a:r>
          </a:p>
          <a:p>
            <a:r>
              <a:rPr lang="en-US" b="1" dirty="0"/>
              <a:t>Purity Monitor: </a:t>
            </a:r>
            <a:r>
              <a:rPr lang="en-US" dirty="0"/>
              <a:t>No inconsistency found.</a:t>
            </a:r>
          </a:p>
          <a:p>
            <a:r>
              <a:rPr lang="en-US" b="1" dirty="0"/>
              <a:t>Cryogenic Control: </a:t>
            </a:r>
            <a:r>
              <a:rPr lang="en-US" dirty="0"/>
              <a:t>No inconsistency found but drawing needs updating (as attached earlier).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6D7B42-819C-4301-BF5D-269EEAB8F6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769FD-52BF-416A-A009-7D9716358A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70884-2295-4824-8E73-4B97D767C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95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288369-392B-436F-96CB-CC4513D0E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As found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3BDB1E0-8252-40E1-A8EA-C53EDC2BB2C2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We have 4/12 fuses blown in WIB in CE.</a:t>
            </a:r>
          </a:p>
          <a:p>
            <a:r>
              <a:rPr lang="en-US" dirty="0"/>
              <a:t>We have several FEMBs that are not initializing.</a:t>
            </a:r>
          </a:p>
          <a:p>
            <a:r>
              <a:rPr lang="en-US" dirty="0"/>
              <a:t>We see unusual behavior in CE Power when PD SSP power is turned on/off</a:t>
            </a:r>
          </a:p>
        </p:txBody>
      </p:sp>
    </p:spTree>
    <p:extLst>
      <p:ext uri="{BB962C8B-B14F-4D97-AF65-F5344CB8AC3E}">
        <p14:creationId xmlns:p14="http://schemas.microsoft.com/office/powerpoint/2010/main" val="2367571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2B72E5-346B-42CE-A1B2-8EE6CD75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ICEBERG CE Electrical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7FF8801-7DC2-422A-8F6D-3D28F86C38A8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fr-FR" b="1" dirty="0"/>
              <a:t>DUNE ICEBERG CE Rack Documentation</a:t>
            </a:r>
          </a:p>
          <a:p>
            <a:pPr lvl="1"/>
            <a:r>
              <a:rPr lang="en-US" dirty="0">
                <a:hlinkClick r:id="rId2"/>
              </a:rPr>
              <a:t>https://docs.dunescience.org/cgi-bin/private/ShowDocument?docid=10515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https://fermipoint.fnal.gov/service/tsworc/Lists/tsworc/DispForm.aspx?ID=2659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https://fermipoint.fnal.gov/service/tsworc/Lists/tsworc/Attachments/2659/iceberg-controls.pdf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5"/>
              </a:rPr>
              <a:t>https://fermipoint.fnal.gov/service/tsworc/Lists/tsworc/Attachments/2659/ORC_CE_Rack_ICEBERG.pdf</a:t>
            </a:r>
            <a:r>
              <a:rPr lang="en-US" dirty="0"/>
              <a:t> </a:t>
            </a:r>
          </a:p>
          <a:p>
            <a:r>
              <a:rPr lang="en-US" dirty="0"/>
              <a:t>DAQ DUNE TPC Cold Electronics Test</a:t>
            </a:r>
          </a:p>
          <a:p>
            <a:pPr lvl="1"/>
            <a:r>
              <a:rPr lang="en-US" dirty="0">
                <a:hlinkClick r:id="rId6"/>
              </a:rPr>
              <a:t>https://docs.dunescience.org/cgi-bin/private/ShowDocument?docid=9877</a:t>
            </a:r>
            <a:r>
              <a:rPr lang="en-US" dirty="0"/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2E5CE3B-53E1-4BF1-A9B0-8AC5399265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65EE990-B4BB-484C-BEB1-43CBC07B2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8142AF-96FA-4F00-868B-2CAC7D434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44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9F297C9-93D8-4981-8896-79BEB880E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Wiener PL506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58DBB-A096-4C39-B6E1-56BC79AFB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4434BD-7316-41E6-9D32-6482C9234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916EC-9EB2-4773-A1AE-2DF196A24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CC346E-66FF-4762-9F35-0022A9588034}"/>
              </a:ext>
            </a:extLst>
          </p:cNvPr>
          <p:cNvGrpSpPr/>
          <p:nvPr/>
        </p:nvGrpSpPr>
        <p:grpSpPr>
          <a:xfrm>
            <a:off x="508700" y="1450984"/>
            <a:ext cx="3162277" cy="4397323"/>
            <a:chOff x="1872178" y="1369704"/>
            <a:chExt cx="3162277" cy="439732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71FE0B-A9BF-4B58-A63A-B6DBBEACBBED}"/>
                </a:ext>
              </a:extLst>
            </p:cNvPr>
            <p:cNvGrpSpPr/>
            <p:nvPr/>
          </p:nvGrpSpPr>
          <p:grpSpPr>
            <a:xfrm>
              <a:off x="3496443" y="1369704"/>
              <a:ext cx="1538012" cy="4397323"/>
              <a:chOff x="2671032" y="1016556"/>
              <a:chExt cx="1538012" cy="43973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39E257B-E149-4F32-9A98-317D9C7B2A91}"/>
                  </a:ext>
                </a:extLst>
              </p:cNvPr>
              <p:cNvSpPr/>
              <p:nvPr/>
            </p:nvSpPr>
            <p:spPr>
              <a:xfrm>
                <a:off x="2671032" y="1016556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0 (SSP) 22V/1.7A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0941535-1011-4F2A-BD07-566A159D4E84}"/>
                  </a:ext>
                </a:extLst>
              </p:cNvPr>
              <p:cNvSpPr/>
              <p:nvPr/>
            </p:nvSpPr>
            <p:spPr>
              <a:xfrm>
                <a:off x="2676636" y="1761752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1 18V/1A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1B345AD-55D6-468B-A2C1-4E76C56BD911}"/>
                  </a:ext>
                </a:extLst>
              </p:cNvPr>
              <p:cNvSpPr/>
              <p:nvPr/>
            </p:nvSpPr>
            <p:spPr>
              <a:xfrm>
                <a:off x="2676636" y="2484792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2 12V/1A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65F4FE6-4436-454B-9805-6A103AB40B42}"/>
                  </a:ext>
                </a:extLst>
              </p:cNvPr>
              <p:cNvSpPr/>
              <p:nvPr/>
            </p:nvSpPr>
            <p:spPr>
              <a:xfrm>
                <a:off x="2671032" y="3229988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3 12V/1A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7253F05-24DB-42A6-9B09-935C31AE57A1}"/>
                  </a:ext>
                </a:extLst>
              </p:cNvPr>
              <p:cNvSpPr/>
              <p:nvPr/>
            </p:nvSpPr>
            <p:spPr>
              <a:xfrm>
                <a:off x="2676636" y="3945643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4 48V/3A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CE38E03-4024-47DC-AD95-B8C23520853B}"/>
                  </a:ext>
                </a:extLst>
              </p:cNvPr>
              <p:cNvSpPr/>
              <p:nvPr/>
            </p:nvSpPr>
            <p:spPr>
              <a:xfrm>
                <a:off x="2672432" y="4679761"/>
                <a:ext cx="1532408" cy="73411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Ch 5 Empty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745978E-BBD0-4270-BFB4-D90F0A85ABAB}"/>
                </a:ext>
              </a:extLst>
            </p:cNvPr>
            <p:cNvCxnSpPr/>
            <p:nvPr/>
          </p:nvCxnSpPr>
          <p:spPr>
            <a:xfrm flipH="1">
              <a:off x="1872182" y="1576553"/>
              <a:ext cx="161865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EFB8B0-AC40-4F18-9F47-83A942C35EAA}"/>
                </a:ext>
              </a:extLst>
            </p:cNvPr>
            <p:cNvCxnSpPr/>
            <p:nvPr/>
          </p:nvCxnSpPr>
          <p:spPr>
            <a:xfrm flipH="1">
              <a:off x="1872180" y="3073225"/>
              <a:ext cx="161865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2F07236-BDB6-42E4-9F76-CD7677B87A10}"/>
                </a:ext>
              </a:extLst>
            </p:cNvPr>
            <p:cNvCxnSpPr/>
            <p:nvPr/>
          </p:nvCxnSpPr>
          <p:spPr>
            <a:xfrm flipH="1">
              <a:off x="1872179" y="3741683"/>
              <a:ext cx="161865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4BFF07-7A77-4696-AF92-3673ACDAFC7D}"/>
                </a:ext>
              </a:extLst>
            </p:cNvPr>
            <p:cNvCxnSpPr/>
            <p:nvPr/>
          </p:nvCxnSpPr>
          <p:spPr>
            <a:xfrm flipH="1">
              <a:off x="1872178" y="4549928"/>
              <a:ext cx="161865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F869191-AF0A-4286-A084-CB3191FF6EA6}"/>
                </a:ext>
              </a:extLst>
            </p:cNvPr>
            <p:cNvCxnSpPr/>
            <p:nvPr/>
          </p:nvCxnSpPr>
          <p:spPr>
            <a:xfrm flipH="1">
              <a:off x="1872181" y="1803576"/>
              <a:ext cx="161865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946DBF4-4A75-4F07-95A8-FE1FA5392B24}"/>
                </a:ext>
              </a:extLst>
            </p:cNvPr>
            <p:cNvCxnSpPr/>
            <p:nvPr/>
          </p:nvCxnSpPr>
          <p:spPr>
            <a:xfrm flipH="1">
              <a:off x="1872182" y="4685821"/>
              <a:ext cx="161865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9C869C9-5F85-4946-8D22-E8E4CCBB599B}"/>
                </a:ext>
              </a:extLst>
            </p:cNvPr>
            <p:cNvCxnSpPr/>
            <p:nvPr/>
          </p:nvCxnSpPr>
          <p:spPr>
            <a:xfrm flipH="1">
              <a:off x="1883390" y="3930870"/>
              <a:ext cx="161865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77BF632-D337-4634-9A45-75ED1025DDB0}"/>
                </a:ext>
              </a:extLst>
            </p:cNvPr>
            <p:cNvCxnSpPr/>
            <p:nvPr/>
          </p:nvCxnSpPr>
          <p:spPr>
            <a:xfrm flipH="1">
              <a:off x="1872182" y="3276075"/>
              <a:ext cx="161865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31263EE-7959-4923-9EBC-B35EBB73AE94}"/>
                </a:ext>
              </a:extLst>
            </p:cNvPr>
            <p:cNvSpPr/>
            <p:nvPr/>
          </p:nvSpPr>
          <p:spPr>
            <a:xfrm>
              <a:off x="2818874" y="1961048"/>
              <a:ext cx="542681" cy="51178"/>
            </a:xfrm>
            <a:custGeom>
              <a:avLst/>
              <a:gdLst>
                <a:gd name="connsiteX0" fmla="*/ 0 w 542681"/>
                <a:gd name="connsiteY0" fmla="*/ 6489 h 51178"/>
                <a:gd name="connsiteX1" fmla="*/ 353148 w 542681"/>
                <a:gd name="connsiteY1" fmla="*/ 182 h 51178"/>
                <a:gd name="connsiteX2" fmla="*/ 542334 w 542681"/>
                <a:gd name="connsiteY2" fmla="*/ 12795 h 51178"/>
                <a:gd name="connsiteX3" fmla="*/ 403598 w 542681"/>
                <a:gd name="connsiteY3" fmla="*/ 50632 h 51178"/>
                <a:gd name="connsiteX4" fmla="*/ 403598 w 542681"/>
                <a:gd name="connsiteY4" fmla="*/ 31713 h 5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681" h="51178">
                  <a:moveTo>
                    <a:pt x="0" y="6489"/>
                  </a:moveTo>
                  <a:cubicBezTo>
                    <a:pt x="131379" y="2810"/>
                    <a:pt x="262759" y="-869"/>
                    <a:pt x="353148" y="182"/>
                  </a:cubicBezTo>
                  <a:cubicBezTo>
                    <a:pt x="443537" y="1233"/>
                    <a:pt x="533926" y="4387"/>
                    <a:pt x="542334" y="12795"/>
                  </a:cubicBezTo>
                  <a:cubicBezTo>
                    <a:pt x="550742" y="21203"/>
                    <a:pt x="403598" y="50632"/>
                    <a:pt x="403598" y="50632"/>
                  </a:cubicBezTo>
                  <a:cubicBezTo>
                    <a:pt x="380475" y="53785"/>
                    <a:pt x="392036" y="42749"/>
                    <a:pt x="403598" y="31713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FE27A80-EA53-45AD-A00E-A57E63AA8BCB}"/>
                </a:ext>
              </a:extLst>
            </p:cNvPr>
            <p:cNvSpPr/>
            <p:nvPr/>
          </p:nvSpPr>
          <p:spPr>
            <a:xfrm>
              <a:off x="2953762" y="3450548"/>
              <a:ext cx="542681" cy="51178"/>
            </a:xfrm>
            <a:custGeom>
              <a:avLst/>
              <a:gdLst>
                <a:gd name="connsiteX0" fmla="*/ 0 w 542681"/>
                <a:gd name="connsiteY0" fmla="*/ 6489 h 51178"/>
                <a:gd name="connsiteX1" fmla="*/ 353148 w 542681"/>
                <a:gd name="connsiteY1" fmla="*/ 182 h 51178"/>
                <a:gd name="connsiteX2" fmla="*/ 542334 w 542681"/>
                <a:gd name="connsiteY2" fmla="*/ 12795 h 51178"/>
                <a:gd name="connsiteX3" fmla="*/ 403598 w 542681"/>
                <a:gd name="connsiteY3" fmla="*/ 50632 h 51178"/>
                <a:gd name="connsiteX4" fmla="*/ 403598 w 542681"/>
                <a:gd name="connsiteY4" fmla="*/ 31713 h 5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681" h="51178">
                  <a:moveTo>
                    <a:pt x="0" y="6489"/>
                  </a:moveTo>
                  <a:cubicBezTo>
                    <a:pt x="131379" y="2810"/>
                    <a:pt x="262759" y="-869"/>
                    <a:pt x="353148" y="182"/>
                  </a:cubicBezTo>
                  <a:cubicBezTo>
                    <a:pt x="443537" y="1233"/>
                    <a:pt x="533926" y="4387"/>
                    <a:pt x="542334" y="12795"/>
                  </a:cubicBezTo>
                  <a:cubicBezTo>
                    <a:pt x="550742" y="21203"/>
                    <a:pt x="403598" y="50632"/>
                    <a:pt x="403598" y="50632"/>
                  </a:cubicBezTo>
                  <a:cubicBezTo>
                    <a:pt x="380475" y="53785"/>
                    <a:pt x="392036" y="42749"/>
                    <a:pt x="403598" y="31713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C512BD5-405C-4F08-9745-CDE8808C92CA}"/>
                </a:ext>
              </a:extLst>
            </p:cNvPr>
            <p:cNvSpPr/>
            <p:nvPr/>
          </p:nvSpPr>
          <p:spPr>
            <a:xfrm>
              <a:off x="2953761" y="4803752"/>
              <a:ext cx="542681" cy="51178"/>
            </a:xfrm>
            <a:custGeom>
              <a:avLst/>
              <a:gdLst>
                <a:gd name="connsiteX0" fmla="*/ 0 w 542681"/>
                <a:gd name="connsiteY0" fmla="*/ 6489 h 51178"/>
                <a:gd name="connsiteX1" fmla="*/ 353148 w 542681"/>
                <a:gd name="connsiteY1" fmla="*/ 182 h 51178"/>
                <a:gd name="connsiteX2" fmla="*/ 542334 w 542681"/>
                <a:gd name="connsiteY2" fmla="*/ 12795 h 51178"/>
                <a:gd name="connsiteX3" fmla="*/ 403598 w 542681"/>
                <a:gd name="connsiteY3" fmla="*/ 50632 h 51178"/>
                <a:gd name="connsiteX4" fmla="*/ 403598 w 542681"/>
                <a:gd name="connsiteY4" fmla="*/ 31713 h 5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681" h="51178">
                  <a:moveTo>
                    <a:pt x="0" y="6489"/>
                  </a:moveTo>
                  <a:cubicBezTo>
                    <a:pt x="131379" y="2810"/>
                    <a:pt x="262759" y="-869"/>
                    <a:pt x="353148" y="182"/>
                  </a:cubicBezTo>
                  <a:cubicBezTo>
                    <a:pt x="443537" y="1233"/>
                    <a:pt x="533926" y="4387"/>
                    <a:pt x="542334" y="12795"/>
                  </a:cubicBezTo>
                  <a:cubicBezTo>
                    <a:pt x="550742" y="21203"/>
                    <a:pt x="403598" y="50632"/>
                    <a:pt x="403598" y="50632"/>
                  </a:cubicBezTo>
                  <a:cubicBezTo>
                    <a:pt x="380475" y="53785"/>
                    <a:pt x="392036" y="42749"/>
                    <a:pt x="403598" y="31713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66EC75D-C369-423F-98EF-6E8DCDDE4D3A}"/>
                </a:ext>
              </a:extLst>
            </p:cNvPr>
            <p:cNvCxnSpPr/>
            <p:nvPr/>
          </p:nvCxnSpPr>
          <p:spPr>
            <a:xfrm flipH="1">
              <a:off x="1872178" y="2325650"/>
              <a:ext cx="1618657" cy="0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D733D4D-8C93-4843-84CE-1677ED3865F2}"/>
                </a:ext>
              </a:extLst>
            </p:cNvPr>
            <p:cNvCxnSpPr/>
            <p:nvPr/>
          </p:nvCxnSpPr>
          <p:spPr>
            <a:xfrm flipH="1">
              <a:off x="1872180" y="2528500"/>
              <a:ext cx="161865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0484A97-A9C1-4D9F-840D-97EE526A8713}"/>
                </a:ext>
              </a:extLst>
            </p:cNvPr>
            <p:cNvSpPr/>
            <p:nvPr/>
          </p:nvSpPr>
          <p:spPr>
            <a:xfrm>
              <a:off x="2953760" y="2702973"/>
              <a:ext cx="542681" cy="51178"/>
            </a:xfrm>
            <a:custGeom>
              <a:avLst/>
              <a:gdLst>
                <a:gd name="connsiteX0" fmla="*/ 0 w 542681"/>
                <a:gd name="connsiteY0" fmla="*/ 6489 h 51178"/>
                <a:gd name="connsiteX1" fmla="*/ 353148 w 542681"/>
                <a:gd name="connsiteY1" fmla="*/ 182 h 51178"/>
                <a:gd name="connsiteX2" fmla="*/ 542334 w 542681"/>
                <a:gd name="connsiteY2" fmla="*/ 12795 h 51178"/>
                <a:gd name="connsiteX3" fmla="*/ 403598 w 542681"/>
                <a:gd name="connsiteY3" fmla="*/ 50632 h 51178"/>
                <a:gd name="connsiteX4" fmla="*/ 403598 w 542681"/>
                <a:gd name="connsiteY4" fmla="*/ 31713 h 51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2681" h="51178">
                  <a:moveTo>
                    <a:pt x="0" y="6489"/>
                  </a:moveTo>
                  <a:cubicBezTo>
                    <a:pt x="131379" y="2810"/>
                    <a:pt x="262759" y="-869"/>
                    <a:pt x="353148" y="182"/>
                  </a:cubicBezTo>
                  <a:cubicBezTo>
                    <a:pt x="443537" y="1233"/>
                    <a:pt x="533926" y="4387"/>
                    <a:pt x="542334" y="12795"/>
                  </a:cubicBezTo>
                  <a:cubicBezTo>
                    <a:pt x="550742" y="21203"/>
                    <a:pt x="403598" y="50632"/>
                    <a:pt x="403598" y="50632"/>
                  </a:cubicBezTo>
                  <a:cubicBezTo>
                    <a:pt x="380475" y="53785"/>
                    <a:pt x="392036" y="42749"/>
                    <a:pt x="403598" y="31713"/>
                  </a:cubicBezTo>
                </a:path>
              </a:pathLst>
            </a:cu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9407993-21CF-4689-826F-CFFF8B6D042B}"/>
              </a:ext>
            </a:extLst>
          </p:cNvPr>
          <p:cNvSpPr txBox="1"/>
          <p:nvPr/>
        </p:nvSpPr>
        <p:spPr>
          <a:xfrm>
            <a:off x="1810837" y="1907884"/>
            <a:ext cx="133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3ECF4D-B3C1-4B0D-9D29-A7D8B708B34F}"/>
              </a:ext>
            </a:extLst>
          </p:cNvPr>
          <p:cNvSpPr txBox="1"/>
          <p:nvPr/>
        </p:nvSpPr>
        <p:spPr>
          <a:xfrm>
            <a:off x="1919770" y="2677882"/>
            <a:ext cx="133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7E1273-8BF7-4278-B9FA-04AEF96A01B0}"/>
              </a:ext>
            </a:extLst>
          </p:cNvPr>
          <p:cNvSpPr txBox="1"/>
          <p:nvPr/>
        </p:nvSpPr>
        <p:spPr>
          <a:xfrm>
            <a:off x="1944732" y="3417968"/>
            <a:ext cx="133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0F7026-B213-45C1-AF47-1DF63A1A0715}"/>
              </a:ext>
            </a:extLst>
          </p:cNvPr>
          <p:cNvSpPr txBox="1"/>
          <p:nvPr/>
        </p:nvSpPr>
        <p:spPr>
          <a:xfrm>
            <a:off x="1944731" y="4788790"/>
            <a:ext cx="1338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16C3A0D-A017-4F7F-A2C1-8C4CFAD0A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049" y="1631776"/>
            <a:ext cx="5026672" cy="377000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532B04AB-0310-4116-9B74-7440EBBB1586}"/>
              </a:ext>
            </a:extLst>
          </p:cNvPr>
          <p:cNvSpPr/>
          <p:nvPr/>
        </p:nvSpPr>
        <p:spPr>
          <a:xfrm>
            <a:off x="454026" y="4882346"/>
            <a:ext cx="1356811" cy="107673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CE as in drawing</a:t>
            </a:r>
          </a:p>
        </p:txBody>
      </p:sp>
    </p:spTree>
    <p:extLst>
      <p:ext uri="{BB962C8B-B14F-4D97-AF65-F5344CB8AC3E}">
        <p14:creationId xmlns:p14="http://schemas.microsoft.com/office/powerpoint/2010/main" val="662651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FDD5B4A-C546-4DF4-BD67-0E96F480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PL506 Explanations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E6552-6E10-4E2F-BE30-DBCCBADD9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D9921-0456-4AB0-9412-87794504B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E8045D-2CD5-4169-8560-BDA6EE1553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DA38735-7EF6-41AE-AF50-88950583451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to understand PD SSP Power Cable Shield is not connected. </a:t>
            </a:r>
          </a:p>
          <a:p>
            <a:pPr lvl="1"/>
            <a:r>
              <a:rPr lang="en-US" dirty="0"/>
              <a:t>Does not have a shield connected by design of PD ?? (ORC document)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Need to understand how the Purity Monitor Ground is used at the end of NIM (It is open at other end)</a:t>
            </a:r>
          </a:p>
          <a:p>
            <a:pPr lvl="1"/>
            <a:r>
              <a:rPr lang="en-US" dirty="0"/>
              <a:t>We verified 100 </a:t>
            </a:r>
            <a:r>
              <a:rPr lang="en-US" dirty="0">
                <a:latin typeface="Symbol" panose="05050102010706020507" pitchFamily="18" charset="2"/>
              </a:rPr>
              <a:t>W </a:t>
            </a:r>
            <a:r>
              <a:rPr lang="en-US" dirty="0"/>
              <a:t>resistor to ground exists in Purity Monitor electronics module</a:t>
            </a:r>
          </a:p>
          <a:p>
            <a:pPr lvl="1"/>
            <a:r>
              <a:rPr lang="en-US" dirty="0">
                <a:hlinkClick r:id="rId2"/>
              </a:rPr>
              <a:t>https://docs.dunescience.org/cgi-bin/private/RetrieveFile?docid=10515&amp;filename=PL506_to_NIM_powercable.pdf&amp;version=5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This is as per drawing.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927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5901-8554-46A8-AA8E-65C3F2F7D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PL560</a:t>
            </a:r>
            <a:r>
              <a:rPr lang="en-US" dirty="0">
                <a:sym typeface="Wingdings" panose="05000000000000000000" pitchFamily="2" charset="2"/>
              </a:rPr>
              <a:t> PTC and Fan in WEIC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E021086-EB93-49B7-9F1C-655E0B9BB2EB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4269739" y="1843734"/>
            <a:ext cx="5070475" cy="380285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2E30B-DD50-4C96-8743-21C0C7D083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F386A5-77C0-498F-8691-C00505BA2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7C92CC-3FE8-4F6E-8A50-B821D7258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7962C5-A068-4B1C-A0F3-C6907322B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219" y="1208087"/>
            <a:ext cx="3804234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8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DC1D8-B1FA-428B-80B7-B4AF90683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MPOD Crate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3679D-B44D-4D67-8D53-5321A0F7F6D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MPOD Crate is as per document except:</a:t>
            </a:r>
          </a:p>
          <a:p>
            <a:pPr lvl="1"/>
            <a:r>
              <a:rPr lang="en-US" dirty="0"/>
              <a:t>Two new high precision units have been added in slot 0 and 1</a:t>
            </a:r>
          </a:p>
          <a:p>
            <a:pPr lvl="1"/>
            <a:r>
              <a:rPr lang="en-US" dirty="0"/>
              <a:t>Purity Monitor  SHV RG58 have been moved to Slot 5 and 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6ABB0-1E42-424A-BBCA-6EAFF98619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5502BC-8B66-4647-89E6-2CCE593DC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06AA-B43B-4C12-B598-0CA4A20D7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F5913D-14D6-4AC4-95CD-782B55C4F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97" y="2654479"/>
            <a:ext cx="4831457" cy="362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7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1C399-C327-475E-A7C2-1C35FC6E0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MPOD </a:t>
            </a:r>
            <a:r>
              <a:rPr lang="en-US" dirty="0">
                <a:sym typeface="Wingdings" panose="05000000000000000000" pitchFamily="2" charset="2"/>
              </a:rPr>
              <a:t> Wire Bias and Cathode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8C11BC-AA1F-4A2F-AF2E-E884C4624571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 rot="5400000">
            <a:off x="-73235" y="1743429"/>
            <a:ext cx="5070475" cy="380285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CA707-416E-46A0-A000-D17A42ADE9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5AB76A-891D-4A50-B9A8-AFD9CBCF4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5B2D2-F249-4B4F-ACA0-D12AE4B7E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13CBB6D-708F-4566-95B3-890F58D8B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00006" y="1961171"/>
            <a:ext cx="4644521" cy="348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78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61B8E12-35BD-4759-A5F6-7ADB3CF2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CE: Electrical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ED4AC23-8940-4C85-826C-C088258E4A04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1369735" y="1342817"/>
            <a:ext cx="6401355" cy="480101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B4FA6-DA1D-4CAF-9C3E-8BFC8F9D4B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Helvetica"/>
                <a:cs typeface="Helvetica"/>
              </a:rPr>
              <a:t>10/17/2019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623B28-B8F5-4844-AC2E-9A1348BB60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Mishra | ICEBERG As Found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D26D28-6D57-4701-B395-222D6C957C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3845"/>
      </p:ext>
    </p:extLst>
  </p:cSld>
  <p:clrMapOvr>
    <a:masterClrMapping/>
  </p:clrMapOvr>
</p:sld>
</file>

<file path=ppt/theme/theme1.xml><?xml version="1.0" encoding="utf-8"?>
<a:theme xmlns:a="http://schemas.openxmlformats.org/drawingml/2006/main" name="Dune Template_051215">
  <a:themeElements>
    <a:clrScheme name="DUNE">
      <a:dk1>
        <a:srgbClr val="BC5F2B"/>
      </a:dk1>
      <a:lt1>
        <a:sysClr val="window" lastClr="FFFFFF"/>
      </a:lt1>
      <a:dk2>
        <a:srgbClr val="3C5A77"/>
      </a:dk2>
      <a:lt2>
        <a:srgbClr val="F37C23"/>
      </a:lt2>
      <a:accent1>
        <a:srgbClr val="4F81BD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7EEDB40A-F77E-4D80-94AD-AAFD463CBE23}"/>
    </a:ext>
  </a:extLst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UNE_Template (1)" id="{83C51530-F70C-4700-A62F-9AD370908C8A}" vid="{C60A01E4-0FB0-4AF5-9900-B5934F47DE3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B68C081FD3C4BB8DBD060B16A2FAE" ma:contentTypeVersion="15" ma:contentTypeDescription="Create a new document." ma:contentTypeScope="" ma:versionID="4584db16ce5d300d568347840b2101d9">
  <xsd:schema xmlns:xsd="http://www.w3.org/2001/XMLSchema" xmlns:xs="http://www.w3.org/2001/XMLSchema" xmlns:p="http://schemas.microsoft.com/office/2006/metadata/properties" xmlns:ns1="http://schemas.microsoft.com/sharepoint/v3" xmlns:ns3="95aa3261-09b1-43cf-9cb8-d6f81c1041d3" xmlns:ns4="2332de55-4c53-45e3-ae4f-25b9e370f3a6" targetNamespace="http://schemas.microsoft.com/office/2006/metadata/properties" ma:root="true" ma:fieldsID="3cd2ec5f2060913794f3a016d9ad1f01" ns1:_="" ns3:_="" ns4:_="">
    <xsd:import namespace="http://schemas.microsoft.com/sharepoint/v3"/>
    <xsd:import namespace="95aa3261-09b1-43cf-9cb8-d6f81c1041d3"/>
    <xsd:import namespace="2332de55-4c53-45e3-ae4f-25b9e370f3a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1:_ip_UnifiedCompliancePolicyProperties" minOccurs="0"/>
                <xsd:element ref="ns1:_ip_UnifiedCompliancePolicyUIAction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a3261-09b1-43cf-9cb8-d6f81c1041d3" elementFormDefault="qualified">
    <xsd:import namespace="http://schemas.microsoft.com/office/2006/documentManagement/types"/>
    <xsd:import namespace="http://schemas.microsoft.com/office/infopath/2007/PartnerControls"/>
    <xsd:element name="SharedWithUsers" ma:index="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6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32de55-4c53-45e3-ae4f-25b9e370f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2D53CE-A1F7-451D-AB1F-9D0E0BFFDA1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7F212FE0-C2ED-48C1-A503-20BEB26173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12342F-2F69-43F4-99B6-EFA4913D8D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5aa3261-09b1-43cf-9cb8-d6f81c1041d3"/>
    <ds:schemaRef ds:uri="2332de55-4c53-45e3-ae4f-25b9e370f3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DUNE_Template</Template>
  <TotalTime>4305</TotalTime>
  <Words>672</Words>
  <Application>Microsoft Office PowerPoint</Application>
  <PresentationFormat>On-screen Show (4:3)</PresentationFormat>
  <Paragraphs>96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Helvetica</vt:lpstr>
      <vt:lpstr>Lucida Grande</vt:lpstr>
      <vt:lpstr>Symbol</vt:lpstr>
      <vt:lpstr>Dune Template_051215</vt:lpstr>
      <vt:lpstr>LBNF Content-Footer Theme</vt:lpstr>
      <vt:lpstr>ICEBERG Power (As Found)</vt:lpstr>
      <vt:lpstr>Why As found</vt:lpstr>
      <vt:lpstr>ICEBERG CE Electrical</vt:lpstr>
      <vt:lpstr>Wiener PL506</vt:lpstr>
      <vt:lpstr>PL506 Explanations</vt:lpstr>
      <vt:lpstr>PL560 PTC and Fan in WEIC</vt:lpstr>
      <vt:lpstr>MPOD Crate</vt:lpstr>
      <vt:lpstr>MPOD  Wire Bias and Cathode</vt:lpstr>
      <vt:lpstr>CE: Electrical </vt:lpstr>
      <vt:lpstr>ICEBERG PD Electrical</vt:lpstr>
      <vt:lpstr>PD: DAPHNE Configuration</vt:lpstr>
      <vt:lpstr>PD: SSP Configuration</vt:lpstr>
      <vt:lpstr>Cryogenic Controls: As Build</vt:lpstr>
      <vt:lpstr>Summary</vt:lpstr>
    </vt:vector>
  </TitlesOfParts>
  <Manager/>
  <Company>Sandbox Studio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DUNE CE Power (As Found)</dc:title>
  <dc:subject/>
  <dc:creator>C. Shekhar Mishra</dc:creator>
  <cp:keywords/>
  <dc:description>Modified by A. Weber</dc:description>
  <cp:lastModifiedBy>C. Shekhar Mishra</cp:lastModifiedBy>
  <cp:revision>21</cp:revision>
  <dcterms:created xsi:type="dcterms:W3CDTF">2019-10-14T19:00:54Z</dcterms:created>
  <dcterms:modified xsi:type="dcterms:W3CDTF">2019-10-24T17:07:05Z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0x01010030EB68C081FD3C4BB8DBD060B16A2FAE</vt:lpwstr>
  </property>
</Properties>
</file>