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8"/>
  </p:notesMasterIdLst>
  <p:handoutMasterIdLst>
    <p:handoutMasterId r:id="rId9"/>
  </p:handoutMasterIdLst>
  <p:sldIdLst>
    <p:sldId id="294" r:id="rId2"/>
    <p:sldId id="303" r:id="rId3"/>
    <p:sldId id="304" r:id="rId4"/>
    <p:sldId id="305" r:id="rId5"/>
    <p:sldId id="307" r:id="rId6"/>
    <p:sldId id="302" r:id="rId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3087"/>
    <a:srgbClr val="FF830C"/>
    <a:srgbClr val="50504E"/>
    <a:srgbClr val="4E4E4E"/>
    <a:srgbClr val="404040"/>
    <a:srgbClr val="004C97"/>
    <a:srgbClr val="63666A"/>
    <a:srgbClr val="99D6EA"/>
    <a:srgbClr val="505050"/>
    <a:srgbClr val="A7A8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71" autoAdjust="0"/>
    <p:restoredTop sz="94673"/>
  </p:normalViewPr>
  <p:slideViewPr>
    <p:cSldViewPr snapToGrid="0" snapToObjects="1" showGuides="1">
      <p:cViewPr varScale="1">
        <p:scale>
          <a:sx n="110" d="100"/>
          <a:sy n="110" d="100"/>
        </p:scale>
        <p:origin x="1824" y="168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10/24/19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10/24/19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7ADAB69-348E-2C41-AF41-E98D046040A4}" type="datetime1">
              <a:rPr lang="en-US" smtClean="0"/>
              <a:t>10/24/19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B099EE7B-C01A-E94A-AA76-2F04CF97FC05}" type="datetime1">
              <a:rPr lang="en-US" smtClean="0"/>
              <a:t>10/24/19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09EA2773-F02A-CC43-B1C5-479A1F34EDA7}" type="datetime1">
              <a:rPr lang="en-US" smtClean="0"/>
              <a:t>10/24/19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8FEA58B7-095F-6844-8E3C-8A1DDD22BF89}" type="datetime1">
              <a:rPr lang="en-US" smtClean="0"/>
              <a:t>10/24/19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fld id="{3C7E1B65-1920-CF40-87B8-818D6517E0EA}" type="datetime1">
              <a:rPr lang="en-US" smtClean="0"/>
              <a:t>10/24/19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8FDACF-6E1B-814B-BDB6-B66F2ED862D6}" type="datetime1">
              <a:rPr lang="en-US" smtClean="0"/>
              <a:t>10/24/19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E2EF4938-6162-EE4E-9ED3-73016E21644A}" type="datetime1">
              <a:rPr lang="en-US" smtClean="0"/>
              <a:t>10/24/19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1924" y="5045612"/>
            <a:ext cx="8499231" cy="1390219"/>
          </a:xfrm>
        </p:spPr>
        <p:txBody>
          <a:bodyPr/>
          <a:lstStyle/>
          <a:p>
            <a:r>
              <a:rPr lang="en-US" dirty="0"/>
              <a:t>Kathrine Cipriano</a:t>
            </a:r>
          </a:p>
          <a:p>
            <a:r>
              <a:rPr lang="en-US" dirty="0"/>
              <a:t>October 24th, 2019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dirty="0"/>
              <a:t>Iceberg Updates </a:t>
            </a:r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2F54AD-3D6D-144E-AD6D-38AC0AFA937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8FEA58B7-095F-6844-8E3C-8A1DDD22BF89}" type="datetime1">
              <a:rPr lang="en-US" smtClean="0"/>
              <a:t>10/24/19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F096B0-D9F7-AA45-8EB8-07D9584568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08BF713-93F1-BD4F-8619-024720989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</p:spPr>
        <p:txBody>
          <a:bodyPr/>
          <a:lstStyle/>
          <a:p>
            <a:r>
              <a:rPr lang="en-US" dirty="0"/>
              <a:t>Proposed Condenser Plans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9194AA8-D926-6F4F-8846-4FBD6DD2D718}"/>
              </a:ext>
            </a:extLst>
          </p:cNvPr>
          <p:cNvSpPr txBox="1">
            <a:spLocks/>
          </p:cNvSpPr>
          <p:nvPr/>
        </p:nvSpPr>
        <p:spPr>
          <a:xfrm>
            <a:off x="1512434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defPPr>
              <a:defRPr lang="en-US"/>
            </a:defPPr>
            <a:lvl1pPr marL="0" algn="l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>
              <a:defRPr/>
            </a:pPr>
            <a:r>
              <a:rPr lang="en-US" dirty="0"/>
              <a:t>K. Cipriano | Iceberg Updates</a:t>
            </a:r>
            <a:endParaRPr lang="en-US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E99323-4851-4744-8BCC-8592E45D7F14}"/>
              </a:ext>
            </a:extLst>
          </p:cNvPr>
          <p:cNvSpPr txBox="1"/>
          <p:nvPr/>
        </p:nvSpPr>
        <p:spPr>
          <a:xfrm>
            <a:off x="228600" y="1064871"/>
            <a:ext cx="851028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Replace 5 micron sintered metal filter with 20 micron filter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Sent to purchasing dept. on 10/23, 5-6 week lead time </a:t>
            </a:r>
          </a:p>
          <a:p>
            <a:r>
              <a:rPr lang="en-US" sz="18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Add molecular sieve material to condenser return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Mole sieve material onsite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Add heater to condenser return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Bakes out any moisture when pulling vacuum before filling cryostat </a:t>
            </a:r>
          </a:p>
          <a:p>
            <a:endParaRPr lang="en-US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Insert a tube in the condenser to separate the gas and liquid volume (snorkel design)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Currently calculating snorkel tube size to ensure gas and liquid have enough cross sectional area to flow to/from the condenser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Once a size has been determined, I will order the tube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800" dirty="0"/>
          </a:p>
          <a:p>
            <a:endParaRPr lang="en-US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/>
          </a:p>
          <a:p>
            <a:pPr lvl="1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030807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98C4653-A641-554E-93CE-2C8F047F36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336653"/>
          </a:xfrm>
        </p:spPr>
        <p:txBody>
          <a:bodyPr/>
          <a:lstStyle/>
          <a:p>
            <a:r>
              <a:rPr lang="en-US" sz="1800" dirty="0">
                <a:solidFill>
                  <a:schemeClr val="tx1"/>
                </a:solidFill>
                <a:latin typeface="+mn-lt"/>
              </a:rPr>
              <a:t>Determine the gas pressure drop through the internal filter vapor outlet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+mn-lt"/>
              </a:rPr>
              <a:t>There is a sintered metal filter at the vapor outlet of the filter to prevent media (and any media particulate) from getting into the cryostat. This could be causing the slow cycle time. 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  <a:latin typeface="+mn-lt"/>
            </a:endParaRPr>
          </a:p>
          <a:p>
            <a:r>
              <a:rPr lang="en-US" sz="1800" dirty="0">
                <a:solidFill>
                  <a:schemeClr val="tx1"/>
                </a:solidFill>
                <a:latin typeface="+mn-lt"/>
              </a:rPr>
              <a:t>Determine pressure drop through internal filter liquid inlet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+mn-lt"/>
              </a:rPr>
              <a:t>There is a sintered metal filter at the vapor outlet of the filter to prevent media (and any media particulate) from getting into the cryostat.</a:t>
            </a:r>
          </a:p>
          <a:p>
            <a:pPr marL="0" indent="0">
              <a:buNone/>
            </a:pPr>
            <a:endParaRPr lang="en-US" sz="1800" dirty="0">
              <a:solidFill>
                <a:schemeClr val="tx1"/>
              </a:solidFill>
              <a:latin typeface="+mn-lt"/>
            </a:endParaRPr>
          </a:p>
          <a:p>
            <a:r>
              <a:rPr lang="en-US" sz="1800" dirty="0">
                <a:solidFill>
                  <a:schemeClr val="tx1"/>
                </a:solidFill>
                <a:latin typeface="+mn-lt"/>
              </a:rPr>
              <a:t>Replace current heater with a smaller heater (located near bottom of heater tube) with improved thermal coupling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+mn-lt"/>
              </a:rPr>
              <a:t> Watlow </a:t>
            </a:r>
            <a:r>
              <a:rPr lang="en-US" sz="1800" dirty="0" err="1">
                <a:solidFill>
                  <a:schemeClr val="tx1"/>
                </a:solidFill>
                <a:latin typeface="+mn-lt"/>
              </a:rPr>
              <a:t>Firerod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 heater sent to purchasing dept. 10/24</a:t>
            </a:r>
          </a:p>
          <a:p>
            <a:pPr marL="457200" lvl="1" indent="0">
              <a:buNone/>
            </a:pPr>
            <a:endParaRPr lang="en-US" sz="1800" dirty="0">
              <a:solidFill>
                <a:schemeClr val="tx1"/>
              </a:solidFill>
              <a:latin typeface="+mn-lt"/>
            </a:endParaRPr>
          </a:p>
          <a:p>
            <a:r>
              <a:rPr lang="en-US" sz="1800" dirty="0">
                <a:solidFill>
                  <a:schemeClr val="tx1"/>
                </a:solidFill>
                <a:latin typeface="+mn-lt"/>
              </a:rPr>
              <a:t>Test level probe for calibration or scaling issues </a:t>
            </a:r>
          </a:p>
          <a:p>
            <a:pPr marL="0" indent="0">
              <a:buNone/>
            </a:pPr>
            <a:endParaRPr lang="en-US" sz="1800" dirty="0">
              <a:solidFill>
                <a:schemeClr val="tx1"/>
              </a:solidFill>
              <a:latin typeface="+mn-lt"/>
            </a:endParaRPr>
          </a:p>
          <a:p>
            <a:r>
              <a:rPr lang="en-US" sz="1800" dirty="0">
                <a:solidFill>
                  <a:schemeClr val="tx1"/>
                </a:solidFill>
                <a:latin typeface="+mn-lt"/>
              </a:rPr>
              <a:t>Change internal filter to cycle based on time interval, not liquid level</a:t>
            </a:r>
          </a:p>
          <a:p>
            <a:endParaRPr lang="en-US" sz="1800" dirty="0">
              <a:solidFill>
                <a:schemeClr val="tx1"/>
              </a:solidFill>
              <a:latin typeface="+mn-lt"/>
            </a:endParaRP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2CD58B4-BD4E-DB44-9868-C7B74A38A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Internal Filter Plans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AF85F8-CB92-F745-BA9C-DD5975C2E6D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10/24/19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86C3AB-291F-8F44-92E7-DC3E1B07EB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4B72254-614E-BF43-975B-7A625070B0CB}"/>
              </a:ext>
            </a:extLst>
          </p:cNvPr>
          <p:cNvSpPr txBox="1">
            <a:spLocks/>
          </p:cNvSpPr>
          <p:nvPr/>
        </p:nvSpPr>
        <p:spPr>
          <a:xfrm>
            <a:off x="1512434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defPPr>
              <a:defRPr lang="en-US"/>
            </a:defPPr>
            <a:lvl1pPr marL="0" algn="l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>
              <a:defRPr/>
            </a:pPr>
            <a:r>
              <a:rPr lang="en-US" dirty="0"/>
              <a:t>K. Cipriano | Iceberg Updates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37782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D507A58-D258-174D-B2C5-665C76A1B7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>
                <a:solidFill>
                  <a:schemeClr val="tx1"/>
                </a:solidFill>
                <a:latin typeface="+mn-lt"/>
              </a:rPr>
              <a:t>Decrease the amount of time needed to pull vacuum before filling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+mn-lt"/>
              </a:rPr>
              <a:t>Install LN2 Cold Trap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+mn-lt"/>
              </a:rPr>
              <a:t>Calibrate RTDs in cryostat  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+mn-lt"/>
              </a:rPr>
              <a:t>Replace RTDs in internal filter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+mn-lt"/>
              </a:rPr>
              <a:t>New RTDs sent to purchasing 10/24, 1 week lead time 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  <a:latin typeface="+mn-lt"/>
            </a:endParaRPr>
          </a:p>
          <a:p>
            <a:r>
              <a:rPr lang="en-US" sz="1800" dirty="0">
                <a:solidFill>
                  <a:schemeClr val="tx1"/>
                </a:solidFill>
                <a:latin typeface="+mn-lt"/>
              </a:rPr>
              <a:t>Take measurement of RTDs under condenser inlet and vent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+mn-lt"/>
              </a:rPr>
              <a:t>Measure with respect to cryostat and TPC 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  <a:latin typeface="+mn-lt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  <a:latin typeface="+mn-lt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  <a:latin typeface="+mn-lt"/>
            </a:endParaRP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17F0F20-05F7-7946-A51A-447EEC914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Proposed Plans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E4F27E-0A39-694C-A2B1-1D829D3FAC1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10/24/19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A11CF8-EDBF-FA44-9A5B-C11038CC2F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87800373-4FB8-2440-B350-32DAFBE7F835}"/>
              </a:ext>
            </a:extLst>
          </p:cNvPr>
          <p:cNvSpPr txBox="1">
            <a:spLocks/>
          </p:cNvSpPr>
          <p:nvPr/>
        </p:nvSpPr>
        <p:spPr>
          <a:xfrm>
            <a:off x="1512434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defPPr>
              <a:defRPr lang="en-US"/>
            </a:defPPr>
            <a:lvl1pPr marL="0" algn="l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>
              <a:defRPr/>
            </a:pPr>
            <a:r>
              <a:rPr lang="en-US" dirty="0"/>
              <a:t>K. Cipriano | Iceberg Updates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24538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31AF672-1201-8440-AC2D-9EC8DA2CF5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>
                <a:solidFill>
                  <a:schemeClr val="tx1"/>
                </a:solidFill>
                <a:latin typeface="+mn-lt"/>
              </a:rPr>
              <a:t>Cryostat top plate removed (estimating early next week) – 10/30</a:t>
            </a:r>
          </a:p>
          <a:p>
            <a:r>
              <a:rPr lang="en-US" sz="1800" dirty="0">
                <a:solidFill>
                  <a:schemeClr val="tx1"/>
                </a:solidFill>
                <a:latin typeface="+mn-lt"/>
              </a:rPr>
              <a:t>20-micron sintered metal condenser filter arrives – 12/02</a:t>
            </a:r>
          </a:p>
          <a:p>
            <a:r>
              <a:rPr lang="en-US" sz="1800" dirty="0">
                <a:solidFill>
                  <a:schemeClr val="tx1"/>
                </a:solidFill>
                <a:latin typeface="+mn-lt"/>
              </a:rPr>
              <a:t>Calculations completed – 10/30</a:t>
            </a:r>
          </a:p>
          <a:p>
            <a:r>
              <a:rPr lang="en-US" sz="1800" dirty="0">
                <a:solidFill>
                  <a:schemeClr val="tx1"/>
                </a:solidFill>
                <a:latin typeface="+mn-lt"/>
              </a:rPr>
              <a:t>Start preparing internal filter for modifications </a:t>
            </a:r>
          </a:p>
          <a:p>
            <a:r>
              <a:rPr lang="en-US" sz="1800" dirty="0">
                <a:solidFill>
                  <a:schemeClr val="tx1"/>
                </a:solidFill>
                <a:latin typeface="+mn-lt"/>
              </a:rPr>
              <a:t>Sintered metal for internal filter ordered - 10/30 </a:t>
            </a:r>
          </a:p>
          <a:p>
            <a:r>
              <a:rPr lang="en-US" sz="1800" dirty="0">
                <a:solidFill>
                  <a:schemeClr val="tx1"/>
                </a:solidFill>
                <a:latin typeface="+mn-lt"/>
              </a:rPr>
              <a:t>Sintered metal for internal filter arrives – 12/06</a:t>
            </a:r>
          </a:p>
          <a:p>
            <a:r>
              <a:rPr lang="en-US" sz="1800" dirty="0">
                <a:solidFill>
                  <a:schemeClr val="tx1"/>
                </a:solidFill>
                <a:latin typeface="+mn-lt"/>
              </a:rPr>
              <a:t>Install sintered metal in internal filter – 12/09 </a:t>
            </a:r>
          </a:p>
          <a:p>
            <a:r>
              <a:rPr lang="en-US" sz="1800" dirty="0">
                <a:solidFill>
                  <a:schemeClr val="tx1"/>
                </a:solidFill>
                <a:latin typeface="+mn-lt"/>
              </a:rPr>
              <a:t>Pressure test internal filter, update documentation</a:t>
            </a:r>
          </a:p>
          <a:p>
            <a:r>
              <a:rPr lang="en-US" sz="1800" dirty="0">
                <a:solidFill>
                  <a:schemeClr val="tx1"/>
                </a:solidFill>
                <a:latin typeface="+mn-lt"/>
              </a:rPr>
              <a:t>Regenerate internal filter – 12/23</a:t>
            </a:r>
          </a:p>
          <a:p>
            <a:endParaRPr lang="en-US" sz="1800" dirty="0">
              <a:solidFill>
                <a:schemeClr val="tx1"/>
              </a:solidFill>
              <a:latin typeface="+mn-lt"/>
            </a:endParaRPr>
          </a:p>
          <a:p>
            <a:endParaRPr lang="en-US" sz="1800" dirty="0">
              <a:solidFill>
                <a:schemeClr val="tx1"/>
              </a:solidFill>
              <a:latin typeface="+mn-lt"/>
            </a:endParaRPr>
          </a:p>
          <a:p>
            <a:endParaRPr lang="en-US" sz="1800" dirty="0">
              <a:solidFill>
                <a:schemeClr val="tx1"/>
              </a:solidFill>
              <a:latin typeface="+mn-lt"/>
            </a:endParaRPr>
          </a:p>
          <a:p>
            <a:endParaRPr lang="en-US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DEC38FE-DA79-C349-8083-C63AD47B0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Schedule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64F096-7C18-6647-BC1F-5F1FEDB201C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10/24/19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ED331-6E6F-D34E-A1E7-E329CBF7AC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F6A88EC-4ACD-7D4E-889A-DB15AA995F26}"/>
              </a:ext>
            </a:extLst>
          </p:cNvPr>
          <p:cNvSpPr txBox="1">
            <a:spLocks/>
          </p:cNvSpPr>
          <p:nvPr/>
        </p:nvSpPr>
        <p:spPr>
          <a:xfrm>
            <a:off x="1512434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defPPr>
              <a:defRPr lang="en-US"/>
            </a:defPPr>
            <a:lvl1pPr marL="0" algn="l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>
              <a:defRPr/>
            </a:pPr>
            <a:r>
              <a:rPr lang="en-US" dirty="0"/>
              <a:t>K. Cipriano | Iceberg Updates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973732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190658-8B89-8D44-A656-55F7426A461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8FEA58B7-095F-6844-8E3C-8A1DDD22BF89}" type="datetime1">
              <a:rPr lang="en-US" smtClean="0"/>
              <a:t>10/24/19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110044-4877-A540-8CBE-98194879C9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1F983F9-73D0-2340-90F0-F7A2CD290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Internal Filter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6ACB79CC-703A-6A42-BCE5-BC287FC8657E}"/>
              </a:ext>
            </a:extLst>
          </p:cNvPr>
          <p:cNvSpPr txBox="1">
            <a:spLocks/>
          </p:cNvSpPr>
          <p:nvPr/>
        </p:nvSpPr>
        <p:spPr>
          <a:xfrm>
            <a:off x="1512434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defPPr>
              <a:defRPr lang="en-US"/>
            </a:defPPr>
            <a:lvl1pPr marL="0" algn="l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>
              <a:defRPr/>
            </a:pPr>
            <a:r>
              <a:rPr lang="en-US" dirty="0"/>
              <a:t>K. Cipriano | Iceberg Updates</a:t>
            </a:r>
            <a:endParaRPr lang="en-US" b="1" dirty="0"/>
          </a:p>
        </p:txBody>
      </p:sp>
      <p:pic>
        <p:nvPicPr>
          <p:cNvPr id="11" name="Picture 10" descr="A picture containing indoor, wall, bathroom&#10;&#10;Description automatically generated">
            <a:extLst>
              <a:ext uri="{FF2B5EF4-FFF2-40B4-BE49-F238E27FC236}">
                <a16:creationId xmlns:a16="http://schemas.microsoft.com/office/drawing/2014/main" id="{E255A65A-5D26-7E43-8276-BC4B064ADE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4950" y="110914"/>
            <a:ext cx="2065370" cy="6074616"/>
          </a:xfrm>
          <a:prstGeom prst="rect">
            <a:avLst/>
          </a:prstGeom>
        </p:spPr>
      </p:pic>
      <p:pic>
        <p:nvPicPr>
          <p:cNvPr id="13" name="Picture 12" descr="A picture containing indoor, wall, sitting, white&#10;&#10;Description automatically generated">
            <a:extLst>
              <a:ext uri="{FF2B5EF4-FFF2-40B4-BE49-F238E27FC236}">
                <a16:creationId xmlns:a16="http://schemas.microsoft.com/office/drawing/2014/main" id="{F19A9455-FAEE-4241-ADD1-02682454BF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914" b="4094"/>
          <a:stretch/>
        </p:blipFill>
        <p:spPr>
          <a:xfrm>
            <a:off x="429418" y="772422"/>
            <a:ext cx="4666359" cy="5413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012754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Fermilab_PPT_090815</Template>
  <TotalTime>339</TotalTime>
  <Words>412</Words>
  <Application>Microsoft Macintosh PowerPoint</Application>
  <PresentationFormat>On-screen Show (4:3)</PresentationFormat>
  <Paragraphs>73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Helvetica</vt:lpstr>
      <vt:lpstr>Fermilab_PPT_090815</vt:lpstr>
      <vt:lpstr>PowerPoint Presentation</vt:lpstr>
      <vt:lpstr>Proposed Condenser Plans</vt:lpstr>
      <vt:lpstr>Proposed Internal Filter Plans</vt:lpstr>
      <vt:lpstr>Other Proposed Plans</vt:lpstr>
      <vt:lpstr>Schedule </vt:lpstr>
      <vt:lpstr>Internal Filter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Kathrine Cipriano</dc:creator>
  <cp:lastModifiedBy>Kathrine Cipriano</cp:lastModifiedBy>
  <cp:revision>38</cp:revision>
  <cp:lastPrinted>2014-01-20T19:40:21Z</cp:lastPrinted>
  <dcterms:created xsi:type="dcterms:W3CDTF">2018-02-21T14:17:02Z</dcterms:created>
  <dcterms:modified xsi:type="dcterms:W3CDTF">2019-10-24T19:01:22Z</dcterms:modified>
</cp:coreProperties>
</file>