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8"/>
  </p:notesMasterIdLst>
  <p:handoutMasterIdLst>
    <p:handoutMasterId r:id="rId39"/>
  </p:handoutMasterIdLst>
  <p:sldIdLst>
    <p:sldId id="294" r:id="rId2"/>
    <p:sldId id="299" r:id="rId3"/>
    <p:sldId id="300" r:id="rId4"/>
    <p:sldId id="301" r:id="rId5"/>
    <p:sldId id="331" r:id="rId6"/>
    <p:sldId id="303" r:id="rId7"/>
    <p:sldId id="315" r:id="rId8"/>
    <p:sldId id="332" r:id="rId9"/>
    <p:sldId id="566" r:id="rId10"/>
    <p:sldId id="580" r:id="rId11"/>
    <p:sldId id="304" r:id="rId12"/>
    <p:sldId id="310" r:id="rId13"/>
    <p:sldId id="309" r:id="rId14"/>
    <p:sldId id="302" r:id="rId15"/>
    <p:sldId id="314" r:id="rId16"/>
    <p:sldId id="316" r:id="rId17"/>
    <p:sldId id="581" r:id="rId18"/>
    <p:sldId id="582" r:id="rId19"/>
    <p:sldId id="305" r:id="rId20"/>
    <p:sldId id="308" r:id="rId21"/>
    <p:sldId id="307" r:id="rId22"/>
    <p:sldId id="311" r:id="rId23"/>
    <p:sldId id="328" r:id="rId24"/>
    <p:sldId id="329" r:id="rId25"/>
    <p:sldId id="312" r:id="rId26"/>
    <p:sldId id="313" r:id="rId27"/>
    <p:sldId id="321" r:id="rId28"/>
    <p:sldId id="583" r:id="rId29"/>
    <p:sldId id="584" r:id="rId30"/>
    <p:sldId id="318" r:id="rId31"/>
    <p:sldId id="322" r:id="rId32"/>
    <p:sldId id="319" r:id="rId33"/>
    <p:sldId id="323" r:id="rId34"/>
    <p:sldId id="324" r:id="rId35"/>
    <p:sldId id="325" r:id="rId36"/>
    <p:sldId id="326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6B3F0"/>
    <a:srgbClr val="909090"/>
    <a:srgbClr val="505050"/>
    <a:srgbClr val="002F87"/>
    <a:srgbClr val="004C97"/>
    <a:srgbClr val="003087"/>
    <a:srgbClr val="50504E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02" autoAdjust="0"/>
    <p:restoredTop sz="94672"/>
  </p:normalViewPr>
  <p:slideViewPr>
    <p:cSldViewPr snapToGrid="0" snapToObjects="1" showGuides="1">
      <p:cViewPr varScale="1">
        <p:scale>
          <a:sx n="173" d="100"/>
          <a:sy n="173" d="100"/>
        </p:scale>
        <p:origin x="2624" y="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whited\AppData\Local\Microsoft\Windows\INetCache\Content.Outlook\UPFH16EA\Backlo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whited\AppData\Local\Microsoft\Windows\INetCache\Content.Outlook\UPFH16EA\Backlo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whited\AppData\Local\Microsoft\Windows\INetCache\Content.Outlook\UPFH16EA\Backlo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chemeClr val="tx1"/>
                </a:solidFill>
              </a:rPr>
              <a:t>Incident Backlog over 30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chemeClr val="tx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INC!$A$1:$A$7</c:f>
              <c:strCache>
                <c:ptCount val="6"/>
                <c:pt idx="0">
                  <c:v>May </c:v>
                </c:pt>
                <c:pt idx="1">
                  <c:v>June</c:v>
                </c:pt>
                <c:pt idx="2">
                  <c:v>Jul</c:v>
                </c:pt>
                <c:pt idx="3">
                  <c:v>Aug</c:v>
                </c:pt>
                <c:pt idx="4">
                  <c:v>Sept</c:v>
                </c:pt>
                <c:pt idx="5">
                  <c:v>Oct</c:v>
                </c:pt>
              </c:strCache>
              <c:extLst/>
            </c:strRef>
          </c:cat>
          <c:val>
            <c:numRef>
              <c:f>INC!$B$1:$B$7</c:f>
              <c:numCache>
                <c:formatCode>General</c:formatCode>
                <c:ptCount val="6"/>
                <c:pt idx="0">
                  <c:v>44</c:v>
                </c:pt>
                <c:pt idx="1">
                  <c:v>35</c:v>
                </c:pt>
                <c:pt idx="2">
                  <c:v>19</c:v>
                </c:pt>
                <c:pt idx="3">
                  <c:v>11</c:v>
                </c:pt>
                <c:pt idx="4">
                  <c:v>23</c:v>
                </c:pt>
                <c:pt idx="5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EEF-1A42-80CA-572FC2B7F9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40895016"/>
        <c:axId val="540897640"/>
      </c:barChart>
      <c:catAx>
        <c:axId val="54089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897640"/>
        <c:crosses val="autoZero"/>
        <c:auto val="1"/>
        <c:lblAlgn val="ctr"/>
        <c:lblOffset val="100"/>
        <c:noMultiLvlLbl val="0"/>
      </c:catAx>
      <c:valAx>
        <c:axId val="54089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895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Changes</a:t>
            </a:r>
          </a:p>
        </c:rich>
      </c:tx>
      <c:layout>
        <c:manualLayout>
          <c:xMode val="edge"/>
          <c:yMode val="edge"/>
          <c:x val="0.41086239270592823"/>
          <c:y val="7.2640378892369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'Change Trend'!$B$1</c:f>
              <c:strCache>
                <c:ptCount val="1"/>
                <c:pt idx="0">
                  <c:v>Standard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numRef>
              <c:f>'Change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'Change Trend'!$B$2:$B$6</c:f>
              <c:numCache>
                <c:formatCode>General</c:formatCode>
                <c:ptCount val="5"/>
                <c:pt idx="0">
                  <c:v>892</c:v>
                </c:pt>
                <c:pt idx="1">
                  <c:v>868</c:v>
                </c:pt>
                <c:pt idx="2">
                  <c:v>774</c:v>
                </c:pt>
                <c:pt idx="3">
                  <c:v>948</c:v>
                </c:pt>
                <c:pt idx="4">
                  <c:v>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8-4B45-9E1E-23B687478240}"/>
            </c:ext>
          </c:extLst>
        </c:ser>
        <c:ser>
          <c:idx val="1"/>
          <c:order val="1"/>
          <c:tx>
            <c:strRef>
              <c:f>'Change Trend'!$C$1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'Change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'Change Trend'!$C$2:$C$6</c:f>
              <c:numCache>
                <c:formatCode>General</c:formatCode>
                <c:ptCount val="5"/>
                <c:pt idx="0">
                  <c:v>320</c:v>
                </c:pt>
                <c:pt idx="1">
                  <c:v>307</c:v>
                </c:pt>
                <c:pt idx="2">
                  <c:v>256</c:v>
                </c:pt>
                <c:pt idx="3">
                  <c:v>302</c:v>
                </c:pt>
                <c:pt idx="4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48-4B45-9E1E-23B687478240}"/>
            </c:ext>
          </c:extLst>
        </c:ser>
        <c:ser>
          <c:idx val="2"/>
          <c:order val="2"/>
          <c:tx>
            <c:strRef>
              <c:f>'Change Trend'!$D$1</c:f>
              <c:strCache>
                <c:ptCount val="1"/>
                <c:pt idx="0">
                  <c:v>Major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numRef>
              <c:f>'Change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'Change Trend'!$D$2:$D$6</c:f>
              <c:numCache>
                <c:formatCode>General</c:formatCode>
                <c:ptCount val="5"/>
                <c:pt idx="0">
                  <c:v>55</c:v>
                </c:pt>
                <c:pt idx="1">
                  <c:v>65</c:v>
                </c:pt>
                <c:pt idx="2">
                  <c:v>46</c:v>
                </c:pt>
                <c:pt idx="3">
                  <c:v>49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48-4B45-9E1E-23B687478240}"/>
            </c:ext>
          </c:extLst>
        </c:ser>
        <c:ser>
          <c:idx val="3"/>
          <c:order val="3"/>
          <c:tx>
            <c:strRef>
              <c:f>'Change Trend'!$E$1</c:f>
              <c:strCache>
                <c:ptCount val="1"/>
                <c:pt idx="0">
                  <c:v>Latent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'Change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'Change Trend'!$E$2:$E$6</c:f>
              <c:numCache>
                <c:formatCode>General</c:formatCode>
                <c:ptCount val="5"/>
                <c:pt idx="0">
                  <c:v>27</c:v>
                </c:pt>
                <c:pt idx="1">
                  <c:v>16</c:v>
                </c:pt>
                <c:pt idx="2">
                  <c:v>17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48-4B45-9E1E-23B687478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3494872"/>
        <c:axId val="533493560"/>
      </c:barChart>
      <c:catAx>
        <c:axId val="5334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493560"/>
        <c:crosses val="autoZero"/>
        <c:auto val="1"/>
        <c:lblAlgn val="ctr"/>
        <c:lblOffset val="100"/>
        <c:noMultiLvlLbl val="0"/>
      </c:catAx>
      <c:valAx>
        <c:axId val="533493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494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2400" dirty="0">
                <a:solidFill>
                  <a:schemeClr val="tx1"/>
                </a:solidFill>
              </a:rPr>
              <a:t>Request</a:t>
            </a:r>
            <a:r>
              <a:rPr lang="en-US" sz="2400" baseline="0" dirty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962329509824639"/>
          <c:y val="8.7528201892453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'Request Trend2019'!$B$1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numRef>
              <c:f>'Request Trend2019'!$A$2:$A$6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'Request Trend2019'!$B$2:$B$6</c:f>
              <c:numCache>
                <c:formatCode>General</c:formatCode>
                <c:ptCount val="5"/>
                <c:pt idx="0">
                  <c:v>141</c:v>
                </c:pt>
                <c:pt idx="1">
                  <c:v>198</c:v>
                </c:pt>
                <c:pt idx="2">
                  <c:v>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B8-40D1-9B39-E5ABE82AEEA2}"/>
            </c:ext>
          </c:extLst>
        </c:ser>
        <c:ser>
          <c:idx val="1"/>
          <c:order val="1"/>
          <c:tx>
            <c:strRef>
              <c:f>'Request Trend2019'!$C$1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accent4"/>
              </a:outerShdw>
            </a:effectLst>
          </c:spPr>
          <c:invertIfNegative val="0"/>
          <c:dLbls>
            <c:delete val="1"/>
          </c:dLbls>
          <c:cat>
            <c:numRef>
              <c:f>'Request Trend2019'!$A$2:$A$6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'Request Trend2019'!$C$2:$C$6</c:f>
              <c:numCache>
                <c:formatCode>General</c:formatCode>
                <c:ptCount val="5"/>
                <c:pt idx="0">
                  <c:v>28664</c:v>
                </c:pt>
                <c:pt idx="1">
                  <c:v>29468</c:v>
                </c:pt>
                <c:pt idx="2">
                  <c:v>27289</c:v>
                </c:pt>
                <c:pt idx="3">
                  <c:v>27446</c:v>
                </c:pt>
                <c:pt idx="4">
                  <c:v>25392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B8-40D1-9B39-E5ABE82AEEA2}"/>
            </c:ext>
          </c:extLst>
        </c:ser>
        <c:ser>
          <c:idx val="2"/>
          <c:order val="2"/>
          <c:tx>
            <c:strRef>
              <c:f>'Request Trend2019'!$D$1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numRef>
              <c:f>'Request Trend2019'!$A$2:$A$6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'Request Trend2019'!$D$2:$D$6</c:f>
              <c:numCache>
                <c:formatCode>General</c:formatCode>
                <c:ptCount val="5"/>
                <c:pt idx="0">
                  <c:v>1165</c:v>
                </c:pt>
                <c:pt idx="1">
                  <c:v>1124</c:v>
                </c:pt>
                <c:pt idx="2">
                  <c:v>1634</c:v>
                </c:pt>
                <c:pt idx="3">
                  <c:v>1594</c:v>
                </c:pt>
                <c:pt idx="4">
                  <c:v>1341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B8-40D1-9B39-E5ABE82AEE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3496512"/>
        <c:axId val="533495200"/>
      </c:barChart>
      <c:catAx>
        <c:axId val="53349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495200"/>
        <c:crosses val="autoZero"/>
        <c:auto val="1"/>
        <c:lblAlgn val="ctr"/>
        <c:lblOffset val="100"/>
        <c:noMultiLvlLbl val="0"/>
      </c:catAx>
      <c:valAx>
        <c:axId val="53349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ln w="3175" cmpd="sng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49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0397783761403"/>
          <c:y val="6.4275469887393993E-2"/>
          <c:w val="0.90629079484105224"/>
          <c:h val="0.770994393978323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'Incident Trend'!$B$1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'Incident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'Incident Trend'!$B$2:$B$6</c:f>
              <c:numCache>
                <c:formatCode>General</c:formatCode>
                <c:ptCount val="5"/>
                <c:pt idx="0">
                  <c:v>772</c:v>
                </c:pt>
                <c:pt idx="1">
                  <c:v>1285</c:v>
                </c:pt>
                <c:pt idx="2">
                  <c:v>1179</c:v>
                </c:pt>
                <c:pt idx="3">
                  <c:v>1334</c:v>
                </c:pt>
                <c:pt idx="4">
                  <c:v>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13-438E-B564-8BC7837184D2}"/>
            </c:ext>
          </c:extLst>
        </c:ser>
        <c:ser>
          <c:idx val="1"/>
          <c:order val="1"/>
          <c:tx>
            <c:strRef>
              <c:f>'Incident Trend'!$C$1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'Incident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'Incident Trend'!$C$2:$C$6</c:f>
              <c:numCache>
                <c:formatCode>General</c:formatCode>
                <c:ptCount val="5"/>
                <c:pt idx="0">
                  <c:v>13487</c:v>
                </c:pt>
                <c:pt idx="1">
                  <c:v>11068</c:v>
                </c:pt>
                <c:pt idx="2">
                  <c:v>7032</c:v>
                </c:pt>
                <c:pt idx="3">
                  <c:v>7181</c:v>
                </c:pt>
                <c:pt idx="4">
                  <c:v>6249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13-438E-B564-8BC7837184D2}"/>
            </c:ext>
          </c:extLst>
        </c:ser>
        <c:ser>
          <c:idx val="2"/>
          <c:order val="2"/>
          <c:tx>
            <c:strRef>
              <c:f>'Incident Trend'!$D$1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'Incident Trend'!$A$2:$A$6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'Incident Trend'!$D$2:$D$6</c:f>
              <c:numCache>
                <c:formatCode>General</c:formatCode>
                <c:ptCount val="5"/>
                <c:pt idx="0">
                  <c:v>8982</c:v>
                </c:pt>
                <c:pt idx="1">
                  <c:v>7579</c:v>
                </c:pt>
                <c:pt idx="2">
                  <c:v>5619</c:v>
                </c:pt>
                <c:pt idx="3">
                  <c:v>4514</c:v>
                </c:pt>
                <c:pt idx="4">
                  <c:v>4343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13-438E-B564-8BC783718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3515208"/>
        <c:axId val="533518816"/>
      </c:barChart>
      <c:catAx>
        <c:axId val="53351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518816"/>
        <c:crosses val="autoZero"/>
        <c:auto val="1"/>
        <c:lblAlgn val="ctr"/>
        <c:lblOffset val="100"/>
        <c:noMultiLvlLbl val="0"/>
      </c:catAx>
      <c:valAx>
        <c:axId val="5335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glow rad="127000">
              <a:schemeClr val="tx1"/>
            </a:glow>
            <a:outerShdw blurRad="50800" dist="50800" dir="5400000" algn="ctr" rotWithShape="0">
              <a:schemeClr val="bg1"/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515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90335603993906"/>
          <c:y val="0.94937411648585124"/>
          <c:w val="0.24101018931882831"/>
          <c:h val="3.7347031810691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959" y="6497848"/>
            <a:ext cx="851643" cy="240612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.fnal.gov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mputing.fnal.gov/cybersecurity-atwork/cybersecurity-awareness-wee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uting.fnal.gov/cio-anonymous-contact-form/" TargetMode="External"/><Relationship Id="rId2" Type="http://schemas.openxmlformats.org/officeDocument/2006/relationships/hyperlink" Target="https://eag.fnal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puting.fnal.gov/scd-head-anonymous-comments-form/" TargetMode="External"/><Relationship Id="rId4" Type="http://schemas.openxmlformats.org/officeDocument/2006/relationships/hyperlink" Target="https://computing.fnal.gov/ccd-head-anonymous-comments-for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Jon Bakken</a:t>
            </a:r>
          </a:p>
          <a:p>
            <a:r>
              <a:rPr lang="en-US" dirty="0"/>
              <a:t>October 28</a:t>
            </a:r>
            <a:r>
              <a:rPr lang="en-US"/>
              <a:t>, 2019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CCD+OCIO All-Hands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E1B1-99AD-5748-AE68-7D5A203A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53" y="110914"/>
            <a:ext cx="3888202" cy="376905"/>
          </a:xfrm>
        </p:spPr>
        <p:txBody>
          <a:bodyPr/>
          <a:lstStyle/>
          <a:p>
            <a:r>
              <a:rPr lang="en-US" dirty="0"/>
              <a:t>ITIL is working well for 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0834F-F480-DB46-A69C-1BCA9284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D8AF8-4CE2-A048-9CBB-869323A4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A4693-CC36-6B4B-9CAE-91FED6FA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D1970-109F-F34E-99B9-FB686D9F3723}"/>
              </a:ext>
            </a:extLst>
          </p:cNvPr>
          <p:cNvSpPr txBox="1"/>
          <p:nvPr/>
        </p:nvSpPr>
        <p:spPr>
          <a:xfrm>
            <a:off x="7449520" y="5906438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(not completed)</a:t>
            </a: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975899EB-E59E-4030-A918-92BE24A402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490818"/>
              </p:ext>
            </p:extLst>
          </p:nvPr>
        </p:nvGraphicFramePr>
        <p:xfrm>
          <a:off x="165052" y="702877"/>
          <a:ext cx="8600879" cy="565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A006EE-FDD0-6946-990C-01C2B5FC243D}"/>
              </a:ext>
            </a:extLst>
          </p:cNvPr>
          <p:cNvSpPr txBox="1"/>
          <p:nvPr/>
        </p:nvSpPr>
        <p:spPr>
          <a:xfrm>
            <a:off x="4203445" y="1533874"/>
            <a:ext cx="477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Incidents count going steadily down </a:t>
            </a:r>
            <a:br>
              <a:rPr lang="en-US" dirty="0"/>
            </a:br>
            <a:r>
              <a:rPr lang="en-US" dirty="0"/>
              <a:t>implies quality is steadily going up.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87CE-E859-6444-B7A3-0C84B3CBC19A}"/>
              </a:ext>
            </a:extLst>
          </p:cNvPr>
          <p:cNvSpPr txBox="1"/>
          <p:nvPr/>
        </p:nvSpPr>
        <p:spPr>
          <a:xfrm>
            <a:off x="6486359" y="41703"/>
            <a:ext cx="272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ISO20k Surveillance Audit: Nov 13-14</a:t>
            </a:r>
          </a:p>
        </p:txBody>
      </p:sp>
    </p:spTree>
    <p:extLst>
      <p:ext uri="{BB962C8B-B14F-4D97-AF65-F5344CB8AC3E}">
        <p14:creationId xmlns:p14="http://schemas.microsoft.com/office/powerpoint/2010/main" val="332377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A4C352-4DA3-E542-9DC5-B070E5364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often hear from CCD &amp; OCIO folks that they are excited to be working at the lab &amp; helping advance science, but at the same time, they don’t understand the big picture of what our scientists &amp; engineers are working on.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 plan on including 1-2 slides in each of these ongoing all-hands to give a non-technical overview of a major activity at Fermilab.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of the material comes from </a:t>
            </a:r>
            <a:r>
              <a:rPr lang="en-US" dirty="0" err="1"/>
              <a:t>OoC</a:t>
            </a:r>
            <a:r>
              <a:rPr lang="en-US" dirty="0"/>
              <a:t> or lab web pages.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085B45-3EA1-654D-9924-8A227D5F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Wonders of the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3891-3E22-0D45-BBB4-D2C34CAA3F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B70C0-6A0A-764E-B42E-486CCBEB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CF61D-5888-4748-B856-E2C13E92B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1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070428-6E85-0A45-AF4D-73FFB1E77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" y="704915"/>
            <a:ext cx="9142582" cy="51663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BF2C98-0EFE-CE44-87DF-1F1A98C0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4523"/>
            <a:ext cx="8686800" cy="427877"/>
          </a:xfrm>
        </p:spPr>
        <p:txBody>
          <a:bodyPr/>
          <a:lstStyle/>
          <a:p>
            <a:r>
              <a:rPr lang="en-US" dirty="0"/>
              <a:t>Wonders of the Lab – PIP-II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56513-5359-4348-BCE8-9469337499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F46D-BE70-6944-9ECE-7DF5E4D91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DE37-6E0B-1644-AE7A-B1D81987F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BD3619-EC30-764F-A2CF-BEBAB51E9ADD}"/>
              </a:ext>
            </a:extLst>
          </p:cNvPr>
          <p:cNvSpPr/>
          <p:nvPr/>
        </p:nvSpPr>
        <p:spPr>
          <a:xfrm>
            <a:off x="1" y="5871305"/>
            <a:ext cx="9080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https://pip2.fnal.gov</a:t>
            </a:r>
            <a:r>
              <a:rPr lang="en-US" dirty="0"/>
              <a:t>                 </a:t>
            </a:r>
            <a:r>
              <a:rPr lang="en-US" b="1" dirty="0"/>
              <a:t>PIP-II: baseline review will be January 28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9666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6CCF9D-934B-3341-A48B-E344272E7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3434"/>
            <a:ext cx="8672513" cy="58562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PIP-II will be the heart of our accelerator complex &amp; will produce a high intensity proton beam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PIP-II = </a:t>
            </a:r>
            <a:r>
              <a:rPr lang="en-US" b="1" u="sng" dirty="0">
                <a:solidFill>
                  <a:srgbClr val="7030A0"/>
                </a:solidFill>
              </a:rPr>
              <a:t>P</a:t>
            </a:r>
            <a:r>
              <a:rPr lang="en-US" dirty="0"/>
              <a:t>roton </a:t>
            </a:r>
            <a:r>
              <a:rPr lang="en-US" b="1" u="sng" dirty="0">
                <a:solidFill>
                  <a:srgbClr val="7030A0"/>
                </a:solidFill>
              </a:rPr>
              <a:t>I</a:t>
            </a:r>
            <a:r>
              <a:rPr lang="en-US" dirty="0"/>
              <a:t>mprovement </a:t>
            </a:r>
            <a:r>
              <a:rPr lang="en-US" b="1" u="sng" dirty="0">
                <a:solidFill>
                  <a:srgbClr val="7030A0"/>
                </a:solidFill>
              </a:rPr>
              <a:t>P</a:t>
            </a:r>
            <a:r>
              <a:rPr lang="en-US" dirty="0"/>
              <a:t>lan – II </a:t>
            </a:r>
          </a:p>
          <a:p>
            <a:endParaRPr lang="en-US" dirty="0"/>
          </a:p>
          <a:p>
            <a:r>
              <a:rPr lang="en-US" dirty="0"/>
              <a:t>Groundbreaking was in March 2019, Experimental Beams in 2026. </a:t>
            </a:r>
          </a:p>
          <a:p>
            <a:endParaRPr lang="en-US" dirty="0"/>
          </a:p>
          <a:p>
            <a:r>
              <a:rPr lang="en-US" dirty="0"/>
              <a:t>PIP-II will vastly improve what is already the most powerful high-energy particle beam for neutrino experiments. </a:t>
            </a:r>
          </a:p>
          <a:p>
            <a:endParaRPr lang="en-US" dirty="0"/>
          </a:p>
          <a:p>
            <a:r>
              <a:rPr lang="en-US" dirty="0"/>
              <a:t>Needed for LBNF/DUNE &amp; other research at our lab</a:t>
            </a:r>
          </a:p>
          <a:p>
            <a:endParaRPr lang="en-US" dirty="0"/>
          </a:p>
          <a:p>
            <a:r>
              <a:rPr lang="en-US" dirty="0"/>
              <a:t>With PIP-II at the center of the laboratory’s accelerator complex, Fermilab will remain at the forefront of particle physics research &amp; accelerator science. </a:t>
            </a:r>
          </a:p>
          <a:p>
            <a:endParaRPr lang="en-US" dirty="0"/>
          </a:p>
          <a:p>
            <a:r>
              <a:rPr lang="en-US" dirty="0"/>
              <a:t>Side note: PIP-II is the first DOE U.S. accelerator project with substantial contributions from international partners.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012F31-1FF5-4B42-A58E-8868B2A7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8686800" cy="427877"/>
          </a:xfrm>
        </p:spPr>
        <p:txBody>
          <a:bodyPr/>
          <a:lstStyle/>
          <a:p>
            <a:r>
              <a:rPr lang="en-US" dirty="0"/>
              <a:t>Wonders of the Lab – PIP-II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3A61-F3D3-EC44-B165-521DB16B7F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90C6F-81DB-3A4E-8CFB-AB87C8F0F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F37-2B32-104E-9651-CEFE90FCA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C2550B-D5CE-D945-8116-B1F20CD6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75472"/>
            <a:ext cx="8872513" cy="6113795"/>
          </a:xfrm>
        </p:spPr>
        <p:txBody>
          <a:bodyPr>
            <a:normAutofit/>
          </a:bodyPr>
          <a:lstStyle/>
          <a:p>
            <a:r>
              <a:rPr lang="en-US" dirty="0"/>
              <a:t>Ensure the appropriate completion of Plans of Actions &amp; Associated Milestones (POAMs) for </a:t>
            </a:r>
          </a:p>
          <a:p>
            <a:pPr lvl="1"/>
            <a:r>
              <a:rPr lang="en-US" dirty="0"/>
              <a:t>Email Multi-Factor Authentication</a:t>
            </a:r>
          </a:p>
          <a:p>
            <a:pPr lvl="1"/>
            <a:r>
              <a:rPr lang="en-US" dirty="0"/>
              <a:t>Web Security Implementation</a:t>
            </a:r>
          </a:p>
          <a:p>
            <a:endParaRPr lang="en-US" sz="700" dirty="0"/>
          </a:p>
          <a:p>
            <a:r>
              <a:rPr lang="en-US" dirty="0"/>
              <a:t>Web security – essentially eliminate </a:t>
            </a:r>
            <a:r>
              <a:rPr lang="en-US" dirty="0">
                <a:hlinkClick r:id="rId2" invalidUrl="http:///"/>
              </a:rPr>
              <a:t>HTTP://</a:t>
            </a:r>
            <a:r>
              <a:rPr lang="en-US" dirty="0"/>
              <a:t> &amp; make all access </a:t>
            </a:r>
            <a:r>
              <a:rPr lang="en-US" dirty="0">
                <a:hlinkClick r:id="rId3" invalidUrl="https:///"/>
              </a:rPr>
              <a:t>HTTPS://</a:t>
            </a:r>
            <a:r>
              <a:rPr lang="en-US" dirty="0"/>
              <a:t> - project is underway for more than a year by Pete’s team &amp; expecting a successful completion by next May</a:t>
            </a:r>
          </a:p>
          <a:p>
            <a:endParaRPr lang="en-US" sz="700" dirty="0"/>
          </a:p>
          <a:p>
            <a:r>
              <a:rPr lang="en-US" dirty="0"/>
              <a:t>Email MFA – Mandate to the Lab to prevent stolen passwords from being used to access email &amp; send SPAM </a:t>
            </a:r>
          </a:p>
          <a:p>
            <a:pPr lvl="1"/>
            <a:r>
              <a:rPr lang="en-US" dirty="0"/>
              <a:t>Technical Leader is Joe </a:t>
            </a:r>
            <a:r>
              <a:rPr lang="en-US" dirty="0" err="1"/>
              <a:t>Klemencic</a:t>
            </a:r>
            <a:r>
              <a:rPr lang="en-US" dirty="0"/>
              <a:t> </a:t>
            </a:r>
            <a:br>
              <a:rPr lang="en-US" dirty="0"/>
            </a:br>
            <a:r>
              <a:rPr lang="en-US" sz="700" dirty="0"/>
              <a:t> </a:t>
            </a:r>
            <a:r>
              <a:rPr lang="en-US" dirty="0"/>
              <a:t>Project Manager </a:t>
            </a:r>
            <a:r>
              <a:rPr lang="en-US" sz="1200" dirty="0"/>
              <a:t> </a:t>
            </a:r>
            <a:r>
              <a:rPr lang="en-US" dirty="0"/>
              <a:t>is Matt Crawford</a:t>
            </a:r>
          </a:p>
          <a:p>
            <a:pPr lvl="1"/>
            <a:r>
              <a:rPr lang="en-US" dirty="0"/>
              <a:t>Heavy involvement by Authentication, Email &amp; Desktop Engineering teams.</a:t>
            </a:r>
          </a:p>
          <a:p>
            <a:pPr lvl="1"/>
            <a:r>
              <a:rPr lang="en-US" dirty="0"/>
              <a:t>CCDM Meeting scheduled for 11/21 to discuss plan forward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3F9DA8-438A-7C46-8EFF-77B016A4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56272"/>
            <a:ext cx="8686800" cy="427877"/>
          </a:xfrm>
        </p:spPr>
        <p:txBody>
          <a:bodyPr/>
          <a:lstStyle/>
          <a:p>
            <a:r>
              <a:rPr lang="en-US" dirty="0"/>
              <a:t>PEMP Notable (Objective 8.2) – Sexton-Kennedy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8E57-9027-3544-90D0-C5BD573948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1A191-A808-834A-8EAC-EEED3543A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A1DF1-840C-EA47-82BA-D44912EB5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6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55AB0-E545-834C-9BF2-26162C9D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427876"/>
            <a:ext cx="8672513" cy="44657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browsers allow you to store passwords for websites internally in their browser password store.</a:t>
            </a:r>
          </a:p>
          <a:p>
            <a:r>
              <a:rPr lang="en-US" dirty="0"/>
              <a:t>This make logging in very simple next time.</a:t>
            </a:r>
          </a:p>
          <a:p>
            <a:r>
              <a:rPr lang="en-US" dirty="0"/>
              <a:t>HOWEVER – it is not allowed at FNAL unless you also have a have a master password set in your browser’s password store.   </a:t>
            </a:r>
          </a:p>
          <a:p>
            <a:pPr lvl="1"/>
            <a:r>
              <a:rPr lang="en-US" dirty="0"/>
              <a:t>Doing this also throws up another obstacle in case your machine is compromised or stolen. 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 err="1"/>
              <a:t>CyberSecurity</a:t>
            </a:r>
            <a:r>
              <a:rPr lang="en-US" dirty="0"/>
              <a:t> often gets asked about Password Wallets.  They reviewed the options and are recommending KeePass as a Password Wallet – Risk Analysis is still under 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Recommended only, </a:t>
            </a:r>
            <a:r>
              <a:rPr lang="en-US" b="1" u="sng" dirty="0"/>
              <a:t>no support yet </a:t>
            </a:r>
            <a:r>
              <a:rPr lang="en-US" dirty="0"/>
              <a:t>for the KeePass app</a:t>
            </a:r>
          </a:p>
          <a:p>
            <a:pPr marL="571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92F9D-B695-2849-8580-7F3BF18E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0"/>
            <a:ext cx="8686800" cy="427877"/>
          </a:xfrm>
        </p:spPr>
        <p:txBody>
          <a:bodyPr/>
          <a:lstStyle/>
          <a:p>
            <a:r>
              <a:rPr lang="en-US" dirty="0"/>
              <a:t>Passwords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2B895-4185-6E4E-803F-E20122C89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25940-6BCB-FF49-88BB-CB71678DC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CC10A-E9F6-0C41-8434-30BF95FD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9D5514-F8A4-0940-8FFB-08BDA37968AD}"/>
              </a:ext>
            </a:extLst>
          </p:cNvPr>
          <p:cNvGrpSpPr/>
          <p:nvPr/>
        </p:nvGrpSpPr>
        <p:grpSpPr>
          <a:xfrm>
            <a:off x="636589" y="4893630"/>
            <a:ext cx="8278812" cy="830998"/>
            <a:chOff x="299803" y="5150147"/>
            <a:chExt cx="8701791" cy="5160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5E7819-C3FD-1F49-8418-A8C58D107E59}"/>
                </a:ext>
              </a:extLst>
            </p:cNvPr>
            <p:cNvSpPr txBox="1"/>
            <p:nvPr/>
          </p:nvSpPr>
          <p:spPr>
            <a:xfrm>
              <a:off x="4167266" y="5150147"/>
              <a:ext cx="4834328" cy="51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505050"/>
                  </a:solidFill>
                </a:rPr>
                <a:t>Most popular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505050"/>
                  </a:solidFill>
                </a:rPr>
                <a:t>Not web based 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77EDFA-0F49-954A-9D53-5EDCCAD562B4}"/>
                </a:ext>
              </a:extLst>
            </p:cNvPr>
            <p:cNvSpPr txBox="1"/>
            <p:nvPr/>
          </p:nvSpPr>
          <p:spPr>
            <a:xfrm>
              <a:off x="299803" y="5150148"/>
              <a:ext cx="4169664" cy="516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505050"/>
                  </a:solidFill>
                </a:rPr>
                <a:t>Clients for all platforms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505050"/>
                  </a:solidFill>
                </a:rPr>
                <a:t>Open source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351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2D5715-EA81-CE45-ACB1-5AEA963B5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07212"/>
            <a:ext cx="8915400" cy="5566111"/>
          </a:xfrm>
        </p:spPr>
        <p:txBody>
          <a:bodyPr/>
          <a:lstStyle/>
          <a:p>
            <a:r>
              <a:rPr lang="en-US" dirty="0"/>
              <a:t>Tuesday Nov. 5 to Thursday Nov. 7, starting at 10AM each day.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https://computing.fnal.gov/cybersecurity-atwork/cybersecurity-awareness-week/</a:t>
            </a:r>
            <a:endParaRPr lang="en-US" sz="2000" dirty="0"/>
          </a:p>
          <a:p>
            <a:endParaRPr lang="en-US" dirty="0"/>
          </a:p>
          <a:p>
            <a:r>
              <a:rPr lang="en-US" dirty="0"/>
              <a:t>You do not need to be a cybersecurity expert to learn something at this event.</a:t>
            </a:r>
          </a:p>
          <a:p>
            <a:endParaRPr lang="en-US" sz="1800" b="1" dirty="0"/>
          </a:p>
          <a:p>
            <a:r>
              <a:rPr lang="en-US" dirty="0"/>
              <a:t>Many required security classes are offered in these sessions</a:t>
            </a:r>
          </a:p>
          <a:p>
            <a:pPr lvl="1"/>
            <a:r>
              <a:rPr lang="en-US" dirty="0"/>
              <a:t>Everyone should be up to date with all their cyber training after the </a:t>
            </a:r>
            <a:r>
              <a:rPr lang="en-US" dirty="0" err="1"/>
              <a:t>CyberSecurity</a:t>
            </a:r>
            <a:r>
              <a:rPr lang="en-US" dirty="0"/>
              <a:t> Awareness Days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53B907-DAB4-D449-B029-BFFC103F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6925"/>
            <a:ext cx="8686800" cy="427877"/>
          </a:xfrm>
        </p:spPr>
        <p:txBody>
          <a:bodyPr/>
          <a:lstStyle/>
          <a:p>
            <a:r>
              <a:rPr lang="en-US" dirty="0" err="1"/>
              <a:t>CyberSecurity</a:t>
            </a:r>
            <a:r>
              <a:rPr lang="en-US" dirty="0"/>
              <a:t> Awareness Days – WH 1WEST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5D577-8F13-944D-8B53-A2CC773CB3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8DC71-2CAA-AB41-8DE2-DACDAC43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F879-4530-2B4D-BF8F-BDDEC85B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6765D-E84B-7444-B5FC-A8B67349A1B9}"/>
              </a:ext>
            </a:extLst>
          </p:cNvPr>
          <p:cNvSpPr/>
          <p:nvPr/>
        </p:nvSpPr>
        <p:spPr>
          <a:xfrm>
            <a:off x="554636" y="5913620"/>
            <a:ext cx="8439462" cy="76449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0860CB-D953-7342-A292-7DD31E0CC8DE}"/>
              </a:ext>
            </a:extLst>
          </p:cNvPr>
          <p:cNvGrpSpPr/>
          <p:nvPr/>
        </p:nvGrpSpPr>
        <p:grpSpPr>
          <a:xfrm>
            <a:off x="144056" y="4170629"/>
            <a:ext cx="8826135" cy="2507489"/>
            <a:chOff x="-63035" y="4384623"/>
            <a:chExt cx="8826135" cy="25074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7D32CE-CE7E-C442-AF54-1F949756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035" y="4384623"/>
              <a:ext cx="2956810" cy="22934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492913-6417-6446-BB64-370616FF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2647" y="4384623"/>
              <a:ext cx="2631316" cy="25074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3DFD73-28E2-824F-81E7-247DF7E2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468" y="4384623"/>
              <a:ext cx="2932632" cy="2191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39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6084-3768-5041-A3F4-C3349ECF74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C5AF3-468D-BF48-97A7-98EC1F170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0DC0-2F53-A341-B7C3-A6310D8A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D7F213-2EB6-EB49-BE43-9603A38C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98250"/>
            <a:ext cx="8672513" cy="55326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A0B70D-45ED-3A4B-B1DB-837A49840B48}"/>
              </a:ext>
            </a:extLst>
          </p:cNvPr>
          <p:cNvGrpSpPr/>
          <p:nvPr/>
        </p:nvGrpSpPr>
        <p:grpSpPr>
          <a:xfrm>
            <a:off x="89662" y="416882"/>
            <a:ext cx="9144000" cy="4068827"/>
            <a:chOff x="49018" y="353577"/>
            <a:chExt cx="9144000" cy="4068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1213C5-EED7-CE4E-91A0-70DF107B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18" y="353577"/>
              <a:ext cx="9144000" cy="40688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6AA9D5-296C-6546-AB6A-ECBA500424FE}"/>
                </a:ext>
              </a:extLst>
            </p:cNvPr>
            <p:cNvSpPr txBox="1"/>
            <p:nvPr/>
          </p:nvSpPr>
          <p:spPr>
            <a:xfrm>
              <a:off x="3336683" y="2499584"/>
              <a:ext cx="807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Fang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B27A85-B1DD-FA42-A59D-B276E4B63B47}"/>
                </a:ext>
              </a:extLst>
            </p:cNvPr>
            <p:cNvSpPr txBox="1"/>
            <p:nvPr/>
          </p:nvSpPr>
          <p:spPr>
            <a:xfrm>
              <a:off x="4144494" y="1654808"/>
              <a:ext cx="8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Uday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31B590-6AA6-6148-932F-3A781269DCED}"/>
                </a:ext>
              </a:extLst>
            </p:cNvPr>
            <p:cNvSpPr txBox="1"/>
            <p:nvPr/>
          </p:nvSpPr>
          <p:spPr>
            <a:xfrm>
              <a:off x="6580824" y="1795965"/>
              <a:ext cx="8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Venu</a:t>
              </a:r>
              <a:endParaRPr lang="en-US" b="1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EF61714-7D49-464B-8F7B-2217362AEB6A}"/>
              </a:ext>
            </a:extLst>
          </p:cNvPr>
          <p:cNvSpPr/>
          <p:nvPr/>
        </p:nvSpPr>
        <p:spPr>
          <a:xfrm>
            <a:off x="214312" y="5740730"/>
            <a:ext cx="8701087" cy="736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E69B1D-29B9-FC41-9422-34B2D9E5B182}"/>
              </a:ext>
            </a:extLst>
          </p:cNvPr>
          <p:cNvGrpSpPr/>
          <p:nvPr/>
        </p:nvGrpSpPr>
        <p:grpSpPr>
          <a:xfrm>
            <a:off x="222250" y="4498062"/>
            <a:ext cx="8808787" cy="1992709"/>
            <a:chOff x="194316" y="4572000"/>
            <a:chExt cx="8808787" cy="19927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DB9673-8363-E148-9EAD-CB4DC027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0860" y="4572000"/>
              <a:ext cx="2653705" cy="19927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D6663E-8209-BF4F-B471-1029F0D4F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5254" y="4572000"/>
              <a:ext cx="2967849" cy="18857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125A4D-F675-FB4D-B220-6898DDCF9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316" y="4572000"/>
              <a:ext cx="2803182" cy="177365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388BFAD-56B8-9141-93AD-85C2DB84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0373"/>
            <a:ext cx="8686800" cy="427877"/>
          </a:xfrm>
        </p:spPr>
        <p:txBody>
          <a:bodyPr/>
          <a:lstStyle/>
          <a:p>
            <a:r>
              <a:rPr lang="en-US" dirty="0"/>
              <a:t>Congratulations to the CCD/OCIO EPRA Awardees</a:t>
            </a:r>
          </a:p>
        </p:txBody>
      </p:sp>
    </p:spTree>
    <p:extLst>
      <p:ext uri="{BB962C8B-B14F-4D97-AF65-F5344CB8AC3E}">
        <p14:creationId xmlns:p14="http://schemas.microsoft.com/office/powerpoint/2010/main" val="322785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88CCF8-2BE0-C54C-8A89-08EAB2747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420624"/>
            <a:ext cx="7729275" cy="40690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935585-E6D1-3841-AEE0-73710911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27877"/>
          </a:xfrm>
        </p:spPr>
        <p:txBody>
          <a:bodyPr/>
          <a:lstStyle/>
          <a:p>
            <a:r>
              <a:rPr lang="en-US" dirty="0"/>
              <a:t>Congratulations to the CCD/OCIO EPRA Awardees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9986-17D8-1D46-B59F-791B99D4B5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71721-5068-D24E-A8D6-291C755F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50EF-8B0A-4F4C-826E-E390F10F3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410B4-90C9-BA43-ADE3-4F28DED47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124" y="4489704"/>
            <a:ext cx="30226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86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6870D2-791B-A647-B947-102FE1CF2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was the first year Computing Department heads used BPS for their budget planning exercises.  </a:t>
            </a:r>
          </a:p>
          <a:p>
            <a:endParaRPr lang="en-US" dirty="0"/>
          </a:p>
          <a:p>
            <a:r>
              <a:rPr lang="en-US" dirty="0"/>
              <a:t>Special thanks to Christina Kelly &amp; Gabi Garcia who provided a lot of support &amp; guidance throughout the process.</a:t>
            </a:r>
          </a:p>
          <a:p>
            <a:endParaRPr lang="en-US" dirty="0"/>
          </a:p>
          <a:p>
            <a:r>
              <a:rPr lang="en-US" dirty="0"/>
              <a:t>Thanks to Rob Carrara who worked closely with SCD &amp; Panagiotis’s quantum team to prepare the Field Work Proposals financials for the Quantum Funding.</a:t>
            </a:r>
          </a:p>
          <a:p>
            <a:endParaRPr lang="en-US" dirty="0"/>
          </a:p>
          <a:p>
            <a:r>
              <a:rPr lang="en-US" dirty="0"/>
              <a:t>And of course, thanks to </a:t>
            </a:r>
            <a:r>
              <a:rPr lang="en-US" dirty="0" err="1"/>
              <a:t>Valena</a:t>
            </a:r>
            <a:r>
              <a:rPr lang="en-US" dirty="0"/>
              <a:t> S for keeping us all on track.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D165A1-5228-8B42-B714-36BCD4E0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to our Finance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F922A-D66F-1D46-B3E4-39E9A7B5E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98A0D-1B40-2E49-88ED-AF8A22D8D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1EAFE-43BF-6A49-BAA5-3AD32EF7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5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88E2F2-7F73-0846-B77A-CCF152DDA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599413"/>
            <a:ext cx="8961120" cy="3560042"/>
          </a:xfrm>
        </p:spPr>
        <p:txBody>
          <a:bodyPr/>
          <a:lstStyle/>
          <a:p>
            <a:r>
              <a:rPr lang="en-US" sz="2200" dirty="0">
                <a:solidFill>
                  <a:srgbClr val="003087"/>
                </a:solidFill>
              </a:rPr>
              <a:t>We are either directly working on these projects, or are providing support allowing our colleagues to accomplish these tasks</a:t>
            </a:r>
          </a:p>
          <a:p>
            <a:r>
              <a:rPr lang="en-US" sz="2200" dirty="0">
                <a:solidFill>
                  <a:srgbClr val="003087"/>
                </a:solidFill>
              </a:rPr>
              <a:t>Liz, Jim &amp; I, as well as rest of lab, appreciate your efforts – Thanks!</a:t>
            </a:r>
          </a:p>
          <a:p>
            <a:endParaRPr lang="en-US" sz="800" dirty="0"/>
          </a:p>
          <a:p>
            <a:r>
              <a:rPr lang="en-US" sz="2200" b="1" dirty="0">
                <a:latin typeface="+mn-lt"/>
              </a:rPr>
              <a:t>Re-emphasize safety across the site. </a:t>
            </a:r>
            <a:r>
              <a:rPr lang="en-US" sz="2200" dirty="0">
                <a:solidFill>
                  <a:srgbClr val="7030A0"/>
                </a:solidFill>
                <a:latin typeface="+mn-lt"/>
              </a:rPr>
              <a:t>  *** and Cyber Security</a:t>
            </a:r>
          </a:p>
          <a:p>
            <a:r>
              <a:rPr lang="en-US" sz="2200" b="1" dirty="0">
                <a:latin typeface="+mn-lt"/>
              </a:rPr>
              <a:t>LBNF: goal is to baseline in spring 2020</a:t>
            </a:r>
            <a:r>
              <a:rPr lang="en-US" sz="2200" dirty="0">
                <a:solidFill>
                  <a:srgbClr val="7030A0"/>
                </a:solidFill>
                <a:latin typeface="+mn-lt"/>
              </a:rPr>
              <a:t>. </a:t>
            </a:r>
          </a:p>
          <a:p>
            <a:r>
              <a:rPr lang="en-US" sz="2200" b="1" dirty="0">
                <a:latin typeface="+mn-lt"/>
              </a:rPr>
              <a:t>PIP-II: baseline review will be January 28.</a:t>
            </a:r>
          </a:p>
          <a:p>
            <a:r>
              <a:rPr lang="en-US" sz="2200" b="1" dirty="0">
                <a:latin typeface="+mn-lt"/>
              </a:rPr>
              <a:t>Mu2e: funding complete, must close out successfully.</a:t>
            </a:r>
            <a:r>
              <a:rPr lang="en-US" sz="2200" dirty="0">
                <a:latin typeface="+mn-lt"/>
              </a:rPr>
              <a:t> </a:t>
            </a:r>
          </a:p>
          <a:p>
            <a:r>
              <a:rPr lang="en-US" sz="2200" b="1" dirty="0">
                <a:latin typeface="+mn-lt"/>
              </a:rPr>
              <a:t>Continuing to improve business systems &amp; operations is necessary.</a:t>
            </a:r>
            <a:r>
              <a:rPr lang="en-US" sz="2200" dirty="0">
                <a:solidFill>
                  <a:srgbClr val="7030A0"/>
                </a:solidFill>
                <a:latin typeface="+mn-lt"/>
              </a:rPr>
              <a:t>  ***</a:t>
            </a:r>
          </a:p>
          <a:p>
            <a:endParaRPr lang="en-US" sz="800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C2F90-79F9-4145-B628-F1433F8E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0373"/>
            <a:ext cx="8686800" cy="42787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What does Nigel’s Top 5 have to do with CCD &amp; OCIO?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3E14A-52B1-0D4C-99F4-56F7E697F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88101-5556-4B48-8C0A-2D5C3D568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A9F09-E0B1-C046-9436-721EFE43A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FCB48-2CB2-874B-A107-7A7A44F56DB1}"/>
              </a:ext>
            </a:extLst>
          </p:cNvPr>
          <p:cNvGrpSpPr/>
          <p:nvPr/>
        </p:nvGrpSpPr>
        <p:grpSpPr>
          <a:xfrm>
            <a:off x="459994" y="4270248"/>
            <a:ext cx="8281670" cy="2132802"/>
            <a:chOff x="459994" y="4270248"/>
            <a:chExt cx="8281670" cy="21328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CCF6DF-8F65-594F-9891-B88D1F638E80}"/>
                </a:ext>
              </a:extLst>
            </p:cNvPr>
            <p:cNvSpPr txBox="1"/>
            <p:nvPr/>
          </p:nvSpPr>
          <p:spPr>
            <a:xfrm>
              <a:off x="4151122" y="4270248"/>
              <a:ext cx="459054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File Storage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Virtual Systems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Networking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Databases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Central Web, SharePoint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Project Management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F0675E-662D-7E4E-A8AE-8AB85242B54D}"/>
                </a:ext>
              </a:extLst>
            </p:cNvPr>
            <p:cNvSpPr txBox="1"/>
            <p:nvPr/>
          </p:nvSpPr>
          <p:spPr>
            <a:xfrm>
              <a:off x="459994" y="4279392"/>
              <a:ext cx="411200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Cyber Security, Safety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Business systems, FermiDash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SURF networking, printing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TeamCenter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Office Environment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Service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45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9F97C-11C6-2140-ACB6-FD811F3FD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9272"/>
            <a:ext cx="8672513" cy="4921641"/>
          </a:xfrm>
        </p:spPr>
        <p:txBody>
          <a:bodyPr/>
          <a:lstStyle/>
          <a:p>
            <a:r>
              <a:rPr lang="en-US" dirty="0"/>
              <a:t>For understanding why many emails were incorrectly ending up in people’s junk folder instead of their inbox.</a:t>
            </a:r>
          </a:p>
          <a:p>
            <a:endParaRPr lang="en-US" dirty="0"/>
          </a:p>
          <a:p>
            <a:r>
              <a:rPr lang="en-US" dirty="0"/>
              <a:t>Four main reasons:</a:t>
            </a:r>
          </a:p>
          <a:p>
            <a:pPr lvl="1"/>
            <a:r>
              <a:rPr lang="en-US" dirty="0"/>
              <a:t>The email belonged in junk because the sender spoofed their return address</a:t>
            </a:r>
          </a:p>
          <a:p>
            <a:pPr lvl="1"/>
            <a:r>
              <a:rPr lang="en-US" dirty="0"/>
              <a:t>Some windows outlook clients incorrectly identified mail as junk</a:t>
            </a:r>
          </a:p>
          <a:p>
            <a:pPr lvl="1"/>
            <a:r>
              <a:rPr lang="en-US" b="1" dirty="0">
                <a:solidFill>
                  <a:srgbClr val="004C97"/>
                </a:solidFill>
              </a:rPr>
              <a:t>Microsoft scan returned “SPAM” after mail returned from Proofpoint.   Fixed by mail transport rule. </a:t>
            </a:r>
          </a:p>
          <a:p>
            <a:pPr lvl="1"/>
            <a:r>
              <a:rPr lang="en-US" dirty="0"/>
              <a:t>Some 3rd party apps (especially on phones/tablets) incorrectly identified mail as junk.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58C42-0F55-2C4A-86D4-00B5EA37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348304"/>
            <a:ext cx="8686800" cy="575335"/>
          </a:xfrm>
        </p:spPr>
        <p:txBody>
          <a:bodyPr/>
          <a:lstStyle/>
          <a:p>
            <a:r>
              <a:rPr lang="en-US" dirty="0"/>
              <a:t>Congratulations to the Email team, </a:t>
            </a:r>
            <a:br>
              <a:rPr lang="en-US" dirty="0"/>
            </a:br>
            <a:r>
              <a:rPr lang="en-US" dirty="0"/>
              <a:t>                             especially Andy </a:t>
            </a:r>
            <a:r>
              <a:rPr lang="en-US" dirty="0" err="1"/>
              <a:t>Huguenard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B9DE-A3D1-7D4D-BF7C-CA7B33DC40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34DA-3053-AA4B-9122-46104098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DAED-CFDA-9940-B88D-99ABBDAC3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66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E2317E-32B3-8242-BFF9-9170123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564512"/>
            <a:ext cx="8915400" cy="5466401"/>
          </a:xfrm>
        </p:spPr>
        <p:txBody>
          <a:bodyPr/>
          <a:lstStyle/>
          <a:p>
            <a:r>
              <a:rPr lang="en-US" dirty="0"/>
              <a:t>Fantastic progress on replacing the 1980’s AT&amp;T 5ESS switch</a:t>
            </a:r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C036CC-09CB-1F45-9E08-51D32D85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6635"/>
            <a:ext cx="8686800" cy="427877"/>
          </a:xfrm>
        </p:spPr>
        <p:txBody>
          <a:bodyPr/>
          <a:lstStyle/>
          <a:p>
            <a:r>
              <a:rPr lang="en-US" dirty="0"/>
              <a:t>Congratulations to Telecom + Networking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993B-B43C-144D-A3FD-713C43161A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06561-4AB4-E548-80B4-4592469AB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41CCF-1C56-4844-9AAE-C91E8B1D6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58B56-6C1A-8C47-9595-45C012FE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3" y="929842"/>
            <a:ext cx="7778660" cy="59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8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F3A513-69FA-7A48-B93E-937135C47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1 = Village, completed 7/24/19</a:t>
            </a:r>
          </a:p>
          <a:p>
            <a:r>
              <a:rPr lang="en-US" dirty="0"/>
              <a:t>Phase 2 = New Muon Lab &amp; MI60, completed 9/26</a:t>
            </a:r>
          </a:p>
          <a:p>
            <a:r>
              <a:rPr lang="en-US" dirty="0"/>
              <a:t>Phase 3 = Wilson Hall ~3000 phones – Scheduled for 12/11</a:t>
            </a:r>
          </a:p>
          <a:p>
            <a:endParaRPr lang="en-US" dirty="0"/>
          </a:p>
          <a:p>
            <a:r>
              <a:rPr lang="en-US" dirty="0"/>
              <a:t>Team has worked after 5 PM, sometimes to midnight, to convert phones to VoIP so our staff will not be affected during their workday</a:t>
            </a:r>
          </a:p>
          <a:p>
            <a:endParaRPr lang="en-US" dirty="0"/>
          </a:p>
          <a:p>
            <a:r>
              <a:rPr lang="en-US" dirty="0"/>
              <a:t>Goals of 5ESS project:</a:t>
            </a:r>
          </a:p>
          <a:p>
            <a:pPr lvl="1"/>
            <a:r>
              <a:rPr lang="en-US" dirty="0"/>
              <a:t>Replace 5ESS switch</a:t>
            </a:r>
          </a:p>
          <a:p>
            <a:pPr lvl="1"/>
            <a:r>
              <a:rPr lang="en-US" dirty="0"/>
              <a:t>Deploy soft phones (Cisco Jabber) to employees</a:t>
            </a:r>
          </a:p>
          <a:p>
            <a:pPr lvl="1"/>
            <a:r>
              <a:rPr lang="en-US" dirty="0"/>
              <a:t>Deploy new </a:t>
            </a:r>
            <a:r>
              <a:rPr lang="en-US" dirty="0" err="1"/>
              <a:t>Intralab</a:t>
            </a:r>
            <a:r>
              <a:rPr lang="en-US" dirty="0"/>
              <a:t> Instant Messaging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40F5CC-0304-4B43-BF93-86059C31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615C-101E-5547-A391-F0745ABD03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55EEA-21E2-5148-9518-3924C19D7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4AE85-3DC5-E745-9ABE-D9A88920F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2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1F871E-B263-1D41-8F69-5A2100C38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202788"/>
            <a:ext cx="8789010" cy="5106572"/>
          </a:xfrm>
        </p:spPr>
        <p:txBody>
          <a:bodyPr/>
          <a:lstStyle/>
          <a:p>
            <a:r>
              <a:rPr lang="en-US" dirty="0"/>
              <a:t>Each major area that NTT provides service for the lab has a chapter in our Runbook.  13 chapters in total. Over 400 pages.</a:t>
            </a:r>
          </a:p>
          <a:p>
            <a:endParaRPr lang="en-US" sz="500" dirty="0"/>
          </a:p>
          <a:p>
            <a:r>
              <a:rPr lang="en-US" dirty="0"/>
              <a:t>Each chapter is based on the Statement of Work we created during the RFP process to select a vendor. </a:t>
            </a:r>
          </a:p>
          <a:p>
            <a:endParaRPr lang="en-US" sz="500" dirty="0"/>
          </a:p>
          <a:p>
            <a:r>
              <a:rPr lang="en-US" dirty="0"/>
              <a:t>The chapters clearly list expectations &amp; any deliverables, that are required.  For example ‘label all cables on both ends’</a:t>
            </a:r>
          </a:p>
          <a:p>
            <a:pPr lvl="1"/>
            <a:r>
              <a:rPr lang="en-US" dirty="0"/>
              <a:t>Very detailed items or processes that change are in Knowledge Articles. </a:t>
            </a:r>
          </a:p>
          <a:p>
            <a:pPr lvl="1"/>
            <a:endParaRPr lang="en-US" sz="1600" dirty="0"/>
          </a:p>
          <a:p>
            <a:r>
              <a:rPr lang="en-US" dirty="0"/>
              <a:t>Both ANL &amp; University of Chicago have asked for our Statement of work.</a:t>
            </a:r>
          </a:p>
          <a:p>
            <a:pPr lvl="1"/>
            <a:r>
              <a:rPr lang="en-US" dirty="0"/>
              <a:t>This is a public document &amp; Procurement delivered the package to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430478-0AC3-3E4F-BC6C-CCED8377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0913"/>
            <a:ext cx="8686800" cy="901961"/>
          </a:xfrm>
        </p:spPr>
        <p:txBody>
          <a:bodyPr/>
          <a:lstStyle/>
          <a:p>
            <a:r>
              <a:rPr lang="en-US" dirty="0"/>
              <a:t>Thanks to Service Owners &amp; Rick K &amp; Hannah W who helped create the Managed Services Runbook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31CA2-BF53-6D4B-9E06-E349C5862F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D9D2E-F0C0-5348-B464-E2753AD78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C251B-DC85-CC4D-86A9-75FA769FA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3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130E51-9FB1-534D-B209-1122F85B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26012"/>
            <a:ext cx="8672513" cy="5620043"/>
          </a:xfrm>
        </p:spPr>
        <p:txBody>
          <a:bodyPr/>
          <a:lstStyle/>
          <a:p>
            <a:r>
              <a:rPr lang="en-US" dirty="0"/>
              <a:t>Last January Nigel asked Liz to set up a joint task force with ANL &amp; University of Chicago to see where we could share more.  There has been excellent progress since then.</a:t>
            </a:r>
          </a:p>
          <a:p>
            <a:endParaRPr lang="en-US" sz="5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SCD’s Jim A &amp; Adam L – Monthly Seminar Series starting</a:t>
            </a:r>
          </a:p>
          <a:p>
            <a:pPr marL="457200" lvl="1" indent="0">
              <a:buNone/>
            </a:pPr>
            <a:r>
              <a:rPr lang="en-US" dirty="0"/>
              <a:t>11/13 11AM at UC.  Speaker is PPD’s </a:t>
            </a:r>
            <a:r>
              <a:rPr lang="en-US" dirty="0" err="1"/>
              <a:t>Nahn</a:t>
            </a:r>
            <a:r>
              <a:rPr lang="en-US" dirty="0"/>
              <a:t> Tran </a:t>
            </a:r>
          </a:p>
          <a:p>
            <a:pPr lvl="1"/>
            <a:endParaRPr lang="en-US" sz="5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Security – Irwin G &amp; Joe K – </a:t>
            </a:r>
            <a:r>
              <a:rPr lang="en-US"/>
              <a:t>sharing data </a:t>
            </a:r>
            <a:r>
              <a:rPr lang="en-US" dirty="0"/>
              <a:t>on cyber threats</a:t>
            </a:r>
          </a:p>
          <a:p>
            <a:pPr marL="457200" indent="-457200">
              <a:buFont typeface="+mj-lt"/>
              <a:buAutoNum type="arabicPeriod"/>
            </a:pPr>
            <a:endParaRPr lang="en-US" sz="5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Joint Purchases – Rick K, Mark K, Hannah W</a:t>
            </a:r>
          </a:p>
          <a:p>
            <a:pPr marL="857250" lvl="1" indent="-457200"/>
            <a:r>
              <a:rPr lang="en-US" dirty="0"/>
              <a:t>Discussions about “global” procurement vehicle for UC/ANL/FNAL has many issues to work out</a:t>
            </a:r>
          </a:p>
          <a:p>
            <a:pPr marL="857250" lvl="1" indent="-457200"/>
            <a:r>
              <a:rPr lang="en-US" dirty="0"/>
              <a:t>Task Force is concentrating on one common hardware &amp; one common software procurement vehicle</a:t>
            </a:r>
          </a:p>
          <a:p>
            <a:pPr marL="857250" lvl="1" indent="-457200"/>
            <a:r>
              <a:rPr lang="en-US" dirty="0"/>
              <a:t>Progress is slow, but promising.</a:t>
            </a:r>
          </a:p>
          <a:p>
            <a:pPr marL="857250" lvl="1" indent="-457200"/>
            <a:r>
              <a:rPr lang="en-US" dirty="0"/>
              <a:t>UC doing all the heavy procurement lifting.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EEA0A-73D2-FB49-9AA3-5F233D5C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0914"/>
            <a:ext cx="8686800" cy="427877"/>
          </a:xfrm>
        </p:spPr>
        <p:txBody>
          <a:bodyPr/>
          <a:lstStyle/>
          <a:p>
            <a:r>
              <a:rPr lang="en-US" dirty="0"/>
              <a:t>Thanks to Computing Joint Task Force Members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FBD69-2ED9-8A4D-BA29-19F4F39F3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85460-A90F-A948-9D62-E850AB621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695-3FC8-944C-B19F-B8D8205D1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7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19CB7C-56E8-644F-9A1A-40C8D3D09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05" y="941404"/>
            <a:ext cx="8672513" cy="45186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Goal: Advise the CIO/CFO/COO on computing needs &amp; priorities in a manner that supports &amp; guides the strategic direction of business computing at Fermilab. </a:t>
            </a:r>
          </a:p>
          <a:p>
            <a:pPr lvl="1"/>
            <a:r>
              <a:rPr lang="en-US" dirty="0"/>
              <a:t>Forum for facilitating meaningful discussions regarding computing needs. </a:t>
            </a:r>
          </a:p>
          <a:p>
            <a:pPr lvl="1"/>
            <a:r>
              <a:rPr lang="en-US" dirty="0"/>
              <a:t>Provide processes to assist with the establishment of relative priorities of computing projects &amp; initiatives</a:t>
            </a:r>
          </a:p>
          <a:p>
            <a:pPr lvl="1"/>
            <a:r>
              <a:rPr lang="en-US" dirty="0"/>
              <a:t>Provide input into the development of technology roadmaps that will be used to guide decision-making. </a:t>
            </a:r>
          </a:p>
          <a:p>
            <a:pPr lvl="1"/>
            <a:endParaRPr lang="en-US" sz="300" dirty="0"/>
          </a:p>
          <a:p>
            <a:r>
              <a:rPr lang="en-US" dirty="0"/>
              <a:t>Decision making body – Chiefs &amp; Business D/S Heads</a:t>
            </a:r>
          </a:p>
          <a:p>
            <a:endParaRPr lang="en-US" sz="300" dirty="0"/>
          </a:p>
          <a:p>
            <a:r>
              <a:rPr lang="en-US" dirty="0">
                <a:solidFill>
                  <a:srgbClr val="002F87"/>
                </a:solidFill>
              </a:rPr>
              <a:t>Ongoing ISPMT Projects: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07C5C-7EBE-8042-A159-75A3A37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/>
          <a:lstStyle/>
          <a:p>
            <a:r>
              <a:rPr lang="en-US" dirty="0"/>
              <a:t>ISPMT has restarted</a:t>
            </a:r>
            <a:br>
              <a:rPr lang="en-US" dirty="0"/>
            </a:br>
            <a:r>
              <a:rPr lang="en-US" dirty="0"/>
              <a:t>Information System Portfolio Management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DCA0F-FF36-4A48-961C-B05858AD9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4508-D1F4-834A-A07C-024F58648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7DBC8-2F9C-D549-8F35-45D870760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E7D624-31E6-D841-8B94-73E8C26D3A30}"/>
              </a:ext>
            </a:extLst>
          </p:cNvPr>
          <p:cNvGrpSpPr/>
          <p:nvPr/>
        </p:nvGrpSpPr>
        <p:grpSpPr>
          <a:xfrm>
            <a:off x="553715" y="5189566"/>
            <a:ext cx="8686800" cy="1200330"/>
            <a:chOff x="299803" y="5150147"/>
            <a:chExt cx="8701791" cy="1200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53B894-5FAE-E941-BF74-682FEE827DE0}"/>
                </a:ext>
              </a:extLst>
            </p:cNvPr>
            <p:cNvSpPr txBox="1"/>
            <p:nvPr/>
          </p:nvSpPr>
          <p:spPr>
            <a:xfrm>
              <a:off x="4167266" y="5150147"/>
              <a:ext cx="4834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EBS Approval Management Engine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Reliability Fix for Everbridge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CC7F4C-3573-AE4C-9580-FA130F609C4F}"/>
                </a:ext>
              </a:extLst>
            </p:cNvPr>
            <p:cNvSpPr txBox="1"/>
            <p:nvPr/>
          </p:nvSpPr>
          <p:spPr>
            <a:xfrm>
              <a:off x="299803" y="5150148"/>
              <a:ext cx="416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Site Access &amp; Badging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Work Planning &amp; Controls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5ESS Replacement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41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1E025B-0A93-B943-B9EF-F133A4708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Nine FY20 ISPMT Projects under consideration: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Applicant Tracking</a:t>
            </a:r>
          </a:p>
          <a:p>
            <a:r>
              <a:rPr lang="en-US" dirty="0"/>
              <a:t>Data Service for Site Access &amp; Badging</a:t>
            </a:r>
          </a:p>
          <a:p>
            <a:r>
              <a:rPr lang="en-US" dirty="0" err="1"/>
              <a:t>eBS</a:t>
            </a:r>
            <a:r>
              <a:rPr lang="en-US" dirty="0"/>
              <a:t> 1-year Upgrade</a:t>
            </a:r>
          </a:p>
          <a:p>
            <a:r>
              <a:rPr lang="en-US" dirty="0"/>
              <a:t>Enterprise Governance &amp; Compliance Tools</a:t>
            </a:r>
          </a:p>
          <a:p>
            <a:r>
              <a:rPr lang="en-US" dirty="0"/>
              <a:t>Facilities Computerized Maintenance Management System</a:t>
            </a:r>
          </a:p>
          <a:p>
            <a:r>
              <a:rPr lang="en-US" dirty="0"/>
              <a:t>Learning Management System</a:t>
            </a:r>
          </a:p>
          <a:p>
            <a:r>
              <a:rPr lang="en-US" dirty="0"/>
              <a:t>Modernize Quality Tools</a:t>
            </a:r>
          </a:p>
          <a:p>
            <a:r>
              <a:rPr lang="en-US" dirty="0"/>
              <a:t>Strategic Workforce Planning System</a:t>
            </a:r>
          </a:p>
          <a:p>
            <a:r>
              <a:rPr lang="en-US" dirty="0"/>
              <a:t>Time &amp; Attendance Modernization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8A282E-DCBE-AC48-ADDA-068818964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16BAE-2597-7E48-A3F8-1C7058AE18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51CD6-166A-184D-B305-6F05E0218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98035-2635-CB4D-BDC7-8958FE0B7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14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75AF4E-52A1-534D-BE67-18CF319B9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609851"/>
            <a:ext cx="8672513" cy="5894362"/>
          </a:xfrm>
        </p:spPr>
        <p:txBody>
          <a:bodyPr/>
          <a:lstStyle/>
          <a:p>
            <a:r>
              <a:rPr lang="en-US" dirty="0"/>
              <a:t>We create tactical plans for all our services.  These are great for computing folks but are often hard for the rest of the lab to grasp.</a:t>
            </a:r>
          </a:p>
          <a:p>
            <a:r>
              <a:rPr lang="en-US" dirty="0"/>
              <a:t>To remedy that problem, I also ask department heads to create a list, referred to as Promises, that list the major items we do that the rest of lab can easily recognize.</a:t>
            </a:r>
          </a:p>
          <a:p>
            <a:pPr lvl="1"/>
            <a:r>
              <a:rPr lang="en-US" dirty="0"/>
              <a:t>For example, “Deploy a new online stock catalog” is a Promise, but ”Add memory to improve stock catalog performance” is not.</a:t>
            </a:r>
          </a:p>
          <a:p>
            <a:endParaRPr lang="en-US" sz="1600" dirty="0"/>
          </a:p>
          <a:p>
            <a:r>
              <a:rPr lang="en-US" dirty="0"/>
              <a:t>Promises fit into CCD’s three major goals:</a:t>
            </a:r>
          </a:p>
          <a:p>
            <a:pPr lvl="1"/>
            <a:r>
              <a:rPr lang="en-US" dirty="0"/>
              <a:t>Improve users’ experience both at the lab &amp; when they use our services remotely</a:t>
            </a:r>
          </a:p>
          <a:p>
            <a:pPr lvl="1"/>
            <a:r>
              <a:rPr lang="en-US" dirty="0"/>
              <a:t>Modernize &amp; automate the lab’s business processes</a:t>
            </a:r>
          </a:p>
          <a:p>
            <a:pPr lvl="1"/>
            <a:r>
              <a:rPr lang="en-US" dirty="0"/>
              <a:t>Enable mobility – provide access to information &amp; services any time, any place, on any device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600C3-BC08-5A42-9F5B-63C589F0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0"/>
            <a:ext cx="8686800" cy="427877"/>
          </a:xfrm>
        </p:spPr>
        <p:txBody>
          <a:bodyPr/>
          <a:lstStyle/>
          <a:p>
            <a:r>
              <a:rPr lang="en-US" dirty="0"/>
              <a:t>FY19 Promises &amp; Achievements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C6F1-17DB-6845-BDD0-FD9A4C75EE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206B9-EB46-AA4D-A4E8-6381A6D2D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5AE1-E0D6-D544-ACF5-3B2BC7493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55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5FC3BF-9ECB-0446-B663-057880F26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11" y="480525"/>
            <a:ext cx="8672513" cy="5898152"/>
          </a:xfrm>
        </p:spPr>
        <p:txBody>
          <a:bodyPr/>
          <a:lstStyle/>
          <a:p>
            <a:pPr marL="57150" indent="0">
              <a:buNone/>
            </a:pPr>
            <a:r>
              <a:rPr lang="en-US" dirty="0"/>
              <a:t>Improve users’ experience both at the lab &amp; when they use our services remotely</a:t>
            </a:r>
          </a:p>
          <a:p>
            <a:pPr marL="400050"/>
            <a:r>
              <a:rPr lang="en-US" b="1" dirty="0">
                <a:solidFill>
                  <a:srgbClr val="7030A0"/>
                </a:solidFill>
              </a:rPr>
              <a:t>10 promises – 5 completed, 5 multi-year on track</a:t>
            </a:r>
          </a:p>
          <a:p>
            <a:pPr marL="57150" indent="0">
              <a:buNone/>
            </a:pPr>
            <a:endParaRPr lang="en-US" sz="1200" dirty="0"/>
          </a:p>
          <a:p>
            <a:pPr marL="57150" indent="0">
              <a:buNone/>
            </a:pPr>
            <a:r>
              <a:rPr lang="en-US" dirty="0"/>
              <a:t>Modernize &amp; automate the lab’s business processes</a:t>
            </a:r>
          </a:p>
          <a:p>
            <a:pPr marL="400050"/>
            <a:r>
              <a:rPr lang="en-US" b="1" dirty="0">
                <a:solidFill>
                  <a:srgbClr val="7030A0"/>
                </a:solidFill>
              </a:rPr>
              <a:t>22 promises – 9 completed, 7 multi-year on track,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                         2 in-progress, 4 postposed due to lack of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                         funding/resource/vendor issues </a:t>
            </a:r>
          </a:p>
          <a:p>
            <a:pPr marL="57150" indent="0">
              <a:buNone/>
            </a:pPr>
            <a:endParaRPr lang="en-US" sz="1200" dirty="0"/>
          </a:p>
          <a:p>
            <a:pPr marL="57150" indent="0">
              <a:buNone/>
            </a:pPr>
            <a:r>
              <a:rPr lang="en-US" dirty="0"/>
              <a:t>Enable mobility – provide access to information &amp; services any time, any place, on any device</a:t>
            </a:r>
          </a:p>
          <a:p>
            <a:pPr marL="400050"/>
            <a:r>
              <a:rPr lang="en-US" b="1" dirty="0">
                <a:solidFill>
                  <a:srgbClr val="7030A0"/>
                </a:solidFill>
              </a:rPr>
              <a:t>2 promises – 1 multi-year on track,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                       1 postponed due to vendor issues</a:t>
            </a:r>
          </a:p>
          <a:p>
            <a:pPr marL="400050"/>
            <a:endParaRPr lang="en-US" b="1" dirty="0">
              <a:solidFill>
                <a:srgbClr val="7030A0"/>
              </a:solidFill>
            </a:endParaRPr>
          </a:p>
          <a:p>
            <a:pPr marL="400050"/>
            <a:r>
              <a:rPr lang="en-US" b="1" dirty="0">
                <a:solidFill>
                  <a:srgbClr val="7030A0"/>
                </a:solidFill>
              </a:rPr>
              <a:t>Outstanding work – Thanks Everyone!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9C60E6-D30E-5546-8ED4-6BA0E5C8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648"/>
            <a:ext cx="8686800" cy="427877"/>
          </a:xfrm>
        </p:spPr>
        <p:txBody>
          <a:bodyPr/>
          <a:lstStyle/>
          <a:p>
            <a:r>
              <a:rPr lang="en-US" dirty="0"/>
              <a:t>FY19 Promises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9A9FE-18B5-DC4F-A613-149CF33917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A094F-40D0-5E43-BA66-FCCCB0934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B77AE-E7C3-CA4B-9FDC-D517E81F2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86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1F08F1-E7E3-D444-829A-FDDE10E4C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7200" dirty="0"/>
              <a:t>Backup slides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483A44-0350-6F47-A936-16A1631B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6F657-4A0F-7C47-8B99-82666F3600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C3348-C670-254B-83B2-2EAC8E901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8AEE-22B7-1449-B9BC-2F1744ABC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1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42BEAF-1914-5B4B-ACB4-C09F1BA6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56" y="735244"/>
            <a:ext cx="8672513" cy="5593637"/>
          </a:xfrm>
        </p:spPr>
        <p:txBody>
          <a:bodyPr/>
          <a:lstStyle/>
          <a:p>
            <a:r>
              <a:rPr lang="en-US" dirty="0"/>
              <a:t>We held individual CCD &amp; OCIO All-Hands meetings to discuss the Climate Survey.</a:t>
            </a:r>
          </a:p>
          <a:p>
            <a:endParaRPr lang="en-US" sz="1200" dirty="0"/>
          </a:p>
          <a:p>
            <a:r>
              <a:rPr lang="en-US" dirty="0"/>
              <a:t>I wrote reports of what I heard &amp; circulated them with CCD &amp; OCIO to make sure I correctly captured the discussion we had in our meetings.  </a:t>
            </a:r>
          </a:p>
          <a:p>
            <a:pPr lvl="1"/>
            <a:r>
              <a:rPr lang="en-US" dirty="0"/>
              <a:t>These reports are available on my newsletter site, with permissions set depending on your CCD or OCIO org.</a:t>
            </a:r>
          </a:p>
          <a:p>
            <a:pPr lvl="1"/>
            <a:r>
              <a:rPr lang="en-US" dirty="0"/>
              <a:t>These reports were also delivered to Liz.</a:t>
            </a:r>
          </a:p>
          <a:p>
            <a:endParaRPr lang="en-US" sz="1200" dirty="0"/>
          </a:p>
          <a:p>
            <a:r>
              <a:rPr lang="en-US" dirty="0"/>
              <a:t>One Monday Lab Senior Staff meeting was dedicated to the discussion of the climate survey topics.   Nigel was at this meeting.</a:t>
            </a:r>
          </a:p>
          <a:p>
            <a:pPr lvl="1"/>
            <a:r>
              <a:rPr lang="en-US" dirty="0"/>
              <a:t>Computing &amp; the Lab are serious about fixing concerns raised by employees.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80830-3E91-4848-B5E4-51D8F20F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70373"/>
            <a:ext cx="8686800" cy="427877"/>
          </a:xfrm>
        </p:spPr>
        <p:txBody>
          <a:bodyPr/>
          <a:lstStyle/>
          <a:p>
            <a:r>
              <a:rPr lang="en-US" dirty="0"/>
              <a:t>Climate Survey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4246B-F206-0545-A40E-C0F1C09A50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1D52-B24E-3348-96BD-DAC82BCC1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6B6BB-6938-C241-908A-3922D78F7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35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B6C8C-3413-754C-9816-67ED680B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81686"/>
            <a:ext cx="8866163" cy="5322527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Modernize Computing Sector conference rooms.  Continue to roll out Zoom rooms &amp; Solstice rooms, standardizing controls &amp; simplifying the user experience.  </a:t>
            </a:r>
            <a:r>
              <a:rPr lang="en-US" b="1" dirty="0">
                <a:solidFill>
                  <a:srgbClr val="7030A0"/>
                </a:solidFill>
              </a:rPr>
              <a:t>38 zoom &amp; 40 Solstice rooms deployed</a:t>
            </a:r>
            <a:r>
              <a:rPr lang="en-US" b="1" dirty="0"/>
              <a:t> </a:t>
            </a:r>
            <a:endParaRPr lang="en-US" dirty="0"/>
          </a:p>
          <a:p>
            <a:endParaRPr lang="en-US" sz="600" dirty="0"/>
          </a:p>
          <a:p>
            <a:pPr lvl="0"/>
            <a:r>
              <a:rPr lang="en-US" dirty="0"/>
              <a:t>Begin multi-year project to upgrade legacy network core to the new 100Gb site interconnect. </a:t>
            </a:r>
            <a:r>
              <a:rPr lang="en-US" b="1" dirty="0">
                <a:solidFill>
                  <a:srgbClr val="7030A0"/>
                </a:solidFill>
              </a:rPr>
              <a:t>75% complete</a:t>
            </a:r>
            <a:endParaRPr lang="en-US" dirty="0">
              <a:solidFill>
                <a:srgbClr val="7030A0"/>
              </a:solidFill>
            </a:endParaRPr>
          </a:p>
          <a:p>
            <a:endParaRPr lang="en-US" sz="600" dirty="0"/>
          </a:p>
          <a:p>
            <a:pPr lvl="0"/>
            <a:r>
              <a:rPr lang="en-US" dirty="0"/>
              <a:t>Begin multi-year project to upgrade campus infrastructure to 100Gb.  </a:t>
            </a:r>
            <a:br>
              <a:rPr lang="en-US" dirty="0"/>
            </a:br>
            <a:r>
              <a:rPr lang="en-US" b="1" dirty="0">
                <a:solidFill>
                  <a:srgbClr val="7030A0"/>
                </a:solidFill>
              </a:rPr>
              <a:t>25% complete.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endParaRPr lang="en-US" sz="500" dirty="0"/>
          </a:p>
          <a:p>
            <a:pPr lvl="0"/>
            <a:r>
              <a:rPr lang="en-US" dirty="0"/>
              <a:t>Deploy Multi-Factor Authentication for the site VPN to improve the lab’s security posture.</a:t>
            </a:r>
            <a:r>
              <a:rPr lang="en-US" b="1" dirty="0"/>
              <a:t>  </a:t>
            </a:r>
            <a:r>
              <a:rPr lang="en-US" b="1" dirty="0">
                <a:solidFill>
                  <a:srgbClr val="7030A0"/>
                </a:solidFill>
              </a:rPr>
              <a:t>Completed</a:t>
            </a:r>
            <a:endParaRPr lang="en-US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dirty="0"/>
              <a:t>Improve Multi-Factor security by rolling out </a:t>
            </a:r>
            <a:r>
              <a:rPr lang="en-US" dirty="0" err="1"/>
              <a:t>YubiKeys</a:t>
            </a:r>
            <a:r>
              <a:rPr lang="en-US" dirty="0"/>
              <a:t> &amp; removing RSA tokens, where appropriate.  </a:t>
            </a:r>
            <a:r>
              <a:rPr lang="en-US" b="1" dirty="0">
                <a:solidFill>
                  <a:srgbClr val="7030A0"/>
                </a:solidFill>
              </a:rPr>
              <a:t>Completed</a:t>
            </a:r>
            <a:endParaRPr lang="en-US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dirty="0"/>
              <a:t>Establish Fermilab network at SURF. </a:t>
            </a:r>
            <a:r>
              <a:rPr lang="en-US" b="1" dirty="0">
                <a:solidFill>
                  <a:srgbClr val="7030A0"/>
                </a:solidFill>
              </a:rPr>
              <a:t>Completed, Improvements coming.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F81E25-3905-9242-9E02-DB143DC5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71550"/>
          </a:xfrm>
        </p:spPr>
        <p:txBody>
          <a:bodyPr/>
          <a:lstStyle/>
          <a:p>
            <a:r>
              <a:rPr lang="en-US" sz="2400" dirty="0"/>
              <a:t>FY19 Promises Status: Improve users’ experience both at the lab &amp; when they use our services remotely, p 1/2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2F64-070F-CA44-8864-D8A8911A2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4B3E-E663-434F-9DE0-4485203E0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AEF0F-89E6-2843-A543-B957171C7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9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B6C8C-3413-754C-9816-67ED680B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08200"/>
            <a:ext cx="8865479" cy="5059363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Continue segmentation of the network &amp; transitioning these areas into new security zones behind the site-firewall.  </a:t>
            </a:r>
            <a:r>
              <a:rPr lang="en-US" b="1" dirty="0">
                <a:solidFill>
                  <a:srgbClr val="7030A0"/>
                </a:solidFill>
              </a:rPr>
              <a:t>143 subnets behind site-firewall</a:t>
            </a:r>
            <a:endParaRPr lang="en-US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dirty="0"/>
              <a:t>Modernize Node Registration process for lab owned equipment to simplify end user experience, as well as to provide full support for IPV6.  </a:t>
            </a:r>
            <a:r>
              <a:rPr lang="en-US" b="1" dirty="0">
                <a:solidFill>
                  <a:srgbClr val="7030A0"/>
                </a:solidFill>
              </a:rPr>
              <a:t>Phase I (Data Cleanup) complete. </a:t>
            </a:r>
            <a:endParaRPr lang="en-US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dirty="0"/>
              <a:t>Deploy a new WordPress/SharePoint Library book catalog replacing the 16-year-old, unsupported, legacy SPIRES system. </a:t>
            </a:r>
            <a:r>
              <a:rPr lang="en-US" b="1" dirty="0">
                <a:solidFill>
                  <a:srgbClr val="7030A0"/>
                </a:solidFill>
              </a:rPr>
              <a:t>Completed</a:t>
            </a:r>
            <a:endParaRPr lang="en-US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dirty="0"/>
              <a:t>Expand Enterprise Search by providing greater integration to authenticated DocDB content &amp; adding the Enterprise Search experience to WordPress</a:t>
            </a:r>
            <a:r>
              <a:rPr lang="en-US" dirty="0">
                <a:solidFill>
                  <a:srgbClr val="7030A0"/>
                </a:solidFill>
              </a:rPr>
              <a:t>.   </a:t>
            </a:r>
            <a:r>
              <a:rPr lang="en-US" b="1" dirty="0">
                <a:solidFill>
                  <a:srgbClr val="7030A0"/>
                </a:solidFill>
              </a:rPr>
              <a:t>In progress, expect 12/31/19 (WordPress) &amp; 3/31/20 (DocDB)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F81E25-3905-9242-9E02-DB143DC5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71550"/>
          </a:xfrm>
        </p:spPr>
        <p:txBody>
          <a:bodyPr/>
          <a:lstStyle/>
          <a:p>
            <a:r>
              <a:rPr lang="en-US" sz="2400" dirty="0"/>
              <a:t>FY19 Promises Status: Improve users’ experience both at the lab &amp; when they use our services remotely, p 2/2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2F64-070F-CA44-8864-D8A8911A2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4B3E-E663-434F-9DE0-4485203E0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AEF0F-89E6-2843-A543-B957171C7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78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2C730-6E80-E34C-A265-6DA91EBC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8382"/>
            <a:ext cx="8866163" cy="5261316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Support the Site Access &amp; Badging process by developing forms &amp; processes in ServiceNow.  </a:t>
            </a:r>
            <a:r>
              <a:rPr lang="en-US" sz="2200" b="1" dirty="0">
                <a:solidFill>
                  <a:srgbClr val="7030A0"/>
                </a:solidFill>
              </a:rPr>
              <a:t>Phase 1 Complete, Phase 2 in progress, scheduled for 3/3/20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Deploy electronic payments to employees eliminating paper checks.  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Deploy a Work Planning &amp; Controls System to eliminate many existing paper forms &amp; automate their processes   </a:t>
            </a:r>
            <a:r>
              <a:rPr lang="en-US" sz="2200" b="1" dirty="0">
                <a:solidFill>
                  <a:srgbClr val="7030A0"/>
                </a:solidFill>
              </a:rPr>
              <a:t>Completed, ESH piloting currently project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Deploy </a:t>
            </a:r>
            <a:r>
              <a:rPr lang="en-US" sz="2200" dirty="0" err="1"/>
              <a:t>iSupplier</a:t>
            </a:r>
            <a:r>
              <a:rPr lang="en-US" sz="2200" dirty="0"/>
              <a:t> &amp; Sourcing Modules to automated processes in Procurement, Accounting &amp; Receiving.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Upgrade Sunflower </a:t>
            </a:r>
            <a:r>
              <a:rPr lang="en-US" sz="2200" dirty="0" err="1"/>
              <a:t>MobilTrak</a:t>
            </a:r>
            <a:r>
              <a:rPr lang="en-US" sz="2200" dirty="0"/>
              <a:t> &amp; </a:t>
            </a:r>
            <a:r>
              <a:rPr lang="en-US" sz="2200" dirty="0" err="1"/>
              <a:t>ExcessTrak</a:t>
            </a:r>
            <a:r>
              <a:rPr lang="en-US" sz="2200" dirty="0"/>
              <a:t> software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Redesign &amp; enhance Workday to PeopleSoft Payroll interface  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18EB4-BD6C-3B4C-B7C2-D8EE387B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168813"/>
            <a:ext cx="8686800" cy="802738"/>
          </a:xfrm>
        </p:spPr>
        <p:txBody>
          <a:bodyPr/>
          <a:lstStyle/>
          <a:p>
            <a:r>
              <a:rPr lang="en-US" dirty="0"/>
              <a:t>FY19 Promises Status: Modernize &amp; automate the lab’s business processes, p 1/4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BC28-ACF6-9243-909C-D64A959C2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9A17-EDBD-9645-AB63-F80164F2E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F29-12EC-874F-B7CE-38FF7601F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33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2C730-6E80-E34C-A265-6DA91EBC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73374"/>
            <a:ext cx="8865479" cy="5316708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Upgrade Clover ETL to latest vendor supported version  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Deploy the next phase of the Self-Service Property Portal, with FESS  </a:t>
            </a:r>
            <a:r>
              <a:rPr lang="en-US" sz="2200" b="1" dirty="0">
                <a:solidFill>
                  <a:srgbClr val="7030A0"/>
                </a:solidFill>
              </a:rPr>
              <a:t>Phase 2 &amp; 3 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Implement OBIEE reporting for Sunflower &amp; PeopleSoft</a:t>
            </a:r>
            <a:r>
              <a:rPr lang="en-US" sz="2200" b="1" dirty="0"/>
              <a:t>   </a:t>
            </a:r>
            <a:r>
              <a:rPr lang="en-US" sz="2200" b="1" dirty="0">
                <a:solidFill>
                  <a:srgbClr val="7030A0"/>
                </a:solidFill>
              </a:rPr>
              <a:t>Delayed until Nov 19.   After review, a decision was made to build required reports for PeopleSoft users using PeopleSoft queries instead of OBIEE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BPS/PBCS Release3  </a:t>
            </a:r>
            <a:r>
              <a:rPr lang="en-US" sz="2200" b="1" dirty="0">
                <a:solidFill>
                  <a:srgbClr val="7030A0"/>
                </a:solidFill>
              </a:rPr>
              <a:t>Project was on hold due to unavailability of funds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Upgrade </a:t>
            </a:r>
            <a:r>
              <a:rPr lang="en-US" sz="2200" dirty="0" err="1"/>
              <a:t>FermiWorks</a:t>
            </a:r>
            <a:r>
              <a:rPr lang="en-US" sz="2200" dirty="0"/>
              <a:t> (Workday) to new Releases  </a:t>
            </a:r>
            <a:r>
              <a:rPr lang="en-US" sz="2200" b="1" dirty="0">
                <a:solidFill>
                  <a:srgbClr val="7030A0"/>
                </a:solidFill>
              </a:rPr>
              <a:t>Upgraded to Workday feature Releases 31, 32 &amp; 33 on 9/10/18, 3/11/19 &amp; 9/9/19</a:t>
            </a:r>
            <a:endParaRPr lang="en-US" sz="22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18EB4-BD6C-3B4C-B7C2-D8EE387B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168813"/>
            <a:ext cx="8686800" cy="802738"/>
          </a:xfrm>
        </p:spPr>
        <p:txBody>
          <a:bodyPr/>
          <a:lstStyle/>
          <a:p>
            <a:r>
              <a:rPr lang="en-US" dirty="0"/>
              <a:t>FY19 Promises Status: Modernize &amp; automate the lab’s business processes, p 2/4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BC28-ACF6-9243-909C-D64A959C2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9A17-EDBD-9645-AB63-F80164F2E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F29-12EC-874F-B7CE-38FF7601F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95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2C730-6E80-E34C-A265-6DA91EBC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9232"/>
            <a:ext cx="8838028" cy="5151682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Upgrade </a:t>
            </a:r>
            <a:r>
              <a:rPr lang="en-US" sz="2200" dirty="0" err="1"/>
              <a:t>Fermidash</a:t>
            </a:r>
            <a:r>
              <a:rPr lang="en-US" sz="2200" dirty="0"/>
              <a:t> infrastructure, SSIS, SSAS &amp; related components    </a:t>
            </a:r>
            <a:r>
              <a:rPr lang="en-US" sz="2200" b="1" dirty="0">
                <a:solidFill>
                  <a:srgbClr val="7030A0"/>
                </a:solidFill>
              </a:rPr>
              <a:t>Postponed due to lack of resources</a:t>
            </a:r>
          </a:p>
          <a:p>
            <a:endParaRPr lang="en-US" sz="500" dirty="0"/>
          </a:p>
          <a:p>
            <a:pPr lvl="0"/>
            <a:r>
              <a:rPr lang="en-US" sz="2200" dirty="0"/>
              <a:t>Convert FileMaker Pro databases (ESH&amp;Q) to Oracle Apex solutions. </a:t>
            </a:r>
            <a:r>
              <a:rPr lang="en-US" sz="2200" b="1" dirty="0">
                <a:solidFill>
                  <a:srgbClr val="7030A0"/>
                </a:solidFill>
              </a:rPr>
              <a:t>Postponed due to lack of resources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Upgrade FTL (Kronos) from Flash based interface to HTML5 interface  </a:t>
            </a:r>
            <a:r>
              <a:rPr lang="en-US" sz="2200" b="1" dirty="0">
                <a:solidFill>
                  <a:srgbClr val="7030A0"/>
                </a:solidFill>
              </a:rPr>
              <a:t>Waiting for vendor release, will start this project in February 2020 &amp; plan to go live in May 2020</a:t>
            </a:r>
          </a:p>
          <a:p>
            <a:endParaRPr lang="en-US" sz="500" dirty="0"/>
          </a:p>
          <a:p>
            <a:pPr lvl="0"/>
            <a:r>
              <a:rPr lang="en-US" sz="2200" dirty="0"/>
              <a:t>Develop &amp; support the customer facing interface to support the FERRY project.   This will allow SCD to increase operational efficiencies across their Division.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Develop Cell Phone Billing Approval system to replace current paper-based form process.  </a:t>
            </a:r>
            <a:r>
              <a:rPr lang="en-US" sz="2200" b="1" dirty="0">
                <a:solidFill>
                  <a:srgbClr val="7030A0"/>
                </a:solidFill>
              </a:rPr>
              <a:t>Stalled due to vendor induced issues &amp; competing priorities. 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18EB4-BD6C-3B4C-B7C2-D8EE387B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4349"/>
            <a:ext cx="8686800" cy="802738"/>
          </a:xfrm>
        </p:spPr>
        <p:txBody>
          <a:bodyPr/>
          <a:lstStyle/>
          <a:p>
            <a:r>
              <a:rPr lang="en-US" dirty="0"/>
              <a:t>FY19 Promises Status: Modernize &amp; automate the lab’s business processes, p 3/4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BC28-ACF6-9243-909C-D64A959C2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9A17-EDBD-9645-AB63-F80164F2E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F29-12EC-874F-B7CE-38FF7601F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0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2C730-6E80-E34C-A265-6DA91EBC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9232"/>
            <a:ext cx="8838028" cy="5151682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Develop Telephone Repair process in ServiceNow to replace current paper-based form process. 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Large-scale destruction of expired records stored offsite (possibly 25% of holdings).   </a:t>
            </a:r>
            <a:r>
              <a:rPr lang="en-US" sz="2200" b="1" dirty="0">
                <a:solidFill>
                  <a:srgbClr val="7030A0"/>
                </a:solidFill>
              </a:rPr>
              <a:t>In progress, expect mid-FY20 completion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Upgrade to SharePoint 2019 to will provide the lab even greater flexibility &amp; features for managing content as well as integration with Office365.  </a:t>
            </a:r>
            <a:r>
              <a:rPr lang="en-US" sz="2200" b="1" dirty="0">
                <a:solidFill>
                  <a:srgbClr val="7030A0"/>
                </a:solidFill>
              </a:rPr>
              <a:t>In progress, expect 1/31/20 completion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Reduce our printer fleet through rightsizing to minimize the cost in terms of resources &amp; future Managed Print contracts. </a:t>
            </a:r>
            <a:r>
              <a:rPr lang="en-US" sz="2200" b="1" dirty="0">
                <a:solidFill>
                  <a:srgbClr val="7030A0"/>
                </a:solidFill>
              </a:rPr>
              <a:t>Phase 1 completed, Phase 2 in FY20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Upgrade Teamcenter to V11, &amp; all of its associated CAD products. 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7030A0"/>
                </a:solidFill>
              </a:rPr>
              <a:t>Completed</a:t>
            </a:r>
            <a:endParaRPr lang="en-US" sz="22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200" dirty="0"/>
              <a:t>Migrate Windows 7 systems to Windows 10 before Windows 7 EOL in Jan 2020.  </a:t>
            </a:r>
            <a:r>
              <a:rPr lang="en-US" b="1" dirty="0">
                <a:solidFill>
                  <a:srgbClr val="7030A0"/>
                </a:solidFill>
              </a:rPr>
              <a:t>In progress. Evaluation, planning &amp; testing has been completed. Migration phase in progress.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18EB4-BD6C-3B4C-B7C2-D8EE387B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4349"/>
            <a:ext cx="8686800" cy="802738"/>
          </a:xfrm>
        </p:spPr>
        <p:txBody>
          <a:bodyPr/>
          <a:lstStyle/>
          <a:p>
            <a:r>
              <a:rPr lang="en-US" dirty="0"/>
              <a:t>FY19 Promises Status: Modernize &amp; automate the lab’s business processes, p 4/4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BC28-ACF6-9243-909C-D64A959C2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9A17-EDBD-9645-AB63-F80164F2E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F29-12EC-874F-B7CE-38FF7601F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5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2C730-6E80-E34C-A265-6DA91EBC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20838"/>
            <a:ext cx="8838028" cy="4610076"/>
          </a:xfrm>
        </p:spPr>
        <p:txBody>
          <a:bodyPr>
            <a:noAutofit/>
          </a:bodyPr>
          <a:lstStyle/>
          <a:p>
            <a:pPr lvl="0"/>
            <a:r>
              <a:rPr lang="en-US" sz="2000" dirty="0"/>
              <a:t>Begin 2-year project to replace AT&amp;T 5ESS switch, delivering phone services via desk phone, computer, tablet, or cell phone.  </a:t>
            </a:r>
            <a:r>
              <a:rPr lang="en-US" sz="2000" b="1" dirty="0">
                <a:solidFill>
                  <a:srgbClr val="7030A0"/>
                </a:solidFill>
              </a:rPr>
              <a:t>On target, expected completion Summer 2020</a:t>
            </a:r>
            <a:endParaRPr lang="en-US" sz="2000" dirty="0">
              <a:solidFill>
                <a:srgbClr val="7030A0"/>
              </a:solidFill>
            </a:endParaRPr>
          </a:p>
          <a:p>
            <a:endParaRPr lang="en-US" sz="500" dirty="0"/>
          </a:p>
          <a:p>
            <a:pPr lvl="0"/>
            <a:r>
              <a:rPr lang="en-US" sz="2000" dirty="0"/>
              <a:t>Deploy </a:t>
            </a:r>
            <a:r>
              <a:rPr lang="en-US" sz="2000" dirty="0" err="1"/>
              <a:t>WorkDay</a:t>
            </a:r>
            <a:r>
              <a:rPr lang="en-US" sz="2000" dirty="0"/>
              <a:t> mobile app for Benefits Selection in November.  </a:t>
            </a:r>
            <a:r>
              <a:rPr lang="en-US" sz="2000" b="1" dirty="0">
                <a:solidFill>
                  <a:srgbClr val="7030A0"/>
                </a:solidFill>
              </a:rPr>
              <a:t>Postponed until November 2020 (issues with vendor app)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18EB4-BD6C-3B4C-B7C2-D8EE387B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35364"/>
            <a:ext cx="8686800" cy="1044796"/>
          </a:xfrm>
        </p:spPr>
        <p:txBody>
          <a:bodyPr/>
          <a:lstStyle/>
          <a:p>
            <a:r>
              <a:rPr lang="en-US" dirty="0"/>
              <a:t>FY19 Promises Status: Enable mobility – provide access to information &amp; services any time, any place, on any device, p 1/1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0BC28-ACF6-9243-909C-D64A959C2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9A17-EDBD-9645-AB63-F80164F2E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F29-12EC-874F-B7CE-38FF7601F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7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7DEBC5-AA83-D845-858E-83F363D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627482"/>
            <a:ext cx="8672513" cy="56030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Management needs to address the workload.</a:t>
            </a:r>
          </a:p>
          <a:p>
            <a:pPr lvl="1"/>
            <a:r>
              <a:rPr lang="en-US" dirty="0"/>
              <a:t>Not enough time to do the “right thing”.  </a:t>
            </a:r>
          </a:p>
          <a:p>
            <a:pPr lvl="1"/>
            <a:r>
              <a:rPr lang="en-US" dirty="0"/>
              <a:t>SWF effort contingencies need to be part of the plan</a:t>
            </a:r>
          </a:p>
          <a:p>
            <a:pPr lvl="1"/>
            <a:r>
              <a:rPr lang="en-US" dirty="0"/>
              <a:t>No time to adequately plan for what we should be doing</a:t>
            </a:r>
          </a:p>
          <a:p>
            <a:pPr lvl="1"/>
            <a:r>
              <a:rPr lang="en-US" dirty="0"/>
              <a:t>Legacy systems need to be retired, not carried along forever</a:t>
            </a:r>
          </a:p>
          <a:p>
            <a:pPr lvl="1"/>
            <a:endParaRPr lang="en-US" dirty="0"/>
          </a:p>
          <a:p>
            <a:r>
              <a:rPr lang="en-US" dirty="0"/>
              <a:t>Management needs to create better career paths</a:t>
            </a:r>
          </a:p>
          <a:p>
            <a:pPr lvl="1"/>
            <a:r>
              <a:rPr lang="en-US" dirty="0"/>
              <a:t>In industry, IT promotions happen every ~2 years, not so at FNAL</a:t>
            </a:r>
          </a:p>
          <a:p>
            <a:pPr lvl="2"/>
            <a:r>
              <a:rPr lang="en-US" dirty="0"/>
              <a:t>IT job descriptions are up for review in December with WDRS &amp; we will be discussing creating multiple (~10?) sub levels between each major IT grade level.</a:t>
            </a:r>
          </a:p>
          <a:p>
            <a:pPr lvl="1"/>
            <a:r>
              <a:rPr lang="en-US" dirty="0"/>
              <a:t>Specifications for promotions need to be clearly defined.</a:t>
            </a:r>
          </a:p>
          <a:p>
            <a:pPr lvl="1"/>
            <a:r>
              <a:rPr lang="en-US" dirty="0"/>
              <a:t>What are the chances of being promoted even if all criteria for promotion are met?   Many senior people are doing a good job</a:t>
            </a:r>
          </a:p>
          <a:p>
            <a:pPr lvl="1"/>
            <a:endParaRPr lang="en-US" dirty="0"/>
          </a:p>
          <a:p>
            <a:r>
              <a:rPr lang="en-US" dirty="0"/>
              <a:t>Professional Training is deficient</a:t>
            </a:r>
          </a:p>
          <a:p>
            <a:pPr lvl="1"/>
            <a:r>
              <a:rPr lang="en-US" dirty="0"/>
              <a:t>Travel is often restricted</a:t>
            </a:r>
          </a:p>
          <a:p>
            <a:pPr lvl="1"/>
            <a:r>
              <a:rPr lang="en-US" dirty="0"/>
              <a:t>Many training sessions are only held in large conference cities (Las Vegas, San Diego, Orlando)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20BA25-1A3D-704A-A6FE-2C68EC90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27877"/>
          </a:xfrm>
        </p:spPr>
        <p:txBody>
          <a:bodyPr/>
          <a:lstStyle/>
          <a:p>
            <a:r>
              <a:rPr lang="en-US" dirty="0"/>
              <a:t>Climate Survey Summary – CCD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A414C-4D83-CD43-A267-9865D6E8E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5F21E-E801-0343-ABC7-39BC5E257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Jon Bakken | CCD+OCIO All-Hands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DB6F-E875-EC40-BEDB-7BCAD2240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3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958511-48C5-AE45-929E-60B5F889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0914"/>
            <a:ext cx="8686800" cy="427877"/>
          </a:xfrm>
        </p:spPr>
        <p:txBody>
          <a:bodyPr/>
          <a:lstStyle/>
          <a:p>
            <a:r>
              <a:rPr lang="en-US" dirty="0"/>
              <a:t>Staffing – relief coming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CB9A3-F799-0D42-9FF0-E51878C6F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C9A5-EA11-5E44-95DD-75EC581CC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BFAB5-8B71-914A-AF71-C16353A0B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FD9F52-3C10-0A47-9BCF-055C4C5A6713}"/>
              </a:ext>
            </a:extLst>
          </p:cNvPr>
          <p:cNvGrpSpPr/>
          <p:nvPr/>
        </p:nvGrpSpPr>
        <p:grpSpPr>
          <a:xfrm>
            <a:off x="0" y="637360"/>
            <a:ext cx="8528126" cy="3079017"/>
            <a:chOff x="186377" y="2399275"/>
            <a:chExt cx="8528126" cy="30790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1467E8-0998-A646-82E3-A3C970843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03" y="2760492"/>
              <a:ext cx="8318500" cy="2717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5B4528-1684-1E4D-A41B-ABA4ED415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77" y="2399275"/>
              <a:ext cx="8496300" cy="381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BECBB3-EEA6-204F-B2A5-DB6223AE892C}"/>
              </a:ext>
            </a:extLst>
          </p:cNvPr>
          <p:cNvSpPr txBox="1"/>
          <p:nvPr/>
        </p:nvSpPr>
        <p:spPr>
          <a:xfrm>
            <a:off x="209626" y="3716377"/>
            <a:ext cx="86994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</a:t>
            </a:r>
            <a:r>
              <a:rPr lang="en-US" sz="2000" dirty="0">
                <a:solidFill>
                  <a:srgbClr val="909090"/>
                </a:solidFill>
              </a:rPr>
              <a:t>New</a:t>
            </a:r>
            <a:r>
              <a:rPr lang="en-US" sz="2000" dirty="0"/>
              <a:t>                       </a:t>
            </a:r>
            <a:r>
              <a:rPr lang="en-US" sz="1400" dirty="0">
                <a:solidFill>
                  <a:srgbClr val="46B3F0"/>
                </a:solidFill>
              </a:rPr>
              <a:t>003756</a:t>
            </a:r>
            <a:r>
              <a:rPr lang="en-US" sz="2000" dirty="0">
                <a:solidFill>
                  <a:srgbClr val="46B3F0"/>
                </a:solidFill>
              </a:rPr>
              <a:t>             </a:t>
            </a:r>
            <a:r>
              <a:rPr lang="en-US" sz="1400" dirty="0" err="1">
                <a:solidFill>
                  <a:srgbClr val="46B3F0"/>
                </a:solidFill>
              </a:rPr>
              <a:t>Applic</a:t>
            </a:r>
            <a:r>
              <a:rPr lang="en-US" sz="1400" dirty="0">
                <a:solidFill>
                  <a:srgbClr val="46B3F0"/>
                </a:solidFill>
              </a:rPr>
              <a:t> Dev &amp; Sys Analyst I</a:t>
            </a:r>
          </a:p>
          <a:p>
            <a:endParaRPr lang="en-US" sz="500" dirty="0"/>
          </a:p>
          <a:p>
            <a:r>
              <a:rPr lang="en-US" sz="2000" dirty="0"/>
              <a:t>Natalia R – transferred from SCD to join ESO’s DBA team</a:t>
            </a:r>
          </a:p>
          <a:p>
            <a:endParaRPr lang="en-US" sz="800" dirty="0"/>
          </a:p>
          <a:p>
            <a:r>
              <a:rPr lang="en-US" dirty="0"/>
              <a:t>Still Pending: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SOS – Authentication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IR     – Inspire/Indico/DocDB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BIN  – ServiceNow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CST  – Security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ADAA0D-CC22-C64B-B96A-856A4DE8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51" y="3855136"/>
            <a:ext cx="1225062" cy="3909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A618C3-BBAF-6649-B909-91C6C06FC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46" y="1123748"/>
            <a:ext cx="474785" cy="2373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ED6633-B9F6-644A-9BA2-D69D4983D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45" y="1650406"/>
            <a:ext cx="474785" cy="23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134604-148B-9D40-B157-58FB75976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45" y="2191726"/>
            <a:ext cx="457877" cy="2377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CAB7B6-522C-B641-9B26-DF6A30B73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44" y="2795854"/>
            <a:ext cx="457877" cy="237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12A4D7-7369-884B-A7B0-C8BD3309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44" y="3339874"/>
            <a:ext cx="457877" cy="237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7C956C-28A6-CC48-91F4-DAC4C276E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251" y="3792445"/>
            <a:ext cx="449969" cy="2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7DEBC5-AA83-D845-858E-83F363DF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67647"/>
            <a:ext cx="8767638" cy="57227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in OCIO feel disconnected from SCD/CCD</a:t>
            </a:r>
          </a:p>
          <a:p>
            <a:pPr lvl="1"/>
            <a:r>
              <a:rPr lang="en-US" dirty="0"/>
              <a:t>Suggested restarting quarterly Cookie Caucus, with CIO &amp; Division Heads always attending</a:t>
            </a:r>
          </a:p>
          <a:p>
            <a:pPr lvl="1"/>
            <a:r>
              <a:rPr lang="en-US" dirty="0"/>
              <a:t>Have a Computing All-Hands where our team members give a 3-minute presentation highlighting their work</a:t>
            </a:r>
          </a:p>
          <a:p>
            <a:pPr lvl="1"/>
            <a:endParaRPr lang="en-US" sz="800" dirty="0"/>
          </a:p>
          <a:p>
            <a:r>
              <a:rPr lang="en-US" dirty="0"/>
              <a:t>Employees need “freedom to discuss” without management involvement.</a:t>
            </a:r>
          </a:p>
          <a:p>
            <a:pPr lvl="1"/>
            <a:r>
              <a:rPr lang="en-US" dirty="0"/>
              <a:t>Formed Focus Group without management (DH &amp; above)</a:t>
            </a:r>
          </a:p>
          <a:p>
            <a:pPr lvl="1"/>
            <a:r>
              <a:rPr lang="en-US" dirty="0"/>
              <a:t>Representation from CCD+OCIO+SCD</a:t>
            </a:r>
          </a:p>
          <a:p>
            <a:pPr lvl="1"/>
            <a:r>
              <a:rPr lang="en-US" dirty="0"/>
              <a:t>Present computing concerns to Liz + Jim + Jon, general to EAG reps</a:t>
            </a:r>
          </a:p>
          <a:p>
            <a:pPr lvl="1"/>
            <a:endParaRPr lang="en-US" sz="800" dirty="0"/>
          </a:p>
          <a:p>
            <a:r>
              <a:rPr lang="en-US" dirty="0"/>
              <a:t>Need anonymous email to CIO, CCD &amp; SCD DH that will encourage more employees to air their grievances.  (Done)</a:t>
            </a:r>
          </a:p>
          <a:p>
            <a:endParaRPr lang="en-US" sz="800" dirty="0"/>
          </a:p>
          <a:p>
            <a:r>
              <a:rPr lang="en-US" dirty="0"/>
              <a:t>Career paths – same comments as in CCD</a:t>
            </a:r>
          </a:p>
          <a:p>
            <a:endParaRPr lang="en-US" sz="800" dirty="0"/>
          </a:p>
          <a:p>
            <a:r>
              <a:rPr lang="en-US" dirty="0"/>
              <a:t>Sexual Harassment (and other types of harassment)</a:t>
            </a:r>
          </a:p>
          <a:p>
            <a:pPr lvl="1"/>
            <a:r>
              <a:rPr lang="en-US" dirty="0"/>
              <a:t>Much goes unreported, with fear of job reprisals &amp; comments like ”he’s always like that” being some of the [unacceptable] reasons </a:t>
            </a:r>
          </a:p>
          <a:p>
            <a:pPr lvl="1"/>
            <a:r>
              <a:rPr lang="en-US" dirty="0"/>
              <a:t>You can report incidents that others have told you about even if you didn’t witness it yourself, support from management + WDRS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20BA25-1A3D-704A-A6FE-2C68EC90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27877"/>
          </a:xfrm>
        </p:spPr>
        <p:txBody>
          <a:bodyPr/>
          <a:lstStyle/>
          <a:p>
            <a:r>
              <a:rPr lang="en-US" dirty="0"/>
              <a:t>Climate Survey Summary – OCIO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A414C-4D83-CD43-A267-9865D6E8E2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5F21E-E801-0343-ABC7-39BC5E257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DB6F-E875-EC40-BEDB-7BCAD2240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5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EB0B4-731F-4D40-BE63-2CE68CECB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73" y="590021"/>
            <a:ext cx="8832954" cy="5818584"/>
          </a:xfrm>
        </p:spPr>
        <p:txBody>
          <a:bodyPr/>
          <a:lstStyle/>
          <a:p>
            <a:r>
              <a:rPr lang="en-US" dirty="0"/>
              <a:t>Current Computing representatives currently on the EAG are </a:t>
            </a:r>
          </a:p>
          <a:p>
            <a:pPr lvl="1"/>
            <a:r>
              <a:rPr lang="en-US" dirty="0" err="1"/>
              <a:t>Pengfei</a:t>
            </a:r>
            <a:r>
              <a:rPr lang="en-US" dirty="0"/>
              <a:t> Ding 			– Bonnie King	</a:t>
            </a:r>
          </a:p>
          <a:p>
            <a:pPr lvl="1"/>
            <a:r>
              <a:rPr lang="en-US" dirty="0"/>
              <a:t>Keenan Newton 		– Nicholas </a:t>
            </a:r>
            <a:r>
              <a:rPr lang="en-US" dirty="0" err="1"/>
              <a:t>Peregonow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You can submit an idea or question to the EAG at </a:t>
            </a:r>
            <a:r>
              <a:rPr lang="en-US" sz="2000" u="sng" dirty="0">
                <a:hlinkClick r:id="rId2"/>
              </a:rPr>
              <a:t>https://eag.fnal.gov/</a:t>
            </a:r>
            <a:endParaRPr lang="en-US" sz="2000" u="sng" dirty="0"/>
          </a:p>
          <a:p>
            <a:endParaRPr lang="en-US" sz="1000" dirty="0"/>
          </a:p>
          <a:p>
            <a:r>
              <a:rPr lang="en-US" dirty="0"/>
              <a:t>Anonymous email to Liz:</a:t>
            </a:r>
            <a:br>
              <a:rPr lang="en-US" dirty="0"/>
            </a:br>
            <a:r>
              <a:rPr lang="en-US" sz="2000" u="sng" dirty="0">
                <a:hlinkClick r:id="rId3"/>
              </a:rPr>
              <a:t>https://computing.fnal.gov/cio-anonymous-contact-form/</a:t>
            </a:r>
            <a:endParaRPr lang="en-US" sz="2000" dirty="0"/>
          </a:p>
          <a:p>
            <a:endParaRPr lang="en-US" sz="1000" dirty="0"/>
          </a:p>
          <a:p>
            <a:r>
              <a:rPr lang="en-US" dirty="0"/>
              <a:t>Anonymous email to Jon:</a:t>
            </a:r>
            <a:br>
              <a:rPr lang="en-US" dirty="0"/>
            </a:br>
            <a:r>
              <a:rPr lang="en-US" sz="2000" u="sng" dirty="0">
                <a:hlinkClick r:id="rId4"/>
              </a:rPr>
              <a:t>https://computing.fnal.gov/ccd-head-anonymous-comments-form/</a:t>
            </a:r>
            <a:endParaRPr lang="en-US" sz="2000" dirty="0"/>
          </a:p>
          <a:p>
            <a:endParaRPr lang="en-US" sz="1000" dirty="0"/>
          </a:p>
          <a:p>
            <a:r>
              <a:rPr lang="en-US" dirty="0"/>
              <a:t>Anonymous email to Jim:</a:t>
            </a:r>
            <a:br>
              <a:rPr lang="en-US" dirty="0"/>
            </a:br>
            <a:r>
              <a:rPr lang="en-US" sz="2000" u="sng" dirty="0">
                <a:hlinkClick r:id="rId5"/>
              </a:rPr>
              <a:t>https://computing.fnal.gov/scd-head-anonymous-comments-form/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0F045A-F179-FE42-93AD-2AEDCC59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102"/>
            <a:ext cx="8686800" cy="427877"/>
          </a:xfrm>
        </p:spPr>
        <p:txBody>
          <a:bodyPr/>
          <a:lstStyle/>
          <a:p>
            <a:r>
              <a:rPr lang="en-US" dirty="0"/>
              <a:t>Worth mentioning: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88419-439B-F547-96B5-6311C8B520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1778A-5208-6744-B15D-400CC02A9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CF56E-B33A-0F47-A7AA-5FC030C17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58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09AB31-251D-CF44-BFA9-50BF51B11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98250"/>
            <a:ext cx="8672513" cy="5872322"/>
          </a:xfrm>
        </p:spPr>
        <p:txBody>
          <a:bodyPr/>
          <a:lstStyle/>
          <a:p>
            <a:r>
              <a:rPr lang="en-US" dirty="0"/>
              <a:t>I’ve been pushing very hard since May to reduce our incident backlog. </a:t>
            </a:r>
          </a:p>
          <a:p>
            <a:r>
              <a:rPr lang="en-US" dirty="0"/>
              <a:t>Incidents older than 30 days have been reduced substantially – Great work everyone!    Let’s drive that number to 0!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/>
          </a:p>
          <a:p>
            <a:r>
              <a:rPr lang="en-US" dirty="0"/>
              <a:t>Request backlog reduction is next.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369C1A-19F4-A74B-A3BA-36F7AE28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0373"/>
            <a:ext cx="8686800" cy="427877"/>
          </a:xfrm>
        </p:spPr>
        <p:txBody>
          <a:bodyPr/>
          <a:lstStyle/>
          <a:p>
            <a:r>
              <a:rPr lang="en-US" dirty="0"/>
              <a:t>Incident Backlog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9E936-564D-9F4A-8FF5-C26AC43BF6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A269-0612-234D-BB95-0A2F49AC1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D5C05-A4A7-3A4F-AA64-CE995DB8D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5CC9658-5D9B-4B4F-B560-66FFDD7E89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357694"/>
              </p:ext>
            </p:extLst>
          </p:nvPr>
        </p:nvGraphicFramePr>
        <p:xfrm>
          <a:off x="1137443" y="2147941"/>
          <a:ext cx="6854826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830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933401-6772-AC45-A702-C03DD49F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E1B1-99AD-5748-AE68-7D5A203A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0031"/>
            <a:ext cx="6532039" cy="364598"/>
          </a:xfrm>
        </p:spPr>
        <p:txBody>
          <a:bodyPr/>
          <a:lstStyle/>
          <a:p>
            <a:r>
              <a:rPr lang="en-US" dirty="0"/>
              <a:t>ITIL Processes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0834F-F480-DB46-A69C-1BCA9284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10/28/19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D8AF8-4CE2-A048-9CBB-869323A4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Jon Bakken | CCD+OCIO All-Hands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A4693-CC36-6B4B-9CAE-91FED6FA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6F5EA-C2E8-DA46-A0FB-F5EA5CBF30B9}"/>
              </a:ext>
            </a:extLst>
          </p:cNvPr>
          <p:cNvSpPr txBox="1"/>
          <p:nvPr/>
        </p:nvSpPr>
        <p:spPr>
          <a:xfrm>
            <a:off x="636588" y="1264920"/>
            <a:ext cx="141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Requests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E295EC-929A-714F-84D9-CB39E2AFCE66}"/>
              </a:ext>
            </a:extLst>
          </p:cNvPr>
          <p:cNvCxnSpPr>
            <a:cxnSpLocks/>
          </p:cNvCxnSpPr>
          <p:nvPr/>
        </p:nvCxnSpPr>
        <p:spPr>
          <a:xfrm flipH="1">
            <a:off x="2050821" y="1495752"/>
            <a:ext cx="1027659" cy="0"/>
          </a:xfrm>
          <a:prstGeom prst="straightConnector1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4E35EC-03F2-AB44-AE4F-2924E1B21B57}"/>
              </a:ext>
            </a:extLst>
          </p:cNvPr>
          <p:cNvCxnSpPr>
            <a:cxnSpLocks/>
          </p:cNvCxnSpPr>
          <p:nvPr/>
        </p:nvCxnSpPr>
        <p:spPr>
          <a:xfrm>
            <a:off x="744399" y="2082641"/>
            <a:ext cx="6488" cy="1517943"/>
          </a:xfrm>
          <a:prstGeom prst="straightConnector1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AD2B8D-F5C4-EF4B-B34F-61138368B7F7}"/>
              </a:ext>
            </a:extLst>
          </p:cNvPr>
          <p:cNvCxnSpPr>
            <a:cxnSpLocks/>
          </p:cNvCxnSpPr>
          <p:nvPr/>
        </p:nvCxnSpPr>
        <p:spPr>
          <a:xfrm>
            <a:off x="2050821" y="4614563"/>
            <a:ext cx="1027659" cy="0"/>
          </a:xfrm>
          <a:prstGeom prst="straightConnector1">
            <a:avLst/>
          </a:prstGeom>
          <a:ln w="1270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F5ED57E-E88C-5B4A-ABDE-5FF08330CC5D}"/>
              </a:ext>
            </a:extLst>
          </p:cNvPr>
          <p:cNvSpPr txBox="1"/>
          <p:nvPr/>
        </p:nvSpPr>
        <p:spPr>
          <a:xfrm>
            <a:off x="750887" y="4404359"/>
            <a:ext cx="125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B54B6-DFF7-9E4A-9C44-39096EB38B96}"/>
              </a:ext>
            </a:extLst>
          </p:cNvPr>
          <p:cNvSpPr txBox="1"/>
          <p:nvPr/>
        </p:nvSpPr>
        <p:spPr>
          <a:xfrm>
            <a:off x="7791001" y="5895049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(not completed)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6150-C6F9-5848-9614-E21BAB4D08F3}"/>
              </a:ext>
            </a:extLst>
          </p:cNvPr>
          <p:cNvSpPr txBox="1"/>
          <p:nvPr/>
        </p:nvSpPr>
        <p:spPr>
          <a:xfrm>
            <a:off x="1153262" y="2046687"/>
            <a:ext cx="194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Workload is </a:t>
            </a:r>
            <a:br>
              <a:rPr lang="en-US" dirty="0"/>
            </a:br>
            <a:r>
              <a:rPr lang="en-US" dirty="0"/>
              <a:t>roughly the same for the past 5 years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01750AD-5132-42C6-9BE8-6904B48B8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854275"/>
              </p:ext>
            </p:extLst>
          </p:nvPr>
        </p:nvGraphicFramePr>
        <p:xfrm>
          <a:off x="3147411" y="3392938"/>
          <a:ext cx="5843869" cy="292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498A91A-5623-486F-8FED-0C96D36245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211632"/>
              </p:ext>
            </p:extLst>
          </p:nvPr>
        </p:nvGraphicFramePr>
        <p:xfrm>
          <a:off x="3147411" y="193027"/>
          <a:ext cx="5782298" cy="303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7EA75E1-997C-8344-8491-2372714A0669}"/>
              </a:ext>
            </a:extLst>
          </p:cNvPr>
          <p:cNvSpPr txBox="1"/>
          <p:nvPr/>
        </p:nvSpPr>
        <p:spPr>
          <a:xfrm>
            <a:off x="7655380" y="2912804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(not completed)</a:t>
            </a:r>
          </a:p>
        </p:txBody>
      </p:sp>
    </p:spTree>
    <p:extLst>
      <p:ext uri="{BB962C8B-B14F-4D97-AF65-F5344CB8AC3E}">
        <p14:creationId xmlns:p14="http://schemas.microsoft.com/office/powerpoint/2010/main" val="252871663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1159</TotalTime>
  <Words>3456</Words>
  <Application>Microsoft Macintosh PowerPoint</Application>
  <PresentationFormat>On-screen Show (4:3)</PresentationFormat>
  <Paragraphs>468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Helvetica</vt:lpstr>
      <vt:lpstr>Fermilab_PPT_090815</vt:lpstr>
      <vt:lpstr>PowerPoint Presentation</vt:lpstr>
      <vt:lpstr>What does Nigel’s Top 5 have to do with CCD &amp; OCIO?</vt:lpstr>
      <vt:lpstr>Climate Survey</vt:lpstr>
      <vt:lpstr>Climate Survey Summary – CCD </vt:lpstr>
      <vt:lpstr>Staffing – relief coming</vt:lpstr>
      <vt:lpstr>Climate Survey Summary – OCIO </vt:lpstr>
      <vt:lpstr>Worth mentioning:</vt:lpstr>
      <vt:lpstr>Incident Backlog Reduction</vt:lpstr>
      <vt:lpstr>ITIL Processes</vt:lpstr>
      <vt:lpstr>ITIL is working well for us</vt:lpstr>
      <vt:lpstr>Wonders of the Lab</vt:lpstr>
      <vt:lpstr>Wonders of the Lab – PIP-II</vt:lpstr>
      <vt:lpstr>Wonders of the Lab – PIP-II</vt:lpstr>
      <vt:lpstr>PEMP Notable (Objective 8.2) – Sexton-Kennedy</vt:lpstr>
      <vt:lpstr>Passwords</vt:lpstr>
      <vt:lpstr>CyberSecurity Awareness Days – WH 1WEST</vt:lpstr>
      <vt:lpstr>Congratulations to the CCD/OCIO EPRA Awardees</vt:lpstr>
      <vt:lpstr>Congratulations to the CCD/OCIO EPRA Awardees</vt:lpstr>
      <vt:lpstr>Congratulations to our Finance Team</vt:lpstr>
      <vt:lpstr>Congratulations to the Email team,                               especially Andy Huguenard</vt:lpstr>
      <vt:lpstr>Congratulations to Telecom + Networking</vt:lpstr>
      <vt:lpstr> </vt:lpstr>
      <vt:lpstr>Thanks to Service Owners &amp; Rick K &amp; Hannah W who helped create the Managed Services Runbook</vt:lpstr>
      <vt:lpstr>Thanks to Computing Joint Task Force Members</vt:lpstr>
      <vt:lpstr>ISPMT has restarted Information System Portfolio Management Team</vt:lpstr>
      <vt:lpstr> </vt:lpstr>
      <vt:lpstr>FY19 Promises &amp; Achievements</vt:lpstr>
      <vt:lpstr>FY19 Promises </vt:lpstr>
      <vt:lpstr> </vt:lpstr>
      <vt:lpstr>FY19 Promises Status: Improve users’ experience both at the lab &amp; when they use our services remotely, p 1/2</vt:lpstr>
      <vt:lpstr>FY19 Promises Status: Improve users’ experience both at the lab &amp; when they use our services remotely, p 2/2</vt:lpstr>
      <vt:lpstr>FY19 Promises Status: Modernize &amp; automate the lab’s business processes, p 1/4</vt:lpstr>
      <vt:lpstr>FY19 Promises Status: Modernize &amp; automate the lab’s business processes, p 2/4</vt:lpstr>
      <vt:lpstr>FY19 Promises Status: Modernize &amp; automate the lab’s business processes, p 3/4</vt:lpstr>
      <vt:lpstr>FY19 Promises Status: Modernize &amp; automate the lab’s business processes, p 4/4</vt:lpstr>
      <vt:lpstr>FY19 Promises Status: Enable mobility – provide access to information &amp; services any time, any place, on any device, p 1/1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 Bakken</dc:creator>
  <cp:lastModifiedBy>Jon A Bakken</cp:lastModifiedBy>
  <cp:revision>153</cp:revision>
  <cp:lastPrinted>2014-01-20T19:40:21Z</cp:lastPrinted>
  <dcterms:created xsi:type="dcterms:W3CDTF">2019-10-22T18:58:50Z</dcterms:created>
  <dcterms:modified xsi:type="dcterms:W3CDTF">2019-10-28T16:41:34Z</dcterms:modified>
</cp:coreProperties>
</file>