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0.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1.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98.jpg" ContentType="image/jpeg"/>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5" r:id="rId1"/>
    <p:sldMasterId id="2147483876" r:id="rId2"/>
    <p:sldMasterId id="2147483882" r:id="rId3"/>
    <p:sldMasterId id="2147483890" r:id="rId4"/>
    <p:sldMasterId id="2147483896" r:id="rId5"/>
    <p:sldMasterId id="2147483912" r:id="rId6"/>
    <p:sldMasterId id="2147483926" r:id="rId7"/>
    <p:sldMasterId id="2147483940" r:id="rId8"/>
    <p:sldMasterId id="2147483945" r:id="rId9"/>
    <p:sldMasterId id="2147483951" r:id="rId10"/>
    <p:sldMasterId id="2147483957" r:id="rId11"/>
    <p:sldMasterId id="2147483964" r:id="rId12"/>
    <p:sldMasterId id="2147483970" r:id="rId13"/>
    <p:sldMasterId id="2147483976" r:id="rId14"/>
  </p:sldMasterIdLst>
  <p:notesMasterIdLst>
    <p:notesMasterId r:id="rId43"/>
  </p:notesMasterIdLst>
  <p:sldIdLst>
    <p:sldId id="344" r:id="rId15"/>
    <p:sldId id="1893" r:id="rId16"/>
    <p:sldId id="400" r:id="rId17"/>
    <p:sldId id="4883" r:id="rId18"/>
    <p:sldId id="1894" r:id="rId19"/>
    <p:sldId id="1895" r:id="rId20"/>
    <p:sldId id="1919" r:id="rId21"/>
    <p:sldId id="1920" r:id="rId22"/>
    <p:sldId id="307" r:id="rId23"/>
    <p:sldId id="275" r:id="rId24"/>
    <p:sldId id="276" r:id="rId25"/>
    <p:sldId id="1918" r:id="rId26"/>
    <p:sldId id="4889" r:id="rId27"/>
    <p:sldId id="4888" r:id="rId28"/>
    <p:sldId id="1913" r:id="rId29"/>
    <p:sldId id="4885" r:id="rId30"/>
    <p:sldId id="1898" r:id="rId31"/>
    <p:sldId id="1924" r:id="rId32"/>
    <p:sldId id="4878" r:id="rId33"/>
    <p:sldId id="1907" r:id="rId34"/>
    <p:sldId id="4879" r:id="rId35"/>
    <p:sldId id="4882" r:id="rId36"/>
    <p:sldId id="1912" r:id="rId37"/>
    <p:sldId id="1922" r:id="rId38"/>
    <p:sldId id="1915" r:id="rId39"/>
    <p:sldId id="1914" r:id="rId40"/>
    <p:sldId id="4884" r:id="rId41"/>
    <p:sldId id="1896" r:id="rId4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5C73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467" autoAdjust="0"/>
    <p:restoredTop sz="94652" autoAdjust="0"/>
  </p:normalViewPr>
  <p:slideViewPr>
    <p:cSldViewPr snapToGrid="0">
      <p:cViewPr varScale="1">
        <p:scale>
          <a:sx n="63" d="100"/>
          <a:sy n="63" d="100"/>
        </p:scale>
        <p:origin x="804" y="48"/>
      </p:cViewPr>
      <p:guideLst/>
    </p:cSldViewPr>
  </p:slideViewPr>
  <p:notesTextViewPr>
    <p:cViewPr>
      <p:scale>
        <a:sx n="3" d="2"/>
        <a:sy n="3" d="2"/>
      </p:scale>
      <p:origin x="0" y="0"/>
    </p:cViewPr>
  </p:notesTextViewPr>
  <p:sorterViewPr>
    <p:cViewPr>
      <p:scale>
        <a:sx n="80" d="100"/>
        <a:sy n="80" d="100"/>
      </p:scale>
      <p:origin x="0" y="-525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787D8E37-E104-49F7-9832-CE3EE24065A3}" type="datetimeFigureOut">
              <a:rPr lang="en-US" smtClean="0"/>
              <a:t>7/17/2022</a:t>
            </a:fld>
            <a:endParaRPr lang="en-US"/>
          </a:p>
        </p:txBody>
      </p:sp>
      <p:sp>
        <p:nvSpPr>
          <p:cNvPr id="4" name="Slide Image Placeholder 3"/>
          <p:cNvSpPr>
            <a:spLocks noGrp="1" noRot="1" noChangeAspect="1"/>
          </p:cNvSpPr>
          <p:nvPr>
            <p:ph type="sldImg" idx="2"/>
          </p:nvPr>
        </p:nvSpPr>
        <p:spPr>
          <a:xfrm>
            <a:off x="1431925" y="1169988"/>
            <a:ext cx="4213225"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51D08758-88D7-4612-8A3A-8985CC27DF1B}" type="slidenum">
              <a:rPr lang="en-US" smtClean="0"/>
              <a:t>‹#›</a:t>
            </a:fld>
            <a:endParaRPr lang="en-US"/>
          </a:p>
        </p:txBody>
      </p:sp>
    </p:spTree>
    <p:extLst>
      <p:ext uri="{BB962C8B-B14F-4D97-AF65-F5344CB8AC3E}">
        <p14:creationId xmlns:p14="http://schemas.microsoft.com/office/powerpoint/2010/main" val="910810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08758-88D7-4612-8A3A-8985CC27DF1B}" type="slidenum">
              <a:rPr lang="en-US" smtClean="0"/>
              <a:t>12</a:t>
            </a:fld>
            <a:endParaRPr lang="en-US"/>
          </a:p>
        </p:txBody>
      </p:sp>
    </p:spTree>
    <p:extLst>
      <p:ext uri="{BB962C8B-B14F-4D97-AF65-F5344CB8AC3E}">
        <p14:creationId xmlns:p14="http://schemas.microsoft.com/office/powerpoint/2010/main" val="2745383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graphics</a:t>
            </a:r>
          </a:p>
        </p:txBody>
      </p:sp>
      <p:sp>
        <p:nvSpPr>
          <p:cNvPr id="4" name="Slide Number Placeholder 3"/>
          <p:cNvSpPr>
            <a:spLocks noGrp="1"/>
          </p:cNvSpPr>
          <p:nvPr>
            <p:ph type="sldNum" sz="quarter" idx="5"/>
          </p:nvPr>
        </p:nvSpPr>
        <p:spPr/>
        <p:txBody>
          <a:bodyPr/>
          <a:lstStyle/>
          <a:p>
            <a:fld id="{51D08758-88D7-4612-8A3A-8985CC27DF1B}" type="slidenum">
              <a:rPr lang="en-US" smtClean="0"/>
              <a:t>13</a:t>
            </a:fld>
            <a:endParaRPr lang="en-US"/>
          </a:p>
        </p:txBody>
      </p:sp>
    </p:spTree>
    <p:extLst>
      <p:ext uri="{BB962C8B-B14F-4D97-AF65-F5344CB8AC3E}">
        <p14:creationId xmlns:p14="http://schemas.microsoft.com/office/powerpoint/2010/main" val="1504529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08758-88D7-4612-8A3A-8985CC27DF1B}" type="slidenum">
              <a:rPr lang="en-US" smtClean="0"/>
              <a:t>20</a:t>
            </a:fld>
            <a:endParaRPr lang="en-US"/>
          </a:p>
        </p:txBody>
      </p:sp>
    </p:spTree>
    <p:extLst>
      <p:ext uri="{BB962C8B-B14F-4D97-AF65-F5344CB8AC3E}">
        <p14:creationId xmlns:p14="http://schemas.microsoft.com/office/powerpoint/2010/main" val="1828230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08758-88D7-4612-8A3A-8985CC27DF1B}" type="slidenum">
              <a:rPr lang="en-US" smtClean="0"/>
              <a:t>25</a:t>
            </a:fld>
            <a:endParaRPr lang="en-US"/>
          </a:p>
        </p:txBody>
      </p:sp>
    </p:spTree>
    <p:extLst>
      <p:ext uri="{BB962C8B-B14F-4D97-AF65-F5344CB8AC3E}">
        <p14:creationId xmlns:p14="http://schemas.microsoft.com/office/powerpoint/2010/main" val="2926943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t>Snowmass 07/17/2022</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Lankford  -  Experimental Landscape</a:t>
            </a:r>
          </a:p>
        </p:txBody>
      </p:sp>
      <p:sp>
        <p:nvSpPr>
          <p:cNvPr id="6" name="Slide Number Placeholder 5"/>
          <p:cNvSpPr>
            <a:spLocks noGrp="1"/>
          </p:cNvSpPr>
          <p:nvPr>
            <p:ph type="sldNum" sz="quarter" idx="12"/>
          </p:nvPr>
        </p:nvSpPr>
        <p:spPr/>
        <p:txBody>
          <a:bodyPr/>
          <a:lstStyle>
            <a:lvl1pPr>
              <a:defRPr/>
            </a:lvl1pPr>
          </a:lstStyle>
          <a:p>
            <a:fld id="{6C845D95-9298-47CD-B007-2AF0A3C499FA}" type="slidenum">
              <a:rPr lang="en-US"/>
              <a:pPr/>
              <a:t>‹#›</a:t>
            </a:fld>
            <a:endParaRPr lang="en-US"/>
          </a:p>
        </p:txBody>
      </p:sp>
    </p:spTree>
    <p:extLst>
      <p:ext uri="{BB962C8B-B14F-4D97-AF65-F5344CB8AC3E}">
        <p14:creationId xmlns:p14="http://schemas.microsoft.com/office/powerpoint/2010/main" val="3190419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Snowmass 07/17/2022</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Lankford  -  Experimental Landscape</a:t>
            </a:r>
          </a:p>
        </p:txBody>
      </p:sp>
      <p:sp>
        <p:nvSpPr>
          <p:cNvPr id="6" name="Slide Number Placeholder 5"/>
          <p:cNvSpPr>
            <a:spLocks noGrp="1"/>
          </p:cNvSpPr>
          <p:nvPr>
            <p:ph type="sldNum" sz="quarter" idx="12"/>
          </p:nvPr>
        </p:nvSpPr>
        <p:spPr/>
        <p:txBody>
          <a:bodyPr/>
          <a:lstStyle>
            <a:lvl1pPr>
              <a:defRPr/>
            </a:lvl1pPr>
          </a:lstStyle>
          <a:p>
            <a:fld id="{746FD0E5-B483-4785-A1C7-0DB38B9E3775}" type="slidenum">
              <a:rPr lang="en-US"/>
              <a:pPr/>
              <a:t>‹#›</a:t>
            </a:fld>
            <a:endParaRPr lang="en-US"/>
          </a:p>
        </p:txBody>
      </p:sp>
    </p:spTree>
    <p:extLst>
      <p:ext uri="{BB962C8B-B14F-4D97-AF65-F5344CB8AC3E}">
        <p14:creationId xmlns:p14="http://schemas.microsoft.com/office/powerpoint/2010/main" val="331850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Snowmass 07/17/2022</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Lankford  -  Experimental Landscape</a:t>
            </a:r>
          </a:p>
        </p:txBody>
      </p:sp>
      <p:sp>
        <p:nvSpPr>
          <p:cNvPr id="6" name="Slide Number Placeholder 5"/>
          <p:cNvSpPr>
            <a:spLocks noGrp="1"/>
          </p:cNvSpPr>
          <p:nvPr>
            <p:ph type="sldNum" sz="quarter" idx="12"/>
          </p:nvPr>
        </p:nvSpPr>
        <p:spPr/>
        <p:txBody>
          <a:bodyPr/>
          <a:lstStyle>
            <a:lvl1pPr>
              <a:defRPr/>
            </a:lvl1pPr>
          </a:lstStyle>
          <a:p>
            <a:fld id="{887E2315-14A4-4B0F-BE89-4076069437AD}" type="slidenum">
              <a:rPr lang="en-US"/>
              <a:pPr/>
              <a:t>‹#›</a:t>
            </a:fld>
            <a:endParaRPr lang="en-US"/>
          </a:p>
        </p:txBody>
      </p:sp>
    </p:spTree>
    <p:extLst>
      <p:ext uri="{BB962C8B-B14F-4D97-AF65-F5344CB8AC3E}">
        <p14:creationId xmlns:p14="http://schemas.microsoft.com/office/powerpoint/2010/main" val="3898106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8" name="Picture 7" descr="horizontal-logo-green-text.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4191000"/>
            <a:ext cx="6400800" cy="1752600"/>
          </a:xfrm>
        </p:spPr>
        <p:txBody>
          <a:bodyPr anchor="ctr" anchorCtr="0"/>
          <a:lstStyle>
            <a:lvl1pPr marL="0" indent="0" algn="ctr">
              <a:buNone/>
              <a:defRPr b="1">
                <a:solidFill>
                  <a:schemeClr val="tx1">
                    <a:lumMod val="75000"/>
                    <a:lumOff val="25000"/>
                  </a:schemeClr>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6"/>
          <p:cNvSpPr>
            <a:spLocks noGrp="1"/>
          </p:cNvSpPr>
          <p:nvPr>
            <p:ph type="title"/>
          </p:nvPr>
        </p:nvSpPr>
        <p:spPr>
          <a:xfrm>
            <a:off x="457200" y="1981200"/>
            <a:ext cx="8229600" cy="2057400"/>
          </a:xfrm>
          <a:prstGeom prst="rect">
            <a:avLst/>
          </a:prstGeom>
        </p:spPr>
        <p:txBody>
          <a:bodyPr>
            <a:normAutofit/>
          </a:bodyPr>
          <a:lstStyle>
            <a:lvl1pPr algn="ctr">
              <a:defRPr sz="4000" b="1">
                <a:solidFill>
                  <a:srgbClr val="146737"/>
                </a:solidFill>
              </a:defRPr>
            </a:lvl1pPr>
          </a:lstStyle>
          <a:p>
            <a:r>
              <a:rPr lang="en-US" dirty="0"/>
              <a:t>Click to edit Master title style</a:t>
            </a:r>
          </a:p>
        </p:txBody>
      </p:sp>
    </p:spTree>
    <p:extLst>
      <p:ext uri="{BB962C8B-B14F-4D97-AF65-F5344CB8AC3E}">
        <p14:creationId xmlns:p14="http://schemas.microsoft.com/office/powerpoint/2010/main" val="3784464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dirty="0"/>
              <a:t>Click to edit Master title style</a:t>
            </a:r>
          </a:p>
        </p:txBody>
      </p:sp>
      <p:sp>
        <p:nvSpPr>
          <p:cNvPr id="9" name="Slide Number Placeholder 8"/>
          <p:cNvSpPr>
            <a:spLocks noGrp="1"/>
          </p:cNvSpPr>
          <p:nvPr>
            <p:ph type="sldNum" sz="quarter" idx="11"/>
          </p:nvPr>
        </p:nvSpPr>
        <p:spPr/>
        <p:txBody>
          <a:bodyPr/>
          <a:lstStyle>
            <a:lvl1pPr>
              <a:defRPr b="1"/>
            </a:lvl1pPr>
          </a:lstStyle>
          <a:p>
            <a:fld id="{26CA2777-A89F-4130-B308-73BB65955918}" type="slidenum">
              <a:rPr lang="en-US" smtClean="0">
                <a:solidFill>
                  <a:srgbClr val="0F6636"/>
                </a:solidFill>
              </a:rPr>
              <a:pPr/>
              <a:t>‹#›</a:t>
            </a:fld>
            <a:endParaRPr lang="en-US" dirty="0">
              <a:solidFill>
                <a:srgbClr val="0F6636"/>
              </a:solidFill>
            </a:endParaRPr>
          </a:p>
        </p:txBody>
      </p:sp>
      <p:sp>
        <p:nvSpPr>
          <p:cNvPr id="10" name="Footer Placeholder 9"/>
          <p:cNvSpPr>
            <a:spLocks noGrp="1"/>
          </p:cNvSpPr>
          <p:nvPr>
            <p:ph type="ftr" sz="quarter" idx="12"/>
          </p:nvPr>
        </p:nvSpPr>
        <p:spPr/>
        <p:txBody>
          <a:bodyPr/>
          <a:lstStyle>
            <a:lvl1pPr>
              <a:defRPr b="1"/>
            </a:lvl1pPr>
          </a:lstStyle>
          <a:p>
            <a:pPr fontAlgn="auto">
              <a:spcBef>
                <a:spcPts val="0"/>
              </a:spcBef>
              <a:spcAft>
                <a:spcPts val="0"/>
              </a:spcAft>
            </a:pPr>
            <a:r>
              <a:rPr lang="en-US">
                <a:solidFill>
                  <a:srgbClr val="0F6636"/>
                </a:solidFill>
              </a:rPr>
              <a:t>Lankford  -  Experimental Landscape</a:t>
            </a:r>
            <a:endParaRPr lang="en-US" dirty="0">
              <a:solidFill>
                <a:srgbClr val="0F6636"/>
              </a:solidFill>
            </a:endParaRPr>
          </a:p>
        </p:txBody>
      </p:sp>
    </p:spTree>
    <p:extLst>
      <p:ext uri="{BB962C8B-B14F-4D97-AF65-F5344CB8AC3E}">
        <p14:creationId xmlns:p14="http://schemas.microsoft.com/office/powerpoint/2010/main" val="281743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lang="en-US" sz="4000" b="1" kern="1200" cap="all" baseline="0" dirty="0">
                <a:solidFill>
                  <a:schemeClr val="tx2"/>
                </a:solidFill>
                <a:effectLst>
                  <a:outerShdw blurRad="38100" dist="38100" dir="2700000" algn="tl">
                    <a:srgbClr val="000000">
                      <a:alpha val="43137"/>
                    </a:srgbClr>
                  </a:outerShdw>
                </a:effectLst>
                <a:latin typeface="+mn-lt"/>
                <a:ea typeface="+mj-ea"/>
                <a:cs typeface="Arial" pitchFamily="34" charset="0"/>
              </a:defRPr>
            </a:lvl1pPr>
          </a:lstStyle>
          <a:p>
            <a:pPr lvl="0" algn="ctr" rtl="0" eaLnBrk="0" fontAlgn="base" hangingPunct="0">
              <a:spcBef>
                <a:spcPct val="0"/>
              </a:spcBef>
              <a:spcAft>
                <a:spcPct val="0"/>
              </a:spcAft>
            </a:pPr>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sldNum" sz="quarter" idx="10"/>
          </p:nvPr>
        </p:nvSpPr>
        <p:spPr>
          <a:ln/>
        </p:spPr>
        <p:txBody>
          <a:bodyPr/>
          <a:lstStyle>
            <a:lvl1pPr>
              <a:defRPr b="0"/>
            </a:lvl1pPr>
          </a:lstStyle>
          <a:p>
            <a:pPr>
              <a:defRPr/>
            </a:pPr>
            <a:fld id="{56929663-6CA7-4931-8F5D-849FE6A4CD44}" type="slidenum">
              <a:rPr lang="en-US" smtClean="0">
                <a:solidFill>
                  <a:srgbClr val="0F6636"/>
                </a:solidFill>
              </a:rPr>
              <a:pPr>
                <a:defRPr/>
              </a:pPr>
              <a:t>‹#›</a:t>
            </a:fld>
            <a:endParaRPr lang="en-US" dirty="0">
              <a:solidFill>
                <a:srgbClr val="0F6636"/>
              </a:solidFill>
            </a:endParaRPr>
          </a:p>
        </p:txBody>
      </p:sp>
    </p:spTree>
    <p:extLst>
      <p:ext uri="{BB962C8B-B14F-4D97-AF65-F5344CB8AC3E}">
        <p14:creationId xmlns:p14="http://schemas.microsoft.com/office/powerpoint/2010/main" val="2676156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no footer)">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lvl1pPr algn="ctr" defTabSz="914400" rtl="0" eaLnBrk="1" latinLnBrk="0" hangingPunct="1">
              <a:spcBef>
                <a:spcPct val="0"/>
              </a:spcBef>
              <a:buNone/>
              <a:defRPr lang="en-US" sz="4000" b="1" kern="1200" dirty="0">
                <a:solidFill>
                  <a:srgbClr val="106636"/>
                </a:solidFill>
                <a:effectLst>
                  <a:outerShdw blurRad="38100" dist="38100" dir="2700000" algn="tl">
                    <a:srgbClr val="000000">
                      <a:alpha val="43137"/>
                    </a:srgbClr>
                  </a:outerShdw>
                </a:effectLst>
                <a:latin typeface="+mj-lt"/>
                <a:ea typeface="+mj-ea"/>
                <a:cs typeface="Arial" pitchFamily="34" charset="0"/>
              </a:defRPr>
            </a:lvl1pPr>
          </a:lstStyle>
          <a:p>
            <a:r>
              <a:rPr lang="en-US" dirty="0"/>
              <a:t>Click to edit Master title style</a:t>
            </a:r>
          </a:p>
        </p:txBody>
      </p:sp>
      <p:sp>
        <p:nvSpPr>
          <p:cNvPr id="9" name="Slide Number Placeholder 8"/>
          <p:cNvSpPr>
            <a:spLocks noGrp="1"/>
          </p:cNvSpPr>
          <p:nvPr>
            <p:ph type="sldNum" sz="quarter" idx="11"/>
          </p:nvPr>
        </p:nvSpPr>
        <p:spPr/>
        <p:txBody>
          <a:bodyPr/>
          <a:lstStyle/>
          <a:p>
            <a:pPr>
              <a:defRPr/>
            </a:pPr>
            <a:fld id="{56F4B2E3-7CDC-4972-8D42-2D141A8D5E9A}" type="slidenum">
              <a:rPr lang="en-US" smtClean="0">
                <a:solidFill>
                  <a:srgbClr val="0F6636"/>
                </a:solidFill>
              </a:rPr>
              <a:pPr>
                <a:defRPr/>
              </a:pPr>
              <a:t>‹#›</a:t>
            </a:fld>
            <a:endParaRPr lang="en-US">
              <a:solidFill>
                <a:srgbClr val="0F6636"/>
              </a:solidFill>
            </a:endParaRPr>
          </a:p>
        </p:txBody>
      </p:sp>
      <p:sp>
        <p:nvSpPr>
          <p:cNvPr id="10" name="Footer Placeholder 9"/>
          <p:cNvSpPr>
            <a:spLocks noGrp="1"/>
          </p:cNvSpPr>
          <p:nvPr>
            <p:ph type="ftr" sz="quarter" idx="12"/>
          </p:nvPr>
        </p:nvSpPr>
        <p:spPr/>
        <p:txBody>
          <a:bodyPr/>
          <a:lstStyle>
            <a:lvl1pPr>
              <a:defRPr/>
            </a:lvl1pPr>
          </a:lstStyle>
          <a:p>
            <a:r>
              <a:rPr lang="en-US">
                <a:solidFill>
                  <a:srgbClr val="0F6636"/>
                </a:solidFill>
              </a:rPr>
              <a:t>Lankford  -  Experimental Landscape</a:t>
            </a:r>
            <a:endParaRPr lang="en-US" dirty="0">
              <a:solidFill>
                <a:srgbClr val="0F6636"/>
              </a:solidFill>
            </a:endParaRPr>
          </a:p>
        </p:txBody>
      </p:sp>
      <p:sp>
        <p:nvSpPr>
          <p:cNvPr id="2" name="Rectangle 1"/>
          <p:cNvSpPr/>
          <p:nvPr userDrawn="1"/>
        </p:nvSpPr>
        <p:spPr>
          <a:xfrm>
            <a:off x="0" y="6042917"/>
            <a:ext cx="9144000" cy="8116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2"/>
          <p:cNvSpPr>
            <a:spLocks noGrp="1"/>
          </p:cNvSpPr>
          <p:nvPr>
            <p:ph idx="1"/>
          </p:nvPr>
        </p:nvSpPr>
        <p:spPr>
          <a:xfrm>
            <a:off x="152400" y="866776"/>
            <a:ext cx="8839199" cy="56372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7309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r>
              <a:rPr lang="en-US" b="1">
                <a:solidFill>
                  <a:srgbClr val="000000"/>
                </a:solidFill>
                <a:latin typeface="Arial" charset="0"/>
              </a:rPr>
              <a:t>Snowmass 07/17/2022</a:t>
            </a:r>
          </a:p>
        </p:txBody>
      </p:sp>
      <p:sp>
        <p:nvSpPr>
          <p:cNvPr id="3" name="Footer Placeholder 2"/>
          <p:cNvSpPr>
            <a:spLocks noGrp="1"/>
          </p:cNvSpPr>
          <p:nvPr>
            <p:ph type="ftr" sz="quarter" idx="11"/>
          </p:nvPr>
        </p:nvSpPr>
        <p:spPr/>
        <p:txBody>
          <a:bodyPr/>
          <a:lstStyle/>
          <a:p>
            <a:r>
              <a:rPr lang="en-US">
                <a:solidFill>
                  <a:srgbClr val="0F6636"/>
                </a:solidFill>
              </a:rPr>
              <a:t>Lankford  -  Experimental Landscape</a:t>
            </a:r>
          </a:p>
        </p:txBody>
      </p:sp>
      <p:sp>
        <p:nvSpPr>
          <p:cNvPr id="4" name="Slide Number Placeholder 3"/>
          <p:cNvSpPr>
            <a:spLocks noGrp="1"/>
          </p:cNvSpPr>
          <p:nvPr>
            <p:ph type="sldNum" sz="quarter" idx="12"/>
          </p:nvPr>
        </p:nvSpPr>
        <p:spPr/>
        <p:txBody>
          <a:bodyPr/>
          <a:lstStyle/>
          <a:p>
            <a:fld id="{2E8A42B4-63F8-3749-8A9F-29B7B746D444}" type="slidenum">
              <a:rPr lang="en-US" smtClean="0">
                <a:solidFill>
                  <a:srgbClr val="0F6636"/>
                </a:solidFill>
              </a:rPr>
              <a:pPr/>
              <a:t>‹#›</a:t>
            </a:fld>
            <a:endParaRPr lang="en-US">
              <a:solidFill>
                <a:srgbClr val="0F6636"/>
              </a:solidFill>
            </a:endParaRPr>
          </a:p>
        </p:txBody>
      </p:sp>
    </p:spTree>
    <p:extLst>
      <p:ext uri="{BB962C8B-B14F-4D97-AF65-F5344CB8AC3E}">
        <p14:creationId xmlns:p14="http://schemas.microsoft.com/office/powerpoint/2010/main" val="2806763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8" name="Picture 7"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4191000"/>
            <a:ext cx="6400800" cy="1752600"/>
          </a:xfrm>
        </p:spPr>
        <p:txBody>
          <a:bodyPr anchor="ctr" anchorCtr="0"/>
          <a:lstStyle>
            <a:lvl1pPr marL="0" indent="0" algn="ctr">
              <a:buNone/>
              <a:defRPr b="1">
                <a:solidFill>
                  <a:schemeClr val="tx1">
                    <a:lumMod val="75000"/>
                    <a:lumOff val="25000"/>
                  </a:schemeClr>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itle 6"/>
          <p:cNvSpPr>
            <a:spLocks noGrp="1"/>
          </p:cNvSpPr>
          <p:nvPr>
            <p:ph type="title"/>
          </p:nvPr>
        </p:nvSpPr>
        <p:spPr>
          <a:xfrm>
            <a:off x="457200" y="1981200"/>
            <a:ext cx="8229600" cy="2057400"/>
          </a:xfrm>
          <a:prstGeom prst="rect">
            <a:avLst/>
          </a:prstGeom>
        </p:spPr>
        <p:txBody>
          <a:bodyPr>
            <a:normAutofit/>
          </a:bodyPr>
          <a:lstStyle>
            <a:lvl1pPr algn="ctr">
              <a:defRPr sz="4000" b="1">
                <a:solidFill>
                  <a:srgbClr val="146737"/>
                </a:solidFill>
              </a:defRPr>
            </a:lvl1pPr>
          </a:lstStyle>
          <a:p>
            <a:r>
              <a:rPr lang="en-US"/>
              <a:t>Click to edit Master title style</a:t>
            </a:r>
            <a:endParaRPr lang="en-US" dirty="0"/>
          </a:p>
        </p:txBody>
      </p:sp>
    </p:spTree>
    <p:extLst>
      <p:ext uri="{BB962C8B-B14F-4D97-AF65-F5344CB8AC3E}">
        <p14:creationId xmlns:p14="http://schemas.microsoft.com/office/powerpoint/2010/main" val="3168617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sp>
        <p:nvSpPr>
          <p:cNvPr id="9" name="Slide Number Placeholder 8"/>
          <p:cNvSpPr>
            <a:spLocks noGrp="1"/>
          </p:cNvSpPr>
          <p:nvPr>
            <p:ph type="sldNum" sz="quarter" idx="11"/>
          </p:nvPr>
        </p:nvSpPr>
        <p:spPr/>
        <p:txBody>
          <a:bodyPr/>
          <a:lstStyle/>
          <a:p>
            <a:fld id="{26CA2777-A89F-4130-B308-73BB65955918}" type="slidenum">
              <a:rPr lang="en-US" smtClean="0">
                <a:solidFill>
                  <a:srgbClr val="0F6636"/>
                </a:solidFill>
              </a:rPr>
              <a:pPr/>
              <a:t>‹#›</a:t>
            </a:fld>
            <a:endParaRPr lang="en-US">
              <a:solidFill>
                <a:srgbClr val="0F6636"/>
              </a:solidFill>
            </a:endParaRPr>
          </a:p>
        </p:txBody>
      </p:sp>
      <p:sp>
        <p:nvSpPr>
          <p:cNvPr id="10" name="Footer Placeholder 9"/>
          <p:cNvSpPr>
            <a:spLocks noGrp="1"/>
          </p:cNvSpPr>
          <p:nvPr>
            <p:ph type="ftr" sz="quarter" idx="12"/>
          </p:nvPr>
        </p:nvSpPr>
        <p:spPr/>
        <p:txBody>
          <a:bodyPr/>
          <a:lstStyle/>
          <a:p>
            <a:r>
              <a:rPr lang="en-US">
                <a:solidFill>
                  <a:srgbClr val="0F6636"/>
                </a:solidFill>
              </a:rPr>
              <a:t>Lankford  -  Experimental Landscape</a:t>
            </a:r>
          </a:p>
        </p:txBody>
      </p:sp>
    </p:spTree>
    <p:extLst>
      <p:ext uri="{BB962C8B-B14F-4D97-AF65-F5344CB8AC3E}">
        <p14:creationId xmlns:p14="http://schemas.microsoft.com/office/powerpoint/2010/main" val="2820129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lang="en-US" sz="4000" b="1" kern="1200" cap="all" baseline="0" dirty="0">
                <a:solidFill>
                  <a:schemeClr val="tx2"/>
                </a:solidFill>
                <a:effectLst>
                  <a:outerShdw blurRad="38100" dist="38100" dir="2700000" algn="tl">
                    <a:srgbClr val="000000">
                      <a:alpha val="43137"/>
                    </a:srgbClr>
                  </a:outerShdw>
                </a:effectLst>
                <a:latin typeface="+mn-lt"/>
                <a:ea typeface="+mj-ea"/>
                <a:cs typeface="Arial" pitchFamily="34" charset="0"/>
              </a:defRPr>
            </a:lvl1pPr>
          </a:lstStyle>
          <a:p>
            <a:pPr lvl="0" algn="ctr" rtl="0" eaLnBrk="0" fontAlgn="base" hangingPunct="0">
              <a:spcBef>
                <a:spcPct val="0"/>
              </a:spcBef>
              <a:spcAft>
                <a:spcPct val="0"/>
              </a:spcAft>
            </a:pPr>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5491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Snowmass 07/17/2022</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Lankford  -  Experimental Landscape</a:t>
            </a:r>
          </a:p>
        </p:txBody>
      </p:sp>
      <p:sp>
        <p:nvSpPr>
          <p:cNvPr id="6" name="Slide Number Placeholder 5"/>
          <p:cNvSpPr>
            <a:spLocks noGrp="1"/>
          </p:cNvSpPr>
          <p:nvPr>
            <p:ph type="sldNum" sz="quarter" idx="12"/>
          </p:nvPr>
        </p:nvSpPr>
        <p:spPr/>
        <p:txBody>
          <a:bodyPr/>
          <a:lstStyle>
            <a:lvl1pPr>
              <a:defRPr/>
            </a:lvl1pPr>
          </a:lstStyle>
          <a:p>
            <a:fld id="{CCB96C0A-2132-45E5-B06F-88DC32717411}" type="slidenum">
              <a:rPr lang="en-US"/>
              <a:pPr/>
              <a:t>‹#›</a:t>
            </a:fld>
            <a:endParaRPr lang="en-US"/>
          </a:p>
        </p:txBody>
      </p:sp>
    </p:spTree>
    <p:extLst>
      <p:ext uri="{BB962C8B-B14F-4D97-AF65-F5344CB8AC3E}">
        <p14:creationId xmlns:p14="http://schemas.microsoft.com/office/powerpoint/2010/main" val="4262271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no footer)">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lvl1pPr algn="ctr" defTabSz="914400" rtl="0" eaLnBrk="1" latinLnBrk="0" hangingPunct="1">
              <a:spcBef>
                <a:spcPct val="0"/>
              </a:spcBef>
              <a:buNone/>
              <a:defRPr lang="en-US" sz="4000" b="1" kern="1200" dirty="0">
                <a:solidFill>
                  <a:srgbClr val="106636"/>
                </a:solidFill>
                <a:effectLst>
                  <a:outerShdw blurRad="38100" dist="38100" dir="2700000" algn="tl">
                    <a:srgbClr val="000000">
                      <a:alpha val="43137"/>
                    </a:srgbClr>
                  </a:outerShdw>
                </a:effectLst>
                <a:latin typeface="+mj-lt"/>
                <a:ea typeface="+mj-ea"/>
                <a:cs typeface="Arial" pitchFamily="34" charset="0"/>
              </a:defRPr>
            </a:lvl1pPr>
          </a:lstStyle>
          <a:p>
            <a:r>
              <a:rPr lang="en-US"/>
              <a:t>Click to edit Master title style</a:t>
            </a:r>
            <a:endParaRPr lang="en-US" dirty="0"/>
          </a:p>
        </p:txBody>
      </p:sp>
      <p:sp>
        <p:nvSpPr>
          <p:cNvPr id="9" name="Slide Number Placeholder 8"/>
          <p:cNvSpPr>
            <a:spLocks noGrp="1"/>
          </p:cNvSpPr>
          <p:nvPr>
            <p:ph type="sldNum" sz="quarter" idx="11"/>
          </p:nvPr>
        </p:nvSpPr>
        <p:spPr/>
        <p:txBody>
          <a:bodyPr/>
          <a:lstStyle/>
          <a:p>
            <a:pPr>
              <a:defRPr/>
            </a:pPr>
            <a:fld id="{56F4B2E3-7CDC-4972-8D42-2D141A8D5E9A}" type="slidenum">
              <a:rPr lang="en-US" smtClean="0">
                <a:solidFill>
                  <a:srgbClr val="0F6636"/>
                </a:solidFill>
              </a:rPr>
              <a:pPr>
                <a:defRPr/>
              </a:pPr>
              <a:t>‹#›</a:t>
            </a:fld>
            <a:endParaRPr lang="en-US">
              <a:solidFill>
                <a:srgbClr val="0F6636"/>
              </a:solidFill>
            </a:endParaRPr>
          </a:p>
        </p:txBody>
      </p:sp>
      <p:sp>
        <p:nvSpPr>
          <p:cNvPr id="10" name="Footer Placeholder 9"/>
          <p:cNvSpPr>
            <a:spLocks noGrp="1"/>
          </p:cNvSpPr>
          <p:nvPr>
            <p:ph type="ftr" sz="quarter" idx="12"/>
          </p:nvPr>
        </p:nvSpPr>
        <p:spPr/>
        <p:txBody>
          <a:bodyPr/>
          <a:lstStyle>
            <a:lvl1pPr>
              <a:defRPr/>
            </a:lvl1pPr>
          </a:lstStyle>
          <a:p>
            <a:r>
              <a:rPr lang="en-US">
                <a:solidFill>
                  <a:srgbClr val="0F6636"/>
                </a:solidFill>
              </a:rPr>
              <a:t>Lankford  -  Experimental Landscape</a:t>
            </a:r>
            <a:endParaRPr lang="en-US" dirty="0">
              <a:solidFill>
                <a:srgbClr val="0F6636"/>
              </a:solidFill>
            </a:endParaRPr>
          </a:p>
        </p:txBody>
      </p:sp>
      <p:sp>
        <p:nvSpPr>
          <p:cNvPr id="2" name="Rectangle 1"/>
          <p:cNvSpPr/>
          <p:nvPr userDrawn="1"/>
        </p:nvSpPr>
        <p:spPr>
          <a:xfrm>
            <a:off x="0" y="6042917"/>
            <a:ext cx="9144000" cy="8116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2"/>
          <p:cNvSpPr>
            <a:spLocks noGrp="1"/>
          </p:cNvSpPr>
          <p:nvPr>
            <p:ph idx="1"/>
          </p:nvPr>
        </p:nvSpPr>
        <p:spPr>
          <a:xfrm>
            <a:off x="152400" y="866776"/>
            <a:ext cx="8839199" cy="56372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2595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r>
              <a:rPr lang="en-US" b="1">
                <a:solidFill>
                  <a:srgbClr val="000000"/>
                </a:solidFill>
                <a:latin typeface="Arial" charset="0"/>
                <a:cs typeface="Arial" panose="020B0604020202020204" pitchFamily="34" charset="0"/>
              </a:rPr>
              <a:t>Snowmass 07/17/2022</a:t>
            </a:r>
          </a:p>
        </p:txBody>
      </p:sp>
      <p:sp>
        <p:nvSpPr>
          <p:cNvPr id="3" name="Footer Placeholder 2"/>
          <p:cNvSpPr>
            <a:spLocks noGrp="1"/>
          </p:cNvSpPr>
          <p:nvPr>
            <p:ph type="ftr" sz="quarter" idx="11"/>
          </p:nvPr>
        </p:nvSpPr>
        <p:spPr/>
        <p:txBody>
          <a:bodyPr/>
          <a:lstStyle/>
          <a:p>
            <a:r>
              <a:rPr lang="en-US">
                <a:solidFill>
                  <a:srgbClr val="0F6636"/>
                </a:solidFill>
              </a:rPr>
              <a:t>Lankford  -  Experimental Landscape</a:t>
            </a:r>
          </a:p>
        </p:txBody>
      </p:sp>
      <p:sp>
        <p:nvSpPr>
          <p:cNvPr id="4" name="Slide Number Placeholder 3"/>
          <p:cNvSpPr>
            <a:spLocks noGrp="1"/>
          </p:cNvSpPr>
          <p:nvPr>
            <p:ph type="sldNum" sz="quarter" idx="12"/>
          </p:nvPr>
        </p:nvSpPr>
        <p:spPr/>
        <p:txBody>
          <a:bodyPr/>
          <a:lstStyle/>
          <a:p>
            <a:fld id="{2E8A42B4-63F8-3749-8A9F-29B7B746D444}" type="slidenum">
              <a:rPr lang="en-US" smtClean="0">
                <a:solidFill>
                  <a:srgbClr val="0F6636"/>
                </a:solidFill>
              </a:rPr>
              <a:pPr/>
              <a:t>‹#›</a:t>
            </a:fld>
            <a:endParaRPr lang="en-US">
              <a:solidFill>
                <a:srgbClr val="0F6636"/>
              </a:solidFill>
            </a:endParaRPr>
          </a:p>
        </p:txBody>
      </p:sp>
    </p:spTree>
    <p:extLst>
      <p:ext uri="{BB962C8B-B14F-4D97-AF65-F5344CB8AC3E}">
        <p14:creationId xmlns:p14="http://schemas.microsoft.com/office/powerpoint/2010/main" val="526391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Rectangle 5"/>
          <p:cNvSpPr/>
          <p:nvPr userDrawn="1"/>
        </p:nvSpPr>
        <p:spPr>
          <a:xfrm>
            <a:off x="-69011" y="0"/>
            <a:ext cx="92906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3" name="Rectangle 6"/>
          <p:cNvSpPr>
            <a:spLocks noGrp="1" noChangeArrowheads="1"/>
          </p:cNvSpPr>
          <p:nvPr>
            <p:ph type="sldNum" sz="quarter" idx="10"/>
          </p:nvPr>
        </p:nvSpPr>
        <p:spPr>
          <a:ln/>
        </p:spPr>
        <p:txBody>
          <a:bodyPr/>
          <a:lstStyle>
            <a:lvl1pPr>
              <a:defRPr/>
            </a:lvl1pPr>
          </a:lstStyle>
          <a:p>
            <a:pPr>
              <a:defRPr/>
            </a:pPr>
            <a:fld id="{3C702BBD-2EB0-4C44-92BD-C12C7EDA54A5}" type="slidenum">
              <a:rPr lang="en-US">
                <a:solidFill>
                  <a:srgbClr val="0F6636"/>
                </a:solidFill>
              </a:rPr>
              <a:pPr>
                <a:defRPr/>
              </a:pPr>
              <a:t>‹#›</a:t>
            </a:fld>
            <a:endParaRPr lang="en-US">
              <a:solidFill>
                <a:srgbClr val="0F6636"/>
              </a:solidFill>
            </a:endParaRPr>
          </a:p>
        </p:txBody>
      </p:sp>
      <p:sp>
        <p:nvSpPr>
          <p:cNvPr id="4" name="Title Placeholder 1"/>
          <p:cNvSpPr>
            <a:spLocks noGrp="1"/>
          </p:cNvSpPr>
          <p:nvPr>
            <p:ph type="title"/>
          </p:nvPr>
        </p:nvSpPr>
        <p:spPr bwMode="auto">
          <a:xfrm>
            <a:off x="0" y="0"/>
            <a:ext cx="9144000" cy="762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5" name="Footer Placeholder 2"/>
          <p:cNvSpPr>
            <a:spLocks noGrp="1"/>
          </p:cNvSpPr>
          <p:nvPr>
            <p:ph type="ftr" sz="quarter" idx="11"/>
          </p:nvPr>
        </p:nvSpPr>
        <p:spPr>
          <a:xfrm>
            <a:off x="3124200" y="6356350"/>
            <a:ext cx="5334000" cy="365125"/>
          </a:xfrm>
        </p:spPr>
        <p:txBody>
          <a:bodyPr/>
          <a:lstStyle>
            <a:lvl1pPr>
              <a:defRPr/>
            </a:lvl1pPr>
          </a:lstStyle>
          <a:p>
            <a:r>
              <a:rPr lang="en-US">
                <a:solidFill>
                  <a:srgbClr val="0F6636"/>
                </a:solidFill>
              </a:rPr>
              <a:t>Lankford  -  Experimental Landscape</a:t>
            </a:r>
            <a:endParaRPr lang="en-US" dirty="0">
              <a:solidFill>
                <a:srgbClr val="0F6636"/>
              </a:solidFill>
            </a:endParaRPr>
          </a:p>
        </p:txBody>
      </p:sp>
    </p:spTree>
    <p:extLst>
      <p:ext uri="{BB962C8B-B14F-4D97-AF65-F5344CB8AC3E}">
        <p14:creationId xmlns:p14="http://schemas.microsoft.com/office/powerpoint/2010/main" val="395274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8" name="Picture 7"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4191000"/>
            <a:ext cx="6400800" cy="1752600"/>
          </a:xfrm>
        </p:spPr>
        <p:txBody>
          <a:bodyPr anchor="ctr" anchorCtr="0"/>
          <a:lstStyle>
            <a:lvl1pPr marL="0" indent="0" algn="ctr">
              <a:buNone/>
              <a:defRPr b="1">
                <a:solidFill>
                  <a:schemeClr val="tx1">
                    <a:lumMod val="75000"/>
                    <a:lumOff val="25000"/>
                  </a:schemeClr>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6"/>
          <p:cNvSpPr>
            <a:spLocks noGrp="1"/>
          </p:cNvSpPr>
          <p:nvPr>
            <p:ph type="title"/>
          </p:nvPr>
        </p:nvSpPr>
        <p:spPr>
          <a:xfrm>
            <a:off x="457200" y="1981200"/>
            <a:ext cx="8229600" cy="2057400"/>
          </a:xfrm>
          <a:prstGeom prst="rect">
            <a:avLst/>
          </a:prstGeom>
        </p:spPr>
        <p:txBody>
          <a:bodyPr>
            <a:normAutofit/>
          </a:bodyPr>
          <a:lstStyle>
            <a:lvl1pPr algn="ctr">
              <a:defRPr sz="4000" b="1">
                <a:solidFill>
                  <a:srgbClr val="146737"/>
                </a:solidFill>
              </a:defRPr>
            </a:lvl1pPr>
          </a:lstStyle>
          <a:p>
            <a:r>
              <a:rPr lang="en-US" dirty="0"/>
              <a:t>Click to edit Master title style</a:t>
            </a:r>
          </a:p>
        </p:txBody>
      </p:sp>
    </p:spTree>
    <p:extLst>
      <p:ext uri="{BB962C8B-B14F-4D97-AF65-F5344CB8AC3E}">
        <p14:creationId xmlns:p14="http://schemas.microsoft.com/office/powerpoint/2010/main" val="1913410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dirty="0"/>
              <a:t>Click to edit Master title style</a:t>
            </a:r>
          </a:p>
        </p:txBody>
      </p:sp>
      <p:sp>
        <p:nvSpPr>
          <p:cNvPr id="9" name="Slide Number Placeholder 8"/>
          <p:cNvSpPr>
            <a:spLocks noGrp="1"/>
          </p:cNvSpPr>
          <p:nvPr>
            <p:ph type="sldNum" sz="quarter" idx="11"/>
          </p:nvPr>
        </p:nvSpPr>
        <p:spPr/>
        <p:txBody>
          <a:bodyPr/>
          <a:lstStyle>
            <a:lvl1pPr>
              <a:defRPr b="1"/>
            </a:lvl1pPr>
          </a:lstStyle>
          <a:p>
            <a:fld id="{26CA2777-A89F-4130-B308-73BB65955918}" type="slidenum">
              <a:rPr lang="en-US" smtClean="0">
                <a:solidFill>
                  <a:srgbClr val="0F6636"/>
                </a:solidFill>
              </a:rPr>
              <a:pPr/>
              <a:t>‹#›</a:t>
            </a:fld>
            <a:endParaRPr lang="en-US" dirty="0">
              <a:solidFill>
                <a:srgbClr val="0F6636"/>
              </a:solidFill>
            </a:endParaRPr>
          </a:p>
        </p:txBody>
      </p:sp>
      <p:sp>
        <p:nvSpPr>
          <p:cNvPr id="10" name="Footer Placeholder 9"/>
          <p:cNvSpPr>
            <a:spLocks noGrp="1"/>
          </p:cNvSpPr>
          <p:nvPr>
            <p:ph type="ftr" sz="quarter" idx="12"/>
          </p:nvPr>
        </p:nvSpPr>
        <p:spPr/>
        <p:txBody>
          <a:bodyPr/>
          <a:lstStyle>
            <a:lvl1pPr>
              <a:defRPr b="1"/>
            </a:lvl1pPr>
          </a:lstStyle>
          <a:p>
            <a:r>
              <a:rPr lang="en-US">
                <a:solidFill>
                  <a:srgbClr val="0F6636"/>
                </a:solidFill>
              </a:rPr>
              <a:t>Lankford  -  Experimental Landscape</a:t>
            </a:r>
            <a:endParaRPr lang="en-US" dirty="0">
              <a:solidFill>
                <a:srgbClr val="0F6636"/>
              </a:solidFill>
            </a:endParaRPr>
          </a:p>
        </p:txBody>
      </p:sp>
    </p:spTree>
    <p:extLst>
      <p:ext uri="{BB962C8B-B14F-4D97-AF65-F5344CB8AC3E}">
        <p14:creationId xmlns:p14="http://schemas.microsoft.com/office/powerpoint/2010/main" val="2252097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lang="en-US" sz="4000" b="1" kern="1200" cap="all" baseline="0" dirty="0">
                <a:solidFill>
                  <a:schemeClr val="tx2"/>
                </a:solidFill>
                <a:effectLst>
                  <a:outerShdw blurRad="38100" dist="38100" dir="2700000" algn="tl">
                    <a:srgbClr val="000000">
                      <a:alpha val="43137"/>
                    </a:srgbClr>
                  </a:outerShdw>
                </a:effectLst>
                <a:latin typeface="+mn-lt"/>
                <a:ea typeface="+mj-ea"/>
                <a:cs typeface="Arial" pitchFamily="34" charset="0"/>
              </a:defRPr>
            </a:lvl1pPr>
          </a:lstStyle>
          <a:p>
            <a:pPr lvl="0" algn="ctr" rtl="0" eaLnBrk="0" fontAlgn="base" hangingPunct="0">
              <a:spcBef>
                <a:spcPct val="0"/>
              </a:spcBef>
              <a:spcAft>
                <a:spcPct val="0"/>
              </a:spcAft>
            </a:pPr>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sldNum" sz="quarter" idx="10"/>
          </p:nvPr>
        </p:nvSpPr>
        <p:spPr>
          <a:ln/>
        </p:spPr>
        <p:txBody>
          <a:bodyPr/>
          <a:lstStyle>
            <a:lvl1pPr>
              <a:defRPr b="0"/>
            </a:lvl1pPr>
          </a:lstStyle>
          <a:p>
            <a:pPr>
              <a:defRPr/>
            </a:pPr>
            <a:fld id="{56929663-6CA7-4931-8F5D-849FE6A4CD44}" type="slidenum">
              <a:rPr lang="en-US" smtClean="0">
                <a:solidFill>
                  <a:srgbClr val="0F6636"/>
                </a:solidFill>
              </a:rPr>
              <a:pPr>
                <a:defRPr/>
              </a:pPr>
              <a:t>‹#›</a:t>
            </a:fld>
            <a:endParaRPr lang="en-US" dirty="0">
              <a:solidFill>
                <a:srgbClr val="0F6636"/>
              </a:solidFill>
            </a:endParaRPr>
          </a:p>
        </p:txBody>
      </p:sp>
    </p:spTree>
    <p:extLst>
      <p:ext uri="{BB962C8B-B14F-4D97-AF65-F5344CB8AC3E}">
        <p14:creationId xmlns:p14="http://schemas.microsoft.com/office/powerpoint/2010/main" val="3152930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no footer)">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lvl1pPr algn="ctr" defTabSz="914400" rtl="0" eaLnBrk="1" latinLnBrk="0" hangingPunct="1">
              <a:spcBef>
                <a:spcPct val="0"/>
              </a:spcBef>
              <a:buNone/>
              <a:defRPr lang="en-US" sz="4000" b="1" kern="1200" dirty="0">
                <a:solidFill>
                  <a:srgbClr val="106636"/>
                </a:solidFill>
                <a:effectLst>
                  <a:outerShdw blurRad="38100" dist="38100" dir="2700000" algn="tl">
                    <a:srgbClr val="000000">
                      <a:alpha val="43137"/>
                    </a:srgbClr>
                  </a:outerShdw>
                </a:effectLst>
                <a:latin typeface="+mj-lt"/>
                <a:ea typeface="+mj-ea"/>
                <a:cs typeface="Arial" pitchFamily="34" charset="0"/>
              </a:defRPr>
            </a:lvl1pPr>
          </a:lstStyle>
          <a:p>
            <a:r>
              <a:rPr lang="en-US" dirty="0"/>
              <a:t>Click to edit Master title style</a:t>
            </a:r>
          </a:p>
        </p:txBody>
      </p:sp>
      <p:sp>
        <p:nvSpPr>
          <p:cNvPr id="9" name="Slide Number Placeholder 8"/>
          <p:cNvSpPr>
            <a:spLocks noGrp="1"/>
          </p:cNvSpPr>
          <p:nvPr>
            <p:ph type="sldNum" sz="quarter" idx="11"/>
          </p:nvPr>
        </p:nvSpPr>
        <p:spPr/>
        <p:txBody>
          <a:bodyPr/>
          <a:lstStyle/>
          <a:p>
            <a:pPr>
              <a:defRPr/>
            </a:pPr>
            <a:fld id="{56F4B2E3-7CDC-4972-8D42-2D141A8D5E9A}" type="slidenum">
              <a:rPr lang="en-US" smtClean="0">
                <a:solidFill>
                  <a:srgbClr val="0F6636"/>
                </a:solidFill>
              </a:rPr>
              <a:pPr>
                <a:defRPr/>
              </a:pPr>
              <a:t>‹#›</a:t>
            </a:fld>
            <a:endParaRPr lang="en-US">
              <a:solidFill>
                <a:srgbClr val="0F6636"/>
              </a:solidFill>
            </a:endParaRPr>
          </a:p>
        </p:txBody>
      </p:sp>
      <p:sp>
        <p:nvSpPr>
          <p:cNvPr id="10" name="Footer Placeholder 9"/>
          <p:cNvSpPr>
            <a:spLocks noGrp="1"/>
          </p:cNvSpPr>
          <p:nvPr>
            <p:ph type="ftr" sz="quarter" idx="12"/>
          </p:nvPr>
        </p:nvSpPr>
        <p:spPr/>
        <p:txBody>
          <a:bodyPr/>
          <a:lstStyle>
            <a:lvl1pPr>
              <a:defRPr/>
            </a:lvl1pPr>
          </a:lstStyle>
          <a:p>
            <a:r>
              <a:rPr lang="en-US">
                <a:solidFill>
                  <a:srgbClr val="0F6636"/>
                </a:solidFill>
              </a:rPr>
              <a:t>Lankford  -  Experimental Landscape</a:t>
            </a:r>
            <a:endParaRPr lang="en-US" dirty="0">
              <a:solidFill>
                <a:srgbClr val="0F6636"/>
              </a:solidFill>
            </a:endParaRPr>
          </a:p>
        </p:txBody>
      </p:sp>
      <p:sp>
        <p:nvSpPr>
          <p:cNvPr id="2" name="Rectangle 1"/>
          <p:cNvSpPr/>
          <p:nvPr userDrawn="1"/>
        </p:nvSpPr>
        <p:spPr>
          <a:xfrm>
            <a:off x="0" y="6042917"/>
            <a:ext cx="9144000" cy="8116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2"/>
          <p:cNvSpPr>
            <a:spLocks noGrp="1"/>
          </p:cNvSpPr>
          <p:nvPr>
            <p:ph idx="1"/>
          </p:nvPr>
        </p:nvSpPr>
        <p:spPr>
          <a:xfrm>
            <a:off x="152400" y="866776"/>
            <a:ext cx="8839199" cy="56372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8168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r>
              <a:rPr lang="en-US" b="1">
                <a:solidFill>
                  <a:srgbClr val="000000"/>
                </a:solidFill>
                <a:latin typeface="Arial" charset="0"/>
              </a:rPr>
              <a:t>Snowmass 07/17/2022</a:t>
            </a:r>
          </a:p>
        </p:txBody>
      </p:sp>
      <p:sp>
        <p:nvSpPr>
          <p:cNvPr id="3" name="Footer Placeholder 2"/>
          <p:cNvSpPr>
            <a:spLocks noGrp="1"/>
          </p:cNvSpPr>
          <p:nvPr>
            <p:ph type="ftr" sz="quarter" idx="11"/>
          </p:nvPr>
        </p:nvSpPr>
        <p:spPr/>
        <p:txBody>
          <a:bodyPr/>
          <a:lstStyle/>
          <a:p>
            <a:r>
              <a:rPr lang="en-US">
                <a:solidFill>
                  <a:srgbClr val="0F6636"/>
                </a:solidFill>
              </a:rPr>
              <a:t>Lankford  -  Experimental Landscape</a:t>
            </a:r>
          </a:p>
        </p:txBody>
      </p:sp>
      <p:sp>
        <p:nvSpPr>
          <p:cNvPr id="4" name="Slide Number Placeholder 3"/>
          <p:cNvSpPr>
            <a:spLocks noGrp="1"/>
          </p:cNvSpPr>
          <p:nvPr>
            <p:ph type="sldNum" sz="quarter" idx="12"/>
          </p:nvPr>
        </p:nvSpPr>
        <p:spPr/>
        <p:txBody>
          <a:bodyPr/>
          <a:lstStyle/>
          <a:p>
            <a:fld id="{2E8A42B4-63F8-3749-8A9F-29B7B746D444}" type="slidenum">
              <a:rPr lang="en-US" smtClean="0">
                <a:solidFill>
                  <a:srgbClr val="0F6636"/>
                </a:solidFill>
              </a:rPr>
              <a:pPr/>
              <a:t>‹#›</a:t>
            </a:fld>
            <a:endParaRPr lang="en-US">
              <a:solidFill>
                <a:srgbClr val="0F6636"/>
              </a:solidFill>
            </a:endParaRPr>
          </a:p>
        </p:txBody>
      </p:sp>
    </p:spTree>
    <p:extLst>
      <p:ext uri="{BB962C8B-B14F-4D97-AF65-F5344CB8AC3E}">
        <p14:creationId xmlns:p14="http://schemas.microsoft.com/office/powerpoint/2010/main" val="2275925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8" name="Picture 7"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4191000"/>
            <a:ext cx="6400800" cy="1752600"/>
          </a:xfrm>
        </p:spPr>
        <p:txBody>
          <a:bodyPr anchor="ctr" anchorCtr="0"/>
          <a:lstStyle>
            <a:lvl1pPr marL="0" indent="0" algn="ctr">
              <a:buNone/>
              <a:defRPr b="1">
                <a:solidFill>
                  <a:schemeClr val="tx1">
                    <a:lumMod val="75000"/>
                    <a:lumOff val="25000"/>
                  </a:schemeClr>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itle 6"/>
          <p:cNvSpPr>
            <a:spLocks noGrp="1"/>
          </p:cNvSpPr>
          <p:nvPr>
            <p:ph type="title"/>
          </p:nvPr>
        </p:nvSpPr>
        <p:spPr>
          <a:xfrm>
            <a:off x="457200" y="1981200"/>
            <a:ext cx="8229600" cy="2057400"/>
          </a:xfrm>
          <a:prstGeom prst="rect">
            <a:avLst/>
          </a:prstGeom>
        </p:spPr>
        <p:txBody>
          <a:bodyPr>
            <a:normAutofit/>
          </a:bodyPr>
          <a:lstStyle>
            <a:lvl1pPr algn="ctr">
              <a:defRPr sz="4000" b="1">
                <a:solidFill>
                  <a:srgbClr val="146737"/>
                </a:solidFill>
              </a:defRPr>
            </a:lvl1pPr>
          </a:lstStyle>
          <a:p>
            <a:r>
              <a:rPr lang="en-US"/>
              <a:t>Click to edit Master title style</a:t>
            </a:r>
            <a:endParaRPr lang="en-US" dirty="0"/>
          </a:p>
        </p:txBody>
      </p:sp>
    </p:spTree>
    <p:extLst>
      <p:ext uri="{BB962C8B-B14F-4D97-AF65-F5344CB8AC3E}">
        <p14:creationId xmlns:p14="http://schemas.microsoft.com/office/powerpoint/2010/main" val="1096689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sp>
        <p:nvSpPr>
          <p:cNvPr id="9" name="Slide Number Placeholder 8"/>
          <p:cNvSpPr>
            <a:spLocks noGrp="1"/>
          </p:cNvSpPr>
          <p:nvPr>
            <p:ph type="sldNum" sz="quarter" idx="11"/>
          </p:nvPr>
        </p:nvSpPr>
        <p:spPr/>
        <p:txBody>
          <a:bodyPr/>
          <a:lstStyle>
            <a:lvl1pPr>
              <a:defRPr b="1"/>
            </a:lvl1pPr>
          </a:lstStyle>
          <a:p>
            <a:fld id="{26CA2777-A89F-4130-B308-73BB65955918}" type="slidenum">
              <a:rPr lang="en-US" smtClean="0">
                <a:solidFill>
                  <a:srgbClr val="0F6636"/>
                </a:solidFill>
              </a:rPr>
              <a:pPr/>
              <a:t>‹#›</a:t>
            </a:fld>
            <a:endParaRPr lang="en-US" dirty="0">
              <a:solidFill>
                <a:srgbClr val="0F6636"/>
              </a:solidFill>
            </a:endParaRPr>
          </a:p>
        </p:txBody>
      </p:sp>
      <p:sp>
        <p:nvSpPr>
          <p:cNvPr id="10" name="Footer Placeholder 9"/>
          <p:cNvSpPr>
            <a:spLocks noGrp="1"/>
          </p:cNvSpPr>
          <p:nvPr>
            <p:ph type="ftr" sz="quarter" idx="12"/>
          </p:nvPr>
        </p:nvSpPr>
        <p:spPr/>
        <p:txBody>
          <a:bodyPr/>
          <a:lstStyle>
            <a:lvl1pPr algn="l">
              <a:defRPr b="1"/>
            </a:lvl1pPr>
          </a:lstStyle>
          <a:p>
            <a:r>
              <a:rPr lang="en-US">
                <a:solidFill>
                  <a:srgbClr val="0F6636"/>
                </a:solidFill>
              </a:rPr>
              <a:t>Lankford  -  Experimental Landscape</a:t>
            </a:r>
            <a:endParaRPr lang="en-US" dirty="0">
              <a:solidFill>
                <a:srgbClr val="0F6636"/>
              </a:solidFill>
            </a:endParaRPr>
          </a:p>
        </p:txBody>
      </p:sp>
    </p:spTree>
    <p:extLst>
      <p:ext uri="{BB962C8B-B14F-4D97-AF65-F5344CB8AC3E}">
        <p14:creationId xmlns:p14="http://schemas.microsoft.com/office/powerpoint/2010/main" val="1158470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Snowmass 07/17/2022</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Lankford  -  Experimental Landscape</a:t>
            </a:r>
          </a:p>
        </p:txBody>
      </p:sp>
      <p:sp>
        <p:nvSpPr>
          <p:cNvPr id="6" name="Slide Number Placeholder 5"/>
          <p:cNvSpPr>
            <a:spLocks noGrp="1"/>
          </p:cNvSpPr>
          <p:nvPr>
            <p:ph type="sldNum" sz="quarter" idx="12"/>
          </p:nvPr>
        </p:nvSpPr>
        <p:spPr/>
        <p:txBody>
          <a:bodyPr/>
          <a:lstStyle>
            <a:lvl1pPr>
              <a:defRPr/>
            </a:lvl1pPr>
          </a:lstStyle>
          <a:p>
            <a:fld id="{C5463FC4-075A-4CE3-870E-09DBA8B03DD0}" type="slidenum">
              <a:rPr lang="en-US"/>
              <a:pPr/>
              <a:t>‹#›</a:t>
            </a:fld>
            <a:endParaRPr lang="en-US"/>
          </a:p>
        </p:txBody>
      </p:sp>
    </p:spTree>
    <p:extLst>
      <p:ext uri="{BB962C8B-B14F-4D97-AF65-F5344CB8AC3E}">
        <p14:creationId xmlns:p14="http://schemas.microsoft.com/office/powerpoint/2010/main" val="834376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lang="en-US" sz="4000" b="1" kern="1200" cap="all" baseline="0" dirty="0">
                <a:solidFill>
                  <a:schemeClr val="tx2"/>
                </a:solidFill>
                <a:effectLst>
                  <a:outerShdw blurRad="38100" dist="38100" dir="2700000" algn="tl">
                    <a:srgbClr val="000000">
                      <a:alpha val="43137"/>
                    </a:srgbClr>
                  </a:outerShdw>
                </a:effectLst>
                <a:latin typeface="+mn-lt"/>
                <a:ea typeface="+mj-ea"/>
                <a:cs typeface="Arial" pitchFamily="34" charset="0"/>
              </a:defRPr>
            </a:lvl1pPr>
          </a:lstStyle>
          <a:p>
            <a:pPr lvl="0" algn="ctr" rtl="0" eaLnBrk="0" fontAlgn="base" hangingPunct="0">
              <a:spcBef>
                <a:spcPct val="0"/>
              </a:spcBef>
              <a:spcAft>
                <a:spcPct val="0"/>
              </a:spcAft>
            </a:pPr>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b="0"/>
            </a:lvl1pPr>
          </a:lstStyle>
          <a:p>
            <a:pPr>
              <a:defRPr/>
            </a:pPr>
            <a:fld id="{56929663-6CA7-4931-8F5D-849FE6A4CD44}" type="slidenum">
              <a:rPr lang="en-US" smtClean="0">
                <a:solidFill>
                  <a:srgbClr val="0F6636"/>
                </a:solidFill>
              </a:rPr>
              <a:pPr>
                <a:defRPr/>
              </a:pPr>
              <a:t>‹#›</a:t>
            </a:fld>
            <a:endParaRPr lang="en-US" dirty="0">
              <a:solidFill>
                <a:srgbClr val="0F6636"/>
              </a:solidFill>
            </a:endParaRPr>
          </a:p>
        </p:txBody>
      </p:sp>
    </p:spTree>
    <p:extLst>
      <p:ext uri="{BB962C8B-B14F-4D97-AF65-F5344CB8AC3E}">
        <p14:creationId xmlns:p14="http://schemas.microsoft.com/office/powerpoint/2010/main" val="3677918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no footer)">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lvl1pPr algn="ctr" defTabSz="914400" rtl="0" eaLnBrk="1" latinLnBrk="0" hangingPunct="1">
              <a:spcBef>
                <a:spcPct val="0"/>
              </a:spcBef>
              <a:buNone/>
              <a:defRPr lang="en-US" sz="4000" b="1" kern="1200" dirty="0">
                <a:solidFill>
                  <a:srgbClr val="106636"/>
                </a:solidFill>
                <a:effectLst>
                  <a:outerShdw blurRad="38100" dist="38100" dir="2700000" algn="tl">
                    <a:srgbClr val="000000">
                      <a:alpha val="43137"/>
                    </a:srgbClr>
                  </a:outerShdw>
                </a:effectLst>
                <a:latin typeface="+mj-lt"/>
                <a:ea typeface="+mj-ea"/>
                <a:cs typeface="Arial" pitchFamily="34" charset="0"/>
              </a:defRPr>
            </a:lvl1pPr>
          </a:lstStyle>
          <a:p>
            <a:r>
              <a:rPr lang="en-US"/>
              <a:t>Click to edit Master title style</a:t>
            </a:r>
            <a:endParaRPr lang="en-US" dirty="0"/>
          </a:p>
        </p:txBody>
      </p:sp>
      <p:sp>
        <p:nvSpPr>
          <p:cNvPr id="9" name="Slide Number Placeholder 8"/>
          <p:cNvSpPr>
            <a:spLocks noGrp="1"/>
          </p:cNvSpPr>
          <p:nvPr>
            <p:ph type="sldNum" sz="quarter" idx="11"/>
          </p:nvPr>
        </p:nvSpPr>
        <p:spPr/>
        <p:txBody>
          <a:bodyPr/>
          <a:lstStyle/>
          <a:p>
            <a:pPr>
              <a:defRPr/>
            </a:pPr>
            <a:fld id="{56F4B2E3-7CDC-4972-8D42-2D141A8D5E9A}" type="slidenum">
              <a:rPr lang="en-US" smtClean="0">
                <a:solidFill>
                  <a:srgbClr val="0F6636"/>
                </a:solidFill>
              </a:rPr>
              <a:pPr>
                <a:defRPr/>
              </a:pPr>
              <a:t>‹#›</a:t>
            </a:fld>
            <a:endParaRPr lang="en-US">
              <a:solidFill>
                <a:srgbClr val="0F6636"/>
              </a:solidFill>
            </a:endParaRPr>
          </a:p>
        </p:txBody>
      </p:sp>
      <p:sp>
        <p:nvSpPr>
          <p:cNvPr id="10" name="Footer Placeholder 9"/>
          <p:cNvSpPr>
            <a:spLocks noGrp="1"/>
          </p:cNvSpPr>
          <p:nvPr>
            <p:ph type="ftr" sz="quarter" idx="12"/>
          </p:nvPr>
        </p:nvSpPr>
        <p:spPr/>
        <p:txBody>
          <a:bodyPr/>
          <a:lstStyle>
            <a:lvl1pPr>
              <a:defRPr/>
            </a:lvl1pPr>
          </a:lstStyle>
          <a:p>
            <a:r>
              <a:rPr lang="en-US">
                <a:solidFill>
                  <a:srgbClr val="0F6636"/>
                </a:solidFill>
              </a:rPr>
              <a:t>Lankford  -  Experimental Landscape</a:t>
            </a:r>
            <a:endParaRPr lang="en-US" dirty="0">
              <a:solidFill>
                <a:srgbClr val="0F6636"/>
              </a:solidFill>
            </a:endParaRPr>
          </a:p>
        </p:txBody>
      </p:sp>
      <p:sp>
        <p:nvSpPr>
          <p:cNvPr id="2" name="Rectangle 1"/>
          <p:cNvSpPr/>
          <p:nvPr userDrawn="1"/>
        </p:nvSpPr>
        <p:spPr>
          <a:xfrm>
            <a:off x="0" y="6042917"/>
            <a:ext cx="9144000" cy="8116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2"/>
          <p:cNvSpPr>
            <a:spLocks noGrp="1"/>
          </p:cNvSpPr>
          <p:nvPr>
            <p:ph idx="1"/>
          </p:nvPr>
        </p:nvSpPr>
        <p:spPr>
          <a:xfrm>
            <a:off x="152400" y="866776"/>
            <a:ext cx="8839199" cy="56372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7866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srgbClr val="FFFFFF"/>
              </a:solidFill>
            </a:endParaRPr>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195887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793776"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Snowmass 07/17/2022</a:t>
            </a:r>
            <a:endParaRPr lang="en-US" dirty="0"/>
          </a:p>
        </p:txBody>
      </p:sp>
      <p:sp>
        <p:nvSpPr>
          <p:cNvPr id="9" name="Footer Placeholder 4"/>
          <p:cNvSpPr>
            <a:spLocks noGrp="1"/>
          </p:cNvSpPr>
          <p:nvPr>
            <p:ph type="ftr" sz="quarter" idx="3"/>
          </p:nvPr>
        </p:nvSpPr>
        <p:spPr>
          <a:xfrm>
            <a:off x="1630841" y="6504213"/>
            <a:ext cx="616187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Lankford  -  Experimental Landscape</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Tree>
    <p:extLst>
      <p:ext uri="{BB962C8B-B14F-4D97-AF65-F5344CB8AC3E}">
        <p14:creationId xmlns:p14="http://schemas.microsoft.com/office/powerpoint/2010/main" val="659892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Snowmass 07/17/2022</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Lankford  -  Experimental Landscape</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201418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Snowmass 07/17/2022</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Lankford  -  Experimental Landscape</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956733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Snowmass 07/17/2022</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Lankford  -  Experimental Landscape</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601551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Snowmass 07/17/2022</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Lankford  -  Experimental Landscape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384966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Snowmass 07/17/2022</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Lankford  -  Experimental Landscape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1767030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r>
              <a:rPr lang="en-US" altLang="en-US"/>
              <a:t>Snowmass 07/17/2022</a:t>
            </a:r>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Lankford  -  Experimental Landscape</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1298630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14400"/>
            <a:ext cx="40386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40386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r>
              <a:rPr lang="en-US"/>
              <a:t>Snowmass 07/17/2022</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Lankford  -  Experimental Landscape</a:t>
            </a:r>
          </a:p>
        </p:txBody>
      </p:sp>
      <p:sp>
        <p:nvSpPr>
          <p:cNvPr id="7" name="Slide Number Placeholder 5"/>
          <p:cNvSpPr>
            <a:spLocks noGrp="1"/>
          </p:cNvSpPr>
          <p:nvPr>
            <p:ph type="sldNum" sz="quarter" idx="12"/>
          </p:nvPr>
        </p:nvSpPr>
        <p:spPr/>
        <p:txBody>
          <a:bodyPr/>
          <a:lstStyle>
            <a:lvl1pPr>
              <a:defRPr/>
            </a:lvl1pPr>
          </a:lstStyle>
          <a:p>
            <a:fld id="{C52B85B5-8F28-4C1D-9CC4-3E747ECB2C81}" type="slidenum">
              <a:rPr lang="en-US"/>
              <a:pPr/>
              <a:t>‹#›</a:t>
            </a:fld>
            <a:endParaRPr lang="en-US"/>
          </a:p>
        </p:txBody>
      </p:sp>
    </p:spTree>
    <p:extLst>
      <p:ext uri="{BB962C8B-B14F-4D97-AF65-F5344CB8AC3E}">
        <p14:creationId xmlns:p14="http://schemas.microsoft.com/office/powerpoint/2010/main" val="1555198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8" name="Picture 7"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4191000"/>
            <a:ext cx="6400800" cy="1752600"/>
          </a:xfrm>
        </p:spPr>
        <p:txBody>
          <a:bodyPr anchor="ctr" anchorCtr="0"/>
          <a:lstStyle>
            <a:lvl1pPr marL="0" indent="0" algn="ctr">
              <a:buNone/>
              <a:defRPr b="1">
                <a:solidFill>
                  <a:schemeClr val="tx1">
                    <a:lumMod val="75000"/>
                    <a:lumOff val="25000"/>
                  </a:schemeClr>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itle 6"/>
          <p:cNvSpPr>
            <a:spLocks noGrp="1"/>
          </p:cNvSpPr>
          <p:nvPr>
            <p:ph type="title"/>
          </p:nvPr>
        </p:nvSpPr>
        <p:spPr>
          <a:xfrm>
            <a:off x="457200" y="1981200"/>
            <a:ext cx="8229600" cy="2057400"/>
          </a:xfrm>
          <a:prstGeom prst="rect">
            <a:avLst/>
          </a:prstGeom>
        </p:spPr>
        <p:txBody>
          <a:bodyPr>
            <a:normAutofit/>
          </a:bodyPr>
          <a:lstStyle>
            <a:lvl1pPr algn="ctr">
              <a:defRPr sz="4000" b="1">
                <a:solidFill>
                  <a:srgbClr val="146737"/>
                </a:solidFill>
              </a:defRPr>
            </a:lvl1pPr>
          </a:lstStyle>
          <a:p>
            <a:r>
              <a:rPr lang="en-US"/>
              <a:t>Click to edit Master title style</a:t>
            </a:r>
            <a:endParaRPr lang="en-US" dirty="0"/>
          </a:p>
        </p:txBody>
      </p:sp>
    </p:spTree>
    <p:extLst>
      <p:ext uri="{BB962C8B-B14F-4D97-AF65-F5344CB8AC3E}">
        <p14:creationId xmlns:p14="http://schemas.microsoft.com/office/powerpoint/2010/main" val="2382728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sp>
        <p:nvSpPr>
          <p:cNvPr id="9" name="Slide Number Placeholder 8"/>
          <p:cNvSpPr>
            <a:spLocks noGrp="1"/>
          </p:cNvSpPr>
          <p:nvPr>
            <p:ph type="sldNum" sz="quarter" idx="11"/>
          </p:nvPr>
        </p:nvSpPr>
        <p:spPr/>
        <p:txBody>
          <a:bodyPr/>
          <a:lstStyle/>
          <a:p>
            <a:fld id="{26CA2777-A89F-4130-B308-73BB65955918}" type="slidenum">
              <a:rPr lang="en-US" smtClean="0">
                <a:solidFill>
                  <a:srgbClr val="0F6636"/>
                </a:solidFill>
              </a:rPr>
              <a:pPr/>
              <a:t>‹#›</a:t>
            </a:fld>
            <a:endParaRPr lang="en-US">
              <a:solidFill>
                <a:srgbClr val="0F6636"/>
              </a:solidFill>
            </a:endParaRPr>
          </a:p>
        </p:txBody>
      </p:sp>
      <p:sp>
        <p:nvSpPr>
          <p:cNvPr id="10" name="Footer Placeholder 9"/>
          <p:cNvSpPr>
            <a:spLocks noGrp="1"/>
          </p:cNvSpPr>
          <p:nvPr>
            <p:ph type="ftr" sz="quarter" idx="12"/>
          </p:nvPr>
        </p:nvSpPr>
        <p:spPr/>
        <p:txBody>
          <a:bodyPr/>
          <a:lstStyle/>
          <a:p>
            <a:r>
              <a:rPr lang="en-US">
                <a:solidFill>
                  <a:srgbClr val="0F6636"/>
                </a:solidFill>
              </a:rPr>
              <a:t>Lankford  -  Experimental Landscape</a:t>
            </a:r>
          </a:p>
        </p:txBody>
      </p:sp>
    </p:spTree>
    <p:extLst>
      <p:ext uri="{BB962C8B-B14F-4D97-AF65-F5344CB8AC3E}">
        <p14:creationId xmlns:p14="http://schemas.microsoft.com/office/powerpoint/2010/main" val="3747010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lang="en-US" sz="4000" b="1" kern="1200" cap="all" baseline="0" dirty="0">
                <a:solidFill>
                  <a:schemeClr val="tx2"/>
                </a:solidFill>
                <a:effectLst>
                  <a:outerShdw blurRad="38100" dist="38100" dir="2700000" algn="tl">
                    <a:srgbClr val="000000">
                      <a:alpha val="43137"/>
                    </a:srgbClr>
                  </a:outerShdw>
                </a:effectLst>
                <a:latin typeface="+mn-lt"/>
                <a:ea typeface="+mj-ea"/>
                <a:cs typeface="Arial" pitchFamily="34" charset="0"/>
              </a:defRPr>
            </a:lvl1pPr>
          </a:lstStyle>
          <a:p>
            <a:pPr lvl="0" algn="ctr" rtl="0" eaLnBrk="0" fontAlgn="base" hangingPunct="0">
              <a:spcBef>
                <a:spcPct val="0"/>
              </a:spcBef>
              <a:spcAft>
                <a:spcPct val="0"/>
              </a:spcAft>
            </a:pPr>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79050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no footer)">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lvl1pPr algn="ctr" defTabSz="914400" rtl="0" eaLnBrk="1" latinLnBrk="0" hangingPunct="1">
              <a:spcBef>
                <a:spcPct val="0"/>
              </a:spcBef>
              <a:buNone/>
              <a:defRPr lang="en-US" sz="4000" b="1" kern="1200" dirty="0">
                <a:solidFill>
                  <a:srgbClr val="106636"/>
                </a:solidFill>
                <a:effectLst>
                  <a:outerShdw blurRad="38100" dist="38100" dir="2700000" algn="tl">
                    <a:srgbClr val="000000">
                      <a:alpha val="43137"/>
                    </a:srgbClr>
                  </a:outerShdw>
                </a:effectLst>
                <a:latin typeface="+mj-lt"/>
                <a:ea typeface="+mj-ea"/>
                <a:cs typeface="Arial" pitchFamily="34" charset="0"/>
              </a:defRPr>
            </a:lvl1pPr>
          </a:lstStyle>
          <a:p>
            <a:r>
              <a:rPr lang="en-US"/>
              <a:t>Click to edit Master title style</a:t>
            </a:r>
            <a:endParaRPr lang="en-US" dirty="0"/>
          </a:p>
        </p:txBody>
      </p:sp>
      <p:sp>
        <p:nvSpPr>
          <p:cNvPr id="9" name="Slide Number Placeholder 8"/>
          <p:cNvSpPr>
            <a:spLocks noGrp="1"/>
          </p:cNvSpPr>
          <p:nvPr>
            <p:ph type="sldNum" sz="quarter" idx="11"/>
          </p:nvPr>
        </p:nvSpPr>
        <p:spPr/>
        <p:txBody>
          <a:bodyPr/>
          <a:lstStyle/>
          <a:p>
            <a:pPr>
              <a:defRPr/>
            </a:pPr>
            <a:fld id="{56F4B2E3-7CDC-4972-8D42-2D141A8D5E9A}" type="slidenum">
              <a:rPr lang="en-US" smtClean="0">
                <a:solidFill>
                  <a:srgbClr val="0F6636"/>
                </a:solidFill>
              </a:rPr>
              <a:pPr>
                <a:defRPr/>
              </a:pPr>
              <a:t>‹#›</a:t>
            </a:fld>
            <a:endParaRPr lang="en-US">
              <a:solidFill>
                <a:srgbClr val="0F6636"/>
              </a:solidFill>
            </a:endParaRPr>
          </a:p>
        </p:txBody>
      </p:sp>
      <p:sp>
        <p:nvSpPr>
          <p:cNvPr id="10" name="Footer Placeholder 9"/>
          <p:cNvSpPr>
            <a:spLocks noGrp="1"/>
          </p:cNvSpPr>
          <p:nvPr>
            <p:ph type="ftr" sz="quarter" idx="12"/>
          </p:nvPr>
        </p:nvSpPr>
        <p:spPr/>
        <p:txBody>
          <a:bodyPr/>
          <a:lstStyle>
            <a:lvl1pPr>
              <a:defRPr/>
            </a:lvl1pPr>
          </a:lstStyle>
          <a:p>
            <a:r>
              <a:rPr lang="en-US">
                <a:solidFill>
                  <a:srgbClr val="0F6636"/>
                </a:solidFill>
              </a:rPr>
              <a:t>Lankford  -  Experimental Landscape</a:t>
            </a:r>
            <a:endParaRPr lang="en-US" dirty="0">
              <a:solidFill>
                <a:srgbClr val="0F6636"/>
              </a:solidFill>
            </a:endParaRPr>
          </a:p>
        </p:txBody>
      </p:sp>
      <p:sp>
        <p:nvSpPr>
          <p:cNvPr id="2" name="Rectangle 1"/>
          <p:cNvSpPr/>
          <p:nvPr userDrawn="1"/>
        </p:nvSpPr>
        <p:spPr>
          <a:xfrm>
            <a:off x="0" y="6042917"/>
            <a:ext cx="9144000" cy="8116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2"/>
          <p:cNvSpPr>
            <a:spLocks noGrp="1"/>
          </p:cNvSpPr>
          <p:nvPr>
            <p:ph idx="1"/>
          </p:nvPr>
        </p:nvSpPr>
        <p:spPr>
          <a:xfrm>
            <a:off x="152400" y="866776"/>
            <a:ext cx="8839199" cy="56372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5114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Rectangle 5"/>
          <p:cNvSpPr/>
          <p:nvPr userDrawn="1"/>
        </p:nvSpPr>
        <p:spPr>
          <a:xfrm>
            <a:off x="-69011" y="0"/>
            <a:ext cx="92906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3" name="Rectangle 6"/>
          <p:cNvSpPr>
            <a:spLocks noGrp="1" noChangeArrowheads="1"/>
          </p:cNvSpPr>
          <p:nvPr>
            <p:ph type="sldNum" sz="quarter" idx="10"/>
          </p:nvPr>
        </p:nvSpPr>
        <p:spPr>
          <a:ln/>
        </p:spPr>
        <p:txBody>
          <a:bodyPr/>
          <a:lstStyle>
            <a:lvl1pPr>
              <a:defRPr/>
            </a:lvl1pPr>
          </a:lstStyle>
          <a:p>
            <a:pPr>
              <a:defRPr/>
            </a:pPr>
            <a:fld id="{3C702BBD-2EB0-4C44-92BD-C12C7EDA54A5}" type="slidenum">
              <a:rPr lang="en-US">
                <a:solidFill>
                  <a:srgbClr val="0F6636"/>
                </a:solidFill>
              </a:rPr>
              <a:pPr>
                <a:defRPr/>
              </a:pPr>
              <a:t>‹#›</a:t>
            </a:fld>
            <a:endParaRPr lang="en-US">
              <a:solidFill>
                <a:srgbClr val="0F6636"/>
              </a:solidFill>
            </a:endParaRPr>
          </a:p>
        </p:txBody>
      </p:sp>
      <p:sp>
        <p:nvSpPr>
          <p:cNvPr id="4" name="Title Placeholder 1"/>
          <p:cNvSpPr>
            <a:spLocks noGrp="1"/>
          </p:cNvSpPr>
          <p:nvPr>
            <p:ph type="title"/>
          </p:nvPr>
        </p:nvSpPr>
        <p:spPr bwMode="auto">
          <a:xfrm>
            <a:off x="0" y="0"/>
            <a:ext cx="9144000" cy="762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5" name="Footer Placeholder 2"/>
          <p:cNvSpPr>
            <a:spLocks noGrp="1"/>
          </p:cNvSpPr>
          <p:nvPr>
            <p:ph type="ftr" sz="quarter" idx="11"/>
          </p:nvPr>
        </p:nvSpPr>
        <p:spPr>
          <a:xfrm>
            <a:off x="3124200" y="6356350"/>
            <a:ext cx="5334000" cy="365125"/>
          </a:xfrm>
        </p:spPr>
        <p:txBody>
          <a:bodyPr/>
          <a:lstStyle>
            <a:lvl1pPr>
              <a:defRPr/>
            </a:lvl1pPr>
          </a:lstStyle>
          <a:p>
            <a:r>
              <a:rPr lang="en-US">
                <a:solidFill>
                  <a:srgbClr val="0F6636"/>
                </a:solidFill>
              </a:rPr>
              <a:t>Lankford  -  Experimental Landscape</a:t>
            </a:r>
            <a:endParaRPr lang="en-US" dirty="0">
              <a:solidFill>
                <a:srgbClr val="0F6636"/>
              </a:solidFill>
            </a:endParaRPr>
          </a:p>
        </p:txBody>
      </p:sp>
    </p:spTree>
    <p:extLst>
      <p:ext uri="{BB962C8B-B14F-4D97-AF65-F5344CB8AC3E}">
        <p14:creationId xmlns:p14="http://schemas.microsoft.com/office/powerpoint/2010/main" val="37992294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Short Title and Content">
    <p:spTree>
      <p:nvGrpSpPr>
        <p:cNvPr id="1" name=""/>
        <p:cNvGrpSpPr/>
        <p:nvPr/>
      </p:nvGrpSpPr>
      <p:grpSpPr>
        <a:xfrm>
          <a:off x="0" y="0"/>
          <a:ext cx="0" cy="0"/>
          <a:chOff x="0" y="0"/>
          <a:chExt cx="0" cy="0"/>
        </a:xfrm>
      </p:grpSpPr>
      <p:sp>
        <p:nvSpPr>
          <p:cNvPr id="8" name="Rectangle 7"/>
          <p:cNvSpPr/>
          <p:nvPr userDrawn="1"/>
        </p:nvSpPr>
        <p:spPr>
          <a:xfrm>
            <a:off x="228600" y="1371600"/>
            <a:ext cx="8686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62000" y="152400"/>
            <a:ext cx="7924800" cy="533400"/>
          </a:xfrm>
        </p:spPr>
        <p:txBody>
          <a:bodyPr>
            <a:no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457200" y="874594"/>
            <a:ext cx="8229600" cy="5526206"/>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077200" y="6553202"/>
            <a:ext cx="990600" cy="365125"/>
          </a:xfrm>
        </p:spPr>
        <p:txBody>
          <a:bodyPr/>
          <a:lstStyle/>
          <a:p>
            <a:fld id="{91DFA1AB-09A5-4294-9136-F290C8005C6B}" type="slidenum">
              <a:rPr lang="en-US" smtClean="0">
                <a:solidFill>
                  <a:srgbClr val="2185AA"/>
                </a:solidFill>
              </a:rPr>
              <a:pPr/>
              <a:t>‹#›</a:t>
            </a:fld>
            <a:endParaRPr lang="en-US" dirty="0">
              <a:solidFill>
                <a:srgbClr val="2185AA"/>
              </a:solidFill>
            </a:endParaRPr>
          </a:p>
        </p:txBody>
      </p:sp>
      <p:cxnSp>
        <p:nvCxnSpPr>
          <p:cNvPr id="7" name="Straight Connector 6"/>
          <p:cNvCxnSpPr/>
          <p:nvPr userDrawn="1"/>
        </p:nvCxnSpPr>
        <p:spPr>
          <a:xfrm>
            <a:off x="152400" y="762000"/>
            <a:ext cx="85344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152402"/>
            <a:ext cx="533400" cy="525103"/>
          </a:xfrm>
          <a:prstGeom prst="rect">
            <a:avLst/>
          </a:prstGeom>
        </p:spPr>
      </p:pic>
    </p:spTree>
    <p:extLst>
      <p:ext uri="{BB962C8B-B14F-4D97-AF65-F5344CB8AC3E}">
        <p14:creationId xmlns:p14="http://schemas.microsoft.com/office/powerpoint/2010/main" val="41820926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p:cNvSpPr/>
          <p:nvPr userDrawn="1"/>
        </p:nvSpPr>
        <p:spPr>
          <a:xfrm>
            <a:off x="228600" y="1371600"/>
            <a:ext cx="8686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Connector 5"/>
          <p:cNvCxnSpPr/>
          <p:nvPr userDrawn="1"/>
        </p:nvCxnSpPr>
        <p:spPr>
          <a:xfrm>
            <a:off x="457200" y="152400"/>
            <a:ext cx="82296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6881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8" name="Picture 7"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4191000"/>
            <a:ext cx="6400800" cy="1752600"/>
          </a:xfrm>
        </p:spPr>
        <p:txBody>
          <a:bodyPr anchor="ctr" anchorCtr="0"/>
          <a:lstStyle>
            <a:lvl1pPr marL="0" indent="0" algn="ctr">
              <a:buNone/>
              <a:defRPr b="1">
                <a:solidFill>
                  <a:schemeClr val="tx1">
                    <a:lumMod val="75000"/>
                    <a:lumOff val="25000"/>
                  </a:schemeClr>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6"/>
          <p:cNvSpPr>
            <a:spLocks noGrp="1"/>
          </p:cNvSpPr>
          <p:nvPr>
            <p:ph type="title"/>
          </p:nvPr>
        </p:nvSpPr>
        <p:spPr>
          <a:xfrm>
            <a:off x="457200" y="1981200"/>
            <a:ext cx="8229600" cy="2057400"/>
          </a:xfrm>
          <a:prstGeom prst="rect">
            <a:avLst/>
          </a:prstGeom>
        </p:spPr>
        <p:txBody>
          <a:bodyPr>
            <a:normAutofit/>
          </a:bodyPr>
          <a:lstStyle>
            <a:lvl1pPr algn="ctr">
              <a:defRPr sz="4000" b="1">
                <a:solidFill>
                  <a:srgbClr val="146737"/>
                </a:solidFill>
              </a:defRPr>
            </a:lvl1pPr>
          </a:lstStyle>
          <a:p>
            <a:r>
              <a:rPr lang="en-US" dirty="0"/>
              <a:t>Click to edit Master title style</a:t>
            </a:r>
          </a:p>
        </p:txBody>
      </p:sp>
    </p:spTree>
    <p:extLst>
      <p:ext uri="{BB962C8B-B14F-4D97-AF65-F5344CB8AC3E}">
        <p14:creationId xmlns:p14="http://schemas.microsoft.com/office/powerpoint/2010/main" val="1551316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dirty="0"/>
              <a:t>Click to edit Master title style</a:t>
            </a:r>
          </a:p>
        </p:txBody>
      </p:sp>
      <p:sp>
        <p:nvSpPr>
          <p:cNvPr id="9" name="Slide Number Placeholder 8"/>
          <p:cNvSpPr>
            <a:spLocks noGrp="1"/>
          </p:cNvSpPr>
          <p:nvPr>
            <p:ph type="sldNum" sz="quarter" idx="11"/>
          </p:nvPr>
        </p:nvSpPr>
        <p:spPr/>
        <p:txBody>
          <a:bodyPr/>
          <a:lstStyle>
            <a:lvl1pPr>
              <a:defRPr b="1"/>
            </a:lvl1pPr>
          </a:lstStyle>
          <a:p>
            <a:fld id="{26CA2777-A89F-4130-B308-73BB65955918}" type="slidenum">
              <a:rPr lang="en-US" smtClean="0">
                <a:solidFill>
                  <a:srgbClr val="0F6636"/>
                </a:solidFill>
              </a:rPr>
              <a:pPr/>
              <a:t>‹#›</a:t>
            </a:fld>
            <a:endParaRPr lang="en-US" dirty="0">
              <a:solidFill>
                <a:srgbClr val="0F6636"/>
              </a:solidFill>
            </a:endParaRPr>
          </a:p>
        </p:txBody>
      </p:sp>
      <p:sp>
        <p:nvSpPr>
          <p:cNvPr id="10" name="Footer Placeholder 9"/>
          <p:cNvSpPr>
            <a:spLocks noGrp="1"/>
          </p:cNvSpPr>
          <p:nvPr>
            <p:ph type="ftr" sz="quarter" idx="12"/>
          </p:nvPr>
        </p:nvSpPr>
        <p:spPr/>
        <p:txBody>
          <a:bodyPr/>
          <a:lstStyle>
            <a:lvl1pPr>
              <a:defRPr b="1"/>
            </a:lvl1pPr>
          </a:lstStyle>
          <a:p>
            <a:pPr fontAlgn="auto">
              <a:spcBef>
                <a:spcPts val="0"/>
              </a:spcBef>
              <a:spcAft>
                <a:spcPts val="0"/>
              </a:spcAft>
            </a:pPr>
            <a:r>
              <a:rPr lang="en-US">
                <a:solidFill>
                  <a:srgbClr val="0F6636"/>
                </a:solidFill>
              </a:rPr>
              <a:t>Lankford  -  Experimental Landscape</a:t>
            </a:r>
            <a:endParaRPr lang="en-US" dirty="0">
              <a:solidFill>
                <a:srgbClr val="0F6636"/>
              </a:solidFill>
            </a:endParaRPr>
          </a:p>
        </p:txBody>
      </p:sp>
    </p:spTree>
    <p:extLst>
      <p:ext uri="{BB962C8B-B14F-4D97-AF65-F5344CB8AC3E}">
        <p14:creationId xmlns:p14="http://schemas.microsoft.com/office/powerpoint/2010/main" val="5858276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lang="en-US" sz="4000" b="1" kern="1200" cap="all" baseline="0" dirty="0">
                <a:solidFill>
                  <a:schemeClr val="tx2"/>
                </a:solidFill>
                <a:effectLst>
                  <a:outerShdw blurRad="38100" dist="38100" dir="2700000" algn="tl">
                    <a:srgbClr val="000000">
                      <a:alpha val="43137"/>
                    </a:srgbClr>
                  </a:outerShdw>
                </a:effectLst>
                <a:latin typeface="+mn-lt"/>
                <a:ea typeface="+mj-ea"/>
                <a:cs typeface="Arial" pitchFamily="34" charset="0"/>
              </a:defRPr>
            </a:lvl1pPr>
          </a:lstStyle>
          <a:p>
            <a:pPr lvl="0" algn="ctr" rtl="0" eaLnBrk="0" fontAlgn="base" hangingPunct="0">
              <a:spcBef>
                <a:spcPct val="0"/>
              </a:spcBef>
              <a:spcAft>
                <a:spcPct val="0"/>
              </a:spcAft>
            </a:pPr>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sldNum" sz="quarter" idx="10"/>
          </p:nvPr>
        </p:nvSpPr>
        <p:spPr>
          <a:ln/>
        </p:spPr>
        <p:txBody>
          <a:bodyPr/>
          <a:lstStyle>
            <a:lvl1pPr>
              <a:defRPr b="0"/>
            </a:lvl1pPr>
          </a:lstStyle>
          <a:p>
            <a:pPr>
              <a:defRPr/>
            </a:pPr>
            <a:fld id="{56929663-6CA7-4931-8F5D-849FE6A4CD44}" type="slidenum">
              <a:rPr lang="en-US" smtClean="0">
                <a:solidFill>
                  <a:srgbClr val="0F6636"/>
                </a:solidFill>
              </a:rPr>
              <a:pPr>
                <a:defRPr/>
              </a:pPr>
              <a:t>‹#›</a:t>
            </a:fld>
            <a:endParaRPr lang="en-US" dirty="0">
              <a:solidFill>
                <a:srgbClr val="0F6636"/>
              </a:solidFill>
            </a:endParaRPr>
          </a:p>
        </p:txBody>
      </p:sp>
    </p:spTree>
    <p:extLst>
      <p:ext uri="{BB962C8B-B14F-4D97-AF65-F5344CB8AC3E}">
        <p14:creationId xmlns:p14="http://schemas.microsoft.com/office/powerpoint/2010/main" val="3634190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t>Snowmass 07/17/2022</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Lankford  -  Experimental Landscape</a:t>
            </a:r>
          </a:p>
        </p:txBody>
      </p:sp>
      <p:sp>
        <p:nvSpPr>
          <p:cNvPr id="9" name="Slide Number Placeholder 5"/>
          <p:cNvSpPr>
            <a:spLocks noGrp="1"/>
          </p:cNvSpPr>
          <p:nvPr>
            <p:ph type="sldNum" sz="quarter" idx="12"/>
          </p:nvPr>
        </p:nvSpPr>
        <p:spPr/>
        <p:txBody>
          <a:bodyPr/>
          <a:lstStyle>
            <a:lvl1pPr>
              <a:defRPr/>
            </a:lvl1pPr>
          </a:lstStyle>
          <a:p>
            <a:fld id="{B445FA13-D4CF-4AF8-B30A-74532102A221}" type="slidenum">
              <a:rPr lang="en-US"/>
              <a:pPr/>
              <a:t>‹#›</a:t>
            </a:fld>
            <a:endParaRPr lang="en-US"/>
          </a:p>
        </p:txBody>
      </p:sp>
    </p:spTree>
    <p:extLst>
      <p:ext uri="{BB962C8B-B14F-4D97-AF65-F5344CB8AC3E}">
        <p14:creationId xmlns:p14="http://schemas.microsoft.com/office/powerpoint/2010/main" val="793842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no footer)">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lvl1pPr algn="ctr" defTabSz="914400" rtl="0" eaLnBrk="1" latinLnBrk="0" hangingPunct="1">
              <a:spcBef>
                <a:spcPct val="0"/>
              </a:spcBef>
              <a:buNone/>
              <a:defRPr lang="en-US" sz="4000" b="1" kern="1200" dirty="0">
                <a:solidFill>
                  <a:srgbClr val="106636"/>
                </a:solidFill>
                <a:effectLst>
                  <a:outerShdw blurRad="38100" dist="38100" dir="2700000" algn="tl">
                    <a:srgbClr val="000000">
                      <a:alpha val="43137"/>
                    </a:srgbClr>
                  </a:outerShdw>
                </a:effectLst>
                <a:latin typeface="+mj-lt"/>
                <a:ea typeface="+mj-ea"/>
                <a:cs typeface="Arial" pitchFamily="34" charset="0"/>
              </a:defRPr>
            </a:lvl1pPr>
          </a:lstStyle>
          <a:p>
            <a:r>
              <a:rPr lang="en-US" dirty="0"/>
              <a:t>Click to edit Master title style</a:t>
            </a:r>
          </a:p>
        </p:txBody>
      </p:sp>
      <p:sp>
        <p:nvSpPr>
          <p:cNvPr id="9" name="Slide Number Placeholder 8"/>
          <p:cNvSpPr>
            <a:spLocks noGrp="1"/>
          </p:cNvSpPr>
          <p:nvPr>
            <p:ph type="sldNum" sz="quarter" idx="11"/>
          </p:nvPr>
        </p:nvSpPr>
        <p:spPr/>
        <p:txBody>
          <a:bodyPr/>
          <a:lstStyle/>
          <a:p>
            <a:pPr>
              <a:defRPr/>
            </a:pPr>
            <a:fld id="{56F4B2E3-7CDC-4972-8D42-2D141A8D5E9A}" type="slidenum">
              <a:rPr lang="en-US" smtClean="0">
                <a:solidFill>
                  <a:srgbClr val="0F6636"/>
                </a:solidFill>
              </a:rPr>
              <a:pPr>
                <a:defRPr/>
              </a:pPr>
              <a:t>‹#›</a:t>
            </a:fld>
            <a:endParaRPr lang="en-US">
              <a:solidFill>
                <a:srgbClr val="0F6636"/>
              </a:solidFill>
            </a:endParaRPr>
          </a:p>
        </p:txBody>
      </p:sp>
      <p:sp>
        <p:nvSpPr>
          <p:cNvPr id="10" name="Footer Placeholder 9"/>
          <p:cNvSpPr>
            <a:spLocks noGrp="1"/>
          </p:cNvSpPr>
          <p:nvPr>
            <p:ph type="ftr" sz="quarter" idx="12"/>
          </p:nvPr>
        </p:nvSpPr>
        <p:spPr/>
        <p:txBody>
          <a:bodyPr/>
          <a:lstStyle>
            <a:lvl1pPr>
              <a:defRPr/>
            </a:lvl1pPr>
          </a:lstStyle>
          <a:p>
            <a:r>
              <a:rPr lang="en-US">
                <a:solidFill>
                  <a:srgbClr val="0F6636"/>
                </a:solidFill>
              </a:rPr>
              <a:t>Lankford  -  Experimental Landscape</a:t>
            </a:r>
            <a:endParaRPr lang="en-US" dirty="0">
              <a:solidFill>
                <a:srgbClr val="0F6636"/>
              </a:solidFill>
            </a:endParaRPr>
          </a:p>
        </p:txBody>
      </p:sp>
      <p:sp>
        <p:nvSpPr>
          <p:cNvPr id="2" name="Rectangle 1"/>
          <p:cNvSpPr/>
          <p:nvPr userDrawn="1"/>
        </p:nvSpPr>
        <p:spPr>
          <a:xfrm>
            <a:off x="0" y="6042917"/>
            <a:ext cx="9144000" cy="8116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2"/>
          <p:cNvSpPr>
            <a:spLocks noGrp="1"/>
          </p:cNvSpPr>
          <p:nvPr>
            <p:ph idx="1"/>
          </p:nvPr>
        </p:nvSpPr>
        <p:spPr>
          <a:xfrm>
            <a:off x="152400" y="866776"/>
            <a:ext cx="8839199" cy="56372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5514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dirty="0">
              <a:solidFill>
                <a:srgbClr val="FFFFFF"/>
              </a:solidFill>
            </a:endParaRPr>
          </a:p>
        </p:txBody>
      </p:sp>
      <p:pic>
        <p:nvPicPr>
          <p:cNvPr id="8" name="Picture 7" descr="horizontal-logo-green-text.jpg"/>
          <p:cNvPicPr>
            <a:picLocks noChangeAspect="1"/>
          </p:cNvPicPr>
          <p:nvPr userDrawn="1"/>
        </p:nvPicPr>
        <p:blipFill>
          <a:blip r:embed="rId3" cstate="print"/>
          <a:srcRect/>
          <a:stretch>
            <a:fillRect/>
          </a:stretch>
        </p:blipFill>
        <p:spPr bwMode="auto">
          <a:xfrm>
            <a:off x="1905000" y="304802"/>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4191000"/>
            <a:ext cx="6400800" cy="1752600"/>
          </a:xfrm>
        </p:spPr>
        <p:txBody>
          <a:bodyPr anchor="ctr" anchorCtr="0"/>
          <a:lstStyle>
            <a:lvl1pPr marL="0" indent="0" algn="ctr">
              <a:buNone/>
              <a:defRPr b="1">
                <a:solidFill>
                  <a:schemeClr val="tx1">
                    <a:lumMod val="75000"/>
                    <a:lumOff val="25000"/>
                  </a:schemeClr>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6"/>
          <p:cNvSpPr>
            <a:spLocks noGrp="1"/>
          </p:cNvSpPr>
          <p:nvPr>
            <p:ph type="title"/>
          </p:nvPr>
        </p:nvSpPr>
        <p:spPr>
          <a:xfrm>
            <a:off x="457200" y="1981200"/>
            <a:ext cx="8229600" cy="2057400"/>
          </a:xfrm>
          <a:prstGeom prst="rect">
            <a:avLst/>
          </a:prstGeom>
        </p:spPr>
        <p:txBody>
          <a:bodyPr>
            <a:normAutofit/>
          </a:bodyPr>
          <a:lstStyle>
            <a:lvl1pPr algn="ctr">
              <a:defRPr sz="4000" b="1">
                <a:solidFill>
                  <a:srgbClr val="146737"/>
                </a:solidFill>
              </a:defRPr>
            </a:lvl1pPr>
          </a:lstStyle>
          <a:p>
            <a:r>
              <a:rPr lang="en-US" dirty="0"/>
              <a:t>Click to edit Master title style</a:t>
            </a:r>
          </a:p>
        </p:txBody>
      </p:sp>
    </p:spTree>
    <p:extLst>
      <p:ext uri="{BB962C8B-B14F-4D97-AF65-F5344CB8AC3E}">
        <p14:creationId xmlns:p14="http://schemas.microsoft.com/office/powerpoint/2010/main" val="17639057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dirty="0"/>
              <a:t>Click to edit Master title style</a:t>
            </a:r>
          </a:p>
        </p:txBody>
      </p:sp>
      <p:sp>
        <p:nvSpPr>
          <p:cNvPr id="9" name="Slide Number Placeholder 8"/>
          <p:cNvSpPr>
            <a:spLocks noGrp="1"/>
          </p:cNvSpPr>
          <p:nvPr>
            <p:ph type="sldNum" sz="quarter" idx="11"/>
          </p:nvPr>
        </p:nvSpPr>
        <p:spPr/>
        <p:txBody>
          <a:bodyPr/>
          <a:lstStyle/>
          <a:p>
            <a:fld id="{26CA2777-A89F-4130-B308-73BB65955918}" type="slidenum">
              <a:rPr lang="en-US" smtClean="0">
                <a:solidFill>
                  <a:srgbClr val="0F6636"/>
                </a:solidFill>
              </a:rPr>
              <a:pPr/>
              <a:t>‹#›</a:t>
            </a:fld>
            <a:endParaRPr lang="en-US">
              <a:solidFill>
                <a:srgbClr val="0F6636"/>
              </a:solidFill>
            </a:endParaRPr>
          </a:p>
        </p:txBody>
      </p:sp>
      <p:sp>
        <p:nvSpPr>
          <p:cNvPr id="10" name="Footer Placeholder 9"/>
          <p:cNvSpPr>
            <a:spLocks noGrp="1"/>
          </p:cNvSpPr>
          <p:nvPr>
            <p:ph type="ftr" sz="quarter" idx="12"/>
          </p:nvPr>
        </p:nvSpPr>
        <p:spPr/>
        <p:txBody>
          <a:bodyPr/>
          <a:lstStyle/>
          <a:p>
            <a:r>
              <a:rPr lang="en-US">
                <a:solidFill>
                  <a:srgbClr val="0F6636"/>
                </a:solidFill>
              </a:rPr>
              <a:t>Lankford  -  Experimental Landscape</a:t>
            </a:r>
          </a:p>
        </p:txBody>
      </p:sp>
    </p:spTree>
    <p:extLst>
      <p:ext uri="{BB962C8B-B14F-4D97-AF65-F5344CB8AC3E}">
        <p14:creationId xmlns:p14="http://schemas.microsoft.com/office/powerpoint/2010/main" val="4525546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normAutofit/>
          </a:bodyPr>
          <a:lstStyle>
            <a:lvl1pPr algn="l">
              <a:defRPr lang="en-US" sz="4000" b="1" kern="1200" cap="all" baseline="0" dirty="0">
                <a:solidFill>
                  <a:schemeClr val="tx2"/>
                </a:solidFill>
                <a:effectLst>
                  <a:outerShdw blurRad="38100" dist="38100" dir="2700000" algn="tl">
                    <a:srgbClr val="000000">
                      <a:alpha val="43137"/>
                    </a:srgbClr>
                  </a:outerShdw>
                </a:effectLst>
                <a:latin typeface="+mn-lt"/>
                <a:ea typeface="+mj-ea"/>
                <a:cs typeface="Arial" pitchFamily="34" charset="0"/>
              </a:defRPr>
            </a:lvl1pPr>
          </a:lstStyle>
          <a:p>
            <a:pPr lvl="0" algn="ctr" rtl="0" eaLnBrk="0" fontAlgn="base" hangingPunct="0">
              <a:spcBef>
                <a:spcPct val="0"/>
              </a:spcBef>
              <a:spcAft>
                <a:spcPct val="0"/>
              </a:spcAft>
            </a:pPr>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6929663-6CA7-4931-8F5D-849FE6A4CD44}" type="slidenum">
              <a:rPr lang="en-US">
                <a:solidFill>
                  <a:srgbClr val="0F6636"/>
                </a:solidFill>
              </a:rPr>
              <a:pPr>
                <a:defRPr/>
              </a:pPr>
              <a:t>‹#›</a:t>
            </a:fld>
            <a:endParaRPr lang="en-US">
              <a:solidFill>
                <a:srgbClr val="0F6636"/>
              </a:solidFill>
            </a:endParaRPr>
          </a:p>
        </p:txBody>
      </p:sp>
    </p:spTree>
    <p:extLst>
      <p:ext uri="{BB962C8B-B14F-4D97-AF65-F5344CB8AC3E}">
        <p14:creationId xmlns:p14="http://schemas.microsoft.com/office/powerpoint/2010/main" val="3769833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no footer)">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lvl1pPr algn="ctr" defTabSz="914400" rtl="0" eaLnBrk="1" latinLnBrk="0" hangingPunct="1">
              <a:spcBef>
                <a:spcPct val="0"/>
              </a:spcBef>
              <a:buNone/>
              <a:defRPr lang="en-US" sz="4000" b="1" kern="1200" dirty="0">
                <a:solidFill>
                  <a:srgbClr val="106636"/>
                </a:solidFill>
                <a:effectLst>
                  <a:outerShdw blurRad="38100" dist="38100" dir="2700000" algn="tl">
                    <a:srgbClr val="000000">
                      <a:alpha val="43137"/>
                    </a:srgbClr>
                  </a:outerShdw>
                </a:effectLst>
                <a:latin typeface="+mj-lt"/>
                <a:ea typeface="+mj-ea"/>
                <a:cs typeface="Arial" pitchFamily="34" charset="0"/>
              </a:defRPr>
            </a:lvl1pPr>
          </a:lstStyle>
          <a:p>
            <a:r>
              <a:rPr lang="en-US" dirty="0"/>
              <a:t>Click to edit Master title style</a:t>
            </a:r>
          </a:p>
        </p:txBody>
      </p:sp>
      <p:sp>
        <p:nvSpPr>
          <p:cNvPr id="9" name="Slide Number Placeholder 8"/>
          <p:cNvSpPr>
            <a:spLocks noGrp="1"/>
          </p:cNvSpPr>
          <p:nvPr>
            <p:ph type="sldNum" sz="quarter" idx="11"/>
          </p:nvPr>
        </p:nvSpPr>
        <p:spPr/>
        <p:txBody>
          <a:bodyPr/>
          <a:lstStyle/>
          <a:p>
            <a:pPr>
              <a:defRPr/>
            </a:pPr>
            <a:fld id="{56F4B2E3-7CDC-4972-8D42-2D141A8D5E9A}" type="slidenum">
              <a:rPr lang="en-US" smtClean="0">
                <a:solidFill>
                  <a:srgbClr val="0F6636"/>
                </a:solidFill>
              </a:rPr>
              <a:pPr>
                <a:defRPr/>
              </a:pPr>
              <a:t>‹#›</a:t>
            </a:fld>
            <a:endParaRPr lang="en-US">
              <a:solidFill>
                <a:srgbClr val="0F6636"/>
              </a:solidFill>
            </a:endParaRPr>
          </a:p>
        </p:txBody>
      </p:sp>
      <p:sp>
        <p:nvSpPr>
          <p:cNvPr id="10" name="Footer Placeholder 9"/>
          <p:cNvSpPr>
            <a:spLocks noGrp="1"/>
          </p:cNvSpPr>
          <p:nvPr>
            <p:ph type="ftr" sz="quarter" idx="12"/>
          </p:nvPr>
        </p:nvSpPr>
        <p:spPr/>
        <p:txBody>
          <a:bodyPr/>
          <a:lstStyle>
            <a:lvl1pPr>
              <a:defRPr/>
            </a:lvl1pPr>
          </a:lstStyle>
          <a:p>
            <a:r>
              <a:rPr lang="en-US">
                <a:solidFill>
                  <a:srgbClr val="0F6636"/>
                </a:solidFill>
              </a:rPr>
              <a:t>Lankford  -  Experimental Landscape</a:t>
            </a:r>
            <a:endParaRPr lang="en-US" dirty="0">
              <a:solidFill>
                <a:srgbClr val="0F6636"/>
              </a:solidFill>
            </a:endParaRPr>
          </a:p>
        </p:txBody>
      </p:sp>
      <p:sp>
        <p:nvSpPr>
          <p:cNvPr id="2" name="Rectangle 1"/>
          <p:cNvSpPr/>
          <p:nvPr userDrawn="1"/>
        </p:nvSpPr>
        <p:spPr>
          <a:xfrm>
            <a:off x="0" y="6042917"/>
            <a:ext cx="9144000" cy="8116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12" name="Text Placeholder 2"/>
          <p:cNvSpPr>
            <a:spLocks noGrp="1"/>
          </p:cNvSpPr>
          <p:nvPr>
            <p:ph idx="1"/>
          </p:nvPr>
        </p:nvSpPr>
        <p:spPr>
          <a:xfrm>
            <a:off x="152401" y="866776"/>
            <a:ext cx="8839199" cy="56372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3894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85208" y="197436"/>
            <a:ext cx="5165725" cy="723900"/>
          </a:xfrm>
        </p:spPr>
        <p:txBody>
          <a:bodyPr/>
          <a:lstStyle>
            <a:lvl1pPr marL="0" indent="0">
              <a:defRPr b="1">
                <a:solidFill>
                  <a:srgbClr val="285C00"/>
                </a:solidFill>
                <a:latin typeface="Cambria" pitchFamily="18" charset="0"/>
              </a:defRPr>
            </a:lvl1pPr>
          </a:lstStyle>
          <a:p>
            <a:r>
              <a:rPr lang="en-US" dirty="0"/>
              <a:t>Click to edit Master title style</a:t>
            </a:r>
          </a:p>
        </p:txBody>
      </p:sp>
      <p:sp>
        <p:nvSpPr>
          <p:cNvPr id="3" name="Rectangle 6"/>
          <p:cNvSpPr>
            <a:spLocks noGrp="1" noChangeArrowheads="1"/>
          </p:cNvSpPr>
          <p:nvPr>
            <p:ph type="sldNum" sz="quarter" idx="10"/>
          </p:nvPr>
        </p:nvSpPr>
        <p:spPr/>
        <p:txBody>
          <a:bodyPr rtlCol="0"/>
          <a:lstStyle>
            <a:lvl1pPr fontAlgn="auto">
              <a:spcBef>
                <a:spcPts val="0"/>
              </a:spcBef>
              <a:spcAft>
                <a:spcPts val="0"/>
              </a:spcAft>
              <a:defRPr>
                <a:latin typeface="Arial" pitchFamily="34" charset="0"/>
                <a:cs typeface="Arial" pitchFamily="34" charset="0"/>
              </a:defRPr>
            </a:lvl1pPr>
          </a:lstStyle>
          <a:p>
            <a:pPr>
              <a:defRPr/>
            </a:pPr>
            <a:fld id="{1FFB7871-1E57-4C91-9CAF-C8320E468525}" type="slidenum">
              <a:rPr lang="en-US"/>
              <a:pPr>
                <a:defRPr/>
              </a:pPr>
              <a:t>‹#›</a:t>
            </a:fld>
            <a:endParaRPr lang="en-US"/>
          </a:p>
        </p:txBody>
      </p:sp>
    </p:spTree>
    <p:extLst>
      <p:ext uri="{BB962C8B-B14F-4D97-AF65-F5344CB8AC3E}">
        <p14:creationId xmlns:p14="http://schemas.microsoft.com/office/powerpoint/2010/main" val="17713433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ndParaRPr>
          </a:p>
        </p:txBody>
      </p:sp>
      <p:pic>
        <p:nvPicPr>
          <p:cNvPr id="8" name="Picture 7" descr="horizontal-logo-green-text.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4191000"/>
            <a:ext cx="6400800" cy="1752600"/>
          </a:xfrm>
        </p:spPr>
        <p:txBody>
          <a:bodyPr anchor="ctr" anchorCtr="0"/>
          <a:lstStyle>
            <a:lvl1pPr marL="0" indent="0" algn="ctr">
              <a:buNone/>
              <a:defRPr b="1">
                <a:solidFill>
                  <a:schemeClr val="tx1">
                    <a:lumMod val="75000"/>
                    <a:lumOff val="25000"/>
                  </a:schemeClr>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6"/>
          <p:cNvSpPr>
            <a:spLocks noGrp="1"/>
          </p:cNvSpPr>
          <p:nvPr>
            <p:ph type="title"/>
          </p:nvPr>
        </p:nvSpPr>
        <p:spPr>
          <a:xfrm>
            <a:off x="457200" y="1981200"/>
            <a:ext cx="8229600" cy="2057400"/>
          </a:xfrm>
          <a:prstGeom prst="rect">
            <a:avLst/>
          </a:prstGeom>
        </p:spPr>
        <p:txBody>
          <a:bodyPr>
            <a:normAutofit/>
          </a:bodyPr>
          <a:lstStyle>
            <a:lvl1pPr algn="ctr">
              <a:defRPr sz="4000" b="1">
                <a:solidFill>
                  <a:srgbClr val="146737"/>
                </a:solidFill>
              </a:defRPr>
            </a:lvl1pPr>
          </a:lstStyle>
          <a:p>
            <a:r>
              <a:rPr lang="en-US" dirty="0"/>
              <a:t>Click to edit Master title style</a:t>
            </a:r>
          </a:p>
        </p:txBody>
      </p:sp>
    </p:spTree>
    <p:extLst>
      <p:ext uri="{BB962C8B-B14F-4D97-AF65-F5344CB8AC3E}">
        <p14:creationId xmlns:p14="http://schemas.microsoft.com/office/powerpoint/2010/main" val="22054961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dirty="0"/>
              <a:t>Click to edit Master title style</a:t>
            </a:r>
          </a:p>
        </p:txBody>
      </p:sp>
      <p:sp>
        <p:nvSpPr>
          <p:cNvPr id="9" name="Slide Number Placeholder 8"/>
          <p:cNvSpPr>
            <a:spLocks noGrp="1"/>
          </p:cNvSpPr>
          <p:nvPr>
            <p:ph type="sldNum" sz="quarter" idx="11"/>
          </p:nvPr>
        </p:nvSpPr>
        <p:spPr/>
        <p:txBody>
          <a:bodyPr/>
          <a:lstStyle/>
          <a:p>
            <a:fld id="{26CA2777-A89F-4130-B308-73BB65955918}" type="slidenum">
              <a:rPr lang="en-US" smtClean="0">
                <a:solidFill>
                  <a:srgbClr val="0F6636"/>
                </a:solidFill>
              </a:rPr>
              <a:pPr/>
              <a:t>‹#›</a:t>
            </a:fld>
            <a:endParaRPr lang="en-US">
              <a:solidFill>
                <a:srgbClr val="0F6636"/>
              </a:solidFill>
            </a:endParaRPr>
          </a:p>
        </p:txBody>
      </p:sp>
      <p:sp>
        <p:nvSpPr>
          <p:cNvPr id="10" name="Footer Placeholder 9"/>
          <p:cNvSpPr>
            <a:spLocks noGrp="1"/>
          </p:cNvSpPr>
          <p:nvPr>
            <p:ph type="ftr" sz="quarter" idx="12"/>
          </p:nvPr>
        </p:nvSpPr>
        <p:spPr/>
        <p:txBody>
          <a:bodyPr/>
          <a:lstStyle/>
          <a:p>
            <a:r>
              <a:rPr lang="en-US">
                <a:solidFill>
                  <a:srgbClr val="0F6636"/>
                </a:solidFill>
              </a:rPr>
              <a:t>Lankford  -  Experimental Landscape</a:t>
            </a:r>
          </a:p>
        </p:txBody>
      </p:sp>
    </p:spTree>
    <p:extLst>
      <p:ext uri="{BB962C8B-B14F-4D97-AF65-F5344CB8AC3E}">
        <p14:creationId xmlns:p14="http://schemas.microsoft.com/office/powerpoint/2010/main" val="2216945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lang="en-US" sz="4000" b="1" kern="1200" cap="all" baseline="0" dirty="0">
                <a:solidFill>
                  <a:schemeClr val="tx2"/>
                </a:solidFill>
                <a:effectLst>
                  <a:outerShdw blurRad="38100" dist="38100" dir="2700000" algn="tl">
                    <a:srgbClr val="000000">
                      <a:alpha val="43137"/>
                    </a:srgbClr>
                  </a:outerShdw>
                </a:effectLst>
                <a:latin typeface="+mn-lt"/>
                <a:ea typeface="+mj-ea"/>
                <a:cs typeface="Arial" pitchFamily="34" charset="0"/>
              </a:defRPr>
            </a:lvl1pPr>
          </a:lstStyle>
          <a:p>
            <a:pPr lvl="0" algn="ctr" rtl="0" eaLnBrk="0" fontAlgn="base" hangingPunct="0">
              <a:spcBef>
                <a:spcPct val="0"/>
              </a:spcBef>
              <a:spcAft>
                <a:spcPct val="0"/>
              </a:spcAft>
            </a:pPr>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6929663-6CA7-4931-8F5D-849FE6A4CD44}" type="slidenum">
              <a:rPr lang="en-US">
                <a:solidFill>
                  <a:srgbClr val="0F6636"/>
                </a:solidFill>
              </a:rPr>
              <a:pPr>
                <a:defRPr/>
              </a:pPr>
              <a:t>‹#›</a:t>
            </a:fld>
            <a:endParaRPr lang="en-US">
              <a:solidFill>
                <a:srgbClr val="0F6636"/>
              </a:solidFill>
            </a:endParaRPr>
          </a:p>
        </p:txBody>
      </p:sp>
    </p:spTree>
    <p:extLst>
      <p:ext uri="{BB962C8B-B14F-4D97-AF65-F5344CB8AC3E}">
        <p14:creationId xmlns:p14="http://schemas.microsoft.com/office/powerpoint/2010/main" val="33341964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no footer)">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lvl1pPr algn="ctr" defTabSz="914400" rtl="0" eaLnBrk="1" latinLnBrk="0" hangingPunct="1">
              <a:spcBef>
                <a:spcPct val="0"/>
              </a:spcBef>
              <a:buNone/>
              <a:defRPr lang="en-US" sz="4000" b="1" kern="1200" dirty="0">
                <a:solidFill>
                  <a:srgbClr val="106636"/>
                </a:solidFill>
                <a:effectLst>
                  <a:outerShdw blurRad="38100" dist="38100" dir="2700000" algn="tl">
                    <a:srgbClr val="000000">
                      <a:alpha val="43137"/>
                    </a:srgbClr>
                  </a:outerShdw>
                </a:effectLst>
                <a:latin typeface="+mj-lt"/>
                <a:ea typeface="+mj-ea"/>
                <a:cs typeface="Arial" pitchFamily="34" charset="0"/>
              </a:defRPr>
            </a:lvl1pPr>
          </a:lstStyle>
          <a:p>
            <a:r>
              <a:rPr lang="en-US" dirty="0"/>
              <a:t>Click to edit Master title style</a:t>
            </a:r>
          </a:p>
        </p:txBody>
      </p:sp>
      <p:sp>
        <p:nvSpPr>
          <p:cNvPr id="9" name="Slide Number Placeholder 8"/>
          <p:cNvSpPr>
            <a:spLocks noGrp="1"/>
          </p:cNvSpPr>
          <p:nvPr>
            <p:ph type="sldNum" sz="quarter" idx="11"/>
          </p:nvPr>
        </p:nvSpPr>
        <p:spPr/>
        <p:txBody>
          <a:bodyPr/>
          <a:lstStyle/>
          <a:p>
            <a:pPr>
              <a:defRPr/>
            </a:pPr>
            <a:fld id="{56F4B2E3-7CDC-4972-8D42-2D141A8D5E9A}" type="slidenum">
              <a:rPr lang="en-US" smtClean="0">
                <a:solidFill>
                  <a:srgbClr val="0F6636"/>
                </a:solidFill>
              </a:rPr>
              <a:pPr>
                <a:defRPr/>
              </a:pPr>
              <a:t>‹#›</a:t>
            </a:fld>
            <a:endParaRPr lang="en-US">
              <a:solidFill>
                <a:srgbClr val="0F6636"/>
              </a:solidFill>
            </a:endParaRPr>
          </a:p>
        </p:txBody>
      </p:sp>
      <p:sp>
        <p:nvSpPr>
          <p:cNvPr id="10" name="Footer Placeholder 9"/>
          <p:cNvSpPr>
            <a:spLocks noGrp="1"/>
          </p:cNvSpPr>
          <p:nvPr>
            <p:ph type="ftr" sz="quarter" idx="12"/>
          </p:nvPr>
        </p:nvSpPr>
        <p:spPr/>
        <p:txBody>
          <a:bodyPr/>
          <a:lstStyle>
            <a:lvl1pPr>
              <a:defRPr/>
            </a:lvl1pPr>
          </a:lstStyle>
          <a:p>
            <a:r>
              <a:rPr lang="en-US">
                <a:solidFill>
                  <a:srgbClr val="0F6636"/>
                </a:solidFill>
              </a:rPr>
              <a:t>Lankford  -  Experimental Landscape</a:t>
            </a:r>
            <a:endParaRPr lang="en-US" dirty="0">
              <a:solidFill>
                <a:srgbClr val="0F6636"/>
              </a:solidFill>
            </a:endParaRPr>
          </a:p>
        </p:txBody>
      </p:sp>
      <p:sp>
        <p:nvSpPr>
          <p:cNvPr id="2" name="Rectangle 1"/>
          <p:cNvSpPr/>
          <p:nvPr userDrawn="1"/>
        </p:nvSpPr>
        <p:spPr>
          <a:xfrm>
            <a:off x="0" y="6042917"/>
            <a:ext cx="9144000" cy="8116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2" name="Text Placeholder 2"/>
          <p:cNvSpPr>
            <a:spLocks noGrp="1"/>
          </p:cNvSpPr>
          <p:nvPr>
            <p:ph idx="1"/>
          </p:nvPr>
        </p:nvSpPr>
        <p:spPr>
          <a:xfrm>
            <a:off x="152400" y="866776"/>
            <a:ext cx="8839199" cy="56372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5519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Snowmass 07/17/2022</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Lankford  -  Experimental Landscape</a:t>
            </a:r>
          </a:p>
        </p:txBody>
      </p:sp>
      <p:sp>
        <p:nvSpPr>
          <p:cNvPr id="5" name="Slide Number Placeholder 5"/>
          <p:cNvSpPr>
            <a:spLocks noGrp="1"/>
          </p:cNvSpPr>
          <p:nvPr>
            <p:ph type="sldNum" sz="quarter" idx="12"/>
          </p:nvPr>
        </p:nvSpPr>
        <p:spPr/>
        <p:txBody>
          <a:bodyPr/>
          <a:lstStyle>
            <a:lvl1pPr>
              <a:defRPr/>
            </a:lvl1pPr>
          </a:lstStyle>
          <a:p>
            <a:fld id="{8CF047EE-7620-40A6-9064-25EB24A898A8}" type="slidenum">
              <a:rPr lang="en-US"/>
              <a:pPr/>
              <a:t>‹#›</a:t>
            </a:fld>
            <a:endParaRPr lang="en-US"/>
          </a:p>
        </p:txBody>
      </p:sp>
    </p:spTree>
    <p:extLst>
      <p:ext uri="{BB962C8B-B14F-4D97-AF65-F5344CB8AC3E}">
        <p14:creationId xmlns:p14="http://schemas.microsoft.com/office/powerpoint/2010/main" val="41963025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REMOVE 2">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r>
              <a:rPr lang="en-US" b="1">
                <a:solidFill>
                  <a:srgbClr val="000000"/>
                </a:solidFill>
                <a:latin typeface="Arial" charset="0"/>
              </a:rPr>
              <a:t>Snowmass 07/17/2022</a:t>
            </a:r>
          </a:p>
        </p:txBody>
      </p:sp>
      <p:sp>
        <p:nvSpPr>
          <p:cNvPr id="3" name="Footer Placeholder 2"/>
          <p:cNvSpPr>
            <a:spLocks noGrp="1"/>
          </p:cNvSpPr>
          <p:nvPr>
            <p:ph type="ftr" sz="quarter" idx="11"/>
          </p:nvPr>
        </p:nvSpPr>
        <p:spPr/>
        <p:txBody>
          <a:bodyPr/>
          <a:lstStyle/>
          <a:p>
            <a:r>
              <a:rPr lang="en-US">
                <a:solidFill>
                  <a:srgbClr val="0F6636"/>
                </a:solidFill>
              </a:rPr>
              <a:t>Lankford  -  Experimental Landscape</a:t>
            </a:r>
          </a:p>
        </p:txBody>
      </p:sp>
      <p:sp>
        <p:nvSpPr>
          <p:cNvPr id="4" name="Slide Number Placeholder 3"/>
          <p:cNvSpPr>
            <a:spLocks noGrp="1"/>
          </p:cNvSpPr>
          <p:nvPr>
            <p:ph type="sldNum" sz="quarter" idx="12"/>
          </p:nvPr>
        </p:nvSpPr>
        <p:spPr/>
        <p:txBody>
          <a:bodyPr/>
          <a:lstStyle/>
          <a:p>
            <a:fld id="{2E8A42B4-63F8-3749-8A9F-29B7B746D444}" type="slidenum">
              <a:rPr lang="en-US" smtClean="0">
                <a:solidFill>
                  <a:srgbClr val="0F6636"/>
                </a:solidFill>
              </a:rPr>
              <a:pPr/>
              <a:t>‹#›</a:t>
            </a:fld>
            <a:endParaRPr lang="en-US">
              <a:solidFill>
                <a:srgbClr val="0F6636"/>
              </a:solidFill>
            </a:endParaRPr>
          </a:p>
        </p:txBody>
      </p:sp>
    </p:spTree>
    <p:extLst>
      <p:ext uri="{BB962C8B-B14F-4D97-AF65-F5344CB8AC3E}">
        <p14:creationId xmlns:p14="http://schemas.microsoft.com/office/powerpoint/2010/main" val="12231100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solidFill>
                <a:srgbClr val="FFFFFF"/>
              </a:solidFill>
            </a:endParaRPr>
          </a:p>
        </p:txBody>
      </p:sp>
      <p:pic>
        <p:nvPicPr>
          <p:cNvPr id="8" name="Picture 7" descr="horizontal-logo-green-text.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4191000"/>
            <a:ext cx="6400800" cy="1752600"/>
          </a:xfrm>
        </p:spPr>
        <p:txBody>
          <a:bodyPr anchor="ctr" anchorCtr="0"/>
          <a:lstStyle>
            <a:lvl1pPr marL="0" indent="0" algn="ctr">
              <a:buNone/>
              <a:defRPr b="1">
                <a:solidFill>
                  <a:schemeClr val="tx1">
                    <a:lumMod val="75000"/>
                    <a:lumOff val="25000"/>
                  </a:schemeClr>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6"/>
          <p:cNvSpPr>
            <a:spLocks noGrp="1"/>
          </p:cNvSpPr>
          <p:nvPr>
            <p:ph type="title"/>
          </p:nvPr>
        </p:nvSpPr>
        <p:spPr>
          <a:xfrm>
            <a:off x="457200" y="1981200"/>
            <a:ext cx="8229600" cy="2057400"/>
          </a:xfrm>
          <a:prstGeom prst="rect">
            <a:avLst/>
          </a:prstGeom>
        </p:spPr>
        <p:txBody>
          <a:bodyPr>
            <a:normAutofit/>
          </a:bodyPr>
          <a:lstStyle>
            <a:lvl1pPr algn="ctr">
              <a:defRPr sz="4000" b="1">
                <a:solidFill>
                  <a:srgbClr val="146737"/>
                </a:solidFill>
              </a:defRPr>
            </a:lvl1pPr>
          </a:lstStyle>
          <a:p>
            <a:r>
              <a:rPr lang="en-US" dirty="0"/>
              <a:t>Click to edit Master title style</a:t>
            </a:r>
          </a:p>
        </p:txBody>
      </p:sp>
    </p:spTree>
    <p:extLst>
      <p:ext uri="{BB962C8B-B14F-4D97-AF65-F5344CB8AC3E}">
        <p14:creationId xmlns:p14="http://schemas.microsoft.com/office/powerpoint/2010/main" val="33996051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dirty="0"/>
              <a:t>Click to edit Master title style</a:t>
            </a:r>
          </a:p>
        </p:txBody>
      </p:sp>
      <p:sp>
        <p:nvSpPr>
          <p:cNvPr id="9" name="Slide Number Placeholder 8"/>
          <p:cNvSpPr>
            <a:spLocks noGrp="1"/>
          </p:cNvSpPr>
          <p:nvPr>
            <p:ph type="sldNum" sz="quarter" idx="11"/>
          </p:nvPr>
        </p:nvSpPr>
        <p:spPr/>
        <p:txBody>
          <a:bodyPr/>
          <a:lstStyle/>
          <a:p>
            <a:fld id="{26CA2777-A89F-4130-B308-73BB65955918}" type="slidenum">
              <a:rPr lang="en-US" smtClean="0">
                <a:solidFill>
                  <a:srgbClr val="0F6636"/>
                </a:solidFill>
              </a:rPr>
              <a:pPr/>
              <a:t>‹#›</a:t>
            </a:fld>
            <a:endParaRPr lang="en-US">
              <a:solidFill>
                <a:srgbClr val="0F6636"/>
              </a:solidFill>
            </a:endParaRPr>
          </a:p>
        </p:txBody>
      </p:sp>
      <p:sp>
        <p:nvSpPr>
          <p:cNvPr id="10" name="Footer Placeholder 9"/>
          <p:cNvSpPr>
            <a:spLocks noGrp="1"/>
          </p:cNvSpPr>
          <p:nvPr>
            <p:ph type="ftr" sz="quarter" idx="12"/>
          </p:nvPr>
        </p:nvSpPr>
        <p:spPr/>
        <p:txBody>
          <a:bodyPr/>
          <a:lstStyle/>
          <a:p>
            <a:r>
              <a:rPr lang="en-US">
                <a:solidFill>
                  <a:srgbClr val="0F6636"/>
                </a:solidFill>
              </a:rPr>
              <a:t>Lankford  -  Experimental Landscape</a:t>
            </a:r>
          </a:p>
        </p:txBody>
      </p:sp>
    </p:spTree>
    <p:extLst>
      <p:ext uri="{BB962C8B-B14F-4D97-AF65-F5344CB8AC3E}">
        <p14:creationId xmlns:p14="http://schemas.microsoft.com/office/powerpoint/2010/main" val="41135098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lang="en-US" sz="4000" b="1" kern="1200" cap="all" baseline="0" dirty="0">
                <a:solidFill>
                  <a:schemeClr val="tx2"/>
                </a:solidFill>
                <a:effectLst>
                  <a:outerShdw blurRad="38100" dist="38100" dir="2700000" algn="tl">
                    <a:srgbClr val="000000">
                      <a:alpha val="43137"/>
                    </a:srgbClr>
                  </a:outerShdw>
                </a:effectLst>
                <a:latin typeface="+mn-lt"/>
                <a:ea typeface="+mj-ea"/>
                <a:cs typeface="Arial" pitchFamily="34" charset="0"/>
              </a:defRPr>
            </a:lvl1pPr>
          </a:lstStyle>
          <a:p>
            <a:pPr lvl="0" algn="ctr" rtl="0" eaLnBrk="0" fontAlgn="base" hangingPunct="0">
              <a:spcBef>
                <a:spcPct val="0"/>
              </a:spcBef>
              <a:spcAft>
                <a:spcPct val="0"/>
              </a:spcAft>
            </a:pPr>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6929663-6CA7-4931-8F5D-849FE6A4CD44}" type="slidenum">
              <a:rPr lang="en-US">
                <a:solidFill>
                  <a:srgbClr val="0F6636"/>
                </a:solidFill>
              </a:rPr>
              <a:pPr>
                <a:defRPr/>
              </a:pPr>
              <a:t>‹#›</a:t>
            </a:fld>
            <a:endParaRPr lang="en-US">
              <a:solidFill>
                <a:srgbClr val="0F6636"/>
              </a:solidFill>
            </a:endParaRPr>
          </a:p>
        </p:txBody>
      </p:sp>
    </p:spTree>
    <p:extLst>
      <p:ext uri="{BB962C8B-B14F-4D97-AF65-F5344CB8AC3E}">
        <p14:creationId xmlns:p14="http://schemas.microsoft.com/office/powerpoint/2010/main" val="16651929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no footer)">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lvl1pPr algn="ctr" defTabSz="914400" rtl="0" eaLnBrk="1" latinLnBrk="0" hangingPunct="1">
              <a:spcBef>
                <a:spcPct val="0"/>
              </a:spcBef>
              <a:buNone/>
              <a:defRPr lang="en-US" sz="4000" b="1" kern="1200" dirty="0">
                <a:solidFill>
                  <a:srgbClr val="106636"/>
                </a:solidFill>
                <a:effectLst>
                  <a:outerShdw blurRad="38100" dist="38100" dir="2700000" algn="tl">
                    <a:srgbClr val="000000">
                      <a:alpha val="43137"/>
                    </a:srgbClr>
                  </a:outerShdw>
                </a:effectLst>
                <a:latin typeface="+mj-lt"/>
                <a:ea typeface="+mj-ea"/>
                <a:cs typeface="Arial" pitchFamily="34" charset="0"/>
              </a:defRPr>
            </a:lvl1pPr>
          </a:lstStyle>
          <a:p>
            <a:r>
              <a:rPr lang="en-US" dirty="0"/>
              <a:t>Click to edit Master title style</a:t>
            </a:r>
          </a:p>
        </p:txBody>
      </p:sp>
      <p:sp>
        <p:nvSpPr>
          <p:cNvPr id="9" name="Slide Number Placeholder 8"/>
          <p:cNvSpPr>
            <a:spLocks noGrp="1"/>
          </p:cNvSpPr>
          <p:nvPr>
            <p:ph type="sldNum" sz="quarter" idx="11"/>
          </p:nvPr>
        </p:nvSpPr>
        <p:spPr/>
        <p:txBody>
          <a:bodyPr/>
          <a:lstStyle/>
          <a:p>
            <a:pPr>
              <a:defRPr/>
            </a:pPr>
            <a:fld id="{56F4B2E3-7CDC-4972-8D42-2D141A8D5E9A}" type="slidenum">
              <a:rPr lang="en-US" smtClean="0">
                <a:solidFill>
                  <a:srgbClr val="0F6636"/>
                </a:solidFill>
              </a:rPr>
              <a:pPr>
                <a:defRPr/>
              </a:pPr>
              <a:t>‹#›</a:t>
            </a:fld>
            <a:endParaRPr lang="en-US">
              <a:solidFill>
                <a:srgbClr val="0F6636"/>
              </a:solidFill>
            </a:endParaRPr>
          </a:p>
        </p:txBody>
      </p:sp>
      <p:sp>
        <p:nvSpPr>
          <p:cNvPr id="10" name="Footer Placeholder 9"/>
          <p:cNvSpPr>
            <a:spLocks noGrp="1"/>
          </p:cNvSpPr>
          <p:nvPr>
            <p:ph type="ftr" sz="quarter" idx="12"/>
          </p:nvPr>
        </p:nvSpPr>
        <p:spPr/>
        <p:txBody>
          <a:bodyPr/>
          <a:lstStyle>
            <a:lvl1pPr>
              <a:defRPr/>
            </a:lvl1pPr>
          </a:lstStyle>
          <a:p>
            <a:r>
              <a:rPr lang="en-US">
                <a:solidFill>
                  <a:srgbClr val="0F6636"/>
                </a:solidFill>
              </a:rPr>
              <a:t>Lankford  -  Experimental Landscape</a:t>
            </a:r>
            <a:endParaRPr lang="en-US" dirty="0">
              <a:solidFill>
                <a:srgbClr val="0F6636"/>
              </a:solidFill>
            </a:endParaRPr>
          </a:p>
        </p:txBody>
      </p:sp>
      <p:sp>
        <p:nvSpPr>
          <p:cNvPr id="2" name="Rectangle 1"/>
          <p:cNvSpPr/>
          <p:nvPr userDrawn="1"/>
        </p:nvSpPr>
        <p:spPr>
          <a:xfrm>
            <a:off x="0" y="6042917"/>
            <a:ext cx="9144000" cy="8116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srgbClr val="FFFFFF"/>
              </a:solidFill>
            </a:endParaRPr>
          </a:p>
        </p:txBody>
      </p:sp>
      <p:sp>
        <p:nvSpPr>
          <p:cNvPr id="12" name="Text Placeholder 2"/>
          <p:cNvSpPr>
            <a:spLocks noGrp="1"/>
          </p:cNvSpPr>
          <p:nvPr>
            <p:ph idx="1"/>
          </p:nvPr>
        </p:nvSpPr>
        <p:spPr>
          <a:xfrm>
            <a:off x="152400" y="866776"/>
            <a:ext cx="8839199" cy="56372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62932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REMOVE 2">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r>
              <a:rPr lang="en-US"/>
              <a:t>Snowmass 07/17/2022</a:t>
            </a:r>
          </a:p>
        </p:txBody>
      </p:sp>
      <p:sp>
        <p:nvSpPr>
          <p:cNvPr id="3" name="Footer Placeholder 2"/>
          <p:cNvSpPr>
            <a:spLocks noGrp="1"/>
          </p:cNvSpPr>
          <p:nvPr>
            <p:ph type="ftr" sz="quarter" idx="11"/>
          </p:nvPr>
        </p:nvSpPr>
        <p:spPr/>
        <p:txBody>
          <a:bodyPr/>
          <a:lstStyle/>
          <a:p>
            <a:r>
              <a:rPr lang="en-US"/>
              <a:t>Lankford  -  Experimental Landscape</a:t>
            </a:r>
          </a:p>
        </p:txBody>
      </p:sp>
      <p:sp>
        <p:nvSpPr>
          <p:cNvPr id="4" name="Slide Number Placeholder 3"/>
          <p:cNvSpPr>
            <a:spLocks noGrp="1"/>
          </p:cNvSpPr>
          <p:nvPr>
            <p:ph type="sldNum" sz="quarter" idx="12"/>
          </p:nvPr>
        </p:nvSpPr>
        <p:spPr/>
        <p:txBody>
          <a:bodyPr/>
          <a:lstStyle/>
          <a:p>
            <a:fld id="{2E8A42B4-63F8-3749-8A9F-29B7B746D444}" type="slidenum">
              <a:rPr lang="en-US" smtClean="0"/>
              <a:t>‹#›</a:t>
            </a:fld>
            <a:endParaRPr lang="en-US"/>
          </a:p>
        </p:txBody>
      </p:sp>
    </p:spTree>
    <p:extLst>
      <p:ext uri="{BB962C8B-B14F-4D97-AF65-F5344CB8AC3E}">
        <p14:creationId xmlns:p14="http://schemas.microsoft.com/office/powerpoint/2010/main" val="34134202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ndParaRPr>
          </a:p>
        </p:txBody>
      </p:sp>
      <p:pic>
        <p:nvPicPr>
          <p:cNvPr id="8" name="Picture 7" descr="horizontal-logo-green-text.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4191000"/>
            <a:ext cx="6400800" cy="1752600"/>
          </a:xfrm>
        </p:spPr>
        <p:txBody>
          <a:bodyPr anchor="ctr" anchorCtr="0"/>
          <a:lstStyle>
            <a:lvl1pPr marL="0" indent="0" algn="ctr">
              <a:buNone/>
              <a:defRPr b="1">
                <a:solidFill>
                  <a:schemeClr val="tx1">
                    <a:lumMod val="75000"/>
                    <a:lumOff val="25000"/>
                  </a:schemeClr>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6"/>
          <p:cNvSpPr>
            <a:spLocks noGrp="1"/>
          </p:cNvSpPr>
          <p:nvPr>
            <p:ph type="title"/>
          </p:nvPr>
        </p:nvSpPr>
        <p:spPr>
          <a:xfrm>
            <a:off x="457200" y="1981200"/>
            <a:ext cx="8229600" cy="2057400"/>
          </a:xfrm>
          <a:prstGeom prst="rect">
            <a:avLst/>
          </a:prstGeom>
        </p:spPr>
        <p:txBody>
          <a:bodyPr>
            <a:normAutofit/>
          </a:bodyPr>
          <a:lstStyle>
            <a:lvl1pPr algn="ctr">
              <a:defRPr sz="4000" b="1">
                <a:solidFill>
                  <a:srgbClr val="146737"/>
                </a:solidFill>
              </a:defRPr>
            </a:lvl1pPr>
          </a:lstStyle>
          <a:p>
            <a:r>
              <a:rPr lang="en-US" dirty="0"/>
              <a:t>Click to edit Master title style</a:t>
            </a:r>
          </a:p>
        </p:txBody>
      </p:sp>
    </p:spTree>
    <p:extLst>
      <p:ext uri="{BB962C8B-B14F-4D97-AF65-F5344CB8AC3E}">
        <p14:creationId xmlns:p14="http://schemas.microsoft.com/office/powerpoint/2010/main" val="820955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dirty="0"/>
              <a:t>Click to edit Master title style</a:t>
            </a:r>
          </a:p>
        </p:txBody>
      </p:sp>
      <p:sp>
        <p:nvSpPr>
          <p:cNvPr id="9" name="Slide Number Placeholder 8"/>
          <p:cNvSpPr>
            <a:spLocks noGrp="1"/>
          </p:cNvSpPr>
          <p:nvPr>
            <p:ph type="sldNum" sz="quarter" idx="11"/>
          </p:nvPr>
        </p:nvSpPr>
        <p:spPr/>
        <p:txBody>
          <a:bodyPr/>
          <a:lstStyle/>
          <a:p>
            <a:fld id="{26CA2777-A89F-4130-B308-73BB65955918}" type="slidenum">
              <a:rPr lang="en-US" smtClean="0">
                <a:solidFill>
                  <a:srgbClr val="0F6636"/>
                </a:solidFill>
              </a:rPr>
              <a:pPr/>
              <a:t>‹#›</a:t>
            </a:fld>
            <a:endParaRPr lang="en-US">
              <a:solidFill>
                <a:srgbClr val="0F6636"/>
              </a:solidFill>
            </a:endParaRPr>
          </a:p>
        </p:txBody>
      </p:sp>
      <p:sp>
        <p:nvSpPr>
          <p:cNvPr id="10" name="Footer Placeholder 9"/>
          <p:cNvSpPr>
            <a:spLocks noGrp="1"/>
          </p:cNvSpPr>
          <p:nvPr>
            <p:ph type="ftr" sz="quarter" idx="12"/>
          </p:nvPr>
        </p:nvSpPr>
        <p:spPr/>
        <p:txBody>
          <a:bodyPr/>
          <a:lstStyle/>
          <a:p>
            <a:r>
              <a:rPr lang="en-US">
                <a:solidFill>
                  <a:srgbClr val="0F6636"/>
                </a:solidFill>
              </a:rPr>
              <a:t>Lankford  -  Experimental Landscape</a:t>
            </a:r>
          </a:p>
        </p:txBody>
      </p:sp>
    </p:spTree>
    <p:extLst>
      <p:ext uri="{BB962C8B-B14F-4D97-AF65-F5344CB8AC3E}">
        <p14:creationId xmlns:p14="http://schemas.microsoft.com/office/powerpoint/2010/main" val="24717031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lang="en-US" sz="4000" b="1" kern="1200" cap="all" baseline="0" dirty="0">
                <a:solidFill>
                  <a:schemeClr val="tx2"/>
                </a:solidFill>
                <a:effectLst>
                  <a:outerShdw blurRad="38100" dist="38100" dir="2700000" algn="tl">
                    <a:srgbClr val="000000">
                      <a:alpha val="43137"/>
                    </a:srgbClr>
                  </a:outerShdw>
                </a:effectLst>
                <a:latin typeface="+mn-lt"/>
                <a:ea typeface="+mj-ea"/>
                <a:cs typeface="Arial" pitchFamily="34" charset="0"/>
              </a:defRPr>
            </a:lvl1pPr>
          </a:lstStyle>
          <a:p>
            <a:pPr lvl="0" algn="ctr" rtl="0" eaLnBrk="0" fontAlgn="base" hangingPunct="0">
              <a:spcBef>
                <a:spcPct val="0"/>
              </a:spcBef>
              <a:spcAft>
                <a:spcPct val="0"/>
              </a:spcAft>
            </a:pPr>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6929663-6CA7-4931-8F5D-849FE6A4CD44}" type="slidenum">
              <a:rPr lang="en-US">
                <a:solidFill>
                  <a:srgbClr val="0F6636"/>
                </a:solidFill>
              </a:rPr>
              <a:pPr>
                <a:defRPr/>
              </a:pPr>
              <a:t>‹#›</a:t>
            </a:fld>
            <a:endParaRPr lang="en-US">
              <a:solidFill>
                <a:srgbClr val="0F6636"/>
              </a:solidFill>
            </a:endParaRPr>
          </a:p>
        </p:txBody>
      </p:sp>
    </p:spTree>
    <p:extLst>
      <p:ext uri="{BB962C8B-B14F-4D97-AF65-F5344CB8AC3E}">
        <p14:creationId xmlns:p14="http://schemas.microsoft.com/office/powerpoint/2010/main" val="16581236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no footer)">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lvl1pPr algn="ctr" defTabSz="914400" rtl="0" eaLnBrk="1" latinLnBrk="0" hangingPunct="1">
              <a:spcBef>
                <a:spcPct val="0"/>
              </a:spcBef>
              <a:buNone/>
              <a:defRPr lang="en-US" sz="4000" b="1" kern="1200" dirty="0">
                <a:solidFill>
                  <a:srgbClr val="106636"/>
                </a:solidFill>
                <a:effectLst>
                  <a:outerShdw blurRad="38100" dist="38100" dir="2700000" algn="tl">
                    <a:srgbClr val="000000">
                      <a:alpha val="43137"/>
                    </a:srgbClr>
                  </a:outerShdw>
                </a:effectLst>
                <a:latin typeface="+mj-lt"/>
                <a:ea typeface="+mj-ea"/>
                <a:cs typeface="Arial" pitchFamily="34" charset="0"/>
              </a:defRPr>
            </a:lvl1pPr>
          </a:lstStyle>
          <a:p>
            <a:r>
              <a:rPr lang="en-US" dirty="0"/>
              <a:t>Click to edit Master title style</a:t>
            </a:r>
          </a:p>
        </p:txBody>
      </p:sp>
      <p:sp>
        <p:nvSpPr>
          <p:cNvPr id="9" name="Slide Number Placeholder 8"/>
          <p:cNvSpPr>
            <a:spLocks noGrp="1"/>
          </p:cNvSpPr>
          <p:nvPr>
            <p:ph type="sldNum" sz="quarter" idx="11"/>
          </p:nvPr>
        </p:nvSpPr>
        <p:spPr/>
        <p:txBody>
          <a:bodyPr/>
          <a:lstStyle/>
          <a:p>
            <a:pPr>
              <a:defRPr/>
            </a:pPr>
            <a:fld id="{56F4B2E3-7CDC-4972-8D42-2D141A8D5E9A}" type="slidenum">
              <a:rPr lang="en-US" smtClean="0">
                <a:solidFill>
                  <a:srgbClr val="0F6636"/>
                </a:solidFill>
              </a:rPr>
              <a:pPr>
                <a:defRPr/>
              </a:pPr>
              <a:t>‹#›</a:t>
            </a:fld>
            <a:endParaRPr lang="en-US">
              <a:solidFill>
                <a:srgbClr val="0F6636"/>
              </a:solidFill>
            </a:endParaRPr>
          </a:p>
        </p:txBody>
      </p:sp>
      <p:sp>
        <p:nvSpPr>
          <p:cNvPr id="10" name="Footer Placeholder 9"/>
          <p:cNvSpPr>
            <a:spLocks noGrp="1"/>
          </p:cNvSpPr>
          <p:nvPr>
            <p:ph type="ftr" sz="quarter" idx="12"/>
          </p:nvPr>
        </p:nvSpPr>
        <p:spPr/>
        <p:txBody>
          <a:bodyPr/>
          <a:lstStyle>
            <a:lvl1pPr>
              <a:defRPr/>
            </a:lvl1pPr>
          </a:lstStyle>
          <a:p>
            <a:r>
              <a:rPr lang="en-US">
                <a:solidFill>
                  <a:srgbClr val="0F6636"/>
                </a:solidFill>
              </a:rPr>
              <a:t>Lankford  -  Experimental Landscape</a:t>
            </a:r>
            <a:endParaRPr lang="en-US" dirty="0">
              <a:solidFill>
                <a:srgbClr val="0F6636"/>
              </a:solidFill>
            </a:endParaRPr>
          </a:p>
        </p:txBody>
      </p:sp>
      <p:sp>
        <p:nvSpPr>
          <p:cNvPr id="2" name="Rectangle 1"/>
          <p:cNvSpPr/>
          <p:nvPr userDrawn="1"/>
        </p:nvSpPr>
        <p:spPr>
          <a:xfrm>
            <a:off x="0" y="6042917"/>
            <a:ext cx="9144000" cy="8116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2" name="Text Placeholder 2"/>
          <p:cNvSpPr>
            <a:spLocks noGrp="1"/>
          </p:cNvSpPr>
          <p:nvPr>
            <p:ph idx="1"/>
          </p:nvPr>
        </p:nvSpPr>
        <p:spPr>
          <a:xfrm>
            <a:off x="152400" y="866776"/>
            <a:ext cx="8839199" cy="56372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9189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Snowmass 07/17/2022</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Lankford  -  Experimental Landscape</a:t>
            </a:r>
          </a:p>
        </p:txBody>
      </p:sp>
      <p:sp>
        <p:nvSpPr>
          <p:cNvPr id="4" name="Slide Number Placeholder 5"/>
          <p:cNvSpPr>
            <a:spLocks noGrp="1"/>
          </p:cNvSpPr>
          <p:nvPr>
            <p:ph type="sldNum" sz="quarter" idx="12"/>
          </p:nvPr>
        </p:nvSpPr>
        <p:spPr/>
        <p:txBody>
          <a:bodyPr/>
          <a:lstStyle>
            <a:lvl1pPr>
              <a:defRPr/>
            </a:lvl1pPr>
          </a:lstStyle>
          <a:p>
            <a:fld id="{36ED128E-3816-4FFB-861C-BEA12F42EE4B}" type="slidenum">
              <a:rPr lang="en-US"/>
              <a:pPr/>
              <a:t>‹#›</a:t>
            </a:fld>
            <a:endParaRPr lang="en-US"/>
          </a:p>
        </p:txBody>
      </p:sp>
    </p:spTree>
    <p:extLst>
      <p:ext uri="{BB962C8B-B14F-4D97-AF65-F5344CB8AC3E}">
        <p14:creationId xmlns:p14="http://schemas.microsoft.com/office/powerpoint/2010/main" val="33752398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REMOVE 2">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r>
              <a:rPr lang="en-US" b="1">
                <a:solidFill>
                  <a:srgbClr val="000000"/>
                </a:solidFill>
                <a:latin typeface="Arial" charset="0"/>
              </a:rPr>
              <a:t>Snowmass 07/17/2022</a:t>
            </a:r>
          </a:p>
        </p:txBody>
      </p:sp>
      <p:sp>
        <p:nvSpPr>
          <p:cNvPr id="3" name="Footer Placeholder 2"/>
          <p:cNvSpPr>
            <a:spLocks noGrp="1"/>
          </p:cNvSpPr>
          <p:nvPr>
            <p:ph type="ftr" sz="quarter" idx="11"/>
          </p:nvPr>
        </p:nvSpPr>
        <p:spPr/>
        <p:txBody>
          <a:bodyPr/>
          <a:lstStyle/>
          <a:p>
            <a:r>
              <a:rPr lang="en-US">
                <a:solidFill>
                  <a:srgbClr val="0F6636"/>
                </a:solidFill>
              </a:rPr>
              <a:t>Lankford  -  Experimental Landscape</a:t>
            </a:r>
          </a:p>
        </p:txBody>
      </p:sp>
      <p:sp>
        <p:nvSpPr>
          <p:cNvPr id="4" name="Slide Number Placeholder 3"/>
          <p:cNvSpPr>
            <a:spLocks noGrp="1"/>
          </p:cNvSpPr>
          <p:nvPr>
            <p:ph type="sldNum" sz="quarter" idx="12"/>
          </p:nvPr>
        </p:nvSpPr>
        <p:spPr/>
        <p:txBody>
          <a:bodyPr/>
          <a:lstStyle/>
          <a:p>
            <a:fld id="{2E8A42B4-63F8-3749-8A9F-29B7B746D444}" type="slidenum">
              <a:rPr lang="en-US" smtClean="0">
                <a:solidFill>
                  <a:srgbClr val="0F6636"/>
                </a:solidFill>
              </a:rPr>
              <a:pPr/>
              <a:t>‹#›</a:t>
            </a:fld>
            <a:endParaRPr lang="en-US">
              <a:solidFill>
                <a:srgbClr val="0F6636"/>
              </a:solidFill>
            </a:endParaRPr>
          </a:p>
        </p:txBody>
      </p:sp>
    </p:spTree>
    <p:extLst>
      <p:ext uri="{BB962C8B-B14F-4D97-AF65-F5344CB8AC3E}">
        <p14:creationId xmlns:p14="http://schemas.microsoft.com/office/powerpoint/2010/main" val="24793558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ndParaRPr>
          </a:p>
        </p:txBody>
      </p:sp>
      <p:pic>
        <p:nvPicPr>
          <p:cNvPr id="8" name="Picture 7"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4191000"/>
            <a:ext cx="6400800" cy="1752600"/>
          </a:xfrm>
        </p:spPr>
        <p:txBody>
          <a:bodyPr anchor="ctr" anchorCtr="0"/>
          <a:lstStyle>
            <a:lvl1pPr marL="0" indent="0" algn="ctr">
              <a:buNone/>
              <a:defRPr b="1">
                <a:solidFill>
                  <a:schemeClr val="tx1">
                    <a:lumMod val="75000"/>
                    <a:lumOff val="25000"/>
                  </a:schemeClr>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6"/>
          <p:cNvSpPr>
            <a:spLocks noGrp="1"/>
          </p:cNvSpPr>
          <p:nvPr>
            <p:ph type="title"/>
          </p:nvPr>
        </p:nvSpPr>
        <p:spPr>
          <a:xfrm>
            <a:off x="457200" y="1981200"/>
            <a:ext cx="8229600" cy="2057400"/>
          </a:xfrm>
          <a:prstGeom prst="rect">
            <a:avLst/>
          </a:prstGeom>
        </p:spPr>
        <p:txBody>
          <a:bodyPr>
            <a:normAutofit/>
          </a:bodyPr>
          <a:lstStyle>
            <a:lvl1pPr algn="ctr">
              <a:defRPr sz="4000" b="1">
                <a:solidFill>
                  <a:srgbClr val="146737"/>
                </a:solidFill>
              </a:defRPr>
            </a:lvl1pPr>
          </a:lstStyle>
          <a:p>
            <a:r>
              <a:rPr lang="en-US" dirty="0"/>
              <a:t>Click to edit Master title style</a:t>
            </a:r>
          </a:p>
        </p:txBody>
      </p:sp>
    </p:spTree>
    <p:extLst>
      <p:ext uri="{BB962C8B-B14F-4D97-AF65-F5344CB8AC3E}">
        <p14:creationId xmlns:p14="http://schemas.microsoft.com/office/powerpoint/2010/main" val="29459114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dirty="0"/>
              <a:t>Click to edit Master title style</a:t>
            </a:r>
          </a:p>
        </p:txBody>
      </p:sp>
      <p:sp>
        <p:nvSpPr>
          <p:cNvPr id="9" name="Slide Number Placeholder 8"/>
          <p:cNvSpPr>
            <a:spLocks noGrp="1"/>
          </p:cNvSpPr>
          <p:nvPr>
            <p:ph type="sldNum" sz="quarter" idx="11"/>
          </p:nvPr>
        </p:nvSpPr>
        <p:spPr/>
        <p:txBody>
          <a:bodyPr/>
          <a:lstStyle>
            <a:lvl1pPr>
              <a:defRPr b="1"/>
            </a:lvl1pPr>
          </a:lstStyle>
          <a:p>
            <a:fld id="{26CA2777-A89F-4130-B308-73BB65955918}" type="slidenum">
              <a:rPr lang="en-US" smtClean="0">
                <a:solidFill>
                  <a:srgbClr val="0F6636"/>
                </a:solidFill>
              </a:rPr>
              <a:pPr/>
              <a:t>‹#›</a:t>
            </a:fld>
            <a:endParaRPr lang="en-US" dirty="0">
              <a:solidFill>
                <a:srgbClr val="0F6636"/>
              </a:solidFill>
            </a:endParaRPr>
          </a:p>
        </p:txBody>
      </p:sp>
      <p:sp>
        <p:nvSpPr>
          <p:cNvPr id="10" name="Footer Placeholder 9"/>
          <p:cNvSpPr>
            <a:spLocks noGrp="1"/>
          </p:cNvSpPr>
          <p:nvPr>
            <p:ph type="ftr" sz="quarter" idx="12"/>
          </p:nvPr>
        </p:nvSpPr>
        <p:spPr/>
        <p:txBody>
          <a:bodyPr/>
          <a:lstStyle>
            <a:lvl1pPr>
              <a:defRPr b="1"/>
            </a:lvl1pPr>
          </a:lstStyle>
          <a:p>
            <a:r>
              <a:rPr lang="en-US">
                <a:solidFill>
                  <a:srgbClr val="0F6636"/>
                </a:solidFill>
              </a:rPr>
              <a:t>Lankford  -  Experimental Landscape</a:t>
            </a:r>
            <a:endParaRPr lang="en-US" dirty="0">
              <a:solidFill>
                <a:srgbClr val="0F6636"/>
              </a:solidFill>
            </a:endParaRPr>
          </a:p>
        </p:txBody>
      </p:sp>
    </p:spTree>
    <p:extLst>
      <p:ext uri="{BB962C8B-B14F-4D97-AF65-F5344CB8AC3E}">
        <p14:creationId xmlns:p14="http://schemas.microsoft.com/office/powerpoint/2010/main" val="26259367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lang="en-US" sz="4000" b="1" kern="1200" cap="all" baseline="0" dirty="0">
                <a:solidFill>
                  <a:schemeClr val="tx2"/>
                </a:solidFill>
                <a:effectLst>
                  <a:outerShdw blurRad="38100" dist="38100" dir="2700000" algn="tl">
                    <a:srgbClr val="000000">
                      <a:alpha val="43137"/>
                    </a:srgbClr>
                  </a:outerShdw>
                </a:effectLst>
                <a:latin typeface="+mn-lt"/>
                <a:ea typeface="+mj-ea"/>
                <a:cs typeface="Arial" pitchFamily="34" charset="0"/>
              </a:defRPr>
            </a:lvl1pPr>
          </a:lstStyle>
          <a:p>
            <a:pPr lvl="0" algn="ctr" rtl="0" eaLnBrk="0" fontAlgn="base" hangingPunct="0">
              <a:spcBef>
                <a:spcPct val="0"/>
              </a:spcBef>
              <a:spcAft>
                <a:spcPct val="0"/>
              </a:spcAft>
            </a:pPr>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sldNum" sz="quarter" idx="10"/>
          </p:nvPr>
        </p:nvSpPr>
        <p:spPr>
          <a:ln/>
        </p:spPr>
        <p:txBody>
          <a:bodyPr/>
          <a:lstStyle>
            <a:lvl1pPr>
              <a:defRPr b="0"/>
            </a:lvl1pPr>
          </a:lstStyle>
          <a:p>
            <a:pPr>
              <a:defRPr/>
            </a:pPr>
            <a:fld id="{56929663-6CA7-4931-8F5D-849FE6A4CD44}" type="slidenum">
              <a:rPr lang="en-US" smtClean="0">
                <a:solidFill>
                  <a:srgbClr val="0F6636"/>
                </a:solidFill>
              </a:rPr>
              <a:pPr>
                <a:defRPr/>
              </a:pPr>
              <a:t>‹#›</a:t>
            </a:fld>
            <a:endParaRPr lang="en-US" dirty="0">
              <a:solidFill>
                <a:srgbClr val="0F6636"/>
              </a:solidFill>
            </a:endParaRPr>
          </a:p>
        </p:txBody>
      </p:sp>
    </p:spTree>
    <p:extLst>
      <p:ext uri="{BB962C8B-B14F-4D97-AF65-F5344CB8AC3E}">
        <p14:creationId xmlns:p14="http://schemas.microsoft.com/office/powerpoint/2010/main" val="615664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no footer)">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lvl1pPr algn="ctr" defTabSz="914400" rtl="0" eaLnBrk="1" latinLnBrk="0" hangingPunct="1">
              <a:spcBef>
                <a:spcPct val="0"/>
              </a:spcBef>
              <a:buNone/>
              <a:defRPr lang="en-US" sz="4000" b="1" kern="1200" dirty="0">
                <a:solidFill>
                  <a:srgbClr val="106636"/>
                </a:solidFill>
                <a:effectLst>
                  <a:outerShdw blurRad="38100" dist="38100" dir="2700000" algn="tl">
                    <a:srgbClr val="000000">
                      <a:alpha val="43137"/>
                    </a:srgbClr>
                  </a:outerShdw>
                </a:effectLst>
                <a:latin typeface="+mj-lt"/>
                <a:ea typeface="+mj-ea"/>
                <a:cs typeface="Arial" pitchFamily="34" charset="0"/>
              </a:defRPr>
            </a:lvl1pPr>
          </a:lstStyle>
          <a:p>
            <a:r>
              <a:rPr lang="en-US" dirty="0"/>
              <a:t>Click to edit Master title style</a:t>
            </a:r>
          </a:p>
        </p:txBody>
      </p:sp>
      <p:sp>
        <p:nvSpPr>
          <p:cNvPr id="9" name="Slide Number Placeholder 8"/>
          <p:cNvSpPr>
            <a:spLocks noGrp="1"/>
          </p:cNvSpPr>
          <p:nvPr>
            <p:ph type="sldNum" sz="quarter" idx="11"/>
          </p:nvPr>
        </p:nvSpPr>
        <p:spPr/>
        <p:txBody>
          <a:bodyPr/>
          <a:lstStyle/>
          <a:p>
            <a:pPr>
              <a:defRPr/>
            </a:pPr>
            <a:fld id="{56F4B2E3-7CDC-4972-8D42-2D141A8D5E9A}" type="slidenum">
              <a:rPr lang="en-US" smtClean="0">
                <a:solidFill>
                  <a:srgbClr val="0F6636"/>
                </a:solidFill>
              </a:rPr>
              <a:pPr>
                <a:defRPr/>
              </a:pPr>
              <a:t>‹#›</a:t>
            </a:fld>
            <a:endParaRPr lang="en-US">
              <a:solidFill>
                <a:srgbClr val="0F6636"/>
              </a:solidFill>
            </a:endParaRPr>
          </a:p>
        </p:txBody>
      </p:sp>
      <p:sp>
        <p:nvSpPr>
          <p:cNvPr id="10" name="Footer Placeholder 9"/>
          <p:cNvSpPr>
            <a:spLocks noGrp="1"/>
          </p:cNvSpPr>
          <p:nvPr>
            <p:ph type="ftr" sz="quarter" idx="12"/>
          </p:nvPr>
        </p:nvSpPr>
        <p:spPr/>
        <p:txBody>
          <a:bodyPr/>
          <a:lstStyle>
            <a:lvl1pPr>
              <a:defRPr/>
            </a:lvl1pPr>
          </a:lstStyle>
          <a:p>
            <a:r>
              <a:rPr lang="en-US">
                <a:solidFill>
                  <a:srgbClr val="0F6636"/>
                </a:solidFill>
              </a:rPr>
              <a:t>Lankford  -  Experimental Landscape</a:t>
            </a:r>
            <a:endParaRPr lang="en-US" dirty="0">
              <a:solidFill>
                <a:srgbClr val="0F6636"/>
              </a:solidFill>
            </a:endParaRPr>
          </a:p>
        </p:txBody>
      </p:sp>
      <p:sp>
        <p:nvSpPr>
          <p:cNvPr id="2" name="Rectangle 1"/>
          <p:cNvSpPr/>
          <p:nvPr userDrawn="1"/>
        </p:nvSpPr>
        <p:spPr>
          <a:xfrm>
            <a:off x="0" y="6042917"/>
            <a:ext cx="9144000" cy="8116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2" name="Text Placeholder 2"/>
          <p:cNvSpPr>
            <a:spLocks noGrp="1"/>
          </p:cNvSpPr>
          <p:nvPr>
            <p:ph idx="1"/>
          </p:nvPr>
        </p:nvSpPr>
        <p:spPr>
          <a:xfrm>
            <a:off x="152400" y="866776"/>
            <a:ext cx="8839199" cy="56372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51238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r>
              <a:rPr lang="en-US" b="1">
                <a:solidFill>
                  <a:srgbClr val="000000"/>
                </a:solidFill>
                <a:latin typeface="Arial" charset="0"/>
              </a:rPr>
              <a:t>Snowmass 07/17/2022</a:t>
            </a:r>
          </a:p>
        </p:txBody>
      </p:sp>
      <p:sp>
        <p:nvSpPr>
          <p:cNvPr id="3" name="Footer Placeholder 2"/>
          <p:cNvSpPr>
            <a:spLocks noGrp="1"/>
          </p:cNvSpPr>
          <p:nvPr>
            <p:ph type="ftr" sz="quarter" idx="11"/>
          </p:nvPr>
        </p:nvSpPr>
        <p:spPr/>
        <p:txBody>
          <a:bodyPr/>
          <a:lstStyle/>
          <a:p>
            <a:r>
              <a:rPr lang="en-US">
                <a:solidFill>
                  <a:srgbClr val="0F6636"/>
                </a:solidFill>
              </a:rPr>
              <a:t>Lankford  -  Experimental Landscape</a:t>
            </a:r>
          </a:p>
        </p:txBody>
      </p:sp>
      <p:sp>
        <p:nvSpPr>
          <p:cNvPr id="4" name="Slide Number Placeholder 3"/>
          <p:cNvSpPr>
            <a:spLocks noGrp="1"/>
          </p:cNvSpPr>
          <p:nvPr>
            <p:ph type="sldNum" sz="quarter" idx="12"/>
          </p:nvPr>
        </p:nvSpPr>
        <p:spPr/>
        <p:txBody>
          <a:bodyPr/>
          <a:lstStyle/>
          <a:p>
            <a:fld id="{2E8A42B4-63F8-3749-8A9F-29B7B746D444}" type="slidenum">
              <a:rPr lang="en-US" smtClean="0">
                <a:solidFill>
                  <a:srgbClr val="0F6636"/>
                </a:solidFill>
              </a:rPr>
              <a:pPr/>
              <a:t>‹#›</a:t>
            </a:fld>
            <a:endParaRPr lang="en-US">
              <a:solidFill>
                <a:srgbClr val="0F6636"/>
              </a:solidFill>
            </a:endParaRPr>
          </a:p>
        </p:txBody>
      </p:sp>
    </p:spTree>
    <p:extLst>
      <p:ext uri="{BB962C8B-B14F-4D97-AF65-F5344CB8AC3E}">
        <p14:creationId xmlns:p14="http://schemas.microsoft.com/office/powerpoint/2010/main" val="2787101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Lankford  -  Experimental Landscape</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Snowmass 07/17/2022</a:t>
            </a:r>
          </a:p>
        </p:txBody>
      </p:sp>
      <p:sp>
        <p:nvSpPr>
          <p:cNvPr id="6" name="Holder 6"/>
          <p:cNvSpPr>
            <a:spLocks noGrp="1"/>
          </p:cNvSpPr>
          <p:nvPr>
            <p:ph type="sldNum" sz="quarter" idx="7"/>
          </p:nvPr>
        </p:nvSpPr>
        <p:spPr/>
        <p:txBody>
          <a:bodyPr lIns="0" tIns="0" rIns="0" bIns="0"/>
          <a:lstStyle>
            <a:lvl1pPr>
              <a:defRPr sz="1200" b="1" i="0">
                <a:solidFill>
                  <a:srgbClr val="0F6636"/>
                </a:solidFill>
                <a:latin typeface="Calibri"/>
                <a:cs typeface="Calibri"/>
              </a:defRPr>
            </a:lvl1pPr>
          </a:lstStyle>
          <a:p>
            <a:pPr marL="38100">
              <a:lnSpc>
                <a:spcPct val="100000"/>
              </a:lnSpc>
              <a:spcBef>
                <a:spcPts val="40"/>
              </a:spcBef>
            </a:pPr>
            <a:fld id="{81D60167-4931-47E6-BA6A-407CBD079E47}" type="slidenum">
              <a:rPr spc="-25" dirty="0"/>
              <a:t>‹#›</a:t>
            </a:fld>
            <a:endParaRPr spc="-25" dirty="0"/>
          </a:p>
        </p:txBody>
      </p:sp>
    </p:spTree>
    <p:extLst>
      <p:ext uri="{BB962C8B-B14F-4D97-AF65-F5344CB8AC3E}">
        <p14:creationId xmlns:p14="http://schemas.microsoft.com/office/powerpoint/2010/main" val="10502623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106636"/>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900" b="0" i="0">
                <a:solidFill>
                  <a:srgbClr val="262626"/>
                </a:solidFill>
                <a:latin typeface="Candara"/>
                <a:cs typeface="Candar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Lankford  -  Experimental Landscape</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Snowmass 07/17/2022</a:t>
            </a:r>
          </a:p>
        </p:txBody>
      </p:sp>
      <p:sp>
        <p:nvSpPr>
          <p:cNvPr id="6" name="Holder 6"/>
          <p:cNvSpPr>
            <a:spLocks noGrp="1"/>
          </p:cNvSpPr>
          <p:nvPr>
            <p:ph type="sldNum" sz="quarter" idx="7"/>
          </p:nvPr>
        </p:nvSpPr>
        <p:spPr/>
        <p:txBody>
          <a:bodyPr lIns="0" tIns="0" rIns="0" bIns="0"/>
          <a:lstStyle>
            <a:lvl1pPr>
              <a:defRPr sz="1200" b="1" i="0">
                <a:solidFill>
                  <a:srgbClr val="0F6636"/>
                </a:solidFill>
                <a:latin typeface="Calibri"/>
                <a:cs typeface="Calibri"/>
              </a:defRPr>
            </a:lvl1pPr>
          </a:lstStyle>
          <a:p>
            <a:pPr marL="38100">
              <a:lnSpc>
                <a:spcPct val="100000"/>
              </a:lnSpc>
              <a:spcBef>
                <a:spcPts val="40"/>
              </a:spcBef>
            </a:pPr>
            <a:fld id="{81D60167-4931-47E6-BA6A-407CBD079E47}" type="slidenum">
              <a:rPr spc="-25" dirty="0"/>
              <a:t>‹#›</a:t>
            </a:fld>
            <a:endParaRPr spc="-25" dirty="0"/>
          </a:p>
        </p:txBody>
      </p:sp>
    </p:spTree>
    <p:extLst>
      <p:ext uri="{BB962C8B-B14F-4D97-AF65-F5344CB8AC3E}">
        <p14:creationId xmlns:p14="http://schemas.microsoft.com/office/powerpoint/2010/main" val="40462111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106636"/>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a:t>Lankford  -  Experimental Landscape</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t>Snowmass 07/17/2022</a:t>
            </a:r>
          </a:p>
        </p:txBody>
      </p:sp>
      <p:sp>
        <p:nvSpPr>
          <p:cNvPr id="7" name="Holder 7"/>
          <p:cNvSpPr>
            <a:spLocks noGrp="1"/>
          </p:cNvSpPr>
          <p:nvPr>
            <p:ph type="sldNum" sz="quarter" idx="7"/>
          </p:nvPr>
        </p:nvSpPr>
        <p:spPr/>
        <p:txBody>
          <a:bodyPr lIns="0" tIns="0" rIns="0" bIns="0"/>
          <a:lstStyle>
            <a:lvl1pPr>
              <a:defRPr sz="1200" b="1" i="0">
                <a:solidFill>
                  <a:srgbClr val="0F6636"/>
                </a:solidFill>
                <a:latin typeface="Calibri"/>
                <a:cs typeface="Calibri"/>
              </a:defRPr>
            </a:lvl1pPr>
          </a:lstStyle>
          <a:p>
            <a:pPr marL="38100">
              <a:lnSpc>
                <a:spcPct val="100000"/>
              </a:lnSpc>
              <a:spcBef>
                <a:spcPts val="40"/>
              </a:spcBef>
            </a:pPr>
            <a:fld id="{81D60167-4931-47E6-BA6A-407CBD079E47}" type="slidenum">
              <a:rPr spc="-25" dirty="0"/>
              <a:t>‹#›</a:t>
            </a:fld>
            <a:endParaRPr spc="-25" dirty="0"/>
          </a:p>
        </p:txBody>
      </p:sp>
    </p:spTree>
    <p:extLst>
      <p:ext uri="{BB962C8B-B14F-4D97-AF65-F5344CB8AC3E}">
        <p14:creationId xmlns:p14="http://schemas.microsoft.com/office/powerpoint/2010/main" val="23026752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106636"/>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en-US"/>
              <a:t>Lankford  -  Experimental Landscape</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en-US"/>
              <a:t>Snowmass 07/17/2022</a:t>
            </a:r>
          </a:p>
        </p:txBody>
      </p:sp>
      <p:sp>
        <p:nvSpPr>
          <p:cNvPr id="5" name="Holder 5"/>
          <p:cNvSpPr>
            <a:spLocks noGrp="1"/>
          </p:cNvSpPr>
          <p:nvPr>
            <p:ph type="sldNum" sz="quarter" idx="7"/>
          </p:nvPr>
        </p:nvSpPr>
        <p:spPr/>
        <p:txBody>
          <a:bodyPr lIns="0" tIns="0" rIns="0" bIns="0"/>
          <a:lstStyle>
            <a:lvl1pPr>
              <a:defRPr sz="1200" b="1" i="0">
                <a:solidFill>
                  <a:srgbClr val="0F6636"/>
                </a:solidFill>
                <a:latin typeface="Calibri"/>
                <a:cs typeface="Calibri"/>
              </a:defRPr>
            </a:lvl1pPr>
          </a:lstStyle>
          <a:p>
            <a:pPr marL="38100">
              <a:lnSpc>
                <a:spcPct val="100000"/>
              </a:lnSpc>
              <a:spcBef>
                <a:spcPts val="40"/>
              </a:spcBef>
            </a:pPr>
            <a:fld id="{81D60167-4931-47E6-BA6A-407CBD079E47}" type="slidenum">
              <a:rPr spc="-25" dirty="0"/>
              <a:t>‹#›</a:t>
            </a:fld>
            <a:endParaRPr spc="-25" dirty="0"/>
          </a:p>
        </p:txBody>
      </p:sp>
    </p:spTree>
    <p:extLst>
      <p:ext uri="{BB962C8B-B14F-4D97-AF65-F5344CB8AC3E}">
        <p14:creationId xmlns:p14="http://schemas.microsoft.com/office/powerpoint/2010/main" val="53138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Snowmass 07/17/2022</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Lankford  -  Experimental Landscape</a:t>
            </a:r>
          </a:p>
        </p:txBody>
      </p:sp>
      <p:sp>
        <p:nvSpPr>
          <p:cNvPr id="7" name="Slide Number Placeholder 5"/>
          <p:cNvSpPr>
            <a:spLocks noGrp="1"/>
          </p:cNvSpPr>
          <p:nvPr>
            <p:ph type="sldNum" sz="quarter" idx="12"/>
          </p:nvPr>
        </p:nvSpPr>
        <p:spPr/>
        <p:txBody>
          <a:bodyPr/>
          <a:lstStyle>
            <a:lvl1pPr>
              <a:defRPr/>
            </a:lvl1pPr>
          </a:lstStyle>
          <a:p>
            <a:fld id="{35533105-71E5-4A04-8460-AE194AA187AF}" type="slidenum">
              <a:rPr lang="en-US"/>
              <a:pPr/>
              <a:t>‹#›</a:t>
            </a:fld>
            <a:endParaRPr lang="en-US"/>
          </a:p>
        </p:txBody>
      </p:sp>
    </p:spTree>
    <p:extLst>
      <p:ext uri="{BB962C8B-B14F-4D97-AF65-F5344CB8AC3E}">
        <p14:creationId xmlns:p14="http://schemas.microsoft.com/office/powerpoint/2010/main" val="33831749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t>Lankford  -  Experimental Landscape</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Snowmass 07/17/2022</a:t>
            </a:r>
          </a:p>
        </p:txBody>
      </p:sp>
      <p:sp>
        <p:nvSpPr>
          <p:cNvPr id="4" name="Holder 4"/>
          <p:cNvSpPr>
            <a:spLocks noGrp="1"/>
          </p:cNvSpPr>
          <p:nvPr>
            <p:ph type="sldNum" sz="quarter" idx="7"/>
          </p:nvPr>
        </p:nvSpPr>
        <p:spPr/>
        <p:txBody>
          <a:bodyPr lIns="0" tIns="0" rIns="0" bIns="0"/>
          <a:lstStyle>
            <a:lvl1pPr>
              <a:defRPr sz="1200" b="1" i="0">
                <a:solidFill>
                  <a:srgbClr val="0F6636"/>
                </a:solidFill>
                <a:latin typeface="Calibri"/>
                <a:cs typeface="Calibri"/>
              </a:defRPr>
            </a:lvl1pPr>
          </a:lstStyle>
          <a:p>
            <a:pPr marL="38100">
              <a:lnSpc>
                <a:spcPct val="100000"/>
              </a:lnSpc>
              <a:spcBef>
                <a:spcPts val="40"/>
              </a:spcBef>
            </a:pPr>
            <a:fld id="{81D60167-4931-47E6-BA6A-407CBD079E47}" type="slidenum">
              <a:rPr spc="-25" dirty="0"/>
              <a:t>‹#›</a:t>
            </a:fld>
            <a:endParaRPr spc="-25" dirty="0"/>
          </a:p>
        </p:txBody>
      </p:sp>
    </p:spTree>
    <p:extLst>
      <p:ext uri="{BB962C8B-B14F-4D97-AF65-F5344CB8AC3E}">
        <p14:creationId xmlns:p14="http://schemas.microsoft.com/office/powerpoint/2010/main" val="75921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Snowmass 07/17/2022</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Lankford  -  Experimental Landscape</a:t>
            </a:r>
          </a:p>
        </p:txBody>
      </p:sp>
      <p:sp>
        <p:nvSpPr>
          <p:cNvPr id="7" name="Slide Number Placeholder 5"/>
          <p:cNvSpPr>
            <a:spLocks noGrp="1"/>
          </p:cNvSpPr>
          <p:nvPr>
            <p:ph type="sldNum" sz="quarter" idx="12"/>
          </p:nvPr>
        </p:nvSpPr>
        <p:spPr/>
        <p:txBody>
          <a:bodyPr/>
          <a:lstStyle>
            <a:lvl1pPr>
              <a:defRPr/>
            </a:lvl1pPr>
          </a:lstStyle>
          <a:p>
            <a:fld id="{0C81075F-FBF0-4F39-B24C-2A544DB0A4B8}" type="slidenum">
              <a:rPr lang="en-US"/>
              <a:pPr/>
              <a:t>‹#›</a:t>
            </a:fld>
            <a:endParaRPr lang="en-US"/>
          </a:p>
        </p:txBody>
      </p:sp>
    </p:spTree>
    <p:extLst>
      <p:ext uri="{BB962C8B-B14F-4D97-AF65-F5344CB8AC3E}">
        <p14:creationId xmlns:p14="http://schemas.microsoft.com/office/powerpoint/2010/main" val="167347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image" Target="../media/image1.jpe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10.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63.xml"/><Relationship Id="rId7" Type="http://schemas.openxmlformats.org/officeDocument/2006/relationships/image" Target="../media/image1.jpe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11.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68.xml"/><Relationship Id="rId7" Type="http://schemas.openxmlformats.org/officeDocument/2006/relationships/image" Target="../media/image1.jpe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12.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3.xml"/><Relationship Id="rId7" Type="http://schemas.openxmlformats.org/officeDocument/2006/relationships/image" Target="../media/image1.jpe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13.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11.pn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theme" Target="../theme/theme14.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5.xml"/><Relationship Id="rId7" Type="http://schemas.openxmlformats.org/officeDocument/2006/relationships/image" Target="../media/image1.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5.jpe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jpeg"/><Relationship Id="rId5" Type="http://schemas.openxmlformats.org/officeDocument/2006/relationships/theme" Target="../theme/theme5.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7.png"/><Relationship Id="rId4" Type="http://schemas.openxmlformats.org/officeDocument/2006/relationships/slideLayout" Target="../slideLayouts/slideLayout35.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image" Target="../media/image5.jpeg"/><Relationship Id="rId4" Type="http://schemas.openxmlformats.org/officeDocument/2006/relationships/slideLayout" Target="../slideLayouts/slideLayout43.xml"/><Relationship Id="rId9"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5.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1.jpeg"/><Relationship Id="rId5" Type="http://schemas.openxmlformats.org/officeDocument/2006/relationships/theme" Target="../theme/theme8.xml"/><Relationship Id="rId4"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53.xml"/><Relationship Id="rId7" Type="http://schemas.openxmlformats.org/officeDocument/2006/relationships/image" Target="../media/image1.jpe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9.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381000" y="990600"/>
            <a:ext cx="83058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r>
              <a:rPr lang="en-US"/>
              <a:t>Snowmass 07/17/2022</a:t>
            </a:r>
            <a:endParaRPr lang="en-US" dirty="0"/>
          </a:p>
        </p:txBody>
      </p:sp>
      <p:sp>
        <p:nvSpPr>
          <p:cNvPr id="5" name="Footer Placeholder 4"/>
          <p:cNvSpPr>
            <a:spLocks noGrp="1"/>
          </p:cNvSpPr>
          <p:nvPr>
            <p:ph type="ftr" sz="quarter" idx="3"/>
          </p:nvPr>
        </p:nvSpPr>
        <p:spPr>
          <a:xfrm>
            <a:off x="2667000" y="6492875"/>
            <a:ext cx="3810000" cy="365125"/>
          </a:xfrm>
          <a:prstGeom prst="rect">
            <a:avLst/>
          </a:prstGeom>
        </p:spPr>
        <p:txBody>
          <a:bodyPr vert="horz" lIns="91440" tIns="45720" rIns="91440" bIns="45720" rtlCol="0" anchor="ctr"/>
          <a:lstStyle>
            <a:lvl1pPr algn="ctr" fontAlgn="auto">
              <a:spcBef>
                <a:spcPts val="0"/>
              </a:spcBef>
              <a:spcAft>
                <a:spcPts val="0"/>
              </a:spcAft>
              <a:defRPr sz="1200" smtClean="0">
                <a:solidFill>
                  <a:prstClr val="black">
                    <a:tint val="75000"/>
                  </a:prstClr>
                </a:solidFill>
                <a:latin typeface="+mn-lt"/>
                <a:cs typeface="+mn-cs"/>
              </a:defRPr>
            </a:lvl1pPr>
          </a:lstStyle>
          <a:p>
            <a:pPr>
              <a:defRPr/>
            </a:pPr>
            <a:r>
              <a:rPr lang="en-US"/>
              <a:t>Lankford  -  Experimental Landscape</a:t>
            </a:r>
            <a:endParaRPr lang="en-US" dirty="0"/>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2E1290F3-2817-4ED7-9521-F844CC7DE6FB}" type="slidenum">
              <a:rPr lang="en-US">
                <a:cs typeface="Arial" panose="020B0604020202020204" pitchFamily="34" charset="0"/>
              </a:rPr>
              <a:pPr fontAlgn="base">
                <a:spcBef>
                  <a:spcPct val="0"/>
                </a:spcBef>
                <a:spcAft>
                  <a:spcPct val="0"/>
                </a:spcAft>
              </a:pPr>
              <a:t>‹#›</a:t>
            </a:fld>
            <a:endParaRPr lang="en-US">
              <a:cs typeface="Arial" panose="020B0604020202020204" pitchFamily="34" charset="0"/>
            </a:endParaRPr>
          </a:p>
        </p:txBody>
      </p:sp>
    </p:spTree>
    <p:extLst>
      <p:ext uri="{BB962C8B-B14F-4D97-AF65-F5344CB8AC3E}">
        <p14:creationId xmlns:p14="http://schemas.microsoft.com/office/powerpoint/2010/main" val="258257761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hdr="0"/>
  <p:txStyles>
    <p:titleStyle>
      <a:lvl1pPr algn="ctr" rtl="0" eaLnBrk="0" fontAlgn="base" hangingPunct="0">
        <a:spcBef>
          <a:spcPct val="0"/>
        </a:spcBef>
        <a:spcAft>
          <a:spcPct val="0"/>
        </a:spcAft>
        <a:defRPr sz="36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36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36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36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36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36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36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36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3600" b="1">
          <a:solidFill>
            <a:schemeClr val="tx1"/>
          </a:solidFill>
          <a:latin typeface="Times New Roman" pitchFamily="18" charset="0"/>
          <a:cs typeface="Times New Roman" pitchFamily="18" charset="0"/>
        </a:defRPr>
      </a:lvl9pPr>
    </p:titleStyle>
    <p:bodyStyle>
      <a:lvl1pPr marL="228600" indent="-228600" algn="l" rtl="0" eaLnBrk="0" fontAlgn="base" hangingPunct="0">
        <a:spcBef>
          <a:spcPct val="20000"/>
        </a:spcBef>
        <a:spcAft>
          <a:spcPct val="0"/>
        </a:spcAft>
        <a:buFont typeface="Arial" panose="020B0604020202020204" pitchFamily="34" charset="0"/>
        <a:buChar char="•"/>
        <a:defRPr sz="2400" b="1" kern="1200">
          <a:solidFill>
            <a:srgbClr val="0070C0"/>
          </a:solidFill>
          <a:latin typeface="Arial" pitchFamily="34" charset="0"/>
          <a:ea typeface="+mn-ea"/>
          <a:cs typeface="Arial" pitchFamily="34" charset="0"/>
        </a:defRPr>
      </a:lvl1pPr>
      <a:lvl2pPr marL="565150" indent="-222250" algn="l" rtl="0" eaLnBrk="0" fontAlgn="base" hangingPunct="0">
        <a:spcBef>
          <a:spcPct val="20000"/>
        </a:spcBef>
        <a:spcAft>
          <a:spcPct val="0"/>
        </a:spcAft>
        <a:buFont typeface="Courier New" panose="02070309020205020404" pitchFamily="49" charset="0"/>
        <a:buChar char="o"/>
        <a:defRPr b="1" kern="1200">
          <a:solidFill>
            <a:srgbClr val="339933"/>
          </a:solidFill>
          <a:latin typeface="Arial" pitchFamily="34" charset="0"/>
          <a:ea typeface="+mn-ea"/>
          <a:cs typeface="Arial" pitchFamily="34" charset="0"/>
        </a:defRPr>
      </a:lvl2pPr>
      <a:lvl3pPr marL="800100" indent="-165100" algn="l" rtl="0" eaLnBrk="0" fontAlgn="base" hangingPunct="0">
        <a:spcBef>
          <a:spcPct val="20000"/>
        </a:spcBef>
        <a:spcAft>
          <a:spcPct val="0"/>
        </a:spcAft>
        <a:buFont typeface="Arial" panose="020B0604020202020204" pitchFamily="34" charset="0"/>
        <a:buChar char="•"/>
        <a:defRPr sz="1600" b="1" kern="1200">
          <a:solidFill>
            <a:schemeClr val="tx1"/>
          </a:solidFill>
          <a:latin typeface="Arial" pitchFamily="34" charset="0"/>
          <a:ea typeface="+mn-ea"/>
          <a:cs typeface="Arial" pitchFamily="34" charset="0"/>
        </a:defRPr>
      </a:lvl3pPr>
      <a:lvl4pPr marL="1028700" indent="-165100" algn="l" rtl="0" eaLnBrk="0" fontAlgn="base" hangingPunct="0">
        <a:spcBef>
          <a:spcPct val="20000"/>
        </a:spcBef>
        <a:spcAft>
          <a:spcPct val="0"/>
        </a:spcAft>
        <a:buFont typeface="Arial" panose="020B0604020202020204" pitchFamily="34" charset="0"/>
        <a:buChar char="•"/>
        <a:defRPr sz="1600" b="1" kern="1200">
          <a:solidFill>
            <a:schemeClr val="tx1"/>
          </a:solidFill>
          <a:latin typeface="Arial" pitchFamily="34" charset="0"/>
          <a:ea typeface="+mn-ea"/>
          <a:cs typeface="Arial" pitchFamily="34" charset="0"/>
        </a:defRPr>
      </a:lvl4pPr>
      <a:lvl5pPr marL="1257300" indent="-165100" algn="l" rtl="0" eaLnBrk="0" fontAlgn="base" hangingPunct="0">
        <a:spcBef>
          <a:spcPct val="20000"/>
        </a:spcBef>
        <a:spcAft>
          <a:spcPct val="0"/>
        </a:spcAft>
        <a:buFont typeface="Arial" panose="020B0604020202020204" pitchFamily="34" charset="0"/>
        <a:buChar char="»"/>
        <a:defRPr sz="16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68580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866776"/>
            <a:ext cx="8839199" cy="52593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7064"/>
            <a:ext cx="5257800" cy="365125"/>
          </a:xfrm>
          <a:prstGeom prst="rect">
            <a:avLst/>
          </a:prstGeom>
        </p:spPr>
        <p:txBody>
          <a:bodyPr vert="horz" lIns="91440" tIns="45720" rIns="91440" bIns="45720" rtlCol="0" anchor="ctr"/>
          <a:lstStyle>
            <a:lvl1pPr algn="r">
              <a:defRPr sz="1200">
                <a:solidFill>
                  <a:schemeClr val="accent1"/>
                </a:solidFill>
                <a:latin typeface="+mn-lt"/>
                <a:cs typeface="Arial" pitchFamily="34" charset="0"/>
              </a:defRPr>
            </a:lvl1pPr>
          </a:lstStyle>
          <a:p>
            <a:pPr defTabSz="914400"/>
            <a:r>
              <a:rPr lang="en-US">
                <a:solidFill>
                  <a:srgbClr val="0F6636"/>
                </a:solidFill>
              </a:rPr>
              <a:t>Lankford  -  Experimental Landscape</a:t>
            </a:r>
            <a:endParaRPr lang="en-US" dirty="0">
              <a:solidFill>
                <a:srgbClr val="0F6636"/>
              </a:solidFill>
            </a:endParaRPr>
          </a:p>
        </p:txBody>
      </p:sp>
      <p:sp>
        <p:nvSpPr>
          <p:cNvPr id="6" name="Slide Number Placeholder 5"/>
          <p:cNvSpPr>
            <a:spLocks noGrp="1"/>
          </p:cNvSpPr>
          <p:nvPr>
            <p:ph type="sldNum" sz="quarter" idx="4"/>
          </p:nvPr>
        </p:nvSpPr>
        <p:spPr>
          <a:xfrm>
            <a:off x="8414464" y="6351654"/>
            <a:ext cx="381000" cy="365125"/>
          </a:xfrm>
          <a:prstGeom prst="rect">
            <a:avLst/>
          </a:prstGeom>
        </p:spPr>
        <p:txBody>
          <a:bodyPr vert="horz" lIns="91440" tIns="45720" rIns="91440" bIns="45720" rtlCol="0" anchor="ctr"/>
          <a:lstStyle>
            <a:lvl1pPr algn="r">
              <a:defRPr sz="1200">
                <a:solidFill>
                  <a:schemeClr val="accent1"/>
                </a:solidFill>
                <a:latin typeface="+mn-lt"/>
                <a:cs typeface="Arial" pitchFamily="34" charset="0"/>
              </a:defRPr>
            </a:lvl1pPr>
          </a:lstStyle>
          <a:p>
            <a:pPr defTabSz="914400"/>
            <a:fld id="{26CA2777-A89F-4130-B308-73BB65955918}" type="slidenum">
              <a:rPr lang="en-US" smtClean="0">
                <a:solidFill>
                  <a:srgbClr val="0F6636"/>
                </a:solidFill>
              </a:rPr>
              <a:pPr defTabSz="914400"/>
              <a:t>‹#›</a:t>
            </a:fld>
            <a:endParaRPr lang="en-US" dirty="0">
              <a:solidFill>
                <a:srgbClr val="0F6636"/>
              </a:solidFill>
            </a:endParaRPr>
          </a:p>
        </p:txBody>
      </p:sp>
      <p:pic>
        <p:nvPicPr>
          <p:cNvPr id="7" name="Picture 9" descr="horizontal-logo-green-text.jp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1136778568"/>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Lst>
  <p:hf hdr="0"/>
  <p:txStyles>
    <p:titleStyle>
      <a:lvl1pPr algn="ctr" defTabSz="914400" rtl="0" eaLnBrk="1" latinLnBrk="0" hangingPunct="1">
        <a:spcBef>
          <a:spcPct val="0"/>
        </a:spcBef>
        <a:buNone/>
        <a:defRPr sz="4000" b="1" kern="1200">
          <a:solidFill>
            <a:srgbClr val="106636"/>
          </a:solidFill>
          <a:effectLst>
            <a:outerShdw blurRad="38100" dist="38100" dir="2700000" algn="tl">
              <a:srgbClr val="000000">
                <a:alpha val="43137"/>
              </a:srgbClr>
            </a:outerShdw>
          </a:effectLst>
          <a:latin typeface="+mj-lt"/>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200" b="0" kern="1200">
          <a:solidFill>
            <a:schemeClr val="tx1">
              <a:lumMod val="85000"/>
              <a:lumOff val="15000"/>
            </a:schemeClr>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b="0" kern="1200">
          <a:solidFill>
            <a:schemeClr val="tx1">
              <a:lumMod val="75000"/>
              <a:lumOff val="25000"/>
            </a:schemeClr>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b="0" kern="1200">
          <a:solidFill>
            <a:schemeClr val="tx1">
              <a:lumMod val="65000"/>
              <a:lumOff val="35000"/>
            </a:schemeClr>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50000"/>
              <a:lumOff val="50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68580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866776"/>
            <a:ext cx="8839199" cy="52593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7064"/>
            <a:ext cx="5257800" cy="365125"/>
          </a:xfrm>
          <a:prstGeom prst="rect">
            <a:avLst/>
          </a:prstGeom>
        </p:spPr>
        <p:txBody>
          <a:bodyPr vert="horz" lIns="91440" tIns="45720" rIns="91440" bIns="45720" rtlCol="0" anchor="ctr"/>
          <a:lstStyle>
            <a:lvl1pPr algn="r">
              <a:defRPr sz="1200">
                <a:solidFill>
                  <a:schemeClr val="accent1"/>
                </a:solidFill>
                <a:latin typeface="+mn-lt"/>
                <a:cs typeface="Arial" pitchFamily="34" charset="0"/>
              </a:defRPr>
            </a:lvl1pPr>
          </a:lstStyle>
          <a:p>
            <a:pPr fontAlgn="auto">
              <a:spcBef>
                <a:spcPts val="0"/>
              </a:spcBef>
              <a:spcAft>
                <a:spcPts val="0"/>
              </a:spcAft>
            </a:pPr>
            <a:r>
              <a:rPr lang="en-US" b="0">
                <a:solidFill>
                  <a:srgbClr val="0F6636"/>
                </a:solidFill>
              </a:rPr>
              <a:t>Lankford  -  Experimental Landscape</a:t>
            </a:r>
            <a:endParaRPr lang="en-US" b="0" dirty="0">
              <a:solidFill>
                <a:srgbClr val="0F6636"/>
              </a:solidFill>
            </a:endParaRPr>
          </a:p>
        </p:txBody>
      </p:sp>
      <p:sp>
        <p:nvSpPr>
          <p:cNvPr id="6" name="Slide Number Placeholder 5"/>
          <p:cNvSpPr>
            <a:spLocks noGrp="1"/>
          </p:cNvSpPr>
          <p:nvPr>
            <p:ph type="sldNum" sz="quarter" idx="4"/>
          </p:nvPr>
        </p:nvSpPr>
        <p:spPr>
          <a:xfrm>
            <a:off x="8414464" y="6351654"/>
            <a:ext cx="381000" cy="365125"/>
          </a:xfrm>
          <a:prstGeom prst="rect">
            <a:avLst/>
          </a:prstGeom>
        </p:spPr>
        <p:txBody>
          <a:bodyPr vert="horz" lIns="91440" tIns="45720" rIns="91440" bIns="45720" rtlCol="0" anchor="ctr"/>
          <a:lstStyle>
            <a:lvl1pPr algn="r">
              <a:defRPr sz="1200">
                <a:solidFill>
                  <a:schemeClr val="accent1"/>
                </a:solidFill>
                <a:latin typeface="+mn-lt"/>
                <a:cs typeface="Arial" pitchFamily="34" charset="0"/>
              </a:defRPr>
            </a:lvl1pPr>
          </a:lstStyle>
          <a:p>
            <a:pPr fontAlgn="auto">
              <a:spcBef>
                <a:spcPts val="0"/>
              </a:spcBef>
              <a:spcAft>
                <a:spcPts val="0"/>
              </a:spcAft>
            </a:pPr>
            <a:fld id="{26CA2777-A89F-4130-B308-73BB65955918}" type="slidenum">
              <a:rPr lang="en-US" b="0" smtClean="0">
                <a:solidFill>
                  <a:srgbClr val="0F6636"/>
                </a:solidFill>
              </a:rPr>
              <a:pPr fontAlgn="auto">
                <a:spcBef>
                  <a:spcPts val="0"/>
                </a:spcBef>
                <a:spcAft>
                  <a:spcPts val="0"/>
                </a:spcAft>
              </a:pPr>
              <a:t>‹#›</a:t>
            </a:fld>
            <a:endParaRPr lang="en-US" b="0" dirty="0">
              <a:solidFill>
                <a:srgbClr val="0F6636"/>
              </a:solidFill>
            </a:endParaRPr>
          </a:p>
        </p:txBody>
      </p:sp>
      <p:pic>
        <p:nvPicPr>
          <p:cNvPr id="7" name="Picture 9" descr="horizontal-logo-green-text.jp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1775055683"/>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Lst>
  <p:hf hdr="0"/>
  <p:txStyles>
    <p:titleStyle>
      <a:lvl1pPr algn="ctr" defTabSz="914400" rtl="0" eaLnBrk="1" latinLnBrk="0" hangingPunct="1">
        <a:spcBef>
          <a:spcPct val="0"/>
        </a:spcBef>
        <a:buNone/>
        <a:defRPr sz="4000" b="1" kern="1200">
          <a:solidFill>
            <a:srgbClr val="106636"/>
          </a:solidFill>
          <a:effectLst>
            <a:outerShdw blurRad="38100" dist="38100" dir="2700000" algn="tl">
              <a:srgbClr val="000000">
                <a:alpha val="43137"/>
              </a:srgbClr>
            </a:outerShdw>
          </a:effectLst>
          <a:latin typeface="+mj-lt"/>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200" b="0" kern="1200">
          <a:solidFill>
            <a:schemeClr val="tx1">
              <a:lumMod val="85000"/>
              <a:lumOff val="15000"/>
            </a:schemeClr>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b="0" kern="1200">
          <a:solidFill>
            <a:schemeClr val="tx1">
              <a:lumMod val="75000"/>
              <a:lumOff val="25000"/>
            </a:schemeClr>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b="0" kern="1200">
          <a:solidFill>
            <a:schemeClr val="tx1">
              <a:lumMod val="65000"/>
              <a:lumOff val="35000"/>
            </a:schemeClr>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50000"/>
              <a:lumOff val="50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68580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866776"/>
            <a:ext cx="8839199" cy="52593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7064"/>
            <a:ext cx="5257800" cy="365125"/>
          </a:xfrm>
          <a:prstGeom prst="rect">
            <a:avLst/>
          </a:prstGeom>
        </p:spPr>
        <p:txBody>
          <a:bodyPr vert="horz" lIns="91440" tIns="45720" rIns="91440" bIns="45720" rtlCol="0" anchor="ctr"/>
          <a:lstStyle>
            <a:lvl1pPr algn="r">
              <a:defRPr sz="1200">
                <a:solidFill>
                  <a:schemeClr val="accent1"/>
                </a:solidFill>
                <a:latin typeface="+mn-lt"/>
                <a:cs typeface="Arial" pitchFamily="34" charset="0"/>
              </a:defRPr>
            </a:lvl1pPr>
          </a:lstStyle>
          <a:p>
            <a:pPr defTabSz="914400"/>
            <a:r>
              <a:rPr lang="en-US">
                <a:solidFill>
                  <a:srgbClr val="0F6636"/>
                </a:solidFill>
              </a:rPr>
              <a:t>Lankford  -  Experimental Landscape</a:t>
            </a:r>
            <a:endParaRPr lang="en-US" dirty="0">
              <a:solidFill>
                <a:srgbClr val="0F6636"/>
              </a:solidFill>
            </a:endParaRPr>
          </a:p>
        </p:txBody>
      </p:sp>
      <p:sp>
        <p:nvSpPr>
          <p:cNvPr id="6" name="Slide Number Placeholder 5"/>
          <p:cNvSpPr>
            <a:spLocks noGrp="1"/>
          </p:cNvSpPr>
          <p:nvPr>
            <p:ph type="sldNum" sz="quarter" idx="4"/>
          </p:nvPr>
        </p:nvSpPr>
        <p:spPr>
          <a:xfrm>
            <a:off x="8414464" y="6351654"/>
            <a:ext cx="381000" cy="365125"/>
          </a:xfrm>
          <a:prstGeom prst="rect">
            <a:avLst/>
          </a:prstGeom>
        </p:spPr>
        <p:txBody>
          <a:bodyPr vert="horz" lIns="91440" tIns="45720" rIns="91440" bIns="45720" rtlCol="0" anchor="ctr"/>
          <a:lstStyle>
            <a:lvl1pPr algn="r">
              <a:defRPr sz="1200">
                <a:solidFill>
                  <a:schemeClr val="accent1"/>
                </a:solidFill>
                <a:latin typeface="+mn-lt"/>
                <a:cs typeface="Arial" pitchFamily="34" charset="0"/>
              </a:defRPr>
            </a:lvl1pPr>
          </a:lstStyle>
          <a:p>
            <a:pPr defTabSz="914400"/>
            <a:fld id="{26CA2777-A89F-4130-B308-73BB65955918}" type="slidenum">
              <a:rPr lang="en-US" smtClean="0">
                <a:solidFill>
                  <a:srgbClr val="0F6636"/>
                </a:solidFill>
              </a:rPr>
              <a:pPr defTabSz="914400"/>
              <a:t>‹#›</a:t>
            </a:fld>
            <a:endParaRPr lang="en-US" dirty="0">
              <a:solidFill>
                <a:srgbClr val="0F6636"/>
              </a:solidFill>
            </a:endParaRPr>
          </a:p>
        </p:txBody>
      </p:sp>
      <p:pic>
        <p:nvPicPr>
          <p:cNvPr id="7" name="Picture 9" descr="horizontal-logo-green-text.jp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2842724497"/>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Lst>
  <p:hf hdr="0"/>
  <p:txStyles>
    <p:titleStyle>
      <a:lvl1pPr algn="ctr" defTabSz="914400" rtl="0" eaLnBrk="1" latinLnBrk="0" hangingPunct="1">
        <a:spcBef>
          <a:spcPct val="0"/>
        </a:spcBef>
        <a:buNone/>
        <a:defRPr sz="4000" b="1" kern="1200">
          <a:solidFill>
            <a:srgbClr val="106636"/>
          </a:solidFill>
          <a:effectLst>
            <a:outerShdw blurRad="38100" dist="38100" dir="2700000" algn="tl">
              <a:srgbClr val="000000">
                <a:alpha val="43137"/>
              </a:srgbClr>
            </a:outerShdw>
          </a:effectLst>
          <a:latin typeface="+mj-lt"/>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200" b="0" kern="1200">
          <a:solidFill>
            <a:schemeClr val="tx1">
              <a:lumMod val="85000"/>
              <a:lumOff val="15000"/>
            </a:schemeClr>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b="0" kern="1200">
          <a:solidFill>
            <a:schemeClr val="tx1">
              <a:lumMod val="75000"/>
              <a:lumOff val="25000"/>
            </a:schemeClr>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b="0" kern="1200">
          <a:solidFill>
            <a:schemeClr val="tx1">
              <a:lumMod val="65000"/>
              <a:lumOff val="35000"/>
            </a:schemeClr>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50000"/>
              <a:lumOff val="50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68580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866776"/>
            <a:ext cx="8839199" cy="52593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7064"/>
            <a:ext cx="5257800" cy="365125"/>
          </a:xfrm>
          <a:prstGeom prst="rect">
            <a:avLst/>
          </a:prstGeom>
        </p:spPr>
        <p:txBody>
          <a:bodyPr vert="horz" lIns="91440" tIns="45720" rIns="91440" bIns="45720" rtlCol="0" anchor="ctr"/>
          <a:lstStyle>
            <a:lvl1pPr algn="r">
              <a:defRPr sz="1200" b="1">
                <a:solidFill>
                  <a:schemeClr val="accent1"/>
                </a:solidFill>
                <a:latin typeface="+mn-lt"/>
                <a:cs typeface="Arial" pitchFamily="34" charset="0"/>
              </a:defRPr>
            </a:lvl1pPr>
          </a:lstStyle>
          <a:p>
            <a:pPr defTabSz="914400"/>
            <a:r>
              <a:rPr lang="en-US">
                <a:solidFill>
                  <a:srgbClr val="0F6636"/>
                </a:solidFill>
              </a:rPr>
              <a:t>Lankford  -  Experimental Landscape</a:t>
            </a:r>
            <a:endParaRPr lang="en-US" dirty="0">
              <a:solidFill>
                <a:srgbClr val="0F6636"/>
              </a:solidFill>
            </a:endParaRPr>
          </a:p>
        </p:txBody>
      </p:sp>
      <p:sp>
        <p:nvSpPr>
          <p:cNvPr id="6" name="Slide Number Placeholder 5"/>
          <p:cNvSpPr>
            <a:spLocks noGrp="1"/>
          </p:cNvSpPr>
          <p:nvPr>
            <p:ph type="sldNum" sz="quarter" idx="4"/>
          </p:nvPr>
        </p:nvSpPr>
        <p:spPr>
          <a:xfrm>
            <a:off x="8414464" y="6351654"/>
            <a:ext cx="381000" cy="365125"/>
          </a:xfrm>
          <a:prstGeom prst="rect">
            <a:avLst/>
          </a:prstGeom>
        </p:spPr>
        <p:txBody>
          <a:bodyPr vert="horz" lIns="91440" tIns="45720" rIns="91440" bIns="45720" rtlCol="0" anchor="ctr"/>
          <a:lstStyle>
            <a:lvl1pPr algn="r">
              <a:defRPr sz="1200" b="1">
                <a:solidFill>
                  <a:schemeClr val="accent1"/>
                </a:solidFill>
                <a:latin typeface="+mn-lt"/>
                <a:cs typeface="Arial" pitchFamily="34" charset="0"/>
              </a:defRPr>
            </a:lvl1pPr>
          </a:lstStyle>
          <a:p>
            <a:pPr defTabSz="914400"/>
            <a:fld id="{26CA2777-A89F-4130-B308-73BB65955918}" type="slidenum">
              <a:rPr lang="en-US" smtClean="0">
                <a:solidFill>
                  <a:srgbClr val="0F6636"/>
                </a:solidFill>
              </a:rPr>
              <a:pPr defTabSz="914400"/>
              <a:t>‹#›</a:t>
            </a:fld>
            <a:endParaRPr lang="en-US" dirty="0">
              <a:solidFill>
                <a:srgbClr val="0F6636"/>
              </a:solidFill>
            </a:endParaRPr>
          </a:p>
        </p:txBody>
      </p:sp>
      <p:pic>
        <p:nvPicPr>
          <p:cNvPr id="7" name="Picture 9" descr="horizontal-logo-green-text.jpg"/>
          <p:cNvPicPr>
            <a:picLocks noChangeAspect="1"/>
          </p:cNvPicPr>
          <p:nvPr/>
        </p:nvPicPr>
        <p:blipFill>
          <a:blip r:embed="rId8" cstate="print"/>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4010316065"/>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Lst>
  <p:hf hdr="0"/>
  <p:txStyles>
    <p:titleStyle>
      <a:lvl1pPr algn="ctr" defTabSz="914400" rtl="0" eaLnBrk="1" latinLnBrk="0" hangingPunct="1">
        <a:spcBef>
          <a:spcPct val="0"/>
        </a:spcBef>
        <a:buNone/>
        <a:defRPr sz="4000" b="1" kern="1200">
          <a:solidFill>
            <a:srgbClr val="106636"/>
          </a:solidFill>
          <a:effectLst>
            <a:outerShdw blurRad="38100" dist="38100" dir="2700000" algn="tl">
              <a:srgbClr val="000000">
                <a:alpha val="43137"/>
              </a:srgbClr>
            </a:outerShdw>
          </a:effectLst>
          <a:latin typeface="+mj-lt"/>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200" b="1" kern="1200">
          <a:solidFill>
            <a:schemeClr val="tx1">
              <a:lumMod val="85000"/>
              <a:lumOff val="15000"/>
            </a:schemeClr>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b="1" kern="1200">
          <a:solidFill>
            <a:schemeClr val="tx1">
              <a:lumMod val="75000"/>
              <a:lumOff val="25000"/>
            </a:schemeClr>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50000"/>
              <a:lumOff val="50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9144000" cy="6857999"/>
          </a:xfrm>
          <a:prstGeom prst="rect">
            <a:avLst/>
          </a:prstGeom>
        </p:spPr>
      </p:pic>
      <p:sp>
        <p:nvSpPr>
          <p:cNvPr id="2" name="Holder 2"/>
          <p:cNvSpPr>
            <a:spLocks noGrp="1"/>
          </p:cNvSpPr>
          <p:nvPr>
            <p:ph type="title"/>
          </p:nvPr>
        </p:nvSpPr>
        <p:spPr>
          <a:xfrm>
            <a:off x="1191577" y="-83819"/>
            <a:ext cx="6760844" cy="795020"/>
          </a:xfrm>
          <a:prstGeom prst="rect">
            <a:avLst/>
          </a:prstGeom>
        </p:spPr>
        <p:txBody>
          <a:bodyPr wrap="square" lIns="0" tIns="0" rIns="0" bIns="0">
            <a:spAutoFit/>
          </a:bodyPr>
          <a:lstStyle>
            <a:lvl1pPr>
              <a:defRPr sz="2600" b="1" i="0">
                <a:solidFill>
                  <a:srgbClr val="106636"/>
                </a:solidFill>
                <a:latin typeface="Calibri"/>
                <a:cs typeface="Calibri"/>
              </a:defRPr>
            </a:lvl1pPr>
          </a:lstStyle>
          <a:p>
            <a:endParaRPr/>
          </a:p>
        </p:txBody>
      </p:sp>
      <p:sp>
        <p:nvSpPr>
          <p:cNvPr id="3" name="Holder 3"/>
          <p:cNvSpPr>
            <a:spLocks noGrp="1"/>
          </p:cNvSpPr>
          <p:nvPr>
            <p:ph type="body" idx="1"/>
          </p:nvPr>
        </p:nvSpPr>
        <p:spPr>
          <a:xfrm>
            <a:off x="469560" y="1352296"/>
            <a:ext cx="5162550" cy="2050414"/>
          </a:xfrm>
          <a:prstGeom prst="rect">
            <a:avLst/>
          </a:prstGeom>
        </p:spPr>
        <p:txBody>
          <a:bodyPr wrap="square" lIns="0" tIns="0" rIns="0" bIns="0">
            <a:spAutoFit/>
          </a:bodyPr>
          <a:lstStyle>
            <a:lvl1pPr>
              <a:defRPr sz="1900" b="0" i="0">
                <a:solidFill>
                  <a:srgbClr val="262626"/>
                </a:solidFill>
                <a:latin typeface="Candara"/>
                <a:cs typeface="Candar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r>
              <a:rPr lang="en-US"/>
              <a:t>Lankford  -  Experimental Landscape</a:t>
            </a:r>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r>
              <a:rPr lang="en-US"/>
              <a:t>Snowmass 07/17/2022</a:t>
            </a:r>
          </a:p>
        </p:txBody>
      </p:sp>
      <p:sp>
        <p:nvSpPr>
          <p:cNvPr id="6" name="Holder 6"/>
          <p:cNvSpPr>
            <a:spLocks noGrp="1"/>
          </p:cNvSpPr>
          <p:nvPr>
            <p:ph type="sldNum" sz="quarter" idx="7"/>
          </p:nvPr>
        </p:nvSpPr>
        <p:spPr>
          <a:xfrm>
            <a:off x="8851647" y="6617896"/>
            <a:ext cx="244475" cy="211454"/>
          </a:xfrm>
          <a:prstGeom prst="rect">
            <a:avLst/>
          </a:prstGeom>
        </p:spPr>
        <p:txBody>
          <a:bodyPr wrap="square" lIns="0" tIns="0" rIns="0" bIns="0">
            <a:spAutoFit/>
          </a:bodyPr>
          <a:lstStyle>
            <a:lvl1pPr>
              <a:defRPr sz="1200" b="1" i="0">
                <a:solidFill>
                  <a:srgbClr val="0F6636"/>
                </a:solidFill>
                <a:latin typeface="Calibri"/>
                <a:cs typeface="Calibri"/>
              </a:defRPr>
            </a:lvl1pPr>
          </a:lstStyle>
          <a:p>
            <a:pPr marL="38100">
              <a:lnSpc>
                <a:spcPct val="100000"/>
              </a:lnSpc>
              <a:spcBef>
                <a:spcPts val="40"/>
              </a:spcBef>
            </a:pPr>
            <a:fld id="{81D60167-4931-47E6-BA6A-407CBD079E47}" type="slidenum">
              <a:rPr spc="-25" dirty="0"/>
              <a:t>‹#›</a:t>
            </a:fld>
            <a:endParaRPr spc="-25" dirty="0"/>
          </a:p>
        </p:txBody>
      </p:sp>
    </p:spTree>
    <p:extLst>
      <p:ext uri="{BB962C8B-B14F-4D97-AF65-F5344CB8AC3E}">
        <p14:creationId xmlns:p14="http://schemas.microsoft.com/office/powerpoint/2010/main" val="954362195"/>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Lst>
  <p:hf hd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68580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866776"/>
            <a:ext cx="8839199" cy="52593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7064"/>
            <a:ext cx="5257800" cy="365125"/>
          </a:xfrm>
          <a:prstGeom prst="rect">
            <a:avLst/>
          </a:prstGeom>
        </p:spPr>
        <p:txBody>
          <a:bodyPr vert="horz" lIns="91440" tIns="45720" rIns="91440" bIns="45720" rtlCol="0" anchor="ctr"/>
          <a:lstStyle>
            <a:lvl1pPr algn="r">
              <a:defRPr sz="1200" b="1">
                <a:solidFill>
                  <a:schemeClr val="accent1"/>
                </a:solidFill>
                <a:latin typeface="+mn-lt"/>
                <a:cs typeface="Arial" pitchFamily="34" charset="0"/>
              </a:defRPr>
            </a:lvl1pPr>
          </a:lstStyle>
          <a:p>
            <a:r>
              <a:rPr lang="en-US">
                <a:solidFill>
                  <a:srgbClr val="0F6636"/>
                </a:solidFill>
              </a:rPr>
              <a:t>Lankford  -  Experimental Landscape</a:t>
            </a:r>
            <a:endParaRPr lang="en-US" dirty="0">
              <a:solidFill>
                <a:srgbClr val="0F6636"/>
              </a:solidFill>
            </a:endParaRPr>
          </a:p>
        </p:txBody>
      </p:sp>
      <p:sp>
        <p:nvSpPr>
          <p:cNvPr id="6" name="Slide Number Placeholder 5"/>
          <p:cNvSpPr>
            <a:spLocks noGrp="1"/>
          </p:cNvSpPr>
          <p:nvPr>
            <p:ph type="sldNum" sz="quarter" idx="4"/>
          </p:nvPr>
        </p:nvSpPr>
        <p:spPr>
          <a:xfrm>
            <a:off x="8414464" y="6351654"/>
            <a:ext cx="381000" cy="365125"/>
          </a:xfrm>
          <a:prstGeom prst="rect">
            <a:avLst/>
          </a:prstGeom>
        </p:spPr>
        <p:txBody>
          <a:bodyPr vert="horz" lIns="91440" tIns="45720" rIns="91440" bIns="45720" rtlCol="0" anchor="ctr"/>
          <a:lstStyle>
            <a:lvl1pPr algn="r">
              <a:defRPr sz="1200" b="1">
                <a:solidFill>
                  <a:schemeClr val="accent1"/>
                </a:solidFill>
                <a:latin typeface="+mn-lt"/>
                <a:cs typeface="Arial" pitchFamily="34" charset="0"/>
              </a:defRPr>
            </a:lvl1pPr>
          </a:lstStyle>
          <a:p>
            <a:fld id="{26CA2777-A89F-4130-B308-73BB65955918}" type="slidenum">
              <a:rPr lang="en-US" smtClean="0">
                <a:solidFill>
                  <a:srgbClr val="0F6636"/>
                </a:solidFill>
              </a:rPr>
              <a:pPr/>
              <a:t>‹#›</a:t>
            </a:fld>
            <a:endParaRPr lang="en-US" dirty="0">
              <a:solidFill>
                <a:srgbClr val="0F6636"/>
              </a:solidFill>
            </a:endParaRPr>
          </a:p>
        </p:txBody>
      </p:sp>
      <p:pic>
        <p:nvPicPr>
          <p:cNvPr id="7" name="Picture 9" descr="horizontal-logo-green-text.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221838699"/>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Lst>
  <p:hf hdr="0"/>
  <p:txStyles>
    <p:titleStyle>
      <a:lvl1pPr algn="ctr" defTabSz="914400" rtl="0" eaLnBrk="1" latinLnBrk="0" hangingPunct="1">
        <a:spcBef>
          <a:spcPct val="0"/>
        </a:spcBef>
        <a:buNone/>
        <a:defRPr sz="4000" b="1" kern="1200">
          <a:solidFill>
            <a:srgbClr val="106636"/>
          </a:solidFill>
          <a:effectLst>
            <a:outerShdw blurRad="38100" dist="38100" dir="2700000" algn="tl">
              <a:srgbClr val="000000">
                <a:alpha val="43137"/>
              </a:srgbClr>
            </a:outerShdw>
          </a:effectLst>
          <a:latin typeface="+mj-lt"/>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200" b="1" kern="1200">
          <a:solidFill>
            <a:schemeClr val="tx1">
              <a:lumMod val="75000"/>
              <a:lumOff val="25000"/>
            </a:schemeClr>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b="1" kern="1200">
          <a:solidFill>
            <a:schemeClr val="tx1">
              <a:lumMod val="50000"/>
              <a:lumOff val="50000"/>
            </a:schemeClr>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50000"/>
              <a:lumOff val="50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68580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866776"/>
            <a:ext cx="8839199" cy="52593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124200" y="6357064"/>
            <a:ext cx="5257800" cy="365125"/>
          </a:xfrm>
          <a:prstGeom prst="rect">
            <a:avLst/>
          </a:prstGeom>
        </p:spPr>
        <p:txBody>
          <a:bodyPr vert="horz" lIns="91440" tIns="45720" rIns="91440" bIns="45720" rtlCol="0" anchor="ctr"/>
          <a:lstStyle>
            <a:lvl1pPr algn="r">
              <a:defRPr sz="1200">
                <a:solidFill>
                  <a:schemeClr val="accent1"/>
                </a:solidFill>
                <a:latin typeface="+mn-lt"/>
                <a:cs typeface="Arial" pitchFamily="34" charset="0"/>
              </a:defRPr>
            </a:lvl1pPr>
          </a:lstStyle>
          <a:p>
            <a:r>
              <a:rPr lang="en-US">
                <a:solidFill>
                  <a:srgbClr val="0F6636"/>
                </a:solidFill>
              </a:rPr>
              <a:t>Lankford  -  Experimental Landscape</a:t>
            </a:r>
            <a:endParaRPr lang="en-US" dirty="0">
              <a:solidFill>
                <a:srgbClr val="0F6636"/>
              </a:solidFill>
            </a:endParaRPr>
          </a:p>
        </p:txBody>
      </p:sp>
      <p:sp>
        <p:nvSpPr>
          <p:cNvPr id="6" name="Slide Number Placeholder 5"/>
          <p:cNvSpPr>
            <a:spLocks noGrp="1"/>
          </p:cNvSpPr>
          <p:nvPr>
            <p:ph type="sldNum" sz="quarter" idx="4"/>
          </p:nvPr>
        </p:nvSpPr>
        <p:spPr>
          <a:xfrm>
            <a:off x="8414464" y="6351654"/>
            <a:ext cx="381000" cy="365125"/>
          </a:xfrm>
          <a:prstGeom prst="rect">
            <a:avLst/>
          </a:prstGeom>
        </p:spPr>
        <p:txBody>
          <a:bodyPr vert="horz" lIns="91440" tIns="45720" rIns="91440" bIns="45720" rtlCol="0" anchor="ctr"/>
          <a:lstStyle>
            <a:lvl1pPr algn="r">
              <a:defRPr sz="1200">
                <a:solidFill>
                  <a:schemeClr val="accent1"/>
                </a:solidFill>
                <a:latin typeface="+mn-lt"/>
                <a:cs typeface="Arial" pitchFamily="34" charset="0"/>
              </a:defRPr>
            </a:lvl1pPr>
          </a:lstStyle>
          <a:p>
            <a:fld id="{26CA2777-A89F-4130-B308-73BB65955918}" type="slidenum">
              <a:rPr lang="en-US" smtClean="0">
                <a:solidFill>
                  <a:srgbClr val="0F6636"/>
                </a:solidFill>
              </a:rPr>
              <a:pPr/>
              <a:t>‹#›</a:t>
            </a:fld>
            <a:endParaRPr lang="en-US" dirty="0">
              <a:solidFill>
                <a:srgbClr val="0F6636"/>
              </a:solidFill>
            </a:endParaRPr>
          </a:p>
        </p:txBody>
      </p:sp>
      <p:pic>
        <p:nvPicPr>
          <p:cNvPr id="7" name="Picture 9" descr="horizontal-logo-green-text.jpg"/>
          <p:cNvPicPr>
            <a:picLocks noChangeAspect="1"/>
          </p:cNvPicPr>
          <p:nvPr/>
        </p:nvPicPr>
        <p:blipFill>
          <a:blip r:embed="rId9" cstate="print"/>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4235486270"/>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9" r:id="rId6"/>
  </p:sldLayoutIdLst>
  <p:hf hdr="0"/>
  <p:txStyles>
    <p:titleStyle>
      <a:lvl1pPr algn="ctr" defTabSz="914400" rtl="0" eaLnBrk="1" latinLnBrk="0" hangingPunct="1">
        <a:spcBef>
          <a:spcPct val="0"/>
        </a:spcBef>
        <a:buNone/>
        <a:defRPr sz="4000" b="1" kern="1200">
          <a:solidFill>
            <a:srgbClr val="106636"/>
          </a:solidFill>
          <a:effectLst>
            <a:outerShdw blurRad="38100" dist="38100" dir="2700000" algn="tl">
              <a:srgbClr val="000000">
                <a:alpha val="43137"/>
              </a:srgbClr>
            </a:outerShdw>
          </a:effectLst>
          <a:latin typeface="+mj-lt"/>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200" b="1" kern="1200">
          <a:solidFill>
            <a:schemeClr val="tx1">
              <a:lumMod val="75000"/>
              <a:lumOff val="25000"/>
            </a:schemeClr>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b="1" kern="1200">
          <a:solidFill>
            <a:srgbClr val="0070C0"/>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b="1" kern="1200">
          <a:solidFill>
            <a:schemeClr val="accent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accent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68580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866776"/>
            <a:ext cx="8839199" cy="52593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7064"/>
            <a:ext cx="5257800" cy="365125"/>
          </a:xfrm>
          <a:prstGeom prst="rect">
            <a:avLst/>
          </a:prstGeom>
        </p:spPr>
        <p:txBody>
          <a:bodyPr vert="horz" lIns="91440" tIns="45720" rIns="91440" bIns="45720" rtlCol="0" anchor="ctr"/>
          <a:lstStyle>
            <a:lvl1pPr algn="r">
              <a:defRPr sz="1200" b="1">
                <a:solidFill>
                  <a:schemeClr val="accent1"/>
                </a:solidFill>
                <a:latin typeface="+mn-lt"/>
                <a:cs typeface="Arial" pitchFamily="34" charset="0"/>
              </a:defRPr>
            </a:lvl1pPr>
          </a:lstStyle>
          <a:p>
            <a:r>
              <a:rPr lang="en-US">
                <a:solidFill>
                  <a:srgbClr val="0F6636"/>
                </a:solidFill>
              </a:rPr>
              <a:t>Lankford  -  Experimental Landscape</a:t>
            </a:r>
            <a:endParaRPr lang="en-US" dirty="0">
              <a:solidFill>
                <a:srgbClr val="0F6636"/>
              </a:solidFill>
            </a:endParaRPr>
          </a:p>
        </p:txBody>
      </p:sp>
      <p:sp>
        <p:nvSpPr>
          <p:cNvPr id="6" name="Slide Number Placeholder 5"/>
          <p:cNvSpPr>
            <a:spLocks noGrp="1"/>
          </p:cNvSpPr>
          <p:nvPr>
            <p:ph type="sldNum" sz="quarter" idx="4"/>
          </p:nvPr>
        </p:nvSpPr>
        <p:spPr>
          <a:xfrm>
            <a:off x="8414464" y="6351654"/>
            <a:ext cx="381000" cy="365125"/>
          </a:xfrm>
          <a:prstGeom prst="rect">
            <a:avLst/>
          </a:prstGeom>
        </p:spPr>
        <p:txBody>
          <a:bodyPr vert="horz" lIns="91440" tIns="45720" rIns="91440" bIns="45720" rtlCol="0" anchor="ctr"/>
          <a:lstStyle>
            <a:lvl1pPr algn="r">
              <a:defRPr sz="1200" b="1">
                <a:solidFill>
                  <a:schemeClr val="accent1"/>
                </a:solidFill>
                <a:latin typeface="+mn-lt"/>
                <a:cs typeface="Arial" pitchFamily="34" charset="0"/>
              </a:defRPr>
            </a:lvl1pPr>
          </a:lstStyle>
          <a:p>
            <a:fld id="{26CA2777-A89F-4130-B308-73BB65955918}" type="slidenum">
              <a:rPr lang="en-US" smtClean="0">
                <a:solidFill>
                  <a:srgbClr val="0F6636"/>
                </a:solidFill>
              </a:rPr>
              <a:pPr/>
              <a:t>‹#›</a:t>
            </a:fld>
            <a:endParaRPr lang="en-US" dirty="0">
              <a:solidFill>
                <a:srgbClr val="0F6636"/>
              </a:solidFill>
            </a:endParaRPr>
          </a:p>
        </p:txBody>
      </p:sp>
      <p:pic>
        <p:nvPicPr>
          <p:cNvPr id="7" name="Picture 9" descr="horizontal-logo-green-text.jpg"/>
          <p:cNvPicPr>
            <a:picLocks noChangeAspect="1"/>
          </p:cNvPicPr>
          <p:nvPr/>
        </p:nvPicPr>
        <p:blipFill>
          <a:blip r:embed="rId8" cstate="print"/>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1162624688"/>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Lst>
  <p:hf hdr="0"/>
  <p:txStyles>
    <p:titleStyle>
      <a:lvl1pPr algn="ctr" defTabSz="914400" rtl="0" eaLnBrk="1" latinLnBrk="0" hangingPunct="1">
        <a:spcBef>
          <a:spcPct val="0"/>
        </a:spcBef>
        <a:buNone/>
        <a:defRPr sz="4000" b="1" kern="1200">
          <a:solidFill>
            <a:srgbClr val="106636"/>
          </a:solidFill>
          <a:effectLst>
            <a:outerShdw blurRad="38100" dist="38100" dir="2700000" algn="tl">
              <a:srgbClr val="000000">
                <a:alpha val="43137"/>
              </a:srgbClr>
            </a:outerShdw>
          </a:effectLst>
          <a:latin typeface="+mj-lt"/>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200" b="1" kern="1200">
          <a:solidFill>
            <a:schemeClr val="tx1">
              <a:lumMod val="85000"/>
              <a:lumOff val="15000"/>
            </a:schemeClr>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b="1" kern="1200">
          <a:solidFill>
            <a:schemeClr val="tx1">
              <a:lumMod val="75000"/>
              <a:lumOff val="25000"/>
            </a:schemeClr>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50000"/>
              <a:lumOff val="50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68580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866776"/>
            <a:ext cx="8839199" cy="52593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124200" y="6357064"/>
            <a:ext cx="5257800" cy="365125"/>
          </a:xfrm>
          <a:prstGeom prst="rect">
            <a:avLst/>
          </a:prstGeom>
        </p:spPr>
        <p:txBody>
          <a:bodyPr vert="horz" lIns="91440" tIns="45720" rIns="91440" bIns="45720" rtlCol="0" anchor="ctr"/>
          <a:lstStyle>
            <a:lvl1pPr algn="r">
              <a:defRPr sz="1200" b="1">
                <a:solidFill>
                  <a:schemeClr val="accent1"/>
                </a:solidFill>
                <a:latin typeface="+mn-lt"/>
                <a:cs typeface="Arial" pitchFamily="34" charset="0"/>
              </a:defRPr>
            </a:lvl1pPr>
          </a:lstStyle>
          <a:p>
            <a:pPr fontAlgn="base">
              <a:spcBef>
                <a:spcPct val="0"/>
              </a:spcBef>
              <a:spcAft>
                <a:spcPct val="0"/>
              </a:spcAft>
            </a:pPr>
            <a:r>
              <a:rPr lang="en-US">
                <a:solidFill>
                  <a:srgbClr val="0F6636"/>
                </a:solidFill>
              </a:rPr>
              <a:t>Lankford  -  Experimental Landscape</a:t>
            </a:r>
            <a:endParaRPr lang="en-US" dirty="0">
              <a:solidFill>
                <a:srgbClr val="0F6636"/>
              </a:solidFill>
            </a:endParaRPr>
          </a:p>
        </p:txBody>
      </p:sp>
      <p:sp>
        <p:nvSpPr>
          <p:cNvPr id="6" name="Slide Number Placeholder 5"/>
          <p:cNvSpPr>
            <a:spLocks noGrp="1"/>
          </p:cNvSpPr>
          <p:nvPr>
            <p:ph type="sldNum" sz="quarter" idx="4"/>
          </p:nvPr>
        </p:nvSpPr>
        <p:spPr>
          <a:xfrm>
            <a:off x="8414464" y="6351654"/>
            <a:ext cx="381000" cy="365125"/>
          </a:xfrm>
          <a:prstGeom prst="rect">
            <a:avLst/>
          </a:prstGeom>
        </p:spPr>
        <p:txBody>
          <a:bodyPr vert="horz" lIns="91440" tIns="45720" rIns="91440" bIns="45720" rtlCol="0" anchor="ctr"/>
          <a:lstStyle>
            <a:lvl1pPr algn="r">
              <a:defRPr sz="1200" b="1">
                <a:solidFill>
                  <a:schemeClr val="accent1"/>
                </a:solidFill>
                <a:latin typeface="+mn-lt"/>
                <a:cs typeface="Arial" pitchFamily="34" charset="0"/>
              </a:defRPr>
            </a:lvl1pPr>
          </a:lstStyle>
          <a:p>
            <a:fld id="{26CA2777-A89F-4130-B308-73BB65955918}" type="slidenum">
              <a:rPr lang="en-US" smtClean="0">
                <a:solidFill>
                  <a:srgbClr val="0F6636"/>
                </a:solidFill>
              </a:rPr>
              <a:pPr/>
              <a:t>‹#›</a:t>
            </a:fld>
            <a:endParaRPr lang="en-US" dirty="0">
              <a:solidFill>
                <a:srgbClr val="0F6636"/>
              </a:solidFill>
            </a:endParaRPr>
          </a:p>
        </p:txBody>
      </p:sp>
      <p:pic>
        <p:nvPicPr>
          <p:cNvPr id="7" name="Picture 9" descr="horizontal-logo-green-text.jpg"/>
          <p:cNvPicPr>
            <a:picLocks noChangeAspect="1"/>
          </p:cNvPicPr>
          <p:nvPr userDrawn="1"/>
        </p:nvPicPr>
        <p:blipFill>
          <a:blip r:embed="rId7" cstate="print"/>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1698799800"/>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Lst>
  <p:hf hdr="0"/>
  <p:txStyles>
    <p:titleStyle>
      <a:lvl1pPr algn="ctr" defTabSz="914400" rtl="0" eaLnBrk="1" latinLnBrk="0" hangingPunct="1">
        <a:spcBef>
          <a:spcPct val="0"/>
        </a:spcBef>
        <a:buNone/>
        <a:defRPr sz="4000" b="1" kern="1200">
          <a:solidFill>
            <a:srgbClr val="106636"/>
          </a:solidFill>
          <a:effectLst>
            <a:outerShdw blurRad="38100" dist="38100" dir="2700000" algn="tl">
              <a:srgbClr val="000000">
                <a:alpha val="43137"/>
              </a:srgbClr>
            </a:outerShdw>
          </a:effectLst>
          <a:latin typeface="+mj-lt"/>
          <a:ea typeface="+mj-ea"/>
          <a:cs typeface="Arial" pitchFamily="34" charset="0"/>
        </a:defRPr>
      </a:lvl1pPr>
    </p:titleStyle>
    <p:bodyStyle>
      <a:lvl1pPr marL="225425" indent="-225425" algn="l" defTabSz="914400" rtl="0" eaLnBrk="1" latinLnBrk="0" hangingPunct="1">
        <a:spcBef>
          <a:spcPct val="20000"/>
        </a:spcBef>
        <a:buFont typeface="Arial" pitchFamily="34" charset="0"/>
        <a:buChar char="•"/>
        <a:defRPr sz="2400" b="1" kern="1200">
          <a:solidFill>
            <a:srgbClr val="146737"/>
          </a:solidFill>
          <a:latin typeface="+mn-lt"/>
          <a:ea typeface="+mn-ea"/>
          <a:cs typeface="Arial" pitchFamily="34" charset="0"/>
        </a:defRPr>
      </a:lvl1pPr>
      <a:lvl2pPr marL="688975" indent="-231775" algn="l" defTabSz="914400" rtl="0" eaLnBrk="1" latinLnBrk="0" hangingPunct="1">
        <a:spcBef>
          <a:spcPct val="20000"/>
        </a:spcBef>
        <a:buFont typeface="Arial" pitchFamily="34" charset="0"/>
        <a:buChar char="–"/>
        <a:defRPr sz="2200" b="1" kern="1200">
          <a:solidFill>
            <a:schemeClr val="tx1">
              <a:lumMod val="85000"/>
              <a:lumOff val="15000"/>
            </a:schemeClr>
          </a:solidFill>
          <a:latin typeface="+mn-lt"/>
          <a:ea typeface="+mn-ea"/>
          <a:cs typeface="Arial" pitchFamily="34" charset="0"/>
        </a:defRPr>
      </a:lvl2pPr>
      <a:lvl3pPr marL="1081088" indent="-166688" algn="l" defTabSz="914400" rtl="0" eaLnBrk="1" latinLnBrk="0" hangingPunct="1">
        <a:spcBef>
          <a:spcPct val="20000"/>
        </a:spcBef>
        <a:buFont typeface="Arial" pitchFamily="34" charset="0"/>
        <a:buChar char="•"/>
        <a:defRPr sz="2000" b="1" kern="1200">
          <a:solidFill>
            <a:schemeClr val="tx1">
              <a:lumMod val="75000"/>
              <a:lumOff val="25000"/>
            </a:schemeClr>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50000"/>
              <a:lumOff val="50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defTabSz="457200" fontAlgn="base">
              <a:spcBef>
                <a:spcPct val="0"/>
              </a:spcBef>
              <a:spcAft>
                <a:spcPct val="0"/>
              </a:spcAft>
              <a:defRPr/>
            </a:pPr>
            <a:r>
              <a:rPr lang="en-US">
                <a:ea typeface="Geneva" charset="0"/>
              </a:rPr>
              <a:t>Snowmass 07/17/2022</a:t>
            </a:r>
            <a:endParaRPr lang="en-US" dirty="0">
              <a:ea typeface="Geneva" charset="0"/>
            </a:endParaRPr>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defTabSz="457200" fontAlgn="base">
              <a:spcBef>
                <a:spcPct val="0"/>
              </a:spcBef>
              <a:spcAft>
                <a:spcPct val="0"/>
              </a:spcAft>
              <a:defRPr/>
            </a:pPr>
            <a:r>
              <a:rPr lang="en-US"/>
              <a:t>Lankford  -  Experimental Landscape</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defTabSz="457200" fontAlgn="base">
              <a:spcBef>
                <a:spcPct val="0"/>
              </a:spcBef>
              <a:spcAft>
                <a:spcPct val="0"/>
              </a:spcAft>
              <a:defRPr/>
            </a:pPr>
            <a:fld id="{148C009B-CB69-E04A-B9B3-34B26D69E9CF}" type="slidenum">
              <a:rPr lang="en-US">
                <a:ea typeface="Geneva" charset="0"/>
              </a:rPr>
              <a:pPr defTabSz="457200" fontAlgn="base">
                <a:spcBef>
                  <a:spcPct val="0"/>
                </a:spcBef>
                <a:spcAft>
                  <a:spcPct val="0"/>
                </a:spcAft>
                <a:defRPr/>
              </a:pPr>
              <a:t>‹#›</a:t>
            </a:fld>
            <a:endParaRPr lang="en-US" dirty="0">
              <a:ea typeface="Geneva" charset="0"/>
            </a:endParaRPr>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solidFill>
                <a:srgbClr val="003087"/>
              </a:solidFill>
            </a:endParaRPr>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6459045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68580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866776"/>
            <a:ext cx="8839199" cy="52593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124200" y="6357064"/>
            <a:ext cx="5257800" cy="365125"/>
          </a:xfrm>
          <a:prstGeom prst="rect">
            <a:avLst/>
          </a:prstGeom>
        </p:spPr>
        <p:txBody>
          <a:bodyPr vert="horz" lIns="91440" tIns="45720" rIns="91440" bIns="45720" rtlCol="0" anchor="ctr"/>
          <a:lstStyle>
            <a:lvl1pPr algn="r">
              <a:defRPr sz="1200">
                <a:solidFill>
                  <a:schemeClr val="accent1"/>
                </a:solidFill>
                <a:latin typeface="+mn-lt"/>
                <a:cs typeface="Arial" pitchFamily="34" charset="0"/>
              </a:defRPr>
            </a:lvl1pPr>
          </a:lstStyle>
          <a:p>
            <a:r>
              <a:rPr lang="en-US">
                <a:solidFill>
                  <a:srgbClr val="0F6636"/>
                </a:solidFill>
              </a:rPr>
              <a:t>Lankford  -  Experimental Landscape</a:t>
            </a:r>
            <a:endParaRPr lang="en-US" dirty="0">
              <a:solidFill>
                <a:srgbClr val="0F6636"/>
              </a:solidFill>
            </a:endParaRPr>
          </a:p>
        </p:txBody>
      </p:sp>
      <p:sp>
        <p:nvSpPr>
          <p:cNvPr id="6" name="Slide Number Placeholder 5"/>
          <p:cNvSpPr>
            <a:spLocks noGrp="1"/>
          </p:cNvSpPr>
          <p:nvPr>
            <p:ph type="sldNum" sz="quarter" idx="4"/>
          </p:nvPr>
        </p:nvSpPr>
        <p:spPr>
          <a:xfrm>
            <a:off x="8414464" y="6351654"/>
            <a:ext cx="381000" cy="365125"/>
          </a:xfrm>
          <a:prstGeom prst="rect">
            <a:avLst/>
          </a:prstGeom>
        </p:spPr>
        <p:txBody>
          <a:bodyPr vert="horz" lIns="91440" tIns="45720" rIns="91440" bIns="45720" rtlCol="0" anchor="ctr"/>
          <a:lstStyle>
            <a:lvl1pPr algn="r">
              <a:defRPr sz="1200">
                <a:solidFill>
                  <a:schemeClr val="accent1"/>
                </a:solidFill>
                <a:latin typeface="+mn-lt"/>
                <a:cs typeface="Arial" pitchFamily="34" charset="0"/>
              </a:defRPr>
            </a:lvl1pPr>
          </a:lstStyle>
          <a:p>
            <a:fld id="{26CA2777-A89F-4130-B308-73BB65955918}" type="slidenum">
              <a:rPr lang="en-US" smtClean="0">
                <a:solidFill>
                  <a:srgbClr val="0F6636"/>
                </a:solidFill>
              </a:rPr>
              <a:pPr/>
              <a:t>‹#›</a:t>
            </a:fld>
            <a:endParaRPr lang="en-US" dirty="0">
              <a:solidFill>
                <a:srgbClr val="0F6636"/>
              </a:solidFill>
            </a:endParaRPr>
          </a:p>
        </p:txBody>
      </p:sp>
      <p:pic>
        <p:nvPicPr>
          <p:cNvPr id="7" name="Picture 9" descr="horizontal-logo-green-text.jpg"/>
          <p:cNvPicPr>
            <a:picLocks noChangeAspect="1"/>
          </p:cNvPicPr>
          <p:nvPr/>
        </p:nvPicPr>
        <p:blipFill>
          <a:blip r:embed="rId10" cstate="print"/>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1457643837"/>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2" r:id="rId5"/>
    <p:sldLayoutId id="2147483933" r:id="rId6"/>
    <p:sldLayoutId id="2147483934" r:id="rId7"/>
  </p:sldLayoutIdLst>
  <p:hf hdr="0"/>
  <p:txStyles>
    <p:titleStyle>
      <a:lvl1pPr algn="ctr" defTabSz="914400" rtl="0" eaLnBrk="1" latinLnBrk="0" hangingPunct="1">
        <a:spcBef>
          <a:spcPct val="0"/>
        </a:spcBef>
        <a:buNone/>
        <a:defRPr sz="4000" b="1" kern="1200">
          <a:solidFill>
            <a:srgbClr val="106636"/>
          </a:solidFill>
          <a:effectLst>
            <a:outerShdw blurRad="38100" dist="38100" dir="2700000" algn="tl">
              <a:srgbClr val="000000">
                <a:alpha val="43137"/>
              </a:srgbClr>
            </a:outerShdw>
          </a:effectLst>
          <a:latin typeface="+mj-lt"/>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200" b="1" kern="1200">
          <a:solidFill>
            <a:schemeClr val="tx1">
              <a:lumMod val="75000"/>
              <a:lumOff val="25000"/>
            </a:schemeClr>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b="1" kern="1200">
          <a:solidFill>
            <a:srgbClr val="0070C0"/>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b="1" kern="1200">
          <a:solidFill>
            <a:schemeClr val="accent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accent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68580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866776"/>
            <a:ext cx="8839199" cy="52593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7064"/>
            <a:ext cx="5257800" cy="365125"/>
          </a:xfrm>
          <a:prstGeom prst="rect">
            <a:avLst/>
          </a:prstGeom>
        </p:spPr>
        <p:txBody>
          <a:bodyPr vert="horz" lIns="91440" tIns="45720" rIns="91440" bIns="45720" rtlCol="0" anchor="ctr"/>
          <a:lstStyle>
            <a:lvl1pPr algn="r">
              <a:defRPr sz="1200" b="1">
                <a:solidFill>
                  <a:schemeClr val="accent1"/>
                </a:solidFill>
                <a:latin typeface="+mn-lt"/>
                <a:cs typeface="Arial" pitchFamily="34" charset="0"/>
              </a:defRPr>
            </a:lvl1pPr>
          </a:lstStyle>
          <a:p>
            <a:r>
              <a:rPr lang="en-US">
                <a:solidFill>
                  <a:srgbClr val="0F6636"/>
                </a:solidFill>
              </a:rPr>
              <a:t>Lankford  -  Experimental Landscape</a:t>
            </a:r>
            <a:endParaRPr lang="en-US" dirty="0">
              <a:solidFill>
                <a:srgbClr val="0F6636"/>
              </a:solidFill>
            </a:endParaRPr>
          </a:p>
        </p:txBody>
      </p:sp>
      <p:sp>
        <p:nvSpPr>
          <p:cNvPr id="6" name="Slide Number Placeholder 5"/>
          <p:cNvSpPr>
            <a:spLocks noGrp="1"/>
          </p:cNvSpPr>
          <p:nvPr>
            <p:ph type="sldNum" sz="quarter" idx="4"/>
          </p:nvPr>
        </p:nvSpPr>
        <p:spPr>
          <a:xfrm>
            <a:off x="8414464" y="6351654"/>
            <a:ext cx="381000" cy="365125"/>
          </a:xfrm>
          <a:prstGeom prst="rect">
            <a:avLst/>
          </a:prstGeom>
        </p:spPr>
        <p:txBody>
          <a:bodyPr vert="horz" lIns="91440" tIns="45720" rIns="91440" bIns="45720" rtlCol="0" anchor="ctr"/>
          <a:lstStyle>
            <a:lvl1pPr algn="r">
              <a:defRPr sz="1200" b="1">
                <a:solidFill>
                  <a:schemeClr val="accent1"/>
                </a:solidFill>
                <a:latin typeface="+mn-lt"/>
                <a:cs typeface="Arial" pitchFamily="34" charset="0"/>
              </a:defRPr>
            </a:lvl1pPr>
          </a:lstStyle>
          <a:p>
            <a:fld id="{26CA2777-A89F-4130-B308-73BB65955918}" type="slidenum">
              <a:rPr lang="en-US" smtClean="0">
                <a:solidFill>
                  <a:srgbClr val="0F6636"/>
                </a:solidFill>
              </a:rPr>
              <a:pPr/>
              <a:t>‹#›</a:t>
            </a:fld>
            <a:endParaRPr lang="en-US" dirty="0">
              <a:solidFill>
                <a:srgbClr val="0F6636"/>
              </a:solidFill>
            </a:endParaRPr>
          </a:p>
        </p:txBody>
      </p:sp>
      <p:pic>
        <p:nvPicPr>
          <p:cNvPr id="7" name="Picture 9" descr="horizontal-logo-green-text.jpg"/>
          <p:cNvPicPr>
            <a:picLocks noChangeAspect="1"/>
          </p:cNvPicPr>
          <p:nvPr/>
        </p:nvPicPr>
        <p:blipFill>
          <a:blip r:embed="rId7" cstate="print"/>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2535572152"/>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Lst>
  <p:hf hdr="0"/>
  <p:txStyles>
    <p:titleStyle>
      <a:lvl1pPr algn="ctr" defTabSz="914400" rtl="0" eaLnBrk="1" latinLnBrk="0" hangingPunct="1">
        <a:spcBef>
          <a:spcPct val="0"/>
        </a:spcBef>
        <a:buNone/>
        <a:defRPr sz="4000" b="1" kern="1200">
          <a:solidFill>
            <a:srgbClr val="106636"/>
          </a:solidFill>
          <a:effectLst>
            <a:outerShdw blurRad="38100" dist="38100" dir="2700000" algn="tl">
              <a:srgbClr val="000000">
                <a:alpha val="43137"/>
              </a:srgbClr>
            </a:outerShdw>
          </a:effectLst>
          <a:latin typeface="+mj-lt"/>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200" b="1" kern="1200">
          <a:solidFill>
            <a:schemeClr val="tx1">
              <a:lumMod val="75000"/>
              <a:lumOff val="25000"/>
            </a:schemeClr>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b="1" kern="1200">
          <a:solidFill>
            <a:schemeClr val="tx1">
              <a:lumMod val="50000"/>
              <a:lumOff val="50000"/>
            </a:schemeClr>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50000"/>
              <a:lumOff val="50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68580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1" y="866776"/>
            <a:ext cx="8839199" cy="52593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7066"/>
            <a:ext cx="5257800" cy="365125"/>
          </a:xfrm>
          <a:prstGeom prst="rect">
            <a:avLst/>
          </a:prstGeom>
        </p:spPr>
        <p:txBody>
          <a:bodyPr vert="horz" lIns="91440" tIns="45720" rIns="91440" bIns="45720" rtlCol="0" anchor="ctr"/>
          <a:lstStyle>
            <a:lvl1pPr algn="r">
              <a:defRPr sz="1200">
                <a:solidFill>
                  <a:schemeClr val="accent1"/>
                </a:solidFill>
                <a:latin typeface="+mn-lt"/>
                <a:cs typeface="Arial" pitchFamily="34" charset="0"/>
              </a:defRPr>
            </a:lvl1pPr>
          </a:lstStyle>
          <a:p>
            <a:r>
              <a:rPr lang="en-US">
                <a:solidFill>
                  <a:srgbClr val="0F6636"/>
                </a:solidFill>
              </a:rPr>
              <a:t>Lankford  -  Experimental Landscape</a:t>
            </a:r>
            <a:endParaRPr lang="en-US" dirty="0">
              <a:solidFill>
                <a:srgbClr val="0F6636"/>
              </a:solidFill>
            </a:endParaRPr>
          </a:p>
        </p:txBody>
      </p:sp>
      <p:sp>
        <p:nvSpPr>
          <p:cNvPr id="6" name="Slide Number Placeholder 5"/>
          <p:cNvSpPr>
            <a:spLocks noGrp="1"/>
          </p:cNvSpPr>
          <p:nvPr>
            <p:ph type="sldNum" sz="quarter" idx="4"/>
          </p:nvPr>
        </p:nvSpPr>
        <p:spPr>
          <a:xfrm>
            <a:off x="8414464" y="6351656"/>
            <a:ext cx="381000" cy="365125"/>
          </a:xfrm>
          <a:prstGeom prst="rect">
            <a:avLst/>
          </a:prstGeom>
        </p:spPr>
        <p:txBody>
          <a:bodyPr vert="horz" lIns="91440" tIns="45720" rIns="91440" bIns="45720" rtlCol="0" anchor="ctr"/>
          <a:lstStyle>
            <a:lvl1pPr algn="r">
              <a:defRPr sz="1200">
                <a:solidFill>
                  <a:schemeClr val="accent1"/>
                </a:solidFill>
                <a:latin typeface="+mn-lt"/>
                <a:cs typeface="Arial" pitchFamily="34" charset="0"/>
              </a:defRPr>
            </a:lvl1pPr>
          </a:lstStyle>
          <a:p>
            <a:fld id="{26CA2777-A89F-4130-B308-73BB65955918}" type="slidenum">
              <a:rPr lang="en-US" smtClean="0">
                <a:solidFill>
                  <a:srgbClr val="0F6636"/>
                </a:solidFill>
              </a:rPr>
              <a:pPr/>
              <a:t>‹#›</a:t>
            </a:fld>
            <a:endParaRPr lang="en-US" dirty="0">
              <a:solidFill>
                <a:srgbClr val="0F6636"/>
              </a:solidFill>
            </a:endParaRPr>
          </a:p>
        </p:txBody>
      </p:sp>
      <p:pic>
        <p:nvPicPr>
          <p:cNvPr id="7" name="Picture 9" descr="horizontal-logo-green-text.jpg"/>
          <p:cNvPicPr>
            <a:picLocks noChangeAspect="1"/>
          </p:cNvPicPr>
          <p:nvPr userDrawn="1"/>
        </p:nvPicPr>
        <p:blipFill>
          <a:blip r:embed="rId8" cstate="print"/>
          <a:srcRect/>
          <a:stretch>
            <a:fillRect/>
          </a:stretch>
        </p:blipFill>
        <p:spPr bwMode="auto">
          <a:xfrm>
            <a:off x="457200" y="6354765"/>
            <a:ext cx="2438400" cy="407987"/>
          </a:xfrm>
          <a:prstGeom prst="rect">
            <a:avLst/>
          </a:prstGeom>
          <a:noFill/>
          <a:ln w="9525">
            <a:noFill/>
            <a:miter lim="800000"/>
            <a:headEnd/>
            <a:tailEnd/>
          </a:ln>
        </p:spPr>
      </p:pic>
    </p:spTree>
    <p:extLst>
      <p:ext uri="{BB962C8B-B14F-4D97-AF65-F5344CB8AC3E}">
        <p14:creationId xmlns:p14="http://schemas.microsoft.com/office/powerpoint/2010/main" val="427065249"/>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Lst>
  <p:hf hdr="0"/>
  <p:txStyles>
    <p:titleStyle>
      <a:lvl1pPr algn="ctr" defTabSz="914400" rtl="0" eaLnBrk="1" latinLnBrk="0" hangingPunct="1">
        <a:spcBef>
          <a:spcPct val="0"/>
        </a:spcBef>
        <a:buNone/>
        <a:defRPr sz="4000" b="1" kern="1200">
          <a:solidFill>
            <a:srgbClr val="106636"/>
          </a:solidFill>
          <a:effectLst>
            <a:outerShdw blurRad="38100" dist="38100" dir="2700000" algn="tl">
              <a:srgbClr val="000000">
                <a:alpha val="43137"/>
              </a:srgbClr>
            </a:outerShdw>
          </a:effectLst>
          <a:latin typeface="+mj-lt"/>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200" b="0" kern="1200">
          <a:solidFill>
            <a:schemeClr val="tx1">
              <a:lumMod val="85000"/>
              <a:lumOff val="15000"/>
            </a:schemeClr>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b="0" kern="1200">
          <a:solidFill>
            <a:schemeClr val="tx1">
              <a:lumMod val="75000"/>
              <a:lumOff val="25000"/>
            </a:schemeClr>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b="0" kern="1200">
          <a:solidFill>
            <a:schemeClr val="tx1">
              <a:lumMod val="65000"/>
              <a:lumOff val="35000"/>
            </a:schemeClr>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50000"/>
              <a:lumOff val="50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9" Type="http://schemas.openxmlformats.org/officeDocument/2006/relationships/image" Target="../media/image60.jpg"/><Relationship Id="rId21" Type="http://schemas.openxmlformats.org/officeDocument/2006/relationships/image" Target="../media/image42.png"/><Relationship Id="rId34" Type="http://schemas.openxmlformats.org/officeDocument/2006/relationships/image" Target="../media/image55.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59.png"/><Relationship Id="rId2" Type="http://schemas.openxmlformats.org/officeDocument/2006/relationships/image" Target="../media/image17.jpg"/><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png"/><Relationship Id="rId1" Type="http://schemas.openxmlformats.org/officeDocument/2006/relationships/slideLayout" Target="../slideLayouts/slideLayout77.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png"/><Relationship Id="rId40" Type="http://schemas.openxmlformats.org/officeDocument/2006/relationships/image" Target="../media/image61.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36" Type="http://schemas.openxmlformats.org/officeDocument/2006/relationships/image" Target="../media/image57.pn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jp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56.png"/><Relationship Id="rId8" Type="http://schemas.openxmlformats.org/officeDocument/2006/relationships/image" Target="../media/image29.png"/><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2.png"/><Relationship Id="rId7" Type="http://schemas.openxmlformats.org/officeDocument/2006/relationships/image" Target="../media/image35.jpg"/><Relationship Id="rId2" Type="http://schemas.openxmlformats.org/officeDocument/2006/relationships/image" Target="../media/image17.jpg"/><Relationship Id="rId1" Type="http://schemas.openxmlformats.org/officeDocument/2006/relationships/slideLayout" Target="../slideLayouts/slideLayout77.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0.jpg"/></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0.gif"/><Relationship Id="rId7"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0.gif"/><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jpe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gif"/><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emf"/></Relationships>
</file>

<file path=ppt/slides/_rels/slide1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0.gif"/><Relationship Id="rId1" Type="http://schemas.openxmlformats.org/officeDocument/2006/relationships/slideLayout" Target="../slideLayouts/slideLayout2.xml"/><Relationship Id="rId5" Type="http://schemas.openxmlformats.org/officeDocument/2006/relationships/image" Target="../media/image83.gif"/><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10.gif"/><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95.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emf"/></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gif"/><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g"/><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gif"/><Relationship Id="rId1" Type="http://schemas.openxmlformats.org/officeDocument/2006/relationships/slideLayout" Target="../slideLayouts/slideLayout2.xml"/><Relationship Id="rId4" Type="http://schemas.openxmlformats.org/officeDocument/2006/relationships/image" Target="../media/image101.emf"/></Relationships>
</file>

<file path=ppt/slides/_rels/slide2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0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 TargetMode="External"/><Relationship Id="rId5" Type="http://schemas.openxmlformats.org/officeDocument/2006/relationships/image" Target="../media/image104.jpeg"/><Relationship Id="rId4" Type="http://schemas.openxmlformats.org/officeDocument/2006/relationships/image" Target="../media/image103.png"/></Relationships>
</file>

<file path=ppt/slides/_rels/slide25.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0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s>
</file>

<file path=ppt/slides/_rels/slide2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7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ctrTitle"/>
          </p:nvPr>
        </p:nvSpPr>
        <p:spPr>
          <a:xfrm>
            <a:off x="304800" y="1828800"/>
            <a:ext cx="8305800" cy="1470025"/>
          </a:xfrm>
        </p:spPr>
        <p:txBody>
          <a:bodyPr/>
          <a:lstStyle/>
          <a:p>
            <a:pPr eaLnBrk="1" hangingPunct="1"/>
            <a:r>
              <a:rPr lang="en-US" altLang="en-US" sz="4000" dirty="0">
                <a:solidFill>
                  <a:srgbClr val="C00000"/>
                </a:solidFill>
              </a:rPr>
              <a:t>Experimental Landscape</a:t>
            </a:r>
            <a:br>
              <a:rPr lang="en-US" altLang="en-US" sz="3200" dirty="0">
                <a:solidFill>
                  <a:srgbClr val="C00000"/>
                </a:solidFill>
              </a:rPr>
            </a:br>
            <a:br>
              <a:rPr lang="en-US" altLang="en-US" dirty="0">
                <a:solidFill>
                  <a:srgbClr val="0070C0"/>
                </a:solidFill>
              </a:rPr>
            </a:br>
            <a:r>
              <a:rPr lang="en-US" altLang="en-US" sz="2800" i="1" dirty="0">
                <a:solidFill>
                  <a:srgbClr val="0070C0"/>
                </a:solidFill>
              </a:rPr>
              <a:t>Snowmass Community Summer Study</a:t>
            </a:r>
            <a:br>
              <a:rPr lang="en-US" altLang="en-US" sz="2000" i="1" dirty="0">
                <a:solidFill>
                  <a:srgbClr val="0070C0"/>
                </a:solidFill>
              </a:rPr>
            </a:br>
            <a:br>
              <a:rPr lang="en-US" altLang="en-US" sz="2000" i="1" dirty="0">
                <a:solidFill>
                  <a:srgbClr val="0070C0"/>
                </a:solidFill>
              </a:rPr>
            </a:br>
            <a:r>
              <a:rPr lang="en-US" altLang="en-US" sz="2000" i="1" dirty="0">
                <a:solidFill>
                  <a:srgbClr val="0070C0"/>
                </a:solidFill>
              </a:rPr>
              <a:t>Seattle Snowmass Summer Meeting 2022</a:t>
            </a:r>
            <a:endParaRPr lang="en-US" altLang="en-US" dirty="0">
              <a:solidFill>
                <a:srgbClr val="0070C0"/>
              </a:solidFill>
            </a:endParaRPr>
          </a:p>
        </p:txBody>
      </p:sp>
      <p:sp>
        <p:nvSpPr>
          <p:cNvPr id="3" name="Subtitle 2"/>
          <p:cNvSpPr>
            <a:spLocks noGrp="1"/>
          </p:cNvSpPr>
          <p:nvPr>
            <p:ph type="subTitle" idx="1"/>
          </p:nvPr>
        </p:nvSpPr>
        <p:spPr>
          <a:xfrm>
            <a:off x="1371600" y="4343400"/>
            <a:ext cx="6400800" cy="1752600"/>
          </a:xfrm>
        </p:spPr>
        <p:txBody>
          <a:bodyPr rtlCol="0">
            <a:normAutofit/>
          </a:bodyPr>
          <a:lstStyle/>
          <a:p>
            <a:pPr eaLnBrk="1" fontAlgn="auto" hangingPunct="1">
              <a:spcAft>
                <a:spcPts val="0"/>
              </a:spcAft>
              <a:defRPr/>
            </a:pPr>
            <a:r>
              <a:rPr lang="en-US" sz="2000" dirty="0">
                <a:latin typeface="Times New Roman" pitchFamily="18" charset="0"/>
                <a:cs typeface="Times New Roman" pitchFamily="18" charset="0"/>
              </a:rPr>
              <a:t>Andrew J. Lankford</a:t>
            </a:r>
          </a:p>
          <a:p>
            <a:pPr eaLnBrk="1" fontAlgn="auto" hangingPunct="1">
              <a:spcAft>
                <a:spcPts val="0"/>
              </a:spcAft>
              <a:defRPr/>
            </a:pPr>
            <a:r>
              <a:rPr lang="en-US" sz="1800" i="1" dirty="0">
                <a:latin typeface="Times New Roman" pitchFamily="18" charset="0"/>
                <a:cs typeface="Times New Roman" pitchFamily="18" charset="0"/>
              </a:rPr>
              <a:t>University of California, Irvine</a:t>
            </a:r>
          </a:p>
          <a:p>
            <a:pPr eaLnBrk="1" fontAlgn="auto" hangingPunct="1">
              <a:spcAft>
                <a:spcPts val="0"/>
              </a:spcAft>
              <a:defRPr/>
            </a:pPr>
            <a:r>
              <a:rPr lang="en-US" sz="1800" dirty="0">
                <a:latin typeface="Times New Roman" pitchFamily="18" charset="0"/>
                <a:cs typeface="Times New Roman" pitchFamily="18" charset="0"/>
              </a:rPr>
              <a:t>July 17, 2022</a:t>
            </a:r>
          </a:p>
          <a:p>
            <a:pPr eaLnBrk="1" fontAlgn="auto" hangingPunct="1">
              <a:spcAft>
                <a:spcPts val="0"/>
              </a:spcAft>
              <a:defRPr/>
            </a:pPr>
            <a:endParaRPr lang="en-US" dirty="0"/>
          </a:p>
        </p:txBody>
      </p:sp>
      <p:sp>
        <p:nvSpPr>
          <p:cNvPr id="2" name="TextBox 1">
            <a:extLst>
              <a:ext uri="{FF2B5EF4-FFF2-40B4-BE49-F238E27FC236}">
                <a16:creationId xmlns:a16="http://schemas.microsoft.com/office/drawing/2014/main" id="{E2BC7D72-5D3B-492E-B49B-E680034896F8}"/>
              </a:ext>
            </a:extLst>
          </p:cNvPr>
          <p:cNvSpPr txBox="1"/>
          <p:nvPr/>
        </p:nvSpPr>
        <p:spPr>
          <a:xfrm>
            <a:off x="807720" y="5943600"/>
            <a:ext cx="7482840" cy="646331"/>
          </a:xfrm>
          <a:prstGeom prst="rect">
            <a:avLst/>
          </a:prstGeom>
          <a:noFill/>
          <a:ln w="19050">
            <a:solidFill>
              <a:schemeClr val="tx1"/>
            </a:solidFill>
          </a:ln>
        </p:spPr>
        <p:txBody>
          <a:bodyPr wrap="square" rtlCol="0">
            <a:spAutoFit/>
          </a:bodyPr>
          <a:lstStyle/>
          <a:p>
            <a:pPr algn="ctr"/>
            <a:r>
              <a:rPr lang="en-US" b="1" dirty="0"/>
              <a:t>I thank all my colleagues who kindly provided material for my presentation, especially the program managers at DOE and at NSF.</a:t>
            </a:r>
          </a:p>
        </p:txBody>
      </p:sp>
    </p:spTree>
    <p:extLst>
      <p:ext uri="{BB962C8B-B14F-4D97-AF65-F5344CB8AC3E}">
        <p14:creationId xmlns:p14="http://schemas.microsoft.com/office/powerpoint/2010/main" val="256816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457200" y="6354762"/>
              <a:ext cx="2438400" cy="407986"/>
            </a:xfrm>
            <a:prstGeom prst="rect">
              <a:avLst/>
            </a:prstGeom>
          </p:spPr>
        </p:pic>
        <p:sp>
          <p:nvSpPr>
            <p:cNvPr id="4" name="object 4"/>
            <p:cNvSpPr/>
            <p:nvPr/>
          </p:nvSpPr>
          <p:spPr>
            <a:xfrm>
              <a:off x="219456" y="6135623"/>
              <a:ext cx="8632190" cy="640080"/>
            </a:xfrm>
            <a:custGeom>
              <a:avLst/>
              <a:gdLst/>
              <a:ahLst/>
              <a:cxnLst/>
              <a:rect l="l" t="t" r="r" b="b"/>
              <a:pathLst>
                <a:path w="8632190" h="640079">
                  <a:moveTo>
                    <a:pt x="8631923" y="0"/>
                  </a:moveTo>
                  <a:lnTo>
                    <a:pt x="0" y="0"/>
                  </a:lnTo>
                  <a:lnTo>
                    <a:pt x="0" y="39344"/>
                  </a:lnTo>
                  <a:lnTo>
                    <a:pt x="0" y="143751"/>
                  </a:lnTo>
                  <a:lnTo>
                    <a:pt x="0" y="640080"/>
                  </a:lnTo>
                  <a:lnTo>
                    <a:pt x="8631923" y="640080"/>
                  </a:lnTo>
                  <a:lnTo>
                    <a:pt x="8631923" y="143751"/>
                  </a:lnTo>
                  <a:lnTo>
                    <a:pt x="8631923" y="39344"/>
                  </a:lnTo>
                  <a:lnTo>
                    <a:pt x="863192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219456" y="6135623"/>
              <a:ext cx="8627745" cy="640080"/>
            </a:xfrm>
            <a:custGeom>
              <a:avLst/>
              <a:gdLst/>
              <a:ahLst/>
              <a:cxnLst/>
              <a:rect l="l" t="t" r="r" b="b"/>
              <a:pathLst>
                <a:path w="8627745" h="640079">
                  <a:moveTo>
                    <a:pt x="0" y="0"/>
                  </a:moveTo>
                  <a:lnTo>
                    <a:pt x="8627534" y="0"/>
                  </a:lnTo>
                  <a:lnTo>
                    <a:pt x="8627534" y="639753"/>
                  </a:lnTo>
                  <a:lnTo>
                    <a:pt x="0" y="639753"/>
                  </a:lnTo>
                  <a:lnTo>
                    <a:pt x="0" y="0"/>
                  </a:lnTo>
                  <a:close/>
                </a:path>
              </a:pathLst>
            </a:custGeom>
            <a:ln w="25387">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print"/>
            <a:stretch>
              <a:fillRect/>
            </a:stretch>
          </p:blipFill>
          <p:spPr>
            <a:xfrm>
              <a:off x="2342034" y="2692996"/>
              <a:ext cx="4448464" cy="2626156"/>
            </a:xfrm>
            <a:prstGeom prst="rect">
              <a:avLst/>
            </a:prstGeom>
          </p:spPr>
        </p:pic>
      </p:grpSp>
      <p:sp>
        <p:nvSpPr>
          <p:cNvPr id="7" name="object 7"/>
          <p:cNvSpPr txBox="1"/>
          <p:nvPr/>
        </p:nvSpPr>
        <p:spPr>
          <a:xfrm>
            <a:off x="534066" y="5047996"/>
            <a:ext cx="635000"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25" normalizeH="0" baseline="0" noProof="0" dirty="0">
                <a:ln>
                  <a:noFill/>
                </a:ln>
                <a:solidFill>
                  <a:srgbClr val="000090"/>
                </a:solidFill>
                <a:effectLst/>
                <a:uLnTx/>
                <a:uFillTx/>
                <a:latin typeface="Calibri"/>
                <a:cs typeface="Calibri"/>
              </a:rPr>
              <a:t>Tracker</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8" name="object 8"/>
          <p:cNvSpPr txBox="1"/>
          <p:nvPr/>
        </p:nvSpPr>
        <p:spPr>
          <a:xfrm>
            <a:off x="534066" y="5302503"/>
            <a:ext cx="2563495" cy="2235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300" b="1" i="0" u="sng" strike="noStrike" kern="0" cap="none" spc="-10" normalizeH="0" baseline="0" noProof="0" dirty="0">
                <a:ln>
                  <a:noFill/>
                </a:ln>
                <a:solidFill>
                  <a:srgbClr val="0000FF"/>
                </a:solidFill>
                <a:effectLst/>
                <a:uLnTx/>
                <a:uFill>
                  <a:solidFill>
                    <a:srgbClr val="0000FF"/>
                  </a:solidFill>
                </a:uFill>
                <a:latin typeface="Calibri"/>
                <a:cs typeface="Calibri"/>
              </a:rPr>
              <a:t>https://cds.cern.ch/record/2272264</a:t>
            </a:r>
            <a:endParaRPr kumimoji="0" sz="1300" b="0" i="0" u="none" strike="noStrike" kern="0" cap="none" spc="0" normalizeH="0" baseline="0" noProof="0">
              <a:ln>
                <a:noFill/>
              </a:ln>
              <a:solidFill>
                <a:sysClr val="windowText" lastClr="000000"/>
              </a:solidFill>
              <a:effectLst/>
              <a:uLnTx/>
              <a:uFillTx/>
              <a:latin typeface="Calibri"/>
              <a:cs typeface="Calibri"/>
            </a:endParaRPr>
          </a:p>
        </p:txBody>
      </p:sp>
      <p:sp>
        <p:nvSpPr>
          <p:cNvPr id="9" name="object 9"/>
          <p:cNvSpPr txBox="1"/>
          <p:nvPr/>
        </p:nvSpPr>
        <p:spPr>
          <a:xfrm>
            <a:off x="533319" y="5491988"/>
            <a:ext cx="2750185" cy="400685"/>
          </a:xfrm>
          <a:prstGeom prst="rect">
            <a:avLst/>
          </a:prstGeom>
        </p:spPr>
        <p:txBody>
          <a:bodyPr vert="horz" wrap="square" lIns="0" tIns="12700" rIns="0" bIns="0" rtlCol="0">
            <a:spAutoFit/>
          </a:bodyPr>
          <a:lstStyle/>
          <a:p>
            <a:pPr marL="218440" marR="0" lvl="0" indent="-157480" defTabSz="914400" eaLnBrk="1" fontAlgn="auto" latinLnBrk="0" hangingPunct="1">
              <a:lnSpc>
                <a:spcPct val="100000"/>
              </a:lnSpc>
              <a:spcBef>
                <a:spcPts val="100"/>
              </a:spcBef>
              <a:spcAft>
                <a:spcPts val="0"/>
              </a:spcAft>
              <a:buClrTx/>
              <a:buSzTx/>
              <a:buFont typeface="Arial"/>
              <a:buChar char="•"/>
              <a:tabLst>
                <a:tab pos="219075" algn="l"/>
              </a:tabLst>
              <a:defRPr/>
            </a:pPr>
            <a:r>
              <a:rPr kumimoji="0" sz="1200" b="1" i="0" u="none" strike="noStrike" kern="0" cap="none" spc="-10" normalizeH="0" baseline="0" noProof="0" dirty="0">
                <a:ln>
                  <a:noFill/>
                </a:ln>
                <a:solidFill>
                  <a:sysClr val="windowText" lastClr="000000"/>
                </a:solidFill>
                <a:effectLst/>
                <a:uLnTx/>
                <a:uFillTx/>
                <a:latin typeface="Calibri"/>
                <a:cs typeface="Calibri"/>
              </a:rPr>
              <a:t>Si-</a:t>
            </a:r>
            <a:r>
              <a:rPr kumimoji="0" sz="1200" b="1" i="0" u="none" strike="noStrike" kern="0" cap="none" spc="0" normalizeH="0" baseline="0" noProof="0" dirty="0">
                <a:ln>
                  <a:noFill/>
                </a:ln>
                <a:solidFill>
                  <a:sysClr val="windowText" lastClr="000000"/>
                </a:solidFill>
                <a:effectLst/>
                <a:uLnTx/>
                <a:uFillTx/>
                <a:latin typeface="Calibri"/>
                <a:cs typeface="Calibri"/>
              </a:rPr>
              <a:t>Strip</a:t>
            </a:r>
            <a:r>
              <a:rPr kumimoji="0" sz="1200" b="1" i="0" u="none" strike="noStrike" kern="0" cap="none" spc="-1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and</a:t>
            </a:r>
            <a:r>
              <a:rPr kumimoji="0" sz="1200" b="1" i="0" u="none" strike="noStrike" kern="0" cap="none" spc="-1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Pixels</a:t>
            </a:r>
            <a:r>
              <a:rPr kumimoji="0" sz="1200" b="1" i="0" u="none" strike="noStrike" kern="0" cap="none" spc="-1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increased</a:t>
            </a:r>
            <a:r>
              <a:rPr kumimoji="0" sz="1200" b="1" i="0" u="none" strike="noStrike" kern="0" cap="none" spc="-5" normalizeH="0" baseline="0" noProof="0" dirty="0">
                <a:ln>
                  <a:noFill/>
                </a:ln>
                <a:solidFill>
                  <a:sysClr val="windowText" lastClr="000000"/>
                </a:solidFill>
                <a:effectLst/>
                <a:uLnTx/>
                <a:uFillTx/>
                <a:latin typeface="Calibri"/>
                <a:cs typeface="Calibri"/>
              </a:rPr>
              <a:t> </a:t>
            </a:r>
            <a:r>
              <a:rPr kumimoji="0" sz="1200" b="1" i="0" u="none" strike="noStrike" kern="0" cap="none" spc="-10" normalizeH="0" baseline="0" noProof="0" dirty="0">
                <a:ln>
                  <a:noFill/>
                </a:ln>
                <a:solidFill>
                  <a:sysClr val="windowText" lastClr="000000"/>
                </a:solidFill>
                <a:effectLst/>
                <a:uLnTx/>
                <a:uFillTx/>
                <a:latin typeface="Calibri"/>
                <a:cs typeface="Calibri"/>
              </a:rPr>
              <a:t>granularity</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218440" marR="0" lvl="0" indent="-157480" defTabSz="914400" eaLnBrk="1" fontAlgn="auto" latinLnBrk="0" hangingPunct="1">
              <a:lnSpc>
                <a:spcPct val="100000"/>
              </a:lnSpc>
              <a:spcBef>
                <a:spcPts val="70"/>
              </a:spcBef>
              <a:spcAft>
                <a:spcPts val="0"/>
              </a:spcAft>
              <a:buClrTx/>
              <a:buSzTx/>
              <a:buFont typeface="Arial"/>
              <a:buChar char="•"/>
              <a:tabLst>
                <a:tab pos="219075" algn="l"/>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Design</a:t>
            </a:r>
            <a:r>
              <a:rPr kumimoji="0" sz="1200" b="1" i="0" u="none" strike="noStrike" kern="0" cap="none" spc="-1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for</a:t>
            </a:r>
            <a:r>
              <a:rPr kumimoji="0" sz="1200" b="1" i="0" u="none" strike="noStrike" kern="0" cap="none" spc="-1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tracking</a:t>
            </a:r>
            <a:r>
              <a:rPr kumimoji="0" sz="1200" b="1" i="0" u="none" strike="noStrike" kern="0" cap="none" spc="-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in</a:t>
            </a:r>
            <a:r>
              <a:rPr kumimoji="0" sz="1200" b="1" i="0" u="none" strike="noStrike" kern="0" cap="none" spc="-1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L1-</a:t>
            </a:r>
            <a:r>
              <a:rPr kumimoji="0" sz="1200" b="1" i="0" u="none" strike="noStrike" kern="0" cap="none" spc="-10" normalizeH="0" baseline="0" noProof="0" dirty="0">
                <a:ln>
                  <a:noFill/>
                </a:ln>
                <a:solidFill>
                  <a:sysClr val="windowText" lastClr="000000"/>
                </a:solidFill>
                <a:effectLst/>
                <a:uLnTx/>
                <a:uFillTx/>
                <a:latin typeface="Calibri"/>
                <a:cs typeface="Calibri"/>
              </a:rPr>
              <a:t>Trigger</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p:nvPr/>
        </p:nvSpPr>
        <p:spPr>
          <a:xfrm>
            <a:off x="533319" y="5860796"/>
            <a:ext cx="2750185" cy="208279"/>
          </a:xfrm>
          <a:prstGeom prst="rect">
            <a:avLst/>
          </a:prstGeom>
        </p:spPr>
        <p:txBody>
          <a:bodyPr vert="horz" wrap="square" lIns="0" tIns="12700" rIns="0" bIns="0" rtlCol="0">
            <a:spAutoFit/>
          </a:bodyPr>
          <a:lstStyle/>
          <a:p>
            <a:pPr marL="217804" marR="0" lvl="0" indent="-157480" defTabSz="914400" eaLnBrk="1" fontAlgn="auto" latinLnBrk="0" hangingPunct="1">
              <a:lnSpc>
                <a:spcPct val="100000"/>
              </a:lnSpc>
              <a:spcBef>
                <a:spcPts val="100"/>
              </a:spcBef>
              <a:spcAft>
                <a:spcPts val="0"/>
              </a:spcAft>
              <a:buClrTx/>
              <a:buSzTx/>
              <a:buFont typeface="Arial"/>
              <a:buChar char="•"/>
              <a:tabLst>
                <a:tab pos="218440" algn="l"/>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Extended </a:t>
            </a:r>
            <a:r>
              <a:rPr kumimoji="0" sz="1200" b="1" i="0" u="none" strike="noStrike" kern="0" cap="none" spc="-10" normalizeH="0" baseline="0" noProof="0" dirty="0">
                <a:ln>
                  <a:noFill/>
                </a:ln>
                <a:solidFill>
                  <a:sysClr val="windowText" lastClr="000000"/>
                </a:solidFill>
                <a:effectLst/>
                <a:uLnTx/>
                <a:uFillTx/>
                <a:latin typeface="Calibri"/>
                <a:cs typeface="Calibri"/>
              </a:rPr>
              <a:t>coverage</a:t>
            </a:r>
            <a:r>
              <a:rPr kumimoji="0" sz="1200" b="1" i="0" u="none" strike="noStrike" kern="0" cap="none" spc="-1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to η</a:t>
            </a:r>
            <a:r>
              <a:rPr kumimoji="0" sz="1200" b="1" i="0" u="none" strike="noStrike" kern="0" cap="none" spc="-10" normalizeH="0" baseline="0" noProof="0" dirty="0">
                <a:ln>
                  <a:noFill/>
                </a:ln>
                <a:solidFill>
                  <a:sysClr val="windowText" lastClr="000000"/>
                </a:solidFill>
                <a:effectLst/>
                <a:uLnTx/>
                <a:uFillTx/>
                <a:latin typeface="Calibri"/>
                <a:cs typeface="Calibri"/>
              </a:rPr>
              <a:t> </a:t>
            </a:r>
            <a:r>
              <a:rPr kumimoji="0" sz="1150" b="1" i="0" u="none" strike="noStrike" kern="0" cap="none" spc="50" normalizeH="0" baseline="0" noProof="0" dirty="0">
                <a:ln>
                  <a:noFill/>
                </a:ln>
                <a:solidFill>
                  <a:sysClr val="windowText" lastClr="000000"/>
                </a:solidFill>
                <a:effectLst/>
                <a:uLnTx/>
                <a:uFillTx/>
                <a:latin typeface="Cambria Math"/>
                <a:cs typeface="Cambria Math"/>
              </a:rPr>
              <a:t>≃</a:t>
            </a:r>
            <a:r>
              <a:rPr kumimoji="0" sz="1150" b="1" i="0" u="none" strike="noStrike" kern="0" cap="none" spc="20" normalizeH="0" baseline="0" noProof="0" dirty="0">
                <a:ln>
                  <a:noFill/>
                </a:ln>
                <a:solidFill>
                  <a:sysClr val="windowText" lastClr="000000"/>
                </a:solidFill>
                <a:effectLst/>
                <a:uLnTx/>
                <a:uFillTx/>
                <a:latin typeface="Cambria Math"/>
                <a:cs typeface="Cambria Math"/>
              </a:rPr>
              <a:t> </a:t>
            </a:r>
            <a:r>
              <a:rPr kumimoji="0" sz="1200" b="1" i="0" u="none" strike="noStrike" kern="0" cap="none" spc="-25" normalizeH="0" baseline="0" noProof="0" dirty="0">
                <a:ln>
                  <a:noFill/>
                </a:ln>
                <a:solidFill>
                  <a:sysClr val="windowText" lastClr="000000"/>
                </a:solidFill>
                <a:effectLst/>
                <a:uLnTx/>
                <a:uFillTx/>
                <a:latin typeface="Calibri"/>
                <a:cs typeface="Calibri"/>
              </a:rPr>
              <a:t>3.8</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11" name="object 11"/>
          <p:cNvSpPr txBox="1"/>
          <p:nvPr/>
        </p:nvSpPr>
        <p:spPr>
          <a:xfrm>
            <a:off x="224066" y="1944428"/>
            <a:ext cx="2563495" cy="722630"/>
          </a:xfrm>
          <a:prstGeom prst="rect">
            <a:avLst/>
          </a:prstGeom>
        </p:spPr>
        <p:txBody>
          <a:bodyPr vert="horz" wrap="square" lIns="0" tIns="25400" rIns="0" bIns="0" rtlCol="0">
            <a:spAutoFit/>
          </a:bodyPr>
          <a:lstStyle/>
          <a:p>
            <a:pPr marL="12700" marR="5080" lvl="0" indent="0" defTabSz="914400" eaLnBrk="1" fontAlgn="auto" latinLnBrk="0" hangingPunct="1">
              <a:lnSpc>
                <a:spcPct val="106200"/>
              </a:lnSpc>
              <a:spcBef>
                <a:spcPts val="200"/>
              </a:spcBef>
              <a:spcAft>
                <a:spcPts val="0"/>
              </a:spcAft>
              <a:buClrTx/>
              <a:buSzTx/>
              <a:buFontTx/>
              <a:buNone/>
              <a:tabLst/>
              <a:defRPr/>
            </a:pPr>
            <a:r>
              <a:rPr kumimoji="0" sz="1600" b="1" i="0" u="none" strike="noStrike" kern="0" cap="none" spc="-10" normalizeH="0" baseline="0" noProof="0" dirty="0">
                <a:ln>
                  <a:noFill/>
                </a:ln>
                <a:solidFill>
                  <a:srgbClr val="000090"/>
                </a:solidFill>
                <a:effectLst/>
                <a:uLnTx/>
                <a:uFillTx/>
                <a:latin typeface="Calibri"/>
                <a:cs typeface="Calibri"/>
              </a:rPr>
              <a:t>L1-Trigger/HLT/DAQ </a:t>
            </a:r>
            <a:r>
              <a:rPr kumimoji="0" sz="1300" b="1" i="0" u="sng" strike="noStrike" kern="0" cap="none" spc="-10" normalizeH="0" baseline="0" noProof="0" dirty="0">
                <a:ln>
                  <a:noFill/>
                </a:ln>
                <a:solidFill>
                  <a:srgbClr val="0000FF"/>
                </a:solidFill>
                <a:effectLst/>
                <a:uLnTx/>
                <a:uFill>
                  <a:solidFill>
                    <a:srgbClr val="0000FF"/>
                  </a:solidFill>
                </a:uFill>
                <a:latin typeface="Calibri"/>
                <a:cs typeface="Calibri"/>
              </a:rPr>
              <a:t>https://cds.cern.ch/record/2283192</a:t>
            </a:r>
            <a:r>
              <a:rPr kumimoji="0" sz="1300" b="1" i="0" u="none" strike="noStrike" kern="0" cap="none" spc="-10" normalizeH="0" baseline="0" noProof="0" dirty="0">
                <a:ln>
                  <a:noFill/>
                </a:ln>
                <a:solidFill>
                  <a:srgbClr val="0000FF"/>
                </a:solidFill>
                <a:effectLst/>
                <a:uLnTx/>
                <a:uFillTx/>
                <a:latin typeface="Calibri"/>
                <a:cs typeface="Calibri"/>
              </a:rPr>
              <a:t> </a:t>
            </a:r>
            <a:r>
              <a:rPr kumimoji="0" sz="1300" b="1" i="0" u="sng" strike="noStrike" kern="0" cap="none" spc="-10" normalizeH="0" baseline="0" noProof="0" dirty="0">
                <a:ln>
                  <a:noFill/>
                </a:ln>
                <a:solidFill>
                  <a:srgbClr val="0000FF"/>
                </a:solidFill>
                <a:effectLst/>
                <a:uLnTx/>
                <a:uFill>
                  <a:solidFill>
                    <a:srgbClr val="0000FF"/>
                  </a:solidFill>
                </a:uFill>
                <a:latin typeface="Calibri"/>
                <a:cs typeface="Calibri"/>
              </a:rPr>
              <a:t>https://cds.cern.ch/record/2283193</a:t>
            </a:r>
            <a:endParaRPr kumimoji="0" sz="1300" b="0" i="0" u="none" strike="noStrike" kern="0" cap="none" spc="0" normalizeH="0" baseline="0" noProof="0">
              <a:ln>
                <a:noFill/>
              </a:ln>
              <a:solidFill>
                <a:sysClr val="windowText" lastClr="000000"/>
              </a:solidFill>
              <a:effectLst/>
              <a:uLnTx/>
              <a:uFillTx/>
              <a:latin typeface="Calibri"/>
              <a:cs typeface="Calibri"/>
            </a:endParaRPr>
          </a:p>
        </p:txBody>
      </p:sp>
      <p:sp>
        <p:nvSpPr>
          <p:cNvPr id="12" name="object 12"/>
          <p:cNvSpPr txBox="1"/>
          <p:nvPr/>
        </p:nvSpPr>
        <p:spPr>
          <a:xfrm>
            <a:off x="219456" y="2667190"/>
            <a:ext cx="2565400" cy="384810"/>
          </a:xfrm>
          <a:prstGeom prst="rect">
            <a:avLst/>
          </a:prstGeom>
          <a:ln w="9520">
            <a:solidFill>
              <a:srgbClr val="FE0001"/>
            </a:solidFill>
          </a:ln>
        </p:spPr>
        <p:txBody>
          <a:bodyPr vert="horz" wrap="square" lIns="0" tIns="0" rIns="0" bIns="0" rtlCol="0">
            <a:spAutoFit/>
          </a:bodyPr>
          <a:lstStyle/>
          <a:p>
            <a:pPr marL="222250" marR="0" lvl="0" indent="-157480" defTabSz="914400" eaLnBrk="1" fontAlgn="auto" latinLnBrk="0" hangingPunct="1">
              <a:lnSpc>
                <a:spcPts val="1355"/>
              </a:lnSpc>
              <a:spcBef>
                <a:spcPts val="0"/>
              </a:spcBef>
              <a:spcAft>
                <a:spcPts val="0"/>
              </a:spcAft>
              <a:buClrTx/>
              <a:buSzTx/>
              <a:buFont typeface="Arial"/>
              <a:buChar char="•"/>
              <a:tabLst>
                <a:tab pos="222885" algn="l"/>
              </a:tabLst>
              <a:defRPr/>
            </a:pPr>
            <a:r>
              <a:rPr kumimoji="0" sz="1200" b="1" i="0" u="none" strike="noStrike" kern="0" cap="none" spc="-10" normalizeH="0" baseline="0" noProof="0" dirty="0">
                <a:ln>
                  <a:noFill/>
                </a:ln>
                <a:solidFill>
                  <a:sysClr val="windowText" lastClr="000000"/>
                </a:solidFill>
                <a:effectLst/>
                <a:uLnTx/>
                <a:uFillTx/>
                <a:latin typeface="Calibri"/>
                <a:cs typeface="Calibri"/>
              </a:rPr>
              <a:t>Tracks</a:t>
            </a:r>
            <a:r>
              <a:rPr kumimoji="0" sz="1200" b="1" i="0" u="none" strike="noStrike" kern="0" cap="none" spc="-2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in</a:t>
            </a:r>
            <a:r>
              <a:rPr kumimoji="0" sz="1200" b="1" i="0" u="none" strike="noStrike" kern="0" cap="none" spc="-15" normalizeH="0" baseline="0" noProof="0" dirty="0">
                <a:ln>
                  <a:noFill/>
                </a:ln>
                <a:solidFill>
                  <a:sysClr val="windowText" lastClr="000000"/>
                </a:solidFill>
                <a:effectLst/>
                <a:uLnTx/>
                <a:uFillTx/>
                <a:latin typeface="Calibri"/>
                <a:cs typeface="Calibri"/>
              </a:rPr>
              <a:t> </a:t>
            </a:r>
            <a:r>
              <a:rPr kumimoji="0" sz="1200" b="1" i="0" u="none" strike="noStrike" kern="0" cap="none" spc="-10" normalizeH="0" baseline="0" noProof="0" dirty="0">
                <a:ln>
                  <a:noFill/>
                </a:ln>
                <a:solidFill>
                  <a:sysClr val="windowText" lastClr="000000"/>
                </a:solidFill>
                <a:effectLst/>
                <a:uLnTx/>
                <a:uFillTx/>
                <a:latin typeface="Calibri"/>
                <a:cs typeface="Calibri"/>
              </a:rPr>
              <a:t>L1-</a:t>
            </a:r>
            <a:r>
              <a:rPr kumimoji="0" sz="1200" b="1" i="0" u="none" strike="noStrike" kern="0" cap="none" spc="0" normalizeH="0" baseline="0" noProof="0" dirty="0">
                <a:ln>
                  <a:noFill/>
                </a:ln>
                <a:solidFill>
                  <a:sysClr val="windowText" lastClr="000000"/>
                </a:solidFill>
                <a:effectLst/>
                <a:uLnTx/>
                <a:uFillTx/>
                <a:latin typeface="Calibri"/>
                <a:cs typeface="Calibri"/>
              </a:rPr>
              <a:t>Trigger</a:t>
            </a:r>
            <a:r>
              <a:rPr kumimoji="0" sz="1200" b="1" i="0" u="none" strike="noStrike" kern="0" cap="none" spc="-2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at</a:t>
            </a:r>
            <a:r>
              <a:rPr kumimoji="0" sz="1200" b="1" i="0" u="none" strike="noStrike" kern="0" cap="none" spc="-2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40</a:t>
            </a:r>
            <a:r>
              <a:rPr kumimoji="0" sz="1200" b="1" i="0" u="none" strike="noStrike" kern="0" cap="none" spc="-15" normalizeH="0" baseline="0" noProof="0" dirty="0">
                <a:ln>
                  <a:noFill/>
                </a:ln>
                <a:solidFill>
                  <a:sysClr val="windowText" lastClr="000000"/>
                </a:solidFill>
                <a:effectLst/>
                <a:uLnTx/>
                <a:uFillTx/>
                <a:latin typeface="Calibri"/>
                <a:cs typeface="Calibri"/>
              </a:rPr>
              <a:t> </a:t>
            </a:r>
            <a:r>
              <a:rPr kumimoji="0" sz="1200" b="1" i="0" u="none" strike="noStrike" kern="0" cap="none" spc="-25" normalizeH="0" baseline="0" noProof="0" dirty="0">
                <a:ln>
                  <a:noFill/>
                </a:ln>
                <a:solidFill>
                  <a:sysClr val="windowText" lastClr="000000"/>
                </a:solidFill>
                <a:effectLst/>
                <a:uLnTx/>
                <a:uFillTx/>
                <a:latin typeface="Calibri"/>
                <a:cs typeface="Calibri"/>
              </a:rPr>
              <a:t>MHz</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222250" marR="0" lvl="0" indent="-157480" defTabSz="914400" eaLnBrk="1" fontAlgn="auto" latinLnBrk="0" hangingPunct="1">
              <a:lnSpc>
                <a:spcPts val="1430"/>
              </a:lnSpc>
              <a:spcBef>
                <a:spcPts val="0"/>
              </a:spcBef>
              <a:spcAft>
                <a:spcPts val="0"/>
              </a:spcAft>
              <a:buClrTx/>
              <a:buSzTx/>
              <a:buFont typeface="Arial"/>
              <a:buChar char="•"/>
              <a:tabLst>
                <a:tab pos="222885" algn="l"/>
              </a:tabLst>
              <a:defRPr/>
            </a:pPr>
            <a:r>
              <a:rPr kumimoji="0" sz="1200" b="1" i="0" u="none" strike="noStrike" kern="0" cap="none" spc="-10" normalizeH="0" baseline="0" noProof="0" dirty="0">
                <a:ln>
                  <a:noFill/>
                </a:ln>
                <a:solidFill>
                  <a:sysClr val="windowText" lastClr="000000"/>
                </a:solidFill>
                <a:effectLst/>
                <a:uLnTx/>
                <a:uFillTx/>
                <a:latin typeface="Calibri"/>
                <a:cs typeface="Calibri"/>
              </a:rPr>
              <a:t>PFlow-</a:t>
            </a:r>
            <a:r>
              <a:rPr kumimoji="0" sz="1200" b="1" i="0" u="none" strike="noStrike" kern="0" cap="none" spc="0" normalizeH="0" baseline="0" noProof="0" dirty="0">
                <a:ln>
                  <a:noFill/>
                </a:ln>
                <a:solidFill>
                  <a:sysClr val="windowText" lastClr="000000"/>
                </a:solidFill>
                <a:effectLst/>
                <a:uLnTx/>
                <a:uFillTx/>
                <a:latin typeface="Calibri"/>
                <a:cs typeface="Calibri"/>
              </a:rPr>
              <a:t>like</a:t>
            </a:r>
            <a:r>
              <a:rPr kumimoji="0" sz="1200" b="1" i="0" u="none" strike="noStrike" kern="0" cap="none" spc="-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selection</a:t>
            </a:r>
            <a:r>
              <a:rPr kumimoji="0" sz="1200" b="1" i="0" u="none" strike="noStrike" kern="0" cap="none" spc="1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750</a:t>
            </a:r>
            <a:r>
              <a:rPr kumimoji="0" sz="1200" b="1" i="0" u="none" strike="noStrike" kern="0" cap="none" spc="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kHz </a:t>
            </a:r>
            <a:r>
              <a:rPr kumimoji="0" sz="1200" b="1" i="0" u="none" strike="noStrike" kern="0" cap="none" spc="-10" normalizeH="0" baseline="0" noProof="0" dirty="0">
                <a:ln>
                  <a:noFill/>
                </a:ln>
                <a:solidFill>
                  <a:sysClr val="windowText" lastClr="000000"/>
                </a:solidFill>
                <a:effectLst/>
                <a:uLnTx/>
                <a:uFillTx/>
                <a:latin typeface="Calibri"/>
                <a:cs typeface="Calibri"/>
              </a:rPr>
              <a:t>output</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13" name="object 13"/>
          <p:cNvSpPr txBox="1"/>
          <p:nvPr/>
        </p:nvSpPr>
        <p:spPr>
          <a:xfrm>
            <a:off x="272326" y="3001771"/>
            <a:ext cx="1377315" cy="208279"/>
          </a:xfrm>
          <a:prstGeom prst="rect">
            <a:avLst/>
          </a:prstGeom>
        </p:spPr>
        <p:txBody>
          <a:bodyPr vert="horz" wrap="square" lIns="0" tIns="12700" rIns="0" bIns="0" rtlCol="0">
            <a:spAutoFit/>
          </a:bodyPr>
          <a:lstStyle/>
          <a:p>
            <a:pPr marL="168910" marR="0" lvl="0" indent="-156845" defTabSz="914400" eaLnBrk="1" fontAlgn="auto" latinLnBrk="0" hangingPunct="1">
              <a:lnSpc>
                <a:spcPct val="100000"/>
              </a:lnSpc>
              <a:spcBef>
                <a:spcPts val="100"/>
              </a:spcBef>
              <a:spcAft>
                <a:spcPts val="0"/>
              </a:spcAft>
              <a:buClrTx/>
              <a:buSzTx/>
              <a:buFont typeface="Arial"/>
              <a:buChar char="•"/>
              <a:tabLst>
                <a:tab pos="169545" algn="l"/>
              </a:tabLst>
              <a:defRPr/>
            </a:pPr>
            <a:r>
              <a:rPr kumimoji="0" sz="1200" b="1" i="0" u="none" strike="noStrike" kern="0" cap="none" spc="-10" normalizeH="0" baseline="0" noProof="0" dirty="0">
                <a:ln>
                  <a:noFill/>
                </a:ln>
                <a:solidFill>
                  <a:sysClr val="windowText" lastClr="000000"/>
                </a:solidFill>
                <a:effectLst/>
                <a:uLnTx/>
                <a:uFillTx/>
                <a:latin typeface="Calibri"/>
                <a:cs typeface="Calibri"/>
              </a:rPr>
              <a:t>HLT</a:t>
            </a:r>
            <a:r>
              <a:rPr kumimoji="0" sz="1200" b="1" i="0" u="none" strike="noStrike" kern="0" cap="none" spc="-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output</a:t>
            </a:r>
            <a:r>
              <a:rPr kumimoji="0" sz="1200" b="1" i="0" u="none" strike="noStrike" kern="0" cap="none" spc="-1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7.5</a:t>
            </a:r>
            <a:r>
              <a:rPr kumimoji="0" sz="1200" b="1" i="0" u="none" strike="noStrike" kern="0" cap="none" spc="-5" normalizeH="0" baseline="0" noProof="0" dirty="0">
                <a:ln>
                  <a:noFill/>
                </a:ln>
                <a:solidFill>
                  <a:sysClr val="windowText" lastClr="000000"/>
                </a:solidFill>
                <a:effectLst/>
                <a:uLnTx/>
                <a:uFillTx/>
                <a:latin typeface="Calibri"/>
                <a:cs typeface="Calibri"/>
              </a:rPr>
              <a:t> </a:t>
            </a:r>
            <a:r>
              <a:rPr kumimoji="0" sz="1200" b="1" i="0" u="none" strike="noStrike" kern="0" cap="none" spc="-25" normalizeH="0" baseline="0" noProof="0" dirty="0">
                <a:ln>
                  <a:noFill/>
                </a:ln>
                <a:solidFill>
                  <a:sysClr val="windowText" lastClr="000000"/>
                </a:solidFill>
                <a:effectLst/>
                <a:uLnTx/>
                <a:uFillTx/>
                <a:latin typeface="Calibri"/>
                <a:cs typeface="Calibri"/>
              </a:rPr>
              <a:t>kHz</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14" name="object 14"/>
          <p:cNvSpPr txBox="1"/>
          <p:nvPr/>
        </p:nvSpPr>
        <p:spPr>
          <a:xfrm>
            <a:off x="428652" y="3843098"/>
            <a:ext cx="2563495" cy="491490"/>
          </a:xfrm>
          <a:prstGeom prst="rect">
            <a:avLst/>
          </a:prstGeom>
        </p:spPr>
        <p:txBody>
          <a:bodyPr vert="horz" wrap="square" lIns="0" tIns="25400" rIns="0" bIns="0" rtlCol="0">
            <a:spAutoFit/>
          </a:bodyPr>
          <a:lstStyle/>
          <a:p>
            <a:pPr marL="12700" marR="0" lvl="0" indent="0" defTabSz="914400" eaLnBrk="1" fontAlgn="auto" latinLnBrk="0" hangingPunct="1">
              <a:lnSpc>
                <a:spcPct val="100000"/>
              </a:lnSpc>
              <a:spcBef>
                <a:spcPts val="200"/>
              </a:spcBef>
              <a:spcAft>
                <a:spcPts val="0"/>
              </a:spcAft>
              <a:buClrTx/>
              <a:buSzTx/>
              <a:buFontTx/>
              <a:buNone/>
              <a:tabLst/>
              <a:defRPr/>
            </a:pPr>
            <a:r>
              <a:rPr kumimoji="0" sz="1600" b="1" i="0" u="none" strike="noStrike" kern="0" cap="none" spc="0" normalizeH="0" baseline="0" noProof="0" dirty="0">
                <a:ln>
                  <a:noFill/>
                </a:ln>
                <a:solidFill>
                  <a:srgbClr val="000090"/>
                </a:solidFill>
                <a:effectLst/>
                <a:uLnTx/>
                <a:uFillTx/>
                <a:latin typeface="Calibri"/>
                <a:cs typeface="Calibri"/>
              </a:rPr>
              <a:t>New</a:t>
            </a:r>
            <a:r>
              <a:rPr kumimoji="0" sz="1600" b="1" i="0" u="none" strike="noStrike" kern="0" cap="none" spc="-60" normalizeH="0" baseline="0" noProof="0" dirty="0">
                <a:ln>
                  <a:noFill/>
                </a:ln>
                <a:solidFill>
                  <a:srgbClr val="000090"/>
                </a:solidFill>
                <a:effectLst/>
                <a:uLnTx/>
                <a:uFillTx/>
                <a:latin typeface="Calibri"/>
                <a:cs typeface="Calibri"/>
              </a:rPr>
              <a:t> </a:t>
            </a:r>
            <a:r>
              <a:rPr kumimoji="0" sz="1600" b="1" i="0" u="none" strike="noStrike" kern="0" cap="none" spc="0" normalizeH="0" baseline="0" noProof="0" dirty="0">
                <a:ln>
                  <a:noFill/>
                </a:ln>
                <a:solidFill>
                  <a:srgbClr val="000090"/>
                </a:solidFill>
                <a:effectLst/>
                <a:uLnTx/>
                <a:uFillTx/>
                <a:latin typeface="Calibri"/>
                <a:cs typeface="Calibri"/>
              </a:rPr>
              <a:t>Calorimeter</a:t>
            </a:r>
            <a:r>
              <a:rPr kumimoji="0" sz="1600" b="1" i="0" u="none" strike="noStrike" kern="0" cap="none" spc="-45" normalizeH="0" baseline="0" noProof="0" dirty="0">
                <a:ln>
                  <a:noFill/>
                </a:ln>
                <a:solidFill>
                  <a:srgbClr val="000090"/>
                </a:solidFill>
                <a:effectLst/>
                <a:uLnTx/>
                <a:uFillTx/>
                <a:latin typeface="Calibri"/>
                <a:cs typeface="Calibri"/>
              </a:rPr>
              <a:t> </a:t>
            </a:r>
            <a:r>
              <a:rPr kumimoji="0" sz="1600" b="1" i="0" u="none" strike="noStrike" kern="0" cap="none" spc="-10" normalizeH="0" baseline="0" noProof="0" dirty="0">
                <a:ln>
                  <a:noFill/>
                </a:ln>
                <a:solidFill>
                  <a:srgbClr val="000090"/>
                </a:solidFill>
                <a:effectLst/>
                <a:uLnTx/>
                <a:uFillTx/>
                <a:latin typeface="Calibri"/>
                <a:cs typeface="Calibri"/>
              </a:rPr>
              <a:t>Endcap</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85"/>
              </a:spcBef>
              <a:spcAft>
                <a:spcPts val="0"/>
              </a:spcAft>
              <a:buClrTx/>
              <a:buSzTx/>
              <a:buFontTx/>
              <a:buNone/>
              <a:tabLst/>
              <a:defRPr/>
            </a:pPr>
            <a:r>
              <a:rPr kumimoji="0" sz="1300" b="1" i="0" u="none" strike="noStrike" kern="0" cap="none" spc="-10" normalizeH="0" baseline="0" noProof="0" dirty="0">
                <a:ln>
                  <a:noFill/>
                </a:ln>
                <a:solidFill>
                  <a:srgbClr val="0000FF"/>
                </a:solidFill>
                <a:effectLst/>
                <a:uLnTx/>
                <a:uFillTx/>
                <a:latin typeface="Calibri"/>
                <a:cs typeface="Calibri"/>
              </a:rPr>
              <a:t>https://cds.cern.ch/record/2293646</a:t>
            </a:r>
            <a:endParaRPr kumimoji="0" sz="1300" b="0" i="0" u="none" strike="noStrike" kern="0" cap="none" spc="0" normalizeH="0" baseline="0" noProof="0">
              <a:ln>
                <a:noFill/>
              </a:ln>
              <a:solidFill>
                <a:sysClr val="windowText" lastClr="000000"/>
              </a:solidFill>
              <a:effectLst/>
              <a:uLnTx/>
              <a:uFillTx/>
              <a:latin typeface="Calibri"/>
              <a:cs typeface="Calibri"/>
            </a:endParaRPr>
          </a:p>
        </p:txBody>
      </p:sp>
      <p:sp>
        <p:nvSpPr>
          <p:cNvPr id="15" name="object 15"/>
          <p:cNvSpPr/>
          <p:nvPr/>
        </p:nvSpPr>
        <p:spPr>
          <a:xfrm>
            <a:off x="441352" y="4302173"/>
            <a:ext cx="2540000" cy="12700"/>
          </a:xfrm>
          <a:custGeom>
            <a:avLst/>
            <a:gdLst/>
            <a:ahLst/>
            <a:cxnLst/>
            <a:rect l="l" t="t" r="r" b="b"/>
            <a:pathLst>
              <a:path w="2540000" h="12700">
                <a:moveTo>
                  <a:pt x="2540000" y="0"/>
                </a:moveTo>
                <a:lnTo>
                  <a:pt x="0" y="0"/>
                </a:lnTo>
                <a:lnTo>
                  <a:pt x="0" y="12700"/>
                </a:lnTo>
                <a:lnTo>
                  <a:pt x="2540000" y="12700"/>
                </a:lnTo>
                <a:lnTo>
                  <a:pt x="2540000" y="0"/>
                </a:lnTo>
                <a:close/>
              </a:path>
            </a:pathLst>
          </a:custGeom>
          <a:solidFill>
            <a:srgbClr val="0000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txBox="1"/>
          <p:nvPr/>
        </p:nvSpPr>
        <p:spPr>
          <a:xfrm>
            <a:off x="437046" y="4303267"/>
            <a:ext cx="2197735" cy="574040"/>
          </a:xfrm>
          <a:prstGeom prst="rect">
            <a:avLst/>
          </a:prstGeom>
        </p:spPr>
        <p:txBody>
          <a:bodyPr vert="horz" wrap="square" lIns="0" tIns="12700" rIns="0" bIns="0" rtlCol="0">
            <a:spAutoFit/>
          </a:bodyPr>
          <a:lstStyle/>
          <a:p>
            <a:pPr marL="208915" marR="0" lvl="0" indent="-157480" defTabSz="914400" eaLnBrk="1" fontAlgn="auto" latinLnBrk="0" hangingPunct="1">
              <a:lnSpc>
                <a:spcPct val="100000"/>
              </a:lnSpc>
              <a:spcBef>
                <a:spcPts val="100"/>
              </a:spcBef>
              <a:spcAft>
                <a:spcPts val="0"/>
              </a:spcAft>
              <a:buClrTx/>
              <a:buSzTx/>
              <a:buFont typeface="Arial"/>
              <a:buChar char="•"/>
              <a:tabLst>
                <a:tab pos="209550" algn="l"/>
              </a:tabLst>
              <a:defRPr/>
            </a:pPr>
            <a:r>
              <a:rPr kumimoji="0" sz="1200" b="1" i="0" u="none" strike="noStrike" kern="0" cap="none" spc="-10" normalizeH="0" baseline="0" noProof="0" dirty="0">
                <a:ln>
                  <a:noFill/>
                </a:ln>
                <a:solidFill>
                  <a:sysClr val="windowText" lastClr="000000"/>
                </a:solidFill>
                <a:effectLst/>
                <a:uLnTx/>
                <a:uFillTx/>
                <a:latin typeface="Calibri"/>
                <a:cs typeface="Calibri"/>
              </a:rPr>
              <a:t>Referred </a:t>
            </a:r>
            <a:r>
              <a:rPr kumimoji="0" sz="1200" b="1" i="0" u="none" strike="noStrike" kern="0" cap="none" spc="0" normalizeH="0" baseline="0" noProof="0" dirty="0">
                <a:ln>
                  <a:noFill/>
                </a:ln>
                <a:solidFill>
                  <a:sysClr val="windowText" lastClr="000000"/>
                </a:solidFill>
                <a:effectLst/>
                <a:uLnTx/>
                <a:uFillTx/>
                <a:latin typeface="Calibri"/>
                <a:cs typeface="Calibri"/>
              </a:rPr>
              <a:t>to</a:t>
            </a:r>
            <a:r>
              <a:rPr kumimoji="0" sz="1200" b="1" i="0" u="none" strike="noStrike" kern="0" cap="none" spc="-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as</a:t>
            </a:r>
            <a:r>
              <a:rPr kumimoji="0" sz="1200" b="1" i="0" u="none" strike="noStrike" kern="0" cap="none" spc="-1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HGCAL,</a:t>
            </a:r>
            <a:r>
              <a:rPr kumimoji="0" sz="1200" b="1" i="0" u="none" strike="noStrike" kern="0" cap="none" spc="-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EC,</a:t>
            </a:r>
            <a:r>
              <a:rPr kumimoji="0" sz="1200" b="1" i="0" u="none" strike="noStrike" kern="0" cap="none" spc="-5" normalizeH="0" baseline="0" noProof="0" dirty="0">
                <a:ln>
                  <a:noFill/>
                </a:ln>
                <a:solidFill>
                  <a:sysClr val="windowText" lastClr="000000"/>
                </a:solidFill>
                <a:effectLst/>
                <a:uLnTx/>
                <a:uFillTx/>
                <a:latin typeface="Calibri"/>
                <a:cs typeface="Calibri"/>
              </a:rPr>
              <a:t> </a:t>
            </a:r>
            <a:r>
              <a:rPr kumimoji="0" sz="1200" b="1" i="0" u="none" strike="noStrike" kern="0" cap="none" spc="-25" normalizeH="0" baseline="0" noProof="0" dirty="0">
                <a:ln>
                  <a:noFill/>
                </a:ln>
                <a:solidFill>
                  <a:sysClr val="windowText" lastClr="000000"/>
                </a:solidFill>
                <a:effectLst/>
                <a:uLnTx/>
                <a:uFillTx/>
                <a:latin typeface="Calibri"/>
                <a:cs typeface="Calibri"/>
              </a:rPr>
              <a:t>CE</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208915" marR="0" lvl="0" indent="-157480" defTabSz="914400" eaLnBrk="1" fontAlgn="auto" latinLnBrk="0" hangingPunct="1">
              <a:lnSpc>
                <a:spcPts val="1415"/>
              </a:lnSpc>
              <a:spcBef>
                <a:spcPts val="45"/>
              </a:spcBef>
              <a:spcAft>
                <a:spcPts val="0"/>
              </a:spcAft>
              <a:buClrTx/>
              <a:buSzTx/>
              <a:buFont typeface="Arial"/>
              <a:buChar char="•"/>
              <a:tabLst>
                <a:tab pos="209550" algn="l"/>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3D</a:t>
            </a:r>
            <a:r>
              <a:rPr kumimoji="0" sz="1200" b="1" i="0" u="none" strike="noStrike" kern="0" cap="none" spc="-1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showers</a:t>
            </a:r>
            <a:r>
              <a:rPr kumimoji="0" sz="1200" b="1" i="0" u="none" strike="noStrike" kern="0" cap="none" spc="-1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and</a:t>
            </a:r>
            <a:r>
              <a:rPr kumimoji="0" sz="1200" b="1" i="0" u="none" strike="noStrike" kern="0" cap="none" spc="-1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precise</a:t>
            </a:r>
            <a:r>
              <a:rPr kumimoji="0" sz="1200" b="1" i="0" u="none" strike="noStrike" kern="0" cap="none" spc="-10" normalizeH="0" baseline="0" noProof="0" dirty="0">
                <a:ln>
                  <a:noFill/>
                </a:ln>
                <a:solidFill>
                  <a:sysClr val="windowText" lastClr="000000"/>
                </a:solidFill>
                <a:effectLst/>
                <a:uLnTx/>
                <a:uFillTx/>
                <a:latin typeface="Calibri"/>
                <a:cs typeface="Calibri"/>
              </a:rPr>
              <a:t> timing</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208915" marR="0" lvl="0" indent="-157480" defTabSz="914400" eaLnBrk="1" fontAlgn="auto" latinLnBrk="0" hangingPunct="1">
              <a:lnSpc>
                <a:spcPts val="1415"/>
              </a:lnSpc>
              <a:spcBef>
                <a:spcPts val="0"/>
              </a:spcBef>
              <a:spcAft>
                <a:spcPts val="0"/>
              </a:spcAft>
              <a:buClrTx/>
              <a:buSzTx/>
              <a:buFont typeface="Arial"/>
              <a:buChar char="•"/>
              <a:tabLst>
                <a:tab pos="209550" algn="l"/>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Si,</a:t>
            </a:r>
            <a:r>
              <a:rPr kumimoji="0" sz="1200" b="1" i="0" u="none" strike="noStrike" kern="0" cap="none" spc="-1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Scint+SiPM</a:t>
            </a:r>
            <a:r>
              <a:rPr kumimoji="0" sz="1200" b="1" i="0" u="none" strike="noStrike" kern="0" cap="none" spc="-1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in </a:t>
            </a:r>
            <a:r>
              <a:rPr kumimoji="0" sz="1200" b="1" i="0" u="none" strike="noStrike" kern="0" cap="none" spc="-10" normalizeH="0" baseline="0" noProof="0" dirty="0">
                <a:ln>
                  <a:noFill/>
                </a:ln>
                <a:solidFill>
                  <a:sysClr val="windowText" lastClr="000000"/>
                </a:solidFill>
                <a:effectLst/>
                <a:uLnTx/>
                <a:uFillTx/>
                <a:latin typeface="Calibri"/>
                <a:cs typeface="Calibri"/>
              </a:rPr>
              <a:t>Pb/W-</a:t>
            </a:r>
            <a:r>
              <a:rPr kumimoji="0" sz="1200" b="1" i="0" u="none" strike="noStrike" kern="0" cap="none" spc="-25" normalizeH="0" baseline="0" noProof="0" dirty="0">
                <a:ln>
                  <a:noFill/>
                </a:ln>
                <a:solidFill>
                  <a:sysClr val="windowText" lastClr="000000"/>
                </a:solidFill>
                <a:effectLst/>
                <a:uLnTx/>
                <a:uFillTx/>
                <a:latin typeface="Calibri"/>
                <a:cs typeface="Calibri"/>
              </a:rPr>
              <a:t>SS</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grpSp>
        <p:nvGrpSpPr>
          <p:cNvPr id="17" name="object 17" descr="Cutaway view of CMS detector showing detector upgrades for HL-LHC,"/>
          <p:cNvGrpSpPr/>
          <p:nvPr/>
        </p:nvGrpSpPr>
        <p:grpSpPr>
          <a:xfrm>
            <a:off x="2346960" y="2325623"/>
            <a:ext cx="2472055" cy="2908300"/>
            <a:chOff x="2346960" y="2325623"/>
            <a:chExt cx="2472055" cy="2908300"/>
          </a:xfrm>
        </p:grpSpPr>
        <p:pic>
          <p:nvPicPr>
            <p:cNvPr id="18" name="object 18"/>
            <p:cNvPicPr/>
            <p:nvPr/>
          </p:nvPicPr>
          <p:blipFill>
            <a:blip r:embed="rId4" cstate="print"/>
            <a:stretch>
              <a:fillRect/>
            </a:stretch>
          </p:blipFill>
          <p:spPr>
            <a:xfrm>
              <a:off x="2346960" y="3889247"/>
              <a:ext cx="1859280" cy="1344167"/>
            </a:xfrm>
            <a:prstGeom prst="rect">
              <a:avLst/>
            </a:prstGeom>
          </p:spPr>
        </p:pic>
        <p:sp>
          <p:nvSpPr>
            <p:cNvPr id="19" name="object 19"/>
            <p:cNvSpPr/>
            <p:nvPr/>
          </p:nvSpPr>
          <p:spPr>
            <a:xfrm>
              <a:off x="2361203" y="3981542"/>
              <a:ext cx="1753235" cy="1237615"/>
            </a:xfrm>
            <a:custGeom>
              <a:avLst/>
              <a:gdLst/>
              <a:ahLst/>
              <a:cxnLst/>
              <a:rect l="l" t="t" r="r" b="b"/>
              <a:pathLst>
                <a:path w="1753235" h="1237614">
                  <a:moveTo>
                    <a:pt x="1689491" y="42643"/>
                  </a:moveTo>
                  <a:lnTo>
                    <a:pt x="0" y="1235024"/>
                  </a:lnTo>
                  <a:lnTo>
                    <a:pt x="1828" y="1237615"/>
                  </a:lnTo>
                  <a:lnTo>
                    <a:pt x="1691320" y="45234"/>
                  </a:lnTo>
                  <a:lnTo>
                    <a:pt x="1689491" y="42643"/>
                  </a:lnTo>
                  <a:close/>
                </a:path>
                <a:path w="1753235" h="1237614">
                  <a:moveTo>
                    <a:pt x="1733710" y="35318"/>
                  </a:moveTo>
                  <a:lnTo>
                    <a:pt x="1699869" y="35318"/>
                  </a:lnTo>
                  <a:lnTo>
                    <a:pt x="1701698" y="37909"/>
                  </a:lnTo>
                  <a:lnTo>
                    <a:pt x="1691320" y="45234"/>
                  </a:lnTo>
                  <a:lnTo>
                    <a:pt x="1712379" y="75069"/>
                  </a:lnTo>
                  <a:lnTo>
                    <a:pt x="1733710" y="35318"/>
                  </a:lnTo>
                  <a:close/>
                </a:path>
                <a:path w="1753235" h="1237614">
                  <a:moveTo>
                    <a:pt x="1699869" y="35318"/>
                  </a:moveTo>
                  <a:lnTo>
                    <a:pt x="1689491" y="42643"/>
                  </a:lnTo>
                  <a:lnTo>
                    <a:pt x="1691320" y="45234"/>
                  </a:lnTo>
                  <a:lnTo>
                    <a:pt x="1701698" y="37909"/>
                  </a:lnTo>
                  <a:lnTo>
                    <a:pt x="1699869" y="35318"/>
                  </a:lnTo>
                  <a:close/>
                </a:path>
                <a:path w="1753235" h="1237614">
                  <a:moveTo>
                    <a:pt x="1752663" y="0"/>
                  </a:moveTo>
                  <a:lnTo>
                    <a:pt x="1668437" y="12814"/>
                  </a:lnTo>
                  <a:lnTo>
                    <a:pt x="1689491" y="42643"/>
                  </a:lnTo>
                  <a:lnTo>
                    <a:pt x="1699869" y="35318"/>
                  </a:lnTo>
                  <a:lnTo>
                    <a:pt x="1733710" y="35318"/>
                  </a:lnTo>
                  <a:lnTo>
                    <a:pt x="1752663" y="0"/>
                  </a:lnTo>
                  <a:close/>
                </a:path>
              </a:pathLst>
            </a:custGeom>
            <a:solidFill>
              <a:srgbClr val="B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p:cNvPicPr/>
            <p:nvPr/>
          </p:nvPicPr>
          <p:blipFill>
            <a:blip r:embed="rId5" cstate="print"/>
            <a:stretch>
              <a:fillRect/>
            </a:stretch>
          </p:blipFill>
          <p:spPr>
            <a:xfrm>
              <a:off x="4175760" y="2325623"/>
              <a:ext cx="643127" cy="1386839"/>
            </a:xfrm>
            <a:prstGeom prst="rect">
              <a:avLst/>
            </a:prstGeom>
          </p:spPr>
        </p:pic>
        <p:sp>
          <p:nvSpPr>
            <p:cNvPr id="21" name="object 21"/>
            <p:cNvSpPr/>
            <p:nvPr/>
          </p:nvSpPr>
          <p:spPr>
            <a:xfrm>
              <a:off x="4261745" y="2339258"/>
              <a:ext cx="544830" cy="1283335"/>
            </a:xfrm>
            <a:custGeom>
              <a:avLst/>
              <a:gdLst/>
              <a:ahLst/>
              <a:cxnLst/>
              <a:rect l="l" t="t" r="r" b="b"/>
              <a:pathLst>
                <a:path w="544829" h="1283335">
                  <a:moveTo>
                    <a:pt x="0" y="1197787"/>
                  </a:moveTo>
                  <a:lnTo>
                    <a:pt x="5702" y="1282788"/>
                  </a:lnTo>
                  <a:lnTo>
                    <a:pt x="70281" y="1227226"/>
                  </a:lnTo>
                  <a:lnTo>
                    <a:pt x="64551" y="1224826"/>
                  </a:lnTo>
                  <a:lnTo>
                    <a:pt x="31699" y="1224826"/>
                  </a:lnTo>
                  <a:lnTo>
                    <a:pt x="28765" y="1223606"/>
                  </a:lnTo>
                  <a:lnTo>
                    <a:pt x="33672" y="1211892"/>
                  </a:lnTo>
                  <a:lnTo>
                    <a:pt x="0" y="1197787"/>
                  </a:lnTo>
                  <a:close/>
                </a:path>
                <a:path w="544829" h="1283335">
                  <a:moveTo>
                    <a:pt x="33672" y="1211892"/>
                  </a:moveTo>
                  <a:lnTo>
                    <a:pt x="28765" y="1223606"/>
                  </a:lnTo>
                  <a:lnTo>
                    <a:pt x="31699" y="1224826"/>
                  </a:lnTo>
                  <a:lnTo>
                    <a:pt x="36603" y="1213119"/>
                  </a:lnTo>
                  <a:lnTo>
                    <a:pt x="33672" y="1211892"/>
                  </a:lnTo>
                  <a:close/>
                </a:path>
                <a:path w="544829" h="1283335">
                  <a:moveTo>
                    <a:pt x="36603" y="1213119"/>
                  </a:moveTo>
                  <a:lnTo>
                    <a:pt x="31699" y="1224826"/>
                  </a:lnTo>
                  <a:lnTo>
                    <a:pt x="64551" y="1224826"/>
                  </a:lnTo>
                  <a:lnTo>
                    <a:pt x="36603" y="1213119"/>
                  </a:lnTo>
                  <a:close/>
                </a:path>
                <a:path w="544829" h="1283335">
                  <a:moveTo>
                    <a:pt x="541350" y="0"/>
                  </a:moveTo>
                  <a:lnTo>
                    <a:pt x="33672" y="1211892"/>
                  </a:lnTo>
                  <a:lnTo>
                    <a:pt x="36603" y="1213119"/>
                  </a:lnTo>
                  <a:lnTo>
                    <a:pt x="544283" y="1231"/>
                  </a:lnTo>
                  <a:lnTo>
                    <a:pt x="541350" y="0"/>
                  </a:lnTo>
                  <a:close/>
                </a:path>
              </a:pathLst>
            </a:custGeom>
            <a:solidFill>
              <a:srgbClr val="B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2" name="object 22"/>
          <p:cNvSpPr txBox="1"/>
          <p:nvPr/>
        </p:nvSpPr>
        <p:spPr>
          <a:xfrm>
            <a:off x="4771557" y="1832355"/>
            <a:ext cx="1656080"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0" normalizeH="0" baseline="0" noProof="0" dirty="0">
                <a:ln>
                  <a:noFill/>
                </a:ln>
                <a:solidFill>
                  <a:srgbClr val="000090"/>
                </a:solidFill>
                <a:effectLst/>
                <a:uLnTx/>
                <a:uFillTx/>
                <a:latin typeface="Calibri"/>
                <a:cs typeface="Calibri"/>
              </a:rPr>
              <a:t>Barrel</a:t>
            </a:r>
            <a:r>
              <a:rPr kumimoji="0" sz="1600" b="1" i="0" u="none" strike="noStrike" kern="0" cap="none" spc="-30" normalizeH="0" baseline="0" noProof="0" dirty="0">
                <a:ln>
                  <a:noFill/>
                </a:ln>
                <a:solidFill>
                  <a:srgbClr val="000090"/>
                </a:solidFill>
                <a:effectLst/>
                <a:uLnTx/>
                <a:uFillTx/>
                <a:latin typeface="Calibri"/>
                <a:cs typeface="Calibri"/>
              </a:rPr>
              <a:t> </a:t>
            </a:r>
            <a:r>
              <a:rPr kumimoji="0" sz="1600" b="1" i="0" u="none" strike="noStrike" kern="0" cap="none" spc="-10" normalizeH="0" baseline="0" noProof="0" dirty="0">
                <a:ln>
                  <a:noFill/>
                </a:ln>
                <a:solidFill>
                  <a:srgbClr val="000090"/>
                </a:solidFill>
                <a:effectLst/>
                <a:uLnTx/>
                <a:uFillTx/>
                <a:latin typeface="Calibri"/>
                <a:cs typeface="Calibri"/>
              </a:rPr>
              <a:t>Calorimeters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23" name="object 23"/>
          <p:cNvSpPr txBox="1"/>
          <p:nvPr/>
        </p:nvSpPr>
        <p:spPr>
          <a:xfrm>
            <a:off x="4771557" y="2086864"/>
            <a:ext cx="2563495" cy="2235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300" b="1" i="0" u="sng" strike="noStrike" kern="0" cap="none" spc="-10" normalizeH="0" baseline="0" noProof="0" dirty="0">
                <a:ln>
                  <a:noFill/>
                </a:ln>
                <a:solidFill>
                  <a:srgbClr val="0000FF"/>
                </a:solidFill>
                <a:effectLst/>
                <a:uLnTx/>
                <a:uFill>
                  <a:solidFill>
                    <a:srgbClr val="0000FF"/>
                  </a:solidFill>
                </a:uFill>
                <a:latin typeface="Calibri"/>
                <a:cs typeface="Calibri"/>
              </a:rPr>
              <a:t>https://cds.cern.ch/record/2283187</a:t>
            </a:r>
            <a:endParaRPr kumimoji="0" sz="1300" b="0" i="0" u="none" strike="noStrike" kern="0" cap="none" spc="0" normalizeH="0" baseline="0" noProof="0">
              <a:ln>
                <a:noFill/>
              </a:ln>
              <a:solidFill>
                <a:sysClr val="windowText" lastClr="000000"/>
              </a:solidFill>
              <a:effectLst/>
              <a:uLnTx/>
              <a:uFillTx/>
              <a:latin typeface="Calibri"/>
              <a:cs typeface="Calibri"/>
            </a:endParaRPr>
          </a:p>
        </p:txBody>
      </p:sp>
      <p:sp>
        <p:nvSpPr>
          <p:cNvPr id="24" name="object 24"/>
          <p:cNvSpPr txBox="1"/>
          <p:nvPr/>
        </p:nvSpPr>
        <p:spPr>
          <a:xfrm>
            <a:off x="4819817" y="2288540"/>
            <a:ext cx="3670300" cy="382156"/>
          </a:xfrm>
          <a:prstGeom prst="rect">
            <a:avLst/>
          </a:prstGeom>
        </p:spPr>
        <p:txBody>
          <a:bodyPr vert="horz" wrap="square" lIns="0" tIns="12700" rIns="0" bIns="0" rtlCol="0">
            <a:spAutoFit/>
          </a:bodyPr>
          <a:lstStyle/>
          <a:p>
            <a:pPr marL="168910" marR="0" lvl="0" indent="-156845" defTabSz="914400" eaLnBrk="1" fontAlgn="auto" latinLnBrk="0" hangingPunct="1">
              <a:lnSpc>
                <a:spcPct val="100000"/>
              </a:lnSpc>
              <a:spcBef>
                <a:spcPts val="100"/>
              </a:spcBef>
              <a:spcAft>
                <a:spcPts val="0"/>
              </a:spcAft>
              <a:buClrTx/>
              <a:buSzTx/>
              <a:buFont typeface="Arial"/>
              <a:buChar char="•"/>
              <a:tabLst>
                <a:tab pos="169545" algn="l"/>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New</a:t>
            </a:r>
            <a:r>
              <a:rPr kumimoji="0" sz="1200" b="1" i="0" u="none" strike="noStrike" kern="0" cap="none" spc="-1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FE/BE</a:t>
            </a:r>
            <a:r>
              <a:rPr kumimoji="0" sz="1200" b="1" i="0" u="none" strike="noStrike" kern="0" cap="none" spc="-1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electronics</a:t>
            </a:r>
            <a:r>
              <a:rPr kumimoji="0" sz="1200" b="1" i="0" u="none" strike="noStrike" kern="0" cap="none" spc="-1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for</a:t>
            </a:r>
            <a:r>
              <a:rPr kumimoji="0" sz="1200" b="1" i="0" u="none" strike="noStrike" kern="0" cap="none" spc="-2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full</a:t>
            </a:r>
            <a:r>
              <a:rPr kumimoji="0" sz="1200" b="1" i="0" u="none" strike="noStrike" kern="0" cap="none" spc="-1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granularity</a:t>
            </a:r>
            <a:r>
              <a:rPr kumimoji="0" sz="1200" b="1" i="0" u="none" strike="noStrike" kern="0" cap="none" spc="-2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readout</a:t>
            </a:r>
            <a:r>
              <a:rPr kumimoji="0" sz="1200" b="1" i="0" u="none" strike="noStrike" kern="0" cap="none" spc="-2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at</a:t>
            </a:r>
            <a:r>
              <a:rPr kumimoji="0" sz="1200" b="1" i="0" u="none" strike="noStrike" kern="0" cap="none" spc="-20" normalizeH="0" baseline="0" noProof="0" dirty="0">
                <a:ln>
                  <a:noFill/>
                </a:ln>
                <a:solidFill>
                  <a:sysClr val="windowText" lastClr="000000"/>
                </a:solidFill>
                <a:effectLst/>
                <a:uLnTx/>
                <a:uFillTx/>
                <a:latin typeface="Calibri"/>
                <a:cs typeface="Calibri"/>
              </a:rPr>
              <a:t> </a:t>
            </a:r>
            <a:r>
              <a:rPr kumimoji="0" sz="1200" b="1" i="0" u="none" strike="noStrike" kern="0" cap="none" spc="-25" normalizeH="0" baseline="0" noProof="0" dirty="0">
                <a:ln>
                  <a:noFill/>
                </a:ln>
                <a:solidFill>
                  <a:sysClr val="windowText" lastClr="000000"/>
                </a:solidFill>
                <a:effectLst/>
                <a:uLnTx/>
                <a:uFillTx/>
                <a:latin typeface="Calibri"/>
                <a:cs typeface="Calibri"/>
              </a:rPr>
              <a:t>40</a:t>
            </a:r>
            <a:r>
              <a:rPr kumimoji="0" lang="en-US" sz="1200" b="1" i="0" u="none" strike="noStrike" kern="0" cap="none" spc="-25" normalizeH="0" baseline="0" noProof="0" dirty="0">
                <a:ln>
                  <a:noFill/>
                </a:ln>
                <a:solidFill>
                  <a:sysClr val="windowText" lastClr="000000"/>
                </a:solidFill>
                <a:effectLst/>
                <a:uLnTx/>
                <a:uFillTx/>
                <a:latin typeface="Calibri"/>
                <a:cs typeface="Calibri"/>
              </a:rPr>
              <a:t> MHZ</a:t>
            </a:r>
            <a:endParaRPr kumimoji="0" sz="1200" b="0" i="0" u="none" strike="noStrike" kern="0" cap="none" spc="0" normalizeH="0" baseline="0" noProof="0" dirty="0">
              <a:ln>
                <a:noFill/>
              </a:ln>
              <a:solidFill>
                <a:sysClr val="windowText" lastClr="000000"/>
              </a:solidFill>
              <a:effectLst/>
              <a:uLnTx/>
              <a:uFillTx/>
              <a:latin typeface="Calibri"/>
              <a:cs typeface="Calibri"/>
            </a:endParaRPr>
          </a:p>
        </p:txBody>
      </p:sp>
      <p:sp>
        <p:nvSpPr>
          <p:cNvPr id="25" name="object 25"/>
          <p:cNvSpPr txBox="1"/>
          <p:nvPr/>
        </p:nvSpPr>
        <p:spPr>
          <a:xfrm>
            <a:off x="4976637" y="2465323"/>
            <a:ext cx="267843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MHz</a:t>
            </a:r>
            <a:r>
              <a:rPr kumimoji="0" sz="1200" b="1" i="0" u="none" strike="noStrike" kern="0" cap="none" spc="-1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with precise</a:t>
            </a:r>
            <a:r>
              <a:rPr kumimoji="0" sz="1200" b="1" i="0" u="none" strike="noStrike" kern="0" cap="none" spc="-1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timing for</a:t>
            </a:r>
            <a:r>
              <a:rPr kumimoji="0" sz="1200" b="1" i="0" u="none" strike="noStrike" kern="0" cap="none" spc="-1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e/γ at</a:t>
            </a:r>
            <a:r>
              <a:rPr kumimoji="0" sz="1200" b="1" i="0" u="none" strike="noStrike" kern="0" cap="none" spc="-1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30 </a:t>
            </a:r>
            <a:r>
              <a:rPr kumimoji="0" sz="1200" b="1" i="0" u="none" strike="noStrike" kern="0" cap="none" spc="-25" normalizeH="0" baseline="0" noProof="0" dirty="0">
                <a:ln>
                  <a:noFill/>
                </a:ln>
                <a:solidFill>
                  <a:sysClr val="windowText" lastClr="000000"/>
                </a:solidFill>
                <a:effectLst/>
                <a:uLnTx/>
                <a:uFillTx/>
                <a:latin typeface="Calibri"/>
                <a:cs typeface="Calibri"/>
              </a:rPr>
              <a:t>GeV</a:t>
            </a:r>
            <a:endParaRPr kumimoji="0" sz="1200" b="0" i="0" u="none" strike="noStrike" kern="0" cap="none" spc="0" normalizeH="0" baseline="0" noProof="0" dirty="0">
              <a:ln>
                <a:noFill/>
              </a:ln>
              <a:solidFill>
                <a:sysClr val="windowText" lastClr="000000"/>
              </a:solidFill>
              <a:effectLst/>
              <a:uLnTx/>
              <a:uFillTx/>
              <a:latin typeface="Calibri"/>
              <a:cs typeface="Calibri"/>
            </a:endParaRPr>
          </a:p>
        </p:txBody>
      </p:sp>
      <p:sp>
        <p:nvSpPr>
          <p:cNvPr id="26" name="object 26"/>
          <p:cNvSpPr txBox="1"/>
          <p:nvPr/>
        </p:nvSpPr>
        <p:spPr>
          <a:xfrm>
            <a:off x="4819817" y="2657347"/>
            <a:ext cx="7937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cs typeface="Arial"/>
              </a:rPr>
              <a:t>•</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txBox="1"/>
          <p:nvPr/>
        </p:nvSpPr>
        <p:spPr>
          <a:xfrm>
            <a:off x="4966244" y="2692996"/>
            <a:ext cx="984250" cy="147320"/>
          </a:xfrm>
          <a:prstGeom prst="rect">
            <a:avLst/>
          </a:prstGeom>
          <a:ln w="9520">
            <a:solidFill>
              <a:srgbClr val="FE0001"/>
            </a:solidFill>
          </a:ln>
        </p:spPr>
        <p:txBody>
          <a:bodyPr vert="horz" wrap="square" lIns="0" tIns="0" rIns="0" bIns="0" rtlCol="0">
            <a:spAutoFit/>
          </a:bodyPr>
          <a:lstStyle/>
          <a:p>
            <a:pPr marL="22860" marR="0" lvl="0" indent="0" defTabSz="914400" eaLnBrk="1" fontAlgn="auto" latinLnBrk="0" hangingPunct="1">
              <a:lnSpc>
                <a:spcPts val="1155"/>
              </a:lnSpc>
              <a:spcBef>
                <a:spcPts val="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ECAL</a:t>
            </a:r>
            <a:r>
              <a:rPr kumimoji="0" sz="1200" b="1" i="0" u="none" strike="noStrike" kern="0" cap="none" spc="-1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and </a:t>
            </a:r>
            <a:r>
              <a:rPr kumimoji="0" sz="1200" b="1" i="0" u="none" strike="noStrike" kern="0" cap="none" spc="-20" normalizeH="0" baseline="0" noProof="0" dirty="0">
                <a:ln>
                  <a:noFill/>
                </a:ln>
                <a:solidFill>
                  <a:sysClr val="windowText" lastClr="000000"/>
                </a:solidFill>
                <a:effectLst/>
                <a:uLnTx/>
                <a:uFillTx/>
                <a:latin typeface="Calibri"/>
                <a:cs typeface="Calibri"/>
              </a:rPr>
              <a:t>HCAL</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grpSp>
        <p:nvGrpSpPr>
          <p:cNvPr id="28" name="object 28"/>
          <p:cNvGrpSpPr/>
          <p:nvPr/>
        </p:nvGrpSpPr>
        <p:grpSpPr>
          <a:xfrm>
            <a:off x="2554223" y="3017520"/>
            <a:ext cx="3712845" cy="1012190"/>
            <a:chOff x="2554223" y="3017520"/>
            <a:chExt cx="3712845" cy="1012190"/>
          </a:xfrm>
        </p:grpSpPr>
        <p:pic>
          <p:nvPicPr>
            <p:cNvPr id="29" name="object 29"/>
            <p:cNvPicPr/>
            <p:nvPr/>
          </p:nvPicPr>
          <p:blipFill>
            <a:blip r:embed="rId6" cstate="print"/>
            <a:stretch>
              <a:fillRect/>
            </a:stretch>
          </p:blipFill>
          <p:spPr>
            <a:xfrm>
              <a:off x="2554223" y="3767328"/>
              <a:ext cx="1331976" cy="262128"/>
            </a:xfrm>
            <a:prstGeom prst="rect">
              <a:avLst/>
            </a:prstGeom>
          </p:spPr>
        </p:pic>
        <p:sp>
          <p:nvSpPr>
            <p:cNvPr id="30" name="object 30"/>
            <p:cNvSpPr/>
            <p:nvPr/>
          </p:nvSpPr>
          <p:spPr>
            <a:xfrm>
              <a:off x="2567536" y="3831078"/>
              <a:ext cx="1228090" cy="184785"/>
            </a:xfrm>
            <a:custGeom>
              <a:avLst/>
              <a:gdLst/>
              <a:ahLst/>
              <a:cxnLst/>
              <a:rect l="l" t="t" r="r" b="b"/>
              <a:pathLst>
                <a:path w="1228089" h="184785">
                  <a:moveTo>
                    <a:pt x="1152053" y="36230"/>
                  </a:moveTo>
                  <a:lnTo>
                    <a:pt x="0" y="181152"/>
                  </a:lnTo>
                  <a:lnTo>
                    <a:pt x="393" y="184302"/>
                  </a:lnTo>
                  <a:lnTo>
                    <a:pt x="1152449" y="39379"/>
                  </a:lnTo>
                  <a:lnTo>
                    <a:pt x="1152053" y="36230"/>
                  </a:lnTo>
                  <a:close/>
                </a:path>
                <a:path w="1228089" h="184785">
                  <a:moveTo>
                    <a:pt x="1218353" y="34645"/>
                  </a:moveTo>
                  <a:lnTo>
                    <a:pt x="1164653" y="34645"/>
                  </a:lnTo>
                  <a:lnTo>
                    <a:pt x="1165047" y="37795"/>
                  </a:lnTo>
                  <a:lnTo>
                    <a:pt x="1152449" y="39379"/>
                  </a:lnTo>
                  <a:lnTo>
                    <a:pt x="1157008" y="75615"/>
                  </a:lnTo>
                  <a:lnTo>
                    <a:pt x="1218353" y="34645"/>
                  </a:lnTo>
                  <a:close/>
                </a:path>
                <a:path w="1228089" h="184785">
                  <a:moveTo>
                    <a:pt x="1164653" y="34645"/>
                  </a:moveTo>
                  <a:lnTo>
                    <a:pt x="1152053" y="36230"/>
                  </a:lnTo>
                  <a:lnTo>
                    <a:pt x="1152449" y="39379"/>
                  </a:lnTo>
                  <a:lnTo>
                    <a:pt x="1165047" y="37795"/>
                  </a:lnTo>
                  <a:lnTo>
                    <a:pt x="1164653" y="34645"/>
                  </a:lnTo>
                  <a:close/>
                </a:path>
                <a:path w="1228089" h="184785">
                  <a:moveTo>
                    <a:pt x="1147495" y="0"/>
                  </a:moveTo>
                  <a:lnTo>
                    <a:pt x="1152053" y="36230"/>
                  </a:lnTo>
                  <a:lnTo>
                    <a:pt x="1164653" y="34645"/>
                  </a:lnTo>
                  <a:lnTo>
                    <a:pt x="1218353" y="34645"/>
                  </a:lnTo>
                  <a:lnTo>
                    <a:pt x="1227861" y="28295"/>
                  </a:lnTo>
                  <a:lnTo>
                    <a:pt x="1147495" y="0"/>
                  </a:lnTo>
                  <a:close/>
                </a:path>
              </a:pathLst>
            </a:custGeom>
            <a:solidFill>
              <a:srgbClr val="B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1" name="object 31"/>
            <p:cNvPicPr/>
            <p:nvPr/>
          </p:nvPicPr>
          <p:blipFill>
            <a:blip r:embed="rId7" cstate="print"/>
            <a:stretch>
              <a:fillRect/>
            </a:stretch>
          </p:blipFill>
          <p:spPr>
            <a:xfrm>
              <a:off x="4949951" y="3029712"/>
              <a:ext cx="1304544" cy="377951"/>
            </a:xfrm>
            <a:prstGeom prst="rect">
              <a:avLst/>
            </a:prstGeom>
          </p:spPr>
        </p:pic>
        <p:pic>
          <p:nvPicPr>
            <p:cNvPr id="32" name="object 32"/>
            <p:cNvPicPr/>
            <p:nvPr/>
          </p:nvPicPr>
          <p:blipFill>
            <a:blip r:embed="rId8" cstate="print"/>
            <a:stretch>
              <a:fillRect/>
            </a:stretch>
          </p:blipFill>
          <p:spPr>
            <a:xfrm>
              <a:off x="5039687" y="3017520"/>
              <a:ext cx="1227000" cy="978408"/>
            </a:xfrm>
            <a:prstGeom prst="rect">
              <a:avLst/>
            </a:prstGeom>
          </p:spPr>
        </p:pic>
        <p:sp>
          <p:nvSpPr>
            <p:cNvPr id="33" name="object 33"/>
            <p:cNvSpPr/>
            <p:nvPr/>
          </p:nvSpPr>
          <p:spPr>
            <a:xfrm>
              <a:off x="5137706" y="3032927"/>
              <a:ext cx="1114425" cy="873760"/>
            </a:xfrm>
            <a:custGeom>
              <a:avLst/>
              <a:gdLst/>
              <a:ahLst/>
              <a:cxnLst/>
              <a:rect l="l" t="t" r="r" b="b"/>
              <a:pathLst>
                <a:path w="1114425" h="873760">
                  <a:moveTo>
                    <a:pt x="36487" y="796531"/>
                  </a:moveTo>
                  <a:lnTo>
                    <a:pt x="0" y="873518"/>
                  </a:lnTo>
                  <a:lnTo>
                    <a:pt x="83489" y="856513"/>
                  </a:lnTo>
                  <a:lnTo>
                    <a:pt x="67109" y="835609"/>
                  </a:lnTo>
                  <a:lnTo>
                    <a:pt x="50965" y="835609"/>
                  </a:lnTo>
                  <a:lnTo>
                    <a:pt x="49009" y="833107"/>
                  </a:lnTo>
                  <a:lnTo>
                    <a:pt x="59009" y="825272"/>
                  </a:lnTo>
                  <a:lnTo>
                    <a:pt x="36487" y="796531"/>
                  </a:lnTo>
                  <a:close/>
                </a:path>
                <a:path w="1114425" h="873760">
                  <a:moveTo>
                    <a:pt x="59009" y="825272"/>
                  </a:moveTo>
                  <a:lnTo>
                    <a:pt x="49009" y="833107"/>
                  </a:lnTo>
                  <a:lnTo>
                    <a:pt x="50965" y="835609"/>
                  </a:lnTo>
                  <a:lnTo>
                    <a:pt x="60967" y="827772"/>
                  </a:lnTo>
                  <a:lnTo>
                    <a:pt x="59009" y="825272"/>
                  </a:lnTo>
                  <a:close/>
                </a:path>
                <a:path w="1114425" h="873760">
                  <a:moveTo>
                    <a:pt x="60967" y="827772"/>
                  </a:moveTo>
                  <a:lnTo>
                    <a:pt x="50965" y="835609"/>
                  </a:lnTo>
                  <a:lnTo>
                    <a:pt x="67109" y="835609"/>
                  </a:lnTo>
                  <a:lnTo>
                    <a:pt x="60967" y="827772"/>
                  </a:lnTo>
                  <a:close/>
                </a:path>
                <a:path w="1114425" h="873760">
                  <a:moveTo>
                    <a:pt x="1112354" y="0"/>
                  </a:moveTo>
                  <a:lnTo>
                    <a:pt x="59009" y="825272"/>
                  </a:lnTo>
                  <a:lnTo>
                    <a:pt x="60967" y="827772"/>
                  </a:lnTo>
                  <a:lnTo>
                    <a:pt x="1114310" y="2501"/>
                  </a:lnTo>
                  <a:lnTo>
                    <a:pt x="1112354" y="0"/>
                  </a:lnTo>
                  <a:close/>
                </a:path>
              </a:pathLst>
            </a:custGeom>
            <a:solidFill>
              <a:srgbClr val="B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4" name="object 34"/>
          <p:cNvSpPr txBox="1"/>
          <p:nvPr/>
        </p:nvSpPr>
        <p:spPr>
          <a:xfrm>
            <a:off x="6842549" y="4223511"/>
            <a:ext cx="2220595" cy="833119"/>
          </a:xfrm>
          <a:prstGeom prst="rect">
            <a:avLst/>
          </a:prstGeom>
        </p:spPr>
        <p:txBody>
          <a:bodyPr vert="horz" wrap="square" lIns="0" tIns="7620" rIns="0" bIns="0" rtlCol="0">
            <a:spAutoFit/>
          </a:bodyPr>
          <a:lstStyle/>
          <a:p>
            <a:pPr marL="12700" marR="5080" lvl="0" indent="0" defTabSz="914400" eaLnBrk="1" fontAlgn="auto" latinLnBrk="0" hangingPunct="1">
              <a:lnSpc>
                <a:spcPct val="102600"/>
              </a:lnSpc>
              <a:spcBef>
                <a:spcPts val="60"/>
              </a:spcBef>
              <a:spcAft>
                <a:spcPts val="0"/>
              </a:spcAft>
              <a:buClrTx/>
              <a:buSzTx/>
              <a:buFontTx/>
              <a:buNone/>
              <a:tabLst/>
              <a:defRPr/>
            </a:pPr>
            <a:r>
              <a:rPr kumimoji="0" sz="1300" b="1" i="0" u="none" strike="noStrike" kern="0" cap="none" spc="0" normalizeH="0" baseline="0" noProof="0" dirty="0">
                <a:ln>
                  <a:noFill/>
                </a:ln>
                <a:solidFill>
                  <a:srgbClr val="000090"/>
                </a:solidFill>
                <a:effectLst/>
                <a:uLnTx/>
                <a:uFillTx/>
                <a:latin typeface="Calibri"/>
                <a:cs typeface="Calibri"/>
              </a:rPr>
              <a:t>Beam</a:t>
            </a:r>
            <a:r>
              <a:rPr kumimoji="0" sz="1300" b="1" i="0" u="none" strike="noStrike" kern="0" cap="none" spc="75" normalizeH="0" baseline="0" noProof="0" dirty="0">
                <a:ln>
                  <a:noFill/>
                </a:ln>
                <a:solidFill>
                  <a:srgbClr val="000090"/>
                </a:solidFill>
                <a:effectLst/>
                <a:uLnTx/>
                <a:uFillTx/>
                <a:latin typeface="Calibri"/>
                <a:cs typeface="Calibri"/>
              </a:rPr>
              <a:t> </a:t>
            </a:r>
            <a:r>
              <a:rPr kumimoji="0" sz="1300" b="1" i="0" u="none" strike="noStrike" kern="0" cap="none" spc="0" normalizeH="0" baseline="0" noProof="0" dirty="0">
                <a:ln>
                  <a:noFill/>
                </a:ln>
                <a:solidFill>
                  <a:srgbClr val="000090"/>
                </a:solidFill>
                <a:effectLst/>
                <a:uLnTx/>
                <a:uFillTx/>
                <a:latin typeface="Calibri"/>
                <a:cs typeface="Calibri"/>
              </a:rPr>
              <a:t>Radiation</a:t>
            </a:r>
            <a:r>
              <a:rPr kumimoji="0" sz="1300" b="1" i="0" u="none" strike="noStrike" kern="0" cap="none" spc="55" normalizeH="0" baseline="0" noProof="0" dirty="0">
                <a:ln>
                  <a:noFill/>
                </a:ln>
                <a:solidFill>
                  <a:srgbClr val="000090"/>
                </a:solidFill>
                <a:effectLst/>
                <a:uLnTx/>
                <a:uFillTx/>
                <a:latin typeface="Calibri"/>
                <a:cs typeface="Calibri"/>
              </a:rPr>
              <a:t> </a:t>
            </a:r>
            <a:r>
              <a:rPr kumimoji="0" sz="1300" b="1" i="0" u="none" strike="noStrike" kern="0" cap="none" spc="-10" normalizeH="0" baseline="0" noProof="0" dirty="0">
                <a:ln>
                  <a:noFill/>
                </a:ln>
                <a:solidFill>
                  <a:srgbClr val="000090"/>
                </a:solidFill>
                <a:effectLst/>
                <a:uLnTx/>
                <a:uFillTx/>
                <a:latin typeface="Calibri"/>
                <a:cs typeface="Calibri"/>
              </a:rPr>
              <a:t>Instr.</a:t>
            </a:r>
            <a:r>
              <a:rPr kumimoji="0" sz="1300" b="1" i="0" u="none" strike="noStrike" kern="0" cap="none" spc="45" normalizeH="0" baseline="0" noProof="0" dirty="0">
                <a:ln>
                  <a:noFill/>
                </a:ln>
                <a:solidFill>
                  <a:srgbClr val="000090"/>
                </a:solidFill>
                <a:effectLst/>
                <a:uLnTx/>
                <a:uFillTx/>
                <a:latin typeface="Calibri"/>
                <a:cs typeface="Calibri"/>
              </a:rPr>
              <a:t> </a:t>
            </a:r>
            <a:r>
              <a:rPr kumimoji="0" sz="1300" b="1" i="0" u="none" strike="noStrike" kern="0" cap="none" spc="-25" normalizeH="0" baseline="0" noProof="0" dirty="0">
                <a:ln>
                  <a:noFill/>
                </a:ln>
                <a:solidFill>
                  <a:srgbClr val="000090"/>
                </a:solidFill>
                <a:effectLst/>
                <a:uLnTx/>
                <a:uFillTx/>
                <a:latin typeface="Calibri"/>
                <a:cs typeface="Calibri"/>
              </a:rPr>
              <a:t>and </a:t>
            </a:r>
            <a:r>
              <a:rPr kumimoji="0" sz="1300" b="1" i="0" u="none" strike="noStrike" kern="0" cap="none" spc="0" normalizeH="0" baseline="0" noProof="0" dirty="0">
                <a:ln>
                  <a:noFill/>
                </a:ln>
                <a:solidFill>
                  <a:srgbClr val="000090"/>
                </a:solidFill>
                <a:effectLst/>
                <a:uLnTx/>
                <a:uFillTx/>
                <a:latin typeface="Calibri"/>
                <a:cs typeface="Calibri"/>
              </a:rPr>
              <a:t>Luminosity,</a:t>
            </a:r>
            <a:r>
              <a:rPr kumimoji="0" sz="1300" b="1" i="0" u="none" strike="noStrike" kern="0" cap="none" spc="40" normalizeH="0" baseline="0" noProof="0" dirty="0">
                <a:ln>
                  <a:noFill/>
                </a:ln>
                <a:solidFill>
                  <a:srgbClr val="000090"/>
                </a:solidFill>
                <a:effectLst/>
                <a:uLnTx/>
                <a:uFillTx/>
                <a:latin typeface="Calibri"/>
                <a:cs typeface="Calibri"/>
              </a:rPr>
              <a:t> </a:t>
            </a:r>
            <a:r>
              <a:rPr kumimoji="0" sz="1300" b="1" i="0" u="none" strike="noStrike" kern="0" cap="none" spc="0" normalizeH="0" baseline="0" noProof="0" dirty="0">
                <a:ln>
                  <a:noFill/>
                </a:ln>
                <a:solidFill>
                  <a:srgbClr val="000090"/>
                </a:solidFill>
                <a:effectLst/>
                <a:uLnTx/>
                <a:uFillTx/>
                <a:latin typeface="Calibri"/>
                <a:cs typeface="Calibri"/>
              </a:rPr>
              <a:t>and</a:t>
            </a:r>
            <a:r>
              <a:rPr kumimoji="0" sz="1300" b="1" i="0" u="none" strike="noStrike" kern="0" cap="none" spc="60" normalizeH="0" baseline="0" noProof="0" dirty="0">
                <a:ln>
                  <a:noFill/>
                </a:ln>
                <a:solidFill>
                  <a:srgbClr val="000090"/>
                </a:solidFill>
                <a:effectLst/>
                <a:uLnTx/>
                <a:uFillTx/>
                <a:latin typeface="Calibri"/>
                <a:cs typeface="Calibri"/>
              </a:rPr>
              <a:t> </a:t>
            </a:r>
            <a:r>
              <a:rPr kumimoji="0" sz="1300" b="1" i="0" u="none" strike="noStrike" kern="0" cap="none" spc="-10" normalizeH="0" baseline="0" noProof="0" dirty="0">
                <a:ln>
                  <a:noFill/>
                </a:ln>
                <a:solidFill>
                  <a:srgbClr val="000090"/>
                </a:solidFill>
                <a:effectLst/>
                <a:uLnTx/>
                <a:uFillTx/>
                <a:latin typeface="Calibri"/>
                <a:cs typeface="Calibri"/>
              </a:rPr>
              <a:t>Common </a:t>
            </a:r>
            <a:r>
              <a:rPr kumimoji="0" sz="1300" b="1" i="0" u="none" strike="noStrike" kern="0" cap="none" spc="0" normalizeH="0" baseline="0" noProof="0" dirty="0">
                <a:ln>
                  <a:noFill/>
                </a:ln>
                <a:solidFill>
                  <a:srgbClr val="000090"/>
                </a:solidFill>
                <a:effectLst/>
                <a:uLnTx/>
                <a:uFillTx/>
                <a:latin typeface="Calibri"/>
                <a:cs typeface="Calibri"/>
              </a:rPr>
              <a:t>Systems</a:t>
            </a:r>
            <a:r>
              <a:rPr kumimoji="0" sz="1300" b="1" i="0" u="none" strike="noStrike" kern="0" cap="none" spc="60" normalizeH="0" baseline="0" noProof="0" dirty="0">
                <a:ln>
                  <a:noFill/>
                </a:ln>
                <a:solidFill>
                  <a:srgbClr val="000090"/>
                </a:solidFill>
                <a:effectLst/>
                <a:uLnTx/>
                <a:uFillTx/>
                <a:latin typeface="Calibri"/>
                <a:cs typeface="Calibri"/>
              </a:rPr>
              <a:t> </a:t>
            </a:r>
            <a:r>
              <a:rPr kumimoji="0" sz="1300" b="1" i="0" u="none" strike="noStrike" kern="0" cap="none" spc="0" normalizeH="0" baseline="0" noProof="0" dirty="0">
                <a:ln>
                  <a:noFill/>
                </a:ln>
                <a:solidFill>
                  <a:srgbClr val="000090"/>
                </a:solidFill>
                <a:effectLst/>
                <a:uLnTx/>
                <a:uFillTx/>
                <a:latin typeface="Calibri"/>
                <a:cs typeface="Calibri"/>
              </a:rPr>
              <a:t>and</a:t>
            </a:r>
            <a:r>
              <a:rPr kumimoji="0" sz="1300" b="1" i="0" u="none" strike="noStrike" kern="0" cap="none" spc="60" normalizeH="0" baseline="0" noProof="0" dirty="0">
                <a:ln>
                  <a:noFill/>
                </a:ln>
                <a:solidFill>
                  <a:srgbClr val="000090"/>
                </a:solidFill>
                <a:effectLst/>
                <a:uLnTx/>
                <a:uFillTx/>
                <a:latin typeface="Calibri"/>
                <a:cs typeface="Calibri"/>
              </a:rPr>
              <a:t> </a:t>
            </a:r>
            <a:r>
              <a:rPr kumimoji="0" sz="1300" b="1" i="0" u="none" strike="noStrike" kern="0" cap="none" spc="-10" normalizeH="0" baseline="0" noProof="0" dirty="0">
                <a:ln>
                  <a:noFill/>
                </a:ln>
                <a:solidFill>
                  <a:srgbClr val="000090"/>
                </a:solidFill>
                <a:effectLst/>
                <a:uLnTx/>
                <a:uFillTx/>
                <a:latin typeface="Calibri"/>
                <a:cs typeface="Calibri"/>
              </a:rPr>
              <a:t>Infrastructure </a:t>
            </a:r>
            <a:r>
              <a:rPr kumimoji="0" sz="1300" b="1" i="0" u="sng" strike="noStrike" kern="0" cap="none" spc="-10" normalizeH="0" baseline="0" noProof="0" dirty="0">
                <a:ln>
                  <a:noFill/>
                </a:ln>
                <a:solidFill>
                  <a:srgbClr val="0000FF"/>
                </a:solidFill>
                <a:effectLst/>
                <a:uLnTx/>
                <a:uFill>
                  <a:solidFill>
                    <a:srgbClr val="0000FF"/>
                  </a:solidFill>
                </a:uFill>
                <a:latin typeface="Calibri"/>
                <a:cs typeface="Calibri"/>
              </a:rPr>
              <a:t>https://cds.cern.ch/record/202</a:t>
            </a:r>
            <a:endParaRPr kumimoji="0" sz="1300" b="0" i="0" u="none" strike="noStrike" kern="0" cap="none" spc="0" normalizeH="0" baseline="0" noProof="0">
              <a:ln>
                <a:noFill/>
              </a:ln>
              <a:solidFill>
                <a:sysClr val="windowText" lastClr="000000"/>
              </a:solidFill>
              <a:effectLst/>
              <a:uLnTx/>
              <a:uFillTx/>
              <a:latin typeface="Calibri"/>
              <a:cs typeface="Calibri"/>
            </a:endParaRPr>
          </a:p>
        </p:txBody>
      </p:sp>
      <p:sp>
        <p:nvSpPr>
          <p:cNvPr id="35" name="object 35"/>
          <p:cNvSpPr txBox="1"/>
          <p:nvPr/>
        </p:nvSpPr>
        <p:spPr>
          <a:xfrm>
            <a:off x="6842549" y="5034203"/>
            <a:ext cx="368300" cy="2235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300" b="1" i="0" u="sng" strike="noStrike" kern="0" cap="none" spc="-20" normalizeH="0" baseline="0" noProof="0" dirty="0">
                <a:ln>
                  <a:noFill/>
                </a:ln>
                <a:solidFill>
                  <a:srgbClr val="0000FF"/>
                </a:solidFill>
                <a:effectLst/>
                <a:uLnTx/>
                <a:uFill>
                  <a:solidFill>
                    <a:srgbClr val="0000FF"/>
                  </a:solidFill>
                </a:uFill>
                <a:latin typeface="Calibri"/>
                <a:cs typeface="Calibri"/>
              </a:rPr>
              <a:t>0886</a:t>
            </a:r>
            <a:endParaRPr kumimoji="0" sz="1300" b="0" i="0" u="none" strike="noStrike" kern="0" cap="none" spc="0" normalizeH="0" baseline="0" noProof="0">
              <a:ln>
                <a:noFill/>
              </a:ln>
              <a:solidFill>
                <a:sysClr val="windowText" lastClr="000000"/>
              </a:solidFill>
              <a:effectLst/>
              <a:uLnTx/>
              <a:uFillTx/>
              <a:latin typeface="Calibri"/>
              <a:cs typeface="Calibri"/>
            </a:endParaRPr>
          </a:p>
        </p:txBody>
      </p:sp>
      <p:sp>
        <p:nvSpPr>
          <p:cNvPr id="36" name="object 36"/>
          <p:cNvSpPr txBox="1"/>
          <p:nvPr/>
        </p:nvSpPr>
        <p:spPr>
          <a:xfrm>
            <a:off x="4831014" y="5304028"/>
            <a:ext cx="2563495" cy="652780"/>
          </a:xfrm>
          <a:prstGeom prst="rect">
            <a:avLst/>
          </a:prstGeom>
        </p:spPr>
        <p:txBody>
          <a:bodyPr vert="horz" wrap="square" lIns="0" tIns="12065" rIns="0" bIns="0" rtlCol="0">
            <a:spAutoFit/>
          </a:bodyPr>
          <a:lstStyle/>
          <a:p>
            <a:pPr marL="12700" marR="5080" lvl="0" indent="0" defTabSz="914400" eaLnBrk="1" fontAlgn="auto" latinLnBrk="0" hangingPunct="1">
              <a:lnSpc>
                <a:spcPct val="100200"/>
              </a:lnSpc>
              <a:spcBef>
                <a:spcPts val="95"/>
              </a:spcBef>
              <a:spcAft>
                <a:spcPts val="0"/>
              </a:spcAft>
              <a:buClrTx/>
              <a:buSzTx/>
              <a:buFontTx/>
              <a:buNone/>
              <a:tabLst/>
              <a:defRPr/>
            </a:pPr>
            <a:r>
              <a:rPr kumimoji="0" sz="1600" b="1" i="0" u="none" strike="noStrike" kern="0" cap="none" spc="0" normalizeH="0" baseline="0" noProof="0" dirty="0">
                <a:ln>
                  <a:noFill/>
                </a:ln>
                <a:solidFill>
                  <a:srgbClr val="000090"/>
                </a:solidFill>
                <a:effectLst/>
                <a:uLnTx/>
                <a:uFillTx/>
                <a:latin typeface="Calibri"/>
                <a:cs typeface="Calibri"/>
              </a:rPr>
              <a:t>MIP</a:t>
            </a:r>
            <a:r>
              <a:rPr kumimoji="0" sz="1600" b="1" i="0" u="none" strike="noStrike" kern="0" cap="none" spc="-25" normalizeH="0" baseline="0" noProof="0" dirty="0">
                <a:ln>
                  <a:noFill/>
                </a:ln>
                <a:solidFill>
                  <a:srgbClr val="000090"/>
                </a:solidFill>
                <a:effectLst/>
                <a:uLnTx/>
                <a:uFillTx/>
                <a:latin typeface="Calibri"/>
                <a:cs typeface="Calibri"/>
              </a:rPr>
              <a:t> </a:t>
            </a:r>
            <a:r>
              <a:rPr kumimoji="0" sz="1600" b="1" i="0" u="none" strike="noStrike" kern="0" cap="none" spc="0" normalizeH="0" baseline="0" noProof="0" dirty="0">
                <a:ln>
                  <a:noFill/>
                </a:ln>
                <a:solidFill>
                  <a:srgbClr val="000090"/>
                </a:solidFill>
                <a:effectLst/>
                <a:uLnTx/>
                <a:uFillTx/>
                <a:latin typeface="Calibri"/>
                <a:cs typeface="Calibri"/>
              </a:rPr>
              <a:t>Timing</a:t>
            </a:r>
            <a:r>
              <a:rPr kumimoji="0" sz="1600" b="1" i="0" u="none" strike="noStrike" kern="0" cap="none" spc="-10" normalizeH="0" baseline="0" noProof="0" dirty="0">
                <a:ln>
                  <a:noFill/>
                </a:ln>
                <a:solidFill>
                  <a:srgbClr val="000090"/>
                </a:solidFill>
                <a:effectLst/>
                <a:uLnTx/>
                <a:uFillTx/>
                <a:latin typeface="Calibri"/>
                <a:cs typeface="Calibri"/>
              </a:rPr>
              <a:t> Detector </a:t>
            </a:r>
            <a:r>
              <a:rPr kumimoji="0" sz="1300" b="1" i="0" u="sng" strike="noStrike" kern="0" cap="none" spc="-10" normalizeH="0" baseline="0" noProof="0" dirty="0">
                <a:ln>
                  <a:noFill/>
                </a:ln>
                <a:solidFill>
                  <a:srgbClr val="0000FF"/>
                </a:solidFill>
                <a:effectLst/>
                <a:uLnTx/>
                <a:uFill>
                  <a:solidFill>
                    <a:srgbClr val="0000FF"/>
                  </a:solidFill>
                </a:uFill>
                <a:latin typeface="Calibri"/>
                <a:cs typeface="Calibri"/>
              </a:rPr>
              <a:t>https://cds.cern.ch/record/2296612</a:t>
            </a:r>
            <a:r>
              <a:rPr kumimoji="0" sz="1300" b="1" i="0" u="none" strike="noStrike" kern="0" cap="none" spc="-10" normalizeH="0" baseline="0" noProof="0" dirty="0">
                <a:ln>
                  <a:noFill/>
                </a:ln>
                <a:solidFill>
                  <a:srgbClr val="0000FF"/>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Precision</a:t>
            </a:r>
            <a:r>
              <a:rPr kumimoji="0" sz="1200" b="1" i="0" u="none" strike="noStrike" kern="0" cap="none" spc="-1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timing </a:t>
            </a:r>
            <a:r>
              <a:rPr kumimoji="0" sz="1200" b="1" i="0" u="none" strike="noStrike" kern="0" cap="none" spc="-20" normalizeH="0" baseline="0" noProof="0" dirty="0">
                <a:ln>
                  <a:noFill/>
                </a:ln>
                <a:solidFill>
                  <a:sysClr val="windowText" lastClr="000000"/>
                </a:solidFill>
                <a:effectLst/>
                <a:uLnTx/>
                <a:uFillTx/>
                <a:latin typeface="Calibri"/>
                <a:cs typeface="Calibri"/>
              </a:rPr>
              <a:t>with:</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37" name="object 37"/>
          <p:cNvSpPr txBox="1"/>
          <p:nvPr/>
        </p:nvSpPr>
        <p:spPr>
          <a:xfrm>
            <a:off x="5459891" y="5940401"/>
            <a:ext cx="2906395" cy="386080"/>
          </a:xfrm>
          <a:prstGeom prst="rect">
            <a:avLst/>
          </a:prstGeom>
          <a:ln w="9520">
            <a:solidFill>
              <a:srgbClr val="FE0001"/>
            </a:solidFill>
          </a:ln>
        </p:spPr>
        <p:txBody>
          <a:bodyPr vert="horz" wrap="square" lIns="0" tIns="8890" rIns="0" bIns="0" rtlCol="0">
            <a:spAutoFit/>
          </a:bodyPr>
          <a:lstStyle/>
          <a:p>
            <a:pPr marL="198120" marR="0" lvl="0" indent="-157480" defTabSz="914400" eaLnBrk="1" fontAlgn="auto" latinLnBrk="0" hangingPunct="1">
              <a:lnSpc>
                <a:spcPts val="1430"/>
              </a:lnSpc>
              <a:spcBef>
                <a:spcPts val="70"/>
              </a:spcBef>
              <a:spcAft>
                <a:spcPts val="0"/>
              </a:spcAft>
              <a:buClrTx/>
              <a:buSzTx/>
              <a:buFont typeface="Arial"/>
              <a:buChar char="•"/>
              <a:tabLst>
                <a:tab pos="198755" algn="l"/>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Barrel</a:t>
            </a:r>
            <a:r>
              <a:rPr kumimoji="0" sz="1200" b="1" i="0" u="none" strike="noStrike" kern="0" cap="none" spc="-4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layer:</a:t>
            </a:r>
            <a:r>
              <a:rPr kumimoji="0" sz="1200" b="1" i="0" u="none" strike="noStrike" kern="0" cap="none" spc="-4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Crystals</a:t>
            </a:r>
            <a:r>
              <a:rPr kumimoji="0" sz="1200" b="1" i="0" u="none" strike="noStrike" kern="0" cap="none" spc="-3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a:t>
            </a:r>
            <a:r>
              <a:rPr kumimoji="0" sz="1200" b="1" i="0" u="none" strike="noStrike" kern="0" cap="none" spc="-30"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SiPMs</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198120" marR="0" lvl="0" indent="-157480" defTabSz="914400" eaLnBrk="1" fontAlgn="auto" latinLnBrk="0" hangingPunct="1">
              <a:lnSpc>
                <a:spcPts val="1430"/>
              </a:lnSpc>
              <a:spcBef>
                <a:spcPts val="0"/>
              </a:spcBef>
              <a:spcAft>
                <a:spcPts val="0"/>
              </a:spcAft>
              <a:buClrTx/>
              <a:buSzTx/>
              <a:buFont typeface="Arial"/>
              <a:buChar char="•"/>
              <a:tabLst>
                <a:tab pos="198755" algn="l"/>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Endcap</a:t>
            </a:r>
            <a:r>
              <a:rPr kumimoji="0" sz="1200" b="1" i="0" u="none" strike="noStrike" kern="0" cap="none" spc="-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layer:</a:t>
            </a:r>
            <a:r>
              <a:rPr kumimoji="0" sz="1200" b="1" i="0" u="none" strike="noStrike" kern="0" cap="none" spc="-1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Low</a:t>
            </a:r>
            <a:r>
              <a:rPr kumimoji="0" sz="1200" b="1" i="0" u="none" strike="noStrike" kern="0" cap="none" spc="-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Gain </a:t>
            </a:r>
            <a:r>
              <a:rPr kumimoji="0" sz="1200" b="1" i="0" u="none" strike="noStrike" kern="0" cap="none" spc="-10" normalizeH="0" baseline="0" noProof="0" dirty="0">
                <a:ln>
                  <a:noFill/>
                </a:ln>
                <a:solidFill>
                  <a:sysClr val="windowText" lastClr="000000"/>
                </a:solidFill>
                <a:effectLst/>
                <a:uLnTx/>
                <a:uFillTx/>
                <a:latin typeface="Calibri"/>
                <a:cs typeface="Calibri"/>
              </a:rPr>
              <a:t>Avalanche Diodes</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grpSp>
        <p:nvGrpSpPr>
          <p:cNvPr id="38" name="object 38"/>
          <p:cNvGrpSpPr/>
          <p:nvPr/>
        </p:nvGrpSpPr>
        <p:grpSpPr>
          <a:xfrm>
            <a:off x="4215384" y="3715511"/>
            <a:ext cx="646430" cy="1603375"/>
            <a:chOff x="4215384" y="3715511"/>
            <a:chExt cx="646430" cy="1603375"/>
          </a:xfrm>
        </p:grpSpPr>
        <p:pic>
          <p:nvPicPr>
            <p:cNvPr id="39" name="object 39"/>
            <p:cNvPicPr/>
            <p:nvPr/>
          </p:nvPicPr>
          <p:blipFill>
            <a:blip r:embed="rId9" cstate="print"/>
            <a:stretch>
              <a:fillRect/>
            </a:stretch>
          </p:blipFill>
          <p:spPr>
            <a:xfrm>
              <a:off x="4215384" y="3715511"/>
              <a:ext cx="646176" cy="1581912"/>
            </a:xfrm>
            <a:prstGeom prst="rect">
              <a:avLst/>
            </a:prstGeom>
          </p:spPr>
        </p:pic>
        <p:sp>
          <p:nvSpPr>
            <p:cNvPr id="40" name="object 40"/>
            <p:cNvSpPr/>
            <p:nvPr/>
          </p:nvSpPr>
          <p:spPr>
            <a:xfrm>
              <a:off x="4296608" y="3805867"/>
              <a:ext cx="551815" cy="1478280"/>
            </a:xfrm>
            <a:custGeom>
              <a:avLst/>
              <a:gdLst/>
              <a:ahLst/>
              <a:cxnLst/>
              <a:rect l="l" t="t" r="r" b="b"/>
              <a:pathLst>
                <a:path w="551814" h="1478279">
                  <a:moveTo>
                    <a:pt x="37280" y="71022"/>
                  </a:moveTo>
                  <a:lnTo>
                    <a:pt x="34296" y="72114"/>
                  </a:lnTo>
                  <a:lnTo>
                    <a:pt x="548297" y="1477708"/>
                  </a:lnTo>
                  <a:lnTo>
                    <a:pt x="551281" y="1476616"/>
                  </a:lnTo>
                  <a:lnTo>
                    <a:pt x="37280" y="71022"/>
                  </a:lnTo>
                  <a:close/>
                </a:path>
                <a:path w="551814" h="1478279">
                  <a:moveTo>
                    <a:pt x="9613" y="0"/>
                  </a:moveTo>
                  <a:lnTo>
                    <a:pt x="0" y="84658"/>
                  </a:lnTo>
                  <a:lnTo>
                    <a:pt x="34296" y="72114"/>
                  </a:lnTo>
                  <a:lnTo>
                    <a:pt x="29933" y="60185"/>
                  </a:lnTo>
                  <a:lnTo>
                    <a:pt x="32918" y="59093"/>
                  </a:lnTo>
                  <a:lnTo>
                    <a:pt x="69897" y="59093"/>
                  </a:lnTo>
                  <a:lnTo>
                    <a:pt x="71564" y="58483"/>
                  </a:lnTo>
                  <a:lnTo>
                    <a:pt x="9613" y="0"/>
                  </a:lnTo>
                  <a:close/>
                </a:path>
                <a:path w="551814" h="1478279">
                  <a:moveTo>
                    <a:pt x="32918" y="59093"/>
                  </a:moveTo>
                  <a:lnTo>
                    <a:pt x="29933" y="60185"/>
                  </a:lnTo>
                  <a:lnTo>
                    <a:pt x="34296" y="72114"/>
                  </a:lnTo>
                  <a:lnTo>
                    <a:pt x="37280" y="71022"/>
                  </a:lnTo>
                  <a:lnTo>
                    <a:pt x="32918" y="59093"/>
                  </a:lnTo>
                  <a:close/>
                </a:path>
                <a:path w="551814" h="1478279">
                  <a:moveTo>
                    <a:pt x="69897" y="59093"/>
                  </a:moveTo>
                  <a:lnTo>
                    <a:pt x="32918" y="59093"/>
                  </a:lnTo>
                  <a:lnTo>
                    <a:pt x="37280" y="71022"/>
                  </a:lnTo>
                  <a:lnTo>
                    <a:pt x="69897" y="59093"/>
                  </a:lnTo>
                  <a:close/>
                </a:path>
              </a:pathLst>
            </a:custGeom>
            <a:solidFill>
              <a:srgbClr val="B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1" name="object 41"/>
            <p:cNvPicPr/>
            <p:nvPr/>
          </p:nvPicPr>
          <p:blipFill>
            <a:blip r:embed="rId10" cstate="print"/>
            <a:stretch>
              <a:fillRect/>
            </a:stretch>
          </p:blipFill>
          <p:spPr>
            <a:xfrm>
              <a:off x="4392168" y="3864863"/>
              <a:ext cx="469391" cy="1453896"/>
            </a:xfrm>
            <a:prstGeom prst="rect">
              <a:avLst/>
            </a:prstGeom>
          </p:spPr>
        </p:pic>
        <p:sp>
          <p:nvSpPr>
            <p:cNvPr id="42" name="object 42"/>
            <p:cNvSpPr/>
            <p:nvPr/>
          </p:nvSpPr>
          <p:spPr>
            <a:xfrm>
              <a:off x="4464995" y="3956547"/>
              <a:ext cx="383540" cy="1347470"/>
            </a:xfrm>
            <a:custGeom>
              <a:avLst/>
              <a:gdLst/>
              <a:ahLst/>
              <a:cxnLst/>
              <a:rect l="l" t="t" r="r" b="b"/>
              <a:pathLst>
                <a:path w="383539" h="1347470">
                  <a:moveTo>
                    <a:pt x="38306" y="73143"/>
                  </a:moveTo>
                  <a:lnTo>
                    <a:pt x="35246" y="73971"/>
                  </a:lnTo>
                  <a:lnTo>
                    <a:pt x="379869" y="1347152"/>
                  </a:lnTo>
                  <a:lnTo>
                    <a:pt x="382930" y="1346327"/>
                  </a:lnTo>
                  <a:lnTo>
                    <a:pt x="38306" y="73143"/>
                  </a:lnTo>
                  <a:close/>
                </a:path>
                <a:path w="383539" h="1347470">
                  <a:moveTo>
                    <a:pt x="16865" y="0"/>
                  </a:moveTo>
                  <a:lnTo>
                    <a:pt x="0" y="83515"/>
                  </a:lnTo>
                  <a:lnTo>
                    <a:pt x="35246" y="73971"/>
                  </a:lnTo>
                  <a:lnTo>
                    <a:pt x="31927" y="61709"/>
                  </a:lnTo>
                  <a:lnTo>
                    <a:pt x="34988" y="60883"/>
                  </a:lnTo>
                  <a:lnTo>
                    <a:pt x="71123" y="60883"/>
                  </a:lnTo>
                  <a:lnTo>
                    <a:pt x="16865" y="0"/>
                  </a:lnTo>
                  <a:close/>
                </a:path>
                <a:path w="383539" h="1347470">
                  <a:moveTo>
                    <a:pt x="34988" y="60883"/>
                  </a:moveTo>
                  <a:lnTo>
                    <a:pt x="31927" y="61709"/>
                  </a:lnTo>
                  <a:lnTo>
                    <a:pt x="35246" y="73971"/>
                  </a:lnTo>
                  <a:lnTo>
                    <a:pt x="38306" y="73143"/>
                  </a:lnTo>
                  <a:lnTo>
                    <a:pt x="34988" y="60883"/>
                  </a:lnTo>
                  <a:close/>
                </a:path>
                <a:path w="383539" h="1347470">
                  <a:moveTo>
                    <a:pt x="71123" y="60883"/>
                  </a:moveTo>
                  <a:lnTo>
                    <a:pt x="34988" y="60883"/>
                  </a:lnTo>
                  <a:lnTo>
                    <a:pt x="38306" y="73143"/>
                  </a:lnTo>
                  <a:lnTo>
                    <a:pt x="73545" y="63601"/>
                  </a:lnTo>
                  <a:lnTo>
                    <a:pt x="71123" y="60883"/>
                  </a:lnTo>
                  <a:close/>
                </a:path>
              </a:pathLst>
            </a:custGeom>
            <a:solidFill>
              <a:srgbClr val="B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3" name="object 43"/>
          <p:cNvSpPr txBox="1"/>
          <p:nvPr/>
        </p:nvSpPr>
        <p:spPr>
          <a:xfrm>
            <a:off x="5966552" y="2640583"/>
            <a:ext cx="1570990" cy="491490"/>
          </a:xfrm>
          <a:prstGeom prst="rect">
            <a:avLst/>
          </a:prstGeom>
        </p:spPr>
        <p:txBody>
          <a:bodyPr vert="horz" wrap="square" lIns="0" tIns="29209" rIns="0" bIns="0" rtlCol="0">
            <a:spAutoFit/>
          </a:bodyPr>
          <a:lstStyle/>
          <a:p>
            <a:pPr marL="12700" marR="0" lvl="0" indent="0" defTabSz="914400" eaLnBrk="1" fontAlgn="auto" latinLnBrk="0" hangingPunct="1">
              <a:lnSpc>
                <a:spcPct val="100000"/>
              </a:lnSpc>
              <a:spcBef>
                <a:spcPts val="229"/>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new</a:t>
            </a:r>
            <a:r>
              <a:rPr kumimoji="0" sz="1200" b="1" i="0" u="none" strike="noStrike" kern="0" cap="none" spc="20"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Back-</a:t>
            </a:r>
            <a:r>
              <a:rPr kumimoji="0" sz="1200" b="1" i="0" u="none" strike="noStrike" kern="0" cap="none" spc="0" normalizeH="0" baseline="0" noProof="0" dirty="0">
                <a:ln>
                  <a:noFill/>
                </a:ln>
                <a:solidFill>
                  <a:sysClr val="windowText" lastClr="000000"/>
                </a:solidFill>
                <a:effectLst/>
                <a:uLnTx/>
                <a:uFillTx/>
                <a:latin typeface="Calibri"/>
                <a:cs typeface="Calibri"/>
              </a:rPr>
              <a:t>End</a:t>
            </a:r>
            <a:r>
              <a:rPr kumimoji="0" sz="1200" b="1" i="0" u="none" strike="noStrike" kern="0" cap="none" spc="30" normalizeH="0" baseline="0" noProof="0" dirty="0">
                <a:ln>
                  <a:noFill/>
                </a:ln>
                <a:solidFill>
                  <a:sysClr val="windowText" lastClr="000000"/>
                </a:solidFill>
                <a:effectLst/>
                <a:uLnTx/>
                <a:uFillTx/>
                <a:latin typeface="Calibri"/>
                <a:cs typeface="Calibri"/>
              </a:rPr>
              <a:t> </a:t>
            </a:r>
            <a:r>
              <a:rPr kumimoji="0" sz="1200" b="1" i="0" u="none" strike="noStrike" kern="0" cap="none" spc="-10" normalizeH="0" baseline="0" noProof="0" dirty="0">
                <a:ln>
                  <a:noFill/>
                </a:ln>
                <a:solidFill>
                  <a:sysClr val="windowText" lastClr="000000"/>
                </a:solidFill>
                <a:effectLst/>
                <a:uLnTx/>
                <a:uFillTx/>
                <a:latin typeface="Calibri"/>
                <a:cs typeface="Calibri"/>
              </a:rPr>
              <a:t>boards</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338455" marR="0" lvl="0" indent="0" defTabSz="914400" eaLnBrk="1" fontAlgn="auto" latinLnBrk="0" hangingPunct="1">
              <a:lnSpc>
                <a:spcPct val="100000"/>
              </a:lnSpc>
              <a:spcBef>
                <a:spcPts val="175"/>
              </a:spcBef>
              <a:spcAft>
                <a:spcPts val="0"/>
              </a:spcAft>
              <a:buClrTx/>
              <a:buSzTx/>
              <a:buFontTx/>
              <a:buNone/>
              <a:tabLst/>
              <a:defRPr/>
            </a:pPr>
            <a:r>
              <a:rPr kumimoji="0" sz="1600" b="1" i="0" u="none" strike="noStrike" kern="0" cap="none" spc="0" normalizeH="0" baseline="0" noProof="0" dirty="0">
                <a:ln>
                  <a:noFill/>
                </a:ln>
                <a:solidFill>
                  <a:srgbClr val="000090"/>
                </a:solidFill>
                <a:effectLst/>
                <a:uLnTx/>
                <a:uFillTx/>
                <a:latin typeface="Calibri"/>
                <a:cs typeface="Calibri"/>
              </a:rPr>
              <a:t>Muon</a:t>
            </a:r>
            <a:r>
              <a:rPr kumimoji="0" sz="1600" b="1" i="0" u="none" strike="noStrike" kern="0" cap="none" spc="5" normalizeH="0" baseline="0" noProof="0" dirty="0">
                <a:ln>
                  <a:noFill/>
                </a:ln>
                <a:solidFill>
                  <a:srgbClr val="000090"/>
                </a:solidFill>
                <a:effectLst/>
                <a:uLnTx/>
                <a:uFillTx/>
                <a:latin typeface="Calibri"/>
                <a:cs typeface="Calibri"/>
              </a:rPr>
              <a:t> </a:t>
            </a:r>
            <a:r>
              <a:rPr kumimoji="0" sz="1600" b="1" i="0" u="none" strike="noStrike" kern="0" cap="none" spc="-10" normalizeH="0" baseline="0" noProof="0" dirty="0">
                <a:ln>
                  <a:noFill/>
                </a:ln>
                <a:solidFill>
                  <a:srgbClr val="000090"/>
                </a:solidFill>
                <a:effectLst/>
                <a:uLnTx/>
                <a:uFillTx/>
                <a:latin typeface="Calibri"/>
                <a:cs typeface="Calibri"/>
              </a:rPr>
              <a:t>systems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44" name="object 44"/>
          <p:cNvSpPr txBox="1"/>
          <p:nvPr/>
        </p:nvSpPr>
        <p:spPr>
          <a:xfrm>
            <a:off x="6292562" y="3117088"/>
            <a:ext cx="2563495" cy="398145"/>
          </a:xfrm>
          <a:prstGeom prst="rect">
            <a:avLst/>
          </a:prstGeom>
        </p:spPr>
        <p:txBody>
          <a:bodyPr vert="horz" wrap="square" lIns="0" tIns="12700" rIns="0" bIns="0" rtlCol="0">
            <a:spAutoFit/>
          </a:bodyPr>
          <a:lstStyle/>
          <a:p>
            <a:pPr marL="12700" marR="0" lvl="0" indent="0" defTabSz="914400" eaLnBrk="1" fontAlgn="auto" latinLnBrk="0" hangingPunct="1">
              <a:lnSpc>
                <a:spcPts val="1525"/>
              </a:lnSpc>
              <a:spcBef>
                <a:spcPts val="100"/>
              </a:spcBef>
              <a:spcAft>
                <a:spcPts val="0"/>
              </a:spcAft>
              <a:buClrTx/>
              <a:buSzTx/>
              <a:buFontTx/>
              <a:buNone/>
              <a:tabLst/>
              <a:defRPr/>
            </a:pPr>
            <a:r>
              <a:rPr kumimoji="0" sz="1300" b="1" i="0" u="sng" strike="noStrike" kern="0" cap="none" spc="-10" normalizeH="0" baseline="0" noProof="0" dirty="0">
                <a:ln>
                  <a:noFill/>
                </a:ln>
                <a:solidFill>
                  <a:srgbClr val="0000FF"/>
                </a:solidFill>
                <a:effectLst/>
                <a:uLnTx/>
                <a:uFill>
                  <a:solidFill>
                    <a:srgbClr val="0000FF"/>
                  </a:solidFill>
                </a:uFill>
                <a:latin typeface="Calibri"/>
                <a:cs typeface="Calibri"/>
              </a:rPr>
              <a:t>https://cds.cern.ch/record/2283189</a:t>
            </a:r>
            <a:endParaRPr kumimoji="0" sz="1300" b="0" i="0" u="none" strike="noStrike" kern="0" cap="none" spc="0" normalizeH="0" baseline="0" noProof="0">
              <a:ln>
                <a:noFill/>
              </a:ln>
              <a:solidFill>
                <a:sysClr val="windowText" lastClr="000000"/>
              </a:solidFill>
              <a:effectLst/>
              <a:uLnTx/>
              <a:uFillTx/>
              <a:latin typeface="Calibri"/>
              <a:cs typeface="Calibri"/>
            </a:endParaRPr>
          </a:p>
          <a:p>
            <a:pPr marL="217170" marR="0" lvl="0" indent="-156845" defTabSz="914400" eaLnBrk="1" fontAlgn="auto" latinLnBrk="0" hangingPunct="1">
              <a:lnSpc>
                <a:spcPts val="1405"/>
              </a:lnSpc>
              <a:spcBef>
                <a:spcPts val="0"/>
              </a:spcBef>
              <a:spcAft>
                <a:spcPts val="0"/>
              </a:spcAft>
              <a:buClrTx/>
              <a:buSzTx/>
              <a:buFont typeface="Arial"/>
              <a:buChar char="•"/>
              <a:tabLst>
                <a:tab pos="217804" algn="l"/>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DT</a:t>
            </a:r>
            <a:r>
              <a:rPr kumimoji="0" sz="1200" b="1" i="0" u="none" strike="noStrike" kern="0" cap="none" spc="-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&amp; CSC</a:t>
            </a:r>
            <a:r>
              <a:rPr kumimoji="0" sz="1200" b="1" i="0" u="none" strike="noStrike" kern="0" cap="none" spc="-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new FE/BE </a:t>
            </a:r>
            <a:r>
              <a:rPr kumimoji="0" sz="1200" b="1" i="0" u="none" strike="noStrike" kern="0" cap="none" spc="-10" normalizeH="0" baseline="0" noProof="0" dirty="0">
                <a:ln>
                  <a:noFill/>
                </a:ln>
                <a:solidFill>
                  <a:sysClr val="windowText" lastClr="000000"/>
                </a:solidFill>
                <a:effectLst/>
                <a:uLnTx/>
                <a:uFillTx/>
                <a:latin typeface="Calibri"/>
                <a:cs typeface="Calibri"/>
              </a:rPr>
              <a:t>readout</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45" name="object 45"/>
          <p:cNvSpPr txBox="1"/>
          <p:nvPr/>
        </p:nvSpPr>
        <p:spPr>
          <a:xfrm>
            <a:off x="6340823" y="3498595"/>
            <a:ext cx="1927860" cy="385445"/>
          </a:xfrm>
          <a:prstGeom prst="rect">
            <a:avLst/>
          </a:prstGeom>
        </p:spPr>
        <p:txBody>
          <a:bodyPr vert="horz" wrap="square" lIns="0" tIns="12700" rIns="0" bIns="0" rtlCol="0">
            <a:spAutoFit/>
          </a:bodyPr>
          <a:lstStyle/>
          <a:p>
            <a:pPr marL="168910" marR="0" lvl="0" indent="-156845" defTabSz="914400" eaLnBrk="1" fontAlgn="auto" latinLnBrk="0" hangingPunct="1">
              <a:lnSpc>
                <a:spcPts val="1415"/>
              </a:lnSpc>
              <a:spcBef>
                <a:spcPts val="100"/>
              </a:spcBef>
              <a:spcAft>
                <a:spcPts val="0"/>
              </a:spcAft>
              <a:buClrTx/>
              <a:buSzTx/>
              <a:buFont typeface="Arial"/>
              <a:buChar char="•"/>
              <a:tabLst>
                <a:tab pos="169545" algn="l"/>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RPC</a:t>
            </a:r>
            <a:r>
              <a:rPr kumimoji="0" sz="1200" b="1" i="0" u="none" strike="noStrike" kern="0" cap="none" spc="20"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back-</a:t>
            </a:r>
            <a:r>
              <a:rPr kumimoji="0" sz="1200" b="1" i="0" u="none" strike="noStrike" kern="0" cap="none" spc="0" normalizeH="0" baseline="0" noProof="0" dirty="0">
                <a:ln>
                  <a:noFill/>
                </a:ln>
                <a:solidFill>
                  <a:sysClr val="windowText" lastClr="000000"/>
                </a:solidFill>
                <a:effectLst/>
                <a:uLnTx/>
                <a:uFillTx/>
                <a:latin typeface="Calibri"/>
                <a:cs typeface="Calibri"/>
              </a:rPr>
              <a:t>end</a:t>
            </a:r>
            <a:r>
              <a:rPr kumimoji="0" sz="1200" b="1" i="0" u="none" strike="noStrike" kern="0" cap="none" spc="30" normalizeH="0" baseline="0" noProof="0" dirty="0">
                <a:ln>
                  <a:noFill/>
                </a:ln>
                <a:solidFill>
                  <a:sysClr val="windowText" lastClr="000000"/>
                </a:solidFill>
                <a:effectLst/>
                <a:uLnTx/>
                <a:uFillTx/>
                <a:latin typeface="Calibri"/>
                <a:cs typeface="Calibri"/>
              </a:rPr>
              <a:t> </a:t>
            </a:r>
            <a:r>
              <a:rPr kumimoji="0" sz="1200" b="1" i="0" u="none" strike="noStrike" kern="0" cap="none" spc="-10" normalizeH="0" baseline="0" noProof="0" dirty="0">
                <a:ln>
                  <a:noFill/>
                </a:ln>
                <a:solidFill>
                  <a:sysClr val="windowText" lastClr="000000"/>
                </a:solidFill>
                <a:effectLst/>
                <a:uLnTx/>
                <a:uFillTx/>
                <a:latin typeface="Calibri"/>
                <a:cs typeface="Calibri"/>
              </a:rPr>
              <a:t>electronics</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168910" marR="0" lvl="0" indent="-156845" defTabSz="914400" eaLnBrk="1" fontAlgn="auto" latinLnBrk="0" hangingPunct="1">
              <a:lnSpc>
                <a:spcPts val="1415"/>
              </a:lnSpc>
              <a:spcBef>
                <a:spcPts val="0"/>
              </a:spcBef>
              <a:spcAft>
                <a:spcPts val="0"/>
              </a:spcAft>
              <a:buClrTx/>
              <a:buSzTx/>
              <a:buFont typeface="Arial"/>
              <a:buChar char="•"/>
              <a:tabLst>
                <a:tab pos="169545" algn="l"/>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New</a:t>
            </a:r>
            <a:r>
              <a:rPr kumimoji="0" sz="1200" b="1" i="0" u="none" strike="noStrike" kern="0" cap="none" spc="-1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GEM/RPC 1.6 &lt; η</a:t>
            </a:r>
            <a:r>
              <a:rPr kumimoji="0" sz="1200" b="1" i="0" u="none" strike="noStrike" kern="0" cap="none" spc="-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&lt; </a:t>
            </a:r>
            <a:r>
              <a:rPr kumimoji="0" sz="1200" b="1" i="0" u="none" strike="noStrike" kern="0" cap="none" spc="-25" normalizeH="0" baseline="0" noProof="0" dirty="0">
                <a:ln>
                  <a:noFill/>
                </a:ln>
                <a:solidFill>
                  <a:sysClr val="windowText" lastClr="000000"/>
                </a:solidFill>
                <a:effectLst/>
                <a:uLnTx/>
                <a:uFillTx/>
                <a:latin typeface="Calibri"/>
                <a:cs typeface="Calibri"/>
              </a:rPr>
              <a:t>2.4</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46" name="object 46"/>
          <p:cNvSpPr txBox="1"/>
          <p:nvPr/>
        </p:nvSpPr>
        <p:spPr>
          <a:xfrm>
            <a:off x="6340823" y="3864355"/>
            <a:ext cx="1958339" cy="208279"/>
          </a:xfrm>
          <a:prstGeom prst="rect">
            <a:avLst/>
          </a:prstGeom>
        </p:spPr>
        <p:txBody>
          <a:bodyPr vert="horz" wrap="square" lIns="0" tIns="12700" rIns="0" bIns="0" rtlCol="0">
            <a:spAutoFit/>
          </a:bodyPr>
          <a:lstStyle/>
          <a:p>
            <a:pPr marL="168910" marR="0" lvl="0" indent="-156845" defTabSz="914400" eaLnBrk="1" fontAlgn="auto" latinLnBrk="0" hangingPunct="1">
              <a:lnSpc>
                <a:spcPct val="100000"/>
              </a:lnSpc>
              <a:spcBef>
                <a:spcPts val="100"/>
              </a:spcBef>
              <a:spcAft>
                <a:spcPts val="0"/>
              </a:spcAft>
              <a:buClrTx/>
              <a:buSzTx/>
              <a:buFont typeface="Arial"/>
              <a:buChar char="•"/>
              <a:tabLst>
                <a:tab pos="169545" algn="l"/>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Extended</a:t>
            </a:r>
            <a:r>
              <a:rPr kumimoji="0" sz="1200" b="1" i="0" u="none" strike="noStrike" kern="0" cap="none" spc="-1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coverage</a:t>
            </a:r>
            <a:r>
              <a:rPr kumimoji="0" sz="1200" b="1" i="0" u="none" strike="noStrike" kern="0" cap="none" spc="23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to</a:t>
            </a:r>
            <a:r>
              <a:rPr kumimoji="0" sz="1200" b="1" i="0" u="none" strike="noStrike" kern="0" cap="none" spc="-1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η</a:t>
            </a:r>
            <a:r>
              <a:rPr kumimoji="0" sz="1200" b="1" i="0" u="none" strike="noStrike" kern="0" cap="none" spc="-20" normalizeH="0" baseline="0" noProof="0" dirty="0">
                <a:ln>
                  <a:noFill/>
                </a:ln>
                <a:solidFill>
                  <a:sysClr val="windowText" lastClr="000000"/>
                </a:solidFill>
                <a:effectLst/>
                <a:uLnTx/>
                <a:uFillTx/>
                <a:latin typeface="Calibri"/>
                <a:cs typeface="Calibri"/>
              </a:rPr>
              <a:t> </a:t>
            </a:r>
            <a:r>
              <a:rPr kumimoji="0" sz="1150" b="1" i="0" u="none" strike="noStrike" kern="0" cap="none" spc="50" normalizeH="0" baseline="0" noProof="0" dirty="0">
                <a:ln>
                  <a:noFill/>
                </a:ln>
                <a:solidFill>
                  <a:sysClr val="windowText" lastClr="000000"/>
                </a:solidFill>
                <a:effectLst/>
                <a:uLnTx/>
                <a:uFillTx/>
                <a:latin typeface="Cambria Math"/>
                <a:cs typeface="Cambria Math"/>
              </a:rPr>
              <a:t>≃</a:t>
            </a:r>
            <a:r>
              <a:rPr kumimoji="0" sz="1150" b="1" i="0" u="none" strike="noStrike" kern="0" cap="none" spc="5" normalizeH="0" baseline="0" noProof="0" dirty="0">
                <a:ln>
                  <a:noFill/>
                </a:ln>
                <a:solidFill>
                  <a:sysClr val="windowText" lastClr="000000"/>
                </a:solidFill>
                <a:effectLst/>
                <a:uLnTx/>
                <a:uFillTx/>
                <a:latin typeface="Cambria Math"/>
                <a:cs typeface="Cambria Math"/>
              </a:rPr>
              <a:t> </a:t>
            </a:r>
            <a:r>
              <a:rPr kumimoji="0" sz="1200" b="1" i="0" u="none" strike="noStrike" kern="0" cap="none" spc="-50" normalizeH="0" baseline="0" noProof="0" dirty="0">
                <a:ln>
                  <a:noFill/>
                </a:ln>
                <a:solidFill>
                  <a:sysClr val="windowText" lastClr="000000"/>
                </a:solidFill>
                <a:effectLst/>
                <a:uLnTx/>
                <a:uFillTx/>
                <a:latin typeface="Calibri"/>
                <a:cs typeface="Calibri"/>
              </a:rPr>
              <a:t>3</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grpSp>
        <p:nvGrpSpPr>
          <p:cNvPr id="47" name="object 47"/>
          <p:cNvGrpSpPr/>
          <p:nvPr/>
        </p:nvGrpSpPr>
        <p:grpSpPr>
          <a:xfrm>
            <a:off x="1932432" y="0"/>
            <a:ext cx="5316220" cy="1012190"/>
            <a:chOff x="1932432" y="0"/>
            <a:chExt cx="5316220" cy="1012190"/>
          </a:xfrm>
        </p:grpSpPr>
        <p:pic>
          <p:nvPicPr>
            <p:cNvPr id="48" name="object 48"/>
            <p:cNvPicPr/>
            <p:nvPr/>
          </p:nvPicPr>
          <p:blipFill>
            <a:blip r:embed="rId11" cstate="print"/>
            <a:stretch>
              <a:fillRect/>
            </a:stretch>
          </p:blipFill>
          <p:spPr>
            <a:xfrm>
              <a:off x="1932432" y="0"/>
              <a:ext cx="2337816" cy="1011936"/>
            </a:xfrm>
            <a:prstGeom prst="rect">
              <a:avLst/>
            </a:prstGeom>
          </p:spPr>
        </p:pic>
        <p:pic>
          <p:nvPicPr>
            <p:cNvPr id="49" name="object 49"/>
            <p:cNvPicPr/>
            <p:nvPr/>
          </p:nvPicPr>
          <p:blipFill>
            <a:blip r:embed="rId12" cstate="print"/>
            <a:stretch>
              <a:fillRect/>
            </a:stretch>
          </p:blipFill>
          <p:spPr>
            <a:xfrm>
              <a:off x="3605783" y="0"/>
              <a:ext cx="792479" cy="1011936"/>
            </a:xfrm>
            <a:prstGeom prst="rect">
              <a:avLst/>
            </a:prstGeom>
          </p:spPr>
        </p:pic>
        <p:pic>
          <p:nvPicPr>
            <p:cNvPr id="50" name="object 50"/>
            <p:cNvPicPr/>
            <p:nvPr/>
          </p:nvPicPr>
          <p:blipFill>
            <a:blip r:embed="rId13" cstate="print"/>
            <a:stretch>
              <a:fillRect/>
            </a:stretch>
          </p:blipFill>
          <p:spPr>
            <a:xfrm>
              <a:off x="3733800" y="0"/>
              <a:ext cx="3514344" cy="1011936"/>
            </a:xfrm>
            <a:prstGeom prst="rect">
              <a:avLst/>
            </a:prstGeom>
          </p:spPr>
        </p:pic>
      </p:grpSp>
      <p:sp>
        <p:nvSpPr>
          <p:cNvPr id="51" name="object 51"/>
          <p:cNvSpPr txBox="1">
            <a:spLocks noGrp="1"/>
          </p:cNvSpPr>
          <p:nvPr>
            <p:ph type="title"/>
          </p:nvPr>
        </p:nvSpPr>
        <p:spPr>
          <a:xfrm>
            <a:off x="2234406" y="508"/>
            <a:ext cx="4675505" cy="635000"/>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116D3B"/>
                </a:solidFill>
                <a:latin typeface="Candara"/>
                <a:cs typeface="Candara"/>
              </a:rPr>
              <a:t>CMS</a:t>
            </a:r>
            <a:r>
              <a:rPr sz="4000" spc="-15" dirty="0">
                <a:solidFill>
                  <a:srgbClr val="116D3B"/>
                </a:solidFill>
                <a:latin typeface="Candara"/>
                <a:cs typeface="Candara"/>
              </a:rPr>
              <a:t> </a:t>
            </a:r>
            <a:r>
              <a:rPr sz="4000" spc="-10" dirty="0">
                <a:solidFill>
                  <a:srgbClr val="116D3B"/>
                </a:solidFill>
                <a:latin typeface="Candara"/>
                <a:cs typeface="Candara"/>
              </a:rPr>
              <a:t>HL-</a:t>
            </a:r>
            <a:r>
              <a:rPr sz="4000" dirty="0">
                <a:solidFill>
                  <a:srgbClr val="116D3B"/>
                </a:solidFill>
                <a:latin typeface="Candara"/>
                <a:cs typeface="Candara"/>
              </a:rPr>
              <a:t>LHC </a:t>
            </a:r>
            <a:r>
              <a:rPr sz="4000" spc="-10" dirty="0">
                <a:solidFill>
                  <a:srgbClr val="116D3B"/>
                </a:solidFill>
                <a:latin typeface="Candara"/>
                <a:cs typeface="Candara"/>
              </a:rPr>
              <a:t>Upgrade</a:t>
            </a:r>
            <a:endParaRPr sz="4000">
              <a:latin typeface="Candara"/>
              <a:cs typeface="Candara"/>
            </a:endParaRPr>
          </a:p>
        </p:txBody>
      </p:sp>
      <p:grpSp>
        <p:nvGrpSpPr>
          <p:cNvPr id="52" name="object 52"/>
          <p:cNvGrpSpPr/>
          <p:nvPr/>
        </p:nvGrpSpPr>
        <p:grpSpPr>
          <a:xfrm>
            <a:off x="167619" y="6517430"/>
            <a:ext cx="8769985" cy="340995"/>
            <a:chOff x="167619" y="6517430"/>
            <a:chExt cx="8769985" cy="340995"/>
          </a:xfrm>
        </p:grpSpPr>
        <p:pic>
          <p:nvPicPr>
            <p:cNvPr id="53" name="object 53"/>
            <p:cNvPicPr/>
            <p:nvPr/>
          </p:nvPicPr>
          <p:blipFill>
            <a:blip r:embed="rId14" cstate="print"/>
            <a:stretch>
              <a:fillRect/>
            </a:stretch>
          </p:blipFill>
          <p:spPr>
            <a:xfrm>
              <a:off x="198424" y="6592266"/>
              <a:ext cx="1276692" cy="213612"/>
            </a:xfrm>
            <a:prstGeom prst="rect">
              <a:avLst/>
            </a:prstGeom>
          </p:spPr>
        </p:pic>
        <p:sp>
          <p:nvSpPr>
            <p:cNvPr id="54" name="object 54"/>
            <p:cNvSpPr/>
            <p:nvPr/>
          </p:nvSpPr>
          <p:spPr>
            <a:xfrm>
              <a:off x="175557" y="6525367"/>
              <a:ext cx="8754110" cy="0"/>
            </a:xfrm>
            <a:custGeom>
              <a:avLst/>
              <a:gdLst/>
              <a:ahLst/>
              <a:cxnLst/>
              <a:rect l="l" t="t" r="r" b="b"/>
              <a:pathLst>
                <a:path w="8754110">
                  <a:moveTo>
                    <a:pt x="0" y="0"/>
                  </a:moveTo>
                  <a:lnTo>
                    <a:pt x="8753639" y="0"/>
                  </a:lnTo>
                </a:path>
              </a:pathLst>
            </a:custGeom>
            <a:ln w="15866">
              <a:solidFill>
                <a:srgbClr val="135C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5" name="object 55"/>
            <p:cNvPicPr/>
            <p:nvPr/>
          </p:nvPicPr>
          <p:blipFill>
            <a:blip r:embed="rId15" cstate="print"/>
            <a:stretch>
              <a:fillRect/>
            </a:stretch>
          </p:blipFill>
          <p:spPr>
            <a:xfrm>
              <a:off x="2798064" y="6559295"/>
              <a:ext cx="451104" cy="298704"/>
            </a:xfrm>
            <a:prstGeom prst="rect">
              <a:avLst/>
            </a:prstGeom>
          </p:spPr>
        </p:pic>
        <p:sp>
          <p:nvSpPr>
            <p:cNvPr id="56" name="object 56"/>
            <p:cNvSpPr/>
            <p:nvPr/>
          </p:nvSpPr>
          <p:spPr>
            <a:xfrm>
              <a:off x="2827100" y="6589161"/>
              <a:ext cx="337185" cy="215900"/>
            </a:xfrm>
            <a:custGeom>
              <a:avLst/>
              <a:gdLst/>
              <a:ahLst/>
              <a:cxnLst/>
              <a:rect l="l" t="t" r="r" b="b"/>
              <a:pathLst>
                <a:path w="337185" h="215900">
                  <a:moveTo>
                    <a:pt x="0" y="0"/>
                  </a:moveTo>
                  <a:lnTo>
                    <a:pt x="336561" y="0"/>
                  </a:lnTo>
                  <a:lnTo>
                    <a:pt x="336561" y="215334"/>
                  </a:lnTo>
                  <a:lnTo>
                    <a:pt x="0" y="215334"/>
                  </a:lnTo>
                  <a:lnTo>
                    <a:pt x="0" y="0"/>
                  </a:lnTo>
                  <a:close/>
                </a:path>
              </a:pathLst>
            </a:custGeom>
            <a:ln w="9520">
              <a:solidFill>
                <a:srgbClr val="C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7" name="object 57"/>
          <p:cNvSpPr txBox="1"/>
          <p:nvPr/>
        </p:nvSpPr>
        <p:spPr>
          <a:xfrm>
            <a:off x="3212498" y="6582664"/>
            <a:ext cx="3385185" cy="2235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300" b="1" i="0" u="none" strike="noStrike" kern="0" cap="none" spc="0" normalizeH="0" baseline="0" noProof="0" dirty="0">
                <a:ln>
                  <a:noFill/>
                </a:ln>
                <a:solidFill>
                  <a:srgbClr val="C00000"/>
                </a:solidFill>
                <a:effectLst/>
                <a:uLnTx/>
                <a:uFillTx/>
                <a:latin typeface="Arial Narrow"/>
                <a:cs typeface="Arial Narrow"/>
              </a:rPr>
              <a:t>=</a:t>
            </a:r>
            <a:r>
              <a:rPr kumimoji="0" sz="1300" b="1" i="0" u="none" strike="noStrike" kern="0" cap="none" spc="-5" normalizeH="0" baseline="0" noProof="0" dirty="0">
                <a:ln>
                  <a:noFill/>
                </a:ln>
                <a:solidFill>
                  <a:srgbClr val="C00000"/>
                </a:solidFill>
                <a:effectLst/>
                <a:uLnTx/>
                <a:uFillTx/>
                <a:latin typeface="Arial Narrow"/>
                <a:cs typeface="Arial Narrow"/>
              </a:rPr>
              <a:t> </a:t>
            </a:r>
            <a:r>
              <a:rPr kumimoji="0" sz="1300" b="1" i="0" u="none" strike="noStrike" kern="0" cap="none" spc="0" normalizeH="0" baseline="0" noProof="0" dirty="0">
                <a:ln>
                  <a:noFill/>
                </a:ln>
                <a:solidFill>
                  <a:srgbClr val="C00000"/>
                </a:solidFill>
                <a:effectLst/>
                <a:uLnTx/>
                <a:uFillTx/>
                <a:latin typeface="Arial Narrow"/>
                <a:cs typeface="Arial Narrow"/>
              </a:rPr>
              <a:t>U.S. </a:t>
            </a:r>
            <a:r>
              <a:rPr kumimoji="0" sz="1300" b="1" i="0" u="none" strike="noStrike" kern="0" cap="none" spc="-10" normalizeH="0" baseline="0" noProof="0" dirty="0">
                <a:ln>
                  <a:noFill/>
                </a:ln>
                <a:solidFill>
                  <a:srgbClr val="C00000"/>
                </a:solidFill>
                <a:effectLst/>
                <a:uLnTx/>
                <a:uFillTx/>
                <a:latin typeface="Arial Narrow"/>
                <a:cs typeface="Arial Narrow"/>
              </a:rPr>
              <a:t>contributions </a:t>
            </a:r>
            <a:r>
              <a:rPr kumimoji="0" sz="1300" b="1" i="0" u="none" strike="noStrike" kern="0" cap="none" spc="0" normalizeH="0" baseline="0" noProof="0" dirty="0">
                <a:ln>
                  <a:noFill/>
                </a:ln>
                <a:solidFill>
                  <a:srgbClr val="C00000"/>
                </a:solidFill>
                <a:effectLst/>
                <a:uLnTx/>
                <a:uFillTx/>
                <a:latin typeface="Arial Narrow"/>
                <a:cs typeface="Arial Narrow"/>
              </a:rPr>
              <a:t>to</a:t>
            </a:r>
            <a:r>
              <a:rPr kumimoji="0" sz="1300" b="1" i="0" u="none" strike="noStrike" kern="0" cap="none" spc="-5" normalizeH="0" baseline="0" noProof="0" dirty="0">
                <a:ln>
                  <a:noFill/>
                </a:ln>
                <a:solidFill>
                  <a:srgbClr val="C00000"/>
                </a:solidFill>
                <a:effectLst/>
                <a:uLnTx/>
                <a:uFillTx/>
                <a:latin typeface="Arial Narrow"/>
                <a:cs typeface="Arial Narrow"/>
              </a:rPr>
              <a:t> </a:t>
            </a:r>
            <a:r>
              <a:rPr kumimoji="0" sz="1300" b="1" i="0" u="none" strike="noStrike" kern="0" cap="none" spc="0" normalizeH="0" baseline="0" noProof="0" dirty="0">
                <a:ln>
                  <a:noFill/>
                </a:ln>
                <a:solidFill>
                  <a:srgbClr val="C00000"/>
                </a:solidFill>
                <a:effectLst/>
                <a:uLnTx/>
                <a:uFillTx/>
                <a:latin typeface="Arial Narrow"/>
                <a:cs typeface="Arial Narrow"/>
              </a:rPr>
              <a:t>CMS HL-LHC Upgrade</a:t>
            </a:r>
            <a:r>
              <a:rPr kumimoji="0" sz="1300" b="1" i="0" u="none" strike="noStrike" kern="0" cap="none" spc="-10" normalizeH="0" baseline="0" noProof="0" dirty="0">
                <a:ln>
                  <a:noFill/>
                </a:ln>
                <a:solidFill>
                  <a:srgbClr val="C00000"/>
                </a:solidFill>
                <a:effectLst/>
                <a:uLnTx/>
                <a:uFillTx/>
                <a:latin typeface="Arial Narrow"/>
                <a:cs typeface="Arial Narrow"/>
              </a:rPr>
              <a:t> </a:t>
            </a:r>
            <a:r>
              <a:rPr kumimoji="0" sz="1300" b="1" i="0" u="none" strike="noStrike" kern="0" cap="none" spc="-20" normalizeH="0" baseline="0" noProof="0" dirty="0">
                <a:ln>
                  <a:noFill/>
                </a:ln>
                <a:solidFill>
                  <a:srgbClr val="C00000"/>
                </a:solidFill>
                <a:effectLst/>
                <a:uLnTx/>
                <a:uFillTx/>
                <a:latin typeface="Arial Narrow"/>
                <a:cs typeface="Arial Narrow"/>
              </a:rPr>
              <a:t>Scope</a:t>
            </a:r>
            <a:endParaRPr kumimoji="0" sz="13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59" name="object 59"/>
          <p:cNvSpPr txBox="1"/>
          <p:nvPr/>
        </p:nvSpPr>
        <p:spPr>
          <a:xfrm>
            <a:off x="78738" y="885444"/>
            <a:ext cx="8921981" cy="642227"/>
          </a:xfrm>
          <a:prstGeom prst="rect">
            <a:avLst/>
          </a:prstGeom>
        </p:spPr>
        <p:txBody>
          <a:bodyPr vert="horz" wrap="square" lIns="0" tIns="60960" rIns="0" bIns="0" rtlCol="0">
            <a:spAutoFit/>
          </a:bodyPr>
          <a:lstStyle/>
          <a:p>
            <a:pPr marL="194945" marR="5080" lvl="0" indent="-182880" defTabSz="914400" eaLnBrk="1" fontAlgn="auto" latinLnBrk="0" hangingPunct="1">
              <a:lnSpc>
                <a:spcPts val="2020"/>
              </a:lnSpc>
              <a:spcBef>
                <a:spcPts val="480"/>
              </a:spcBef>
              <a:spcAft>
                <a:spcPts val="0"/>
              </a:spcAft>
              <a:buClrTx/>
              <a:buSzTx/>
              <a:buFont typeface="Arial"/>
              <a:buChar char="•"/>
              <a:tabLst>
                <a:tab pos="195580" algn="l"/>
              </a:tabLst>
              <a:defRPr/>
            </a:pPr>
            <a:r>
              <a:rPr lang="en-US" sz="2000" b="1" kern="0" dirty="0">
                <a:solidFill>
                  <a:srgbClr val="136737"/>
                </a:solidFill>
                <a:latin typeface="Candara"/>
                <a:cs typeface="Candara"/>
              </a:rPr>
              <a:t>U</a:t>
            </a:r>
            <a:r>
              <a:rPr kumimoji="0" lang="en-US" sz="2000" b="1" i="0" u="none" strike="noStrike" kern="0" cap="none" spc="0" normalizeH="0" baseline="0" noProof="0" dirty="0" err="1">
                <a:ln>
                  <a:noFill/>
                </a:ln>
                <a:solidFill>
                  <a:srgbClr val="136737"/>
                </a:solidFill>
                <a:effectLst/>
                <a:uLnTx/>
                <a:uFillTx/>
                <a:latin typeface="Candara"/>
                <a:cs typeface="Candara"/>
              </a:rPr>
              <a:t>pgrade</a:t>
            </a:r>
            <a:r>
              <a:rPr kumimoji="0" lang="en-US" sz="2000" b="1" i="0" u="none" strike="noStrike" kern="0" cap="none" spc="0" normalizeH="0" baseline="0" noProof="0" dirty="0">
                <a:ln>
                  <a:noFill/>
                </a:ln>
                <a:solidFill>
                  <a:srgbClr val="136737"/>
                </a:solidFill>
                <a:effectLst/>
                <a:uLnTx/>
                <a:uFillTx/>
                <a:latin typeface="Candara"/>
                <a:cs typeface="Candara"/>
              </a:rPr>
              <a:t> for performance at high rate &amp; high efficiency for LHC Run 4.</a:t>
            </a:r>
          </a:p>
          <a:p>
            <a:pPr marL="194945" marR="5080" lvl="0" indent="-182880" defTabSz="914400" eaLnBrk="1" fontAlgn="auto" latinLnBrk="0" hangingPunct="1">
              <a:lnSpc>
                <a:spcPts val="2020"/>
              </a:lnSpc>
              <a:spcBef>
                <a:spcPts val="480"/>
              </a:spcBef>
              <a:spcAft>
                <a:spcPts val="0"/>
              </a:spcAft>
              <a:buClrTx/>
              <a:buSzTx/>
              <a:buFont typeface="Arial"/>
              <a:buChar char="•"/>
              <a:tabLst>
                <a:tab pos="195580" algn="l"/>
              </a:tabLst>
              <a:defRPr/>
            </a:pPr>
            <a:r>
              <a:rPr kumimoji="0" lang="en-US" sz="2000" b="1" i="0" u="none" strike="noStrike" kern="0" cap="none" spc="0" normalizeH="0" baseline="0" noProof="0" dirty="0">
                <a:ln>
                  <a:noFill/>
                </a:ln>
                <a:solidFill>
                  <a:srgbClr val="136737"/>
                </a:solidFill>
                <a:effectLst/>
                <a:uLnTx/>
                <a:uFillTx/>
                <a:latin typeface="Candara"/>
                <a:cs typeface="Candara"/>
              </a:rPr>
              <a:t>NSF &amp; DOE support large U.S. roles. </a:t>
            </a:r>
            <a:r>
              <a:rPr kumimoji="0" lang="en-US" i="0" u="none" strike="noStrike" kern="0" cap="none" spc="0" normalizeH="0" baseline="0" noProof="0" dirty="0">
                <a:ln>
                  <a:noFill/>
                </a:ln>
                <a:solidFill>
                  <a:srgbClr val="136737"/>
                </a:solidFill>
                <a:effectLst/>
                <a:uLnTx/>
                <a:uFillTx/>
                <a:latin typeface="Candara"/>
                <a:cs typeface="Candara"/>
              </a:rPr>
              <a:t>NSF MREFC – Feb. 2020; DOE CD-2 in Fall 2022</a:t>
            </a:r>
            <a:r>
              <a:rPr kumimoji="0" lang="en-US" sz="2000" b="1" i="0" u="none" strike="noStrike" kern="0" cap="none" spc="0" normalizeH="0" baseline="0" noProof="0" dirty="0">
                <a:ln>
                  <a:noFill/>
                </a:ln>
                <a:solidFill>
                  <a:srgbClr val="136737"/>
                </a:solidFill>
                <a:effectLst/>
                <a:uLnTx/>
                <a:uFillTx/>
                <a:latin typeface="Candara"/>
                <a:cs typeface="Candara"/>
              </a:rPr>
              <a:t> </a:t>
            </a:r>
            <a:endParaRPr kumimoji="0" sz="2000" b="0" i="0" u="none" strike="noStrike" kern="0" cap="none" spc="0" normalizeH="0" baseline="0" noProof="0" dirty="0">
              <a:ln>
                <a:noFill/>
              </a:ln>
              <a:solidFill>
                <a:sysClr val="windowText" lastClr="000000"/>
              </a:solidFill>
              <a:effectLst/>
              <a:uLnTx/>
              <a:uFillTx/>
              <a:latin typeface="Candara"/>
              <a:cs typeface="Candara"/>
            </a:endParaRPr>
          </a:p>
        </p:txBody>
      </p:sp>
      <p:grpSp>
        <p:nvGrpSpPr>
          <p:cNvPr id="60" name="object 60"/>
          <p:cNvGrpSpPr/>
          <p:nvPr/>
        </p:nvGrpSpPr>
        <p:grpSpPr>
          <a:xfrm>
            <a:off x="-3175" y="711362"/>
            <a:ext cx="9147175" cy="2409825"/>
            <a:chOff x="-3175" y="711362"/>
            <a:chExt cx="9147175" cy="2409825"/>
          </a:xfrm>
        </p:grpSpPr>
        <p:pic>
          <p:nvPicPr>
            <p:cNvPr id="61" name="object 61"/>
            <p:cNvPicPr/>
            <p:nvPr/>
          </p:nvPicPr>
          <p:blipFill>
            <a:blip r:embed="rId16" cstate="print"/>
            <a:stretch>
              <a:fillRect/>
            </a:stretch>
          </p:blipFill>
          <p:spPr>
            <a:xfrm>
              <a:off x="0" y="714540"/>
              <a:ext cx="9143999" cy="42862"/>
            </a:xfrm>
            <a:prstGeom prst="rect">
              <a:avLst/>
            </a:prstGeom>
          </p:spPr>
        </p:pic>
        <p:sp>
          <p:nvSpPr>
            <p:cNvPr id="62" name="object 62"/>
            <p:cNvSpPr/>
            <p:nvPr/>
          </p:nvSpPr>
          <p:spPr>
            <a:xfrm>
              <a:off x="0" y="714537"/>
              <a:ext cx="9139555" cy="43180"/>
            </a:xfrm>
            <a:custGeom>
              <a:avLst/>
              <a:gdLst/>
              <a:ahLst/>
              <a:cxnLst/>
              <a:rect l="l" t="t" r="r" b="b"/>
              <a:pathLst>
                <a:path w="9139555" h="43179">
                  <a:moveTo>
                    <a:pt x="0" y="0"/>
                  </a:moveTo>
                  <a:lnTo>
                    <a:pt x="9139336" y="0"/>
                  </a:lnTo>
                  <a:lnTo>
                    <a:pt x="9139336" y="42841"/>
                  </a:lnTo>
                  <a:lnTo>
                    <a:pt x="0" y="42841"/>
                  </a:lnTo>
                  <a:lnTo>
                    <a:pt x="0" y="0"/>
                  </a:lnTo>
                  <a:close/>
                </a:path>
              </a:pathLst>
            </a:custGeom>
            <a:ln w="6346">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3" name="object 63"/>
            <p:cNvPicPr/>
            <p:nvPr/>
          </p:nvPicPr>
          <p:blipFill>
            <a:blip r:embed="rId17" cstate="print"/>
            <a:stretch>
              <a:fillRect/>
            </a:stretch>
          </p:blipFill>
          <p:spPr>
            <a:xfrm>
              <a:off x="173736" y="2642615"/>
              <a:ext cx="2657856" cy="478536"/>
            </a:xfrm>
            <a:prstGeom prst="rect">
              <a:avLst/>
            </a:prstGeom>
          </p:spPr>
        </p:pic>
      </p:grpSp>
      <p:sp>
        <p:nvSpPr>
          <p:cNvPr id="64" name="object 64"/>
          <p:cNvSpPr txBox="1"/>
          <p:nvPr/>
        </p:nvSpPr>
        <p:spPr>
          <a:xfrm>
            <a:off x="2858137" y="2235222"/>
            <a:ext cx="502284" cy="333375"/>
          </a:xfrm>
          <a:prstGeom prst="rect">
            <a:avLst/>
          </a:prstGeom>
          <a:solidFill>
            <a:srgbClr val="C00000"/>
          </a:solidFill>
        </p:spPr>
        <p:txBody>
          <a:bodyPr vert="horz" wrap="square" lIns="0" tIns="67945" rIns="0" bIns="0" rtlCol="0">
            <a:spAutoFit/>
          </a:bodyPr>
          <a:lstStyle/>
          <a:p>
            <a:pPr marL="109220" marR="0" lvl="0" indent="0" defTabSz="914400" eaLnBrk="1" fontAlgn="auto" latinLnBrk="0" hangingPunct="1">
              <a:lnSpc>
                <a:spcPct val="100000"/>
              </a:lnSpc>
              <a:spcBef>
                <a:spcPts val="535"/>
              </a:spcBef>
              <a:spcAft>
                <a:spcPts val="0"/>
              </a:spcAft>
              <a:buClrTx/>
              <a:buSzTx/>
              <a:buFontTx/>
              <a:buNone/>
              <a:tabLst/>
              <a:defRPr/>
            </a:pPr>
            <a:r>
              <a:rPr kumimoji="0" sz="1400" b="1" i="0" u="none" strike="noStrike" kern="0" cap="none" spc="-25" normalizeH="0" baseline="0" noProof="0" dirty="0">
                <a:ln>
                  <a:noFill/>
                </a:ln>
                <a:solidFill>
                  <a:srgbClr val="FFFF00"/>
                </a:solidFill>
                <a:effectLst/>
                <a:uLnTx/>
                <a:uFillTx/>
                <a:latin typeface="Arial Narrow"/>
                <a:cs typeface="Arial Narrow"/>
              </a:rPr>
              <a:t>NSF</a:t>
            </a:r>
            <a:endParaRPr kumimoji="0" sz="14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65" name="object 65"/>
          <p:cNvSpPr/>
          <p:nvPr/>
        </p:nvSpPr>
        <p:spPr>
          <a:xfrm>
            <a:off x="2858137" y="1922842"/>
            <a:ext cx="502284" cy="307975"/>
          </a:xfrm>
          <a:custGeom>
            <a:avLst/>
            <a:gdLst/>
            <a:ahLst/>
            <a:cxnLst/>
            <a:rect l="l" t="t" r="r" b="b"/>
            <a:pathLst>
              <a:path w="502285" h="307975">
                <a:moveTo>
                  <a:pt x="0" y="0"/>
                </a:moveTo>
                <a:lnTo>
                  <a:pt x="501804" y="0"/>
                </a:lnTo>
                <a:lnTo>
                  <a:pt x="501804" y="307620"/>
                </a:lnTo>
                <a:lnTo>
                  <a:pt x="0" y="307620"/>
                </a:lnTo>
                <a:lnTo>
                  <a:pt x="0" y="0"/>
                </a:lnTo>
                <a:close/>
              </a:path>
            </a:pathLst>
          </a:custGeom>
          <a:ln w="9520">
            <a:solidFill>
              <a:srgbClr val="0F663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object 66"/>
          <p:cNvSpPr txBox="1"/>
          <p:nvPr/>
        </p:nvSpPr>
        <p:spPr>
          <a:xfrm>
            <a:off x="2858137" y="1922842"/>
            <a:ext cx="502284" cy="307975"/>
          </a:xfrm>
          <a:prstGeom prst="rect">
            <a:avLst/>
          </a:prstGeom>
          <a:solidFill>
            <a:srgbClr val="006600"/>
          </a:solidFill>
          <a:ln w="9520">
            <a:solidFill>
              <a:srgbClr val="0F6636"/>
            </a:solidFill>
          </a:ln>
        </p:spPr>
        <p:txBody>
          <a:bodyPr vert="horz" wrap="square" lIns="0" tIns="45085" rIns="0" bIns="0" rtlCol="0">
            <a:spAutoFit/>
          </a:bodyPr>
          <a:lstStyle/>
          <a:p>
            <a:pPr marL="93345" marR="0" lvl="0" indent="0" defTabSz="914400" eaLnBrk="1" fontAlgn="auto" latinLnBrk="0" hangingPunct="1">
              <a:lnSpc>
                <a:spcPct val="100000"/>
              </a:lnSpc>
              <a:spcBef>
                <a:spcPts val="355"/>
              </a:spcBef>
              <a:spcAft>
                <a:spcPts val="0"/>
              </a:spcAft>
              <a:buClrTx/>
              <a:buSzTx/>
              <a:buFontTx/>
              <a:buNone/>
              <a:tabLst/>
              <a:defRPr/>
            </a:pPr>
            <a:r>
              <a:rPr kumimoji="0" sz="1400" b="1" i="0" u="none" strike="noStrike" kern="0" cap="none" spc="-25" normalizeH="0" baseline="0" noProof="0" dirty="0">
                <a:ln>
                  <a:noFill/>
                </a:ln>
                <a:solidFill>
                  <a:srgbClr val="FFFF00"/>
                </a:solidFill>
                <a:effectLst/>
                <a:uLnTx/>
                <a:uFillTx/>
                <a:latin typeface="Arial Narrow"/>
                <a:cs typeface="Arial Narrow"/>
              </a:rPr>
              <a:t>DOE</a:t>
            </a:r>
            <a:endParaRPr kumimoji="0" sz="1400" b="0" i="0" u="none" strike="noStrike" kern="0" cap="none" spc="0" normalizeH="0" baseline="0" noProof="0">
              <a:ln>
                <a:noFill/>
              </a:ln>
              <a:solidFill>
                <a:sysClr val="windowText" lastClr="000000"/>
              </a:solidFill>
              <a:effectLst/>
              <a:uLnTx/>
              <a:uFillTx/>
              <a:latin typeface="Arial Narrow"/>
              <a:cs typeface="Arial Narrow"/>
            </a:endParaRPr>
          </a:p>
        </p:txBody>
      </p:sp>
      <p:grpSp>
        <p:nvGrpSpPr>
          <p:cNvPr id="67" name="object 67"/>
          <p:cNvGrpSpPr/>
          <p:nvPr/>
        </p:nvGrpSpPr>
        <p:grpSpPr>
          <a:xfrm>
            <a:off x="5413247" y="2307335"/>
            <a:ext cx="3075940" cy="4087495"/>
            <a:chOff x="5413247" y="2307335"/>
            <a:chExt cx="3075940" cy="4087495"/>
          </a:xfrm>
        </p:grpSpPr>
        <p:pic>
          <p:nvPicPr>
            <p:cNvPr id="68" name="object 68"/>
            <p:cNvPicPr/>
            <p:nvPr/>
          </p:nvPicPr>
          <p:blipFill>
            <a:blip r:embed="rId18" cstate="print"/>
            <a:stretch>
              <a:fillRect/>
            </a:stretch>
          </p:blipFill>
          <p:spPr>
            <a:xfrm>
              <a:off x="6797039" y="3316223"/>
              <a:ext cx="1691640" cy="277367"/>
            </a:xfrm>
            <a:prstGeom prst="rect">
              <a:avLst/>
            </a:prstGeom>
          </p:spPr>
        </p:pic>
        <p:sp>
          <p:nvSpPr>
            <p:cNvPr id="69" name="object 69"/>
            <p:cNvSpPr/>
            <p:nvPr/>
          </p:nvSpPr>
          <p:spPr>
            <a:xfrm>
              <a:off x="6842100" y="3340526"/>
              <a:ext cx="1598930" cy="182880"/>
            </a:xfrm>
            <a:custGeom>
              <a:avLst/>
              <a:gdLst/>
              <a:ahLst/>
              <a:cxnLst/>
              <a:rect l="l" t="t" r="r" b="b"/>
              <a:pathLst>
                <a:path w="1598929" h="182879">
                  <a:moveTo>
                    <a:pt x="0" y="0"/>
                  </a:moveTo>
                  <a:lnTo>
                    <a:pt x="1598849" y="0"/>
                  </a:lnTo>
                  <a:lnTo>
                    <a:pt x="1598849" y="182469"/>
                  </a:lnTo>
                  <a:lnTo>
                    <a:pt x="0" y="182469"/>
                  </a:lnTo>
                  <a:lnTo>
                    <a:pt x="0" y="0"/>
                  </a:lnTo>
                  <a:close/>
                </a:path>
              </a:pathLst>
            </a:custGeom>
            <a:ln w="9520">
              <a:solidFill>
                <a:srgbClr val="FE000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0" name="object 70"/>
            <p:cNvPicPr/>
            <p:nvPr/>
          </p:nvPicPr>
          <p:blipFill>
            <a:blip r:embed="rId19" cstate="print"/>
            <a:stretch>
              <a:fillRect/>
            </a:stretch>
          </p:blipFill>
          <p:spPr>
            <a:xfrm>
              <a:off x="6272783" y="3678935"/>
              <a:ext cx="2139695" cy="274319"/>
            </a:xfrm>
            <a:prstGeom prst="rect">
              <a:avLst/>
            </a:prstGeom>
          </p:spPr>
        </p:pic>
        <p:sp>
          <p:nvSpPr>
            <p:cNvPr id="71" name="object 71"/>
            <p:cNvSpPr/>
            <p:nvPr/>
          </p:nvSpPr>
          <p:spPr>
            <a:xfrm>
              <a:off x="6317699" y="3703429"/>
              <a:ext cx="2049145" cy="180975"/>
            </a:xfrm>
            <a:custGeom>
              <a:avLst/>
              <a:gdLst/>
              <a:ahLst/>
              <a:cxnLst/>
              <a:rect l="l" t="t" r="r" b="b"/>
              <a:pathLst>
                <a:path w="2049145" h="180975">
                  <a:moveTo>
                    <a:pt x="0" y="0"/>
                  </a:moveTo>
                  <a:lnTo>
                    <a:pt x="2048585" y="0"/>
                  </a:lnTo>
                  <a:lnTo>
                    <a:pt x="2048585" y="180884"/>
                  </a:lnTo>
                  <a:lnTo>
                    <a:pt x="0" y="180884"/>
                  </a:lnTo>
                  <a:lnTo>
                    <a:pt x="0" y="0"/>
                  </a:lnTo>
                  <a:close/>
                </a:path>
              </a:pathLst>
            </a:custGeom>
            <a:ln w="9520">
              <a:solidFill>
                <a:srgbClr val="FE000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2" name="object 72"/>
            <p:cNvPicPr/>
            <p:nvPr/>
          </p:nvPicPr>
          <p:blipFill>
            <a:blip r:embed="rId20" cstate="print"/>
            <a:stretch>
              <a:fillRect/>
            </a:stretch>
          </p:blipFill>
          <p:spPr>
            <a:xfrm>
              <a:off x="5413247" y="2307335"/>
              <a:ext cx="1075944" cy="240791"/>
            </a:xfrm>
            <a:prstGeom prst="rect">
              <a:avLst/>
            </a:prstGeom>
          </p:spPr>
        </p:pic>
        <p:sp>
          <p:nvSpPr>
            <p:cNvPr id="73" name="object 73"/>
            <p:cNvSpPr/>
            <p:nvPr/>
          </p:nvSpPr>
          <p:spPr>
            <a:xfrm>
              <a:off x="5459889" y="2330480"/>
              <a:ext cx="984250" cy="147320"/>
            </a:xfrm>
            <a:custGeom>
              <a:avLst/>
              <a:gdLst/>
              <a:ahLst/>
              <a:cxnLst/>
              <a:rect l="l" t="t" r="r" b="b"/>
              <a:pathLst>
                <a:path w="984250" h="147319">
                  <a:moveTo>
                    <a:pt x="0" y="0"/>
                  </a:moveTo>
                  <a:lnTo>
                    <a:pt x="983948" y="0"/>
                  </a:lnTo>
                  <a:lnTo>
                    <a:pt x="983948" y="146904"/>
                  </a:lnTo>
                  <a:lnTo>
                    <a:pt x="0" y="146904"/>
                  </a:lnTo>
                  <a:lnTo>
                    <a:pt x="0" y="0"/>
                  </a:lnTo>
                  <a:close/>
                </a:path>
              </a:pathLst>
            </a:custGeom>
            <a:ln w="9520">
              <a:solidFill>
                <a:srgbClr val="FE000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4" name="object 74"/>
            <p:cNvPicPr/>
            <p:nvPr/>
          </p:nvPicPr>
          <p:blipFill>
            <a:blip r:embed="rId21" cstate="print"/>
            <a:stretch>
              <a:fillRect/>
            </a:stretch>
          </p:blipFill>
          <p:spPr>
            <a:xfrm>
              <a:off x="5413247" y="5916167"/>
              <a:ext cx="2999231" cy="478536"/>
            </a:xfrm>
            <a:prstGeom prst="rect">
              <a:avLst/>
            </a:prstGeom>
          </p:spPr>
        </p:pic>
      </p:grpSp>
      <p:sp>
        <p:nvSpPr>
          <p:cNvPr id="75" name="object 75"/>
          <p:cNvSpPr txBox="1"/>
          <p:nvPr/>
        </p:nvSpPr>
        <p:spPr>
          <a:xfrm>
            <a:off x="7695901" y="2799186"/>
            <a:ext cx="521334" cy="317500"/>
          </a:xfrm>
          <a:prstGeom prst="rect">
            <a:avLst/>
          </a:prstGeom>
          <a:solidFill>
            <a:srgbClr val="C00000"/>
          </a:solidFill>
        </p:spPr>
        <p:txBody>
          <a:bodyPr vert="horz" wrap="square" lIns="0" tIns="49530" rIns="0" bIns="0" rtlCol="0">
            <a:spAutoFit/>
          </a:bodyPr>
          <a:lstStyle/>
          <a:p>
            <a:pPr marL="114935" marR="0" lvl="0" indent="0" defTabSz="914400" eaLnBrk="1" fontAlgn="auto" latinLnBrk="0" hangingPunct="1">
              <a:lnSpc>
                <a:spcPct val="100000"/>
              </a:lnSpc>
              <a:spcBef>
                <a:spcPts val="390"/>
              </a:spcBef>
              <a:spcAft>
                <a:spcPts val="0"/>
              </a:spcAft>
              <a:buClrTx/>
              <a:buSzTx/>
              <a:buFontTx/>
              <a:buNone/>
              <a:tabLst/>
              <a:defRPr/>
            </a:pPr>
            <a:r>
              <a:rPr kumimoji="0" sz="1400" b="1" i="0" u="none" strike="noStrike" kern="0" cap="none" spc="-25" normalizeH="0" baseline="0" noProof="0" dirty="0">
                <a:ln>
                  <a:noFill/>
                </a:ln>
                <a:solidFill>
                  <a:srgbClr val="FFFF00"/>
                </a:solidFill>
                <a:effectLst/>
                <a:uLnTx/>
                <a:uFillTx/>
                <a:latin typeface="Arial Narrow"/>
                <a:cs typeface="Arial Narrow"/>
              </a:rPr>
              <a:t>NSF</a:t>
            </a:r>
            <a:endParaRPr kumimoji="0" sz="14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76" name="object 76"/>
          <p:cNvSpPr txBox="1"/>
          <p:nvPr/>
        </p:nvSpPr>
        <p:spPr>
          <a:xfrm>
            <a:off x="7453539" y="1815956"/>
            <a:ext cx="521334" cy="317500"/>
          </a:xfrm>
          <a:prstGeom prst="rect">
            <a:avLst/>
          </a:prstGeom>
          <a:solidFill>
            <a:srgbClr val="C00000"/>
          </a:solidFill>
        </p:spPr>
        <p:txBody>
          <a:bodyPr vert="horz" wrap="square" lIns="0" tIns="51435" rIns="0" bIns="0" rtlCol="0">
            <a:spAutoFit/>
          </a:bodyPr>
          <a:lstStyle/>
          <a:p>
            <a:pPr marL="114935" marR="0" lvl="0" indent="0" defTabSz="914400" eaLnBrk="1" fontAlgn="auto" latinLnBrk="0" hangingPunct="1">
              <a:lnSpc>
                <a:spcPct val="100000"/>
              </a:lnSpc>
              <a:spcBef>
                <a:spcPts val="405"/>
              </a:spcBef>
              <a:spcAft>
                <a:spcPts val="0"/>
              </a:spcAft>
              <a:buClrTx/>
              <a:buSzTx/>
              <a:buFontTx/>
              <a:buNone/>
              <a:tabLst/>
              <a:defRPr/>
            </a:pPr>
            <a:r>
              <a:rPr kumimoji="0" sz="1400" b="1" i="0" u="none" strike="noStrike" kern="0" cap="none" spc="-25" normalizeH="0" baseline="0" noProof="0" dirty="0">
                <a:ln>
                  <a:noFill/>
                </a:ln>
                <a:solidFill>
                  <a:srgbClr val="FFFF00"/>
                </a:solidFill>
                <a:effectLst/>
                <a:uLnTx/>
                <a:uFillTx/>
                <a:latin typeface="Arial Narrow"/>
                <a:cs typeface="Arial Narrow"/>
              </a:rPr>
              <a:t>NSF</a:t>
            </a:r>
            <a:endParaRPr kumimoji="0" sz="14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77" name="object 77"/>
          <p:cNvSpPr txBox="1"/>
          <p:nvPr/>
        </p:nvSpPr>
        <p:spPr>
          <a:xfrm>
            <a:off x="8239990" y="5073036"/>
            <a:ext cx="760730" cy="400685"/>
          </a:xfrm>
          <a:prstGeom prst="rect">
            <a:avLst/>
          </a:prstGeom>
          <a:solidFill>
            <a:srgbClr val="0070C0"/>
          </a:solidFill>
        </p:spPr>
        <p:txBody>
          <a:bodyPr vert="horz" wrap="square" lIns="0" tIns="45085" rIns="0" bIns="0" rtlCol="0">
            <a:spAutoFit/>
          </a:bodyPr>
          <a:lstStyle/>
          <a:p>
            <a:pPr marL="150495" marR="86360" lvl="0" indent="-55880" defTabSz="914400" eaLnBrk="1" fontAlgn="auto" latinLnBrk="0" hangingPunct="1">
              <a:lnSpc>
                <a:spcPct val="100000"/>
              </a:lnSpc>
              <a:spcBef>
                <a:spcPts val="355"/>
              </a:spcBef>
              <a:spcAft>
                <a:spcPts val="0"/>
              </a:spcAft>
              <a:buClrTx/>
              <a:buSzTx/>
              <a:buFontTx/>
              <a:buNone/>
              <a:tabLst/>
              <a:defRPr/>
            </a:pPr>
            <a:r>
              <a:rPr kumimoji="0" sz="1000" b="1" i="0" u="none" strike="noStrike" kern="0" cap="none" spc="0" normalizeH="0" baseline="0" noProof="0" dirty="0">
                <a:ln>
                  <a:noFill/>
                </a:ln>
                <a:solidFill>
                  <a:srgbClr val="FFFF00"/>
                </a:solidFill>
                <a:effectLst/>
                <a:uLnTx/>
                <a:uFillTx/>
                <a:latin typeface="Arial Narrow"/>
                <a:cs typeface="Arial Narrow"/>
              </a:rPr>
              <a:t>All</a:t>
            </a:r>
            <a:r>
              <a:rPr kumimoji="0" sz="1000" b="1" i="0" u="none" strike="noStrike" kern="0" cap="none" spc="-30" normalizeH="0" baseline="0" noProof="0" dirty="0">
                <a:ln>
                  <a:noFill/>
                </a:ln>
                <a:solidFill>
                  <a:srgbClr val="FFFF00"/>
                </a:solidFill>
                <a:effectLst/>
                <a:uLnTx/>
                <a:uFillTx/>
                <a:latin typeface="Arial Narrow"/>
                <a:cs typeface="Arial Narrow"/>
              </a:rPr>
              <a:t> </a:t>
            </a:r>
            <a:r>
              <a:rPr kumimoji="0" sz="1000" b="1" i="0" u="none" strike="noStrike" kern="0" cap="none" spc="-10" normalizeH="0" baseline="0" noProof="0" dirty="0">
                <a:ln>
                  <a:noFill/>
                </a:ln>
                <a:solidFill>
                  <a:srgbClr val="FFFF00"/>
                </a:solidFill>
                <a:effectLst/>
                <a:uLnTx/>
                <a:uFillTx/>
                <a:latin typeface="Arial Narrow"/>
                <a:cs typeface="Arial Narrow"/>
              </a:rPr>
              <a:t>Funding Agencies</a:t>
            </a:r>
            <a:endParaRPr kumimoji="0" sz="10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78" name="object 78"/>
          <p:cNvSpPr txBox="1"/>
          <p:nvPr/>
        </p:nvSpPr>
        <p:spPr>
          <a:xfrm>
            <a:off x="4903750" y="5971593"/>
            <a:ext cx="502284" cy="307975"/>
          </a:xfrm>
          <a:prstGeom prst="rect">
            <a:avLst/>
          </a:prstGeom>
          <a:solidFill>
            <a:srgbClr val="006600"/>
          </a:solidFill>
          <a:ln w="9520">
            <a:solidFill>
              <a:srgbClr val="0F6636"/>
            </a:solidFill>
          </a:ln>
        </p:spPr>
        <p:txBody>
          <a:bodyPr vert="horz" wrap="square" lIns="0" tIns="46990" rIns="0" bIns="0" rtlCol="0">
            <a:spAutoFit/>
          </a:bodyPr>
          <a:lstStyle/>
          <a:p>
            <a:pPr marL="93345" marR="0" lvl="0" indent="0" defTabSz="914400" eaLnBrk="1" fontAlgn="auto" latinLnBrk="0" hangingPunct="1">
              <a:lnSpc>
                <a:spcPct val="100000"/>
              </a:lnSpc>
              <a:spcBef>
                <a:spcPts val="370"/>
              </a:spcBef>
              <a:spcAft>
                <a:spcPts val="0"/>
              </a:spcAft>
              <a:buClrTx/>
              <a:buSzTx/>
              <a:buFontTx/>
              <a:buNone/>
              <a:tabLst/>
              <a:defRPr/>
            </a:pPr>
            <a:r>
              <a:rPr kumimoji="0" sz="1400" b="1" i="0" u="none" strike="noStrike" kern="0" cap="none" spc="-25" normalizeH="0" baseline="0" noProof="0" dirty="0">
                <a:ln>
                  <a:noFill/>
                </a:ln>
                <a:solidFill>
                  <a:srgbClr val="FFFF00"/>
                </a:solidFill>
                <a:effectLst/>
                <a:uLnTx/>
                <a:uFillTx/>
                <a:latin typeface="Arial Narrow"/>
                <a:cs typeface="Arial Narrow"/>
              </a:rPr>
              <a:t>DOE</a:t>
            </a:r>
            <a:endParaRPr kumimoji="0" sz="1400" b="0" i="0" u="none" strike="noStrike" kern="0" cap="none" spc="0" normalizeH="0" baseline="0" noProof="0">
              <a:ln>
                <a:noFill/>
              </a:ln>
              <a:solidFill>
                <a:sysClr val="windowText" lastClr="000000"/>
              </a:solidFill>
              <a:effectLst/>
              <a:uLnTx/>
              <a:uFillTx/>
              <a:latin typeface="Arial Narrow"/>
              <a:cs typeface="Arial Narrow"/>
            </a:endParaRPr>
          </a:p>
        </p:txBody>
      </p:sp>
      <p:grpSp>
        <p:nvGrpSpPr>
          <p:cNvPr id="79" name="object 79"/>
          <p:cNvGrpSpPr/>
          <p:nvPr/>
        </p:nvGrpSpPr>
        <p:grpSpPr>
          <a:xfrm>
            <a:off x="387095" y="4309871"/>
            <a:ext cx="2947670" cy="1823085"/>
            <a:chOff x="387095" y="4309871"/>
            <a:chExt cx="2947670" cy="1823085"/>
          </a:xfrm>
        </p:grpSpPr>
        <p:pic>
          <p:nvPicPr>
            <p:cNvPr id="80" name="object 80"/>
            <p:cNvPicPr/>
            <p:nvPr/>
          </p:nvPicPr>
          <p:blipFill>
            <a:blip r:embed="rId22" cstate="print"/>
            <a:stretch>
              <a:fillRect/>
            </a:stretch>
          </p:blipFill>
          <p:spPr>
            <a:xfrm>
              <a:off x="387095" y="4309871"/>
              <a:ext cx="2298192" cy="652271"/>
            </a:xfrm>
            <a:prstGeom prst="rect">
              <a:avLst/>
            </a:prstGeom>
          </p:spPr>
        </p:pic>
        <p:sp>
          <p:nvSpPr>
            <p:cNvPr id="81" name="object 81"/>
            <p:cNvSpPr/>
            <p:nvPr/>
          </p:nvSpPr>
          <p:spPr>
            <a:xfrm>
              <a:off x="432286" y="4332584"/>
              <a:ext cx="2206625" cy="560070"/>
            </a:xfrm>
            <a:custGeom>
              <a:avLst/>
              <a:gdLst/>
              <a:ahLst/>
              <a:cxnLst/>
              <a:rect l="l" t="t" r="r" b="b"/>
              <a:pathLst>
                <a:path w="2206625" h="560070">
                  <a:moveTo>
                    <a:pt x="0" y="0"/>
                  </a:moveTo>
                  <a:lnTo>
                    <a:pt x="2206630" y="0"/>
                  </a:lnTo>
                  <a:lnTo>
                    <a:pt x="2206630" y="559913"/>
                  </a:lnTo>
                  <a:lnTo>
                    <a:pt x="0" y="559913"/>
                  </a:lnTo>
                  <a:lnTo>
                    <a:pt x="0" y="0"/>
                  </a:lnTo>
                  <a:close/>
                </a:path>
              </a:pathLst>
            </a:custGeom>
            <a:ln w="9520">
              <a:solidFill>
                <a:srgbClr val="FE000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2" name="object 82"/>
            <p:cNvPicPr/>
            <p:nvPr/>
          </p:nvPicPr>
          <p:blipFill>
            <a:blip r:embed="rId23" cstate="print"/>
            <a:stretch>
              <a:fillRect/>
            </a:stretch>
          </p:blipFill>
          <p:spPr>
            <a:xfrm>
              <a:off x="481583" y="5471159"/>
              <a:ext cx="2852928" cy="478535"/>
            </a:xfrm>
            <a:prstGeom prst="rect">
              <a:avLst/>
            </a:prstGeom>
          </p:spPr>
        </p:pic>
        <p:sp>
          <p:nvSpPr>
            <p:cNvPr id="83" name="object 83"/>
            <p:cNvSpPr/>
            <p:nvPr/>
          </p:nvSpPr>
          <p:spPr>
            <a:xfrm>
              <a:off x="528559" y="5495156"/>
              <a:ext cx="2759710" cy="384810"/>
            </a:xfrm>
            <a:custGeom>
              <a:avLst/>
              <a:gdLst/>
              <a:ahLst/>
              <a:cxnLst/>
              <a:rect l="l" t="t" r="r" b="b"/>
              <a:pathLst>
                <a:path w="2759710" h="384810">
                  <a:moveTo>
                    <a:pt x="0" y="0"/>
                  </a:moveTo>
                  <a:lnTo>
                    <a:pt x="2759155" y="0"/>
                  </a:lnTo>
                  <a:lnTo>
                    <a:pt x="2759155" y="384407"/>
                  </a:lnTo>
                  <a:lnTo>
                    <a:pt x="0" y="384407"/>
                  </a:lnTo>
                  <a:lnTo>
                    <a:pt x="0" y="0"/>
                  </a:lnTo>
                  <a:close/>
                </a:path>
              </a:pathLst>
            </a:custGeom>
            <a:ln w="9520">
              <a:solidFill>
                <a:srgbClr val="FE000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4" name="object 84"/>
            <p:cNvPicPr/>
            <p:nvPr/>
          </p:nvPicPr>
          <p:blipFill>
            <a:blip r:embed="rId24" cstate="print"/>
            <a:stretch>
              <a:fillRect/>
            </a:stretch>
          </p:blipFill>
          <p:spPr>
            <a:xfrm>
              <a:off x="481583" y="5882639"/>
              <a:ext cx="2852928" cy="249936"/>
            </a:xfrm>
            <a:prstGeom prst="rect">
              <a:avLst/>
            </a:prstGeom>
          </p:spPr>
        </p:pic>
        <p:sp>
          <p:nvSpPr>
            <p:cNvPr id="85" name="object 85"/>
            <p:cNvSpPr/>
            <p:nvPr/>
          </p:nvSpPr>
          <p:spPr>
            <a:xfrm>
              <a:off x="528559" y="5905903"/>
              <a:ext cx="2759710" cy="158115"/>
            </a:xfrm>
            <a:custGeom>
              <a:avLst/>
              <a:gdLst/>
              <a:ahLst/>
              <a:cxnLst/>
              <a:rect l="l" t="t" r="r" b="b"/>
              <a:pathLst>
                <a:path w="2759710" h="158114">
                  <a:moveTo>
                    <a:pt x="0" y="0"/>
                  </a:moveTo>
                  <a:lnTo>
                    <a:pt x="2759155" y="0"/>
                  </a:lnTo>
                  <a:lnTo>
                    <a:pt x="2759155" y="158075"/>
                  </a:lnTo>
                  <a:lnTo>
                    <a:pt x="0" y="158075"/>
                  </a:lnTo>
                  <a:lnTo>
                    <a:pt x="0" y="0"/>
                  </a:lnTo>
                  <a:close/>
                </a:path>
              </a:pathLst>
            </a:custGeom>
            <a:ln w="9520">
              <a:solidFill>
                <a:srgbClr val="FE000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6" name="object 86"/>
          <p:cNvSpPr txBox="1"/>
          <p:nvPr/>
        </p:nvSpPr>
        <p:spPr>
          <a:xfrm>
            <a:off x="442136" y="3568047"/>
            <a:ext cx="502284" cy="307975"/>
          </a:xfrm>
          <a:prstGeom prst="rect">
            <a:avLst/>
          </a:prstGeom>
          <a:solidFill>
            <a:srgbClr val="006600"/>
          </a:solidFill>
          <a:ln w="9520">
            <a:solidFill>
              <a:srgbClr val="0F6636"/>
            </a:solidFill>
          </a:ln>
        </p:spPr>
        <p:txBody>
          <a:bodyPr vert="horz" wrap="square" lIns="0" tIns="45720" rIns="0" bIns="0" rtlCol="0">
            <a:spAutoFit/>
          </a:bodyPr>
          <a:lstStyle/>
          <a:p>
            <a:pPr marL="93345" marR="0" lvl="0" indent="0" defTabSz="914400" eaLnBrk="1" fontAlgn="auto" latinLnBrk="0" hangingPunct="1">
              <a:lnSpc>
                <a:spcPct val="100000"/>
              </a:lnSpc>
              <a:spcBef>
                <a:spcPts val="360"/>
              </a:spcBef>
              <a:spcAft>
                <a:spcPts val="0"/>
              </a:spcAft>
              <a:buClrTx/>
              <a:buSzTx/>
              <a:buFontTx/>
              <a:buNone/>
              <a:tabLst/>
              <a:defRPr/>
            </a:pPr>
            <a:r>
              <a:rPr kumimoji="0" sz="1400" b="1" i="0" u="none" strike="noStrike" kern="0" cap="none" spc="-25" normalizeH="0" baseline="0" noProof="0" dirty="0">
                <a:ln>
                  <a:noFill/>
                </a:ln>
                <a:solidFill>
                  <a:srgbClr val="FFFF00"/>
                </a:solidFill>
                <a:effectLst/>
                <a:uLnTx/>
                <a:uFillTx/>
                <a:latin typeface="Arial Narrow"/>
                <a:cs typeface="Arial Narrow"/>
              </a:rPr>
              <a:t>DOE</a:t>
            </a:r>
            <a:endParaRPr kumimoji="0" sz="14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87" name="object 87"/>
          <p:cNvSpPr txBox="1"/>
          <p:nvPr/>
        </p:nvSpPr>
        <p:spPr>
          <a:xfrm>
            <a:off x="3345027" y="5837276"/>
            <a:ext cx="502284" cy="342900"/>
          </a:xfrm>
          <a:prstGeom prst="rect">
            <a:avLst/>
          </a:prstGeom>
          <a:solidFill>
            <a:srgbClr val="C00000"/>
          </a:solidFill>
        </p:spPr>
        <p:txBody>
          <a:bodyPr vert="horz" wrap="square" lIns="0" tIns="74930" rIns="0" bIns="0" rtlCol="0">
            <a:spAutoFit/>
          </a:bodyPr>
          <a:lstStyle/>
          <a:p>
            <a:pPr marL="109220" marR="0" lvl="0" indent="0" defTabSz="914400" eaLnBrk="1" fontAlgn="auto" latinLnBrk="0" hangingPunct="1">
              <a:lnSpc>
                <a:spcPct val="100000"/>
              </a:lnSpc>
              <a:spcBef>
                <a:spcPts val="590"/>
              </a:spcBef>
              <a:spcAft>
                <a:spcPts val="0"/>
              </a:spcAft>
              <a:buClrTx/>
              <a:buSzTx/>
              <a:buFontTx/>
              <a:buNone/>
              <a:tabLst/>
              <a:defRPr/>
            </a:pPr>
            <a:r>
              <a:rPr kumimoji="0" sz="1400" b="1" i="0" u="none" strike="noStrike" kern="0" cap="none" spc="-25" normalizeH="0" baseline="0" noProof="0" dirty="0">
                <a:ln>
                  <a:noFill/>
                </a:ln>
                <a:solidFill>
                  <a:srgbClr val="FFFF00"/>
                </a:solidFill>
                <a:effectLst/>
                <a:uLnTx/>
                <a:uFillTx/>
                <a:latin typeface="Arial Narrow"/>
                <a:cs typeface="Arial Narrow"/>
              </a:rPr>
              <a:t>NSF</a:t>
            </a:r>
            <a:endParaRPr kumimoji="0" sz="14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88" name="object 88"/>
          <p:cNvSpPr/>
          <p:nvPr/>
        </p:nvSpPr>
        <p:spPr>
          <a:xfrm>
            <a:off x="3345027" y="5524896"/>
            <a:ext cx="502284" cy="307975"/>
          </a:xfrm>
          <a:custGeom>
            <a:avLst/>
            <a:gdLst/>
            <a:ahLst/>
            <a:cxnLst/>
            <a:rect l="l" t="t" r="r" b="b"/>
            <a:pathLst>
              <a:path w="502285" h="307975">
                <a:moveTo>
                  <a:pt x="0" y="0"/>
                </a:moveTo>
                <a:lnTo>
                  <a:pt x="501804" y="0"/>
                </a:lnTo>
                <a:lnTo>
                  <a:pt x="501804" y="307620"/>
                </a:lnTo>
                <a:lnTo>
                  <a:pt x="0" y="307620"/>
                </a:lnTo>
                <a:lnTo>
                  <a:pt x="0" y="0"/>
                </a:lnTo>
                <a:close/>
              </a:path>
            </a:pathLst>
          </a:custGeom>
          <a:ln w="9520">
            <a:solidFill>
              <a:srgbClr val="0F663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object 89"/>
          <p:cNvSpPr txBox="1"/>
          <p:nvPr/>
        </p:nvSpPr>
        <p:spPr>
          <a:xfrm>
            <a:off x="3345027" y="5524896"/>
            <a:ext cx="502284" cy="307975"/>
          </a:xfrm>
          <a:prstGeom prst="rect">
            <a:avLst/>
          </a:prstGeom>
          <a:solidFill>
            <a:srgbClr val="006600"/>
          </a:solidFill>
          <a:ln w="9520">
            <a:solidFill>
              <a:srgbClr val="0F6636"/>
            </a:solidFill>
          </a:ln>
        </p:spPr>
        <p:txBody>
          <a:bodyPr vert="horz" wrap="square" lIns="0" tIns="45720" rIns="0" bIns="0" rtlCol="0">
            <a:spAutoFit/>
          </a:bodyPr>
          <a:lstStyle/>
          <a:p>
            <a:pPr marL="93345" marR="0" lvl="0" indent="0" defTabSz="914400" eaLnBrk="1" fontAlgn="auto" latinLnBrk="0" hangingPunct="1">
              <a:lnSpc>
                <a:spcPct val="100000"/>
              </a:lnSpc>
              <a:spcBef>
                <a:spcPts val="360"/>
              </a:spcBef>
              <a:spcAft>
                <a:spcPts val="0"/>
              </a:spcAft>
              <a:buClrTx/>
              <a:buSzTx/>
              <a:buFontTx/>
              <a:buNone/>
              <a:tabLst/>
              <a:defRPr/>
            </a:pPr>
            <a:r>
              <a:rPr kumimoji="0" sz="1400" b="1" i="0" u="none" strike="noStrike" kern="0" cap="none" spc="-25" normalizeH="0" baseline="0" noProof="0" dirty="0">
                <a:ln>
                  <a:noFill/>
                </a:ln>
                <a:solidFill>
                  <a:srgbClr val="FFFF00"/>
                </a:solidFill>
                <a:effectLst/>
                <a:uLnTx/>
                <a:uFillTx/>
                <a:latin typeface="Arial Narrow"/>
                <a:cs typeface="Arial Narrow"/>
              </a:rPr>
              <a:t>DOE</a:t>
            </a:r>
            <a:endParaRPr kumimoji="0" sz="1400" b="0" i="0" u="none" strike="noStrike" kern="0" cap="none" spc="0" normalizeH="0" baseline="0" noProof="0">
              <a:ln>
                <a:noFill/>
              </a:ln>
              <a:solidFill>
                <a:sysClr val="windowText" lastClr="000000"/>
              </a:solidFill>
              <a:effectLst/>
              <a:uLnTx/>
              <a:uFillTx/>
              <a:latin typeface="Arial Narrow"/>
              <a:cs typeface="Arial Narrow"/>
            </a:endParaRPr>
          </a:p>
        </p:txBody>
      </p:sp>
      <p:pic>
        <p:nvPicPr>
          <p:cNvPr id="90" name="object 90"/>
          <p:cNvPicPr/>
          <p:nvPr/>
        </p:nvPicPr>
        <p:blipFill>
          <a:blip r:embed="rId25" cstate="print"/>
          <a:stretch>
            <a:fillRect/>
          </a:stretch>
        </p:blipFill>
        <p:spPr>
          <a:xfrm>
            <a:off x="4919471" y="2670048"/>
            <a:ext cx="1078991" cy="237743"/>
          </a:xfrm>
          <a:prstGeom prst="rect">
            <a:avLst/>
          </a:prstGeom>
        </p:spPr>
      </p:pic>
      <p:grpSp>
        <p:nvGrpSpPr>
          <p:cNvPr id="91" name="object 91"/>
          <p:cNvGrpSpPr/>
          <p:nvPr/>
        </p:nvGrpSpPr>
        <p:grpSpPr>
          <a:xfrm>
            <a:off x="3047" y="1848256"/>
            <a:ext cx="8484870" cy="4383405"/>
            <a:chOff x="3047" y="1848256"/>
            <a:chExt cx="8484870" cy="4383405"/>
          </a:xfrm>
        </p:grpSpPr>
        <p:pic>
          <p:nvPicPr>
            <p:cNvPr id="92" name="object 92"/>
            <p:cNvPicPr/>
            <p:nvPr/>
          </p:nvPicPr>
          <p:blipFill>
            <a:blip r:embed="rId26" cstate="print"/>
            <a:stretch>
              <a:fillRect/>
            </a:stretch>
          </p:blipFill>
          <p:spPr>
            <a:xfrm>
              <a:off x="70104" y="5087111"/>
              <a:ext cx="484631" cy="591312"/>
            </a:xfrm>
            <a:prstGeom prst="rect">
              <a:avLst/>
            </a:prstGeom>
          </p:spPr>
        </p:pic>
        <p:pic>
          <p:nvPicPr>
            <p:cNvPr id="93" name="object 93"/>
            <p:cNvPicPr/>
            <p:nvPr/>
          </p:nvPicPr>
          <p:blipFill>
            <a:blip r:embed="rId27" cstate="print"/>
            <a:stretch>
              <a:fillRect/>
            </a:stretch>
          </p:blipFill>
          <p:spPr>
            <a:xfrm>
              <a:off x="96331" y="5111889"/>
              <a:ext cx="379156" cy="488632"/>
            </a:xfrm>
            <a:prstGeom prst="rect">
              <a:avLst/>
            </a:prstGeom>
          </p:spPr>
        </p:pic>
        <p:pic>
          <p:nvPicPr>
            <p:cNvPr id="94" name="object 94"/>
            <p:cNvPicPr/>
            <p:nvPr/>
          </p:nvPicPr>
          <p:blipFill>
            <a:blip r:embed="rId28" cstate="print"/>
            <a:stretch>
              <a:fillRect/>
            </a:stretch>
          </p:blipFill>
          <p:spPr>
            <a:xfrm>
              <a:off x="5876544" y="3300983"/>
              <a:ext cx="487679" cy="603503"/>
            </a:xfrm>
            <a:prstGeom prst="rect">
              <a:avLst/>
            </a:prstGeom>
          </p:spPr>
        </p:pic>
        <p:pic>
          <p:nvPicPr>
            <p:cNvPr id="95" name="object 95"/>
            <p:cNvPicPr/>
            <p:nvPr/>
          </p:nvPicPr>
          <p:blipFill>
            <a:blip r:embed="rId29" cstate="print"/>
            <a:stretch>
              <a:fillRect/>
            </a:stretch>
          </p:blipFill>
          <p:spPr>
            <a:xfrm>
              <a:off x="5902578" y="3327145"/>
              <a:ext cx="319728" cy="497738"/>
            </a:xfrm>
            <a:prstGeom prst="rect">
              <a:avLst/>
            </a:prstGeom>
          </p:spPr>
        </p:pic>
        <p:pic>
          <p:nvPicPr>
            <p:cNvPr id="96" name="object 96"/>
            <p:cNvPicPr/>
            <p:nvPr/>
          </p:nvPicPr>
          <p:blipFill>
            <a:blip r:embed="rId30" cstate="print"/>
            <a:stretch>
              <a:fillRect/>
            </a:stretch>
          </p:blipFill>
          <p:spPr>
            <a:xfrm>
              <a:off x="5902578" y="3327145"/>
              <a:ext cx="383463" cy="497738"/>
            </a:xfrm>
            <a:prstGeom prst="rect">
              <a:avLst/>
            </a:prstGeom>
          </p:spPr>
        </p:pic>
        <p:pic>
          <p:nvPicPr>
            <p:cNvPr id="97" name="object 97"/>
            <p:cNvPicPr/>
            <p:nvPr/>
          </p:nvPicPr>
          <p:blipFill>
            <a:blip r:embed="rId31" cstate="print"/>
            <a:stretch>
              <a:fillRect/>
            </a:stretch>
          </p:blipFill>
          <p:spPr>
            <a:xfrm>
              <a:off x="6222308" y="3327145"/>
              <a:ext cx="63734" cy="452733"/>
            </a:xfrm>
            <a:prstGeom prst="rect">
              <a:avLst/>
            </a:prstGeom>
          </p:spPr>
        </p:pic>
        <p:pic>
          <p:nvPicPr>
            <p:cNvPr id="98" name="object 98"/>
            <p:cNvPicPr/>
            <p:nvPr/>
          </p:nvPicPr>
          <p:blipFill>
            <a:blip r:embed="rId32" cstate="print"/>
            <a:stretch>
              <a:fillRect/>
            </a:stretch>
          </p:blipFill>
          <p:spPr>
            <a:xfrm>
              <a:off x="4325112" y="1883663"/>
              <a:ext cx="484632" cy="597408"/>
            </a:xfrm>
            <a:prstGeom prst="rect">
              <a:avLst/>
            </a:prstGeom>
          </p:spPr>
        </p:pic>
        <p:pic>
          <p:nvPicPr>
            <p:cNvPr id="99" name="object 99"/>
            <p:cNvPicPr/>
            <p:nvPr/>
          </p:nvPicPr>
          <p:blipFill>
            <a:blip r:embed="rId33" cstate="print"/>
            <a:stretch>
              <a:fillRect/>
            </a:stretch>
          </p:blipFill>
          <p:spPr>
            <a:xfrm>
              <a:off x="4351606" y="1907743"/>
              <a:ext cx="378164" cy="493153"/>
            </a:xfrm>
            <a:prstGeom prst="rect">
              <a:avLst/>
            </a:prstGeom>
          </p:spPr>
        </p:pic>
        <p:pic>
          <p:nvPicPr>
            <p:cNvPr id="100" name="object 100"/>
            <p:cNvPicPr/>
            <p:nvPr/>
          </p:nvPicPr>
          <p:blipFill>
            <a:blip r:embed="rId34" cstate="print"/>
            <a:stretch>
              <a:fillRect/>
            </a:stretch>
          </p:blipFill>
          <p:spPr>
            <a:xfrm>
              <a:off x="3047" y="3931919"/>
              <a:ext cx="475488" cy="597407"/>
            </a:xfrm>
            <a:prstGeom prst="rect">
              <a:avLst/>
            </a:prstGeom>
          </p:spPr>
        </p:pic>
        <p:pic>
          <p:nvPicPr>
            <p:cNvPr id="101" name="object 101"/>
            <p:cNvPicPr/>
            <p:nvPr/>
          </p:nvPicPr>
          <p:blipFill>
            <a:blip r:embed="rId35" cstate="print"/>
            <a:stretch>
              <a:fillRect/>
            </a:stretch>
          </p:blipFill>
          <p:spPr>
            <a:xfrm>
              <a:off x="28081" y="3958628"/>
              <a:ext cx="371587" cy="490372"/>
            </a:xfrm>
            <a:prstGeom prst="rect">
              <a:avLst/>
            </a:prstGeom>
          </p:spPr>
        </p:pic>
        <p:pic>
          <p:nvPicPr>
            <p:cNvPr id="102" name="object 102"/>
            <p:cNvPicPr/>
            <p:nvPr/>
          </p:nvPicPr>
          <p:blipFill>
            <a:blip r:embed="rId36" cstate="print"/>
            <a:stretch>
              <a:fillRect/>
            </a:stretch>
          </p:blipFill>
          <p:spPr>
            <a:xfrm>
              <a:off x="1200911" y="5202936"/>
              <a:ext cx="1176527" cy="30479"/>
            </a:xfrm>
            <a:prstGeom prst="rect">
              <a:avLst/>
            </a:prstGeom>
          </p:spPr>
        </p:pic>
        <p:sp>
          <p:nvSpPr>
            <p:cNvPr id="103" name="object 103"/>
            <p:cNvSpPr/>
            <p:nvPr/>
          </p:nvSpPr>
          <p:spPr>
            <a:xfrm>
              <a:off x="1215701" y="5217859"/>
              <a:ext cx="1146175" cy="0"/>
            </a:xfrm>
            <a:custGeom>
              <a:avLst/>
              <a:gdLst/>
              <a:ahLst/>
              <a:cxnLst/>
              <a:rect l="l" t="t" r="r" b="b"/>
              <a:pathLst>
                <a:path w="1146175">
                  <a:moveTo>
                    <a:pt x="0" y="0"/>
                  </a:moveTo>
                  <a:lnTo>
                    <a:pt x="1145829" y="0"/>
                  </a:lnTo>
                </a:path>
              </a:pathLst>
            </a:custGeom>
            <a:ln w="3175">
              <a:solidFill>
                <a:srgbClr val="B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04" name="object 104"/>
            <p:cNvPicPr/>
            <p:nvPr/>
          </p:nvPicPr>
          <p:blipFill>
            <a:blip r:embed="rId37" cstate="print"/>
            <a:stretch>
              <a:fillRect/>
            </a:stretch>
          </p:blipFill>
          <p:spPr>
            <a:xfrm>
              <a:off x="4373880" y="5358383"/>
              <a:ext cx="487679" cy="600456"/>
            </a:xfrm>
            <a:prstGeom prst="rect">
              <a:avLst/>
            </a:prstGeom>
          </p:spPr>
        </p:pic>
        <p:pic>
          <p:nvPicPr>
            <p:cNvPr id="105" name="object 105"/>
            <p:cNvPicPr/>
            <p:nvPr/>
          </p:nvPicPr>
          <p:blipFill>
            <a:blip r:embed="rId38" cstate="print"/>
            <a:stretch>
              <a:fillRect/>
            </a:stretch>
          </p:blipFill>
          <p:spPr>
            <a:xfrm>
              <a:off x="4399635" y="5383872"/>
              <a:ext cx="383400" cy="495884"/>
            </a:xfrm>
            <a:prstGeom prst="rect">
              <a:avLst/>
            </a:prstGeom>
          </p:spPr>
        </p:pic>
        <p:pic>
          <p:nvPicPr>
            <p:cNvPr id="106" name="object 106"/>
            <p:cNvPicPr/>
            <p:nvPr/>
          </p:nvPicPr>
          <p:blipFill>
            <a:blip r:embed="rId39" cstate="print"/>
            <a:stretch>
              <a:fillRect/>
            </a:stretch>
          </p:blipFill>
          <p:spPr>
            <a:xfrm>
              <a:off x="3407896" y="2290409"/>
              <a:ext cx="231525" cy="224136"/>
            </a:xfrm>
            <a:prstGeom prst="rect">
              <a:avLst/>
            </a:prstGeom>
          </p:spPr>
        </p:pic>
        <p:pic>
          <p:nvPicPr>
            <p:cNvPr id="107" name="object 107"/>
            <p:cNvPicPr/>
            <p:nvPr/>
          </p:nvPicPr>
          <p:blipFill>
            <a:blip r:embed="rId40" cstate="print"/>
            <a:stretch>
              <a:fillRect/>
            </a:stretch>
          </p:blipFill>
          <p:spPr>
            <a:xfrm>
              <a:off x="3426587" y="1974608"/>
              <a:ext cx="203098" cy="201165"/>
            </a:xfrm>
            <a:prstGeom prst="rect">
              <a:avLst/>
            </a:prstGeom>
          </p:spPr>
        </p:pic>
        <p:pic>
          <p:nvPicPr>
            <p:cNvPr id="108" name="object 108"/>
            <p:cNvPicPr/>
            <p:nvPr/>
          </p:nvPicPr>
          <p:blipFill>
            <a:blip r:embed="rId40" cstate="print"/>
            <a:stretch>
              <a:fillRect/>
            </a:stretch>
          </p:blipFill>
          <p:spPr>
            <a:xfrm>
              <a:off x="995794" y="3631862"/>
              <a:ext cx="203107" cy="201162"/>
            </a:xfrm>
            <a:prstGeom prst="rect">
              <a:avLst/>
            </a:prstGeom>
          </p:spPr>
        </p:pic>
        <p:pic>
          <p:nvPicPr>
            <p:cNvPr id="109" name="object 109"/>
            <p:cNvPicPr/>
            <p:nvPr/>
          </p:nvPicPr>
          <p:blipFill>
            <a:blip r:embed="rId40" cstate="print"/>
            <a:stretch>
              <a:fillRect/>
            </a:stretch>
          </p:blipFill>
          <p:spPr>
            <a:xfrm>
              <a:off x="3912812" y="5583745"/>
              <a:ext cx="203104" cy="201167"/>
            </a:xfrm>
            <a:prstGeom prst="rect">
              <a:avLst/>
            </a:prstGeom>
          </p:spPr>
        </p:pic>
        <p:pic>
          <p:nvPicPr>
            <p:cNvPr id="110" name="object 110"/>
            <p:cNvPicPr/>
            <p:nvPr/>
          </p:nvPicPr>
          <p:blipFill>
            <a:blip r:embed="rId39" cstate="print"/>
            <a:stretch>
              <a:fillRect/>
            </a:stretch>
          </p:blipFill>
          <p:spPr>
            <a:xfrm>
              <a:off x="3892791" y="5898768"/>
              <a:ext cx="231520" cy="224129"/>
            </a:xfrm>
            <a:prstGeom prst="rect">
              <a:avLst/>
            </a:prstGeom>
          </p:spPr>
        </p:pic>
        <p:pic>
          <p:nvPicPr>
            <p:cNvPr id="111" name="object 111"/>
            <p:cNvPicPr/>
            <p:nvPr/>
          </p:nvPicPr>
          <p:blipFill>
            <a:blip r:embed="rId40" cstate="print"/>
            <a:stretch>
              <a:fillRect/>
            </a:stretch>
          </p:blipFill>
          <p:spPr>
            <a:xfrm>
              <a:off x="4659261" y="6029875"/>
              <a:ext cx="203098" cy="201163"/>
            </a:xfrm>
            <a:prstGeom prst="rect">
              <a:avLst/>
            </a:prstGeom>
          </p:spPr>
        </p:pic>
        <p:pic>
          <p:nvPicPr>
            <p:cNvPr id="112" name="object 112"/>
            <p:cNvPicPr/>
            <p:nvPr/>
          </p:nvPicPr>
          <p:blipFill>
            <a:blip r:embed="rId39" cstate="print"/>
            <a:stretch>
              <a:fillRect/>
            </a:stretch>
          </p:blipFill>
          <p:spPr>
            <a:xfrm>
              <a:off x="8256079" y="2846184"/>
              <a:ext cx="231520" cy="224135"/>
            </a:xfrm>
            <a:prstGeom prst="rect">
              <a:avLst/>
            </a:prstGeom>
          </p:spPr>
        </p:pic>
        <p:pic>
          <p:nvPicPr>
            <p:cNvPr id="113" name="object 113"/>
            <p:cNvPicPr/>
            <p:nvPr/>
          </p:nvPicPr>
          <p:blipFill>
            <a:blip r:embed="rId39" cstate="print"/>
            <a:stretch>
              <a:fillRect/>
            </a:stretch>
          </p:blipFill>
          <p:spPr>
            <a:xfrm>
              <a:off x="8024548" y="1848256"/>
              <a:ext cx="231525" cy="224129"/>
            </a:xfrm>
            <a:prstGeom prst="rect">
              <a:avLst/>
            </a:prstGeom>
          </p:spPr>
        </p:pic>
      </p:grpSp>
      <p:sp>
        <p:nvSpPr>
          <p:cNvPr id="117" name="Slide Number Placeholder 116">
            <a:extLst>
              <a:ext uri="{FF2B5EF4-FFF2-40B4-BE49-F238E27FC236}">
                <a16:creationId xmlns:a16="http://schemas.microsoft.com/office/drawing/2014/main" id="{9D37B0C5-CF95-4CCF-B848-F1F7503106F6}"/>
              </a:ext>
            </a:extLst>
          </p:cNvPr>
          <p:cNvSpPr>
            <a:spLocks noGrp="1"/>
          </p:cNvSpPr>
          <p:nvPr>
            <p:ph type="sldNum" sz="quarter" idx="7"/>
          </p:nvPr>
        </p:nvSpPr>
        <p:spPr/>
        <p:txBody>
          <a:bodyPr/>
          <a:lstStyle/>
          <a:p>
            <a:pPr marL="38100">
              <a:lnSpc>
                <a:spcPct val="100000"/>
              </a:lnSpc>
              <a:spcBef>
                <a:spcPts val="40"/>
              </a:spcBef>
            </a:pPr>
            <a:fld id="{81D60167-4931-47E6-BA6A-407CBD079E47}" type="slidenum">
              <a:rPr lang="en-US" spc="-25" smtClean="0"/>
              <a:t>10</a:t>
            </a:fld>
            <a:endParaRPr lang="en-US" spc="-25"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457200" y="6354762"/>
              <a:ext cx="2438400" cy="407986"/>
            </a:xfrm>
            <a:prstGeom prst="rect">
              <a:avLst/>
            </a:prstGeom>
          </p:spPr>
        </p:pic>
        <p:sp>
          <p:nvSpPr>
            <p:cNvPr id="4" name="object 4"/>
            <p:cNvSpPr/>
            <p:nvPr/>
          </p:nvSpPr>
          <p:spPr>
            <a:xfrm>
              <a:off x="219456" y="6427153"/>
              <a:ext cx="8632190" cy="348615"/>
            </a:xfrm>
            <a:custGeom>
              <a:avLst/>
              <a:gdLst/>
              <a:ahLst/>
              <a:cxnLst/>
              <a:rect l="l" t="t" r="r" b="b"/>
              <a:pathLst>
                <a:path w="8632190" h="348615">
                  <a:moveTo>
                    <a:pt x="0" y="348550"/>
                  </a:moveTo>
                  <a:lnTo>
                    <a:pt x="8631936" y="348550"/>
                  </a:lnTo>
                  <a:lnTo>
                    <a:pt x="8631936" y="0"/>
                  </a:lnTo>
                  <a:lnTo>
                    <a:pt x="0" y="0"/>
                  </a:lnTo>
                  <a:lnTo>
                    <a:pt x="0" y="34855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219456" y="6135623"/>
              <a:ext cx="8627745" cy="640080"/>
            </a:xfrm>
            <a:custGeom>
              <a:avLst/>
              <a:gdLst/>
              <a:ahLst/>
              <a:cxnLst/>
              <a:rect l="l" t="t" r="r" b="b"/>
              <a:pathLst>
                <a:path w="8627745" h="640079">
                  <a:moveTo>
                    <a:pt x="0" y="0"/>
                  </a:moveTo>
                  <a:lnTo>
                    <a:pt x="8627534" y="0"/>
                  </a:lnTo>
                  <a:lnTo>
                    <a:pt x="8627534" y="639753"/>
                  </a:lnTo>
                  <a:lnTo>
                    <a:pt x="0" y="639753"/>
                  </a:lnTo>
                  <a:lnTo>
                    <a:pt x="0" y="0"/>
                  </a:lnTo>
                  <a:close/>
                </a:path>
              </a:pathLst>
            </a:custGeom>
            <a:ln w="25387">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 name="object 7"/>
          <p:cNvGrpSpPr/>
          <p:nvPr/>
        </p:nvGrpSpPr>
        <p:grpSpPr>
          <a:xfrm>
            <a:off x="1722120" y="0"/>
            <a:ext cx="5736590" cy="1012190"/>
            <a:chOff x="1722120" y="0"/>
            <a:chExt cx="5736590" cy="1012190"/>
          </a:xfrm>
        </p:grpSpPr>
        <p:pic>
          <p:nvPicPr>
            <p:cNvPr id="8" name="object 8"/>
            <p:cNvPicPr/>
            <p:nvPr/>
          </p:nvPicPr>
          <p:blipFill>
            <a:blip r:embed="rId3" cstate="print"/>
            <a:stretch>
              <a:fillRect/>
            </a:stretch>
          </p:blipFill>
          <p:spPr>
            <a:xfrm>
              <a:off x="1722120" y="0"/>
              <a:ext cx="2758439" cy="1011936"/>
            </a:xfrm>
            <a:prstGeom prst="rect">
              <a:avLst/>
            </a:prstGeom>
          </p:spPr>
        </p:pic>
        <p:pic>
          <p:nvPicPr>
            <p:cNvPr id="9" name="object 9"/>
            <p:cNvPicPr/>
            <p:nvPr/>
          </p:nvPicPr>
          <p:blipFill>
            <a:blip r:embed="rId4" cstate="print"/>
            <a:stretch>
              <a:fillRect/>
            </a:stretch>
          </p:blipFill>
          <p:spPr>
            <a:xfrm>
              <a:off x="3816096" y="0"/>
              <a:ext cx="792479" cy="1011936"/>
            </a:xfrm>
            <a:prstGeom prst="rect">
              <a:avLst/>
            </a:prstGeom>
          </p:spPr>
        </p:pic>
        <p:pic>
          <p:nvPicPr>
            <p:cNvPr id="10" name="object 10"/>
            <p:cNvPicPr/>
            <p:nvPr/>
          </p:nvPicPr>
          <p:blipFill>
            <a:blip r:embed="rId5" cstate="print"/>
            <a:stretch>
              <a:fillRect/>
            </a:stretch>
          </p:blipFill>
          <p:spPr>
            <a:xfrm>
              <a:off x="3944112" y="0"/>
              <a:ext cx="3514343" cy="1011936"/>
            </a:xfrm>
            <a:prstGeom prst="rect">
              <a:avLst/>
            </a:prstGeom>
          </p:spPr>
        </p:pic>
      </p:grpSp>
      <p:sp>
        <p:nvSpPr>
          <p:cNvPr id="11" name="object 11"/>
          <p:cNvSpPr txBox="1">
            <a:spLocks noGrp="1"/>
          </p:cNvSpPr>
          <p:nvPr>
            <p:ph type="title"/>
          </p:nvPr>
        </p:nvSpPr>
        <p:spPr>
          <a:xfrm>
            <a:off x="2022982" y="508"/>
            <a:ext cx="5098415" cy="635000"/>
          </a:xfrm>
          <a:prstGeom prst="rect">
            <a:avLst/>
          </a:prstGeom>
        </p:spPr>
        <p:txBody>
          <a:bodyPr vert="horz" wrap="square" lIns="0" tIns="12700" rIns="0" bIns="0" rtlCol="0">
            <a:spAutoFit/>
          </a:bodyPr>
          <a:lstStyle/>
          <a:p>
            <a:pPr marL="12700">
              <a:lnSpc>
                <a:spcPct val="100000"/>
              </a:lnSpc>
              <a:spcBef>
                <a:spcPts val="100"/>
              </a:spcBef>
            </a:pPr>
            <a:r>
              <a:rPr sz="4000" dirty="0">
                <a:latin typeface="Candara"/>
                <a:cs typeface="Candara"/>
              </a:rPr>
              <a:t>ATLAS</a:t>
            </a:r>
            <a:r>
              <a:rPr sz="4000" spc="-55" dirty="0">
                <a:latin typeface="Candara"/>
                <a:cs typeface="Candara"/>
              </a:rPr>
              <a:t> </a:t>
            </a:r>
            <a:r>
              <a:rPr sz="4000" spc="-10" dirty="0">
                <a:latin typeface="Candara"/>
                <a:cs typeface="Candara"/>
              </a:rPr>
              <a:t>HL-</a:t>
            </a:r>
            <a:r>
              <a:rPr sz="4000" dirty="0">
                <a:latin typeface="Candara"/>
                <a:cs typeface="Candara"/>
              </a:rPr>
              <a:t>LHC</a:t>
            </a:r>
            <a:r>
              <a:rPr sz="4000" spc="-45" dirty="0">
                <a:latin typeface="Candara"/>
                <a:cs typeface="Candara"/>
              </a:rPr>
              <a:t> </a:t>
            </a:r>
            <a:r>
              <a:rPr sz="4000" spc="-10" dirty="0">
                <a:latin typeface="Candara"/>
                <a:cs typeface="Candara"/>
              </a:rPr>
              <a:t>Upgrade</a:t>
            </a:r>
            <a:endParaRPr sz="4000">
              <a:latin typeface="Candara"/>
              <a:cs typeface="Candara"/>
            </a:endParaRPr>
          </a:p>
        </p:txBody>
      </p:sp>
      <p:pic>
        <p:nvPicPr>
          <p:cNvPr id="12" name="object 12" descr="Cutaway view of ATLAS detector showing detector upgrades for HL-LHC, with identification of U.S. contributions."/>
          <p:cNvPicPr/>
          <p:nvPr/>
        </p:nvPicPr>
        <p:blipFill>
          <a:blip r:embed="rId6" cstate="print"/>
          <a:stretch>
            <a:fillRect/>
          </a:stretch>
        </p:blipFill>
        <p:spPr>
          <a:xfrm>
            <a:off x="2936744" y="1992922"/>
            <a:ext cx="6179466" cy="3988523"/>
          </a:xfrm>
          <a:prstGeom prst="rect">
            <a:avLst/>
          </a:prstGeom>
        </p:spPr>
      </p:pic>
      <p:sp>
        <p:nvSpPr>
          <p:cNvPr id="13" name="object 13"/>
          <p:cNvSpPr txBox="1"/>
          <p:nvPr/>
        </p:nvSpPr>
        <p:spPr>
          <a:xfrm>
            <a:off x="2973282" y="5959450"/>
            <a:ext cx="1859280" cy="467995"/>
          </a:xfrm>
          <a:prstGeom prst="rect">
            <a:avLst/>
          </a:prstGeom>
          <a:solidFill>
            <a:srgbClr val="F8DD7D"/>
          </a:solidFill>
          <a:ln w="12693">
            <a:solidFill>
              <a:srgbClr val="996633"/>
            </a:solidFill>
          </a:ln>
        </p:spPr>
        <p:txBody>
          <a:bodyPr vert="horz" wrap="square" lIns="0" tIns="16510" rIns="0" bIns="0" rtlCol="0">
            <a:spAutoFit/>
          </a:bodyPr>
          <a:lstStyle/>
          <a:p>
            <a:pPr marL="90805" marR="120650" lvl="0" indent="0" defTabSz="914400" eaLnBrk="1" fontAlgn="auto" latinLnBrk="0" hangingPunct="1">
              <a:lnSpc>
                <a:spcPct val="101400"/>
              </a:lnSpc>
              <a:spcBef>
                <a:spcPts val="13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Narrow"/>
                <a:cs typeface="Arial Narrow"/>
              </a:rPr>
              <a:t>New</a:t>
            </a:r>
            <a:r>
              <a:rPr kumimoji="0" sz="1400" b="1" i="0" u="none" strike="noStrike" kern="0" cap="none" spc="-40" normalizeH="0" baseline="0" noProof="0" dirty="0">
                <a:ln>
                  <a:noFill/>
                </a:ln>
                <a:solidFill>
                  <a:sysClr val="windowText" lastClr="000000"/>
                </a:solidFill>
                <a:effectLst/>
                <a:uLnTx/>
                <a:uFillTx/>
                <a:latin typeface="Arial Narrow"/>
                <a:cs typeface="Arial Narrow"/>
              </a:rPr>
              <a:t> </a:t>
            </a:r>
            <a:r>
              <a:rPr kumimoji="0" sz="1400" b="1" i="0" u="none" strike="noStrike" kern="0" cap="none" spc="0" normalizeH="0" baseline="0" noProof="0" dirty="0">
                <a:ln>
                  <a:noFill/>
                </a:ln>
                <a:solidFill>
                  <a:sysClr val="windowText" lastClr="000000"/>
                </a:solidFill>
                <a:effectLst/>
                <a:uLnTx/>
                <a:uFillTx/>
                <a:latin typeface="Arial Narrow"/>
                <a:cs typeface="Arial Narrow"/>
              </a:rPr>
              <a:t>muon</a:t>
            </a:r>
            <a:r>
              <a:rPr kumimoji="0" sz="1400" b="1" i="0" u="none" strike="noStrike" kern="0" cap="none" spc="-30" normalizeH="0" baseline="0" noProof="0" dirty="0">
                <a:ln>
                  <a:noFill/>
                </a:ln>
                <a:solidFill>
                  <a:sysClr val="windowText" lastClr="000000"/>
                </a:solidFill>
                <a:effectLst/>
                <a:uLnTx/>
                <a:uFillTx/>
                <a:latin typeface="Arial Narrow"/>
                <a:cs typeface="Arial Narrow"/>
              </a:rPr>
              <a:t> </a:t>
            </a:r>
            <a:r>
              <a:rPr kumimoji="0" sz="1400" b="1" i="0" u="none" strike="noStrike" kern="0" cap="none" spc="0" normalizeH="0" baseline="0" noProof="0" dirty="0">
                <a:ln>
                  <a:noFill/>
                </a:ln>
                <a:solidFill>
                  <a:sysClr val="windowText" lastClr="000000"/>
                </a:solidFill>
                <a:effectLst/>
                <a:uLnTx/>
                <a:uFillTx/>
                <a:latin typeface="Arial Narrow"/>
                <a:cs typeface="Arial Narrow"/>
              </a:rPr>
              <a:t>chambers</a:t>
            </a:r>
            <a:r>
              <a:rPr kumimoji="0" sz="1400" b="1" i="0" u="none" strike="noStrike" kern="0" cap="none" spc="-35" normalizeH="0" baseline="0" noProof="0" dirty="0">
                <a:ln>
                  <a:noFill/>
                </a:ln>
                <a:solidFill>
                  <a:sysClr val="windowText" lastClr="000000"/>
                </a:solidFill>
                <a:effectLst/>
                <a:uLnTx/>
                <a:uFillTx/>
                <a:latin typeface="Arial Narrow"/>
                <a:cs typeface="Arial Narrow"/>
              </a:rPr>
              <a:t> </a:t>
            </a:r>
            <a:r>
              <a:rPr kumimoji="0" sz="1400" b="1" i="0" u="none" strike="noStrike" kern="0" cap="none" spc="-25" normalizeH="0" baseline="0" noProof="0" dirty="0">
                <a:ln>
                  <a:noFill/>
                </a:ln>
                <a:solidFill>
                  <a:sysClr val="windowText" lastClr="000000"/>
                </a:solidFill>
                <a:effectLst/>
                <a:uLnTx/>
                <a:uFillTx/>
                <a:latin typeface="Arial Narrow"/>
                <a:cs typeface="Arial Narrow"/>
              </a:rPr>
              <a:t>in </a:t>
            </a:r>
            <a:r>
              <a:rPr kumimoji="0" sz="1400" b="1" i="0" u="none" strike="noStrike" kern="0" cap="none" spc="0" normalizeH="0" baseline="0" noProof="0" dirty="0">
                <a:ln>
                  <a:noFill/>
                </a:ln>
                <a:solidFill>
                  <a:sysClr val="windowText" lastClr="000000"/>
                </a:solidFill>
                <a:effectLst/>
                <a:uLnTx/>
                <a:uFillTx/>
                <a:latin typeface="Arial Narrow"/>
                <a:cs typeface="Arial Narrow"/>
              </a:rPr>
              <a:t>the</a:t>
            </a:r>
            <a:r>
              <a:rPr kumimoji="0" sz="1400" b="1" i="0" u="none" strike="noStrike" kern="0" cap="none" spc="-15" normalizeH="0" baseline="0" noProof="0" dirty="0">
                <a:ln>
                  <a:noFill/>
                </a:ln>
                <a:solidFill>
                  <a:sysClr val="windowText" lastClr="000000"/>
                </a:solidFill>
                <a:effectLst/>
                <a:uLnTx/>
                <a:uFillTx/>
                <a:latin typeface="Arial Narrow"/>
                <a:cs typeface="Arial Narrow"/>
              </a:rPr>
              <a:t> </a:t>
            </a:r>
            <a:r>
              <a:rPr kumimoji="0" sz="1400" b="1" i="0" u="none" strike="noStrike" kern="0" cap="none" spc="0" normalizeH="0" baseline="0" noProof="0" dirty="0">
                <a:ln>
                  <a:noFill/>
                </a:ln>
                <a:solidFill>
                  <a:sysClr val="windowText" lastClr="000000"/>
                </a:solidFill>
                <a:effectLst/>
                <a:uLnTx/>
                <a:uFillTx/>
                <a:latin typeface="Arial Narrow"/>
                <a:cs typeface="Arial Narrow"/>
              </a:rPr>
              <a:t>inner</a:t>
            </a:r>
            <a:r>
              <a:rPr kumimoji="0" sz="1400" b="1" i="0" u="none" strike="noStrike" kern="0" cap="none" spc="-15" normalizeH="0" baseline="0" noProof="0" dirty="0">
                <a:ln>
                  <a:noFill/>
                </a:ln>
                <a:solidFill>
                  <a:sysClr val="windowText" lastClr="000000"/>
                </a:solidFill>
                <a:effectLst/>
                <a:uLnTx/>
                <a:uFillTx/>
                <a:latin typeface="Arial Narrow"/>
                <a:cs typeface="Arial Narrow"/>
              </a:rPr>
              <a:t> </a:t>
            </a:r>
            <a:r>
              <a:rPr kumimoji="0" sz="1400" b="1" i="0" u="none" strike="noStrike" kern="0" cap="none" spc="0" normalizeH="0" baseline="0" noProof="0" dirty="0">
                <a:ln>
                  <a:noFill/>
                </a:ln>
                <a:solidFill>
                  <a:sysClr val="windowText" lastClr="000000"/>
                </a:solidFill>
                <a:effectLst/>
                <a:uLnTx/>
                <a:uFillTx/>
                <a:latin typeface="Arial Narrow"/>
                <a:cs typeface="Arial Narrow"/>
              </a:rPr>
              <a:t>barrel</a:t>
            </a:r>
            <a:r>
              <a:rPr kumimoji="0" sz="1400" b="1" i="0" u="none" strike="noStrike" kern="0" cap="none" spc="-5" normalizeH="0" baseline="0" noProof="0" dirty="0">
                <a:ln>
                  <a:noFill/>
                </a:ln>
                <a:solidFill>
                  <a:sysClr val="windowText" lastClr="000000"/>
                </a:solidFill>
                <a:effectLst/>
                <a:uLnTx/>
                <a:uFillTx/>
                <a:latin typeface="Arial Narrow"/>
                <a:cs typeface="Arial Narrow"/>
              </a:rPr>
              <a:t> </a:t>
            </a:r>
            <a:r>
              <a:rPr kumimoji="0" sz="1400" b="1" i="0" u="none" strike="noStrike" kern="0" cap="none" spc="-10" normalizeH="0" baseline="0" noProof="0" dirty="0">
                <a:ln>
                  <a:noFill/>
                </a:ln>
                <a:solidFill>
                  <a:sysClr val="windowText" lastClr="000000"/>
                </a:solidFill>
                <a:effectLst/>
                <a:uLnTx/>
                <a:uFillTx/>
                <a:latin typeface="Arial Narrow"/>
                <a:cs typeface="Arial Narrow"/>
              </a:rPr>
              <a:t>region</a:t>
            </a:r>
            <a:endParaRPr kumimoji="0" sz="1400" b="0" i="0" u="none" strike="noStrike" kern="0" cap="none" spc="0" normalizeH="0" baseline="0" noProof="0">
              <a:ln>
                <a:noFill/>
              </a:ln>
              <a:solidFill>
                <a:sysClr val="windowText" lastClr="000000"/>
              </a:solidFill>
              <a:effectLst/>
              <a:uLnTx/>
              <a:uFillTx/>
              <a:latin typeface="Arial Narrow"/>
              <a:cs typeface="Arial Narrow"/>
            </a:endParaRPr>
          </a:p>
        </p:txBody>
      </p:sp>
      <p:grpSp>
        <p:nvGrpSpPr>
          <p:cNvPr id="14" name="object 14"/>
          <p:cNvGrpSpPr/>
          <p:nvPr/>
        </p:nvGrpSpPr>
        <p:grpSpPr>
          <a:xfrm>
            <a:off x="151453" y="6517430"/>
            <a:ext cx="8769985" cy="288925"/>
            <a:chOff x="151453" y="6517430"/>
            <a:chExt cx="8769985" cy="288925"/>
          </a:xfrm>
        </p:grpSpPr>
        <p:pic>
          <p:nvPicPr>
            <p:cNvPr id="15" name="object 15"/>
            <p:cNvPicPr/>
            <p:nvPr/>
          </p:nvPicPr>
          <p:blipFill>
            <a:blip r:embed="rId7" cstate="print"/>
            <a:stretch>
              <a:fillRect/>
            </a:stretch>
          </p:blipFill>
          <p:spPr>
            <a:xfrm>
              <a:off x="198424" y="6592266"/>
              <a:ext cx="1276692" cy="213612"/>
            </a:xfrm>
            <a:prstGeom prst="rect">
              <a:avLst/>
            </a:prstGeom>
          </p:spPr>
        </p:pic>
        <p:sp>
          <p:nvSpPr>
            <p:cNvPr id="16" name="object 16"/>
            <p:cNvSpPr/>
            <p:nvPr/>
          </p:nvSpPr>
          <p:spPr>
            <a:xfrm>
              <a:off x="159390" y="6525367"/>
              <a:ext cx="8754110" cy="0"/>
            </a:xfrm>
            <a:custGeom>
              <a:avLst/>
              <a:gdLst/>
              <a:ahLst/>
              <a:cxnLst/>
              <a:rect l="l" t="t" r="r" b="b"/>
              <a:pathLst>
                <a:path w="8754110">
                  <a:moveTo>
                    <a:pt x="0" y="0"/>
                  </a:moveTo>
                  <a:lnTo>
                    <a:pt x="8753639" y="0"/>
                  </a:lnTo>
                </a:path>
              </a:pathLst>
            </a:custGeom>
            <a:ln w="15866">
              <a:solidFill>
                <a:srgbClr val="135C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 name="object 17"/>
          <p:cNvSpPr txBox="1"/>
          <p:nvPr/>
        </p:nvSpPr>
        <p:spPr>
          <a:xfrm>
            <a:off x="4928156" y="5948974"/>
            <a:ext cx="2367280" cy="467995"/>
          </a:xfrm>
          <a:prstGeom prst="rect">
            <a:avLst/>
          </a:prstGeom>
          <a:solidFill>
            <a:srgbClr val="F8DD7D"/>
          </a:solidFill>
          <a:ln w="12693">
            <a:solidFill>
              <a:srgbClr val="996633"/>
            </a:solidFill>
          </a:ln>
        </p:spPr>
        <p:txBody>
          <a:bodyPr vert="horz" wrap="square" lIns="0" tIns="17780" rIns="0" bIns="0" rtlCol="0">
            <a:spAutoFit/>
          </a:bodyPr>
          <a:lstStyle/>
          <a:p>
            <a:pPr marL="91440" marR="142875" lvl="0" indent="0" defTabSz="914400" eaLnBrk="1" fontAlgn="auto" latinLnBrk="0" hangingPunct="1">
              <a:lnSpc>
                <a:spcPct val="101400"/>
              </a:lnSpc>
              <a:spcBef>
                <a:spcPts val="14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Narrow"/>
                <a:cs typeface="Arial Narrow"/>
              </a:rPr>
              <a:t>New</a:t>
            </a:r>
            <a:r>
              <a:rPr kumimoji="0" sz="1400" b="1" i="0" u="none" strike="noStrike" kern="0" cap="none" spc="-30" normalizeH="0" baseline="0" noProof="0" dirty="0">
                <a:ln>
                  <a:noFill/>
                </a:ln>
                <a:solidFill>
                  <a:sysClr val="windowText" lastClr="000000"/>
                </a:solidFill>
                <a:effectLst/>
                <a:uLnTx/>
                <a:uFillTx/>
                <a:latin typeface="Arial Narrow"/>
                <a:cs typeface="Arial Narrow"/>
              </a:rPr>
              <a:t> </a:t>
            </a:r>
            <a:r>
              <a:rPr kumimoji="0" sz="1400" b="1" i="0" u="none" strike="noStrike" kern="0" cap="none" spc="0" normalizeH="0" baseline="0" noProof="0" dirty="0">
                <a:ln>
                  <a:noFill/>
                </a:ln>
                <a:solidFill>
                  <a:sysClr val="windowText" lastClr="000000"/>
                </a:solidFill>
                <a:effectLst/>
                <a:uLnTx/>
                <a:uFillTx/>
                <a:latin typeface="Arial Narrow"/>
                <a:cs typeface="Arial Narrow"/>
              </a:rPr>
              <a:t>inner</a:t>
            </a:r>
            <a:r>
              <a:rPr kumimoji="0" sz="1400" b="1" i="0" u="none" strike="noStrike" kern="0" cap="none" spc="-25" normalizeH="0" baseline="0" noProof="0" dirty="0">
                <a:ln>
                  <a:noFill/>
                </a:ln>
                <a:solidFill>
                  <a:sysClr val="windowText" lastClr="000000"/>
                </a:solidFill>
                <a:effectLst/>
                <a:uLnTx/>
                <a:uFillTx/>
                <a:latin typeface="Arial Narrow"/>
                <a:cs typeface="Arial Narrow"/>
              </a:rPr>
              <a:t> </a:t>
            </a:r>
            <a:r>
              <a:rPr kumimoji="0" sz="1400" b="1" i="0" u="none" strike="noStrike" kern="0" cap="none" spc="0" normalizeH="0" baseline="0" noProof="0" dirty="0">
                <a:ln>
                  <a:noFill/>
                </a:ln>
                <a:solidFill>
                  <a:sysClr val="windowText" lastClr="000000"/>
                </a:solidFill>
                <a:effectLst/>
                <a:uLnTx/>
                <a:uFillTx/>
                <a:latin typeface="Arial Narrow"/>
                <a:cs typeface="Arial Narrow"/>
              </a:rPr>
              <a:t>tracking</a:t>
            </a:r>
            <a:r>
              <a:rPr kumimoji="0" sz="1400" b="1" i="0" u="none" strike="noStrike" kern="0" cap="none" spc="-25" normalizeH="0" baseline="0" noProof="0" dirty="0">
                <a:ln>
                  <a:noFill/>
                </a:ln>
                <a:solidFill>
                  <a:sysClr val="windowText" lastClr="000000"/>
                </a:solidFill>
                <a:effectLst/>
                <a:uLnTx/>
                <a:uFillTx/>
                <a:latin typeface="Arial Narrow"/>
                <a:cs typeface="Arial Narrow"/>
              </a:rPr>
              <a:t> </a:t>
            </a:r>
            <a:r>
              <a:rPr kumimoji="0" sz="1400" b="1" i="0" u="none" strike="noStrike" kern="0" cap="none" spc="-10" normalizeH="0" baseline="0" noProof="0" dirty="0">
                <a:ln>
                  <a:noFill/>
                </a:ln>
                <a:solidFill>
                  <a:sysClr val="windowText" lastClr="000000"/>
                </a:solidFill>
                <a:effectLst/>
                <a:uLnTx/>
                <a:uFillTx/>
                <a:latin typeface="Arial Narrow"/>
                <a:cs typeface="Arial Narrow"/>
              </a:rPr>
              <a:t>detector</a:t>
            </a:r>
            <a:r>
              <a:rPr kumimoji="0" sz="1400" b="1" i="0" u="none" strike="noStrike" kern="0" cap="none" spc="500" normalizeH="0" baseline="0" noProof="0" dirty="0">
                <a:ln>
                  <a:noFill/>
                </a:ln>
                <a:solidFill>
                  <a:sysClr val="windowText" lastClr="000000"/>
                </a:solidFill>
                <a:effectLst/>
                <a:uLnTx/>
                <a:uFillTx/>
                <a:latin typeface="Arial Narrow"/>
                <a:cs typeface="Arial Narrow"/>
              </a:rPr>
              <a:t> </a:t>
            </a:r>
            <a:r>
              <a:rPr kumimoji="0" sz="1400" b="1" i="0" u="none" strike="noStrike" kern="0" cap="none" spc="0" normalizeH="0" baseline="0" noProof="0" dirty="0">
                <a:ln>
                  <a:noFill/>
                </a:ln>
                <a:solidFill>
                  <a:sysClr val="windowText" lastClr="000000"/>
                </a:solidFill>
                <a:effectLst/>
                <a:uLnTx/>
                <a:uFillTx/>
                <a:latin typeface="Arial Narrow"/>
                <a:cs typeface="Arial Narrow"/>
              </a:rPr>
              <a:t>(all silicon</a:t>
            </a:r>
            <a:r>
              <a:rPr kumimoji="0" sz="1400" b="1" i="0" u="none" strike="noStrike" kern="0" cap="none" spc="-10" normalizeH="0" baseline="0" noProof="0" dirty="0">
                <a:ln>
                  <a:noFill/>
                </a:ln>
                <a:solidFill>
                  <a:sysClr val="windowText" lastClr="000000"/>
                </a:solidFill>
                <a:effectLst/>
                <a:uLnTx/>
                <a:uFillTx/>
                <a:latin typeface="Arial Narrow"/>
                <a:cs typeface="Arial Narrow"/>
              </a:rPr>
              <a:t> tracker,</a:t>
            </a:r>
            <a:r>
              <a:rPr kumimoji="0" sz="1400" b="1" i="0" u="none" strike="noStrike" kern="0" cap="none" spc="0" normalizeH="0" baseline="0" noProof="0" dirty="0">
                <a:ln>
                  <a:noFill/>
                </a:ln>
                <a:solidFill>
                  <a:sysClr val="windowText" lastClr="000000"/>
                </a:solidFill>
                <a:effectLst/>
                <a:uLnTx/>
                <a:uFillTx/>
                <a:latin typeface="Arial Narrow"/>
                <a:cs typeface="Arial Narrow"/>
              </a:rPr>
              <a:t> up</a:t>
            </a:r>
            <a:r>
              <a:rPr kumimoji="0" sz="1400" b="1" i="0" u="none" strike="noStrike" kern="0" cap="none" spc="-10" normalizeH="0" baseline="0" noProof="0" dirty="0">
                <a:ln>
                  <a:noFill/>
                </a:ln>
                <a:solidFill>
                  <a:sysClr val="windowText" lastClr="000000"/>
                </a:solidFill>
                <a:effectLst/>
                <a:uLnTx/>
                <a:uFillTx/>
                <a:latin typeface="Arial Narrow"/>
                <a:cs typeface="Arial Narrow"/>
              </a:rPr>
              <a:t> </a:t>
            </a:r>
            <a:r>
              <a:rPr kumimoji="0" sz="1400" b="1" i="0" u="none" strike="noStrike" kern="0" cap="none" spc="0" normalizeH="0" baseline="0" noProof="0" dirty="0">
                <a:ln>
                  <a:noFill/>
                </a:ln>
                <a:solidFill>
                  <a:sysClr val="windowText" lastClr="000000"/>
                </a:solidFill>
                <a:effectLst/>
                <a:uLnTx/>
                <a:uFillTx/>
                <a:latin typeface="Arial Narrow"/>
                <a:cs typeface="Arial Narrow"/>
              </a:rPr>
              <a:t>to</a:t>
            </a:r>
            <a:r>
              <a:rPr kumimoji="0" sz="1400" b="1" i="0" u="none" strike="noStrike" kern="0" cap="none" spc="-10" normalizeH="0" baseline="0" noProof="0" dirty="0">
                <a:ln>
                  <a:noFill/>
                </a:ln>
                <a:solidFill>
                  <a:sysClr val="windowText" lastClr="000000"/>
                </a:solidFill>
                <a:effectLst/>
                <a:uLnTx/>
                <a:uFillTx/>
                <a:latin typeface="Arial Narrow"/>
                <a:cs typeface="Arial Narrow"/>
              </a:rPr>
              <a:t> </a:t>
            </a:r>
            <a:r>
              <a:rPr kumimoji="0" sz="1400" b="1" i="0" u="none" strike="noStrike" kern="0" cap="none" spc="-75" normalizeH="0" baseline="0" noProof="0" dirty="0">
                <a:ln>
                  <a:noFill/>
                </a:ln>
                <a:solidFill>
                  <a:sysClr val="windowText" lastClr="000000"/>
                </a:solidFill>
                <a:effectLst/>
                <a:uLnTx/>
                <a:uFillTx/>
                <a:latin typeface="Arial Narrow"/>
                <a:cs typeface="Arial Narrow"/>
              </a:rPr>
              <a:t>|</a:t>
            </a:r>
            <a:r>
              <a:rPr kumimoji="0" sz="1400" b="0" i="0" u="none" strike="noStrike" kern="0" cap="none" spc="-75" normalizeH="0" baseline="0" noProof="0" dirty="0">
                <a:ln>
                  <a:noFill/>
                </a:ln>
                <a:solidFill>
                  <a:sysClr val="windowText" lastClr="000000"/>
                </a:solidFill>
                <a:effectLst/>
                <a:uLnTx/>
                <a:uFillTx/>
                <a:latin typeface="Symbol"/>
                <a:cs typeface="Symbol"/>
              </a:rPr>
              <a:t></a:t>
            </a:r>
            <a:r>
              <a:rPr kumimoji="0" sz="1400" b="1" i="0" u="none" strike="noStrike" kern="0" cap="none" spc="-75" normalizeH="0" baseline="0" noProof="0" dirty="0">
                <a:ln>
                  <a:noFill/>
                </a:ln>
                <a:solidFill>
                  <a:sysClr val="windowText" lastClr="000000"/>
                </a:solidFill>
                <a:effectLst/>
                <a:uLnTx/>
                <a:uFillTx/>
                <a:latin typeface="Arial Narrow"/>
                <a:cs typeface="Arial Narrow"/>
              </a:rPr>
              <a:t>|=4)</a:t>
            </a:r>
            <a:endParaRPr kumimoji="0" sz="1400" b="0" i="0" u="none" strike="noStrike" kern="0" cap="none" spc="0" normalizeH="0" baseline="0" noProof="0">
              <a:ln>
                <a:noFill/>
              </a:ln>
              <a:solidFill>
                <a:sysClr val="windowText" lastClr="000000"/>
              </a:solidFill>
              <a:effectLst/>
              <a:uLnTx/>
              <a:uFillTx/>
              <a:latin typeface="Arial Narrow"/>
              <a:cs typeface="Arial Narrow"/>
            </a:endParaRPr>
          </a:p>
        </p:txBody>
      </p:sp>
      <p:grpSp>
        <p:nvGrpSpPr>
          <p:cNvPr id="18" name="object 18"/>
          <p:cNvGrpSpPr/>
          <p:nvPr/>
        </p:nvGrpSpPr>
        <p:grpSpPr>
          <a:xfrm>
            <a:off x="2965806" y="1546717"/>
            <a:ext cx="2454910" cy="480695"/>
            <a:chOff x="2965806" y="1546717"/>
            <a:chExt cx="2454910" cy="480695"/>
          </a:xfrm>
        </p:grpSpPr>
        <p:sp>
          <p:nvSpPr>
            <p:cNvPr id="19" name="object 19"/>
            <p:cNvSpPr/>
            <p:nvPr/>
          </p:nvSpPr>
          <p:spPr>
            <a:xfrm>
              <a:off x="2972156" y="1553067"/>
              <a:ext cx="2443480" cy="467995"/>
            </a:xfrm>
            <a:custGeom>
              <a:avLst/>
              <a:gdLst/>
              <a:ahLst/>
              <a:cxnLst/>
              <a:rect l="l" t="t" r="r" b="b"/>
              <a:pathLst>
                <a:path w="2443479" h="467994">
                  <a:moveTo>
                    <a:pt x="2443314" y="0"/>
                  </a:moveTo>
                  <a:lnTo>
                    <a:pt x="0" y="0"/>
                  </a:lnTo>
                  <a:lnTo>
                    <a:pt x="0" y="467702"/>
                  </a:lnTo>
                  <a:lnTo>
                    <a:pt x="2443314" y="467702"/>
                  </a:lnTo>
                  <a:lnTo>
                    <a:pt x="2443314" y="0"/>
                  </a:lnTo>
                  <a:close/>
                </a:path>
              </a:pathLst>
            </a:custGeom>
            <a:solidFill>
              <a:srgbClr val="F8DD7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2972156" y="1553067"/>
              <a:ext cx="2442210" cy="467995"/>
            </a:xfrm>
            <a:custGeom>
              <a:avLst/>
              <a:gdLst/>
              <a:ahLst/>
              <a:cxnLst/>
              <a:rect l="l" t="t" r="r" b="b"/>
              <a:pathLst>
                <a:path w="2442210" h="467994">
                  <a:moveTo>
                    <a:pt x="0" y="0"/>
                  </a:moveTo>
                  <a:lnTo>
                    <a:pt x="2442062" y="0"/>
                  </a:lnTo>
                  <a:lnTo>
                    <a:pt x="2442062" y="467469"/>
                  </a:lnTo>
                  <a:lnTo>
                    <a:pt x="0" y="467469"/>
                  </a:lnTo>
                  <a:lnTo>
                    <a:pt x="0" y="0"/>
                  </a:lnTo>
                  <a:close/>
                </a:path>
              </a:pathLst>
            </a:custGeom>
            <a:ln w="12693">
              <a:solidFill>
                <a:srgbClr val="9966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1" name="object 21"/>
          <p:cNvSpPr txBox="1"/>
          <p:nvPr/>
        </p:nvSpPr>
        <p:spPr>
          <a:xfrm>
            <a:off x="2978503" y="1559414"/>
            <a:ext cx="2429510" cy="241300"/>
          </a:xfrm>
          <a:prstGeom prst="rect">
            <a:avLst/>
          </a:prstGeom>
          <a:solidFill>
            <a:srgbClr val="F8DD7D"/>
          </a:solidFill>
        </p:spPr>
        <p:txBody>
          <a:bodyPr vert="horz" wrap="square" lIns="0" tIns="15240" rIns="0" bIns="0" rtlCol="0">
            <a:spAutoFit/>
          </a:bodyPr>
          <a:lstStyle/>
          <a:p>
            <a:pPr marL="85090" marR="0" lvl="0" indent="0" defTabSz="914400" eaLnBrk="1" fontAlgn="auto" latinLnBrk="0" hangingPunct="1">
              <a:lnSpc>
                <a:spcPct val="100000"/>
              </a:lnSpc>
              <a:spcBef>
                <a:spcPts val="12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Narrow"/>
                <a:cs typeface="Arial Narrow"/>
              </a:rPr>
              <a:t>Electronics</a:t>
            </a:r>
            <a:r>
              <a:rPr kumimoji="0" sz="1400" b="1" i="0" u="none" strike="noStrike" kern="0" cap="none" spc="-50" normalizeH="0" baseline="0" noProof="0" dirty="0">
                <a:ln>
                  <a:noFill/>
                </a:ln>
                <a:solidFill>
                  <a:sysClr val="windowText" lastClr="000000"/>
                </a:solidFill>
                <a:effectLst/>
                <a:uLnTx/>
                <a:uFillTx/>
                <a:latin typeface="Arial Narrow"/>
                <a:cs typeface="Arial Narrow"/>
              </a:rPr>
              <a:t> </a:t>
            </a:r>
            <a:r>
              <a:rPr kumimoji="0" sz="1400" b="1" i="0" u="none" strike="noStrike" kern="0" cap="none" spc="0" normalizeH="0" baseline="0" noProof="0" dirty="0">
                <a:ln>
                  <a:noFill/>
                </a:ln>
                <a:solidFill>
                  <a:sysClr val="windowText" lastClr="000000"/>
                </a:solidFill>
                <a:effectLst/>
                <a:uLnTx/>
                <a:uFillTx/>
                <a:latin typeface="Arial Narrow"/>
                <a:cs typeface="Arial Narrow"/>
              </a:rPr>
              <a:t>Upgrade</a:t>
            </a:r>
            <a:r>
              <a:rPr kumimoji="0" sz="1400" b="1" i="0" u="none" strike="noStrike" kern="0" cap="none" spc="-45" normalizeH="0" baseline="0" noProof="0" dirty="0">
                <a:ln>
                  <a:noFill/>
                </a:ln>
                <a:solidFill>
                  <a:sysClr val="windowText" lastClr="000000"/>
                </a:solidFill>
                <a:effectLst/>
                <a:uLnTx/>
                <a:uFillTx/>
                <a:latin typeface="Arial Narrow"/>
                <a:cs typeface="Arial Narrow"/>
              </a:rPr>
              <a:t> </a:t>
            </a:r>
            <a:r>
              <a:rPr kumimoji="0" sz="1400" b="1" i="0" u="none" strike="noStrike" kern="0" cap="none" spc="0" normalizeH="0" baseline="0" noProof="0" dirty="0">
                <a:ln>
                  <a:noFill/>
                </a:ln>
                <a:solidFill>
                  <a:sysClr val="windowText" lastClr="000000"/>
                </a:solidFill>
                <a:effectLst/>
                <a:uLnTx/>
                <a:uFillTx/>
                <a:latin typeface="Arial Narrow"/>
                <a:cs typeface="Arial Narrow"/>
              </a:rPr>
              <a:t>for</a:t>
            </a:r>
            <a:r>
              <a:rPr kumimoji="0" sz="1400" b="1" i="0" u="none" strike="noStrike" kern="0" cap="none" spc="-45" normalizeH="0" baseline="0" noProof="0" dirty="0">
                <a:ln>
                  <a:noFill/>
                </a:ln>
                <a:solidFill>
                  <a:sysClr val="windowText" lastClr="000000"/>
                </a:solidFill>
                <a:effectLst/>
                <a:uLnTx/>
                <a:uFillTx/>
                <a:latin typeface="Arial Narrow"/>
                <a:cs typeface="Arial Narrow"/>
              </a:rPr>
              <a:t> </a:t>
            </a:r>
            <a:r>
              <a:rPr kumimoji="0" sz="1400" b="1" i="0" u="none" strike="noStrike" kern="0" cap="none" spc="0" normalizeH="0" baseline="0" noProof="0" dirty="0">
                <a:ln>
                  <a:noFill/>
                </a:ln>
                <a:solidFill>
                  <a:sysClr val="windowText" lastClr="000000"/>
                </a:solidFill>
                <a:effectLst/>
                <a:uLnTx/>
                <a:uFillTx/>
                <a:latin typeface="Arial Narrow"/>
                <a:cs typeface="Arial Narrow"/>
              </a:rPr>
              <a:t>LAr</a:t>
            </a:r>
            <a:r>
              <a:rPr kumimoji="0" sz="1400" b="1" i="0" u="none" strike="noStrike" kern="0" cap="none" spc="-45" normalizeH="0" baseline="0" noProof="0" dirty="0">
                <a:ln>
                  <a:noFill/>
                </a:ln>
                <a:solidFill>
                  <a:sysClr val="windowText" lastClr="000000"/>
                </a:solidFill>
                <a:effectLst/>
                <a:uLnTx/>
                <a:uFillTx/>
                <a:latin typeface="Arial Narrow"/>
                <a:cs typeface="Arial Narrow"/>
              </a:rPr>
              <a:t> </a:t>
            </a:r>
            <a:r>
              <a:rPr kumimoji="0" sz="1400" b="1" i="0" u="none" strike="noStrike" kern="0" cap="none" spc="-25" normalizeH="0" baseline="0" noProof="0" dirty="0">
                <a:ln>
                  <a:noFill/>
                </a:ln>
                <a:solidFill>
                  <a:sysClr val="windowText" lastClr="000000"/>
                </a:solidFill>
                <a:effectLst/>
                <a:uLnTx/>
                <a:uFillTx/>
                <a:latin typeface="Arial Narrow"/>
                <a:cs typeface="Arial Narrow"/>
              </a:rPr>
              <a:t>and</a:t>
            </a:r>
            <a:endParaRPr kumimoji="0" sz="14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22" name="object 22"/>
          <p:cNvSpPr txBox="1"/>
          <p:nvPr/>
        </p:nvSpPr>
        <p:spPr>
          <a:xfrm>
            <a:off x="2978503" y="1800140"/>
            <a:ext cx="2429510" cy="214629"/>
          </a:xfrm>
          <a:prstGeom prst="rect">
            <a:avLst/>
          </a:prstGeom>
          <a:solidFill>
            <a:srgbClr val="F8DD7D"/>
          </a:solidFill>
        </p:spPr>
        <p:txBody>
          <a:bodyPr vert="horz" wrap="square" lIns="0" tIns="0" rIns="0" bIns="0" rtlCol="0">
            <a:spAutoFit/>
          </a:bodyPr>
          <a:lstStyle/>
          <a:p>
            <a:pPr marL="85090" marR="0" lvl="0" indent="0" defTabSz="914400" eaLnBrk="1" fontAlgn="auto" latinLnBrk="0" hangingPunct="1">
              <a:lnSpc>
                <a:spcPts val="1585"/>
              </a:lnSpc>
              <a:spcBef>
                <a:spcPts val="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Narrow"/>
                <a:cs typeface="Arial Narrow"/>
              </a:rPr>
              <a:t>Tile</a:t>
            </a:r>
            <a:r>
              <a:rPr kumimoji="0" sz="1400" b="1" i="0" u="none" strike="noStrike" kern="0" cap="none" spc="-15" normalizeH="0" baseline="0" noProof="0" dirty="0">
                <a:ln>
                  <a:noFill/>
                </a:ln>
                <a:solidFill>
                  <a:sysClr val="windowText" lastClr="000000"/>
                </a:solidFill>
                <a:effectLst/>
                <a:uLnTx/>
                <a:uFillTx/>
                <a:latin typeface="Arial Narrow"/>
                <a:cs typeface="Arial Narrow"/>
              </a:rPr>
              <a:t> </a:t>
            </a:r>
            <a:r>
              <a:rPr kumimoji="0" sz="1400" b="1" i="0" u="none" strike="noStrike" kern="0" cap="none" spc="-10" normalizeH="0" baseline="0" noProof="0" dirty="0">
                <a:ln>
                  <a:noFill/>
                </a:ln>
                <a:solidFill>
                  <a:sysClr val="windowText" lastClr="000000"/>
                </a:solidFill>
                <a:effectLst/>
                <a:uLnTx/>
                <a:uFillTx/>
                <a:latin typeface="Arial Narrow"/>
                <a:cs typeface="Arial Narrow"/>
              </a:rPr>
              <a:t>Calorimeters;</a:t>
            </a:r>
            <a:r>
              <a:rPr kumimoji="0" sz="1400" b="1" i="0" u="none" strike="noStrike" kern="0" cap="none" spc="-5" normalizeH="0" baseline="0" noProof="0" dirty="0">
                <a:ln>
                  <a:noFill/>
                </a:ln>
                <a:solidFill>
                  <a:sysClr val="windowText" lastClr="000000"/>
                </a:solidFill>
                <a:effectLst/>
                <a:uLnTx/>
                <a:uFillTx/>
                <a:latin typeface="Arial Narrow"/>
                <a:cs typeface="Arial Narrow"/>
              </a:rPr>
              <a:t> </a:t>
            </a:r>
            <a:r>
              <a:rPr kumimoji="0" sz="1400" b="1" i="0" u="none" strike="noStrike" kern="0" cap="none" spc="0" normalizeH="0" baseline="0" noProof="0" dirty="0">
                <a:ln>
                  <a:noFill/>
                </a:ln>
                <a:solidFill>
                  <a:sysClr val="windowText" lastClr="000000"/>
                </a:solidFill>
                <a:effectLst/>
                <a:uLnTx/>
                <a:uFillTx/>
                <a:latin typeface="Arial Narrow"/>
                <a:cs typeface="Arial Narrow"/>
              </a:rPr>
              <a:t>muon</a:t>
            </a:r>
            <a:r>
              <a:rPr kumimoji="0" sz="1400" b="1" i="0" u="none" strike="noStrike" kern="0" cap="none" spc="-15" normalizeH="0" baseline="0" noProof="0" dirty="0">
                <a:ln>
                  <a:noFill/>
                </a:ln>
                <a:solidFill>
                  <a:sysClr val="windowText" lastClr="000000"/>
                </a:solidFill>
                <a:effectLst/>
                <a:uLnTx/>
                <a:uFillTx/>
                <a:latin typeface="Arial Narrow"/>
                <a:cs typeface="Arial Narrow"/>
              </a:rPr>
              <a:t> </a:t>
            </a:r>
            <a:r>
              <a:rPr kumimoji="0" sz="1400" b="1" i="0" u="none" strike="noStrike" kern="0" cap="none" spc="-10" normalizeH="0" baseline="0" noProof="0" dirty="0">
                <a:ln>
                  <a:noFill/>
                </a:ln>
                <a:solidFill>
                  <a:sysClr val="windowText" lastClr="000000"/>
                </a:solidFill>
                <a:effectLst/>
                <a:uLnTx/>
                <a:uFillTx/>
                <a:latin typeface="Arial Narrow"/>
                <a:cs typeface="Arial Narrow"/>
              </a:rPr>
              <a:t>system</a:t>
            </a:r>
            <a:endParaRPr kumimoji="0" sz="1400" b="0" i="0" u="none" strike="noStrike" kern="0" cap="none" spc="0" normalizeH="0" baseline="0" noProof="0">
              <a:ln>
                <a:noFill/>
              </a:ln>
              <a:solidFill>
                <a:sysClr val="windowText" lastClr="000000"/>
              </a:solidFill>
              <a:effectLst/>
              <a:uLnTx/>
              <a:uFillTx/>
              <a:latin typeface="Arial Narrow"/>
              <a:cs typeface="Arial Narrow"/>
            </a:endParaRPr>
          </a:p>
        </p:txBody>
      </p:sp>
      <p:grpSp>
        <p:nvGrpSpPr>
          <p:cNvPr id="23" name="object 23"/>
          <p:cNvGrpSpPr/>
          <p:nvPr/>
        </p:nvGrpSpPr>
        <p:grpSpPr>
          <a:xfrm>
            <a:off x="5486364" y="1545827"/>
            <a:ext cx="1991360" cy="480695"/>
            <a:chOff x="5486364" y="1545827"/>
            <a:chExt cx="1991360" cy="480695"/>
          </a:xfrm>
        </p:grpSpPr>
        <p:sp>
          <p:nvSpPr>
            <p:cNvPr id="24" name="object 24"/>
            <p:cNvSpPr/>
            <p:nvPr/>
          </p:nvSpPr>
          <p:spPr>
            <a:xfrm>
              <a:off x="5492714" y="1552177"/>
              <a:ext cx="1979295" cy="467995"/>
            </a:xfrm>
            <a:custGeom>
              <a:avLst/>
              <a:gdLst/>
              <a:ahLst/>
              <a:cxnLst/>
              <a:rect l="l" t="t" r="r" b="b"/>
              <a:pathLst>
                <a:path w="1979295" h="467994">
                  <a:moveTo>
                    <a:pt x="1979244" y="0"/>
                  </a:moveTo>
                  <a:lnTo>
                    <a:pt x="0" y="0"/>
                  </a:lnTo>
                  <a:lnTo>
                    <a:pt x="0" y="467702"/>
                  </a:lnTo>
                  <a:lnTo>
                    <a:pt x="1979244" y="467702"/>
                  </a:lnTo>
                  <a:lnTo>
                    <a:pt x="1979244" y="0"/>
                  </a:lnTo>
                  <a:close/>
                </a:path>
              </a:pathLst>
            </a:custGeom>
            <a:solidFill>
              <a:srgbClr val="F8DD7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5492714" y="1552177"/>
              <a:ext cx="1978660" cy="467995"/>
            </a:xfrm>
            <a:custGeom>
              <a:avLst/>
              <a:gdLst/>
              <a:ahLst/>
              <a:cxnLst/>
              <a:rect l="l" t="t" r="r" b="b"/>
              <a:pathLst>
                <a:path w="1978659" h="467994">
                  <a:moveTo>
                    <a:pt x="0" y="0"/>
                  </a:moveTo>
                  <a:lnTo>
                    <a:pt x="1978231" y="0"/>
                  </a:lnTo>
                  <a:lnTo>
                    <a:pt x="1978231" y="467470"/>
                  </a:lnTo>
                  <a:lnTo>
                    <a:pt x="0" y="467470"/>
                  </a:lnTo>
                  <a:lnTo>
                    <a:pt x="0" y="0"/>
                  </a:lnTo>
                  <a:close/>
                </a:path>
              </a:pathLst>
            </a:custGeom>
            <a:ln w="12693">
              <a:solidFill>
                <a:srgbClr val="9966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6" name="object 26"/>
          <p:cNvSpPr txBox="1"/>
          <p:nvPr/>
        </p:nvSpPr>
        <p:spPr>
          <a:xfrm>
            <a:off x="5499061" y="1558524"/>
            <a:ext cx="1965960" cy="241935"/>
          </a:xfrm>
          <a:prstGeom prst="rect">
            <a:avLst/>
          </a:prstGeom>
          <a:solidFill>
            <a:srgbClr val="F8DD7D"/>
          </a:solidFill>
        </p:spPr>
        <p:txBody>
          <a:bodyPr vert="horz" wrap="square" lIns="0" tIns="13335" rIns="0" bIns="0" rtlCol="0">
            <a:spAutoFit/>
          </a:bodyPr>
          <a:lstStyle/>
          <a:p>
            <a:pPr marL="8509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Narrow"/>
                <a:cs typeface="Arial Narrow"/>
              </a:rPr>
              <a:t>Upgraded</a:t>
            </a:r>
            <a:r>
              <a:rPr kumimoji="0" sz="1400" b="1" i="0" u="none" strike="noStrike" kern="0" cap="none" spc="-40" normalizeH="0" baseline="0" noProof="0" dirty="0">
                <a:ln>
                  <a:noFill/>
                </a:ln>
                <a:solidFill>
                  <a:sysClr val="windowText" lastClr="000000"/>
                </a:solidFill>
                <a:effectLst/>
                <a:uLnTx/>
                <a:uFillTx/>
                <a:latin typeface="Arial Narrow"/>
                <a:cs typeface="Arial Narrow"/>
              </a:rPr>
              <a:t> </a:t>
            </a:r>
            <a:r>
              <a:rPr kumimoji="0" sz="1400" b="1" i="0" u="none" strike="noStrike" kern="0" cap="none" spc="0" normalizeH="0" baseline="0" noProof="0" dirty="0">
                <a:ln>
                  <a:noFill/>
                </a:ln>
                <a:solidFill>
                  <a:sysClr val="windowText" lastClr="000000"/>
                </a:solidFill>
                <a:effectLst/>
                <a:uLnTx/>
                <a:uFillTx/>
                <a:latin typeface="Arial Narrow"/>
                <a:cs typeface="Arial Narrow"/>
              </a:rPr>
              <a:t>Trigger</a:t>
            </a:r>
            <a:r>
              <a:rPr kumimoji="0" sz="1400" b="1" i="0" u="none" strike="noStrike" kern="0" cap="none" spc="-40" normalizeH="0" baseline="0" noProof="0" dirty="0">
                <a:ln>
                  <a:noFill/>
                </a:ln>
                <a:solidFill>
                  <a:sysClr val="windowText" lastClr="000000"/>
                </a:solidFill>
                <a:effectLst/>
                <a:uLnTx/>
                <a:uFillTx/>
                <a:latin typeface="Arial Narrow"/>
                <a:cs typeface="Arial Narrow"/>
              </a:rPr>
              <a:t> </a:t>
            </a:r>
            <a:r>
              <a:rPr kumimoji="0" sz="1400" b="1" i="0" u="none" strike="noStrike" kern="0" cap="none" spc="0" normalizeH="0" baseline="0" noProof="0" dirty="0">
                <a:ln>
                  <a:noFill/>
                </a:ln>
                <a:solidFill>
                  <a:sysClr val="windowText" lastClr="000000"/>
                </a:solidFill>
                <a:effectLst/>
                <a:uLnTx/>
                <a:uFillTx/>
                <a:latin typeface="Arial Narrow"/>
                <a:cs typeface="Arial Narrow"/>
              </a:rPr>
              <a:t>&amp;</a:t>
            </a:r>
            <a:r>
              <a:rPr kumimoji="0" sz="1400" b="1" i="0" u="none" strike="noStrike" kern="0" cap="none" spc="-40" normalizeH="0" baseline="0" noProof="0" dirty="0">
                <a:ln>
                  <a:noFill/>
                </a:ln>
                <a:solidFill>
                  <a:sysClr val="windowText" lastClr="000000"/>
                </a:solidFill>
                <a:effectLst/>
                <a:uLnTx/>
                <a:uFillTx/>
                <a:latin typeface="Arial Narrow"/>
                <a:cs typeface="Arial Narrow"/>
              </a:rPr>
              <a:t> </a:t>
            </a:r>
            <a:r>
              <a:rPr kumimoji="0" sz="1400" b="1" i="0" u="none" strike="noStrike" kern="0" cap="none" spc="-20" normalizeH="0" baseline="0" noProof="0" dirty="0">
                <a:ln>
                  <a:noFill/>
                </a:ln>
                <a:solidFill>
                  <a:sysClr val="windowText" lastClr="000000"/>
                </a:solidFill>
                <a:effectLst/>
                <a:uLnTx/>
                <a:uFillTx/>
                <a:latin typeface="Arial Narrow"/>
                <a:cs typeface="Arial Narrow"/>
              </a:rPr>
              <a:t>DAQ:</a:t>
            </a:r>
            <a:endParaRPr kumimoji="0" sz="14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27" name="object 27"/>
          <p:cNvSpPr txBox="1"/>
          <p:nvPr/>
        </p:nvSpPr>
        <p:spPr>
          <a:xfrm>
            <a:off x="5499061" y="1800115"/>
            <a:ext cx="1965960" cy="213360"/>
          </a:xfrm>
          <a:prstGeom prst="rect">
            <a:avLst/>
          </a:prstGeom>
          <a:solidFill>
            <a:srgbClr val="F8DD7D"/>
          </a:solidFill>
        </p:spPr>
        <p:txBody>
          <a:bodyPr vert="horz" wrap="square" lIns="0" tIns="0" rIns="0" bIns="0" rtlCol="0">
            <a:spAutoFit/>
          </a:bodyPr>
          <a:lstStyle/>
          <a:p>
            <a:pPr marL="85090" marR="0" lvl="0" indent="0" defTabSz="914400" eaLnBrk="1" fontAlgn="auto" latinLnBrk="0" hangingPunct="1">
              <a:lnSpc>
                <a:spcPts val="1585"/>
              </a:lnSpc>
              <a:spcBef>
                <a:spcPts val="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Narrow"/>
                <a:cs typeface="Arial Narrow"/>
              </a:rPr>
              <a:t>L0:</a:t>
            </a:r>
            <a:r>
              <a:rPr kumimoji="0" sz="1400" b="1" i="0" u="none" strike="noStrike" kern="0" cap="none" spc="-25" normalizeH="0" baseline="0" noProof="0" dirty="0">
                <a:ln>
                  <a:noFill/>
                </a:ln>
                <a:solidFill>
                  <a:sysClr val="windowText" lastClr="000000"/>
                </a:solidFill>
                <a:effectLst/>
                <a:uLnTx/>
                <a:uFillTx/>
                <a:latin typeface="Arial Narrow"/>
                <a:cs typeface="Arial Narrow"/>
              </a:rPr>
              <a:t> </a:t>
            </a:r>
            <a:r>
              <a:rPr kumimoji="0" sz="1400" b="1" i="0" u="none" strike="noStrike" kern="0" cap="none" spc="0" normalizeH="0" baseline="0" noProof="0" dirty="0">
                <a:ln>
                  <a:noFill/>
                </a:ln>
                <a:solidFill>
                  <a:sysClr val="windowText" lastClr="000000"/>
                </a:solidFill>
                <a:effectLst/>
                <a:uLnTx/>
                <a:uFillTx/>
                <a:latin typeface="Arial Narrow"/>
                <a:cs typeface="Arial Narrow"/>
              </a:rPr>
              <a:t>1</a:t>
            </a:r>
            <a:r>
              <a:rPr kumimoji="0" sz="1400" b="1" i="0" u="none" strike="noStrike" kern="0" cap="none" spc="-30" normalizeH="0" baseline="0" noProof="0" dirty="0">
                <a:ln>
                  <a:noFill/>
                </a:ln>
                <a:solidFill>
                  <a:sysClr val="windowText" lastClr="000000"/>
                </a:solidFill>
                <a:effectLst/>
                <a:uLnTx/>
                <a:uFillTx/>
                <a:latin typeface="Arial Narrow"/>
                <a:cs typeface="Arial Narrow"/>
              </a:rPr>
              <a:t> </a:t>
            </a:r>
            <a:r>
              <a:rPr kumimoji="0" sz="1400" b="1" i="0" u="none" strike="noStrike" kern="0" cap="none" spc="0" normalizeH="0" baseline="0" noProof="0" dirty="0">
                <a:ln>
                  <a:noFill/>
                </a:ln>
                <a:solidFill>
                  <a:sysClr val="windowText" lastClr="000000"/>
                </a:solidFill>
                <a:effectLst/>
                <a:uLnTx/>
                <a:uFillTx/>
                <a:latin typeface="Arial Narrow"/>
                <a:cs typeface="Arial Narrow"/>
              </a:rPr>
              <a:t>MHz;</a:t>
            </a:r>
            <a:r>
              <a:rPr kumimoji="0" sz="1400" b="1" i="0" u="none" strike="noStrike" kern="0" cap="none" spc="-20" normalizeH="0" baseline="0" noProof="0" dirty="0">
                <a:ln>
                  <a:noFill/>
                </a:ln>
                <a:solidFill>
                  <a:sysClr val="windowText" lastClr="000000"/>
                </a:solidFill>
                <a:effectLst/>
                <a:uLnTx/>
                <a:uFillTx/>
                <a:latin typeface="Arial Narrow"/>
                <a:cs typeface="Arial Narrow"/>
              </a:rPr>
              <a:t> </a:t>
            </a:r>
            <a:r>
              <a:rPr kumimoji="0" sz="1400" b="1" i="0" u="none" strike="noStrike" kern="0" cap="none" spc="0" normalizeH="0" baseline="0" noProof="0" dirty="0">
                <a:ln>
                  <a:noFill/>
                </a:ln>
                <a:solidFill>
                  <a:sysClr val="windowText" lastClr="000000"/>
                </a:solidFill>
                <a:effectLst/>
                <a:uLnTx/>
                <a:uFillTx/>
                <a:latin typeface="Arial Narrow"/>
                <a:cs typeface="Arial Narrow"/>
              </a:rPr>
              <a:t>improved</a:t>
            </a:r>
            <a:r>
              <a:rPr kumimoji="0" sz="1400" b="1" i="0" u="none" strike="noStrike" kern="0" cap="none" spc="-35" normalizeH="0" baseline="0" noProof="0" dirty="0">
                <a:ln>
                  <a:noFill/>
                </a:ln>
                <a:solidFill>
                  <a:sysClr val="windowText" lastClr="000000"/>
                </a:solidFill>
                <a:effectLst/>
                <a:uLnTx/>
                <a:uFillTx/>
                <a:latin typeface="Arial Narrow"/>
                <a:cs typeface="Arial Narrow"/>
              </a:rPr>
              <a:t> </a:t>
            </a:r>
            <a:r>
              <a:rPr kumimoji="0" sz="1400" b="1" i="0" u="none" strike="noStrike" kern="0" cap="none" spc="-25" normalizeH="0" baseline="0" noProof="0" dirty="0">
                <a:ln>
                  <a:noFill/>
                </a:ln>
                <a:solidFill>
                  <a:sysClr val="windowText" lastClr="000000"/>
                </a:solidFill>
                <a:effectLst/>
                <a:uLnTx/>
                <a:uFillTx/>
                <a:latin typeface="Arial Narrow"/>
                <a:cs typeface="Arial Narrow"/>
              </a:rPr>
              <a:t>HLT</a:t>
            </a:r>
            <a:endParaRPr kumimoji="0" sz="1400" b="0" i="0" u="none" strike="noStrike" kern="0" cap="none" spc="0" normalizeH="0" baseline="0" noProof="0">
              <a:ln>
                <a:noFill/>
              </a:ln>
              <a:solidFill>
                <a:sysClr val="windowText" lastClr="000000"/>
              </a:solidFill>
              <a:effectLst/>
              <a:uLnTx/>
              <a:uFillTx/>
              <a:latin typeface="Arial Narrow"/>
              <a:cs typeface="Arial Narrow"/>
            </a:endParaRPr>
          </a:p>
        </p:txBody>
      </p:sp>
      <p:grpSp>
        <p:nvGrpSpPr>
          <p:cNvPr id="28" name="object 28"/>
          <p:cNvGrpSpPr/>
          <p:nvPr/>
        </p:nvGrpSpPr>
        <p:grpSpPr>
          <a:xfrm>
            <a:off x="4472727" y="3843822"/>
            <a:ext cx="4002404" cy="2118995"/>
            <a:chOff x="4472727" y="3843822"/>
            <a:chExt cx="4002404" cy="2118995"/>
          </a:xfrm>
        </p:grpSpPr>
        <p:sp>
          <p:nvSpPr>
            <p:cNvPr id="29" name="object 29"/>
            <p:cNvSpPr/>
            <p:nvPr/>
          </p:nvSpPr>
          <p:spPr>
            <a:xfrm>
              <a:off x="4472724" y="3994149"/>
              <a:ext cx="2011045" cy="1969135"/>
            </a:xfrm>
            <a:custGeom>
              <a:avLst/>
              <a:gdLst/>
              <a:ahLst/>
              <a:cxnLst/>
              <a:rect l="l" t="t" r="r" b="b"/>
              <a:pathLst>
                <a:path w="2011045" h="1969135">
                  <a:moveTo>
                    <a:pt x="1400403" y="468109"/>
                  </a:moveTo>
                  <a:lnTo>
                    <a:pt x="1390434" y="471817"/>
                  </a:lnTo>
                  <a:lnTo>
                    <a:pt x="0" y="1962048"/>
                  </a:lnTo>
                  <a:lnTo>
                    <a:pt x="6959" y="1968550"/>
                  </a:lnTo>
                  <a:lnTo>
                    <a:pt x="1397393" y="478332"/>
                  </a:lnTo>
                  <a:lnTo>
                    <a:pt x="1400403" y="468109"/>
                  </a:lnTo>
                  <a:close/>
                </a:path>
                <a:path w="2011045" h="1969135">
                  <a:moveTo>
                    <a:pt x="1452397" y="412381"/>
                  </a:moveTo>
                  <a:lnTo>
                    <a:pt x="1347190" y="487921"/>
                  </a:lnTo>
                  <a:lnTo>
                    <a:pt x="1390434" y="471817"/>
                  </a:lnTo>
                  <a:lnTo>
                    <a:pt x="1400378" y="468109"/>
                  </a:lnTo>
                  <a:lnTo>
                    <a:pt x="1397393" y="478332"/>
                  </a:lnTo>
                  <a:lnTo>
                    <a:pt x="1384325" y="522579"/>
                  </a:lnTo>
                  <a:lnTo>
                    <a:pt x="1417980" y="468096"/>
                  </a:lnTo>
                  <a:lnTo>
                    <a:pt x="1419974" y="464858"/>
                  </a:lnTo>
                  <a:lnTo>
                    <a:pt x="1452397" y="412381"/>
                  </a:lnTo>
                  <a:close/>
                </a:path>
                <a:path w="2011045" h="1969135">
                  <a:moveTo>
                    <a:pt x="2010638" y="128866"/>
                  </a:moveTo>
                  <a:lnTo>
                    <a:pt x="2005279" y="75361"/>
                  </a:lnTo>
                  <a:lnTo>
                    <a:pt x="1997735" y="0"/>
                  </a:lnTo>
                  <a:lnTo>
                    <a:pt x="1960079" y="123913"/>
                  </a:lnTo>
                  <a:lnTo>
                    <a:pt x="1984641" y="84848"/>
                  </a:lnTo>
                  <a:lnTo>
                    <a:pt x="1801418" y="1954364"/>
                  </a:lnTo>
                  <a:lnTo>
                    <a:pt x="1810893" y="1955292"/>
                  </a:lnTo>
                  <a:lnTo>
                    <a:pt x="1994115" y="85801"/>
                  </a:lnTo>
                  <a:lnTo>
                    <a:pt x="2010638" y="128866"/>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6688188" y="3843832"/>
              <a:ext cx="1786889" cy="1840230"/>
            </a:xfrm>
            <a:custGeom>
              <a:avLst/>
              <a:gdLst/>
              <a:ahLst/>
              <a:cxnLst/>
              <a:rect l="l" t="t" r="r" b="b"/>
              <a:pathLst>
                <a:path w="1786890" h="1840229">
                  <a:moveTo>
                    <a:pt x="1240561" y="1834730"/>
                  </a:moveTo>
                  <a:lnTo>
                    <a:pt x="51892" y="73761"/>
                  </a:lnTo>
                  <a:lnTo>
                    <a:pt x="92100" y="96418"/>
                  </a:lnTo>
                  <a:lnTo>
                    <a:pt x="61188" y="65862"/>
                  </a:lnTo>
                  <a:lnTo>
                    <a:pt x="0" y="5372"/>
                  </a:lnTo>
                  <a:lnTo>
                    <a:pt x="49987" y="124841"/>
                  </a:lnTo>
                  <a:lnTo>
                    <a:pt x="44005" y="79095"/>
                  </a:lnTo>
                  <a:lnTo>
                    <a:pt x="1232662" y="1840064"/>
                  </a:lnTo>
                  <a:lnTo>
                    <a:pt x="1240561" y="1834730"/>
                  </a:lnTo>
                  <a:close/>
                </a:path>
                <a:path w="1786890" h="1840229">
                  <a:moveTo>
                    <a:pt x="1786597" y="1829358"/>
                  </a:moveTo>
                  <a:lnTo>
                    <a:pt x="597941" y="68389"/>
                  </a:lnTo>
                  <a:lnTo>
                    <a:pt x="588657" y="63169"/>
                  </a:lnTo>
                  <a:lnTo>
                    <a:pt x="597941" y="68389"/>
                  </a:lnTo>
                  <a:lnTo>
                    <a:pt x="638136" y="91046"/>
                  </a:lnTo>
                  <a:lnTo>
                    <a:pt x="607225" y="60490"/>
                  </a:lnTo>
                  <a:lnTo>
                    <a:pt x="546036" y="0"/>
                  </a:lnTo>
                  <a:lnTo>
                    <a:pt x="596036" y="119468"/>
                  </a:lnTo>
                  <a:lnTo>
                    <a:pt x="590042" y="73698"/>
                  </a:lnTo>
                  <a:lnTo>
                    <a:pt x="1778698" y="1834692"/>
                  </a:lnTo>
                  <a:lnTo>
                    <a:pt x="1786597" y="1829358"/>
                  </a:lnTo>
                  <a:close/>
                </a:path>
              </a:pathLst>
            </a:custGeom>
            <a:solidFill>
              <a:srgbClr val="0066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1" name="object 31"/>
          <p:cNvSpPr txBox="1"/>
          <p:nvPr/>
        </p:nvSpPr>
        <p:spPr>
          <a:xfrm>
            <a:off x="7373714" y="5590901"/>
            <a:ext cx="1663064" cy="835660"/>
          </a:xfrm>
          <a:prstGeom prst="rect">
            <a:avLst/>
          </a:prstGeom>
          <a:solidFill>
            <a:srgbClr val="BAF5D5"/>
          </a:solidFill>
          <a:ln w="12693">
            <a:solidFill>
              <a:srgbClr val="006600"/>
            </a:solidFill>
          </a:ln>
        </p:spPr>
        <p:txBody>
          <a:bodyPr vert="horz" wrap="square" lIns="0" tIns="24130" rIns="0" bIns="0" rtlCol="0">
            <a:spAutoFit/>
          </a:bodyPr>
          <a:lstStyle/>
          <a:p>
            <a:pPr marL="182880" marR="434340" lvl="0" indent="-92075" defTabSz="914400" eaLnBrk="1" fontAlgn="auto" latinLnBrk="0" hangingPunct="1">
              <a:lnSpc>
                <a:spcPct val="99200"/>
              </a:lnSpc>
              <a:spcBef>
                <a:spcPts val="190"/>
              </a:spcBef>
              <a:spcAft>
                <a:spcPts val="0"/>
              </a:spcAft>
              <a:buClrTx/>
              <a:buSzTx/>
              <a:buFont typeface="Arial"/>
              <a:buChar char="•"/>
              <a:tabLst>
                <a:tab pos="183515" algn="l"/>
              </a:tabLst>
              <a:defRPr/>
            </a:pPr>
            <a:r>
              <a:rPr kumimoji="0" sz="1300" b="1" i="0" u="none" strike="noStrike" kern="0" cap="none" spc="0" normalizeH="0" baseline="0" noProof="0" dirty="0">
                <a:ln>
                  <a:noFill/>
                </a:ln>
                <a:solidFill>
                  <a:sysClr val="windowText" lastClr="000000"/>
                </a:solidFill>
                <a:effectLst/>
                <a:uLnTx/>
                <a:uFillTx/>
                <a:latin typeface="Arial Narrow"/>
                <a:cs typeface="Arial Narrow"/>
              </a:rPr>
              <a:t>High </a:t>
            </a:r>
            <a:r>
              <a:rPr kumimoji="0" sz="1300" b="1" i="0" u="none" strike="noStrike" kern="0" cap="none" spc="-10" normalizeH="0" baseline="0" noProof="0" dirty="0">
                <a:ln>
                  <a:noFill/>
                </a:ln>
                <a:solidFill>
                  <a:sysClr val="windowText" lastClr="000000"/>
                </a:solidFill>
                <a:effectLst/>
                <a:uLnTx/>
                <a:uFillTx/>
                <a:latin typeface="Arial Narrow"/>
                <a:cs typeface="Arial Narrow"/>
              </a:rPr>
              <a:t>granularity </a:t>
            </a:r>
            <a:r>
              <a:rPr kumimoji="0" sz="1300" b="1" i="0" u="none" strike="noStrike" kern="0" cap="none" spc="0" normalizeH="0" baseline="0" noProof="0" dirty="0">
                <a:ln>
                  <a:noFill/>
                </a:ln>
                <a:solidFill>
                  <a:sysClr val="windowText" lastClr="000000"/>
                </a:solidFill>
                <a:effectLst/>
                <a:uLnTx/>
                <a:uFillTx/>
                <a:latin typeface="Arial Narrow"/>
                <a:cs typeface="Arial Narrow"/>
              </a:rPr>
              <a:t>timing</a:t>
            </a:r>
            <a:r>
              <a:rPr kumimoji="0" sz="1300" b="1" i="0" u="none" strike="noStrike" kern="0" cap="none" spc="-30" normalizeH="0" baseline="0" noProof="0" dirty="0">
                <a:ln>
                  <a:noFill/>
                </a:ln>
                <a:solidFill>
                  <a:sysClr val="windowText" lastClr="000000"/>
                </a:solidFill>
                <a:effectLst/>
                <a:uLnTx/>
                <a:uFillTx/>
                <a:latin typeface="Arial Narrow"/>
                <a:cs typeface="Arial Narrow"/>
              </a:rPr>
              <a:t> </a:t>
            </a:r>
            <a:r>
              <a:rPr kumimoji="0" sz="1300" b="1" i="0" u="none" strike="noStrike" kern="0" cap="none" spc="-10" normalizeH="0" baseline="0" noProof="0" dirty="0">
                <a:ln>
                  <a:noFill/>
                </a:ln>
                <a:solidFill>
                  <a:sysClr val="windowText" lastClr="000000"/>
                </a:solidFill>
                <a:effectLst/>
                <a:uLnTx/>
                <a:uFillTx/>
                <a:latin typeface="Arial Narrow"/>
                <a:cs typeface="Arial Narrow"/>
              </a:rPr>
              <a:t>detector </a:t>
            </a:r>
            <a:r>
              <a:rPr kumimoji="0" sz="1300" b="1" i="0" u="none" strike="noStrike" kern="0" cap="none" spc="0" normalizeH="0" baseline="0" noProof="0" dirty="0">
                <a:ln>
                  <a:noFill/>
                </a:ln>
                <a:solidFill>
                  <a:sysClr val="windowText" lastClr="000000"/>
                </a:solidFill>
                <a:effectLst/>
                <a:uLnTx/>
                <a:uFillTx/>
                <a:latin typeface="Arial Narrow"/>
                <a:cs typeface="Arial Narrow"/>
              </a:rPr>
              <a:t>(forward</a:t>
            </a:r>
            <a:r>
              <a:rPr kumimoji="0" sz="1300" b="1" i="0" u="none" strike="noStrike" kern="0" cap="none" spc="-55" normalizeH="0" baseline="0" noProof="0" dirty="0">
                <a:ln>
                  <a:noFill/>
                </a:ln>
                <a:solidFill>
                  <a:sysClr val="windowText" lastClr="000000"/>
                </a:solidFill>
                <a:effectLst/>
                <a:uLnTx/>
                <a:uFillTx/>
                <a:latin typeface="Arial Narrow"/>
                <a:cs typeface="Arial Narrow"/>
              </a:rPr>
              <a:t> </a:t>
            </a:r>
            <a:r>
              <a:rPr kumimoji="0" sz="1300" b="1" i="0" u="none" strike="noStrike" kern="0" cap="none" spc="-10" normalizeH="0" baseline="0" noProof="0" dirty="0">
                <a:ln>
                  <a:noFill/>
                </a:ln>
                <a:solidFill>
                  <a:sysClr val="windowText" lastClr="000000"/>
                </a:solidFill>
                <a:effectLst/>
                <a:uLnTx/>
                <a:uFillTx/>
                <a:latin typeface="Arial Narrow"/>
                <a:cs typeface="Arial Narrow"/>
              </a:rPr>
              <a:t>region)</a:t>
            </a:r>
            <a:endParaRPr kumimoji="0" sz="1300" b="0" i="0" u="none" strike="noStrike" kern="0" cap="none" spc="0" normalizeH="0" baseline="0" noProof="0">
              <a:ln>
                <a:noFill/>
              </a:ln>
              <a:solidFill>
                <a:sysClr val="windowText" lastClr="000000"/>
              </a:solidFill>
              <a:effectLst/>
              <a:uLnTx/>
              <a:uFillTx/>
              <a:latin typeface="Arial Narrow"/>
              <a:cs typeface="Arial Narrow"/>
            </a:endParaRPr>
          </a:p>
          <a:p>
            <a:pPr marL="182880" marR="0" lvl="0" indent="-92075" defTabSz="914400" eaLnBrk="1" fontAlgn="auto" latinLnBrk="0" hangingPunct="1">
              <a:lnSpc>
                <a:spcPct val="100000"/>
              </a:lnSpc>
              <a:spcBef>
                <a:spcPts val="25"/>
              </a:spcBef>
              <a:spcAft>
                <a:spcPts val="0"/>
              </a:spcAft>
              <a:buClrTx/>
              <a:buSzTx/>
              <a:buFont typeface="Arial"/>
              <a:buChar char="•"/>
              <a:tabLst>
                <a:tab pos="183515" algn="l"/>
              </a:tabLst>
              <a:defRPr/>
            </a:pPr>
            <a:r>
              <a:rPr kumimoji="0" sz="1300" b="1" i="0" u="none" strike="noStrike" kern="0" cap="none" spc="-10" normalizeH="0" baseline="0" noProof="0" dirty="0">
                <a:ln>
                  <a:noFill/>
                </a:ln>
                <a:solidFill>
                  <a:sysClr val="windowText" lastClr="000000"/>
                </a:solidFill>
                <a:effectLst/>
                <a:uLnTx/>
                <a:uFillTx/>
                <a:latin typeface="Arial Narrow"/>
                <a:cs typeface="Arial Narrow"/>
              </a:rPr>
              <a:t>High-</a:t>
            </a:r>
            <a:r>
              <a:rPr kumimoji="0" sz="1300" b="0" i="0" u="none" strike="noStrike" kern="0" cap="none" spc="-260" normalizeH="0" baseline="0" noProof="0" dirty="0">
                <a:ln>
                  <a:noFill/>
                </a:ln>
                <a:solidFill>
                  <a:sysClr val="windowText" lastClr="000000"/>
                </a:solidFill>
                <a:effectLst/>
                <a:uLnTx/>
                <a:uFillTx/>
                <a:latin typeface="Symbol"/>
                <a:cs typeface="Symbol"/>
              </a:rPr>
              <a:t></a:t>
            </a:r>
            <a:r>
              <a:rPr kumimoji="0" sz="13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300" b="1" i="0" u="none" strike="noStrike" kern="0" cap="none" spc="0" normalizeH="0" baseline="0" noProof="0" dirty="0">
                <a:ln>
                  <a:noFill/>
                </a:ln>
                <a:solidFill>
                  <a:sysClr val="windowText" lastClr="000000"/>
                </a:solidFill>
                <a:effectLst/>
                <a:uLnTx/>
                <a:uFillTx/>
                <a:latin typeface="Arial Narrow"/>
                <a:cs typeface="Arial Narrow"/>
              </a:rPr>
              <a:t>muon</a:t>
            </a:r>
            <a:r>
              <a:rPr kumimoji="0" sz="1300" b="1" i="0" u="none" strike="noStrike" kern="0" cap="none" spc="15" normalizeH="0" baseline="0" noProof="0" dirty="0">
                <a:ln>
                  <a:noFill/>
                </a:ln>
                <a:solidFill>
                  <a:sysClr val="windowText" lastClr="000000"/>
                </a:solidFill>
                <a:effectLst/>
                <a:uLnTx/>
                <a:uFillTx/>
                <a:latin typeface="Arial Narrow"/>
                <a:cs typeface="Arial Narrow"/>
              </a:rPr>
              <a:t> </a:t>
            </a:r>
            <a:r>
              <a:rPr kumimoji="0" sz="1300" b="1" i="0" u="none" strike="noStrike" kern="0" cap="none" spc="-10" normalizeH="0" baseline="0" noProof="0" dirty="0">
                <a:ln>
                  <a:noFill/>
                </a:ln>
                <a:solidFill>
                  <a:sysClr val="windowText" lastClr="000000"/>
                </a:solidFill>
                <a:effectLst/>
                <a:uLnTx/>
                <a:uFillTx/>
                <a:latin typeface="Arial Narrow"/>
                <a:cs typeface="Arial Narrow"/>
              </a:rPr>
              <a:t>tagger</a:t>
            </a:r>
            <a:endParaRPr kumimoji="0" sz="13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32" name="object 32"/>
          <p:cNvSpPr txBox="1"/>
          <p:nvPr/>
        </p:nvSpPr>
        <p:spPr>
          <a:xfrm>
            <a:off x="119719" y="1364462"/>
            <a:ext cx="1933575" cy="800100"/>
          </a:xfrm>
          <a:prstGeom prst="rect">
            <a:avLst/>
          </a:prstGeom>
        </p:spPr>
        <p:txBody>
          <a:bodyPr vert="horz" wrap="square" lIns="0" tIns="12700" rIns="0" bIns="0" rtlCol="0">
            <a:spAutoFit/>
          </a:bodyPr>
          <a:lstStyle/>
          <a:p>
            <a:pPr marL="195580" marR="0" lvl="0" indent="0" defTabSz="914400" eaLnBrk="1" fontAlgn="auto" latinLnBrk="0" hangingPunct="1">
              <a:lnSpc>
                <a:spcPct val="100000"/>
              </a:lnSpc>
              <a:spcBef>
                <a:spcPts val="100"/>
              </a:spcBef>
              <a:spcAft>
                <a:spcPts val="0"/>
              </a:spcAft>
              <a:buClrTx/>
              <a:buSzTx/>
              <a:buFontTx/>
              <a:buNone/>
              <a:tabLst/>
              <a:defRPr/>
            </a:pPr>
            <a:endParaRPr kumimoji="0" lang="en-US" sz="1900" b="0" i="0" u="none" strike="noStrike" kern="0" cap="none" spc="0" normalizeH="0" baseline="0" noProof="0" dirty="0">
              <a:ln>
                <a:noFill/>
              </a:ln>
              <a:solidFill>
                <a:sysClr val="windowText" lastClr="000000"/>
              </a:solidFill>
              <a:effectLst/>
              <a:uLnTx/>
              <a:uFillTx/>
              <a:latin typeface="Candara"/>
              <a:cs typeface="Candara"/>
            </a:endParaRPr>
          </a:p>
          <a:p>
            <a:pPr marL="195580" marR="0" lvl="0" indent="-183515" defTabSz="914400" eaLnBrk="1" fontAlgn="auto" latinLnBrk="0" hangingPunct="1">
              <a:lnSpc>
                <a:spcPct val="100000"/>
              </a:lnSpc>
              <a:spcBef>
                <a:spcPts val="1535"/>
              </a:spcBef>
              <a:spcAft>
                <a:spcPts val="0"/>
              </a:spcAft>
              <a:buClrTx/>
              <a:buSzTx/>
              <a:buFont typeface="Arial"/>
              <a:buChar char="•"/>
              <a:tabLst>
                <a:tab pos="196215" algn="l"/>
              </a:tabLst>
              <a:defRPr/>
            </a:pPr>
            <a:r>
              <a:rPr kumimoji="0" lang="en-US" sz="1900" b="1" i="0" u="none" strike="noStrike" kern="0" cap="none" spc="0" normalizeH="0" baseline="0" noProof="0" dirty="0">
                <a:ln>
                  <a:noFill/>
                </a:ln>
                <a:solidFill>
                  <a:srgbClr val="136737"/>
                </a:solidFill>
                <a:effectLst/>
                <a:uLnTx/>
                <a:uFillTx/>
                <a:latin typeface="Candara"/>
                <a:cs typeface="Candara"/>
              </a:rPr>
              <a:t>DOE</a:t>
            </a:r>
            <a:r>
              <a:rPr kumimoji="0" lang="en-US" sz="1900" b="1" i="0" u="none" strike="noStrike" kern="0" cap="none" spc="10" normalizeH="0" baseline="0" noProof="0" dirty="0">
                <a:ln>
                  <a:noFill/>
                </a:ln>
                <a:solidFill>
                  <a:srgbClr val="136737"/>
                </a:solidFill>
                <a:effectLst/>
                <a:uLnTx/>
                <a:uFillTx/>
                <a:latin typeface="Candara"/>
                <a:cs typeface="Candara"/>
              </a:rPr>
              <a:t> </a:t>
            </a:r>
            <a:r>
              <a:rPr kumimoji="0" lang="en-US" sz="1900" b="1" i="0" u="none" strike="noStrike" kern="0" cap="none" spc="-10" normalizeH="0" baseline="0" noProof="0" dirty="0">
                <a:ln>
                  <a:noFill/>
                </a:ln>
                <a:solidFill>
                  <a:srgbClr val="136737"/>
                </a:solidFill>
                <a:effectLst/>
                <a:uLnTx/>
                <a:uFillTx/>
                <a:latin typeface="Candara"/>
                <a:cs typeface="Candara"/>
              </a:rPr>
              <a:t>Scope:</a:t>
            </a:r>
            <a:endParaRPr kumimoji="0" lang="en-US" sz="1900" b="0" i="0" u="none" strike="noStrike" kern="0" cap="none" spc="0" normalizeH="0" baseline="0" noProof="0" dirty="0">
              <a:ln>
                <a:noFill/>
              </a:ln>
              <a:solidFill>
                <a:sysClr val="windowText" lastClr="000000"/>
              </a:solidFill>
              <a:effectLst/>
              <a:uLnTx/>
              <a:uFillTx/>
              <a:latin typeface="Candara"/>
              <a:cs typeface="Candara"/>
            </a:endParaRPr>
          </a:p>
        </p:txBody>
      </p:sp>
      <p:sp>
        <p:nvSpPr>
          <p:cNvPr id="33" name="object 33"/>
          <p:cNvSpPr txBox="1"/>
          <p:nvPr/>
        </p:nvSpPr>
        <p:spPr>
          <a:xfrm>
            <a:off x="119719" y="2142235"/>
            <a:ext cx="2680970" cy="2716530"/>
          </a:xfrm>
          <a:prstGeom prst="rect">
            <a:avLst/>
          </a:prstGeom>
        </p:spPr>
        <p:txBody>
          <a:bodyPr vert="horz" wrap="square" lIns="0" tIns="70485" rIns="0" bIns="0" rtlCol="0">
            <a:spAutoFit/>
          </a:bodyPr>
          <a:lstStyle/>
          <a:p>
            <a:pPr marL="469900" marR="5080" lvl="0" indent="-285750" defTabSz="914400" eaLnBrk="1" fontAlgn="auto" latinLnBrk="0" hangingPunct="1">
              <a:lnSpc>
                <a:spcPct val="78900"/>
              </a:lnSpc>
              <a:spcBef>
                <a:spcPts val="555"/>
              </a:spcBef>
              <a:spcAft>
                <a:spcPts val="0"/>
              </a:spcAft>
              <a:buClrTx/>
              <a:buSzTx/>
              <a:buFont typeface="Arial"/>
              <a:buChar char="–"/>
              <a:tabLst>
                <a:tab pos="469265" algn="l"/>
                <a:tab pos="469900" algn="l"/>
              </a:tabLst>
              <a:defRPr/>
            </a:pPr>
            <a:r>
              <a:rPr kumimoji="0" sz="1800" b="0" i="0" u="none" strike="noStrike" kern="0" cap="none" spc="0" normalizeH="0" baseline="0" noProof="0" dirty="0">
                <a:ln>
                  <a:noFill/>
                </a:ln>
                <a:solidFill>
                  <a:sysClr val="windowText" lastClr="000000"/>
                </a:solidFill>
                <a:effectLst/>
                <a:uLnTx/>
                <a:uFillTx/>
                <a:latin typeface="Candara"/>
                <a:cs typeface="Candara"/>
              </a:rPr>
              <a:t>Barrel</a:t>
            </a:r>
            <a:r>
              <a:rPr kumimoji="0" sz="1800" b="0" i="0" u="none" strike="noStrike" kern="0" cap="none" spc="-20" normalizeH="0" baseline="0" noProof="0" dirty="0">
                <a:ln>
                  <a:noFill/>
                </a:ln>
                <a:solidFill>
                  <a:sysClr val="windowText" lastClr="000000"/>
                </a:solidFill>
                <a:effectLst/>
                <a:uLnTx/>
                <a:uFillTx/>
                <a:latin typeface="Candara"/>
                <a:cs typeface="Candara"/>
              </a:rPr>
              <a:t> </a:t>
            </a:r>
            <a:r>
              <a:rPr kumimoji="0" sz="1800" b="0" i="0" u="none" strike="noStrike" kern="0" cap="none" spc="0" normalizeH="0" baseline="0" noProof="0" dirty="0">
                <a:ln>
                  <a:noFill/>
                </a:ln>
                <a:solidFill>
                  <a:sysClr val="windowText" lastClr="000000"/>
                </a:solidFill>
                <a:effectLst/>
                <a:uLnTx/>
                <a:uFillTx/>
                <a:latin typeface="Candara"/>
                <a:cs typeface="Candara"/>
              </a:rPr>
              <a:t>Inner</a:t>
            </a:r>
            <a:r>
              <a:rPr kumimoji="0" sz="1800" b="0" i="0" u="none" strike="noStrike" kern="0" cap="none" spc="-15" normalizeH="0" baseline="0" noProof="0" dirty="0">
                <a:ln>
                  <a:noFill/>
                </a:ln>
                <a:solidFill>
                  <a:sysClr val="windowText" lastClr="000000"/>
                </a:solidFill>
                <a:effectLst/>
                <a:uLnTx/>
                <a:uFillTx/>
                <a:latin typeface="Candara"/>
                <a:cs typeface="Candara"/>
              </a:rPr>
              <a:t> </a:t>
            </a:r>
            <a:r>
              <a:rPr kumimoji="0" sz="1800" b="0" i="0" u="none" strike="noStrike" kern="0" cap="none" spc="-10" normalizeH="0" baseline="0" noProof="0" dirty="0">
                <a:ln>
                  <a:noFill/>
                </a:ln>
                <a:solidFill>
                  <a:sysClr val="windowText" lastClr="000000"/>
                </a:solidFill>
                <a:effectLst/>
                <a:uLnTx/>
                <a:uFillTx/>
                <a:latin typeface="Candara"/>
                <a:cs typeface="Candara"/>
              </a:rPr>
              <a:t>Tracker </a:t>
            </a:r>
            <a:r>
              <a:rPr kumimoji="0" sz="1800" b="0" i="0" u="none" strike="noStrike" kern="0" cap="none" spc="0" normalizeH="0" baseline="0" noProof="0" dirty="0">
                <a:ln>
                  <a:noFill/>
                </a:ln>
                <a:solidFill>
                  <a:sysClr val="windowText" lastClr="000000"/>
                </a:solidFill>
                <a:effectLst/>
                <a:uLnTx/>
                <a:uFillTx/>
                <a:latin typeface="Candara"/>
                <a:cs typeface="Candara"/>
              </a:rPr>
              <a:t>(pixel</a:t>
            </a:r>
            <a:r>
              <a:rPr kumimoji="0" sz="1800" b="0" i="0" u="none" strike="noStrike" kern="0" cap="none" spc="-15" normalizeH="0" baseline="0" noProof="0" dirty="0">
                <a:ln>
                  <a:noFill/>
                </a:ln>
                <a:solidFill>
                  <a:sysClr val="windowText" lastClr="000000"/>
                </a:solidFill>
                <a:effectLst/>
                <a:uLnTx/>
                <a:uFillTx/>
                <a:latin typeface="Candara"/>
                <a:cs typeface="Candara"/>
              </a:rPr>
              <a:t> </a:t>
            </a:r>
            <a:r>
              <a:rPr kumimoji="0" sz="1800" b="0" i="0" u="none" strike="noStrike" kern="0" cap="none" spc="0" normalizeH="0" baseline="0" noProof="0" dirty="0">
                <a:ln>
                  <a:noFill/>
                </a:ln>
                <a:solidFill>
                  <a:sysClr val="windowText" lastClr="000000"/>
                </a:solidFill>
                <a:effectLst/>
                <a:uLnTx/>
                <a:uFillTx/>
                <a:latin typeface="Candara"/>
                <a:cs typeface="Candara"/>
              </a:rPr>
              <a:t>&amp;</a:t>
            </a:r>
            <a:r>
              <a:rPr kumimoji="0" sz="1800" b="0" i="0" u="none" strike="noStrike" kern="0" cap="none" spc="-15" normalizeH="0" baseline="0" noProof="0" dirty="0">
                <a:ln>
                  <a:noFill/>
                </a:ln>
                <a:solidFill>
                  <a:sysClr val="windowText" lastClr="000000"/>
                </a:solidFill>
                <a:effectLst/>
                <a:uLnTx/>
                <a:uFillTx/>
                <a:latin typeface="Candara"/>
                <a:cs typeface="Candara"/>
              </a:rPr>
              <a:t> </a:t>
            </a:r>
            <a:r>
              <a:rPr kumimoji="0" sz="1800" b="0" i="0" u="none" strike="noStrike" kern="0" cap="none" spc="0" normalizeH="0" baseline="0" noProof="0" dirty="0">
                <a:ln>
                  <a:noFill/>
                </a:ln>
                <a:solidFill>
                  <a:sysClr val="windowText" lastClr="000000"/>
                </a:solidFill>
                <a:effectLst/>
                <a:uLnTx/>
                <a:uFillTx/>
                <a:latin typeface="Candara"/>
                <a:cs typeface="Candara"/>
              </a:rPr>
              <a:t>strip</a:t>
            </a:r>
            <a:r>
              <a:rPr kumimoji="0" sz="1800" b="0" i="0" u="none" strike="noStrike" kern="0" cap="none" spc="-10" normalizeH="0" baseline="0" noProof="0" dirty="0">
                <a:ln>
                  <a:noFill/>
                </a:ln>
                <a:solidFill>
                  <a:sysClr val="windowText" lastClr="000000"/>
                </a:solidFill>
                <a:effectLst/>
                <a:uLnTx/>
                <a:uFillTx/>
                <a:latin typeface="Candara"/>
                <a:cs typeface="Candara"/>
              </a:rPr>
              <a:t> detector)</a:t>
            </a:r>
            <a:endParaRPr kumimoji="0" sz="1800" b="0" i="0" u="none" strike="noStrike" kern="0" cap="none" spc="0" normalizeH="0" baseline="0" noProof="0">
              <a:ln>
                <a:noFill/>
              </a:ln>
              <a:solidFill>
                <a:sysClr val="windowText" lastClr="000000"/>
              </a:solidFill>
              <a:effectLst/>
              <a:uLnTx/>
              <a:uFillTx/>
              <a:latin typeface="Candara"/>
              <a:cs typeface="Candara"/>
            </a:endParaRPr>
          </a:p>
          <a:p>
            <a:pPr marL="469265" marR="85725" lvl="0" indent="-285750" defTabSz="914400" eaLnBrk="1" fontAlgn="auto" latinLnBrk="0" hangingPunct="1">
              <a:lnSpc>
                <a:spcPct val="81100"/>
              </a:lnSpc>
              <a:spcBef>
                <a:spcPts val="335"/>
              </a:spcBef>
              <a:spcAft>
                <a:spcPts val="0"/>
              </a:spcAft>
              <a:buClrTx/>
              <a:buSzTx/>
              <a:buFont typeface="Arial"/>
              <a:buChar char="–"/>
              <a:tabLst>
                <a:tab pos="469265" algn="l"/>
                <a:tab pos="469900" algn="l"/>
              </a:tabLst>
              <a:defRPr/>
            </a:pPr>
            <a:r>
              <a:rPr kumimoji="0" sz="1800" b="0" i="0" u="none" strike="noStrike" kern="0" cap="none" spc="0" normalizeH="0" baseline="0" noProof="0" dirty="0">
                <a:ln>
                  <a:noFill/>
                </a:ln>
                <a:solidFill>
                  <a:sysClr val="windowText" lastClr="000000"/>
                </a:solidFill>
                <a:effectLst/>
                <a:uLnTx/>
                <a:uFillTx/>
                <a:latin typeface="Candara"/>
                <a:cs typeface="Candara"/>
              </a:rPr>
              <a:t>LAr</a:t>
            </a:r>
            <a:r>
              <a:rPr kumimoji="0" sz="1800" b="0" i="0" u="none" strike="noStrike" kern="0" cap="none" spc="-15" normalizeH="0" baseline="0" noProof="0" dirty="0">
                <a:ln>
                  <a:noFill/>
                </a:ln>
                <a:solidFill>
                  <a:sysClr val="windowText" lastClr="000000"/>
                </a:solidFill>
                <a:effectLst/>
                <a:uLnTx/>
                <a:uFillTx/>
                <a:latin typeface="Candara"/>
                <a:cs typeface="Candara"/>
              </a:rPr>
              <a:t> </a:t>
            </a:r>
            <a:r>
              <a:rPr kumimoji="0" sz="1800" b="0" i="0" u="none" strike="noStrike" kern="0" cap="none" spc="0" normalizeH="0" baseline="0" noProof="0" dirty="0">
                <a:ln>
                  <a:noFill/>
                </a:ln>
                <a:solidFill>
                  <a:sysClr val="windowText" lastClr="000000"/>
                </a:solidFill>
                <a:effectLst/>
                <a:uLnTx/>
                <a:uFillTx/>
                <a:latin typeface="Candara"/>
                <a:cs typeface="Candara"/>
              </a:rPr>
              <a:t>Calorimeter</a:t>
            </a:r>
            <a:r>
              <a:rPr kumimoji="0" sz="1800" b="0" i="0" u="none" strike="noStrike" kern="0" cap="none" spc="-10" normalizeH="0" baseline="0" noProof="0" dirty="0">
                <a:ln>
                  <a:noFill/>
                </a:ln>
                <a:solidFill>
                  <a:sysClr val="windowText" lastClr="000000"/>
                </a:solidFill>
                <a:effectLst/>
                <a:uLnTx/>
                <a:uFillTx/>
                <a:latin typeface="Candara"/>
                <a:cs typeface="Candara"/>
              </a:rPr>
              <a:t> front- </a:t>
            </a:r>
            <a:r>
              <a:rPr kumimoji="0" sz="1800" b="0" i="0" u="none" strike="noStrike" kern="0" cap="none" spc="0" normalizeH="0" baseline="0" noProof="0" dirty="0">
                <a:ln>
                  <a:noFill/>
                </a:ln>
                <a:solidFill>
                  <a:sysClr val="windowText" lastClr="000000"/>
                </a:solidFill>
                <a:effectLst/>
                <a:uLnTx/>
                <a:uFillTx/>
                <a:latin typeface="Candara"/>
                <a:cs typeface="Candara"/>
              </a:rPr>
              <a:t>end</a:t>
            </a:r>
            <a:r>
              <a:rPr kumimoji="0" sz="1800" b="0" i="0" u="none" strike="noStrike" kern="0" cap="none" spc="-30" normalizeH="0" baseline="0" noProof="0" dirty="0">
                <a:ln>
                  <a:noFill/>
                </a:ln>
                <a:solidFill>
                  <a:sysClr val="windowText" lastClr="000000"/>
                </a:solidFill>
                <a:effectLst/>
                <a:uLnTx/>
                <a:uFillTx/>
                <a:latin typeface="Candara"/>
                <a:cs typeface="Candara"/>
              </a:rPr>
              <a:t> </a:t>
            </a:r>
            <a:r>
              <a:rPr kumimoji="0" sz="1800" b="0" i="0" u="none" strike="noStrike" kern="0" cap="none" spc="0" normalizeH="0" baseline="0" noProof="0" dirty="0">
                <a:ln>
                  <a:noFill/>
                </a:ln>
                <a:solidFill>
                  <a:sysClr val="windowText" lastClr="000000"/>
                </a:solidFill>
                <a:effectLst/>
                <a:uLnTx/>
                <a:uFillTx/>
                <a:latin typeface="Candara"/>
                <a:cs typeface="Candara"/>
              </a:rPr>
              <a:t>analog</a:t>
            </a:r>
            <a:r>
              <a:rPr kumimoji="0" sz="1800" b="0" i="0" u="none" strike="noStrike" kern="0" cap="none" spc="-5" normalizeH="0" baseline="0" noProof="0" dirty="0">
                <a:ln>
                  <a:noFill/>
                </a:ln>
                <a:solidFill>
                  <a:sysClr val="windowText" lastClr="000000"/>
                </a:solidFill>
                <a:effectLst/>
                <a:uLnTx/>
                <a:uFillTx/>
                <a:latin typeface="Candara"/>
                <a:cs typeface="Candara"/>
              </a:rPr>
              <a:t> </a:t>
            </a:r>
            <a:r>
              <a:rPr kumimoji="0" sz="1800" b="0" i="0" u="none" strike="noStrike" kern="0" cap="none" spc="-20" normalizeH="0" baseline="0" noProof="0" dirty="0">
                <a:ln>
                  <a:noFill/>
                </a:ln>
                <a:solidFill>
                  <a:sysClr val="windowText" lastClr="000000"/>
                </a:solidFill>
                <a:effectLst/>
                <a:uLnTx/>
                <a:uFillTx/>
                <a:latin typeface="Candara"/>
                <a:cs typeface="Candara"/>
              </a:rPr>
              <a:t>chip </a:t>
            </a:r>
            <a:r>
              <a:rPr kumimoji="0" sz="1800" b="0" i="0" u="none" strike="noStrike" kern="0" cap="none" spc="-10" normalizeH="0" baseline="0" noProof="0" dirty="0">
                <a:ln>
                  <a:noFill/>
                </a:ln>
                <a:solidFill>
                  <a:sysClr val="windowText" lastClr="000000"/>
                </a:solidFill>
                <a:effectLst/>
                <a:uLnTx/>
                <a:uFillTx/>
                <a:latin typeface="Candara"/>
                <a:cs typeface="Candara"/>
              </a:rPr>
              <a:t>development</a:t>
            </a:r>
            <a:endParaRPr kumimoji="0" sz="1800" b="0" i="0" u="none" strike="noStrike" kern="0" cap="none" spc="0" normalizeH="0" baseline="0" noProof="0">
              <a:ln>
                <a:noFill/>
              </a:ln>
              <a:solidFill>
                <a:sysClr val="windowText" lastClr="000000"/>
              </a:solidFill>
              <a:effectLst/>
              <a:uLnTx/>
              <a:uFillTx/>
              <a:latin typeface="Candara"/>
              <a:cs typeface="Candara"/>
            </a:endParaRPr>
          </a:p>
          <a:p>
            <a:pPr marL="469900" marR="0" lvl="0" indent="-286385" defTabSz="914400" eaLnBrk="1" fontAlgn="auto" latinLnBrk="0" hangingPunct="1">
              <a:lnSpc>
                <a:spcPts val="1930"/>
              </a:lnSpc>
              <a:spcBef>
                <a:spcPts val="50"/>
              </a:spcBef>
              <a:spcAft>
                <a:spcPts val="0"/>
              </a:spcAft>
              <a:buClrTx/>
              <a:buSzTx/>
              <a:buFont typeface="Arial"/>
              <a:buChar char="–"/>
              <a:tabLst>
                <a:tab pos="469265" algn="l"/>
                <a:tab pos="469900" algn="l"/>
              </a:tabLst>
              <a:defRPr/>
            </a:pPr>
            <a:r>
              <a:rPr kumimoji="0" sz="1800" b="0" i="0" u="none" strike="noStrike" kern="0" cap="none" spc="0" normalizeH="0" baseline="0" noProof="0" dirty="0">
                <a:ln>
                  <a:noFill/>
                </a:ln>
                <a:solidFill>
                  <a:sysClr val="windowText" lastClr="000000"/>
                </a:solidFill>
                <a:effectLst/>
                <a:uLnTx/>
                <a:uFillTx/>
                <a:latin typeface="Candara"/>
                <a:cs typeface="Candara"/>
              </a:rPr>
              <a:t>DAQ </a:t>
            </a:r>
            <a:r>
              <a:rPr kumimoji="0" sz="1800" b="0" i="0" u="none" strike="noStrike" kern="0" cap="none" spc="-10" normalizeH="0" baseline="0" noProof="0" dirty="0">
                <a:ln>
                  <a:noFill/>
                </a:ln>
                <a:solidFill>
                  <a:sysClr val="windowText" lastClr="000000"/>
                </a:solidFill>
                <a:effectLst/>
                <a:uLnTx/>
                <a:uFillTx/>
                <a:latin typeface="Candara"/>
                <a:cs typeface="Candara"/>
              </a:rPr>
              <a:t>hardware</a:t>
            </a:r>
            <a:endParaRPr kumimoji="0" sz="1800" b="0" i="0" u="none" strike="noStrike" kern="0" cap="none" spc="0" normalizeH="0" baseline="0" noProof="0">
              <a:ln>
                <a:noFill/>
              </a:ln>
              <a:solidFill>
                <a:sysClr val="windowText" lastClr="000000"/>
              </a:solidFill>
              <a:effectLst/>
              <a:uLnTx/>
              <a:uFillTx/>
              <a:latin typeface="Candara"/>
              <a:cs typeface="Candara"/>
            </a:endParaRPr>
          </a:p>
          <a:p>
            <a:pPr marL="469265" marR="0" lvl="0" indent="0" defTabSz="914400" eaLnBrk="1" fontAlgn="auto" latinLnBrk="0" hangingPunct="1">
              <a:lnSpc>
                <a:spcPts val="1895"/>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ndara"/>
                <a:cs typeface="Candara"/>
              </a:rPr>
              <a:t>(data</a:t>
            </a:r>
            <a:r>
              <a:rPr kumimoji="0" sz="1800" b="0" i="0" u="none" strike="noStrike" kern="0" cap="none" spc="-10" normalizeH="0" baseline="0" noProof="0" dirty="0">
                <a:ln>
                  <a:noFill/>
                </a:ln>
                <a:solidFill>
                  <a:sysClr val="windowText" lastClr="000000"/>
                </a:solidFill>
                <a:effectLst/>
                <a:uLnTx/>
                <a:uFillTx/>
                <a:latin typeface="Candara"/>
                <a:cs typeface="Candara"/>
              </a:rPr>
              <a:t> </a:t>
            </a:r>
            <a:r>
              <a:rPr kumimoji="0" sz="1800" b="0" i="0" u="none" strike="noStrike" kern="0" cap="none" spc="0" normalizeH="0" baseline="0" noProof="0" dirty="0">
                <a:ln>
                  <a:noFill/>
                </a:ln>
                <a:solidFill>
                  <a:sysClr val="windowText" lastClr="000000"/>
                </a:solidFill>
                <a:effectLst/>
                <a:uLnTx/>
                <a:uFillTx/>
                <a:latin typeface="Candara"/>
                <a:cs typeface="Candara"/>
              </a:rPr>
              <a:t>flow</a:t>
            </a:r>
            <a:r>
              <a:rPr kumimoji="0" sz="1800" b="0" i="0" u="none" strike="noStrike" kern="0" cap="none" spc="-15" normalizeH="0" baseline="0" noProof="0" dirty="0">
                <a:ln>
                  <a:noFill/>
                </a:ln>
                <a:solidFill>
                  <a:sysClr val="windowText" lastClr="000000"/>
                </a:solidFill>
                <a:effectLst/>
                <a:uLnTx/>
                <a:uFillTx/>
                <a:latin typeface="Candara"/>
                <a:cs typeface="Candara"/>
              </a:rPr>
              <a:t> </a:t>
            </a:r>
            <a:r>
              <a:rPr kumimoji="0" sz="1800" b="0" i="0" u="none" strike="noStrike" kern="0" cap="none" spc="-10" normalizeH="0" baseline="0" noProof="0" dirty="0">
                <a:ln>
                  <a:noFill/>
                </a:ln>
                <a:solidFill>
                  <a:sysClr val="windowText" lastClr="000000"/>
                </a:solidFill>
                <a:effectLst/>
                <a:uLnTx/>
                <a:uFillTx/>
                <a:latin typeface="Candara"/>
                <a:cs typeface="Candara"/>
              </a:rPr>
              <a:t>elements)</a:t>
            </a:r>
            <a:endParaRPr kumimoji="0" sz="1800" b="0" i="0" u="none" strike="noStrike" kern="0" cap="none" spc="0" normalizeH="0" baseline="0" noProof="0">
              <a:ln>
                <a:noFill/>
              </a:ln>
              <a:solidFill>
                <a:sysClr val="windowText" lastClr="000000"/>
              </a:solidFill>
              <a:effectLst/>
              <a:uLnTx/>
              <a:uFillTx/>
              <a:latin typeface="Candara"/>
              <a:cs typeface="Candara"/>
            </a:endParaRPr>
          </a:p>
          <a:p>
            <a:pPr marL="469265" marR="38100" lvl="0" indent="-285750" defTabSz="914400" eaLnBrk="1" fontAlgn="auto" latinLnBrk="0" hangingPunct="1">
              <a:lnSpc>
                <a:spcPts val="1800"/>
              </a:lnSpc>
              <a:spcBef>
                <a:spcPts val="325"/>
              </a:spcBef>
              <a:spcAft>
                <a:spcPts val="0"/>
              </a:spcAft>
              <a:buClrTx/>
              <a:buSzTx/>
              <a:buFont typeface="Arial"/>
              <a:buChar char="–"/>
              <a:tabLst>
                <a:tab pos="469265" algn="l"/>
                <a:tab pos="469900" algn="l"/>
              </a:tabLst>
              <a:defRPr/>
            </a:pPr>
            <a:r>
              <a:rPr kumimoji="0" sz="1800" b="0" i="0" u="none" strike="noStrike" kern="0" cap="none" spc="0" normalizeH="0" baseline="0" noProof="0" dirty="0">
                <a:ln>
                  <a:noFill/>
                </a:ln>
                <a:solidFill>
                  <a:sysClr val="windowText" lastClr="000000"/>
                </a:solidFill>
                <a:effectLst/>
                <a:uLnTx/>
                <a:uFillTx/>
                <a:latin typeface="Candara"/>
                <a:cs typeface="Candara"/>
              </a:rPr>
              <a:t>Common</a:t>
            </a:r>
            <a:r>
              <a:rPr kumimoji="0" sz="1800" b="0" i="0" u="none" strike="noStrike" kern="0" cap="none" spc="-25" normalizeH="0" baseline="0" noProof="0" dirty="0">
                <a:ln>
                  <a:noFill/>
                </a:ln>
                <a:solidFill>
                  <a:sysClr val="windowText" lastClr="000000"/>
                </a:solidFill>
                <a:effectLst/>
                <a:uLnTx/>
                <a:uFillTx/>
                <a:latin typeface="Candara"/>
                <a:cs typeface="Candara"/>
              </a:rPr>
              <a:t> </a:t>
            </a:r>
            <a:r>
              <a:rPr kumimoji="0" sz="1800" b="0" i="0" u="none" strike="noStrike" kern="0" cap="none" spc="0" normalizeH="0" baseline="0" noProof="0" dirty="0">
                <a:ln>
                  <a:noFill/>
                </a:ln>
                <a:solidFill>
                  <a:sysClr val="windowText" lastClr="000000"/>
                </a:solidFill>
                <a:effectLst/>
                <a:uLnTx/>
                <a:uFillTx/>
                <a:latin typeface="Candara"/>
                <a:cs typeface="Candara"/>
              </a:rPr>
              <a:t>systems</a:t>
            </a:r>
            <a:r>
              <a:rPr kumimoji="0" sz="1800" b="0" i="0" u="none" strike="noStrike" kern="0" cap="none" spc="-25" normalizeH="0" baseline="0" noProof="0" dirty="0">
                <a:ln>
                  <a:noFill/>
                </a:ln>
                <a:solidFill>
                  <a:sysClr val="windowText" lastClr="000000"/>
                </a:solidFill>
                <a:effectLst/>
                <a:uLnTx/>
                <a:uFillTx/>
                <a:latin typeface="Candara"/>
                <a:cs typeface="Candara"/>
              </a:rPr>
              <a:t> and </a:t>
            </a:r>
            <a:r>
              <a:rPr kumimoji="0" sz="1800" b="0" i="0" u="none" strike="noStrike" kern="0" cap="none" spc="0" normalizeH="0" baseline="0" noProof="0" dirty="0">
                <a:ln>
                  <a:noFill/>
                </a:ln>
                <a:solidFill>
                  <a:sysClr val="windowText" lastClr="000000"/>
                </a:solidFill>
                <a:effectLst/>
                <a:uLnTx/>
                <a:uFillTx/>
                <a:latin typeface="Candara"/>
                <a:cs typeface="Candara"/>
              </a:rPr>
              <a:t>infrastructure</a:t>
            </a:r>
            <a:r>
              <a:rPr kumimoji="0" sz="1800" b="0" i="0" u="none" strike="noStrike" kern="0" cap="none" spc="-50" normalizeH="0" baseline="0" noProof="0" dirty="0">
                <a:ln>
                  <a:noFill/>
                </a:ln>
                <a:solidFill>
                  <a:sysClr val="windowText" lastClr="000000"/>
                </a:solidFill>
                <a:effectLst/>
                <a:uLnTx/>
                <a:uFillTx/>
                <a:latin typeface="Candara"/>
                <a:cs typeface="Candara"/>
              </a:rPr>
              <a:t> </a:t>
            </a:r>
            <a:r>
              <a:rPr kumimoji="0" sz="1800" b="0" i="0" u="none" strike="noStrike" kern="0" cap="none" spc="-10" normalizeH="0" baseline="0" noProof="0" dirty="0">
                <a:ln>
                  <a:noFill/>
                </a:ln>
                <a:solidFill>
                  <a:sysClr val="windowText" lastClr="000000"/>
                </a:solidFill>
                <a:effectLst/>
                <a:uLnTx/>
                <a:uFillTx/>
                <a:latin typeface="Candara"/>
                <a:cs typeface="Candara"/>
              </a:rPr>
              <a:t>projects</a:t>
            </a:r>
            <a:endParaRPr kumimoji="0" sz="1800" b="0" i="0" u="none" strike="noStrike" kern="0" cap="none" spc="0" normalizeH="0" baseline="0" noProof="0">
              <a:ln>
                <a:noFill/>
              </a:ln>
              <a:solidFill>
                <a:sysClr val="windowText" lastClr="000000"/>
              </a:solidFill>
              <a:effectLst/>
              <a:uLnTx/>
              <a:uFillTx/>
              <a:latin typeface="Candara"/>
              <a:cs typeface="Candar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ndara"/>
              <a:cs typeface="Candara"/>
            </a:endParaRPr>
          </a:p>
          <a:p>
            <a:pPr marL="195580" marR="0" lvl="0" indent="-183515" defTabSz="914400" eaLnBrk="1" fontAlgn="auto" latinLnBrk="0" hangingPunct="1">
              <a:lnSpc>
                <a:spcPct val="100000"/>
              </a:lnSpc>
              <a:spcBef>
                <a:spcPts val="0"/>
              </a:spcBef>
              <a:spcAft>
                <a:spcPts val="0"/>
              </a:spcAft>
              <a:buClrTx/>
              <a:buSzTx/>
              <a:buFont typeface="Arial"/>
              <a:buChar char="•"/>
              <a:tabLst>
                <a:tab pos="196215" algn="l"/>
              </a:tabLst>
              <a:defRPr/>
            </a:pPr>
            <a:r>
              <a:rPr kumimoji="0" sz="1900" b="1" i="0" u="none" strike="noStrike" kern="0" cap="none" spc="0" normalizeH="0" baseline="0" noProof="0" dirty="0">
                <a:ln>
                  <a:noFill/>
                </a:ln>
                <a:solidFill>
                  <a:srgbClr val="136737"/>
                </a:solidFill>
                <a:effectLst/>
                <a:uLnTx/>
                <a:uFillTx/>
                <a:latin typeface="Candara"/>
                <a:cs typeface="Candara"/>
              </a:rPr>
              <a:t>NSF</a:t>
            </a:r>
            <a:r>
              <a:rPr kumimoji="0" sz="1900" b="1" i="0" u="none" strike="noStrike" kern="0" cap="none" spc="-10" normalizeH="0" baseline="0" noProof="0" dirty="0">
                <a:ln>
                  <a:noFill/>
                </a:ln>
                <a:solidFill>
                  <a:srgbClr val="136737"/>
                </a:solidFill>
                <a:effectLst/>
                <a:uLnTx/>
                <a:uFillTx/>
                <a:latin typeface="Candara"/>
                <a:cs typeface="Candara"/>
              </a:rPr>
              <a:t> Scope:</a:t>
            </a:r>
            <a:endParaRPr kumimoji="0" sz="1900" b="0" i="0" u="none" strike="noStrike" kern="0" cap="none" spc="0" normalizeH="0" baseline="0" noProof="0">
              <a:ln>
                <a:noFill/>
              </a:ln>
              <a:solidFill>
                <a:sysClr val="windowText" lastClr="000000"/>
              </a:solidFill>
              <a:effectLst/>
              <a:uLnTx/>
              <a:uFillTx/>
              <a:latin typeface="Candara"/>
              <a:cs typeface="Candara"/>
            </a:endParaRPr>
          </a:p>
        </p:txBody>
      </p:sp>
      <p:sp>
        <p:nvSpPr>
          <p:cNvPr id="34" name="object 34"/>
          <p:cNvSpPr txBox="1"/>
          <p:nvPr/>
        </p:nvSpPr>
        <p:spPr>
          <a:xfrm>
            <a:off x="292086" y="4833620"/>
            <a:ext cx="2572738" cy="1287660"/>
          </a:xfrm>
          <a:prstGeom prst="rect">
            <a:avLst/>
          </a:prstGeom>
        </p:spPr>
        <p:txBody>
          <a:bodyPr vert="horz" wrap="square" lIns="0" tIns="70485" rIns="0" bIns="0" rtlCol="0">
            <a:spAutoFit/>
          </a:bodyPr>
          <a:lstStyle/>
          <a:p>
            <a:pPr marL="298450" marR="464184" lvl="0" indent="-285750" defTabSz="914400" eaLnBrk="1" fontAlgn="auto" latinLnBrk="0" hangingPunct="1">
              <a:lnSpc>
                <a:spcPct val="78900"/>
              </a:lnSpc>
              <a:spcBef>
                <a:spcPts val="555"/>
              </a:spcBef>
              <a:spcAft>
                <a:spcPts val="0"/>
              </a:spcAft>
              <a:buClrTx/>
              <a:buSzTx/>
              <a:buFont typeface="Arial"/>
              <a:buChar char="–"/>
              <a:tabLst>
                <a:tab pos="297815" algn="l"/>
                <a:tab pos="298450" algn="l"/>
              </a:tabLst>
              <a:defRPr/>
            </a:pPr>
            <a:r>
              <a:rPr kumimoji="0" sz="1800" b="0" i="0" u="none" strike="noStrike" kern="0" cap="none" spc="-10" normalizeH="0" baseline="0" noProof="0" dirty="0">
                <a:ln>
                  <a:noFill/>
                </a:ln>
                <a:solidFill>
                  <a:sysClr val="windowText" lastClr="000000"/>
                </a:solidFill>
                <a:effectLst/>
                <a:uLnTx/>
                <a:uFillTx/>
                <a:latin typeface="Candara"/>
                <a:cs typeface="Candara"/>
              </a:rPr>
              <a:t>‘Triggering’</a:t>
            </a:r>
            <a:r>
              <a:rPr kumimoji="0" sz="1800" b="0" i="0" u="none" strike="noStrike" kern="0" cap="none" spc="-30" normalizeH="0" baseline="0" noProof="0" dirty="0">
                <a:ln>
                  <a:noFill/>
                </a:ln>
                <a:solidFill>
                  <a:sysClr val="windowText" lastClr="000000"/>
                </a:solidFill>
                <a:effectLst/>
                <a:uLnTx/>
                <a:uFillTx/>
                <a:latin typeface="Candara"/>
                <a:cs typeface="Candara"/>
              </a:rPr>
              <a:t> </a:t>
            </a:r>
            <a:r>
              <a:rPr kumimoji="0" sz="1800" b="0" i="0" u="none" strike="noStrike" kern="0" cap="none" spc="0" normalizeH="0" baseline="0" noProof="0" dirty="0">
                <a:ln>
                  <a:noFill/>
                </a:ln>
                <a:solidFill>
                  <a:sysClr val="windowText" lastClr="000000"/>
                </a:solidFill>
                <a:effectLst/>
                <a:uLnTx/>
                <a:uFillTx/>
                <a:latin typeface="Candara"/>
                <a:cs typeface="Candara"/>
              </a:rPr>
              <a:t>at</a:t>
            </a:r>
            <a:r>
              <a:rPr kumimoji="0" sz="1800" b="0" i="0" u="none" strike="noStrike" kern="0" cap="none" spc="-15" normalizeH="0" baseline="0" noProof="0" dirty="0">
                <a:ln>
                  <a:noFill/>
                </a:ln>
                <a:solidFill>
                  <a:sysClr val="windowText" lastClr="000000"/>
                </a:solidFill>
                <a:effectLst/>
                <a:uLnTx/>
                <a:uFillTx/>
                <a:latin typeface="Candara"/>
                <a:cs typeface="Candara"/>
              </a:rPr>
              <a:t> </a:t>
            </a:r>
            <a:r>
              <a:rPr kumimoji="0" sz="1800" b="0" i="0" u="none" strike="noStrike" kern="0" cap="none" spc="-20" normalizeH="0" baseline="0" noProof="0" dirty="0">
                <a:ln>
                  <a:noFill/>
                </a:ln>
                <a:solidFill>
                  <a:sysClr val="windowText" lastClr="000000"/>
                </a:solidFill>
                <a:effectLst/>
                <a:uLnTx/>
                <a:uFillTx/>
                <a:latin typeface="Candara"/>
                <a:cs typeface="Candara"/>
              </a:rPr>
              <a:t>high </a:t>
            </a:r>
            <a:r>
              <a:rPr kumimoji="0" sz="1800" b="0" i="0" u="none" strike="noStrike" kern="0" cap="none" spc="-10" normalizeH="0" baseline="0" noProof="0" dirty="0">
                <a:ln>
                  <a:noFill/>
                </a:ln>
                <a:solidFill>
                  <a:sysClr val="windowText" lastClr="000000"/>
                </a:solidFill>
                <a:effectLst/>
                <a:uLnTx/>
                <a:uFillTx/>
                <a:latin typeface="Candara"/>
                <a:cs typeface="Candara"/>
              </a:rPr>
              <a:t>luminosities</a:t>
            </a:r>
            <a:endParaRPr kumimoji="0" sz="1800" b="0" i="0" u="none" strike="noStrike" kern="0" cap="none" spc="0" normalizeH="0" baseline="0" noProof="0" dirty="0">
              <a:ln>
                <a:noFill/>
              </a:ln>
              <a:solidFill>
                <a:sysClr val="windowText" lastClr="000000"/>
              </a:solidFill>
              <a:effectLst/>
              <a:uLnTx/>
              <a:uFillTx/>
              <a:latin typeface="Candara"/>
              <a:cs typeface="Candara"/>
            </a:endParaRPr>
          </a:p>
          <a:p>
            <a:pPr marL="298450" marR="5080" lvl="0" indent="-285750" defTabSz="914400" eaLnBrk="1" fontAlgn="auto" latinLnBrk="0" hangingPunct="1">
              <a:lnSpc>
                <a:spcPct val="78900"/>
              </a:lnSpc>
              <a:spcBef>
                <a:spcPts val="505"/>
              </a:spcBef>
              <a:spcAft>
                <a:spcPts val="0"/>
              </a:spcAft>
              <a:buClrTx/>
              <a:buSzTx/>
              <a:buFont typeface="Arial"/>
              <a:buChar char="–"/>
              <a:tabLst>
                <a:tab pos="297815" algn="l"/>
                <a:tab pos="298450" algn="l"/>
              </a:tabLst>
              <a:defRPr/>
            </a:pPr>
            <a:r>
              <a:rPr kumimoji="0" sz="1800" b="0" i="0" u="none" strike="noStrike" kern="0" cap="none" spc="0" normalizeH="0" baseline="0" noProof="0" dirty="0">
                <a:ln>
                  <a:noFill/>
                </a:ln>
                <a:solidFill>
                  <a:sysClr val="windowText" lastClr="000000"/>
                </a:solidFill>
                <a:effectLst/>
                <a:uLnTx/>
                <a:uFillTx/>
                <a:latin typeface="Candara"/>
                <a:cs typeface="Candara"/>
              </a:rPr>
              <a:t>Readout</a:t>
            </a:r>
            <a:r>
              <a:rPr kumimoji="0" sz="1800" b="0" i="0" u="none" strike="noStrike" kern="0" cap="none" spc="-30" normalizeH="0" baseline="0" noProof="0" dirty="0">
                <a:ln>
                  <a:noFill/>
                </a:ln>
                <a:solidFill>
                  <a:sysClr val="windowText" lastClr="000000"/>
                </a:solidFill>
                <a:effectLst/>
                <a:uLnTx/>
                <a:uFillTx/>
                <a:latin typeface="Candara"/>
                <a:cs typeface="Candara"/>
              </a:rPr>
              <a:t> </a:t>
            </a:r>
            <a:r>
              <a:rPr kumimoji="0" sz="1800" b="0" i="0" u="none" strike="noStrike" kern="0" cap="none" spc="0" normalizeH="0" baseline="0" noProof="0" dirty="0">
                <a:ln>
                  <a:noFill/>
                </a:ln>
                <a:solidFill>
                  <a:sysClr val="windowText" lastClr="000000"/>
                </a:solidFill>
                <a:effectLst/>
                <a:uLnTx/>
                <a:uFillTx/>
                <a:latin typeface="Candara"/>
                <a:cs typeface="Candara"/>
              </a:rPr>
              <a:t>electronics</a:t>
            </a:r>
            <a:r>
              <a:rPr kumimoji="0" sz="1800" b="0" i="0" u="none" strike="noStrike" kern="0" cap="none" spc="-35" normalizeH="0" baseline="0" noProof="0" dirty="0">
                <a:ln>
                  <a:noFill/>
                </a:ln>
                <a:solidFill>
                  <a:sysClr val="windowText" lastClr="000000"/>
                </a:solidFill>
                <a:effectLst/>
                <a:uLnTx/>
                <a:uFillTx/>
                <a:latin typeface="Candara"/>
                <a:cs typeface="Candara"/>
              </a:rPr>
              <a:t> </a:t>
            </a:r>
            <a:r>
              <a:rPr kumimoji="0" sz="1800" b="0" i="0" u="none" strike="noStrike" kern="0" cap="none" spc="-25" normalizeH="0" baseline="0" noProof="0" dirty="0">
                <a:ln>
                  <a:noFill/>
                </a:ln>
                <a:solidFill>
                  <a:sysClr val="windowText" lastClr="000000"/>
                </a:solidFill>
                <a:effectLst/>
                <a:uLnTx/>
                <a:uFillTx/>
                <a:latin typeface="Candara"/>
                <a:cs typeface="Candara"/>
              </a:rPr>
              <a:t>for </a:t>
            </a:r>
            <a:r>
              <a:rPr kumimoji="0" sz="1800" b="0" i="0" u="none" strike="noStrike" kern="0" cap="none" spc="0" normalizeH="0" baseline="0" noProof="0" dirty="0">
                <a:ln>
                  <a:noFill/>
                </a:ln>
                <a:solidFill>
                  <a:sysClr val="windowText" lastClr="000000"/>
                </a:solidFill>
                <a:effectLst/>
                <a:uLnTx/>
                <a:uFillTx/>
                <a:latin typeface="Candara"/>
                <a:cs typeface="Candara"/>
              </a:rPr>
              <a:t>LAr,</a:t>
            </a:r>
            <a:r>
              <a:rPr kumimoji="0" sz="1800" b="0" i="0" u="none" strike="noStrike" kern="0" cap="none" spc="-20" normalizeH="0" baseline="0" noProof="0" dirty="0">
                <a:ln>
                  <a:noFill/>
                </a:ln>
                <a:solidFill>
                  <a:sysClr val="windowText" lastClr="000000"/>
                </a:solidFill>
                <a:effectLst/>
                <a:uLnTx/>
                <a:uFillTx/>
                <a:latin typeface="Candara"/>
                <a:cs typeface="Candara"/>
              </a:rPr>
              <a:t> </a:t>
            </a:r>
            <a:r>
              <a:rPr kumimoji="0" sz="1800" b="0" i="0" u="none" strike="noStrike" kern="0" cap="none" spc="0" normalizeH="0" baseline="0" noProof="0" dirty="0">
                <a:ln>
                  <a:noFill/>
                </a:ln>
                <a:solidFill>
                  <a:sysClr val="windowText" lastClr="000000"/>
                </a:solidFill>
                <a:effectLst/>
                <a:uLnTx/>
                <a:uFillTx/>
                <a:latin typeface="Candara"/>
                <a:cs typeface="Candara"/>
              </a:rPr>
              <a:t>Tile,</a:t>
            </a:r>
            <a:r>
              <a:rPr kumimoji="0" sz="1800" b="0" i="0" u="none" strike="noStrike" kern="0" cap="none" spc="-15" normalizeH="0" baseline="0" noProof="0" dirty="0">
                <a:ln>
                  <a:noFill/>
                </a:ln>
                <a:solidFill>
                  <a:sysClr val="windowText" lastClr="000000"/>
                </a:solidFill>
                <a:effectLst/>
                <a:uLnTx/>
                <a:uFillTx/>
                <a:latin typeface="Candara"/>
                <a:cs typeface="Candara"/>
              </a:rPr>
              <a:t> </a:t>
            </a:r>
            <a:r>
              <a:rPr kumimoji="0" sz="1800" b="0" i="0" u="none" strike="noStrike" kern="0" cap="none" spc="-20" normalizeH="0" baseline="0" noProof="0" dirty="0">
                <a:ln>
                  <a:noFill/>
                </a:ln>
                <a:solidFill>
                  <a:sysClr val="windowText" lastClr="000000"/>
                </a:solidFill>
                <a:effectLst/>
                <a:uLnTx/>
                <a:uFillTx/>
                <a:latin typeface="Candara"/>
                <a:cs typeface="Candara"/>
              </a:rPr>
              <a:t>Muons</a:t>
            </a:r>
            <a:endParaRPr kumimoji="0" sz="1800" b="0" i="0" u="none" strike="noStrike" kern="0" cap="none" spc="0" normalizeH="0" baseline="0" noProof="0" dirty="0">
              <a:ln>
                <a:noFill/>
              </a:ln>
              <a:solidFill>
                <a:sysClr val="windowText" lastClr="000000"/>
              </a:solidFill>
              <a:effectLst/>
              <a:uLnTx/>
              <a:uFillTx/>
              <a:latin typeface="Candara"/>
              <a:cs typeface="Candara"/>
            </a:endParaRPr>
          </a:p>
          <a:p>
            <a:pPr marL="298450" marR="0" lvl="0" indent="-285750" defTabSz="914400" eaLnBrk="1" fontAlgn="auto" latinLnBrk="0" hangingPunct="1">
              <a:lnSpc>
                <a:spcPct val="100000"/>
              </a:lnSpc>
              <a:spcBef>
                <a:spcPts val="20"/>
              </a:spcBef>
              <a:spcAft>
                <a:spcPts val="0"/>
              </a:spcAft>
              <a:buClrTx/>
              <a:buSzTx/>
              <a:buFont typeface="Arial"/>
              <a:buChar char="–"/>
              <a:tabLst>
                <a:tab pos="297815" algn="l"/>
                <a:tab pos="298450" algn="l"/>
              </a:tabLst>
              <a:defRPr/>
            </a:pPr>
            <a:r>
              <a:rPr kumimoji="0" sz="1800" b="0" i="0" u="none" strike="noStrike" kern="0" cap="none" spc="0" normalizeH="0" baseline="0" noProof="0" dirty="0">
                <a:ln>
                  <a:noFill/>
                </a:ln>
                <a:solidFill>
                  <a:sysClr val="windowText" lastClr="000000"/>
                </a:solidFill>
                <a:effectLst/>
                <a:uLnTx/>
                <a:uFillTx/>
                <a:latin typeface="Candara"/>
                <a:cs typeface="Candara"/>
              </a:rPr>
              <a:t>Common</a:t>
            </a:r>
            <a:r>
              <a:rPr kumimoji="0" sz="1800" b="0" i="0" u="none" strike="noStrike" kern="0" cap="none" spc="-25" normalizeH="0" baseline="0" noProof="0" dirty="0">
                <a:ln>
                  <a:noFill/>
                </a:ln>
                <a:solidFill>
                  <a:sysClr val="windowText" lastClr="000000"/>
                </a:solidFill>
                <a:effectLst/>
                <a:uLnTx/>
                <a:uFillTx/>
                <a:latin typeface="Candara"/>
                <a:cs typeface="Candara"/>
              </a:rPr>
              <a:t> </a:t>
            </a:r>
            <a:r>
              <a:rPr kumimoji="0" sz="1800" b="0" i="0" u="none" strike="noStrike" kern="0" cap="none" spc="0" normalizeH="0" baseline="0" noProof="0" dirty="0">
                <a:ln>
                  <a:noFill/>
                </a:ln>
                <a:solidFill>
                  <a:sysClr val="windowText" lastClr="000000"/>
                </a:solidFill>
                <a:effectLst/>
                <a:uLnTx/>
                <a:uFillTx/>
                <a:latin typeface="Candara"/>
                <a:cs typeface="Candara"/>
              </a:rPr>
              <a:t>systems</a:t>
            </a:r>
            <a:r>
              <a:rPr kumimoji="0" sz="1800" b="0" i="0" u="none" strike="noStrike" kern="0" cap="none" spc="-25" normalizeH="0" baseline="0" noProof="0" dirty="0">
                <a:ln>
                  <a:noFill/>
                </a:ln>
                <a:solidFill>
                  <a:sysClr val="windowText" lastClr="000000"/>
                </a:solidFill>
                <a:effectLst/>
                <a:uLnTx/>
                <a:uFillTx/>
                <a:latin typeface="Candara"/>
                <a:cs typeface="Candara"/>
              </a:rPr>
              <a:t> and</a:t>
            </a:r>
            <a:endParaRPr kumimoji="0" sz="1800" b="0" i="0" u="none" strike="noStrike" kern="0" cap="none" spc="0" normalizeH="0" baseline="0" noProof="0" dirty="0">
              <a:ln>
                <a:noFill/>
              </a:ln>
              <a:solidFill>
                <a:sysClr val="windowText" lastClr="000000"/>
              </a:solidFill>
              <a:effectLst/>
              <a:uLnTx/>
              <a:uFillTx/>
              <a:latin typeface="Candara"/>
              <a:cs typeface="Candara"/>
            </a:endParaRPr>
          </a:p>
        </p:txBody>
      </p:sp>
      <p:sp>
        <p:nvSpPr>
          <p:cNvPr id="35" name="object 35"/>
          <p:cNvSpPr txBox="1"/>
          <p:nvPr/>
        </p:nvSpPr>
        <p:spPr>
          <a:xfrm>
            <a:off x="206763" y="6122930"/>
            <a:ext cx="2658062" cy="419987"/>
          </a:xfrm>
          <a:prstGeom prst="rect">
            <a:avLst/>
          </a:prstGeom>
          <a:solidFill>
            <a:srgbClr val="FFFFFF"/>
          </a:solidFill>
        </p:spPr>
        <p:txBody>
          <a:bodyPr vert="horz" wrap="square" lIns="0" tIns="0" rIns="0" bIns="0" rtlCol="0">
            <a:spAutoFit/>
          </a:bodyPr>
          <a:lstStyle/>
          <a:p>
            <a:pPr marL="382270" marR="0" lvl="0" indent="0" defTabSz="914400" eaLnBrk="1" fontAlgn="auto" latinLnBrk="0" hangingPunct="1">
              <a:lnSpc>
                <a:spcPts val="1614"/>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ndara"/>
                <a:cs typeface="Candara"/>
              </a:rPr>
              <a:t>infrastructure</a:t>
            </a:r>
            <a:r>
              <a:rPr kumimoji="0" sz="1800" b="0" i="0" u="none" strike="noStrike" kern="0" cap="none" spc="-50" normalizeH="0" baseline="0" noProof="0" dirty="0">
                <a:ln>
                  <a:noFill/>
                </a:ln>
                <a:solidFill>
                  <a:sysClr val="windowText" lastClr="000000"/>
                </a:solidFill>
                <a:effectLst/>
                <a:uLnTx/>
                <a:uFillTx/>
                <a:latin typeface="Candara"/>
                <a:cs typeface="Candara"/>
              </a:rPr>
              <a:t> </a:t>
            </a:r>
            <a:r>
              <a:rPr kumimoji="0" sz="1800" b="0" i="0" u="none" strike="noStrike" kern="0" cap="none" spc="-10" normalizeH="0" baseline="0" noProof="0" dirty="0">
                <a:ln>
                  <a:noFill/>
                </a:ln>
                <a:solidFill>
                  <a:sysClr val="windowText" lastClr="000000"/>
                </a:solidFill>
                <a:effectLst/>
                <a:uLnTx/>
                <a:uFillTx/>
                <a:latin typeface="Candara"/>
                <a:cs typeface="Candara"/>
              </a:rPr>
              <a:t>projects</a:t>
            </a:r>
            <a:endParaRPr kumimoji="0" lang="en-US" sz="1800" b="0" i="0" u="none" strike="noStrike" kern="0" cap="none" spc="-10" normalizeH="0" baseline="0" noProof="0" dirty="0">
              <a:ln>
                <a:noFill/>
              </a:ln>
              <a:solidFill>
                <a:sysClr val="windowText" lastClr="000000"/>
              </a:solidFill>
              <a:effectLst/>
              <a:uLnTx/>
              <a:uFillTx/>
              <a:latin typeface="Candara"/>
              <a:cs typeface="Candara"/>
            </a:endParaRPr>
          </a:p>
          <a:p>
            <a:pPr marL="382270" marR="0" lvl="0" indent="0" defTabSz="914400" eaLnBrk="1" fontAlgn="auto" latinLnBrk="0" hangingPunct="1">
              <a:lnSpc>
                <a:spcPts val="1614"/>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ndara"/>
              <a:cs typeface="Candara"/>
            </a:endParaRPr>
          </a:p>
        </p:txBody>
      </p:sp>
      <p:grpSp>
        <p:nvGrpSpPr>
          <p:cNvPr id="36" name="object 36"/>
          <p:cNvGrpSpPr/>
          <p:nvPr/>
        </p:nvGrpSpPr>
        <p:grpSpPr>
          <a:xfrm>
            <a:off x="7542855" y="1546719"/>
            <a:ext cx="1525270" cy="480695"/>
            <a:chOff x="7542855" y="1546719"/>
            <a:chExt cx="1525270" cy="480695"/>
          </a:xfrm>
        </p:grpSpPr>
        <p:sp>
          <p:nvSpPr>
            <p:cNvPr id="37" name="object 37"/>
            <p:cNvSpPr/>
            <p:nvPr/>
          </p:nvSpPr>
          <p:spPr>
            <a:xfrm>
              <a:off x="7549202" y="1553066"/>
              <a:ext cx="1513205" cy="467995"/>
            </a:xfrm>
            <a:custGeom>
              <a:avLst/>
              <a:gdLst/>
              <a:ahLst/>
              <a:cxnLst/>
              <a:rect l="l" t="t" r="r" b="b"/>
              <a:pathLst>
                <a:path w="1513204" h="467994">
                  <a:moveTo>
                    <a:pt x="1513128" y="0"/>
                  </a:moveTo>
                  <a:lnTo>
                    <a:pt x="0" y="0"/>
                  </a:lnTo>
                  <a:lnTo>
                    <a:pt x="0" y="467715"/>
                  </a:lnTo>
                  <a:lnTo>
                    <a:pt x="1513128" y="467715"/>
                  </a:lnTo>
                  <a:lnTo>
                    <a:pt x="1513128" y="0"/>
                  </a:lnTo>
                  <a:close/>
                </a:path>
              </a:pathLst>
            </a:custGeom>
            <a:solidFill>
              <a:srgbClr val="F8DD7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object 38"/>
            <p:cNvSpPr/>
            <p:nvPr/>
          </p:nvSpPr>
          <p:spPr>
            <a:xfrm>
              <a:off x="7549202" y="1553066"/>
              <a:ext cx="1512570" cy="467995"/>
            </a:xfrm>
            <a:custGeom>
              <a:avLst/>
              <a:gdLst/>
              <a:ahLst/>
              <a:cxnLst/>
              <a:rect l="l" t="t" r="r" b="b"/>
              <a:pathLst>
                <a:path w="1512570" h="467994">
                  <a:moveTo>
                    <a:pt x="0" y="0"/>
                  </a:moveTo>
                  <a:lnTo>
                    <a:pt x="1512361" y="0"/>
                  </a:lnTo>
                  <a:lnTo>
                    <a:pt x="1512361" y="467470"/>
                  </a:lnTo>
                  <a:lnTo>
                    <a:pt x="0" y="467470"/>
                  </a:lnTo>
                  <a:lnTo>
                    <a:pt x="0" y="0"/>
                  </a:lnTo>
                  <a:close/>
                </a:path>
              </a:pathLst>
            </a:custGeom>
            <a:ln w="12693">
              <a:solidFill>
                <a:srgbClr val="9966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9" name="object 39"/>
          <p:cNvSpPr txBox="1"/>
          <p:nvPr/>
        </p:nvSpPr>
        <p:spPr>
          <a:xfrm>
            <a:off x="7555549" y="1559413"/>
            <a:ext cx="1499870" cy="241300"/>
          </a:xfrm>
          <a:prstGeom prst="rect">
            <a:avLst/>
          </a:prstGeom>
          <a:solidFill>
            <a:srgbClr val="F8DD7D"/>
          </a:solidFill>
        </p:spPr>
        <p:txBody>
          <a:bodyPr vert="horz" wrap="square" lIns="0" tIns="15240" rIns="0" bIns="0" rtlCol="0">
            <a:spAutoFit/>
          </a:bodyPr>
          <a:lstStyle/>
          <a:p>
            <a:pPr marL="85090" marR="0" lvl="0" indent="0" defTabSz="914400" eaLnBrk="1" fontAlgn="auto" latinLnBrk="0" hangingPunct="1">
              <a:lnSpc>
                <a:spcPct val="100000"/>
              </a:lnSpc>
              <a:spcBef>
                <a:spcPts val="120"/>
              </a:spcBef>
              <a:spcAft>
                <a:spcPts val="0"/>
              </a:spcAft>
              <a:buClrTx/>
              <a:buSzTx/>
              <a:buFontTx/>
              <a:buNone/>
              <a:tabLst/>
              <a:defRPr/>
            </a:pPr>
            <a:r>
              <a:rPr kumimoji="0" sz="1400" b="1" i="0" u="none" strike="noStrike" kern="0" cap="none" spc="-10" normalizeH="0" baseline="0" noProof="0" dirty="0">
                <a:ln>
                  <a:noFill/>
                </a:ln>
                <a:solidFill>
                  <a:sysClr val="windowText" lastClr="000000"/>
                </a:solidFill>
                <a:effectLst/>
                <a:uLnTx/>
                <a:uFillTx/>
                <a:latin typeface="Arial Narrow"/>
                <a:cs typeface="Arial Narrow"/>
              </a:rPr>
              <a:t>Infrastructure</a:t>
            </a:r>
            <a:r>
              <a:rPr kumimoji="0" sz="1400" b="1" i="0" u="none" strike="noStrike" kern="0" cap="none" spc="50" normalizeH="0" baseline="0" noProof="0" dirty="0">
                <a:ln>
                  <a:noFill/>
                </a:ln>
                <a:solidFill>
                  <a:sysClr val="windowText" lastClr="000000"/>
                </a:solidFill>
                <a:effectLst/>
                <a:uLnTx/>
                <a:uFillTx/>
                <a:latin typeface="Arial Narrow"/>
                <a:cs typeface="Arial Narrow"/>
              </a:rPr>
              <a:t> </a:t>
            </a:r>
            <a:r>
              <a:rPr kumimoji="0" sz="1400" b="1" i="0" u="none" strike="noStrike" kern="0" cap="none" spc="-25" normalizeH="0" baseline="0" noProof="0" dirty="0">
                <a:ln>
                  <a:noFill/>
                </a:ln>
                <a:solidFill>
                  <a:sysClr val="windowText" lastClr="000000"/>
                </a:solidFill>
                <a:effectLst/>
                <a:uLnTx/>
                <a:uFillTx/>
                <a:latin typeface="Arial Narrow"/>
                <a:cs typeface="Arial Narrow"/>
              </a:rPr>
              <a:t>and</a:t>
            </a:r>
            <a:endParaRPr kumimoji="0" sz="14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40" name="object 40"/>
          <p:cNvSpPr txBox="1"/>
          <p:nvPr/>
        </p:nvSpPr>
        <p:spPr>
          <a:xfrm>
            <a:off x="7555549" y="1800140"/>
            <a:ext cx="1499870" cy="214629"/>
          </a:xfrm>
          <a:prstGeom prst="rect">
            <a:avLst/>
          </a:prstGeom>
          <a:solidFill>
            <a:srgbClr val="F8DD7D"/>
          </a:solidFill>
        </p:spPr>
        <p:txBody>
          <a:bodyPr vert="horz" wrap="square" lIns="0" tIns="0" rIns="0" bIns="0" rtlCol="0">
            <a:spAutoFit/>
          </a:bodyPr>
          <a:lstStyle/>
          <a:p>
            <a:pPr marL="85090" marR="0" lvl="0" indent="0" defTabSz="914400" eaLnBrk="1" fontAlgn="auto" latinLnBrk="0" hangingPunct="1">
              <a:lnSpc>
                <a:spcPts val="1585"/>
              </a:lnSpc>
              <a:spcBef>
                <a:spcPts val="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Narrow"/>
                <a:cs typeface="Arial Narrow"/>
              </a:rPr>
              <a:t>Common</a:t>
            </a:r>
            <a:r>
              <a:rPr kumimoji="0" sz="1400" b="1" i="0" u="none" strike="noStrike" kern="0" cap="none" spc="-10" normalizeH="0" baseline="0" noProof="0" dirty="0">
                <a:ln>
                  <a:noFill/>
                </a:ln>
                <a:solidFill>
                  <a:sysClr val="windowText" lastClr="000000"/>
                </a:solidFill>
                <a:effectLst/>
                <a:uLnTx/>
                <a:uFillTx/>
                <a:latin typeface="Arial Narrow"/>
                <a:cs typeface="Arial Narrow"/>
              </a:rPr>
              <a:t> Projects</a:t>
            </a:r>
            <a:endParaRPr kumimoji="0" sz="1400" b="0" i="0" u="none" strike="noStrike" kern="0" cap="none" spc="0" normalizeH="0" baseline="0" noProof="0">
              <a:ln>
                <a:noFill/>
              </a:ln>
              <a:solidFill>
                <a:sysClr val="windowText" lastClr="000000"/>
              </a:solidFill>
              <a:effectLst/>
              <a:uLnTx/>
              <a:uFillTx/>
              <a:latin typeface="Arial Narrow"/>
              <a:cs typeface="Arial Narrow"/>
            </a:endParaRPr>
          </a:p>
        </p:txBody>
      </p:sp>
      <p:pic>
        <p:nvPicPr>
          <p:cNvPr id="41" name="object 41"/>
          <p:cNvPicPr/>
          <p:nvPr/>
        </p:nvPicPr>
        <p:blipFill>
          <a:blip r:embed="rId8" cstate="print"/>
          <a:stretch>
            <a:fillRect/>
          </a:stretch>
        </p:blipFill>
        <p:spPr>
          <a:xfrm>
            <a:off x="66306" y="1919301"/>
            <a:ext cx="203106" cy="201166"/>
          </a:xfrm>
          <a:prstGeom prst="rect">
            <a:avLst/>
          </a:prstGeom>
        </p:spPr>
      </p:pic>
      <p:pic>
        <p:nvPicPr>
          <p:cNvPr id="42" name="object 42"/>
          <p:cNvPicPr/>
          <p:nvPr/>
        </p:nvPicPr>
        <p:blipFill>
          <a:blip r:embed="rId9" cstate="print"/>
          <a:stretch>
            <a:fillRect/>
          </a:stretch>
        </p:blipFill>
        <p:spPr>
          <a:xfrm>
            <a:off x="60566" y="4609708"/>
            <a:ext cx="231520" cy="224136"/>
          </a:xfrm>
          <a:prstGeom prst="rect">
            <a:avLst/>
          </a:prstGeom>
        </p:spPr>
      </p:pic>
      <p:sp>
        <p:nvSpPr>
          <p:cNvPr id="43" name="object 43"/>
          <p:cNvSpPr txBox="1"/>
          <p:nvPr/>
        </p:nvSpPr>
        <p:spPr>
          <a:xfrm>
            <a:off x="8846970" y="6611800"/>
            <a:ext cx="269240" cy="217804"/>
          </a:xfrm>
          <a:prstGeom prst="rect">
            <a:avLst/>
          </a:prstGeom>
        </p:spPr>
        <p:txBody>
          <a:bodyPr vert="horz" wrap="square" lIns="0" tIns="11430" rIns="0" bIns="0" rtlCol="0">
            <a:spAutoFit/>
          </a:bodyPr>
          <a:lstStyle/>
          <a:p>
            <a:pPr marL="62230" marR="0" lvl="0" indent="0" defTabSz="914400" eaLnBrk="1" fontAlgn="auto" latinLnBrk="0" hangingPunct="1">
              <a:lnSpc>
                <a:spcPct val="100000"/>
              </a:lnSpc>
              <a:spcBef>
                <a:spcPts val="90"/>
              </a:spcBef>
              <a:spcAft>
                <a:spcPts val="0"/>
              </a:spcAft>
              <a:buClrTx/>
              <a:buSzTx/>
              <a:buFontTx/>
              <a:buNone/>
              <a:tabLst/>
              <a:defRPr/>
            </a:pPr>
            <a:fld id="{81D60167-4931-47E6-BA6A-407CBD079E47}" type="slidenum">
              <a:rPr kumimoji="0" sz="1200" b="1" i="0" u="none" strike="noStrike" kern="0" cap="none" spc="-25" normalizeH="0" baseline="0" noProof="0" dirty="0">
                <a:ln>
                  <a:noFill/>
                </a:ln>
                <a:solidFill>
                  <a:srgbClr val="0F6636"/>
                </a:solidFill>
                <a:effectLst/>
                <a:uLnTx/>
                <a:uFillTx/>
                <a:latin typeface="Calibri"/>
                <a:cs typeface="Calibri"/>
              </a:rPr>
              <a:pPr marL="62230" marR="0" lvl="0" indent="0" defTabSz="914400" eaLnBrk="1" fontAlgn="auto" latinLnBrk="0" hangingPunct="1">
                <a:lnSpc>
                  <a:spcPct val="100000"/>
                </a:lnSpc>
                <a:spcBef>
                  <a:spcPts val="90"/>
                </a:spcBef>
                <a:spcAft>
                  <a:spcPts val="0"/>
                </a:spcAft>
                <a:buClrTx/>
                <a:buSzTx/>
                <a:buFontTx/>
                <a:buNone/>
                <a:tabLst/>
                <a:defRPr/>
              </a:pPr>
              <a:t>11</a:t>
            </a:fld>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44" name="object 59">
            <a:extLst>
              <a:ext uri="{FF2B5EF4-FFF2-40B4-BE49-F238E27FC236}">
                <a16:creationId xmlns:a16="http://schemas.microsoft.com/office/drawing/2014/main" id="{7C440BD4-B4CA-4AAF-8132-18AEEABAF105}"/>
              </a:ext>
            </a:extLst>
          </p:cNvPr>
          <p:cNvSpPr txBox="1"/>
          <p:nvPr/>
        </p:nvSpPr>
        <p:spPr>
          <a:xfrm>
            <a:off x="78738" y="832104"/>
            <a:ext cx="8921981" cy="642227"/>
          </a:xfrm>
          <a:prstGeom prst="rect">
            <a:avLst/>
          </a:prstGeom>
        </p:spPr>
        <p:txBody>
          <a:bodyPr vert="horz" wrap="square" lIns="0" tIns="60960" rIns="0" bIns="0" rtlCol="0">
            <a:spAutoFit/>
          </a:bodyPr>
          <a:lstStyle/>
          <a:p>
            <a:pPr marL="194945" marR="5080" lvl="0" indent="-182880" defTabSz="914400" eaLnBrk="1" fontAlgn="auto" latinLnBrk="0" hangingPunct="1">
              <a:lnSpc>
                <a:spcPts val="2020"/>
              </a:lnSpc>
              <a:spcBef>
                <a:spcPts val="480"/>
              </a:spcBef>
              <a:spcAft>
                <a:spcPts val="0"/>
              </a:spcAft>
              <a:buClrTx/>
              <a:buSzTx/>
              <a:buFont typeface="Arial"/>
              <a:buChar char="•"/>
              <a:tabLst>
                <a:tab pos="195580" algn="l"/>
              </a:tabLst>
              <a:defRPr/>
            </a:pPr>
            <a:r>
              <a:rPr lang="en-US" sz="2000" b="1" kern="0" dirty="0">
                <a:solidFill>
                  <a:srgbClr val="136737"/>
                </a:solidFill>
                <a:latin typeface="Candara"/>
                <a:cs typeface="Candara"/>
              </a:rPr>
              <a:t>U</a:t>
            </a:r>
            <a:r>
              <a:rPr kumimoji="0" lang="en-US" sz="2000" b="1" i="0" u="none" strike="noStrike" kern="0" cap="none" spc="0" normalizeH="0" baseline="0" noProof="0" dirty="0" err="1">
                <a:ln>
                  <a:noFill/>
                </a:ln>
                <a:solidFill>
                  <a:srgbClr val="136737"/>
                </a:solidFill>
                <a:effectLst/>
                <a:uLnTx/>
                <a:uFillTx/>
                <a:latin typeface="Candara"/>
                <a:cs typeface="Candara"/>
              </a:rPr>
              <a:t>pgrade</a:t>
            </a:r>
            <a:r>
              <a:rPr kumimoji="0" lang="en-US" sz="2000" b="1" i="0" u="none" strike="noStrike" kern="0" cap="none" spc="0" normalizeH="0" baseline="0" noProof="0" dirty="0">
                <a:ln>
                  <a:noFill/>
                </a:ln>
                <a:solidFill>
                  <a:srgbClr val="136737"/>
                </a:solidFill>
                <a:effectLst/>
                <a:uLnTx/>
                <a:uFillTx/>
                <a:latin typeface="Candara"/>
                <a:cs typeface="Candara"/>
              </a:rPr>
              <a:t> for performance at high rate &amp; high efficiency for LHC Run 4.</a:t>
            </a:r>
          </a:p>
          <a:p>
            <a:pPr marL="194945" marR="5080" lvl="0" indent="-182880" defTabSz="914400" eaLnBrk="1" fontAlgn="auto" latinLnBrk="0" hangingPunct="1">
              <a:lnSpc>
                <a:spcPts val="2020"/>
              </a:lnSpc>
              <a:spcBef>
                <a:spcPts val="480"/>
              </a:spcBef>
              <a:spcAft>
                <a:spcPts val="0"/>
              </a:spcAft>
              <a:buClrTx/>
              <a:buSzTx/>
              <a:buFont typeface="Arial"/>
              <a:buChar char="•"/>
              <a:tabLst>
                <a:tab pos="195580" algn="l"/>
              </a:tabLst>
              <a:defRPr/>
            </a:pPr>
            <a:r>
              <a:rPr kumimoji="0" lang="en-US" sz="2000" b="1" i="0" u="none" strike="noStrike" kern="0" cap="none" spc="0" normalizeH="0" baseline="0" noProof="0" dirty="0">
                <a:ln>
                  <a:noFill/>
                </a:ln>
                <a:solidFill>
                  <a:srgbClr val="136737"/>
                </a:solidFill>
                <a:effectLst/>
                <a:uLnTx/>
                <a:uFillTx/>
                <a:latin typeface="Candara"/>
                <a:cs typeface="Candara"/>
              </a:rPr>
              <a:t>NSF &amp; DOE support large U.S. roles. </a:t>
            </a:r>
            <a:r>
              <a:rPr kumimoji="0" lang="en-US" i="0" u="none" strike="noStrike" kern="0" cap="none" spc="0" normalizeH="0" baseline="0" noProof="0" dirty="0">
                <a:ln>
                  <a:noFill/>
                </a:ln>
                <a:solidFill>
                  <a:srgbClr val="136737"/>
                </a:solidFill>
                <a:effectLst/>
                <a:uLnTx/>
                <a:uFillTx/>
                <a:latin typeface="Candara"/>
                <a:cs typeface="Candara"/>
              </a:rPr>
              <a:t>NSF MREFC – Feb. 2020; DOE CD-2 in Fall 2022</a:t>
            </a:r>
            <a:r>
              <a:rPr kumimoji="0" lang="en-US" sz="2000" b="1" i="0" u="none" strike="noStrike" kern="0" cap="none" spc="0" normalizeH="0" baseline="0" noProof="0" dirty="0">
                <a:ln>
                  <a:noFill/>
                </a:ln>
                <a:solidFill>
                  <a:srgbClr val="136737"/>
                </a:solidFill>
                <a:effectLst/>
                <a:uLnTx/>
                <a:uFillTx/>
                <a:latin typeface="Candara"/>
                <a:cs typeface="Candara"/>
              </a:rPr>
              <a:t> </a:t>
            </a:r>
            <a:endParaRPr kumimoji="0" sz="2000" b="0" i="0" u="none" strike="noStrike" kern="0" cap="none" spc="0" normalizeH="0" baseline="0" noProof="0" dirty="0">
              <a:ln>
                <a:noFill/>
              </a:ln>
              <a:solidFill>
                <a:sysClr val="windowText" lastClr="000000"/>
              </a:solidFill>
              <a:effectLst/>
              <a:uLnTx/>
              <a:uFillTx/>
              <a:latin typeface="Candara"/>
              <a:cs typeface="Candar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54535"/>
            <a:ext cx="8014678" cy="563562"/>
          </a:xfrm>
        </p:spPr>
        <p:txBody>
          <a:bodyPr/>
          <a:lstStyle/>
          <a:p>
            <a:pPr algn="l"/>
            <a:r>
              <a:rPr lang="en-US" sz="2900" dirty="0" err="1">
                <a:latin typeface="Arial" panose="020B0604020202020204" pitchFamily="34" charset="0"/>
                <a:cs typeface="Arial" panose="020B0604020202020204" pitchFamily="34" charset="0"/>
              </a:rPr>
              <a:t>LHCb</a:t>
            </a:r>
            <a:r>
              <a:rPr lang="en-US" sz="2900" dirty="0">
                <a:latin typeface="Arial" panose="020B0604020202020204" pitchFamily="34" charset="0"/>
                <a:cs typeface="Arial" panose="020B0604020202020204" pitchFamily="34" charset="0"/>
              </a:rPr>
              <a:t> Upgrades I &amp; II</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descr="Graph of instantaneous and integrated luminosity for LHCb vs. year, identifying timing of LHCb upgrades I and II.">
            <a:extLst>
              <a:ext uri="{FF2B5EF4-FFF2-40B4-BE49-F238E27FC236}">
                <a16:creationId xmlns:a16="http://schemas.microsoft.com/office/drawing/2014/main" id="{D0D077D0-EC3E-482E-A35C-FD06FEEE16BD}"/>
              </a:ext>
            </a:extLst>
          </p:cNvPr>
          <p:cNvPicPr>
            <a:picLocks noChangeAspect="1"/>
          </p:cNvPicPr>
          <p:nvPr/>
        </p:nvPicPr>
        <p:blipFill>
          <a:blip r:embed="rId4"/>
          <a:stretch>
            <a:fillRect/>
          </a:stretch>
        </p:blipFill>
        <p:spPr>
          <a:xfrm>
            <a:off x="4632081" y="862680"/>
            <a:ext cx="4383047" cy="2636298"/>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F79D52F-CA9D-4989-B9C3-804A864510B6}"/>
                  </a:ext>
                </a:extLst>
              </p:cNvPr>
              <p:cNvSpPr txBox="1"/>
              <p:nvPr/>
            </p:nvSpPr>
            <p:spPr>
              <a:xfrm>
                <a:off x="6907961" y="3407538"/>
                <a:ext cx="2136711" cy="6755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Upgrade II</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𝓛</m:t>
                          </m:r>
                        </m:e>
                        <m:sub>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𝒑𝒆𝒂𝒌</m:t>
                          </m:r>
                        </m:sub>
                      </m:sSub>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𝟏</m:t>
                      </m:r>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𝟓</m:t>
                      </m:r>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sSup>
                        <m:sSupPr>
                          <m:ctrlP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pPr>
                        <m:e>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𝟏𝟎</m:t>
                          </m:r>
                        </m:e>
                        <m:sup>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𝟑𝟒</m:t>
                          </m:r>
                        </m:sup>
                      </m:sSup>
                      <m:sSup>
                        <m:sSupPr>
                          <m:ctrlP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pPr>
                        <m:e>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𝒄𝒎</m:t>
                          </m:r>
                        </m:e>
                        <m:sup>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𝟐</m:t>
                          </m:r>
                        </m:sup>
                      </m:sSup>
                      <m:sSup>
                        <m:sSupPr>
                          <m:ctrlP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pPr>
                        <m:e>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𝒔</m:t>
                          </m:r>
                        </m:e>
                        <m:sup>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𝟏</m:t>
                          </m:r>
                        </m:sup>
                      </m:sSup>
                    </m:oMath>
                  </m:oMathPara>
                </a14:m>
                <a:endParaRPr kumimoji="0" lang="en-US" sz="1200" b="1" i="0" u="none" strike="noStrike" kern="1200" cap="none" spc="0" normalizeH="0" baseline="0" noProof="0" dirty="0">
                  <a:ln>
                    <a:noFill/>
                  </a:ln>
                  <a:solidFill>
                    <a:srgbClr val="FF0000"/>
                  </a:solidFill>
                  <a:effectLst/>
                  <a:uLnTx/>
                  <a:uFillTx/>
                  <a:latin typeface="Calibri"/>
                  <a:ea typeface="Cambria Math"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𝓛</m:t>
                          </m:r>
                        </m:e>
                        <m:sub>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𝒊𝒏𝒕</m:t>
                          </m:r>
                        </m:sub>
                      </m:sSub>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𝟑𝟎𝟎</m:t>
                      </m:r>
                      <m:sSup>
                        <m:sSupPr>
                          <m:ctrlPr>
                            <a:rPr kumimoji="0" lang="en-US" sz="12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pPr>
                        <m:e>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𝒇𝒃</m:t>
                          </m:r>
                        </m:e>
                        <m:sup>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1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𝟏</m:t>
                          </m:r>
                        </m:sup>
                      </m:sSup>
                    </m:oMath>
                  </m:oMathPara>
                </a14:m>
                <a:endParaRPr kumimoji="0" lang="en-US" sz="1200" b="1" i="0" u="none" strike="noStrike" kern="1200" cap="none" spc="0" normalizeH="0" baseline="0" noProof="0" dirty="0">
                  <a:ln>
                    <a:noFill/>
                  </a:ln>
                  <a:solidFill>
                    <a:srgbClr val="FF0000"/>
                  </a:solidFill>
                  <a:effectLst/>
                  <a:uLnTx/>
                  <a:uFillTx/>
                  <a:latin typeface="Calibri"/>
                  <a:ea typeface="+mn-ea"/>
                  <a:cs typeface="+mn-cs"/>
                </a:endParaRPr>
              </a:p>
            </p:txBody>
          </p:sp>
        </mc:Choice>
        <mc:Fallback xmlns="">
          <p:sp>
            <p:nvSpPr>
              <p:cNvPr id="14" name="TextBox 13">
                <a:extLst>
                  <a:ext uri="{FF2B5EF4-FFF2-40B4-BE49-F238E27FC236}">
                    <a16:creationId xmlns:a16="http://schemas.microsoft.com/office/drawing/2014/main" id="{7F79D52F-CA9D-4989-B9C3-804A864510B6}"/>
                  </a:ext>
                </a:extLst>
              </p:cNvPr>
              <p:cNvSpPr txBox="1">
                <a:spLocks noRot="1" noChangeAspect="1" noMove="1" noResize="1" noEditPoints="1" noAdjustHandles="1" noChangeArrowheads="1" noChangeShapeType="1" noTextEdit="1"/>
              </p:cNvSpPr>
              <p:nvPr/>
            </p:nvSpPr>
            <p:spPr>
              <a:xfrm>
                <a:off x="6907961" y="3407538"/>
                <a:ext cx="2136711" cy="675506"/>
              </a:xfrm>
              <a:prstGeom prst="rect">
                <a:avLst/>
              </a:prstGeom>
              <a:blipFill>
                <a:blip r:embed="rId5"/>
                <a:stretch>
                  <a:fillRect t="-901" b="-18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11BBC2E-D9EE-4442-A494-EAB67CD75150}"/>
                  </a:ext>
                </a:extLst>
              </p:cNvPr>
              <p:cNvSpPr txBox="1"/>
              <p:nvPr/>
            </p:nvSpPr>
            <p:spPr>
              <a:xfrm>
                <a:off x="4926559" y="3414999"/>
                <a:ext cx="2146041" cy="6755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F81BD">
                        <a:lumMod val="75000"/>
                      </a:srgbClr>
                    </a:solidFill>
                    <a:effectLst/>
                    <a:uLnTx/>
                    <a:uFillTx/>
                    <a:latin typeface="Times New Roman" panose="02020603050405020304" pitchFamily="18" charset="0"/>
                    <a:ea typeface="+mn-ea"/>
                    <a:cs typeface="Times New Roman" panose="02020603050405020304" pitchFamily="18" charset="0"/>
                  </a:rPr>
                  <a:t>Upgrade I</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t>𝓛</m:t>
                          </m:r>
                        </m:e>
                        <m:sub>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mn-ea"/>
                              <a:cs typeface="+mn-cs"/>
                            </a:rPr>
                            <m:t>𝒑𝒆𝒂𝒌</m:t>
                          </m:r>
                        </m:sub>
                      </m:sSub>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mn-ea"/>
                          <a:cs typeface="+mn-cs"/>
                        </a:rPr>
                        <m:t>=</m:t>
                      </m:r>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mn-ea"/>
                          <a:cs typeface="+mn-cs"/>
                        </a:rPr>
                        <m:t>𝟐</m:t>
                      </m:r>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mn-ea"/>
                          <a:cs typeface="+mn-cs"/>
                        </a:rPr>
                        <m:t>.</m:t>
                      </m:r>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mn-ea"/>
                          <a:cs typeface="+mn-cs"/>
                        </a:rPr>
                        <m:t>𝟎</m:t>
                      </m:r>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t>×</m:t>
                      </m:r>
                      <m:sSup>
                        <m:sSupPr>
                          <m:ctrlP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ctrlPr>
                        </m:sSupPr>
                        <m:e>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t>𝟏𝟎</m:t>
                          </m:r>
                        </m:e>
                        <m:sup>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t>𝟑𝟑</m:t>
                          </m:r>
                        </m:sup>
                      </m:sSup>
                      <m:sSup>
                        <m:sSupPr>
                          <m:ctrlP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ctrlPr>
                        </m:sSupPr>
                        <m:e>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t>𝒄𝒎</m:t>
                          </m:r>
                        </m:e>
                        <m:sup>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t>−</m:t>
                          </m:r>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t>𝟐</m:t>
                          </m:r>
                        </m:sup>
                      </m:sSup>
                      <m:sSup>
                        <m:sSupPr>
                          <m:ctrlP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ctrlPr>
                        </m:sSupPr>
                        <m:e>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t>𝒔</m:t>
                          </m:r>
                        </m:e>
                        <m:sup>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t>−</m:t>
                          </m:r>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t>𝟏</m:t>
                          </m:r>
                        </m:sup>
                      </m:sSup>
                    </m:oMath>
                  </m:oMathPara>
                </a14:m>
                <a:endParaRPr kumimoji="0" lang="en-US" sz="1200" b="1" i="0" u="none" strike="noStrike" kern="0" cap="none" spc="0" normalizeH="0" baseline="0" noProof="0" dirty="0">
                  <a:ln>
                    <a:noFill/>
                  </a:ln>
                  <a:solidFill>
                    <a:srgbClr val="4F81BD">
                      <a:lumMod val="75000"/>
                    </a:srgbClr>
                  </a:solidFill>
                  <a:effectLst/>
                  <a:uLnTx/>
                  <a:uFillTx/>
                  <a:latin typeface="Calibri"/>
                  <a:ea typeface="Cambria Math"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t>𝓛</m:t>
                          </m:r>
                        </m:e>
                        <m:sub>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t>𝒊𝒏𝒕</m:t>
                          </m:r>
                        </m:sub>
                      </m:sSub>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mn-ea"/>
                          <a:cs typeface="+mn-cs"/>
                        </a:rPr>
                        <m:t>=</m:t>
                      </m:r>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mn-ea"/>
                          <a:cs typeface="+mn-cs"/>
                        </a:rPr>
                        <m:t>𝟓𝟎</m:t>
                      </m:r>
                      <m:sSup>
                        <m:sSupPr>
                          <m:ctrlP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ctrlPr>
                        </m:sSupPr>
                        <m:e>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t>𝒇𝒃</m:t>
                          </m:r>
                        </m:e>
                        <m:sup>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t>−</m:t>
                          </m:r>
                          <m:r>
                            <a:rPr kumimoji="0" lang="en-US" sz="1200" b="1" i="1" u="none" strike="noStrike" kern="0" cap="none" spc="0" normalizeH="0" baseline="0" noProof="0" smtClean="0">
                              <a:ln>
                                <a:noFill/>
                              </a:ln>
                              <a:solidFill>
                                <a:srgbClr val="4F81BD">
                                  <a:lumMod val="75000"/>
                                </a:srgbClr>
                              </a:solidFill>
                              <a:effectLst/>
                              <a:uLnTx/>
                              <a:uFillTx/>
                              <a:latin typeface="Cambria Math" panose="02040503050406030204" pitchFamily="18" charset="0"/>
                              <a:ea typeface="Cambria Math" panose="02040503050406030204" pitchFamily="18" charset="0"/>
                              <a:cs typeface="+mn-cs"/>
                            </a:rPr>
                            <m:t>𝟏</m:t>
                          </m:r>
                        </m:sup>
                      </m:sSup>
                    </m:oMath>
                  </m:oMathPara>
                </a14:m>
                <a:endParaRPr kumimoji="0" lang="en-US" sz="1200" b="0" i="0" u="none" strike="noStrike" kern="0" cap="none" spc="0" normalizeH="0" baseline="0" noProof="0" dirty="0">
                  <a:ln>
                    <a:noFill/>
                  </a:ln>
                  <a:solidFill>
                    <a:srgbClr val="4F81BD">
                      <a:lumMod val="75000"/>
                    </a:srgbClr>
                  </a:solidFill>
                  <a:effectLst/>
                  <a:uLnTx/>
                  <a:uFillTx/>
                  <a:latin typeface="Calibri"/>
                  <a:ea typeface="+mn-ea"/>
                  <a:cs typeface="+mn-cs"/>
                </a:endParaRPr>
              </a:p>
            </p:txBody>
          </p:sp>
        </mc:Choice>
        <mc:Fallback xmlns="">
          <p:sp>
            <p:nvSpPr>
              <p:cNvPr id="15" name="TextBox 14">
                <a:extLst>
                  <a:ext uri="{FF2B5EF4-FFF2-40B4-BE49-F238E27FC236}">
                    <a16:creationId xmlns:a16="http://schemas.microsoft.com/office/drawing/2014/main" id="{811BBC2E-D9EE-4442-A494-EAB67CD75150}"/>
                  </a:ext>
                </a:extLst>
              </p:cNvPr>
              <p:cNvSpPr txBox="1">
                <a:spLocks noRot="1" noChangeAspect="1" noMove="1" noResize="1" noEditPoints="1" noAdjustHandles="1" noChangeArrowheads="1" noChangeShapeType="1" noTextEdit="1"/>
              </p:cNvSpPr>
              <p:nvPr/>
            </p:nvSpPr>
            <p:spPr>
              <a:xfrm>
                <a:off x="4926559" y="3414999"/>
                <a:ext cx="2146041" cy="675506"/>
              </a:xfrm>
              <a:prstGeom prst="rect">
                <a:avLst/>
              </a:prstGeom>
              <a:blipFill>
                <a:blip r:embed="rId6"/>
                <a:stretch>
                  <a:fillRect b="-1802"/>
                </a:stretch>
              </a:blipFill>
            </p:spPr>
            <p:txBody>
              <a:bodyPr/>
              <a:lstStyle/>
              <a:p>
                <a:r>
                  <a:rPr lang="en-US">
                    <a:noFill/>
                  </a:rPr>
                  <a:t> </a:t>
                </a:r>
              </a:p>
            </p:txBody>
          </p:sp>
        </mc:Fallback>
      </mc:AlternateContent>
      <p:pic>
        <p:nvPicPr>
          <p:cNvPr id="16" name="Picture 15" descr="Cutaway view of LHCb detector showing detector upgrades for LHC Run 3 and for HL-LHC, with identification of U.S. contributions.">
            <a:extLst>
              <a:ext uri="{FF2B5EF4-FFF2-40B4-BE49-F238E27FC236}">
                <a16:creationId xmlns:a16="http://schemas.microsoft.com/office/drawing/2014/main" id="{842E51B2-8F87-47F6-B6FF-F15F3161E396}"/>
              </a:ext>
            </a:extLst>
          </p:cNvPr>
          <p:cNvPicPr>
            <a:picLocks noChangeAspect="1"/>
          </p:cNvPicPr>
          <p:nvPr/>
        </p:nvPicPr>
        <p:blipFill>
          <a:blip r:embed="rId7"/>
          <a:stretch>
            <a:fillRect/>
          </a:stretch>
        </p:blipFill>
        <p:spPr>
          <a:xfrm>
            <a:off x="0" y="806073"/>
            <a:ext cx="4760208" cy="3284432"/>
          </a:xfrm>
          <a:prstGeom prst="rect">
            <a:avLst/>
          </a:prstGeom>
        </p:spPr>
      </p:pic>
      <p:sp>
        <p:nvSpPr>
          <p:cNvPr id="8" name="TextBox 7">
            <a:extLst>
              <a:ext uri="{FF2B5EF4-FFF2-40B4-BE49-F238E27FC236}">
                <a16:creationId xmlns:a16="http://schemas.microsoft.com/office/drawing/2014/main" id="{17537131-4D4B-4EE3-8871-09282B4D9B8D}"/>
              </a:ext>
            </a:extLst>
          </p:cNvPr>
          <p:cNvSpPr txBox="1"/>
          <p:nvPr/>
        </p:nvSpPr>
        <p:spPr>
          <a:xfrm>
            <a:off x="5887612" y="5542380"/>
            <a:ext cx="31240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Upgrade II – </a:t>
            </a:r>
            <a:r>
              <a:rPr kumimoji="0" lang="en-US" sz="1600" b="0" i="1" u="none" strike="noStrike" kern="1200" cap="none" spc="0" normalizeH="0" baseline="0" noProof="0" dirty="0">
                <a:ln>
                  <a:noFill/>
                </a:ln>
                <a:solidFill>
                  <a:srgbClr val="FF0000"/>
                </a:solidFill>
                <a:effectLst/>
                <a:uLnTx/>
                <a:uFillTx/>
                <a:latin typeface="Calibri"/>
                <a:ea typeface="+mn-ea"/>
                <a:cs typeface="+mn-cs"/>
              </a:rPr>
              <a:t>Key features</a:t>
            </a:r>
            <a:endParaRPr kumimoji="0" lang="en-US" sz="1600" b="0" i="0" u="none" strike="noStrike" kern="1200" cap="none" spc="0" normalizeH="0" baseline="0" noProof="0" dirty="0">
              <a:ln>
                <a:noFill/>
              </a:ln>
              <a:solidFill>
                <a:srgbClr val="FF0000"/>
              </a:solidFill>
              <a:effectLst/>
              <a:uLnTx/>
              <a:uFillTx/>
              <a:latin typeface="Calibri"/>
              <a:ea typeface="+mn-ea"/>
              <a:cs typeface="+mn-cs"/>
            </a:endParaRPr>
          </a:p>
          <a:p>
            <a:pPr marL="1682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4D vertex detector</a:t>
            </a:r>
          </a:p>
          <a:p>
            <a:pPr marL="1682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5D calorimeter   -   </a:t>
            </a:r>
            <a:r>
              <a:rPr kumimoji="0" lang="en-US" sz="1600" b="0" i="1" u="none" strike="noStrike" kern="1200" cap="none" spc="0" normalizeH="0" baseline="0" noProof="0" dirty="0">
                <a:ln>
                  <a:noFill/>
                </a:ln>
                <a:solidFill>
                  <a:srgbClr val="FF0000"/>
                </a:solidFill>
                <a:effectLst/>
                <a:uLnTx/>
                <a:uFillTx/>
                <a:latin typeface="Calibri"/>
                <a:ea typeface="+mn-ea"/>
                <a:cs typeface="+mn-cs"/>
              </a:rPr>
              <a:t>U.S. R&amp;D</a:t>
            </a:r>
            <a:endParaRPr kumimoji="0" lang="en-US" sz="16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9" name="Picture 8" descr="Photo of LHCb upstream tracker detector, a component of Upgrade I.">
            <a:extLst>
              <a:ext uri="{FF2B5EF4-FFF2-40B4-BE49-F238E27FC236}">
                <a16:creationId xmlns:a16="http://schemas.microsoft.com/office/drawing/2014/main" id="{F9209F88-584E-4C43-A980-726443907FE2}"/>
              </a:ext>
            </a:extLst>
          </p:cNvPr>
          <p:cNvPicPr>
            <a:picLocks noChangeAspect="1"/>
          </p:cNvPicPr>
          <p:nvPr/>
        </p:nvPicPr>
        <p:blipFill>
          <a:blip r:embed="rId8"/>
          <a:stretch>
            <a:fillRect/>
          </a:stretch>
        </p:blipFill>
        <p:spPr>
          <a:xfrm rot="16200000">
            <a:off x="719656" y="4616092"/>
            <a:ext cx="1342146" cy="2202970"/>
          </a:xfrm>
          <a:prstGeom prst="rect">
            <a:avLst/>
          </a:prstGeom>
        </p:spPr>
      </p:pic>
      <p:sp>
        <p:nvSpPr>
          <p:cNvPr id="17" name="TextBox 16">
            <a:extLst>
              <a:ext uri="{FF2B5EF4-FFF2-40B4-BE49-F238E27FC236}">
                <a16:creationId xmlns:a16="http://schemas.microsoft.com/office/drawing/2014/main" id="{9643AA7A-BA3F-4AD1-826F-BCF1F611BAD2}"/>
              </a:ext>
            </a:extLst>
          </p:cNvPr>
          <p:cNvSpPr txBox="1"/>
          <p:nvPr/>
        </p:nvSpPr>
        <p:spPr>
          <a:xfrm>
            <a:off x="2453946" y="5757550"/>
            <a:ext cx="21367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lumMod val="75000"/>
                  </a:srgbClr>
                </a:solidFill>
                <a:effectLst/>
                <a:uLnTx/>
                <a:uFillTx/>
                <a:latin typeface="Calibri"/>
                <a:ea typeface="+mn-ea"/>
                <a:cs typeface="+mn-cs"/>
              </a:rPr>
              <a:t>U.S. leadership in upstream tracker detector</a:t>
            </a:r>
            <a:endPar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endParaRPr>
          </a:p>
        </p:txBody>
      </p:sp>
      <p:pic>
        <p:nvPicPr>
          <p:cNvPr id="18" name="Picture 17" descr="Drawing of cross-section of LHCb magnet and photo of inside of LHCb magnet, showing location of new low-momentum tracker stations, an Upgrade Ib.">
            <a:extLst>
              <a:ext uri="{FF2B5EF4-FFF2-40B4-BE49-F238E27FC236}">
                <a16:creationId xmlns:a16="http://schemas.microsoft.com/office/drawing/2014/main" id="{38F2A49A-EEC9-4C69-9039-0E7163E6D7E8}"/>
              </a:ext>
            </a:extLst>
          </p:cNvPr>
          <p:cNvPicPr>
            <a:picLocks noChangeAspect="1"/>
          </p:cNvPicPr>
          <p:nvPr/>
        </p:nvPicPr>
        <p:blipFill>
          <a:blip r:embed="rId9"/>
          <a:stretch>
            <a:fillRect/>
          </a:stretch>
        </p:blipFill>
        <p:spPr>
          <a:xfrm>
            <a:off x="3107095" y="4185018"/>
            <a:ext cx="3124020" cy="1333371"/>
          </a:xfrm>
          <a:prstGeom prst="rect">
            <a:avLst/>
          </a:prstGeom>
        </p:spPr>
      </p:pic>
      <p:sp>
        <p:nvSpPr>
          <p:cNvPr id="19" name="TextBox 18">
            <a:extLst>
              <a:ext uri="{FF2B5EF4-FFF2-40B4-BE49-F238E27FC236}">
                <a16:creationId xmlns:a16="http://schemas.microsoft.com/office/drawing/2014/main" id="{1B3D7F73-E7AD-402A-A7E2-BF9804C6C417}"/>
              </a:ext>
            </a:extLst>
          </p:cNvPr>
          <p:cNvSpPr txBox="1"/>
          <p:nvPr/>
        </p:nvSpPr>
        <p:spPr>
          <a:xfrm>
            <a:off x="6245279" y="4314410"/>
            <a:ext cx="213671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lumMod val="75000"/>
                  </a:srgbClr>
                </a:solidFill>
                <a:effectLst/>
                <a:uLnTx/>
                <a:uFillTx/>
                <a:latin typeface="Calibri"/>
                <a:ea typeface="+mn-ea"/>
                <a:cs typeface="+mn-cs"/>
              </a:rPr>
              <a:t>Upgrade </a:t>
            </a:r>
            <a:r>
              <a:rPr kumimoji="0" lang="en-US" sz="1400" b="1" i="0" u="none" strike="noStrike" kern="1200" cap="none" spc="0" normalizeH="0" baseline="0" noProof="0" dirty="0" err="1">
                <a:ln>
                  <a:noFill/>
                </a:ln>
                <a:solidFill>
                  <a:srgbClr val="4F81BD">
                    <a:lumMod val="75000"/>
                  </a:srgbClr>
                </a:solidFill>
                <a:effectLst/>
                <a:uLnTx/>
                <a:uFillTx/>
                <a:latin typeface="Calibri"/>
                <a:ea typeface="+mn-ea"/>
                <a:cs typeface="+mn-cs"/>
              </a:rPr>
              <a:t>Ib</a:t>
            </a:r>
            <a:r>
              <a:rPr kumimoji="0" lang="en-US" sz="1400" b="1" i="0" u="none" strike="noStrike" kern="1200" cap="none" spc="0" normalizeH="0" baseline="0" noProof="0" dirty="0">
                <a:ln>
                  <a:noFill/>
                </a:ln>
                <a:solidFill>
                  <a:srgbClr val="4F81BD">
                    <a:lumMod val="75000"/>
                  </a:srgbClr>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lumMod val="75000"/>
                  </a:srgbClr>
                </a:solidFill>
                <a:effectLst/>
                <a:uLnTx/>
                <a:uFillTx/>
                <a:latin typeface="Calibri"/>
                <a:ea typeface="+mn-ea"/>
                <a:cs typeface="+mn-cs"/>
              </a:rPr>
              <a:t>U.S. leadership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lumMod val="75000"/>
                  </a:srgbClr>
                </a:solidFill>
                <a:effectLst/>
                <a:uLnTx/>
                <a:uFillTx/>
                <a:latin typeface="Calibri"/>
                <a:ea typeface="+mn-ea"/>
                <a:cs typeface="+mn-cs"/>
              </a:rPr>
              <a:t>low-momentum tracker stations in magnet</a:t>
            </a:r>
            <a:endPar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E4489E8A-A14C-40B0-AD22-984FEF4E3D96}"/>
              </a:ext>
            </a:extLst>
          </p:cNvPr>
          <p:cNvSpPr txBox="1"/>
          <p:nvPr/>
        </p:nvSpPr>
        <p:spPr>
          <a:xfrm>
            <a:off x="289244" y="4118312"/>
            <a:ext cx="24446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lumMod val="75000"/>
                  </a:srgbClr>
                </a:solidFill>
                <a:effectLst/>
                <a:uLnTx/>
                <a:uFillTx/>
                <a:latin typeface="Calibri"/>
                <a:ea typeface="+mn-ea"/>
                <a:cs typeface="+mn-cs"/>
              </a:rPr>
              <a:t>U.S. contributions:</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F81BD">
                    <a:lumMod val="75000"/>
                  </a:srgbClr>
                </a:solidFill>
                <a:effectLst/>
                <a:uLnTx/>
                <a:uFillTx/>
                <a:latin typeface="Calibri"/>
                <a:ea typeface="+mn-ea"/>
                <a:cs typeface="+mn-cs"/>
              </a:rPr>
              <a:t>GPU trigger application</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F81BD">
                    <a:lumMod val="75000"/>
                  </a:srgbClr>
                </a:solidFill>
                <a:effectLst/>
                <a:uLnTx/>
                <a:uFillTx/>
                <a:latin typeface="Calibri"/>
                <a:ea typeface="+mn-ea"/>
                <a:cs typeface="+mn-cs"/>
              </a:rPr>
              <a:t>Triggers for inclusive heavy flavor &amp; dark sector</a:t>
            </a:r>
          </a:p>
        </p:txBody>
      </p:sp>
    </p:spTree>
    <p:extLst>
      <p:ext uri="{BB962C8B-B14F-4D97-AF65-F5344CB8AC3E}">
        <p14:creationId xmlns:p14="http://schemas.microsoft.com/office/powerpoint/2010/main" val="4206355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800" dirty="0">
                <a:latin typeface="Arial" panose="020B0604020202020204" pitchFamily="34" charset="0"/>
                <a:cs typeface="Arial" panose="020B0604020202020204" pitchFamily="34" charset="0"/>
              </a:rPr>
              <a:t>Seeding the future: Energy Frontier planning</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04CDF31-60A0-42CA-8C05-085854B22FC8}"/>
              </a:ext>
            </a:extLst>
          </p:cNvPr>
          <p:cNvSpPr txBox="1"/>
          <p:nvPr/>
        </p:nvSpPr>
        <p:spPr>
          <a:xfrm>
            <a:off x="2286337" y="979136"/>
            <a:ext cx="4579283" cy="1477328"/>
          </a:xfrm>
          <a:prstGeom prst="rect">
            <a:avLst/>
          </a:prstGeom>
          <a:noFill/>
        </p:spPr>
        <p:txBody>
          <a:bodyPr wrap="square" rtlCol="0">
            <a:spAutoFit/>
          </a:bodyPr>
          <a:lstStyle/>
          <a:p>
            <a:r>
              <a:rPr lang="en-US" sz="1600" b="1" dirty="0"/>
              <a:t>Future collider strategy in the 2014 P5 plan:</a:t>
            </a:r>
          </a:p>
          <a:p>
            <a:pPr marL="461963" lvl="1" indent="-168275">
              <a:buFont typeface="Arial" panose="020B0604020202020204" pitchFamily="34" charset="0"/>
              <a:buChar char="•"/>
            </a:pPr>
            <a:r>
              <a:rPr lang="en-US" sz="1600" b="1" dirty="0"/>
              <a:t>Support development &amp; realization of ILC</a:t>
            </a:r>
          </a:p>
          <a:p>
            <a:pPr marL="919163" lvl="2" indent="-168275">
              <a:buFont typeface="Arial" panose="020B0604020202020204" pitchFamily="34" charset="0"/>
              <a:buChar char="•"/>
            </a:pPr>
            <a:r>
              <a:rPr lang="en-US" sz="1400" dirty="0"/>
              <a:t>Focus on SRF R&amp;D, high gradient &amp; high Q</a:t>
            </a:r>
          </a:p>
          <a:p>
            <a:pPr marL="461963" lvl="1" indent="-168275">
              <a:buFont typeface="Arial" panose="020B0604020202020204" pitchFamily="34" charset="0"/>
              <a:buChar char="•"/>
            </a:pPr>
            <a:r>
              <a:rPr lang="en-US" sz="1600" b="1" dirty="0"/>
              <a:t>R&amp;D towards a very high-energy pp collider</a:t>
            </a:r>
          </a:p>
          <a:p>
            <a:pPr marL="919163" lvl="2" indent="-168275">
              <a:buFont typeface="Arial" panose="020B0604020202020204" pitchFamily="34" charset="0"/>
              <a:buChar char="•"/>
            </a:pPr>
            <a:r>
              <a:rPr lang="en-US" sz="1400" dirty="0"/>
              <a:t>Focus on next-generation high-field dipoles through U.S. Magnet Development Program.</a:t>
            </a:r>
          </a:p>
        </p:txBody>
      </p:sp>
      <p:sp>
        <p:nvSpPr>
          <p:cNvPr id="8" name="TextBox 7">
            <a:extLst>
              <a:ext uri="{FF2B5EF4-FFF2-40B4-BE49-F238E27FC236}">
                <a16:creationId xmlns:a16="http://schemas.microsoft.com/office/drawing/2014/main" id="{F47B9E47-43CE-4384-B863-42DE345A5916}"/>
              </a:ext>
            </a:extLst>
          </p:cNvPr>
          <p:cNvSpPr txBox="1"/>
          <p:nvPr/>
        </p:nvSpPr>
        <p:spPr>
          <a:xfrm>
            <a:off x="258945" y="2445945"/>
            <a:ext cx="8626110" cy="1077218"/>
          </a:xfrm>
          <a:prstGeom prst="rect">
            <a:avLst/>
          </a:prstGeom>
          <a:noFill/>
        </p:spPr>
        <p:txBody>
          <a:bodyPr wrap="square" rtlCol="0">
            <a:spAutoFit/>
          </a:bodyPr>
          <a:lstStyle/>
          <a:p>
            <a:r>
              <a:rPr lang="en-US" sz="1600" b="1" dirty="0"/>
              <a:t>Advancing colliders of the proposed size, scale &amp; complexity requires </a:t>
            </a:r>
          </a:p>
          <a:p>
            <a:r>
              <a:rPr lang="en-US" sz="1600" b="1" dirty="0"/>
              <a:t>intergovernmental discussion &amp; global coordination.</a:t>
            </a:r>
          </a:p>
          <a:p>
            <a:pPr marL="461963" indent="-179388">
              <a:buFont typeface="Arial" panose="020B0604020202020204" pitchFamily="34" charset="0"/>
              <a:buChar char="•"/>
            </a:pPr>
            <a:r>
              <a:rPr lang="en-US" sz="1600" dirty="0"/>
              <a:t>Concerted U.S. Govt. interagency effort during the last ~5-6 years to support moving forwards with a proposed ILC in Japan and to collaborate with CERN on a proposed FCC.</a:t>
            </a:r>
          </a:p>
        </p:txBody>
      </p:sp>
      <p:sp>
        <p:nvSpPr>
          <p:cNvPr id="9" name="TextBox 8">
            <a:extLst>
              <a:ext uri="{FF2B5EF4-FFF2-40B4-BE49-F238E27FC236}">
                <a16:creationId xmlns:a16="http://schemas.microsoft.com/office/drawing/2014/main" id="{E9153A0C-E89E-45CE-986B-68E67B1E003F}"/>
              </a:ext>
            </a:extLst>
          </p:cNvPr>
          <p:cNvSpPr txBox="1"/>
          <p:nvPr/>
        </p:nvSpPr>
        <p:spPr>
          <a:xfrm>
            <a:off x="258945" y="3704358"/>
            <a:ext cx="8682754" cy="584775"/>
          </a:xfrm>
          <a:prstGeom prst="rect">
            <a:avLst/>
          </a:prstGeom>
          <a:noFill/>
        </p:spPr>
        <p:txBody>
          <a:bodyPr wrap="square" rtlCol="0">
            <a:spAutoFit/>
          </a:bodyPr>
          <a:lstStyle/>
          <a:p>
            <a:r>
              <a:rPr lang="en-US" sz="1600" b="1" dirty="0"/>
              <a:t>DOE coordinates with ILC International Development Team to prepare ILC for its “Pre-Lab” phase.</a:t>
            </a:r>
          </a:p>
          <a:p>
            <a:pPr marL="461963" indent="-173038">
              <a:buFont typeface="Arial" panose="020B0604020202020204" pitchFamily="34" charset="0"/>
              <a:buChar char="•"/>
            </a:pPr>
            <a:r>
              <a:rPr lang="en-US" sz="1600" dirty="0"/>
              <a:t>DOE plans to participate in any future intergovernmental discussion with Japan &amp; global partners.</a:t>
            </a:r>
            <a:endParaRPr lang="en-US" sz="1400" dirty="0"/>
          </a:p>
        </p:txBody>
      </p:sp>
      <p:sp>
        <p:nvSpPr>
          <p:cNvPr id="13" name="TextBox 12">
            <a:extLst>
              <a:ext uri="{FF2B5EF4-FFF2-40B4-BE49-F238E27FC236}">
                <a16:creationId xmlns:a16="http://schemas.microsoft.com/office/drawing/2014/main" id="{789214D9-A3D6-445B-BA34-C4DF3962047E}"/>
              </a:ext>
            </a:extLst>
          </p:cNvPr>
          <p:cNvSpPr txBox="1"/>
          <p:nvPr/>
        </p:nvSpPr>
        <p:spPr>
          <a:xfrm>
            <a:off x="258945" y="4491080"/>
            <a:ext cx="8715122" cy="338554"/>
          </a:xfrm>
          <a:prstGeom prst="rect">
            <a:avLst/>
          </a:prstGeom>
          <a:noFill/>
        </p:spPr>
        <p:txBody>
          <a:bodyPr wrap="square" rtlCol="0">
            <a:spAutoFit/>
          </a:bodyPr>
          <a:lstStyle/>
          <a:p>
            <a:r>
              <a:rPr lang="en-US" sz="1600" b="1" dirty="0"/>
              <a:t>2020: DOE &amp; CERN signed a FCC agreement to continue R&amp;D &amp; participate in the FCC Feasibility Study</a:t>
            </a:r>
          </a:p>
        </p:txBody>
      </p:sp>
      <p:sp>
        <p:nvSpPr>
          <p:cNvPr id="14" name="TextBox 13">
            <a:extLst>
              <a:ext uri="{FF2B5EF4-FFF2-40B4-BE49-F238E27FC236}">
                <a16:creationId xmlns:a16="http://schemas.microsoft.com/office/drawing/2014/main" id="{8D4C53A9-A08C-4A6A-AD6A-39F7684D580C}"/>
              </a:ext>
            </a:extLst>
          </p:cNvPr>
          <p:cNvSpPr txBox="1"/>
          <p:nvPr/>
        </p:nvSpPr>
        <p:spPr>
          <a:xfrm>
            <a:off x="258945" y="4922107"/>
            <a:ext cx="8755582" cy="830997"/>
          </a:xfrm>
          <a:prstGeom prst="rect">
            <a:avLst/>
          </a:prstGeom>
          <a:noFill/>
        </p:spPr>
        <p:txBody>
          <a:bodyPr wrap="square" rtlCol="0">
            <a:spAutoFit/>
          </a:bodyPr>
          <a:lstStyle/>
          <a:p>
            <a:r>
              <a:rPr lang="en-US" sz="1600" i="1" dirty="0">
                <a:solidFill>
                  <a:srgbClr val="FF0000"/>
                </a:solidFill>
              </a:rPr>
              <a:t>Current efforts for ILC and/or FCC focus primarily on accelerator R&amp;D, but DOE grants for the LHC experiments may apply up to 25% funds for development and physics studies for experiments for future colliders.</a:t>
            </a:r>
          </a:p>
        </p:txBody>
      </p:sp>
      <p:sp>
        <p:nvSpPr>
          <p:cNvPr id="15" name="TextBox 14">
            <a:extLst>
              <a:ext uri="{FF2B5EF4-FFF2-40B4-BE49-F238E27FC236}">
                <a16:creationId xmlns:a16="http://schemas.microsoft.com/office/drawing/2014/main" id="{FF591E31-7E94-490F-AD87-AEB2ED99756D}"/>
              </a:ext>
            </a:extLst>
          </p:cNvPr>
          <p:cNvSpPr txBox="1"/>
          <p:nvPr/>
        </p:nvSpPr>
        <p:spPr>
          <a:xfrm>
            <a:off x="249505" y="5746143"/>
            <a:ext cx="8755582" cy="584775"/>
          </a:xfrm>
          <a:prstGeom prst="rect">
            <a:avLst/>
          </a:prstGeom>
          <a:noFill/>
        </p:spPr>
        <p:txBody>
          <a:bodyPr wrap="square" rtlCol="0">
            <a:spAutoFit/>
          </a:bodyPr>
          <a:lstStyle/>
          <a:p>
            <a:r>
              <a:rPr lang="en-US" sz="1600" i="1" dirty="0">
                <a:solidFill>
                  <a:srgbClr val="FF0000"/>
                </a:solidFill>
              </a:rPr>
              <a:t>Other collider concepts are being considered during Snowmass/P5 process, which will guide future U.S. R&amp;D and investments</a:t>
            </a:r>
          </a:p>
        </p:txBody>
      </p:sp>
      <p:pic>
        <p:nvPicPr>
          <p:cNvPr id="16" name="Content Placeholder 6" descr="Photo of a multicell SRF cavity being inserted into cryomodule.">
            <a:extLst>
              <a:ext uri="{FF2B5EF4-FFF2-40B4-BE49-F238E27FC236}">
                <a16:creationId xmlns:a16="http://schemas.microsoft.com/office/drawing/2014/main" id="{A10148A3-B45D-4B11-B32A-872AAED25FA8}"/>
              </a:ext>
            </a:extLst>
          </p:cNvPr>
          <p:cNvPicPr>
            <a:picLocks noChangeAspect="1"/>
          </p:cNvPicPr>
          <p:nvPr/>
        </p:nvPicPr>
        <p:blipFill rotWithShape="1">
          <a:blip r:embed="rId4"/>
          <a:srcRect l="7517" t="6837" r="11478" b="6837"/>
          <a:stretch/>
        </p:blipFill>
        <p:spPr>
          <a:xfrm>
            <a:off x="-7969" y="897462"/>
            <a:ext cx="2166069" cy="1537889"/>
          </a:xfrm>
          <a:prstGeom prst="rect">
            <a:avLst/>
          </a:prstGeom>
          <a:effectLst>
            <a:outerShdw blurRad="50800" dist="38100" dir="2700000" algn="tl" rotWithShape="0">
              <a:prstClr val="black">
                <a:alpha val="40000"/>
              </a:prstClr>
            </a:outerShdw>
          </a:effectLst>
        </p:spPr>
      </p:pic>
      <p:pic>
        <p:nvPicPr>
          <p:cNvPr id="17" name="Picture 2" descr="Cover of Magnet Development Program Plan document.">
            <a:extLst>
              <a:ext uri="{FF2B5EF4-FFF2-40B4-BE49-F238E27FC236}">
                <a16:creationId xmlns:a16="http://schemas.microsoft.com/office/drawing/2014/main" id="{37626E25-1AE9-4C51-B426-7E6FEF72F3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51644">
            <a:off x="7109817" y="802529"/>
            <a:ext cx="1554123" cy="2014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1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400" dirty="0">
                <a:solidFill>
                  <a:srgbClr val="0070C0"/>
                </a:solidFill>
                <a:latin typeface="Arial" panose="020B0604020202020204" pitchFamily="34" charset="0"/>
                <a:cs typeface="Arial" panose="020B0604020202020204" pitchFamily="34" charset="0"/>
              </a:rPr>
              <a:t>Pursue the physics associated with neutrino mass.</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EE7F5E5-7D63-4C27-8A9C-E9DABE1C0C8F}"/>
              </a:ext>
            </a:extLst>
          </p:cNvPr>
          <p:cNvSpPr/>
          <p:nvPr/>
        </p:nvSpPr>
        <p:spPr>
          <a:xfrm>
            <a:off x="476837" y="815475"/>
            <a:ext cx="8384446" cy="646331"/>
          </a:xfrm>
          <a:prstGeom prst="rect">
            <a:avLst/>
          </a:prstGeom>
        </p:spPr>
        <p:txBody>
          <a:bodyPr wrap="square">
            <a:spAutoFit/>
          </a:bodyPr>
          <a:lstStyle/>
          <a:p>
            <a:r>
              <a:rPr lang="en-US" b="1" dirty="0">
                <a:solidFill>
                  <a:srgbClr val="FF0000"/>
                </a:solidFill>
                <a:cs typeface="Arial" charset="0"/>
              </a:rPr>
              <a:t>“</a:t>
            </a:r>
            <a:r>
              <a:rPr lang="en-US" b="1" i="1" dirty="0">
                <a:solidFill>
                  <a:srgbClr val="FF0000"/>
                </a:solidFill>
                <a:cs typeface="Arial" charset="0"/>
              </a:rPr>
              <a:t>In collaboration with international partners, develop a coherent short- and long-baseline neutrino program hosted at Fermilab.”</a:t>
            </a:r>
            <a:endParaRPr lang="en-US" i="1" dirty="0">
              <a:solidFill>
                <a:srgbClr val="FF0000"/>
              </a:solidFill>
              <a:cs typeface="Arial" charset="0"/>
            </a:endParaRPr>
          </a:p>
        </p:txBody>
      </p:sp>
      <p:sp>
        <p:nvSpPr>
          <p:cNvPr id="13" name="Rectangle 12">
            <a:extLst>
              <a:ext uri="{FF2B5EF4-FFF2-40B4-BE49-F238E27FC236}">
                <a16:creationId xmlns:a16="http://schemas.microsoft.com/office/drawing/2014/main" id="{6A678C1D-932A-4685-800D-FE123BF86242}"/>
              </a:ext>
            </a:extLst>
          </p:cNvPr>
          <p:cNvSpPr/>
          <p:nvPr/>
        </p:nvSpPr>
        <p:spPr>
          <a:xfrm>
            <a:off x="3002280" y="1586734"/>
            <a:ext cx="2175075" cy="1815882"/>
          </a:xfrm>
          <a:prstGeom prst="rect">
            <a:avLst/>
          </a:prstGeom>
          <a:ln>
            <a:solidFill>
              <a:schemeClr val="tx1"/>
            </a:solidFill>
          </a:ln>
        </p:spPr>
        <p:txBody>
          <a:bodyPr wrap="square">
            <a:spAutoFit/>
          </a:bodyPr>
          <a:lstStyle/>
          <a:p>
            <a:pPr marL="0" lvl="1"/>
            <a:r>
              <a:rPr lang="en-US" sz="1600" b="1" u="sng" dirty="0">
                <a:solidFill>
                  <a:srgbClr val="0070C0"/>
                </a:solidFill>
                <a:latin typeface="Kievit-Book"/>
                <a:cs typeface="Arial" panose="020B0604020202020204" pitchFamily="34" charset="0"/>
              </a:rPr>
              <a:t>Currently at FNAL:</a:t>
            </a:r>
          </a:p>
          <a:p>
            <a:pPr marL="228600" lvl="1"/>
            <a:r>
              <a:rPr lang="en-US" sz="1600" b="1" dirty="0">
                <a:latin typeface="Kievit-Book"/>
                <a:cs typeface="Arial" panose="020B0604020202020204" pitchFamily="34" charset="0"/>
              </a:rPr>
              <a:t>Short-baseline:</a:t>
            </a:r>
          </a:p>
          <a:p>
            <a:pPr marL="573088" lvl="1" indent="-173038">
              <a:buFont typeface="Arial" panose="020B0604020202020204" pitchFamily="34" charset="0"/>
              <a:buChar char="•"/>
            </a:pPr>
            <a:r>
              <a:rPr lang="en-US" sz="1600" b="1" dirty="0" err="1">
                <a:solidFill>
                  <a:srgbClr val="0070C0"/>
                </a:solidFill>
                <a:latin typeface="Kievit-Book"/>
                <a:cs typeface="Arial" panose="020B0604020202020204" pitchFamily="34" charset="0"/>
              </a:rPr>
              <a:t>MINERvA</a:t>
            </a:r>
            <a:endParaRPr lang="en-US" sz="1600" b="1" dirty="0">
              <a:solidFill>
                <a:srgbClr val="0070C0"/>
              </a:solidFill>
              <a:latin typeface="Kievit-Book"/>
              <a:cs typeface="Arial" panose="020B0604020202020204" pitchFamily="34" charset="0"/>
            </a:endParaRPr>
          </a:p>
          <a:p>
            <a:pPr marL="573088" lvl="1" indent="-173038">
              <a:buFont typeface="Arial" panose="020B0604020202020204" pitchFamily="34" charset="0"/>
              <a:buChar char="•"/>
            </a:pPr>
            <a:r>
              <a:rPr lang="en-US" sz="1600" b="1" dirty="0" err="1">
                <a:solidFill>
                  <a:srgbClr val="7030A0"/>
                </a:solidFill>
                <a:latin typeface="Kievit-Book"/>
                <a:cs typeface="Arial" panose="020B0604020202020204" pitchFamily="34" charset="0"/>
              </a:rPr>
              <a:t>MicroBooNE</a:t>
            </a:r>
            <a:r>
              <a:rPr lang="en-US" sz="1600" b="1" dirty="0">
                <a:solidFill>
                  <a:srgbClr val="7030A0"/>
                </a:solidFill>
                <a:latin typeface="Kievit-Book"/>
                <a:cs typeface="Arial" panose="020B0604020202020204" pitchFamily="34" charset="0"/>
              </a:rPr>
              <a:t>*</a:t>
            </a:r>
          </a:p>
          <a:p>
            <a:pPr marL="573088" lvl="1" indent="-173038">
              <a:buFont typeface="Arial" panose="020B0604020202020204" pitchFamily="34" charset="0"/>
              <a:buChar char="•"/>
            </a:pPr>
            <a:r>
              <a:rPr lang="en-US" sz="1600" b="1" dirty="0">
                <a:solidFill>
                  <a:srgbClr val="0070C0"/>
                </a:solidFill>
                <a:latin typeface="Kievit-Book"/>
                <a:cs typeface="Arial" panose="020B0604020202020204" pitchFamily="34" charset="0"/>
              </a:rPr>
              <a:t>ICARUS</a:t>
            </a:r>
          </a:p>
          <a:p>
            <a:pPr marL="228600" lvl="1"/>
            <a:r>
              <a:rPr lang="en-US" sz="1600" b="1" dirty="0">
                <a:latin typeface="Kievit-Book"/>
                <a:cs typeface="Arial" panose="020B0604020202020204" pitchFamily="34" charset="0"/>
              </a:rPr>
              <a:t>Long-baseline:</a:t>
            </a:r>
          </a:p>
          <a:p>
            <a:pPr marL="573088" lvl="1" indent="-173038">
              <a:buFont typeface="Arial" panose="020B0604020202020204" pitchFamily="34" charset="0"/>
              <a:buChar char="•"/>
            </a:pPr>
            <a:r>
              <a:rPr lang="en-US" sz="1600" b="1" dirty="0" err="1">
                <a:solidFill>
                  <a:srgbClr val="7030A0"/>
                </a:solidFill>
                <a:latin typeface="Kievit-Book"/>
                <a:cs typeface="Arial" panose="020B0604020202020204" pitchFamily="34" charset="0"/>
              </a:rPr>
              <a:t>NOvA</a:t>
            </a:r>
            <a:endParaRPr lang="en-US" sz="1600" b="1" dirty="0">
              <a:solidFill>
                <a:srgbClr val="7030A0"/>
              </a:solidFill>
              <a:latin typeface="Kievit-Book"/>
              <a:cs typeface="Arial" panose="020B0604020202020204" pitchFamily="34" charset="0"/>
            </a:endParaRPr>
          </a:p>
        </p:txBody>
      </p:sp>
      <p:sp>
        <p:nvSpPr>
          <p:cNvPr id="14" name="Rectangle 13">
            <a:extLst>
              <a:ext uri="{FF2B5EF4-FFF2-40B4-BE49-F238E27FC236}">
                <a16:creationId xmlns:a16="http://schemas.microsoft.com/office/drawing/2014/main" id="{B2CE47F9-9224-41ED-AF1D-7ED2FDC67935}"/>
              </a:ext>
            </a:extLst>
          </p:cNvPr>
          <p:cNvSpPr/>
          <p:nvPr/>
        </p:nvSpPr>
        <p:spPr>
          <a:xfrm>
            <a:off x="331035" y="1603200"/>
            <a:ext cx="2175075" cy="2554545"/>
          </a:xfrm>
          <a:prstGeom prst="rect">
            <a:avLst/>
          </a:prstGeom>
          <a:ln>
            <a:solidFill>
              <a:schemeClr val="tx1"/>
            </a:solidFill>
          </a:ln>
        </p:spPr>
        <p:txBody>
          <a:bodyPr wrap="square">
            <a:spAutoFit/>
          </a:bodyPr>
          <a:lstStyle/>
          <a:p>
            <a:pPr indent="-57150"/>
            <a:r>
              <a:rPr lang="en-US" sz="1600" b="1" u="sng" dirty="0">
                <a:solidFill>
                  <a:srgbClr val="0070C0"/>
                </a:solidFill>
                <a:latin typeface="Kievit-Book"/>
                <a:cs typeface="Arial" panose="020B0604020202020204" pitchFamily="34" charset="0"/>
              </a:rPr>
              <a:t>U.S. working abroad</a:t>
            </a:r>
            <a:r>
              <a:rPr lang="en-US" sz="1600" b="1" dirty="0">
                <a:solidFill>
                  <a:srgbClr val="0070C0"/>
                </a:solidFill>
                <a:latin typeface="Kievit-Book"/>
                <a:cs typeface="Arial" panose="020B0604020202020204" pitchFamily="34" charset="0"/>
              </a:rPr>
              <a:t>:</a:t>
            </a:r>
          </a:p>
          <a:p>
            <a:pPr marL="228600" lvl="1"/>
            <a:r>
              <a:rPr lang="en-US" sz="1600" b="1" dirty="0">
                <a:latin typeface="Kievit-Book"/>
                <a:cs typeface="Arial" panose="020B0604020202020204" pitchFamily="34" charset="0"/>
              </a:rPr>
              <a:t>Long-baseline:</a:t>
            </a:r>
          </a:p>
          <a:p>
            <a:pPr marL="573088" lvl="1" indent="-173038">
              <a:buFont typeface="Arial" panose="020B0604020202020204" pitchFamily="34" charset="0"/>
              <a:buChar char="•"/>
            </a:pPr>
            <a:r>
              <a:rPr lang="en-US" sz="1600" b="1" dirty="0">
                <a:solidFill>
                  <a:srgbClr val="0070C0"/>
                </a:solidFill>
                <a:latin typeface="Kievit-Book"/>
                <a:cs typeface="Arial" panose="020B0604020202020204" pitchFamily="34" charset="0"/>
              </a:rPr>
              <a:t>T2K</a:t>
            </a:r>
            <a:endParaRPr lang="en-US" sz="1600" b="1" dirty="0">
              <a:latin typeface="Kievit-Book"/>
              <a:cs typeface="Arial" panose="020B0604020202020204" pitchFamily="34" charset="0"/>
            </a:endParaRPr>
          </a:p>
          <a:p>
            <a:pPr marL="228600" lvl="1"/>
            <a:r>
              <a:rPr lang="en-US" sz="1600" b="1" dirty="0">
                <a:latin typeface="Kievit-Book"/>
                <a:cs typeface="Arial" panose="020B0604020202020204" pitchFamily="34" charset="0"/>
              </a:rPr>
              <a:t>Atmospheric/solar:</a:t>
            </a:r>
          </a:p>
          <a:p>
            <a:pPr marL="573088" lvl="1" indent="-173038">
              <a:buFont typeface="Arial" panose="020B0604020202020204" pitchFamily="34" charset="0"/>
              <a:buChar char="•"/>
            </a:pPr>
            <a:r>
              <a:rPr lang="en-US" sz="1600" b="1" dirty="0" err="1">
                <a:solidFill>
                  <a:srgbClr val="7030A0"/>
                </a:solidFill>
                <a:latin typeface="Kievit-Book"/>
                <a:cs typeface="Arial" panose="020B0604020202020204" pitchFamily="34" charset="0"/>
              </a:rPr>
              <a:t>SuperK</a:t>
            </a:r>
            <a:endParaRPr lang="en-US" sz="1600" b="1" dirty="0">
              <a:solidFill>
                <a:srgbClr val="7030A0"/>
              </a:solidFill>
              <a:latin typeface="Kievit-Book"/>
              <a:cs typeface="Arial" panose="020B0604020202020204" pitchFamily="34" charset="0"/>
            </a:endParaRPr>
          </a:p>
          <a:p>
            <a:pPr marL="228600" lvl="1"/>
            <a:r>
              <a:rPr lang="en-US" sz="1600" b="1" dirty="0">
                <a:latin typeface="Kievit-Book"/>
                <a:cs typeface="Arial" panose="020B0604020202020204" pitchFamily="34" charset="0"/>
              </a:rPr>
              <a:t>Reactor:</a:t>
            </a:r>
          </a:p>
          <a:p>
            <a:pPr marL="573088" lvl="1" indent="-173038">
              <a:buFont typeface="Arial" panose="020B0604020202020204" pitchFamily="34" charset="0"/>
              <a:buChar char="•"/>
            </a:pPr>
            <a:r>
              <a:rPr lang="en-US" sz="1600" b="1" dirty="0" err="1">
                <a:solidFill>
                  <a:srgbClr val="0070C0"/>
                </a:solidFill>
                <a:latin typeface="Kievit-Book"/>
                <a:cs typeface="Arial" panose="020B0604020202020204" pitchFamily="34" charset="0"/>
              </a:rPr>
              <a:t>Daya</a:t>
            </a:r>
            <a:r>
              <a:rPr lang="en-US" sz="1600" b="1" dirty="0">
                <a:solidFill>
                  <a:srgbClr val="0070C0"/>
                </a:solidFill>
                <a:latin typeface="Kievit-Book"/>
                <a:cs typeface="Arial" panose="020B0604020202020204" pitchFamily="34" charset="0"/>
              </a:rPr>
              <a:t> Bay</a:t>
            </a:r>
          </a:p>
          <a:p>
            <a:pPr marL="573088" lvl="1" indent="-173038">
              <a:buFont typeface="Arial" panose="020B0604020202020204" pitchFamily="34" charset="0"/>
              <a:buChar char="•"/>
            </a:pPr>
            <a:r>
              <a:rPr lang="en-US" sz="1600" b="1" dirty="0">
                <a:solidFill>
                  <a:srgbClr val="00B050"/>
                </a:solidFill>
                <a:latin typeface="Kievit-Book"/>
                <a:cs typeface="Arial" panose="020B0604020202020204" pitchFamily="34" charset="0"/>
              </a:rPr>
              <a:t>JUNO</a:t>
            </a:r>
            <a:endParaRPr lang="en-US" sz="1600" b="1" dirty="0">
              <a:solidFill>
                <a:srgbClr val="0070C0"/>
              </a:solidFill>
              <a:latin typeface="Kievit-Book"/>
              <a:cs typeface="Arial" panose="020B0604020202020204" pitchFamily="34" charset="0"/>
            </a:endParaRPr>
          </a:p>
          <a:p>
            <a:pPr marL="228600" lvl="1"/>
            <a:r>
              <a:rPr lang="en-US" sz="1600" b="1" dirty="0">
                <a:latin typeface="Kievit-Book"/>
                <a:cs typeface="Arial" panose="020B0604020202020204" pitchFamily="34" charset="0"/>
              </a:rPr>
              <a:t>Short-baseline:</a:t>
            </a:r>
          </a:p>
          <a:p>
            <a:pPr marL="573088" lvl="1" indent="-173038">
              <a:buFont typeface="Arial" panose="020B0604020202020204" pitchFamily="34" charset="0"/>
              <a:buChar char="•"/>
            </a:pPr>
            <a:r>
              <a:rPr lang="en-US" sz="1600" b="1" dirty="0" err="1">
                <a:solidFill>
                  <a:srgbClr val="00B050"/>
                </a:solidFill>
                <a:latin typeface="Kievit-Book"/>
                <a:cs typeface="Arial" panose="020B0604020202020204" pitchFamily="34" charset="0"/>
              </a:rPr>
              <a:t>IsoDar</a:t>
            </a:r>
            <a:endParaRPr lang="en-US" sz="1600" b="1" dirty="0">
              <a:solidFill>
                <a:srgbClr val="0070C0"/>
              </a:solidFill>
              <a:latin typeface="Kievit-Book"/>
              <a:cs typeface="Arial" panose="020B0604020202020204" pitchFamily="34" charset="0"/>
            </a:endParaRPr>
          </a:p>
        </p:txBody>
      </p:sp>
      <p:sp>
        <p:nvSpPr>
          <p:cNvPr id="15" name="Rectangle 14">
            <a:extLst>
              <a:ext uri="{FF2B5EF4-FFF2-40B4-BE49-F238E27FC236}">
                <a16:creationId xmlns:a16="http://schemas.microsoft.com/office/drawing/2014/main" id="{F2706422-AB2F-4793-AEB1-AB22D349F44E}"/>
              </a:ext>
            </a:extLst>
          </p:cNvPr>
          <p:cNvSpPr/>
          <p:nvPr/>
        </p:nvSpPr>
        <p:spPr>
          <a:xfrm>
            <a:off x="6095405" y="1576313"/>
            <a:ext cx="2412859" cy="1938992"/>
          </a:xfrm>
          <a:prstGeom prst="rect">
            <a:avLst/>
          </a:prstGeom>
          <a:ln>
            <a:solidFill>
              <a:schemeClr val="tx1"/>
            </a:solidFill>
          </a:ln>
        </p:spPr>
        <p:txBody>
          <a:bodyPr wrap="square">
            <a:spAutoFit/>
          </a:bodyPr>
          <a:lstStyle/>
          <a:p>
            <a:r>
              <a:rPr lang="en-US" sz="1600" b="1" u="sng" dirty="0">
                <a:solidFill>
                  <a:srgbClr val="0070C0"/>
                </a:solidFill>
                <a:latin typeface="Kievit-Book"/>
                <a:cs typeface="Arial" panose="020B0604020202020204" pitchFamily="34" charset="0"/>
              </a:rPr>
              <a:t>Future Outlook at FNAL</a:t>
            </a:r>
            <a:r>
              <a:rPr lang="en-US" sz="1600" b="1" dirty="0">
                <a:solidFill>
                  <a:srgbClr val="0070C0"/>
                </a:solidFill>
                <a:latin typeface="Kievit-Book"/>
                <a:cs typeface="Arial" panose="020B0604020202020204" pitchFamily="34" charset="0"/>
              </a:rPr>
              <a:t>:</a:t>
            </a:r>
          </a:p>
          <a:p>
            <a:pPr marL="228600" lvl="1"/>
            <a:endParaRPr lang="en-US" sz="800" b="1" dirty="0">
              <a:solidFill>
                <a:srgbClr val="0070C0"/>
              </a:solidFill>
              <a:latin typeface="Kievit-Book"/>
              <a:cs typeface="Arial" panose="020B0604020202020204" pitchFamily="34" charset="0"/>
            </a:endParaRPr>
          </a:p>
          <a:p>
            <a:pPr marL="228600" lvl="1"/>
            <a:r>
              <a:rPr lang="en-US" sz="1600" b="1" dirty="0">
                <a:latin typeface="Kievit-Book"/>
                <a:cs typeface="Arial" panose="020B0604020202020204" pitchFamily="34" charset="0"/>
              </a:rPr>
              <a:t>Short-baseline:</a:t>
            </a:r>
          </a:p>
          <a:p>
            <a:pPr marL="573088" lvl="1" indent="-173038">
              <a:buFont typeface="Arial" panose="020B0604020202020204" pitchFamily="34" charset="0"/>
              <a:buChar char="•"/>
            </a:pPr>
            <a:r>
              <a:rPr lang="en-US" sz="1600" b="1" dirty="0">
                <a:solidFill>
                  <a:srgbClr val="0070C0"/>
                </a:solidFill>
                <a:latin typeface="Kievit-Book"/>
                <a:cs typeface="Arial" panose="020B0604020202020204" pitchFamily="34" charset="0"/>
              </a:rPr>
              <a:t>SBN</a:t>
            </a:r>
          </a:p>
          <a:p>
            <a:pPr lvl="2" indent="-173038">
              <a:buFont typeface="Arial" panose="020B0604020202020204" pitchFamily="34" charset="0"/>
              <a:buChar char="•"/>
            </a:pPr>
            <a:r>
              <a:rPr lang="en-US" sz="1600" b="1" dirty="0">
                <a:solidFill>
                  <a:srgbClr val="7030A0"/>
                </a:solidFill>
                <a:latin typeface="Kievit-Book"/>
                <a:cs typeface="Arial" panose="020B0604020202020204" pitchFamily="34" charset="0"/>
              </a:rPr>
              <a:t>SBND</a:t>
            </a:r>
          </a:p>
          <a:p>
            <a:pPr lvl="2" indent="-173038">
              <a:buFont typeface="Arial" panose="020B0604020202020204" pitchFamily="34" charset="0"/>
              <a:buChar char="•"/>
            </a:pPr>
            <a:r>
              <a:rPr lang="en-US" sz="1600" b="1" dirty="0">
                <a:solidFill>
                  <a:srgbClr val="0070C0"/>
                </a:solidFill>
                <a:latin typeface="Kievit-Book"/>
                <a:cs typeface="Arial" panose="020B0604020202020204" pitchFamily="34" charset="0"/>
              </a:rPr>
              <a:t>ICARUS</a:t>
            </a:r>
          </a:p>
          <a:p>
            <a:pPr marL="228600" lvl="1"/>
            <a:r>
              <a:rPr lang="en-US" sz="1600" b="1" dirty="0">
                <a:latin typeface="Kievit-Book"/>
                <a:cs typeface="Arial" panose="020B0604020202020204" pitchFamily="34" charset="0"/>
              </a:rPr>
              <a:t>Long-baseline:</a:t>
            </a:r>
          </a:p>
          <a:p>
            <a:pPr marL="573088" lvl="1" indent="-173038">
              <a:buFont typeface="Arial" panose="020B0604020202020204" pitchFamily="34" charset="0"/>
              <a:buChar char="•"/>
            </a:pPr>
            <a:r>
              <a:rPr lang="en-US" sz="1600" b="1" dirty="0">
                <a:solidFill>
                  <a:srgbClr val="0070C0"/>
                </a:solidFill>
                <a:latin typeface="Kievit-Book"/>
                <a:cs typeface="Arial" panose="020B0604020202020204" pitchFamily="34" charset="0"/>
              </a:rPr>
              <a:t>LBNF/</a:t>
            </a:r>
            <a:r>
              <a:rPr lang="en-US" sz="1600" b="1" dirty="0">
                <a:solidFill>
                  <a:srgbClr val="7030A0"/>
                </a:solidFill>
                <a:latin typeface="Kievit-Book"/>
                <a:cs typeface="Arial" panose="020B0604020202020204" pitchFamily="34" charset="0"/>
              </a:rPr>
              <a:t>DUNE</a:t>
            </a:r>
          </a:p>
        </p:txBody>
      </p:sp>
      <p:sp>
        <p:nvSpPr>
          <p:cNvPr id="16" name="TextBox 15">
            <a:extLst>
              <a:ext uri="{FF2B5EF4-FFF2-40B4-BE49-F238E27FC236}">
                <a16:creationId xmlns:a16="http://schemas.microsoft.com/office/drawing/2014/main" id="{04971E58-8AD7-40CE-B0A1-F4BB93991BB8}"/>
              </a:ext>
            </a:extLst>
          </p:cNvPr>
          <p:cNvSpPr txBox="1"/>
          <p:nvPr/>
        </p:nvSpPr>
        <p:spPr>
          <a:xfrm>
            <a:off x="154019" y="5745302"/>
            <a:ext cx="2733961" cy="584775"/>
          </a:xfrm>
          <a:prstGeom prst="rect">
            <a:avLst/>
          </a:prstGeom>
          <a:noFill/>
          <a:ln>
            <a:solidFill>
              <a:schemeClr val="tx1"/>
            </a:solidFill>
          </a:ln>
        </p:spPr>
        <p:txBody>
          <a:bodyPr wrap="square" rtlCol="0">
            <a:spAutoFit/>
          </a:bodyPr>
          <a:lstStyle/>
          <a:p>
            <a:r>
              <a:rPr lang="en-US" sz="1600" b="1" dirty="0">
                <a:solidFill>
                  <a:srgbClr val="0070C0"/>
                </a:solidFill>
                <a:latin typeface="Calibri" panose="020F0502020204030204" pitchFamily="34" charset="0"/>
                <a:cs typeface="Calibri" panose="020F0502020204030204" pitchFamily="34" charset="0"/>
              </a:rPr>
              <a:t>Cosmic surveys also shed light on neutrino properties.</a:t>
            </a:r>
          </a:p>
        </p:txBody>
      </p:sp>
      <p:sp>
        <p:nvSpPr>
          <p:cNvPr id="17" name="Arrow: Right 16">
            <a:extLst>
              <a:ext uri="{FF2B5EF4-FFF2-40B4-BE49-F238E27FC236}">
                <a16:creationId xmlns:a16="http://schemas.microsoft.com/office/drawing/2014/main" id="{C80D9C5A-8834-4B58-A500-FB2079DC820F}"/>
              </a:ext>
            </a:extLst>
          </p:cNvPr>
          <p:cNvSpPr/>
          <p:nvPr/>
        </p:nvSpPr>
        <p:spPr>
          <a:xfrm>
            <a:off x="5306992" y="2401979"/>
            <a:ext cx="636607" cy="279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A537D1-2DF2-48EB-8CBD-91DD2498EE4A}"/>
              </a:ext>
            </a:extLst>
          </p:cNvPr>
          <p:cNvSpPr/>
          <p:nvPr/>
        </p:nvSpPr>
        <p:spPr>
          <a:xfrm>
            <a:off x="3002280" y="3887974"/>
            <a:ext cx="5505983" cy="2062103"/>
          </a:xfrm>
          <a:prstGeom prst="rect">
            <a:avLst/>
          </a:prstGeom>
          <a:ln>
            <a:solidFill>
              <a:schemeClr val="tx1"/>
            </a:solidFill>
          </a:ln>
        </p:spPr>
        <p:txBody>
          <a:bodyPr wrap="square">
            <a:spAutoFit/>
          </a:bodyPr>
          <a:lstStyle/>
          <a:p>
            <a:pPr marL="0" lvl="1"/>
            <a:r>
              <a:rPr lang="en-US" sz="1600" b="1" u="sng" dirty="0">
                <a:solidFill>
                  <a:srgbClr val="0070C0"/>
                </a:solidFill>
                <a:latin typeface="Kievit-Book"/>
                <a:cs typeface="Arial" panose="020B0604020202020204" pitchFamily="34" charset="0"/>
              </a:rPr>
              <a:t>Others in U.S.:</a:t>
            </a:r>
          </a:p>
          <a:p>
            <a:pPr marL="228600" lvl="1"/>
            <a:r>
              <a:rPr lang="en-US" sz="1600" b="1" dirty="0">
                <a:latin typeface="Kievit-Book"/>
                <a:cs typeface="Arial" panose="020B0604020202020204" pitchFamily="34" charset="0"/>
              </a:rPr>
              <a:t>Short-baseline:		Atmospheric:</a:t>
            </a:r>
          </a:p>
          <a:p>
            <a:pPr marL="573088" lvl="1" indent="-173038">
              <a:buFont typeface="Arial" panose="020B0604020202020204" pitchFamily="34" charset="0"/>
              <a:buChar char="•"/>
            </a:pPr>
            <a:r>
              <a:rPr lang="en-US" sz="1600" b="1" dirty="0">
                <a:solidFill>
                  <a:srgbClr val="0070C0"/>
                </a:solidFill>
                <a:latin typeface="Kievit-Book"/>
                <a:cs typeface="Arial" panose="020B0604020202020204" pitchFamily="34" charset="0"/>
              </a:rPr>
              <a:t>COHERENT </a:t>
            </a:r>
            <a:r>
              <a:rPr lang="en-US" sz="1600" dirty="0">
                <a:solidFill>
                  <a:srgbClr val="0070C0"/>
                </a:solidFill>
                <a:latin typeface="Kievit-Book"/>
                <a:cs typeface="Arial" panose="020B0604020202020204" pitchFamily="34" charset="0"/>
              </a:rPr>
              <a:t>(ORNL)	      </a:t>
            </a:r>
            <a:r>
              <a:rPr lang="en-US" sz="1600" b="1" dirty="0" err="1">
                <a:solidFill>
                  <a:srgbClr val="00B050"/>
                </a:solidFill>
                <a:latin typeface="Kievit-Book"/>
                <a:cs typeface="Arial" panose="020B0604020202020204" pitchFamily="34" charset="0"/>
              </a:rPr>
              <a:t>IceCube</a:t>
            </a:r>
            <a:endParaRPr lang="en-US" sz="1600" dirty="0">
              <a:solidFill>
                <a:srgbClr val="0070C0"/>
              </a:solidFill>
              <a:latin typeface="Kievit-Book"/>
              <a:cs typeface="Arial" panose="020B0604020202020204" pitchFamily="34" charset="0"/>
            </a:endParaRPr>
          </a:p>
          <a:p>
            <a:pPr marL="573088" lvl="1" indent="-173038">
              <a:buFont typeface="Arial" panose="020B0604020202020204" pitchFamily="34" charset="0"/>
              <a:buChar char="•"/>
            </a:pPr>
            <a:r>
              <a:rPr lang="en-US" sz="1600" b="1" dirty="0">
                <a:solidFill>
                  <a:srgbClr val="0070C0"/>
                </a:solidFill>
                <a:latin typeface="Kievit-Book"/>
                <a:cs typeface="Arial" panose="020B0604020202020204" pitchFamily="34" charset="0"/>
              </a:rPr>
              <a:t>ANNIE </a:t>
            </a:r>
            <a:r>
              <a:rPr lang="en-US" sz="1600" dirty="0">
                <a:solidFill>
                  <a:srgbClr val="0070C0"/>
                </a:solidFill>
                <a:latin typeface="Kievit-Book"/>
                <a:cs typeface="Arial" panose="020B0604020202020204" pitchFamily="34" charset="0"/>
              </a:rPr>
              <a:t>(R&amp;D; FNAL)	</a:t>
            </a:r>
            <a:r>
              <a:rPr lang="en-US" sz="1600" b="1" dirty="0">
                <a:latin typeface="Kievit-Book"/>
                <a:cs typeface="Arial" panose="020B0604020202020204" pitchFamily="34" charset="0"/>
              </a:rPr>
              <a:t>0ν2</a:t>
            </a:r>
            <a:r>
              <a:rPr lang="el-GR" sz="1600" b="1" dirty="0">
                <a:latin typeface="Arial Narrow" panose="020B0606020202030204" pitchFamily="34" charset="0"/>
                <a:cs typeface="Arial" panose="020B0604020202020204" pitchFamily="34" charset="0"/>
              </a:rPr>
              <a:t>β</a:t>
            </a:r>
            <a:r>
              <a:rPr lang="en-US" sz="1600" b="1" dirty="0">
                <a:latin typeface="Arial Narrow" panose="020B0606020202030204" pitchFamily="34" charset="0"/>
                <a:cs typeface="Arial" panose="020B0604020202020204" pitchFamily="34" charset="0"/>
              </a:rPr>
              <a:t>:</a:t>
            </a:r>
            <a:endParaRPr lang="en-US" sz="1600" dirty="0">
              <a:solidFill>
                <a:srgbClr val="0070C0"/>
              </a:solidFill>
              <a:latin typeface="Kievit-Book"/>
              <a:cs typeface="Arial" panose="020B0604020202020204" pitchFamily="34" charset="0"/>
            </a:endParaRPr>
          </a:p>
          <a:p>
            <a:pPr marL="573088" lvl="1" indent="-173038">
              <a:buFont typeface="Arial" panose="020B0604020202020204" pitchFamily="34" charset="0"/>
              <a:buChar char="•"/>
            </a:pPr>
            <a:r>
              <a:rPr lang="en-US" sz="1600" b="1" dirty="0">
                <a:solidFill>
                  <a:srgbClr val="7030A0"/>
                </a:solidFill>
                <a:latin typeface="Kievit-Book"/>
                <a:cs typeface="Arial" panose="020B0604020202020204" pitchFamily="34" charset="0"/>
              </a:rPr>
              <a:t>CCM  </a:t>
            </a:r>
            <a:r>
              <a:rPr lang="en-US" sz="1600" dirty="0">
                <a:solidFill>
                  <a:srgbClr val="7030A0"/>
                </a:solidFill>
                <a:latin typeface="Kievit-Book"/>
                <a:cs typeface="Arial" panose="020B0604020202020204" pitchFamily="34" charset="0"/>
              </a:rPr>
              <a:t>(LANL)		      </a:t>
            </a:r>
            <a:r>
              <a:rPr lang="en-US" sz="1600" b="1" dirty="0">
                <a:solidFill>
                  <a:srgbClr val="0070C0"/>
                </a:solidFill>
                <a:latin typeface="Kievit-Book"/>
                <a:cs typeface="Arial" panose="020B0604020202020204" pitchFamily="34" charset="0"/>
              </a:rPr>
              <a:t>EXO-200</a:t>
            </a:r>
            <a:endParaRPr lang="en-US" sz="1600" dirty="0">
              <a:solidFill>
                <a:srgbClr val="0070C0"/>
              </a:solidFill>
              <a:latin typeface="Kievit-Book"/>
              <a:cs typeface="Arial" panose="020B0604020202020204" pitchFamily="34" charset="0"/>
            </a:endParaRPr>
          </a:p>
          <a:p>
            <a:pPr marL="228600" lvl="1"/>
            <a:r>
              <a:rPr lang="en-US" sz="1600" b="1" dirty="0">
                <a:latin typeface="Kievit-Book"/>
                <a:cs typeface="Arial" panose="020B0604020202020204" pitchFamily="34" charset="0"/>
              </a:rPr>
              <a:t>Reactor:		      </a:t>
            </a:r>
            <a:r>
              <a:rPr lang="en-US" sz="1600" dirty="0">
                <a:latin typeface="Kievit-Book"/>
                <a:cs typeface="Arial" panose="020B0604020202020204" pitchFamily="34" charset="0"/>
              </a:rPr>
              <a:t>(0ν2</a:t>
            </a:r>
            <a:r>
              <a:rPr lang="el-GR" sz="1600" dirty="0">
                <a:latin typeface="Arial Narrow" panose="020B0606020202030204" pitchFamily="34" charset="0"/>
                <a:cs typeface="Arial" panose="020B0604020202020204" pitchFamily="34" charset="0"/>
              </a:rPr>
              <a:t>β </a:t>
            </a:r>
            <a:r>
              <a:rPr lang="en-US" sz="1600" dirty="0">
                <a:latin typeface="Arial Narrow" panose="020B0606020202030204" pitchFamily="34" charset="0"/>
                <a:cs typeface="Arial" panose="020B0604020202020204" pitchFamily="34" charset="0"/>
              </a:rPr>
              <a:t>is now </a:t>
            </a:r>
            <a:r>
              <a:rPr lang="en-US" sz="1600" dirty="0">
                <a:latin typeface="Kievit-Book"/>
                <a:cs typeface="Arial" panose="020B0604020202020204" pitchFamily="34" charset="0"/>
              </a:rPr>
              <a:t>DOE NP)</a:t>
            </a:r>
          </a:p>
          <a:p>
            <a:pPr marL="573088" lvl="1" indent="-173038">
              <a:buFont typeface="Arial" panose="020B0604020202020204" pitchFamily="34" charset="0"/>
              <a:buChar char="•"/>
            </a:pPr>
            <a:r>
              <a:rPr lang="en-US" sz="1600" b="1" dirty="0">
                <a:solidFill>
                  <a:srgbClr val="0070C0"/>
                </a:solidFill>
                <a:latin typeface="Kievit-Book"/>
                <a:cs typeface="Arial" panose="020B0604020202020204" pitchFamily="34" charset="0"/>
              </a:rPr>
              <a:t>PROSPECT* </a:t>
            </a:r>
            <a:r>
              <a:rPr lang="en-US" sz="1600" dirty="0">
                <a:solidFill>
                  <a:srgbClr val="0070C0"/>
                </a:solidFill>
                <a:latin typeface="Kievit-Book"/>
                <a:cs typeface="Arial" panose="020B0604020202020204" pitchFamily="34" charset="0"/>
              </a:rPr>
              <a:t>(ORNL)	</a:t>
            </a:r>
            <a:r>
              <a:rPr lang="en-US" sz="1600" b="1" dirty="0">
                <a:latin typeface="Kievit-Book"/>
                <a:cs typeface="Arial" panose="020B0604020202020204" pitchFamily="34" charset="0"/>
              </a:rPr>
              <a:t>Neutrino mass:</a:t>
            </a:r>
            <a:endParaRPr lang="en-US" sz="1600" dirty="0">
              <a:solidFill>
                <a:srgbClr val="0070C0"/>
              </a:solidFill>
              <a:latin typeface="Kievit-Book"/>
              <a:cs typeface="Arial" panose="020B0604020202020204" pitchFamily="34" charset="0"/>
            </a:endParaRPr>
          </a:p>
          <a:p>
            <a:pPr marL="400050" lvl="1"/>
            <a:r>
              <a:rPr lang="en-US" sz="1600" dirty="0">
                <a:solidFill>
                  <a:srgbClr val="0070C0"/>
                </a:solidFill>
                <a:latin typeface="Kievit-Book"/>
                <a:cs typeface="Arial" panose="020B0604020202020204" pitchFamily="34" charset="0"/>
              </a:rPr>
              <a:t>			       </a:t>
            </a:r>
            <a:r>
              <a:rPr lang="en-US" sz="1600" b="1" dirty="0">
                <a:solidFill>
                  <a:srgbClr val="00B050"/>
                </a:solidFill>
                <a:latin typeface="Kievit-Book"/>
                <a:cs typeface="Arial" panose="020B0604020202020204" pitchFamily="34" charset="0"/>
              </a:rPr>
              <a:t>Project-8</a:t>
            </a:r>
          </a:p>
        </p:txBody>
      </p:sp>
    </p:spTree>
    <p:extLst>
      <p:ext uri="{BB962C8B-B14F-4D97-AF65-F5344CB8AC3E}">
        <p14:creationId xmlns:p14="http://schemas.microsoft.com/office/powerpoint/2010/main" val="1695669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900" dirty="0">
                <a:latin typeface="Arial" panose="020B0604020202020204" pitchFamily="34" charset="0"/>
                <a:cs typeface="Arial" panose="020B0604020202020204" pitchFamily="34" charset="0"/>
              </a:rPr>
              <a:t>Short-Baseline Neutrino Program</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D2978EF-9A8E-4124-919F-538EEFAF6B11}"/>
              </a:ext>
            </a:extLst>
          </p:cNvPr>
          <p:cNvSpPr/>
          <p:nvPr/>
        </p:nvSpPr>
        <p:spPr>
          <a:xfrm>
            <a:off x="305242" y="905069"/>
            <a:ext cx="8511769" cy="2585323"/>
          </a:xfrm>
          <a:prstGeom prst="rect">
            <a:avLst/>
          </a:prstGeom>
          <a:ln>
            <a:solidFill>
              <a:schemeClr val="tx1"/>
            </a:solidFill>
          </a:ln>
        </p:spPr>
        <p:txBody>
          <a:bodyPr wrap="square">
            <a:spAutoFit/>
          </a:bodyPr>
          <a:lstStyle/>
          <a:p>
            <a:r>
              <a:rPr lang="en-US" b="1" dirty="0">
                <a:solidFill>
                  <a:srgbClr val="0070C0"/>
                </a:solidFill>
                <a:latin typeface="Kievit-Book"/>
                <a:cs typeface="Arial" panose="020B0604020202020204" pitchFamily="34" charset="0"/>
              </a:rPr>
              <a:t>Two principal goals:</a:t>
            </a:r>
          </a:p>
          <a:p>
            <a:pPr marL="573088" lvl="1" indent="-173038">
              <a:buFont typeface="Arial" panose="020B0604020202020204" pitchFamily="34" charset="0"/>
              <a:buChar char="•"/>
            </a:pPr>
            <a:r>
              <a:rPr lang="en-US" b="1" dirty="0">
                <a:latin typeface="Kievit-Book"/>
                <a:cs typeface="Arial" panose="020B0604020202020204" pitchFamily="34" charset="0"/>
              </a:rPr>
              <a:t>Resolve experimental anomalies in measured </a:t>
            </a:r>
            <a:r>
              <a:rPr lang="en-US" dirty="0">
                <a:sym typeface="Symbol" panose="05050102010706020507" pitchFamily="18" charset="2"/>
              </a:rPr>
              <a:t></a:t>
            </a:r>
            <a:r>
              <a:rPr lang="en-US" b="1" dirty="0">
                <a:latin typeface="Kievit-Book"/>
                <a:cs typeface="Arial" panose="020B0604020202020204" pitchFamily="34" charset="0"/>
              </a:rPr>
              <a:t>-spectrum, including search for sterile neutrinos.</a:t>
            </a:r>
          </a:p>
          <a:p>
            <a:pPr marL="573088" lvl="1" indent="-173038">
              <a:buFont typeface="Arial" panose="020B0604020202020204" pitchFamily="34" charset="0"/>
              <a:buChar char="•"/>
            </a:pPr>
            <a:r>
              <a:rPr lang="en-US" b="1" dirty="0">
                <a:latin typeface="Kievit-Book"/>
                <a:cs typeface="Arial" panose="020B0604020202020204" pitchFamily="34" charset="0"/>
              </a:rPr>
              <a:t>Demonstrate the liquid argon TPC detector technology for DUNE.</a:t>
            </a:r>
          </a:p>
          <a:p>
            <a:pPr indent="-57150"/>
            <a:r>
              <a:rPr lang="en-US" b="1" dirty="0">
                <a:solidFill>
                  <a:srgbClr val="0070C0"/>
                </a:solidFill>
                <a:latin typeface="Kievit-Book"/>
                <a:cs typeface="Arial" panose="020B0604020202020204" pitchFamily="34" charset="0"/>
              </a:rPr>
              <a:t>Three detectors:</a:t>
            </a:r>
          </a:p>
          <a:p>
            <a:pPr marL="573088" lvl="1" indent="-173038">
              <a:buFont typeface="Arial" panose="020B0604020202020204" pitchFamily="34" charset="0"/>
              <a:buChar char="•"/>
            </a:pPr>
            <a:r>
              <a:rPr lang="en-US" b="1" dirty="0" err="1">
                <a:latin typeface="Kievit-Book"/>
                <a:cs typeface="Arial" panose="020B0604020202020204" pitchFamily="34" charset="0"/>
              </a:rPr>
              <a:t>MicroBooNE</a:t>
            </a:r>
            <a:r>
              <a:rPr lang="en-US" b="1" dirty="0">
                <a:latin typeface="Kievit-Book"/>
                <a:cs typeface="Arial" panose="020B0604020202020204" pitchFamily="34" charset="0"/>
              </a:rPr>
              <a:t> -  </a:t>
            </a:r>
            <a:r>
              <a:rPr lang="en-US" b="1" i="1" dirty="0">
                <a:latin typeface="Kievit-Book"/>
                <a:cs typeface="Arial" panose="020B0604020202020204" pitchFamily="34" charset="0"/>
              </a:rPr>
              <a:t>physics running complete; first results published on ½ data set;</a:t>
            </a:r>
          </a:p>
          <a:p>
            <a:pPr marL="400050" lvl="1"/>
            <a:r>
              <a:rPr lang="en-US" b="1" i="1" dirty="0">
                <a:latin typeface="Kievit-Book"/>
                <a:cs typeface="Arial" panose="020B0604020202020204" pitchFamily="34" charset="0"/>
              </a:rPr>
              <a:t>		   47 papers, ½ physics + ½ R&amp;D</a:t>
            </a:r>
          </a:p>
          <a:p>
            <a:pPr marL="573088" lvl="1" indent="-173038">
              <a:buFont typeface="Arial" panose="020B0604020202020204" pitchFamily="34" charset="0"/>
              <a:buChar char="•"/>
            </a:pPr>
            <a:r>
              <a:rPr lang="en-US" b="1" dirty="0">
                <a:latin typeface="Kievit-Book"/>
                <a:cs typeface="Arial" panose="020B0604020202020204" pitchFamily="34" charset="0"/>
              </a:rPr>
              <a:t>ICARUS – brought from Gran </a:t>
            </a:r>
            <a:r>
              <a:rPr lang="en-US" b="1" dirty="0" err="1">
                <a:latin typeface="Kievit-Book"/>
                <a:cs typeface="Arial" panose="020B0604020202020204" pitchFamily="34" charset="0"/>
              </a:rPr>
              <a:t>Sasso</a:t>
            </a:r>
            <a:r>
              <a:rPr lang="en-US" b="1" dirty="0">
                <a:latin typeface="Kievit-Book"/>
                <a:cs typeface="Arial" panose="020B0604020202020204" pitchFamily="34" charset="0"/>
              </a:rPr>
              <a:t>, Italy via refurbishment at CERN – </a:t>
            </a:r>
            <a:r>
              <a:rPr lang="en-US" b="1" i="1" dirty="0">
                <a:latin typeface="Kievit-Book"/>
                <a:cs typeface="Arial" panose="020B0604020202020204" pitchFamily="34" charset="0"/>
              </a:rPr>
              <a:t>operating</a:t>
            </a:r>
          </a:p>
          <a:p>
            <a:pPr marL="573088" lvl="1" indent="-173038">
              <a:buFont typeface="Arial" panose="020B0604020202020204" pitchFamily="34" charset="0"/>
              <a:buChar char="•"/>
            </a:pPr>
            <a:r>
              <a:rPr lang="en-US" b="1" dirty="0">
                <a:latin typeface="Kievit-Book"/>
                <a:cs typeface="Arial" panose="020B0604020202020204" pitchFamily="34" charset="0"/>
              </a:rPr>
              <a:t>SBND – Short-Baseline Near Detector – </a:t>
            </a:r>
            <a:r>
              <a:rPr lang="en-US" b="1" i="1" dirty="0">
                <a:latin typeface="Kievit-Book"/>
                <a:cs typeface="Arial" panose="020B0604020202020204" pitchFamily="34" charset="0"/>
              </a:rPr>
              <a:t>under construction</a:t>
            </a:r>
          </a:p>
        </p:txBody>
      </p:sp>
      <p:grpSp>
        <p:nvGrpSpPr>
          <p:cNvPr id="13" name="Group 12" descr="Sketch of view along neutrino beam of short-baseline neutrino program at Fermilab, showing locations of MicroBooNE detector, of the former MiniBooNE detector, and of the ICARUS far detector. (The SBND near detector is not shown.)">
            <a:extLst>
              <a:ext uri="{FF2B5EF4-FFF2-40B4-BE49-F238E27FC236}">
                <a16:creationId xmlns:a16="http://schemas.microsoft.com/office/drawing/2014/main" id="{890BC43B-1FCD-4F43-8329-74D1107540DE}"/>
              </a:ext>
            </a:extLst>
          </p:cNvPr>
          <p:cNvGrpSpPr/>
          <p:nvPr/>
        </p:nvGrpSpPr>
        <p:grpSpPr>
          <a:xfrm>
            <a:off x="494364" y="3713894"/>
            <a:ext cx="5768235" cy="2778975"/>
            <a:chOff x="214140" y="2188733"/>
            <a:chExt cx="5210679" cy="2189319"/>
          </a:xfrm>
        </p:grpSpPr>
        <p:pic>
          <p:nvPicPr>
            <p:cNvPr id="14" name="Content Placeholder 2">
              <a:extLst>
                <a:ext uri="{FF2B5EF4-FFF2-40B4-BE49-F238E27FC236}">
                  <a16:creationId xmlns:a16="http://schemas.microsoft.com/office/drawing/2014/main" id="{7FD01DFB-0B71-4D75-8ABA-31472252F7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140" y="2188733"/>
              <a:ext cx="5069900" cy="2126823"/>
            </a:xfrm>
            <a:prstGeom prst="rect">
              <a:avLst/>
            </a:prstGeom>
            <a:ln>
              <a:solidFill>
                <a:srgbClr val="154D81"/>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D643D818-DFA9-4FFA-B311-AE2463F95836}"/>
                </a:ext>
              </a:extLst>
            </p:cNvPr>
            <p:cNvSpPr txBox="1"/>
            <p:nvPr/>
          </p:nvSpPr>
          <p:spPr>
            <a:xfrm>
              <a:off x="1291759" y="3942585"/>
              <a:ext cx="3361831" cy="435467"/>
            </a:xfrm>
            <a:prstGeom prst="rect">
              <a:avLst/>
            </a:prstGeom>
            <a:noFill/>
          </p:spPr>
          <p:txBody>
            <a:bodyPr wrap="square" rtlCol="0">
              <a:spAutoFit/>
            </a:bodyPr>
            <a:lstStyle/>
            <a:p>
              <a:pPr algn="ctr"/>
              <a:r>
                <a:rPr lang="en-US" sz="1200" b="1" dirty="0">
                  <a:solidFill>
                    <a:schemeClr val="bg1"/>
                  </a:solidFill>
                  <a:latin typeface="+mn-lt"/>
                </a:rPr>
                <a:t>Far Detector – ICARUS (760-ton </a:t>
              </a:r>
              <a:r>
                <a:rPr lang="en-US" sz="1200" b="1" dirty="0" err="1">
                  <a:solidFill>
                    <a:schemeClr val="bg1"/>
                  </a:solidFill>
                  <a:latin typeface="+mn-lt"/>
                </a:rPr>
                <a:t>LAr</a:t>
              </a:r>
              <a:r>
                <a:rPr lang="en-US" sz="1200" b="1" dirty="0">
                  <a:solidFill>
                    <a:schemeClr val="bg1"/>
                  </a:solidFill>
                  <a:latin typeface="+mn-lt"/>
                </a:rPr>
                <a:t>) </a:t>
              </a:r>
            </a:p>
            <a:p>
              <a:pPr algn="ctr"/>
              <a:r>
                <a:rPr lang="en-US" sz="1100" b="1" i="1" dirty="0">
                  <a:solidFill>
                    <a:schemeClr val="bg1"/>
                  </a:solidFill>
                  <a:latin typeface="+mn-lt"/>
                </a:rPr>
                <a:t>Now preparing for detector</a:t>
              </a:r>
              <a:r>
                <a:rPr lang="en-US" sz="1100" i="1" dirty="0">
                  <a:solidFill>
                    <a:schemeClr val="bg1"/>
                  </a:solidFill>
                  <a:latin typeface="+mn-lt"/>
                </a:rPr>
                <a:t> installation</a:t>
              </a:r>
              <a:endParaRPr lang="en-US" sz="1100" b="1" i="1" dirty="0">
                <a:solidFill>
                  <a:schemeClr val="bg1"/>
                </a:solidFill>
                <a:latin typeface="+mn-lt"/>
              </a:endParaRPr>
            </a:p>
          </p:txBody>
        </p:sp>
        <p:sp>
          <p:nvSpPr>
            <p:cNvPr id="16" name="TextBox 15">
              <a:extLst>
                <a:ext uri="{FF2B5EF4-FFF2-40B4-BE49-F238E27FC236}">
                  <a16:creationId xmlns:a16="http://schemas.microsoft.com/office/drawing/2014/main" id="{55C638B8-EA01-48F2-9F23-F3D060A4D7E1}"/>
                </a:ext>
              </a:extLst>
            </p:cNvPr>
            <p:cNvSpPr txBox="1"/>
            <p:nvPr/>
          </p:nvSpPr>
          <p:spPr>
            <a:xfrm>
              <a:off x="3194214" y="3501617"/>
              <a:ext cx="1037811" cy="406436"/>
            </a:xfrm>
            <a:prstGeom prst="rect">
              <a:avLst/>
            </a:prstGeom>
            <a:noFill/>
          </p:spPr>
          <p:txBody>
            <a:bodyPr wrap="square" rtlCol="0">
              <a:spAutoFit/>
            </a:bodyPr>
            <a:lstStyle/>
            <a:p>
              <a:pPr algn="ctr"/>
              <a:r>
                <a:rPr lang="en-US" sz="1100" b="1" dirty="0" err="1">
                  <a:solidFill>
                    <a:schemeClr val="bg1"/>
                  </a:solidFill>
                  <a:latin typeface="+mn-lt"/>
                </a:rPr>
                <a:t>MiniBooNE</a:t>
              </a:r>
              <a:endParaRPr lang="en-US" sz="1100" b="1" dirty="0">
                <a:solidFill>
                  <a:schemeClr val="bg1"/>
                </a:solidFill>
                <a:latin typeface="+mn-lt"/>
              </a:endParaRPr>
            </a:p>
            <a:p>
              <a:pPr algn="ctr"/>
              <a:endParaRPr lang="en-US" sz="1100" b="1" dirty="0">
                <a:solidFill>
                  <a:schemeClr val="bg1"/>
                </a:solidFill>
                <a:latin typeface="+mn-lt"/>
              </a:endParaRPr>
            </a:p>
          </p:txBody>
        </p:sp>
        <p:sp>
          <p:nvSpPr>
            <p:cNvPr id="17" name="TextBox 16">
              <a:extLst>
                <a:ext uri="{FF2B5EF4-FFF2-40B4-BE49-F238E27FC236}">
                  <a16:creationId xmlns:a16="http://schemas.microsoft.com/office/drawing/2014/main" id="{1730E0F4-1EF7-4074-BA22-91286799369F}"/>
                </a:ext>
              </a:extLst>
            </p:cNvPr>
            <p:cNvSpPr txBox="1"/>
            <p:nvPr/>
          </p:nvSpPr>
          <p:spPr>
            <a:xfrm>
              <a:off x="4098747" y="3276281"/>
              <a:ext cx="1326072" cy="609654"/>
            </a:xfrm>
            <a:prstGeom prst="rect">
              <a:avLst/>
            </a:prstGeom>
            <a:noFill/>
          </p:spPr>
          <p:txBody>
            <a:bodyPr wrap="square" rtlCol="0">
              <a:spAutoFit/>
            </a:bodyPr>
            <a:lstStyle/>
            <a:p>
              <a:pPr algn="ctr"/>
              <a:r>
                <a:rPr lang="en-US" sz="1200" b="1" dirty="0" err="1">
                  <a:solidFill>
                    <a:schemeClr val="bg1"/>
                  </a:solidFill>
                  <a:latin typeface="+mn-lt"/>
                </a:rPr>
                <a:t>MicroBooNE</a:t>
              </a:r>
              <a:r>
                <a:rPr lang="en-US" sz="1200" b="1" dirty="0">
                  <a:solidFill>
                    <a:schemeClr val="bg1"/>
                  </a:solidFill>
                  <a:latin typeface="+mn-lt"/>
                </a:rPr>
                <a:t> (existing)</a:t>
              </a:r>
            </a:p>
            <a:p>
              <a:pPr algn="ctr"/>
              <a:r>
                <a:rPr lang="en-US" sz="1200" b="1" dirty="0">
                  <a:solidFill>
                    <a:schemeClr val="bg1"/>
                  </a:solidFill>
                  <a:latin typeface="+mn-lt"/>
                </a:rPr>
                <a:t>170-ton </a:t>
              </a:r>
              <a:r>
                <a:rPr lang="en-US" sz="1200" b="1" dirty="0" err="1">
                  <a:solidFill>
                    <a:schemeClr val="bg1"/>
                  </a:solidFill>
                  <a:latin typeface="+mn-lt"/>
                </a:rPr>
                <a:t>LAr</a:t>
              </a:r>
              <a:endParaRPr lang="en-US" sz="1200" b="1" dirty="0">
                <a:solidFill>
                  <a:schemeClr val="bg1"/>
                </a:solidFill>
                <a:latin typeface="+mn-lt"/>
              </a:endParaRPr>
            </a:p>
          </p:txBody>
        </p:sp>
        <p:cxnSp>
          <p:nvCxnSpPr>
            <p:cNvPr id="18" name="Straight Arrow Connector 17">
              <a:extLst>
                <a:ext uri="{FF2B5EF4-FFF2-40B4-BE49-F238E27FC236}">
                  <a16:creationId xmlns:a16="http://schemas.microsoft.com/office/drawing/2014/main" id="{9A1F48A0-9D8F-4172-A666-AD76850D1B59}"/>
                </a:ext>
              </a:extLst>
            </p:cNvPr>
            <p:cNvCxnSpPr/>
            <p:nvPr/>
          </p:nvCxnSpPr>
          <p:spPr>
            <a:xfrm flipH="1">
              <a:off x="358268" y="3001359"/>
              <a:ext cx="4852038" cy="914426"/>
            </a:xfrm>
            <a:prstGeom prst="straightConnector1">
              <a:avLst/>
            </a:prstGeom>
            <a:ln>
              <a:solidFill>
                <a:srgbClr val="FFFF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EC0AB90D-8D55-4A58-9B3E-08683B53BF67}"/>
                </a:ext>
              </a:extLst>
            </p:cNvPr>
            <p:cNvSpPr txBox="1"/>
            <p:nvPr/>
          </p:nvSpPr>
          <p:spPr>
            <a:xfrm>
              <a:off x="343018" y="3874916"/>
              <a:ext cx="318291" cy="400110"/>
            </a:xfrm>
            <a:prstGeom prst="rect">
              <a:avLst/>
            </a:prstGeom>
            <a:noFill/>
          </p:spPr>
          <p:txBody>
            <a:bodyPr wrap="none" rtlCol="0">
              <a:spAutoFit/>
            </a:bodyPr>
            <a:lstStyle/>
            <a:p>
              <a:r>
                <a:rPr lang="en-US" sz="2000" dirty="0">
                  <a:solidFill>
                    <a:srgbClr val="FFFF00"/>
                  </a:solidFill>
                  <a:latin typeface="Symbol" charset="2"/>
                  <a:cs typeface="Symbol" charset="2"/>
                </a:rPr>
                <a:t>n</a:t>
              </a:r>
            </a:p>
          </p:txBody>
        </p:sp>
        <p:sp>
          <p:nvSpPr>
            <p:cNvPr id="20" name="Oval 19">
              <a:extLst>
                <a:ext uri="{FF2B5EF4-FFF2-40B4-BE49-F238E27FC236}">
                  <a16:creationId xmlns:a16="http://schemas.microsoft.com/office/drawing/2014/main" id="{D7C7479A-44C2-43F7-B195-6DD948FE9ED4}"/>
                </a:ext>
              </a:extLst>
            </p:cNvPr>
            <p:cNvSpPr/>
            <p:nvPr/>
          </p:nvSpPr>
          <p:spPr>
            <a:xfrm>
              <a:off x="1423498" y="3100637"/>
              <a:ext cx="1700702" cy="844209"/>
            </a:xfrm>
            <a:prstGeom prst="ellipse">
              <a:avLst/>
            </a:prstGeom>
            <a:solidFill>
              <a:schemeClr val="bg1">
                <a:alpha val="25000"/>
              </a:schemeClr>
            </a:solidFill>
            <a:ln w="158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671786E8-87F9-4314-A125-720FF0988E05}"/>
              </a:ext>
            </a:extLst>
          </p:cNvPr>
          <p:cNvGrpSpPr/>
          <p:nvPr/>
        </p:nvGrpSpPr>
        <p:grpSpPr>
          <a:xfrm>
            <a:off x="6173022" y="3576859"/>
            <a:ext cx="2575258" cy="2836682"/>
            <a:chOff x="321713" y="3589159"/>
            <a:chExt cx="2575258" cy="2836682"/>
          </a:xfrm>
        </p:grpSpPr>
        <p:pic>
          <p:nvPicPr>
            <p:cNvPr id="24" name="Picture 23" descr="Plot of MicroBooNE electron neutrino appearance results.">
              <a:extLst>
                <a:ext uri="{FF2B5EF4-FFF2-40B4-BE49-F238E27FC236}">
                  <a16:creationId xmlns:a16="http://schemas.microsoft.com/office/drawing/2014/main" id="{3237C87D-512B-46F0-8236-E0CD45973A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713" y="3838593"/>
              <a:ext cx="2575258" cy="2587248"/>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CAD8595-B18C-4255-B0DE-A68BF9CB2AC4}"/>
                    </a:ext>
                  </a:extLst>
                </p:cNvPr>
                <p:cNvSpPr txBox="1"/>
                <p:nvPr/>
              </p:nvSpPr>
              <p:spPr>
                <a:xfrm>
                  <a:off x="729462" y="3589159"/>
                  <a:ext cx="2153695" cy="276999"/>
                </a:xfrm>
                <a:prstGeom prst="rect">
                  <a:avLst/>
                </a:prstGeom>
                <a:noFill/>
              </p:spPr>
              <p:txBody>
                <a:bodyPr wrap="square" rtlCol="0">
                  <a:spAutoFit/>
                </a:bodyPr>
                <a:lstStyle/>
                <a:p>
                  <a:pPr algn="ctr"/>
                  <a:r>
                    <a:rPr lang="en-US" sz="1200" b="1" dirty="0" err="1"/>
                    <a:t>MicroBooNE</a:t>
                  </a:r>
                  <a:r>
                    <a:rPr lang="en-US" sz="1200" b="1" dirty="0"/>
                    <a:t> </a:t>
                  </a:r>
                  <a14:m>
                    <m:oMath xmlns:m="http://schemas.openxmlformats.org/officeDocument/2006/math">
                      <m:sSub>
                        <m:sSubPr>
                          <m:ctrlPr>
                            <a:rPr lang="en-US" sz="1200" b="1" i="1" smtClean="0">
                              <a:latin typeface="Cambria Math" panose="02040503050406030204" pitchFamily="18" charset="0"/>
                            </a:rPr>
                          </m:ctrlPr>
                        </m:sSubPr>
                        <m:e>
                          <m:r>
                            <a:rPr lang="en-US" sz="1200" b="1" i="1" smtClean="0">
                              <a:latin typeface="Cambria Math" panose="02040503050406030204" pitchFamily="18" charset="0"/>
                              <a:ea typeface="Cambria Math" panose="02040503050406030204" pitchFamily="18" charset="0"/>
                            </a:rPr>
                            <m:t>𝝊</m:t>
                          </m:r>
                        </m:e>
                        <m:sub>
                          <m:r>
                            <a:rPr lang="en-US" sz="1200" b="1" i="1" smtClean="0">
                              <a:latin typeface="Cambria Math" panose="02040503050406030204" pitchFamily="18" charset="0"/>
                            </a:rPr>
                            <m:t>𝒆</m:t>
                          </m:r>
                        </m:sub>
                      </m:sSub>
                    </m:oMath>
                  </a14:m>
                  <a:r>
                    <a:rPr lang="en-US" sz="1200" b="1" dirty="0"/>
                    <a:t> appearance</a:t>
                  </a:r>
                </a:p>
              </p:txBody>
            </p:sp>
          </mc:Choice>
          <mc:Fallback xmlns="">
            <p:sp>
              <p:nvSpPr>
                <p:cNvPr id="25" name="TextBox 24">
                  <a:extLst>
                    <a:ext uri="{FF2B5EF4-FFF2-40B4-BE49-F238E27FC236}">
                      <a16:creationId xmlns:a16="http://schemas.microsoft.com/office/drawing/2014/main" id="{ECAD8595-B18C-4255-B0DE-A68BF9CB2AC4}"/>
                    </a:ext>
                  </a:extLst>
                </p:cNvPr>
                <p:cNvSpPr txBox="1">
                  <a:spLocks noRot="1" noChangeAspect="1" noMove="1" noResize="1" noEditPoints="1" noAdjustHandles="1" noChangeArrowheads="1" noChangeShapeType="1" noTextEdit="1"/>
                </p:cNvSpPr>
                <p:nvPr/>
              </p:nvSpPr>
              <p:spPr>
                <a:xfrm>
                  <a:off x="729462" y="3589159"/>
                  <a:ext cx="2153695" cy="276999"/>
                </a:xfrm>
                <a:prstGeom prst="rect">
                  <a:avLst/>
                </a:prstGeom>
                <a:blipFill>
                  <a:blip r:embed="rId5"/>
                  <a:stretch>
                    <a:fillRect t="-2222" b="-17778"/>
                  </a:stretch>
                </a:blipFill>
              </p:spPr>
              <p:txBody>
                <a:bodyPr/>
                <a:lstStyle/>
                <a:p>
                  <a:r>
                    <a:rPr lang="en-US">
                      <a:noFill/>
                    </a:rPr>
                    <a:t> </a:t>
                  </a:r>
                </a:p>
              </p:txBody>
            </p:sp>
          </mc:Fallback>
        </mc:AlternateContent>
      </p:grpSp>
    </p:spTree>
    <p:extLst>
      <p:ext uri="{BB962C8B-B14F-4D97-AF65-F5344CB8AC3E}">
        <p14:creationId xmlns:p14="http://schemas.microsoft.com/office/powerpoint/2010/main" val="1403693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400" dirty="0">
                <a:latin typeface="Arial" panose="020B0604020202020204" pitchFamily="34" charset="0"/>
                <a:cs typeface="Arial" panose="020B0604020202020204" pitchFamily="34" charset="0"/>
              </a:rPr>
              <a:t>Long-Baseline Neutrino Program – LBNF/DUNE</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1">
            <a:extLst>
              <a:ext uri="{FF2B5EF4-FFF2-40B4-BE49-F238E27FC236}">
                <a16:creationId xmlns:a16="http://schemas.microsoft.com/office/drawing/2014/main" id="{601FCA7E-7103-4E75-B69D-EB313ECA38A7}"/>
              </a:ext>
            </a:extLst>
          </p:cNvPr>
          <p:cNvSpPr>
            <a:spLocks noGrp="1"/>
          </p:cNvSpPr>
          <p:nvPr>
            <p:ph idx="1"/>
          </p:nvPr>
        </p:nvSpPr>
        <p:spPr>
          <a:xfrm>
            <a:off x="265257" y="826867"/>
            <a:ext cx="8643064" cy="425321"/>
          </a:xfrm>
        </p:spPr>
        <p:txBody>
          <a:bodyPr>
            <a:normAutofit fontScale="92500" lnSpcReduction="10000"/>
          </a:bodyPr>
          <a:lstStyle/>
          <a:p>
            <a:pPr marL="0" indent="0">
              <a:buNone/>
            </a:pPr>
            <a:r>
              <a:rPr lang="en-US" sz="2400" b="1" dirty="0">
                <a:solidFill>
                  <a:srgbClr val="006600"/>
                </a:solidFill>
                <a:latin typeface="Calibri" panose="020F0502020204030204" pitchFamily="34" charset="0"/>
                <a:cs typeface="Calibri" panose="020F0502020204030204" pitchFamily="34" charset="0"/>
              </a:rPr>
              <a:t>Long-Baseline Neutrino Facility / Deep Underground Neutrino Expt.</a:t>
            </a:r>
          </a:p>
        </p:txBody>
      </p:sp>
      <p:sp>
        <p:nvSpPr>
          <p:cNvPr id="13" name="Content Placeholder 1">
            <a:extLst>
              <a:ext uri="{FF2B5EF4-FFF2-40B4-BE49-F238E27FC236}">
                <a16:creationId xmlns:a16="http://schemas.microsoft.com/office/drawing/2014/main" id="{78E83F98-CD96-4EE8-AAD5-B51E29F12DB7}"/>
              </a:ext>
            </a:extLst>
          </p:cNvPr>
          <p:cNvSpPr txBox="1">
            <a:spLocks/>
          </p:cNvSpPr>
          <p:nvPr/>
        </p:nvSpPr>
        <p:spPr>
          <a:xfrm>
            <a:off x="267177" y="3413749"/>
            <a:ext cx="8659797" cy="1177736"/>
          </a:xfrm>
          <a:prstGeom prst="rect">
            <a:avLst/>
          </a:prstGeom>
        </p:spPr>
        <p:txBody>
          <a:bodyPr vert="horz" lIns="0" tIns="45720" rIns="0" bIns="45720" rtlCol="0">
            <a:normAutofit/>
          </a:bodyPr>
          <a:lstStyle>
            <a:lvl1pPr marL="342900" indent="-342900" algn="l" defTabSz="914400" rtl="0" eaLnBrk="1" latinLnBrk="0" hangingPunct="1">
              <a:spcBef>
                <a:spcPct val="20000"/>
              </a:spcBef>
              <a:buClr>
                <a:schemeClr val="tx1"/>
              </a:buClr>
              <a:buFont typeface="Open Sans" panose="020B0606030504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spcBef>
                <a:spcPct val="20000"/>
              </a:spcBef>
              <a:buClr>
                <a:schemeClr val="accent2"/>
              </a:buClr>
              <a:buFont typeface="Open Sans" panose="020B0606030504020204" pitchFamily="34" charset="0"/>
              <a:buChar char="•"/>
              <a:defRPr sz="2000" kern="1200">
                <a:solidFill>
                  <a:schemeClr val="accent2"/>
                </a:solidFill>
                <a:latin typeface="+mn-lt"/>
                <a:ea typeface="+mn-ea"/>
                <a:cs typeface="+mn-cs"/>
              </a:defRPr>
            </a:lvl3pPr>
            <a:lvl4pPr marL="1600200" indent="-228600" algn="l" defTabSz="914400" rtl="0" eaLnBrk="1" latinLnBrk="0" hangingPunct="1">
              <a:spcBef>
                <a:spcPct val="20000"/>
              </a:spcBef>
              <a:buClr>
                <a:schemeClr val="accent4"/>
              </a:buClr>
              <a:buFont typeface="Open Sans" panose="020B0606030504020204" pitchFamily="34" charset="0"/>
              <a:buChar char="•"/>
              <a:defRPr sz="1800" kern="1200">
                <a:solidFill>
                  <a:schemeClr val="accent4"/>
                </a:solidFill>
                <a:latin typeface="+mn-lt"/>
                <a:ea typeface="+mn-ea"/>
                <a:cs typeface="+mn-cs"/>
              </a:defRPr>
            </a:lvl4pPr>
            <a:lvl5pPr marL="2057400" indent="-228600" algn="l" defTabSz="914400" rtl="0" eaLnBrk="1" latinLnBrk="0" hangingPunct="1">
              <a:spcBef>
                <a:spcPct val="20000"/>
              </a:spcBef>
              <a:buClr>
                <a:schemeClr val="accent5"/>
              </a:buClr>
              <a:buFont typeface="Open Sans" panose="020B0606030504020204" pitchFamily="34" charset="0"/>
              <a:buChar char="•"/>
              <a:defRPr sz="1600" kern="1200">
                <a:solidFill>
                  <a:schemeClr val="accent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b="1" dirty="0">
                <a:solidFill>
                  <a:schemeClr val="tx1"/>
                </a:solidFill>
                <a:latin typeface="Calibri" panose="020F0502020204030204" pitchFamily="34" charset="0"/>
                <a:cs typeface="Calibri" panose="020F0502020204030204" pitchFamily="34" charset="0"/>
              </a:rPr>
              <a:t>Identified by P5 as the </a:t>
            </a:r>
            <a:r>
              <a:rPr lang="en-US" sz="2000" b="1" dirty="0">
                <a:solidFill>
                  <a:srgbClr val="C00000"/>
                </a:solidFill>
                <a:latin typeface="Calibri" panose="020F0502020204030204" pitchFamily="34" charset="0"/>
                <a:cs typeface="Calibri" panose="020F0502020204030204" pitchFamily="34" charset="0"/>
              </a:rPr>
              <a:t>highest priority large project in its time frame.</a:t>
            </a:r>
            <a:endParaRPr lang="en-US" sz="2000" b="1" dirty="0">
              <a:solidFill>
                <a:srgbClr val="006600"/>
              </a:solidFill>
              <a:latin typeface="Calibri" panose="020F0502020204030204" pitchFamily="34" charset="0"/>
              <a:cs typeface="Calibri" panose="020F0502020204030204" pitchFamily="34" charset="0"/>
            </a:endParaRPr>
          </a:p>
          <a:p>
            <a:pPr lvl="1"/>
            <a:r>
              <a:rPr lang="en-US" sz="2000" b="1" dirty="0">
                <a:solidFill>
                  <a:schemeClr val="tx1"/>
                </a:solidFill>
                <a:latin typeface="Calibri" panose="020F0502020204030204" pitchFamily="34" charset="0"/>
                <a:cs typeface="Calibri" panose="020F0502020204030204" pitchFamily="34" charset="0"/>
              </a:rPr>
              <a:t>Centerpiece of a U.S.-hosted, international neutrino program.</a:t>
            </a:r>
          </a:p>
          <a:p>
            <a:pPr lvl="1"/>
            <a:r>
              <a:rPr lang="en-US" sz="2000" b="1" dirty="0">
                <a:solidFill>
                  <a:schemeClr val="tx1"/>
                </a:solidFill>
                <a:latin typeface="Calibri" panose="020F0502020204030204" pitchFamily="34" charset="0"/>
                <a:cs typeface="Calibri" panose="020F0502020204030204" pitchFamily="34" charset="0"/>
              </a:rPr>
              <a:t>The 1</a:t>
            </a:r>
            <a:r>
              <a:rPr lang="en-US" sz="2000" b="1" baseline="30000" dirty="0">
                <a:solidFill>
                  <a:schemeClr val="tx1"/>
                </a:solidFill>
                <a:latin typeface="Calibri" panose="020F0502020204030204" pitchFamily="34" charset="0"/>
                <a:cs typeface="Calibri" panose="020F0502020204030204" pitchFamily="34" charset="0"/>
              </a:rPr>
              <a:t>st</a:t>
            </a:r>
            <a:r>
              <a:rPr lang="en-US" sz="2000" b="1" dirty="0">
                <a:solidFill>
                  <a:schemeClr val="tx1"/>
                </a:solidFill>
                <a:latin typeface="Calibri" panose="020F0502020204030204" pitchFamily="34" charset="0"/>
                <a:cs typeface="Calibri" panose="020F0502020204030204" pitchFamily="34" charset="0"/>
              </a:rPr>
              <a:t> international science facility hosted in the U.S.</a:t>
            </a:r>
            <a:endParaRPr lang="en-US" sz="2100" b="1" dirty="0">
              <a:solidFill>
                <a:srgbClr val="006600"/>
              </a:solidFill>
              <a:latin typeface="Calibri" panose="020F0502020204030204" pitchFamily="34" charset="0"/>
              <a:cs typeface="Calibri" panose="020F0502020204030204" pitchFamily="34" charset="0"/>
            </a:endParaRPr>
          </a:p>
        </p:txBody>
      </p:sp>
      <p:grpSp>
        <p:nvGrpSpPr>
          <p:cNvPr id="14" name="Group 13" descr="Sketch of LBNF/Dune complex, from neutrino production and DUNE near detector at Fermilab to DUNE detector in Sanford Underground Research Facility.">
            <a:extLst>
              <a:ext uri="{FF2B5EF4-FFF2-40B4-BE49-F238E27FC236}">
                <a16:creationId xmlns:a16="http://schemas.microsoft.com/office/drawing/2014/main" id="{4573F42F-C142-4872-96AB-A25A88738C05}"/>
              </a:ext>
            </a:extLst>
          </p:cNvPr>
          <p:cNvGrpSpPr/>
          <p:nvPr/>
        </p:nvGrpSpPr>
        <p:grpSpPr>
          <a:xfrm>
            <a:off x="476250" y="1232731"/>
            <a:ext cx="8143875" cy="2192761"/>
            <a:chOff x="476250" y="4274774"/>
            <a:chExt cx="8143875" cy="2192761"/>
          </a:xfrm>
        </p:grpSpPr>
        <p:pic>
          <p:nvPicPr>
            <p:cNvPr id="15" name="Picture 14">
              <a:extLst>
                <a:ext uri="{FF2B5EF4-FFF2-40B4-BE49-F238E27FC236}">
                  <a16:creationId xmlns:a16="http://schemas.microsoft.com/office/drawing/2014/main" id="{9E364893-4AAA-4C5D-87EC-94B2A404AB73}"/>
                </a:ext>
              </a:extLst>
            </p:cNvPr>
            <p:cNvPicPr>
              <a:picLocks noChangeAspect="1"/>
            </p:cNvPicPr>
            <p:nvPr/>
          </p:nvPicPr>
          <p:blipFill>
            <a:blip r:embed="rId3"/>
            <a:stretch>
              <a:fillRect/>
            </a:stretch>
          </p:blipFill>
          <p:spPr>
            <a:xfrm>
              <a:off x="476250" y="4274774"/>
              <a:ext cx="8143875" cy="2192761"/>
            </a:xfrm>
            <a:prstGeom prst="rect">
              <a:avLst/>
            </a:prstGeom>
          </p:spPr>
        </p:pic>
        <p:sp>
          <p:nvSpPr>
            <p:cNvPr id="16" name="TextBox 15">
              <a:extLst>
                <a:ext uri="{FF2B5EF4-FFF2-40B4-BE49-F238E27FC236}">
                  <a16:creationId xmlns:a16="http://schemas.microsoft.com/office/drawing/2014/main" id="{709A7E59-A535-4F61-B21A-65E320CC9663}"/>
                </a:ext>
              </a:extLst>
            </p:cNvPr>
            <p:cNvSpPr txBox="1"/>
            <p:nvPr/>
          </p:nvSpPr>
          <p:spPr>
            <a:xfrm>
              <a:off x="2867025" y="5991225"/>
              <a:ext cx="3133725" cy="400110"/>
            </a:xfrm>
            <a:prstGeom prst="rect">
              <a:avLst/>
            </a:prstGeom>
            <a:noFill/>
          </p:spPr>
          <p:txBody>
            <a:bodyPr wrap="square" rtlCol="0">
              <a:spAutoFit/>
            </a:bodyPr>
            <a:lstStyle/>
            <a:p>
              <a:pPr algn="ctr"/>
              <a:r>
                <a:rPr lang="en-US" sz="2000" b="1" dirty="0">
                  <a:solidFill>
                    <a:schemeClr val="bg1"/>
                  </a:solidFill>
                </a:rPr>
                <a:t>LBNF/DUNE</a:t>
              </a:r>
            </a:p>
          </p:txBody>
        </p:sp>
      </p:grpSp>
      <p:pic>
        <p:nvPicPr>
          <p:cNvPr id="17" name="Picture 16" descr="Photo of signing of UK-U.S. Science and Technology Agreement on 20 September 2017.">
            <a:extLst>
              <a:ext uri="{FF2B5EF4-FFF2-40B4-BE49-F238E27FC236}">
                <a16:creationId xmlns:a16="http://schemas.microsoft.com/office/drawing/2014/main" id="{C95B681A-41A6-4AD5-993A-48D1FDDC4D61}"/>
              </a:ext>
            </a:extLst>
          </p:cNvPr>
          <p:cNvPicPr>
            <a:picLocks noChangeAspect="1"/>
          </p:cNvPicPr>
          <p:nvPr/>
        </p:nvPicPr>
        <p:blipFill>
          <a:blip r:embed="rId4"/>
          <a:stretch>
            <a:fillRect/>
          </a:stretch>
        </p:blipFill>
        <p:spPr>
          <a:xfrm>
            <a:off x="481824" y="4573508"/>
            <a:ext cx="2520281" cy="1905300"/>
          </a:xfrm>
          <a:prstGeom prst="rect">
            <a:avLst/>
          </a:prstGeom>
        </p:spPr>
      </p:pic>
      <p:pic>
        <p:nvPicPr>
          <p:cNvPr id="18" name="Content Placeholder 5" descr="Photo of signing of US DOE - India DAE Science and Technology Agreement on 16 April 2018.">
            <a:extLst>
              <a:ext uri="{FF2B5EF4-FFF2-40B4-BE49-F238E27FC236}">
                <a16:creationId xmlns:a16="http://schemas.microsoft.com/office/drawing/2014/main" id="{00FD6EC9-1899-4A22-A10E-D835E9626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1041" y="4569192"/>
            <a:ext cx="2868662" cy="1928503"/>
          </a:xfrm>
          <a:prstGeom prst="rect">
            <a:avLst/>
          </a:prstGeom>
        </p:spPr>
      </p:pic>
      <p:sp>
        <p:nvSpPr>
          <p:cNvPr id="19" name="TextBox 18">
            <a:extLst>
              <a:ext uri="{FF2B5EF4-FFF2-40B4-BE49-F238E27FC236}">
                <a16:creationId xmlns:a16="http://schemas.microsoft.com/office/drawing/2014/main" id="{7FAA8A1A-F87F-4D74-9D19-D41E6D584050}"/>
              </a:ext>
            </a:extLst>
          </p:cNvPr>
          <p:cNvSpPr txBox="1"/>
          <p:nvPr/>
        </p:nvSpPr>
        <p:spPr>
          <a:xfrm>
            <a:off x="2922598" y="4587997"/>
            <a:ext cx="1808256" cy="461665"/>
          </a:xfrm>
          <a:prstGeom prst="rect">
            <a:avLst/>
          </a:prstGeom>
          <a:solidFill>
            <a:schemeClr val="bg1"/>
          </a:solidFill>
          <a:ln w="9525">
            <a:solidFill>
              <a:schemeClr val="tx1"/>
            </a:solidFill>
          </a:ln>
        </p:spPr>
        <p:txBody>
          <a:bodyPr wrap="square" rtlCol="0">
            <a:spAutoFit/>
          </a:bodyPr>
          <a:lstStyle/>
          <a:p>
            <a:r>
              <a:rPr lang="en-US" sz="1100" dirty="0"/>
              <a:t>UK-U.S. S&amp;T Agreement</a:t>
            </a:r>
          </a:p>
          <a:p>
            <a:r>
              <a:rPr lang="en-US" sz="1200" dirty="0"/>
              <a:t>20 Sept 2017</a:t>
            </a:r>
          </a:p>
        </p:txBody>
      </p:sp>
      <p:sp>
        <p:nvSpPr>
          <p:cNvPr id="20" name="TextBox 19">
            <a:extLst>
              <a:ext uri="{FF2B5EF4-FFF2-40B4-BE49-F238E27FC236}">
                <a16:creationId xmlns:a16="http://schemas.microsoft.com/office/drawing/2014/main" id="{E49F4040-555F-4DC9-B62A-691D94B282F2}"/>
              </a:ext>
            </a:extLst>
          </p:cNvPr>
          <p:cNvSpPr txBox="1"/>
          <p:nvPr/>
        </p:nvSpPr>
        <p:spPr>
          <a:xfrm>
            <a:off x="4012293" y="5875074"/>
            <a:ext cx="1846342" cy="600164"/>
          </a:xfrm>
          <a:prstGeom prst="rect">
            <a:avLst/>
          </a:prstGeom>
          <a:solidFill>
            <a:schemeClr val="bg1"/>
          </a:solidFill>
          <a:ln w="9525">
            <a:solidFill>
              <a:schemeClr val="tx1"/>
            </a:solidFill>
          </a:ln>
        </p:spPr>
        <p:txBody>
          <a:bodyPr wrap="square" rtlCol="0">
            <a:spAutoFit/>
          </a:bodyPr>
          <a:lstStyle/>
          <a:p>
            <a:r>
              <a:rPr lang="en-US" sz="1100" dirty="0"/>
              <a:t>US DOE – India DAE S&amp;T Agreement for neutrino physics - 16 April 2018</a:t>
            </a:r>
          </a:p>
        </p:txBody>
      </p:sp>
      <p:sp>
        <p:nvSpPr>
          <p:cNvPr id="21" name="TextBox 20">
            <a:extLst>
              <a:ext uri="{FF2B5EF4-FFF2-40B4-BE49-F238E27FC236}">
                <a16:creationId xmlns:a16="http://schemas.microsoft.com/office/drawing/2014/main" id="{520193D1-F6C6-4304-9B22-6920FFB1DE1F}"/>
              </a:ext>
            </a:extLst>
          </p:cNvPr>
          <p:cNvSpPr txBox="1"/>
          <p:nvPr/>
        </p:nvSpPr>
        <p:spPr>
          <a:xfrm>
            <a:off x="7621928" y="3817051"/>
            <a:ext cx="1254895" cy="738664"/>
          </a:xfrm>
          <a:prstGeom prst="rect">
            <a:avLst/>
          </a:prstGeom>
          <a:noFill/>
          <a:ln w="6350">
            <a:solidFill>
              <a:schemeClr val="tx1"/>
            </a:solidFill>
          </a:ln>
        </p:spPr>
        <p:txBody>
          <a:bodyPr wrap="square" rtlCol="0">
            <a:spAutoFit/>
          </a:bodyPr>
          <a:lstStyle/>
          <a:p>
            <a:r>
              <a:rPr lang="en-US" sz="1400" dirty="0"/>
              <a:t>&gt;1100 collab.</a:t>
            </a:r>
          </a:p>
          <a:p>
            <a:r>
              <a:rPr lang="en-US" sz="1400" dirty="0"/>
              <a:t>198 inst.</a:t>
            </a:r>
          </a:p>
          <a:p>
            <a:r>
              <a:rPr lang="en-US" sz="1400" dirty="0"/>
              <a:t>32 nations</a:t>
            </a:r>
          </a:p>
        </p:txBody>
      </p:sp>
      <p:sp>
        <p:nvSpPr>
          <p:cNvPr id="22" name="TextBox 21">
            <a:extLst>
              <a:ext uri="{FF2B5EF4-FFF2-40B4-BE49-F238E27FC236}">
                <a16:creationId xmlns:a16="http://schemas.microsoft.com/office/drawing/2014/main" id="{30890BCA-9B1E-4117-AADA-AE4C779E7FAC}"/>
              </a:ext>
            </a:extLst>
          </p:cNvPr>
          <p:cNvSpPr txBox="1"/>
          <p:nvPr/>
        </p:nvSpPr>
        <p:spPr>
          <a:xfrm>
            <a:off x="3124901" y="5203490"/>
            <a:ext cx="2421665" cy="461665"/>
          </a:xfrm>
          <a:prstGeom prst="rect">
            <a:avLst/>
          </a:prstGeom>
          <a:noFill/>
          <a:ln>
            <a:solidFill>
              <a:srgbClr val="0070C0"/>
            </a:solidFill>
          </a:ln>
        </p:spPr>
        <p:txBody>
          <a:bodyPr wrap="square" rtlCol="0">
            <a:spAutoFit/>
          </a:bodyPr>
          <a:lstStyle/>
          <a:p>
            <a:pPr algn="ctr"/>
            <a:r>
              <a:rPr lang="en-US" sz="1200" dirty="0">
                <a:solidFill>
                  <a:srgbClr val="0070C0"/>
                </a:solidFill>
              </a:rPr>
              <a:t>Strong support for international collaboration within U.S. Govt.</a:t>
            </a:r>
          </a:p>
        </p:txBody>
      </p:sp>
    </p:spTree>
    <p:extLst>
      <p:ext uri="{BB962C8B-B14F-4D97-AF65-F5344CB8AC3E}">
        <p14:creationId xmlns:p14="http://schemas.microsoft.com/office/powerpoint/2010/main" val="1644005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900" dirty="0">
                <a:latin typeface="Arial" panose="020B0604020202020204" pitchFamily="34" charset="0"/>
                <a:cs typeface="Arial" panose="020B0604020202020204" pitchFamily="34" charset="0"/>
              </a:rPr>
              <a:t>Proton Improvement Plan II  (PIP-II)</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Artist's conception of PIP-II facility.">
            <a:extLst>
              <a:ext uri="{FF2B5EF4-FFF2-40B4-BE49-F238E27FC236}">
                <a16:creationId xmlns:a16="http://schemas.microsoft.com/office/drawing/2014/main" id="{DBFB5357-672F-4CF5-8D95-A79DE9A086B3}"/>
              </a:ext>
            </a:extLst>
          </p:cNvPr>
          <p:cNvPicPr>
            <a:picLocks noChangeAspect="1"/>
          </p:cNvPicPr>
          <p:nvPr/>
        </p:nvPicPr>
        <p:blipFill>
          <a:blip r:embed="rId3"/>
          <a:stretch>
            <a:fillRect/>
          </a:stretch>
        </p:blipFill>
        <p:spPr>
          <a:xfrm>
            <a:off x="0" y="2897582"/>
            <a:ext cx="9144000" cy="3171558"/>
          </a:xfrm>
          <a:prstGeom prst="rect">
            <a:avLst/>
          </a:prstGeom>
        </p:spPr>
      </p:pic>
      <p:sp>
        <p:nvSpPr>
          <p:cNvPr id="13" name="TextBox 12">
            <a:extLst>
              <a:ext uri="{FF2B5EF4-FFF2-40B4-BE49-F238E27FC236}">
                <a16:creationId xmlns:a16="http://schemas.microsoft.com/office/drawing/2014/main" id="{4492DB68-B0B1-4573-8E32-E199839759A6}"/>
              </a:ext>
            </a:extLst>
          </p:cNvPr>
          <p:cNvSpPr txBox="1"/>
          <p:nvPr/>
        </p:nvSpPr>
        <p:spPr>
          <a:xfrm>
            <a:off x="390646" y="998379"/>
            <a:ext cx="8296154" cy="3139321"/>
          </a:xfrm>
          <a:prstGeom prst="rect">
            <a:avLst/>
          </a:prstGeom>
          <a:noFill/>
        </p:spPr>
        <p:txBody>
          <a:bodyPr wrap="square" rtlCol="0">
            <a:spAutoFit/>
          </a:bodyPr>
          <a:lstStyle/>
          <a:p>
            <a:r>
              <a:rPr lang="en-US" b="1" dirty="0"/>
              <a:t>1.2 MW proton beam on target; beam ready when LBNF ready (2031); upgradeable</a:t>
            </a:r>
          </a:p>
          <a:p>
            <a:pPr lvl="1"/>
            <a:r>
              <a:rPr lang="en-US" sz="1600" b="1" dirty="0"/>
              <a:t>Will also support other research goals by providing increased beam power and high reliability to future </a:t>
            </a:r>
            <a:r>
              <a:rPr lang="en-US" sz="1600" b="1" dirty="0" err="1"/>
              <a:t>Fermilab</a:t>
            </a:r>
            <a:r>
              <a:rPr lang="en-US" sz="1600" b="1" dirty="0"/>
              <a:t> experiments.</a:t>
            </a:r>
          </a:p>
          <a:p>
            <a:endParaRPr lang="en-US" sz="800" b="1" dirty="0"/>
          </a:p>
          <a:p>
            <a:r>
              <a:rPr lang="en-US" b="1" dirty="0"/>
              <a:t>Replace existing 50-year-old </a:t>
            </a:r>
            <a:r>
              <a:rPr lang="en-US" b="1" dirty="0" err="1"/>
              <a:t>linac</a:t>
            </a:r>
            <a:r>
              <a:rPr lang="en-US" b="1" dirty="0"/>
              <a:t> with a high-power, 800-MeV SRF </a:t>
            </a:r>
            <a:r>
              <a:rPr lang="en-US" b="1" dirty="0" err="1"/>
              <a:t>linac</a:t>
            </a:r>
            <a:r>
              <a:rPr lang="en-US" b="1" dirty="0"/>
              <a:t>.</a:t>
            </a:r>
          </a:p>
          <a:p>
            <a:pPr lvl="1"/>
            <a:r>
              <a:rPr lang="en-US" sz="1600" b="1" dirty="0"/>
              <a:t>Based on LCLS-II experience (and ILC R&amp;D)</a:t>
            </a:r>
          </a:p>
          <a:p>
            <a:endParaRPr lang="en-US" sz="800" b="1" dirty="0"/>
          </a:p>
          <a:p>
            <a:r>
              <a:rPr lang="en-US" b="1" dirty="0"/>
              <a:t>Being built with international partners: India, Italy, UK, France, Poland.</a:t>
            </a:r>
          </a:p>
          <a:p>
            <a:endParaRPr lang="en-US" sz="800" b="1" dirty="0"/>
          </a:p>
          <a:p>
            <a:r>
              <a:rPr lang="en-US" b="1" dirty="0">
                <a:solidFill>
                  <a:schemeClr val="bg1"/>
                </a:solidFill>
              </a:rPr>
              <a:t>CD-3 - April 2022 </a:t>
            </a:r>
            <a:r>
              <a:rPr lang="en-US" dirty="0">
                <a:solidFill>
                  <a:schemeClr val="bg1"/>
                </a:solidFill>
              </a:rPr>
              <a:t>(CD-3a – March 2021)</a:t>
            </a:r>
          </a:p>
          <a:p>
            <a:endParaRPr lang="en-US" b="1" dirty="0"/>
          </a:p>
          <a:p>
            <a:endParaRPr lang="en-US" b="1" dirty="0"/>
          </a:p>
          <a:p>
            <a:pPr marL="228600"/>
            <a:endParaRPr lang="en-US" b="1" dirty="0"/>
          </a:p>
        </p:txBody>
      </p:sp>
      <p:sp>
        <p:nvSpPr>
          <p:cNvPr id="14" name="TextBox 13">
            <a:extLst>
              <a:ext uri="{FF2B5EF4-FFF2-40B4-BE49-F238E27FC236}">
                <a16:creationId xmlns:a16="http://schemas.microsoft.com/office/drawing/2014/main" id="{A694C758-1D06-4D3E-AB9B-3F7119587A23}"/>
              </a:ext>
            </a:extLst>
          </p:cNvPr>
          <p:cNvSpPr txBox="1"/>
          <p:nvPr/>
        </p:nvSpPr>
        <p:spPr>
          <a:xfrm>
            <a:off x="523754" y="6107177"/>
            <a:ext cx="8143501" cy="369332"/>
          </a:xfrm>
          <a:prstGeom prst="rect">
            <a:avLst/>
          </a:prstGeom>
          <a:noFill/>
        </p:spPr>
        <p:txBody>
          <a:bodyPr wrap="square" rtlCol="0">
            <a:spAutoFit/>
          </a:bodyPr>
          <a:lstStyle/>
          <a:p>
            <a:r>
              <a:rPr lang="en-US" b="1" dirty="0">
                <a:solidFill>
                  <a:srgbClr val="006600"/>
                </a:solidFill>
              </a:rPr>
              <a:t>Ultimate goal for upgrade of proton complex is &gt;2 MW to LBNF w/ Booster upgrade.</a:t>
            </a:r>
            <a:endParaRPr lang="en-US" b="1" dirty="0">
              <a:solidFill>
                <a:srgbClr val="FF0000"/>
              </a:solidFill>
            </a:endParaRPr>
          </a:p>
        </p:txBody>
      </p:sp>
    </p:spTree>
    <p:extLst>
      <p:ext uri="{BB962C8B-B14F-4D97-AF65-F5344CB8AC3E}">
        <p14:creationId xmlns:p14="http://schemas.microsoft.com/office/powerpoint/2010/main" val="1443189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900" dirty="0">
                <a:solidFill>
                  <a:srgbClr val="0070C0"/>
                </a:solidFill>
                <a:latin typeface="Arial" panose="020B0604020202020204" pitchFamily="34" charset="0"/>
                <a:cs typeface="Arial" panose="020B0604020202020204" pitchFamily="34" charset="0"/>
              </a:rPr>
              <a:t>Identify the new physics of dark matter.</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9CEF673-52E6-472F-900A-3F3D7C83638C}"/>
              </a:ext>
            </a:extLst>
          </p:cNvPr>
          <p:cNvSpPr/>
          <p:nvPr/>
        </p:nvSpPr>
        <p:spPr>
          <a:xfrm>
            <a:off x="328396" y="853440"/>
            <a:ext cx="8458200" cy="1754326"/>
          </a:xfrm>
          <a:prstGeom prst="rect">
            <a:avLst/>
          </a:prstGeom>
          <a:ln>
            <a:solidFill>
              <a:schemeClr val="tx1"/>
            </a:solidFill>
          </a:ln>
        </p:spPr>
        <p:txBody>
          <a:bodyPr wrap="square">
            <a:spAutoFit/>
          </a:bodyPr>
          <a:lstStyle/>
          <a:p>
            <a:r>
              <a:rPr lang="en-US" b="1" dirty="0">
                <a:solidFill>
                  <a:srgbClr val="C00000"/>
                </a:solidFill>
                <a:latin typeface="Kievit-Book"/>
                <a:cs typeface="Arial" panose="020B0604020202020204" pitchFamily="34" charset="0"/>
              </a:rPr>
              <a:t>P5: “It is imperative to search for dark matter along every feasible avenue.” </a:t>
            </a:r>
          </a:p>
          <a:p>
            <a:r>
              <a:rPr lang="en-US" b="1" dirty="0">
                <a:solidFill>
                  <a:prstClr val="black"/>
                </a:solidFill>
                <a:latin typeface="Kievit-Book"/>
                <a:cs typeface="Arial" panose="020B0604020202020204" pitchFamily="34" charset="0"/>
              </a:rPr>
              <a:t>4 complementary experimental approaches, each providing essential clues:</a:t>
            </a:r>
          </a:p>
          <a:p>
            <a:pPr marL="342900" lvl="1" indent="-114300">
              <a:buFont typeface="Arial" panose="020B0604020202020204" pitchFamily="34" charset="0"/>
              <a:buChar char="•"/>
            </a:pPr>
            <a:r>
              <a:rPr lang="en-US" b="1" dirty="0">
                <a:solidFill>
                  <a:prstClr val="black"/>
                </a:solidFill>
                <a:latin typeface="Kievit-Book"/>
                <a:cs typeface="Arial" panose="020B0604020202020204" pitchFamily="34" charset="0"/>
              </a:rPr>
              <a:t>direct detection, </a:t>
            </a:r>
          </a:p>
          <a:p>
            <a:pPr marL="342900" lvl="1" indent="-114300">
              <a:buFont typeface="Arial" panose="020B0604020202020204" pitchFamily="34" charset="0"/>
              <a:buChar char="•"/>
            </a:pPr>
            <a:r>
              <a:rPr lang="en-US" b="1" dirty="0">
                <a:solidFill>
                  <a:prstClr val="black"/>
                </a:solidFill>
                <a:latin typeface="Kievit-Book"/>
                <a:cs typeface="Arial" panose="020B0604020202020204" pitchFamily="34" charset="0"/>
              </a:rPr>
              <a:t>indirect detection, </a:t>
            </a:r>
          </a:p>
          <a:p>
            <a:pPr marL="342900" lvl="1" indent="-114300">
              <a:buFont typeface="Arial" panose="020B0604020202020204" pitchFamily="34" charset="0"/>
              <a:buChar char="•"/>
            </a:pPr>
            <a:r>
              <a:rPr lang="en-US" b="1" dirty="0">
                <a:solidFill>
                  <a:prstClr val="black"/>
                </a:solidFill>
                <a:latin typeface="Kievit-Book"/>
                <a:cs typeface="Arial" panose="020B0604020202020204" pitchFamily="34" charset="0"/>
              </a:rPr>
              <a:t>observation of large-scale astrophysical effects, </a:t>
            </a:r>
          </a:p>
          <a:p>
            <a:pPr marL="342900" lvl="1" indent="-114300">
              <a:buFont typeface="Arial" panose="020B0604020202020204" pitchFamily="34" charset="0"/>
              <a:buChar char="•"/>
            </a:pPr>
            <a:r>
              <a:rPr lang="en-US" b="1" dirty="0">
                <a:solidFill>
                  <a:prstClr val="black"/>
                </a:solidFill>
                <a:latin typeface="Kievit-Book"/>
                <a:cs typeface="Arial" panose="020B0604020202020204" pitchFamily="34" charset="0"/>
              </a:rPr>
              <a:t>dark matter production at accelerators. </a:t>
            </a:r>
            <a:endParaRPr lang="en-US" dirty="0">
              <a:solidFill>
                <a:prstClr val="black"/>
              </a:solidFill>
              <a:cs typeface="Arial" panose="020B0604020202020204" pitchFamily="34" charset="0"/>
            </a:endParaRPr>
          </a:p>
        </p:txBody>
      </p:sp>
      <p:pic>
        <p:nvPicPr>
          <p:cNvPr id="13" name="Picture 2" descr="1FGL source catalog">
            <a:extLst>
              <a:ext uri="{FF2B5EF4-FFF2-40B4-BE49-F238E27FC236}">
                <a16:creationId xmlns:a16="http://schemas.microsoft.com/office/drawing/2014/main" id="{2C066F9B-2289-4728-B968-036F78078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609" y="2678776"/>
            <a:ext cx="2560658" cy="19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Q:\!Individual Personal Folders\Kathy\My Pictures\AMS\AMS-Shuttle-ISS-Apr96.gif">
            <a:extLst>
              <a:ext uri="{FF2B5EF4-FFF2-40B4-BE49-F238E27FC236}">
                <a16:creationId xmlns:a16="http://schemas.microsoft.com/office/drawing/2014/main" id="{F36455E4-7443-45E8-A9B2-C6B6619825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3751" y="4501396"/>
            <a:ext cx="2528887"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descr="Graph ">
            <a:extLst>
              <a:ext uri="{FF2B5EF4-FFF2-40B4-BE49-F238E27FC236}">
                <a16:creationId xmlns:a16="http://schemas.microsoft.com/office/drawing/2014/main" id="{3EAFD0CC-7A4E-41EB-B9BF-305EAA6B263C}"/>
              </a:ext>
            </a:extLst>
          </p:cNvPr>
          <p:cNvGrpSpPr/>
          <p:nvPr/>
        </p:nvGrpSpPr>
        <p:grpSpPr>
          <a:xfrm>
            <a:off x="521386" y="4453942"/>
            <a:ext cx="2974889" cy="1974183"/>
            <a:chOff x="5079774" y="2816310"/>
            <a:chExt cx="3864758" cy="2616271"/>
          </a:xfrm>
        </p:grpSpPr>
        <p:pic>
          <p:nvPicPr>
            <p:cNvPr id="16" name="Picture 15">
              <a:extLst>
                <a:ext uri="{FF2B5EF4-FFF2-40B4-BE49-F238E27FC236}">
                  <a16:creationId xmlns:a16="http://schemas.microsoft.com/office/drawing/2014/main" id="{75B467BE-EAFE-4B60-A272-AEC4B8592D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9774" y="2816310"/>
              <a:ext cx="3864758" cy="2564465"/>
            </a:xfrm>
            <a:prstGeom prst="rect">
              <a:avLst/>
            </a:prstGeom>
          </p:spPr>
        </p:pic>
        <p:sp>
          <p:nvSpPr>
            <p:cNvPr id="17" name="TextBox 16" descr="Galaxy rotation curve, evidence for existence of dark matter, an example of study of dark matter via large-scale astrophysical effects.">
              <a:extLst>
                <a:ext uri="{FF2B5EF4-FFF2-40B4-BE49-F238E27FC236}">
                  <a16:creationId xmlns:a16="http://schemas.microsoft.com/office/drawing/2014/main" id="{BCCD31E4-F6E5-4CA3-90BB-8253350C9E13}"/>
                </a:ext>
              </a:extLst>
            </p:cNvPr>
            <p:cNvSpPr txBox="1"/>
            <p:nvPr/>
          </p:nvSpPr>
          <p:spPr>
            <a:xfrm>
              <a:off x="5164934" y="4820763"/>
              <a:ext cx="3672399" cy="611818"/>
            </a:xfrm>
            <a:prstGeom prst="rect">
              <a:avLst/>
            </a:prstGeom>
            <a:noFill/>
          </p:spPr>
          <p:txBody>
            <a:bodyPr wrap="square" rtlCol="0">
              <a:spAutoFit/>
            </a:bodyPr>
            <a:lstStyle/>
            <a:p>
              <a:r>
                <a:rPr lang="en-US" sz="1200" dirty="0">
                  <a:solidFill>
                    <a:schemeClr val="bg1"/>
                  </a:solidFill>
                  <a:latin typeface="Arial" charset="0"/>
                </a:rPr>
                <a:t>Evidence for Dark Matter M33 (galaxy rotation curve Wikipedia)</a:t>
              </a:r>
            </a:p>
          </p:txBody>
        </p:sp>
      </p:grpSp>
      <p:sp>
        <p:nvSpPr>
          <p:cNvPr id="18" name="Rectangle 17">
            <a:extLst>
              <a:ext uri="{FF2B5EF4-FFF2-40B4-BE49-F238E27FC236}">
                <a16:creationId xmlns:a16="http://schemas.microsoft.com/office/drawing/2014/main" id="{4A3A3F6F-7D15-45B7-BF6F-22FC478FFE16}"/>
              </a:ext>
            </a:extLst>
          </p:cNvPr>
          <p:cNvSpPr/>
          <p:nvPr/>
        </p:nvSpPr>
        <p:spPr>
          <a:xfrm>
            <a:off x="1180488" y="2683565"/>
            <a:ext cx="4982838" cy="1200329"/>
          </a:xfrm>
          <a:prstGeom prst="rect">
            <a:avLst/>
          </a:prstGeom>
          <a:ln>
            <a:solidFill>
              <a:schemeClr val="tx1"/>
            </a:solidFill>
          </a:ln>
        </p:spPr>
        <p:txBody>
          <a:bodyPr wrap="square">
            <a:spAutoFit/>
          </a:bodyPr>
          <a:lstStyle/>
          <a:p>
            <a:r>
              <a:rPr lang="en-US" b="1" dirty="0">
                <a:solidFill>
                  <a:srgbClr val="0070C0"/>
                </a:solidFill>
                <a:latin typeface="Kievit-Book"/>
                <a:cs typeface="Arial" panose="020B0604020202020204" pitchFamily="34" charset="0"/>
              </a:rPr>
              <a:t>Indirect detection:  </a:t>
            </a:r>
          </a:p>
          <a:p>
            <a:pPr marL="344488" indent="-115888">
              <a:buFont typeface="Arial" panose="020B0604020202020204" pitchFamily="34" charset="0"/>
              <a:buChar char="•"/>
            </a:pPr>
            <a:r>
              <a:rPr lang="en-US" b="1" dirty="0">
                <a:latin typeface="Kievit-Book"/>
                <a:cs typeface="Arial" panose="020B0604020202020204" pitchFamily="34" charset="0"/>
              </a:rPr>
              <a:t>Research continuing with Fermi-LAT &amp; AMS-02.</a:t>
            </a:r>
          </a:p>
          <a:p>
            <a:pPr marL="344488" indent="-115888">
              <a:buFont typeface="Arial" panose="020B0604020202020204" pitchFamily="34" charset="0"/>
              <a:buChar char="•"/>
            </a:pPr>
            <a:r>
              <a:rPr lang="en-US" b="1" dirty="0">
                <a:latin typeface="Kievit-Book"/>
                <a:cs typeface="Arial" panose="020B0604020202020204" pitchFamily="34" charset="0"/>
              </a:rPr>
              <a:t>HAWC sensitive to very heavy DM particles.</a:t>
            </a:r>
          </a:p>
          <a:p>
            <a:pPr marL="344488" indent="-115888">
              <a:buFont typeface="Arial" panose="020B0604020202020204" pitchFamily="34" charset="0"/>
              <a:buChar char="•"/>
            </a:pPr>
            <a:r>
              <a:rPr lang="en-US" b="1" dirty="0">
                <a:latin typeface="Kievit-Book"/>
                <a:cs typeface="Arial" panose="020B0604020202020204" pitchFamily="34" charset="0"/>
              </a:rPr>
              <a:t>DOE has no new initiatives planned.</a:t>
            </a:r>
          </a:p>
        </p:txBody>
      </p:sp>
      <p:sp>
        <p:nvSpPr>
          <p:cNvPr id="19" name="Rectangle 18">
            <a:extLst>
              <a:ext uri="{FF2B5EF4-FFF2-40B4-BE49-F238E27FC236}">
                <a16:creationId xmlns:a16="http://schemas.microsoft.com/office/drawing/2014/main" id="{AA16403D-C3FC-4872-B111-E079F17C9861}"/>
              </a:ext>
            </a:extLst>
          </p:cNvPr>
          <p:cNvSpPr/>
          <p:nvPr/>
        </p:nvSpPr>
        <p:spPr>
          <a:xfrm>
            <a:off x="331867" y="3976076"/>
            <a:ext cx="3293903" cy="369332"/>
          </a:xfrm>
          <a:prstGeom prst="rect">
            <a:avLst/>
          </a:prstGeom>
          <a:ln>
            <a:solidFill>
              <a:schemeClr val="tx1"/>
            </a:solidFill>
          </a:ln>
        </p:spPr>
        <p:txBody>
          <a:bodyPr wrap="square">
            <a:spAutoFit/>
          </a:bodyPr>
          <a:lstStyle/>
          <a:p>
            <a:r>
              <a:rPr lang="en-US" b="1" dirty="0">
                <a:solidFill>
                  <a:srgbClr val="0070C0"/>
                </a:solidFill>
                <a:latin typeface="Kievit-Book"/>
                <a:cs typeface="Arial" panose="020B0604020202020204" pitchFamily="34" charset="0"/>
              </a:rPr>
              <a:t>Large-scale astrophysical effects:  </a:t>
            </a:r>
          </a:p>
        </p:txBody>
      </p:sp>
    </p:spTree>
    <p:extLst>
      <p:ext uri="{BB962C8B-B14F-4D97-AF65-F5344CB8AC3E}">
        <p14:creationId xmlns:p14="http://schemas.microsoft.com/office/powerpoint/2010/main" val="3129311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900" dirty="0">
                <a:latin typeface="Arial" panose="020B0604020202020204" pitchFamily="34" charset="0"/>
                <a:cs typeface="Arial" panose="020B0604020202020204" pitchFamily="34" charset="0"/>
              </a:rPr>
              <a:t>Direct detection searches for dark matter</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F5A6163-9179-4FFC-9B70-90B834150A87}"/>
              </a:ext>
            </a:extLst>
          </p:cNvPr>
          <p:cNvSpPr/>
          <p:nvPr/>
        </p:nvSpPr>
        <p:spPr>
          <a:xfrm>
            <a:off x="346069" y="801116"/>
            <a:ext cx="6498340" cy="461665"/>
          </a:xfrm>
          <a:prstGeom prst="rect">
            <a:avLst/>
          </a:prstGeom>
          <a:ln>
            <a:noFill/>
          </a:ln>
        </p:spPr>
        <p:txBody>
          <a:bodyPr wrap="square">
            <a:spAutoFit/>
          </a:bodyPr>
          <a:lstStyle/>
          <a:p>
            <a:r>
              <a:rPr lang="en-US" sz="2400" b="1" dirty="0">
                <a:solidFill>
                  <a:srgbClr val="C00000"/>
                </a:solidFill>
                <a:latin typeface="Kievit-Book"/>
                <a:cs typeface="Arial" panose="020B0604020202020204" pitchFamily="34" charset="0"/>
              </a:rPr>
              <a:t>DM-G2 program: 3 complementary experiments</a:t>
            </a:r>
          </a:p>
        </p:txBody>
      </p:sp>
      <p:grpSp>
        <p:nvGrpSpPr>
          <p:cNvPr id="8" name="Group 7">
            <a:extLst>
              <a:ext uri="{FF2B5EF4-FFF2-40B4-BE49-F238E27FC236}">
                <a16:creationId xmlns:a16="http://schemas.microsoft.com/office/drawing/2014/main" id="{724071B7-2EF3-4581-ACCA-3978C672A3C7}"/>
              </a:ext>
            </a:extLst>
          </p:cNvPr>
          <p:cNvGrpSpPr/>
          <p:nvPr/>
        </p:nvGrpSpPr>
        <p:grpSpPr>
          <a:xfrm>
            <a:off x="3203477" y="1155198"/>
            <a:ext cx="2707733" cy="4921909"/>
            <a:chOff x="124997" y="1155198"/>
            <a:chExt cx="2707733" cy="4921909"/>
          </a:xfrm>
        </p:grpSpPr>
        <p:pic>
          <p:nvPicPr>
            <p:cNvPr id="16" name="Shape 50" descr="Cutaway view of LZ detector">
              <a:extLst>
                <a:ext uri="{FF2B5EF4-FFF2-40B4-BE49-F238E27FC236}">
                  <a16:creationId xmlns:a16="http://schemas.microsoft.com/office/drawing/2014/main" id="{4D0BC697-D04C-4729-B8B4-DDAD7648FE0D}"/>
                </a:ext>
              </a:extLst>
            </p:cNvPr>
            <p:cNvPicPr preferRelativeResize="0"/>
            <p:nvPr/>
          </p:nvPicPr>
          <p:blipFill>
            <a:blip r:embed="rId3">
              <a:alphaModFix/>
            </a:blip>
            <a:stretch>
              <a:fillRect/>
            </a:stretch>
          </p:blipFill>
          <p:spPr>
            <a:xfrm>
              <a:off x="439695" y="1223906"/>
              <a:ext cx="2346257" cy="1573770"/>
            </a:xfrm>
            <a:prstGeom prst="rect">
              <a:avLst/>
            </a:prstGeom>
            <a:noFill/>
            <a:ln>
              <a:noFill/>
            </a:ln>
          </p:spPr>
        </p:pic>
        <p:sp>
          <p:nvSpPr>
            <p:cNvPr id="18" name="TextBox 17">
              <a:extLst>
                <a:ext uri="{FF2B5EF4-FFF2-40B4-BE49-F238E27FC236}">
                  <a16:creationId xmlns:a16="http://schemas.microsoft.com/office/drawing/2014/main" id="{D7851DD3-23BF-4563-97CB-D72CFEA32F83}"/>
                </a:ext>
              </a:extLst>
            </p:cNvPr>
            <p:cNvSpPr txBox="1"/>
            <p:nvPr/>
          </p:nvSpPr>
          <p:spPr>
            <a:xfrm>
              <a:off x="568568" y="2797676"/>
              <a:ext cx="1940088" cy="1169551"/>
            </a:xfrm>
            <a:prstGeom prst="rect">
              <a:avLst/>
            </a:prstGeom>
            <a:noFill/>
          </p:spPr>
          <p:txBody>
            <a:bodyPr wrap="square" rtlCol="0">
              <a:spAutoFit/>
            </a:bodyPr>
            <a:lstStyle/>
            <a:p>
              <a:r>
                <a:rPr lang="en-US" sz="1400" dirty="0">
                  <a:solidFill>
                    <a:prstClr val="black"/>
                  </a:solidFill>
                  <a:latin typeface="Arial"/>
                  <a:cs typeface="Arial" panose="020B0604020202020204" pitchFamily="34" charset="0"/>
                </a:rPr>
                <a:t>at SURF </a:t>
              </a:r>
              <a:r>
                <a:rPr lang="en-US" sz="1200" dirty="0">
                  <a:solidFill>
                    <a:prstClr val="black"/>
                  </a:solidFill>
                  <a:latin typeface="Arial"/>
                  <a:cs typeface="Arial" panose="020B0604020202020204" pitchFamily="34" charset="0"/>
                </a:rPr>
                <a:t>(South Dakota)</a:t>
              </a:r>
              <a:endParaRPr lang="en-US" sz="1400" dirty="0">
                <a:solidFill>
                  <a:prstClr val="black"/>
                </a:solidFill>
                <a:latin typeface="Arial"/>
                <a:cs typeface="Arial" panose="020B0604020202020204" pitchFamily="34" charset="0"/>
              </a:endParaRPr>
            </a:p>
            <a:p>
              <a:endParaRPr lang="en-US" sz="600" dirty="0">
                <a:solidFill>
                  <a:prstClr val="black"/>
                </a:solidFill>
                <a:latin typeface="Arial"/>
                <a:cs typeface="Arial" panose="020B0604020202020204" pitchFamily="34" charset="0"/>
              </a:endParaRPr>
            </a:p>
            <a:p>
              <a:r>
                <a:rPr lang="en-US" sz="1400" dirty="0">
                  <a:solidFill>
                    <a:prstClr val="black"/>
                  </a:solidFill>
                  <a:latin typeface="Arial"/>
                  <a:cs typeface="Arial" panose="020B0604020202020204" pitchFamily="34" charset="0"/>
                </a:rPr>
                <a:t>WIMP search</a:t>
              </a:r>
            </a:p>
            <a:p>
              <a:r>
                <a:rPr lang="en-US" sz="1400" dirty="0" err="1">
                  <a:solidFill>
                    <a:prstClr val="black"/>
                  </a:solidFill>
                  <a:latin typeface="Arial"/>
                  <a:cs typeface="Arial" panose="020B0604020202020204" pitchFamily="34" charset="0"/>
                </a:rPr>
                <a:t>LXe</a:t>
              </a:r>
              <a:endParaRPr lang="en-US" sz="1400" dirty="0">
                <a:solidFill>
                  <a:prstClr val="black"/>
                </a:solidFill>
                <a:latin typeface="Arial"/>
                <a:cs typeface="Arial" panose="020B0604020202020204" pitchFamily="34" charset="0"/>
              </a:endParaRPr>
            </a:p>
            <a:p>
              <a:endParaRPr lang="en-US" sz="800" dirty="0">
                <a:solidFill>
                  <a:prstClr val="black"/>
                </a:solidFill>
                <a:latin typeface="Arial"/>
                <a:cs typeface="Arial" panose="020B0604020202020204" pitchFamily="34" charset="0"/>
              </a:endParaRPr>
            </a:p>
            <a:p>
              <a:r>
                <a:rPr lang="en-US" sz="1400" dirty="0">
                  <a:solidFill>
                    <a:schemeClr val="accent5">
                      <a:lumMod val="75000"/>
                    </a:schemeClr>
                  </a:solidFill>
                  <a:latin typeface="Arial"/>
                  <a:cs typeface="Arial" panose="020B0604020202020204" pitchFamily="34" charset="0"/>
                </a:rPr>
                <a:t>First results this year</a:t>
              </a:r>
              <a:endParaRPr lang="en-US" sz="1600" dirty="0">
                <a:solidFill>
                  <a:schemeClr val="accent5">
                    <a:lumMod val="75000"/>
                  </a:schemeClr>
                </a:solidFill>
                <a:latin typeface="Arial"/>
              </a:endParaRPr>
            </a:p>
          </p:txBody>
        </p:sp>
        <p:pic>
          <p:nvPicPr>
            <p:cNvPr id="19" name="Picture 18" descr="LZ first physics results: plot of upper limit on WIMP-nucleon scattering cross section vs. WIMP mass.">
              <a:extLst>
                <a:ext uri="{FF2B5EF4-FFF2-40B4-BE49-F238E27FC236}">
                  <a16:creationId xmlns:a16="http://schemas.microsoft.com/office/drawing/2014/main" id="{C9A6ECBF-7D9F-4883-BCEC-20863FB59743}"/>
                </a:ext>
              </a:extLst>
            </p:cNvPr>
            <p:cNvPicPr>
              <a:picLocks noChangeAspect="1"/>
            </p:cNvPicPr>
            <p:nvPr/>
          </p:nvPicPr>
          <p:blipFill>
            <a:blip r:embed="rId4"/>
            <a:stretch>
              <a:fillRect/>
            </a:stretch>
          </p:blipFill>
          <p:spPr>
            <a:xfrm>
              <a:off x="174737" y="4129465"/>
              <a:ext cx="2657993" cy="1947642"/>
            </a:xfrm>
            <a:prstGeom prst="rect">
              <a:avLst/>
            </a:prstGeom>
          </p:spPr>
        </p:pic>
        <p:pic>
          <p:nvPicPr>
            <p:cNvPr id="20" name="Picture 19" descr="LZlogo_bulletcluster_300">
              <a:extLst>
                <a:ext uri="{FF2B5EF4-FFF2-40B4-BE49-F238E27FC236}">
                  <a16:creationId xmlns:a16="http://schemas.microsoft.com/office/drawing/2014/main" id="{FB29A153-5BBD-469F-8463-133E5806CC0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4997" y="1155198"/>
              <a:ext cx="416023" cy="739659"/>
            </a:xfrm>
            <a:prstGeom prst="rect">
              <a:avLst/>
            </a:prstGeom>
            <a:noFill/>
          </p:spPr>
        </p:pic>
      </p:grpSp>
      <p:pic>
        <p:nvPicPr>
          <p:cNvPr id="22" name="Picture 21" descr="Photo of ADMX team on occasion of ADMX reaching &quot;DFSZ&quot; sensitivity.">
            <a:extLst>
              <a:ext uri="{FF2B5EF4-FFF2-40B4-BE49-F238E27FC236}">
                <a16:creationId xmlns:a16="http://schemas.microsoft.com/office/drawing/2014/main" id="{CF475039-7DD8-41D4-9311-E90347D7C3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118" t="13375" r="7408" b="15432"/>
          <a:stretch/>
        </p:blipFill>
        <p:spPr>
          <a:xfrm>
            <a:off x="630749" y="2918460"/>
            <a:ext cx="1951973" cy="1312495"/>
          </a:xfrm>
          <a:prstGeom prst="rect">
            <a:avLst/>
          </a:prstGeom>
          <a:ln>
            <a:solidFill>
              <a:schemeClr val="tx1"/>
            </a:solidFill>
          </a:ln>
        </p:spPr>
      </p:pic>
      <p:sp>
        <p:nvSpPr>
          <p:cNvPr id="24" name="TextBox 23">
            <a:extLst>
              <a:ext uri="{FF2B5EF4-FFF2-40B4-BE49-F238E27FC236}">
                <a16:creationId xmlns:a16="http://schemas.microsoft.com/office/drawing/2014/main" id="{83725407-775F-42B2-9AD4-86DFA08AF06B}"/>
              </a:ext>
            </a:extLst>
          </p:cNvPr>
          <p:cNvSpPr txBox="1"/>
          <p:nvPr/>
        </p:nvSpPr>
        <p:spPr>
          <a:xfrm>
            <a:off x="524724" y="1917529"/>
            <a:ext cx="2114800" cy="95410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at Univ. of Washington</a:t>
            </a:r>
          </a:p>
          <a:p>
            <a:endParaRPr lang="en-US" sz="6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Axion search</a:t>
            </a:r>
          </a:p>
          <a:p>
            <a:endParaRPr lang="en-US" sz="600" dirty="0">
              <a:latin typeface="Arial" panose="020B0604020202020204" pitchFamily="34" charset="0"/>
              <a:cs typeface="Arial" panose="020B0604020202020204" pitchFamily="34" charset="0"/>
            </a:endParaRPr>
          </a:p>
          <a:p>
            <a:r>
              <a:rPr lang="en-US" sz="1400" dirty="0">
                <a:solidFill>
                  <a:schemeClr val="accent5">
                    <a:lumMod val="75000"/>
                  </a:schemeClr>
                </a:solidFill>
                <a:latin typeface="Arial" panose="020B0604020202020204" pitchFamily="34" charset="0"/>
                <a:cs typeface="Arial" panose="020B0604020202020204" pitchFamily="34" charset="0"/>
              </a:rPr>
              <a:t>Operating since 2017</a:t>
            </a:r>
            <a:endParaRPr lang="en-US" sz="1600" dirty="0">
              <a:solidFill>
                <a:schemeClr val="accent5">
                  <a:lumMod val="75000"/>
                </a:schemeClr>
              </a:solidFill>
              <a:latin typeface="Arial" panose="020B0604020202020204" pitchFamily="34" charset="0"/>
              <a:cs typeface="Arial" panose="020B0604020202020204" pitchFamily="34" charset="0"/>
            </a:endParaRPr>
          </a:p>
        </p:txBody>
      </p:sp>
      <p:pic>
        <p:nvPicPr>
          <p:cNvPr id="25" name="Picture 24" descr="Logo, company name&#10;&#10;Description automatically generated">
            <a:extLst>
              <a:ext uri="{FF2B5EF4-FFF2-40B4-BE49-F238E27FC236}">
                <a16:creationId xmlns:a16="http://schemas.microsoft.com/office/drawing/2014/main" id="{09523EBE-EBEA-1DC4-71B6-373FE3FC30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810" y="1244958"/>
            <a:ext cx="2406630" cy="740965"/>
          </a:xfrm>
          <a:prstGeom prst="rect">
            <a:avLst/>
          </a:prstGeom>
        </p:spPr>
      </p:pic>
      <p:pic>
        <p:nvPicPr>
          <p:cNvPr id="26" name="Picture 25" descr="Plot of recent ADMX-G2 axion search results.">
            <a:extLst>
              <a:ext uri="{FF2B5EF4-FFF2-40B4-BE49-F238E27FC236}">
                <a16:creationId xmlns:a16="http://schemas.microsoft.com/office/drawing/2014/main" id="{B6581DC1-8407-4640-99CA-35DCF7C4FA90}"/>
              </a:ext>
            </a:extLst>
          </p:cNvPr>
          <p:cNvPicPr>
            <a:picLocks noChangeAspect="1"/>
          </p:cNvPicPr>
          <p:nvPr/>
        </p:nvPicPr>
        <p:blipFill>
          <a:blip r:embed="rId8"/>
          <a:stretch>
            <a:fillRect/>
          </a:stretch>
        </p:blipFill>
        <p:spPr>
          <a:xfrm>
            <a:off x="77865" y="4142797"/>
            <a:ext cx="2910153" cy="1911306"/>
          </a:xfrm>
          <a:prstGeom prst="rect">
            <a:avLst/>
          </a:prstGeom>
        </p:spPr>
      </p:pic>
      <p:pic>
        <p:nvPicPr>
          <p:cNvPr id="27" name="Picture 26" descr="A red and white logo&#10;&#10;Description automatically generated with low confidence">
            <a:extLst>
              <a:ext uri="{FF2B5EF4-FFF2-40B4-BE49-F238E27FC236}">
                <a16:creationId xmlns:a16="http://schemas.microsoft.com/office/drawing/2014/main" id="{AF11E110-BA47-43DE-8EC3-00C030FD34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94929" y="832167"/>
            <a:ext cx="1185423" cy="713106"/>
          </a:xfrm>
          <a:prstGeom prst="rect">
            <a:avLst/>
          </a:prstGeom>
        </p:spPr>
      </p:pic>
      <p:pic>
        <p:nvPicPr>
          <p:cNvPr id="28" name="Picture 27" descr="Cutaway view of Super-CDMS-SNOLab detector.">
            <a:extLst>
              <a:ext uri="{FF2B5EF4-FFF2-40B4-BE49-F238E27FC236}">
                <a16:creationId xmlns:a16="http://schemas.microsoft.com/office/drawing/2014/main" id="{9DA80C96-F500-4E8E-BA96-077D40A94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92359" y="2925699"/>
            <a:ext cx="1565723" cy="1570482"/>
          </a:xfrm>
          <a:prstGeom prst="rect">
            <a:avLst/>
          </a:prstGeom>
        </p:spPr>
      </p:pic>
      <p:sp>
        <p:nvSpPr>
          <p:cNvPr id="31" name="TextBox 30">
            <a:extLst>
              <a:ext uri="{FF2B5EF4-FFF2-40B4-BE49-F238E27FC236}">
                <a16:creationId xmlns:a16="http://schemas.microsoft.com/office/drawing/2014/main" id="{874D6854-1443-4138-B71F-CAC19C07656C}"/>
              </a:ext>
            </a:extLst>
          </p:cNvPr>
          <p:cNvSpPr txBox="1"/>
          <p:nvPr/>
        </p:nvSpPr>
        <p:spPr>
          <a:xfrm>
            <a:off x="6511597" y="1513131"/>
            <a:ext cx="2260546" cy="1354217"/>
          </a:xfrm>
          <a:prstGeom prst="rect">
            <a:avLst/>
          </a:prstGeom>
          <a:noFill/>
        </p:spPr>
        <p:txBody>
          <a:bodyPr wrap="square" rtlCol="0">
            <a:spAutoFit/>
          </a:bodyPr>
          <a:lstStyle/>
          <a:p>
            <a:r>
              <a:rPr lang="en-US" sz="1400" dirty="0">
                <a:cs typeface="Arial" panose="020B0604020202020204" pitchFamily="34" charset="0"/>
              </a:rPr>
              <a:t>DOE + NSF-PHY partnership</a:t>
            </a:r>
          </a:p>
          <a:p>
            <a:endParaRPr lang="en-US" sz="600" dirty="0">
              <a:cs typeface="Arial" panose="020B0604020202020204" pitchFamily="34" charset="0"/>
            </a:endParaRPr>
          </a:p>
          <a:p>
            <a:r>
              <a:rPr lang="en-US" sz="1400" dirty="0">
                <a:cs typeface="Arial" panose="020B0604020202020204" pitchFamily="34" charset="0"/>
              </a:rPr>
              <a:t>WIMP search</a:t>
            </a:r>
          </a:p>
          <a:p>
            <a:r>
              <a:rPr lang="en-US" sz="1400" dirty="0">
                <a:cs typeface="Arial" panose="020B0604020202020204" pitchFamily="34" charset="0"/>
              </a:rPr>
              <a:t>Si/Ge at </a:t>
            </a:r>
            <a:r>
              <a:rPr lang="en-US" sz="1400" dirty="0" err="1">
                <a:cs typeface="Arial" panose="020B0604020202020204" pitchFamily="34" charset="0"/>
              </a:rPr>
              <a:t>SNOLab</a:t>
            </a:r>
            <a:endParaRPr lang="en-US" sz="1400" dirty="0">
              <a:cs typeface="Arial" panose="020B0604020202020204" pitchFamily="34" charset="0"/>
            </a:endParaRPr>
          </a:p>
          <a:p>
            <a:endParaRPr lang="en-US" sz="600" dirty="0">
              <a:cs typeface="Arial" panose="020B0604020202020204" pitchFamily="34" charset="0"/>
            </a:endParaRPr>
          </a:p>
          <a:p>
            <a:r>
              <a:rPr lang="en-US" sz="1400" dirty="0">
                <a:solidFill>
                  <a:srgbClr val="0070C0"/>
                </a:solidFill>
                <a:cs typeface="Arial" panose="020B0604020202020204" pitchFamily="34" charset="0"/>
              </a:rPr>
              <a:t>Fabrication complete - 2022</a:t>
            </a:r>
          </a:p>
          <a:p>
            <a:r>
              <a:rPr lang="en-US" sz="1400" dirty="0">
                <a:solidFill>
                  <a:srgbClr val="0070C0"/>
                </a:solidFill>
                <a:cs typeface="Arial" panose="020B0604020202020204" pitchFamily="34" charset="0"/>
              </a:rPr>
              <a:t>Operations – 2024</a:t>
            </a:r>
            <a:endParaRPr lang="en-US" sz="1600" dirty="0">
              <a:solidFill>
                <a:srgbClr val="0070C0"/>
              </a:solidFill>
            </a:endParaRPr>
          </a:p>
        </p:txBody>
      </p:sp>
      <p:sp>
        <p:nvSpPr>
          <p:cNvPr id="32" name="Rectangle 31">
            <a:extLst>
              <a:ext uri="{FF2B5EF4-FFF2-40B4-BE49-F238E27FC236}">
                <a16:creationId xmlns:a16="http://schemas.microsoft.com/office/drawing/2014/main" id="{35E21031-5401-4285-824A-573E8E30EF62}"/>
              </a:ext>
            </a:extLst>
          </p:cNvPr>
          <p:cNvSpPr/>
          <p:nvPr/>
        </p:nvSpPr>
        <p:spPr>
          <a:xfrm>
            <a:off x="353834" y="6127209"/>
            <a:ext cx="8485366" cy="369332"/>
          </a:xfrm>
          <a:prstGeom prst="rect">
            <a:avLst/>
          </a:prstGeom>
          <a:ln>
            <a:noFill/>
          </a:ln>
        </p:spPr>
        <p:txBody>
          <a:bodyPr wrap="square">
            <a:spAutoFit/>
          </a:bodyPr>
          <a:lstStyle/>
          <a:p>
            <a:pPr algn="ctr"/>
            <a:r>
              <a:rPr lang="en-US" b="1" dirty="0">
                <a:solidFill>
                  <a:srgbClr val="006600"/>
                </a:solidFill>
                <a:latin typeface="Kievit-Book"/>
                <a:cs typeface="Arial" panose="020B0604020202020204" pitchFamily="34" charset="0"/>
              </a:rPr>
              <a:t>Looking further forward, 2014 P5 also recommended one or more DM-G3 experiments.</a:t>
            </a:r>
          </a:p>
        </p:txBody>
      </p:sp>
      <p:sp>
        <p:nvSpPr>
          <p:cNvPr id="3" name="TextBox 2">
            <a:extLst>
              <a:ext uri="{FF2B5EF4-FFF2-40B4-BE49-F238E27FC236}">
                <a16:creationId xmlns:a16="http://schemas.microsoft.com/office/drawing/2014/main" id="{50E4568B-FA12-4925-8EE6-966F1D4F8ABF}"/>
              </a:ext>
            </a:extLst>
          </p:cNvPr>
          <p:cNvSpPr txBox="1"/>
          <p:nvPr/>
        </p:nvSpPr>
        <p:spPr>
          <a:xfrm>
            <a:off x="6050280" y="4739639"/>
            <a:ext cx="3008235" cy="1323439"/>
          </a:xfrm>
          <a:prstGeom prst="rect">
            <a:avLst/>
          </a:prstGeom>
          <a:noFill/>
          <a:ln>
            <a:solidFill>
              <a:schemeClr val="tx1"/>
            </a:solidFill>
          </a:ln>
        </p:spPr>
        <p:txBody>
          <a:bodyPr wrap="square" rtlCol="0">
            <a:spAutoFit/>
          </a:bodyPr>
          <a:lstStyle/>
          <a:p>
            <a:r>
              <a:rPr lang="en-US" sz="1600" dirty="0"/>
              <a:t>NSF supports numerous searches:</a:t>
            </a:r>
          </a:p>
          <a:p>
            <a:pPr marL="174625"/>
            <a:r>
              <a:rPr lang="en-US" sz="1600" dirty="0"/>
              <a:t>ABRACADABRA, ALPS-II, ARIADNE, COSINE, DAMIC-M, </a:t>
            </a:r>
            <a:r>
              <a:rPr lang="en-US" sz="1600" dirty="0" err="1"/>
              <a:t>DarkSide</a:t>
            </a:r>
            <a:r>
              <a:rPr lang="en-US" sz="1600" dirty="0"/>
              <a:t>, HAYSTAC, SABRE, SENSEI, </a:t>
            </a:r>
            <a:r>
              <a:rPr lang="en-US" sz="1600" dirty="0" err="1"/>
              <a:t>XENONnT</a:t>
            </a:r>
            <a:r>
              <a:rPr lang="en-US" sz="1600" dirty="0"/>
              <a:t>, R&amp;D</a:t>
            </a:r>
          </a:p>
        </p:txBody>
      </p:sp>
    </p:spTree>
    <p:extLst>
      <p:ext uri="{BB962C8B-B14F-4D97-AF65-F5344CB8AC3E}">
        <p14:creationId xmlns:p14="http://schemas.microsoft.com/office/powerpoint/2010/main" val="3850354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3200" dirty="0">
                <a:latin typeface="Arial" panose="020B0604020202020204" pitchFamily="34" charset="0"/>
                <a:cs typeface="Arial" panose="020B0604020202020204" pitchFamily="34" charset="0"/>
              </a:rPr>
              <a:t>Outline</a:t>
            </a:r>
            <a:endParaRPr lang="en-US" sz="29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0B5826F-A0EF-4028-9392-D346814D69CE}"/>
              </a:ext>
            </a:extLst>
          </p:cNvPr>
          <p:cNvSpPr>
            <a:spLocks noGrp="1"/>
          </p:cNvSpPr>
          <p:nvPr>
            <p:ph idx="1"/>
          </p:nvPr>
        </p:nvSpPr>
        <p:spPr>
          <a:xfrm>
            <a:off x="457199" y="874594"/>
            <a:ext cx="8319477" cy="5526206"/>
          </a:xfrm>
        </p:spPr>
        <p:txBody>
          <a:bodyPr>
            <a:noAutofit/>
          </a:bodyPr>
          <a:lstStyle/>
          <a:p>
            <a:pPr marL="0" indent="0">
              <a:buNone/>
            </a:pPr>
            <a:r>
              <a:rPr lang="en-US" sz="1800" dirty="0"/>
              <a:t>P5 will be charged to develop a strategic plan for U.S. particle physics for future. The starting point for the plan will be the present program.</a:t>
            </a:r>
          </a:p>
          <a:p>
            <a:pPr marL="0" indent="0">
              <a:buNone/>
            </a:pPr>
            <a:endParaRPr lang="en-US" sz="1100" dirty="0"/>
          </a:p>
          <a:p>
            <a:pPr marL="0" indent="0">
              <a:buNone/>
            </a:pPr>
            <a:r>
              <a:rPr lang="en-US" sz="1800" dirty="0"/>
              <a:t>Outline of my presentation:</a:t>
            </a:r>
          </a:p>
          <a:p>
            <a:pPr lvl="1">
              <a:spcBef>
                <a:spcPts val="600"/>
              </a:spcBef>
            </a:pPr>
            <a:r>
              <a:rPr lang="en-US" sz="1600" dirty="0"/>
              <a:t>General comments about the program</a:t>
            </a:r>
          </a:p>
          <a:p>
            <a:pPr lvl="1">
              <a:spcBef>
                <a:spcPts val="600"/>
              </a:spcBef>
            </a:pPr>
            <a:r>
              <a:rPr lang="en-US" sz="1600" dirty="0"/>
              <a:t>Overview of experimental program, organized by P5 science driver</a:t>
            </a:r>
          </a:p>
          <a:p>
            <a:pPr lvl="1">
              <a:spcBef>
                <a:spcPts val="600"/>
              </a:spcBef>
            </a:pPr>
            <a:r>
              <a:rPr lang="en-US" sz="1600" dirty="0"/>
              <a:t>Closing remarks</a:t>
            </a:r>
          </a:p>
          <a:p>
            <a:pPr marL="0" indent="0">
              <a:buNone/>
            </a:pPr>
            <a:endParaRPr lang="en-US" sz="1100" dirty="0"/>
          </a:p>
          <a:p>
            <a:pPr marL="0" indent="0">
              <a:buNone/>
            </a:pPr>
            <a:r>
              <a:rPr lang="en-US" sz="1800" dirty="0"/>
              <a:t>In this presentation, I would like to convey the diversity, richness, and balance of the current experimental program.</a:t>
            </a:r>
          </a:p>
          <a:p>
            <a:pPr marL="457200" lvl="1">
              <a:spcBef>
                <a:spcPts val="600"/>
              </a:spcBef>
            </a:pPr>
            <a:r>
              <a:rPr lang="en-US" sz="1600" dirty="0"/>
              <a:t>Broad science scope, covering great range of different, but inter-related topics.</a:t>
            </a:r>
          </a:p>
          <a:p>
            <a:pPr marL="457200" lvl="1">
              <a:spcBef>
                <a:spcPts val="600"/>
              </a:spcBef>
            </a:pPr>
            <a:r>
              <a:rPr lang="en-US" sz="1600" dirty="0"/>
              <a:t>Experiments with a diversity of scale, from small- to mega-</a:t>
            </a:r>
          </a:p>
          <a:p>
            <a:pPr marL="457200" lvl="1">
              <a:spcBef>
                <a:spcPts val="600"/>
              </a:spcBef>
            </a:pPr>
            <a:r>
              <a:rPr lang="en-US" sz="1600" dirty="0"/>
              <a:t>Part of a global program of collaborative international efforts &amp; shared facilities</a:t>
            </a:r>
          </a:p>
          <a:p>
            <a:pPr marL="457200" lvl="1">
              <a:spcBef>
                <a:spcPts val="600"/>
              </a:spcBef>
            </a:pPr>
            <a:r>
              <a:rPr lang="en-US" sz="1600" dirty="0"/>
              <a:t>While P5 prioritizes projects, it does so in the context of the science drivers and of the program as a whole.</a:t>
            </a:r>
          </a:p>
          <a:p>
            <a:pPr marL="0" indent="0">
              <a:buNone/>
            </a:pPr>
            <a:endParaRPr lang="en-US" sz="1600" dirty="0"/>
          </a:p>
          <a:p>
            <a:pPr marL="0" indent="0">
              <a:buNone/>
            </a:pPr>
            <a:endParaRPr lang="en-US" sz="1800" dirty="0"/>
          </a:p>
          <a:p>
            <a:pPr marL="0" indent="0">
              <a:buNone/>
            </a:pPr>
            <a:r>
              <a:rPr lang="en-US" sz="1800" dirty="0"/>
              <a:t>Recall that P5 = Particle Physics Project Prioritization Panel.</a:t>
            </a:r>
          </a:p>
          <a:p>
            <a:endParaRPr lang="en-US" dirty="0"/>
          </a:p>
        </p:txBody>
      </p:sp>
    </p:spTree>
    <p:extLst>
      <p:ext uri="{BB962C8B-B14F-4D97-AF65-F5344CB8AC3E}">
        <p14:creationId xmlns:p14="http://schemas.microsoft.com/office/powerpoint/2010/main" val="4104049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900" dirty="0">
                <a:latin typeface="Arial" panose="020B0604020202020204" pitchFamily="34" charset="0"/>
                <a:cs typeface="Arial" panose="020B0604020202020204" pitchFamily="34" charset="0"/>
              </a:rPr>
              <a:t>Dark matter production at accelerators</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654226B-8A2A-4D55-ADFF-6BCA2B4AEC9A}"/>
              </a:ext>
            </a:extLst>
          </p:cNvPr>
          <p:cNvSpPr/>
          <p:nvPr/>
        </p:nvSpPr>
        <p:spPr>
          <a:xfrm>
            <a:off x="328396" y="914400"/>
            <a:ext cx="8458200" cy="2569934"/>
          </a:xfrm>
          <a:prstGeom prst="rect">
            <a:avLst/>
          </a:prstGeom>
          <a:ln>
            <a:solidFill>
              <a:schemeClr val="tx1"/>
            </a:solidFill>
          </a:ln>
        </p:spPr>
        <p:txBody>
          <a:bodyPr wrap="square">
            <a:spAutoFit/>
          </a:bodyPr>
          <a:lstStyle/>
          <a:p>
            <a:r>
              <a:rPr lang="en-US" b="1" dirty="0">
                <a:solidFill>
                  <a:srgbClr val="0070C0"/>
                </a:solidFill>
                <a:latin typeface="Kievit-Book"/>
                <a:cs typeface="Arial" panose="020B0604020202020204" pitchFamily="34" charset="0"/>
              </a:rPr>
              <a:t>Dark matter production with particle colliders</a:t>
            </a:r>
          </a:p>
          <a:p>
            <a:pPr marL="228600" lvl="1"/>
            <a:endParaRPr lang="en-US" sz="1100" b="1" dirty="0">
              <a:solidFill>
                <a:prstClr val="black"/>
              </a:solidFill>
              <a:latin typeface="Kievit-Book"/>
              <a:cs typeface="Arial" panose="020B0604020202020204" pitchFamily="34" charset="0"/>
            </a:endParaRPr>
          </a:p>
          <a:p>
            <a:pPr marL="228600" lvl="1"/>
            <a:r>
              <a:rPr lang="en-US" sz="1600" b="1" dirty="0">
                <a:solidFill>
                  <a:prstClr val="black"/>
                </a:solidFill>
                <a:latin typeface="Kievit-Book"/>
                <a:cs typeface="Arial" panose="020B0604020202020204" pitchFamily="34" charset="0"/>
              </a:rPr>
              <a:t>Many DM searches at the LHC in </a:t>
            </a:r>
            <a:r>
              <a:rPr lang="en-US" sz="1600" b="1" dirty="0">
                <a:solidFill>
                  <a:srgbClr val="7030A0"/>
                </a:solidFill>
                <a:latin typeface="Kievit-Book"/>
                <a:cs typeface="Arial" panose="020B0604020202020204" pitchFamily="34" charset="0"/>
              </a:rPr>
              <a:t>ATLAS + CMS </a:t>
            </a:r>
            <a:r>
              <a:rPr lang="en-US" sz="1600" b="1" dirty="0">
                <a:solidFill>
                  <a:prstClr val="black"/>
                </a:solidFill>
                <a:latin typeface="Kievit-Book"/>
                <a:cs typeface="Arial" panose="020B0604020202020204" pitchFamily="34" charset="0"/>
              </a:rPr>
              <a:t>+ </a:t>
            </a:r>
            <a:r>
              <a:rPr lang="en-US" sz="1600" b="1" dirty="0" err="1">
                <a:solidFill>
                  <a:srgbClr val="00B050"/>
                </a:solidFill>
                <a:latin typeface="Kievit-Book"/>
                <a:cs typeface="Arial" panose="020B0604020202020204" pitchFamily="34" charset="0"/>
              </a:rPr>
              <a:t>LHCb</a:t>
            </a:r>
            <a:r>
              <a:rPr lang="en-US" sz="1600" b="1" dirty="0">
                <a:solidFill>
                  <a:prstClr val="black"/>
                </a:solidFill>
                <a:latin typeface="Kievit-Book"/>
                <a:cs typeface="Arial" panose="020B0604020202020204" pitchFamily="34" charset="0"/>
              </a:rPr>
              <a:t>  &amp; </a:t>
            </a:r>
            <a:r>
              <a:rPr lang="en-US" sz="1600" b="1" dirty="0">
                <a:solidFill>
                  <a:srgbClr val="00B050"/>
                </a:solidFill>
                <a:latin typeface="Kievit-Book"/>
                <a:cs typeface="Arial" panose="020B0604020202020204" pitchFamily="34" charset="0"/>
              </a:rPr>
              <a:t>FASER</a:t>
            </a:r>
          </a:p>
          <a:p>
            <a:pPr marL="685800" lvl="1" indent="-171450">
              <a:buFont typeface="Arial" panose="020B0604020202020204" pitchFamily="34" charset="0"/>
              <a:buChar char="•"/>
            </a:pPr>
            <a:r>
              <a:rPr lang="en-US" sz="1600" b="1" dirty="0">
                <a:solidFill>
                  <a:prstClr val="black"/>
                </a:solidFill>
                <a:latin typeface="Kievit-Book"/>
                <a:cs typeface="Arial" panose="020B0604020202020204" pitchFamily="34" charset="0"/>
              </a:rPr>
              <a:t>“invisible signatures” </a:t>
            </a:r>
            <a:r>
              <a:rPr lang="en-US" sz="1600" dirty="0">
                <a:solidFill>
                  <a:prstClr val="black"/>
                </a:solidFill>
                <a:latin typeface="Kievit-Book"/>
                <a:cs typeface="Arial" panose="020B0604020202020204" pitchFamily="34" charset="0"/>
              </a:rPr>
              <a:t>(mono-X; h-&gt;invisible, etc.)</a:t>
            </a:r>
          </a:p>
          <a:p>
            <a:pPr marL="685800" lvl="1" indent="-171450">
              <a:buFont typeface="Arial" panose="020B0604020202020204" pitchFamily="34" charset="0"/>
              <a:buChar char="•"/>
            </a:pPr>
            <a:r>
              <a:rPr lang="en-US" sz="1600" b="1" dirty="0">
                <a:solidFill>
                  <a:prstClr val="black"/>
                </a:solidFill>
                <a:latin typeface="Kievit-Book"/>
                <a:cs typeface="Arial" panose="020B0604020202020204" pitchFamily="34" charset="0"/>
              </a:rPr>
              <a:t>“visible signatures”  </a:t>
            </a:r>
            <a:r>
              <a:rPr lang="en-US" sz="1600" dirty="0">
                <a:solidFill>
                  <a:prstClr val="black"/>
                </a:solidFill>
                <a:latin typeface="Kievit-Book"/>
                <a:cs typeface="Arial" panose="020B0604020202020204" pitchFamily="34" charset="0"/>
              </a:rPr>
              <a:t>(e.g. mediator to </a:t>
            </a:r>
            <a:r>
              <a:rPr lang="en-US" sz="1600" dirty="0" err="1">
                <a:solidFill>
                  <a:prstClr val="black"/>
                </a:solidFill>
                <a:latin typeface="Kievit-Book"/>
                <a:cs typeface="Arial" panose="020B0604020202020204" pitchFamily="34" charset="0"/>
              </a:rPr>
              <a:t>dijets</a:t>
            </a:r>
            <a:r>
              <a:rPr lang="en-US" sz="1600" dirty="0">
                <a:solidFill>
                  <a:prstClr val="black"/>
                </a:solidFill>
                <a:latin typeface="Kievit-Book"/>
                <a:cs typeface="Arial" panose="020B0604020202020204" pitchFamily="34" charset="0"/>
              </a:rPr>
              <a:t>)</a:t>
            </a:r>
            <a:endParaRPr lang="en-US" sz="1600" b="1" dirty="0">
              <a:solidFill>
                <a:prstClr val="black"/>
              </a:solidFill>
              <a:latin typeface="Kievit-Book"/>
              <a:cs typeface="Arial" panose="020B0604020202020204" pitchFamily="34" charset="0"/>
            </a:endParaRPr>
          </a:p>
          <a:p>
            <a:pPr marL="685800" lvl="1" indent="-171450">
              <a:buFont typeface="Arial" panose="020B0604020202020204" pitchFamily="34" charset="0"/>
              <a:buChar char="•"/>
            </a:pPr>
            <a:r>
              <a:rPr lang="en-US" sz="1600" b="1" dirty="0">
                <a:solidFill>
                  <a:prstClr val="black"/>
                </a:solidFill>
                <a:latin typeface="Kievit-Book"/>
                <a:cs typeface="Arial" panose="020B0604020202020204" pitchFamily="34" charset="0"/>
              </a:rPr>
              <a:t>searches in the SUSY context</a:t>
            </a:r>
          </a:p>
          <a:p>
            <a:pPr marL="228600"/>
            <a:endParaRPr lang="en-US" sz="900" b="1" dirty="0">
              <a:solidFill>
                <a:prstClr val="black"/>
              </a:solidFill>
              <a:latin typeface="Kievit-Book"/>
              <a:cs typeface="Arial" panose="020B0604020202020204" pitchFamily="34" charset="0"/>
            </a:endParaRPr>
          </a:p>
          <a:p>
            <a:pPr marL="228600"/>
            <a:r>
              <a:rPr lang="en-US" sz="1600" b="1" dirty="0">
                <a:solidFill>
                  <a:prstClr val="black"/>
                </a:solidFill>
                <a:latin typeface="Kievit-Book"/>
                <a:cs typeface="Arial" panose="020B0604020202020204" pitchFamily="34" charset="0"/>
              </a:rPr>
              <a:t>This active program will continue at HL-LHC.</a:t>
            </a:r>
          </a:p>
          <a:p>
            <a:pPr marL="228600"/>
            <a:endParaRPr lang="en-US" sz="1600" b="1" dirty="0">
              <a:solidFill>
                <a:prstClr val="black"/>
              </a:solidFill>
              <a:latin typeface="Kievit-Book"/>
              <a:cs typeface="Arial" panose="020B0604020202020204" pitchFamily="34" charset="0"/>
            </a:endParaRPr>
          </a:p>
          <a:p>
            <a:pPr marL="228600"/>
            <a:r>
              <a:rPr lang="en-US" sz="1600" b="1" dirty="0">
                <a:solidFill>
                  <a:prstClr val="black"/>
                </a:solidFill>
                <a:latin typeface="Kievit-Book"/>
                <a:cs typeface="Arial" panose="020B0604020202020204" pitchFamily="34" charset="0"/>
              </a:rPr>
              <a:t>Results also from </a:t>
            </a:r>
            <a:r>
              <a:rPr lang="en-US" sz="1600" b="1" i="1" dirty="0">
                <a:solidFill>
                  <a:prstClr val="black"/>
                </a:solidFill>
                <a:latin typeface="Kievit-Book"/>
                <a:cs typeface="Arial" panose="020B0604020202020204" pitchFamily="34" charset="0"/>
              </a:rPr>
              <a:t>BABAR,</a:t>
            </a:r>
            <a:r>
              <a:rPr lang="en-US" sz="1600" b="1" dirty="0">
                <a:solidFill>
                  <a:prstClr val="black"/>
                </a:solidFill>
                <a:latin typeface="Kievit-Book"/>
                <a:cs typeface="Arial" panose="020B0604020202020204" pitchFamily="34" charset="0"/>
              </a:rPr>
              <a:t> BELLE &amp; BELLE-II.</a:t>
            </a:r>
          </a:p>
          <a:p>
            <a:pPr marL="228600"/>
            <a:endParaRPr lang="en-US" sz="1100" b="1" dirty="0">
              <a:solidFill>
                <a:prstClr val="black"/>
              </a:solidFill>
              <a:latin typeface="Kievit-Book"/>
              <a:cs typeface="Arial" panose="020B0604020202020204" pitchFamily="34" charset="0"/>
            </a:endParaRPr>
          </a:p>
        </p:txBody>
      </p:sp>
      <p:pic>
        <p:nvPicPr>
          <p:cNvPr id="15" name="Picture 14" descr="Feynman graph of a dark matter production process in proton-proton collisions">
            <a:extLst>
              <a:ext uri="{FF2B5EF4-FFF2-40B4-BE49-F238E27FC236}">
                <a16:creationId xmlns:a16="http://schemas.microsoft.com/office/drawing/2014/main" id="{5870B16D-18B1-45D8-9C54-A987C92A542C}"/>
              </a:ext>
            </a:extLst>
          </p:cNvPr>
          <p:cNvPicPr>
            <a:picLocks noChangeAspect="1"/>
          </p:cNvPicPr>
          <p:nvPr/>
        </p:nvPicPr>
        <p:blipFill>
          <a:blip r:embed="rId4"/>
          <a:stretch>
            <a:fillRect/>
          </a:stretch>
        </p:blipFill>
        <p:spPr>
          <a:xfrm>
            <a:off x="7205729" y="2205614"/>
            <a:ext cx="1454363" cy="1195944"/>
          </a:xfrm>
          <a:prstGeom prst="rect">
            <a:avLst/>
          </a:prstGeom>
        </p:spPr>
      </p:pic>
      <p:pic>
        <p:nvPicPr>
          <p:cNvPr id="16" name="Picture 15" descr="Photo of ATLAS detector at LHC">
            <a:extLst>
              <a:ext uri="{FF2B5EF4-FFF2-40B4-BE49-F238E27FC236}">
                <a16:creationId xmlns:a16="http://schemas.microsoft.com/office/drawing/2014/main" id="{4E4EF8B4-E0FD-4E5C-A0C2-CFCE3EC298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94002" y="927078"/>
            <a:ext cx="1789011" cy="1183200"/>
          </a:xfrm>
          <a:prstGeom prst="rect">
            <a:avLst/>
          </a:prstGeom>
        </p:spPr>
      </p:pic>
      <p:pic>
        <p:nvPicPr>
          <p:cNvPr id="20" name="Content Placeholder 8" descr="Photo of FASER detector at LHC">
            <a:extLst>
              <a:ext uri="{FF2B5EF4-FFF2-40B4-BE49-F238E27FC236}">
                <a16:creationId xmlns:a16="http://schemas.microsoft.com/office/drawing/2014/main" id="{D59CB580-A062-48A5-B925-385377A87F6B}"/>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5187547" y="2118266"/>
            <a:ext cx="1812069" cy="1359052"/>
          </a:xfrm>
        </p:spPr>
      </p:pic>
      <p:sp>
        <p:nvSpPr>
          <p:cNvPr id="21" name="Rectangle 20">
            <a:extLst>
              <a:ext uri="{FF2B5EF4-FFF2-40B4-BE49-F238E27FC236}">
                <a16:creationId xmlns:a16="http://schemas.microsoft.com/office/drawing/2014/main" id="{783D0826-6A0C-4534-AF02-FABDCD1A9733}"/>
              </a:ext>
            </a:extLst>
          </p:cNvPr>
          <p:cNvSpPr/>
          <p:nvPr/>
        </p:nvSpPr>
        <p:spPr>
          <a:xfrm>
            <a:off x="330320" y="3567906"/>
            <a:ext cx="8458200" cy="1292662"/>
          </a:xfrm>
          <a:prstGeom prst="rect">
            <a:avLst/>
          </a:prstGeom>
          <a:ln>
            <a:solidFill>
              <a:schemeClr val="tx1"/>
            </a:solidFill>
          </a:ln>
        </p:spPr>
        <p:txBody>
          <a:bodyPr wrap="square">
            <a:spAutoFit/>
          </a:bodyPr>
          <a:lstStyle/>
          <a:p>
            <a:r>
              <a:rPr lang="en-US" b="1" dirty="0">
                <a:solidFill>
                  <a:srgbClr val="0070C0"/>
                </a:solidFill>
                <a:latin typeface="Kievit-Book"/>
                <a:cs typeface="Arial" panose="020B0604020202020204" pitchFamily="34" charset="0"/>
              </a:rPr>
              <a:t>Dark matter production in intense particle beams</a:t>
            </a:r>
          </a:p>
          <a:p>
            <a:pPr marL="228600" lvl="1"/>
            <a:r>
              <a:rPr lang="en-US" b="1" dirty="0" err="1">
                <a:solidFill>
                  <a:prstClr val="black"/>
                </a:solidFill>
                <a:latin typeface="Kievit-Book"/>
                <a:cs typeface="Arial" panose="020B0604020202020204" pitchFamily="34" charset="0"/>
              </a:rPr>
              <a:t>JLab</a:t>
            </a:r>
            <a:r>
              <a:rPr lang="en-US" b="1" dirty="0">
                <a:solidFill>
                  <a:prstClr val="black"/>
                </a:solidFill>
                <a:latin typeface="Kievit-Book"/>
                <a:cs typeface="Arial" panose="020B0604020202020204" pitchFamily="34" charset="0"/>
              </a:rPr>
              <a:t>: Heavy Photon Search (HPS); APEX in electron/positron beam</a:t>
            </a:r>
          </a:p>
          <a:p>
            <a:pPr marL="228600" lvl="1"/>
            <a:r>
              <a:rPr lang="en-US" b="1" dirty="0">
                <a:solidFill>
                  <a:prstClr val="black"/>
                </a:solidFill>
                <a:latin typeface="Kievit-Book"/>
                <a:cs typeface="Arial" panose="020B0604020202020204" pitchFamily="34" charset="0"/>
              </a:rPr>
              <a:t>LANL: Coherent CAPTAIN-Mills (CCM10) in neutron beam</a:t>
            </a:r>
          </a:p>
          <a:p>
            <a:pPr marL="0" lvl="1"/>
            <a:endParaRPr lang="en-US" sz="600" b="1" dirty="0">
              <a:solidFill>
                <a:srgbClr val="0070C0"/>
              </a:solidFill>
              <a:latin typeface="Kievit-Book"/>
              <a:cs typeface="Arial" panose="020B0604020202020204" pitchFamily="34" charset="0"/>
            </a:endParaRPr>
          </a:p>
          <a:p>
            <a:pPr marL="0" lvl="1"/>
            <a:r>
              <a:rPr lang="en-US" b="1" dirty="0">
                <a:solidFill>
                  <a:srgbClr val="0070C0"/>
                </a:solidFill>
                <a:latin typeface="Kievit-Book"/>
                <a:cs typeface="Arial" panose="020B0604020202020204" pitchFamily="34" charset="0"/>
              </a:rPr>
              <a:t>New concepts under study in context of DMNI: e.g. </a:t>
            </a:r>
            <a:r>
              <a:rPr lang="en-US" b="1" dirty="0">
                <a:latin typeface="Kievit-Book"/>
                <a:cs typeface="Arial" panose="020B0604020202020204" pitchFamily="34" charset="0"/>
              </a:rPr>
              <a:t>CCM200, LDMX</a:t>
            </a:r>
          </a:p>
        </p:txBody>
      </p:sp>
      <p:pic>
        <p:nvPicPr>
          <p:cNvPr id="22" name="Picture 21" descr="Feynman graph of a dark matter production in an intenses particle beam">
            <a:extLst>
              <a:ext uri="{FF2B5EF4-FFF2-40B4-BE49-F238E27FC236}">
                <a16:creationId xmlns:a16="http://schemas.microsoft.com/office/drawing/2014/main" id="{C1B26691-81B1-4094-A57C-B01319D8CC42}"/>
              </a:ext>
            </a:extLst>
          </p:cNvPr>
          <p:cNvPicPr>
            <a:picLocks noChangeAspect="1"/>
          </p:cNvPicPr>
          <p:nvPr/>
        </p:nvPicPr>
        <p:blipFill>
          <a:blip r:embed="rId7"/>
          <a:stretch>
            <a:fillRect/>
          </a:stretch>
        </p:blipFill>
        <p:spPr>
          <a:xfrm>
            <a:off x="7138700" y="3643733"/>
            <a:ext cx="1461302" cy="1174366"/>
          </a:xfrm>
          <a:prstGeom prst="rect">
            <a:avLst/>
          </a:prstGeom>
        </p:spPr>
      </p:pic>
      <p:sp>
        <p:nvSpPr>
          <p:cNvPr id="23" name="Rectangle 22">
            <a:extLst>
              <a:ext uri="{FF2B5EF4-FFF2-40B4-BE49-F238E27FC236}">
                <a16:creationId xmlns:a16="http://schemas.microsoft.com/office/drawing/2014/main" id="{007C65C1-2A81-49EA-800A-42B9EFE6570D}"/>
              </a:ext>
            </a:extLst>
          </p:cNvPr>
          <p:cNvSpPr/>
          <p:nvPr/>
        </p:nvSpPr>
        <p:spPr>
          <a:xfrm>
            <a:off x="327047" y="4935212"/>
            <a:ext cx="8455965" cy="1446550"/>
          </a:xfrm>
          <a:prstGeom prst="rect">
            <a:avLst/>
          </a:prstGeom>
          <a:ln>
            <a:solidFill>
              <a:schemeClr val="tx1"/>
            </a:solidFill>
          </a:ln>
        </p:spPr>
        <p:txBody>
          <a:bodyPr wrap="square">
            <a:spAutoFit/>
          </a:bodyPr>
          <a:lstStyle/>
          <a:p>
            <a:pPr marL="119062" fontAlgn="base">
              <a:spcBef>
                <a:spcPct val="0"/>
              </a:spcBef>
              <a:spcAft>
                <a:spcPct val="0"/>
              </a:spcAft>
            </a:pPr>
            <a:r>
              <a:rPr lang="en-US" b="1" dirty="0">
                <a:solidFill>
                  <a:srgbClr val="006600"/>
                </a:solidFill>
                <a:cs typeface="Arial" panose="020B0604020202020204" pitchFamily="34" charset="0"/>
              </a:rPr>
              <a:t>Dark matter future planning via:</a:t>
            </a:r>
          </a:p>
          <a:p>
            <a:pPr marL="576262" lvl="1" fontAlgn="base">
              <a:spcBef>
                <a:spcPct val="0"/>
              </a:spcBef>
              <a:spcAft>
                <a:spcPct val="0"/>
              </a:spcAft>
            </a:pPr>
            <a:r>
              <a:rPr lang="en-US" b="1" dirty="0">
                <a:solidFill>
                  <a:srgbClr val="000000">
                    <a:lumMod val="85000"/>
                    <a:lumOff val="15000"/>
                  </a:srgbClr>
                </a:solidFill>
                <a:latin typeface="Calibri"/>
                <a:cs typeface="Arial" pitchFamily="34" charset="0"/>
              </a:rPr>
              <a:t>All experimental techniques </a:t>
            </a:r>
            <a:r>
              <a:rPr lang="en-US" b="1" dirty="0">
                <a:solidFill>
                  <a:srgbClr val="000000">
                    <a:lumMod val="85000"/>
                    <a:lumOff val="15000"/>
                  </a:srgbClr>
                </a:solidFill>
                <a:latin typeface="Calibri"/>
              </a:rPr>
              <a:t>were e</a:t>
            </a:r>
            <a:r>
              <a:rPr lang="en-US" b="1" dirty="0">
                <a:solidFill>
                  <a:srgbClr val="000000">
                    <a:lumMod val="75000"/>
                    <a:lumOff val="25000"/>
                  </a:srgbClr>
                </a:solidFill>
                <a:latin typeface="Calibri"/>
                <a:cs typeface="Arial" pitchFamily="34" charset="0"/>
              </a:rPr>
              <a:t>xplored at workshop on Dark Matter in 2017.</a:t>
            </a:r>
          </a:p>
          <a:p>
            <a:pPr marL="576262" lvl="1" fontAlgn="base">
              <a:spcBef>
                <a:spcPct val="0"/>
              </a:spcBef>
              <a:spcAft>
                <a:spcPct val="0"/>
              </a:spcAft>
            </a:pPr>
            <a:r>
              <a:rPr lang="en-US" b="1" dirty="0">
                <a:solidFill>
                  <a:srgbClr val="000000">
                    <a:lumMod val="75000"/>
                    <a:lumOff val="25000"/>
                  </a:srgbClr>
                </a:solidFill>
                <a:latin typeface="Calibri"/>
                <a:cs typeface="Arial" pitchFamily="34" charset="0"/>
              </a:rPr>
              <a:t>	</a:t>
            </a:r>
            <a:r>
              <a:rPr lang="en-US" sz="1600" b="1" i="1" dirty="0">
                <a:solidFill>
                  <a:srgbClr val="000000">
                    <a:lumMod val="75000"/>
                    <a:lumOff val="25000"/>
                  </a:srgbClr>
                </a:solidFill>
                <a:latin typeface="Calibri"/>
                <a:cs typeface="Arial" pitchFamily="34" charset="0"/>
              </a:rPr>
              <a:t>U.S. Cosmic Visions: New Ideas in Dark Matter 2017: Community Report</a:t>
            </a:r>
          </a:p>
          <a:p>
            <a:pPr marL="576262" lvl="1" fontAlgn="base">
              <a:spcBef>
                <a:spcPct val="0"/>
              </a:spcBef>
              <a:spcAft>
                <a:spcPct val="0"/>
              </a:spcAft>
            </a:pPr>
            <a:r>
              <a:rPr lang="en-US" b="1" dirty="0">
                <a:solidFill>
                  <a:srgbClr val="006600"/>
                </a:solidFill>
                <a:latin typeface="Calibri"/>
                <a:cs typeface="Arial" pitchFamily="34" charset="0"/>
              </a:rPr>
              <a:t>Dark Matter New Initiatives </a:t>
            </a:r>
            <a:r>
              <a:rPr lang="en-US" b="1" dirty="0">
                <a:solidFill>
                  <a:srgbClr val="000000">
                    <a:lumMod val="85000"/>
                    <a:lumOff val="15000"/>
                  </a:srgbClr>
                </a:solidFill>
                <a:latin typeface="Calibri"/>
                <a:cs typeface="Arial" pitchFamily="34" charset="0"/>
              </a:rPr>
              <a:t>funds development of 6 small project </a:t>
            </a:r>
            <a:r>
              <a:rPr lang="en-US" b="1" u="sng" dirty="0">
                <a:solidFill>
                  <a:srgbClr val="000000">
                    <a:lumMod val="85000"/>
                    <a:lumOff val="15000"/>
                  </a:srgbClr>
                </a:solidFill>
                <a:latin typeface="Calibri"/>
                <a:cs typeface="Arial" pitchFamily="34" charset="0"/>
              </a:rPr>
              <a:t>concepts</a:t>
            </a:r>
            <a:r>
              <a:rPr lang="en-US" b="1" dirty="0">
                <a:solidFill>
                  <a:srgbClr val="000000">
                    <a:lumMod val="85000"/>
                    <a:lumOff val="15000"/>
                  </a:srgbClr>
                </a:solidFill>
                <a:latin typeface="Calibri"/>
                <a:cs typeface="Arial" pitchFamily="34" charset="0"/>
              </a:rPr>
              <a:t> </a:t>
            </a:r>
          </a:p>
          <a:p>
            <a:pPr lvl="2" fontAlgn="base">
              <a:spcBef>
                <a:spcPct val="0"/>
              </a:spcBef>
              <a:spcAft>
                <a:spcPct val="0"/>
              </a:spcAft>
            </a:pPr>
            <a:r>
              <a:rPr lang="en-US" sz="1600" b="1" dirty="0">
                <a:solidFill>
                  <a:srgbClr val="000000">
                    <a:lumMod val="85000"/>
                    <a:lumOff val="15000"/>
                  </a:srgbClr>
                </a:solidFill>
                <a:latin typeface="Calibri"/>
                <a:cs typeface="Arial" pitchFamily="34" charset="0"/>
              </a:rPr>
              <a:t>4 in Cosmic Frontier, 2 in Intensity Frontier</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8310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200" dirty="0">
                <a:solidFill>
                  <a:srgbClr val="0070C0"/>
                </a:solidFill>
                <a:latin typeface="Arial" panose="020B0604020202020204" pitchFamily="34" charset="0"/>
                <a:cs typeface="Arial" panose="020B0604020202020204" pitchFamily="34" charset="0"/>
              </a:rPr>
              <a:t>Understand cosmic acceleration: dark energy &amp; inflation</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947F1E4-D802-48F2-8315-E520A9E8A5CF}"/>
              </a:ext>
            </a:extLst>
          </p:cNvPr>
          <p:cNvSpPr txBox="1"/>
          <p:nvPr/>
        </p:nvSpPr>
        <p:spPr>
          <a:xfrm>
            <a:off x="503261" y="867382"/>
            <a:ext cx="8132066" cy="461665"/>
          </a:xfrm>
          <a:prstGeom prst="rect">
            <a:avLst/>
          </a:prstGeom>
          <a:noFill/>
          <a:ln w="28575">
            <a:solidFill>
              <a:srgbClr val="0070C0"/>
            </a:solidFill>
          </a:ln>
        </p:spPr>
        <p:txBody>
          <a:bodyPr wrap="square" rtlCol="0">
            <a:spAutoFit/>
          </a:bodyPr>
          <a:lstStyle/>
          <a:p>
            <a:r>
              <a:rPr lang="en-US" sz="2400" b="1" dirty="0"/>
              <a:t>Dark energy</a:t>
            </a:r>
            <a:r>
              <a:rPr lang="en-US" sz="2000" b="1" dirty="0"/>
              <a:t>: complementary imaging &amp; spectroscopic surveys</a:t>
            </a:r>
          </a:p>
        </p:txBody>
      </p:sp>
      <p:sp>
        <p:nvSpPr>
          <p:cNvPr id="8" name="TextBox 7">
            <a:extLst>
              <a:ext uri="{FF2B5EF4-FFF2-40B4-BE49-F238E27FC236}">
                <a16:creationId xmlns:a16="http://schemas.microsoft.com/office/drawing/2014/main" id="{2B209025-406C-4FBE-86EA-C7111F11AC32}"/>
              </a:ext>
            </a:extLst>
          </p:cNvPr>
          <p:cNvSpPr txBox="1"/>
          <p:nvPr/>
        </p:nvSpPr>
        <p:spPr>
          <a:xfrm>
            <a:off x="525512" y="1391440"/>
            <a:ext cx="8412748" cy="1631216"/>
          </a:xfrm>
          <a:prstGeom prst="rect">
            <a:avLst/>
          </a:prstGeom>
          <a:noFill/>
        </p:spPr>
        <p:txBody>
          <a:bodyPr wrap="square" rtlCol="0">
            <a:spAutoFit/>
          </a:bodyPr>
          <a:lstStyle/>
          <a:p>
            <a:r>
              <a:rPr lang="en-US" sz="2400" b="1" dirty="0">
                <a:solidFill>
                  <a:srgbClr val="006600"/>
                </a:solidFill>
              </a:rPr>
              <a:t>Transitioning from Stage III:</a:t>
            </a:r>
          </a:p>
          <a:p>
            <a:pPr marL="342900" indent="-228600">
              <a:buFont typeface="Arial" panose="020B0604020202020204" pitchFamily="34" charset="0"/>
              <a:buChar char="•"/>
            </a:pPr>
            <a:r>
              <a:rPr lang="en-US" sz="2000" b="1" dirty="0" err="1"/>
              <a:t>eBOSS</a:t>
            </a:r>
            <a:r>
              <a:rPr lang="en-US" sz="2000" b="1" dirty="0"/>
              <a:t> </a:t>
            </a:r>
            <a:r>
              <a:rPr lang="en-US" b="1" dirty="0"/>
              <a:t>– Extended Baryon Oscillation Spectroscopic Survey – final results 2020</a:t>
            </a:r>
          </a:p>
          <a:p>
            <a:pPr marL="342900" indent="-228600">
              <a:buFont typeface="Arial" panose="020B0604020202020204" pitchFamily="34" charset="0"/>
              <a:buChar char="•"/>
            </a:pPr>
            <a:r>
              <a:rPr lang="en-US" sz="2000" b="1" dirty="0"/>
              <a:t>DES</a:t>
            </a:r>
            <a:r>
              <a:rPr lang="en-US" b="1" dirty="0"/>
              <a:t> – Dark Energy Survey – survey complete; data processing nearing completion</a:t>
            </a:r>
          </a:p>
          <a:p>
            <a:endParaRPr lang="en-US" sz="800" b="1" dirty="0"/>
          </a:p>
          <a:p>
            <a:r>
              <a:rPr lang="en-US" sz="2400" b="1" dirty="0">
                <a:solidFill>
                  <a:srgbClr val="006600"/>
                </a:solidFill>
              </a:rPr>
              <a:t>to Stage IV</a:t>
            </a:r>
            <a:r>
              <a:rPr lang="en-US" sz="2000" b="1" dirty="0">
                <a:solidFill>
                  <a:srgbClr val="006600"/>
                </a:solidFill>
              </a:rPr>
              <a:t>:</a:t>
            </a:r>
            <a:endParaRPr lang="en-US" sz="2400" b="1" dirty="0">
              <a:solidFill>
                <a:srgbClr val="006600"/>
              </a:solidFill>
            </a:endParaRPr>
          </a:p>
        </p:txBody>
      </p:sp>
      <p:sp>
        <p:nvSpPr>
          <p:cNvPr id="16" name="TextBox 15">
            <a:extLst>
              <a:ext uri="{FF2B5EF4-FFF2-40B4-BE49-F238E27FC236}">
                <a16:creationId xmlns:a16="http://schemas.microsoft.com/office/drawing/2014/main" id="{970201B0-A6F8-4C20-8B1F-6CEFAE9539F3}"/>
              </a:ext>
            </a:extLst>
          </p:cNvPr>
          <p:cNvSpPr txBox="1"/>
          <p:nvPr/>
        </p:nvSpPr>
        <p:spPr>
          <a:xfrm>
            <a:off x="321545" y="3059865"/>
            <a:ext cx="3793256" cy="738664"/>
          </a:xfrm>
          <a:prstGeom prst="rect">
            <a:avLst/>
          </a:prstGeom>
          <a:noFill/>
          <a:ln>
            <a:noFill/>
          </a:ln>
        </p:spPr>
        <p:txBody>
          <a:bodyPr wrap="square" rtlCol="0">
            <a:spAutoFit/>
          </a:bodyPr>
          <a:lstStyle/>
          <a:p>
            <a:r>
              <a:rPr lang="en-US" sz="2400" b="1" dirty="0"/>
              <a:t>DESI</a:t>
            </a:r>
          </a:p>
          <a:p>
            <a:r>
              <a:rPr lang="en-US" b="1" dirty="0">
                <a:solidFill>
                  <a:srgbClr val="0070C0"/>
                </a:solidFill>
              </a:rPr>
              <a:t>Dark Energy Spectroscopic Instrument</a:t>
            </a:r>
          </a:p>
        </p:txBody>
      </p:sp>
      <p:sp>
        <p:nvSpPr>
          <p:cNvPr id="17" name="TextBox 16">
            <a:extLst>
              <a:ext uri="{FF2B5EF4-FFF2-40B4-BE49-F238E27FC236}">
                <a16:creationId xmlns:a16="http://schemas.microsoft.com/office/drawing/2014/main" id="{38204779-3D8B-4D62-A876-93A953E826A5}"/>
              </a:ext>
            </a:extLst>
          </p:cNvPr>
          <p:cNvSpPr txBox="1"/>
          <p:nvPr/>
        </p:nvSpPr>
        <p:spPr>
          <a:xfrm>
            <a:off x="655040" y="3817804"/>
            <a:ext cx="2260546" cy="584775"/>
          </a:xfrm>
          <a:prstGeom prst="rect">
            <a:avLst/>
          </a:prstGeom>
          <a:noFill/>
        </p:spPr>
        <p:txBody>
          <a:bodyPr wrap="square" rtlCol="0">
            <a:spAutoFit/>
          </a:bodyPr>
          <a:lstStyle/>
          <a:p>
            <a:r>
              <a:rPr lang="en-US" sz="1600" dirty="0">
                <a:cs typeface="Arial" panose="020B0604020202020204" pitchFamily="34" charset="0"/>
              </a:rPr>
              <a:t>Data taking started 2021</a:t>
            </a:r>
          </a:p>
          <a:p>
            <a:r>
              <a:rPr lang="en-US" sz="1600" dirty="0">
                <a:cs typeface="Arial" panose="020B0604020202020204" pitchFamily="34" charset="0"/>
              </a:rPr>
              <a:t>Fire has interrupted</a:t>
            </a:r>
            <a:endParaRPr lang="en-US" dirty="0">
              <a:solidFill>
                <a:srgbClr val="0070C0"/>
              </a:solidFill>
            </a:endParaRPr>
          </a:p>
        </p:txBody>
      </p:sp>
      <p:pic>
        <p:nvPicPr>
          <p:cNvPr id="19" name="Picture 18" descr="Photo fo DESI focal plane">
            <a:extLst>
              <a:ext uri="{FF2B5EF4-FFF2-40B4-BE49-F238E27FC236}">
                <a16:creationId xmlns:a16="http://schemas.microsoft.com/office/drawing/2014/main" id="{342CF968-1CE7-CE66-41D8-CFE44EA3FC19}"/>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65057" y="4464534"/>
            <a:ext cx="1599725" cy="1303011"/>
          </a:xfrm>
          <a:prstGeom prst="rect">
            <a:avLst/>
          </a:prstGeom>
          <a:noFill/>
          <a:ln w="9525">
            <a:noFill/>
            <a:miter lim="800000"/>
            <a:headEnd/>
            <a:tailEnd/>
          </a:ln>
        </p:spPr>
      </p:pic>
      <p:grpSp>
        <p:nvGrpSpPr>
          <p:cNvPr id="20" name="Group 19" descr="Sketch of DESI on Mayall telescope">
            <a:extLst>
              <a:ext uri="{FF2B5EF4-FFF2-40B4-BE49-F238E27FC236}">
                <a16:creationId xmlns:a16="http://schemas.microsoft.com/office/drawing/2014/main" id="{9B36F3D1-5E24-4AC9-A1CD-E555F6FC71E3}"/>
              </a:ext>
            </a:extLst>
          </p:cNvPr>
          <p:cNvGrpSpPr/>
          <p:nvPr/>
        </p:nvGrpSpPr>
        <p:grpSpPr>
          <a:xfrm>
            <a:off x="2365580" y="4990606"/>
            <a:ext cx="1501541" cy="1259376"/>
            <a:chOff x="7583217" y="4961640"/>
            <a:chExt cx="1501541" cy="1259376"/>
          </a:xfrm>
        </p:grpSpPr>
        <p:pic>
          <p:nvPicPr>
            <p:cNvPr id="21" name="Picture 20">
              <a:extLst>
                <a:ext uri="{FF2B5EF4-FFF2-40B4-BE49-F238E27FC236}">
                  <a16:creationId xmlns:a16="http://schemas.microsoft.com/office/drawing/2014/main" id="{C835890F-40F5-4B60-A6BD-1BD62F5F1FEB}"/>
                </a:ext>
              </a:extLst>
            </p:cNvPr>
            <p:cNvPicPr>
              <a:picLocks noChangeArrowheads="1"/>
            </p:cNvPicPr>
            <p:nvPr/>
          </p:nvPicPr>
          <p:blipFill>
            <a:blip r:embed="rId4" cstate="print"/>
            <a:srcRect/>
            <a:stretch>
              <a:fillRect/>
            </a:stretch>
          </p:blipFill>
          <p:spPr bwMode="auto">
            <a:xfrm>
              <a:off x="7608383" y="4961640"/>
              <a:ext cx="1476375" cy="1241590"/>
            </a:xfrm>
            <a:prstGeom prst="rect">
              <a:avLst/>
            </a:prstGeom>
            <a:noFill/>
            <a:ln w="12700" cap="flat">
              <a:solidFill>
                <a:srgbClr val="3366FF"/>
              </a:solidFill>
              <a:round/>
              <a:headEnd/>
              <a:tailEnd/>
            </a:ln>
          </p:spPr>
        </p:pic>
        <p:sp>
          <p:nvSpPr>
            <p:cNvPr id="22" name="Rectangle 21">
              <a:extLst>
                <a:ext uri="{FF2B5EF4-FFF2-40B4-BE49-F238E27FC236}">
                  <a16:creationId xmlns:a16="http://schemas.microsoft.com/office/drawing/2014/main" id="{C10C803F-6711-4C14-B996-F8396699659B}"/>
                </a:ext>
              </a:extLst>
            </p:cNvPr>
            <p:cNvSpPr/>
            <p:nvPr/>
          </p:nvSpPr>
          <p:spPr>
            <a:xfrm>
              <a:off x="7583217" y="5923499"/>
              <a:ext cx="1437953" cy="297517"/>
            </a:xfrm>
            <a:prstGeom prst="rect">
              <a:avLst/>
            </a:prstGeom>
          </p:spPr>
          <p:txBody>
            <a:bodyPr wrap="square">
              <a:spAutoFit/>
            </a:bodyPr>
            <a:lstStyle/>
            <a:p>
              <a:pPr>
                <a:lnSpc>
                  <a:spcPts val="1620"/>
                </a:lnSpc>
              </a:pPr>
              <a:r>
                <a:rPr lang="en-US" sz="1000" dirty="0">
                  <a:solidFill>
                    <a:schemeClr val="bg1"/>
                  </a:solidFill>
                </a:rPr>
                <a:t>DESI on </a:t>
              </a:r>
              <a:r>
                <a:rPr lang="en-US" sz="1000" dirty="0" err="1">
                  <a:solidFill>
                    <a:schemeClr val="bg1"/>
                  </a:solidFill>
                </a:rPr>
                <a:t>Mayall</a:t>
              </a:r>
              <a:endParaRPr lang="en-US" sz="1000" dirty="0">
                <a:solidFill>
                  <a:schemeClr val="bg1"/>
                </a:solidFill>
              </a:endParaRPr>
            </a:p>
          </p:txBody>
        </p:sp>
      </p:grpSp>
      <p:sp>
        <p:nvSpPr>
          <p:cNvPr id="23" name="TextBox 5">
            <a:extLst>
              <a:ext uri="{FF2B5EF4-FFF2-40B4-BE49-F238E27FC236}">
                <a16:creationId xmlns:a16="http://schemas.microsoft.com/office/drawing/2014/main" id="{3C3790F4-DFE3-FCC3-39C6-696AA326E68D}"/>
              </a:ext>
            </a:extLst>
          </p:cNvPr>
          <p:cNvSpPr txBox="1"/>
          <p:nvPr/>
        </p:nvSpPr>
        <p:spPr>
          <a:xfrm>
            <a:off x="419100" y="5530930"/>
            <a:ext cx="137160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DESI focal plane</a:t>
            </a:r>
          </a:p>
        </p:txBody>
      </p:sp>
      <p:sp>
        <p:nvSpPr>
          <p:cNvPr id="24" name="TextBox 23">
            <a:extLst>
              <a:ext uri="{FF2B5EF4-FFF2-40B4-BE49-F238E27FC236}">
                <a16:creationId xmlns:a16="http://schemas.microsoft.com/office/drawing/2014/main" id="{D4E735C4-729F-498E-BFAB-D888EB2C0BC0}"/>
              </a:ext>
            </a:extLst>
          </p:cNvPr>
          <p:cNvSpPr txBox="1"/>
          <p:nvPr/>
        </p:nvSpPr>
        <p:spPr>
          <a:xfrm>
            <a:off x="4329664" y="2648385"/>
            <a:ext cx="3983755" cy="1015663"/>
          </a:xfrm>
          <a:prstGeom prst="rect">
            <a:avLst/>
          </a:prstGeom>
          <a:noFill/>
          <a:ln>
            <a:noFill/>
          </a:ln>
        </p:spPr>
        <p:txBody>
          <a:bodyPr wrap="square" rtlCol="0">
            <a:spAutoFit/>
          </a:bodyPr>
          <a:lstStyle/>
          <a:p>
            <a:r>
              <a:rPr lang="en-US" sz="2400" b="1" dirty="0"/>
              <a:t>Vera C Rubin Observatory</a:t>
            </a:r>
          </a:p>
          <a:p>
            <a:r>
              <a:rPr lang="en-US" b="1" dirty="0">
                <a:solidFill>
                  <a:srgbClr val="0070C0"/>
                </a:solidFill>
              </a:rPr>
              <a:t>Legacy Survey of Space and Time (LSST)</a:t>
            </a:r>
          </a:p>
          <a:p>
            <a:r>
              <a:rPr lang="en-US" i="1" dirty="0">
                <a:solidFill>
                  <a:srgbClr val="0070C0"/>
                </a:solidFill>
              </a:rPr>
              <a:t>aka Large Synoptic Survey Telescope</a:t>
            </a:r>
          </a:p>
        </p:txBody>
      </p:sp>
      <p:sp>
        <p:nvSpPr>
          <p:cNvPr id="25" name="TextBox 24">
            <a:extLst>
              <a:ext uri="{FF2B5EF4-FFF2-40B4-BE49-F238E27FC236}">
                <a16:creationId xmlns:a16="http://schemas.microsoft.com/office/drawing/2014/main" id="{39481525-38F9-461C-A345-2DF10AE4B3D7}"/>
              </a:ext>
            </a:extLst>
          </p:cNvPr>
          <p:cNvSpPr txBox="1"/>
          <p:nvPr/>
        </p:nvSpPr>
        <p:spPr>
          <a:xfrm>
            <a:off x="4579621" y="3596824"/>
            <a:ext cx="4387556" cy="1077218"/>
          </a:xfrm>
          <a:prstGeom prst="rect">
            <a:avLst/>
          </a:prstGeom>
          <a:noFill/>
        </p:spPr>
        <p:txBody>
          <a:bodyPr wrap="square" rtlCol="0">
            <a:spAutoFit/>
          </a:bodyPr>
          <a:lstStyle/>
          <a:p>
            <a:r>
              <a:rPr lang="en-US" sz="1600" dirty="0" err="1">
                <a:cs typeface="Arial" panose="020B0604020202020204" pitchFamily="34" charset="0"/>
              </a:rPr>
              <a:t>LSSTcam</a:t>
            </a:r>
            <a:r>
              <a:rPr lang="en-US" sz="1600" dirty="0">
                <a:cs typeface="Arial" panose="020B0604020202020204" pitchFamily="34" charset="0"/>
              </a:rPr>
              <a:t> completed in 2021; to Chile in 2023</a:t>
            </a:r>
          </a:p>
          <a:p>
            <a:r>
              <a:rPr lang="en-US" sz="1600" dirty="0">
                <a:cs typeface="Arial" panose="020B0604020202020204" pitchFamily="34" charset="0"/>
              </a:rPr>
              <a:t>DOE + NSF MREFC</a:t>
            </a:r>
          </a:p>
          <a:p>
            <a:r>
              <a:rPr lang="en-US" sz="1600" dirty="0">
                <a:cs typeface="Arial" panose="020B0604020202020204" pitchFamily="34" charset="0"/>
              </a:rPr>
              <a:t>Dark Energy Science Collaboration (DESC) planning</a:t>
            </a:r>
          </a:p>
          <a:p>
            <a:r>
              <a:rPr lang="en-US" sz="1600" dirty="0">
                <a:cs typeface="Arial" panose="020B0604020202020204" pitchFamily="34" charset="0"/>
              </a:rPr>
              <a:t>Data taking to start late 2024.</a:t>
            </a:r>
          </a:p>
        </p:txBody>
      </p:sp>
      <p:pic>
        <p:nvPicPr>
          <p:cNvPr id="27" name="Picture 26" descr="Photo of LSSTcam focal plane ">
            <a:extLst>
              <a:ext uri="{FF2B5EF4-FFF2-40B4-BE49-F238E27FC236}">
                <a16:creationId xmlns:a16="http://schemas.microsoft.com/office/drawing/2014/main" id="{D389E6A9-5C96-0EC2-94BB-F327D9AC99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2662" y="4853874"/>
            <a:ext cx="2194756" cy="1493653"/>
          </a:xfrm>
          <a:prstGeom prst="rect">
            <a:avLst/>
          </a:prstGeom>
        </p:spPr>
      </p:pic>
      <p:sp>
        <p:nvSpPr>
          <p:cNvPr id="28" name="TextBox 26">
            <a:extLst>
              <a:ext uri="{FF2B5EF4-FFF2-40B4-BE49-F238E27FC236}">
                <a16:creationId xmlns:a16="http://schemas.microsoft.com/office/drawing/2014/main" id="{270C2A04-0BAC-015E-98EE-67E012A03DF4}"/>
              </a:ext>
            </a:extLst>
          </p:cNvPr>
          <p:cNvSpPr txBox="1"/>
          <p:nvPr/>
        </p:nvSpPr>
        <p:spPr>
          <a:xfrm>
            <a:off x="7162044" y="4827871"/>
            <a:ext cx="180821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err="1">
                <a:solidFill>
                  <a:schemeClr val="bg1"/>
                </a:solidFill>
              </a:rPr>
              <a:t>LSSTCam</a:t>
            </a:r>
            <a:r>
              <a:rPr lang="en-US" sz="1000" dirty="0">
                <a:solidFill>
                  <a:schemeClr val="bg1"/>
                </a:solidFill>
              </a:rPr>
              <a:t> focal plane - DOE</a:t>
            </a:r>
          </a:p>
        </p:txBody>
      </p:sp>
      <p:pic>
        <p:nvPicPr>
          <p:cNvPr id="29" name="Picture 28" descr="Photo of Rubin telescope ">
            <a:extLst>
              <a:ext uri="{FF2B5EF4-FFF2-40B4-BE49-F238E27FC236}">
                <a16:creationId xmlns:a16="http://schemas.microsoft.com/office/drawing/2014/main" id="{6090C197-9927-C589-C478-48B6C288F5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5800" y="4669195"/>
            <a:ext cx="2260546" cy="1695410"/>
          </a:xfrm>
          <a:prstGeom prst="rect">
            <a:avLst/>
          </a:prstGeom>
        </p:spPr>
      </p:pic>
      <p:sp>
        <p:nvSpPr>
          <p:cNvPr id="30" name="TextBox 26">
            <a:extLst>
              <a:ext uri="{FF2B5EF4-FFF2-40B4-BE49-F238E27FC236}">
                <a16:creationId xmlns:a16="http://schemas.microsoft.com/office/drawing/2014/main" id="{46EED35A-993C-43DE-A03B-48CD674C3946}"/>
              </a:ext>
            </a:extLst>
          </p:cNvPr>
          <p:cNvSpPr txBox="1"/>
          <p:nvPr/>
        </p:nvSpPr>
        <p:spPr>
          <a:xfrm>
            <a:off x="4845564" y="6138511"/>
            <a:ext cx="180821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Rubin telescope – NSF-AST</a:t>
            </a:r>
          </a:p>
        </p:txBody>
      </p:sp>
    </p:spTree>
    <p:extLst>
      <p:ext uri="{BB962C8B-B14F-4D97-AF65-F5344CB8AC3E}">
        <p14:creationId xmlns:p14="http://schemas.microsoft.com/office/powerpoint/2010/main" val="1643664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200" dirty="0">
                <a:solidFill>
                  <a:srgbClr val="0070C0"/>
                </a:solidFill>
                <a:latin typeface="Arial" panose="020B0604020202020204" pitchFamily="34" charset="0"/>
                <a:cs typeface="Arial" panose="020B0604020202020204" pitchFamily="34" charset="0"/>
              </a:rPr>
              <a:t>Understand cosmic acceleration: dark energy &amp; inflation</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E229248-49CB-473B-BF99-F83FAA486DC3}"/>
              </a:ext>
            </a:extLst>
          </p:cNvPr>
          <p:cNvSpPr txBox="1"/>
          <p:nvPr/>
        </p:nvSpPr>
        <p:spPr>
          <a:xfrm>
            <a:off x="3162507" y="1529836"/>
            <a:ext cx="2552493" cy="1538883"/>
          </a:xfrm>
          <a:prstGeom prst="rect">
            <a:avLst/>
          </a:prstGeom>
          <a:noFill/>
        </p:spPr>
        <p:txBody>
          <a:bodyPr wrap="square" rtlCol="0">
            <a:spAutoFit/>
          </a:bodyPr>
          <a:lstStyle/>
          <a:p>
            <a:r>
              <a:rPr lang="en-US" sz="2000" b="1" dirty="0">
                <a:solidFill>
                  <a:srgbClr val="006600"/>
                </a:solidFill>
              </a:rPr>
              <a:t>Operating Stage 3:  </a:t>
            </a:r>
          </a:p>
          <a:p>
            <a:r>
              <a:rPr lang="en-US" sz="2000" b="1" dirty="0">
                <a:solidFill>
                  <a:srgbClr val="0070C0"/>
                </a:solidFill>
              </a:rPr>
              <a:t>South Pole Telescope</a:t>
            </a:r>
          </a:p>
          <a:p>
            <a:pPr marL="0" lvl="1"/>
            <a:r>
              <a:rPr lang="en-US" b="1" dirty="0">
                <a:cs typeface="Arial" panose="020B0604020202020204" pitchFamily="34" charset="0"/>
              </a:rPr>
              <a:t>Survey started in 2018 </a:t>
            </a:r>
          </a:p>
          <a:p>
            <a:pPr marL="0" lvl="1"/>
            <a:r>
              <a:rPr lang="en-US" b="1" dirty="0">
                <a:cs typeface="Arial" panose="020B0604020202020204" pitchFamily="34" charset="0"/>
              </a:rPr>
              <a:t>DOE-NSF partnership</a:t>
            </a:r>
          </a:p>
          <a:p>
            <a:pPr marL="0" lvl="1"/>
            <a:r>
              <a:rPr lang="en-US" b="1" dirty="0">
                <a:solidFill>
                  <a:srgbClr val="0070C0"/>
                </a:solidFill>
                <a:cs typeface="Arial" panose="020B0604020202020204" pitchFamily="34" charset="0"/>
              </a:rPr>
              <a:t>1</a:t>
            </a:r>
            <a:r>
              <a:rPr lang="en-US" b="1" baseline="30000" dirty="0">
                <a:solidFill>
                  <a:srgbClr val="0070C0"/>
                </a:solidFill>
                <a:cs typeface="Arial" panose="020B0604020202020204" pitchFamily="34" charset="0"/>
              </a:rPr>
              <a:t>st</a:t>
            </a:r>
            <a:r>
              <a:rPr lang="en-US" b="1" dirty="0">
                <a:solidFill>
                  <a:srgbClr val="0070C0"/>
                </a:solidFill>
                <a:cs typeface="Arial" panose="020B0604020202020204" pitchFamily="34" charset="0"/>
              </a:rPr>
              <a:t> science results - 2021</a:t>
            </a:r>
            <a:endParaRPr lang="en-US" dirty="0">
              <a:solidFill>
                <a:srgbClr val="0070C0"/>
              </a:solidFill>
            </a:endParaRPr>
          </a:p>
        </p:txBody>
      </p:sp>
      <p:pic>
        <p:nvPicPr>
          <p:cNvPr id="17" name="Picture 4" descr="First science results from DESI">
            <a:extLst>
              <a:ext uri="{FF2B5EF4-FFF2-40B4-BE49-F238E27FC236}">
                <a16:creationId xmlns:a16="http://schemas.microsoft.com/office/drawing/2014/main" id="{E549F448-E5C0-4B6B-BEBC-2BD1B7D8BF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0801" y="1315720"/>
            <a:ext cx="3323987" cy="24929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descr="Photo of SPT-3G telescope">
            <a:extLst>
              <a:ext uri="{FF2B5EF4-FFF2-40B4-BE49-F238E27FC236}">
                <a16:creationId xmlns:a16="http://schemas.microsoft.com/office/drawing/2014/main" id="{F9BC4523-1AA2-453D-A1B2-BD2AA769D4A3}"/>
              </a:ext>
            </a:extLst>
          </p:cNvPr>
          <p:cNvGrpSpPr/>
          <p:nvPr/>
        </p:nvGrpSpPr>
        <p:grpSpPr>
          <a:xfrm>
            <a:off x="-399388" y="1452176"/>
            <a:ext cx="3462618" cy="1879556"/>
            <a:chOff x="-399388" y="1505516"/>
            <a:chExt cx="3462618" cy="1879556"/>
          </a:xfrm>
        </p:grpSpPr>
        <p:grpSp>
          <p:nvGrpSpPr>
            <p:cNvPr id="14" name="Group 13">
              <a:extLst>
                <a:ext uri="{FF2B5EF4-FFF2-40B4-BE49-F238E27FC236}">
                  <a16:creationId xmlns:a16="http://schemas.microsoft.com/office/drawing/2014/main" id="{9FABD98D-A3F0-40C1-99DF-00FA7F9D3FCC}"/>
                </a:ext>
              </a:extLst>
            </p:cNvPr>
            <p:cNvGrpSpPr/>
            <p:nvPr/>
          </p:nvGrpSpPr>
          <p:grpSpPr>
            <a:xfrm>
              <a:off x="-399388" y="1505516"/>
              <a:ext cx="3462618" cy="1879556"/>
              <a:chOff x="1055594" y="2282400"/>
              <a:chExt cx="2869427" cy="1300650"/>
            </a:xfrm>
          </p:grpSpPr>
          <p:pic>
            <p:nvPicPr>
              <p:cNvPr id="15" name="Picture 14">
                <a:extLst>
                  <a:ext uri="{FF2B5EF4-FFF2-40B4-BE49-F238E27FC236}">
                    <a16:creationId xmlns:a16="http://schemas.microsoft.com/office/drawing/2014/main" id="{BD0DCBF7-679B-4384-B83B-09C05C6D58D7}"/>
                  </a:ext>
                </a:extLst>
              </p:cNvPr>
              <p:cNvPicPr>
                <a:picLocks noChangeAspect="1"/>
              </p:cNvPicPr>
              <p:nvPr/>
            </p:nvPicPr>
            <p:blipFill>
              <a:blip r:embed="rId4"/>
              <a:stretch>
                <a:fillRect/>
              </a:stretch>
            </p:blipFill>
            <p:spPr>
              <a:xfrm>
                <a:off x="1891415" y="2282400"/>
                <a:ext cx="2033606" cy="1300650"/>
              </a:xfrm>
              <a:prstGeom prst="rect">
                <a:avLst/>
              </a:prstGeom>
            </p:spPr>
          </p:pic>
          <p:sp>
            <p:nvSpPr>
              <p:cNvPr id="16" name="TextBox 15">
                <a:extLst>
                  <a:ext uri="{FF2B5EF4-FFF2-40B4-BE49-F238E27FC236}">
                    <a16:creationId xmlns:a16="http://schemas.microsoft.com/office/drawing/2014/main" id="{B4EF225D-85E6-406D-8998-C90395611B41}"/>
                  </a:ext>
                </a:extLst>
              </p:cNvPr>
              <p:cNvSpPr txBox="1"/>
              <p:nvPr/>
            </p:nvSpPr>
            <p:spPr>
              <a:xfrm>
                <a:off x="1055594" y="2284030"/>
                <a:ext cx="1633818" cy="319472"/>
              </a:xfrm>
              <a:prstGeom prst="rect">
                <a:avLst/>
              </a:prstGeom>
              <a:solidFill>
                <a:schemeClr val="bg1"/>
              </a:solidFill>
            </p:spPr>
            <p:txBody>
              <a:bodyPr wrap="square" rtlCol="0">
                <a:spAutoFit/>
              </a:bodyPr>
              <a:lstStyle/>
              <a:p>
                <a:pPr algn="ctr"/>
                <a:r>
                  <a:rPr lang="en-US" sz="2400" b="1" dirty="0">
                    <a:solidFill>
                      <a:srgbClr val="0070C0"/>
                    </a:solidFill>
                  </a:rPr>
                  <a:t>SPT-3G</a:t>
                </a:r>
              </a:p>
            </p:txBody>
          </p:sp>
        </p:grpSp>
        <p:sp>
          <p:nvSpPr>
            <p:cNvPr id="8" name="Rectangle 7">
              <a:extLst>
                <a:ext uri="{FF2B5EF4-FFF2-40B4-BE49-F238E27FC236}">
                  <a16:creationId xmlns:a16="http://schemas.microsoft.com/office/drawing/2014/main" id="{7E3DAB6E-8C6F-4268-8415-1C916282967E}"/>
                </a:ext>
              </a:extLst>
            </p:cNvPr>
            <p:cNvSpPr/>
            <p:nvPr/>
          </p:nvSpPr>
          <p:spPr>
            <a:xfrm>
              <a:off x="0" y="1936701"/>
              <a:ext cx="1577340" cy="21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2353BAFB-137E-4607-B43D-F8A3CB51D1F5}"/>
              </a:ext>
            </a:extLst>
          </p:cNvPr>
          <p:cNvSpPr txBox="1"/>
          <p:nvPr/>
        </p:nvSpPr>
        <p:spPr>
          <a:xfrm>
            <a:off x="503261" y="3394685"/>
            <a:ext cx="8159277" cy="2062103"/>
          </a:xfrm>
          <a:prstGeom prst="rect">
            <a:avLst/>
          </a:prstGeom>
          <a:noFill/>
        </p:spPr>
        <p:txBody>
          <a:bodyPr wrap="square" rtlCol="0">
            <a:spAutoFit/>
          </a:bodyPr>
          <a:lstStyle/>
          <a:p>
            <a:r>
              <a:rPr lang="en-US" sz="2000" b="1" dirty="0">
                <a:solidFill>
                  <a:srgbClr val="006600"/>
                </a:solidFill>
              </a:rPr>
              <a:t>Planning for next generation:  </a:t>
            </a:r>
          </a:p>
          <a:p>
            <a:pPr marL="288925"/>
            <a:r>
              <a:rPr lang="en-US" sz="2000" b="1" dirty="0">
                <a:solidFill>
                  <a:srgbClr val="0070C0"/>
                </a:solidFill>
              </a:rPr>
              <a:t>CMB Stage 4  (CMB-S4)</a:t>
            </a:r>
          </a:p>
          <a:p>
            <a:pPr marL="288925" lvl="1"/>
            <a:r>
              <a:rPr lang="en-US" b="1" dirty="0">
                <a:cs typeface="Arial" panose="020B0604020202020204" pitchFamily="34" charset="0"/>
              </a:rPr>
              <a:t>Recommended by 2014 P5 + ASTRO2020; DOE-NSF partnership</a:t>
            </a:r>
          </a:p>
          <a:p>
            <a:pPr marL="288925" lvl="1"/>
            <a:r>
              <a:rPr lang="en-US" dirty="0">
                <a:sym typeface="Wingdings"/>
              </a:rPr>
              <a:t>CMB-S4 </a:t>
            </a:r>
            <a:r>
              <a:rPr lang="en-US" b="1" dirty="0">
                <a:sym typeface="Wingdings"/>
              </a:rPr>
              <a:t>Concept Definition Taskforce Report </a:t>
            </a:r>
            <a:r>
              <a:rPr lang="en-US" dirty="0">
                <a:sym typeface="Wingdings"/>
              </a:rPr>
              <a:t>approved in 2017; CD-0 - 2019</a:t>
            </a:r>
            <a:endParaRPr lang="en-US" dirty="0"/>
          </a:p>
          <a:p>
            <a:pPr marL="288925" lvl="1"/>
            <a:r>
              <a:rPr lang="en-US" sz="1600" dirty="0">
                <a:sym typeface="Wingdings"/>
              </a:rPr>
              <a:t>	science goals, technical requirements, strawman concept</a:t>
            </a:r>
          </a:p>
          <a:p>
            <a:pPr marL="288925" lvl="1"/>
            <a:r>
              <a:rPr lang="en-US" dirty="0">
                <a:sym typeface="Wingdings"/>
              </a:rPr>
              <a:t>Learned in 2022 that must reduce footprint to fit South Pole infrastructure.</a:t>
            </a:r>
          </a:p>
          <a:p>
            <a:pPr marL="288925" lvl="1"/>
            <a:r>
              <a:rPr lang="en-US" dirty="0">
                <a:sym typeface="Wingdings"/>
              </a:rPr>
              <a:t>A note: P5 suggested international collaboration and coordination on Stage 4.</a:t>
            </a:r>
          </a:p>
        </p:txBody>
      </p:sp>
      <p:sp>
        <p:nvSpPr>
          <p:cNvPr id="19" name="TextBox 18">
            <a:extLst>
              <a:ext uri="{FF2B5EF4-FFF2-40B4-BE49-F238E27FC236}">
                <a16:creationId xmlns:a16="http://schemas.microsoft.com/office/drawing/2014/main" id="{F9B5A3D3-6871-41E5-BE97-51F9696EF138}"/>
              </a:ext>
            </a:extLst>
          </p:cNvPr>
          <p:cNvSpPr txBox="1"/>
          <p:nvPr/>
        </p:nvSpPr>
        <p:spPr>
          <a:xfrm>
            <a:off x="326599" y="5510341"/>
            <a:ext cx="8500428" cy="861774"/>
          </a:xfrm>
          <a:prstGeom prst="rect">
            <a:avLst/>
          </a:prstGeom>
          <a:noFill/>
          <a:ln w="19050">
            <a:solidFill>
              <a:srgbClr val="0070C0"/>
            </a:solidFill>
          </a:ln>
        </p:spPr>
        <p:txBody>
          <a:bodyPr wrap="square">
            <a:spAutoFit/>
          </a:bodyPr>
          <a:lstStyle/>
          <a:p>
            <a:r>
              <a:rPr kumimoji="0" lang="en-US" sz="1800" b="1" i="0" u="none" strike="noStrike" kern="1200" cap="none" spc="0" normalizeH="0" baseline="0" noProof="0" dirty="0">
                <a:ln>
                  <a:noFill/>
                </a:ln>
                <a:solidFill>
                  <a:srgbClr val="006600"/>
                </a:solidFill>
                <a:effectLst/>
                <a:uLnTx/>
                <a:uFillTx/>
                <a:ea typeface="+mn-ea"/>
                <a:cs typeface="Calibri"/>
              </a:rPr>
              <a:t>Dark Ages initiative </a:t>
            </a:r>
            <a:r>
              <a:rPr kumimoji="0" lang="en-US" sz="1800" b="0" i="0" u="none" strike="noStrike" kern="1200" cap="none" spc="0" normalizeH="0" baseline="0" noProof="0" dirty="0">
                <a:ln>
                  <a:noFill/>
                </a:ln>
                <a:solidFill>
                  <a:srgbClr val="006600"/>
                </a:solidFill>
                <a:effectLst/>
                <a:uLnTx/>
                <a:uFillTx/>
                <a:ea typeface="+mn-ea"/>
                <a:cs typeface="Calibri"/>
              </a:rPr>
              <a:t>(w/NASA): </a:t>
            </a:r>
            <a:r>
              <a:rPr kumimoji="0" lang="en-US" sz="1800" b="1" i="0" u="none" strike="noStrike" kern="1200" cap="none" spc="0" normalizeH="0" baseline="0" noProof="0" dirty="0">
                <a:ln>
                  <a:noFill/>
                </a:ln>
                <a:solidFill>
                  <a:srgbClr val="0070C0"/>
                </a:solidFill>
                <a:effectLst/>
                <a:uLnTx/>
                <a:uFillTx/>
                <a:ea typeface="+mn-ea"/>
                <a:cs typeface="Calibri"/>
              </a:rPr>
              <a:t>LuSEE-Night</a:t>
            </a:r>
            <a:r>
              <a:rPr kumimoji="0" lang="en-US" sz="1800" b="1" i="0" u="none" strike="noStrike" kern="1200" cap="none" spc="0" normalizeH="0" baseline="0" noProof="0" dirty="0">
                <a:ln>
                  <a:noFill/>
                </a:ln>
                <a:solidFill>
                  <a:prstClr val="black"/>
                </a:solidFill>
                <a:effectLst/>
                <a:uLnTx/>
                <a:uFillTx/>
                <a:ea typeface="+mn-ea"/>
                <a:cs typeface="Calibri"/>
              </a:rPr>
              <a:t> </a:t>
            </a:r>
            <a:r>
              <a:rPr kumimoji="0" lang="en-US" sz="1600" i="0" u="none" strike="noStrike" kern="1200" cap="none" spc="0" normalizeH="0" baseline="0" noProof="0" dirty="0">
                <a:ln>
                  <a:noFill/>
                </a:ln>
                <a:solidFill>
                  <a:prstClr val="black"/>
                </a:solidFill>
                <a:effectLst/>
                <a:uLnTx/>
                <a:uFillTx/>
                <a:ea typeface="+mn-ea"/>
                <a:cs typeface="Calibri"/>
              </a:rPr>
              <a:t>– Pathfinder mission to search for Dark Ages signal on lunar </a:t>
            </a:r>
            <a:r>
              <a:rPr kumimoji="0" lang="en-US" sz="1600" i="0" u="none" strike="noStrike" kern="1200" cap="none" spc="0" normalizeH="0" baseline="0" noProof="0" dirty="0" err="1">
                <a:ln>
                  <a:noFill/>
                </a:ln>
                <a:solidFill>
                  <a:prstClr val="black"/>
                </a:solidFill>
                <a:effectLst/>
                <a:uLnTx/>
                <a:uFillTx/>
                <a:ea typeface="+mn-ea"/>
                <a:cs typeface="Calibri"/>
              </a:rPr>
              <a:t>farside</a:t>
            </a:r>
            <a:r>
              <a:rPr kumimoji="0" lang="en-US" sz="1600" i="0" u="none" strike="noStrike" kern="1200" cap="none" spc="0" normalizeH="0" baseline="0" noProof="0" dirty="0">
                <a:ln>
                  <a:noFill/>
                </a:ln>
                <a:solidFill>
                  <a:prstClr val="black"/>
                </a:solidFill>
                <a:effectLst/>
                <a:uLnTx/>
                <a:uFillTx/>
                <a:ea typeface="+mn-ea"/>
                <a:cs typeface="Calibri"/>
              </a:rPr>
              <a:t>; MIE started FY22; launch 2025.</a:t>
            </a:r>
          </a:p>
          <a:p>
            <a:r>
              <a:rPr lang="en-US" sz="1600" dirty="0">
                <a:solidFill>
                  <a:prstClr val="black"/>
                </a:solidFill>
                <a:cs typeface="Calibri"/>
              </a:rPr>
              <a:t>Measure low-frequency radio sky; sensitive to 21-cm emission from hydrogen at high redshift (</a:t>
            </a:r>
            <a:r>
              <a:rPr lang="en-US" sz="1600" i="1" dirty="0">
                <a:solidFill>
                  <a:prstClr val="black"/>
                </a:solidFill>
                <a:cs typeface="Calibri"/>
              </a:rPr>
              <a:t>z&gt;30</a:t>
            </a:r>
            <a:r>
              <a:rPr lang="en-US" sz="1600" dirty="0">
                <a:solidFill>
                  <a:prstClr val="black"/>
                </a:solidFill>
                <a:cs typeface="Calibri"/>
              </a:rPr>
              <a:t>)</a:t>
            </a:r>
            <a:endParaRPr lang="en-US" sz="1600" dirty="0"/>
          </a:p>
        </p:txBody>
      </p:sp>
      <p:sp>
        <p:nvSpPr>
          <p:cNvPr id="10" name="TextBox 9">
            <a:extLst>
              <a:ext uri="{FF2B5EF4-FFF2-40B4-BE49-F238E27FC236}">
                <a16:creationId xmlns:a16="http://schemas.microsoft.com/office/drawing/2014/main" id="{E7CA3D46-2A71-4760-8170-AE0DD202BD0D}"/>
              </a:ext>
            </a:extLst>
          </p:cNvPr>
          <p:cNvSpPr txBox="1"/>
          <p:nvPr/>
        </p:nvSpPr>
        <p:spPr>
          <a:xfrm>
            <a:off x="503261" y="873665"/>
            <a:ext cx="8132066" cy="461665"/>
          </a:xfrm>
          <a:prstGeom prst="rect">
            <a:avLst/>
          </a:prstGeom>
          <a:noFill/>
          <a:ln w="28575">
            <a:solidFill>
              <a:srgbClr val="0070C0"/>
            </a:solidFill>
          </a:ln>
        </p:spPr>
        <p:txBody>
          <a:bodyPr wrap="square" rtlCol="0">
            <a:spAutoFit/>
          </a:bodyPr>
          <a:lstStyle/>
          <a:p>
            <a:pPr algn="ctr"/>
            <a:r>
              <a:rPr lang="en-US" sz="2400" b="1" dirty="0">
                <a:solidFill>
                  <a:prstClr val="black"/>
                </a:solidFill>
                <a:latin typeface="Arial"/>
              </a:rPr>
              <a:t>Inflation: Cosmic Microwave Background  (CMB)</a:t>
            </a:r>
          </a:p>
        </p:txBody>
      </p:sp>
    </p:spTree>
    <p:extLst>
      <p:ext uri="{BB962C8B-B14F-4D97-AF65-F5344CB8AC3E}">
        <p14:creationId xmlns:p14="http://schemas.microsoft.com/office/powerpoint/2010/main" val="938566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900" dirty="0">
                <a:solidFill>
                  <a:srgbClr val="0070C0"/>
                </a:solidFill>
                <a:latin typeface="Arial" panose="020B0604020202020204" pitchFamily="34" charset="0"/>
                <a:cs typeface="Arial" panose="020B0604020202020204" pitchFamily="34" charset="0"/>
              </a:rPr>
              <a:t>Explore the unknown.</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8E694E3-427B-453C-8156-E0706EC21C62}"/>
              </a:ext>
            </a:extLst>
          </p:cNvPr>
          <p:cNvSpPr/>
          <p:nvPr/>
        </p:nvSpPr>
        <p:spPr>
          <a:xfrm>
            <a:off x="350134" y="879631"/>
            <a:ext cx="8504306" cy="4832092"/>
          </a:xfrm>
          <a:prstGeom prst="rect">
            <a:avLst/>
          </a:prstGeom>
        </p:spPr>
        <p:txBody>
          <a:bodyPr wrap="square">
            <a:spAutoFit/>
          </a:bodyPr>
          <a:lstStyle/>
          <a:p>
            <a:r>
              <a:rPr lang="en-US" b="1" dirty="0">
                <a:solidFill>
                  <a:srgbClr val="0070C0"/>
                </a:solidFill>
                <a:latin typeface="Arial" panose="020B0604020202020204" pitchFamily="34" charset="0"/>
                <a:cs typeface="Arial" panose="020B0604020202020204" pitchFamily="34" charset="0"/>
              </a:rPr>
              <a:t>Explore the unknown: new particles, interactions, and physical principles. </a:t>
            </a:r>
          </a:p>
          <a:p>
            <a:endParaRPr lang="en-US" i="1" dirty="0">
              <a:cs typeface="Arial" charset="0"/>
            </a:endParaRPr>
          </a:p>
          <a:p>
            <a:r>
              <a:rPr lang="en-US" dirty="0">
                <a:cs typeface="Arial" charset="0"/>
              </a:rPr>
              <a:t>Some approaches to exploring the unknown as outlined by P5:</a:t>
            </a:r>
          </a:p>
          <a:p>
            <a:pPr lvl="1" indent="-171450">
              <a:spcBef>
                <a:spcPts val="600"/>
              </a:spcBef>
              <a:spcAft>
                <a:spcPts val="600"/>
              </a:spcAft>
              <a:buFont typeface="Arial" panose="020B0604020202020204" pitchFamily="34" charset="0"/>
              <a:buChar char="•"/>
            </a:pPr>
            <a:r>
              <a:rPr lang="en-US" i="1" dirty="0">
                <a:cs typeface="Arial" charset="0"/>
              </a:rPr>
              <a:t>High energy colliders – </a:t>
            </a:r>
            <a:r>
              <a:rPr lang="en-US" i="1" dirty="0">
                <a:solidFill>
                  <a:srgbClr val="7030A0"/>
                </a:solidFill>
                <a:cs typeface="Arial" charset="0"/>
              </a:rPr>
              <a:t>ATLAS + CMS</a:t>
            </a:r>
          </a:p>
          <a:p>
            <a:pPr lvl="1" indent="-171450">
              <a:buFont typeface="Arial" panose="020B0604020202020204" pitchFamily="34" charset="0"/>
              <a:buChar char="•"/>
            </a:pPr>
            <a:r>
              <a:rPr lang="en-US" i="1" dirty="0">
                <a:cs typeface="Arial" charset="0"/>
              </a:rPr>
              <a:t>Precision physics &amp; rare processes</a:t>
            </a:r>
          </a:p>
          <a:p>
            <a:pPr lvl="2" indent="-171450">
              <a:buFont typeface="Arial" panose="020B0604020202020204" pitchFamily="34" charset="0"/>
              <a:buChar char="•"/>
            </a:pPr>
            <a:r>
              <a:rPr lang="en-US" i="1" dirty="0">
                <a:cs typeface="Arial" charset="0"/>
              </a:rPr>
              <a:t>Heavy quarks &amp; tau leptons – </a:t>
            </a:r>
            <a:r>
              <a:rPr lang="en-US" i="1" dirty="0" err="1">
                <a:solidFill>
                  <a:srgbClr val="00B050"/>
                </a:solidFill>
                <a:cs typeface="Arial" charset="0"/>
              </a:rPr>
              <a:t>LHCb</a:t>
            </a:r>
            <a:r>
              <a:rPr lang="en-US" i="1" dirty="0">
                <a:solidFill>
                  <a:srgbClr val="00B050"/>
                </a:solidFill>
                <a:cs typeface="Arial" charset="0"/>
              </a:rPr>
              <a:t>, </a:t>
            </a:r>
            <a:r>
              <a:rPr lang="en-US" i="1" dirty="0">
                <a:solidFill>
                  <a:srgbClr val="0070C0"/>
                </a:solidFill>
                <a:cs typeface="Arial" charset="0"/>
              </a:rPr>
              <a:t>Belle-II</a:t>
            </a:r>
            <a:endParaRPr lang="en-US" i="1" dirty="0">
              <a:cs typeface="Arial" charset="0"/>
            </a:endParaRPr>
          </a:p>
          <a:p>
            <a:pPr lvl="2" indent="-171450">
              <a:buFont typeface="Arial" panose="020B0604020202020204" pitchFamily="34" charset="0"/>
              <a:buChar char="•"/>
            </a:pPr>
            <a:r>
              <a:rPr lang="en-US" i="1" dirty="0">
                <a:cs typeface="Arial" charset="0"/>
              </a:rPr>
              <a:t>Rare kaon decays – </a:t>
            </a:r>
            <a:r>
              <a:rPr lang="en-US" i="1" dirty="0">
                <a:solidFill>
                  <a:srgbClr val="0070C0"/>
                </a:solidFill>
                <a:cs typeface="Arial" charset="0"/>
              </a:rPr>
              <a:t>KOTO, </a:t>
            </a:r>
            <a:r>
              <a:rPr lang="en-US" i="1" dirty="0">
                <a:solidFill>
                  <a:srgbClr val="00B050"/>
                </a:solidFill>
                <a:cs typeface="Arial" charset="0"/>
              </a:rPr>
              <a:t>NA62</a:t>
            </a:r>
          </a:p>
          <a:p>
            <a:pPr lvl="2" indent="-171450">
              <a:buFont typeface="Arial" panose="020B0604020202020204" pitchFamily="34" charset="0"/>
              <a:buChar char="•"/>
            </a:pPr>
            <a:r>
              <a:rPr lang="en-US" i="1" dirty="0">
                <a:cs typeface="Arial" charset="0"/>
              </a:rPr>
              <a:t>Rare muon decays and processes – </a:t>
            </a:r>
            <a:r>
              <a:rPr lang="en-US" i="1" dirty="0">
                <a:solidFill>
                  <a:srgbClr val="0070C0"/>
                </a:solidFill>
                <a:cs typeface="Arial" charset="0"/>
              </a:rPr>
              <a:t>Mu2e, </a:t>
            </a:r>
            <a:r>
              <a:rPr lang="en-US" i="1" dirty="0" err="1">
                <a:solidFill>
                  <a:srgbClr val="00B050"/>
                </a:solidFill>
                <a:cs typeface="Arial" charset="0"/>
              </a:rPr>
              <a:t>MuonE</a:t>
            </a:r>
            <a:r>
              <a:rPr lang="en-US" i="1" dirty="0">
                <a:solidFill>
                  <a:srgbClr val="00B050"/>
                </a:solidFill>
                <a:cs typeface="Arial" charset="0"/>
              </a:rPr>
              <a:t>,</a:t>
            </a:r>
            <a:endParaRPr lang="en-US" i="1" dirty="0">
              <a:cs typeface="Arial" charset="0"/>
            </a:endParaRPr>
          </a:p>
          <a:p>
            <a:pPr lvl="2" indent="-171450">
              <a:buFont typeface="Arial" panose="020B0604020202020204" pitchFamily="34" charset="0"/>
              <a:buChar char="•"/>
            </a:pPr>
            <a:r>
              <a:rPr lang="en-US" i="1" dirty="0">
                <a:cs typeface="Arial" charset="0"/>
              </a:rPr>
              <a:t>Muon magnetic moment – </a:t>
            </a:r>
            <a:r>
              <a:rPr lang="en-US" i="1" dirty="0">
                <a:solidFill>
                  <a:srgbClr val="0070C0"/>
                </a:solidFill>
                <a:cs typeface="Arial" charset="0"/>
              </a:rPr>
              <a:t>Muon g-2</a:t>
            </a:r>
            <a:endParaRPr lang="en-US" i="1" dirty="0">
              <a:cs typeface="Arial" charset="0"/>
            </a:endParaRPr>
          </a:p>
          <a:p>
            <a:pPr lvl="2" indent="-171450">
              <a:buFont typeface="Arial" panose="020B0604020202020204" pitchFamily="34" charset="0"/>
              <a:buChar char="•"/>
            </a:pPr>
            <a:r>
              <a:rPr lang="en-US" i="1" dirty="0">
                <a:cs typeface="Arial" charset="0"/>
              </a:rPr>
              <a:t>Baryon number violation – </a:t>
            </a:r>
            <a:r>
              <a:rPr lang="en-US" i="1" dirty="0" err="1">
                <a:solidFill>
                  <a:srgbClr val="00B050"/>
                </a:solidFill>
                <a:cs typeface="Arial" charset="0"/>
              </a:rPr>
              <a:t>LHCb</a:t>
            </a:r>
            <a:endParaRPr lang="en-US" i="1" dirty="0">
              <a:cs typeface="Arial" charset="0"/>
            </a:endParaRPr>
          </a:p>
          <a:p>
            <a:pPr lvl="2" indent="-171450">
              <a:buFont typeface="Arial" panose="020B0604020202020204" pitchFamily="34" charset="0"/>
              <a:buChar char="•"/>
            </a:pPr>
            <a:r>
              <a:rPr lang="en-US" i="1" dirty="0">
                <a:cs typeface="Arial" charset="0"/>
              </a:rPr>
              <a:t>Electric dipole moments - </a:t>
            </a:r>
            <a:r>
              <a:rPr lang="en-US" i="1" dirty="0">
                <a:solidFill>
                  <a:srgbClr val="00B050"/>
                </a:solidFill>
                <a:cs typeface="Arial" charset="0"/>
              </a:rPr>
              <a:t>ACME</a:t>
            </a:r>
          </a:p>
          <a:p>
            <a:pPr lvl="2" indent="-171450">
              <a:buFont typeface="Arial" panose="020B0604020202020204" pitchFamily="34" charset="0"/>
              <a:buChar char="•"/>
            </a:pPr>
            <a:r>
              <a:rPr lang="en-US" i="1" dirty="0">
                <a:cs typeface="Arial" charset="0"/>
              </a:rPr>
              <a:t>CPT* - </a:t>
            </a:r>
            <a:r>
              <a:rPr lang="en-US" i="1" dirty="0" err="1">
                <a:solidFill>
                  <a:srgbClr val="00B050"/>
                </a:solidFill>
                <a:cs typeface="Arial" charset="0"/>
              </a:rPr>
              <a:t>CeNTREX</a:t>
            </a:r>
            <a:endParaRPr lang="en-US" i="1" dirty="0">
              <a:solidFill>
                <a:srgbClr val="00B050"/>
              </a:solidFill>
              <a:cs typeface="Arial" charset="0"/>
            </a:endParaRPr>
          </a:p>
          <a:p>
            <a:pPr lvl="2" indent="-171450">
              <a:buFont typeface="Arial" panose="020B0604020202020204" pitchFamily="34" charset="0"/>
              <a:buChar char="•"/>
            </a:pPr>
            <a:r>
              <a:rPr lang="en-US" i="1" dirty="0">
                <a:cs typeface="Arial" charset="0"/>
              </a:rPr>
              <a:t>Monopoles* - </a:t>
            </a:r>
            <a:r>
              <a:rPr lang="en-US" i="1" dirty="0" err="1">
                <a:solidFill>
                  <a:srgbClr val="00B050"/>
                </a:solidFill>
                <a:cs typeface="Arial" charset="0"/>
              </a:rPr>
              <a:t>MoEDAL</a:t>
            </a:r>
            <a:endParaRPr lang="en-US" i="1" dirty="0">
              <a:solidFill>
                <a:srgbClr val="00B050"/>
              </a:solidFill>
              <a:cs typeface="Arial" charset="0"/>
            </a:endParaRPr>
          </a:p>
          <a:p>
            <a:pPr lvl="1" indent="-171450">
              <a:spcBef>
                <a:spcPts val="600"/>
              </a:spcBef>
              <a:spcAft>
                <a:spcPts val="600"/>
              </a:spcAft>
              <a:buFont typeface="Arial" panose="020B0604020202020204" pitchFamily="34" charset="0"/>
              <a:buChar char="•"/>
            </a:pPr>
            <a:r>
              <a:rPr lang="en-US" i="1" dirty="0">
                <a:cs typeface="Arial" charset="0"/>
              </a:rPr>
              <a:t>Cosmic particles – </a:t>
            </a:r>
            <a:r>
              <a:rPr lang="en-US" i="1" dirty="0">
                <a:solidFill>
                  <a:srgbClr val="7030A0"/>
                </a:solidFill>
                <a:cs typeface="Arial" charset="0"/>
              </a:rPr>
              <a:t>AMS-02</a:t>
            </a:r>
            <a:r>
              <a:rPr lang="en-US" i="1" dirty="0">
                <a:solidFill>
                  <a:srgbClr val="00B050"/>
                </a:solidFill>
                <a:cs typeface="Arial" charset="0"/>
              </a:rPr>
              <a:t>, HAWC, Pierre Auger, VERITAS, BEACON, </a:t>
            </a:r>
            <a:r>
              <a:rPr lang="en-US" i="1" dirty="0" err="1">
                <a:solidFill>
                  <a:srgbClr val="00B050"/>
                </a:solidFill>
                <a:cs typeface="Arial" charset="0"/>
              </a:rPr>
              <a:t>pSCT</a:t>
            </a:r>
            <a:r>
              <a:rPr lang="en-US" i="1" dirty="0">
                <a:solidFill>
                  <a:srgbClr val="00B050"/>
                </a:solidFill>
                <a:cs typeface="Arial" charset="0"/>
              </a:rPr>
              <a:t>, ARA, </a:t>
            </a:r>
            <a:r>
              <a:rPr lang="en-US" i="1" dirty="0" err="1">
                <a:solidFill>
                  <a:srgbClr val="00B050"/>
                </a:solidFill>
                <a:cs typeface="Arial" charset="0"/>
              </a:rPr>
              <a:t>IceCube</a:t>
            </a:r>
            <a:r>
              <a:rPr lang="en-US" i="1" dirty="0">
                <a:solidFill>
                  <a:srgbClr val="00B050"/>
                </a:solidFill>
                <a:cs typeface="Arial" charset="0"/>
              </a:rPr>
              <a:t>, Radar Echo Telescope, RNO-G, SNEWS </a:t>
            </a:r>
            <a:r>
              <a:rPr lang="en-US" i="1" dirty="0">
                <a:cs typeface="Arial" charset="0"/>
              </a:rPr>
              <a:t> (synergy w/ multi-messenger </a:t>
            </a:r>
            <a:r>
              <a:rPr lang="en-US" i="1" dirty="0" err="1">
                <a:cs typeface="Arial" charset="0"/>
              </a:rPr>
              <a:t>astro</a:t>
            </a:r>
            <a:r>
              <a:rPr lang="en-US" i="1" dirty="0">
                <a:cs typeface="Arial" charset="0"/>
              </a:rPr>
              <a:t>)</a:t>
            </a:r>
          </a:p>
          <a:p>
            <a:pPr lvl="1" indent="-171450">
              <a:buFont typeface="Arial" panose="020B0604020202020204" pitchFamily="34" charset="0"/>
              <a:buChar char="•"/>
            </a:pPr>
            <a:r>
              <a:rPr lang="en-US" i="1" dirty="0">
                <a:cs typeface="Arial" charset="0"/>
              </a:rPr>
              <a:t>New low-mass particles (e.g. hadron spectroscopy) – </a:t>
            </a:r>
            <a:r>
              <a:rPr lang="en-US" i="1" dirty="0" err="1">
                <a:solidFill>
                  <a:srgbClr val="00B050"/>
                </a:solidFill>
                <a:cs typeface="Arial" charset="0"/>
              </a:rPr>
              <a:t>LHCb</a:t>
            </a:r>
            <a:r>
              <a:rPr lang="en-US" i="1" dirty="0">
                <a:solidFill>
                  <a:srgbClr val="00B050"/>
                </a:solidFill>
                <a:cs typeface="Arial" charset="0"/>
              </a:rPr>
              <a:t> </a:t>
            </a:r>
          </a:p>
        </p:txBody>
      </p:sp>
    </p:spTree>
    <p:extLst>
      <p:ext uri="{BB962C8B-B14F-4D97-AF65-F5344CB8AC3E}">
        <p14:creationId xmlns:p14="http://schemas.microsoft.com/office/powerpoint/2010/main" val="941315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800" dirty="0">
                <a:latin typeface="Arial" panose="020B0604020202020204" pitchFamily="34" charset="0"/>
                <a:cs typeface="Arial" panose="020B0604020202020204" pitchFamily="34" charset="0"/>
              </a:rPr>
              <a:t>Explore the unknown at high-energy colliders</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Content Placeholder 8" descr="Plot of current limits from ATLAS heavy particle searches.">
            <a:extLst>
              <a:ext uri="{FF2B5EF4-FFF2-40B4-BE49-F238E27FC236}">
                <a16:creationId xmlns:a16="http://schemas.microsoft.com/office/drawing/2014/main" id="{3DF6FC8D-C980-49CC-8745-99AEFC2FAFE1}"/>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354919" y="1500979"/>
            <a:ext cx="5616471" cy="4274672"/>
          </a:xfrm>
        </p:spPr>
      </p:pic>
      <p:sp>
        <p:nvSpPr>
          <p:cNvPr id="13" name="Rectangle 12">
            <a:extLst>
              <a:ext uri="{FF2B5EF4-FFF2-40B4-BE49-F238E27FC236}">
                <a16:creationId xmlns:a16="http://schemas.microsoft.com/office/drawing/2014/main" id="{6AA4E0AF-5478-4CB4-AC45-6A5B2268E0CB}"/>
              </a:ext>
            </a:extLst>
          </p:cNvPr>
          <p:cNvSpPr/>
          <p:nvPr/>
        </p:nvSpPr>
        <p:spPr>
          <a:xfrm>
            <a:off x="212365" y="987246"/>
            <a:ext cx="8759025" cy="369332"/>
          </a:xfrm>
          <a:prstGeom prst="rect">
            <a:avLst/>
          </a:prstGeom>
        </p:spPr>
        <p:txBody>
          <a:bodyPr wrap="square">
            <a:spAutoFit/>
          </a:bodyPr>
          <a:lstStyle/>
          <a:p>
            <a:r>
              <a:rPr lang="en-US" b="1" dirty="0">
                <a:solidFill>
                  <a:srgbClr val="0070C0"/>
                </a:solidFill>
                <a:latin typeface="Arial"/>
                <a:cs typeface="Arial" charset="0"/>
              </a:rPr>
              <a:t>Searches at high-energy colliders are one approach to exploring the unknown.</a:t>
            </a:r>
          </a:p>
        </p:txBody>
      </p:sp>
      <p:pic>
        <p:nvPicPr>
          <p:cNvPr id="14" name="Picture 3" descr="Photo of CMS detector">
            <a:extLst>
              <a:ext uri="{FF2B5EF4-FFF2-40B4-BE49-F238E27FC236}">
                <a16:creationId xmlns:a16="http://schemas.microsoft.com/office/drawing/2014/main" id="{01F996E9-99A0-450E-BC0F-2C26AD92C6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130" y="3603271"/>
            <a:ext cx="3093332" cy="19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Object 2" descr="Photo of ATLAS detector">
            <a:extLst>
              <a:ext uri="{FF2B5EF4-FFF2-40B4-BE49-F238E27FC236}">
                <a16:creationId xmlns:a16="http://schemas.microsoft.com/office/drawing/2014/main" id="{41433927-E3B8-45A8-BDD8-927FE54293F2}"/>
              </a:ext>
            </a:extLst>
          </p:cNvPr>
          <p:cNvGraphicFramePr>
            <a:graphicFrameLocks noChangeAspect="1"/>
          </p:cNvGraphicFramePr>
          <p:nvPr>
            <p:extLst>
              <p:ext uri="{D42A27DB-BD31-4B8C-83A1-F6EECF244321}">
                <p14:modId xmlns:p14="http://schemas.microsoft.com/office/powerpoint/2010/main" val="4230815131"/>
              </p:ext>
            </p:extLst>
          </p:nvPr>
        </p:nvGraphicFramePr>
        <p:xfrm>
          <a:off x="212365" y="1572761"/>
          <a:ext cx="3073098" cy="1948728"/>
        </p:xfrm>
        <a:graphic>
          <a:graphicData uri="http://schemas.openxmlformats.org/presentationml/2006/ole">
            <mc:AlternateContent xmlns:mc="http://schemas.openxmlformats.org/markup-compatibility/2006">
              <mc:Choice xmlns:v="urn:schemas-microsoft-com:vml" Requires="v">
                <p:oleObj spid="_x0000_s12367" name="Document" r:id="rId6" imgW="4686300" imgH="3136900" progId="Word.Document.12">
                  <p:link updateAutomatic="1"/>
                </p:oleObj>
              </mc:Choice>
              <mc:Fallback>
                <p:oleObj name="Document" r:id="rId6" imgW="4686300" imgH="3136900" progId="Word.Document.12">
                  <p:link updateAutomatic="1"/>
                  <p:pic>
                    <p:nvPicPr>
                      <p:cNvPr id="8" name="Object 2">
                        <a:extLst>
                          <a:ext uri="{FF2B5EF4-FFF2-40B4-BE49-F238E27FC236}">
                            <a16:creationId xmlns:a16="http://schemas.microsoft.com/office/drawing/2014/main" id="{80B78492-48E6-4454-B3CD-B17D4AB1EA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65" y="1572761"/>
                        <a:ext cx="3073098" cy="1948728"/>
                      </a:xfrm>
                      <a:prstGeom prst="rect">
                        <a:avLst/>
                      </a:prstGeom>
                      <a:noFill/>
                      <a:ln>
                        <a:noFill/>
                      </a:ln>
                      <a:effectLst/>
                    </p:spPr>
                  </p:pic>
                </p:oleObj>
              </mc:Fallback>
            </mc:AlternateContent>
          </a:graphicData>
        </a:graphic>
      </p:graphicFrame>
      <p:sp>
        <p:nvSpPr>
          <p:cNvPr id="16" name="TextBox 15">
            <a:extLst>
              <a:ext uri="{FF2B5EF4-FFF2-40B4-BE49-F238E27FC236}">
                <a16:creationId xmlns:a16="http://schemas.microsoft.com/office/drawing/2014/main" id="{4F6EFD82-13AF-4684-AC1F-490D68F7FD1E}"/>
              </a:ext>
            </a:extLst>
          </p:cNvPr>
          <p:cNvSpPr txBox="1"/>
          <p:nvPr/>
        </p:nvSpPr>
        <p:spPr>
          <a:xfrm>
            <a:off x="125824" y="5912231"/>
            <a:ext cx="8845566" cy="369332"/>
          </a:xfrm>
          <a:prstGeom prst="rect">
            <a:avLst/>
          </a:prstGeom>
          <a:noFill/>
        </p:spPr>
        <p:txBody>
          <a:bodyPr wrap="square" rtlCol="0">
            <a:spAutoFit/>
          </a:bodyPr>
          <a:lstStyle/>
          <a:p>
            <a:pPr algn="ctr"/>
            <a:r>
              <a:rPr lang="en-US" b="1" dirty="0">
                <a:solidFill>
                  <a:srgbClr val="006600"/>
                </a:solidFill>
                <a:sym typeface="Symbol" panose="05050102010706020507" pitchFamily="18" charset="2"/>
              </a:rPr>
              <a:t>HL-LHC =&gt;  </a:t>
            </a:r>
            <a:r>
              <a:rPr lang="en-US" dirty="0">
                <a:solidFill>
                  <a:srgbClr val="006600"/>
                </a:solidFill>
                <a:sym typeface="Symbol" panose="05050102010706020507" pitchFamily="18" charset="2"/>
              </a:rPr>
              <a:t>Up to 40% larger discovery potential for new physics than prior to upgrades</a:t>
            </a:r>
            <a:endParaRPr lang="en-US" dirty="0"/>
          </a:p>
        </p:txBody>
      </p:sp>
    </p:spTree>
    <p:extLst>
      <p:ext uri="{BB962C8B-B14F-4D97-AF65-F5344CB8AC3E}">
        <p14:creationId xmlns:p14="http://schemas.microsoft.com/office/powerpoint/2010/main" val="515579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400" dirty="0">
                <a:latin typeface="Arial" panose="020B0604020202020204" pitchFamily="34" charset="0"/>
                <a:cs typeface="Arial" panose="020B0604020202020204" pitchFamily="34" charset="0"/>
              </a:rPr>
              <a:t>Explore the “unknown” thru precision measurements</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Drawing of Mu2e experiment">
            <a:extLst>
              <a:ext uri="{FF2B5EF4-FFF2-40B4-BE49-F238E27FC236}">
                <a16:creationId xmlns:a16="http://schemas.microsoft.com/office/drawing/2014/main" id="{160B6EDD-9A56-47C9-A207-6171587147B7}"/>
              </a:ext>
            </a:extLst>
          </p:cNvPr>
          <p:cNvPicPr>
            <a:picLocks noChangeAspect="1"/>
          </p:cNvPicPr>
          <p:nvPr/>
        </p:nvPicPr>
        <p:blipFill>
          <a:blip r:embed="rId4"/>
          <a:stretch>
            <a:fillRect/>
          </a:stretch>
        </p:blipFill>
        <p:spPr>
          <a:xfrm>
            <a:off x="2588428" y="5097792"/>
            <a:ext cx="6451920" cy="1308480"/>
          </a:xfrm>
          <a:prstGeom prst="rect">
            <a:avLst/>
          </a:prstGeom>
        </p:spPr>
      </p:pic>
      <p:sp>
        <p:nvSpPr>
          <p:cNvPr id="18" name="Content Placeholder 1">
            <a:extLst>
              <a:ext uri="{FF2B5EF4-FFF2-40B4-BE49-F238E27FC236}">
                <a16:creationId xmlns:a16="http://schemas.microsoft.com/office/drawing/2014/main" id="{78C90755-5A22-4C99-91A9-86E0208EBB5B}"/>
              </a:ext>
            </a:extLst>
          </p:cNvPr>
          <p:cNvSpPr txBox="1">
            <a:spLocks/>
          </p:cNvSpPr>
          <p:nvPr/>
        </p:nvSpPr>
        <p:spPr>
          <a:xfrm>
            <a:off x="111940" y="810877"/>
            <a:ext cx="5953580" cy="5850006"/>
          </a:xfrm>
          <a:prstGeom prst="rect">
            <a:avLst/>
          </a:prstGeom>
        </p:spPr>
        <p:txBody>
          <a:bodyPr vert="horz" lIns="91440" tIns="45720" rIns="91440" bIns="45720" rtlCol="0">
            <a:normAutofit/>
          </a:bodyPr>
          <a:lstStyle>
            <a:lvl1pPr marL="225425" indent="-225425" algn="l" defTabSz="914400" rtl="0" eaLnBrk="1" latinLnBrk="0" hangingPunct="1">
              <a:spcBef>
                <a:spcPct val="20000"/>
              </a:spcBef>
              <a:buFont typeface="Arial" pitchFamily="34" charset="0"/>
              <a:buChar char="•"/>
              <a:defRPr sz="2400" b="1" kern="1200">
                <a:solidFill>
                  <a:srgbClr val="146737"/>
                </a:solidFill>
                <a:latin typeface="+mn-lt"/>
                <a:ea typeface="+mn-ea"/>
                <a:cs typeface="Arial" pitchFamily="34" charset="0"/>
              </a:defRPr>
            </a:lvl1pPr>
            <a:lvl2pPr marL="688975" indent="-231775" algn="l" defTabSz="914400" rtl="0" eaLnBrk="1" latinLnBrk="0" hangingPunct="1">
              <a:spcBef>
                <a:spcPct val="20000"/>
              </a:spcBef>
              <a:buFont typeface="Arial" pitchFamily="34" charset="0"/>
              <a:buChar char="–"/>
              <a:defRPr sz="2200" b="1" kern="1200">
                <a:solidFill>
                  <a:schemeClr val="tx1">
                    <a:lumMod val="85000"/>
                    <a:lumOff val="15000"/>
                  </a:schemeClr>
                </a:solidFill>
                <a:latin typeface="+mn-lt"/>
                <a:ea typeface="+mn-ea"/>
                <a:cs typeface="Arial" pitchFamily="34" charset="0"/>
              </a:defRPr>
            </a:lvl2pPr>
            <a:lvl3pPr marL="1081088" indent="-166688" algn="l" defTabSz="914400" rtl="0" eaLnBrk="1" latinLnBrk="0" hangingPunct="1">
              <a:spcBef>
                <a:spcPct val="20000"/>
              </a:spcBef>
              <a:buFont typeface="Arial" pitchFamily="34" charset="0"/>
              <a:buChar char="•"/>
              <a:defRPr sz="2000" b="1" kern="1200">
                <a:solidFill>
                  <a:schemeClr val="tx1">
                    <a:lumMod val="75000"/>
                    <a:lumOff val="25000"/>
                  </a:schemeClr>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50000"/>
                    <a:lumOff val="50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5425" marR="0" lvl="0" indent="-225425"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1" u="none" strike="noStrike" kern="1200" cap="none" spc="0" normalizeH="0" baseline="0" noProof="0" dirty="0">
                <a:ln>
                  <a:noFill/>
                </a:ln>
                <a:solidFill>
                  <a:srgbClr val="146737"/>
                </a:solidFill>
                <a:effectLst/>
                <a:uLnTx/>
                <a:uFillTx/>
                <a:latin typeface="Calibri"/>
                <a:ea typeface="+mn-ea"/>
                <a:cs typeface="Arial" pitchFamily="34" charset="0"/>
              </a:rPr>
              <a:t>Ongoing precision experiments:</a:t>
            </a:r>
          </a:p>
          <a:p>
            <a:pPr marL="688975" marR="0" lvl="1" indent="-231775"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000000">
                    <a:lumMod val="85000"/>
                    <a:lumOff val="15000"/>
                  </a:srgbClr>
                </a:solidFill>
                <a:effectLst/>
                <a:uLnTx/>
                <a:uFillTx/>
                <a:latin typeface="Calibri"/>
                <a:ea typeface="+mn-ea"/>
                <a:cs typeface="Arial" pitchFamily="34" charset="0"/>
              </a:rPr>
              <a:t>Collaboration with </a:t>
            </a:r>
            <a:r>
              <a:rPr kumimoji="0" lang="en-US" sz="1600" b="1" i="0" u="none" strike="noStrike" kern="1200" cap="none" spc="0" normalizeH="0" baseline="0" noProof="0" dirty="0">
                <a:ln>
                  <a:noFill/>
                </a:ln>
                <a:solidFill>
                  <a:srgbClr val="002060"/>
                </a:solidFill>
                <a:effectLst/>
                <a:uLnTx/>
                <a:uFillTx/>
                <a:latin typeface="Calibri"/>
                <a:ea typeface="+mn-ea"/>
                <a:cs typeface="Arial" pitchFamily="34" charset="0"/>
              </a:rPr>
              <a:t>Japan</a:t>
            </a:r>
            <a:r>
              <a:rPr kumimoji="0" lang="en-US" sz="1600" b="1" i="0" u="none" strike="noStrike" kern="1200" cap="none" spc="0" normalizeH="0" baseline="0" noProof="0" dirty="0">
                <a:ln>
                  <a:noFill/>
                </a:ln>
                <a:solidFill>
                  <a:srgbClr val="BAE5FA">
                    <a:lumMod val="25000"/>
                  </a:srgbClr>
                </a:solidFill>
                <a:effectLst/>
                <a:uLnTx/>
                <a:uFillTx/>
                <a:latin typeface="Calibri"/>
                <a:ea typeface="+mn-ea"/>
                <a:cs typeface="Arial" pitchFamily="34" charset="0"/>
              </a:rPr>
              <a:t> </a:t>
            </a:r>
            <a:r>
              <a:rPr kumimoji="0" lang="en-US" sz="1600" b="1" i="0" u="none" strike="noStrike" kern="1200" cap="none" spc="0" normalizeH="0" baseline="0" noProof="0" dirty="0">
                <a:ln>
                  <a:noFill/>
                </a:ln>
                <a:solidFill>
                  <a:srgbClr val="000000">
                    <a:lumMod val="85000"/>
                    <a:lumOff val="15000"/>
                  </a:srgbClr>
                </a:solidFill>
                <a:effectLst/>
                <a:uLnTx/>
                <a:uFillTx/>
                <a:latin typeface="Calibri"/>
                <a:ea typeface="+mn-ea"/>
                <a:cs typeface="Arial" pitchFamily="34" charset="0"/>
              </a:rPr>
              <a:t>on </a:t>
            </a:r>
            <a:r>
              <a:rPr kumimoji="0" lang="en-US" sz="1600" b="1" i="1" u="none" strike="noStrike" kern="1200" cap="none" spc="0" normalizeH="0" baseline="0" noProof="0" dirty="0">
                <a:ln>
                  <a:noFill/>
                </a:ln>
                <a:solidFill>
                  <a:srgbClr val="000000">
                    <a:lumMod val="85000"/>
                    <a:lumOff val="15000"/>
                  </a:srgbClr>
                </a:solidFill>
                <a:effectLst/>
                <a:uLnTx/>
                <a:uFillTx/>
                <a:latin typeface="Calibri"/>
                <a:ea typeface="+mn-ea"/>
                <a:cs typeface="Arial" pitchFamily="34" charset="0"/>
              </a:rPr>
              <a:t>K</a:t>
            </a:r>
            <a:r>
              <a:rPr kumimoji="0" lang="en-US" sz="1600" b="1" i="0" u="none" strike="noStrike" kern="1200" cap="none" spc="0" normalizeH="0" baseline="0" noProof="0" dirty="0">
                <a:ln>
                  <a:noFill/>
                </a:ln>
                <a:solidFill>
                  <a:srgbClr val="000000">
                    <a:lumMod val="85000"/>
                    <a:lumOff val="15000"/>
                  </a:srgbClr>
                </a:solidFill>
                <a:effectLst/>
                <a:uLnTx/>
                <a:uFillTx/>
                <a:latin typeface="Calibri"/>
                <a:ea typeface="+mn-ea"/>
                <a:cs typeface="Arial" pitchFamily="34" charset="0"/>
              </a:rPr>
              <a:t> meson studies with </a:t>
            </a:r>
            <a:r>
              <a:rPr kumimoji="0" lang="en-US" sz="1600" b="1" i="0" u="none" strike="noStrike" kern="1200" cap="none" spc="0" normalizeH="0" baseline="0" noProof="0" dirty="0">
                <a:ln>
                  <a:noFill/>
                </a:ln>
                <a:solidFill>
                  <a:srgbClr val="000099"/>
                </a:solidFill>
                <a:effectLst/>
                <a:uLnTx/>
                <a:uFillTx/>
                <a:latin typeface="Calibri"/>
                <a:ea typeface="+mn-ea"/>
                <a:cs typeface="Arial" pitchFamily="34" charset="0"/>
              </a:rPr>
              <a:t>K0T0 and on</a:t>
            </a:r>
            <a:r>
              <a:rPr kumimoji="0" lang="en-US" sz="1600" b="1" i="0" u="none" strike="noStrike" kern="1200" cap="none" spc="0" normalizeH="0" baseline="0" noProof="0" dirty="0">
                <a:ln>
                  <a:noFill/>
                </a:ln>
                <a:solidFill>
                  <a:srgbClr val="000000">
                    <a:lumMod val="85000"/>
                    <a:lumOff val="15000"/>
                  </a:srgbClr>
                </a:solidFill>
                <a:effectLst/>
                <a:uLnTx/>
                <a:uFillTx/>
                <a:latin typeface="Calibri"/>
                <a:ea typeface="+mn-ea"/>
                <a:cs typeface="Arial" pitchFamily="34" charset="0"/>
              </a:rPr>
              <a:t> heavy quark and </a:t>
            </a:r>
            <a:r>
              <a:rPr kumimoji="0" lang="el-GR" sz="1600" b="1" i="1" u="none" strike="noStrike" kern="1200" cap="none" spc="0" normalizeH="0" baseline="0" noProof="0" dirty="0">
                <a:ln>
                  <a:noFill/>
                </a:ln>
                <a:solidFill>
                  <a:srgbClr val="000000">
                    <a:lumMod val="85000"/>
                    <a:lumOff val="15000"/>
                  </a:srgbClr>
                </a:solidFill>
                <a:effectLst/>
                <a:uLnTx/>
                <a:uFillTx/>
                <a:latin typeface="Calibri"/>
                <a:ea typeface="+mn-ea"/>
                <a:cs typeface="Arial" pitchFamily="34" charset="0"/>
              </a:rPr>
              <a:t>τ</a:t>
            </a:r>
            <a:r>
              <a:rPr kumimoji="0" lang="en-US" sz="1600" b="1" i="0" u="none" strike="noStrike" kern="1200" cap="none" spc="0" normalizeH="0" baseline="0" noProof="0" dirty="0">
                <a:ln>
                  <a:noFill/>
                </a:ln>
                <a:solidFill>
                  <a:srgbClr val="000000">
                    <a:lumMod val="85000"/>
                    <a:lumOff val="15000"/>
                  </a:srgbClr>
                </a:solidFill>
                <a:effectLst/>
                <a:uLnTx/>
                <a:uFillTx/>
                <a:latin typeface="Calibri"/>
                <a:ea typeface="+mn-ea"/>
                <a:cs typeface="Arial" pitchFamily="34" charset="0"/>
              </a:rPr>
              <a:t> lepton precision studies with </a:t>
            </a:r>
            <a:r>
              <a:rPr kumimoji="0" lang="en-US" sz="1600" b="1" i="0" u="none" strike="noStrike" kern="1200" cap="none" spc="0" normalizeH="0" baseline="0" noProof="0" dirty="0">
                <a:ln>
                  <a:noFill/>
                </a:ln>
                <a:solidFill>
                  <a:srgbClr val="000099"/>
                </a:solidFill>
                <a:effectLst/>
                <a:uLnTx/>
                <a:uFillTx/>
                <a:latin typeface="Calibri"/>
                <a:ea typeface="+mn-ea"/>
                <a:cs typeface="Arial" pitchFamily="34" charset="0"/>
              </a:rPr>
              <a:t>Belle II.</a:t>
            </a:r>
          </a:p>
          <a:p>
            <a:pPr marL="688975" marR="0" lvl="1" indent="-231775"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800" dirty="0" err="1">
                <a:solidFill>
                  <a:srgbClr val="000099"/>
                </a:solidFill>
                <a:latin typeface="Calibri"/>
              </a:rPr>
              <a:t>LHCb</a:t>
            </a:r>
            <a:r>
              <a:rPr lang="en-US" sz="1800" dirty="0">
                <a:solidFill>
                  <a:srgbClr val="000099"/>
                </a:solidFill>
                <a:latin typeface="Calibri"/>
              </a:rPr>
              <a:t> </a:t>
            </a:r>
            <a:r>
              <a:rPr lang="en-US" sz="1800" dirty="0">
                <a:solidFill>
                  <a:schemeClr val="tx1"/>
                </a:solidFill>
                <a:latin typeface="Calibri"/>
              </a:rPr>
              <a:t>at LHC</a:t>
            </a:r>
          </a:p>
          <a:p>
            <a:pPr marL="1135063" lvl="2" indent="-285750">
              <a:defRPr/>
            </a:pPr>
            <a:r>
              <a:rPr lang="en-US" sz="1400" dirty="0">
                <a:solidFill>
                  <a:schemeClr val="tx1"/>
                </a:solidFill>
                <a:latin typeface="Calibri"/>
              </a:rPr>
              <a:t>Highlights in s</a:t>
            </a:r>
            <a:r>
              <a:rPr kumimoji="0" lang="en-US" sz="1400" b="1" i="0" u="none" strike="noStrike" kern="1200" cap="none" spc="0" normalizeH="0" baseline="0" noProof="0" dirty="0" err="1">
                <a:ln>
                  <a:noFill/>
                </a:ln>
                <a:solidFill>
                  <a:schemeClr val="tx1"/>
                </a:solidFill>
                <a:effectLst/>
                <a:uLnTx/>
                <a:uFillTx/>
                <a:latin typeface="Calibri"/>
                <a:ea typeface="+mn-ea"/>
                <a:cs typeface="Arial" pitchFamily="34" charset="0"/>
              </a:rPr>
              <a:t>emi</a:t>
            </a:r>
            <a:r>
              <a:rPr kumimoji="0" lang="en-US" sz="1400" b="1" i="0" u="none" strike="noStrike" kern="1200" cap="none" spc="0" normalizeH="0" baseline="0" noProof="0" dirty="0">
                <a:ln>
                  <a:noFill/>
                </a:ln>
                <a:solidFill>
                  <a:schemeClr val="tx1"/>
                </a:solidFill>
                <a:effectLst/>
                <a:uLnTx/>
                <a:uFillTx/>
                <a:latin typeface="Calibri"/>
                <a:ea typeface="+mn-ea"/>
                <a:cs typeface="Arial" pitchFamily="34" charset="0"/>
              </a:rPr>
              <a:t>-leptonic </a:t>
            </a:r>
            <a:r>
              <a:rPr kumimoji="0" lang="en-US" sz="1400" b="1" i="1" u="none" strike="noStrike" kern="1200" cap="none" spc="0" normalizeH="0" baseline="0" noProof="0" dirty="0">
                <a:ln>
                  <a:noFill/>
                </a:ln>
                <a:solidFill>
                  <a:schemeClr val="tx1"/>
                </a:solidFill>
                <a:effectLst/>
                <a:uLnTx/>
                <a:uFillTx/>
                <a:latin typeface="Calibri"/>
                <a:ea typeface="+mn-ea"/>
                <a:cs typeface="Arial" pitchFamily="34" charset="0"/>
              </a:rPr>
              <a:t>B </a:t>
            </a:r>
            <a:r>
              <a:rPr kumimoji="0" lang="en-US" sz="1400" b="1" u="none" strike="noStrike" kern="1200" cap="none" spc="0" normalizeH="0" baseline="0" noProof="0" dirty="0">
                <a:ln>
                  <a:noFill/>
                </a:ln>
                <a:solidFill>
                  <a:schemeClr val="tx1"/>
                </a:solidFill>
                <a:effectLst/>
                <a:uLnTx/>
                <a:uFillTx/>
                <a:latin typeface="Calibri"/>
                <a:ea typeface="+mn-ea"/>
                <a:cs typeface="Arial" pitchFamily="34" charset="0"/>
              </a:rPr>
              <a:t>decays</a:t>
            </a:r>
            <a:r>
              <a:rPr kumimoji="0" lang="en-US" sz="1400" b="1" i="0" u="none" strike="noStrike" kern="1200" cap="none" spc="0" normalizeH="0" baseline="0" noProof="0" dirty="0">
                <a:ln>
                  <a:noFill/>
                </a:ln>
                <a:solidFill>
                  <a:schemeClr val="tx1"/>
                </a:solidFill>
                <a:effectLst/>
                <a:uLnTx/>
                <a:uFillTx/>
                <a:latin typeface="Calibri"/>
                <a:ea typeface="+mn-ea"/>
                <a:cs typeface="Arial" pitchFamily="34" charset="0"/>
              </a:rPr>
              <a:t>, hadronic </a:t>
            </a:r>
            <a:r>
              <a:rPr kumimoji="0" lang="en-US" sz="1400" b="1" i="1" u="none" strike="noStrike" kern="1200" cap="none" spc="0" normalizeH="0" baseline="0" noProof="0" dirty="0">
                <a:ln>
                  <a:noFill/>
                </a:ln>
                <a:solidFill>
                  <a:schemeClr val="tx1"/>
                </a:solidFill>
                <a:effectLst/>
                <a:uLnTx/>
                <a:uFillTx/>
                <a:latin typeface="Calibri"/>
                <a:ea typeface="+mn-ea"/>
                <a:cs typeface="Arial" pitchFamily="34" charset="0"/>
              </a:rPr>
              <a:t>B </a:t>
            </a:r>
            <a:r>
              <a:rPr kumimoji="0" lang="en-US" sz="1400" b="1" i="0" u="none" strike="noStrike" kern="1200" cap="none" spc="0" normalizeH="0" baseline="0" noProof="0" dirty="0">
                <a:ln>
                  <a:noFill/>
                </a:ln>
                <a:solidFill>
                  <a:schemeClr val="tx1"/>
                </a:solidFill>
                <a:effectLst/>
                <a:uLnTx/>
                <a:uFillTx/>
                <a:latin typeface="Calibri"/>
                <a:ea typeface="+mn-ea"/>
                <a:cs typeface="Arial" pitchFamily="34" charset="0"/>
              </a:rPr>
              <a:t>decays,      CKM </a:t>
            </a:r>
            <a:r>
              <a:rPr kumimoji="0" lang="en-US" sz="1400" b="1" i="0" u="none" strike="noStrike" kern="1200" cap="none" spc="0" normalizeH="0" baseline="0" noProof="0" dirty="0" err="1">
                <a:ln>
                  <a:noFill/>
                </a:ln>
                <a:solidFill>
                  <a:schemeClr val="tx1"/>
                </a:solidFill>
                <a:effectLst/>
                <a:uLnTx/>
                <a:uFillTx/>
                <a:latin typeface="Calibri"/>
                <a:ea typeface="+mn-ea"/>
                <a:cs typeface="Arial" pitchFamily="34" charset="0"/>
              </a:rPr>
              <a:t>matix</a:t>
            </a:r>
            <a:r>
              <a:rPr kumimoji="0" lang="en-US" sz="1400" b="1" i="0" u="none" strike="noStrike" kern="1200" cap="none" spc="0" normalizeH="0" baseline="0" noProof="0" dirty="0">
                <a:ln>
                  <a:noFill/>
                </a:ln>
                <a:solidFill>
                  <a:schemeClr val="tx1"/>
                </a:solidFill>
                <a:effectLst/>
                <a:uLnTx/>
                <a:uFillTx/>
                <a:latin typeface="Calibri"/>
                <a:ea typeface="+mn-ea"/>
                <a:cs typeface="Arial" pitchFamily="34" charset="0"/>
              </a:rPr>
              <a:t>, charm mixing &amp; CPV</a:t>
            </a:r>
            <a:endParaRPr lang="en-US" sz="1400" dirty="0">
              <a:solidFill>
                <a:srgbClr val="000099"/>
              </a:solidFill>
              <a:latin typeface="Calibri"/>
            </a:endParaRPr>
          </a:p>
          <a:p>
            <a:pPr marL="1135063" lvl="2" indent="-285750">
              <a:defRPr/>
            </a:pPr>
            <a:endParaRPr kumimoji="0" lang="en-US" sz="1400" b="1" i="0" u="none" strike="noStrike" kern="1200" cap="none" spc="0" normalizeH="0" baseline="0" noProof="0" dirty="0">
              <a:ln>
                <a:noFill/>
              </a:ln>
              <a:solidFill>
                <a:srgbClr val="146737"/>
              </a:solidFill>
              <a:effectLst/>
              <a:uLnTx/>
              <a:uFillTx/>
              <a:latin typeface="Calibri"/>
              <a:ea typeface="+mn-ea"/>
              <a:cs typeface="Arial" pitchFamily="34" charset="0"/>
            </a:endParaRPr>
          </a:p>
          <a:p>
            <a:pPr marL="225425" marR="0" lvl="0" indent="-225425"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a:ln>
                  <a:noFill/>
                </a:ln>
                <a:solidFill>
                  <a:srgbClr val="146737"/>
                </a:solidFill>
                <a:effectLst/>
                <a:uLnTx/>
                <a:uFillTx/>
                <a:latin typeface="Calibri"/>
                <a:ea typeface="+mn-ea"/>
                <a:cs typeface="Arial" pitchFamily="34" charset="0"/>
              </a:rPr>
              <a:t>The FNAL Muon Program</a:t>
            </a:r>
          </a:p>
          <a:p>
            <a:pPr marL="576263" marR="0" lvl="1" indent="-231775"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000" b="1" i="0" u="none" strike="noStrike" kern="1200" cap="none" spc="0" normalizeH="0" baseline="0" noProof="0" dirty="0">
                <a:ln>
                  <a:noFill/>
                </a:ln>
                <a:solidFill>
                  <a:srgbClr val="C00000"/>
                </a:solidFill>
                <a:effectLst/>
                <a:uLnTx/>
                <a:uFillTx/>
                <a:latin typeface="Calibri"/>
                <a:ea typeface="+mn-ea"/>
                <a:cs typeface="Arial" pitchFamily="34" charset="0"/>
              </a:rPr>
              <a:t>Muon g-2</a:t>
            </a:r>
          </a:p>
          <a:p>
            <a:pPr marL="746125" marR="0" lvl="2" indent="-166688"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Calibri"/>
                <a:ea typeface="+mn-ea"/>
                <a:cs typeface="Arial" pitchFamily="34" charset="0"/>
              </a:rPr>
              <a:t>Results from 1</a:t>
            </a:r>
            <a:r>
              <a:rPr kumimoji="0" lang="en-US" sz="1600" b="1" i="0" u="none" strike="noStrike" kern="1200" cap="none" spc="0" normalizeH="0" baseline="30000" noProof="0" dirty="0">
                <a:ln>
                  <a:noFill/>
                </a:ln>
                <a:solidFill>
                  <a:srgbClr val="000000">
                    <a:lumMod val="75000"/>
                    <a:lumOff val="25000"/>
                  </a:srgbClr>
                </a:solidFill>
                <a:effectLst/>
                <a:uLnTx/>
                <a:uFillTx/>
                <a:latin typeface="Calibri"/>
                <a:ea typeface="+mn-ea"/>
                <a:cs typeface="Arial" pitchFamily="34" charset="0"/>
              </a:rPr>
              <a:t>st</a:t>
            </a:r>
            <a:r>
              <a:rPr kumimoji="0" lang="en-US" sz="1600" b="1" i="0" u="none" strike="noStrike" kern="1200" cap="none" spc="0" normalizeH="0" baseline="0" noProof="0" dirty="0">
                <a:ln>
                  <a:noFill/>
                </a:ln>
                <a:solidFill>
                  <a:srgbClr val="000000">
                    <a:lumMod val="75000"/>
                    <a:lumOff val="25000"/>
                  </a:srgbClr>
                </a:solidFill>
                <a:effectLst/>
                <a:uLnTx/>
                <a:uFillTx/>
                <a:latin typeface="Calibri"/>
                <a:ea typeface="+mn-ea"/>
                <a:cs typeface="Arial" pitchFamily="34" charset="0"/>
              </a:rPr>
              <a:t> year running published</a:t>
            </a:r>
          </a:p>
          <a:p>
            <a:pPr marL="746125" marR="0" lvl="2" indent="-166688"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Calibri"/>
                <a:ea typeface="+mn-ea"/>
                <a:cs typeface="Arial" pitchFamily="34" charset="0"/>
              </a:rPr>
              <a:t>Now has 19x data of BNL predecessor from 5 years              under analysis</a:t>
            </a:r>
          </a:p>
          <a:p>
            <a:pPr marL="576263" marR="0" lvl="1" indent="-231775"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000" b="1" i="0" u="none" strike="noStrike" kern="1200" cap="none" spc="0" normalizeH="0" baseline="0" noProof="0" dirty="0">
                <a:ln>
                  <a:noFill/>
                </a:ln>
                <a:solidFill>
                  <a:srgbClr val="C00000"/>
                </a:solidFill>
                <a:effectLst/>
                <a:uLnTx/>
                <a:uFillTx/>
                <a:latin typeface="Calibri"/>
                <a:ea typeface="+mn-ea"/>
                <a:cs typeface="Arial" pitchFamily="34" charset="0"/>
              </a:rPr>
              <a:t>Mu2e</a:t>
            </a:r>
          </a:p>
          <a:p>
            <a:pPr marL="746125" marR="0" lvl="2" indent="-166688"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Calibri"/>
                <a:ea typeface="+mn-ea"/>
                <a:cs typeface="Arial" pitchFamily="34" charset="0"/>
              </a:rPr>
              <a:t>Under construction </a:t>
            </a:r>
            <a:r>
              <a:rPr kumimoji="0" lang="en-US" sz="1600" b="0" i="0" u="none" strike="noStrike" kern="1200" cap="none" spc="0" normalizeH="0" baseline="0" noProof="0" dirty="0">
                <a:ln>
                  <a:noFill/>
                </a:ln>
                <a:solidFill>
                  <a:srgbClr val="000000">
                    <a:lumMod val="75000"/>
                    <a:lumOff val="25000"/>
                  </a:srgbClr>
                </a:solidFill>
                <a:effectLst/>
                <a:uLnTx/>
                <a:uFillTx/>
                <a:latin typeface="Calibri"/>
                <a:ea typeface="+mn-ea"/>
                <a:cs typeface="Arial" pitchFamily="34" charset="0"/>
              </a:rPr>
              <a:t>(CD-3 – 2016)</a:t>
            </a:r>
            <a:endParaRPr kumimoji="0" lang="en-US" sz="1600" b="1" i="0" u="none" strike="noStrike" kern="1200" cap="none" spc="0" normalizeH="0" baseline="0" noProof="0" dirty="0">
              <a:ln>
                <a:noFill/>
              </a:ln>
              <a:solidFill>
                <a:srgbClr val="000000">
                  <a:lumMod val="75000"/>
                  <a:lumOff val="25000"/>
                </a:srgbClr>
              </a:solidFill>
              <a:effectLst/>
              <a:uLnTx/>
              <a:uFillTx/>
              <a:latin typeface="Calibri"/>
              <a:ea typeface="+mn-ea"/>
              <a:cs typeface="Arial" pitchFamily="34" charset="0"/>
            </a:endParaRPr>
          </a:p>
          <a:p>
            <a:pPr marL="746125" marR="0" lvl="2" indent="-166688"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Calibri"/>
                <a:ea typeface="+mn-ea"/>
                <a:cs typeface="Arial" pitchFamily="34" charset="0"/>
              </a:rPr>
              <a:t>Re-baseline planned in 2022</a:t>
            </a:r>
          </a:p>
          <a:p>
            <a:pPr marL="746125" marR="0" lvl="2" indent="-166688"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Calibri"/>
                <a:ea typeface="+mn-ea"/>
                <a:cs typeface="Arial" pitchFamily="34" charset="0"/>
              </a:rPr>
              <a:t>1</a:t>
            </a:r>
            <a:r>
              <a:rPr kumimoji="0" lang="en-US" sz="1600" b="1" i="0" u="none" strike="noStrike" kern="1200" cap="none" spc="0" normalizeH="0" baseline="30000" noProof="0" dirty="0">
                <a:ln>
                  <a:noFill/>
                </a:ln>
                <a:solidFill>
                  <a:srgbClr val="000000">
                    <a:lumMod val="75000"/>
                    <a:lumOff val="25000"/>
                  </a:srgbClr>
                </a:solidFill>
                <a:effectLst/>
                <a:uLnTx/>
                <a:uFillTx/>
                <a:latin typeface="Calibri"/>
                <a:ea typeface="+mn-ea"/>
                <a:cs typeface="Arial" pitchFamily="34" charset="0"/>
              </a:rPr>
              <a:t>st</a:t>
            </a:r>
            <a:r>
              <a:rPr kumimoji="0" lang="en-US" sz="1600" b="1" i="0" u="none" strike="noStrike" kern="1200" cap="none" spc="0" normalizeH="0" baseline="0" noProof="0" dirty="0">
                <a:ln>
                  <a:noFill/>
                </a:ln>
                <a:solidFill>
                  <a:srgbClr val="000000">
                    <a:lumMod val="75000"/>
                    <a:lumOff val="25000"/>
                  </a:srgbClr>
                </a:solidFill>
                <a:effectLst/>
                <a:uLnTx/>
                <a:uFillTx/>
                <a:latin typeface="Calibri"/>
                <a:ea typeface="+mn-ea"/>
                <a:cs typeface="Arial" pitchFamily="34" charset="0"/>
              </a:rPr>
              <a:t> run in 2026</a:t>
            </a:r>
            <a:endParaRPr kumimoji="0" lang="en-US" sz="1600" b="1" i="0" u="none" strike="noStrike" kern="1200" cap="none" spc="0" normalizeH="0" baseline="0" noProof="0" dirty="0">
              <a:ln>
                <a:noFill/>
              </a:ln>
              <a:solidFill>
                <a:srgbClr val="FF0000"/>
              </a:solidFill>
              <a:effectLst/>
              <a:uLnTx/>
              <a:uFillTx/>
              <a:latin typeface="Calibri"/>
              <a:ea typeface="+mn-ea"/>
              <a:cs typeface="Arial" pitchFamily="34" charset="0"/>
            </a:endParaRPr>
          </a:p>
          <a:p>
            <a:pPr marL="1081088" marR="0" lvl="2" indent="-166688"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1" i="0" u="none" strike="noStrike" kern="1200" cap="none" spc="0" normalizeH="0" baseline="0" noProof="0" dirty="0">
              <a:ln>
                <a:noFill/>
              </a:ln>
              <a:solidFill>
                <a:srgbClr val="000000">
                  <a:lumMod val="75000"/>
                  <a:lumOff val="25000"/>
                </a:srgbClr>
              </a:solidFill>
              <a:effectLst/>
              <a:uLnTx/>
              <a:uFillTx/>
              <a:latin typeface="Calibri"/>
              <a:ea typeface="+mn-ea"/>
              <a:cs typeface="Arial" pitchFamily="34" charset="0"/>
            </a:endParaRPr>
          </a:p>
          <a:p>
            <a:pPr marL="1081088" marR="0" lvl="2" indent="-166688"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1" i="0" u="none" strike="noStrike" kern="1200" cap="none" spc="0" normalizeH="0" baseline="0" noProof="0" dirty="0">
              <a:ln>
                <a:noFill/>
              </a:ln>
              <a:solidFill>
                <a:srgbClr val="000000">
                  <a:lumMod val="75000"/>
                  <a:lumOff val="25000"/>
                </a:srgbClr>
              </a:solidFill>
              <a:effectLst/>
              <a:uLnTx/>
              <a:uFillTx/>
              <a:latin typeface="Calibri"/>
              <a:ea typeface="+mn-ea"/>
              <a:cs typeface="Arial" pitchFamily="34" charset="0"/>
            </a:endParaRPr>
          </a:p>
          <a:p>
            <a:pPr marL="225425" marR="0" lvl="0" indent="-225425"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1" i="0" u="none" strike="noStrike" kern="1200" cap="none" spc="0" normalizeH="0" baseline="0" noProof="0" dirty="0">
              <a:ln>
                <a:noFill/>
              </a:ln>
              <a:solidFill>
                <a:srgbClr val="146737"/>
              </a:solidFill>
              <a:effectLst/>
              <a:uLnTx/>
              <a:uFillTx/>
              <a:latin typeface="Calibri"/>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1" i="0" u="none" strike="noStrike" kern="1200" cap="none" spc="0" normalizeH="0" baseline="0" noProof="0" dirty="0">
              <a:ln>
                <a:noFill/>
              </a:ln>
              <a:solidFill>
                <a:srgbClr val="000099"/>
              </a:solidFill>
              <a:effectLst/>
              <a:uLnTx/>
              <a:uFillTx/>
              <a:latin typeface="Calibri"/>
              <a:ea typeface="+mn-ea"/>
              <a:cs typeface="Arial" pitchFamily="34" charset="0"/>
            </a:endParaRPr>
          </a:p>
        </p:txBody>
      </p:sp>
      <p:pic>
        <p:nvPicPr>
          <p:cNvPr id="19" name="Picture 18" descr="Photo of Muon g-2 experiment">
            <a:extLst>
              <a:ext uri="{FF2B5EF4-FFF2-40B4-BE49-F238E27FC236}">
                <a16:creationId xmlns:a16="http://schemas.microsoft.com/office/drawing/2014/main" id="{7C17ED5D-112E-4369-83F0-E4B184987FC7}"/>
              </a:ext>
            </a:extLst>
          </p:cNvPr>
          <p:cNvPicPr>
            <a:picLocks noChangeAspect="1"/>
          </p:cNvPicPr>
          <p:nvPr/>
        </p:nvPicPr>
        <p:blipFill>
          <a:blip r:embed="rId5"/>
          <a:stretch>
            <a:fillRect/>
          </a:stretch>
        </p:blipFill>
        <p:spPr>
          <a:xfrm>
            <a:off x="5674629" y="3168005"/>
            <a:ext cx="3012172" cy="1860868"/>
          </a:xfrm>
          <a:prstGeom prst="rect">
            <a:avLst/>
          </a:prstGeom>
        </p:spPr>
      </p:pic>
      <p:pic>
        <p:nvPicPr>
          <p:cNvPr id="20" name="Picture 19" descr="Photo of one of the Mu2e superconducting solenoid magnets">
            <a:extLst>
              <a:ext uri="{FF2B5EF4-FFF2-40B4-BE49-F238E27FC236}">
                <a16:creationId xmlns:a16="http://schemas.microsoft.com/office/drawing/2014/main" id="{00D5CA95-CF47-4152-9787-8E67A09C888A}"/>
              </a:ext>
            </a:extLst>
          </p:cNvPr>
          <p:cNvPicPr>
            <a:picLocks noChangeAspect="1"/>
          </p:cNvPicPr>
          <p:nvPr/>
        </p:nvPicPr>
        <p:blipFill>
          <a:blip r:embed="rId6"/>
          <a:stretch>
            <a:fillRect/>
          </a:stretch>
        </p:blipFill>
        <p:spPr>
          <a:xfrm>
            <a:off x="4774558" y="4281510"/>
            <a:ext cx="776302" cy="990150"/>
          </a:xfrm>
          <a:prstGeom prst="rect">
            <a:avLst/>
          </a:prstGeom>
        </p:spPr>
      </p:pic>
      <p:cxnSp>
        <p:nvCxnSpPr>
          <p:cNvPr id="21" name="Straight Arrow Connector 20">
            <a:extLst>
              <a:ext uri="{FF2B5EF4-FFF2-40B4-BE49-F238E27FC236}">
                <a16:creationId xmlns:a16="http://schemas.microsoft.com/office/drawing/2014/main" id="{F5B0C652-3CB2-47C0-B833-DBCEF6CC7210}"/>
              </a:ext>
            </a:extLst>
          </p:cNvPr>
          <p:cNvCxnSpPr/>
          <p:nvPr/>
        </p:nvCxnSpPr>
        <p:spPr>
          <a:xfrm flipH="1">
            <a:off x="4985795" y="5197012"/>
            <a:ext cx="179408" cy="479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Graph showing constraints on leptoquark production from direct searches at the LHC and inferred from B-meson anomalies observed by LHCb.">
            <a:extLst>
              <a:ext uri="{FF2B5EF4-FFF2-40B4-BE49-F238E27FC236}">
                <a16:creationId xmlns:a16="http://schemas.microsoft.com/office/drawing/2014/main" id="{9C08CD36-1F02-4357-8D4B-ECE3B694598F}"/>
              </a:ext>
            </a:extLst>
          </p:cNvPr>
          <p:cNvPicPr>
            <a:picLocks noChangeAspect="1"/>
          </p:cNvPicPr>
          <p:nvPr/>
        </p:nvPicPr>
        <p:blipFill>
          <a:blip r:embed="rId7"/>
          <a:stretch>
            <a:fillRect/>
          </a:stretch>
        </p:blipFill>
        <p:spPr>
          <a:xfrm>
            <a:off x="6469767" y="847091"/>
            <a:ext cx="2324100" cy="2298700"/>
          </a:xfrm>
          <a:prstGeom prst="rect">
            <a:avLst/>
          </a:prstGeom>
        </p:spPr>
      </p:pic>
      <p:sp>
        <p:nvSpPr>
          <p:cNvPr id="8" name="TextBox 7">
            <a:extLst>
              <a:ext uri="{FF2B5EF4-FFF2-40B4-BE49-F238E27FC236}">
                <a16:creationId xmlns:a16="http://schemas.microsoft.com/office/drawing/2014/main" id="{649A29D3-563F-449D-90FB-094BD3EA1755}"/>
              </a:ext>
            </a:extLst>
          </p:cNvPr>
          <p:cNvSpPr txBox="1"/>
          <p:nvPr/>
        </p:nvSpPr>
        <p:spPr>
          <a:xfrm>
            <a:off x="7734300" y="3192780"/>
            <a:ext cx="922020" cy="276999"/>
          </a:xfrm>
          <a:prstGeom prst="rect">
            <a:avLst/>
          </a:prstGeom>
          <a:noFill/>
        </p:spPr>
        <p:txBody>
          <a:bodyPr wrap="square" rtlCol="0">
            <a:spAutoFit/>
          </a:bodyPr>
          <a:lstStyle/>
          <a:p>
            <a:pPr algn="ctr"/>
            <a:r>
              <a:rPr lang="en-US" sz="1200" b="1" dirty="0">
                <a:solidFill>
                  <a:schemeClr val="bg1"/>
                </a:solidFill>
              </a:rPr>
              <a:t>Muon g-2</a:t>
            </a:r>
          </a:p>
        </p:txBody>
      </p:sp>
      <p:sp>
        <p:nvSpPr>
          <p:cNvPr id="23" name="TextBox 22">
            <a:extLst>
              <a:ext uri="{FF2B5EF4-FFF2-40B4-BE49-F238E27FC236}">
                <a16:creationId xmlns:a16="http://schemas.microsoft.com/office/drawing/2014/main" id="{BF5812F3-1719-4845-B7E8-D0CEE165897C}"/>
              </a:ext>
            </a:extLst>
          </p:cNvPr>
          <p:cNvSpPr txBox="1"/>
          <p:nvPr/>
        </p:nvSpPr>
        <p:spPr>
          <a:xfrm>
            <a:off x="7886700" y="5905500"/>
            <a:ext cx="922020" cy="276999"/>
          </a:xfrm>
          <a:prstGeom prst="rect">
            <a:avLst/>
          </a:prstGeom>
          <a:noFill/>
        </p:spPr>
        <p:txBody>
          <a:bodyPr wrap="square" rtlCol="0">
            <a:spAutoFit/>
          </a:bodyPr>
          <a:lstStyle/>
          <a:p>
            <a:pPr algn="ctr"/>
            <a:r>
              <a:rPr lang="en-US" sz="1200" b="1" dirty="0"/>
              <a:t>Mu2e</a:t>
            </a:r>
          </a:p>
        </p:txBody>
      </p:sp>
      <p:sp>
        <p:nvSpPr>
          <p:cNvPr id="24" name="TextBox 23">
            <a:extLst>
              <a:ext uri="{FF2B5EF4-FFF2-40B4-BE49-F238E27FC236}">
                <a16:creationId xmlns:a16="http://schemas.microsoft.com/office/drawing/2014/main" id="{F316F1EF-F8A0-4E80-9DBA-D1CB795E749B}"/>
              </a:ext>
            </a:extLst>
          </p:cNvPr>
          <p:cNvSpPr txBox="1"/>
          <p:nvPr/>
        </p:nvSpPr>
        <p:spPr>
          <a:xfrm>
            <a:off x="5044440" y="2468880"/>
            <a:ext cx="1668780" cy="461665"/>
          </a:xfrm>
          <a:prstGeom prst="rect">
            <a:avLst/>
          </a:prstGeom>
          <a:noFill/>
        </p:spPr>
        <p:txBody>
          <a:bodyPr wrap="square" rtlCol="0">
            <a:spAutoFit/>
          </a:bodyPr>
          <a:lstStyle/>
          <a:p>
            <a:pPr algn="ctr"/>
            <a:r>
              <a:rPr lang="en-US" sz="1200" b="1" dirty="0"/>
              <a:t>LHC leptoquark limits &amp; B anomalies</a:t>
            </a:r>
          </a:p>
        </p:txBody>
      </p:sp>
    </p:spTree>
    <p:extLst>
      <p:ext uri="{BB962C8B-B14F-4D97-AF65-F5344CB8AC3E}">
        <p14:creationId xmlns:p14="http://schemas.microsoft.com/office/powerpoint/2010/main" val="3648833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900" dirty="0">
                <a:latin typeface="Arial" panose="020B0604020202020204" pitchFamily="34" charset="0"/>
                <a:cs typeface="Arial" panose="020B0604020202020204" pitchFamily="34" charset="0"/>
              </a:rPr>
              <a:t>DOE HEP MIE Project Status</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F2E212BD-100D-4C56-83B1-1723E6354903}"/>
              </a:ext>
            </a:extLst>
          </p:cNvPr>
          <p:cNvGraphicFramePr>
            <a:graphicFrameLocks noGrp="1"/>
          </p:cNvGraphicFramePr>
          <p:nvPr>
            <p:extLst>
              <p:ext uri="{D42A27DB-BD31-4B8C-83A1-F6EECF244321}">
                <p14:modId xmlns:p14="http://schemas.microsoft.com/office/powerpoint/2010/main" val="1592530335"/>
              </p:ext>
            </p:extLst>
          </p:nvPr>
        </p:nvGraphicFramePr>
        <p:xfrm>
          <a:off x="72571" y="768824"/>
          <a:ext cx="9006107" cy="5775456"/>
        </p:xfrm>
        <a:graphic>
          <a:graphicData uri="http://schemas.openxmlformats.org/drawingml/2006/table">
            <a:tbl>
              <a:tblPr firstRow="1" bandRow="1">
                <a:tableStyleId>{6E25E649-3F16-4E02-A733-19D2CDBF48F0}</a:tableStyleId>
              </a:tblPr>
              <a:tblGrid>
                <a:gridCol w="4430849">
                  <a:extLst>
                    <a:ext uri="{9D8B030D-6E8A-4147-A177-3AD203B41FA5}">
                      <a16:colId xmlns:a16="http://schemas.microsoft.com/office/drawing/2014/main" val="20000"/>
                    </a:ext>
                  </a:extLst>
                </a:gridCol>
                <a:gridCol w="931200">
                  <a:extLst>
                    <a:ext uri="{9D8B030D-6E8A-4147-A177-3AD203B41FA5}">
                      <a16:colId xmlns:a16="http://schemas.microsoft.com/office/drawing/2014/main" val="20001"/>
                    </a:ext>
                  </a:extLst>
                </a:gridCol>
                <a:gridCol w="938188">
                  <a:extLst>
                    <a:ext uri="{9D8B030D-6E8A-4147-A177-3AD203B41FA5}">
                      <a16:colId xmlns:a16="http://schemas.microsoft.com/office/drawing/2014/main" val="20002"/>
                    </a:ext>
                  </a:extLst>
                </a:gridCol>
                <a:gridCol w="2705870">
                  <a:extLst>
                    <a:ext uri="{9D8B030D-6E8A-4147-A177-3AD203B41FA5}">
                      <a16:colId xmlns:a16="http://schemas.microsoft.com/office/drawing/2014/main" val="20003"/>
                    </a:ext>
                  </a:extLst>
                </a:gridCol>
              </a:tblGrid>
              <a:tr h="563376">
                <a:tc>
                  <a:txBody>
                    <a:bodyPr/>
                    <a:lstStyle>
                      <a:lvl1pPr marL="0" algn="l" defTabSz="457200" rtl="0" eaLnBrk="1" latinLnBrk="0" hangingPunct="1">
                        <a:defRPr sz="1800" b="1" kern="1200">
                          <a:solidFill>
                            <a:schemeClr val="tx1"/>
                          </a:solidFill>
                          <a:latin typeface="Arial Narrow"/>
                        </a:defRPr>
                      </a:lvl1pPr>
                      <a:lvl2pPr marL="457200" algn="l" defTabSz="457200" rtl="0" eaLnBrk="1" latinLnBrk="0" hangingPunct="1">
                        <a:defRPr sz="1800" b="1" kern="1200">
                          <a:solidFill>
                            <a:schemeClr val="tx1"/>
                          </a:solidFill>
                          <a:latin typeface="Arial Narrow"/>
                        </a:defRPr>
                      </a:lvl2pPr>
                      <a:lvl3pPr marL="914400" algn="l" defTabSz="457200" rtl="0" eaLnBrk="1" latinLnBrk="0" hangingPunct="1">
                        <a:defRPr sz="1800" b="1" kern="1200">
                          <a:solidFill>
                            <a:schemeClr val="tx1"/>
                          </a:solidFill>
                          <a:latin typeface="Arial Narrow"/>
                        </a:defRPr>
                      </a:lvl3pPr>
                      <a:lvl4pPr marL="1371600" algn="l" defTabSz="457200" rtl="0" eaLnBrk="1" latinLnBrk="0" hangingPunct="1">
                        <a:defRPr sz="1800" b="1" kern="1200">
                          <a:solidFill>
                            <a:schemeClr val="tx1"/>
                          </a:solidFill>
                          <a:latin typeface="Arial Narrow"/>
                        </a:defRPr>
                      </a:lvl4pPr>
                      <a:lvl5pPr marL="1828800" algn="l" defTabSz="457200" rtl="0" eaLnBrk="1" latinLnBrk="0" hangingPunct="1">
                        <a:defRPr sz="1800" b="1" kern="1200">
                          <a:solidFill>
                            <a:schemeClr val="tx1"/>
                          </a:solidFill>
                          <a:latin typeface="Arial Narrow"/>
                        </a:defRPr>
                      </a:lvl5pPr>
                      <a:lvl6pPr marL="2286000" algn="l" defTabSz="457200" rtl="0" eaLnBrk="1" latinLnBrk="0" hangingPunct="1">
                        <a:defRPr sz="1800" b="1" kern="1200">
                          <a:solidFill>
                            <a:schemeClr val="tx1"/>
                          </a:solidFill>
                          <a:latin typeface="Arial Narrow"/>
                        </a:defRPr>
                      </a:lvl6pPr>
                      <a:lvl7pPr marL="2743200" algn="l" defTabSz="457200" rtl="0" eaLnBrk="1" latinLnBrk="0" hangingPunct="1">
                        <a:defRPr sz="1800" b="1" kern="1200">
                          <a:solidFill>
                            <a:schemeClr val="tx1"/>
                          </a:solidFill>
                          <a:latin typeface="Arial Narrow"/>
                        </a:defRPr>
                      </a:lvl7pPr>
                      <a:lvl8pPr marL="3200400" algn="l" defTabSz="457200" rtl="0" eaLnBrk="1" latinLnBrk="0" hangingPunct="1">
                        <a:defRPr sz="1800" b="1" kern="1200">
                          <a:solidFill>
                            <a:schemeClr val="tx1"/>
                          </a:solidFill>
                          <a:latin typeface="Arial Narrow"/>
                        </a:defRPr>
                      </a:lvl8pPr>
                      <a:lvl9pPr marL="3657600" algn="l" defTabSz="457200" rtl="0" eaLnBrk="1" latinLnBrk="0" hangingPunct="1">
                        <a:defRPr sz="1800" b="1" kern="1200">
                          <a:solidFill>
                            <a:schemeClr val="tx1"/>
                          </a:solidFill>
                          <a:latin typeface="Arial Narrow"/>
                        </a:defRPr>
                      </a:lvl9pPr>
                    </a:lstStyle>
                    <a:p>
                      <a:pPr marL="0" marR="0" algn="ctr">
                        <a:lnSpc>
                          <a:spcPct val="100000"/>
                        </a:lnSpc>
                        <a:spcBef>
                          <a:spcPts val="0"/>
                        </a:spcBef>
                        <a:spcAft>
                          <a:spcPts val="0"/>
                        </a:spcAft>
                      </a:pPr>
                      <a:r>
                        <a:rPr lang="en-US" sz="1600" u="none" baseline="0" dirty="0">
                          <a:solidFill>
                            <a:schemeClr val="bg1"/>
                          </a:solidFill>
                          <a:effectLst/>
                          <a:latin typeface="+mn-lt"/>
                        </a:rPr>
                        <a:t>Subprogram</a:t>
                      </a:r>
                      <a:endParaRPr lang="en-US" sz="1600" b="1" u="none" baseline="0" dirty="0">
                        <a:solidFill>
                          <a:schemeClr val="bg1"/>
                        </a:solidFill>
                        <a:effectLst/>
                        <a:latin typeface="+mn-lt"/>
                        <a:ea typeface="Calibri"/>
                        <a:cs typeface="Arial" pitchFamily="34" charset="0"/>
                      </a:endParaRPr>
                    </a:p>
                  </a:txBody>
                  <a:tcPr marL="45720" marR="45720" anchor="ctr">
                    <a:lnL>
                      <a:noFill/>
                    </a:lnL>
                    <a:lnR>
                      <a:noFill/>
                    </a:lnR>
                    <a:lnT w="25400" cmpd="sng">
                      <a:noFill/>
                    </a:lnT>
                    <a:lnB w="25400" cmpd="sng">
                      <a:noFill/>
                    </a:lnB>
                    <a:lnTlToBr w="12700" cmpd="sng">
                      <a:noFill/>
                      <a:prstDash val="solid"/>
                    </a:lnTlToBr>
                    <a:lnBlToTr w="12700" cmpd="sng">
                      <a:noFill/>
                      <a:prstDash val="solid"/>
                    </a:lnBlToTr>
                  </a:tcPr>
                </a:tc>
                <a:tc>
                  <a:txBody>
                    <a:bodyPr/>
                    <a:lstStyle>
                      <a:lvl1pPr marL="0" algn="l" defTabSz="457200" rtl="0" eaLnBrk="1" latinLnBrk="0" hangingPunct="1">
                        <a:defRPr sz="1800" b="1" kern="1200">
                          <a:solidFill>
                            <a:schemeClr val="tx1"/>
                          </a:solidFill>
                          <a:latin typeface="Arial Narrow"/>
                        </a:defRPr>
                      </a:lvl1pPr>
                      <a:lvl2pPr marL="457200" algn="l" defTabSz="457200" rtl="0" eaLnBrk="1" latinLnBrk="0" hangingPunct="1">
                        <a:defRPr sz="1800" b="1" kern="1200">
                          <a:solidFill>
                            <a:schemeClr val="tx1"/>
                          </a:solidFill>
                          <a:latin typeface="Arial Narrow"/>
                        </a:defRPr>
                      </a:lvl2pPr>
                      <a:lvl3pPr marL="914400" algn="l" defTabSz="457200" rtl="0" eaLnBrk="1" latinLnBrk="0" hangingPunct="1">
                        <a:defRPr sz="1800" b="1" kern="1200">
                          <a:solidFill>
                            <a:schemeClr val="tx1"/>
                          </a:solidFill>
                          <a:latin typeface="Arial Narrow"/>
                        </a:defRPr>
                      </a:lvl3pPr>
                      <a:lvl4pPr marL="1371600" algn="l" defTabSz="457200" rtl="0" eaLnBrk="1" latinLnBrk="0" hangingPunct="1">
                        <a:defRPr sz="1800" b="1" kern="1200">
                          <a:solidFill>
                            <a:schemeClr val="tx1"/>
                          </a:solidFill>
                          <a:latin typeface="Arial Narrow"/>
                        </a:defRPr>
                      </a:lvl4pPr>
                      <a:lvl5pPr marL="1828800" algn="l" defTabSz="457200" rtl="0" eaLnBrk="1" latinLnBrk="0" hangingPunct="1">
                        <a:defRPr sz="1800" b="1" kern="1200">
                          <a:solidFill>
                            <a:schemeClr val="tx1"/>
                          </a:solidFill>
                          <a:latin typeface="Arial Narrow"/>
                        </a:defRPr>
                      </a:lvl5pPr>
                      <a:lvl6pPr marL="2286000" algn="l" defTabSz="457200" rtl="0" eaLnBrk="1" latinLnBrk="0" hangingPunct="1">
                        <a:defRPr sz="1800" b="1" kern="1200">
                          <a:solidFill>
                            <a:schemeClr val="tx1"/>
                          </a:solidFill>
                          <a:latin typeface="Arial Narrow"/>
                        </a:defRPr>
                      </a:lvl6pPr>
                      <a:lvl7pPr marL="2743200" algn="l" defTabSz="457200" rtl="0" eaLnBrk="1" latinLnBrk="0" hangingPunct="1">
                        <a:defRPr sz="1800" b="1" kern="1200">
                          <a:solidFill>
                            <a:schemeClr val="tx1"/>
                          </a:solidFill>
                          <a:latin typeface="Arial Narrow"/>
                        </a:defRPr>
                      </a:lvl7pPr>
                      <a:lvl8pPr marL="3200400" algn="l" defTabSz="457200" rtl="0" eaLnBrk="1" latinLnBrk="0" hangingPunct="1">
                        <a:defRPr sz="1800" b="1" kern="1200">
                          <a:solidFill>
                            <a:schemeClr val="tx1"/>
                          </a:solidFill>
                          <a:latin typeface="Arial Narrow"/>
                        </a:defRPr>
                      </a:lvl8pPr>
                      <a:lvl9pPr marL="3657600" algn="l" defTabSz="457200" rtl="0" eaLnBrk="1" latinLnBrk="0" hangingPunct="1">
                        <a:defRPr sz="1800" b="1" kern="1200">
                          <a:solidFill>
                            <a:schemeClr val="tx1"/>
                          </a:solidFill>
                          <a:latin typeface="Arial Narrow"/>
                        </a:defRPr>
                      </a:lvl9pPr>
                    </a:lstStyle>
                    <a:p>
                      <a:pPr marL="0" marR="0" algn="ctr">
                        <a:lnSpc>
                          <a:spcPct val="100000"/>
                        </a:lnSpc>
                        <a:spcBef>
                          <a:spcPts val="0"/>
                        </a:spcBef>
                        <a:spcAft>
                          <a:spcPts val="0"/>
                        </a:spcAft>
                      </a:pPr>
                      <a:r>
                        <a:rPr lang="en-US" sz="1600" baseline="0" dirty="0">
                          <a:solidFill>
                            <a:schemeClr val="bg1"/>
                          </a:solidFill>
                          <a:effectLst/>
                          <a:latin typeface="+mn-lt"/>
                        </a:rPr>
                        <a:t>TPC ($M)</a:t>
                      </a:r>
                      <a:endParaRPr lang="en-US" sz="1600" b="1" baseline="0" dirty="0">
                        <a:solidFill>
                          <a:schemeClr val="bg1"/>
                        </a:solidFill>
                        <a:effectLst/>
                        <a:latin typeface="+mn-lt"/>
                        <a:ea typeface="Calibri"/>
                        <a:cs typeface="Arial" pitchFamily="34" charset="0"/>
                      </a:endParaRPr>
                    </a:p>
                  </a:txBody>
                  <a:tcPr marL="45720" marR="45720" anchor="ctr">
                    <a:lnL>
                      <a:noFill/>
                    </a:lnL>
                    <a:lnR>
                      <a:noFill/>
                    </a:lnR>
                    <a:lnT w="25400" cmpd="sng">
                      <a:noFill/>
                    </a:lnT>
                    <a:lnB w="25400" cmpd="sng">
                      <a:noFill/>
                    </a:lnB>
                    <a:lnTlToBr w="12700" cmpd="sng">
                      <a:noFill/>
                      <a:prstDash val="solid"/>
                    </a:lnTlToBr>
                    <a:lnBlToTr w="12700" cmpd="sng">
                      <a:noFill/>
                      <a:prstDash val="solid"/>
                    </a:lnBlToTr>
                  </a:tcPr>
                </a:tc>
                <a:tc>
                  <a:txBody>
                    <a:bodyPr/>
                    <a:lstStyle>
                      <a:lvl1pPr marL="0" algn="l" defTabSz="457200" rtl="0" eaLnBrk="1" latinLnBrk="0" hangingPunct="1">
                        <a:defRPr sz="1800" b="1" kern="1200">
                          <a:solidFill>
                            <a:schemeClr val="tx1"/>
                          </a:solidFill>
                          <a:latin typeface="Arial Narrow"/>
                        </a:defRPr>
                      </a:lvl1pPr>
                      <a:lvl2pPr marL="457200" algn="l" defTabSz="457200" rtl="0" eaLnBrk="1" latinLnBrk="0" hangingPunct="1">
                        <a:defRPr sz="1800" b="1" kern="1200">
                          <a:solidFill>
                            <a:schemeClr val="tx1"/>
                          </a:solidFill>
                          <a:latin typeface="Arial Narrow"/>
                        </a:defRPr>
                      </a:lvl2pPr>
                      <a:lvl3pPr marL="914400" algn="l" defTabSz="457200" rtl="0" eaLnBrk="1" latinLnBrk="0" hangingPunct="1">
                        <a:defRPr sz="1800" b="1" kern="1200">
                          <a:solidFill>
                            <a:schemeClr val="tx1"/>
                          </a:solidFill>
                          <a:latin typeface="Arial Narrow"/>
                        </a:defRPr>
                      </a:lvl3pPr>
                      <a:lvl4pPr marL="1371600" algn="l" defTabSz="457200" rtl="0" eaLnBrk="1" latinLnBrk="0" hangingPunct="1">
                        <a:defRPr sz="1800" b="1" kern="1200">
                          <a:solidFill>
                            <a:schemeClr val="tx1"/>
                          </a:solidFill>
                          <a:latin typeface="Arial Narrow"/>
                        </a:defRPr>
                      </a:lvl4pPr>
                      <a:lvl5pPr marL="1828800" algn="l" defTabSz="457200" rtl="0" eaLnBrk="1" latinLnBrk="0" hangingPunct="1">
                        <a:defRPr sz="1800" b="1" kern="1200">
                          <a:solidFill>
                            <a:schemeClr val="tx1"/>
                          </a:solidFill>
                          <a:latin typeface="Arial Narrow"/>
                        </a:defRPr>
                      </a:lvl5pPr>
                      <a:lvl6pPr marL="2286000" algn="l" defTabSz="457200" rtl="0" eaLnBrk="1" latinLnBrk="0" hangingPunct="1">
                        <a:defRPr sz="1800" b="1" kern="1200">
                          <a:solidFill>
                            <a:schemeClr val="tx1"/>
                          </a:solidFill>
                          <a:latin typeface="Arial Narrow"/>
                        </a:defRPr>
                      </a:lvl6pPr>
                      <a:lvl7pPr marL="2743200" algn="l" defTabSz="457200" rtl="0" eaLnBrk="1" latinLnBrk="0" hangingPunct="1">
                        <a:defRPr sz="1800" b="1" kern="1200">
                          <a:solidFill>
                            <a:schemeClr val="tx1"/>
                          </a:solidFill>
                          <a:latin typeface="Arial Narrow"/>
                        </a:defRPr>
                      </a:lvl7pPr>
                      <a:lvl8pPr marL="3200400" algn="l" defTabSz="457200" rtl="0" eaLnBrk="1" latinLnBrk="0" hangingPunct="1">
                        <a:defRPr sz="1800" b="1" kern="1200">
                          <a:solidFill>
                            <a:schemeClr val="tx1"/>
                          </a:solidFill>
                          <a:latin typeface="Arial Narrow"/>
                        </a:defRPr>
                      </a:lvl8pPr>
                      <a:lvl9pPr marL="3657600" algn="l" defTabSz="457200" rtl="0" eaLnBrk="1" latinLnBrk="0" hangingPunct="1">
                        <a:defRPr sz="1800" b="1" kern="1200">
                          <a:solidFill>
                            <a:schemeClr val="tx1"/>
                          </a:solidFill>
                          <a:latin typeface="Arial Narrow"/>
                        </a:defRPr>
                      </a:lvl9pPr>
                    </a:lstStyle>
                    <a:p>
                      <a:pPr marL="0" marR="0" algn="ctr">
                        <a:lnSpc>
                          <a:spcPct val="100000"/>
                        </a:lnSpc>
                        <a:spcBef>
                          <a:spcPts val="0"/>
                        </a:spcBef>
                        <a:spcAft>
                          <a:spcPts val="0"/>
                        </a:spcAft>
                      </a:pPr>
                      <a:r>
                        <a:rPr lang="en-US" sz="1600" baseline="0" dirty="0">
                          <a:solidFill>
                            <a:schemeClr val="bg1"/>
                          </a:solidFill>
                          <a:effectLst/>
                          <a:latin typeface="+mn-lt"/>
                        </a:rPr>
                        <a:t>CD Status</a:t>
                      </a:r>
                      <a:endParaRPr lang="en-US" sz="1600" b="1" baseline="0" dirty="0">
                        <a:solidFill>
                          <a:schemeClr val="bg1"/>
                        </a:solidFill>
                        <a:effectLst/>
                        <a:latin typeface="+mn-lt"/>
                        <a:ea typeface="Calibri"/>
                        <a:cs typeface="Arial" pitchFamily="34" charset="0"/>
                      </a:endParaRPr>
                    </a:p>
                  </a:txBody>
                  <a:tcPr marL="45720" marR="45720" anchor="ctr">
                    <a:lnL>
                      <a:noFill/>
                    </a:lnL>
                    <a:lnR>
                      <a:noFill/>
                    </a:lnR>
                    <a:lnT w="25400" cmpd="sng">
                      <a:noFill/>
                    </a:lnT>
                    <a:lnB w="25400" cmpd="sng">
                      <a:noFill/>
                    </a:lnB>
                    <a:lnTlToBr w="12700" cmpd="sng">
                      <a:noFill/>
                      <a:prstDash val="solid"/>
                    </a:lnTlToBr>
                    <a:lnBlToTr w="12700" cmpd="sng">
                      <a:noFill/>
                      <a:prstDash val="solid"/>
                    </a:lnBlToTr>
                  </a:tcPr>
                </a:tc>
                <a:tc>
                  <a:txBody>
                    <a:bodyPr/>
                    <a:lstStyle>
                      <a:lvl1pPr marL="0" algn="l" defTabSz="457200" rtl="0" eaLnBrk="1" latinLnBrk="0" hangingPunct="1">
                        <a:defRPr sz="1800" b="1" kern="1200">
                          <a:solidFill>
                            <a:schemeClr val="tx1"/>
                          </a:solidFill>
                          <a:latin typeface="Arial Narrow"/>
                        </a:defRPr>
                      </a:lvl1pPr>
                      <a:lvl2pPr marL="457200" algn="l" defTabSz="457200" rtl="0" eaLnBrk="1" latinLnBrk="0" hangingPunct="1">
                        <a:defRPr sz="1800" b="1" kern="1200">
                          <a:solidFill>
                            <a:schemeClr val="tx1"/>
                          </a:solidFill>
                          <a:latin typeface="Arial Narrow"/>
                        </a:defRPr>
                      </a:lvl2pPr>
                      <a:lvl3pPr marL="914400" algn="l" defTabSz="457200" rtl="0" eaLnBrk="1" latinLnBrk="0" hangingPunct="1">
                        <a:defRPr sz="1800" b="1" kern="1200">
                          <a:solidFill>
                            <a:schemeClr val="tx1"/>
                          </a:solidFill>
                          <a:latin typeface="Arial Narrow"/>
                        </a:defRPr>
                      </a:lvl3pPr>
                      <a:lvl4pPr marL="1371600" algn="l" defTabSz="457200" rtl="0" eaLnBrk="1" latinLnBrk="0" hangingPunct="1">
                        <a:defRPr sz="1800" b="1" kern="1200">
                          <a:solidFill>
                            <a:schemeClr val="tx1"/>
                          </a:solidFill>
                          <a:latin typeface="Arial Narrow"/>
                        </a:defRPr>
                      </a:lvl4pPr>
                      <a:lvl5pPr marL="1828800" algn="l" defTabSz="457200" rtl="0" eaLnBrk="1" latinLnBrk="0" hangingPunct="1">
                        <a:defRPr sz="1800" b="1" kern="1200">
                          <a:solidFill>
                            <a:schemeClr val="tx1"/>
                          </a:solidFill>
                          <a:latin typeface="Arial Narrow"/>
                        </a:defRPr>
                      </a:lvl5pPr>
                      <a:lvl6pPr marL="2286000" algn="l" defTabSz="457200" rtl="0" eaLnBrk="1" latinLnBrk="0" hangingPunct="1">
                        <a:defRPr sz="1800" b="1" kern="1200">
                          <a:solidFill>
                            <a:schemeClr val="tx1"/>
                          </a:solidFill>
                          <a:latin typeface="Arial Narrow"/>
                        </a:defRPr>
                      </a:lvl6pPr>
                      <a:lvl7pPr marL="2743200" algn="l" defTabSz="457200" rtl="0" eaLnBrk="1" latinLnBrk="0" hangingPunct="1">
                        <a:defRPr sz="1800" b="1" kern="1200">
                          <a:solidFill>
                            <a:schemeClr val="tx1"/>
                          </a:solidFill>
                          <a:latin typeface="Arial Narrow"/>
                        </a:defRPr>
                      </a:lvl7pPr>
                      <a:lvl8pPr marL="3200400" algn="l" defTabSz="457200" rtl="0" eaLnBrk="1" latinLnBrk="0" hangingPunct="1">
                        <a:defRPr sz="1800" b="1" kern="1200">
                          <a:solidFill>
                            <a:schemeClr val="tx1"/>
                          </a:solidFill>
                          <a:latin typeface="Arial Narrow"/>
                        </a:defRPr>
                      </a:lvl8pPr>
                      <a:lvl9pPr marL="3657600" algn="l" defTabSz="457200" rtl="0" eaLnBrk="1" latinLnBrk="0" hangingPunct="1">
                        <a:defRPr sz="1800" b="1" kern="1200">
                          <a:solidFill>
                            <a:schemeClr val="tx1"/>
                          </a:solidFill>
                          <a:latin typeface="Arial Narrow"/>
                        </a:defRPr>
                      </a:lvl9pPr>
                    </a:lstStyle>
                    <a:p>
                      <a:pPr marL="0" marR="0" algn="r">
                        <a:lnSpc>
                          <a:spcPct val="100000"/>
                        </a:lnSpc>
                        <a:spcBef>
                          <a:spcPts val="0"/>
                        </a:spcBef>
                        <a:spcAft>
                          <a:spcPts val="0"/>
                        </a:spcAft>
                      </a:pPr>
                      <a:r>
                        <a:rPr lang="en-US" sz="1600" baseline="0" dirty="0">
                          <a:solidFill>
                            <a:schemeClr val="bg1"/>
                          </a:solidFill>
                          <a:effectLst/>
                          <a:latin typeface="+mn-lt"/>
                        </a:rPr>
                        <a:t>CD Date</a:t>
                      </a:r>
                      <a:endParaRPr lang="en-US" sz="1600" b="1" baseline="0" dirty="0">
                        <a:solidFill>
                          <a:schemeClr val="bg1"/>
                        </a:solidFill>
                        <a:effectLst/>
                        <a:latin typeface="+mn-lt"/>
                        <a:ea typeface="Calibri"/>
                        <a:cs typeface="Arial" pitchFamily="34" charset="0"/>
                      </a:endParaRPr>
                    </a:p>
                  </a:txBody>
                  <a:tcPr marL="45720" marR="45720" anchor="ctr">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2249">
                <a:tc>
                  <a:txBody>
                    <a:bodyPr/>
                    <a:lstStyle>
                      <a:lvl1pPr marL="0" algn="l" defTabSz="457200" rtl="0" eaLnBrk="1" latinLnBrk="0" hangingPunct="1">
                        <a:defRPr sz="1800" b="1" kern="1200">
                          <a:solidFill>
                            <a:schemeClr val="tx1"/>
                          </a:solidFill>
                          <a:latin typeface="Arial Narrow"/>
                        </a:defRPr>
                      </a:lvl1pPr>
                      <a:lvl2pPr marL="457200" algn="l" defTabSz="457200" rtl="0" eaLnBrk="1" latinLnBrk="0" hangingPunct="1">
                        <a:defRPr sz="1800" b="1" kern="1200">
                          <a:solidFill>
                            <a:schemeClr val="tx1"/>
                          </a:solidFill>
                          <a:latin typeface="Arial Narrow"/>
                        </a:defRPr>
                      </a:lvl2pPr>
                      <a:lvl3pPr marL="914400" algn="l" defTabSz="457200" rtl="0" eaLnBrk="1" latinLnBrk="0" hangingPunct="1">
                        <a:defRPr sz="1800" b="1" kern="1200">
                          <a:solidFill>
                            <a:schemeClr val="tx1"/>
                          </a:solidFill>
                          <a:latin typeface="Arial Narrow"/>
                        </a:defRPr>
                      </a:lvl3pPr>
                      <a:lvl4pPr marL="1371600" algn="l" defTabSz="457200" rtl="0" eaLnBrk="1" latinLnBrk="0" hangingPunct="1">
                        <a:defRPr sz="1800" b="1" kern="1200">
                          <a:solidFill>
                            <a:schemeClr val="tx1"/>
                          </a:solidFill>
                          <a:latin typeface="Arial Narrow"/>
                        </a:defRPr>
                      </a:lvl4pPr>
                      <a:lvl5pPr marL="1828800" algn="l" defTabSz="457200" rtl="0" eaLnBrk="1" latinLnBrk="0" hangingPunct="1">
                        <a:defRPr sz="1800" b="1" kern="1200">
                          <a:solidFill>
                            <a:schemeClr val="tx1"/>
                          </a:solidFill>
                          <a:latin typeface="Arial Narrow"/>
                        </a:defRPr>
                      </a:lvl5pPr>
                      <a:lvl6pPr marL="2286000" algn="l" defTabSz="457200" rtl="0" eaLnBrk="1" latinLnBrk="0" hangingPunct="1">
                        <a:defRPr sz="1800" b="1" kern="1200">
                          <a:solidFill>
                            <a:schemeClr val="tx1"/>
                          </a:solidFill>
                          <a:latin typeface="Arial Narrow"/>
                        </a:defRPr>
                      </a:lvl6pPr>
                      <a:lvl7pPr marL="2743200" algn="l" defTabSz="457200" rtl="0" eaLnBrk="1" latinLnBrk="0" hangingPunct="1">
                        <a:defRPr sz="1800" b="1" kern="1200">
                          <a:solidFill>
                            <a:schemeClr val="tx1"/>
                          </a:solidFill>
                          <a:latin typeface="Arial Narrow"/>
                        </a:defRPr>
                      </a:lvl7pPr>
                      <a:lvl8pPr marL="3200400" algn="l" defTabSz="457200" rtl="0" eaLnBrk="1" latinLnBrk="0" hangingPunct="1">
                        <a:defRPr sz="1800" b="1" kern="1200">
                          <a:solidFill>
                            <a:schemeClr val="tx1"/>
                          </a:solidFill>
                          <a:latin typeface="Arial Narrow"/>
                        </a:defRPr>
                      </a:lvl8pPr>
                      <a:lvl9pPr marL="3657600" algn="l" defTabSz="457200" rtl="0" eaLnBrk="1" latinLnBrk="0" hangingPunct="1">
                        <a:defRPr sz="1800" b="1" kern="1200">
                          <a:solidFill>
                            <a:schemeClr val="tx1"/>
                          </a:solidFill>
                          <a:latin typeface="Arial Narrow"/>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u="none" baseline="0" dirty="0">
                          <a:solidFill>
                            <a:srgbClr val="FF0000"/>
                          </a:solidFill>
                          <a:effectLst/>
                          <a:latin typeface="+mn-lt"/>
                        </a:rPr>
                        <a:t>INTENSITY FRONTIER</a:t>
                      </a:r>
                      <a:endParaRPr lang="en-US" sz="1200" b="1" u="none" baseline="0" dirty="0">
                        <a:solidFill>
                          <a:srgbClr val="FF0000"/>
                        </a:solidFill>
                        <a:effectLst/>
                        <a:latin typeface="+mn-lt"/>
                        <a:ea typeface="Calibri"/>
                        <a:cs typeface="Arial" pitchFamily="34" charset="0"/>
                      </a:endParaRPr>
                    </a:p>
                  </a:txBody>
                  <a:tcPr marL="45720" marR="45720" anchor="ctr">
                    <a:lnL>
                      <a:noFill/>
                    </a:lnL>
                    <a:lnR>
                      <a:noFill/>
                    </a:lnR>
                    <a:lnT w="25400" cmpd="sng">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endParaRPr lang="en-US" sz="1200" b="1" baseline="0" dirty="0">
                        <a:effectLst/>
                        <a:latin typeface="+mn-lt"/>
                        <a:ea typeface="Calibri"/>
                        <a:cs typeface="Arial" pitchFamily="34" charset="0"/>
                      </a:endParaRPr>
                    </a:p>
                  </a:txBody>
                  <a:tcPr marL="45720" marR="45720" anchor="ctr">
                    <a:lnL>
                      <a:noFill/>
                    </a:lnL>
                    <a:lnR>
                      <a:noFill/>
                    </a:lnR>
                    <a:lnT w="25400" cmpd="sng">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endParaRPr lang="en-US" sz="1200" b="1" baseline="0" dirty="0">
                        <a:effectLst/>
                        <a:latin typeface="+mn-lt"/>
                        <a:ea typeface="Calibri"/>
                        <a:cs typeface="Arial" pitchFamily="34" charset="0"/>
                      </a:endParaRPr>
                    </a:p>
                  </a:txBody>
                  <a:tcPr marL="45720" marR="45720" anchor="ctr">
                    <a:lnL>
                      <a:noFill/>
                    </a:lnL>
                    <a:lnR>
                      <a:noFill/>
                    </a:lnR>
                    <a:lnT w="25400" cmpd="sng">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nSpc>
                          <a:spcPct val="100000"/>
                        </a:lnSpc>
                        <a:spcBef>
                          <a:spcPts val="0"/>
                        </a:spcBef>
                        <a:spcAft>
                          <a:spcPts val="0"/>
                        </a:spcAft>
                      </a:pPr>
                      <a:endParaRPr lang="en-US" sz="1200" b="1" baseline="0" dirty="0">
                        <a:effectLst/>
                        <a:latin typeface="+mn-lt"/>
                        <a:ea typeface="Calibri"/>
                        <a:cs typeface="Arial" pitchFamily="34" charset="0"/>
                      </a:endParaRPr>
                    </a:p>
                  </a:txBody>
                  <a:tcPr marL="45720" marR="45720" anchor="ct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2249">
                <a:tc>
                  <a:txBody>
                    <a:bodyPr/>
                    <a:lstStyle>
                      <a:lvl1pPr marL="0" algn="l" defTabSz="457200" rtl="0" eaLnBrk="1" latinLnBrk="0" hangingPunct="1">
                        <a:defRPr sz="1800" b="1" kern="1200">
                          <a:solidFill>
                            <a:schemeClr val="tx1"/>
                          </a:solidFill>
                          <a:latin typeface="Arial Narrow"/>
                        </a:defRPr>
                      </a:lvl1pPr>
                      <a:lvl2pPr marL="457200" algn="l" defTabSz="457200" rtl="0" eaLnBrk="1" latinLnBrk="0" hangingPunct="1">
                        <a:defRPr sz="1800" b="1" kern="1200">
                          <a:solidFill>
                            <a:schemeClr val="tx1"/>
                          </a:solidFill>
                          <a:latin typeface="Arial Narrow"/>
                        </a:defRPr>
                      </a:lvl2pPr>
                      <a:lvl3pPr marL="914400" algn="l" defTabSz="457200" rtl="0" eaLnBrk="1" latinLnBrk="0" hangingPunct="1">
                        <a:defRPr sz="1800" b="1" kern="1200">
                          <a:solidFill>
                            <a:schemeClr val="tx1"/>
                          </a:solidFill>
                          <a:latin typeface="Arial Narrow"/>
                        </a:defRPr>
                      </a:lvl3pPr>
                      <a:lvl4pPr marL="1371600" algn="l" defTabSz="457200" rtl="0" eaLnBrk="1" latinLnBrk="0" hangingPunct="1">
                        <a:defRPr sz="1800" b="1" kern="1200">
                          <a:solidFill>
                            <a:schemeClr val="tx1"/>
                          </a:solidFill>
                          <a:latin typeface="Arial Narrow"/>
                        </a:defRPr>
                      </a:lvl4pPr>
                      <a:lvl5pPr marL="1828800" algn="l" defTabSz="457200" rtl="0" eaLnBrk="1" latinLnBrk="0" hangingPunct="1">
                        <a:defRPr sz="1800" b="1" kern="1200">
                          <a:solidFill>
                            <a:schemeClr val="tx1"/>
                          </a:solidFill>
                          <a:latin typeface="Arial Narrow"/>
                        </a:defRPr>
                      </a:lvl5pPr>
                      <a:lvl6pPr marL="2286000" algn="l" defTabSz="457200" rtl="0" eaLnBrk="1" latinLnBrk="0" hangingPunct="1">
                        <a:defRPr sz="1800" b="1" kern="1200">
                          <a:solidFill>
                            <a:schemeClr val="tx1"/>
                          </a:solidFill>
                          <a:latin typeface="Arial Narrow"/>
                        </a:defRPr>
                      </a:lvl6pPr>
                      <a:lvl7pPr marL="2743200" algn="l" defTabSz="457200" rtl="0" eaLnBrk="1" latinLnBrk="0" hangingPunct="1">
                        <a:defRPr sz="1800" b="1" kern="1200">
                          <a:solidFill>
                            <a:schemeClr val="tx1"/>
                          </a:solidFill>
                          <a:latin typeface="Arial Narrow"/>
                        </a:defRPr>
                      </a:lvl7pPr>
                      <a:lvl8pPr marL="3200400" algn="l" defTabSz="457200" rtl="0" eaLnBrk="1" latinLnBrk="0" hangingPunct="1">
                        <a:defRPr sz="1800" b="1" kern="1200">
                          <a:solidFill>
                            <a:schemeClr val="tx1"/>
                          </a:solidFill>
                          <a:latin typeface="Arial Narrow"/>
                        </a:defRPr>
                      </a:lvl8pPr>
                      <a:lvl9pPr marL="3657600" algn="l" defTabSz="457200" rtl="0" eaLnBrk="1" latinLnBrk="0" hangingPunct="1">
                        <a:defRPr sz="1800" b="1" kern="1200">
                          <a:solidFill>
                            <a:schemeClr val="tx1"/>
                          </a:solidFill>
                          <a:latin typeface="Arial Narrow"/>
                        </a:defRPr>
                      </a:lvl9pPr>
                    </a:lstStyle>
                    <a:p>
                      <a:pPr marL="0" marR="0">
                        <a:lnSpc>
                          <a:spcPct val="100000"/>
                        </a:lnSpc>
                        <a:spcBef>
                          <a:spcPts val="0"/>
                        </a:spcBef>
                        <a:spcAft>
                          <a:spcPts val="0"/>
                        </a:spcAft>
                      </a:pPr>
                      <a:r>
                        <a:rPr lang="en-US" sz="1200" b="1" u="none" strike="noStrike" baseline="0" dirty="0">
                          <a:solidFill>
                            <a:schemeClr val="tx1"/>
                          </a:solidFill>
                          <a:effectLst/>
                          <a:latin typeface="+mn-lt"/>
                        </a:rPr>
                        <a:t>LBNF/DUNE</a:t>
                      </a:r>
                      <a:endParaRPr lang="en-US" sz="1200" b="1" u="none"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r>
                        <a:rPr lang="en-US" sz="1200" b="1" u="none" baseline="0" dirty="0">
                          <a:solidFill>
                            <a:schemeClr val="tx1"/>
                          </a:solidFill>
                          <a:effectLst/>
                          <a:latin typeface="+mn-lt"/>
                        </a:rPr>
                        <a:t>~3000</a:t>
                      </a:r>
                      <a:endParaRPr lang="en-US" sz="1200" b="1" u="none"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r>
                        <a:rPr lang="en-US" sz="1200" b="1" baseline="0" dirty="0">
                          <a:solidFill>
                            <a:schemeClr val="tx1"/>
                          </a:solidFill>
                          <a:effectLst/>
                          <a:latin typeface="+mn-lt"/>
                        </a:rPr>
                        <a:t>CD-3a</a:t>
                      </a:r>
                      <a:endParaRPr lang="en-US" sz="1200" b="1"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r">
                        <a:lnSpc>
                          <a:spcPct val="100000"/>
                        </a:lnSpc>
                        <a:spcBef>
                          <a:spcPts val="0"/>
                        </a:spcBef>
                        <a:spcAft>
                          <a:spcPts val="0"/>
                        </a:spcAft>
                      </a:pPr>
                      <a:r>
                        <a:rPr lang="en-US" sz="1200" b="1" baseline="0" dirty="0">
                          <a:solidFill>
                            <a:schemeClr val="tx1"/>
                          </a:solidFill>
                          <a:effectLst/>
                          <a:latin typeface="+mn-lt"/>
                        </a:rPr>
                        <a:t>Sept 1, 2016 </a:t>
                      </a:r>
                      <a:r>
                        <a:rPr lang="en-US" sz="1100" b="1" baseline="0" dirty="0">
                          <a:solidFill>
                            <a:schemeClr val="tx1"/>
                          </a:solidFill>
                          <a:effectLst/>
                          <a:latin typeface="+mn-lt"/>
                        </a:rPr>
                        <a:t>(CD-1RR in July 2022)</a:t>
                      </a:r>
                      <a:endParaRPr lang="en-US" sz="1200" b="1"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2249">
                <a:tc>
                  <a:txBody>
                    <a:bodyPr/>
                    <a:lstStyle/>
                    <a:p>
                      <a:pPr marL="0" marR="0">
                        <a:lnSpc>
                          <a:spcPct val="100000"/>
                        </a:lnSpc>
                        <a:spcBef>
                          <a:spcPts val="0"/>
                        </a:spcBef>
                        <a:spcAft>
                          <a:spcPts val="0"/>
                        </a:spcAft>
                      </a:pPr>
                      <a:r>
                        <a:rPr lang="en-US" sz="1200" b="1" u="none" baseline="0" dirty="0">
                          <a:solidFill>
                            <a:schemeClr val="tx1"/>
                          </a:solidFill>
                          <a:effectLst/>
                          <a:latin typeface="+mn-lt"/>
                          <a:ea typeface="Calibri"/>
                          <a:cs typeface="Arial" pitchFamily="34" charset="0"/>
                        </a:rPr>
                        <a:t>Proton Improvement Project (PIP-II)</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200" b="1" u="none" baseline="0" dirty="0">
                          <a:solidFill>
                            <a:schemeClr val="tx1"/>
                          </a:solidFill>
                          <a:effectLst/>
                          <a:latin typeface="+mn-lt"/>
                          <a:ea typeface="Calibri"/>
                          <a:cs typeface="Arial" pitchFamily="34" charset="0"/>
                        </a:rPr>
                        <a:t>978</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200" b="1" baseline="0" dirty="0">
                          <a:solidFill>
                            <a:schemeClr val="tx1"/>
                          </a:solidFill>
                          <a:effectLst/>
                          <a:latin typeface="+mn-lt"/>
                          <a:ea typeface="Calibri"/>
                          <a:cs typeface="Arial" pitchFamily="34" charset="0"/>
                        </a:rPr>
                        <a:t>CD-3</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00000"/>
                        </a:lnSpc>
                        <a:spcBef>
                          <a:spcPts val="0"/>
                        </a:spcBef>
                        <a:spcAft>
                          <a:spcPts val="0"/>
                        </a:spcAft>
                      </a:pPr>
                      <a:r>
                        <a:rPr lang="en-US" sz="1200" b="1" baseline="0" dirty="0">
                          <a:solidFill>
                            <a:schemeClr val="tx1"/>
                          </a:solidFill>
                          <a:effectLst/>
                          <a:latin typeface="+mn-lt"/>
                        </a:rPr>
                        <a:t>April 18, 2022</a:t>
                      </a: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2249">
                <a:tc>
                  <a:txBody>
                    <a:bodyPr/>
                    <a:lstStyle>
                      <a:lvl1pPr marL="0" algn="l" defTabSz="457200" rtl="0" eaLnBrk="1" latinLnBrk="0" hangingPunct="1">
                        <a:defRPr sz="1800" b="1" kern="1200">
                          <a:solidFill>
                            <a:schemeClr val="tx1"/>
                          </a:solidFill>
                          <a:latin typeface="Arial Narrow"/>
                        </a:defRPr>
                      </a:lvl1pPr>
                      <a:lvl2pPr marL="457200" algn="l" defTabSz="457200" rtl="0" eaLnBrk="1" latinLnBrk="0" hangingPunct="1">
                        <a:defRPr sz="1800" b="1" kern="1200">
                          <a:solidFill>
                            <a:schemeClr val="tx1"/>
                          </a:solidFill>
                          <a:latin typeface="Arial Narrow"/>
                        </a:defRPr>
                      </a:lvl2pPr>
                      <a:lvl3pPr marL="914400" algn="l" defTabSz="457200" rtl="0" eaLnBrk="1" latinLnBrk="0" hangingPunct="1">
                        <a:defRPr sz="1800" b="1" kern="1200">
                          <a:solidFill>
                            <a:schemeClr val="tx1"/>
                          </a:solidFill>
                          <a:latin typeface="Arial Narrow"/>
                        </a:defRPr>
                      </a:lvl3pPr>
                      <a:lvl4pPr marL="1371600" algn="l" defTabSz="457200" rtl="0" eaLnBrk="1" latinLnBrk="0" hangingPunct="1">
                        <a:defRPr sz="1800" b="1" kern="1200">
                          <a:solidFill>
                            <a:schemeClr val="tx1"/>
                          </a:solidFill>
                          <a:latin typeface="Arial Narrow"/>
                        </a:defRPr>
                      </a:lvl4pPr>
                      <a:lvl5pPr marL="1828800" algn="l" defTabSz="457200" rtl="0" eaLnBrk="1" latinLnBrk="0" hangingPunct="1">
                        <a:defRPr sz="1800" b="1" kern="1200">
                          <a:solidFill>
                            <a:schemeClr val="tx1"/>
                          </a:solidFill>
                          <a:latin typeface="Arial Narrow"/>
                        </a:defRPr>
                      </a:lvl5pPr>
                      <a:lvl6pPr marL="2286000" algn="l" defTabSz="457200" rtl="0" eaLnBrk="1" latinLnBrk="0" hangingPunct="1">
                        <a:defRPr sz="1800" b="1" kern="1200">
                          <a:solidFill>
                            <a:schemeClr val="tx1"/>
                          </a:solidFill>
                          <a:latin typeface="Arial Narrow"/>
                        </a:defRPr>
                      </a:lvl6pPr>
                      <a:lvl7pPr marL="2743200" algn="l" defTabSz="457200" rtl="0" eaLnBrk="1" latinLnBrk="0" hangingPunct="1">
                        <a:defRPr sz="1800" b="1" kern="1200">
                          <a:solidFill>
                            <a:schemeClr val="tx1"/>
                          </a:solidFill>
                          <a:latin typeface="Arial Narrow"/>
                        </a:defRPr>
                      </a:lvl7pPr>
                      <a:lvl8pPr marL="3200400" algn="l" defTabSz="457200" rtl="0" eaLnBrk="1" latinLnBrk="0" hangingPunct="1">
                        <a:defRPr sz="1800" b="1" kern="1200">
                          <a:solidFill>
                            <a:schemeClr val="tx1"/>
                          </a:solidFill>
                          <a:latin typeface="Arial Narrow"/>
                        </a:defRPr>
                      </a:lvl8pPr>
                      <a:lvl9pPr marL="3657600" algn="l" defTabSz="457200" rtl="0" eaLnBrk="1" latinLnBrk="0" hangingPunct="1">
                        <a:defRPr sz="1800" b="1" kern="1200">
                          <a:solidFill>
                            <a:schemeClr val="tx1"/>
                          </a:solidFill>
                          <a:latin typeface="Arial Narrow"/>
                        </a:defRPr>
                      </a:lvl9pPr>
                    </a:lstStyle>
                    <a:p>
                      <a:pPr marL="0" marR="0">
                        <a:lnSpc>
                          <a:spcPct val="100000"/>
                        </a:lnSpc>
                        <a:spcBef>
                          <a:spcPts val="0"/>
                        </a:spcBef>
                        <a:spcAft>
                          <a:spcPts val="0"/>
                        </a:spcAft>
                      </a:pPr>
                      <a:endParaRPr lang="en-US" sz="1200" b="1" u="none"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endParaRPr lang="en-US" sz="1200" b="1"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endParaRPr lang="en-US" sz="1200" b="1" baseline="0" dirty="0">
                        <a:solidFill>
                          <a:srgbClr val="0070C0"/>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r">
                        <a:lnSpc>
                          <a:spcPct val="100000"/>
                        </a:lnSpc>
                        <a:spcBef>
                          <a:spcPts val="0"/>
                        </a:spcBef>
                        <a:spcAft>
                          <a:spcPts val="0"/>
                        </a:spcAft>
                      </a:pPr>
                      <a:endParaRPr lang="en-US" sz="1200" b="1" baseline="0" dirty="0">
                        <a:solidFill>
                          <a:srgbClr val="0070C0"/>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2249">
                <a:tc>
                  <a:txBody>
                    <a:bodyPr/>
                    <a:lstStyle>
                      <a:lvl1pPr marL="0" algn="l" defTabSz="457200" rtl="0" eaLnBrk="1" latinLnBrk="0" hangingPunct="1">
                        <a:defRPr sz="1800" b="1" kern="1200">
                          <a:solidFill>
                            <a:schemeClr val="tx1"/>
                          </a:solidFill>
                          <a:latin typeface="Arial Narrow"/>
                        </a:defRPr>
                      </a:lvl1pPr>
                      <a:lvl2pPr marL="457200" algn="l" defTabSz="457200" rtl="0" eaLnBrk="1" latinLnBrk="0" hangingPunct="1">
                        <a:defRPr sz="1800" b="1" kern="1200">
                          <a:solidFill>
                            <a:schemeClr val="tx1"/>
                          </a:solidFill>
                          <a:latin typeface="Arial Narrow"/>
                        </a:defRPr>
                      </a:lvl2pPr>
                      <a:lvl3pPr marL="914400" algn="l" defTabSz="457200" rtl="0" eaLnBrk="1" latinLnBrk="0" hangingPunct="1">
                        <a:defRPr sz="1800" b="1" kern="1200">
                          <a:solidFill>
                            <a:schemeClr val="tx1"/>
                          </a:solidFill>
                          <a:latin typeface="Arial Narrow"/>
                        </a:defRPr>
                      </a:lvl3pPr>
                      <a:lvl4pPr marL="1371600" algn="l" defTabSz="457200" rtl="0" eaLnBrk="1" latinLnBrk="0" hangingPunct="1">
                        <a:defRPr sz="1800" b="1" kern="1200">
                          <a:solidFill>
                            <a:schemeClr val="tx1"/>
                          </a:solidFill>
                          <a:latin typeface="Arial Narrow"/>
                        </a:defRPr>
                      </a:lvl4pPr>
                      <a:lvl5pPr marL="1828800" algn="l" defTabSz="457200" rtl="0" eaLnBrk="1" latinLnBrk="0" hangingPunct="1">
                        <a:defRPr sz="1800" b="1" kern="1200">
                          <a:solidFill>
                            <a:schemeClr val="tx1"/>
                          </a:solidFill>
                          <a:latin typeface="Arial Narrow"/>
                        </a:defRPr>
                      </a:lvl5pPr>
                      <a:lvl6pPr marL="2286000" algn="l" defTabSz="457200" rtl="0" eaLnBrk="1" latinLnBrk="0" hangingPunct="1">
                        <a:defRPr sz="1800" b="1" kern="1200">
                          <a:solidFill>
                            <a:schemeClr val="tx1"/>
                          </a:solidFill>
                          <a:latin typeface="Arial Narrow"/>
                        </a:defRPr>
                      </a:lvl6pPr>
                      <a:lvl7pPr marL="2743200" algn="l" defTabSz="457200" rtl="0" eaLnBrk="1" latinLnBrk="0" hangingPunct="1">
                        <a:defRPr sz="1800" b="1" kern="1200">
                          <a:solidFill>
                            <a:schemeClr val="tx1"/>
                          </a:solidFill>
                          <a:latin typeface="Arial Narrow"/>
                        </a:defRPr>
                      </a:lvl7pPr>
                      <a:lvl8pPr marL="3200400" algn="l" defTabSz="457200" rtl="0" eaLnBrk="1" latinLnBrk="0" hangingPunct="1">
                        <a:defRPr sz="1800" b="1" kern="1200">
                          <a:solidFill>
                            <a:schemeClr val="tx1"/>
                          </a:solidFill>
                          <a:latin typeface="Arial Narrow"/>
                        </a:defRPr>
                      </a:lvl8pPr>
                      <a:lvl9pPr marL="3657600" algn="l" defTabSz="457200" rtl="0" eaLnBrk="1" latinLnBrk="0" hangingPunct="1">
                        <a:defRPr sz="1800" b="1" kern="1200">
                          <a:solidFill>
                            <a:schemeClr val="tx1"/>
                          </a:solidFill>
                          <a:latin typeface="Arial Narrow"/>
                        </a:defRPr>
                      </a:lvl9pPr>
                    </a:lstStyle>
                    <a:p>
                      <a:pPr marL="0" marR="0">
                        <a:lnSpc>
                          <a:spcPct val="100000"/>
                        </a:lnSpc>
                        <a:spcBef>
                          <a:spcPts val="0"/>
                        </a:spcBef>
                        <a:spcAft>
                          <a:spcPts val="0"/>
                        </a:spcAft>
                      </a:pPr>
                      <a:r>
                        <a:rPr lang="en-US" sz="1200" b="1" u="none" strike="noStrike" baseline="0" dirty="0">
                          <a:solidFill>
                            <a:schemeClr val="tx1"/>
                          </a:solidFill>
                          <a:effectLst/>
                          <a:latin typeface="+mn-lt"/>
                        </a:rPr>
                        <a:t>Muon-to-Electron Conversion Experiment (Mu2e)</a:t>
                      </a:r>
                      <a:endParaRPr lang="en-US" sz="1200" b="1" u="none"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r>
                        <a:rPr lang="en-US" sz="1200" b="1" baseline="0" dirty="0">
                          <a:solidFill>
                            <a:schemeClr val="tx1"/>
                          </a:solidFill>
                          <a:effectLst/>
                          <a:latin typeface="+mn-lt"/>
                        </a:rPr>
                        <a:t>273.7</a:t>
                      </a:r>
                      <a:endParaRPr lang="en-US" sz="1200" b="1"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r>
                        <a:rPr lang="en-US" sz="1200" b="1" baseline="0" dirty="0">
                          <a:solidFill>
                            <a:schemeClr val="tx1"/>
                          </a:solidFill>
                          <a:effectLst/>
                          <a:latin typeface="+mn-lt"/>
                        </a:rPr>
                        <a:t>CD-3</a:t>
                      </a:r>
                      <a:endParaRPr lang="en-US" sz="1200" b="1"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r">
                        <a:lnSpc>
                          <a:spcPct val="100000"/>
                        </a:lnSpc>
                        <a:spcBef>
                          <a:spcPts val="0"/>
                        </a:spcBef>
                        <a:spcAft>
                          <a:spcPts val="0"/>
                        </a:spcAft>
                      </a:pPr>
                      <a:r>
                        <a:rPr lang="en-US" sz="1200" b="1" baseline="0" dirty="0">
                          <a:solidFill>
                            <a:schemeClr val="tx1"/>
                          </a:solidFill>
                          <a:effectLst/>
                          <a:latin typeface="+mn-lt"/>
                          <a:ea typeface="Calibri"/>
                          <a:cs typeface="Arial" pitchFamily="34" charset="0"/>
                        </a:rPr>
                        <a:t>July 14, 2016 </a:t>
                      </a:r>
                      <a:r>
                        <a:rPr lang="en-US" sz="1100" b="1" baseline="0" dirty="0">
                          <a:solidFill>
                            <a:schemeClr val="tx1"/>
                          </a:solidFill>
                          <a:effectLst/>
                          <a:latin typeface="+mn-lt"/>
                          <a:ea typeface="Calibri"/>
                          <a:cs typeface="Arial" pitchFamily="34" charset="0"/>
                        </a:rPr>
                        <a:t>(</a:t>
                      </a:r>
                      <a:r>
                        <a:rPr lang="en-US" sz="1100" b="1" baseline="0" dirty="0" err="1">
                          <a:solidFill>
                            <a:schemeClr val="tx1"/>
                          </a:solidFill>
                          <a:effectLst/>
                          <a:latin typeface="+mn-lt"/>
                          <a:ea typeface="Calibri"/>
                          <a:cs typeface="Arial" pitchFamily="34" charset="0"/>
                        </a:rPr>
                        <a:t>Rebaseline</a:t>
                      </a:r>
                      <a:r>
                        <a:rPr lang="en-US" sz="1100" b="1" baseline="0" dirty="0">
                          <a:solidFill>
                            <a:schemeClr val="tx1"/>
                          </a:solidFill>
                          <a:effectLst/>
                          <a:latin typeface="+mn-lt"/>
                          <a:ea typeface="Calibri"/>
                          <a:cs typeface="Arial" pitchFamily="34" charset="0"/>
                        </a:rPr>
                        <a:t> expected in 2022)</a:t>
                      </a: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2249">
                <a:tc>
                  <a:txBody>
                    <a:bodyPr/>
                    <a:lstStyle>
                      <a:lvl1pPr marL="0" algn="l" defTabSz="457200" rtl="0" eaLnBrk="1" latinLnBrk="0" hangingPunct="1">
                        <a:defRPr sz="1800" b="1" kern="1200">
                          <a:solidFill>
                            <a:schemeClr val="tx1"/>
                          </a:solidFill>
                          <a:latin typeface="Arial Narrow"/>
                        </a:defRPr>
                      </a:lvl1pPr>
                      <a:lvl2pPr marL="457200" algn="l" defTabSz="457200" rtl="0" eaLnBrk="1" latinLnBrk="0" hangingPunct="1">
                        <a:defRPr sz="1800" b="1" kern="1200">
                          <a:solidFill>
                            <a:schemeClr val="tx1"/>
                          </a:solidFill>
                          <a:latin typeface="Arial Narrow"/>
                        </a:defRPr>
                      </a:lvl2pPr>
                      <a:lvl3pPr marL="914400" algn="l" defTabSz="457200" rtl="0" eaLnBrk="1" latinLnBrk="0" hangingPunct="1">
                        <a:defRPr sz="1800" b="1" kern="1200">
                          <a:solidFill>
                            <a:schemeClr val="tx1"/>
                          </a:solidFill>
                          <a:latin typeface="Arial Narrow"/>
                        </a:defRPr>
                      </a:lvl3pPr>
                      <a:lvl4pPr marL="1371600" algn="l" defTabSz="457200" rtl="0" eaLnBrk="1" latinLnBrk="0" hangingPunct="1">
                        <a:defRPr sz="1800" b="1" kern="1200">
                          <a:solidFill>
                            <a:schemeClr val="tx1"/>
                          </a:solidFill>
                          <a:latin typeface="Arial Narrow"/>
                        </a:defRPr>
                      </a:lvl4pPr>
                      <a:lvl5pPr marL="1828800" algn="l" defTabSz="457200" rtl="0" eaLnBrk="1" latinLnBrk="0" hangingPunct="1">
                        <a:defRPr sz="1800" b="1" kern="1200">
                          <a:solidFill>
                            <a:schemeClr val="tx1"/>
                          </a:solidFill>
                          <a:latin typeface="Arial Narrow"/>
                        </a:defRPr>
                      </a:lvl5pPr>
                      <a:lvl6pPr marL="2286000" algn="l" defTabSz="457200" rtl="0" eaLnBrk="1" latinLnBrk="0" hangingPunct="1">
                        <a:defRPr sz="1800" b="1" kern="1200">
                          <a:solidFill>
                            <a:schemeClr val="tx1"/>
                          </a:solidFill>
                          <a:latin typeface="Arial Narrow"/>
                        </a:defRPr>
                      </a:lvl6pPr>
                      <a:lvl7pPr marL="2743200" algn="l" defTabSz="457200" rtl="0" eaLnBrk="1" latinLnBrk="0" hangingPunct="1">
                        <a:defRPr sz="1800" b="1" kern="1200">
                          <a:solidFill>
                            <a:schemeClr val="tx1"/>
                          </a:solidFill>
                          <a:latin typeface="Arial Narrow"/>
                        </a:defRPr>
                      </a:lvl7pPr>
                      <a:lvl8pPr marL="3200400" algn="l" defTabSz="457200" rtl="0" eaLnBrk="1" latinLnBrk="0" hangingPunct="1">
                        <a:defRPr sz="1800" b="1" kern="1200">
                          <a:solidFill>
                            <a:schemeClr val="tx1"/>
                          </a:solidFill>
                          <a:latin typeface="Arial Narrow"/>
                        </a:defRPr>
                      </a:lvl8pPr>
                      <a:lvl9pPr marL="3657600" algn="l" defTabSz="457200" rtl="0" eaLnBrk="1" latinLnBrk="0" hangingPunct="1">
                        <a:defRPr sz="1800" b="1" kern="1200">
                          <a:solidFill>
                            <a:schemeClr val="tx1"/>
                          </a:solidFill>
                          <a:latin typeface="Arial Narrow"/>
                        </a:defRPr>
                      </a:lvl9pPr>
                    </a:lstStyle>
                    <a:p>
                      <a:pPr marL="0" marR="0" algn="ctr">
                        <a:lnSpc>
                          <a:spcPct val="100000"/>
                        </a:lnSpc>
                        <a:spcBef>
                          <a:spcPts val="0"/>
                        </a:spcBef>
                        <a:spcAft>
                          <a:spcPts val="0"/>
                        </a:spcAft>
                      </a:pPr>
                      <a:r>
                        <a:rPr lang="en-US" sz="1200" b="1" u="none" baseline="0" dirty="0">
                          <a:solidFill>
                            <a:srgbClr val="FF0000"/>
                          </a:solidFill>
                          <a:effectLst/>
                          <a:latin typeface="+mn-lt"/>
                        </a:rPr>
                        <a:t>ENERGY FRONTIER</a:t>
                      </a:r>
                      <a:endParaRPr lang="en-US" sz="1200" b="1" u="none" baseline="0" dirty="0">
                        <a:solidFill>
                          <a:srgbClr val="FF0000"/>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endParaRPr lang="en-US" sz="1200" b="1" baseline="0" dirty="0">
                        <a:solidFill>
                          <a:sysClr val="windowText" lastClr="000000"/>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endParaRPr lang="en-US" sz="1200" b="1" baseline="0" dirty="0">
                        <a:solidFill>
                          <a:sysClr val="windowText" lastClr="000000"/>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r">
                        <a:lnSpc>
                          <a:spcPct val="100000"/>
                        </a:lnSpc>
                        <a:spcBef>
                          <a:spcPts val="0"/>
                        </a:spcBef>
                        <a:spcAft>
                          <a:spcPts val="0"/>
                        </a:spcAft>
                      </a:pPr>
                      <a:endParaRPr lang="en-US" sz="1200" b="1" baseline="0" dirty="0">
                        <a:solidFill>
                          <a:sysClr val="windowText" lastClr="000000"/>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2249">
                <a:tc>
                  <a:txBody>
                    <a:bodyPr/>
                    <a:lstStyle>
                      <a:lvl1pPr marL="0" algn="l" defTabSz="457200" rtl="0" eaLnBrk="1" latinLnBrk="0" hangingPunct="1">
                        <a:defRPr sz="1800" b="1" kern="1200">
                          <a:solidFill>
                            <a:schemeClr val="tx1"/>
                          </a:solidFill>
                          <a:latin typeface="Arial Narrow"/>
                        </a:defRPr>
                      </a:lvl1pPr>
                      <a:lvl2pPr marL="457200" algn="l" defTabSz="457200" rtl="0" eaLnBrk="1" latinLnBrk="0" hangingPunct="1">
                        <a:defRPr sz="1800" b="1" kern="1200">
                          <a:solidFill>
                            <a:schemeClr val="tx1"/>
                          </a:solidFill>
                          <a:latin typeface="Arial Narrow"/>
                        </a:defRPr>
                      </a:lvl2pPr>
                      <a:lvl3pPr marL="914400" algn="l" defTabSz="457200" rtl="0" eaLnBrk="1" latinLnBrk="0" hangingPunct="1">
                        <a:defRPr sz="1800" b="1" kern="1200">
                          <a:solidFill>
                            <a:schemeClr val="tx1"/>
                          </a:solidFill>
                          <a:latin typeface="Arial Narrow"/>
                        </a:defRPr>
                      </a:lvl3pPr>
                      <a:lvl4pPr marL="1371600" algn="l" defTabSz="457200" rtl="0" eaLnBrk="1" latinLnBrk="0" hangingPunct="1">
                        <a:defRPr sz="1800" b="1" kern="1200">
                          <a:solidFill>
                            <a:schemeClr val="tx1"/>
                          </a:solidFill>
                          <a:latin typeface="Arial Narrow"/>
                        </a:defRPr>
                      </a:lvl4pPr>
                      <a:lvl5pPr marL="1828800" algn="l" defTabSz="457200" rtl="0" eaLnBrk="1" latinLnBrk="0" hangingPunct="1">
                        <a:defRPr sz="1800" b="1" kern="1200">
                          <a:solidFill>
                            <a:schemeClr val="tx1"/>
                          </a:solidFill>
                          <a:latin typeface="Arial Narrow"/>
                        </a:defRPr>
                      </a:lvl5pPr>
                      <a:lvl6pPr marL="2286000" algn="l" defTabSz="457200" rtl="0" eaLnBrk="1" latinLnBrk="0" hangingPunct="1">
                        <a:defRPr sz="1800" b="1" kern="1200">
                          <a:solidFill>
                            <a:schemeClr val="tx1"/>
                          </a:solidFill>
                          <a:latin typeface="Arial Narrow"/>
                        </a:defRPr>
                      </a:lvl6pPr>
                      <a:lvl7pPr marL="2743200" algn="l" defTabSz="457200" rtl="0" eaLnBrk="1" latinLnBrk="0" hangingPunct="1">
                        <a:defRPr sz="1800" b="1" kern="1200">
                          <a:solidFill>
                            <a:schemeClr val="tx1"/>
                          </a:solidFill>
                          <a:latin typeface="Arial Narrow"/>
                        </a:defRPr>
                      </a:lvl7pPr>
                      <a:lvl8pPr marL="3200400" algn="l" defTabSz="457200" rtl="0" eaLnBrk="1" latinLnBrk="0" hangingPunct="1">
                        <a:defRPr sz="1800" b="1" kern="1200">
                          <a:solidFill>
                            <a:schemeClr val="tx1"/>
                          </a:solidFill>
                          <a:latin typeface="Arial Narrow"/>
                        </a:defRPr>
                      </a:lvl8pPr>
                      <a:lvl9pPr marL="3657600" algn="l" defTabSz="457200" rtl="0" eaLnBrk="1" latinLnBrk="0" hangingPunct="1">
                        <a:defRPr sz="1800" b="1" kern="1200">
                          <a:solidFill>
                            <a:schemeClr val="tx1"/>
                          </a:solidFill>
                          <a:latin typeface="Arial Narrow"/>
                        </a:defRPr>
                      </a:lvl9pPr>
                    </a:lstStyle>
                    <a:p>
                      <a:pPr marL="0" marR="0">
                        <a:lnSpc>
                          <a:spcPct val="100000"/>
                        </a:lnSpc>
                        <a:spcBef>
                          <a:spcPts val="0"/>
                        </a:spcBef>
                        <a:spcAft>
                          <a:spcPts val="0"/>
                        </a:spcAft>
                      </a:pPr>
                      <a:r>
                        <a:rPr lang="en-US" sz="1200" b="1" u="none" strike="noStrike" baseline="0" dirty="0">
                          <a:solidFill>
                            <a:schemeClr val="tx1"/>
                          </a:solidFill>
                          <a:effectLst/>
                          <a:latin typeface="+mn-lt"/>
                        </a:rPr>
                        <a:t>LHC ATLAS Detector Upgrade</a:t>
                      </a:r>
                      <a:endParaRPr lang="en-US" sz="1200" b="1" u="none"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r>
                        <a:rPr lang="en-US" sz="1200" b="1" baseline="0" dirty="0">
                          <a:solidFill>
                            <a:schemeClr val="tx1"/>
                          </a:solidFill>
                          <a:effectLst/>
                          <a:latin typeface="+mn-lt"/>
                        </a:rPr>
                        <a:t>33.25</a:t>
                      </a:r>
                      <a:endParaRPr lang="en-US" sz="1200" b="1"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r>
                        <a:rPr lang="en-US" sz="1200" b="1" baseline="0" dirty="0">
                          <a:solidFill>
                            <a:schemeClr val="tx1"/>
                          </a:solidFill>
                          <a:effectLst/>
                          <a:latin typeface="+mn-lt"/>
                        </a:rPr>
                        <a:t>CD-4</a:t>
                      </a:r>
                      <a:endParaRPr lang="en-US" sz="1200" b="1"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r">
                        <a:lnSpc>
                          <a:spcPct val="100000"/>
                        </a:lnSpc>
                        <a:spcBef>
                          <a:spcPts val="0"/>
                        </a:spcBef>
                        <a:spcAft>
                          <a:spcPts val="0"/>
                        </a:spcAft>
                      </a:pPr>
                      <a:r>
                        <a:rPr lang="en-US" sz="1200" b="1" baseline="0" dirty="0">
                          <a:solidFill>
                            <a:schemeClr val="tx1"/>
                          </a:solidFill>
                          <a:effectLst/>
                          <a:latin typeface="+mn-lt"/>
                          <a:ea typeface="Calibri"/>
                          <a:cs typeface="Arial" pitchFamily="34" charset="0"/>
                        </a:rPr>
                        <a:t>Aug 19, 2019</a:t>
                      </a: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72249">
                <a:tc>
                  <a:txBody>
                    <a:bodyPr/>
                    <a:lstStyle>
                      <a:lvl1pPr marL="0" algn="l" defTabSz="457200" rtl="0" eaLnBrk="1" latinLnBrk="0" hangingPunct="1">
                        <a:defRPr sz="1800" b="1" kern="1200">
                          <a:solidFill>
                            <a:schemeClr val="tx1"/>
                          </a:solidFill>
                          <a:latin typeface="Arial Narrow"/>
                        </a:defRPr>
                      </a:lvl1pPr>
                      <a:lvl2pPr marL="457200" algn="l" defTabSz="457200" rtl="0" eaLnBrk="1" latinLnBrk="0" hangingPunct="1">
                        <a:defRPr sz="1800" b="1" kern="1200">
                          <a:solidFill>
                            <a:schemeClr val="tx1"/>
                          </a:solidFill>
                          <a:latin typeface="Arial Narrow"/>
                        </a:defRPr>
                      </a:lvl2pPr>
                      <a:lvl3pPr marL="914400" algn="l" defTabSz="457200" rtl="0" eaLnBrk="1" latinLnBrk="0" hangingPunct="1">
                        <a:defRPr sz="1800" b="1" kern="1200">
                          <a:solidFill>
                            <a:schemeClr val="tx1"/>
                          </a:solidFill>
                          <a:latin typeface="Arial Narrow"/>
                        </a:defRPr>
                      </a:lvl3pPr>
                      <a:lvl4pPr marL="1371600" algn="l" defTabSz="457200" rtl="0" eaLnBrk="1" latinLnBrk="0" hangingPunct="1">
                        <a:defRPr sz="1800" b="1" kern="1200">
                          <a:solidFill>
                            <a:schemeClr val="tx1"/>
                          </a:solidFill>
                          <a:latin typeface="Arial Narrow"/>
                        </a:defRPr>
                      </a:lvl4pPr>
                      <a:lvl5pPr marL="1828800" algn="l" defTabSz="457200" rtl="0" eaLnBrk="1" latinLnBrk="0" hangingPunct="1">
                        <a:defRPr sz="1800" b="1" kern="1200">
                          <a:solidFill>
                            <a:schemeClr val="tx1"/>
                          </a:solidFill>
                          <a:latin typeface="Arial Narrow"/>
                        </a:defRPr>
                      </a:lvl5pPr>
                      <a:lvl6pPr marL="2286000" algn="l" defTabSz="457200" rtl="0" eaLnBrk="1" latinLnBrk="0" hangingPunct="1">
                        <a:defRPr sz="1800" b="1" kern="1200">
                          <a:solidFill>
                            <a:schemeClr val="tx1"/>
                          </a:solidFill>
                          <a:latin typeface="Arial Narrow"/>
                        </a:defRPr>
                      </a:lvl6pPr>
                      <a:lvl7pPr marL="2743200" algn="l" defTabSz="457200" rtl="0" eaLnBrk="1" latinLnBrk="0" hangingPunct="1">
                        <a:defRPr sz="1800" b="1" kern="1200">
                          <a:solidFill>
                            <a:schemeClr val="tx1"/>
                          </a:solidFill>
                          <a:latin typeface="Arial Narrow"/>
                        </a:defRPr>
                      </a:lvl7pPr>
                      <a:lvl8pPr marL="3200400" algn="l" defTabSz="457200" rtl="0" eaLnBrk="1" latinLnBrk="0" hangingPunct="1">
                        <a:defRPr sz="1800" b="1" kern="1200">
                          <a:solidFill>
                            <a:schemeClr val="tx1"/>
                          </a:solidFill>
                          <a:latin typeface="Arial Narrow"/>
                        </a:defRPr>
                      </a:lvl8pPr>
                      <a:lvl9pPr marL="3657600" algn="l" defTabSz="457200" rtl="0" eaLnBrk="1" latinLnBrk="0" hangingPunct="1">
                        <a:defRPr sz="1800" b="1" kern="1200">
                          <a:solidFill>
                            <a:schemeClr val="tx1"/>
                          </a:solidFill>
                          <a:latin typeface="Arial Narrow"/>
                        </a:defRPr>
                      </a:lvl9pPr>
                    </a:lstStyle>
                    <a:p>
                      <a:pPr marL="0" marR="0">
                        <a:lnSpc>
                          <a:spcPct val="100000"/>
                        </a:lnSpc>
                        <a:spcBef>
                          <a:spcPts val="0"/>
                        </a:spcBef>
                        <a:spcAft>
                          <a:spcPts val="0"/>
                        </a:spcAft>
                      </a:pPr>
                      <a:r>
                        <a:rPr lang="en-US" sz="1200" b="1" u="none" strike="noStrike" baseline="0" dirty="0">
                          <a:solidFill>
                            <a:schemeClr val="tx1"/>
                          </a:solidFill>
                          <a:effectLst/>
                          <a:latin typeface="+mn-lt"/>
                        </a:rPr>
                        <a:t>LHC CMS Detector Upgrade</a:t>
                      </a:r>
                      <a:endParaRPr lang="en-US" sz="1200" b="1" u="none"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r>
                        <a:rPr lang="en-US" sz="1200" b="1" baseline="0" dirty="0">
                          <a:solidFill>
                            <a:schemeClr val="tx1"/>
                          </a:solidFill>
                          <a:effectLst/>
                          <a:latin typeface="+mn-lt"/>
                        </a:rPr>
                        <a:t>32.22</a:t>
                      </a:r>
                      <a:endParaRPr lang="en-US" sz="1200" b="1"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r>
                        <a:rPr lang="en-US" sz="1200" b="1" baseline="0" dirty="0">
                          <a:solidFill>
                            <a:schemeClr val="tx1"/>
                          </a:solidFill>
                          <a:effectLst/>
                          <a:latin typeface="+mn-lt"/>
                        </a:rPr>
                        <a:t>CD-4</a:t>
                      </a:r>
                      <a:endParaRPr lang="en-US" sz="1200" b="1"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effectLst/>
                          <a:latin typeface="+mn-lt"/>
                          <a:ea typeface="Calibri"/>
                          <a:cs typeface="Arial" pitchFamily="34" charset="0"/>
                        </a:rPr>
                        <a:t>June 10, 2019</a:t>
                      </a: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72249">
                <a:tc>
                  <a:txBody>
                    <a:bodyPr/>
                    <a:lstStyle/>
                    <a:p>
                      <a:pPr marL="0" marR="0">
                        <a:lnSpc>
                          <a:spcPct val="100000"/>
                        </a:lnSpc>
                        <a:spcBef>
                          <a:spcPts val="0"/>
                        </a:spcBef>
                        <a:spcAft>
                          <a:spcPts val="0"/>
                        </a:spcAft>
                      </a:pPr>
                      <a:r>
                        <a:rPr lang="en-US" sz="1200" b="1" u="none" baseline="0" dirty="0">
                          <a:solidFill>
                            <a:schemeClr val="tx1"/>
                          </a:solidFill>
                          <a:effectLst/>
                          <a:latin typeface="+mn-lt"/>
                          <a:ea typeface="Calibri"/>
                          <a:cs typeface="Arial" pitchFamily="34" charset="0"/>
                        </a:rPr>
                        <a:t>High-Luminosity LHC (HL-LHC) Accelerator Upgrade</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200" b="1" baseline="0" dirty="0">
                          <a:solidFill>
                            <a:schemeClr val="tx1"/>
                          </a:solidFill>
                          <a:effectLst/>
                          <a:latin typeface="+mn-lt"/>
                          <a:ea typeface="Calibri"/>
                          <a:cs typeface="Arial" pitchFamily="34" charset="0"/>
                        </a:rPr>
                        <a:t>242.72</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200" b="1" baseline="0" dirty="0">
                          <a:solidFill>
                            <a:schemeClr val="tx1"/>
                          </a:solidFill>
                          <a:effectLst/>
                          <a:latin typeface="+mn-lt"/>
                          <a:ea typeface="Calibri"/>
                          <a:cs typeface="Arial" pitchFamily="34" charset="0"/>
                        </a:rPr>
                        <a:t>CD-3</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effectLst/>
                          <a:latin typeface="+mn-lt"/>
                          <a:ea typeface="Calibri"/>
                          <a:cs typeface="Arial" pitchFamily="34" charset="0"/>
                        </a:rPr>
                        <a:t>Dec 21, 2020 </a:t>
                      </a:r>
                      <a:r>
                        <a:rPr lang="en-US" sz="1100" b="1" baseline="0" dirty="0">
                          <a:solidFill>
                            <a:schemeClr val="tx1"/>
                          </a:solidFill>
                          <a:effectLst/>
                          <a:latin typeface="+mn-lt"/>
                          <a:ea typeface="Calibri"/>
                          <a:cs typeface="Arial" pitchFamily="34" charset="0"/>
                        </a:rPr>
                        <a:t>(</a:t>
                      </a:r>
                      <a:r>
                        <a:rPr lang="en-US" sz="1100" b="1" baseline="0" dirty="0" err="1">
                          <a:solidFill>
                            <a:schemeClr val="tx1"/>
                          </a:solidFill>
                          <a:effectLst/>
                          <a:latin typeface="+mn-lt"/>
                          <a:ea typeface="Calibri"/>
                          <a:cs typeface="Arial" pitchFamily="34" charset="0"/>
                        </a:rPr>
                        <a:t>Rebaseline</a:t>
                      </a:r>
                      <a:r>
                        <a:rPr lang="en-US" sz="1100" b="1" baseline="0" dirty="0">
                          <a:solidFill>
                            <a:schemeClr val="tx1"/>
                          </a:solidFill>
                          <a:effectLst/>
                          <a:latin typeface="+mn-lt"/>
                          <a:ea typeface="Calibri"/>
                          <a:cs typeface="Arial" pitchFamily="34" charset="0"/>
                        </a:rPr>
                        <a:t> expected in 2022)</a:t>
                      </a: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72249">
                <a:tc>
                  <a:txBody>
                    <a:bodyPr/>
                    <a:lstStyle/>
                    <a:p>
                      <a:pPr marL="0" marR="0">
                        <a:lnSpc>
                          <a:spcPct val="100000"/>
                        </a:lnSpc>
                        <a:spcBef>
                          <a:spcPts val="0"/>
                        </a:spcBef>
                        <a:spcAft>
                          <a:spcPts val="0"/>
                        </a:spcAft>
                      </a:pPr>
                      <a:r>
                        <a:rPr lang="en-US" sz="1200" b="1" u="none" baseline="0" dirty="0">
                          <a:solidFill>
                            <a:schemeClr val="tx1"/>
                          </a:solidFill>
                          <a:effectLst/>
                          <a:latin typeface="+mn-lt"/>
                          <a:ea typeface="Calibri"/>
                          <a:cs typeface="Arial" pitchFamily="34" charset="0"/>
                        </a:rPr>
                        <a:t>High-Luminosity LHC (HL-LHC) ATLAS Detector Upgrade  </a:t>
                      </a:r>
                      <a:r>
                        <a:rPr lang="en-US" sz="1100" b="1" u="none" baseline="0" dirty="0">
                          <a:solidFill>
                            <a:schemeClr val="tx1"/>
                          </a:solidFill>
                          <a:effectLst/>
                          <a:latin typeface="+mn-lt"/>
                          <a:ea typeface="Calibri"/>
                          <a:cs typeface="Arial" pitchFamily="34" charset="0"/>
                        </a:rPr>
                        <a:t>+ NSF MREFC</a:t>
                      </a:r>
                      <a:endParaRPr lang="en-US" sz="1200" b="1" u="none"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200" b="1" baseline="0" dirty="0">
                          <a:solidFill>
                            <a:schemeClr val="tx1"/>
                          </a:solidFill>
                          <a:effectLst/>
                          <a:latin typeface="+mn-lt"/>
                          <a:ea typeface="Calibri"/>
                          <a:cs typeface="Arial" pitchFamily="34" charset="0"/>
                        </a:rPr>
                        <a:t>149-181</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200" b="1" baseline="0" dirty="0">
                          <a:solidFill>
                            <a:schemeClr val="tx1"/>
                          </a:solidFill>
                          <a:effectLst/>
                          <a:latin typeface="+mn-lt"/>
                          <a:ea typeface="Calibri"/>
                          <a:cs typeface="Arial" pitchFamily="34" charset="0"/>
                        </a:rPr>
                        <a:t>CD-3a</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effectLst/>
                          <a:latin typeface="+mn-lt"/>
                          <a:ea typeface="Calibri"/>
                          <a:cs typeface="Arial" pitchFamily="34" charset="0"/>
                        </a:rPr>
                        <a:t>October 16, 2019 </a:t>
                      </a:r>
                      <a:r>
                        <a:rPr lang="en-US" sz="1100" b="1" baseline="0" dirty="0">
                          <a:solidFill>
                            <a:schemeClr val="tx1"/>
                          </a:solidFill>
                          <a:effectLst/>
                          <a:latin typeface="+mn-lt"/>
                          <a:ea typeface="Calibri"/>
                          <a:cs typeface="Arial" pitchFamily="34" charset="0"/>
                        </a:rPr>
                        <a:t>(CD-2 in Fall 2022)</a:t>
                      </a:r>
                      <a:endParaRPr lang="en-US" sz="1200" b="1"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72249">
                <a:tc>
                  <a:txBody>
                    <a:bodyPr/>
                    <a:lstStyle/>
                    <a:p>
                      <a:pPr marL="0" marR="0">
                        <a:lnSpc>
                          <a:spcPct val="100000"/>
                        </a:lnSpc>
                        <a:spcBef>
                          <a:spcPts val="0"/>
                        </a:spcBef>
                        <a:spcAft>
                          <a:spcPts val="0"/>
                        </a:spcAft>
                      </a:pPr>
                      <a:r>
                        <a:rPr lang="en-US" sz="1200" b="1" u="none" baseline="0" dirty="0">
                          <a:solidFill>
                            <a:schemeClr val="tx1"/>
                          </a:solidFill>
                          <a:effectLst/>
                          <a:latin typeface="+mn-lt"/>
                          <a:ea typeface="Calibri"/>
                          <a:cs typeface="Arial" pitchFamily="34" charset="0"/>
                        </a:rPr>
                        <a:t>High-Luminosity LHC (HL-LHC) CMS Detector Upgrade     </a:t>
                      </a:r>
                      <a:r>
                        <a:rPr lang="en-US" sz="1100" b="1" u="none" baseline="0" dirty="0">
                          <a:solidFill>
                            <a:schemeClr val="tx1"/>
                          </a:solidFill>
                          <a:effectLst/>
                          <a:latin typeface="+mn-lt"/>
                          <a:ea typeface="Calibri"/>
                          <a:cs typeface="Arial" pitchFamily="34" charset="0"/>
                        </a:rPr>
                        <a:t>+ NSF MREFC</a:t>
                      </a:r>
                      <a:endParaRPr lang="en-US" sz="1200" b="1" u="none"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200" b="1" baseline="0" dirty="0">
                          <a:solidFill>
                            <a:schemeClr val="tx1"/>
                          </a:solidFill>
                          <a:effectLst/>
                          <a:latin typeface="+mn-lt"/>
                          <a:ea typeface="Calibri"/>
                          <a:cs typeface="Arial" pitchFamily="34" charset="0"/>
                        </a:rPr>
                        <a:t>144-183</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effectLst/>
                          <a:latin typeface="+mn-lt"/>
                          <a:ea typeface="Calibri"/>
                          <a:cs typeface="Arial" pitchFamily="34" charset="0"/>
                        </a:rPr>
                        <a:t>CD-3b</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effectLst/>
                          <a:latin typeface="+mn-lt"/>
                          <a:ea typeface="Calibri"/>
                          <a:cs typeface="Arial" pitchFamily="34" charset="0"/>
                        </a:rPr>
                        <a:t>June 24, 2022 </a:t>
                      </a:r>
                      <a:r>
                        <a:rPr lang="en-US" sz="1100" b="1" baseline="0" dirty="0">
                          <a:solidFill>
                            <a:schemeClr val="tx1"/>
                          </a:solidFill>
                          <a:effectLst/>
                          <a:latin typeface="+mn-lt"/>
                          <a:ea typeface="Calibri"/>
                          <a:cs typeface="Arial" pitchFamily="34" charset="0"/>
                        </a:rPr>
                        <a:t>(CD-2 in Fall 2022)</a:t>
                      </a:r>
                      <a:endParaRPr lang="en-US" sz="1200" b="1"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72249">
                <a:tc>
                  <a:txBody>
                    <a:bodyPr/>
                    <a:lstStyle>
                      <a:lvl1pPr marL="0" algn="l" defTabSz="457200" rtl="0" eaLnBrk="1" latinLnBrk="0" hangingPunct="1">
                        <a:defRPr sz="1800" b="1" kern="1200">
                          <a:solidFill>
                            <a:schemeClr val="tx1"/>
                          </a:solidFill>
                          <a:latin typeface="Arial Narrow"/>
                        </a:defRPr>
                      </a:lvl1pPr>
                      <a:lvl2pPr marL="457200" algn="l" defTabSz="457200" rtl="0" eaLnBrk="1" latinLnBrk="0" hangingPunct="1">
                        <a:defRPr sz="1800" b="1" kern="1200">
                          <a:solidFill>
                            <a:schemeClr val="tx1"/>
                          </a:solidFill>
                          <a:latin typeface="Arial Narrow"/>
                        </a:defRPr>
                      </a:lvl2pPr>
                      <a:lvl3pPr marL="914400" algn="l" defTabSz="457200" rtl="0" eaLnBrk="1" latinLnBrk="0" hangingPunct="1">
                        <a:defRPr sz="1800" b="1" kern="1200">
                          <a:solidFill>
                            <a:schemeClr val="tx1"/>
                          </a:solidFill>
                          <a:latin typeface="Arial Narrow"/>
                        </a:defRPr>
                      </a:lvl3pPr>
                      <a:lvl4pPr marL="1371600" algn="l" defTabSz="457200" rtl="0" eaLnBrk="1" latinLnBrk="0" hangingPunct="1">
                        <a:defRPr sz="1800" b="1" kern="1200">
                          <a:solidFill>
                            <a:schemeClr val="tx1"/>
                          </a:solidFill>
                          <a:latin typeface="Arial Narrow"/>
                        </a:defRPr>
                      </a:lvl4pPr>
                      <a:lvl5pPr marL="1828800" algn="l" defTabSz="457200" rtl="0" eaLnBrk="1" latinLnBrk="0" hangingPunct="1">
                        <a:defRPr sz="1800" b="1" kern="1200">
                          <a:solidFill>
                            <a:schemeClr val="tx1"/>
                          </a:solidFill>
                          <a:latin typeface="Arial Narrow"/>
                        </a:defRPr>
                      </a:lvl5pPr>
                      <a:lvl6pPr marL="2286000" algn="l" defTabSz="457200" rtl="0" eaLnBrk="1" latinLnBrk="0" hangingPunct="1">
                        <a:defRPr sz="1800" b="1" kern="1200">
                          <a:solidFill>
                            <a:schemeClr val="tx1"/>
                          </a:solidFill>
                          <a:latin typeface="Arial Narrow"/>
                        </a:defRPr>
                      </a:lvl6pPr>
                      <a:lvl7pPr marL="2743200" algn="l" defTabSz="457200" rtl="0" eaLnBrk="1" latinLnBrk="0" hangingPunct="1">
                        <a:defRPr sz="1800" b="1" kern="1200">
                          <a:solidFill>
                            <a:schemeClr val="tx1"/>
                          </a:solidFill>
                          <a:latin typeface="Arial Narrow"/>
                        </a:defRPr>
                      </a:lvl7pPr>
                      <a:lvl8pPr marL="3200400" algn="l" defTabSz="457200" rtl="0" eaLnBrk="1" latinLnBrk="0" hangingPunct="1">
                        <a:defRPr sz="1800" b="1" kern="1200">
                          <a:solidFill>
                            <a:schemeClr val="tx1"/>
                          </a:solidFill>
                          <a:latin typeface="Arial Narrow"/>
                        </a:defRPr>
                      </a:lvl8pPr>
                      <a:lvl9pPr marL="3657600" algn="l" defTabSz="457200" rtl="0" eaLnBrk="1" latinLnBrk="0" hangingPunct="1">
                        <a:defRPr sz="1800" b="1" kern="1200">
                          <a:solidFill>
                            <a:schemeClr val="tx1"/>
                          </a:solidFill>
                          <a:latin typeface="Arial Narrow"/>
                        </a:defRPr>
                      </a:lvl9pPr>
                    </a:lstStyle>
                    <a:p>
                      <a:pPr marL="0" marR="0" algn="ctr">
                        <a:lnSpc>
                          <a:spcPct val="100000"/>
                        </a:lnSpc>
                        <a:spcBef>
                          <a:spcPts val="0"/>
                        </a:spcBef>
                        <a:spcAft>
                          <a:spcPts val="0"/>
                        </a:spcAft>
                      </a:pPr>
                      <a:r>
                        <a:rPr lang="en-US" sz="1200" b="1" u="none" baseline="0" dirty="0">
                          <a:solidFill>
                            <a:srgbClr val="FF0000"/>
                          </a:solidFill>
                          <a:effectLst/>
                          <a:latin typeface="+mn-lt"/>
                        </a:rPr>
                        <a:t>COSMIC FRONTIER</a:t>
                      </a:r>
                      <a:endParaRPr lang="en-US" sz="1200" b="1" u="none" baseline="0" dirty="0">
                        <a:solidFill>
                          <a:srgbClr val="FF0000"/>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endParaRPr lang="en-US" sz="1200" b="1" baseline="0" dirty="0">
                        <a:solidFill>
                          <a:sysClr val="windowText" lastClr="000000"/>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endParaRPr lang="en-US" sz="1200" b="1" baseline="0" dirty="0">
                        <a:solidFill>
                          <a:sysClr val="windowText" lastClr="000000"/>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r">
                        <a:lnSpc>
                          <a:spcPct val="100000"/>
                        </a:lnSpc>
                        <a:spcBef>
                          <a:spcPts val="0"/>
                        </a:spcBef>
                        <a:spcAft>
                          <a:spcPts val="0"/>
                        </a:spcAft>
                      </a:pPr>
                      <a:endParaRPr lang="en-US" sz="1200" b="1" baseline="0" dirty="0">
                        <a:solidFill>
                          <a:sysClr val="windowText" lastClr="000000"/>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72249">
                <a:tc>
                  <a:txBody>
                    <a:bodyPr/>
                    <a:lstStyle/>
                    <a:p>
                      <a:pPr marL="0" marR="0">
                        <a:lnSpc>
                          <a:spcPct val="100000"/>
                        </a:lnSpc>
                        <a:spcBef>
                          <a:spcPts val="0"/>
                        </a:spcBef>
                        <a:spcAft>
                          <a:spcPts val="0"/>
                        </a:spcAft>
                      </a:pPr>
                      <a:r>
                        <a:rPr lang="en-US" sz="1200" b="1" u="none" baseline="0" dirty="0">
                          <a:solidFill>
                            <a:schemeClr val="tx1"/>
                          </a:solidFill>
                          <a:effectLst/>
                          <a:latin typeface="+mn-lt"/>
                          <a:ea typeface="Calibri"/>
                          <a:cs typeface="Arial" pitchFamily="34" charset="0"/>
                        </a:rPr>
                        <a:t>Cosmic Microwave Background, Stage 4 – CMB-S4</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200" b="1" baseline="0" dirty="0">
                          <a:solidFill>
                            <a:schemeClr val="tx1"/>
                          </a:solidFill>
                          <a:effectLst/>
                          <a:latin typeface="+mn-lt"/>
                          <a:ea typeface="Calibri"/>
                          <a:cs typeface="Arial" pitchFamily="34" charset="0"/>
                        </a:rPr>
                        <a:t>320-395</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200" b="1" baseline="0" dirty="0">
                          <a:solidFill>
                            <a:schemeClr val="tx1"/>
                          </a:solidFill>
                          <a:effectLst/>
                          <a:latin typeface="+mn-lt"/>
                          <a:ea typeface="Calibri"/>
                          <a:cs typeface="Arial" pitchFamily="34" charset="0"/>
                        </a:rPr>
                        <a:t>CD-0</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effectLst/>
                          <a:latin typeface="+mn-lt"/>
                          <a:ea typeface="Calibri"/>
                          <a:cs typeface="Arial" pitchFamily="34" charset="0"/>
                        </a:rPr>
                        <a:t>July 25, 2019</a:t>
                      </a: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78296308"/>
                  </a:ext>
                </a:extLst>
              </a:tr>
              <a:tr h="272249">
                <a:tc>
                  <a:txBody>
                    <a:bodyPr/>
                    <a:lstStyle>
                      <a:lvl1pPr marL="0" algn="l" defTabSz="457200" rtl="0" eaLnBrk="1" latinLnBrk="0" hangingPunct="1">
                        <a:defRPr sz="1800" b="1" kern="1200">
                          <a:solidFill>
                            <a:schemeClr val="tx1"/>
                          </a:solidFill>
                          <a:latin typeface="Arial Narrow"/>
                        </a:defRPr>
                      </a:lvl1pPr>
                      <a:lvl2pPr marL="457200" algn="l" defTabSz="457200" rtl="0" eaLnBrk="1" latinLnBrk="0" hangingPunct="1">
                        <a:defRPr sz="1800" b="1" kern="1200">
                          <a:solidFill>
                            <a:schemeClr val="tx1"/>
                          </a:solidFill>
                          <a:latin typeface="Arial Narrow"/>
                        </a:defRPr>
                      </a:lvl2pPr>
                      <a:lvl3pPr marL="914400" algn="l" defTabSz="457200" rtl="0" eaLnBrk="1" latinLnBrk="0" hangingPunct="1">
                        <a:defRPr sz="1800" b="1" kern="1200">
                          <a:solidFill>
                            <a:schemeClr val="tx1"/>
                          </a:solidFill>
                          <a:latin typeface="Arial Narrow"/>
                        </a:defRPr>
                      </a:lvl3pPr>
                      <a:lvl4pPr marL="1371600" algn="l" defTabSz="457200" rtl="0" eaLnBrk="1" latinLnBrk="0" hangingPunct="1">
                        <a:defRPr sz="1800" b="1" kern="1200">
                          <a:solidFill>
                            <a:schemeClr val="tx1"/>
                          </a:solidFill>
                          <a:latin typeface="Arial Narrow"/>
                        </a:defRPr>
                      </a:lvl4pPr>
                      <a:lvl5pPr marL="1828800" algn="l" defTabSz="457200" rtl="0" eaLnBrk="1" latinLnBrk="0" hangingPunct="1">
                        <a:defRPr sz="1800" b="1" kern="1200">
                          <a:solidFill>
                            <a:schemeClr val="tx1"/>
                          </a:solidFill>
                          <a:latin typeface="Arial Narrow"/>
                        </a:defRPr>
                      </a:lvl5pPr>
                      <a:lvl6pPr marL="2286000" algn="l" defTabSz="457200" rtl="0" eaLnBrk="1" latinLnBrk="0" hangingPunct="1">
                        <a:defRPr sz="1800" b="1" kern="1200">
                          <a:solidFill>
                            <a:schemeClr val="tx1"/>
                          </a:solidFill>
                          <a:latin typeface="Arial Narrow"/>
                        </a:defRPr>
                      </a:lvl6pPr>
                      <a:lvl7pPr marL="2743200" algn="l" defTabSz="457200" rtl="0" eaLnBrk="1" latinLnBrk="0" hangingPunct="1">
                        <a:defRPr sz="1800" b="1" kern="1200">
                          <a:solidFill>
                            <a:schemeClr val="tx1"/>
                          </a:solidFill>
                          <a:latin typeface="Arial Narrow"/>
                        </a:defRPr>
                      </a:lvl7pPr>
                      <a:lvl8pPr marL="3200400" algn="l" defTabSz="457200" rtl="0" eaLnBrk="1" latinLnBrk="0" hangingPunct="1">
                        <a:defRPr sz="1800" b="1" kern="1200">
                          <a:solidFill>
                            <a:schemeClr val="tx1"/>
                          </a:solidFill>
                          <a:latin typeface="Arial Narrow"/>
                        </a:defRPr>
                      </a:lvl8pPr>
                      <a:lvl9pPr marL="3657600" algn="l" defTabSz="457200" rtl="0" eaLnBrk="1" latinLnBrk="0" hangingPunct="1">
                        <a:defRPr sz="1800" b="1" kern="1200">
                          <a:solidFill>
                            <a:schemeClr val="tx1"/>
                          </a:solidFill>
                          <a:latin typeface="Arial Narrow"/>
                        </a:defRPr>
                      </a:lvl9pPr>
                    </a:lstStyle>
                    <a:p>
                      <a:pPr marL="0" marR="0">
                        <a:lnSpc>
                          <a:spcPct val="100000"/>
                        </a:lnSpc>
                        <a:spcBef>
                          <a:spcPts val="0"/>
                        </a:spcBef>
                        <a:spcAft>
                          <a:spcPts val="0"/>
                        </a:spcAft>
                      </a:pPr>
                      <a:r>
                        <a:rPr lang="en-US" sz="1200" b="1" u="none" baseline="0" dirty="0">
                          <a:solidFill>
                            <a:schemeClr val="tx1"/>
                          </a:solidFill>
                          <a:effectLst/>
                          <a:latin typeface="+mn-lt"/>
                        </a:rPr>
                        <a:t>LUX-ZEPLIN (LZ) </a:t>
                      </a:r>
                      <a:endParaRPr lang="en-US" sz="1200" b="1" u="none"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r>
                        <a:rPr lang="en-US" sz="1200" b="1" baseline="0" dirty="0">
                          <a:solidFill>
                            <a:schemeClr val="tx1"/>
                          </a:solidFill>
                          <a:effectLst/>
                          <a:latin typeface="+mn-lt"/>
                          <a:ea typeface="Calibri"/>
                          <a:cs typeface="Arial" pitchFamily="34" charset="0"/>
                        </a:rPr>
                        <a:t>55.5</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r>
                        <a:rPr lang="en-US" sz="1200" b="1" baseline="0" dirty="0">
                          <a:solidFill>
                            <a:schemeClr val="tx1"/>
                          </a:solidFill>
                          <a:effectLst/>
                          <a:latin typeface="+mn-lt"/>
                          <a:ea typeface="Calibri"/>
                          <a:cs typeface="Arial" pitchFamily="34" charset="0"/>
                        </a:rPr>
                        <a:t>CD-4</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effectLst/>
                          <a:latin typeface="+mn-lt"/>
                          <a:ea typeface="Calibri"/>
                          <a:cs typeface="Arial" pitchFamily="34" charset="0"/>
                        </a:rPr>
                        <a:t>September 21, 2020</a:t>
                      </a: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72249">
                <a:tc>
                  <a:txBody>
                    <a:bodyPr/>
                    <a:lstStyle/>
                    <a:p>
                      <a:pPr marL="0" marR="0">
                        <a:lnSpc>
                          <a:spcPct val="100000"/>
                        </a:lnSpc>
                        <a:spcBef>
                          <a:spcPts val="0"/>
                        </a:spcBef>
                        <a:spcAft>
                          <a:spcPts val="0"/>
                        </a:spcAft>
                      </a:pPr>
                      <a:r>
                        <a:rPr lang="en-US" sz="1100" b="1" u="none" baseline="0" dirty="0">
                          <a:solidFill>
                            <a:schemeClr val="tx1"/>
                          </a:solidFill>
                          <a:effectLst/>
                          <a:latin typeface="+mn-lt"/>
                          <a:ea typeface="Calibri"/>
                          <a:cs typeface="Arial" pitchFamily="34" charset="0"/>
                        </a:rPr>
                        <a:t>Super Cryogenic Dark Matter Search - SNOLAB </a:t>
                      </a:r>
                      <a:r>
                        <a:rPr lang="en-US" sz="1200" b="1" u="none" baseline="0" dirty="0">
                          <a:solidFill>
                            <a:schemeClr val="tx1"/>
                          </a:solidFill>
                          <a:effectLst/>
                          <a:latin typeface="+mn-lt"/>
                          <a:ea typeface="Calibri"/>
                          <a:cs typeface="Arial" pitchFamily="34" charset="0"/>
                        </a:rPr>
                        <a:t>(</a:t>
                      </a:r>
                      <a:r>
                        <a:rPr lang="en-US" sz="1200" b="1" u="none" baseline="0" dirty="0" err="1">
                          <a:solidFill>
                            <a:schemeClr val="tx1"/>
                          </a:solidFill>
                          <a:effectLst/>
                          <a:latin typeface="+mn-lt"/>
                          <a:ea typeface="Calibri"/>
                          <a:cs typeface="Arial" pitchFamily="34" charset="0"/>
                        </a:rPr>
                        <a:t>SuperCDMS</a:t>
                      </a:r>
                      <a:r>
                        <a:rPr lang="en-US" sz="1200" b="1" u="none" baseline="0" dirty="0">
                          <a:solidFill>
                            <a:schemeClr val="tx1"/>
                          </a:solidFill>
                          <a:effectLst/>
                          <a:latin typeface="+mn-lt"/>
                          <a:ea typeface="Calibri"/>
                          <a:cs typeface="Arial" pitchFamily="34" charset="0"/>
                        </a:rPr>
                        <a:t>-SNOLAB)</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200" b="1" baseline="0" dirty="0">
                          <a:solidFill>
                            <a:schemeClr val="tx1"/>
                          </a:solidFill>
                          <a:effectLst/>
                          <a:latin typeface="+mn-lt"/>
                          <a:ea typeface="Calibri"/>
                          <a:cs typeface="Arial" pitchFamily="34" charset="0"/>
                        </a:rPr>
                        <a:t>40.3</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200" b="1" baseline="0" dirty="0">
                          <a:solidFill>
                            <a:schemeClr val="tx1"/>
                          </a:solidFill>
                          <a:effectLst/>
                          <a:latin typeface="+mn-lt"/>
                          <a:ea typeface="Calibri"/>
                          <a:cs typeface="Arial" pitchFamily="34" charset="0"/>
                        </a:rPr>
                        <a:t>CD-3</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effectLst/>
                          <a:latin typeface="+mn-lt"/>
                        </a:rPr>
                        <a:t>November 18, 2021</a:t>
                      </a: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72249">
                <a:tc>
                  <a:txBody>
                    <a:bodyPr/>
                    <a:lstStyle/>
                    <a:p>
                      <a:pPr marL="0" marR="0">
                        <a:lnSpc>
                          <a:spcPct val="100000"/>
                        </a:lnSpc>
                        <a:spcBef>
                          <a:spcPts val="0"/>
                        </a:spcBef>
                        <a:spcAft>
                          <a:spcPts val="0"/>
                        </a:spcAft>
                      </a:pPr>
                      <a:r>
                        <a:rPr lang="en-US" sz="1200" b="1" u="none" baseline="0" dirty="0">
                          <a:solidFill>
                            <a:schemeClr val="tx1"/>
                          </a:solidFill>
                          <a:effectLst/>
                          <a:latin typeface="+mn-lt"/>
                          <a:ea typeface="Calibri"/>
                          <a:cs typeface="Arial" pitchFamily="34" charset="0"/>
                        </a:rPr>
                        <a:t>Dark Energy Spectroscopic Instrument (DESI)</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200" b="1" baseline="0" dirty="0">
                          <a:solidFill>
                            <a:schemeClr val="tx1"/>
                          </a:solidFill>
                          <a:effectLst/>
                          <a:latin typeface="+mn-lt"/>
                          <a:ea typeface="Calibri"/>
                          <a:cs typeface="Arial" pitchFamily="34" charset="0"/>
                        </a:rPr>
                        <a:t>56.33</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200" b="1" baseline="0" dirty="0">
                          <a:solidFill>
                            <a:schemeClr val="tx1"/>
                          </a:solidFill>
                          <a:effectLst/>
                          <a:latin typeface="+mn-lt"/>
                          <a:ea typeface="Calibri"/>
                          <a:cs typeface="Arial" pitchFamily="34" charset="0"/>
                        </a:rPr>
                        <a:t>CD-4</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00000"/>
                        </a:lnSpc>
                        <a:spcBef>
                          <a:spcPts val="0"/>
                        </a:spcBef>
                        <a:spcAft>
                          <a:spcPts val="0"/>
                        </a:spcAft>
                      </a:pPr>
                      <a:r>
                        <a:rPr lang="en-US" sz="1200" b="1" baseline="0" dirty="0">
                          <a:solidFill>
                            <a:schemeClr val="tx1"/>
                          </a:solidFill>
                          <a:effectLst/>
                          <a:latin typeface="+mn-lt"/>
                          <a:ea typeface="Calibri"/>
                          <a:cs typeface="Arial" pitchFamily="34" charset="0"/>
                        </a:rPr>
                        <a:t>May 11, 2020</a:t>
                      </a: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72249">
                <a:tc>
                  <a:txBody>
                    <a:bodyPr/>
                    <a:lstStyle>
                      <a:lvl1pPr marL="0" algn="l" defTabSz="457200" rtl="0" eaLnBrk="1" latinLnBrk="0" hangingPunct="1">
                        <a:defRPr sz="1800" b="1" kern="1200">
                          <a:solidFill>
                            <a:schemeClr val="tx1"/>
                          </a:solidFill>
                          <a:latin typeface="Arial Narrow"/>
                        </a:defRPr>
                      </a:lvl1pPr>
                      <a:lvl2pPr marL="457200" algn="l" defTabSz="457200" rtl="0" eaLnBrk="1" latinLnBrk="0" hangingPunct="1">
                        <a:defRPr sz="1800" b="1" kern="1200">
                          <a:solidFill>
                            <a:schemeClr val="tx1"/>
                          </a:solidFill>
                          <a:latin typeface="Arial Narrow"/>
                        </a:defRPr>
                      </a:lvl2pPr>
                      <a:lvl3pPr marL="914400" algn="l" defTabSz="457200" rtl="0" eaLnBrk="1" latinLnBrk="0" hangingPunct="1">
                        <a:defRPr sz="1800" b="1" kern="1200">
                          <a:solidFill>
                            <a:schemeClr val="tx1"/>
                          </a:solidFill>
                          <a:latin typeface="Arial Narrow"/>
                        </a:defRPr>
                      </a:lvl3pPr>
                      <a:lvl4pPr marL="1371600" algn="l" defTabSz="457200" rtl="0" eaLnBrk="1" latinLnBrk="0" hangingPunct="1">
                        <a:defRPr sz="1800" b="1" kern="1200">
                          <a:solidFill>
                            <a:schemeClr val="tx1"/>
                          </a:solidFill>
                          <a:latin typeface="Arial Narrow"/>
                        </a:defRPr>
                      </a:lvl4pPr>
                      <a:lvl5pPr marL="1828800" algn="l" defTabSz="457200" rtl="0" eaLnBrk="1" latinLnBrk="0" hangingPunct="1">
                        <a:defRPr sz="1800" b="1" kern="1200">
                          <a:solidFill>
                            <a:schemeClr val="tx1"/>
                          </a:solidFill>
                          <a:latin typeface="Arial Narrow"/>
                        </a:defRPr>
                      </a:lvl5pPr>
                      <a:lvl6pPr marL="2286000" algn="l" defTabSz="457200" rtl="0" eaLnBrk="1" latinLnBrk="0" hangingPunct="1">
                        <a:defRPr sz="1800" b="1" kern="1200">
                          <a:solidFill>
                            <a:schemeClr val="tx1"/>
                          </a:solidFill>
                          <a:latin typeface="Arial Narrow"/>
                        </a:defRPr>
                      </a:lvl6pPr>
                      <a:lvl7pPr marL="2743200" algn="l" defTabSz="457200" rtl="0" eaLnBrk="1" latinLnBrk="0" hangingPunct="1">
                        <a:defRPr sz="1800" b="1" kern="1200">
                          <a:solidFill>
                            <a:schemeClr val="tx1"/>
                          </a:solidFill>
                          <a:latin typeface="Arial Narrow"/>
                        </a:defRPr>
                      </a:lvl7pPr>
                      <a:lvl8pPr marL="3200400" algn="l" defTabSz="457200" rtl="0" eaLnBrk="1" latinLnBrk="0" hangingPunct="1">
                        <a:defRPr sz="1800" b="1" kern="1200">
                          <a:solidFill>
                            <a:schemeClr val="tx1"/>
                          </a:solidFill>
                          <a:latin typeface="Arial Narrow"/>
                        </a:defRPr>
                      </a:lvl8pPr>
                      <a:lvl9pPr marL="3657600" algn="l" defTabSz="457200" rtl="0" eaLnBrk="1" latinLnBrk="0" hangingPunct="1">
                        <a:defRPr sz="1800" b="1" kern="1200">
                          <a:solidFill>
                            <a:schemeClr val="tx1"/>
                          </a:solidFill>
                          <a:latin typeface="Arial Narrow"/>
                        </a:defRPr>
                      </a:lvl9pPr>
                    </a:lstStyle>
                    <a:p>
                      <a:pPr marL="0" marR="0">
                        <a:lnSpc>
                          <a:spcPct val="100000"/>
                        </a:lnSpc>
                        <a:spcBef>
                          <a:spcPts val="0"/>
                        </a:spcBef>
                        <a:spcAft>
                          <a:spcPts val="0"/>
                        </a:spcAft>
                      </a:pPr>
                      <a:r>
                        <a:rPr lang="en-US" sz="1200" b="1" u="none" strike="noStrike" baseline="0" dirty="0">
                          <a:solidFill>
                            <a:schemeClr val="tx1"/>
                          </a:solidFill>
                          <a:effectLst/>
                          <a:latin typeface="+mn-lt"/>
                        </a:rPr>
                        <a:t>Large Synoptic Survey Telescope Camera (</a:t>
                      </a:r>
                      <a:r>
                        <a:rPr lang="en-US" sz="1200" b="1" u="none" strike="noStrike" baseline="0" dirty="0" err="1">
                          <a:solidFill>
                            <a:schemeClr val="tx1"/>
                          </a:solidFill>
                          <a:effectLst/>
                          <a:latin typeface="+mn-lt"/>
                        </a:rPr>
                        <a:t>LSSTcam</a:t>
                      </a:r>
                      <a:r>
                        <a:rPr lang="en-US" sz="1200" b="1" u="none" strike="noStrike" baseline="0" dirty="0">
                          <a:solidFill>
                            <a:schemeClr val="tx1"/>
                          </a:solidFill>
                          <a:effectLst/>
                          <a:latin typeface="+mn-lt"/>
                        </a:rPr>
                        <a:t>)  + </a:t>
                      </a:r>
                      <a:r>
                        <a:rPr lang="en-US" sz="1100" b="1" u="none" kern="1200" baseline="0" dirty="0">
                          <a:solidFill>
                            <a:schemeClr val="tx1"/>
                          </a:solidFill>
                          <a:effectLst/>
                          <a:latin typeface="Arial Narrow"/>
                          <a:ea typeface="Calibri"/>
                          <a:cs typeface="Arial" pitchFamily="34" charset="0"/>
                        </a:rPr>
                        <a:t>NSF MREFC</a:t>
                      </a:r>
                      <a:endParaRPr lang="en-US" sz="1200" b="1" u="none"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r>
                        <a:rPr lang="en-US" sz="1200" b="1" baseline="0" dirty="0">
                          <a:solidFill>
                            <a:schemeClr val="tx1"/>
                          </a:solidFill>
                          <a:effectLst/>
                          <a:latin typeface="+mn-lt"/>
                        </a:rPr>
                        <a:t>168</a:t>
                      </a:r>
                      <a:endParaRPr lang="en-US" sz="1200" b="1"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r>
                        <a:rPr lang="en-US" sz="1200" b="1" baseline="0" dirty="0">
                          <a:solidFill>
                            <a:schemeClr val="tx1"/>
                          </a:solidFill>
                          <a:effectLst/>
                          <a:latin typeface="+mn-lt"/>
                        </a:rPr>
                        <a:t>CD-4</a:t>
                      </a:r>
                      <a:endParaRPr lang="en-US" sz="1200" b="1"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r">
                        <a:lnSpc>
                          <a:spcPct val="100000"/>
                        </a:lnSpc>
                        <a:spcBef>
                          <a:spcPts val="0"/>
                        </a:spcBef>
                        <a:spcAft>
                          <a:spcPts val="0"/>
                        </a:spcAft>
                      </a:pPr>
                      <a:r>
                        <a:rPr lang="en-US" sz="1200" b="1" baseline="0" dirty="0">
                          <a:solidFill>
                            <a:schemeClr val="tx1"/>
                          </a:solidFill>
                          <a:effectLst/>
                          <a:latin typeface="+mn-lt"/>
                          <a:ea typeface="Calibri"/>
                          <a:cs typeface="Arial" pitchFamily="34" charset="0"/>
                        </a:rPr>
                        <a:t>September 28, 2021</a:t>
                      </a: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72249">
                <a:tc>
                  <a:txBody>
                    <a:bodyPr/>
                    <a:lstStyle>
                      <a:lvl1pPr marL="0" algn="l" defTabSz="457200" rtl="0" eaLnBrk="1" latinLnBrk="0" hangingPunct="1">
                        <a:defRPr sz="1800" b="1" kern="1200">
                          <a:solidFill>
                            <a:schemeClr val="tx1"/>
                          </a:solidFill>
                          <a:latin typeface="Arial Narrow"/>
                        </a:defRPr>
                      </a:lvl1pPr>
                      <a:lvl2pPr marL="457200" algn="l" defTabSz="457200" rtl="0" eaLnBrk="1" latinLnBrk="0" hangingPunct="1">
                        <a:defRPr sz="1800" b="1" kern="1200">
                          <a:solidFill>
                            <a:schemeClr val="tx1"/>
                          </a:solidFill>
                          <a:latin typeface="Arial Narrow"/>
                        </a:defRPr>
                      </a:lvl2pPr>
                      <a:lvl3pPr marL="914400" algn="l" defTabSz="457200" rtl="0" eaLnBrk="1" latinLnBrk="0" hangingPunct="1">
                        <a:defRPr sz="1800" b="1" kern="1200">
                          <a:solidFill>
                            <a:schemeClr val="tx1"/>
                          </a:solidFill>
                          <a:latin typeface="Arial Narrow"/>
                        </a:defRPr>
                      </a:lvl3pPr>
                      <a:lvl4pPr marL="1371600" algn="l" defTabSz="457200" rtl="0" eaLnBrk="1" latinLnBrk="0" hangingPunct="1">
                        <a:defRPr sz="1800" b="1" kern="1200">
                          <a:solidFill>
                            <a:schemeClr val="tx1"/>
                          </a:solidFill>
                          <a:latin typeface="Arial Narrow"/>
                        </a:defRPr>
                      </a:lvl4pPr>
                      <a:lvl5pPr marL="1828800" algn="l" defTabSz="457200" rtl="0" eaLnBrk="1" latinLnBrk="0" hangingPunct="1">
                        <a:defRPr sz="1800" b="1" kern="1200">
                          <a:solidFill>
                            <a:schemeClr val="tx1"/>
                          </a:solidFill>
                          <a:latin typeface="Arial Narrow"/>
                        </a:defRPr>
                      </a:lvl5pPr>
                      <a:lvl6pPr marL="2286000" algn="l" defTabSz="457200" rtl="0" eaLnBrk="1" latinLnBrk="0" hangingPunct="1">
                        <a:defRPr sz="1800" b="1" kern="1200">
                          <a:solidFill>
                            <a:schemeClr val="tx1"/>
                          </a:solidFill>
                          <a:latin typeface="Arial Narrow"/>
                        </a:defRPr>
                      </a:lvl6pPr>
                      <a:lvl7pPr marL="2743200" algn="l" defTabSz="457200" rtl="0" eaLnBrk="1" latinLnBrk="0" hangingPunct="1">
                        <a:defRPr sz="1800" b="1" kern="1200">
                          <a:solidFill>
                            <a:schemeClr val="tx1"/>
                          </a:solidFill>
                          <a:latin typeface="Arial Narrow"/>
                        </a:defRPr>
                      </a:lvl7pPr>
                      <a:lvl8pPr marL="3200400" algn="l" defTabSz="457200" rtl="0" eaLnBrk="1" latinLnBrk="0" hangingPunct="1">
                        <a:defRPr sz="1800" b="1" kern="1200">
                          <a:solidFill>
                            <a:schemeClr val="tx1"/>
                          </a:solidFill>
                          <a:latin typeface="Arial Narrow"/>
                        </a:defRPr>
                      </a:lvl8pPr>
                      <a:lvl9pPr marL="3657600" algn="l" defTabSz="457200" rtl="0" eaLnBrk="1" latinLnBrk="0" hangingPunct="1">
                        <a:defRPr sz="1800" b="1" kern="1200">
                          <a:solidFill>
                            <a:schemeClr val="tx1"/>
                          </a:solidFill>
                          <a:latin typeface="Arial Narrow"/>
                        </a:defRPr>
                      </a:lvl9pPr>
                    </a:lstStyle>
                    <a:p>
                      <a:pPr marL="0" marR="0" algn="ctr">
                        <a:lnSpc>
                          <a:spcPct val="100000"/>
                        </a:lnSpc>
                        <a:spcBef>
                          <a:spcPts val="0"/>
                        </a:spcBef>
                        <a:spcAft>
                          <a:spcPts val="0"/>
                        </a:spcAft>
                      </a:pPr>
                      <a:r>
                        <a:rPr lang="en-US" sz="1200" b="1" u="none" baseline="0" dirty="0">
                          <a:solidFill>
                            <a:srgbClr val="FF0000"/>
                          </a:solidFill>
                          <a:effectLst/>
                          <a:latin typeface="+mn-lt"/>
                        </a:rPr>
                        <a:t>ADVANCED TECHNOLOGY R&amp;D</a:t>
                      </a:r>
                      <a:endParaRPr lang="en-US" sz="1200" b="1" u="none" baseline="0" dirty="0">
                        <a:solidFill>
                          <a:srgbClr val="FF0000"/>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endParaRPr lang="en-US" sz="1200" b="1" baseline="0" dirty="0">
                        <a:solidFill>
                          <a:sysClr val="windowText" lastClr="000000"/>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endParaRPr lang="en-US" sz="1200" b="1" baseline="0" dirty="0">
                        <a:solidFill>
                          <a:sysClr val="windowText" lastClr="000000"/>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r">
                        <a:lnSpc>
                          <a:spcPct val="100000"/>
                        </a:lnSpc>
                        <a:spcBef>
                          <a:spcPts val="0"/>
                        </a:spcBef>
                        <a:spcAft>
                          <a:spcPts val="0"/>
                        </a:spcAft>
                      </a:pPr>
                      <a:endParaRPr lang="en-US" sz="1200" b="1" baseline="0" dirty="0">
                        <a:solidFill>
                          <a:sysClr val="windowText" lastClr="000000"/>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272249">
                <a:tc>
                  <a:txBody>
                    <a:bodyPr/>
                    <a:lstStyle>
                      <a:lvl1pPr marL="0" algn="l" defTabSz="457200" rtl="0" eaLnBrk="1" latinLnBrk="0" hangingPunct="1">
                        <a:defRPr sz="1800" b="1" kern="1200">
                          <a:solidFill>
                            <a:schemeClr val="tx1"/>
                          </a:solidFill>
                          <a:latin typeface="Arial Narrow"/>
                        </a:defRPr>
                      </a:lvl1pPr>
                      <a:lvl2pPr marL="457200" algn="l" defTabSz="457200" rtl="0" eaLnBrk="1" latinLnBrk="0" hangingPunct="1">
                        <a:defRPr sz="1800" b="1" kern="1200">
                          <a:solidFill>
                            <a:schemeClr val="tx1"/>
                          </a:solidFill>
                          <a:latin typeface="Arial Narrow"/>
                        </a:defRPr>
                      </a:lvl2pPr>
                      <a:lvl3pPr marL="914400" algn="l" defTabSz="457200" rtl="0" eaLnBrk="1" latinLnBrk="0" hangingPunct="1">
                        <a:defRPr sz="1800" b="1" kern="1200">
                          <a:solidFill>
                            <a:schemeClr val="tx1"/>
                          </a:solidFill>
                          <a:latin typeface="Arial Narrow"/>
                        </a:defRPr>
                      </a:lvl3pPr>
                      <a:lvl4pPr marL="1371600" algn="l" defTabSz="457200" rtl="0" eaLnBrk="1" latinLnBrk="0" hangingPunct="1">
                        <a:defRPr sz="1800" b="1" kern="1200">
                          <a:solidFill>
                            <a:schemeClr val="tx1"/>
                          </a:solidFill>
                          <a:latin typeface="Arial Narrow"/>
                        </a:defRPr>
                      </a:lvl4pPr>
                      <a:lvl5pPr marL="1828800" algn="l" defTabSz="457200" rtl="0" eaLnBrk="1" latinLnBrk="0" hangingPunct="1">
                        <a:defRPr sz="1800" b="1" kern="1200">
                          <a:solidFill>
                            <a:schemeClr val="tx1"/>
                          </a:solidFill>
                          <a:latin typeface="Arial Narrow"/>
                        </a:defRPr>
                      </a:lvl5pPr>
                      <a:lvl6pPr marL="2286000" algn="l" defTabSz="457200" rtl="0" eaLnBrk="1" latinLnBrk="0" hangingPunct="1">
                        <a:defRPr sz="1800" b="1" kern="1200">
                          <a:solidFill>
                            <a:schemeClr val="tx1"/>
                          </a:solidFill>
                          <a:latin typeface="Arial Narrow"/>
                        </a:defRPr>
                      </a:lvl6pPr>
                      <a:lvl7pPr marL="2743200" algn="l" defTabSz="457200" rtl="0" eaLnBrk="1" latinLnBrk="0" hangingPunct="1">
                        <a:defRPr sz="1800" b="1" kern="1200">
                          <a:solidFill>
                            <a:schemeClr val="tx1"/>
                          </a:solidFill>
                          <a:latin typeface="Arial Narrow"/>
                        </a:defRPr>
                      </a:lvl7pPr>
                      <a:lvl8pPr marL="3200400" algn="l" defTabSz="457200" rtl="0" eaLnBrk="1" latinLnBrk="0" hangingPunct="1">
                        <a:defRPr sz="1800" b="1" kern="1200">
                          <a:solidFill>
                            <a:schemeClr val="tx1"/>
                          </a:solidFill>
                          <a:latin typeface="Arial Narrow"/>
                        </a:defRPr>
                      </a:lvl8pPr>
                      <a:lvl9pPr marL="3657600" algn="l" defTabSz="457200" rtl="0" eaLnBrk="1" latinLnBrk="0" hangingPunct="1">
                        <a:defRPr sz="1800" b="1" kern="1200">
                          <a:solidFill>
                            <a:schemeClr val="tx1"/>
                          </a:solidFill>
                          <a:latin typeface="Arial Narrow"/>
                        </a:defRPr>
                      </a:lvl9pPr>
                    </a:lstStyle>
                    <a:p>
                      <a:pPr marL="0" marR="0">
                        <a:lnSpc>
                          <a:spcPct val="100000"/>
                        </a:lnSpc>
                        <a:spcBef>
                          <a:spcPts val="0"/>
                        </a:spcBef>
                        <a:spcAft>
                          <a:spcPts val="0"/>
                        </a:spcAft>
                      </a:pPr>
                      <a:r>
                        <a:rPr lang="en-US" sz="1200" b="1" u="none" strike="noStrike" baseline="0" dirty="0">
                          <a:solidFill>
                            <a:schemeClr val="tx1"/>
                          </a:solidFill>
                          <a:effectLst/>
                          <a:latin typeface="+mn-lt"/>
                        </a:rPr>
                        <a:t>Facility for Advanced Accelerator Experimental Tests II (FACET-II)</a:t>
                      </a:r>
                      <a:endParaRPr lang="en-US" sz="1200" b="1" u="none"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r>
                        <a:rPr lang="en-US" sz="1200" b="1" u="none" baseline="0" dirty="0">
                          <a:solidFill>
                            <a:schemeClr val="tx1"/>
                          </a:solidFill>
                          <a:effectLst/>
                          <a:latin typeface="+mn-lt"/>
                        </a:rPr>
                        <a:t>26</a:t>
                      </a:r>
                      <a:endParaRPr lang="en-US" sz="1200" b="1" u="none"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r>
                        <a:rPr lang="en-US" sz="1200" b="1" baseline="0" dirty="0">
                          <a:solidFill>
                            <a:schemeClr val="tx1"/>
                          </a:solidFill>
                          <a:effectLst/>
                          <a:latin typeface="+mn-lt"/>
                        </a:rPr>
                        <a:t>CD-4</a:t>
                      </a:r>
                      <a:endParaRPr lang="en-US" sz="1200" b="1" baseline="0" dirty="0">
                        <a:solidFill>
                          <a:schemeClr val="tx1"/>
                        </a:solidFill>
                        <a:effectLst/>
                        <a:latin typeface="+mn-lt"/>
                        <a:ea typeface="Calibri"/>
                        <a:cs typeface="Arial"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Arial Narrow"/>
                        </a:defRPr>
                      </a:lvl1pPr>
                      <a:lvl2pPr marL="457200" algn="l" defTabSz="457200" rtl="0" eaLnBrk="1" latinLnBrk="0" hangingPunct="1">
                        <a:defRPr sz="1800" kern="1200">
                          <a:solidFill>
                            <a:schemeClr val="tx1"/>
                          </a:solidFill>
                          <a:latin typeface="Arial Narrow"/>
                        </a:defRPr>
                      </a:lvl2pPr>
                      <a:lvl3pPr marL="914400" algn="l" defTabSz="457200" rtl="0" eaLnBrk="1" latinLnBrk="0" hangingPunct="1">
                        <a:defRPr sz="1800" kern="1200">
                          <a:solidFill>
                            <a:schemeClr val="tx1"/>
                          </a:solidFill>
                          <a:latin typeface="Arial Narrow"/>
                        </a:defRPr>
                      </a:lvl3pPr>
                      <a:lvl4pPr marL="1371600" algn="l" defTabSz="457200" rtl="0" eaLnBrk="1" latinLnBrk="0" hangingPunct="1">
                        <a:defRPr sz="1800" kern="1200">
                          <a:solidFill>
                            <a:schemeClr val="tx1"/>
                          </a:solidFill>
                          <a:latin typeface="Arial Narrow"/>
                        </a:defRPr>
                      </a:lvl4pPr>
                      <a:lvl5pPr marL="1828800" algn="l" defTabSz="457200" rtl="0" eaLnBrk="1" latinLnBrk="0" hangingPunct="1">
                        <a:defRPr sz="1800" kern="1200">
                          <a:solidFill>
                            <a:schemeClr val="tx1"/>
                          </a:solidFill>
                          <a:latin typeface="Arial Narrow"/>
                        </a:defRPr>
                      </a:lvl5pPr>
                      <a:lvl6pPr marL="2286000" algn="l" defTabSz="457200" rtl="0" eaLnBrk="1" latinLnBrk="0" hangingPunct="1">
                        <a:defRPr sz="1800" kern="1200">
                          <a:solidFill>
                            <a:schemeClr val="tx1"/>
                          </a:solidFill>
                          <a:latin typeface="Arial Narrow"/>
                        </a:defRPr>
                      </a:lvl6pPr>
                      <a:lvl7pPr marL="2743200" algn="l" defTabSz="457200" rtl="0" eaLnBrk="1" latinLnBrk="0" hangingPunct="1">
                        <a:defRPr sz="1800" kern="1200">
                          <a:solidFill>
                            <a:schemeClr val="tx1"/>
                          </a:solidFill>
                          <a:latin typeface="Arial Narrow"/>
                        </a:defRPr>
                      </a:lvl7pPr>
                      <a:lvl8pPr marL="3200400" algn="l" defTabSz="457200" rtl="0" eaLnBrk="1" latinLnBrk="0" hangingPunct="1">
                        <a:defRPr sz="1800" kern="1200">
                          <a:solidFill>
                            <a:schemeClr val="tx1"/>
                          </a:solidFill>
                          <a:latin typeface="Arial Narrow"/>
                        </a:defRPr>
                      </a:lvl8pPr>
                      <a:lvl9pPr marL="3657600" algn="l" defTabSz="457200" rtl="0" eaLnBrk="1" latinLnBrk="0" hangingPunct="1">
                        <a:defRPr sz="1800" kern="1200">
                          <a:solidFill>
                            <a:schemeClr val="tx1"/>
                          </a:solidFill>
                          <a:latin typeface="Arial Narrow"/>
                        </a:defRPr>
                      </a:lvl9pPr>
                    </a:lstStyle>
                    <a:p>
                      <a:pPr marL="0" marR="0" algn="r">
                        <a:lnSpc>
                          <a:spcPct val="100000"/>
                        </a:lnSpc>
                        <a:spcBef>
                          <a:spcPts val="0"/>
                        </a:spcBef>
                        <a:spcAft>
                          <a:spcPts val="0"/>
                        </a:spcAft>
                      </a:pPr>
                      <a:r>
                        <a:rPr lang="en-US" sz="1200" b="1" baseline="0" dirty="0">
                          <a:solidFill>
                            <a:schemeClr val="tx1"/>
                          </a:solidFill>
                          <a:effectLst/>
                          <a:latin typeface="+mn-lt"/>
                        </a:rPr>
                        <a:t>September 13, 2021</a:t>
                      </a: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bl>
          </a:graphicData>
        </a:graphic>
      </p:graphicFrame>
      <p:sp>
        <p:nvSpPr>
          <p:cNvPr id="8" name="TextBox 7">
            <a:extLst>
              <a:ext uri="{FF2B5EF4-FFF2-40B4-BE49-F238E27FC236}">
                <a16:creationId xmlns:a16="http://schemas.microsoft.com/office/drawing/2014/main" id="{084532A1-0313-4052-B4E4-FFCECBAD5740}"/>
              </a:ext>
            </a:extLst>
          </p:cNvPr>
          <p:cNvSpPr txBox="1"/>
          <p:nvPr/>
        </p:nvSpPr>
        <p:spPr>
          <a:xfrm>
            <a:off x="7234337" y="289251"/>
            <a:ext cx="1828801"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COVID seriously impacted numerous projects.</a:t>
            </a:r>
          </a:p>
        </p:txBody>
      </p:sp>
    </p:spTree>
    <p:extLst>
      <p:ext uri="{BB962C8B-B14F-4D97-AF65-F5344CB8AC3E}">
        <p14:creationId xmlns:p14="http://schemas.microsoft.com/office/powerpoint/2010/main" val="3005299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900" dirty="0">
                <a:latin typeface="Arial" panose="020B0604020202020204" pitchFamily="34" charset="0"/>
                <a:cs typeface="Arial" panose="020B0604020202020204" pitchFamily="34" charset="0"/>
              </a:rPr>
              <a:t>Closing remarks</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57F2F81-4236-40EA-BA86-9277966174F0}"/>
              </a:ext>
            </a:extLst>
          </p:cNvPr>
          <p:cNvSpPr txBox="1"/>
          <p:nvPr/>
        </p:nvSpPr>
        <p:spPr>
          <a:xfrm>
            <a:off x="524217" y="845820"/>
            <a:ext cx="8229600" cy="5586145"/>
          </a:xfrm>
          <a:prstGeom prst="rect">
            <a:avLst/>
          </a:prstGeom>
          <a:noFill/>
        </p:spPr>
        <p:txBody>
          <a:bodyPr wrap="square" rtlCol="0">
            <a:spAutoFit/>
          </a:bodyPr>
          <a:lstStyle/>
          <a:p>
            <a:r>
              <a:rPr lang="en-US" dirty="0"/>
              <a:t>The U.S. experimental particle physics program has been guided for the last several years by the strategic plan presented in the 2014 P5 report. It is time for an update.</a:t>
            </a:r>
          </a:p>
          <a:p>
            <a:endParaRPr lang="en-US" sz="1100" dirty="0"/>
          </a:p>
          <a:p>
            <a:r>
              <a:rPr lang="en-US" dirty="0"/>
              <a:t>The 2014 P5 plan is motivated by intertwined 5 science drivers:</a:t>
            </a:r>
          </a:p>
          <a:p>
            <a:pPr marL="398463" lvl="1" indent="-168275">
              <a:lnSpc>
                <a:spcPct val="120000"/>
              </a:lnSpc>
              <a:buFont typeface="Arial" panose="020B0604020202020204" pitchFamily="34" charset="0"/>
              <a:buChar char="•"/>
            </a:pPr>
            <a:r>
              <a:rPr lang="en-US" sz="1800" b="1" dirty="0">
                <a:solidFill>
                  <a:srgbClr val="0070C0"/>
                </a:solidFill>
              </a:rPr>
              <a:t>Use the Higgs boson as a new tool for discovery.</a:t>
            </a:r>
          </a:p>
          <a:p>
            <a:pPr marL="398463" lvl="1" indent="-168275">
              <a:lnSpc>
                <a:spcPct val="120000"/>
              </a:lnSpc>
              <a:buFont typeface="Arial" panose="020B0604020202020204" pitchFamily="34" charset="0"/>
              <a:buChar char="•"/>
            </a:pPr>
            <a:r>
              <a:rPr lang="en-US" sz="1800" b="1" dirty="0">
                <a:solidFill>
                  <a:srgbClr val="0070C0"/>
                </a:solidFill>
              </a:rPr>
              <a:t>Pursue the physics associated with neutrino mass.</a:t>
            </a:r>
          </a:p>
          <a:p>
            <a:pPr marL="398463" lvl="1" indent="-168275">
              <a:lnSpc>
                <a:spcPct val="120000"/>
              </a:lnSpc>
              <a:buFont typeface="Arial" panose="020B0604020202020204" pitchFamily="34" charset="0"/>
              <a:buChar char="•"/>
            </a:pPr>
            <a:r>
              <a:rPr lang="en-US" sz="1800" b="1" dirty="0">
                <a:solidFill>
                  <a:srgbClr val="0070C0"/>
                </a:solidFill>
              </a:rPr>
              <a:t>Identify the new physics of dark matter.</a:t>
            </a:r>
          </a:p>
          <a:p>
            <a:pPr marL="398463" lvl="1" indent="-168275">
              <a:lnSpc>
                <a:spcPct val="120000"/>
              </a:lnSpc>
              <a:buFont typeface="Arial" panose="020B0604020202020204" pitchFamily="34" charset="0"/>
              <a:buChar char="•"/>
            </a:pPr>
            <a:r>
              <a:rPr lang="en-US" sz="1800" b="1" dirty="0">
                <a:solidFill>
                  <a:srgbClr val="0070C0"/>
                </a:solidFill>
              </a:rPr>
              <a:t>Understand cosmic acceleration: dark energy and inflation.</a:t>
            </a:r>
          </a:p>
          <a:p>
            <a:pPr marL="398463" lvl="1" indent="-168275">
              <a:lnSpc>
                <a:spcPct val="120000"/>
              </a:lnSpc>
              <a:buFont typeface="Arial" panose="020B0604020202020204" pitchFamily="34" charset="0"/>
              <a:buChar char="•"/>
            </a:pPr>
            <a:r>
              <a:rPr lang="en-US" sz="1800" b="1" dirty="0">
                <a:solidFill>
                  <a:srgbClr val="0070C0"/>
                </a:solidFill>
              </a:rPr>
              <a:t>Explore the unknown: new particles, interactions, and physical principles. </a:t>
            </a:r>
          </a:p>
          <a:p>
            <a:pPr marL="285750" indent="-168275">
              <a:buFont typeface="Arial" panose="020B0604020202020204" pitchFamily="34" charset="0"/>
              <a:buChar char="•"/>
            </a:pPr>
            <a:endParaRPr lang="en-US" sz="1100" dirty="0"/>
          </a:p>
          <a:p>
            <a:r>
              <a:rPr lang="en-US" dirty="0"/>
              <a:t>The 2014 P5 strategic plan is:</a:t>
            </a:r>
          </a:p>
          <a:p>
            <a:pPr marL="403225" indent="-174625">
              <a:buFont typeface="Arial" panose="020B0604020202020204" pitchFamily="34" charset="0"/>
              <a:buChar char="•"/>
            </a:pPr>
            <a:r>
              <a:rPr lang="en-US" dirty="0"/>
              <a:t>science driven.</a:t>
            </a:r>
          </a:p>
          <a:p>
            <a:pPr marL="403225" indent="-174625">
              <a:buFont typeface="Arial" panose="020B0604020202020204" pitchFamily="34" charset="0"/>
              <a:buChar char="•"/>
            </a:pPr>
            <a:r>
              <a:rPr lang="en-US" dirty="0"/>
              <a:t>broad, covering a great range of different, but inter-related questions.</a:t>
            </a:r>
          </a:p>
          <a:p>
            <a:pPr marL="403225" indent="-174625">
              <a:buFont typeface="Arial" panose="020B0604020202020204" pitchFamily="34" charset="0"/>
              <a:buChar char="•"/>
            </a:pPr>
            <a:r>
              <a:rPr lang="en-US" dirty="0"/>
              <a:t>a balanced program </a:t>
            </a:r>
            <a:r>
              <a:rPr lang="en-US" sz="1600" dirty="0"/>
              <a:t>(not a strict prioritization).</a:t>
            </a:r>
          </a:p>
          <a:p>
            <a:pPr marL="403225" indent="-174625">
              <a:buFont typeface="Arial" panose="020B0604020202020204" pitchFamily="34" charset="0"/>
              <a:buChar char="•"/>
            </a:pPr>
            <a:r>
              <a:rPr lang="en-US" dirty="0"/>
              <a:t>part of a global program of international collaborations &amp; shared facilities.</a:t>
            </a:r>
          </a:p>
          <a:p>
            <a:endParaRPr lang="en-US" sz="1100" dirty="0"/>
          </a:p>
          <a:p>
            <a:r>
              <a:rPr lang="en-US" dirty="0"/>
              <a:t>The 2023 P5 strategic plan will build upon today’s experimental program and upon the projects that will soon complete. This Snowmass Community Summer Study will provide the new information upon which the 2023 P5 strategic plan will be built.</a:t>
            </a:r>
          </a:p>
          <a:p>
            <a:pPr marL="457200"/>
            <a:r>
              <a:rPr lang="en-US" dirty="0"/>
              <a:t>=&gt; Let’s assemble a plan that shares the strong characteristics of the 2014 plan.</a:t>
            </a:r>
          </a:p>
        </p:txBody>
      </p:sp>
    </p:spTree>
    <p:extLst>
      <p:ext uri="{BB962C8B-B14F-4D97-AF65-F5344CB8AC3E}">
        <p14:creationId xmlns:p14="http://schemas.microsoft.com/office/powerpoint/2010/main" val="404166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79F4D60-7893-472F-AD09-C66586427343}"/>
              </a:ext>
            </a:extLst>
          </p:cNvPr>
          <p:cNvSpPr txBox="1"/>
          <p:nvPr/>
        </p:nvSpPr>
        <p:spPr>
          <a:xfrm>
            <a:off x="2308860" y="2613660"/>
            <a:ext cx="4556760" cy="1446550"/>
          </a:xfrm>
          <a:prstGeom prst="rect">
            <a:avLst/>
          </a:prstGeom>
          <a:noFill/>
          <a:ln w="57150">
            <a:solidFill>
              <a:schemeClr val="bg1">
                <a:lumMod val="75000"/>
              </a:schemeClr>
            </a:solidFill>
          </a:ln>
        </p:spPr>
        <p:txBody>
          <a:bodyPr wrap="square" rtlCol="0">
            <a:spAutoFit/>
          </a:bodyPr>
          <a:lstStyle/>
          <a:p>
            <a:pPr algn="ctr"/>
            <a:endParaRPr lang="en-US" sz="2400" b="1" dirty="0"/>
          </a:p>
          <a:p>
            <a:pPr algn="ctr"/>
            <a:r>
              <a:rPr lang="en-US" sz="4000" b="1" dirty="0"/>
              <a:t>Thank you.</a:t>
            </a:r>
          </a:p>
          <a:p>
            <a:pPr algn="ctr"/>
            <a:endParaRPr lang="en-US" sz="2400" b="1" dirty="0"/>
          </a:p>
        </p:txBody>
      </p:sp>
    </p:spTree>
    <p:extLst>
      <p:ext uri="{BB962C8B-B14F-4D97-AF65-F5344CB8AC3E}">
        <p14:creationId xmlns:p14="http://schemas.microsoft.com/office/powerpoint/2010/main" val="304304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93261" y="110519"/>
            <a:ext cx="7920892" cy="563562"/>
          </a:xfrm>
        </p:spPr>
        <p:txBody>
          <a:bodyPr/>
          <a:lstStyle/>
          <a:p>
            <a:pPr algn="l"/>
            <a:r>
              <a:rPr lang="en-US" sz="2400" dirty="0">
                <a:latin typeface="Arial" panose="020B0604020202020204" pitchFamily="34" charset="0"/>
                <a:cs typeface="Arial" panose="020B0604020202020204" pitchFamily="34" charset="0"/>
              </a:rPr>
              <a:t>Strategic vision of 2014 P5: </a:t>
            </a:r>
            <a:r>
              <a:rPr lang="en-US" sz="2400" dirty="0">
                <a:solidFill>
                  <a:srgbClr val="C00000"/>
                </a:solidFill>
                <a:latin typeface="Arial" panose="020B0604020202020204" pitchFamily="34" charset="0"/>
                <a:cs typeface="Arial" panose="020B0604020202020204" pitchFamily="34" charset="0"/>
              </a:rPr>
              <a:t>Particle physics is global</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37F6D2D-E0F1-4BC9-BBF7-2E8CE94C66D6}"/>
              </a:ext>
            </a:extLst>
          </p:cNvPr>
          <p:cNvSpPr txBox="1"/>
          <p:nvPr/>
        </p:nvSpPr>
        <p:spPr>
          <a:xfrm>
            <a:off x="1107347" y="3094207"/>
            <a:ext cx="6602136" cy="369332"/>
          </a:xfrm>
          <a:prstGeom prst="rect">
            <a:avLst/>
          </a:prstGeom>
          <a:noFill/>
        </p:spPr>
        <p:txBody>
          <a:bodyPr wrap="square" rtlCol="0">
            <a:spAutoFit/>
          </a:bodyPr>
          <a:lstStyle/>
          <a:p>
            <a:pPr algn="ctr"/>
            <a:r>
              <a:rPr lang="en-US" dirty="0"/>
              <a:t>P5 = Particle Physics Project Prioritization Process</a:t>
            </a:r>
          </a:p>
        </p:txBody>
      </p:sp>
      <p:grpSp>
        <p:nvGrpSpPr>
          <p:cNvPr id="8" name="Group 4">
            <a:extLst>
              <a:ext uri="{FF2B5EF4-FFF2-40B4-BE49-F238E27FC236}">
                <a16:creationId xmlns:a16="http://schemas.microsoft.com/office/drawing/2014/main" id="{3ECFC902-E927-4C14-8750-6716AB66B826}"/>
              </a:ext>
            </a:extLst>
          </p:cNvPr>
          <p:cNvGrpSpPr>
            <a:grpSpLocks noChangeAspect="1"/>
          </p:cNvGrpSpPr>
          <p:nvPr/>
        </p:nvGrpSpPr>
        <p:grpSpPr bwMode="auto">
          <a:xfrm>
            <a:off x="957263" y="1713082"/>
            <a:ext cx="7004050" cy="1381125"/>
            <a:chOff x="603" y="1062"/>
            <a:chExt cx="4412" cy="870"/>
          </a:xfrm>
        </p:grpSpPr>
        <p:sp>
          <p:nvSpPr>
            <p:cNvPr id="9" name="AutoShape 3">
              <a:extLst>
                <a:ext uri="{FF2B5EF4-FFF2-40B4-BE49-F238E27FC236}">
                  <a16:creationId xmlns:a16="http://schemas.microsoft.com/office/drawing/2014/main" id="{5DD05FA5-2C66-4D2F-88DC-1DF64C86A4A7}"/>
                </a:ext>
              </a:extLst>
            </p:cNvPr>
            <p:cNvSpPr>
              <a:spLocks noChangeAspect="1" noChangeArrowheads="1" noTextEdit="1"/>
            </p:cNvSpPr>
            <p:nvPr/>
          </p:nvSpPr>
          <p:spPr bwMode="auto">
            <a:xfrm>
              <a:off x="603" y="1062"/>
              <a:ext cx="4412" cy="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3317" name="Picture 5">
              <a:extLst>
                <a:ext uri="{FF2B5EF4-FFF2-40B4-BE49-F238E27FC236}">
                  <a16:creationId xmlns:a16="http://schemas.microsoft.com/office/drawing/2014/main" id="{23A60012-3F44-4445-AFD3-2C9AD780C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 y="1062"/>
              <a:ext cx="4419" cy="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a:extLst>
              <a:ext uri="{FF2B5EF4-FFF2-40B4-BE49-F238E27FC236}">
                <a16:creationId xmlns:a16="http://schemas.microsoft.com/office/drawing/2014/main" id="{91E50CF2-038C-4F73-8A8B-B75D828D24C4}"/>
              </a:ext>
            </a:extLst>
          </p:cNvPr>
          <p:cNvSpPr/>
          <p:nvPr/>
        </p:nvSpPr>
        <p:spPr>
          <a:xfrm>
            <a:off x="1981200" y="3094207"/>
            <a:ext cx="4869180"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BB1621D0-17D2-4417-83FC-008F3C07E739}"/>
              </a:ext>
            </a:extLst>
          </p:cNvPr>
          <p:cNvSpPr>
            <a:spLocks noGrp="1"/>
          </p:cNvSpPr>
          <p:nvPr>
            <p:ph idx="1"/>
          </p:nvPr>
        </p:nvSpPr>
        <p:spPr>
          <a:xfrm>
            <a:off x="457200" y="889818"/>
            <a:ext cx="8229600" cy="5867400"/>
          </a:xfrm>
        </p:spPr>
        <p:txBody>
          <a:bodyPr>
            <a:noAutofit/>
          </a:bodyPr>
          <a:lstStyle/>
          <a:p>
            <a:pPr marL="0" indent="0">
              <a:buNone/>
            </a:pPr>
            <a:r>
              <a:rPr lang="en-US" sz="2000" b="1" dirty="0"/>
              <a:t>The current U.S. HEP program is guided by the 10-year strategic plan of 2014 P5 report:</a:t>
            </a:r>
          </a:p>
          <a:p>
            <a:pPr marL="0" indent="0">
              <a:buNone/>
            </a:pPr>
            <a:endParaRPr lang="en-US" sz="1800" b="1" dirty="0">
              <a:solidFill>
                <a:srgbClr val="339933"/>
              </a:solidFill>
            </a:endParaRPr>
          </a:p>
          <a:p>
            <a:pPr marL="0" indent="0">
              <a:buNone/>
            </a:pPr>
            <a:endParaRPr lang="en-US" sz="1800" b="1" dirty="0">
              <a:solidFill>
                <a:srgbClr val="339933"/>
              </a:solidFill>
            </a:endParaRPr>
          </a:p>
          <a:p>
            <a:pPr marL="0" indent="0">
              <a:buNone/>
            </a:pPr>
            <a:endParaRPr lang="en-US" sz="1800" b="1" dirty="0">
              <a:solidFill>
                <a:srgbClr val="339933"/>
              </a:solidFill>
            </a:endParaRPr>
          </a:p>
          <a:p>
            <a:pPr marL="0" indent="0">
              <a:buNone/>
            </a:pPr>
            <a:endParaRPr lang="en-US" sz="1800" b="1" dirty="0">
              <a:solidFill>
                <a:srgbClr val="339933"/>
              </a:solidFill>
            </a:endParaRPr>
          </a:p>
          <a:p>
            <a:pPr marL="0" indent="0">
              <a:buNone/>
            </a:pPr>
            <a:endParaRPr lang="en-US" b="1" dirty="0">
              <a:solidFill>
                <a:srgbClr val="339933"/>
              </a:solidFill>
            </a:endParaRPr>
          </a:p>
          <a:p>
            <a:pPr marL="0" indent="0">
              <a:buNone/>
            </a:pPr>
            <a:r>
              <a:rPr lang="en-US" sz="1800" b="1" i="1" dirty="0">
                <a:solidFill>
                  <a:srgbClr val="0070C0"/>
                </a:solidFill>
              </a:rPr>
              <a:t>“Pursue the most important opportunities wherever they are, and host unique, world-class facilities that engage the global scientific community.”</a:t>
            </a:r>
          </a:p>
          <a:p>
            <a:pPr marL="0" indent="0">
              <a:buNone/>
            </a:pPr>
            <a:endParaRPr lang="en-US" sz="1800" b="1" dirty="0">
              <a:solidFill>
                <a:srgbClr val="339933"/>
              </a:solidFill>
            </a:endParaRPr>
          </a:p>
          <a:p>
            <a:pPr marL="57150" indent="0">
              <a:buNone/>
            </a:pPr>
            <a:r>
              <a:rPr lang="en-US" sz="1800" b="1" i="1" dirty="0">
                <a:solidFill>
                  <a:schemeClr val="tx1"/>
                </a:solidFill>
              </a:rPr>
              <a:t>“The United States and major players in other regions can together address the full breadth of the field's most urgent scientific questions if each hosts a unique world-class facility at home and partners in high-priority facilities hosted elsewhere.”</a:t>
            </a:r>
          </a:p>
          <a:p>
            <a:pPr marL="57150" indent="0">
              <a:buNone/>
            </a:pPr>
            <a:endParaRPr lang="en-US" sz="1800" i="1" dirty="0">
              <a:solidFill>
                <a:schemeClr val="tx1"/>
              </a:solidFill>
            </a:endParaRPr>
          </a:p>
          <a:p>
            <a:pPr marL="57150" indent="0">
              <a:buNone/>
            </a:pPr>
            <a:r>
              <a:rPr lang="en-US" sz="1800" dirty="0">
                <a:solidFill>
                  <a:schemeClr val="tx1"/>
                </a:solidFill>
              </a:rPr>
              <a:t>The U.S. experimental program depends upon reliable partnerships.</a:t>
            </a:r>
            <a:endParaRPr lang="en-US" sz="1800" b="1" dirty="0">
              <a:solidFill>
                <a:schemeClr val="tx1"/>
              </a:solidFill>
            </a:endParaRPr>
          </a:p>
        </p:txBody>
      </p:sp>
    </p:spTree>
    <p:extLst>
      <p:ext uri="{BB962C8B-B14F-4D97-AF65-F5344CB8AC3E}">
        <p14:creationId xmlns:p14="http://schemas.microsoft.com/office/powerpoint/2010/main" val="3172501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3200" dirty="0">
                <a:latin typeface="Arial" panose="020B0604020202020204" pitchFamily="34" charset="0"/>
                <a:cs typeface="Arial" panose="020B0604020202020204" pitchFamily="34" charset="0"/>
              </a:rPr>
              <a:t>2014 P5’s Science Drivers</a:t>
            </a:r>
            <a:endParaRPr lang="en-US" sz="29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EC93D6FA-BAA2-4D7D-9861-7039001DB181}"/>
              </a:ext>
            </a:extLst>
          </p:cNvPr>
          <p:cNvSpPr>
            <a:spLocks noGrp="1"/>
          </p:cNvSpPr>
          <p:nvPr>
            <p:ph idx="1"/>
          </p:nvPr>
        </p:nvSpPr>
        <p:spPr>
          <a:xfrm>
            <a:off x="523568" y="868198"/>
            <a:ext cx="8330872" cy="5867400"/>
          </a:xfrm>
        </p:spPr>
        <p:txBody>
          <a:bodyPr>
            <a:noAutofit/>
          </a:bodyPr>
          <a:lstStyle/>
          <a:p>
            <a:pPr marL="0" indent="0">
              <a:buNone/>
            </a:pPr>
            <a:r>
              <a:rPr lang="en-US" sz="1800" b="1" dirty="0">
                <a:solidFill>
                  <a:schemeClr val="accent5">
                    <a:lumMod val="75000"/>
                  </a:schemeClr>
                </a:solidFill>
              </a:rPr>
              <a:t>2014 P5 distilled the compelling scientific questions developed by the 2012-2013 Snowmass community process into five topics that should drive the U.S. HEP program for the subsequent 10 years </a:t>
            </a:r>
            <a:r>
              <a:rPr lang="en-US" sz="1800" dirty="0">
                <a:solidFill>
                  <a:schemeClr val="accent5">
                    <a:lumMod val="75000"/>
                  </a:schemeClr>
                </a:solidFill>
              </a:rPr>
              <a:t>(within a 20-year vision)</a:t>
            </a:r>
            <a:r>
              <a:rPr lang="en-US" sz="1800" b="1" dirty="0">
                <a:solidFill>
                  <a:schemeClr val="accent5">
                    <a:lumMod val="75000"/>
                  </a:schemeClr>
                </a:solidFill>
              </a:rPr>
              <a:t>:</a:t>
            </a:r>
            <a:endParaRPr lang="en-US" sz="100" b="1" dirty="0">
              <a:solidFill>
                <a:srgbClr val="0070C0"/>
              </a:solidFill>
            </a:endParaRPr>
          </a:p>
          <a:p>
            <a:pPr lvl="1">
              <a:lnSpc>
                <a:spcPct val="120000"/>
              </a:lnSpc>
            </a:pPr>
            <a:r>
              <a:rPr lang="en-US" sz="2000" b="1" dirty="0">
                <a:solidFill>
                  <a:srgbClr val="0070C0"/>
                </a:solidFill>
              </a:rPr>
              <a:t>Use the Higgs boson as a new tool for discovery.</a:t>
            </a:r>
          </a:p>
          <a:p>
            <a:pPr lvl="1">
              <a:lnSpc>
                <a:spcPct val="120000"/>
              </a:lnSpc>
            </a:pPr>
            <a:r>
              <a:rPr lang="en-US" sz="2000" b="1" dirty="0">
                <a:solidFill>
                  <a:srgbClr val="0070C0"/>
                </a:solidFill>
              </a:rPr>
              <a:t>Pursue the physics associated with neutrino mass.</a:t>
            </a:r>
          </a:p>
          <a:p>
            <a:pPr lvl="1">
              <a:lnSpc>
                <a:spcPct val="120000"/>
              </a:lnSpc>
            </a:pPr>
            <a:r>
              <a:rPr lang="en-US" sz="2000" b="1" dirty="0">
                <a:solidFill>
                  <a:srgbClr val="0070C0"/>
                </a:solidFill>
              </a:rPr>
              <a:t>Identify the new physics of dark matter.</a:t>
            </a:r>
          </a:p>
          <a:p>
            <a:pPr lvl="1">
              <a:lnSpc>
                <a:spcPct val="120000"/>
              </a:lnSpc>
            </a:pPr>
            <a:r>
              <a:rPr lang="en-US" sz="2000" b="1" dirty="0">
                <a:solidFill>
                  <a:srgbClr val="0070C0"/>
                </a:solidFill>
              </a:rPr>
              <a:t>Understand cosmic acceleration: dark energy and inflation.</a:t>
            </a:r>
          </a:p>
          <a:p>
            <a:pPr lvl="1">
              <a:lnSpc>
                <a:spcPct val="120000"/>
              </a:lnSpc>
            </a:pPr>
            <a:r>
              <a:rPr lang="en-US" sz="2000" b="1" dirty="0">
                <a:solidFill>
                  <a:srgbClr val="0070C0"/>
                </a:solidFill>
              </a:rPr>
              <a:t>Explore the unknown: new particles, interactions, and physical principles. </a:t>
            </a:r>
          </a:p>
          <a:p>
            <a:pPr marL="114300" indent="0">
              <a:lnSpc>
                <a:spcPct val="120000"/>
              </a:lnSpc>
              <a:spcBef>
                <a:spcPts val="0"/>
              </a:spcBef>
              <a:buNone/>
            </a:pPr>
            <a:endParaRPr lang="en-US" sz="700" b="1" dirty="0">
              <a:solidFill>
                <a:schemeClr val="accent5">
                  <a:lumMod val="75000"/>
                </a:schemeClr>
              </a:solidFill>
            </a:endParaRPr>
          </a:p>
          <a:p>
            <a:pPr marL="114300" indent="0">
              <a:lnSpc>
                <a:spcPct val="120000"/>
              </a:lnSpc>
              <a:spcBef>
                <a:spcPts val="0"/>
              </a:spcBef>
              <a:buNone/>
            </a:pPr>
            <a:r>
              <a:rPr lang="en-US" sz="1800" b="1" dirty="0">
                <a:solidFill>
                  <a:schemeClr val="accent5">
                    <a:lumMod val="75000"/>
                  </a:schemeClr>
                </a:solidFill>
              </a:rPr>
              <a:t>P5 emphasized that the 5 science drivers are intertwined,</a:t>
            </a:r>
          </a:p>
          <a:p>
            <a:pPr marL="342900" indent="0">
              <a:lnSpc>
                <a:spcPct val="120000"/>
              </a:lnSpc>
              <a:spcBef>
                <a:spcPts val="0"/>
              </a:spcBef>
              <a:buNone/>
            </a:pPr>
            <a:r>
              <a:rPr lang="en-US" sz="1600" i="1" dirty="0">
                <a:solidFill>
                  <a:schemeClr val="accent5">
                    <a:lumMod val="75000"/>
                  </a:schemeClr>
                </a:solidFill>
              </a:rPr>
              <a:t>e.g.</a:t>
            </a:r>
            <a:r>
              <a:rPr lang="en-US" sz="1600" dirty="0">
                <a:solidFill>
                  <a:schemeClr val="accent5">
                    <a:lumMod val="75000"/>
                  </a:schemeClr>
                </a:solidFill>
              </a:rPr>
              <a:t> synergy between precision physics and direct production,</a:t>
            </a:r>
          </a:p>
          <a:p>
            <a:pPr marL="342900" indent="0">
              <a:lnSpc>
                <a:spcPct val="120000"/>
              </a:lnSpc>
              <a:spcBef>
                <a:spcPts val="0"/>
              </a:spcBef>
              <a:buNone/>
            </a:pPr>
            <a:r>
              <a:rPr lang="en-US" sz="1600" dirty="0">
                <a:solidFill>
                  <a:schemeClr val="accent5">
                    <a:lumMod val="75000"/>
                  </a:schemeClr>
                </a:solidFill>
              </a:rPr>
              <a:t>or the insights that cosmic surveys shed on neutrino properties.</a:t>
            </a:r>
            <a:endParaRPr lang="en-US" sz="1600" b="1" dirty="0">
              <a:solidFill>
                <a:schemeClr val="accent5">
                  <a:lumMod val="75000"/>
                </a:schemeClr>
              </a:solidFill>
            </a:endParaRPr>
          </a:p>
          <a:p>
            <a:pPr marL="114300" indent="0">
              <a:lnSpc>
                <a:spcPct val="120000"/>
              </a:lnSpc>
              <a:buNone/>
            </a:pPr>
            <a:endParaRPr lang="en-US" sz="600" dirty="0">
              <a:solidFill>
                <a:schemeClr val="accent5">
                  <a:lumMod val="75000"/>
                </a:schemeClr>
              </a:solidFill>
            </a:endParaRPr>
          </a:p>
          <a:p>
            <a:pPr marL="114300" indent="0">
              <a:lnSpc>
                <a:spcPct val="120000"/>
              </a:lnSpc>
              <a:buNone/>
            </a:pPr>
            <a:r>
              <a:rPr lang="en-US" sz="1800" b="1" dirty="0">
                <a:solidFill>
                  <a:schemeClr val="accent5">
                    <a:lumMod val="75000"/>
                  </a:schemeClr>
                </a:solidFill>
              </a:rPr>
              <a:t>P5 then identified the highest priority projects for a balanced program that addresses these science drivers in constrained budget scenarios.</a:t>
            </a:r>
            <a:endParaRPr lang="en-US" sz="2000" b="1" dirty="0">
              <a:solidFill>
                <a:schemeClr val="accent5">
                  <a:lumMod val="75000"/>
                </a:schemeClr>
              </a:solidFill>
            </a:endParaRPr>
          </a:p>
        </p:txBody>
      </p:sp>
    </p:spTree>
    <p:extLst>
      <p:ext uri="{BB962C8B-B14F-4D97-AF65-F5344CB8AC3E}">
        <p14:creationId xmlns:p14="http://schemas.microsoft.com/office/powerpoint/2010/main" val="1175058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900" dirty="0">
                <a:latin typeface="Arial" panose="020B0604020202020204" pitchFamily="34" charset="0"/>
                <a:cs typeface="Arial" panose="020B0604020202020204" pitchFamily="34" charset="0"/>
              </a:rPr>
              <a:t>Foundations of the experimental program</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24BAECE-D259-4708-9DD5-6A87C6B14AAE}"/>
              </a:ext>
            </a:extLst>
          </p:cNvPr>
          <p:cNvSpPr txBox="1"/>
          <p:nvPr/>
        </p:nvSpPr>
        <p:spPr>
          <a:xfrm>
            <a:off x="476745" y="937260"/>
            <a:ext cx="8210055" cy="830997"/>
          </a:xfrm>
          <a:prstGeom prst="rect">
            <a:avLst/>
          </a:prstGeom>
          <a:noFill/>
        </p:spPr>
        <p:txBody>
          <a:bodyPr wrap="square" rtlCol="0">
            <a:spAutoFit/>
          </a:bodyPr>
          <a:lstStyle/>
          <a:p>
            <a:r>
              <a:rPr lang="en-US" sz="2400" b="1" dirty="0">
                <a:solidFill>
                  <a:srgbClr val="002060"/>
                </a:solidFill>
              </a:rPr>
              <a:t>The experimental program is built upon the foundation of other critical research activities.</a:t>
            </a:r>
            <a:endParaRPr lang="en-US" sz="2400" b="1" dirty="0">
              <a:solidFill>
                <a:schemeClr val="accent1">
                  <a:lumMod val="75000"/>
                </a:schemeClr>
              </a:solidFill>
            </a:endParaRPr>
          </a:p>
        </p:txBody>
      </p:sp>
      <p:sp>
        <p:nvSpPr>
          <p:cNvPr id="9" name="TextBox 8">
            <a:extLst>
              <a:ext uri="{FF2B5EF4-FFF2-40B4-BE49-F238E27FC236}">
                <a16:creationId xmlns:a16="http://schemas.microsoft.com/office/drawing/2014/main" id="{F9F29AFC-376B-4CDD-8F3F-93D4E2599598}"/>
              </a:ext>
            </a:extLst>
          </p:cNvPr>
          <p:cNvSpPr txBox="1"/>
          <p:nvPr/>
        </p:nvSpPr>
        <p:spPr>
          <a:xfrm>
            <a:off x="437655" y="1740330"/>
            <a:ext cx="8210055" cy="2739211"/>
          </a:xfrm>
          <a:prstGeom prst="rect">
            <a:avLst/>
          </a:prstGeom>
          <a:noFill/>
        </p:spPr>
        <p:txBody>
          <a:bodyPr wrap="square" rtlCol="0">
            <a:spAutoFit/>
          </a:bodyPr>
          <a:lstStyle/>
          <a:p>
            <a:pPr marL="742950" lvl="1" indent="-285750">
              <a:buFont typeface="Arial" panose="020B0604020202020204" pitchFamily="34" charset="0"/>
              <a:buChar char="•"/>
            </a:pPr>
            <a:r>
              <a:rPr lang="en-US" sz="2000" b="1" dirty="0">
                <a:solidFill>
                  <a:srgbClr val="0070C0"/>
                </a:solidFill>
              </a:rPr>
              <a:t>Theory</a:t>
            </a:r>
          </a:p>
          <a:p>
            <a:pPr marL="742950" lvl="1" indent="-285750">
              <a:buFont typeface="Arial" panose="020B0604020202020204" pitchFamily="34" charset="0"/>
              <a:buChar char="•"/>
            </a:pPr>
            <a:r>
              <a:rPr lang="en-US" sz="2000" b="1" dirty="0">
                <a:solidFill>
                  <a:srgbClr val="0070C0"/>
                </a:solidFill>
              </a:rPr>
              <a:t>Technology R&amp;D:</a:t>
            </a:r>
          </a:p>
          <a:p>
            <a:pPr marL="1200150" lvl="2" indent="-285750">
              <a:buFont typeface="Arial" panose="020B0604020202020204" pitchFamily="34" charset="0"/>
              <a:buChar char="•"/>
            </a:pPr>
            <a:r>
              <a:rPr lang="en-US" sz="2000" b="1" dirty="0">
                <a:solidFill>
                  <a:srgbClr val="0070C0"/>
                </a:solidFill>
              </a:rPr>
              <a:t>Accelerator R&amp;D</a:t>
            </a:r>
          </a:p>
          <a:p>
            <a:pPr marL="1657350" lvl="3" indent="-285750">
              <a:buFont typeface="Arial" panose="020B0604020202020204" pitchFamily="34" charset="0"/>
              <a:buChar char="•"/>
            </a:pPr>
            <a:r>
              <a:rPr lang="en-US" b="1" dirty="0">
                <a:solidFill>
                  <a:srgbClr val="0070C0"/>
                </a:solidFill>
              </a:rPr>
              <a:t>See the 2015 HEPAP Accelerator R&amp;D Subpanel report.</a:t>
            </a:r>
          </a:p>
          <a:p>
            <a:pPr marL="1200150" lvl="2" indent="-285750">
              <a:buFont typeface="Arial" panose="020B0604020202020204" pitchFamily="34" charset="0"/>
              <a:buChar char="•"/>
            </a:pPr>
            <a:r>
              <a:rPr lang="en-US" sz="2000" b="1" dirty="0">
                <a:solidFill>
                  <a:srgbClr val="0070C0"/>
                </a:solidFill>
              </a:rPr>
              <a:t>Detector R&amp;D</a:t>
            </a:r>
          </a:p>
          <a:p>
            <a:pPr marL="1657350" lvl="3" indent="-285750">
              <a:buFont typeface="Arial" panose="020B0604020202020204" pitchFamily="34" charset="0"/>
              <a:buChar char="•"/>
            </a:pPr>
            <a:r>
              <a:rPr lang="en-US" b="1" dirty="0">
                <a:solidFill>
                  <a:srgbClr val="0070C0"/>
                </a:solidFill>
              </a:rPr>
              <a:t>See recent basic research needs (BRN) report.</a:t>
            </a:r>
          </a:p>
          <a:p>
            <a:pPr marL="1657350" lvl="3" indent="-285750">
              <a:buFont typeface="Arial" panose="020B0604020202020204" pitchFamily="34" charset="0"/>
              <a:buChar char="•"/>
            </a:pPr>
            <a:r>
              <a:rPr lang="en-US" b="1" dirty="0">
                <a:solidFill>
                  <a:srgbClr val="0070C0"/>
                </a:solidFill>
              </a:rPr>
              <a:t>including microelectronics</a:t>
            </a:r>
          </a:p>
          <a:p>
            <a:pPr marL="742950" lvl="1" indent="-285750">
              <a:buFont typeface="Arial" panose="020B0604020202020204" pitchFamily="34" charset="0"/>
              <a:buChar char="•"/>
            </a:pPr>
            <a:r>
              <a:rPr lang="en-US" sz="2000" b="1" dirty="0">
                <a:solidFill>
                  <a:srgbClr val="0070C0"/>
                </a:solidFill>
              </a:rPr>
              <a:t>Software &amp; Computing</a:t>
            </a:r>
          </a:p>
          <a:p>
            <a:pPr marL="1200150" lvl="2" indent="-285750">
              <a:buFont typeface="Arial" panose="020B0604020202020204" pitchFamily="34" charset="0"/>
              <a:buChar char="•"/>
            </a:pPr>
            <a:r>
              <a:rPr lang="en-US" b="1" dirty="0">
                <a:solidFill>
                  <a:srgbClr val="0070C0"/>
                </a:solidFill>
              </a:rPr>
              <a:t>including AI/ML</a:t>
            </a:r>
          </a:p>
        </p:txBody>
      </p:sp>
      <p:sp>
        <p:nvSpPr>
          <p:cNvPr id="10" name="TextBox 9">
            <a:extLst>
              <a:ext uri="{FF2B5EF4-FFF2-40B4-BE49-F238E27FC236}">
                <a16:creationId xmlns:a16="http://schemas.microsoft.com/office/drawing/2014/main" id="{3798E5E7-61DF-4FA6-8342-CB6F08A9527C}"/>
              </a:ext>
            </a:extLst>
          </p:cNvPr>
          <p:cNvSpPr txBox="1"/>
          <p:nvPr/>
        </p:nvSpPr>
        <p:spPr>
          <a:xfrm>
            <a:off x="399149" y="4747260"/>
            <a:ext cx="8287651" cy="369332"/>
          </a:xfrm>
          <a:prstGeom prst="rect">
            <a:avLst/>
          </a:prstGeom>
          <a:noFill/>
        </p:spPr>
        <p:txBody>
          <a:bodyPr wrap="square" rtlCol="0">
            <a:spAutoFit/>
          </a:bodyPr>
          <a:lstStyle/>
          <a:p>
            <a:pPr marL="228600" lvl="1"/>
            <a:r>
              <a:rPr lang="en-US" b="1" dirty="0">
                <a:solidFill>
                  <a:srgbClr val="0070C0"/>
                </a:solidFill>
              </a:rPr>
              <a:t>DOE &amp; NSF support theoretical + experimental Quantum Information Science.</a:t>
            </a:r>
          </a:p>
        </p:txBody>
      </p:sp>
      <p:sp>
        <p:nvSpPr>
          <p:cNvPr id="13" name="TextBox 12">
            <a:extLst>
              <a:ext uri="{FF2B5EF4-FFF2-40B4-BE49-F238E27FC236}">
                <a16:creationId xmlns:a16="http://schemas.microsoft.com/office/drawing/2014/main" id="{B60638BC-BBF8-4053-8231-6A52E30D0DD5}"/>
              </a:ext>
            </a:extLst>
          </p:cNvPr>
          <p:cNvSpPr txBox="1"/>
          <p:nvPr/>
        </p:nvSpPr>
        <p:spPr>
          <a:xfrm>
            <a:off x="399149" y="5282611"/>
            <a:ext cx="8377528" cy="830997"/>
          </a:xfrm>
          <a:prstGeom prst="rect">
            <a:avLst/>
          </a:prstGeom>
          <a:noFill/>
        </p:spPr>
        <p:txBody>
          <a:bodyPr wrap="square" rtlCol="0">
            <a:spAutoFit/>
          </a:bodyPr>
          <a:lstStyle/>
          <a:p>
            <a:r>
              <a:rPr lang="en-US" sz="2400" b="1" dirty="0"/>
              <a:t>The experimental program, and its foundation, cannot exist without its expert science &amp; technology workforce.</a:t>
            </a:r>
          </a:p>
        </p:txBody>
      </p:sp>
    </p:spTree>
    <p:extLst>
      <p:ext uri="{BB962C8B-B14F-4D97-AF65-F5344CB8AC3E}">
        <p14:creationId xmlns:p14="http://schemas.microsoft.com/office/powerpoint/2010/main" val="1450093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LAS measurements of cross-section times branching ratio, for different production mechanisms and decay channels.">
            <a:extLst>
              <a:ext uri="{FF2B5EF4-FFF2-40B4-BE49-F238E27FC236}">
                <a16:creationId xmlns:a16="http://schemas.microsoft.com/office/drawing/2014/main" id="{778DCFB7-CCDB-43A5-87D2-D85F11AA82A3}"/>
              </a:ext>
            </a:extLst>
          </p:cNvPr>
          <p:cNvPicPr>
            <a:picLocks noChangeAspect="1"/>
          </p:cNvPicPr>
          <p:nvPr/>
        </p:nvPicPr>
        <p:blipFill>
          <a:blip r:embed="rId2"/>
          <a:stretch>
            <a:fillRect/>
          </a:stretch>
        </p:blipFill>
        <p:spPr>
          <a:xfrm>
            <a:off x="6008538" y="2353721"/>
            <a:ext cx="2779073" cy="4118183"/>
          </a:xfrm>
          <a:prstGeom prst="rect">
            <a:avLst/>
          </a:prstGeom>
        </p:spPr>
      </p:pic>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400" b="1" dirty="0">
                <a:solidFill>
                  <a:srgbClr val="0070C0"/>
                </a:solidFill>
                <a:latin typeface="Arial" panose="020B0604020202020204" pitchFamily="34" charset="0"/>
                <a:cs typeface="Arial" panose="020B0604020202020204" pitchFamily="34" charset="0"/>
              </a:rPr>
              <a:t>Use the Higgs boson as a new tool for discovery.</a:t>
            </a:r>
            <a:endParaRPr lang="en-US" sz="24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Snowmass 07/17/2022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図 13" descr="Higgs boson production channels in proton-proton collisions">
            <a:extLst>
              <a:ext uri="{FF2B5EF4-FFF2-40B4-BE49-F238E27FC236}">
                <a16:creationId xmlns:a16="http://schemas.microsoft.com/office/drawing/2014/main" id="{D337E705-0185-4D38-AFAD-566A4D91D583}"/>
              </a:ext>
            </a:extLst>
          </p:cNvPr>
          <p:cNvPicPr preferRelativeResize="0">
            <a:picLocks noChangeAspect="1"/>
          </p:cNvPicPr>
          <p:nvPr/>
        </p:nvPicPr>
        <p:blipFill>
          <a:blip r:embed="rId4"/>
          <a:stretch>
            <a:fillRect/>
          </a:stretch>
        </p:blipFill>
        <p:spPr>
          <a:xfrm>
            <a:off x="524316" y="844518"/>
            <a:ext cx="8122024" cy="1680318"/>
          </a:xfrm>
          <a:prstGeom prst="rect">
            <a:avLst/>
          </a:prstGeom>
          <a:ln>
            <a:solidFill>
              <a:srgbClr val="000000"/>
            </a:solidFill>
          </a:ln>
        </p:spPr>
      </p:pic>
      <p:sp>
        <p:nvSpPr>
          <p:cNvPr id="13" name="Rectangle 12">
            <a:extLst>
              <a:ext uri="{FF2B5EF4-FFF2-40B4-BE49-F238E27FC236}">
                <a16:creationId xmlns:a16="http://schemas.microsoft.com/office/drawing/2014/main" id="{802F815F-9370-4AC0-B365-09E99D01263A}"/>
              </a:ext>
            </a:extLst>
          </p:cNvPr>
          <p:cNvSpPr/>
          <p:nvPr/>
        </p:nvSpPr>
        <p:spPr>
          <a:xfrm>
            <a:off x="328396" y="2671870"/>
            <a:ext cx="5702609" cy="3539430"/>
          </a:xfrm>
          <a:prstGeom prst="rect">
            <a:avLst/>
          </a:prstGeom>
        </p:spPr>
        <p:txBody>
          <a:bodyPr wrap="square">
            <a:spAutoFit/>
          </a:bodyPr>
          <a:lstStyle/>
          <a:p>
            <a:pPr marL="228600" indent="-228600">
              <a:buFont typeface="Arial" panose="020B0604020202020204" pitchFamily="34" charset="0"/>
              <a:buChar char="•"/>
            </a:pPr>
            <a:r>
              <a:rPr lang="en-US" sz="2000" b="1" dirty="0">
                <a:solidFill>
                  <a:srgbClr val="7030A0"/>
                </a:solidFill>
                <a:cs typeface="Arial" charset="0"/>
              </a:rPr>
              <a:t>LHC</a:t>
            </a:r>
            <a:r>
              <a:rPr lang="en-US" sz="2000" b="1" dirty="0">
                <a:solidFill>
                  <a:srgbClr val="0070C0"/>
                </a:solidFill>
                <a:cs typeface="Arial" charset="0"/>
              </a:rPr>
              <a:t> and </a:t>
            </a:r>
            <a:r>
              <a:rPr lang="en-US" sz="2000" b="1" dirty="0">
                <a:solidFill>
                  <a:srgbClr val="7030A0"/>
                </a:solidFill>
                <a:cs typeface="Arial" charset="0"/>
              </a:rPr>
              <a:t>HL-LHC </a:t>
            </a:r>
            <a:r>
              <a:rPr lang="en-US" sz="2000" b="1" dirty="0">
                <a:solidFill>
                  <a:srgbClr val="0070C0"/>
                </a:solidFill>
                <a:cs typeface="Arial" charset="0"/>
              </a:rPr>
              <a:t>are the only means to produce and characterize the Higgs for the next decade or longer.</a:t>
            </a:r>
          </a:p>
          <a:p>
            <a:pPr marL="631825" lvl="1" indent="-169863">
              <a:buFont typeface="Arial" panose="020B0604020202020204" pitchFamily="34" charset="0"/>
              <a:buChar char="•"/>
            </a:pPr>
            <a:r>
              <a:rPr lang="en-US" b="1" dirty="0">
                <a:cs typeface="Arial" charset="0"/>
              </a:rPr>
              <a:t>Precision measurements of Higgs properties leading to any deviations at the few %-level.</a:t>
            </a:r>
          </a:p>
          <a:p>
            <a:pPr marL="631825" lvl="1" indent="-169863">
              <a:buFont typeface="Arial" panose="020B0604020202020204" pitchFamily="34" charset="0"/>
              <a:buChar char="•"/>
            </a:pPr>
            <a:r>
              <a:rPr lang="en-US" b="1" dirty="0">
                <a:cs typeface="Arial" charset="0"/>
              </a:rPr>
              <a:t>Access to rare processes, H decay to µµ.</a:t>
            </a:r>
          </a:p>
          <a:p>
            <a:pPr marL="285750" indent="-285750">
              <a:buFont typeface="Arial" panose="020B0604020202020204" pitchFamily="34" charset="0"/>
              <a:buChar char="•"/>
            </a:pPr>
            <a:endParaRPr lang="en-US" sz="800" b="1" dirty="0">
              <a:solidFill>
                <a:srgbClr val="0070C0"/>
              </a:solidFill>
              <a:cs typeface="Arial" charset="0"/>
            </a:endParaRPr>
          </a:p>
          <a:p>
            <a:pPr marL="285750" indent="-285750">
              <a:buFont typeface="Arial" panose="020B0604020202020204" pitchFamily="34" charset="0"/>
              <a:buChar char="•"/>
            </a:pPr>
            <a:r>
              <a:rPr lang="en-US" sz="2000" b="1" dirty="0">
                <a:solidFill>
                  <a:srgbClr val="7030A0"/>
                </a:solidFill>
                <a:cs typeface="Arial" charset="0"/>
              </a:rPr>
              <a:t>ILC, </a:t>
            </a:r>
            <a:r>
              <a:rPr lang="en-US" sz="2000" b="1" dirty="0">
                <a:solidFill>
                  <a:srgbClr val="0070C0"/>
                </a:solidFill>
                <a:cs typeface="Arial" charset="0"/>
              </a:rPr>
              <a:t>FCC-</a:t>
            </a:r>
            <a:r>
              <a:rPr lang="en-US" sz="2000" b="1" dirty="0" err="1">
                <a:solidFill>
                  <a:srgbClr val="0070C0"/>
                </a:solidFill>
                <a:cs typeface="Arial" charset="0"/>
              </a:rPr>
              <a:t>ee</a:t>
            </a:r>
            <a:r>
              <a:rPr lang="en-US" sz="2000" b="1" dirty="0">
                <a:solidFill>
                  <a:srgbClr val="0070C0"/>
                </a:solidFill>
                <a:cs typeface="Arial" charset="0"/>
              </a:rPr>
              <a:t>, </a:t>
            </a:r>
            <a:r>
              <a:rPr lang="en-US" b="1" dirty="0">
                <a:solidFill>
                  <a:srgbClr val="0070C0"/>
                </a:solidFill>
                <a:cs typeface="Arial" charset="0"/>
              </a:rPr>
              <a:t>or other Higgs factory </a:t>
            </a:r>
            <a:r>
              <a:rPr lang="en-US" sz="2000" b="1" dirty="0">
                <a:solidFill>
                  <a:srgbClr val="0070C0"/>
                </a:solidFill>
                <a:cs typeface="Arial" charset="0"/>
              </a:rPr>
              <a:t>would eventually allow measurements of higher precision.</a:t>
            </a:r>
          </a:p>
          <a:p>
            <a:pPr marL="285750" indent="-285750">
              <a:buFont typeface="Arial" panose="020B0604020202020204" pitchFamily="34" charset="0"/>
              <a:buChar char="•"/>
            </a:pPr>
            <a:endParaRPr lang="en-US" sz="800" b="1" dirty="0">
              <a:solidFill>
                <a:srgbClr val="0070C0"/>
              </a:solidFill>
              <a:cs typeface="Arial" charset="0"/>
            </a:endParaRPr>
          </a:p>
          <a:p>
            <a:pPr marL="285750" indent="-285750">
              <a:buFont typeface="Arial" panose="020B0604020202020204" pitchFamily="34" charset="0"/>
              <a:buChar char="•"/>
            </a:pPr>
            <a:r>
              <a:rPr lang="en-US" b="1" dirty="0">
                <a:solidFill>
                  <a:srgbClr val="0070C0"/>
                </a:solidFill>
                <a:cs typeface="Arial" charset="0"/>
              </a:rPr>
              <a:t>A very high energy proton-proton collider </a:t>
            </a:r>
            <a:r>
              <a:rPr lang="en-US" dirty="0">
                <a:solidFill>
                  <a:srgbClr val="0070C0"/>
                </a:solidFill>
                <a:cs typeface="Arial" charset="0"/>
              </a:rPr>
              <a:t>(</a:t>
            </a:r>
            <a:r>
              <a:rPr lang="en-US" i="1" dirty="0">
                <a:solidFill>
                  <a:srgbClr val="0070C0"/>
                </a:solidFill>
                <a:cs typeface="Arial" charset="0"/>
              </a:rPr>
              <a:t>e.g.</a:t>
            </a:r>
            <a:r>
              <a:rPr lang="en-US" dirty="0">
                <a:solidFill>
                  <a:srgbClr val="0070C0"/>
                </a:solidFill>
                <a:cs typeface="Arial" charset="0"/>
              </a:rPr>
              <a:t> FCC-</a:t>
            </a:r>
            <a:r>
              <a:rPr lang="en-US" dirty="0" err="1">
                <a:solidFill>
                  <a:srgbClr val="0070C0"/>
                </a:solidFill>
                <a:cs typeface="Arial" charset="0"/>
              </a:rPr>
              <a:t>hh</a:t>
            </a:r>
            <a:r>
              <a:rPr lang="en-US" dirty="0">
                <a:solidFill>
                  <a:srgbClr val="0070C0"/>
                </a:solidFill>
                <a:cs typeface="Arial" charset="0"/>
              </a:rPr>
              <a:t>)</a:t>
            </a:r>
            <a:r>
              <a:rPr lang="en-US" b="1" dirty="0">
                <a:solidFill>
                  <a:srgbClr val="0070C0"/>
                </a:solidFill>
                <a:cs typeface="Arial" charset="0"/>
              </a:rPr>
              <a:t> would later allow other improved measurements, particularly Higgs self-coupling.</a:t>
            </a:r>
          </a:p>
        </p:txBody>
      </p:sp>
    </p:spTree>
    <p:extLst>
      <p:ext uri="{BB962C8B-B14F-4D97-AF65-F5344CB8AC3E}">
        <p14:creationId xmlns:p14="http://schemas.microsoft.com/office/powerpoint/2010/main" val="1446087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900" dirty="0">
                <a:latin typeface="Arial" panose="020B0604020202020204" pitchFamily="34" charset="0"/>
                <a:cs typeface="Arial" panose="020B0604020202020204" pitchFamily="34" charset="0"/>
              </a:rPr>
              <a:t>The U.S., the LHC, and the HL-LHC</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Snowmass 07/17/2022</a:t>
            </a: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403181D-8429-4A75-B4CD-7028F54A1E5F}"/>
              </a:ext>
            </a:extLst>
          </p:cNvPr>
          <p:cNvSpPr txBox="1"/>
          <p:nvPr/>
        </p:nvSpPr>
        <p:spPr>
          <a:xfrm>
            <a:off x="402219" y="858817"/>
            <a:ext cx="8284581" cy="3308598"/>
          </a:xfrm>
          <a:prstGeom prst="rect">
            <a:avLst/>
          </a:prstGeom>
          <a:noFill/>
        </p:spPr>
        <p:txBody>
          <a:bodyPr wrap="square" rtlCol="0">
            <a:spAutoFit/>
          </a:bodyPr>
          <a:lstStyle/>
          <a:p>
            <a:pPr marL="0" lvl="1"/>
            <a:r>
              <a:rPr lang="en-US" sz="2000" b="1" dirty="0">
                <a:solidFill>
                  <a:prstClr val="black"/>
                </a:solidFill>
                <a:cs typeface="Arial" charset="0"/>
              </a:rPr>
              <a:t>LHC has been one of the largest investments of U.S. in HEP, ever.</a:t>
            </a:r>
          </a:p>
          <a:p>
            <a:pPr marL="457200" lvl="2" indent="-168275">
              <a:buFont typeface="Arial" panose="020B0604020202020204" pitchFamily="34" charset="0"/>
              <a:buChar char="•"/>
            </a:pPr>
            <a:r>
              <a:rPr lang="en-US" b="1" dirty="0">
                <a:solidFill>
                  <a:srgbClr val="0070C0"/>
                </a:solidFill>
                <a:cs typeface="Arial" charset="0"/>
              </a:rPr>
              <a:t>LHC accelerator </a:t>
            </a:r>
            <a:r>
              <a:rPr lang="en-US" sz="1600" dirty="0">
                <a:solidFill>
                  <a:srgbClr val="0070C0"/>
                </a:solidFill>
                <a:cs typeface="Arial" charset="0"/>
              </a:rPr>
              <a:t>(DOE)</a:t>
            </a:r>
            <a:endParaRPr lang="en-US" b="1" dirty="0">
              <a:solidFill>
                <a:srgbClr val="0070C0"/>
              </a:solidFill>
              <a:cs typeface="Arial" charset="0"/>
            </a:endParaRPr>
          </a:p>
          <a:p>
            <a:pPr marL="457200" lvl="2" indent="-168275">
              <a:buFont typeface="Arial" panose="020B0604020202020204" pitchFamily="34" charset="0"/>
              <a:buChar char="•"/>
            </a:pPr>
            <a:r>
              <a:rPr lang="en-US" b="1" dirty="0">
                <a:solidFill>
                  <a:srgbClr val="0070C0"/>
                </a:solidFill>
                <a:cs typeface="Arial" charset="0"/>
              </a:rPr>
              <a:t>ATLAS </a:t>
            </a:r>
            <a:r>
              <a:rPr lang="en-US" sz="1600" dirty="0">
                <a:solidFill>
                  <a:srgbClr val="0070C0"/>
                </a:solidFill>
                <a:cs typeface="Arial" charset="0"/>
              </a:rPr>
              <a:t>(DOE+NSF)</a:t>
            </a:r>
            <a:r>
              <a:rPr lang="en-US" sz="1600" b="1" dirty="0">
                <a:solidFill>
                  <a:srgbClr val="0070C0"/>
                </a:solidFill>
                <a:cs typeface="Arial" charset="0"/>
              </a:rPr>
              <a:t>, </a:t>
            </a:r>
            <a:r>
              <a:rPr lang="en-US" b="1" dirty="0">
                <a:solidFill>
                  <a:srgbClr val="0070C0"/>
                </a:solidFill>
                <a:cs typeface="Arial" charset="0"/>
              </a:rPr>
              <a:t>CMS </a:t>
            </a:r>
            <a:r>
              <a:rPr lang="en-US" sz="1600" dirty="0">
                <a:solidFill>
                  <a:srgbClr val="0070C0"/>
                </a:solidFill>
                <a:cs typeface="Arial" charset="0"/>
              </a:rPr>
              <a:t>(DOE+NSF)</a:t>
            </a:r>
            <a:r>
              <a:rPr lang="en-US" sz="1600" b="1" dirty="0">
                <a:solidFill>
                  <a:srgbClr val="0070C0"/>
                </a:solidFill>
                <a:cs typeface="Arial" charset="0"/>
              </a:rPr>
              <a:t>, </a:t>
            </a:r>
            <a:r>
              <a:rPr lang="en-US" b="1" dirty="0" err="1">
                <a:solidFill>
                  <a:srgbClr val="0070C0"/>
                </a:solidFill>
                <a:cs typeface="Arial" charset="0"/>
              </a:rPr>
              <a:t>LHCb</a:t>
            </a:r>
            <a:r>
              <a:rPr lang="en-US" b="1" dirty="0">
                <a:solidFill>
                  <a:srgbClr val="0070C0"/>
                </a:solidFill>
                <a:cs typeface="Arial" charset="0"/>
              </a:rPr>
              <a:t> </a:t>
            </a:r>
            <a:r>
              <a:rPr lang="en-US" sz="1600" dirty="0">
                <a:solidFill>
                  <a:srgbClr val="0070C0"/>
                </a:solidFill>
                <a:cs typeface="Arial" charset="0"/>
              </a:rPr>
              <a:t>(NSF, DOE NP)</a:t>
            </a:r>
            <a:r>
              <a:rPr lang="en-US" sz="1600" b="1" dirty="0">
                <a:solidFill>
                  <a:srgbClr val="0070C0"/>
                </a:solidFill>
                <a:cs typeface="Arial" charset="0"/>
              </a:rPr>
              <a:t>, </a:t>
            </a:r>
            <a:r>
              <a:rPr lang="en-US" b="1" dirty="0">
                <a:solidFill>
                  <a:srgbClr val="0070C0"/>
                </a:solidFill>
                <a:cs typeface="Arial" charset="0"/>
              </a:rPr>
              <a:t>ALICE </a:t>
            </a:r>
            <a:r>
              <a:rPr lang="en-US" sz="1600" dirty="0">
                <a:solidFill>
                  <a:srgbClr val="0070C0"/>
                </a:solidFill>
                <a:cs typeface="Arial" charset="0"/>
              </a:rPr>
              <a:t>(DOE NP)</a:t>
            </a:r>
            <a:endParaRPr lang="en-US" sz="2000" dirty="0">
              <a:solidFill>
                <a:srgbClr val="0070C0"/>
              </a:solidFill>
              <a:cs typeface="Arial" charset="0"/>
            </a:endParaRPr>
          </a:p>
          <a:p>
            <a:pPr marL="0" lvl="1"/>
            <a:endParaRPr lang="en-US" sz="1000" b="1" dirty="0">
              <a:cs typeface="Arial" charset="0"/>
            </a:endParaRPr>
          </a:p>
          <a:p>
            <a:pPr marL="0" lvl="1"/>
            <a:r>
              <a:rPr lang="en-US" sz="2000" b="1" dirty="0">
                <a:cs typeface="Arial" charset="0"/>
              </a:rPr>
              <a:t>U.S. is single largest collaborating nation on both ATLAS &amp; CMS.</a:t>
            </a:r>
          </a:p>
          <a:p>
            <a:pPr marL="457200" lvl="2" indent="-168275">
              <a:buFont typeface="Arial" panose="020B0604020202020204" pitchFamily="34" charset="0"/>
              <a:buChar char="•"/>
            </a:pPr>
            <a:r>
              <a:rPr lang="en-US" sz="1600" b="1" dirty="0">
                <a:solidFill>
                  <a:srgbClr val="0070C0"/>
                </a:solidFill>
                <a:cs typeface="Arial" charset="0"/>
              </a:rPr>
              <a:t>US-ATLAS: ~19% of ATLAS;       US-CMS: ~27% of CMS</a:t>
            </a:r>
          </a:p>
          <a:p>
            <a:r>
              <a:rPr lang="en-US" sz="2000" b="1" dirty="0"/>
              <a:t>U.S. plays leading roles on </a:t>
            </a:r>
            <a:r>
              <a:rPr lang="en-US" sz="2000" b="1" dirty="0" err="1"/>
              <a:t>LHCb</a:t>
            </a:r>
            <a:r>
              <a:rPr lang="en-US" sz="2000" b="1" dirty="0"/>
              <a:t>    </a:t>
            </a:r>
            <a:r>
              <a:rPr lang="en-US" dirty="0"/>
              <a:t>(6 U.S. institutions)</a:t>
            </a:r>
            <a:endParaRPr lang="en-US" b="1" dirty="0"/>
          </a:p>
          <a:p>
            <a:endParaRPr lang="en-US" sz="1000" b="1" dirty="0"/>
          </a:p>
          <a:p>
            <a:r>
              <a:rPr lang="en-US" sz="2000" b="1" dirty="0"/>
              <a:t>U.S. LHC Detectors Operations Program – DOE + NSF</a:t>
            </a:r>
          </a:p>
          <a:p>
            <a:pPr marL="457200" indent="-168275">
              <a:buFont typeface="Arial" panose="020B0604020202020204" pitchFamily="34" charset="0"/>
              <a:buChar char="•"/>
            </a:pPr>
            <a:r>
              <a:rPr lang="en-US" sz="1600" b="1" dirty="0">
                <a:solidFill>
                  <a:srgbClr val="0070C0"/>
                </a:solidFill>
              </a:rPr>
              <a:t>Supports Maintenance &amp; Operations and Software &amp; Computing</a:t>
            </a:r>
          </a:p>
          <a:p>
            <a:pPr marL="457200" indent="-168275">
              <a:buFont typeface="Arial" panose="020B0604020202020204" pitchFamily="34" charset="0"/>
              <a:buChar char="•"/>
            </a:pPr>
            <a:r>
              <a:rPr lang="en-US" sz="1600" b="1" dirty="0">
                <a:solidFill>
                  <a:srgbClr val="0070C0"/>
                </a:solidFill>
              </a:rPr>
              <a:t>Spearheads HL-LHC Software &amp; Computing planning + R&amp;D</a:t>
            </a:r>
          </a:p>
          <a:p>
            <a:endParaRPr lang="en-US" sz="2000" b="1" dirty="0"/>
          </a:p>
        </p:txBody>
      </p:sp>
      <p:pic>
        <p:nvPicPr>
          <p:cNvPr id="13" name="Picture 12" descr="LHC &amp; HL-LHC Timeline&#10;&#10;Description automatically generated">
            <a:extLst>
              <a:ext uri="{FF2B5EF4-FFF2-40B4-BE49-F238E27FC236}">
                <a16:creationId xmlns:a16="http://schemas.microsoft.com/office/drawing/2014/main" id="{A457D71F-EFDA-4525-92F5-8613D83B02A7}"/>
              </a:ext>
            </a:extLst>
          </p:cNvPr>
          <p:cNvPicPr preferRelativeResize="0">
            <a:picLocks noChangeAspect="1"/>
          </p:cNvPicPr>
          <p:nvPr/>
        </p:nvPicPr>
        <p:blipFill>
          <a:blip r:embed="rId3"/>
          <a:stretch>
            <a:fillRect/>
          </a:stretch>
        </p:blipFill>
        <p:spPr>
          <a:xfrm>
            <a:off x="82418" y="3850614"/>
            <a:ext cx="8882171" cy="2565400"/>
          </a:xfrm>
          <a:prstGeom prst="rect">
            <a:avLst/>
          </a:prstGeom>
          <a:ln>
            <a:solidFill>
              <a:schemeClr val="accent1">
                <a:lumMod val="75000"/>
              </a:schemeClr>
            </a:solidFill>
          </a:ln>
        </p:spPr>
      </p:pic>
    </p:spTree>
    <p:extLst>
      <p:ext uri="{BB962C8B-B14F-4D97-AF65-F5344CB8AC3E}">
        <p14:creationId xmlns:p14="http://schemas.microsoft.com/office/powerpoint/2010/main" val="3700324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L-LHC instantaneous luminosity and integrated luminosity vs. year, showing timing of long shutdowns and data-taking runs.">
            <a:extLst>
              <a:ext uri="{FF2B5EF4-FFF2-40B4-BE49-F238E27FC236}">
                <a16:creationId xmlns:a16="http://schemas.microsoft.com/office/drawing/2014/main" id="{DB4C26C0-5183-4583-A4AD-7D7A82A174B5}"/>
              </a:ext>
            </a:extLst>
          </p:cNvPr>
          <p:cNvPicPr>
            <a:picLocks noChangeAspect="1"/>
          </p:cNvPicPr>
          <p:nvPr/>
        </p:nvPicPr>
        <p:blipFill>
          <a:blip r:embed="rId2"/>
          <a:stretch>
            <a:fillRect/>
          </a:stretch>
        </p:blipFill>
        <p:spPr>
          <a:xfrm>
            <a:off x="4344966" y="2439129"/>
            <a:ext cx="4786348" cy="2988832"/>
          </a:xfrm>
          <a:prstGeom prst="rect">
            <a:avLst/>
          </a:prstGeom>
        </p:spPr>
      </p:pic>
      <p:sp>
        <p:nvSpPr>
          <p:cNvPr id="2" name="Title 1">
            <a:extLst>
              <a:ext uri="{FF2B5EF4-FFF2-40B4-BE49-F238E27FC236}">
                <a16:creationId xmlns:a16="http://schemas.microsoft.com/office/drawing/2014/main" id="{85AB3ECA-D1A4-4E9C-9D68-2A5DB2B38DCD}"/>
              </a:ext>
            </a:extLst>
          </p:cNvPr>
          <p:cNvSpPr>
            <a:spLocks noGrp="1"/>
          </p:cNvSpPr>
          <p:nvPr>
            <p:ph type="title"/>
          </p:nvPr>
        </p:nvSpPr>
        <p:spPr>
          <a:xfrm>
            <a:off x="761999" y="110519"/>
            <a:ext cx="8014678" cy="563562"/>
          </a:xfrm>
        </p:spPr>
        <p:txBody>
          <a:bodyPr/>
          <a:lstStyle/>
          <a:p>
            <a:pPr algn="l"/>
            <a:r>
              <a:rPr lang="en-US" sz="2900" dirty="0">
                <a:latin typeface="Arial" panose="020B0604020202020204" pitchFamily="34" charset="0"/>
                <a:cs typeface="Arial" panose="020B0604020202020204" pitchFamily="34" charset="0"/>
              </a:rPr>
              <a:t>LHC and HL-LHC upgrades</a:t>
            </a:r>
          </a:p>
        </p:txBody>
      </p:sp>
      <p:sp>
        <p:nvSpPr>
          <p:cNvPr id="4" name="Date Placeholder 3">
            <a:extLst>
              <a:ext uri="{FF2B5EF4-FFF2-40B4-BE49-F238E27FC236}">
                <a16:creationId xmlns:a16="http://schemas.microsoft.com/office/drawing/2014/main" id="{CEDE333C-1DC1-4865-BD7C-83CFCC9D5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Snowmass 07/17/2022</a:t>
            </a:r>
          </a:p>
        </p:txBody>
      </p:sp>
      <p:sp>
        <p:nvSpPr>
          <p:cNvPr id="5" name="Footer Placeholder 4">
            <a:extLst>
              <a:ext uri="{FF2B5EF4-FFF2-40B4-BE49-F238E27FC236}">
                <a16:creationId xmlns:a16="http://schemas.microsoft.com/office/drawing/2014/main" id="{0618F961-8B3F-4A23-AA13-20461FD40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Lankford  -  Experimental Landscape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6F800EB-276F-49A7-9F14-1D57B124290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7B63F-793A-4ABB-8E8B-FE540656C56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F96C712-F566-4B87-9C0E-D68C86B2A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8" y="68391"/>
            <a:ext cx="676783" cy="666255"/>
          </a:xfrm>
          <a:prstGeom prst="rect">
            <a:avLst/>
          </a:prstGeom>
        </p:spPr>
      </p:pic>
      <p:cxnSp>
        <p:nvCxnSpPr>
          <p:cNvPr id="11" name="Straight Connector 10">
            <a:extLst>
              <a:ext uri="{FF2B5EF4-FFF2-40B4-BE49-F238E27FC236}">
                <a16:creationId xmlns:a16="http://schemas.microsoft.com/office/drawing/2014/main" id="{F65A2B1B-8D41-4E62-9355-086681300613}"/>
              </a:ext>
            </a:extLst>
          </p:cNvPr>
          <p:cNvCxnSpPr/>
          <p:nvPr/>
        </p:nvCxnSpPr>
        <p:spPr>
          <a:xfrm>
            <a:off x="457200" y="804988"/>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5ECA87-AA1E-4FAC-8C4E-A1C5ECD704D0}"/>
              </a:ext>
            </a:extLst>
          </p:cNvPr>
          <p:cNvCxnSpPr/>
          <p:nvPr/>
        </p:nvCxnSpPr>
        <p:spPr>
          <a:xfrm>
            <a:off x="476745" y="6459424"/>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403181D-8429-4A75-B4CD-7028F54A1E5F}"/>
              </a:ext>
            </a:extLst>
          </p:cNvPr>
          <p:cNvSpPr txBox="1"/>
          <p:nvPr/>
        </p:nvSpPr>
        <p:spPr>
          <a:xfrm>
            <a:off x="112962" y="2258404"/>
            <a:ext cx="4309748" cy="3877985"/>
          </a:xfrm>
          <a:prstGeom prst="rect">
            <a:avLst/>
          </a:prstGeom>
          <a:noFill/>
        </p:spPr>
        <p:txBody>
          <a:bodyPr wrap="square" rtlCol="0">
            <a:spAutoFit/>
          </a:bodyPr>
          <a:lstStyle/>
          <a:p>
            <a:pPr marL="45720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DOE: HL-LHC AUP</a:t>
            </a:r>
          </a:p>
          <a:p>
            <a:pPr marL="746125" marR="0" lvl="1"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Accelerator</a:t>
            </a:r>
            <a:r>
              <a:rPr kumimoji="0" lang="en-US" sz="2000" b="1" i="0" u="none" strike="noStrike" kern="1200" cap="none" spc="0" normalizeH="0" baseline="0" noProof="0" dirty="0">
                <a:ln>
                  <a:noFill/>
                </a:ln>
                <a:solidFill>
                  <a:prstClr val="black"/>
                </a:solidFill>
                <a:effectLst/>
                <a:uLnTx/>
                <a:uFillTx/>
                <a:latin typeface="Calibri"/>
                <a:ea typeface="+mn-ea"/>
                <a:cs typeface="+mn-cs"/>
              </a:rPr>
              <a:t> Upgrade Project</a:t>
            </a:r>
          </a:p>
          <a:p>
            <a:pPr marL="746125" marR="0" lvl="2"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CD-3 – December 2020;                         (re-baseline in 2022: COVID &amp; LS3 sched)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DOE &amp; NSF: HL-LHC [Phase-II] ATLAS &amp; CMS upgrades</a:t>
            </a:r>
          </a:p>
          <a:p>
            <a:pPr marL="914400" marR="0" lvl="2"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NSF MRFEC: Feb 2020</a:t>
            </a:r>
          </a:p>
          <a:p>
            <a:pPr marL="914400" marR="0" lvl="2"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CD-2’s ATLAS + CMS in Fall 2022</a:t>
            </a:r>
          </a:p>
          <a:p>
            <a:pPr marL="914400" marR="0" lvl="2"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Early start: CD-3’s:</a:t>
            </a:r>
          </a:p>
          <a:p>
            <a:pPr marL="1257300" marR="0" lvl="2"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ATLAS – CD3a 9/21</a:t>
            </a:r>
          </a:p>
          <a:p>
            <a:pPr marL="1257300" marR="0" lvl="2"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CMS – CD-3a 6/21, CD-3b 6/22</a:t>
            </a:r>
          </a:p>
          <a:p>
            <a:pPr marL="45720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0070C0"/>
              </a:solidFill>
              <a:effectLst/>
              <a:uLnTx/>
              <a:uFillTx/>
              <a:latin typeface="Calibri"/>
              <a:ea typeface="+mn-ea"/>
              <a:cs typeface="+mn-cs"/>
            </a:endParaRPr>
          </a:p>
          <a:p>
            <a:pPr marL="45720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srgbClr val="0070C0"/>
                </a:solidFill>
                <a:effectLst/>
                <a:uLnTx/>
                <a:uFillTx/>
                <a:latin typeface="Calibri"/>
                <a:ea typeface="+mn-ea"/>
                <a:cs typeface="+mn-cs"/>
              </a:rPr>
              <a:t>LHCb</a:t>
            </a:r>
            <a:r>
              <a:rPr kumimoji="0" lang="en-US" sz="2000" b="1" i="0" u="none" strike="noStrike" kern="1200" cap="none" spc="0" normalizeH="0" baseline="0" noProof="0" dirty="0">
                <a:ln>
                  <a:noFill/>
                </a:ln>
                <a:solidFill>
                  <a:srgbClr val="0070C0"/>
                </a:solidFill>
                <a:effectLst/>
                <a:uLnTx/>
                <a:uFillTx/>
                <a:latin typeface="Calibri"/>
                <a:ea typeface="+mn-ea"/>
                <a:cs typeface="+mn-cs"/>
              </a:rPr>
              <a:t> Upgrade I – installed in LS2</a:t>
            </a:r>
          </a:p>
          <a:p>
            <a:pPr marL="45720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srgbClr val="0070C0"/>
                </a:solidFill>
                <a:effectLst/>
                <a:uLnTx/>
                <a:uFillTx/>
                <a:latin typeface="Calibri"/>
                <a:ea typeface="+mn-ea"/>
                <a:cs typeface="+mn-cs"/>
              </a:rPr>
              <a:t>LHCb</a:t>
            </a:r>
            <a:r>
              <a:rPr kumimoji="0" lang="en-US" sz="2000" b="1" i="0" u="none" strike="noStrike" kern="1200" cap="none" spc="0" normalizeH="0" baseline="0" noProof="0" dirty="0">
                <a:ln>
                  <a:noFill/>
                </a:ln>
                <a:solidFill>
                  <a:srgbClr val="0070C0"/>
                </a:solidFill>
                <a:effectLst/>
                <a:uLnTx/>
                <a:uFillTx/>
                <a:latin typeface="Calibri"/>
                <a:ea typeface="+mn-ea"/>
                <a:cs typeface="+mn-cs"/>
              </a:rPr>
              <a:t> Upgrade II – for LS4</a:t>
            </a:r>
          </a:p>
        </p:txBody>
      </p:sp>
      <p:sp>
        <p:nvSpPr>
          <p:cNvPr id="8" name="TextBox 7">
            <a:extLst>
              <a:ext uri="{FF2B5EF4-FFF2-40B4-BE49-F238E27FC236}">
                <a16:creationId xmlns:a16="http://schemas.microsoft.com/office/drawing/2014/main" id="{492A09C5-E34A-400C-A6AD-CA996B0BCC8A}"/>
              </a:ext>
            </a:extLst>
          </p:cNvPr>
          <p:cNvSpPr txBox="1"/>
          <p:nvPr/>
        </p:nvSpPr>
        <p:spPr>
          <a:xfrm>
            <a:off x="457200" y="923731"/>
            <a:ext cx="82296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FF0000"/>
                </a:solidFill>
                <a:effectLst/>
                <a:uLnTx/>
                <a:uFillTx/>
                <a:latin typeface="Calibri"/>
                <a:ea typeface="+mn-ea"/>
                <a:cs typeface="+mn-cs"/>
              </a:rPr>
              <a:t>“The LHC upgrades constitute our highest-priority near-term project.”</a:t>
            </a:r>
          </a:p>
        </p:txBody>
      </p:sp>
      <p:sp>
        <p:nvSpPr>
          <p:cNvPr id="9" name="TextBox 8">
            <a:extLst>
              <a:ext uri="{FF2B5EF4-FFF2-40B4-BE49-F238E27FC236}">
                <a16:creationId xmlns:a16="http://schemas.microsoft.com/office/drawing/2014/main" id="{C2FFAC56-1DE1-4CE8-BBC9-BF97CF6C030A}"/>
              </a:ext>
            </a:extLst>
          </p:cNvPr>
          <p:cNvSpPr txBox="1"/>
          <p:nvPr/>
        </p:nvSpPr>
        <p:spPr>
          <a:xfrm>
            <a:off x="382555" y="1407238"/>
            <a:ext cx="8304245" cy="400110"/>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Arial" charset="0"/>
              </a:rPr>
              <a:t>Phase-I upgrades were installed during LS2 for Run 3 started July 5</a:t>
            </a:r>
            <a:r>
              <a:rPr kumimoji="0" lang="en-US" sz="2000" b="1" i="0" u="none" strike="noStrike" kern="1200" cap="none" spc="0" normalizeH="0" baseline="30000" noProof="0" dirty="0">
                <a:ln>
                  <a:noFill/>
                </a:ln>
                <a:solidFill>
                  <a:prstClr val="black"/>
                </a:solidFill>
                <a:effectLst/>
                <a:uLnTx/>
                <a:uFillTx/>
                <a:latin typeface="Calibri"/>
                <a:ea typeface="+mn-ea"/>
                <a:cs typeface="Arial" charset="0"/>
              </a:rPr>
              <a:t>th</a:t>
            </a:r>
            <a:r>
              <a:rPr kumimoji="0" lang="en-US" sz="2000" b="1" i="0" u="none" strike="noStrike" kern="1200" cap="none" spc="0" normalizeH="0" baseline="0" noProof="0" dirty="0">
                <a:ln>
                  <a:noFill/>
                </a:ln>
                <a:solidFill>
                  <a:prstClr val="black"/>
                </a:solidFill>
                <a:effectLst/>
                <a:uLnTx/>
                <a:uFillTx/>
                <a:latin typeface="Calibri"/>
                <a:ea typeface="+mn-ea"/>
                <a:cs typeface="Arial" charset="0"/>
              </a:rPr>
              <a:t>.</a:t>
            </a:r>
          </a:p>
        </p:txBody>
      </p:sp>
      <p:sp>
        <p:nvSpPr>
          <p:cNvPr id="14" name="TextBox 13">
            <a:extLst>
              <a:ext uri="{FF2B5EF4-FFF2-40B4-BE49-F238E27FC236}">
                <a16:creationId xmlns:a16="http://schemas.microsoft.com/office/drawing/2014/main" id="{6E1A033C-2DDB-4DC1-8354-1332B87722F2}"/>
              </a:ext>
            </a:extLst>
          </p:cNvPr>
          <p:cNvSpPr txBox="1"/>
          <p:nvPr/>
        </p:nvSpPr>
        <p:spPr>
          <a:xfrm>
            <a:off x="385660" y="1867553"/>
            <a:ext cx="8304245" cy="400110"/>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Arial" charset="0"/>
              </a:rPr>
              <a:t>U.S. investment continues for HL-LHC upgrades for Run 4.</a:t>
            </a:r>
          </a:p>
        </p:txBody>
      </p:sp>
      <p:sp>
        <p:nvSpPr>
          <p:cNvPr id="16" name="Oval 15">
            <a:extLst>
              <a:ext uri="{FF2B5EF4-FFF2-40B4-BE49-F238E27FC236}">
                <a16:creationId xmlns:a16="http://schemas.microsoft.com/office/drawing/2014/main" id="{F2E73BD8-D974-409B-BD1D-1E1F629F7CD7}"/>
              </a:ext>
            </a:extLst>
          </p:cNvPr>
          <p:cNvSpPr/>
          <p:nvPr/>
        </p:nvSpPr>
        <p:spPr>
          <a:xfrm flipH="1">
            <a:off x="5011470" y="436123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038EE535-EC39-4F97-B29B-185F143AC677}"/>
              </a:ext>
            </a:extLst>
          </p:cNvPr>
          <p:cNvSpPr txBox="1"/>
          <p:nvPr/>
        </p:nvSpPr>
        <p:spPr>
          <a:xfrm>
            <a:off x="275365" y="6055563"/>
            <a:ext cx="6349373" cy="369332"/>
          </a:xfrm>
          <a:prstGeom prst="rect">
            <a:avLst/>
          </a:prstGeom>
          <a:noFill/>
        </p:spPr>
        <p:txBody>
          <a:bodyPr wrap="square" rtlCol="0">
            <a:spAutoFit/>
          </a:bodyPr>
          <a:lstStyle/>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ESPPU highlighted flavor physics at LHC &amp; HL-HLC.</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D3E5D53D-B51A-4366-A55A-3D65A991AF70}"/>
              </a:ext>
            </a:extLst>
          </p:cNvPr>
          <p:cNvSpPr txBox="1"/>
          <p:nvPr/>
        </p:nvSpPr>
        <p:spPr>
          <a:xfrm>
            <a:off x="5030910" y="5400142"/>
            <a:ext cx="3181739" cy="523220"/>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Calibri"/>
                <a:ea typeface="+mn-ea"/>
                <a:cs typeface="+mn-cs"/>
              </a:rPr>
              <a:t>x 2.5</a:t>
            </a:r>
            <a:r>
              <a:rPr kumimoji="0" lang="en-US" sz="1400" b="0" i="0" u="none" strike="noStrike" kern="1200" cap="none" spc="0" normalizeH="0" baseline="0" noProof="0" dirty="0">
                <a:ln>
                  <a:noFill/>
                </a:ln>
                <a:solidFill>
                  <a:srgbClr val="FF0000"/>
                </a:solidFill>
                <a:effectLst/>
                <a:uLnTx/>
                <a:uFillTx/>
                <a:latin typeface="Calibri"/>
                <a:ea typeface="+mn-ea"/>
                <a:cs typeface="+mn-cs"/>
              </a:rPr>
              <a:t>, then </a:t>
            </a:r>
            <a:r>
              <a:rPr kumimoji="0" lang="en-US" sz="1400" b="0" i="1" u="none" strike="noStrike" kern="1200" cap="none" spc="0" normalizeH="0" baseline="0" noProof="0" dirty="0">
                <a:ln>
                  <a:noFill/>
                </a:ln>
                <a:solidFill>
                  <a:srgbClr val="FF0000"/>
                </a:solidFill>
                <a:effectLst/>
                <a:uLnTx/>
                <a:uFillTx/>
                <a:latin typeface="Calibri"/>
                <a:ea typeface="+mn-ea"/>
                <a:cs typeface="+mn-cs"/>
              </a:rPr>
              <a:t>x 5</a:t>
            </a:r>
            <a:r>
              <a:rPr kumimoji="0" lang="en-US" sz="1400" b="0" i="0" u="none" strike="noStrike" kern="1200" cap="none" spc="0" normalizeH="0" baseline="0" noProof="0" dirty="0">
                <a:ln>
                  <a:noFill/>
                </a:ln>
                <a:solidFill>
                  <a:srgbClr val="FF0000"/>
                </a:solidFill>
                <a:effectLst/>
                <a:uLnTx/>
                <a:uFillTx/>
                <a:latin typeface="Calibri"/>
                <a:ea typeface="+mn-ea"/>
                <a:cs typeface="+mn-cs"/>
              </a:rPr>
              <a:t> instantaneous luminosity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7030A0"/>
                </a:solidFill>
                <a:effectLst/>
                <a:uLnTx/>
                <a:uFillTx/>
                <a:latin typeface="Calibri"/>
                <a:ea typeface="+mn-ea"/>
                <a:cs typeface="+mn-cs"/>
              </a:rPr>
              <a:t>x 7</a:t>
            </a:r>
            <a:r>
              <a:rPr kumimoji="0" lang="en-US" sz="1400" b="0" i="0" u="none" strike="noStrike" kern="1200" cap="none" spc="0" normalizeH="0" baseline="0" noProof="0" dirty="0">
                <a:ln>
                  <a:noFill/>
                </a:ln>
                <a:solidFill>
                  <a:srgbClr val="7030A0"/>
                </a:solidFill>
                <a:effectLst/>
                <a:uLnTx/>
                <a:uFillTx/>
                <a:latin typeface="Calibri"/>
                <a:ea typeface="+mn-ea"/>
                <a:cs typeface="+mn-cs"/>
              </a:rPr>
              <a:t> integrated luminosity  (</a:t>
            </a:r>
            <a:r>
              <a:rPr kumimoji="0" lang="en-US" sz="1400" b="0" i="1" u="none" strike="noStrike" kern="1200" cap="none" spc="0" normalizeH="0" baseline="0" noProof="0" dirty="0" err="1">
                <a:ln>
                  <a:noFill/>
                </a:ln>
                <a:solidFill>
                  <a:srgbClr val="7030A0"/>
                </a:solidFill>
                <a:effectLst/>
                <a:uLnTx/>
                <a:uFillTx/>
                <a:latin typeface="Calibri"/>
                <a:ea typeface="+mn-ea"/>
                <a:cs typeface="+mn-cs"/>
              </a:rPr>
              <a:t>wrt</a:t>
            </a:r>
            <a:r>
              <a:rPr kumimoji="0" lang="en-US" sz="1400" b="0" i="0" u="none" strike="noStrike" kern="1200" cap="none" spc="0" normalizeH="0" baseline="0" noProof="0" dirty="0">
                <a:ln>
                  <a:noFill/>
                </a:ln>
                <a:solidFill>
                  <a:srgbClr val="7030A0"/>
                </a:solidFill>
                <a:effectLst/>
                <a:uLnTx/>
                <a:uFillTx/>
                <a:latin typeface="Calibri"/>
                <a:ea typeface="+mn-ea"/>
                <a:cs typeface="+mn-cs"/>
              </a:rPr>
              <a:t> end Run 3)</a:t>
            </a:r>
          </a:p>
        </p:txBody>
      </p:sp>
    </p:spTree>
    <p:extLst>
      <p:ext uri="{BB962C8B-B14F-4D97-AF65-F5344CB8AC3E}">
        <p14:creationId xmlns:p14="http://schemas.microsoft.com/office/powerpoint/2010/main" val="30137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Figure showing major upgrades to LHC  for the HL-LHC, highlighting the U.S. contributions to superconducting focusing magnets and to superconducting crab cavities."/>
          <p:cNvGrpSpPr/>
          <p:nvPr/>
        </p:nvGrpSpPr>
        <p:grpSpPr>
          <a:xfrm>
            <a:off x="-1" y="0"/>
            <a:ext cx="9144000" cy="6858000"/>
            <a:chOff x="0" y="0"/>
            <a:chExt cx="9144000" cy="6858000"/>
          </a:xfrm>
        </p:grpSpPr>
        <p:pic>
          <p:nvPicPr>
            <p:cNvPr id="3" name="object 3"/>
            <p:cNvPicPr/>
            <p:nvPr/>
          </p:nvPicPr>
          <p:blipFill>
            <a:blip r:embed="rId2" cstate="print"/>
            <a:stretch>
              <a:fillRect/>
            </a:stretch>
          </p:blipFill>
          <p:spPr>
            <a:xfrm>
              <a:off x="457200" y="6354762"/>
              <a:ext cx="2438400" cy="407986"/>
            </a:xfrm>
            <a:prstGeom prst="rect">
              <a:avLst/>
            </a:prstGeom>
          </p:spPr>
        </p:pic>
        <p:sp>
          <p:nvSpPr>
            <p:cNvPr id="4" name="object 4"/>
            <p:cNvSpPr/>
            <p:nvPr/>
          </p:nvSpPr>
          <p:spPr>
            <a:xfrm>
              <a:off x="0" y="6042916"/>
              <a:ext cx="9144000" cy="812165"/>
            </a:xfrm>
            <a:custGeom>
              <a:avLst/>
              <a:gdLst/>
              <a:ahLst/>
              <a:cxnLst/>
              <a:rect l="l" t="t" r="r" b="b"/>
              <a:pathLst>
                <a:path w="9144000" h="812165">
                  <a:moveTo>
                    <a:pt x="9144000" y="0"/>
                  </a:moveTo>
                  <a:lnTo>
                    <a:pt x="0" y="0"/>
                  </a:lnTo>
                  <a:lnTo>
                    <a:pt x="0" y="811657"/>
                  </a:lnTo>
                  <a:lnTo>
                    <a:pt x="9144000" y="811657"/>
                  </a:lnTo>
                  <a:lnTo>
                    <a:pt x="914400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791389" y="781494"/>
              <a:ext cx="7561216" cy="5452529"/>
            </a:xfrm>
            <a:prstGeom prst="rect">
              <a:avLst/>
            </a:prstGeom>
          </p:spPr>
        </p:pic>
        <p:sp>
          <p:nvSpPr>
            <p:cNvPr id="6" name="object 6"/>
            <p:cNvSpPr/>
            <p:nvPr/>
          </p:nvSpPr>
          <p:spPr>
            <a:xfrm>
              <a:off x="7394025" y="1983110"/>
              <a:ext cx="1713230" cy="1906905"/>
            </a:xfrm>
            <a:custGeom>
              <a:avLst/>
              <a:gdLst/>
              <a:ahLst/>
              <a:cxnLst/>
              <a:rect l="l" t="t" r="r" b="b"/>
              <a:pathLst>
                <a:path w="1713229" h="1906904">
                  <a:moveTo>
                    <a:pt x="1552117" y="0"/>
                  </a:moveTo>
                  <a:lnTo>
                    <a:pt x="160693" y="0"/>
                  </a:lnTo>
                  <a:lnTo>
                    <a:pt x="109901" y="8192"/>
                  </a:lnTo>
                  <a:lnTo>
                    <a:pt x="65790" y="31004"/>
                  </a:lnTo>
                  <a:lnTo>
                    <a:pt x="31004" y="65790"/>
                  </a:lnTo>
                  <a:lnTo>
                    <a:pt x="8192" y="109901"/>
                  </a:lnTo>
                  <a:lnTo>
                    <a:pt x="0" y="160693"/>
                  </a:lnTo>
                  <a:lnTo>
                    <a:pt x="0" y="1745856"/>
                  </a:lnTo>
                  <a:lnTo>
                    <a:pt x="8192" y="1796647"/>
                  </a:lnTo>
                  <a:lnTo>
                    <a:pt x="31004" y="1840759"/>
                  </a:lnTo>
                  <a:lnTo>
                    <a:pt x="65790" y="1875544"/>
                  </a:lnTo>
                  <a:lnTo>
                    <a:pt x="109901" y="1898357"/>
                  </a:lnTo>
                  <a:lnTo>
                    <a:pt x="160693" y="1906549"/>
                  </a:lnTo>
                  <a:lnTo>
                    <a:pt x="1552117" y="1906549"/>
                  </a:lnTo>
                  <a:lnTo>
                    <a:pt x="1602915" y="1898357"/>
                  </a:lnTo>
                  <a:lnTo>
                    <a:pt x="1647030" y="1875544"/>
                  </a:lnTo>
                  <a:lnTo>
                    <a:pt x="1681818" y="1840759"/>
                  </a:lnTo>
                  <a:lnTo>
                    <a:pt x="1704631" y="1796647"/>
                  </a:lnTo>
                  <a:lnTo>
                    <a:pt x="1712823" y="1745856"/>
                  </a:lnTo>
                  <a:lnTo>
                    <a:pt x="1712823" y="160693"/>
                  </a:lnTo>
                  <a:lnTo>
                    <a:pt x="1704631" y="109901"/>
                  </a:lnTo>
                  <a:lnTo>
                    <a:pt x="1681818" y="65790"/>
                  </a:lnTo>
                  <a:lnTo>
                    <a:pt x="1647030" y="31004"/>
                  </a:lnTo>
                  <a:lnTo>
                    <a:pt x="1602915" y="8192"/>
                  </a:lnTo>
                  <a:lnTo>
                    <a:pt x="1552117" y="0"/>
                  </a:lnTo>
                  <a:close/>
                </a:path>
              </a:pathLst>
            </a:custGeom>
            <a:solidFill>
              <a:srgbClr val="C6D9F1">
                <a:alpha val="101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7394025" y="1983104"/>
              <a:ext cx="1711960" cy="1905635"/>
            </a:xfrm>
            <a:custGeom>
              <a:avLst/>
              <a:gdLst/>
              <a:ahLst/>
              <a:cxnLst/>
              <a:rect l="l" t="t" r="r" b="b"/>
              <a:pathLst>
                <a:path w="1711959" h="1905635">
                  <a:moveTo>
                    <a:pt x="0" y="160615"/>
                  </a:moveTo>
                  <a:lnTo>
                    <a:pt x="8188" y="109848"/>
                  </a:lnTo>
                  <a:lnTo>
                    <a:pt x="30989" y="65758"/>
                  </a:lnTo>
                  <a:lnTo>
                    <a:pt x="65758" y="30989"/>
                  </a:lnTo>
                  <a:lnTo>
                    <a:pt x="109848" y="8188"/>
                  </a:lnTo>
                  <a:lnTo>
                    <a:pt x="160615" y="0"/>
                  </a:lnTo>
                  <a:lnTo>
                    <a:pt x="1551332" y="0"/>
                  </a:lnTo>
                  <a:lnTo>
                    <a:pt x="1602099" y="8188"/>
                  </a:lnTo>
                  <a:lnTo>
                    <a:pt x="1646190" y="30989"/>
                  </a:lnTo>
                  <a:lnTo>
                    <a:pt x="1680958" y="65758"/>
                  </a:lnTo>
                  <a:lnTo>
                    <a:pt x="1703760" y="109848"/>
                  </a:lnTo>
                  <a:lnTo>
                    <a:pt x="1711948" y="160615"/>
                  </a:lnTo>
                  <a:lnTo>
                    <a:pt x="1711948" y="1744965"/>
                  </a:lnTo>
                  <a:lnTo>
                    <a:pt x="1703760" y="1795732"/>
                  </a:lnTo>
                  <a:lnTo>
                    <a:pt x="1680958" y="1839823"/>
                  </a:lnTo>
                  <a:lnTo>
                    <a:pt x="1646190" y="1874592"/>
                  </a:lnTo>
                  <a:lnTo>
                    <a:pt x="1602099" y="1897393"/>
                  </a:lnTo>
                  <a:lnTo>
                    <a:pt x="1551332" y="1905581"/>
                  </a:lnTo>
                  <a:lnTo>
                    <a:pt x="160615" y="1905581"/>
                  </a:lnTo>
                  <a:lnTo>
                    <a:pt x="109848" y="1897393"/>
                  </a:lnTo>
                  <a:lnTo>
                    <a:pt x="65758" y="1874592"/>
                  </a:lnTo>
                  <a:lnTo>
                    <a:pt x="30989" y="1839823"/>
                  </a:lnTo>
                  <a:lnTo>
                    <a:pt x="8188" y="1795732"/>
                  </a:lnTo>
                  <a:lnTo>
                    <a:pt x="0" y="1744965"/>
                  </a:lnTo>
                  <a:lnTo>
                    <a:pt x="0" y="160615"/>
                  </a:lnTo>
                  <a:close/>
                </a:path>
              </a:pathLst>
            </a:custGeom>
            <a:ln w="25387">
              <a:solidFill>
                <a:srgbClr val="1F497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43009" y="2419057"/>
              <a:ext cx="1618615" cy="2597785"/>
            </a:xfrm>
            <a:custGeom>
              <a:avLst/>
              <a:gdLst/>
              <a:ahLst/>
              <a:cxnLst/>
              <a:rect l="l" t="t" r="r" b="b"/>
              <a:pathLst>
                <a:path w="1618614" h="2597785">
                  <a:moveTo>
                    <a:pt x="1466748" y="0"/>
                  </a:moveTo>
                  <a:lnTo>
                    <a:pt x="151853" y="0"/>
                  </a:lnTo>
                  <a:lnTo>
                    <a:pt x="103854" y="7741"/>
                  </a:lnTo>
                  <a:lnTo>
                    <a:pt x="62169" y="29297"/>
                  </a:lnTo>
                  <a:lnTo>
                    <a:pt x="29297" y="62169"/>
                  </a:lnTo>
                  <a:lnTo>
                    <a:pt x="7741" y="103854"/>
                  </a:lnTo>
                  <a:lnTo>
                    <a:pt x="0" y="151853"/>
                  </a:lnTo>
                  <a:lnTo>
                    <a:pt x="0" y="2445613"/>
                  </a:lnTo>
                  <a:lnTo>
                    <a:pt x="7741" y="2493614"/>
                  </a:lnTo>
                  <a:lnTo>
                    <a:pt x="29297" y="2535302"/>
                  </a:lnTo>
                  <a:lnTo>
                    <a:pt x="62169" y="2568177"/>
                  </a:lnTo>
                  <a:lnTo>
                    <a:pt x="103854" y="2589737"/>
                  </a:lnTo>
                  <a:lnTo>
                    <a:pt x="151853" y="2597480"/>
                  </a:lnTo>
                  <a:lnTo>
                    <a:pt x="1466748" y="2597480"/>
                  </a:lnTo>
                  <a:lnTo>
                    <a:pt x="1514742" y="2589737"/>
                  </a:lnTo>
                  <a:lnTo>
                    <a:pt x="1556427" y="2568177"/>
                  </a:lnTo>
                  <a:lnTo>
                    <a:pt x="1589300" y="2535302"/>
                  </a:lnTo>
                  <a:lnTo>
                    <a:pt x="1610859" y="2493614"/>
                  </a:lnTo>
                  <a:lnTo>
                    <a:pt x="1618602" y="2445613"/>
                  </a:lnTo>
                  <a:lnTo>
                    <a:pt x="1618602" y="151853"/>
                  </a:lnTo>
                  <a:lnTo>
                    <a:pt x="1610859" y="103854"/>
                  </a:lnTo>
                  <a:lnTo>
                    <a:pt x="1589300" y="62169"/>
                  </a:lnTo>
                  <a:lnTo>
                    <a:pt x="1556427" y="29297"/>
                  </a:lnTo>
                  <a:lnTo>
                    <a:pt x="1514742" y="7741"/>
                  </a:lnTo>
                  <a:lnTo>
                    <a:pt x="1466748" y="0"/>
                  </a:lnTo>
                  <a:close/>
                </a:path>
              </a:pathLst>
            </a:custGeom>
            <a:solidFill>
              <a:srgbClr val="BAF5D5">
                <a:alpha val="101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43009" y="2419054"/>
              <a:ext cx="1617980" cy="2596515"/>
            </a:xfrm>
            <a:custGeom>
              <a:avLst/>
              <a:gdLst/>
              <a:ahLst/>
              <a:cxnLst/>
              <a:rect l="l" t="t" r="r" b="b"/>
              <a:pathLst>
                <a:path w="1617980" h="2596515">
                  <a:moveTo>
                    <a:pt x="0" y="151780"/>
                  </a:moveTo>
                  <a:lnTo>
                    <a:pt x="7737" y="103805"/>
                  </a:lnTo>
                  <a:lnTo>
                    <a:pt x="29284" y="62140"/>
                  </a:lnTo>
                  <a:lnTo>
                    <a:pt x="62140" y="29284"/>
                  </a:lnTo>
                  <a:lnTo>
                    <a:pt x="103805" y="7737"/>
                  </a:lnTo>
                  <a:lnTo>
                    <a:pt x="151780" y="0"/>
                  </a:lnTo>
                  <a:lnTo>
                    <a:pt x="1465996" y="0"/>
                  </a:lnTo>
                  <a:lnTo>
                    <a:pt x="1513970" y="7737"/>
                  </a:lnTo>
                  <a:lnTo>
                    <a:pt x="1555635" y="29284"/>
                  </a:lnTo>
                  <a:lnTo>
                    <a:pt x="1588491" y="62140"/>
                  </a:lnTo>
                  <a:lnTo>
                    <a:pt x="1610038" y="103805"/>
                  </a:lnTo>
                  <a:lnTo>
                    <a:pt x="1617776" y="151780"/>
                  </a:lnTo>
                  <a:lnTo>
                    <a:pt x="1617776" y="2444372"/>
                  </a:lnTo>
                  <a:lnTo>
                    <a:pt x="1610038" y="2492347"/>
                  </a:lnTo>
                  <a:lnTo>
                    <a:pt x="1588491" y="2534012"/>
                  </a:lnTo>
                  <a:lnTo>
                    <a:pt x="1555635" y="2566868"/>
                  </a:lnTo>
                  <a:lnTo>
                    <a:pt x="1513970" y="2588415"/>
                  </a:lnTo>
                  <a:lnTo>
                    <a:pt x="1465996" y="2596153"/>
                  </a:lnTo>
                  <a:lnTo>
                    <a:pt x="151780" y="2596153"/>
                  </a:lnTo>
                  <a:lnTo>
                    <a:pt x="103805" y="2588415"/>
                  </a:lnTo>
                  <a:lnTo>
                    <a:pt x="62140" y="2566868"/>
                  </a:lnTo>
                  <a:lnTo>
                    <a:pt x="29284" y="2534012"/>
                  </a:lnTo>
                  <a:lnTo>
                    <a:pt x="7737" y="2492347"/>
                  </a:lnTo>
                  <a:lnTo>
                    <a:pt x="0" y="2444372"/>
                  </a:lnTo>
                  <a:lnTo>
                    <a:pt x="0" y="151780"/>
                  </a:lnTo>
                  <a:close/>
                </a:path>
              </a:pathLst>
            </a:custGeom>
            <a:ln w="25387">
              <a:solidFill>
                <a:srgbClr val="08492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0" name="object 10"/>
            <p:cNvPicPr/>
            <p:nvPr/>
          </p:nvPicPr>
          <p:blipFill>
            <a:blip r:embed="rId4" cstate="print"/>
            <a:stretch>
              <a:fillRect/>
            </a:stretch>
          </p:blipFill>
          <p:spPr>
            <a:xfrm>
              <a:off x="1871472" y="0"/>
              <a:ext cx="783336" cy="624839"/>
            </a:xfrm>
            <a:prstGeom prst="rect">
              <a:avLst/>
            </a:prstGeom>
          </p:spPr>
        </p:pic>
        <p:pic>
          <p:nvPicPr>
            <p:cNvPr id="11" name="object 11"/>
            <p:cNvPicPr/>
            <p:nvPr/>
          </p:nvPicPr>
          <p:blipFill>
            <a:blip r:embed="rId5" cstate="print"/>
            <a:stretch>
              <a:fillRect/>
            </a:stretch>
          </p:blipFill>
          <p:spPr>
            <a:xfrm>
              <a:off x="2218944" y="0"/>
              <a:ext cx="539495" cy="624839"/>
            </a:xfrm>
            <a:prstGeom prst="rect">
              <a:avLst/>
            </a:prstGeom>
          </p:spPr>
        </p:pic>
        <p:pic>
          <p:nvPicPr>
            <p:cNvPr id="12" name="object 12"/>
            <p:cNvPicPr/>
            <p:nvPr/>
          </p:nvPicPr>
          <p:blipFill>
            <a:blip r:embed="rId6" cstate="print"/>
            <a:stretch>
              <a:fillRect/>
            </a:stretch>
          </p:blipFill>
          <p:spPr>
            <a:xfrm>
              <a:off x="2319527" y="0"/>
              <a:ext cx="4983480" cy="624839"/>
            </a:xfrm>
            <a:prstGeom prst="rect">
              <a:avLst/>
            </a:prstGeom>
          </p:spPr>
        </p:pic>
        <p:pic>
          <p:nvPicPr>
            <p:cNvPr id="13" name="object 13"/>
            <p:cNvPicPr/>
            <p:nvPr/>
          </p:nvPicPr>
          <p:blipFill>
            <a:blip r:embed="rId7" cstate="print"/>
            <a:stretch>
              <a:fillRect/>
            </a:stretch>
          </p:blipFill>
          <p:spPr>
            <a:xfrm>
              <a:off x="1575816" y="301752"/>
              <a:ext cx="6080760" cy="630936"/>
            </a:xfrm>
            <a:prstGeom prst="rect">
              <a:avLst/>
            </a:prstGeom>
          </p:spPr>
        </p:pic>
      </p:grpSp>
      <p:sp>
        <p:nvSpPr>
          <p:cNvPr id="14" name="object 14"/>
          <p:cNvSpPr txBox="1">
            <a:spLocks noGrp="1"/>
          </p:cNvSpPr>
          <p:nvPr>
            <p:ph type="title"/>
          </p:nvPr>
        </p:nvSpPr>
        <p:spPr>
          <a:prstGeom prst="rect">
            <a:avLst/>
          </a:prstGeom>
        </p:spPr>
        <p:txBody>
          <a:bodyPr vert="horz" wrap="square" lIns="0" tIns="55371" rIns="0" bIns="0" rtlCol="0">
            <a:spAutoFit/>
          </a:bodyPr>
          <a:lstStyle/>
          <a:p>
            <a:pPr marL="1270" algn="ctr">
              <a:lnSpc>
                <a:spcPct val="100000"/>
              </a:lnSpc>
              <a:spcBef>
                <a:spcPts val="100"/>
              </a:spcBef>
            </a:pPr>
            <a:r>
              <a:rPr spc="-10" dirty="0"/>
              <a:t>HL-</a:t>
            </a:r>
            <a:r>
              <a:rPr dirty="0"/>
              <a:t>LHC</a:t>
            </a:r>
            <a:r>
              <a:rPr spc="-70" dirty="0"/>
              <a:t> </a:t>
            </a:r>
            <a:r>
              <a:rPr dirty="0"/>
              <a:t>Accelerator</a:t>
            </a:r>
            <a:r>
              <a:rPr spc="-50" dirty="0"/>
              <a:t> </a:t>
            </a:r>
            <a:r>
              <a:rPr dirty="0"/>
              <a:t>Upgrade</a:t>
            </a:r>
            <a:r>
              <a:rPr spc="-50" dirty="0"/>
              <a:t> </a:t>
            </a:r>
            <a:r>
              <a:rPr spc="-10" dirty="0"/>
              <a:t>Project:</a:t>
            </a:r>
          </a:p>
          <a:p>
            <a:pPr marL="1270" algn="ctr">
              <a:lnSpc>
                <a:spcPct val="100000"/>
              </a:lnSpc>
              <a:spcBef>
                <a:spcPts val="85"/>
              </a:spcBef>
            </a:pPr>
            <a:r>
              <a:rPr sz="2200" dirty="0">
                <a:solidFill>
                  <a:srgbClr val="C00000"/>
                </a:solidFill>
              </a:rPr>
              <a:t>Enabling</a:t>
            </a:r>
            <a:r>
              <a:rPr sz="2200" spc="-65" dirty="0">
                <a:solidFill>
                  <a:srgbClr val="C00000"/>
                </a:solidFill>
              </a:rPr>
              <a:t> </a:t>
            </a:r>
            <a:r>
              <a:rPr sz="2200" dirty="0">
                <a:solidFill>
                  <a:srgbClr val="C00000"/>
                </a:solidFill>
              </a:rPr>
              <a:t>U.S.</a:t>
            </a:r>
            <a:r>
              <a:rPr sz="2200" spc="-45" dirty="0">
                <a:solidFill>
                  <a:srgbClr val="C00000"/>
                </a:solidFill>
              </a:rPr>
              <a:t> </a:t>
            </a:r>
            <a:r>
              <a:rPr sz="2200" dirty="0">
                <a:solidFill>
                  <a:srgbClr val="C00000"/>
                </a:solidFill>
              </a:rPr>
              <a:t>Science</a:t>
            </a:r>
            <a:r>
              <a:rPr sz="2200" spc="-40" dirty="0">
                <a:solidFill>
                  <a:srgbClr val="C00000"/>
                </a:solidFill>
              </a:rPr>
              <a:t> </a:t>
            </a:r>
            <a:r>
              <a:rPr sz="2200" dirty="0">
                <a:solidFill>
                  <a:srgbClr val="C00000"/>
                </a:solidFill>
              </a:rPr>
              <a:t>Participation</a:t>
            </a:r>
            <a:r>
              <a:rPr sz="2200" spc="-50" dirty="0">
                <a:solidFill>
                  <a:srgbClr val="C00000"/>
                </a:solidFill>
              </a:rPr>
              <a:t> </a:t>
            </a:r>
            <a:r>
              <a:rPr sz="2200" dirty="0">
                <a:solidFill>
                  <a:srgbClr val="C00000"/>
                </a:solidFill>
              </a:rPr>
              <a:t>at</a:t>
            </a:r>
            <a:r>
              <a:rPr sz="2200" spc="-45" dirty="0">
                <a:solidFill>
                  <a:srgbClr val="C00000"/>
                </a:solidFill>
              </a:rPr>
              <a:t> </a:t>
            </a:r>
            <a:r>
              <a:rPr sz="2200" spc="-10" dirty="0">
                <a:solidFill>
                  <a:srgbClr val="C00000"/>
                </a:solidFill>
              </a:rPr>
              <a:t>CERN’s</a:t>
            </a:r>
            <a:r>
              <a:rPr sz="2200" spc="-45" dirty="0">
                <a:solidFill>
                  <a:srgbClr val="C00000"/>
                </a:solidFill>
              </a:rPr>
              <a:t> </a:t>
            </a:r>
            <a:r>
              <a:rPr sz="2200" spc="-25" dirty="0">
                <a:solidFill>
                  <a:srgbClr val="C00000"/>
                </a:solidFill>
              </a:rPr>
              <a:t>LHC</a:t>
            </a:r>
            <a:endParaRPr sz="2200"/>
          </a:p>
        </p:txBody>
      </p:sp>
      <p:grpSp>
        <p:nvGrpSpPr>
          <p:cNvPr id="15" name="object 15"/>
          <p:cNvGrpSpPr/>
          <p:nvPr/>
        </p:nvGrpSpPr>
        <p:grpSpPr>
          <a:xfrm>
            <a:off x="419811" y="2043494"/>
            <a:ext cx="8312784" cy="911860"/>
            <a:chOff x="419811" y="2043494"/>
            <a:chExt cx="8312784" cy="911860"/>
          </a:xfrm>
        </p:grpSpPr>
        <p:pic>
          <p:nvPicPr>
            <p:cNvPr id="16" name="object 16"/>
            <p:cNvPicPr/>
            <p:nvPr/>
          </p:nvPicPr>
          <p:blipFill>
            <a:blip r:embed="rId8" cstate="print"/>
            <a:stretch>
              <a:fillRect/>
            </a:stretch>
          </p:blipFill>
          <p:spPr>
            <a:xfrm>
              <a:off x="7827927" y="2043494"/>
              <a:ext cx="904529" cy="474877"/>
            </a:xfrm>
            <a:prstGeom prst="rect">
              <a:avLst/>
            </a:prstGeom>
          </p:spPr>
        </p:pic>
        <p:pic>
          <p:nvPicPr>
            <p:cNvPr id="17" name="object 17"/>
            <p:cNvPicPr/>
            <p:nvPr/>
          </p:nvPicPr>
          <p:blipFill>
            <a:blip r:embed="rId8" cstate="print"/>
            <a:stretch>
              <a:fillRect/>
            </a:stretch>
          </p:blipFill>
          <p:spPr>
            <a:xfrm>
              <a:off x="419811" y="2479992"/>
              <a:ext cx="904519" cy="474878"/>
            </a:xfrm>
            <a:prstGeom prst="rect">
              <a:avLst/>
            </a:prstGeom>
          </p:spPr>
        </p:pic>
      </p:grpSp>
      <p:sp>
        <p:nvSpPr>
          <p:cNvPr id="18" name="object 18"/>
          <p:cNvSpPr txBox="1"/>
          <p:nvPr/>
        </p:nvSpPr>
        <p:spPr>
          <a:xfrm>
            <a:off x="78739" y="2975355"/>
            <a:ext cx="1543685" cy="510540"/>
          </a:xfrm>
          <a:prstGeom prst="rect">
            <a:avLst/>
          </a:prstGeom>
        </p:spPr>
        <p:txBody>
          <a:bodyPr vert="horz" wrap="square" lIns="0" tIns="12700" rIns="0" bIns="0" rtlCol="0">
            <a:spAutoFit/>
          </a:bodyPr>
          <a:lstStyle/>
          <a:p>
            <a:pPr marL="12700" marR="0" lvl="0" indent="0" defTabSz="914400" eaLnBrk="1" fontAlgn="auto" latinLnBrk="0" hangingPunct="1">
              <a:lnSpc>
                <a:spcPts val="1910"/>
              </a:lnSpc>
              <a:spcBef>
                <a:spcPts val="100"/>
              </a:spcBef>
              <a:spcAft>
                <a:spcPts val="0"/>
              </a:spcAft>
              <a:buClrTx/>
              <a:buSzTx/>
              <a:buFontTx/>
              <a:buNone/>
              <a:tabLst/>
              <a:defRPr/>
            </a:pPr>
            <a:r>
              <a:rPr kumimoji="0" sz="1600" b="1" i="0" u="none" strike="noStrike" kern="0" cap="none" spc="0" normalizeH="0" baseline="0" noProof="0" dirty="0">
                <a:ln>
                  <a:noFill/>
                </a:ln>
                <a:solidFill>
                  <a:srgbClr val="0F6636"/>
                </a:solidFill>
                <a:effectLst/>
                <a:uLnTx/>
                <a:uFillTx/>
                <a:latin typeface="Calibri"/>
                <a:cs typeface="Calibri"/>
              </a:rPr>
              <a:t>DOE </a:t>
            </a:r>
            <a:r>
              <a:rPr kumimoji="0" sz="1600" b="1" i="0" u="none" strike="noStrike" kern="0" cap="none" spc="-10" normalizeH="0" baseline="0" noProof="0" dirty="0">
                <a:ln>
                  <a:noFill/>
                </a:ln>
                <a:solidFill>
                  <a:srgbClr val="0F6636"/>
                </a:solidFill>
                <a:effectLst/>
                <a:uLnTx/>
                <a:uFillTx/>
                <a:latin typeface="Calibri"/>
                <a:cs typeface="Calibri"/>
              </a:rPr>
              <a:t>contribution:</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ts val="1910"/>
              </a:lnSpc>
              <a:spcBef>
                <a:spcPts val="0"/>
              </a:spcBef>
              <a:spcAft>
                <a:spcPts val="0"/>
              </a:spcAft>
              <a:buClrTx/>
              <a:buSzTx/>
              <a:buFontTx/>
              <a:buNone/>
              <a:tabLst/>
              <a:defRPr/>
            </a:pPr>
            <a:r>
              <a:rPr kumimoji="0" sz="1600" b="0" i="0" u="none" strike="noStrike" kern="0" cap="none" spc="0" normalizeH="0" baseline="0" noProof="0" dirty="0">
                <a:ln>
                  <a:noFill/>
                </a:ln>
                <a:solidFill>
                  <a:srgbClr val="0F6636"/>
                </a:solidFill>
                <a:effectLst/>
                <a:uLnTx/>
                <a:uFillTx/>
                <a:latin typeface="Calibri"/>
                <a:cs typeface="Calibri"/>
              </a:rPr>
              <a:t>10</a:t>
            </a:r>
            <a:r>
              <a:rPr kumimoji="0" sz="1600" b="0" i="0" u="none" strike="noStrike" kern="0" cap="none" spc="-10" normalizeH="0" baseline="0" noProof="0" dirty="0">
                <a:ln>
                  <a:noFill/>
                </a:ln>
                <a:solidFill>
                  <a:srgbClr val="0F6636"/>
                </a:solidFill>
                <a:effectLst/>
                <a:uLnTx/>
                <a:uFillTx/>
                <a:latin typeface="Calibri"/>
                <a:cs typeface="Calibri"/>
              </a:rPr>
              <a:t> </a:t>
            </a:r>
            <a:r>
              <a:rPr kumimoji="0" sz="1600" b="0" i="0" u="none" strike="noStrike" kern="0" cap="none" spc="0" normalizeH="0" baseline="0" noProof="0" dirty="0">
                <a:ln>
                  <a:noFill/>
                </a:ln>
                <a:solidFill>
                  <a:srgbClr val="0F6636"/>
                </a:solidFill>
                <a:effectLst/>
                <a:uLnTx/>
                <a:uFillTx/>
                <a:latin typeface="Calibri"/>
                <a:cs typeface="Calibri"/>
              </a:rPr>
              <a:t>cold</a:t>
            </a:r>
            <a:r>
              <a:rPr kumimoji="0" sz="1600" b="0" i="0" u="none" strike="noStrike" kern="0" cap="none" spc="-10" normalizeH="0" baseline="0" noProof="0" dirty="0">
                <a:ln>
                  <a:noFill/>
                </a:ln>
                <a:solidFill>
                  <a:srgbClr val="0F6636"/>
                </a:solidFill>
                <a:effectLst/>
                <a:uLnTx/>
                <a:uFillTx/>
                <a:latin typeface="Calibri"/>
                <a:cs typeface="Calibri"/>
              </a:rPr>
              <a:t> </a:t>
            </a:r>
            <a:r>
              <a:rPr kumimoji="0" sz="1600" b="0" i="0" u="none" strike="noStrike" kern="0" cap="none" spc="-20" normalizeH="0" baseline="0" noProof="0" dirty="0">
                <a:ln>
                  <a:noFill/>
                </a:ln>
                <a:solidFill>
                  <a:srgbClr val="0F6636"/>
                </a:solidFill>
                <a:effectLst/>
                <a:uLnTx/>
                <a:uFillTx/>
                <a:latin typeface="Calibri"/>
                <a:cs typeface="Calibri"/>
              </a:rPr>
              <a:t>mass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19" name="object 19"/>
          <p:cNvSpPr txBox="1"/>
          <p:nvPr/>
        </p:nvSpPr>
        <p:spPr>
          <a:xfrm>
            <a:off x="78739" y="3456940"/>
            <a:ext cx="1514475"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dirty="0">
                <a:ln>
                  <a:noFill/>
                </a:ln>
                <a:solidFill>
                  <a:srgbClr val="0F6636"/>
                </a:solidFill>
                <a:effectLst/>
                <a:uLnTx/>
                <a:uFillTx/>
                <a:latin typeface="Calibri"/>
                <a:cs typeface="Calibri"/>
              </a:rPr>
              <a:t>(Nb</a:t>
            </a:r>
            <a:r>
              <a:rPr kumimoji="0" sz="1400" b="0" i="0" u="none" strike="noStrike" kern="0" cap="none" spc="145" normalizeH="0" baseline="0" noProof="0" dirty="0">
                <a:ln>
                  <a:noFill/>
                </a:ln>
                <a:solidFill>
                  <a:srgbClr val="0F6636"/>
                </a:solidFill>
                <a:effectLst/>
                <a:uLnTx/>
                <a:uFillTx/>
                <a:latin typeface="Calibri"/>
                <a:cs typeface="Calibri"/>
              </a:rPr>
              <a:t> </a:t>
            </a:r>
            <a:r>
              <a:rPr kumimoji="0" sz="1400" b="0" i="0" u="none" strike="noStrike" kern="0" cap="none" spc="0" normalizeH="0" baseline="0" noProof="0" dirty="0">
                <a:ln>
                  <a:noFill/>
                </a:ln>
                <a:solidFill>
                  <a:srgbClr val="0F6636"/>
                </a:solidFill>
                <a:effectLst/>
                <a:uLnTx/>
                <a:uFillTx/>
                <a:latin typeface="Calibri"/>
                <a:cs typeface="Calibri"/>
              </a:rPr>
              <a:t>Sn)</a:t>
            </a:r>
            <a:r>
              <a:rPr kumimoji="0" sz="1400" b="0" i="0" u="none" strike="noStrike" kern="0" cap="none" spc="-10" normalizeH="0" baseline="0" noProof="0" dirty="0">
                <a:ln>
                  <a:noFill/>
                </a:ln>
                <a:solidFill>
                  <a:srgbClr val="0F6636"/>
                </a:solidFill>
                <a:effectLst/>
                <a:uLnTx/>
                <a:uFillTx/>
                <a:latin typeface="Calibri"/>
                <a:cs typeface="Calibri"/>
              </a:rPr>
              <a:t> </a:t>
            </a:r>
            <a:r>
              <a:rPr kumimoji="0" sz="1600" b="0" i="0" u="none" strike="noStrike" kern="0" cap="none" spc="-10" normalizeH="0" baseline="0" noProof="0" dirty="0">
                <a:ln>
                  <a:noFill/>
                </a:ln>
                <a:solidFill>
                  <a:srgbClr val="0F6636"/>
                </a:solidFill>
                <a:effectLst/>
                <a:uLnTx/>
                <a:uFillTx/>
                <a:latin typeface="Calibri"/>
                <a:cs typeface="Calibri"/>
              </a:rPr>
              <a:t>assemblies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20" name="object 20"/>
          <p:cNvSpPr txBox="1"/>
          <p:nvPr/>
        </p:nvSpPr>
        <p:spPr>
          <a:xfrm>
            <a:off x="78790" y="3585464"/>
            <a:ext cx="1304925" cy="1360170"/>
          </a:xfrm>
          <a:prstGeom prst="rect">
            <a:avLst/>
          </a:prstGeom>
        </p:spPr>
        <p:txBody>
          <a:bodyPr vert="horz" wrap="square" lIns="0" tIns="12700" rIns="0" bIns="0" rtlCol="0">
            <a:spAutoFit/>
          </a:bodyPr>
          <a:lstStyle/>
          <a:p>
            <a:pPr marL="274320" marR="0" lvl="0" indent="0" defTabSz="914400" eaLnBrk="1" fontAlgn="auto" latinLnBrk="0" hangingPunct="1">
              <a:lnSpc>
                <a:spcPts val="1030"/>
              </a:lnSpc>
              <a:spcBef>
                <a:spcPts val="100"/>
              </a:spcBef>
              <a:spcAft>
                <a:spcPts val="0"/>
              </a:spcAft>
              <a:buClrTx/>
              <a:buSzTx/>
              <a:buFontTx/>
              <a:buNone/>
              <a:tabLst/>
              <a:defRPr/>
            </a:pPr>
            <a:r>
              <a:rPr kumimoji="0" sz="900" b="0" i="0" u="none" strike="noStrike" kern="0" cap="none" spc="0" normalizeH="0" baseline="0" noProof="0" dirty="0">
                <a:ln>
                  <a:noFill/>
                </a:ln>
                <a:solidFill>
                  <a:srgbClr val="0F6636"/>
                </a:solidFill>
                <a:effectLst/>
                <a:uLnTx/>
                <a:uFillTx/>
                <a:latin typeface="Calibri"/>
                <a:cs typeface="Calibri"/>
              </a:rPr>
              <a:t>3</a:t>
            </a:r>
            <a:endParaRPr kumimoji="0" sz="900" b="0" i="0" u="none" strike="noStrike" kern="0" cap="none" spc="0" normalizeH="0" baseline="0" noProof="0">
              <a:ln>
                <a:noFill/>
              </a:ln>
              <a:solidFill>
                <a:sysClr val="windowText" lastClr="000000"/>
              </a:solidFill>
              <a:effectLst/>
              <a:uLnTx/>
              <a:uFillTx/>
              <a:latin typeface="Calibri"/>
              <a:cs typeface="Calibri"/>
            </a:endParaRPr>
          </a:p>
          <a:p>
            <a:pPr marL="195580" marR="0" lvl="0" indent="-182880" defTabSz="914400" eaLnBrk="1" fontAlgn="auto" latinLnBrk="0" hangingPunct="1">
              <a:lnSpc>
                <a:spcPts val="1870"/>
              </a:lnSpc>
              <a:spcBef>
                <a:spcPts val="0"/>
              </a:spcBef>
              <a:spcAft>
                <a:spcPts val="0"/>
              </a:spcAft>
              <a:buClrTx/>
              <a:buSzTx/>
              <a:buFont typeface="Arial"/>
              <a:buChar char="•"/>
              <a:tabLst>
                <a:tab pos="195580" algn="l"/>
              </a:tabLst>
              <a:defRPr/>
            </a:pPr>
            <a:r>
              <a:rPr kumimoji="0" sz="1600" b="0" i="1" u="none" strike="noStrike" kern="0" cap="none" spc="0" normalizeH="0" baseline="0" noProof="0" dirty="0">
                <a:ln>
                  <a:noFill/>
                </a:ln>
                <a:solidFill>
                  <a:srgbClr val="0F6636"/>
                </a:solidFill>
                <a:effectLst/>
                <a:uLnTx/>
                <a:uFillTx/>
                <a:latin typeface="Calibri"/>
                <a:cs typeface="Calibri"/>
              </a:rPr>
              <a:t>4</a:t>
            </a:r>
            <a:r>
              <a:rPr kumimoji="0" sz="1600" b="0" i="1" u="none" strike="noStrike" kern="0" cap="none" spc="-15" normalizeH="0" baseline="0" noProof="0" dirty="0">
                <a:ln>
                  <a:noFill/>
                </a:ln>
                <a:solidFill>
                  <a:srgbClr val="0F6636"/>
                </a:solidFill>
                <a:effectLst/>
                <a:uLnTx/>
                <a:uFillTx/>
                <a:latin typeface="Calibri"/>
                <a:cs typeface="Calibri"/>
              </a:rPr>
              <a:t> </a:t>
            </a:r>
            <a:r>
              <a:rPr kumimoji="0" sz="1600" b="0" i="1" u="none" strike="noStrike" kern="0" cap="none" spc="0" normalizeH="0" baseline="0" noProof="0" dirty="0">
                <a:ln>
                  <a:noFill/>
                </a:ln>
                <a:solidFill>
                  <a:srgbClr val="0F6636"/>
                </a:solidFill>
                <a:effectLst/>
                <a:uLnTx/>
                <a:uFillTx/>
                <a:latin typeface="Calibri"/>
                <a:cs typeface="Calibri"/>
              </a:rPr>
              <a:t>each</a:t>
            </a:r>
            <a:r>
              <a:rPr kumimoji="0" sz="1600" b="0" i="1" u="none" strike="noStrike" kern="0" cap="none" spc="-5" normalizeH="0" baseline="0" noProof="0" dirty="0">
                <a:ln>
                  <a:noFill/>
                </a:ln>
                <a:solidFill>
                  <a:srgbClr val="0F6636"/>
                </a:solidFill>
                <a:effectLst/>
                <a:uLnTx/>
                <a:uFillTx/>
                <a:latin typeface="Calibri"/>
                <a:cs typeface="Calibri"/>
              </a:rPr>
              <a:t> </a:t>
            </a:r>
            <a:r>
              <a:rPr kumimoji="0" sz="1600" b="0" i="1" u="none" strike="noStrike" kern="0" cap="none" spc="-25" normalizeH="0" baseline="0" noProof="0" dirty="0">
                <a:ln>
                  <a:noFill/>
                </a:ln>
                <a:solidFill>
                  <a:srgbClr val="0F6636"/>
                </a:solidFill>
                <a:effectLst/>
                <a:uLnTx/>
                <a:uFillTx/>
                <a:latin typeface="Calibri"/>
                <a:cs typeface="Calibri"/>
              </a:rPr>
              <a:t>for</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95580" marR="0" lvl="0" indent="0" defTabSz="914400" eaLnBrk="1" fontAlgn="auto" latinLnBrk="0" hangingPunct="1">
              <a:lnSpc>
                <a:spcPts val="1910"/>
              </a:lnSpc>
              <a:spcBef>
                <a:spcPts val="0"/>
              </a:spcBef>
              <a:spcAft>
                <a:spcPts val="0"/>
              </a:spcAft>
              <a:buClrTx/>
              <a:buSzTx/>
              <a:buFontTx/>
              <a:buNone/>
              <a:tabLst/>
              <a:defRPr/>
            </a:pPr>
            <a:r>
              <a:rPr kumimoji="0" sz="1600" b="0" i="1" u="none" strike="noStrike" kern="0" cap="none" spc="-20" normalizeH="0" baseline="0" noProof="0" dirty="0">
                <a:ln>
                  <a:noFill/>
                </a:ln>
                <a:solidFill>
                  <a:srgbClr val="0F6636"/>
                </a:solidFill>
                <a:effectLst/>
                <a:uLnTx/>
                <a:uFillTx/>
                <a:latin typeface="Calibri"/>
                <a:cs typeface="Calibri"/>
              </a:rPr>
              <a:t>ATLAS</a:t>
            </a:r>
            <a:r>
              <a:rPr kumimoji="0" sz="1600" b="0" i="1" u="none" strike="noStrike" kern="0" cap="none" spc="-25" normalizeH="0" baseline="0" noProof="0" dirty="0">
                <a:ln>
                  <a:noFill/>
                </a:ln>
                <a:solidFill>
                  <a:srgbClr val="0F6636"/>
                </a:solidFill>
                <a:effectLst/>
                <a:uLnTx/>
                <a:uFillTx/>
                <a:latin typeface="Calibri"/>
                <a:cs typeface="Calibri"/>
              </a:rPr>
              <a:t> </a:t>
            </a:r>
            <a:r>
              <a:rPr kumimoji="0" sz="1600" b="0" i="1" u="none" strike="noStrike" kern="0" cap="none" spc="0" normalizeH="0" baseline="0" noProof="0" dirty="0">
                <a:ln>
                  <a:noFill/>
                </a:ln>
                <a:solidFill>
                  <a:srgbClr val="0F6636"/>
                </a:solidFill>
                <a:effectLst/>
                <a:uLnTx/>
                <a:uFillTx/>
                <a:latin typeface="Calibri"/>
                <a:cs typeface="Calibri"/>
              </a:rPr>
              <a:t>&amp;</a:t>
            </a:r>
            <a:r>
              <a:rPr kumimoji="0" sz="1600" b="0" i="1" u="none" strike="noStrike" kern="0" cap="none" spc="-25" normalizeH="0" baseline="0" noProof="0" dirty="0">
                <a:ln>
                  <a:noFill/>
                </a:ln>
                <a:solidFill>
                  <a:srgbClr val="0F6636"/>
                </a:solidFill>
                <a:effectLst/>
                <a:uLnTx/>
                <a:uFillTx/>
                <a:latin typeface="Calibri"/>
                <a:cs typeface="Calibri"/>
              </a:rPr>
              <a:t> CMS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95580" marR="207010" lvl="0" indent="0" defTabSz="914400" eaLnBrk="1" fontAlgn="auto" latinLnBrk="0" hangingPunct="1">
              <a:lnSpc>
                <a:spcPts val="1900"/>
              </a:lnSpc>
              <a:spcBef>
                <a:spcPts val="65"/>
              </a:spcBef>
              <a:spcAft>
                <a:spcPts val="0"/>
              </a:spcAft>
              <a:buClrTx/>
              <a:buSzTx/>
              <a:buFontTx/>
              <a:buNone/>
              <a:tabLst/>
              <a:defRPr/>
            </a:pPr>
            <a:r>
              <a:rPr kumimoji="0" sz="1600" b="0" i="1" u="none" strike="noStrike" kern="0" cap="none" spc="-10" normalizeH="0" baseline="0" noProof="0" dirty="0">
                <a:ln>
                  <a:noFill/>
                </a:ln>
                <a:solidFill>
                  <a:srgbClr val="0F6636"/>
                </a:solidFill>
                <a:effectLst/>
                <a:uLnTx/>
                <a:uFillTx/>
                <a:latin typeface="Calibri"/>
                <a:cs typeface="Calibri"/>
              </a:rPr>
              <a:t>interaction regions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95580" marR="0" lvl="0" indent="-182880" defTabSz="914400" eaLnBrk="1" fontAlgn="auto" latinLnBrk="0" hangingPunct="1">
              <a:lnSpc>
                <a:spcPts val="1830"/>
              </a:lnSpc>
              <a:spcBef>
                <a:spcPts val="0"/>
              </a:spcBef>
              <a:spcAft>
                <a:spcPts val="0"/>
              </a:spcAft>
              <a:buClrTx/>
              <a:buSzTx/>
              <a:buFont typeface="Arial"/>
              <a:buChar char="•"/>
              <a:tabLst>
                <a:tab pos="195580" algn="l"/>
              </a:tabLst>
              <a:defRPr/>
            </a:pPr>
            <a:r>
              <a:rPr kumimoji="0" sz="1600" b="0" i="1" u="none" strike="noStrike" kern="0" cap="none" spc="0" normalizeH="0" baseline="0" noProof="0" dirty="0">
                <a:ln>
                  <a:noFill/>
                </a:ln>
                <a:solidFill>
                  <a:srgbClr val="0F6636"/>
                </a:solidFill>
                <a:effectLst/>
                <a:uLnTx/>
                <a:uFillTx/>
                <a:latin typeface="Calibri"/>
                <a:cs typeface="Calibri"/>
              </a:rPr>
              <a:t>2 </a:t>
            </a:r>
            <a:r>
              <a:rPr kumimoji="0" sz="1600" b="0" i="1" u="none" strike="noStrike" kern="0" cap="none" spc="-10" normalizeH="0" baseline="0" noProof="0" dirty="0">
                <a:ln>
                  <a:noFill/>
                </a:ln>
                <a:solidFill>
                  <a:srgbClr val="0F6636"/>
                </a:solidFill>
                <a:effectLst/>
                <a:uLnTx/>
                <a:uFillTx/>
                <a:latin typeface="Calibri"/>
                <a:cs typeface="Calibri"/>
              </a:rPr>
              <a:t>spares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21" name="object 21"/>
          <p:cNvSpPr txBox="1"/>
          <p:nvPr/>
        </p:nvSpPr>
        <p:spPr>
          <a:xfrm>
            <a:off x="7479334" y="2585211"/>
            <a:ext cx="1543685" cy="12477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0" normalizeH="0" baseline="0" noProof="0" dirty="0">
                <a:ln>
                  <a:noFill/>
                </a:ln>
                <a:solidFill>
                  <a:srgbClr val="17375E"/>
                </a:solidFill>
                <a:effectLst/>
                <a:uLnTx/>
                <a:uFillTx/>
                <a:latin typeface="Calibri"/>
                <a:cs typeface="Calibri"/>
              </a:rPr>
              <a:t>DOE </a:t>
            </a:r>
            <a:r>
              <a:rPr kumimoji="0" sz="1600" b="1" i="0" u="none" strike="noStrike" kern="0" cap="none" spc="-10" normalizeH="0" baseline="0" noProof="0" dirty="0">
                <a:ln>
                  <a:noFill/>
                </a:ln>
                <a:solidFill>
                  <a:srgbClr val="17375E"/>
                </a:solidFill>
                <a:effectLst/>
                <a:uLnTx/>
                <a:uFillTx/>
                <a:latin typeface="Calibri"/>
                <a:cs typeface="Calibri"/>
              </a:rPr>
              <a:t>contribution:</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ts val="1910"/>
              </a:lnSpc>
              <a:spcBef>
                <a:spcPts val="0"/>
              </a:spcBef>
              <a:spcAft>
                <a:spcPts val="0"/>
              </a:spcAft>
              <a:buClrTx/>
              <a:buSzTx/>
              <a:buFontTx/>
              <a:buNone/>
              <a:tabLst/>
              <a:defRPr/>
            </a:pPr>
            <a:r>
              <a:rPr kumimoji="0" sz="1600" b="0" i="0" u="none" strike="noStrike" kern="0" cap="none" spc="0" normalizeH="0" baseline="0" noProof="0" dirty="0">
                <a:ln>
                  <a:noFill/>
                </a:ln>
                <a:solidFill>
                  <a:srgbClr val="17375E"/>
                </a:solidFill>
                <a:effectLst/>
                <a:uLnTx/>
                <a:uFillTx/>
                <a:latin typeface="Calibri"/>
                <a:cs typeface="Calibri"/>
              </a:rPr>
              <a:t>RFD</a:t>
            </a:r>
            <a:r>
              <a:rPr kumimoji="0" sz="1600" b="0" i="0" u="none" strike="noStrike" kern="0" cap="none" spc="-20" normalizeH="0" baseline="0" noProof="0" dirty="0">
                <a:ln>
                  <a:noFill/>
                </a:ln>
                <a:solidFill>
                  <a:srgbClr val="17375E"/>
                </a:solidFill>
                <a:effectLst/>
                <a:uLnTx/>
                <a:uFillTx/>
                <a:latin typeface="Calibri"/>
                <a:cs typeface="Calibri"/>
              </a:rPr>
              <a:t> </a:t>
            </a:r>
            <a:r>
              <a:rPr kumimoji="0" sz="1600" b="0" i="0" u="none" strike="noStrike" kern="0" cap="none" spc="0" normalizeH="0" baseline="0" noProof="0" dirty="0">
                <a:ln>
                  <a:noFill/>
                </a:ln>
                <a:solidFill>
                  <a:srgbClr val="17375E"/>
                </a:solidFill>
                <a:effectLst/>
                <a:uLnTx/>
                <a:uFillTx/>
                <a:latin typeface="Calibri"/>
                <a:cs typeface="Calibri"/>
              </a:rPr>
              <a:t>Crab</a:t>
            </a:r>
            <a:r>
              <a:rPr kumimoji="0" sz="1600" b="0" i="0" u="none" strike="noStrike" kern="0" cap="none" spc="-20" normalizeH="0" baseline="0" noProof="0" dirty="0">
                <a:ln>
                  <a:noFill/>
                </a:ln>
                <a:solidFill>
                  <a:srgbClr val="17375E"/>
                </a:solidFill>
                <a:effectLst/>
                <a:uLnTx/>
                <a:uFillTx/>
                <a:latin typeface="Calibri"/>
                <a:cs typeface="Calibri"/>
              </a:rPr>
              <a:t> </a:t>
            </a:r>
            <a:r>
              <a:rPr kumimoji="0" sz="1600" b="0" i="0" u="none" strike="noStrike" kern="0" cap="none" spc="-10" normalizeH="0" baseline="0" noProof="0" dirty="0">
                <a:ln>
                  <a:noFill/>
                </a:ln>
                <a:solidFill>
                  <a:srgbClr val="17375E"/>
                </a:solidFill>
                <a:effectLst/>
                <a:uLnTx/>
                <a:uFillTx/>
                <a:latin typeface="Calibri"/>
                <a:cs typeface="Calibri"/>
              </a:rPr>
              <a:t>Cavities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95580" marR="0" lvl="0" indent="-182880" defTabSz="914400" eaLnBrk="1" fontAlgn="auto" latinLnBrk="0" hangingPunct="1">
              <a:lnSpc>
                <a:spcPts val="1910"/>
              </a:lnSpc>
              <a:spcBef>
                <a:spcPts val="0"/>
              </a:spcBef>
              <a:spcAft>
                <a:spcPts val="0"/>
              </a:spcAft>
              <a:buClrTx/>
              <a:buSzTx/>
              <a:buFont typeface="Arial"/>
              <a:buChar char="•"/>
              <a:tabLst>
                <a:tab pos="195580" algn="l"/>
              </a:tabLst>
              <a:defRPr/>
            </a:pPr>
            <a:r>
              <a:rPr kumimoji="0" sz="1600" b="0" i="1" u="none" strike="noStrike" kern="0" cap="none" spc="0" normalizeH="0" baseline="0" noProof="0" dirty="0">
                <a:ln>
                  <a:noFill/>
                </a:ln>
                <a:solidFill>
                  <a:srgbClr val="17375E"/>
                </a:solidFill>
                <a:effectLst/>
                <a:uLnTx/>
                <a:uFillTx/>
                <a:latin typeface="Calibri"/>
                <a:cs typeface="Calibri"/>
              </a:rPr>
              <a:t>2 </a:t>
            </a:r>
            <a:r>
              <a:rPr kumimoji="0" sz="1600" b="0" i="1" u="none" strike="noStrike" kern="0" cap="none" spc="-10" normalizeH="0" baseline="0" noProof="0" dirty="0">
                <a:ln>
                  <a:noFill/>
                </a:ln>
                <a:solidFill>
                  <a:srgbClr val="17375E"/>
                </a:solidFill>
                <a:effectLst/>
                <a:uLnTx/>
                <a:uFillTx/>
                <a:latin typeface="Calibri"/>
                <a:cs typeface="Calibri"/>
              </a:rPr>
              <a:t>proto</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95580" marR="0" lvl="0" indent="-182880" defTabSz="914400" eaLnBrk="1" fontAlgn="auto" latinLnBrk="0" hangingPunct="1">
              <a:lnSpc>
                <a:spcPts val="1910"/>
              </a:lnSpc>
              <a:spcBef>
                <a:spcPts val="70"/>
              </a:spcBef>
              <a:spcAft>
                <a:spcPts val="0"/>
              </a:spcAft>
              <a:buClrTx/>
              <a:buSzTx/>
              <a:buFont typeface="Arial"/>
              <a:buChar char="•"/>
              <a:tabLst>
                <a:tab pos="195580" algn="l"/>
              </a:tabLst>
              <a:defRPr/>
            </a:pPr>
            <a:r>
              <a:rPr kumimoji="0" sz="1600" b="0" i="1" u="none" strike="noStrike" kern="0" cap="none" spc="0" normalizeH="0" baseline="0" noProof="0" dirty="0">
                <a:ln>
                  <a:noFill/>
                </a:ln>
                <a:solidFill>
                  <a:srgbClr val="17375E"/>
                </a:solidFill>
                <a:effectLst/>
                <a:uLnTx/>
                <a:uFillTx/>
                <a:latin typeface="Calibri"/>
                <a:cs typeface="Calibri"/>
              </a:rPr>
              <a:t>2</a:t>
            </a:r>
            <a:r>
              <a:rPr kumimoji="0" sz="1600" b="0" i="1" u="none" strike="noStrike" kern="0" cap="none" spc="30" normalizeH="0" baseline="0" noProof="0" dirty="0">
                <a:ln>
                  <a:noFill/>
                </a:ln>
                <a:solidFill>
                  <a:srgbClr val="17375E"/>
                </a:solidFill>
                <a:effectLst/>
                <a:uLnTx/>
                <a:uFillTx/>
                <a:latin typeface="Calibri"/>
                <a:cs typeface="Calibri"/>
              </a:rPr>
              <a:t> </a:t>
            </a:r>
            <a:r>
              <a:rPr kumimoji="0" sz="1600" b="0" i="1" u="none" strike="noStrike" kern="0" cap="none" spc="-10" normalizeH="0" baseline="0" noProof="0" dirty="0">
                <a:ln>
                  <a:noFill/>
                </a:ln>
                <a:solidFill>
                  <a:srgbClr val="17375E"/>
                </a:solidFill>
                <a:effectLst/>
                <a:uLnTx/>
                <a:uFillTx/>
                <a:latin typeface="Calibri"/>
                <a:cs typeface="Calibri"/>
              </a:rPr>
              <a:t>pre-series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95580" marR="0" lvl="0" indent="-182880" defTabSz="914400" eaLnBrk="1" fontAlgn="auto" latinLnBrk="0" hangingPunct="1">
              <a:lnSpc>
                <a:spcPts val="1910"/>
              </a:lnSpc>
              <a:spcBef>
                <a:spcPts val="0"/>
              </a:spcBef>
              <a:spcAft>
                <a:spcPts val="0"/>
              </a:spcAft>
              <a:buClrTx/>
              <a:buSzTx/>
              <a:buFont typeface="Arial"/>
              <a:buChar char="•"/>
              <a:tabLst>
                <a:tab pos="195580" algn="l"/>
              </a:tabLst>
              <a:defRPr/>
            </a:pPr>
            <a:r>
              <a:rPr kumimoji="0" sz="1600" b="0" i="1" u="none" strike="noStrike" kern="0" cap="none" spc="0" normalizeH="0" baseline="0" noProof="0" dirty="0">
                <a:ln>
                  <a:noFill/>
                </a:ln>
                <a:solidFill>
                  <a:srgbClr val="17375E"/>
                </a:solidFill>
                <a:effectLst/>
                <a:uLnTx/>
                <a:uFillTx/>
                <a:latin typeface="Calibri"/>
                <a:cs typeface="Calibri"/>
              </a:rPr>
              <a:t>10 </a:t>
            </a:r>
            <a:r>
              <a:rPr kumimoji="0" sz="1600" b="0" i="1" u="none" strike="noStrike" kern="0" cap="none" spc="-10" normalizeH="0" baseline="0" noProof="0" dirty="0">
                <a:ln>
                  <a:noFill/>
                </a:ln>
                <a:solidFill>
                  <a:srgbClr val="17375E"/>
                </a:solidFill>
                <a:effectLst/>
                <a:uLnTx/>
                <a:uFillTx/>
                <a:latin typeface="Calibri"/>
                <a:cs typeface="Calibri"/>
              </a:rPr>
              <a:t>cavities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grpSp>
        <p:nvGrpSpPr>
          <p:cNvPr id="22" name="object 22"/>
          <p:cNvGrpSpPr/>
          <p:nvPr/>
        </p:nvGrpSpPr>
        <p:grpSpPr>
          <a:xfrm>
            <a:off x="1622632" y="1513660"/>
            <a:ext cx="6607809" cy="5328285"/>
            <a:chOff x="1661612" y="1508394"/>
            <a:chExt cx="6607809" cy="5328285"/>
          </a:xfrm>
        </p:grpSpPr>
        <p:sp>
          <p:nvSpPr>
            <p:cNvPr id="23" name="object 23"/>
            <p:cNvSpPr/>
            <p:nvPr/>
          </p:nvSpPr>
          <p:spPr>
            <a:xfrm>
              <a:off x="1661612" y="2641459"/>
              <a:ext cx="2122805" cy="190500"/>
            </a:xfrm>
            <a:custGeom>
              <a:avLst/>
              <a:gdLst/>
              <a:ahLst/>
              <a:cxnLst/>
              <a:rect l="l" t="t" r="r" b="b"/>
              <a:pathLst>
                <a:path w="2122804" h="190500">
                  <a:moveTo>
                    <a:pt x="1931809" y="0"/>
                  </a:moveTo>
                  <a:lnTo>
                    <a:pt x="1931809" y="190500"/>
                  </a:lnTo>
                  <a:lnTo>
                    <a:pt x="2084209" y="114300"/>
                  </a:lnTo>
                  <a:lnTo>
                    <a:pt x="1950859" y="114300"/>
                  </a:lnTo>
                  <a:lnTo>
                    <a:pt x="1950859" y="76200"/>
                  </a:lnTo>
                  <a:lnTo>
                    <a:pt x="2084209" y="76200"/>
                  </a:lnTo>
                  <a:lnTo>
                    <a:pt x="1931809" y="0"/>
                  </a:lnTo>
                  <a:close/>
                </a:path>
                <a:path w="2122804" h="190500">
                  <a:moveTo>
                    <a:pt x="1931809" y="76200"/>
                  </a:moveTo>
                  <a:lnTo>
                    <a:pt x="0" y="76200"/>
                  </a:lnTo>
                  <a:lnTo>
                    <a:pt x="0" y="114300"/>
                  </a:lnTo>
                  <a:lnTo>
                    <a:pt x="1931809" y="114300"/>
                  </a:lnTo>
                  <a:lnTo>
                    <a:pt x="1931809" y="76200"/>
                  </a:lnTo>
                  <a:close/>
                </a:path>
                <a:path w="2122804" h="190500">
                  <a:moveTo>
                    <a:pt x="2084209" y="76200"/>
                  </a:moveTo>
                  <a:lnTo>
                    <a:pt x="1950859" y="76200"/>
                  </a:lnTo>
                  <a:lnTo>
                    <a:pt x="1950859" y="114300"/>
                  </a:lnTo>
                  <a:lnTo>
                    <a:pt x="2084209" y="114300"/>
                  </a:lnTo>
                  <a:lnTo>
                    <a:pt x="2122309" y="95250"/>
                  </a:lnTo>
                  <a:lnTo>
                    <a:pt x="2084209" y="76200"/>
                  </a:lnTo>
                  <a:close/>
                </a:path>
              </a:pathLst>
            </a:custGeom>
            <a:solidFill>
              <a:srgbClr val="0F663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3611570" y="5228495"/>
              <a:ext cx="709930" cy="1013460"/>
            </a:xfrm>
            <a:custGeom>
              <a:avLst/>
              <a:gdLst/>
              <a:ahLst/>
              <a:cxnLst/>
              <a:rect l="l" t="t" r="r" b="b"/>
              <a:pathLst>
                <a:path w="709929" h="1013460">
                  <a:moveTo>
                    <a:pt x="585546" y="145772"/>
                  </a:moveTo>
                  <a:lnTo>
                    <a:pt x="0" y="991260"/>
                  </a:lnTo>
                  <a:lnTo>
                    <a:pt x="31318" y="1012952"/>
                  </a:lnTo>
                  <a:lnTo>
                    <a:pt x="616865" y="167461"/>
                  </a:lnTo>
                  <a:lnTo>
                    <a:pt x="585546" y="145772"/>
                  </a:lnTo>
                  <a:close/>
                </a:path>
                <a:path w="709929" h="1013460">
                  <a:moveTo>
                    <a:pt x="691058" y="130111"/>
                  </a:moveTo>
                  <a:lnTo>
                    <a:pt x="596392" y="130111"/>
                  </a:lnTo>
                  <a:lnTo>
                    <a:pt x="627710" y="151803"/>
                  </a:lnTo>
                  <a:lnTo>
                    <a:pt x="616865" y="167461"/>
                  </a:lnTo>
                  <a:lnTo>
                    <a:pt x="679513" y="210845"/>
                  </a:lnTo>
                  <a:lnTo>
                    <a:pt x="691058" y="130111"/>
                  </a:lnTo>
                  <a:close/>
                </a:path>
                <a:path w="709929" h="1013460">
                  <a:moveTo>
                    <a:pt x="596392" y="130111"/>
                  </a:moveTo>
                  <a:lnTo>
                    <a:pt x="585546" y="145772"/>
                  </a:lnTo>
                  <a:lnTo>
                    <a:pt x="616865" y="167461"/>
                  </a:lnTo>
                  <a:lnTo>
                    <a:pt x="627710" y="151803"/>
                  </a:lnTo>
                  <a:lnTo>
                    <a:pt x="596392" y="130111"/>
                  </a:lnTo>
                  <a:close/>
                </a:path>
                <a:path w="709929" h="1013460">
                  <a:moveTo>
                    <a:pt x="709663" y="0"/>
                  </a:moveTo>
                  <a:lnTo>
                    <a:pt x="522897" y="102387"/>
                  </a:lnTo>
                  <a:lnTo>
                    <a:pt x="585546" y="145772"/>
                  </a:lnTo>
                  <a:lnTo>
                    <a:pt x="596392" y="130111"/>
                  </a:lnTo>
                  <a:lnTo>
                    <a:pt x="691058" y="130111"/>
                  </a:lnTo>
                  <a:lnTo>
                    <a:pt x="709663" y="0"/>
                  </a:lnTo>
                  <a:close/>
                </a:path>
              </a:pathLst>
            </a:custGeom>
            <a:solidFill>
              <a:srgbClr val="C0504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7567451" y="1508394"/>
              <a:ext cx="701675" cy="490855"/>
            </a:xfrm>
            <a:custGeom>
              <a:avLst/>
              <a:gdLst/>
              <a:ahLst/>
              <a:cxnLst/>
              <a:rect l="l" t="t" r="r" b="b"/>
              <a:pathLst>
                <a:path w="701675" h="490855">
                  <a:moveTo>
                    <a:pt x="167783" y="92210"/>
                  </a:moveTo>
                  <a:lnTo>
                    <a:pt x="146204" y="123604"/>
                  </a:lnTo>
                  <a:lnTo>
                    <a:pt x="679881" y="490410"/>
                  </a:lnTo>
                  <a:lnTo>
                    <a:pt x="701459" y="459016"/>
                  </a:lnTo>
                  <a:lnTo>
                    <a:pt x="167783" y="92210"/>
                  </a:lnTo>
                  <a:close/>
                </a:path>
                <a:path w="701675" h="490855">
                  <a:moveTo>
                    <a:pt x="0" y="0"/>
                  </a:moveTo>
                  <a:lnTo>
                    <a:pt x="103035" y="186410"/>
                  </a:lnTo>
                  <a:lnTo>
                    <a:pt x="146204" y="123604"/>
                  </a:lnTo>
                  <a:lnTo>
                    <a:pt x="130505" y="112814"/>
                  </a:lnTo>
                  <a:lnTo>
                    <a:pt x="152082" y="81419"/>
                  </a:lnTo>
                  <a:lnTo>
                    <a:pt x="175200" y="81419"/>
                  </a:lnTo>
                  <a:lnTo>
                    <a:pt x="210946" y="29413"/>
                  </a:lnTo>
                  <a:lnTo>
                    <a:pt x="0" y="0"/>
                  </a:lnTo>
                  <a:close/>
                </a:path>
                <a:path w="701675" h="490855">
                  <a:moveTo>
                    <a:pt x="152082" y="81419"/>
                  </a:moveTo>
                  <a:lnTo>
                    <a:pt x="130505" y="112814"/>
                  </a:lnTo>
                  <a:lnTo>
                    <a:pt x="146204" y="123604"/>
                  </a:lnTo>
                  <a:lnTo>
                    <a:pt x="167783" y="92210"/>
                  </a:lnTo>
                  <a:lnTo>
                    <a:pt x="152082" y="81419"/>
                  </a:lnTo>
                  <a:close/>
                </a:path>
                <a:path w="701675" h="490855">
                  <a:moveTo>
                    <a:pt x="175200" y="81419"/>
                  </a:moveTo>
                  <a:lnTo>
                    <a:pt x="152082" y="81419"/>
                  </a:lnTo>
                  <a:lnTo>
                    <a:pt x="167783" y="92210"/>
                  </a:lnTo>
                  <a:lnTo>
                    <a:pt x="175200" y="81419"/>
                  </a:lnTo>
                  <a:close/>
                </a:path>
              </a:pathLst>
            </a:custGeom>
            <a:solidFill>
              <a:srgbClr val="1F497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1726330" y="6230598"/>
              <a:ext cx="5980430" cy="593725"/>
            </a:xfrm>
            <a:custGeom>
              <a:avLst/>
              <a:gdLst/>
              <a:ahLst/>
              <a:cxnLst/>
              <a:rect l="l" t="t" r="r" b="b"/>
              <a:pathLst>
                <a:path w="5980430" h="593725">
                  <a:moveTo>
                    <a:pt x="5924257" y="0"/>
                  </a:moveTo>
                  <a:lnTo>
                    <a:pt x="55676" y="0"/>
                  </a:lnTo>
                  <a:lnTo>
                    <a:pt x="34006" y="4375"/>
                  </a:lnTo>
                  <a:lnTo>
                    <a:pt x="16308" y="16308"/>
                  </a:lnTo>
                  <a:lnTo>
                    <a:pt x="4375" y="34006"/>
                  </a:lnTo>
                  <a:lnTo>
                    <a:pt x="0" y="55676"/>
                  </a:lnTo>
                  <a:lnTo>
                    <a:pt x="0" y="537730"/>
                  </a:lnTo>
                  <a:lnTo>
                    <a:pt x="4375" y="559401"/>
                  </a:lnTo>
                  <a:lnTo>
                    <a:pt x="16308" y="577099"/>
                  </a:lnTo>
                  <a:lnTo>
                    <a:pt x="34006" y="589031"/>
                  </a:lnTo>
                  <a:lnTo>
                    <a:pt x="55676" y="593407"/>
                  </a:lnTo>
                  <a:lnTo>
                    <a:pt x="5924257" y="593407"/>
                  </a:lnTo>
                  <a:lnTo>
                    <a:pt x="5945921" y="589031"/>
                  </a:lnTo>
                  <a:lnTo>
                    <a:pt x="5963615" y="577099"/>
                  </a:lnTo>
                  <a:lnTo>
                    <a:pt x="5975546" y="559401"/>
                  </a:lnTo>
                  <a:lnTo>
                    <a:pt x="5979922" y="537730"/>
                  </a:lnTo>
                  <a:lnTo>
                    <a:pt x="5979922" y="55676"/>
                  </a:lnTo>
                  <a:lnTo>
                    <a:pt x="5975546" y="34006"/>
                  </a:lnTo>
                  <a:lnTo>
                    <a:pt x="5963615" y="16308"/>
                  </a:lnTo>
                  <a:lnTo>
                    <a:pt x="5945921" y="4375"/>
                  </a:lnTo>
                  <a:lnTo>
                    <a:pt x="5924257" y="0"/>
                  </a:lnTo>
                  <a:close/>
                </a:path>
              </a:pathLst>
            </a:custGeom>
            <a:solidFill>
              <a:srgbClr val="F2DCDB">
                <a:alpha val="101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1726330" y="6230601"/>
              <a:ext cx="5977255" cy="593725"/>
            </a:xfrm>
            <a:custGeom>
              <a:avLst/>
              <a:gdLst/>
              <a:ahLst/>
              <a:cxnLst/>
              <a:rect l="l" t="t" r="r" b="b"/>
              <a:pathLst>
                <a:path w="5977255" h="593725">
                  <a:moveTo>
                    <a:pt x="0" y="55644"/>
                  </a:moveTo>
                  <a:lnTo>
                    <a:pt x="4372" y="33985"/>
                  </a:lnTo>
                  <a:lnTo>
                    <a:pt x="16297" y="16297"/>
                  </a:lnTo>
                  <a:lnTo>
                    <a:pt x="33985" y="4372"/>
                  </a:lnTo>
                  <a:lnTo>
                    <a:pt x="55644" y="0"/>
                  </a:lnTo>
                  <a:lnTo>
                    <a:pt x="5921229" y="0"/>
                  </a:lnTo>
                  <a:lnTo>
                    <a:pt x="5942889" y="4372"/>
                  </a:lnTo>
                  <a:lnTo>
                    <a:pt x="5960576" y="16297"/>
                  </a:lnTo>
                  <a:lnTo>
                    <a:pt x="5972501" y="33985"/>
                  </a:lnTo>
                  <a:lnTo>
                    <a:pt x="5976874" y="55644"/>
                  </a:lnTo>
                  <a:lnTo>
                    <a:pt x="5976874" y="537453"/>
                  </a:lnTo>
                  <a:lnTo>
                    <a:pt x="5972501" y="559112"/>
                  </a:lnTo>
                  <a:lnTo>
                    <a:pt x="5960576" y="576800"/>
                  </a:lnTo>
                  <a:lnTo>
                    <a:pt x="5942889" y="588725"/>
                  </a:lnTo>
                  <a:lnTo>
                    <a:pt x="5921229" y="593098"/>
                  </a:lnTo>
                  <a:lnTo>
                    <a:pt x="55644" y="593098"/>
                  </a:lnTo>
                  <a:lnTo>
                    <a:pt x="33985" y="588725"/>
                  </a:lnTo>
                  <a:lnTo>
                    <a:pt x="16297" y="576800"/>
                  </a:lnTo>
                  <a:lnTo>
                    <a:pt x="4372" y="559112"/>
                  </a:lnTo>
                  <a:lnTo>
                    <a:pt x="0" y="537453"/>
                  </a:lnTo>
                  <a:lnTo>
                    <a:pt x="0" y="55644"/>
                  </a:lnTo>
                  <a:close/>
                </a:path>
              </a:pathLst>
            </a:custGeom>
            <a:ln w="25387">
              <a:solidFill>
                <a:srgbClr val="C0504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8" name="object 28"/>
            <p:cNvPicPr/>
            <p:nvPr/>
          </p:nvPicPr>
          <p:blipFill>
            <a:blip r:embed="rId8" cstate="print"/>
            <a:stretch>
              <a:fillRect/>
            </a:stretch>
          </p:blipFill>
          <p:spPr>
            <a:xfrm>
              <a:off x="1856181" y="6285551"/>
              <a:ext cx="904530" cy="474874"/>
            </a:xfrm>
            <a:prstGeom prst="rect">
              <a:avLst/>
            </a:prstGeom>
          </p:spPr>
        </p:pic>
      </p:grpSp>
      <p:sp>
        <p:nvSpPr>
          <p:cNvPr id="29" name="object 29"/>
          <p:cNvSpPr txBox="1"/>
          <p:nvPr/>
        </p:nvSpPr>
        <p:spPr>
          <a:xfrm>
            <a:off x="2839450" y="6251955"/>
            <a:ext cx="4805045" cy="477520"/>
          </a:xfrm>
          <a:prstGeom prst="rect">
            <a:avLst/>
          </a:prstGeom>
        </p:spPr>
        <p:txBody>
          <a:bodyPr vert="horz" wrap="square" lIns="0" tIns="12700" rIns="0" bIns="0" rtlCol="0">
            <a:spAutoFit/>
          </a:bodyPr>
          <a:lstStyle/>
          <a:p>
            <a:pPr marL="12700" marR="0" lvl="0" indent="0" defTabSz="914400" eaLnBrk="1" fontAlgn="auto" latinLnBrk="0" hangingPunct="1">
              <a:lnSpc>
                <a:spcPts val="1900"/>
              </a:lnSpc>
              <a:spcBef>
                <a:spcPts val="100"/>
              </a:spcBef>
              <a:spcAft>
                <a:spcPts val="0"/>
              </a:spcAft>
              <a:buClrTx/>
              <a:buSzTx/>
              <a:buFontTx/>
              <a:buNone/>
              <a:tabLst/>
              <a:defRPr/>
            </a:pPr>
            <a:r>
              <a:rPr kumimoji="0" sz="1600" b="1" i="0" u="none" strike="noStrike" kern="0" cap="none" spc="0" normalizeH="0" baseline="0" noProof="0" dirty="0">
                <a:ln>
                  <a:noFill/>
                </a:ln>
                <a:solidFill>
                  <a:srgbClr val="953735"/>
                </a:solidFill>
                <a:effectLst/>
                <a:uLnTx/>
                <a:uFillTx/>
                <a:latin typeface="Calibri"/>
                <a:cs typeface="Calibri"/>
              </a:rPr>
              <a:t>DOE</a:t>
            </a:r>
            <a:r>
              <a:rPr kumimoji="0" sz="1600" b="1" i="0" u="none" strike="noStrike" kern="0" cap="none" spc="-35" normalizeH="0" baseline="0" noProof="0" dirty="0">
                <a:ln>
                  <a:noFill/>
                </a:ln>
                <a:solidFill>
                  <a:srgbClr val="953735"/>
                </a:solidFill>
                <a:effectLst/>
                <a:uLnTx/>
                <a:uFillTx/>
                <a:latin typeface="Calibri"/>
                <a:cs typeface="Calibri"/>
              </a:rPr>
              <a:t> </a:t>
            </a:r>
            <a:r>
              <a:rPr kumimoji="0" sz="1600" b="1" i="0" u="none" strike="noStrike" kern="0" cap="none" spc="0" normalizeH="0" baseline="0" noProof="0" dirty="0">
                <a:ln>
                  <a:noFill/>
                </a:ln>
                <a:solidFill>
                  <a:srgbClr val="953735"/>
                </a:solidFill>
                <a:effectLst/>
                <a:uLnTx/>
                <a:uFillTx/>
                <a:latin typeface="Calibri"/>
                <a:cs typeface="Calibri"/>
              </a:rPr>
              <a:t>potential</a:t>
            </a:r>
            <a:r>
              <a:rPr kumimoji="0" sz="1600" b="1" i="0" u="none" strike="noStrike" kern="0" cap="none" spc="-30" normalizeH="0" baseline="0" noProof="0" dirty="0">
                <a:ln>
                  <a:noFill/>
                </a:ln>
                <a:solidFill>
                  <a:srgbClr val="953735"/>
                </a:solidFill>
                <a:effectLst/>
                <a:uLnTx/>
                <a:uFillTx/>
                <a:latin typeface="Calibri"/>
                <a:cs typeface="Calibri"/>
              </a:rPr>
              <a:t> </a:t>
            </a:r>
            <a:r>
              <a:rPr kumimoji="0" sz="1600" b="1" i="0" u="none" strike="noStrike" kern="0" cap="none" spc="0" normalizeH="0" baseline="0" noProof="0" dirty="0">
                <a:ln>
                  <a:noFill/>
                </a:ln>
                <a:solidFill>
                  <a:srgbClr val="953735"/>
                </a:solidFill>
                <a:effectLst/>
                <a:uLnTx/>
                <a:uFillTx/>
                <a:latin typeface="Calibri"/>
                <a:cs typeface="Calibri"/>
              </a:rPr>
              <a:t>future</a:t>
            </a:r>
            <a:r>
              <a:rPr kumimoji="0" sz="1600" b="1" i="0" u="none" strike="noStrike" kern="0" cap="none" spc="-30" normalizeH="0" baseline="0" noProof="0" dirty="0">
                <a:ln>
                  <a:noFill/>
                </a:ln>
                <a:solidFill>
                  <a:srgbClr val="953735"/>
                </a:solidFill>
                <a:effectLst/>
                <a:uLnTx/>
                <a:uFillTx/>
                <a:latin typeface="Calibri"/>
                <a:cs typeface="Calibri"/>
              </a:rPr>
              <a:t> </a:t>
            </a:r>
            <a:r>
              <a:rPr kumimoji="0" sz="1600" b="1" i="0" u="none" strike="noStrike" kern="0" cap="none" spc="-10" normalizeH="0" baseline="0" noProof="0" dirty="0">
                <a:ln>
                  <a:noFill/>
                </a:ln>
                <a:solidFill>
                  <a:srgbClr val="953735"/>
                </a:solidFill>
                <a:effectLst/>
                <a:uLnTx/>
                <a:uFillTx/>
                <a:latin typeface="Calibri"/>
                <a:cs typeface="Calibri"/>
              </a:rPr>
              <a:t>contributions: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ts val="1660"/>
              </a:lnSpc>
              <a:spcBef>
                <a:spcPts val="0"/>
              </a:spcBef>
              <a:spcAft>
                <a:spcPts val="0"/>
              </a:spcAft>
              <a:buClrTx/>
              <a:buSzTx/>
              <a:buFontTx/>
              <a:buNone/>
              <a:tabLst/>
              <a:defRPr/>
            </a:pPr>
            <a:r>
              <a:rPr kumimoji="0" sz="1400" b="0" i="1" u="none" strike="noStrike" kern="0" cap="none" spc="0" normalizeH="0" baseline="0" noProof="0" dirty="0">
                <a:ln>
                  <a:noFill/>
                </a:ln>
                <a:solidFill>
                  <a:srgbClr val="953735"/>
                </a:solidFill>
                <a:effectLst/>
                <a:uLnTx/>
                <a:uFillTx/>
                <a:latin typeface="Calibri"/>
                <a:cs typeface="Calibri"/>
              </a:rPr>
              <a:t>Hollow</a:t>
            </a:r>
            <a:r>
              <a:rPr kumimoji="0" sz="1400" b="0" i="1" u="none" strike="noStrike" kern="0" cap="none" spc="-40" normalizeH="0" baseline="0" noProof="0" dirty="0">
                <a:ln>
                  <a:noFill/>
                </a:ln>
                <a:solidFill>
                  <a:srgbClr val="953735"/>
                </a:solidFill>
                <a:effectLst/>
                <a:uLnTx/>
                <a:uFillTx/>
                <a:latin typeface="Calibri"/>
                <a:cs typeface="Calibri"/>
              </a:rPr>
              <a:t> </a:t>
            </a:r>
            <a:r>
              <a:rPr kumimoji="0" sz="1400" b="0" i="1" u="none" strike="noStrike" kern="0" cap="none" spc="-10" normalizeH="0" baseline="0" noProof="0" dirty="0">
                <a:ln>
                  <a:noFill/>
                </a:ln>
                <a:solidFill>
                  <a:srgbClr val="953735"/>
                </a:solidFill>
                <a:effectLst/>
                <a:uLnTx/>
                <a:uFillTx/>
                <a:latin typeface="Calibri"/>
                <a:cs typeface="Calibri"/>
              </a:rPr>
              <a:t>e-</a:t>
            </a:r>
            <a:r>
              <a:rPr kumimoji="0" sz="1400" b="0" i="1" u="none" strike="noStrike" kern="0" cap="none" spc="0" normalizeH="0" baseline="0" noProof="0" dirty="0">
                <a:ln>
                  <a:noFill/>
                </a:ln>
                <a:solidFill>
                  <a:srgbClr val="953735"/>
                </a:solidFill>
                <a:effectLst/>
                <a:uLnTx/>
                <a:uFillTx/>
                <a:latin typeface="Calibri"/>
                <a:cs typeface="Calibri"/>
              </a:rPr>
              <a:t>Lens</a:t>
            </a:r>
            <a:r>
              <a:rPr kumimoji="0" sz="1400" b="0" i="1" u="none" strike="noStrike" kern="0" cap="none" spc="-20" normalizeH="0" baseline="0" noProof="0" dirty="0">
                <a:ln>
                  <a:noFill/>
                </a:ln>
                <a:solidFill>
                  <a:srgbClr val="953735"/>
                </a:solidFill>
                <a:effectLst/>
                <a:uLnTx/>
                <a:uFillTx/>
                <a:latin typeface="Calibri"/>
                <a:cs typeface="Calibri"/>
              </a:rPr>
              <a:t> </a:t>
            </a:r>
            <a:r>
              <a:rPr kumimoji="0" sz="1400" b="0" i="1" u="none" strike="noStrike" kern="0" cap="none" spc="0" normalizeH="0" baseline="0" noProof="0" dirty="0">
                <a:ln>
                  <a:noFill/>
                </a:ln>
                <a:solidFill>
                  <a:srgbClr val="953735"/>
                </a:solidFill>
                <a:effectLst/>
                <a:uLnTx/>
                <a:uFillTx/>
                <a:latin typeface="Calibri"/>
                <a:cs typeface="Calibri"/>
              </a:rPr>
              <a:t>Components</a:t>
            </a:r>
            <a:r>
              <a:rPr kumimoji="0" sz="1400" b="0" i="1" u="none" strike="noStrike" kern="0" cap="none" spc="-25" normalizeH="0" baseline="0" noProof="0" dirty="0">
                <a:ln>
                  <a:noFill/>
                </a:ln>
                <a:solidFill>
                  <a:srgbClr val="953735"/>
                </a:solidFill>
                <a:effectLst/>
                <a:uLnTx/>
                <a:uFillTx/>
                <a:latin typeface="Calibri"/>
                <a:cs typeface="Calibri"/>
              </a:rPr>
              <a:t> </a:t>
            </a:r>
            <a:r>
              <a:rPr kumimoji="0" sz="1400" b="0" i="1" u="none" strike="noStrike" kern="0" cap="none" spc="0" normalizeH="0" baseline="0" noProof="0" dirty="0">
                <a:ln>
                  <a:noFill/>
                </a:ln>
                <a:solidFill>
                  <a:srgbClr val="953735"/>
                </a:solidFill>
                <a:effectLst/>
                <a:uLnTx/>
                <a:uFillTx/>
                <a:latin typeface="Calibri"/>
                <a:cs typeface="Calibri"/>
              </a:rPr>
              <a:t>and/or</a:t>
            </a:r>
            <a:r>
              <a:rPr kumimoji="0" sz="1400" b="0" i="1" u="none" strike="noStrike" kern="0" cap="none" spc="-25" normalizeH="0" baseline="0" noProof="0" dirty="0">
                <a:ln>
                  <a:noFill/>
                </a:ln>
                <a:solidFill>
                  <a:srgbClr val="953735"/>
                </a:solidFill>
                <a:effectLst/>
                <a:uLnTx/>
                <a:uFillTx/>
                <a:latin typeface="Calibri"/>
                <a:cs typeface="Calibri"/>
              </a:rPr>
              <a:t> </a:t>
            </a:r>
            <a:r>
              <a:rPr kumimoji="0" sz="1400" b="0" i="1" u="none" strike="noStrike" kern="0" cap="none" spc="0" normalizeH="0" baseline="0" noProof="0" dirty="0">
                <a:ln>
                  <a:noFill/>
                </a:ln>
                <a:solidFill>
                  <a:srgbClr val="953735"/>
                </a:solidFill>
                <a:effectLst/>
                <a:uLnTx/>
                <a:uFillTx/>
                <a:latin typeface="Calibri"/>
                <a:cs typeface="Calibri"/>
              </a:rPr>
              <a:t>other</a:t>
            </a:r>
            <a:r>
              <a:rPr kumimoji="0" sz="1400" b="0" i="1" u="none" strike="noStrike" kern="0" cap="none" spc="-30" normalizeH="0" baseline="0" noProof="0" dirty="0">
                <a:ln>
                  <a:noFill/>
                </a:ln>
                <a:solidFill>
                  <a:srgbClr val="953735"/>
                </a:solidFill>
                <a:effectLst/>
                <a:uLnTx/>
                <a:uFillTx/>
                <a:latin typeface="Calibri"/>
                <a:cs typeface="Calibri"/>
              </a:rPr>
              <a:t> </a:t>
            </a:r>
            <a:r>
              <a:rPr kumimoji="0" sz="1400" b="0" i="1" u="none" strike="noStrike" kern="0" cap="none" spc="0" normalizeH="0" baseline="0" noProof="0" dirty="0">
                <a:ln>
                  <a:noFill/>
                </a:ln>
                <a:solidFill>
                  <a:srgbClr val="953735"/>
                </a:solidFill>
                <a:effectLst/>
                <a:uLnTx/>
                <a:uFillTx/>
                <a:latin typeface="Calibri"/>
                <a:cs typeface="Calibri"/>
              </a:rPr>
              <a:t>areas</a:t>
            </a:r>
            <a:r>
              <a:rPr kumimoji="0" sz="1400" b="0" i="1" u="none" strike="noStrike" kern="0" cap="none" spc="-20" normalizeH="0" baseline="0" noProof="0" dirty="0">
                <a:ln>
                  <a:noFill/>
                </a:ln>
                <a:solidFill>
                  <a:srgbClr val="953735"/>
                </a:solidFill>
                <a:effectLst/>
                <a:uLnTx/>
                <a:uFillTx/>
                <a:latin typeface="Calibri"/>
                <a:cs typeface="Calibri"/>
              </a:rPr>
              <a:t> </a:t>
            </a:r>
            <a:r>
              <a:rPr kumimoji="0" sz="1400" b="0" i="1" u="none" strike="noStrike" kern="0" cap="none" spc="0" normalizeH="0" baseline="0" noProof="0" dirty="0">
                <a:ln>
                  <a:noFill/>
                </a:ln>
                <a:solidFill>
                  <a:srgbClr val="953735"/>
                </a:solidFill>
                <a:effectLst/>
                <a:uLnTx/>
                <a:uFillTx/>
                <a:latin typeface="Calibri"/>
                <a:cs typeface="Calibri"/>
              </a:rPr>
              <a:t>of</a:t>
            </a:r>
            <a:r>
              <a:rPr kumimoji="0" sz="1400" b="0" i="1" u="none" strike="noStrike" kern="0" cap="none" spc="-30" normalizeH="0" baseline="0" noProof="0" dirty="0">
                <a:ln>
                  <a:noFill/>
                </a:ln>
                <a:solidFill>
                  <a:srgbClr val="953735"/>
                </a:solidFill>
                <a:effectLst/>
                <a:uLnTx/>
                <a:uFillTx/>
                <a:latin typeface="Calibri"/>
                <a:cs typeface="Calibri"/>
              </a:rPr>
              <a:t> </a:t>
            </a:r>
            <a:r>
              <a:rPr kumimoji="0" sz="1400" b="0" i="1" u="none" strike="noStrike" kern="0" cap="none" spc="0" normalizeH="0" baseline="0" noProof="0" dirty="0">
                <a:ln>
                  <a:noFill/>
                </a:ln>
                <a:solidFill>
                  <a:srgbClr val="953735"/>
                </a:solidFill>
                <a:effectLst/>
                <a:uLnTx/>
                <a:uFillTx/>
                <a:latin typeface="Calibri"/>
                <a:cs typeface="Calibri"/>
              </a:rPr>
              <a:t>common</a:t>
            </a:r>
            <a:r>
              <a:rPr kumimoji="0" sz="1400" b="0" i="1" u="none" strike="noStrike" kern="0" cap="none" spc="-20" normalizeH="0" baseline="0" noProof="0" dirty="0">
                <a:ln>
                  <a:noFill/>
                </a:ln>
                <a:solidFill>
                  <a:srgbClr val="953735"/>
                </a:solidFill>
                <a:effectLst/>
                <a:uLnTx/>
                <a:uFillTx/>
                <a:latin typeface="Calibri"/>
                <a:cs typeface="Calibri"/>
              </a:rPr>
              <a:t> </a:t>
            </a:r>
            <a:r>
              <a:rPr kumimoji="0" sz="1400" b="0" i="1" u="none" strike="noStrike" kern="0" cap="none" spc="-10" normalizeH="0" baseline="0" noProof="0" dirty="0">
                <a:ln>
                  <a:noFill/>
                </a:ln>
                <a:solidFill>
                  <a:srgbClr val="953735"/>
                </a:solidFill>
                <a:effectLst/>
                <a:uLnTx/>
                <a:uFillTx/>
                <a:latin typeface="Calibri"/>
                <a:cs typeface="Calibri"/>
              </a:rPr>
              <a:t>interest</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30" name="Rectangle 29">
            <a:extLst>
              <a:ext uri="{FF2B5EF4-FFF2-40B4-BE49-F238E27FC236}">
                <a16:creationId xmlns:a16="http://schemas.microsoft.com/office/drawing/2014/main" id="{63301526-4746-4C39-9AA8-D2DD674027E6}"/>
              </a:ext>
            </a:extLst>
          </p:cNvPr>
          <p:cNvSpPr/>
          <p:nvPr/>
        </p:nvSpPr>
        <p:spPr>
          <a:xfrm>
            <a:off x="1660989" y="6167535"/>
            <a:ext cx="6166938" cy="69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Diagonal Stripe 32">
            <a:extLst>
              <a:ext uri="{FF2B5EF4-FFF2-40B4-BE49-F238E27FC236}">
                <a16:creationId xmlns:a16="http://schemas.microsoft.com/office/drawing/2014/main" id="{52B583FE-2E33-4DF9-9586-BD8080A8F7D2}"/>
              </a:ext>
            </a:extLst>
          </p:cNvPr>
          <p:cNvSpPr/>
          <p:nvPr/>
        </p:nvSpPr>
        <p:spPr>
          <a:xfrm>
            <a:off x="3619481" y="5234910"/>
            <a:ext cx="709929" cy="1062176"/>
          </a:xfrm>
          <a:prstGeom prst="diagStrip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a:extLst>
              <a:ext uri="{FF2B5EF4-FFF2-40B4-BE49-F238E27FC236}">
                <a16:creationId xmlns:a16="http://schemas.microsoft.com/office/drawing/2014/main" id="{6C02D186-248E-47DA-BB7A-E3A8B8AF7B13}"/>
              </a:ext>
            </a:extLst>
          </p:cNvPr>
          <p:cNvSpPr/>
          <p:nvPr/>
        </p:nvSpPr>
        <p:spPr>
          <a:xfrm>
            <a:off x="4189445" y="5340275"/>
            <a:ext cx="132055" cy="103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ate Placeholder 30">
            <a:extLst>
              <a:ext uri="{FF2B5EF4-FFF2-40B4-BE49-F238E27FC236}">
                <a16:creationId xmlns:a16="http://schemas.microsoft.com/office/drawing/2014/main" id="{6EE52383-7512-444E-AF9C-BFC73C08A459}"/>
              </a:ext>
            </a:extLst>
          </p:cNvPr>
          <p:cNvSpPr>
            <a:spLocks noGrp="1"/>
          </p:cNvSpPr>
          <p:nvPr>
            <p:ph type="dt" sz="half" idx="6"/>
          </p:nvPr>
        </p:nvSpPr>
        <p:spPr>
          <a:xfrm>
            <a:off x="457200" y="6377940"/>
            <a:ext cx="2103120" cy="184666"/>
          </a:xfrm>
        </p:spPr>
        <p:txBody>
          <a:bodyPr/>
          <a:lstStyle/>
          <a:p>
            <a:r>
              <a:rPr lang="en-US" sz="1200" dirty="0"/>
              <a:t>Snowmass 07/17/2022</a:t>
            </a:r>
          </a:p>
        </p:txBody>
      </p:sp>
      <p:sp>
        <p:nvSpPr>
          <p:cNvPr id="32" name="Footer Placeholder 31">
            <a:extLst>
              <a:ext uri="{FF2B5EF4-FFF2-40B4-BE49-F238E27FC236}">
                <a16:creationId xmlns:a16="http://schemas.microsoft.com/office/drawing/2014/main" id="{F5BA41A0-752A-4ED9-BB53-378F6CA8463C}"/>
              </a:ext>
            </a:extLst>
          </p:cNvPr>
          <p:cNvSpPr>
            <a:spLocks noGrp="1"/>
          </p:cNvSpPr>
          <p:nvPr>
            <p:ph type="ftr" sz="quarter" idx="5"/>
          </p:nvPr>
        </p:nvSpPr>
        <p:spPr>
          <a:xfrm>
            <a:off x="3108960" y="6377940"/>
            <a:ext cx="2926080" cy="184666"/>
          </a:xfrm>
        </p:spPr>
        <p:txBody>
          <a:bodyPr/>
          <a:lstStyle/>
          <a:p>
            <a:r>
              <a:rPr lang="en-US" sz="1200" dirty="0"/>
              <a:t>Lankford  -  Experimental Landscape</a:t>
            </a:r>
          </a:p>
        </p:txBody>
      </p:sp>
      <p:sp>
        <p:nvSpPr>
          <p:cNvPr id="35" name="Slide Number Placeholder 34">
            <a:extLst>
              <a:ext uri="{FF2B5EF4-FFF2-40B4-BE49-F238E27FC236}">
                <a16:creationId xmlns:a16="http://schemas.microsoft.com/office/drawing/2014/main" id="{883CDC64-F4EB-431C-8F22-D038C0815E69}"/>
              </a:ext>
            </a:extLst>
          </p:cNvPr>
          <p:cNvSpPr>
            <a:spLocks noGrp="1"/>
          </p:cNvSpPr>
          <p:nvPr>
            <p:ph type="sldNum" sz="quarter" idx="7"/>
          </p:nvPr>
        </p:nvSpPr>
        <p:spPr/>
        <p:txBody>
          <a:bodyPr/>
          <a:lstStyle/>
          <a:p>
            <a:pPr marL="38100">
              <a:lnSpc>
                <a:spcPct val="100000"/>
              </a:lnSpc>
              <a:spcBef>
                <a:spcPts val="40"/>
              </a:spcBef>
            </a:pPr>
            <a:fld id="{81D60167-4931-47E6-BA6A-407CBD079E47}" type="slidenum">
              <a:rPr lang="en-US" spc="-25" smtClean="0"/>
              <a:t>9</a:t>
            </a:fld>
            <a:endParaRPr lang="en-US" spc="-25" dirty="0"/>
          </a:p>
        </p:txBody>
      </p:sp>
    </p:spTree>
  </p:cSld>
  <p:clrMapOvr>
    <a:masterClrMapping/>
  </p:clrMapOvr>
</p:sld>
</file>

<file path=ppt/theme/theme1.xml><?xml version="1.0" encoding="utf-8"?>
<a:theme xmlns:a="http://schemas.openxmlformats.org/drawingml/2006/main" name="2_DUSEL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3_Office Theme">
  <a:themeElements>
    <a:clrScheme name="DOE Office of Science Colors">
      <a:dk1>
        <a:srgbClr val="000000"/>
      </a:dk1>
      <a:lt1>
        <a:srgbClr val="FFFFFF"/>
      </a:lt1>
      <a:dk2>
        <a:srgbClr val="0F6636"/>
      </a:dk2>
      <a:lt2>
        <a:srgbClr val="FFFFFF"/>
      </a:lt2>
      <a:accent1>
        <a:srgbClr val="0F6636"/>
      </a:accent1>
      <a:accent2>
        <a:srgbClr val="F3C727"/>
      </a:accent2>
      <a:accent3>
        <a:srgbClr val="C0504D"/>
      </a:accent3>
      <a:accent4>
        <a:srgbClr val="1F497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DOE Office of Science Colors">
      <a:dk1>
        <a:srgbClr val="000000"/>
      </a:dk1>
      <a:lt1>
        <a:srgbClr val="FFFFFF"/>
      </a:lt1>
      <a:dk2>
        <a:srgbClr val="0F6636"/>
      </a:dk2>
      <a:lt2>
        <a:srgbClr val="FFFFFF"/>
      </a:lt2>
      <a:accent1>
        <a:srgbClr val="0F6636"/>
      </a:accent1>
      <a:accent2>
        <a:srgbClr val="F3C727"/>
      </a:accent2>
      <a:accent3>
        <a:srgbClr val="C0504D"/>
      </a:accent3>
      <a:accent4>
        <a:srgbClr val="1F497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DOE Office of Science Colors">
      <a:dk1>
        <a:srgbClr val="000000"/>
      </a:dk1>
      <a:lt1>
        <a:srgbClr val="FFFFFF"/>
      </a:lt1>
      <a:dk2>
        <a:srgbClr val="0F6636"/>
      </a:dk2>
      <a:lt2>
        <a:srgbClr val="FFFFFF"/>
      </a:lt2>
      <a:accent1>
        <a:srgbClr val="0F6636"/>
      </a:accent1>
      <a:accent2>
        <a:srgbClr val="F3C727"/>
      </a:accent2>
      <a:accent3>
        <a:srgbClr val="C0504D"/>
      </a:accent3>
      <a:accent4>
        <a:srgbClr val="1F497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DOE Office of Science Colors">
      <a:dk1>
        <a:srgbClr val="000000"/>
      </a:dk1>
      <a:lt1>
        <a:srgbClr val="FFFFFF"/>
      </a:lt1>
      <a:dk2>
        <a:srgbClr val="0F6636"/>
      </a:dk2>
      <a:lt2>
        <a:srgbClr val="FFFFFF"/>
      </a:lt2>
      <a:accent1>
        <a:srgbClr val="0F6636"/>
      </a:accent1>
      <a:accent2>
        <a:srgbClr val="F3C727"/>
      </a:accent2>
      <a:accent3>
        <a:srgbClr val="C0504D"/>
      </a:accent3>
      <a:accent4>
        <a:srgbClr val="1F497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DOE Office of Science Colors">
      <a:dk1>
        <a:srgbClr val="000000"/>
      </a:dk1>
      <a:lt1>
        <a:srgbClr val="FFFFFF"/>
      </a:lt1>
      <a:dk2>
        <a:srgbClr val="0F6636"/>
      </a:dk2>
      <a:lt2>
        <a:srgbClr val="FFFFFF"/>
      </a:lt2>
      <a:accent1>
        <a:srgbClr val="0F6636"/>
      </a:accent1>
      <a:accent2>
        <a:srgbClr val="F3C727"/>
      </a:accent2>
      <a:accent3>
        <a:srgbClr val="C0504D"/>
      </a:accent3>
      <a:accent4>
        <a:srgbClr val="1F497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EP Strategic Communications">
  <a:themeElements>
    <a:clrScheme name="DOE Office of Science Colors">
      <a:dk1>
        <a:srgbClr val="000000"/>
      </a:dk1>
      <a:lt1>
        <a:srgbClr val="FFFFFF"/>
      </a:lt1>
      <a:dk2>
        <a:srgbClr val="0F6636"/>
      </a:dk2>
      <a:lt2>
        <a:srgbClr val="FFFFFF"/>
      </a:lt2>
      <a:accent1>
        <a:srgbClr val="0F6636"/>
      </a:accent1>
      <a:accent2>
        <a:srgbClr val="F3C727"/>
      </a:accent2>
      <a:accent3>
        <a:srgbClr val="C0504D"/>
      </a:accent3>
      <a:accent4>
        <a:srgbClr val="1F497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DOE Office of Science Colors">
      <a:dk1>
        <a:srgbClr val="000000"/>
      </a:dk1>
      <a:lt1>
        <a:srgbClr val="FFFFFF"/>
      </a:lt1>
      <a:dk2>
        <a:srgbClr val="0F6636"/>
      </a:dk2>
      <a:lt2>
        <a:srgbClr val="FFFFFF"/>
      </a:lt2>
      <a:accent1>
        <a:srgbClr val="0F6636"/>
      </a:accent1>
      <a:accent2>
        <a:srgbClr val="F3C727"/>
      </a:accent2>
      <a:accent3>
        <a:srgbClr val="C0504D"/>
      </a:accent3>
      <a:accent4>
        <a:srgbClr val="1F497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DOE Office of Science Colors">
      <a:dk1>
        <a:srgbClr val="000000"/>
      </a:dk1>
      <a:lt1>
        <a:srgbClr val="FFFFFF"/>
      </a:lt1>
      <a:dk2>
        <a:srgbClr val="0F6636"/>
      </a:dk2>
      <a:lt2>
        <a:srgbClr val="FFFFFF"/>
      </a:lt2>
      <a:accent1>
        <a:srgbClr val="0F6636"/>
      </a:accent1>
      <a:accent2>
        <a:srgbClr val="F3C727"/>
      </a:accent2>
      <a:accent3>
        <a:srgbClr val="C0504D"/>
      </a:accent3>
      <a:accent4>
        <a:srgbClr val="1F497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OE_template_gc_ichep_talk.pptx" id="{9CD26D5D-0B43-40CD-8F19-C2C42119603D}" vid="{73DCC2DB-0C08-451B-A555-C487BE876BDD}"/>
    </a:ext>
  </a:extLst>
</a:theme>
</file>

<file path=ppt/theme/theme6.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HEP Strategic Communications">
  <a:themeElements>
    <a:clrScheme name="DOE Office of Science Colors">
      <a:dk1>
        <a:srgbClr val="000000"/>
      </a:dk1>
      <a:lt1>
        <a:srgbClr val="FFFFFF"/>
      </a:lt1>
      <a:dk2>
        <a:srgbClr val="0F6636"/>
      </a:dk2>
      <a:lt2>
        <a:srgbClr val="FFFFFF"/>
      </a:lt2>
      <a:accent1>
        <a:srgbClr val="0F6636"/>
      </a:accent1>
      <a:accent2>
        <a:srgbClr val="F3C727"/>
      </a:accent2>
      <a:accent3>
        <a:srgbClr val="C0504D"/>
      </a:accent3>
      <a:accent4>
        <a:srgbClr val="1F497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DOE Office of Science Colors">
      <a:dk1>
        <a:srgbClr val="000000"/>
      </a:dk1>
      <a:lt1>
        <a:srgbClr val="FFFFFF"/>
      </a:lt1>
      <a:dk2>
        <a:srgbClr val="0F6636"/>
      </a:dk2>
      <a:lt2>
        <a:srgbClr val="FFFFFF"/>
      </a:lt2>
      <a:accent1>
        <a:srgbClr val="0F6636"/>
      </a:accent1>
      <a:accent2>
        <a:srgbClr val="F3C727"/>
      </a:accent2>
      <a:accent3>
        <a:srgbClr val="C0504D"/>
      </a:accent3>
      <a:accent4>
        <a:srgbClr val="1F497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DOE Office of Science Colors">
      <a:dk1>
        <a:srgbClr val="000000"/>
      </a:dk1>
      <a:lt1>
        <a:srgbClr val="FFFFFF"/>
      </a:lt1>
      <a:dk2>
        <a:srgbClr val="0F6636"/>
      </a:dk2>
      <a:lt2>
        <a:srgbClr val="FFFFFF"/>
      </a:lt2>
      <a:accent1>
        <a:srgbClr val="0F6636"/>
      </a:accent1>
      <a:accent2>
        <a:srgbClr val="F3C727"/>
      </a:accent2>
      <a:accent3>
        <a:srgbClr val="C0504D"/>
      </a:accent3>
      <a:accent4>
        <a:srgbClr val="1F497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30933</TotalTime>
  <Words>3782</Words>
  <Application>Microsoft Office PowerPoint</Application>
  <PresentationFormat>On-screen Show (4:3)</PresentationFormat>
  <Paragraphs>597</Paragraphs>
  <Slides>28</Slides>
  <Notes>4</Notes>
  <HiddenSlides>0</HiddenSlides>
  <MMClips>0</MMClips>
  <ScaleCrop>false</ScaleCrop>
  <HeadingPairs>
    <vt:vector size="8" baseType="variant">
      <vt:variant>
        <vt:lpstr>Fonts Used</vt:lpstr>
      </vt:variant>
      <vt:variant>
        <vt:i4>11</vt:i4>
      </vt:variant>
      <vt:variant>
        <vt:lpstr>Theme</vt:lpstr>
      </vt:variant>
      <vt:variant>
        <vt:i4>14</vt:i4>
      </vt:variant>
      <vt:variant>
        <vt:lpstr>Links</vt:lpstr>
      </vt:variant>
      <vt:variant>
        <vt:i4>1</vt:i4>
      </vt:variant>
      <vt:variant>
        <vt:lpstr>Slide Titles</vt:lpstr>
      </vt:variant>
      <vt:variant>
        <vt:i4>28</vt:i4>
      </vt:variant>
    </vt:vector>
  </HeadingPairs>
  <TitlesOfParts>
    <vt:vector size="54" baseType="lpstr">
      <vt:lpstr>Arial</vt:lpstr>
      <vt:lpstr>Arial Narrow</vt:lpstr>
      <vt:lpstr>Calibri</vt:lpstr>
      <vt:lpstr>Cambria</vt:lpstr>
      <vt:lpstr>Cambria Math</vt:lpstr>
      <vt:lpstr>Candara</vt:lpstr>
      <vt:lpstr>Courier New</vt:lpstr>
      <vt:lpstr>Helvetica</vt:lpstr>
      <vt:lpstr>Kievit-Book</vt:lpstr>
      <vt:lpstr>Symbol</vt:lpstr>
      <vt:lpstr>Times New Roman</vt:lpstr>
      <vt:lpstr>2_DUSEL template</vt:lpstr>
      <vt:lpstr>1_Office Theme</vt:lpstr>
      <vt:lpstr>HEP Strategic Communications</vt:lpstr>
      <vt:lpstr>8_Office Theme</vt:lpstr>
      <vt:lpstr>Office Theme</vt:lpstr>
      <vt:lpstr>Fermilab_PPT_090815</vt:lpstr>
      <vt:lpstr>1_HEP Strategic Communications</vt:lpstr>
      <vt:lpstr>7_Office Theme</vt:lpstr>
      <vt:lpstr>5_Office Theme</vt:lpstr>
      <vt:lpstr>13_Office Theme</vt:lpstr>
      <vt:lpstr>9_Office Theme</vt:lpstr>
      <vt:lpstr>4_Office Theme</vt:lpstr>
      <vt:lpstr>10_Office Theme</vt:lpstr>
      <vt:lpstr>11_Office Theme</vt:lpstr>
      <vt:lpstr>???</vt:lpstr>
      <vt:lpstr>Experimental Landscape  Snowmass Community Summer Study  Seattle Snowmass Summer Meeting 2022</vt:lpstr>
      <vt:lpstr>Outline</vt:lpstr>
      <vt:lpstr>Strategic vision of 2014 P5: Particle physics is global</vt:lpstr>
      <vt:lpstr>2014 P5’s Science Drivers</vt:lpstr>
      <vt:lpstr>Foundations of the experimental program</vt:lpstr>
      <vt:lpstr>Use the Higgs boson as a new tool for discovery.</vt:lpstr>
      <vt:lpstr>The U.S., the LHC, and the HL-LHC</vt:lpstr>
      <vt:lpstr>LHC and HL-LHC upgrades</vt:lpstr>
      <vt:lpstr>HL-LHC Accelerator Upgrade Project: Enabling U.S. Science Participation at CERN’s LHC</vt:lpstr>
      <vt:lpstr>CMS HL-LHC Upgrade</vt:lpstr>
      <vt:lpstr>ATLAS HL-LHC Upgrade</vt:lpstr>
      <vt:lpstr>LHCb Upgrades I &amp; II</vt:lpstr>
      <vt:lpstr>Seeding the future: Energy Frontier planning</vt:lpstr>
      <vt:lpstr>Pursue the physics associated with neutrino mass.</vt:lpstr>
      <vt:lpstr>Short-Baseline Neutrino Program</vt:lpstr>
      <vt:lpstr>Long-Baseline Neutrino Program – LBNF/DUNE</vt:lpstr>
      <vt:lpstr>Proton Improvement Plan II  (PIP-II)</vt:lpstr>
      <vt:lpstr>Identify the new physics of dark matter.</vt:lpstr>
      <vt:lpstr>Direct detection searches for dark matter</vt:lpstr>
      <vt:lpstr>Dark matter production at accelerators</vt:lpstr>
      <vt:lpstr>Understand cosmic acceleration: dark energy &amp; inflation</vt:lpstr>
      <vt:lpstr>Understand cosmic acceleration: dark energy &amp; inflation</vt:lpstr>
      <vt:lpstr>Explore the unknown.</vt:lpstr>
      <vt:lpstr>Explore the unknown at high-energy colliders</vt:lpstr>
      <vt:lpstr>Explore the “unknown” thru precision measurements</vt:lpstr>
      <vt:lpstr>DOE HEP MIE Project Status</vt:lpstr>
      <vt:lpstr>Closing remarks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Andrew Lankford</dc:creator>
  <cp:lastModifiedBy>Andrew Lankford</cp:lastModifiedBy>
  <cp:revision>537</cp:revision>
  <cp:lastPrinted>2018-04-16T23:08:31Z</cp:lastPrinted>
  <dcterms:created xsi:type="dcterms:W3CDTF">2015-08-04T13:47:48Z</dcterms:created>
  <dcterms:modified xsi:type="dcterms:W3CDTF">2022-07-17T22:27:28Z</dcterms:modified>
</cp:coreProperties>
</file>