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5.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7.xml" ContentType="application/vnd.openxmlformats-officedocument.theme+xml"/>
  <Override PartName="/ppt/slideLayouts/slideLayout20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5"/>
    <p:sldMasterId id="2147484253" r:id="rId6"/>
    <p:sldMasterId id="2147484394" r:id="rId7"/>
    <p:sldMasterId id="2147484425" r:id="rId8"/>
    <p:sldMasterId id="2147484449" r:id="rId9"/>
    <p:sldMasterId id="2147484554" r:id="rId10"/>
    <p:sldMasterId id="2147484565" r:id="rId11"/>
    <p:sldMasterId id="2147484609" r:id="rId12"/>
    <p:sldMasterId id="2147484627" r:id="rId13"/>
    <p:sldMasterId id="2147484637" r:id="rId14"/>
    <p:sldMasterId id="2147484653" r:id="rId15"/>
    <p:sldMasterId id="2147484668" r:id="rId16"/>
    <p:sldMasterId id="2147484682" r:id="rId17"/>
    <p:sldMasterId id="2147484692" r:id="rId18"/>
    <p:sldMasterId id="2147484715" r:id="rId19"/>
    <p:sldMasterId id="2147484730" r:id="rId20"/>
    <p:sldMasterId id="2147484800" r:id="rId21"/>
    <p:sldMasterId id="2147484820" r:id="rId22"/>
  </p:sldMasterIdLst>
  <p:notesMasterIdLst>
    <p:notesMasterId r:id="rId60"/>
  </p:notesMasterIdLst>
  <p:handoutMasterIdLst>
    <p:handoutMasterId r:id="rId61"/>
  </p:handoutMasterIdLst>
  <p:sldIdLst>
    <p:sldId id="298" r:id="rId23"/>
    <p:sldId id="3704" r:id="rId24"/>
    <p:sldId id="3712" r:id="rId25"/>
    <p:sldId id="3072" r:id="rId26"/>
    <p:sldId id="3637" r:id="rId27"/>
    <p:sldId id="3632" r:id="rId28"/>
    <p:sldId id="3459" r:id="rId29"/>
    <p:sldId id="436" r:id="rId30"/>
    <p:sldId id="3753" r:id="rId31"/>
    <p:sldId id="3714" r:id="rId32"/>
    <p:sldId id="3733" r:id="rId33"/>
    <p:sldId id="3757" r:id="rId34"/>
    <p:sldId id="3646" r:id="rId35"/>
    <p:sldId id="2603" r:id="rId36"/>
    <p:sldId id="3640" r:id="rId37"/>
    <p:sldId id="3707" r:id="rId38"/>
    <p:sldId id="3638" r:id="rId39"/>
    <p:sldId id="3647" r:id="rId40"/>
    <p:sldId id="3758" r:id="rId41"/>
    <p:sldId id="3656" r:id="rId42"/>
    <p:sldId id="3759" r:id="rId43"/>
    <p:sldId id="3649" r:id="rId44"/>
    <p:sldId id="3719" r:id="rId45"/>
    <p:sldId id="3654" r:id="rId46"/>
    <p:sldId id="3598" r:id="rId47"/>
    <p:sldId id="3760" r:id="rId48"/>
    <p:sldId id="3729" r:id="rId49"/>
    <p:sldId id="3730" r:id="rId50"/>
    <p:sldId id="3723" r:id="rId51"/>
    <p:sldId id="3244" r:id="rId52"/>
    <p:sldId id="3477" r:id="rId53"/>
    <p:sldId id="3731" r:id="rId54"/>
    <p:sldId id="3732" r:id="rId55"/>
    <p:sldId id="3537" r:id="rId56"/>
    <p:sldId id="299" r:id="rId57"/>
    <p:sldId id="3664" r:id="rId58"/>
    <p:sldId id="3641" r:id="rId59"/>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32C7F064-32C6-4964-BE7B-0B942C1B9869}">
          <p14:sldIdLst>
            <p14:sldId id="298"/>
            <p14:sldId id="3704"/>
            <p14:sldId id="3712"/>
            <p14:sldId id="3072"/>
            <p14:sldId id="3637"/>
            <p14:sldId id="3632"/>
            <p14:sldId id="3459"/>
            <p14:sldId id="436"/>
            <p14:sldId id="3753"/>
            <p14:sldId id="3714"/>
            <p14:sldId id="3733"/>
            <p14:sldId id="3757"/>
            <p14:sldId id="3646"/>
            <p14:sldId id="2603"/>
            <p14:sldId id="3640"/>
            <p14:sldId id="3707"/>
            <p14:sldId id="3638"/>
            <p14:sldId id="3647"/>
            <p14:sldId id="3758"/>
            <p14:sldId id="3656"/>
            <p14:sldId id="3759"/>
            <p14:sldId id="3649"/>
            <p14:sldId id="3719"/>
            <p14:sldId id="3654"/>
            <p14:sldId id="3598"/>
            <p14:sldId id="3760"/>
            <p14:sldId id="3729"/>
            <p14:sldId id="3730"/>
            <p14:sldId id="3723"/>
            <p14:sldId id="3244"/>
            <p14:sldId id="3477"/>
            <p14:sldId id="3731"/>
            <p14:sldId id="3732"/>
            <p14:sldId id="3537"/>
            <p14:sldId id="299"/>
            <p14:sldId id="3664"/>
            <p14:sldId id="3641"/>
          </p14:sldIdLst>
        </p14:section>
        <p14:section name="Backup" id="{B52EA7D7-0C2C-42EF-9DA3-3CEF2CDAB597}">
          <p14:sldIdLst/>
        </p14:section>
      </p14:sectionLst>
    </p:ex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a Merminga" initials="LM" lastIdx="16" clrIdx="0">
    <p:extLst>
      <p:ext uri="{19B8F6BF-5375-455C-9EA6-DF929625EA0E}">
        <p15:presenceInfo xmlns:p15="http://schemas.microsoft.com/office/powerpoint/2012/main" userId="S::merminga@services.fnal.gov::37f97f97-644d-4887-82c0-21f926b4c2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7"/>
    <a:srgbClr val="404040"/>
    <a:srgbClr val="DCD8D7"/>
    <a:srgbClr val="B9B9BF"/>
    <a:srgbClr val="DCF3FA"/>
    <a:srgbClr val="161E99"/>
    <a:srgbClr val="ECF9FC"/>
    <a:srgbClr val="505050"/>
    <a:srgbClr val="97D7EB"/>
    <a:srgbClr val="98D7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76945" autoAdjust="0"/>
  </p:normalViewPr>
  <p:slideViewPr>
    <p:cSldViewPr snapToGrid="0">
      <p:cViewPr varScale="1">
        <p:scale>
          <a:sx n="64" d="100"/>
          <a:sy n="64" d="100"/>
        </p:scale>
        <p:origin x="1312" y="32"/>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 d="1"/>
        <a:sy n="1" d="1"/>
      </p:scale>
      <p:origin x="0" y="0"/>
    </p:cViewPr>
  </p:notesTextViewPr>
  <p:sorterViewPr>
    <p:cViewPr varScale="1">
      <p:scale>
        <a:sx n="1" d="1"/>
        <a:sy n="1" d="1"/>
      </p:scale>
      <p:origin x="0" y="-2256"/>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7.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presProps" Target="pres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Master" Target="slideMasters/slideMaster16.xml"/><Relationship Id="rId29" Type="http://schemas.openxmlformats.org/officeDocument/2006/relationships/slide" Target="slides/slide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61" Type="http://schemas.openxmlformats.org/officeDocument/2006/relationships/handoutMaster" Target="handoutMasters/handoutMaster1.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7/17/2022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7/17/2022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302310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33852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Helvetica" charset="0"/>
              <a:ea typeface="+mn-ea"/>
              <a:cs typeface="+mn-cs"/>
            </a:endParaRPr>
          </a:p>
        </p:txBody>
      </p:sp>
    </p:spTree>
    <p:extLst>
      <p:ext uri="{BB962C8B-B14F-4D97-AF65-F5344CB8AC3E}">
        <p14:creationId xmlns:p14="http://schemas.microsoft.com/office/powerpoint/2010/main" val="3424286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Bef>
                <a:spcPts val="0"/>
              </a:spcBef>
              <a:spcAft>
                <a:spcPts val="600"/>
              </a:spcAft>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Helvetica" charset="0"/>
              <a:ea typeface="Geneva" charset="0"/>
            </a:endParaRPr>
          </a:p>
        </p:txBody>
      </p:sp>
    </p:spTree>
    <p:extLst>
      <p:ext uri="{BB962C8B-B14F-4D97-AF65-F5344CB8AC3E}">
        <p14:creationId xmlns:p14="http://schemas.microsoft.com/office/powerpoint/2010/main" val="3653277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307049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505966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Helvetica" charset="0"/>
              <a:ea typeface="Geneva" charset="0"/>
            </a:endParaRPr>
          </a:p>
        </p:txBody>
      </p:sp>
    </p:spTree>
    <p:extLst>
      <p:ext uri="{BB962C8B-B14F-4D97-AF65-F5344CB8AC3E}">
        <p14:creationId xmlns:p14="http://schemas.microsoft.com/office/powerpoint/2010/main" val="245419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Helvetica" charset="0"/>
              <a:ea typeface="+mn-ea"/>
              <a:cs typeface="+mn-cs"/>
            </a:endParaRPr>
          </a:p>
        </p:txBody>
      </p:sp>
    </p:spTree>
    <p:extLst>
      <p:ext uri="{BB962C8B-B14F-4D97-AF65-F5344CB8AC3E}">
        <p14:creationId xmlns:p14="http://schemas.microsoft.com/office/powerpoint/2010/main" val="161910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Helvetica" charset="0"/>
              <a:ea typeface="Geneva" charset="0"/>
            </a:endParaRPr>
          </a:p>
        </p:txBody>
      </p:sp>
    </p:spTree>
    <p:extLst>
      <p:ext uri="{BB962C8B-B14F-4D97-AF65-F5344CB8AC3E}">
        <p14:creationId xmlns:p14="http://schemas.microsoft.com/office/powerpoint/2010/main" val="2200609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328654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2972434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Bef>
                <a:spcPts val="0"/>
              </a:spcBef>
              <a:spcAft>
                <a:spcPts val="600"/>
              </a:spcAft>
              <a:buNone/>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Helvetica" charset="0"/>
              <a:ea typeface="Geneva" charset="0"/>
            </a:endParaRPr>
          </a:p>
        </p:txBody>
      </p:sp>
    </p:spTree>
    <p:extLst>
      <p:ext uri="{BB962C8B-B14F-4D97-AF65-F5344CB8AC3E}">
        <p14:creationId xmlns:p14="http://schemas.microsoft.com/office/powerpoint/2010/main" val="2176545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25</a:t>
            </a:fld>
            <a:endParaRPr lang="en-US"/>
          </a:p>
        </p:txBody>
      </p:sp>
    </p:spTree>
    <p:extLst>
      <p:ext uri="{BB962C8B-B14F-4D97-AF65-F5344CB8AC3E}">
        <p14:creationId xmlns:p14="http://schemas.microsoft.com/office/powerpoint/2010/main" val="3750254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389105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2938291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Helvetica" charset="0"/>
              <a:ea typeface="+mn-ea"/>
              <a:cs typeface="+mn-cs"/>
            </a:endParaRPr>
          </a:p>
        </p:txBody>
      </p:sp>
    </p:spTree>
    <p:extLst>
      <p:ext uri="{BB962C8B-B14F-4D97-AF65-F5344CB8AC3E}">
        <p14:creationId xmlns:p14="http://schemas.microsoft.com/office/powerpoint/2010/main" val="2943733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30</a:t>
            </a:fld>
            <a:endParaRPr lang="en-US"/>
          </a:p>
        </p:txBody>
      </p:sp>
    </p:spTree>
    <p:extLst>
      <p:ext uri="{BB962C8B-B14F-4D97-AF65-F5344CB8AC3E}">
        <p14:creationId xmlns:p14="http://schemas.microsoft.com/office/powerpoint/2010/main" val="2805045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a:solidFill>
                <a:srgbClr val="003087"/>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Helvetica" charset="0"/>
              <a:ea typeface="Geneva" charset="0"/>
            </a:endParaRPr>
          </a:p>
        </p:txBody>
      </p:sp>
    </p:spTree>
    <p:extLst>
      <p:ext uri="{BB962C8B-B14F-4D97-AF65-F5344CB8AC3E}">
        <p14:creationId xmlns:p14="http://schemas.microsoft.com/office/powerpoint/2010/main" val="2151858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Helvetica" charset="0"/>
              <a:ea typeface="Geneva" charset="0"/>
            </a:endParaRPr>
          </a:p>
        </p:txBody>
      </p:sp>
    </p:spTree>
    <p:extLst>
      <p:ext uri="{BB962C8B-B14F-4D97-AF65-F5344CB8AC3E}">
        <p14:creationId xmlns:p14="http://schemas.microsoft.com/office/powerpoint/2010/main" val="4027131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938373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979759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2794574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Helvetica" charset="0"/>
              <a:ea typeface="Geneva" charset="0"/>
            </a:endParaRPr>
          </a:p>
        </p:txBody>
      </p:sp>
    </p:spTree>
    <p:extLst>
      <p:ext uri="{BB962C8B-B14F-4D97-AF65-F5344CB8AC3E}">
        <p14:creationId xmlns:p14="http://schemas.microsoft.com/office/powerpoint/2010/main" val="1676927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37</a:t>
            </a:fld>
            <a:endParaRPr lang="en-US"/>
          </a:p>
        </p:txBody>
      </p:sp>
    </p:spTree>
    <p:extLst>
      <p:ext uri="{BB962C8B-B14F-4D97-AF65-F5344CB8AC3E}">
        <p14:creationId xmlns:p14="http://schemas.microsoft.com/office/powerpoint/2010/main" val="1239659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Helvetica" charset="0"/>
              <a:ea typeface="Geneva" charset="0"/>
            </a:endParaRPr>
          </a:p>
        </p:txBody>
      </p:sp>
    </p:spTree>
    <p:extLst>
      <p:ext uri="{BB962C8B-B14F-4D97-AF65-F5344CB8AC3E}">
        <p14:creationId xmlns:p14="http://schemas.microsoft.com/office/powerpoint/2010/main" val="1430225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3807559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2928929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0499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52"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15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5868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628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eg"/><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eg"/><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emf"/><Relationship Id="rId7" Type="http://schemas.openxmlformats.org/officeDocument/2006/relationships/image" Target="../media/image22.png"/><Relationship Id="rId2" Type="http://schemas.openxmlformats.org/officeDocument/2006/relationships/image" Target="../media/image10.jpg"/><Relationship Id="rId1" Type="http://schemas.openxmlformats.org/officeDocument/2006/relationships/slideMaster" Target="../slideMasters/slideMaster6.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8303981-0AB6-4789-B37E-C49E8896690D}" type="datetime1">
              <a:rPr lang="en-US" smtClean="0"/>
              <a:t>7/17/2022</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9153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A1ACD136-1EE9-4A96-A9DF-D750AE165562}" type="datetime1">
              <a:rPr lang="en-US" smtClean="0"/>
              <a:t>7/17/2022</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Lia Merminga |  Fermilab Perspectives  | Snowmass Meeting</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Tree>
    <p:extLst>
      <p:ext uri="{BB962C8B-B14F-4D97-AF65-F5344CB8AC3E}">
        <p14:creationId xmlns:p14="http://schemas.microsoft.com/office/powerpoint/2010/main" val="29887465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635E0515-863B-43A3-A97A-2D47B89AAE9B}" type="datetime1">
              <a:rPr lang="en-US" smtClean="0"/>
              <a:t>7/17/2022</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Tree>
    <p:extLst>
      <p:ext uri="{BB962C8B-B14F-4D97-AF65-F5344CB8AC3E}">
        <p14:creationId xmlns:p14="http://schemas.microsoft.com/office/powerpoint/2010/main" val="4347722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62CB29C2-309A-40CA-A5CF-3BF918EC74DF}" type="datetime1">
              <a:rPr lang="en-US" smtClean="0"/>
              <a:t>7/17/2022</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spTree>
    <p:extLst>
      <p:ext uri="{BB962C8B-B14F-4D97-AF65-F5344CB8AC3E}">
        <p14:creationId xmlns:p14="http://schemas.microsoft.com/office/powerpoint/2010/main" val="23685678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0A5F45E-96C1-473C-BE72-DA00973E0464}" type="datetime1">
              <a:rPr lang="en-US" smtClean="0"/>
              <a:t>7/17/2022</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Tree>
    <p:extLst>
      <p:ext uri="{BB962C8B-B14F-4D97-AF65-F5344CB8AC3E}">
        <p14:creationId xmlns:p14="http://schemas.microsoft.com/office/powerpoint/2010/main" val="23326687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05979"/>
            <a:ext cx="82296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3300"/>
          </a:p>
        </p:txBody>
      </p:sp>
      <p:sp>
        <p:nvSpPr>
          <p:cNvPr id="2" name="Title 1"/>
          <p:cNvSpPr>
            <a:spLocks noGrp="1"/>
          </p:cNvSpPr>
          <p:nvPr>
            <p:ph type="title"/>
          </p:nvPr>
        </p:nvSpPr>
        <p:spPr>
          <a:xfrm>
            <a:off x="457201" y="324458"/>
            <a:ext cx="8293100" cy="426951"/>
          </a:xfrm>
          <a:prstGeom prst="rect">
            <a:avLst/>
          </a:prstGeom>
        </p:spPr>
        <p:txBody>
          <a:bodyPr vert="horz" lIns="0" tIns="0" rIns="0" bIns="0"/>
          <a:lstStyle>
            <a:lvl1pPr algn="l">
              <a:defRPr sz="1650" b="1" i="0" baseline="0">
                <a:solidFill>
                  <a:srgbClr val="004C97"/>
                </a:solidFill>
                <a:latin typeface="Helvetica"/>
              </a:defRPr>
            </a:lvl1pPr>
          </a:lstStyle>
          <a:p>
            <a:r>
              <a:rPr lang="en-US"/>
              <a:t>Click to edit Master title style</a:t>
            </a:r>
          </a:p>
        </p:txBody>
      </p:sp>
      <p:sp>
        <p:nvSpPr>
          <p:cNvPr id="3" name="Date Placeholder 2"/>
          <p:cNvSpPr>
            <a:spLocks noGrp="1"/>
          </p:cNvSpPr>
          <p:nvPr>
            <p:ph type="dt" sz="half" idx="10"/>
          </p:nvPr>
        </p:nvSpPr>
        <p:spPr/>
        <p:txBody>
          <a:bodyPr/>
          <a:lstStyle/>
          <a:p>
            <a:pPr>
              <a:defRPr/>
            </a:pPr>
            <a:fld id="{71F1B2D1-54C5-460D-B010-E6F9C2E5F4A4}" type="datetime1">
              <a:rPr lang="en-US" smtClean="0"/>
              <a:t>7/17/2022</a:t>
            </a:fld>
            <a:endParaRPr lang="en-US"/>
          </a:p>
        </p:txBody>
      </p:sp>
      <p:sp>
        <p:nvSpPr>
          <p:cNvPr id="5" name="Footer Placeholder 4"/>
          <p:cNvSpPr>
            <a:spLocks noGrp="1"/>
          </p:cNvSpPr>
          <p:nvPr>
            <p:ph type="ftr" sz="quarter" idx="11"/>
          </p:nvPr>
        </p:nvSpPr>
        <p:spPr/>
        <p:txBody>
          <a:bodyPr/>
          <a:lstStyle/>
          <a:p>
            <a:pPr>
              <a:defRPr/>
            </a:pPr>
            <a:r>
              <a:rPr lang="en-US"/>
              <a:t>Lia Merminga |  Fermilab Perspectives  | Snowmass Meeting</a:t>
            </a:r>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a:p>
        </p:txBody>
      </p:sp>
      <p:sp>
        <p:nvSpPr>
          <p:cNvPr id="8" name="Content Placeholder 2"/>
          <p:cNvSpPr>
            <a:spLocks noGrp="1"/>
          </p:cNvSpPr>
          <p:nvPr>
            <p:ph idx="13"/>
          </p:nvPr>
        </p:nvSpPr>
        <p:spPr>
          <a:xfrm>
            <a:off x="457201" y="928687"/>
            <a:ext cx="8293100" cy="3634979"/>
          </a:xfrm>
          <a:prstGeom prst="rect">
            <a:avLst/>
          </a:prstGeom>
        </p:spPr>
        <p:txBody>
          <a:bodyPr lIns="0" rIns="0"/>
          <a:lstStyle>
            <a:lvl1pPr marL="192024" indent="-198882">
              <a:lnSpc>
                <a:spcPct val="100000"/>
              </a:lnSpc>
              <a:spcBef>
                <a:spcPts val="450"/>
              </a:spcBef>
              <a:spcAft>
                <a:spcPts val="450"/>
              </a:spcAft>
              <a:buFont typeface="Arial"/>
              <a:buChar char="•"/>
              <a:defRPr sz="1650" b="0" i="0">
                <a:solidFill>
                  <a:srgbClr val="63666A"/>
                </a:solidFill>
                <a:latin typeface="Helvetica"/>
              </a:defRPr>
            </a:lvl1pPr>
            <a:lvl2pPr marL="240030" indent="192024">
              <a:lnSpc>
                <a:spcPct val="100000"/>
              </a:lnSpc>
              <a:spcBef>
                <a:spcPts val="225"/>
              </a:spcBef>
              <a:spcAft>
                <a:spcPts val="225"/>
              </a:spcAft>
              <a:buSzPct val="90000"/>
              <a:buFont typeface="Lucida Grande"/>
              <a:buChar char="-"/>
              <a:defRPr sz="1500" b="0" i="0">
                <a:solidFill>
                  <a:srgbClr val="63666A"/>
                </a:solidFill>
                <a:latin typeface="Helvetica"/>
              </a:defRPr>
            </a:lvl2pPr>
            <a:lvl3pPr marL="480060" indent="171450">
              <a:lnSpc>
                <a:spcPct val="100000"/>
              </a:lnSpc>
              <a:spcBef>
                <a:spcPts val="225"/>
              </a:spcBef>
              <a:spcAft>
                <a:spcPts val="225"/>
              </a:spcAft>
              <a:buSzPct val="88000"/>
              <a:buFont typeface="Arial"/>
              <a:buChar char="•"/>
              <a:defRPr sz="1350" b="0" i="0">
                <a:solidFill>
                  <a:srgbClr val="63666A"/>
                </a:solidFill>
                <a:latin typeface="Helvetica"/>
              </a:defRPr>
            </a:lvl3pPr>
            <a:lvl4pPr marL="685800" indent="171450">
              <a:lnSpc>
                <a:spcPct val="100000"/>
              </a:lnSpc>
              <a:spcBef>
                <a:spcPts val="225"/>
              </a:spcBef>
              <a:spcAft>
                <a:spcPts val="225"/>
              </a:spcAft>
              <a:buSzPct val="90000"/>
              <a:buFont typeface="Lucida Grande"/>
              <a:buChar char="-"/>
              <a:defRPr sz="1200" b="0" i="0">
                <a:solidFill>
                  <a:srgbClr val="63666A"/>
                </a:solidFill>
                <a:latin typeface="Helvetica"/>
              </a:defRPr>
            </a:lvl4pPr>
            <a:lvl5pPr marL="857250" indent="144018">
              <a:lnSpc>
                <a:spcPct val="100000"/>
              </a:lnSpc>
              <a:spcBef>
                <a:spcPts val="225"/>
              </a:spcBef>
              <a:spcAft>
                <a:spcPts val="225"/>
              </a:spcAft>
              <a:buSzPct val="88000"/>
              <a:buFont typeface="Arial"/>
              <a:buChar char="•"/>
              <a:defRPr sz="1050" b="0" i="0">
                <a:solidFill>
                  <a:srgbClr val="63666A"/>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66307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Default" type="tx">
  <p:cSld name="Default">
    <p:spTree>
      <p:nvGrpSpPr>
        <p:cNvPr id="1" name="Shape 128"/>
        <p:cNvGrpSpPr/>
        <p:nvPr/>
      </p:nvGrpSpPr>
      <p:grpSpPr>
        <a:xfrm>
          <a:off x="0" y="0"/>
          <a:ext cx="0" cy="0"/>
          <a:chOff x="0" y="0"/>
          <a:chExt cx="0" cy="0"/>
        </a:xfrm>
      </p:grpSpPr>
      <p:sp>
        <p:nvSpPr>
          <p:cNvPr id="129" name="Google Shape;129;p16"/>
          <p:cNvSpPr txBox="1">
            <a:spLocks noGrp="1"/>
          </p:cNvSpPr>
          <p:nvPr>
            <p:ph type="sldNum" idx="12"/>
          </p:nvPr>
        </p:nvSpPr>
        <p:spPr>
          <a:xfrm>
            <a:off x="228600" y="4886325"/>
            <a:ext cx="447600" cy="105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
        <p:nvSpPr>
          <p:cNvPr id="130" name="Google Shape;130;p16"/>
          <p:cNvSpPr txBox="1"/>
          <p:nvPr/>
        </p:nvSpPr>
        <p:spPr>
          <a:xfrm>
            <a:off x="1891200" y="4782752"/>
            <a:ext cx="5361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004C97"/>
                </a:solidFill>
                <a:latin typeface="Helvetica Neue"/>
                <a:ea typeface="Helvetica Neue"/>
                <a:cs typeface="Helvetica Neue"/>
                <a:sym typeface="Helvetica Neue"/>
              </a:rPr>
              <a:t>Brenna Flaugher Cosmic Frontier Comparative Review June 21-25, 2021</a:t>
            </a:r>
            <a:endParaRPr/>
          </a:p>
        </p:txBody>
      </p:sp>
    </p:spTree>
    <p:extLst>
      <p:ext uri="{BB962C8B-B14F-4D97-AF65-F5344CB8AC3E}">
        <p14:creationId xmlns:p14="http://schemas.microsoft.com/office/powerpoint/2010/main" val="18736464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509006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5662331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482811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287768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84FE6997-D0E2-4D2D-9CE6-07428D8A94A5}" type="datetime1">
              <a:rPr lang="en-US" smtClean="0"/>
              <a:t>7/17/2022</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2215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2251645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3260568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8820809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060C74DE-8BA1-44FA-8ADD-FD687ADD3027}" type="datetime1">
              <a:rPr lang="en-US" smtClean="0"/>
              <a:t>7/17/2022</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7408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E21FC66-F373-445D-AD38-09AACB81DEA1}" type="datetime1">
              <a:rPr lang="en-US" smtClean="0"/>
              <a:t>7/17/2022</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6261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9A1D65BB-5AA0-4065-B795-F2EC39DF94BC}" type="datetime1">
              <a:rPr lang="en-US" smtClean="0"/>
              <a:t>7/17/2022</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Lia Merminga |  Fermilab Perspectives  | Snowmass Meeting</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7833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1B7BB692-A404-4CCA-B805-8F7F21369E15}" type="datetime1">
              <a:rPr lang="en-US" smtClean="0"/>
              <a:t>7/17/2022</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1339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E3159A5E-F839-440B-962F-EA26E5423049}" type="datetime1">
              <a:rPr lang="en-US" smtClean="0"/>
              <a:t>7/17/2022</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5036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2FC32E2-2068-4B80-867D-D6F9EE162F90}" type="datetime1">
              <a:rPr lang="en-US" smtClean="0"/>
              <a:t>7/17/2022</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6247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78BF7B-FE7F-4F8A-B4B8-8D990594865F}" type="datetime1">
              <a:rPr lang="en-US" smtClean="0"/>
              <a:t>7/17/2022</a:t>
            </a:fld>
            <a:endParaRPr lang="en-US"/>
          </a:p>
        </p:txBody>
      </p:sp>
      <p:sp>
        <p:nvSpPr>
          <p:cNvPr id="5" name="Footer Placeholder 4"/>
          <p:cNvSpPr>
            <a:spLocks noGrp="1"/>
          </p:cNvSpPr>
          <p:nvPr>
            <p:ph type="ftr" sz="quarter" idx="11"/>
          </p:nvPr>
        </p:nvSpPr>
        <p:spPr/>
        <p:txBody>
          <a:bodyPr/>
          <a:lstStyle/>
          <a:p>
            <a:r>
              <a:rPr lang="en-US"/>
              <a:t>Lia Merminga |  Fermilab Perspectives  | Snowmass Meeting</a:t>
            </a:r>
          </a:p>
        </p:txBody>
      </p:sp>
      <p:sp>
        <p:nvSpPr>
          <p:cNvPr id="6" name="Slide Number Placeholder 5"/>
          <p:cNvSpPr>
            <a:spLocks noGrp="1"/>
          </p:cNvSpPr>
          <p:nvPr>
            <p:ph type="sldNum" sz="quarter" idx="12"/>
          </p:nvPr>
        </p:nvSpPr>
        <p:spPr/>
        <p:txBody>
          <a:bodyPr/>
          <a:lstStyle/>
          <a:p>
            <a:fld id="{0C298A86-32B7-4ACF-9A0F-F01F750F505D}" type="slidenum">
              <a:rPr lang="en-US" smtClean="0"/>
              <a:t>‹#›</a:t>
            </a:fld>
            <a:endParaRPr lang="en-US"/>
          </a:p>
        </p:txBody>
      </p:sp>
    </p:spTree>
    <p:extLst>
      <p:ext uri="{BB962C8B-B14F-4D97-AF65-F5344CB8AC3E}">
        <p14:creationId xmlns:p14="http://schemas.microsoft.com/office/powerpoint/2010/main" val="3221657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9A8A818B-F4F0-4E95-A13C-C621C4003C6D}" type="datetime1">
              <a:rPr lang="en-US" smtClean="0"/>
              <a:t>7/17/2022</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1617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no backgroun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C17BED-FF3F-324A-A480-D86377021B72}"/>
              </a:ext>
            </a:extLst>
          </p:cNvPr>
          <p:cNvSpPr>
            <a:spLocks noGrp="1"/>
          </p:cNvSpPr>
          <p:nvPr>
            <p:ph type="dt" sz="half" idx="10"/>
          </p:nvPr>
        </p:nvSpPr>
        <p:spPr/>
        <p:txBody>
          <a:bodyPr/>
          <a:lstStyle>
            <a:lvl1pPr>
              <a:defRPr>
                <a:solidFill>
                  <a:schemeClr val="tx1"/>
                </a:solidFill>
                <a:latin typeface="Century Gothic" panose="020B0502020202020204" pitchFamily="34" charset="0"/>
              </a:defRPr>
            </a:lvl1pPr>
          </a:lstStyle>
          <a:p>
            <a:fld id="{DCD3C7CE-6B23-4984-99DF-324542CD02C1}" type="datetime1">
              <a:rPr lang="en-US" smtClean="0"/>
              <a:t>7/17/2022</a:t>
            </a:fld>
            <a:endParaRPr lang="en-US"/>
          </a:p>
        </p:txBody>
      </p:sp>
      <p:sp>
        <p:nvSpPr>
          <p:cNvPr id="3" name="Footer Placeholder 2">
            <a:extLst>
              <a:ext uri="{FF2B5EF4-FFF2-40B4-BE49-F238E27FC236}">
                <a16:creationId xmlns:a16="http://schemas.microsoft.com/office/drawing/2014/main" id="{A2854939-276B-5E4F-A2AC-5F8652C9DDBE}"/>
              </a:ext>
            </a:extLst>
          </p:cNvPr>
          <p:cNvSpPr>
            <a:spLocks noGrp="1"/>
          </p:cNvSpPr>
          <p:nvPr>
            <p:ph type="ftr" sz="quarter" idx="11"/>
          </p:nvPr>
        </p:nvSpPr>
        <p:spPr/>
        <p:txBody>
          <a:bodyPr/>
          <a:lstStyle>
            <a:lvl1pPr>
              <a:defRPr>
                <a:solidFill>
                  <a:schemeClr val="tx1"/>
                </a:solidFill>
                <a:latin typeface="Century Gothic" panose="020B0502020202020204" pitchFamily="34" charset="0"/>
              </a:defRPr>
            </a:lvl1pPr>
          </a:lstStyle>
          <a:p>
            <a:r>
              <a:rPr lang="en-US"/>
              <a:t>Lia Merminga |  Fermilab Perspectives  | Snowmass Meeting</a:t>
            </a:r>
          </a:p>
        </p:txBody>
      </p:sp>
      <p:sp>
        <p:nvSpPr>
          <p:cNvPr id="4" name="Slide Number Placeholder 3">
            <a:extLst>
              <a:ext uri="{FF2B5EF4-FFF2-40B4-BE49-F238E27FC236}">
                <a16:creationId xmlns:a16="http://schemas.microsoft.com/office/drawing/2014/main" id="{916D400D-FD65-2142-A84C-B9C06D5A3CCD}"/>
              </a:ext>
            </a:extLst>
          </p:cNvPr>
          <p:cNvSpPr>
            <a:spLocks noGrp="1"/>
          </p:cNvSpPr>
          <p:nvPr>
            <p:ph type="sldNum" sz="quarter" idx="12"/>
          </p:nvPr>
        </p:nvSpPr>
        <p:spPr/>
        <p:txBody>
          <a:bodyPr/>
          <a:lstStyle>
            <a:lvl1pPr>
              <a:defRPr>
                <a:solidFill>
                  <a:schemeClr val="tx1"/>
                </a:solidFill>
                <a:latin typeface="Century Gothic" panose="020B0502020202020204" pitchFamily="34" charset="0"/>
              </a:defRPr>
            </a:lvl1pPr>
          </a:lstStyle>
          <a:p>
            <a:fld id="{773D2927-E60A-154D-AE4C-9C9B1BCDDFC0}" type="slidenum">
              <a:rPr lang="en-US" smtClean="0"/>
              <a:pPr/>
              <a:t>‹#›</a:t>
            </a:fld>
            <a:endParaRPr lang="en-US"/>
          </a:p>
        </p:txBody>
      </p:sp>
    </p:spTree>
    <p:extLst>
      <p:ext uri="{BB962C8B-B14F-4D97-AF65-F5344CB8AC3E}">
        <p14:creationId xmlns:p14="http://schemas.microsoft.com/office/powerpoint/2010/main" val="42359199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7171398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4628592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994045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9325356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5350117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5538750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2115235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645BD992-7D6F-407B-A6EF-35E9646BB77B}" type="datetime1">
              <a:rPr lang="en-US" smtClean="0"/>
              <a:t>7/17/2022</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6088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0B4A6912-0191-48DB-9A41-9AF3D633A287}" type="datetime1">
              <a:rPr lang="en-US" smtClean="0"/>
              <a:t>7/17/2022</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0471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712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6E4E017E-B4C6-443E-8CFE-97C07353FC9A}" type="datetime1">
              <a:rPr lang="en-US" smtClean="0"/>
              <a:t>7/17/2022</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Lia Merminga |  Fermilab Perspectives  | Snowmass Meeting</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15024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93A235DB-0430-42DC-A335-0D9CE6A869A3}" type="datetime1">
              <a:rPr lang="en-US" smtClean="0"/>
              <a:t>7/17/2022</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5443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77A86D81-3B0E-4633-BCE4-18AADC52860A}" type="datetime1">
              <a:rPr lang="en-US" smtClean="0"/>
              <a:t>7/17/2022</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5818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B269CFDC-8FA7-4C54-A9E6-545BA3D384D7}" type="datetime1">
              <a:rPr lang="en-US" smtClean="0"/>
              <a:t>7/17/2022</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12299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p:cNvSpPr txBox="1">
            <a:spLocks/>
          </p:cNvSpPr>
          <p:nvPr/>
        </p:nvSpPr>
        <p:spPr>
          <a:xfrm>
            <a:off x="457200" y="205979"/>
            <a:ext cx="82296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3300"/>
          </a:p>
        </p:txBody>
      </p:sp>
      <p:sp>
        <p:nvSpPr>
          <p:cNvPr id="2" name="Title 1"/>
          <p:cNvSpPr>
            <a:spLocks noGrp="1"/>
          </p:cNvSpPr>
          <p:nvPr>
            <p:ph type="title"/>
          </p:nvPr>
        </p:nvSpPr>
        <p:spPr>
          <a:xfrm>
            <a:off x="457201" y="324458"/>
            <a:ext cx="8293100" cy="426951"/>
          </a:xfrm>
          <a:prstGeom prst="rect">
            <a:avLst/>
          </a:prstGeom>
        </p:spPr>
        <p:txBody>
          <a:bodyPr vert="horz" lIns="0" tIns="0" rIns="0" bIns="0"/>
          <a:lstStyle>
            <a:lvl1pPr algn="l">
              <a:defRPr sz="1650" b="1" i="0" baseline="0">
                <a:solidFill>
                  <a:srgbClr val="004C97"/>
                </a:solidFill>
                <a:latin typeface="Helvetica"/>
              </a:defRPr>
            </a:lvl1pPr>
          </a:lstStyle>
          <a:p>
            <a:r>
              <a:rPr lang="en-US"/>
              <a:t>Click to edit Master title style</a:t>
            </a:r>
          </a:p>
        </p:txBody>
      </p:sp>
      <p:sp>
        <p:nvSpPr>
          <p:cNvPr id="5" name="Footer Placeholder 4"/>
          <p:cNvSpPr>
            <a:spLocks noGrp="1"/>
          </p:cNvSpPr>
          <p:nvPr>
            <p:ph type="ftr" sz="quarter" idx="11"/>
          </p:nvPr>
        </p:nvSpPr>
        <p:spPr>
          <a:xfrm>
            <a:off x="1949522" y="4866324"/>
            <a:ext cx="5224409" cy="140494"/>
          </a:xfrm>
        </p:spPr>
        <p:txBody>
          <a:bodyPr/>
          <a:lstStyle/>
          <a:p>
            <a:pPr>
              <a:defRPr/>
            </a:pPr>
            <a:r>
              <a:rPr lang="en-US"/>
              <a:t>Lia Merminga |  Fermilab Perspectives  | Snowmass Meeting</a:t>
            </a:r>
          </a:p>
        </p:txBody>
      </p:sp>
      <p:sp>
        <p:nvSpPr>
          <p:cNvPr id="6" name="Slide Number Placeholder 5"/>
          <p:cNvSpPr>
            <a:spLocks noGrp="1"/>
          </p:cNvSpPr>
          <p:nvPr>
            <p:ph type="sldNum" sz="quarter" idx="12"/>
          </p:nvPr>
        </p:nvSpPr>
        <p:spPr>
          <a:xfrm>
            <a:off x="369264" y="4866324"/>
            <a:ext cx="525463" cy="140494"/>
          </a:xfrm>
        </p:spPr>
        <p:txBody>
          <a:bodyPr/>
          <a:lstStyle/>
          <a:p>
            <a:pPr>
              <a:defRPr/>
            </a:pPr>
            <a:fld id="{0C39C72E-2A13-EB4D-AD45-6D4E6ACAED8D}" type="slidenum">
              <a:rPr lang="en-US" smtClean="0"/>
              <a:pPr>
                <a:defRPr/>
              </a:pPr>
              <a:t>‹#›</a:t>
            </a:fld>
            <a:endParaRPr lang="en-US"/>
          </a:p>
        </p:txBody>
      </p:sp>
      <p:sp>
        <p:nvSpPr>
          <p:cNvPr id="8" name="Content Placeholder 2"/>
          <p:cNvSpPr>
            <a:spLocks noGrp="1"/>
          </p:cNvSpPr>
          <p:nvPr>
            <p:ph idx="13"/>
          </p:nvPr>
        </p:nvSpPr>
        <p:spPr>
          <a:xfrm>
            <a:off x="457201" y="928687"/>
            <a:ext cx="8293100" cy="3634979"/>
          </a:xfrm>
          <a:prstGeom prst="rect">
            <a:avLst/>
          </a:prstGeom>
        </p:spPr>
        <p:txBody>
          <a:bodyPr lIns="0" rIns="0"/>
          <a:lstStyle>
            <a:lvl1pPr marL="192024" indent="-198882">
              <a:lnSpc>
                <a:spcPct val="100000"/>
              </a:lnSpc>
              <a:spcBef>
                <a:spcPts val="450"/>
              </a:spcBef>
              <a:spcAft>
                <a:spcPts val="450"/>
              </a:spcAft>
              <a:buFont typeface="Arial"/>
              <a:buChar char="•"/>
              <a:defRPr sz="1650" b="0" i="0">
                <a:solidFill>
                  <a:srgbClr val="63666A"/>
                </a:solidFill>
                <a:latin typeface="Helvetica"/>
              </a:defRPr>
            </a:lvl1pPr>
            <a:lvl2pPr marL="428625" indent="-211931">
              <a:lnSpc>
                <a:spcPct val="100000"/>
              </a:lnSpc>
              <a:spcBef>
                <a:spcPts val="225"/>
              </a:spcBef>
              <a:spcAft>
                <a:spcPts val="225"/>
              </a:spcAft>
              <a:buSzPct val="90000"/>
              <a:buFont typeface="Lucida Grande"/>
              <a:buChar char="-"/>
              <a:defRPr sz="1500" b="0" i="0">
                <a:solidFill>
                  <a:srgbClr val="63666A"/>
                </a:solidFill>
                <a:latin typeface="Helvetica"/>
              </a:defRPr>
            </a:lvl2pPr>
            <a:lvl3pPr marL="644129" indent="-175022">
              <a:lnSpc>
                <a:spcPct val="100000"/>
              </a:lnSpc>
              <a:spcBef>
                <a:spcPts val="225"/>
              </a:spcBef>
              <a:spcAft>
                <a:spcPts val="225"/>
              </a:spcAft>
              <a:buSzPct val="88000"/>
              <a:buFont typeface="Arial"/>
              <a:buChar char="•"/>
              <a:defRPr sz="1350" b="0" i="0">
                <a:solidFill>
                  <a:srgbClr val="63666A"/>
                </a:solidFill>
                <a:latin typeface="Helvetica"/>
              </a:defRPr>
            </a:lvl3pPr>
            <a:lvl4pPr marL="856060" indent="-170260">
              <a:lnSpc>
                <a:spcPct val="100000"/>
              </a:lnSpc>
              <a:spcBef>
                <a:spcPts val="225"/>
              </a:spcBef>
              <a:spcAft>
                <a:spcPts val="225"/>
              </a:spcAft>
              <a:buSzPct val="90000"/>
              <a:buFont typeface="Lucida Grande"/>
              <a:buChar char="-"/>
              <a:defRPr sz="1200" b="0" i="0">
                <a:solidFill>
                  <a:srgbClr val="63666A"/>
                </a:solidFill>
                <a:latin typeface="Helvetica"/>
              </a:defRPr>
            </a:lvl4pPr>
            <a:lvl5pPr marL="1031081" indent="-175022">
              <a:lnSpc>
                <a:spcPct val="100000"/>
              </a:lnSpc>
              <a:spcBef>
                <a:spcPts val="225"/>
              </a:spcBef>
              <a:spcAft>
                <a:spcPts val="225"/>
              </a:spcAft>
              <a:buSzPct val="88000"/>
              <a:buFont typeface="Arial"/>
              <a:buChar char="•"/>
              <a:defRPr sz="1050" b="0" i="0">
                <a:solidFill>
                  <a:srgbClr val="63666A"/>
                </a:solidFill>
                <a:latin typeface="Helvetica"/>
              </a:defRPr>
            </a:lvl5pPr>
          </a:lstStyle>
          <a:p>
            <a:pPr lvl="0"/>
            <a:r>
              <a:rPr lang="en-US"/>
              <a:t>Click to edit Master text styles</a:t>
            </a:r>
          </a:p>
          <a:p>
            <a:pPr lvl="1"/>
            <a:r>
              <a:rPr lang="en-US"/>
              <a:t>Second levelxxxxxxxxxxxxxxxxxxxxxxxxxxxxxxxxxxxxxxxxxxxxxxxxxxxxxxxxxxxxxxxxxxxxxxxxxxxxxxxxxxxx</a:t>
            </a:r>
          </a:p>
          <a:p>
            <a:pPr lvl="2"/>
            <a:r>
              <a:rPr lang="en-US"/>
              <a:t>Third levelxxxxxxxxxxxxxxxxxxxxxxxxxxxxxxxxxxxxxxxxxxxxxxxxxxxxxxxxxxxxxxxxxxxxxxxxxxxxxxxxxxxxxxxxxxxxxxxxxx</a:t>
            </a:r>
          </a:p>
          <a:p>
            <a:pPr lvl="3"/>
            <a:r>
              <a:rPr lang="en-US"/>
              <a:t>Fourth levelxxxxxxxxxxxxxxxxxxxxxxxxxxxxxxxxxxxxxxxxxxxxxxxxxxxxxxxxxxxxxxxxxxxxxxxxxxxxxxxxxxxxxxxxxxxxxxxxxxxx</a:t>
            </a:r>
          </a:p>
          <a:p>
            <a:pPr lvl="4"/>
            <a:r>
              <a:rPr lang="en-US"/>
              <a:t>Fifth levelxxxxxxxxxxxxxxxxxxxxxxxxxxxxxxxxxxxxxxxxxxxxxxxxxxxxxxxxxxxxxxxxxxxxxxxxxxxxxxxxxxxxxxxxxxxxxxxxxxxxxxxxxxxxxxxxx</a:t>
            </a:r>
          </a:p>
        </p:txBody>
      </p:sp>
      <p:sp>
        <p:nvSpPr>
          <p:cNvPr id="9" name="Date Placeholder 3">
            <a:extLst>
              <a:ext uri="{FF2B5EF4-FFF2-40B4-BE49-F238E27FC236}">
                <a16:creationId xmlns:a16="http://schemas.microsoft.com/office/drawing/2014/main" id="{B8FB8245-C0E1-4471-BB93-7EA3F3DC9623}"/>
              </a:ext>
            </a:extLst>
          </p:cNvPr>
          <p:cNvSpPr>
            <a:spLocks noGrp="1"/>
          </p:cNvSpPr>
          <p:nvPr>
            <p:ph type="dt" sz="half" idx="2"/>
          </p:nvPr>
        </p:nvSpPr>
        <p:spPr>
          <a:xfrm>
            <a:off x="979488" y="4866324"/>
            <a:ext cx="823627" cy="140494"/>
          </a:xfrm>
          <a:prstGeom prst="rect">
            <a:avLst/>
          </a:prstGeom>
        </p:spPr>
        <p:txBody>
          <a:bodyPr lIns="0" tIns="0" rIns="0" bIns="0" anchor="b" anchorCtr="0"/>
          <a:lstStyle>
            <a:lvl1pPr fontAlgn="auto">
              <a:spcBef>
                <a:spcPts val="0"/>
              </a:spcBef>
              <a:spcAft>
                <a:spcPts val="0"/>
              </a:spcAft>
              <a:defRPr sz="900" baseline="0" smtClean="0">
                <a:solidFill>
                  <a:srgbClr val="004C97"/>
                </a:solidFill>
                <a:latin typeface="Helvetica"/>
                <a:ea typeface="+mn-ea"/>
                <a:cs typeface="+mn-cs"/>
              </a:defRPr>
            </a:lvl1pPr>
          </a:lstStyle>
          <a:p>
            <a:pPr>
              <a:defRPr/>
            </a:pPr>
            <a:fld id="{DFC51EBF-5B59-4BD0-BD87-5CB2DBA34F9D}" type="datetime1">
              <a:rPr lang="en-US" smtClean="0"/>
              <a:t>7/17/2022</a:t>
            </a:fld>
            <a:endParaRPr lang="en-US"/>
          </a:p>
        </p:txBody>
      </p:sp>
    </p:spTree>
    <p:extLst>
      <p:ext uri="{BB962C8B-B14F-4D97-AF65-F5344CB8AC3E}">
        <p14:creationId xmlns:p14="http://schemas.microsoft.com/office/powerpoint/2010/main" val="12948774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5" y="3722829"/>
            <a:ext cx="8499231" cy="1146931"/>
          </a:xfrm>
          <a:prstGeom prst="rect">
            <a:avLst/>
          </a:prstGeom>
        </p:spPr>
        <p:txBody>
          <a:bodyPr lIns="0" tIns="45720" rIns="0" bIns="45720">
            <a:noAutofit/>
          </a:bodyPr>
          <a:lstStyle>
            <a:lvl1pPr marL="0" indent="0">
              <a:buFontTx/>
              <a:buNone/>
              <a:defRPr sz="1500">
                <a:solidFill>
                  <a:srgbClr val="004C97"/>
                </a:solidFill>
                <a:latin typeface="Helvetica"/>
              </a:defRPr>
            </a:lvl1pPr>
            <a:lvl2pPr marL="342900" indent="0">
              <a:buFontTx/>
              <a:buNone/>
              <a:defRPr sz="1200">
                <a:solidFill>
                  <a:srgbClr val="2E5286"/>
                </a:solidFill>
                <a:latin typeface="Helvetica"/>
              </a:defRPr>
            </a:lvl2pPr>
            <a:lvl3pPr marL="685800" indent="0">
              <a:buFontTx/>
              <a:buNone/>
              <a:defRPr sz="1200">
                <a:solidFill>
                  <a:srgbClr val="2E5286"/>
                </a:solidFill>
                <a:latin typeface="Helvetica"/>
              </a:defRPr>
            </a:lvl3pPr>
            <a:lvl4pPr marL="1028700" indent="0">
              <a:buFontTx/>
              <a:buNone/>
              <a:defRPr sz="1200">
                <a:solidFill>
                  <a:srgbClr val="2E5286"/>
                </a:solidFill>
                <a:latin typeface="Helvetica"/>
              </a:defRPr>
            </a:lvl4pPr>
            <a:lvl5pPr marL="1371600" indent="0">
              <a:buFontTx/>
              <a:buNone/>
              <a:defRPr sz="12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4" y="2963881"/>
            <a:ext cx="8499232" cy="752287"/>
          </a:xfrm>
          <a:prstGeom prst="rect">
            <a:avLst/>
          </a:prstGeom>
        </p:spPr>
        <p:txBody>
          <a:bodyPr vert="horz" wrap="square" lIns="0" tIns="45720" anchor="ctr" anchorCtr="0">
            <a:normAutofit/>
          </a:bodyPr>
          <a:lstStyle>
            <a:lvl1pPr marL="0" indent="0" algn="l">
              <a:lnSpc>
                <a:spcPct val="100000"/>
              </a:lnSpc>
              <a:spcBef>
                <a:spcPts val="525"/>
              </a:spcBef>
              <a:spcAft>
                <a:spcPts val="0"/>
              </a:spcAft>
              <a:buFontTx/>
              <a:buNone/>
              <a:defRPr sz="2400" b="1" i="0">
                <a:solidFill>
                  <a:srgbClr val="004C97"/>
                </a:solidFill>
              </a:defRPr>
            </a:lvl1pPr>
            <a:lvl2pPr marL="0" indent="0">
              <a:buFontTx/>
              <a:buNone/>
              <a:defRPr sz="2100" b="1" i="0">
                <a:solidFill>
                  <a:srgbClr val="004C97"/>
                </a:solidFill>
              </a:defRPr>
            </a:lvl2pPr>
            <a:lvl3pPr marL="0" indent="0">
              <a:buFontTx/>
              <a:buNone/>
              <a:defRPr sz="2100" b="1" i="0">
                <a:solidFill>
                  <a:srgbClr val="004C97"/>
                </a:solidFill>
              </a:defRPr>
            </a:lvl3pPr>
            <a:lvl4pPr marL="0" indent="0">
              <a:buFontTx/>
              <a:buNone/>
              <a:defRPr sz="2100" b="1" i="0">
                <a:solidFill>
                  <a:srgbClr val="004C97"/>
                </a:solidFill>
              </a:defRPr>
            </a:lvl4pPr>
            <a:lvl5pPr marL="0" indent="0">
              <a:buFontTx/>
              <a:buNone/>
              <a:defRPr sz="21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612758"/>
            <a:ext cx="9189720" cy="2224577"/>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187383"/>
            <a:ext cx="9010786" cy="226418"/>
          </a:xfrm>
          <a:prstGeom prst="rect">
            <a:avLst/>
          </a:prstGeom>
        </p:spPr>
      </p:pic>
    </p:spTree>
    <p:extLst>
      <p:ext uri="{BB962C8B-B14F-4D97-AF65-F5344CB8AC3E}">
        <p14:creationId xmlns:p14="http://schemas.microsoft.com/office/powerpoint/2010/main" val="17903708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5" y="3722829"/>
            <a:ext cx="8499231" cy="1146931"/>
          </a:xfrm>
          <a:prstGeom prst="rect">
            <a:avLst/>
          </a:prstGeom>
        </p:spPr>
        <p:txBody>
          <a:bodyPr lIns="0" tIns="45720" rIns="0" bIns="45720">
            <a:noAutofit/>
          </a:bodyPr>
          <a:lstStyle>
            <a:lvl1pPr marL="0" indent="0">
              <a:buFontTx/>
              <a:buNone/>
              <a:defRPr sz="1500">
                <a:solidFill>
                  <a:srgbClr val="004C97"/>
                </a:solidFill>
                <a:latin typeface="Helvetica"/>
              </a:defRPr>
            </a:lvl1pPr>
            <a:lvl2pPr marL="342900" indent="0">
              <a:buFontTx/>
              <a:buNone/>
              <a:defRPr sz="1200">
                <a:solidFill>
                  <a:srgbClr val="2E5286"/>
                </a:solidFill>
                <a:latin typeface="Helvetica"/>
              </a:defRPr>
            </a:lvl2pPr>
            <a:lvl3pPr marL="685800" indent="0">
              <a:buFontTx/>
              <a:buNone/>
              <a:defRPr sz="1200">
                <a:solidFill>
                  <a:srgbClr val="2E5286"/>
                </a:solidFill>
                <a:latin typeface="Helvetica"/>
              </a:defRPr>
            </a:lvl3pPr>
            <a:lvl4pPr marL="1028700" indent="0">
              <a:buFontTx/>
              <a:buNone/>
              <a:defRPr sz="1200">
                <a:solidFill>
                  <a:srgbClr val="2E5286"/>
                </a:solidFill>
                <a:latin typeface="Helvetica"/>
              </a:defRPr>
            </a:lvl4pPr>
            <a:lvl5pPr marL="1371600" indent="0">
              <a:buFontTx/>
              <a:buNone/>
              <a:defRPr sz="12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4" y="2963881"/>
            <a:ext cx="8499232" cy="752287"/>
          </a:xfrm>
          <a:prstGeom prst="rect">
            <a:avLst/>
          </a:prstGeom>
        </p:spPr>
        <p:txBody>
          <a:bodyPr vert="horz" wrap="square" lIns="0" tIns="45720" anchor="ctr" anchorCtr="0">
            <a:normAutofit/>
          </a:bodyPr>
          <a:lstStyle>
            <a:lvl1pPr marL="0" indent="0" algn="l">
              <a:lnSpc>
                <a:spcPct val="100000"/>
              </a:lnSpc>
              <a:spcBef>
                <a:spcPts val="525"/>
              </a:spcBef>
              <a:spcAft>
                <a:spcPts val="0"/>
              </a:spcAft>
              <a:buFontTx/>
              <a:buNone/>
              <a:defRPr sz="2400" b="1" i="0">
                <a:solidFill>
                  <a:srgbClr val="004C97"/>
                </a:solidFill>
              </a:defRPr>
            </a:lvl1pPr>
            <a:lvl2pPr marL="0" indent="0">
              <a:buFontTx/>
              <a:buNone/>
              <a:defRPr sz="2100" b="1" i="0">
                <a:solidFill>
                  <a:srgbClr val="004C97"/>
                </a:solidFill>
              </a:defRPr>
            </a:lvl2pPr>
            <a:lvl3pPr marL="0" indent="0">
              <a:buFontTx/>
              <a:buNone/>
              <a:defRPr sz="2100" b="1" i="0">
                <a:solidFill>
                  <a:srgbClr val="004C97"/>
                </a:solidFill>
              </a:defRPr>
            </a:lvl3pPr>
            <a:lvl4pPr marL="0" indent="0">
              <a:buFontTx/>
              <a:buNone/>
              <a:defRPr sz="2100" b="1" i="0">
                <a:solidFill>
                  <a:srgbClr val="004C97"/>
                </a:solidFill>
              </a:defRPr>
            </a:lvl4pPr>
            <a:lvl5pPr marL="0" indent="0">
              <a:buFontTx/>
              <a:buNone/>
              <a:defRPr sz="21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27868" b="27868"/>
          <a:stretch/>
        </p:blipFill>
        <p:spPr>
          <a:xfrm>
            <a:off x="-17762" y="612758"/>
            <a:ext cx="9189720" cy="2224577"/>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187383"/>
            <a:ext cx="9010786" cy="226418"/>
          </a:xfrm>
          <a:prstGeom prst="rect">
            <a:avLst/>
          </a:prstGeom>
        </p:spPr>
      </p:pic>
    </p:spTree>
    <p:extLst>
      <p:ext uri="{BB962C8B-B14F-4D97-AF65-F5344CB8AC3E}">
        <p14:creationId xmlns:p14="http://schemas.microsoft.com/office/powerpoint/2010/main" val="33697449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5" y="3722829"/>
            <a:ext cx="8499231" cy="1146931"/>
          </a:xfrm>
          <a:prstGeom prst="rect">
            <a:avLst/>
          </a:prstGeom>
        </p:spPr>
        <p:txBody>
          <a:bodyPr lIns="0" tIns="45720" rIns="0" bIns="45720">
            <a:noAutofit/>
          </a:bodyPr>
          <a:lstStyle>
            <a:lvl1pPr marL="0" indent="0">
              <a:buFontTx/>
              <a:buNone/>
              <a:defRPr sz="1500">
                <a:solidFill>
                  <a:srgbClr val="004C97"/>
                </a:solidFill>
                <a:latin typeface="Helvetica"/>
              </a:defRPr>
            </a:lvl1pPr>
            <a:lvl2pPr marL="342900" indent="0">
              <a:buFontTx/>
              <a:buNone/>
              <a:defRPr sz="1200">
                <a:solidFill>
                  <a:srgbClr val="2E5286"/>
                </a:solidFill>
                <a:latin typeface="Helvetica"/>
              </a:defRPr>
            </a:lvl2pPr>
            <a:lvl3pPr marL="685800" indent="0">
              <a:buFontTx/>
              <a:buNone/>
              <a:defRPr sz="1200">
                <a:solidFill>
                  <a:srgbClr val="2E5286"/>
                </a:solidFill>
                <a:latin typeface="Helvetica"/>
              </a:defRPr>
            </a:lvl3pPr>
            <a:lvl4pPr marL="1028700" indent="0">
              <a:buFontTx/>
              <a:buNone/>
              <a:defRPr sz="1200">
                <a:solidFill>
                  <a:srgbClr val="2E5286"/>
                </a:solidFill>
                <a:latin typeface="Helvetica"/>
              </a:defRPr>
            </a:lvl4pPr>
            <a:lvl5pPr marL="1371600" indent="0">
              <a:buFontTx/>
              <a:buNone/>
              <a:defRPr sz="12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4" y="2963881"/>
            <a:ext cx="8499232" cy="752287"/>
          </a:xfrm>
          <a:prstGeom prst="rect">
            <a:avLst/>
          </a:prstGeom>
        </p:spPr>
        <p:txBody>
          <a:bodyPr vert="horz" wrap="square" lIns="0" tIns="45720" anchor="ctr" anchorCtr="0">
            <a:normAutofit/>
          </a:bodyPr>
          <a:lstStyle>
            <a:lvl1pPr marL="0" indent="0" algn="l">
              <a:lnSpc>
                <a:spcPct val="100000"/>
              </a:lnSpc>
              <a:spcBef>
                <a:spcPts val="525"/>
              </a:spcBef>
              <a:spcAft>
                <a:spcPts val="0"/>
              </a:spcAft>
              <a:buFontTx/>
              <a:buNone/>
              <a:defRPr sz="2400" b="1" i="0">
                <a:solidFill>
                  <a:srgbClr val="004C97"/>
                </a:solidFill>
              </a:defRPr>
            </a:lvl1pPr>
            <a:lvl2pPr marL="0" indent="0">
              <a:buFontTx/>
              <a:buNone/>
              <a:defRPr sz="2100" b="1" i="0">
                <a:solidFill>
                  <a:srgbClr val="004C97"/>
                </a:solidFill>
              </a:defRPr>
            </a:lvl2pPr>
            <a:lvl3pPr marL="0" indent="0">
              <a:buFontTx/>
              <a:buNone/>
              <a:defRPr sz="2100" b="1" i="0">
                <a:solidFill>
                  <a:srgbClr val="004C97"/>
                </a:solidFill>
              </a:defRPr>
            </a:lvl3pPr>
            <a:lvl4pPr marL="0" indent="0">
              <a:buFontTx/>
              <a:buNone/>
              <a:defRPr sz="2100" b="1" i="0">
                <a:solidFill>
                  <a:srgbClr val="004C97"/>
                </a:solidFill>
              </a:defRPr>
            </a:lvl4pPr>
            <a:lvl5pPr marL="0" indent="0">
              <a:buFontTx/>
              <a:buNone/>
              <a:defRPr sz="21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599" b="36987"/>
          <a:stretch/>
        </p:blipFill>
        <p:spPr>
          <a:xfrm>
            <a:off x="-17762" y="612758"/>
            <a:ext cx="9189720" cy="2224577"/>
          </a:xfrm>
          <a:prstGeom prst="rect">
            <a:avLst/>
          </a:prstGeom>
          <a:ln>
            <a:solidFill>
              <a:schemeClr val="accent1"/>
            </a:solidFill>
          </a:ln>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187383"/>
            <a:ext cx="9010786" cy="226418"/>
          </a:xfrm>
          <a:prstGeom prst="rect">
            <a:avLst/>
          </a:prstGeom>
        </p:spPr>
      </p:pic>
    </p:spTree>
    <p:extLst>
      <p:ext uri="{BB962C8B-B14F-4D97-AF65-F5344CB8AC3E}">
        <p14:creationId xmlns:p14="http://schemas.microsoft.com/office/powerpoint/2010/main" val="22132306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5" y="3722829"/>
            <a:ext cx="8499231" cy="1146931"/>
          </a:xfrm>
          <a:prstGeom prst="rect">
            <a:avLst/>
          </a:prstGeom>
        </p:spPr>
        <p:txBody>
          <a:bodyPr lIns="0" tIns="45720" rIns="0" bIns="45720">
            <a:noAutofit/>
          </a:bodyPr>
          <a:lstStyle>
            <a:lvl1pPr marL="0" indent="0">
              <a:buFontTx/>
              <a:buNone/>
              <a:defRPr sz="1500">
                <a:solidFill>
                  <a:srgbClr val="004C97"/>
                </a:solidFill>
                <a:latin typeface="Helvetica"/>
              </a:defRPr>
            </a:lvl1pPr>
            <a:lvl2pPr marL="342900" indent="0">
              <a:buFontTx/>
              <a:buNone/>
              <a:defRPr sz="1200">
                <a:solidFill>
                  <a:srgbClr val="2E5286"/>
                </a:solidFill>
                <a:latin typeface="Helvetica"/>
              </a:defRPr>
            </a:lvl2pPr>
            <a:lvl3pPr marL="685800" indent="0">
              <a:buFontTx/>
              <a:buNone/>
              <a:defRPr sz="1200">
                <a:solidFill>
                  <a:srgbClr val="2E5286"/>
                </a:solidFill>
                <a:latin typeface="Helvetica"/>
              </a:defRPr>
            </a:lvl3pPr>
            <a:lvl4pPr marL="1028700" indent="0">
              <a:buFontTx/>
              <a:buNone/>
              <a:defRPr sz="1200">
                <a:solidFill>
                  <a:srgbClr val="2E5286"/>
                </a:solidFill>
                <a:latin typeface="Helvetica"/>
              </a:defRPr>
            </a:lvl4pPr>
            <a:lvl5pPr marL="1371600" indent="0">
              <a:buFontTx/>
              <a:buNone/>
              <a:defRPr sz="12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4" y="2963881"/>
            <a:ext cx="8499232" cy="752287"/>
          </a:xfrm>
          <a:prstGeom prst="rect">
            <a:avLst/>
          </a:prstGeom>
        </p:spPr>
        <p:txBody>
          <a:bodyPr vert="horz" wrap="square" lIns="0" tIns="45720" anchor="ctr" anchorCtr="0">
            <a:normAutofit/>
          </a:bodyPr>
          <a:lstStyle>
            <a:lvl1pPr marL="0" indent="0" algn="l">
              <a:lnSpc>
                <a:spcPct val="100000"/>
              </a:lnSpc>
              <a:spcBef>
                <a:spcPts val="525"/>
              </a:spcBef>
              <a:spcAft>
                <a:spcPts val="0"/>
              </a:spcAft>
              <a:buFontTx/>
              <a:buNone/>
              <a:defRPr sz="2400" b="1" i="0">
                <a:solidFill>
                  <a:srgbClr val="004C97"/>
                </a:solidFill>
              </a:defRPr>
            </a:lvl1pPr>
            <a:lvl2pPr marL="0" indent="0">
              <a:buFontTx/>
              <a:buNone/>
              <a:defRPr sz="2100" b="1" i="0">
                <a:solidFill>
                  <a:srgbClr val="004C97"/>
                </a:solidFill>
              </a:defRPr>
            </a:lvl2pPr>
            <a:lvl3pPr marL="0" indent="0">
              <a:buFontTx/>
              <a:buNone/>
              <a:defRPr sz="2100" b="1" i="0">
                <a:solidFill>
                  <a:srgbClr val="004C97"/>
                </a:solidFill>
              </a:defRPr>
            </a:lvl3pPr>
            <a:lvl4pPr marL="0" indent="0">
              <a:buFontTx/>
              <a:buNone/>
              <a:defRPr sz="2100" b="1" i="0">
                <a:solidFill>
                  <a:srgbClr val="004C97"/>
                </a:solidFill>
              </a:defRPr>
            </a:lvl4pPr>
            <a:lvl5pPr marL="0" indent="0">
              <a:buFontTx/>
              <a:buNone/>
              <a:defRPr sz="21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0916" b="40730"/>
          <a:stretch/>
        </p:blipFill>
        <p:spPr>
          <a:xfrm>
            <a:off x="-17762" y="612758"/>
            <a:ext cx="9189720" cy="2224577"/>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187383"/>
            <a:ext cx="9010786" cy="226418"/>
          </a:xfrm>
          <a:prstGeom prst="rect">
            <a:avLst/>
          </a:prstGeom>
        </p:spPr>
      </p:pic>
    </p:spTree>
    <p:extLst>
      <p:ext uri="{BB962C8B-B14F-4D97-AF65-F5344CB8AC3E}">
        <p14:creationId xmlns:p14="http://schemas.microsoft.com/office/powerpoint/2010/main" val="10182513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5" y="3722829"/>
            <a:ext cx="8499231" cy="1146931"/>
          </a:xfrm>
          <a:prstGeom prst="rect">
            <a:avLst/>
          </a:prstGeom>
        </p:spPr>
        <p:txBody>
          <a:bodyPr lIns="0" tIns="45720" rIns="0" bIns="45720">
            <a:noAutofit/>
          </a:bodyPr>
          <a:lstStyle>
            <a:lvl1pPr marL="0" indent="0">
              <a:buFontTx/>
              <a:buNone/>
              <a:defRPr sz="1500">
                <a:solidFill>
                  <a:srgbClr val="004C97"/>
                </a:solidFill>
                <a:latin typeface="Helvetica"/>
              </a:defRPr>
            </a:lvl1pPr>
            <a:lvl2pPr marL="342900" indent="0">
              <a:buFontTx/>
              <a:buNone/>
              <a:defRPr sz="1200">
                <a:solidFill>
                  <a:srgbClr val="2E5286"/>
                </a:solidFill>
                <a:latin typeface="Helvetica"/>
              </a:defRPr>
            </a:lvl2pPr>
            <a:lvl3pPr marL="685800" indent="0">
              <a:buFontTx/>
              <a:buNone/>
              <a:defRPr sz="1200">
                <a:solidFill>
                  <a:srgbClr val="2E5286"/>
                </a:solidFill>
                <a:latin typeface="Helvetica"/>
              </a:defRPr>
            </a:lvl3pPr>
            <a:lvl4pPr marL="1028700" indent="0">
              <a:buFontTx/>
              <a:buNone/>
              <a:defRPr sz="1200">
                <a:solidFill>
                  <a:srgbClr val="2E5286"/>
                </a:solidFill>
                <a:latin typeface="Helvetica"/>
              </a:defRPr>
            </a:lvl4pPr>
            <a:lvl5pPr marL="1371600" indent="0">
              <a:buFontTx/>
              <a:buNone/>
              <a:defRPr sz="12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4" y="2963881"/>
            <a:ext cx="8499232" cy="752287"/>
          </a:xfrm>
          <a:prstGeom prst="rect">
            <a:avLst/>
          </a:prstGeom>
        </p:spPr>
        <p:txBody>
          <a:bodyPr vert="horz" wrap="square" lIns="0" tIns="45720" anchor="ctr" anchorCtr="0">
            <a:normAutofit/>
          </a:bodyPr>
          <a:lstStyle>
            <a:lvl1pPr marL="0" indent="0" algn="l">
              <a:lnSpc>
                <a:spcPct val="100000"/>
              </a:lnSpc>
              <a:spcBef>
                <a:spcPts val="525"/>
              </a:spcBef>
              <a:spcAft>
                <a:spcPts val="0"/>
              </a:spcAft>
              <a:buFontTx/>
              <a:buNone/>
              <a:defRPr sz="2400" b="1" i="0">
                <a:solidFill>
                  <a:srgbClr val="004C97"/>
                </a:solidFill>
              </a:defRPr>
            </a:lvl1pPr>
            <a:lvl2pPr marL="0" indent="0">
              <a:buFontTx/>
              <a:buNone/>
              <a:defRPr sz="2100" b="1" i="0">
                <a:solidFill>
                  <a:srgbClr val="004C97"/>
                </a:solidFill>
              </a:defRPr>
            </a:lvl2pPr>
            <a:lvl3pPr marL="0" indent="0">
              <a:buFontTx/>
              <a:buNone/>
              <a:defRPr sz="2100" b="1" i="0">
                <a:solidFill>
                  <a:srgbClr val="004C97"/>
                </a:solidFill>
              </a:defRPr>
            </a:lvl3pPr>
            <a:lvl4pPr marL="0" indent="0">
              <a:buFontTx/>
              <a:buNone/>
              <a:defRPr sz="2100" b="1" i="0">
                <a:solidFill>
                  <a:srgbClr val="004C97"/>
                </a:solidFill>
              </a:defRPr>
            </a:lvl4pPr>
            <a:lvl5pPr marL="0" indent="0">
              <a:buFontTx/>
              <a:buNone/>
              <a:defRPr sz="21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6134" b="35512"/>
          <a:stretch/>
        </p:blipFill>
        <p:spPr>
          <a:xfrm>
            <a:off x="-17762" y="612758"/>
            <a:ext cx="9189720" cy="2224577"/>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187383"/>
            <a:ext cx="9010786" cy="226418"/>
          </a:xfrm>
          <a:prstGeom prst="rect">
            <a:avLst/>
          </a:prstGeom>
        </p:spPr>
      </p:pic>
    </p:spTree>
    <p:extLst>
      <p:ext uri="{BB962C8B-B14F-4D97-AF65-F5344CB8AC3E}">
        <p14:creationId xmlns:p14="http://schemas.microsoft.com/office/powerpoint/2010/main" val="1118233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60"/>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1761553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5" y="3722829"/>
            <a:ext cx="8499231" cy="1146931"/>
          </a:xfrm>
          <a:prstGeom prst="rect">
            <a:avLst/>
          </a:prstGeom>
        </p:spPr>
        <p:txBody>
          <a:bodyPr lIns="0" tIns="45720" rIns="0" bIns="45720">
            <a:noAutofit/>
          </a:bodyPr>
          <a:lstStyle>
            <a:lvl1pPr marL="0" indent="0">
              <a:buFontTx/>
              <a:buNone/>
              <a:defRPr sz="1500">
                <a:solidFill>
                  <a:srgbClr val="004C97"/>
                </a:solidFill>
                <a:latin typeface="Helvetica"/>
              </a:defRPr>
            </a:lvl1pPr>
            <a:lvl2pPr marL="342900" indent="0">
              <a:buFontTx/>
              <a:buNone/>
              <a:defRPr sz="1200">
                <a:solidFill>
                  <a:srgbClr val="2E5286"/>
                </a:solidFill>
                <a:latin typeface="Helvetica"/>
              </a:defRPr>
            </a:lvl2pPr>
            <a:lvl3pPr marL="685800" indent="0">
              <a:buFontTx/>
              <a:buNone/>
              <a:defRPr sz="1200">
                <a:solidFill>
                  <a:srgbClr val="2E5286"/>
                </a:solidFill>
                <a:latin typeface="Helvetica"/>
              </a:defRPr>
            </a:lvl3pPr>
            <a:lvl4pPr marL="1028700" indent="0">
              <a:buFontTx/>
              <a:buNone/>
              <a:defRPr sz="1200">
                <a:solidFill>
                  <a:srgbClr val="2E5286"/>
                </a:solidFill>
                <a:latin typeface="Helvetica"/>
              </a:defRPr>
            </a:lvl4pPr>
            <a:lvl5pPr marL="1371600" indent="0">
              <a:buFontTx/>
              <a:buNone/>
              <a:defRPr sz="12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4" y="2963881"/>
            <a:ext cx="8499232" cy="752287"/>
          </a:xfrm>
          <a:prstGeom prst="rect">
            <a:avLst/>
          </a:prstGeom>
        </p:spPr>
        <p:txBody>
          <a:bodyPr vert="horz" wrap="square" lIns="0" tIns="45720" anchor="ctr" anchorCtr="0">
            <a:normAutofit/>
          </a:bodyPr>
          <a:lstStyle>
            <a:lvl1pPr marL="0" indent="0" algn="l">
              <a:lnSpc>
                <a:spcPct val="100000"/>
              </a:lnSpc>
              <a:spcBef>
                <a:spcPts val="525"/>
              </a:spcBef>
              <a:spcAft>
                <a:spcPts val="0"/>
              </a:spcAft>
              <a:buFontTx/>
              <a:buNone/>
              <a:defRPr sz="2400" b="1" i="0">
                <a:solidFill>
                  <a:srgbClr val="004C97"/>
                </a:solidFill>
              </a:defRPr>
            </a:lvl1pPr>
            <a:lvl2pPr marL="0" indent="0">
              <a:buFontTx/>
              <a:buNone/>
              <a:defRPr sz="2100" b="1" i="0">
                <a:solidFill>
                  <a:srgbClr val="004C97"/>
                </a:solidFill>
              </a:defRPr>
            </a:lvl2pPr>
            <a:lvl3pPr marL="0" indent="0">
              <a:buFontTx/>
              <a:buNone/>
              <a:defRPr sz="2100" b="1" i="0">
                <a:solidFill>
                  <a:srgbClr val="004C97"/>
                </a:solidFill>
              </a:defRPr>
            </a:lvl3pPr>
            <a:lvl4pPr marL="0" indent="0">
              <a:buFontTx/>
              <a:buNone/>
              <a:defRPr sz="2100" b="1" i="0">
                <a:solidFill>
                  <a:srgbClr val="004C97"/>
                </a:solidFill>
              </a:defRPr>
            </a:lvl4pPr>
            <a:lvl5pPr marL="0" indent="0">
              <a:buFontTx/>
              <a:buNone/>
              <a:defRPr sz="21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39239" b="12407"/>
          <a:stretch/>
        </p:blipFill>
        <p:spPr>
          <a:xfrm>
            <a:off x="-17762" y="612758"/>
            <a:ext cx="9189720" cy="2224577"/>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187383"/>
            <a:ext cx="9010786" cy="226418"/>
          </a:xfrm>
          <a:prstGeom prst="rect">
            <a:avLst/>
          </a:prstGeom>
        </p:spPr>
      </p:pic>
    </p:spTree>
    <p:extLst>
      <p:ext uri="{BB962C8B-B14F-4D97-AF65-F5344CB8AC3E}">
        <p14:creationId xmlns:p14="http://schemas.microsoft.com/office/powerpoint/2010/main" val="34440917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5" y="3722829"/>
            <a:ext cx="8499231" cy="1146931"/>
          </a:xfrm>
          <a:prstGeom prst="rect">
            <a:avLst/>
          </a:prstGeom>
        </p:spPr>
        <p:txBody>
          <a:bodyPr lIns="0" tIns="45720" rIns="0" bIns="45720">
            <a:noAutofit/>
          </a:bodyPr>
          <a:lstStyle>
            <a:lvl1pPr marL="0" indent="0">
              <a:buFontTx/>
              <a:buNone/>
              <a:defRPr sz="1500">
                <a:solidFill>
                  <a:srgbClr val="004C97"/>
                </a:solidFill>
                <a:latin typeface="Helvetica"/>
              </a:defRPr>
            </a:lvl1pPr>
            <a:lvl2pPr marL="342900" indent="0">
              <a:buFontTx/>
              <a:buNone/>
              <a:defRPr sz="1200">
                <a:solidFill>
                  <a:srgbClr val="2E5286"/>
                </a:solidFill>
                <a:latin typeface="Helvetica"/>
              </a:defRPr>
            </a:lvl2pPr>
            <a:lvl3pPr marL="685800" indent="0">
              <a:buFontTx/>
              <a:buNone/>
              <a:defRPr sz="1200">
                <a:solidFill>
                  <a:srgbClr val="2E5286"/>
                </a:solidFill>
                <a:latin typeface="Helvetica"/>
              </a:defRPr>
            </a:lvl3pPr>
            <a:lvl4pPr marL="1028700" indent="0">
              <a:buFontTx/>
              <a:buNone/>
              <a:defRPr sz="1200">
                <a:solidFill>
                  <a:srgbClr val="2E5286"/>
                </a:solidFill>
                <a:latin typeface="Helvetica"/>
              </a:defRPr>
            </a:lvl4pPr>
            <a:lvl5pPr marL="1371600" indent="0">
              <a:buFontTx/>
              <a:buNone/>
              <a:defRPr sz="12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4" y="2963881"/>
            <a:ext cx="8499232" cy="752287"/>
          </a:xfrm>
          <a:prstGeom prst="rect">
            <a:avLst/>
          </a:prstGeom>
        </p:spPr>
        <p:txBody>
          <a:bodyPr vert="horz" wrap="square" lIns="0" tIns="45720" anchor="ctr" anchorCtr="0">
            <a:normAutofit/>
          </a:bodyPr>
          <a:lstStyle>
            <a:lvl1pPr marL="0" indent="0" algn="l">
              <a:lnSpc>
                <a:spcPct val="100000"/>
              </a:lnSpc>
              <a:spcBef>
                <a:spcPts val="525"/>
              </a:spcBef>
              <a:spcAft>
                <a:spcPts val="0"/>
              </a:spcAft>
              <a:buFontTx/>
              <a:buNone/>
              <a:defRPr sz="2400" b="1" i="0">
                <a:solidFill>
                  <a:srgbClr val="004C97"/>
                </a:solidFill>
              </a:defRPr>
            </a:lvl1pPr>
            <a:lvl2pPr marL="0" indent="0">
              <a:buFontTx/>
              <a:buNone/>
              <a:defRPr sz="2100" b="1" i="0">
                <a:solidFill>
                  <a:srgbClr val="004C97"/>
                </a:solidFill>
              </a:defRPr>
            </a:lvl2pPr>
            <a:lvl3pPr marL="0" indent="0">
              <a:buFontTx/>
              <a:buNone/>
              <a:defRPr sz="2100" b="1" i="0">
                <a:solidFill>
                  <a:srgbClr val="004C97"/>
                </a:solidFill>
              </a:defRPr>
            </a:lvl3pPr>
            <a:lvl4pPr marL="0" indent="0">
              <a:buFontTx/>
              <a:buNone/>
              <a:defRPr sz="2100" b="1" i="0">
                <a:solidFill>
                  <a:srgbClr val="004C97"/>
                </a:solidFill>
              </a:defRPr>
            </a:lvl4pPr>
            <a:lvl5pPr marL="0" indent="0">
              <a:buFontTx/>
              <a:buNone/>
              <a:defRPr sz="21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7732" r="7732"/>
          <a:stretch/>
        </p:blipFill>
        <p:spPr>
          <a:xfrm>
            <a:off x="-17762" y="612758"/>
            <a:ext cx="9189720" cy="2224577"/>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187383"/>
            <a:ext cx="9010786" cy="226418"/>
          </a:xfrm>
          <a:prstGeom prst="rect">
            <a:avLst/>
          </a:prstGeom>
        </p:spPr>
      </p:pic>
    </p:spTree>
    <p:extLst>
      <p:ext uri="{BB962C8B-B14F-4D97-AF65-F5344CB8AC3E}">
        <p14:creationId xmlns:p14="http://schemas.microsoft.com/office/powerpoint/2010/main" val="39996397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1" y="728663"/>
            <a:ext cx="8672513" cy="3794522"/>
          </a:xfrm>
          <a:prstGeom prst="rect">
            <a:avLst/>
          </a:prstGeom>
        </p:spPr>
        <p:txBody>
          <a:bodyPr lIns="0" tIns="0" rIns="0" bIns="0"/>
          <a:lstStyle>
            <a:lvl1pPr>
              <a:spcBef>
                <a:spcPts val="738"/>
              </a:spcBef>
              <a:defRPr sz="1800">
                <a:solidFill>
                  <a:srgbClr val="505050"/>
                </a:solidFill>
              </a:defRPr>
            </a:lvl1pPr>
            <a:lvl2pPr>
              <a:spcBef>
                <a:spcPts val="738"/>
              </a:spcBef>
              <a:defRPr sz="1650">
                <a:solidFill>
                  <a:srgbClr val="505050"/>
                </a:solidFill>
              </a:defRPr>
            </a:lvl2pPr>
            <a:lvl3pPr>
              <a:spcBef>
                <a:spcPts val="738"/>
              </a:spcBef>
              <a:defRPr sz="1500">
                <a:solidFill>
                  <a:srgbClr val="505050"/>
                </a:solidFill>
              </a:defRPr>
            </a:lvl3pPr>
            <a:lvl4pPr>
              <a:spcBef>
                <a:spcPts val="738"/>
              </a:spcBef>
              <a:defRPr sz="1350">
                <a:solidFill>
                  <a:srgbClr val="505050"/>
                </a:solidFill>
              </a:defRPr>
            </a:lvl4pPr>
            <a:lvl5pPr marL="1543050" indent="-171450">
              <a:spcBef>
                <a:spcPts val="738"/>
              </a:spcBef>
              <a:buFont typeface="Arial"/>
              <a:buChar char="•"/>
              <a:defRPr sz="135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1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0"/>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C026608-81E8-463F-A33C-07D4520CF987}" type="datetime1">
              <a:rPr lang="en-US" smtClean="0"/>
              <a:t>7/17/2022</a:t>
            </a:fld>
            <a:endParaRPr lang="en-US" dirty="0"/>
          </a:p>
        </p:txBody>
      </p:sp>
      <p:sp>
        <p:nvSpPr>
          <p:cNvPr id="9" name="Footer Placeholder 4"/>
          <p:cNvSpPr>
            <a:spLocks noGrp="1"/>
          </p:cNvSpPr>
          <p:nvPr>
            <p:ph type="ftr" sz="quarter" idx="3"/>
          </p:nvPr>
        </p:nvSpPr>
        <p:spPr>
          <a:xfrm>
            <a:off x="1530603" y="4878160"/>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0" name="Slide Number Placeholder 5"/>
          <p:cNvSpPr>
            <a:spLocks noGrp="1"/>
          </p:cNvSpPr>
          <p:nvPr>
            <p:ph type="sldNum" sz="quarter" idx="4"/>
          </p:nvPr>
        </p:nvSpPr>
        <p:spPr>
          <a:xfrm>
            <a:off x="222250" y="4878160"/>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a:stretch>
            <a:fillRect/>
          </a:stretch>
        </p:blipFill>
        <p:spPr>
          <a:xfrm>
            <a:off x="7811947" y="4694136"/>
            <a:ext cx="1108394" cy="149362"/>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2" y="4742972"/>
            <a:ext cx="7531101" cy="54769"/>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205064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a:spcBef>
                <a:spcPts val="738"/>
              </a:spcBef>
              <a:defRPr sz="1800">
                <a:solidFill>
                  <a:srgbClr val="505050"/>
                </a:solidFill>
              </a:defRPr>
            </a:lvl1pPr>
            <a:lvl2pPr>
              <a:spcBef>
                <a:spcPts val="738"/>
              </a:spcBef>
              <a:defRPr sz="1650">
                <a:solidFill>
                  <a:srgbClr val="505050"/>
                </a:solidFill>
              </a:defRPr>
            </a:lvl2pPr>
            <a:lvl3pPr>
              <a:spcBef>
                <a:spcPts val="738"/>
              </a:spcBef>
              <a:defRPr sz="1500">
                <a:solidFill>
                  <a:srgbClr val="505050"/>
                </a:solidFill>
              </a:defRPr>
            </a:lvl3pPr>
            <a:lvl4pPr>
              <a:spcBef>
                <a:spcPts val="738"/>
              </a:spcBef>
              <a:defRPr sz="1350">
                <a:solidFill>
                  <a:srgbClr val="505050"/>
                </a:solidFill>
              </a:defRPr>
            </a:lvl4pPr>
            <a:lvl5pPr marL="1543050" indent="-171450">
              <a:spcBef>
                <a:spcPts val="738"/>
              </a:spcBef>
              <a:buFont typeface="Arial"/>
              <a:buChar char="•"/>
              <a:defRPr sz="1350">
                <a:solidFill>
                  <a:srgbClr val="505050"/>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3" y="728663"/>
            <a:ext cx="4215383" cy="2725341"/>
          </a:xfrm>
          <a:prstGeom prst="rect">
            <a:avLst/>
          </a:prstGeom>
        </p:spPr>
        <p:txBody>
          <a:bodyPr lIns="0" tIns="0" rIns="0" bIns="0"/>
          <a:lstStyle>
            <a:lvl1pPr>
              <a:spcBef>
                <a:spcPts val="738"/>
              </a:spcBef>
              <a:defRPr sz="1800">
                <a:solidFill>
                  <a:srgbClr val="505050"/>
                </a:solidFill>
              </a:defRPr>
            </a:lvl1pPr>
            <a:lvl2pPr>
              <a:spcBef>
                <a:spcPts val="738"/>
              </a:spcBef>
              <a:defRPr sz="1650">
                <a:solidFill>
                  <a:srgbClr val="505050"/>
                </a:solidFill>
              </a:defRPr>
            </a:lvl2pPr>
            <a:lvl3pPr>
              <a:spcBef>
                <a:spcPts val="738"/>
              </a:spcBef>
              <a:defRPr sz="1500">
                <a:solidFill>
                  <a:srgbClr val="505050"/>
                </a:solidFill>
              </a:defRPr>
            </a:lvl3pPr>
            <a:lvl4pPr>
              <a:spcBef>
                <a:spcPts val="738"/>
              </a:spcBef>
              <a:defRPr sz="1350">
                <a:solidFill>
                  <a:srgbClr val="505050"/>
                </a:solidFill>
              </a:defRPr>
            </a:lvl4pPr>
            <a:lvl5pPr marL="1543050" indent="-171450">
              <a:spcBef>
                <a:spcPts val="738"/>
              </a:spcBef>
              <a:buFont typeface="Arial"/>
              <a:buChar char="•"/>
              <a:defRPr sz="1350">
                <a:solidFill>
                  <a:srgbClr val="505050"/>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6"/>
            <a:ext cx="4205476" cy="949359"/>
          </a:xfrm>
          <a:prstGeom prst="rect">
            <a:avLst/>
          </a:prstGeom>
        </p:spPr>
        <p:txBody>
          <a:bodyPr lIns="0" tIns="0" rIns="0" bIns="0"/>
          <a:lstStyle>
            <a:lvl1pPr marL="0" indent="0">
              <a:buNone/>
              <a:defRPr sz="1200" b="1" i="0">
                <a:solidFill>
                  <a:srgbClr val="004C97"/>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19"/>
          </p:nvPr>
        </p:nvSpPr>
        <p:spPr>
          <a:xfrm>
            <a:off x="4692451" y="3573826"/>
            <a:ext cx="4206239" cy="949359"/>
          </a:xfrm>
          <a:prstGeom prst="rect">
            <a:avLst/>
          </a:prstGeom>
        </p:spPr>
        <p:txBody>
          <a:bodyPr lIns="0" tIns="0" rIns="0" bIns="0"/>
          <a:lstStyle>
            <a:lvl1pPr marL="0" indent="0">
              <a:buNone/>
              <a:defRPr sz="1200" b="1" i="0">
                <a:solidFill>
                  <a:srgbClr val="004C97"/>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Date Placeholder 3"/>
          <p:cNvSpPr>
            <a:spLocks noGrp="1"/>
          </p:cNvSpPr>
          <p:nvPr>
            <p:ph type="dt" sz="half" idx="2"/>
          </p:nvPr>
        </p:nvSpPr>
        <p:spPr>
          <a:xfrm>
            <a:off x="736827" y="4878160"/>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A9A3F18A-B38F-49E0-A4AE-0DD7E1BDD8D8}" type="datetime1">
              <a:rPr lang="en-US" smtClean="0"/>
              <a:t>7/17/2022</a:t>
            </a:fld>
            <a:endParaRPr lang="en-US" dirty="0"/>
          </a:p>
        </p:txBody>
      </p:sp>
      <p:sp>
        <p:nvSpPr>
          <p:cNvPr id="12" name="Footer Placeholder 4"/>
          <p:cNvSpPr>
            <a:spLocks noGrp="1"/>
          </p:cNvSpPr>
          <p:nvPr>
            <p:ph type="ftr" sz="quarter" idx="3"/>
          </p:nvPr>
        </p:nvSpPr>
        <p:spPr>
          <a:xfrm>
            <a:off x="1530602" y="4878160"/>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3" name="Slide Number Placeholder 5"/>
          <p:cNvSpPr>
            <a:spLocks noGrp="1"/>
          </p:cNvSpPr>
          <p:nvPr>
            <p:ph type="sldNum" sz="quarter" idx="4"/>
          </p:nvPr>
        </p:nvSpPr>
        <p:spPr>
          <a:xfrm>
            <a:off x="222250" y="4878160"/>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1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a:stretch>
            <a:fillRect/>
          </a:stretch>
        </p:blipFill>
        <p:spPr>
          <a:xfrm>
            <a:off x="7811947" y="4694136"/>
            <a:ext cx="1108394" cy="149362"/>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14492" y="4742972"/>
            <a:ext cx="7531101" cy="54769"/>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652344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7"/>
            <a:ext cx="3027894" cy="3767007"/>
          </a:xfrm>
          <a:prstGeom prst="rect">
            <a:avLst/>
          </a:prstGeom>
        </p:spPr>
        <p:txBody>
          <a:bodyPr lIns="0" tIns="0" rIns="0" bIns="0"/>
          <a:lstStyle>
            <a:lvl1pPr marL="0" indent="0">
              <a:buNone/>
              <a:defRPr sz="1200" b="1" i="0">
                <a:solidFill>
                  <a:srgbClr val="004C97"/>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Content Placeholder 2"/>
          <p:cNvSpPr>
            <a:spLocks noGrp="1"/>
          </p:cNvSpPr>
          <p:nvPr>
            <p:ph sz="half" idx="15"/>
          </p:nvPr>
        </p:nvSpPr>
        <p:spPr>
          <a:xfrm>
            <a:off x="3542713" y="719138"/>
            <a:ext cx="5347605" cy="3767006"/>
          </a:xfrm>
          <a:prstGeom prst="rect">
            <a:avLst/>
          </a:prstGeom>
        </p:spPr>
        <p:txBody>
          <a:bodyPr lIns="0" tIns="0" rIns="0" bIns="0"/>
          <a:lstStyle>
            <a:lvl1pPr>
              <a:spcBef>
                <a:spcPts val="738"/>
              </a:spcBef>
              <a:defRPr sz="1800">
                <a:solidFill>
                  <a:srgbClr val="505050"/>
                </a:solidFill>
              </a:defRPr>
            </a:lvl1pPr>
            <a:lvl2pPr>
              <a:spcBef>
                <a:spcPts val="738"/>
              </a:spcBef>
              <a:defRPr sz="1650">
                <a:solidFill>
                  <a:srgbClr val="505050"/>
                </a:solidFill>
              </a:defRPr>
            </a:lvl2pPr>
            <a:lvl3pPr>
              <a:spcBef>
                <a:spcPts val="738"/>
              </a:spcBef>
              <a:defRPr sz="1500">
                <a:solidFill>
                  <a:srgbClr val="505050"/>
                </a:solidFill>
              </a:defRPr>
            </a:lvl3pPr>
            <a:lvl4pPr>
              <a:spcBef>
                <a:spcPts val="738"/>
              </a:spcBef>
              <a:defRPr sz="1350">
                <a:solidFill>
                  <a:srgbClr val="505050"/>
                </a:solidFill>
              </a:defRPr>
            </a:lvl4pPr>
            <a:lvl5pPr marL="1543050" indent="-171450">
              <a:spcBef>
                <a:spcPts val="738"/>
              </a:spcBef>
              <a:buFont typeface="Arial"/>
              <a:buChar char="•"/>
              <a:defRPr sz="1350">
                <a:solidFill>
                  <a:srgbClr val="505050"/>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0"/>
            <a:ext cx="675368" cy="180975"/>
          </a:xfrm>
        </p:spPr>
        <p:txBody>
          <a:bodyPr/>
          <a:lstStyle>
            <a:lvl1pPr>
              <a:defRPr sz="900" smtClean="0"/>
            </a:lvl1pPr>
          </a:lstStyle>
          <a:p>
            <a:pPr>
              <a:defRPr/>
            </a:pPr>
            <a:fld id="{578906F0-5170-48A0-9456-29F66CF210D4}" type="datetime1">
              <a:rPr lang="en-US" smtClean="0"/>
              <a:t>7/17/2022</a:t>
            </a:fld>
            <a:endParaRPr lang="en-US" dirty="0"/>
          </a:p>
        </p:txBody>
      </p:sp>
      <p:sp>
        <p:nvSpPr>
          <p:cNvPr id="6" name="Footer Placeholder 4"/>
          <p:cNvSpPr>
            <a:spLocks noGrp="1"/>
          </p:cNvSpPr>
          <p:nvPr>
            <p:ph type="ftr" sz="quarter" idx="17"/>
          </p:nvPr>
        </p:nvSpPr>
        <p:spPr>
          <a:xfrm>
            <a:off x="1530602" y="4878160"/>
            <a:ext cx="6262119" cy="187523"/>
          </a:xfrm>
        </p:spPr>
        <p:txBody>
          <a:bodyPr/>
          <a:lstStyle>
            <a:lvl1pPr>
              <a:defRPr sz="900" dirty="0" smtClean="0"/>
            </a:lvl1pPr>
          </a:lstStyle>
          <a:p>
            <a:pPr>
              <a:defRPr/>
            </a:pPr>
            <a:r>
              <a:rPr lang="en-US"/>
              <a:t>Lia Merminga |  Fermilab Perspectives  | Snowmass Meeting</a:t>
            </a:r>
            <a:endParaRPr lang="en-US" b="1" dirty="0"/>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1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A6277B28-07F0-1A40-A152-F179A1370DFF}"/>
              </a:ext>
            </a:extLst>
          </p:cNvPr>
          <p:cNvPicPr>
            <a:picLocks noChangeAspect="1"/>
          </p:cNvPicPr>
          <p:nvPr userDrawn="1"/>
        </p:nvPicPr>
        <p:blipFill>
          <a:blip r:embed="rId2"/>
          <a:stretch>
            <a:fillRect/>
          </a:stretch>
        </p:blipFill>
        <p:spPr>
          <a:xfrm>
            <a:off x="7811947" y="4694136"/>
            <a:ext cx="1108394" cy="149362"/>
          </a:xfrm>
          <a:prstGeom prst="rect">
            <a:avLst/>
          </a:prstGeom>
        </p:spPr>
      </p:pic>
      <p:sp>
        <p:nvSpPr>
          <p:cNvPr id="14" name="Rectangle 13">
            <a:extLst>
              <a:ext uri="{FF2B5EF4-FFF2-40B4-BE49-F238E27FC236}">
                <a16:creationId xmlns:a16="http://schemas.microsoft.com/office/drawing/2014/main" id="{DCC5D535-9066-B247-8A94-392C689516EB}"/>
              </a:ext>
            </a:extLst>
          </p:cNvPr>
          <p:cNvSpPr/>
          <p:nvPr userDrawn="1"/>
        </p:nvSpPr>
        <p:spPr>
          <a:xfrm>
            <a:off x="214492" y="4742972"/>
            <a:ext cx="7531101" cy="54769"/>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4991464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3"/>
            <a:ext cx="8686800" cy="2795038"/>
          </a:xfrm>
          <a:prstGeom prst="rect">
            <a:avLst/>
          </a:prstGeom>
        </p:spPr>
        <p:txBody>
          <a:bodyPr lIns="0" tIns="0" rIns="0" bIns="0" rtlCol="0">
            <a:normAutofit/>
          </a:bodyPr>
          <a:lstStyle>
            <a:lvl1pPr marL="0" indent="0">
              <a:buNone/>
              <a:defRPr sz="1200">
                <a:solidFill>
                  <a:srgbClr val="505050"/>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200" b="1" i="0">
                <a:solidFill>
                  <a:srgbClr val="004C97"/>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3"/>
          <p:cNvSpPr>
            <a:spLocks noGrp="1"/>
          </p:cNvSpPr>
          <p:nvPr>
            <p:ph type="dt" sz="half" idx="14"/>
          </p:nvPr>
        </p:nvSpPr>
        <p:spPr>
          <a:xfrm>
            <a:off x="736827" y="4878160"/>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6CDCDB8A-3513-4E42-BB49-DD83926AFFF8}" type="datetime1">
              <a:rPr lang="en-US" smtClean="0"/>
              <a:t>7/17/2022</a:t>
            </a:fld>
            <a:endParaRPr lang="en-US" dirty="0"/>
          </a:p>
        </p:txBody>
      </p:sp>
      <p:sp>
        <p:nvSpPr>
          <p:cNvPr id="9" name="Footer Placeholder 4"/>
          <p:cNvSpPr>
            <a:spLocks noGrp="1"/>
          </p:cNvSpPr>
          <p:nvPr>
            <p:ph type="ftr" sz="quarter" idx="3"/>
          </p:nvPr>
        </p:nvSpPr>
        <p:spPr>
          <a:xfrm>
            <a:off x="1530603" y="4878160"/>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1" name="Slide Number Placeholder 5"/>
          <p:cNvSpPr>
            <a:spLocks noGrp="1"/>
          </p:cNvSpPr>
          <p:nvPr>
            <p:ph type="sldNum" sz="quarter" idx="4"/>
          </p:nvPr>
        </p:nvSpPr>
        <p:spPr>
          <a:xfrm>
            <a:off x="222250" y="4878160"/>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1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496DF85D-9E15-6943-AE30-0ED88E91D42F}"/>
              </a:ext>
            </a:extLst>
          </p:cNvPr>
          <p:cNvPicPr>
            <a:picLocks noChangeAspect="1"/>
          </p:cNvPicPr>
          <p:nvPr userDrawn="1"/>
        </p:nvPicPr>
        <p:blipFill>
          <a:blip r:embed="rId2"/>
          <a:stretch>
            <a:fillRect/>
          </a:stretch>
        </p:blipFill>
        <p:spPr>
          <a:xfrm>
            <a:off x="7811947" y="4694136"/>
            <a:ext cx="1108394" cy="149362"/>
          </a:xfrm>
          <a:prstGeom prst="rect">
            <a:avLst/>
          </a:prstGeom>
        </p:spPr>
      </p:pic>
      <p:sp>
        <p:nvSpPr>
          <p:cNvPr id="15" name="Rectangle 14">
            <a:extLst>
              <a:ext uri="{FF2B5EF4-FFF2-40B4-BE49-F238E27FC236}">
                <a16:creationId xmlns:a16="http://schemas.microsoft.com/office/drawing/2014/main" id="{F9D5FCF3-4E2F-704F-BE1D-3307737332FD}"/>
              </a:ext>
            </a:extLst>
          </p:cNvPr>
          <p:cNvSpPr/>
          <p:nvPr userDrawn="1"/>
        </p:nvSpPr>
        <p:spPr>
          <a:xfrm>
            <a:off x="214492" y="4742972"/>
            <a:ext cx="7531101" cy="54769"/>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8505127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0"/>
            <a:ext cx="675368" cy="180975"/>
          </a:xfrm>
        </p:spPr>
        <p:txBody>
          <a:bodyPr/>
          <a:lstStyle/>
          <a:p>
            <a:pPr>
              <a:defRPr/>
            </a:pPr>
            <a:fld id="{5C75A4F5-3BA7-4662-9BE3-7A4C08324247}" type="datetime1">
              <a:rPr lang="en-US" smtClean="0"/>
              <a:t>7/17/2022</a:t>
            </a:fld>
            <a:endParaRPr lang="en-US" dirty="0"/>
          </a:p>
        </p:txBody>
      </p:sp>
      <p:sp>
        <p:nvSpPr>
          <p:cNvPr id="4" name="Footer Placeholder 3"/>
          <p:cNvSpPr>
            <a:spLocks noGrp="1"/>
          </p:cNvSpPr>
          <p:nvPr>
            <p:ph type="ftr" sz="quarter" idx="11"/>
          </p:nvPr>
        </p:nvSpPr>
        <p:spPr>
          <a:xfrm>
            <a:off x="1530603" y="4878160"/>
            <a:ext cx="6260399" cy="182155"/>
          </a:xfrm>
        </p:spPr>
        <p:txBody>
          <a:bodyPr/>
          <a:lstStyle/>
          <a:p>
            <a:pPr>
              <a:defRPr/>
            </a:pPr>
            <a:r>
              <a:rPr lang="en-US"/>
              <a:t>Lia Merminga |  Fermilab Perspectives  | Snowmass Meeting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a:defRPr>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7195FC8E-A302-604F-B566-3B477A1532F8}"/>
              </a:ext>
            </a:extLst>
          </p:cNvPr>
          <p:cNvPicPr>
            <a:picLocks noChangeAspect="1"/>
          </p:cNvPicPr>
          <p:nvPr userDrawn="1"/>
        </p:nvPicPr>
        <p:blipFill>
          <a:blip r:embed="rId2"/>
          <a:stretch>
            <a:fillRect/>
          </a:stretch>
        </p:blipFill>
        <p:spPr>
          <a:xfrm>
            <a:off x="7811947" y="4694136"/>
            <a:ext cx="1108394" cy="149362"/>
          </a:xfrm>
          <a:prstGeom prst="rect">
            <a:avLst/>
          </a:prstGeom>
        </p:spPr>
      </p:pic>
      <p:sp>
        <p:nvSpPr>
          <p:cNvPr id="8" name="Rectangle 7">
            <a:extLst>
              <a:ext uri="{FF2B5EF4-FFF2-40B4-BE49-F238E27FC236}">
                <a16:creationId xmlns:a16="http://schemas.microsoft.com/office/drawing/2014/main" id="{2A2A4A72-F504-5545-BC7E-7E2B7738B172}"/>
              </a:ext>
            </a:extLst>
          </p:cNvPr>
          <p:cNvSpPr/>
          <p:nvPr userDrawn="1"/>
        </p:nvSpPr>
        <p:spPr>
          <a:xfrm>
            <a:off x="214492" y="4742972"/>
            <a:ext cx="7531101" cy="54769"/>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7410301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37722700-761F-4A7B-B58F-59947E686116}" type="datetime1">
              <a:rPr lang="en-US" smtClean="0"/>
              <a:t>7/17/2022</a:t>
            </a:fld>
            <a:endParaRPr lang="en-US" dirty="0"/>
          </a:p>
        </p:txBody>
      </p:sp>
      <p:sp>
        <p:nvSpPr>
          <p:cNvPr id="4" name="Footer Placeholder 3"/>
          <p:cNvSpPr>
            <a:spLocks noGrp="1"/>
          </p:cNvSpPr>
          <p:nvPr>
            <p:ph type="ftr" sz="quarter" idx="11"/>
          </p:nvPr>
        </p:nvSpPr>
        <p:spPr>
          <a:xfrm>
            <a:off x="1530603" y="4878160"/>
            <a:ext cx="6272278" cy="182155"/>
          </a:xfrm>
        </p:spPr>
        <p:txBody>
          <a:bodyPr/>
          <a:lstStyle/>
          <a:p>
            <a:pPr>
              <a:defRPr/>
            </a:pPr>
            <a:r>
              <a:rPr lang="en-US"/>
              <a:t>Lia Merminga |  Fermilab Perspectives  | Snowmass Meeting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1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05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05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05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05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05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05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05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05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05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05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05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05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05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05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05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B79370FC-E149-604A-B4F3-08DEA3D84B64}"/>
              </a:ext>
            </a:extLst>
          </p:cNvPr>
          <p:cNvPicPr>
            <a:picLocks noChangeAspect="1"/>
          </p:cNvPicPr>
          <p:nvPr userDrawn="1"/>
        </p:nvPicPr>
        <p:blipFill>
          <a:blip r:embed="rId2"/>
          <a:stretch>
            <a:fillRect/>
          </a:stretch>
        </p:blipFill>
        <p:spPr>
          <a:xfrm>
            <a:off x="7811947" y="4694136"/>
            <a:ext cx="1108394" cy="149362"/>
          </a:xfrm>
          <a:prstGeom prst="rect">
            <a:avLst/>
          </a:prstGeom>
        </p:spPr>
      </p:pic>
      <p:sp>
        <p:nvSpPr>
          <p:cNvPr id="39" name="Rectangle 38">
            <a:extLst>
              <a:ext uri="{FF2B5EF4-FFF2-40B4-BE49-F238E27FC236}">
                <a16:creationId xmlns:a16="http://schemas.microsoft.com/office/drawing/2014/main" id="{36FF585D-DDCF-264A-ADC6-3B99862B5097}"/>
              </a:ext>
            </a:extLst>
          </p:cNvPr>
          <p:cNvSpPr/>
          <p:nvPr userDrawn="1"/>
        </p:nvSpPr>
        <p:spPr>
          <a:xfrm>
            <a:off x="214492" y="4742972"/>
            <a:ext cx="7531101" cy="54769"/>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2592332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2" descr="A view of a city&#10;&#10;Description automatically generated">
            <a:extLst>
              <a:ext uri="{FF2B5EF4-FFF2-40B4-BE49-F238E27FC236}">
                <a16:creationId xmlns:a16="http://schemas.microsoft.com/office/drawing/2014/main" id="{E19ACA47-E1C9-D14E-A205-8CB25298F11F}"/>
              </a:ext>
            </a:extLst>
          </p:cNvPr>
          <p:cNvPicPr>
            <a:picLocks noChangeAspect="1"/>
          </p:cNvPicPr>
          <p:nvPr userDrawn="1"/>
        </p:nvPicPr>
        <p:blipFill rotWithShape="1">
          <a:blip r:embed="rId2"/>
          <a:srcRect t="45171" b="18952"/>
          <a:stretch/>
        </p:blipFill>
        <p:spPr>
          <a:xfrm>
            <a:off x="-13502" y="672701"/>
            <a:ext cx="9171432" cy="2502621"/>
          </a:xfrm>
          <a:prstGeom prst="rect">
            <a:avLst/>
          </a:prstGeom>
        </p:spPr>
      </p:pic>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308530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4" y="728665"/>
            <a:ext cx="8672513" cy="3794522"/>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3255" indent="-230183">
              <a:defRPr sz="1500">
                <a:solidFill>
                  <a:srgbClr val="505050"/>
                </a:solidFill>
              </a:defRPr>
            </a:lvl3pPr>
            <a:lvl4pPr marL="1085823" indent="-228594">
              <a:defRPr sz="1400">
                <a:solidFill>
                  <a:srgbClr val="505050"/>
                </a:solidFill>
              </a:defRPr>
            </a:lvl4pPr>
            <a:lvl5pPr marL="1369979" indent="-230183">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8"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AB9A6F0-95A5-45B6-B91E-A004015A54F9}" type="datetime1">
              <a:rPr lang="en-US" smtClean="0"/>
              <a:t>7/17/2022</a:t>
            </a:fld>
            <a:endParaRPr lang="en-US" dirty="0"/>
          </a:p>
        </p:txBody>
      </p:sp>
      <p:sp>
        <p:nvSpPr>
          <p:cNvPr id="9" name="Footer Placeholder 4"/>
          <p:cNvSpPr>
            <a:spLocks noGrp="1"/>
          </p:cNvSpPr>
          <p:nvPr>
            <p:ph type="ftr" sz="quarter" idx="3"/>
          </p:nvPr>
        </p:nvSpPr>
        <p:spPr>
          <a:xfrm>
            <a:off x="1530604" y="4878162"/>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0" name="Slide Number Placeholder 5"/>
          <p:cNvSpPr>
            <a:spLocks noGrp="1"/>
          </p:cNvSpPr>
          <p:nvPr>
            <p:ph type="sldNum" sz="quarter" idx="4"/>
          </p:nvPr>
        </p:nvSpPr>
        <p:spPr>
          <a:xfrm>
            <a:off x="222250" y="4878162"/>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930757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3266268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3255" indent="-230183">
              <a:defRPr sz="1500">
                <a:solidFill>
                  <a:srgbClr val="505050"/>
                </a:solidFill>
              </a:defRPr>
            </a:lvl3pPr>
            <a:lvl4pPr marL="1085823" indent="-228594">
              <a:defRPr sz="1400">
                <a:solidFill>
                  <a:srgbClr val="505050"/>
                </a:solidFill>
              </a:defRPr>
            </a:lvl4pPr>
            <a:lvl5pPr marL="1369979" indent="-230183">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6" y="728663"/>
            <a:ext cx="4215383" cy="2725341"/>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6430" indent="-228594">
              <a:defRPr sz="1500">
                <a:solidFill>
                  <a:srgbClr val="505050"/>
                </a:solidFill>
              </a:defRPr>
            </a:lvl3pPr>
            <a:lvl4pPr marL="1087411" indent="-228594">
              <a:defRPr sz="1400">
                <a:solidFill>
                  <a:srgbClr val="505050"/>
                </a:solidFill>
              </a:defRPr>
            </a:lvl4pPr>
            <a:lvl5pPr marL="1369979" indent="-228594">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3" y="3573827"/>
            <a:ext cx="4206239" cy="949359"/>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8"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7D3A059D-4F5D-49E2-BCEA-F3286B6C5D60}" type="datetime1">
              <a:rPr lang="en-US" smtClean="0"/>
              <a:t>7/17/2022</a:t>
            </a:fld>
            <a:endParaRPr lang="en-US" dirty="0"/>
          </a:p>
        </p:txBody>
      </p:sp>
      <p:sp>
        <p:nvSpPr>
          <p:cNvPr id="12" name="Footer Placeholder 4"/>
          <p:cNvSpPr>
            <a:spLocks noGrp="1"/>
          </p:cNvSpPr>
          <p:nvPr>
            <p:ph type="ftr" sz="quarter" idx="3"/>
          </p:nvPr>
        </p:nvSpPr>
        <p:spPr>
          <a:xfrm>
            <a:off x="1530603" y="4878162"/>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3" name="Slide Number Placeholder 5"/>
          <p:cNvSpPr>
            <a:spLocks noGrp="1"/>
          </p:cNvSpPr>
          <p:nvPr>
            <p:ph type="sldNum" sz="quarter" idx="4"/>
          </p:nvPr>
        </p:nvSpPr>
        <p:spPr>
          <a:xfrm>
            <a:off x="222250" y="4878162"/>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467333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Content Placeholder 2"/>
          <p:cNvSpPr>
            <a:spLocks noGrp="1"/>
          </p:cNvSpPr>
          <p:nvPr>
            <p:ph sz="half" idx="15"/>
          </p:nvPr>
        </p:nvSpPr>
        <p:spPr>
          <a:xfrm>
            <a:off x="3542716" y="719140"/>
            <a:ext cx="5347605" cy="3767006"/>
          </a:xfrm>
          <a:prstGeom prst="rect">
            <a:avLst/>
          </a:prstGeom>
        </p:spPr>
        <p:txBody>
          <a:bodyPr lIns="0" tIns="0" rIns="0" bIns="0"/>
          <a:lstStyle>
            <a:lvl1pPr marL="230183" indent="-230183">
              <a:defRPr sz="1800">
                <a:solidFill>
                  <a:srgbClr val="505050"/>
                </a:solidFill>
              </a:defRPr>
            </a:lvl1pPr>
            <a:lvl2pPr marL="514337" indent="-230183">
              <a:defRPr sz="1600">
                <a:solidFill>
                  <a:srgbClr val="505050"/>
                </a:solidFill>
              </a:defRPr>
            </a:lvl2pPr>
            <a:lvl3pPr marL="806430" indent="-228594">
              <a:defRPr sz="1500">
                <a:solidFill>
                  <a:srgbClr val="505050"/>
                </a:solidFill>
              </a:defRPr>
            </a:lvl3pPr>
            <a:lvl4pPr marL="1087411" indent="-228594">
              <a:defRPr sz="1400">
                <a:solidFill>
                  <a:srgbClr val="505050"/>
                </a:solidFill>
              </a:defRPr>
            </a:lvl4pPr>
            <a:lvl5pPr marL="1369979" indent="-228594">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8" y="4878161"/>
            <a:ext cx="675368" cy="180975"/>
          </a:xfrm>
        </p:spPr>
        <p:txBody>
          <a:bodyPr/>
          <a:lstStyle>
            <a:lvl1pPr>
              <a:defRPr sz="900" smtClean="0"/>
            </a:lvl1pPr>
          </a:lstStyle>
          <a:p>
            <a:pPr>
              <a:defRPr/>
            </a:pPr>
            <a:fld id="{32149CE9-7890-4591-B382-3DCE8EB83A4F}" type="datetime1">
              <a:rPr lang="en-US" smtClean="0"/>
              <a:t>7/17/2022</a:t>
            </a:fld>
            <a:endParaRPr lang="en-US" dirty="0"/>
          </a:p>
        </p:txBody>
      </p:sp>
      <p:sp>
        <p:nvSpPr>
          <p:cNvPr id="6" name="Footer Placeholder 4"/>
          <p:cNvSpPr>
            <a:spLocks noGrp="1"/>
          </p:cNvSpPr>
          <p:nvPr>
            <p:ph type="ftr" sz="quarter" idx="17"/>
          </p:nvPr>
        </p:nvSpPr>
        <p:spPr>
          <a:xfrm>
            <a:off x="1530605" y="4878162"/>
            <a:ext cx="6262119" cy="187523"/>
          </a:xfrm>
        </p:spPr>
        <p:txBody>
          <a:bodyPr/>
          <a:lstStyle>
            <a:lvl1pPr>
              <a:defRPr sz="900" dirty="0" smtClean="0"/>
            </a:lvl1pPr>
          </a:lstStyle>
          <a:p>
            <a:pPr>
              <a:defRPr/>
            </a:pPr>
            <a:r>
              <a:rPr lang="en-US"/>
              <a:t>Lia Merminga |  Fermilab Perspectives  | Snowmass Meeting</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5410630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8"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DD46DD91-48FC-4C5D-805C-CD85400F01E4}" type="datetime1">
              <a:rPr lang="en-US" smtClean="0"/>
              <a:t>7/17/2022</a:t>
            </a:fld>
            <a:endParaRPr lang="en-US" dirty="0"/>
          </a:p>
        </p:txBody>
      </p:sp>
      <p:sp>
        <p:nvSpPr>
          <p:cNvPr id="9" name="Footer Placeholder 4"/>
          <p:cNvSpPr>
            <a:spLocks noGrp="1"/>
          </p:cNvSpPr>
          <p:nvPr>
            <p:ph type="ftr" sz="quarter" idx="3"/>
          </p:nvPr>
        </p:nvSpPr>
        <p:spPr>
          <a:xfrm>
            <a:off x="1530603" y="4878162"/>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1" name="Slide Number Placeholder 5"/>
          <p:cNvSpPr>
            <a:spLocks noGrp="1"/>
          </p:cNvSpPr>
          <p:nvPr>
            <p:ph type="sldNum" sz="quarter" idx="4"/>
          </p:nvPr>
        </p:nvSpPr>
        <p:spPr>
          <a:xfrm>
            <a:off x="222250" y="4878162"/>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53698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8" y="4878161"/>
            <a:ext cx="675368" cy="180975"/>
          </a:xfrm>
        </p:spPr>
        <p:txBody>
          <a:bodyPr/>
          <a:lstStyle>
            <a:lvl1pPr>
              <a:defRPr sz="900"/>
            </a:lvl1pPr>
          </a:lstStyle>
          <a:p>
            <a:pPr>
              <a:defRPr/>
            </a:pPr>
            <a:fld id="{C64DAB51-F45B-4D91-A863-4C974F6CD05C}" type="datetime1">
              <a:rPr lang="en-US" smtClean="0"/>
              <a:t>7/17/2022</a:t>
            </a:fld>
            <a:endParaRPr lang="en-US" dirty="0"/>
          </a:p>
        </p:txBody>
      </p:sp>
      <p:sp>
        <p:nvSpPr>
          <p:cNvPr id="4" name="Footer Placeholder 3"/>
          <p:cNvSpPr>
            <a:spLocks noGrp="1"/>
          </p:cNvSpPr>
          <p:nvPr>
            <p:ph type="ftr" sz="quarter" idx="11"/>
          </p:nvPr>
        </p:nvSpPr>
        <p:spPr>
          <a:xfrm>
            <a:off x="1530606" y="4878162"/>
            <a:ext cx="6260399" cy="182155"/>
          </a:xfrm>
        </p:spPr>
        <p:txBody>
          <a:bodyPr/>
          <a:lstStyle>
            <a:lvl1pPr>
              <a:defRPr sz="900"/>
            </a:lvl1pPr>
          </a:lstStyle>
          <a:p>
            <a:pPr>
              <a:defRPr/>
            </a:pPr>
            <a:r>
              <a:rPr lang="en-US"/>
              <a:t>Lia Merminga |  Fermilab Perspectives  | Snowmass Meeting</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3" indent="-230183">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7987757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252484F6-CF41-4879-87DD-8191904CAE0B}" type="datetime1">
              <a:rPr lang="en-US" smtClean="0"/>
              <a:t>7/17/2022</a:t>
            </a:fld>
            <a:endParaRPr lang="en-US" dirty="0"/>
          </a:p>
        </p:txBody>
      </p:sp>
      <p:sp>
        <p:nvSpPr>
          <p:cNvPr id="4" name="Footer Placeholder 3"/>
          <p:cNvSpPr>
            <a:spLocks noGrp="1"/>
          </p:cNvSpPr>
          <p:nvPr>
            <p:ph type="ftr" sz="quarter" idx="11"/>
          </p:nvPr>
        </p:nvSpPr>
        <p:spPr>
          <a:xfrm>
            <a:off x="1530603" y="4878162"/>
            <a:ext cx="6272278" cy="182155"/>
          </a:xfrm>
        </p:spPr>
        <p:txBody>
          <a:bodyPr/>
          <a:lstStyle/>
          <a:p>
            <a:pPr>
              <a:defRPr/>
            </a:pPr>
            <a:r>
              <a:rPr lang="en-US"/>
              <a:t>Lia Merminga |  Fermilab Perspectives  | Snowmass Meeting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36089979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05979"/>
            <a:ext cx="82296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3300" dirty="0"/>
          </a:p>
        </p:txBody>
      </p:sp>
      <p:sp>
        <p:nvSpPr>
          <p:cNvPr id="2" name="Title 1"/>
          <p:cNvSpPr>
            <a:spLocks noGrp="1"/>
          </p:cNvSpPr>
          <p:nvPr>
            <p:ph type="title"/>
          </p:nvPr>
        </p:nvSpPr>
        <p:spPr>
          <a:xfrm>
            <a:off x="457201" y="324458"/>
            <a:ext cx="8293100" cy="426951"/>
          </a:xfrm>
          <a:prstGeom prst="rect">
            <a:avLst/>
          </a:prstGeom>
        </p:spPr>
        <p:txBody>
          <a:bodyPr vert="horz" lIns="0" tIns="0" rIns="0" bIns="0"/>
          <a:lstStyle>
            <a:lvl1pPr algn="l">
              <a:defRPr sz="1650" b="1" i="0" baseline="0">
                <a:solidFill>
                  <a:srgbClr val="004C97"/>
                </a:solidFill>
                <a:latin typeface="Helvetica"/>
              </a:defRPr>
            </a:lvl1pPr>
          </a:lstStyle>
          <a:p>
            <a:r>
              <a:rPr lang="en-US"/>
              <a:t>Click to edit Master title style</a:t>
            </a:r>
          </a:p>
        </p:txBody>
      </p:sp>
      <p:sp>
        <p:nvSpPr>
          <p:cNvPr id="3" name="Date Placeholder 2"/>
          <p:cNvSpPr>
            <a:spLocks noGrp="1"/>
          </p:cNvSpPr>
          <p:nvPr>
            <p:ph type="dt" sz="half" idx="10"/>
          </p:nvPr>
        </p:nvSpPr>
        <p:spPr/>
        <p:txBody>
          <a:bodyPr/>
          <a:lstStyle/>
          <a:p>
            <a:pPr>
              <a:defRPr/>
            </a:pPr>
            <a:fld id="{753FA093-8A8E-4EB1-9513-B2AC6AA82023}" type="datetime1">
              <a:rPr lang="en-US" smtClean="0"/>
              <a:t>7/17/2022</a:t>
            </a:fld>
            <a:endParaRPr lang="en-US" dirty="0"/>
          </a:p>
        </p:txBody>
      </p:sp>
      <p:sp>
        <p:nvSpPr>
          <p:cNvPr id="5" name="Footer Placeholder 4"/>
          <p:cNvSpPr>
            <a:spLocks noGrp="1"/>
          </p:cNvSpPr>
          <p:nvPr>
            <p:ph type="ftr" sz="quarter" idx="11"/>
          </p:nvPr>
        </p:nvSpPr>
        <p:spPr/>
        <p:txBody>
          <a:bodyPr/>
          <a:lstStyle/>
          <a:p>
            <a:pPr>
              <a:defRPr/>
            </a:pPr>
            <a:r>
              <a:rPr lang="en-US"/>
              <a:t>Lia Merminga |  Fermilab Perspectives  | Snowmass Meeting</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457201" y="928688"/>
            <a:ext cx="8293100" cy="3634979"/>
          </a:xfrm>
          <a:prstGeom prst="rect">
            <a:avLst/>
          </a:prstGeom>
        </p:spPr>
        <p:txBody>
          <a:bodyPr lIns="0" rIns="0"/>
          <a:lstStyle>
            <a:lvl1pPr marL="192020" indent="-198877">
              <a:lnSpc>
                <a:spcPct val="100000"/>
              </a:lnSpc>
              <a:spcBef>
                <a:spcPts val="450"/>
              </a:spcBef>
              <a:spcAft>
                <a:spcPts val="450"/>
              </a:spcAft>
              <a:buFont typeface="Arial"/>
              <a:buChar char="•"/>
              <a:defRPr sz="1650" b="0" i="0">
                <a:solidFill>
                  <a:srgbClr val="63666A"/>
                </a:solidFill>
                <a:latin typeface="Helvetica"/>
              </a:defRPr>
            </a:lvl1pPr>
            <a:lvl2pPr marL="240024" indent="192020">
              <a:lnSpc>
                <a:spcPct val="100000"/>
              </a:lnSpc>
              <a:spcBef>
                <a:spcPts val="225"/>
              </a:spcBef>
              <a:spcAft>
                <a:spcPts val="225"/>
              </a:spcAft>
              <a:buSzPct val="90000"/>
              <a:buFont typeface="Lucida Grande"/>
              <a:buChar char="-"/>
              <a:defRPr sz="1500" b="0" i="0">
                <a:solidFill>
                  <a:srgbClr val="63666A"/>
                </a:solidFill>
                <a:latin typeface="Helvetica"/>
              </a:defRPr>
            </a:lvl2pPr>
            <a:lvl3pPr marL="480048" indent="171446">
              <a:lnSpc>
                <a:spcPct val="100000"/>
              </a:lnSpc>
              <a:spcBef>
                <a:spcPts val="225"/>
              </a:spcBef>
              <a:spcAft>
                <a:spcPts val="225"/>
              </a:spcAft>
              <a:buSzPct val="88000"/>
              <a:buFont typeface="Arial"/>
              <a:buChar char="•"/>
              <a:defRPr sz="1350" b="0" i="0">
                <a:solidFill>
                  <a:srgbClr val="63666A"/>
                </a:solidFill>
                <a:latin typeface="Helvetica"/>
              </a:defRPr>
            </a:lvl3pPr>
            <a:lvl4pPr marL="685783" indent="171446">
              <a:lnSpc>
                <a:spcPct val="100000"/>
              </a:lnSpc>
              <a:spcBef>
                <a:spcPts val="225"/>
              </a:spcBef>
              <a:spcAft>
                <a:spcPts val="225"/>
              </a:spcAft>
              <a:buSzPct val="90000"/>
              <a:buFont typeface="Lucida Grande"/>
              <a:buChar char="-"/>
              <a:defRPr sz="1200" b="0" i="0">
                <a:solidFill>
                  <a:srgbClr val="63666A"/>
                </a:solidFill>
                <a:latin typeface="Helvetica"/>
              </a:defRPr>
            </a:lvl4pPr>
            <a:lvl5pPr marL="857228" indent="144014">
              <a:lnSpc>
                <a:spcPct val="100000"/>
              </a:lnSpc>
              <a:spcBef>
                <a:spcPts val="225"/>
              </a:spcBef>
              <a:spcAft>
                <a:spcPts val="225"/>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49513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Default" type="tx">
  <p:cSld name="Default">
    <p:spTree>
      <p:nvGrpSpPr>
        <p:cNvPr id="1" name="Shape 128"/>
        <p:cNvGrpSpPr/>
        <p:nvPr/>
      </p:nvGrpSpPr>
      <p:grpSpPr>
        <a:xfrm>
          <a:off x="0" y="0"/>
          <a:ext cx="0" cy="0"/>
          <a:chOff x="0" y="0"/>
          <a:chExt cx="0" cy="0"/>
        </a:xfrm>
      </p:grpSpPr>
      <p:sp>
        <p:nvSpPr>
          <p:cNvPr id="129" name="Google Shape;129;p16"/>
          <p:cNvSpPr txBox="1">
            <a:spLocks noGrp="1"/>
          </p:cNvSpPr>
          <p:nvPr>
            <p:ph type="sldNum" idx="12"/>
          </p:nvPr>
        </p:nvSpPr>
        <p:spPr>
          <a:xfrm>
            <a:off x="228600" y="4886325"/>
            <a:ext cx="447600" cy="105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30" name="Google Shape;130;p16"/>
          <p:cNvSpPr txBox="1"/>
          <p:nvPr/>
        </p:nvSpPr>
        <p:spPr>
          <a:xfrm>
            <a:off x="1891200" y="4782753"/>
            <a:ext cx="53616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004C97"/>
                </a:solidFill>
                <a:latin typeface="Helvetica Neue"/>
                <a:ea typeface="Helvetica Neue"/>
                <a:cs typeface="Helvetica Neue"/>
                <a:sym typeface="Helvetica Neue"/>
              </a:rPr>
              <a:t>Brenna Flaugher Cosmic Frontier Comparative Review June 21-25, 2021</a:t>
            </a:r>
            <a:endParaRPr sz="1800"/>
          </a:p>
        </p:txBody>
      </p:sp>
    </p:spTree>
    <p:extLst>
      <p:ext uri="{BB962C8B-B14F-4D97-AF65-F5344CB8AC3E}">
        <p14:creationId xmlns:p14="http://schemas.microsoft.com/office/powerpoint/2010/main" val="3778813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t="29524" b="29524"/>
          <a:stretch/>
        </p:blipFill>
        <p:spPr>
          <a:xfrm>
            <a:off x="-17762" y="612760"/>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8566705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3889539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60"/>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57173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60"/>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1598069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60"/>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9903032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60"/>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972033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60"/>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6322503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60"/>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4858571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4" y="728665"/>
            <a:ext cx="8672513" cy="3794522"/>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3255" indent="-230183">
              <a:defRPr sz="1500">
                <a:solidFill>
                  <a:srgbClr val="505050"/>
                </a:solidFill>
              </a:defRPr>
            </a:lvl3pPr>
            <a:lvl4pPr marL="1085823" indent="-228594">
              <a:defRPr sz="1400">
                <a:solidFill>
                  <a:srgbClr val="505050"/>
                </a:solidFill>
              </a:defRPr>
            </a:lvl4pPr>
            <a:lvl5pPr marL="1369979" indent="-230183">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8"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41663618-9CE1-4BC4-A42D-04173817AEA8}" type="datetime1">
              <a:rPr lang="en-US" smtClean="0"/>
              <a:t>7/17/2022</a:t>
            </a:fld>
            <a:endParaRPr lang="en-US"/>
          </a:p>
        </p:txBody>
      </p:sp>
      <p:sp>
        <p:nvSpPr>
          <p:cNvPr id="9" name="Footer Placeholder 4"/>
          <p:cNvSpPr>
            <a:spLocks noGrp="1"/>
          </p:cNvSpPr>
          <p:nvPr>
            <p:ph type="ftr" sz="quarter" idx="3"/>
          </p:nvPr>
        </p:nvSpPr>
        <p:spPr>
          <a:xfrm>
            <a:off x="1530604" y="4878162"/>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0" name="Slide Number Placeholder 5"/>
          <p:cNvSpPr>
            <a:spLocks noGrp="1"/>
          </p:cNvSpPr>
          <p:nvPr>
            <p:ph type="sldNum" sz="quarter" idx="4"/>
          </p:nvPr>
        </p:nvSpPr>
        <p:spPr>
          <a:xfrm>
            <a:off x="222250" y="4878162"/>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6" y="4737101"/>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5677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3255" indent="-230183">
              <a:defRPr sz="1500">
                <a:solidFill>
                  <a:srgbClr val="505050"/>
                </a:solidFill>
              </a:defRPr>
            </a:lvl3pPr>
            <a:lvl4pPr marL="1085823" indent="-228594">
              <a:defRPr sz="1400">
                <a:solidFill>
                  <a:srgbClr val="505050"/>
                </a:solidFill>
              </a:defRPr>
            </a:lvl4pPr>
            <a:lvl5pPr marL="1369979" indent="-230183">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6" y="728663"/>
            <a:ext cx="4215383" cy="2725341"/>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6430" indent="-228594">
              <a:defRPr sz="1500">
                <a:solidFill>
                  <a:srgbClr val="505050"/>
                </a:solidFill>
              </a:defRPr>
            </a:lvl3pPr>
            <a:lvl4pPr marL="1087411" indent="-228594">
              <a:defRPr sz="1400">
                <a:solidFill>
                  <a:srgbClr val="505050"/>
                </a:solidFill>
              </a:defRPr>
            </a:lvl4pPr>
            <a:lvl5pPr marL="1369979" indent="-228594">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3" y="3573827"/>
            <a:ext cx="4206239" cy="949359"/>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8"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48B152B-5B2A-4B6D-9D08-3737613BDB5D}" type="datetime1">
              <a:rPr lang="en-US" smtClean="0"/>
              <a:t>7/17/2022</a:t>
            </a:fld>
            <a:endParaRPr lang="en-US"/>
          </a:p>
        </p:txBody>
      </p:sp>
      <p:sp>
        <p:nvSpPr>
          <p:cNvPr id="12" name="Footer Placeholder 4"/>
          <p:cNvSpPr>
            <a:spLocks noGrp="1"/>
          </p:cNvSpPr>
          <p:nvPr>
            <p:ph type="ftr" sz="quarter" idx="3"/>
          </p:nvPr>
        </p:nvSpPr>
        <p:spPr>
          <a:xfrm>
            <a:off x="1530603" y="4878162"/>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3" name="Slide Number Placeholder 5"/>
          <p:cNvSpPr>
            <a:spLocks noGrp="1"/>
          </p:cNvSpPr>
          <p:nvPr>
            <p:ph type="sldNum" sz="quarter" idx="4"/>
          </p:nvPr>
        </p:nvSpPr>
        <p:spPr>
          <a:xfrm>
            <a:off x="222250" y="4878162"/>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6" y="4737101"/>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9762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Content Placeholder 2"/>
          <p:cNvSpPr>
            <a:spLocks noGrp="1"/>
          </p:cNvSpPr>
          <p:nvPr>
            <p:ph sz="half" idx="15"/>
          </p:nvPr>
        </p:nvSpPr>
        <p:spPr>
          <a:xfrm>
            <a:off x="3542716" y="719140"/>
            <a:ext cx="5347605" cy="3767006"/>
          </a:xfrm>
          <a:prstGeom prst="rect">
            <a:avLst/>
          </a:prstGeom>
        </p:spPr>
        <p:txBody>
          <a:bodyPr lIns="0" tIns="0" rIns="0" bIns="0"/>
          <a:lstStyle>
            <a:lvl1pPr marL="230183" indent="-230183">
              <a:defRPr sz="1800">
                <a:solidFill>
                  <a:srgbClr val="505050"/>
                </a:solidFill>
              </a:defRPr>
            </a:lvl1pPr>
            <a:lvl2pPr marL="514337" indent="-230183">
              <a:defRPr sz="1600">
                <a:solidFill>
                  <a:srgbClr val="505050"/>
                </a:solidFill>
              </a:defRPr>
            </a:lvl2pPr>
            <a:lvl3pPr marL="806430" indent="-228594">
              <a:defRPr sz="1500">
                <a:solidFill>
                  <a:srgbClr val="505050"/>
                </a:solidFill>
              </a:defRPr>
            </a:lvl3pPr>
            <a:lvl4pPr marL="1087411" indent="-228594">
              <a:defRPr sz="1400">
                <a:solidFill>
                  <a:srgbClr val="505050"/>
                </a:solidFill>
              </a:defRPr>
            </a:lvl4pPr>
            <a:lvl5pPr marL="1369979" indent="-228594">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8" y="4878161"/>
            <a:ext cx="675368" cy="180975"/>
          </a:xfrm>
        </p:spPr>
        <p:txBody>
          <a:bodyPr/>
          <a:lstStyle>
            <a:lvl1pPr>
              <a:defRPr sz="900" smtClean="0"/>
            </a:lvl1pPr>
          </a:lstStyle>
          <a:p>
            <a:pPr>
              <a:defRPr/>
            </a:pPr>
            <a:fld id="{266A582D-EA39-4F52-8303-C1429EAB4A96}" type="datetime1">
              <a:rPr lang="en-US" smtClean="0"/>
              <a:t>7/17/2022</a:t>
            </a:fld>
            <a:endParaRPr lang="en-US"/>
          </a:p>
        </p:txBody>
      </p:sp>
      <p:sp>
        <p:nvSpPr>
          <p:cNvPr id="6" name="Footer Placeholder 4"/>
          <p:cNvSpPr>
            <a:spLocks noGrp="1"/>
          </p:cNvSpPr>
          <p:nvPr>
            <p:ph type="ftr" sz="quarter" idx="17"/>
          </p:nvPr>
        </p:nvSpPr>
        <p:spPr>
          <a:xfrm>
            <a:off x="1530605" y="4878162"/>
            <a:ext cx="6262119" cy="187523"/>
          </a:xfrm>
        </p:spPr>
        <p:txBody>
          <a:bodyPr/>
          <a:lstStyle>
            <a:lvl1pPr>
              <a:defRPr sz="900" dirty="0" smtClean="0"/>
            </a:lvl1pPr>
          </a:lstStyle>
          <a:p>
            <a:pPr>
              <a:defRPr/>
            </a:pPr>
            <a:r>
              <a:rPr lang="en-US"/>
              <a:t>Lia Merminga |  Fermilab Perspectives  | Snowmass Meeting</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6" y="4737101"/>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119483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8"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3F141CF-E87B-4E0B-8C5A-77DE957B0630}" type="datetime1">
              <a:rPr lang="en-US" smtClean="0"/>
              <a:t>7/17/2022</a:t>
            </a:fld>
            <a:endParaRPr lang="en-US"/>
          </a:p>
        </p:txBody>
      </p:sp>
      <p:sp>
        <p:nvSpPr>
          <p:cNvPr id="9" name="Footer Placeholder 4"/>
          <p:cNvSpPr>
            <a:spLocks noGrp="1"/>
          </p:cNvSpPr>
          <p:nvPr>
            <p:ph type="ftr" sz="quarter" idx="3"/>
          </p:nvPr>
        </p:nvSpPr>
        <p:spPr>
          <a:xfrm>
            <a:off x="1530603" y="4878162"/>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1" name="Slide Number Placeholder 5"/>
          <p:cNvSpPr>
            <a:spLocks noGrp="1"/>
          </p:cNvSpPr>
          <p:nvPr>
            <p:ph type="sldNum" sz="quarter" idx="4"/>
          </p:nvPr>
        </p:nvSpPr>
        <p:spPr>
          <a:xfrm>
            <a:off x="222250" y="4878162"/>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6" y="4737101"/>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7379538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8" y="4878161"/>
            <a:ext cx="675368" cy="180975"/>
          </a:xfrm>
        </p:spPr>
        <p:txBody>
          <a:bodyPr/>
          <a:lstStyle>
            <a:lvl1pPr>
              <a:defRPr sz="900"/>
            </a:lvl1pPr>
          </a:lstStyle>
          <a:p>
            <a:pPr>
              <a:defRPr/>
            </a:pPr>
            <a:fld id="{2BA1BC30-C03D-4238-921A-86E77596BA3B}" type="datetime1">
              <a:rPr lang="en-US" smtClean="0"/>
              <a:t>7/17/2022</a:t>
            </a:fld>
            <a:endParaRPr lang="en-US"/>
          </a:p>
        </p:txBody>
      </p:sp>
      <p:sp>
        <p:nvSpPr>
          <p:cNvPr id="4" name="Footer Placeholder 3"/>
          <p:cNvSpPr>
            <a:spLocks noGrp="1"/>
          </p:cNvSpPr>
          <p:nvPr>
            <p:ph type="ftr" sz="quarter" idx="11"/>
          </p:nvPr>
        </p:nvSpPr>
        <p:spPr>
          <a:xfrm>
            <a:off x="1530606" y="4878162"/>
            <a:ext cx="6260399" cy="182155"/>
          </a:xfrm>
        </p:spPr>
        <p:txBody>
          <a:bodyPr/>
          <a:lstStyle>
            <a:lvl1pPr>
              <a:defRPr sz="900"/>
            </a:lvl1p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3" indent="-230183">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6" y="4737101"/>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162649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159FA7D-D84E-4BCA-8C81-07C0CFF36026}" type="datetime1">
              <a:rPr lang="en-US" smtClean="0"/>
              <a:t>7/17/2022</a:t>
            </a:fld>
            <a:endParaRPr lang="en-US"/>
          </a:p>
        </p:txBody>
      </p:sp>
      <p:sp>
        <p:nvSpPr>
          <p:cNvPr id="4" name="Footer Placeholder 3"/>
          <p:cNvSpPr>
            <a:spLocks noGrp="1"/>
          </p:cNvSpPr>
          <p:nvPr>
            <p:ph type="ftr" sz="quarter" idx="11"/>
          </p:nvPr>
        </p:nvSpPr>
        <p:spPr>
          <a:xfrm>
            <a:off x="1530603" y="4878162"/>
            <a:ext cx="6272278" cy="182155"/>
          </a:xfrm>
        </p:spPr>
        <p:txBody>
          <a:body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6" y="4737101"/>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63223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60"/>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12306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2F483-5C29-4EE7-97A5-70798546B912}" type="datetime1">
              <a:rPr lang="en-US" smtClean="0"/>
              <a:t>7/17/2022</a:t>
            </a:fld>
            <a:endParaRPr lang="en-US"/>
          </a:p>
        </p:txBody>
      </p:sp>
      <p:sp>
        <p:nvSpPr>
          <p:cNvPr id="5" name="Footer Placeholder 4"/>
          <p:cNvSpPr>
            <a:spLocks noGrp="1"/>
          </p:cNvSpPr>
          <p:nvPr>
            <p:ph type="ftr" sz="quarter" idx="11"/>
          </p:nvPr>
        </p:nvSpPr>
        <p:spPr/>
        <p:txBody>
          <a:bodyPr/>
          <a:lstStyle/>
          <a:p>
            <a:r>
              <a:rPr lang="en-US"/>
              <a:t>Lia Merminga |  Fermilab Perspectives  | Snowmass Meeting</a:t>
            </a:r>
          </a:p>
        </p:txBody>
      </p:sp>
      <p:sp>
        <p:nvSpPr>
          <p:cNvPr id="6" name="Slide Number Placeholder 5"/>
          <p:cNvSpPr>
            <a:spLocks noGrp="1"/>
          </p:cNvSpPr>
          <p:nvPr>
            <p:ph type="sldNum" sz="quarter" idx="12"/>
          </p:nvPr>
        </p:nvSpPr>
        <p:spPr/>
        <p:txBody>
          <a:bodyPr/>
          <a:lstStyle/>
          <a:p>
            <a:fld id="{0C298A86-32B7-4ACF-9A0F-F01F750F505D}" type="slidenum">
              <a:rPr lang="en-US" smtClean="0"/>
              <a:t>‹#›</a:t>
            </a:fld>
            <a:endParaRPr lang="en-US"/>
          </a:p>
        </p:txBody>
      </p:sp>
    </p:spTree>
    <p:extLst>
      <p:ext uri="{BB962C8B-B14F-4D97-AF65-F5344CB8AC3E}">
        <p14:creationId xmlns:p14="http://schemas.microsoft.com/office/powerpoint/2010/main" val="25274227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t="29524" b="29524"/>
          <a:stretch/>
        </p:blipFill>
        <p:spPr>
          <a:xfrm>
            <a:off x="-17762" y="612760"/>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201977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9688194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60"/>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8920948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60"/>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448422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60"/>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3679638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60"/>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3181504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60"/>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036726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4" y="728665"/>
            <a:ext cx="8672513" cy="3794522"/>
          </a:xfrm>
          <a:prstGeom prst="rect">
            <a:avLst/>
          </a:prstGeom>
        </p:spPr>
        <p:txBody>
          <a:bodyPr lIns="0" tIns="0" rIns="0" bIns="0"/>
          <a:lstStyle>
            <a:lvl1pPr marL="230183" indent="-230183">
              <a:spcBef>
                <a:spcPts val="984"/>
              </a:spcBef>
              <a:defRPr sz="1800">
                <a:solidFill>
                  <a:srgbClr val="505050"/>
                </a:solidFill>
              </a:defRPr>
            </a:lvl1pPr>
            <a:lvl2pPr marL="282568" marR="0" indent="0" algn="l" defTabSz="457189"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73" marR="0" indent="0" algn="l" defTabSz="457189"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28" marR="0" indent="0" algn="l" defTabSz="457189"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797" marR="0" indent="0" algn="l" defTabSz="457189"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a:t>Click to edit Master text styles.</a:t>
            </a:r>
          </a:p>
          <a:p>
            <a:pPr marL="512750" marR="0" lvl="1" indent="-230183" algn="l" defTabSz="457189"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803255" marR="0" lvl="2" indent="-230183" algn="l" defTabSz="457189" rtl="0" eaLnBrk="1" fontAlgn="base" latinLnBrk="0" hangingPunct="1">
              <a:lnSpc>
                <a:spcPct val="100000"/>
              </a:lnSpc>
              <a:spcBef>
                <a:spcPts val="984"/>
              </a:spcBef>
              <a:spcAft>
                <a:spcPct val="0"/>
              </a:spcAft>
              <a:buClrTx/>
              <a:buSzTx/>
              <a:buFont typeface="Arial" charset="0"/>
              <a:buChar char="•"/>
              <a:tabLst/>
              <a:defRPr/>
            </a:pPr>
            <a:r>
              <a:rPr lang="en-US"/>
              <a:t>Third level</a:t>
            </a:r>
          </a:p>
          <a:p>
            <a:pPr marL="1085823" marR="0" lvl="3" indent="-228594" algn="l" defTabSz="457189"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1369979" marR="0" lvl="4" indent="-230183" algn="l" defTabSz="457189" rtl="0" eaLnBrk="1" fontAlgn="base" latinLnBrk="0" hangingPunct="1">
              <a:lnSpc>
                <a:spcPct val="100000"/>
              </a:lnSpc>
              <a:spcBef>
                <a:spcPts val="984"/>
              </a:spcBef>
              <a:spcAft>
                <a:spcPct val="0"/>
              </a:spcAft>
              <a:buClrTx/>
              <a:buSzTx/>
              <a:buFont typeface="Arial"/>
              <a:buChar char="•"/>
              <a:tabLst/>
              <a:defRPr/>
            </a:pPr>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8"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21655E2-C3F6-41F5-A0DB-D6323273A030}" type="datetime1">
              <a:rPr lang="en-US" smtClean="0"/>
              <a:t>7/17/2022</a:t>
            </a:fld>
            <a:endParaRPr lang="en-US"/>
          </a:p>
        </p:txBody>
      </p:sp>
      <p:sp>
        <p:nvSpPr>
          <p:cNvPr id="9" name="Footer Placeholder 4"/>
          <p:cNvSpPr>
            <a:spLocks noGrp="1"/>
          </p:cNvSpPr>
          <p:nvPr>
            <p:ph type="ftr" sz="quarter" idx="3"/>
          </p:nvPr>
        </p:nvSpPr>
        <p:spPr>
          <a:xfrm>
            <a:off x="1530604" y="4878162"/>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0" name="Slide Number Placeholder 5"/>
          <p:cNvSpPr>
            <a:spLocks noGrp="1"/>
          </p:cNvSpPr>
          <p:nvPr>
            <p:ph type="sldNum" sz="quarter" idx="4"/>
          </p:nvPr>
        </p:nvSpPr>
        <p:spPr>
          <a:xfrm>
            <a:off x="222250" y="4878162"/>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6" y="4737101"/>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140206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189"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50" indent="-230183">
              <a:spcBef>
                <a:spcPts val="984"/>
              </a:spcBef>
              <a:defRPr sz="1600">
                <a:solidFill>
                  <a:srgbClr val="505050"/>
                </a:solidFill>
              </a:defRPr>
            </a:lvl2pPr>
            <a:lvl3pPr marL="803255" indent="-230183">
              <a:spcBef>
                <a:spcPts val="984"/>
              </a:spcBef>
              <a:defRPr sz="1500">
                <a:solidFill>
                  <a:srgbClr val="505050"/>
                </a:solidFill>
              </a:defRPr>
            </a:lvl3pPr>
            <a:lvl4pPr marL="1085823" indent="-228594">
              <a:spcBef>
                <a:spcPts val="984"/>
              </a:spcBef>
              <a:defRPr sz="1400">
                <a:solidFill>
                  <a:srgbClr val="505050"/>
                </a:solidFill>
              </a:defRPr>
            </a:lvl4pPr>
            <a:lvl5pPr marL="1369979" indent="-230183">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3" marR="0" lvl="0" indent="-230183" algn="l" defTabSz="457189"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3" marR="0" lvl="1" indent="-230183" algn="l" defTabSz="457189"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3" marR="0" lvl="2" indent="-230183" algn="l" defTabSz="457189"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3" marR="0" lvl="3" indent="-230183" algn="l" defTabSz="457189"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3" marR="0" lvl="4" indent="-230183" algn="l" defTabSz="457189"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8" name="Content Placeholder 2"/>
          <p:cNvSpPr>
            <a:spLocks noGrp="1"/>
          </p:cNvSpPr>
          <p:nvPr>
            <p:ph sz="half" idx="15"/>
          </p:nvPr>
        </p:nvSpPr>
        <p:spPr>
          <a:xfrm>
            <a:off x="4692456" y="728663"/>
            <a:ext cx="4215383" cy="2725341"/>
          </a:xfrm>
          <a:prstGeom prst="rect">
            <a:avLst/>
          </a:prstGeom>
        </p:spPr>
        <p:txBody>
          <a:bodyPr lIns="0" tIns="0" rIns="0" bIns="0"/>
          <a:lstStyle>
            <a:lvl1pPr marL="230183" marR="0" indent="-230183" algn="l" defTabSz="457189"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50" indent="-230183">
              <a:spcBef>
                <a:spcPts val="984"/>
              </a:spcBef>
              <a:defRPr sz="1600">
                <a:solidFill>
                  <a:srgbClr val="505050"/>
                </a:solidFill>
              </a:defRPr>
            </a:lvl2pPr>
            <a:lvl3pPr marL="806430" indent="-228594">
              <a:spcBef>
                <a:spcPts val="984"/>
              </a:spcBef>
              <a:defRPr sz="1500">
                <a:solidFill>
                  <a:srgbClr val="505050"/>
                </a:solidFill>
              </a:defRPr>
            </a:lvl3pPr>
            <a:lvl4pPr marL="1087411" indent="-228594">
              <a:spcBef>
                <a:spcPts val="984"/>
              </a:spcBef>
              <a:defRPr sz="1400">
                <a:solidFill>
                  <a:srgbClr val="505050"/>
                </a:solidFill>
              </a:defRPr>
            </a:lvl4pPr>
            <a:lvl5pPr marL="1369979" indent="-228594">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3" marR="0" lvl="0" indent="-230183" algn="l" defTabSz="457189"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3" marR="0" lvl="1" indent="-230183" algn="l" defTabSz="457189"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3" marR="0" lvl="2" indent="-230183" algn="l" defTabSz="457189"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3" marR="0" lvl="3" indent="-230183" algn="l" defTabSz="457189"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3" marR="0" lvl="4" indent="-230183" algn="l" defTabSz="457189"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3" y="3573827"/>
            <a:ext cx="4206239" cy="949359"/>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8"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F5F11E40-F0E3-44FF-9C49-FCA22054B7B4}" type="datetime1">
              <a:rPr lang="en-US" smtClean="0"/>
              <a:t>7/17/2022</a:t>
            </a:fld>
            <a:endParaRPr lang="en-US"/>
          </a:p>
        </p:txBody>
      </p:sp>
      <p:sp>
        <p:nvSpPr>
          <p:cNvPr id="12" name="Footer Placeholder 4"/>
          <p:cNvSpPr>
            <a:spLocks noGrp="1"/>
          </p:cNvSpPr>
          <p:nvPr>
            <p:ph type="ftr" sz="quarter" idx="3"/>
          </p:nvPr>
        </p:nvSpPr>
        <p:spPr>
          <a:xfrm>
            <a:off x="1530603" y="4878162"/>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3" name="Slide Number Placeholder 5"/>
          <p:cNvSpPr>
            <a:spLocks noGrp="1"/>
          </p:cNvSpPr>
          <p:nvPr>
            <p:ph type="sldNum" sz="quarter" idx="4"/>
          </p:nvPr>
        </p:nvSpPr>
        <p:spPr>
          <a:xfrm>
            <a:off x="222250" y="4878162"/>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6" y="4737101"/>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42030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60"/>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6397990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Content Placeholder 2"/>
          <p:cNvSpPr>
            <a:spLocks noGrp="1"/>
          </p:cNvSpPr>
          <p:nvPr>
            <p:ph sz="half" idx="15"/>
          </p:nvPr>
        </p:nvSpPr>
        <p:spPr>
          <a:xfrm>
            <a:off x="3542716" y="719140"/>
            <a:ext cx="5347605" cy="3767006"/>
          </a:xfrm>
          <a:prstGeom prst="rect">
            <a:avLst/>
          </a:prstGeom>
        </p:spPr>
        <p:txBody>
          <a:bodyPr lIns="0" tIns="0" rIns="0" bIns="0"/>
          <a:lstStyle>
            <a:lvl1pPr marL="230183" marR="0" indent="-230183" algn="l" defTabSz="457189"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37" indent="-230183">
              <a:spcBef>
                <a:spcPts val="984"/>
              </a:spcBef>
              <a:defRPr sz="1600">
                <a:solidFill>
                  <a:srgbClr val="505050"/>
                </a:solidFill>
              </a:defRPr>
            </a:lvl2pPr>
            <a:lvl3pPr marL="806430" indent="-228594">
              <a:spcBef>
                <a:spcPts val="984"/>
              </a:spcBef>
              <a:defRPr sz="1500">
                <a:solidFill>
                  <a:srgbClr val="505050"/>
                </a:solidFill>
              </a:defRPr>
            </a:lvl3pPr>
            <a:lvl4pPr marL="1087411" indent="-228594">
              <a:spcBef>
                <a:spcPts val="984"/>
              </a:spcBef>
              <a:defRPr sz="1400">
                <a:solidFill>
                  <a:srgbClr val="505050"/>
                </a:solidFill>
              </a:defRPr>
            </a:lvl4pPr>
            <a:lvl5pPr marL="1369979" indent="-228594">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3" marR="0" lvl="0" indent="-230183" algn="l" defTabSz="457189"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3" marR="0" lvl="1" indent="-230183" algn="l" defTabSz="457189"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3" marR="0" lvl="2" indent="-230183" algn="l" defTabSz="457189"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3" marR="0" lvl="3" indent="-230183" algn="l" defTabSz="457189"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3" marR="0" lvl="4" indent="-230183" algn="l" defTabSz="457189"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5" name="Date Placeholder 3"/>
          <p:cNvSpPr>
            <a:spLocks noGrp="1"/>
          </p:cNvSpPr>
          <p:nvPr>
            <p:ph type="dt" sz="half" idx="16"/>
          </p:nvPr>
        </p:nvSpPr>
        <p:spPr>
          <a:xfrm>
            <a:off x="736828" y="4878161"/>
            <a:ext cx="675368" cy="180975"/>
          </a:xfrm>
        </p:spPr>
        <p:txBody>
          <a:bodyPr/>
          <a:lstStyle>
            <a:lvl1pPr>
              <a:defRPr sz="900" smtClean="0"/>
            </a:lvl1pPr>
          </a:lstStyle>
          <a:p>
            <a:pPr>
              <a:defRPr/>
            </a:pPr>
            <a:fld id="{00E9A969-7267-4F4A-955B-89F0904170D0}" type="datetime1">
              <a:rPr lang="en-US" smtClean="0"/>
              <a:t>7/17/2022</a:t>
            </a:fld>
            <a:endParaRPr lang="en-US"/>
          </a:p>
        </p:txBody>
      </p:sp>
      <p:sp>
        <p:nvSpPr>
          <p:cNvPr id="6" name="Footer Placeholder 4"/>
          <p:cNvSpPr>
            <a:spLocks noGrp="1"/>
          </p:cNvSpPr>
          <p:nvPr>
            <p:ph type="ftr" sz="quarter" idx="17"/>
          </p:nvPr>
        </p:nvSpPr>
        <p:spPr>
          <a:xfrm>
            <a:off x="1530605" y="4878162"/>
            <a:ext cx="6262119" cy="187523"/>
          </a:xfrm>
        </p:spPr>
        <p:txBody>
          <a:bodyPr/>
          <a:lstStyle>
            <a:lvl1pPr>
              <a:defRPr sz="900" dirty="0" smtClean="0"/>
            </a:lvl1pPr>
          </a:lstStyle>
          <a:p>
            <a:pPr>
              <a:defRPr/>
            </a:pPr>
            <a:r>
              <a:rPr lang="en-US"/>
              <a:t>Lia Merminga |  Fermilab Perspectives  | Snowmass Meeting</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6" y="4737101"/>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612049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8"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D6C7EEF-28DB-4FC6-97E1-9CEAFCD58A0E}" type="datetime1">
              <a:rPr lang="en-US" smtClean="0"/>
              <a:t>7/17/2022</a:t>
            </a:fld>
            <a:endParaRPr lang="en-US"/>
          </a:p>
        </p:txBody>
      </p:sp>
      <p:sp>
        <p:nvSpPr>
          <p:cNvPr id="9" name="Footer Placeholder 4"/>
          <p:cNvSpPr>
            <a:spLocks noGrp="1"/>
          </p:cNvSpPr>
          <p:nvPr>
            <p:ph type="ftr" sz="quarter" idx="3"/>
          </p:nvPr>
        </p:nvSpPr>
        <p:spPr>
          <a:xfrm>
            <a:off x="1530603" y="4878162"/>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1" name="Slide Number Placeholder 5"/>
          <p:cNvSpPr>
            <a:spLocks noGrp="1"/>
          </p:cNvSpPr>
          <p:nvPr>
            <p:ph type="sldNum" sz="quarter" idx="4"/>
          </p:nvPr>
        </p:nvSpPr>
        <p:spPr>
          <a:xfrm>
            <a:off x="222250" y="4878162"/>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6" y="4737101"/>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302040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8" y="4878161"/>
            <a:ext cx="675368" cy="180975"/>
          </a:xfrm>
        </p:spPr>
        <p:txBody>
          <a:bodyPr/>
          <a:lstStyle>
            <a:lvl1pPr>
              <a:defRPr sz="900"/>
            </a:lvl1pPr>
          </a:lstStyle>
          <a:p>
            <a:pPr>
              <a:defRPr/>
            </a:pPr>
            <a:fld id="{499FB6D1-CF26-4EE7-89E6-E69AC33B8FC2}" type="datetime1">
              <a:rPr lang="en-US" smtClean="0"/>
              <a:t>7/17/2022</a:t>
            </a:fld>
            <a:endParaRPr lang="en-US"/>
          </a:p>
        </p:txBody>
      </p:sp>
      <p:sp>
        <p:nvSpPr>
          <p:cNvPr id="4" name="Footer Placeholder 3"/>
          <p:cNvSpPr>
            <a:spLocks noGrp="1"/>
          </p:cNvSpPr>
          <p:nvPr>
            <p:ph type="ftr" sz="quarter" idx="11"/>
          </p:nvPr>
        </p:nvSpPr>
        <p:spPr>
          <a:xfrm>
            <a:off x="1530606" y="4878162"/>
            <a:ext cx="6260399" cy="182155"/>
          </a:xfrm>
        </p:spPr>
        <p:txBody>
          <a:bodyPr/>
          <a:lstStyle>
            <a:lvl1pPr>
              <a:defRPr sz="900"/>
            </a:lvl1p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3" indent="-230183">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6" y="4737101"/>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524221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28270EA-D4BB-4604-BFE3-1C8AE2778417}" type="datetime1">
              <a:rPr lang="en-US" smtClean="0"/>
              <a:t>7/17/2022</a:t>
            </a:fld>
            <a:endParaRPr lang="en-US"/>
          </a:p>
        </p:txBody>
      </p:sp>
      <p:sp>
        <p:nvSpPr>
          <p:cNvPr id="4" name="Footer Placeholder 3"/>
          <p:cNvSpPr>
            <a:spLocks noGrp="1"/>
          </p:cNvSpPr>
          <p:nvPr>
            <p:ph type="ftr" sz="quarter" idx="11"/>
          </p:nvPr>
        </p:nvSpPr>
        <p:spPr>
          <a:xfrm>
            <a:off x="1530603" y="4878162"/>
            <a:ext cx="6272278" cy="182155"/>
          </a:xfrm>
        </p:spPr>
        <p:txBody>
          <a:body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6" y="4737101"/>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293902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2_Logo Bottom: Title &amp; Content">
    <p:spTree>
      <p:nvGrpSpPr>
        <p:cNvPr id="1" name=""/>
        <p:cNvGrpSpPr/>
        <p:nvPr/>
      </p:nvGrpSpPr>
      <p:grpSpPr>
        <a:xfrm>
          <a:off x="0" y="0"/>
          <a:ext cx="0" cy="0"/>
          <a:chOff x="0" y="0"/>
          <a:chExt cx="0" cy="0"/>
        </a:xfrm>
      </p:grpSpPr>
      <p:pic>
        <p:nvPicPr>
          <p:cNvPr id="32" name="Picture 1" descr="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4425139"/>
            <a:ext cx="2270125" cy="718363"/>
          </a:xfrm>
          <a:prstGeom prst="rect">
            <a:avLst/>
          </a:prstGeom>
          <a:ln w="12700">
            <a:miter lim="400000"/>
          </a:ln>
        </p:spPr>
      </p:pic>
      <p:pic>
        <p:nvPicPr>
          <p:cNvPr id="33" name="Picture 9" descr="Picture 9"/>
          <p:cNvPicPr>
            <a:picLocks noChangeAspect="1"/>
          </p:cNvPicPr>
          <p:nvPr/>
        </p:nvPicPr>
        <p:blipFill>
          <a:blip r:embed="rId3"/>
          <a:stretch>
            <a:fillRect/>
          </a:stretch>
        </p:blipFill>
        <p:spPr>
          <a:xfrm>
            <a:off x="7613396" y="4524783"/>
            <a:ext cx="1707673" cy="760230"/>
          </a:xfrm>
          <a:prstGeom prst="rect">
            <a:avLst/>
          </a:prstGeom>
          <a:ln w="12700">
            <a:miter lim="400000"/>
          </a:ln>
        </p:spPr>
      </p:pic>
      <p:sp>
        <p:nvSpPr>
          <p:cNvPr id="34" name="Body Level One…"/>
          <p:cNvSpPr txBox="1">
            <a:spLocks noGrp="1"/>
          </p:cNvSpPr>
          <p:nvPr>
            <p:ph type="body" idx="1"/>
          </p:nvPr>
        </p:nvSpPr>
        <p:spPr>
          <a:xfrm>
            <a:off x="228603" y="728665"/>
            <a:ext cx="8672514" cy="3794522"/>
          </a:xfrm>
          <a:prstGeom prst="rect">
            <a:avLst/>
          </a:prstGeom>
        </p:spPr>
        <p:txBody>
          <a:bodyPr lIns="0" tIns="0" rIns="0" bIns="0">
            <a:normAutofit/>
          </a:bodyPr>
          <a:lstStyle>
            <a:lvl1pPr marL="230183" indent="-230183">
              <a:defRPr>
                <a:solidFill>
                  <a:schemeClr val="accent6"/>
                </a:solidFill>
              </a:defRPr>
            </a:lvl1pPr>
            <a:lvl2pPr marL="541523" indent="-258955">
              <a:defRPr>
                <a:solidFill>
                  <a:schemeClr val="accent6"/>
                </a:solidFill>
              </a:defRPr>
            </a:lvl2pPr>
            <a:lvl3pPr marL="849291" indent="-276218">
              <a:defRPr>
                <a:solidFill>
                  <a:schemeClr val="accent6"/>
                </a:solidFill>
              </a:defRPr>
            </a:lvl3pPr>
            <a:lvl4pPr marL="1151135" indent="-293907">
              <a:defRPr>
                <a:solidFill>
                  <a:schemeClr val="accent6"/>
                </a:solidFill>
              </a:defRPr>
            </a:lvl4pPr>
            <a:lvl5pPr marL="1435744" indent="-295948">
              <a:buChar char="•"/>
              <a:defRPr>
                <a:solidFill>
                  <a:schemeClr val="accent6"/>
                </a:solidFill>
              </a:defRPr>
            </a:lvl5pPr>
          </a:lstStyle>
          <a:p>
            <a:r>
              <a:t>Body Level One</a:t>
            </a:r>
          </a:p>
          <a:p>
            <a:pPr lvl="1"/>
            <a:r>
              <a:t>Body Level Two</a:t>
            </a:r>
          </a:p>
          <a:p>
            <a:pPr lvl="2"/>
            <a:r>
              <a:t>Body Level Three</a:t>
            </a:r>
          </a:p>
          <a:p>
            <a:pPr lvl="3"/>
            <a:r>
              <a:t>Body Level Four</a:t>
            </a:r>
          </a:p>
          <a:p>
            <a:pPr lvl="4"/>
            <a:r>
              <a:t>Body Level Five</a:t>
            </a:r>
          </a:p>
        </p:txBody>
      </p:sp>
      <p:sp>
        <p:nvSpPr>
          <p:cNvPr id="35" name="Title Text"/>
          <p:cNvSpPr txBox="1">
            <a:spLocks noGrp="1"/>
          </p:cNvSpPr>
          <p:nvPr>
            <p:ph type="title"/>
          </p:nvPr>
        </p:nvSpPr>
        <p:spPr>
          <a:xfrm>
            <a:off x="228600" y="188813"/>
            <a:ext cx="8686800" cy="320910"/>
          </a:xfrm>
          <a:prstGeom prst="rect">
            <a:avLst/>
          </a:prstGeom>
        </p:spPr>
        <p:txBody>
          <a:bodyPr lIns="0" tIns="0" rIns="0" bIns="0" anchor="b">
            <a:normAutofit/>
          </a:bodyPr>
          <a:lstStyle>
            <a:lvl1pPr>
              <a:defRPr sz="2200">
                <a:solidFill>
                  <a:srgbClr val="004C97"/>
                </a:solidFill>
              </a:defRPr>
            </a:lvl1pPr>
          </a:lstStyle>
          <a:p>
            <a:r>
              <a:t>Title Text</a:t>
            </a:r>
          </a:p>
        </p:txBody>
      </p:sp>
      <p:sp>
        <p:nvSpPr>
          <p:cNvPr id="36" name="Slide Number"/>
          <p:cNvSpPr txBox="1">
            <a:spLocks noGrp="1"/>
          </p:cNvSpPr>
          <p:nvPr>
            <p:ph type="sldNum" sz="quarter" idx="2"/>
          </p:nvPr>
        </p:nvSpPr>
        <p:spPr>
          <a:xfrm>
            <a:off x="2416900" y="4864199"/>
            <a:ext cx="139838" cy="1397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0342571"/>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a:t>All-hands meeting</a:t>
            </a:r>
          </a:p>
          <a:p>
            <a:pPr lvl="0"/>
            <a:r>
              <a:rPr lang="en-US" dirty="0"/>
              <a:t>March 24, 2021</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hasCustomPrompt="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dirty="0"/>
              <a:t>Moving forward</a:t>
            </a:r>
          </a:p>
        </p:txBody>
      </p:sp>
      <p:pic>
        <p:nvPicPr>
          <p:cNvPr id="11" name="Picture 10" descr="title_header_16x9.pdf"/>
          <p:cNvPicPr>
            <a:picLocks noChangeAspect="1"/>
          </p:cNvPicPr>
          <p:nvPr userDrawn="1"/>
        </p:nvPicPr>
        <p:blipFill rotWithShape="1">
          <a:blip r:embed="rId2">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10" name="Picture 9">
            <a:extLst>
              <a:ext uri="{FF2B5EF4-FFF2-40B4-BE49-F238E27FC236}">
                <a16:creationId xmlns:a16="http://schemas.microsoft.com/office/drawing/2014/main" id="{1EF239DB-59ED-BA4F-9552-A0A48CF39723}"/>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607931"/>
            <a:ext cx="9189720" cy="2508919"/>
          </a:xfrm>
          <a:prstGeom prst="rect">
            <a:avLst/>
          </a:prstGeom>
        </p:spPr>
      </p:pic>
    </p:spTree>
    <p:extLst>
      <p:ext uri="{BB962C8B-B14F-4D97-AF65-F5344CB8AC3E}">
        <p14:creationId xmlns:p14="http://schemas.microsoft.com/office/powerpoint/2010/main" val="15536063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654693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52094258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32361423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355304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60"/>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1641418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
        <p:nvSpPr>
          <p:cNvPr id="3" name="Title 2">
            <a:extLst>
              <a:ext uri="{FF2B5EF4-FFF2-40B4-BE49-F238E27FC236}">
                <a16:creationId xmlns:a16="http://schemas.microsoft.com/office/drawing/2014/main" id="{F05D8CE5-E309-214D-9BB7-07FF04229C5B}"/>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045125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82202589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98B9B7C7-5AB3-4F14-8DC3-2ADA3549EBD5}" type="datetime1">
              <a:rPr lang="en-US" smtClean="0"/>
              <a:t>7/17/2022</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21109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D6B66350-1BB3-489C-8DBE-FA4DC81E4A4F}" type="datetime1">
              <a:rPr lang="en-US" smtClean="0"/>
              <a:t>7/17/2022</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29531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1433F951-88AB-4919-83B4-EB5FA367F5B0}" type="datetime1">
              <a:rPr lang="en-US" smtClean="0"/>
              <a:t>7/17/2022</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Lia Merminga |  Fermilab Perspectives  | Snowmass Meeting</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298398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DD37003-0893-474C-972D-0EE68FC45541}" type="datetime1">
              <a:rPr lang="en-US" smtClean="0"/>
              <a:t>7/17/2022</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93974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63F9ADC0-8203-4430-8CFB-79F58C831F80}" type="datetime1">
              <a:rPr lang="en-US" smtClean="0"/>
              <a:t>7/17/2022</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Lia Merminga |  Fermilab Perspectives  | Snowmass Meeting</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442489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C36F6187-D4B4-4C6B-ADFF-A96E81D5BAA9}" type="datetime1">
              <a:rPr lang="en-US" smtClean="0"/>
              <a:t>7/17/2022</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Lia Merminga |  Fermilab Perspectives  | Snowmass Meeting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49951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05979"/>
            <a:ext cx="82296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3300"/>
          </a:p>
        </p:txBody>
      </p:sp>
      <p:sp>
        <p:nvSpPr>
          <p:cNvPr id="2" name="Title 1"/>
          <p:cNvSpPr>
            <a:spLocks noGrp="1"/>
          </p:cNvSpPr>
          <p:nvPr>
            <p:ph type="title"/>
          </p:nvPr>
        </p:nvSpPr>
        <p:spPr>
          <a:xfrm>
            <a:off x="457201" y="324458"/>
            <a:ext cx="8293100" cy="426951"/>
          </a:xfrm>
          <a:prstGeom prst="rect">
            <a:avLst/>
          </a:prstGeom>
        </p:spPr>
        <p:txBody>
          <a:bodyPr vert="horz" lIns="0" tIns="0" rIns="0" bIns="0"/>
          <a:lstStyle>
            <a:lvl1pPr algn="l">
              <a:defRPr sz="1650" b="1" i="0" baseline="0">
                <a:solidFill>
                  <a:srgbClr val="004C97"/>
                </a:solidFill>
                <a:latin typeface="Helvetica"/>
              </a:defRPr>
            </a:lvl1pPr>
          </a:lstStyle>
          <a:p>
            <a:r>
              <a:rPr lang="en-US"/>
              <a:t>Click to edit Master title style</a:t>
            </a:r>
          </a:p>
        </p:txBody>
      </p:sp>
      <p:sp>
        <p:nvSpPr>
          <p:cNvPr id="5" name="Footer Placeholder 4"/>
          <p:cNvSpPr>
            <a:spLocks noGrp="1"/>
          </p:cNvSpPr>
          <p:nvPr>
            <p:ph type="ftr" sz="quarter" idx="11"/>
          </p:nvPr>
        </p:nvSpPr>
        <p:spPr>
          <a:xfrm>
            <a:off x="1949522" y="4866324"/>
            <a:ext cx="5224409" cy="140494"/>
          </a:xfrm>
        </p:spPr>
        <p:txBody>
          <a:bodyPr/>
          <a:lstStyle/>
          <a:p>
            <a:pPr>
              <a:defRPr/>
            </a:pPr>
            <a:r>
              <a:rPr lang="en-US"/>
              <a:t>Lia Merminga |  Fermilab Perspectives  | Snowmass Meeting</a:t>
            </a:r>
          </a:p>
        </p:txBody>
      </p:sp>
      <p:sp>
        <p:nvSpPr>
          <p:cNvPr id="6" name="Slide Number Placeholder 5"/>
          <p:cNvSpPr>
            <a:spLocks noGrp="1"/>
          </p:cNvSpPr>
          <p:nvPr>
            <p:ph type="sldNum" sz="quarter" idx="12"/>
          </p:nvPr>
        </p:nvSpPr>
        <p:spPr>
          <a:xfrm>
            <a:off x="369264" y="4866324"/>
            <a:ext cx="525463" cy="140494"/>
          </a:xfrm>
        </p:spPr>
        <p:txBody>
          <a:bodyPr/>
          <a:lstStyle/>
          <a:p>
            <a:pPr>
              <a:defRPr/>
            </a:pPr>
            <a:fld id="{0C39C72E-2A13-EB4D-AD45-6D4E6ACAED8D}" type="slidenum">
              <a:rPr lang="en-US" smtClean="0"/>
              <a:pPr>
                <a:defRPr/>
              </a:pPr>
              <a:t>‹#›</a:t>
            </a:fld>
            <a:endParaRPr lang="en-US"/>
          </a:p>
        </p:txBody>
      </p:sp>
      <p:sp>
        <p:nvSpPr>
          <p:cNvPr id="8" name="Content Placeholder 2"/>
          <p:cNvSpPr>
            <a:spLocks noGrp="1"/>
          </p:cNvSpPr>
          <p:nvPr>
            <p:ph idx="13"/>
          </p:nvPr>
        </p:nvSpPr>
        <p:spPr>
          <a:xfrm>
            <a:off x="457201" y="928687"/>
            <a:ext cx="8293100" cy="3634979"/>
          </a:xfrm>
          <a:prstGeom prst="rect">
            <a:avLst/>
          </a:prstGeom>
        </p:spPr>
        <p:txBody>
          <a:bodyPr lIns="0" rIns="0"/>
          <a:lstStyle>
            <a:lvl1pPr marL="192024" indent="-198882">
              <a:lnSpc>
                <a:spcPct val="100000"/>
              </a:lnSpc>
              <a:spcBef>
                <a:spcPts val="450"/>
              </a:spcBef>
              <a:spcAft>
                <a:spcPts val="450"/>
              </a:spcAft>
              <a:buFont typeface="Arial"/>
              <a:buChar char="•"/>
              <a:defRPr sz="1650" b="0" i="0">
                <a:solidFill>
                  <a:srgbClr val="63666A"/>
                </a:solidFill>
                <a:latin typeface="Helvetica"/>
              </a:defRPr>
            </a:lvl1pPr>
            <a:lvl2pPr marL="428625" indent="-211931">
              <a:lnSpc>
                <a:spcPct val="100000"/>
              </a:lnSpc>
              <a:spcBef>
                <a:spcPts val="225"/>
              </a:spcBef>
              <a:spcAft>
                <a:spcPts val="225"/>
              </a:spcAft>
              <a:buSzPct val="90000"/>
              <a:buFont typeface="Lucida Grande"/>
              <a:buChar char="-"/>
              <a:defRPr sz="1500" b="0" i="0">
                <a:solidFill>
                  <a:srgbClr val="63666A"/>
                </a:solidFill>
                <a:latin typeface="Helvetica"/>
              </a:defRPr>
            </a:lvl2pPr>
            <a:lvl3pPr marL="644129" indent="-175022">
              <a:lnSpc>
                <a:spcPct val="100000"/>
              </a:lnSpc>
              <a:spcBef>
                <a:spcPts val="225"/>
              </a:spcBef>
              <a:spcAft>
                <a:spcPts val="225"/>
              </a:spcAft>
              <a:buSzPct val="88000"/>
              <a:buFont typeface="Arial"/>
              <a:buChar char="•"/>
              <a:defRPr sz="1350" b="0" i="0">
                <a:solidFill>
                  <a:srgbClr val="63666A"/>
                </a:solidFill>
                <a:latin typeface="Helvetica"/>
              </a:defRPr>
            </a:lvl3pPr>
            <a:lvl4pPr marL="856060" indent="-170260">
              <a:lnSpc>
                <a:spcPct val="100000"/>
              </a:lnSpc>
              <a:spcBef>
                <a:spcPts val="225"/>
              </a:spcBef>
              <a:spcAft>
                <a:spcPts val="225"/>
              </a:spcAft>
              <a:buSzPct val="90000"/>
              <a:buFont typeface="Lucida Grande"/>
              <a:buChar char="-"/>
              <a:defRPr sz="1200" b="0" i="0">
                <a:solidFill>
                  <a:srgbClr val="63666A"/>
                </a:solidFill>
                <a:latin typeface="Helvetica"/>
              </a:defRPr>
            </a:lvl4pPr>
            <a:lvl5pPr marL="1031081" indent="-175022">
              <a:lnSpc>
                <a:spcPct val="100000"/>
              </a:lnSpc>
              <a:spcBef>
                <a:spcPts val="225"/>
              </a:spcBef>
              <a:spcAft>
                <a:spcPts val="225"/>
              </a:spcAft>
              <a:buSzPct val="88000"/>
              <a:buFont typeface="Arial"/>
              <a:buChar char="•"/>
              <a:defRPr sz="1050" b="0" i="0">
                <a:solidFill>
                  <a:srgbClr val="63666A"/>
                </a:solidFill>
                <a:latin typeface="Helvetica"/>
              </a:defRPr>
            </a:lvl5pPr>
          </a:lstStyle>
          <a:p>
            <a:pPr lvl="0"/>
            <a:r>
              <a:rPr lang="en-US"/>
              <a:t>Click to edit Master text styles</a:t>
            </a:r>
          </a:p>
          <a:p>
            <a:pPr lvl="1"/>
            <a:r>
              <a:rPr lang="en-US"/>
              <a:t>Second levelxxxxxxxxxxxxxxxxxxxxxxxxxxxxxxxxxxxxxxxxxxxxxxxxxxxxxxxxxxxxxxxxxxxxxxxxxxxxxxxxxxxx</a:t>
            </a:r>
          </a:p>
          <a:p>
            <a:pPr lvl="2"/>
            <a:r>
              <a:rPr lang="en-US"/>
              <a:t>Third levelxxxxxxxxxxxxxxxxxxxxxxxxxxxxxxxxxxxxxxxxxxxxxxxxxxxxxxxxxxxxxxxxxxxxxxxxxxxxxxxxxxxxxxxxxxxxxxxxxx</a:t>
            </a:r>
          </a:p>
          <a:p>
            <a:pPr lvl="3"/>
            <a:r>
              <a:rPr lang="en-US"/>
              <a:t>Fourth levelxxxxxxxxxxxxxxxxxxxxxxxxxxxxxxxxxxxxxxxxxxxxxxxxxxxxxxxxxxxxxxxxxxxxxxxxxxxxxxxxxxxxxxxxxxxxxxxxxxxx</a:t>
            </a:r>
          </a:p>
          <a:p>
            <a:pPr lvl="4"/>
            <a:r>
              <a:rPr lang="en-US"/>
              <a:t>Fifth levelxxxxxxxxxxxxxxxxxxxxxxxxxxxxxxxxxxxxxxxxxxxxxxxxxxxxxxxxxxxxxxxxxxxxxxxxxxxxxxxxxxxxxxxxxxxxxxxxxxxxxxxxxxxxxxxxx</a:t>
            </a:r>
          </a:p>
        </p:txBody>
      </p:sp>
      <p:sp>
        <p:nvSpPr>
          <p:cNvPr id="9" name="Date Placeholder 3">
            <a:extLst>
              <a:ext uri="{FF2B5EF4-FFF2-40B4-BE49-F238E27FC236}">
                <a16:creationId xmlns:a16="http://schemas.microsoft.com/office/drawing/2014/main" id="{B8FB8245-C0E1-4471-BB93-7EA3F3DC9623}"/>
              </a:ext>
            </a:extLst>
          </p:cNvPr>
          <p:cNvSpPr>
            <a:spLocks noGrp="1"/>
          </p:cNvSpPr>
          <p:nvPr>
            <p:ph type="dt" sz="half" idx="2"/>
          </p:nvPr>
        </p:nvSpPr>
        <p:spPr>
          <a:xfrm>
            <a:off x="979488" y="4866324"/>
            <a:ext cx="823627" cy="140494"/>
          </a:xfrm>
          <a:prstGeom prst="rect">
            <a:avLst/>
          </a:prstGeom>
        </p:spPr>
        <p:txBody>
          <a:bodyPr lIns="0" tIns="0" rIns="0" bIns="0" anchor="b" anchorCtr="0"/>
          <a:lstStyle>
            <a:lvl1pPr fontAlgn="auto">
              <a:spcBef>
                <a:spcPts val="0"/>
              </a:spcBef>
              <a:spcAft>
                <a:spcPts val="0"/>
              </a:spcAft>
              <a:defRPr sz="900" baseline="0" smtClean="0">
                <a:solidFill>
                  <a:srgbClr val="004C97"/>
                </a:solidFill>
                <a:latin typeface="Helvetica"/>
                <a:ea typeface="+mn-ea"/>
                <a:cs typeface="+mn-cs"/>
              </a:defRPr>
            </a:lvl1pPr>
          </a:lstStyle>
          <a:p>
            <a:pPr>
              <a:defRPr/>
            </a:pPr>
            <a:fld id="{BEF3F8BB-60D0-4EE4-A2A1-C52BBFC5E511}" type="datetime1">
              <a:rPr lang="en-US" smtClean="0"/>
              <a:t>7/17/2022</a:t>
            </a:fld>
            <a:endParaRPr lang="en-US"/>
          </a:p>
        </p:txBody>
      </p:sp>
    </p:spTree>
    <p:extLst>
      <p:ext uri="{BB962C8B-B14F-4D97-AF65-F5344CB8AC3E}">
        <p14:creationId xmlns:p14="http://schemas.microsoft.com/office/powerpoint/2010/main" val="73959065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77749"/>
            <a:ext cx="8686800" cy="481304"/>
          </a:xfrm>
          <a:prstGeom prst="rect">
            <a:avLst/>
          </a:prstGeom>
        </p:spPr>
        <p:txBody>
          <a:bodyPr lIns="0" tIns="0" rIns="0" bIns="0" anchor="b" anchorCtr="0"/>
          <a:lstStyle>
            <a:lvl1pPr>
              <a:defRPr sz="18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1" y="782285"/>
            <a:ext cx="8672513" cy="3740900"/>
          </a:xfrm>
          <a:prstGeom prst="rect">
            <a:avLst/>
          </a:prstGeom>
        </p:spPr>
        <p:txBody>
          <a:bodyPr lIns="0" tIns="0" rIns="0" bIns="0"/>
          <a:lstStyle>
            <a:lvl1pPr>
              <a:defRPr sz="1800">
                <a:solidFill>
                  <a:srgbClr val="404040"/>
                </a:solidFill>
              </a:defRPr>
            </a:lvl1pPr>
            <a:lvl2pPr>
              <a:defRPr sz="1650">
                <a:solidFill>
                  <a:srgbClr val="404040"/>
                </a:solidFill>
              </a:defRPr>
            </a:lvl2pPr>
            <a:lvl3pPr>
              <a:defRPr sz="1500">
                <a:solidFill>
                  <a:srgbClr val="404040"/>
                </a:solidFill>
              </a:defRPr>
            </a:lvl3pPr>
            <a:lvl4pPr>
              <a:defRPr sz="1350">
                <a:solidFill>
                  <a:srgbClr val="404040"/>
                </a:solidFill>
              </a:defRPr>
            </a:lvl4pPr>
            <a:lvl5pPr marL="1543050" indent="-171450">
              <a:buFont typeface="Arial"/>
              <a:buChar char="•"/>
              <a:defRPr sz="1350">
                <a:solidFill>
                  <a:srgbClr val="4040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450014" y="4886325"/>
            <a:ext cx="1076325" cy="180975"/>
          </a:xfrm>
        </p:spPr>
        <p:txBody>
          <a:bodyPr/>
          <a:lstStyle>
            <a:lvl1pPr>
              <a:defRPr/>
            </a:lvl1pPr>
          </a:lstStyle>
          <a:p>
            <a:pPr>
              <a:defRPr/>
            </a:pPr>
            <a:fld id="{0719AE83-32E4-4808-996A-6DB707B3D2CF}" type="datetime1">
              <a:rPr lang="en-US" smtClean="0"/>
              <a:t>7/17/2022</a:t>
            </a:fld>
            <a:endParaRPr lang="en-US"/>
          </a:p>
        </p:txBody>
      </p:sp>
      <p:sp>
        <p:nvSpPr>
          <p:cNvPr id="5" name="Footer Placeholder 4"/>
          <p:cNvSpPr>
            <a:spLocks noGrp="1"/>
          </p:cNvSpPr>
          <p:nvPr>
            <p:ph type="ftr" sz="quarter" idx="11"/>
          </p:nvPr>
        </p:nvSpPr>
        <p:spPr/>
        <p:txBody>
          <a:bodyPr/>
          <a:lstStyle>
            <a:lvl1pPr>
              <a:defRPr sz="675">
                <a:solidFill>
                  <a:srgbClr val="004C97"/>
                </a:solidFill>
              </a:defRPr>
            </a:lvl1pPr>
          </a:lstStyle>
          <a:p>
            <a:pPr>
              <a:defRPr/>
            </a:pPr>
            <a:r>
              <a:rPr lang="en-US"/>
              <a:t>Lia Merminga |  Fermilab Perspectives  | Snowmass Meeting</a:t>
            </a:r>
            <a:endParaRPr lang="en-US" b="1" dirty="0"/>
          </a:p>
        </p:txBody>
      </p:sp>
      <p:sp>
        <p:nvSpPr>
          <p:cNvPr id="6" name="Slide Number Placeholder 5"/>
          <p:cNvSpPr>
            <a:spLocks noGrp="1"/>
          </p:cNvSpPr>
          <p:nvPr>
            <p:ph type="sldNum" sz="quarter" idx="12"/>
          </p:nvPr>
        </p:nvSpPr>
        <p:spPr/>
        <p:txBody>
          <a:bodyPr/>
          <a:lstStyle>
            <a:lvl1pPr>
              <a:defRPr/>
            </a:lvl1pPr>
          </a:lstStyle>
          <a:p>
            <a:pPr>
              <a:defRPr/>
            </a:pPr>
            <a:fld id="{801FB886-1D2B-4BF5-8F0B-A81332CA29C5}" type="slidenum">
              <a:rPr lang="en-US"/>
              <a:pPr>
                <a:defRPr/>
              </a:pPr>
              <a:t>‹#›</a:t>
            </a:fld>
            <a:endParaRPr lang="en-US"/>
          </a:p>
        </p:txBody>
      </p:sp>
    </p:spTree>
    <p:extLst>
      <p:ext uri="{BB962C8B-B14F-4D97-AF65-F5344CB8AC3E}">
        <p14:creationId xmlns:p14="http://schemas.microsoft.com/office/powerpoint/2010/main" val="1424623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60"/>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9467313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05979"/>
            <a:ext cx="82296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342900" rtl="0" eaLnBrk="1" fontAlgn="auto" latinLnBrk="0" hangingPunct="1">
              <a:lnSpc>
                <a:spcPct val="100000"/>
              </a:lnSpc>
              <a:spcBef>
                <a:spcPct val="0"/>
              </a:spcBef>
              <a:spcAft>
                <a:spcPts val="0"/>
              </a:spcAft>
              <a:buClrTx/>
              <a:buSzTx/>
              <a:buFontTx/>
              <a:buNone/>
              <a:tabLst/>
              <a:defRPr/>
            </a:pPr>
            <a:endParaRPr kumimoji="0" lang="en-US" sz="3300" b="0" i="0" u="none" strike="noStrike" kern="1200" cap="none" spc="0" normalizeH="0" baseline="0" noProof="0" dirty="0">
              <a:ln>
                <a:noFill/>
              </a:ln>
              <a:solidFill>
                <a:prstClr val="black"/>
              </a:solidFill>
              <a:effectLst/>
              <a:uLnTx/>
              <a:uFillTx/>
              <a:latin typeface="Calibri"/>
              <a:ea typeface="+mj-ea"/>
              <a:cs typeface="+mj-cs"/>
            </a:endParaRPr>
          </a:p>
        </p:txBody>
      </p:sp>
      <p:sp>
        <p:nvSpPr>
          <p:cNvPr id="2" name="Title 1"/>
          <p:cNvSpPr>
            <a:spLocks noGrp="1"/>
          </p:cNvSpPr>
          <p:nvPr>
            <p:ph type="title"/>
          </p:nvPr>
        </p:nvSpPr>
        <p:spPr>
          <a:xfrm>
            <a:off x="457201" y="324458"/>
            <a:ext cx="8293100" cy="426951"/>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5" name="Footer Placeholder 4"/>
          <p:cNvSpPr>
            <a:spLocks noGrp="1"/>
          </p:cNvSpPr>
          <p:nvPr>
            <p:ph type="ftr" sz="quarter" idx="11"/>
          </p:nvPr>
        </p:nvSpPr>
        <p:spPr>
          <a:xfrm>
            <a:off x="1988820" y="4866324"/>
            <a:ext cx="5224409" cy="140494"/>
          </a:xfrm>
        </p:spPr>
        <p:txBody>
          <a:bodyPr/>
          <a:lstStyle/>
          <a:p>
            <a:pPr defTabSz="342900">
              <a:defRPr/>
            </a:pPr>
            <a:r>
              <a:rPr lang="en-US"/>
              <a:t>Lia Merminga |  Fermilab Perspectives  | Snowmass Meeting</a:t>
            </a:r>
          </a:p>
        </p:txBody>
      </p:sp>
      <p:sp>
        <p:nvSpPr>
          <p:cNvPr id="6" name="Slide Number Placeholder 5"/>
          <p:cNvSpPr>
            <a:spLocks noGrp="1"/>
          </p:cNvSpPr>
          <p:nvPr>
            <p:ph type="sldNum" sz="quarter" idx="12"/>
          </p:nvPr>
        </p:nvSpPr>
        <p:spPr>
          <a:xfrm>
            <a:off x="370332" y="4866324"/>
            <a:ext cx="525463" cy="140494"/>
          </a:xfrm>
        </p:spPr>
        <p:txBody>
          <a:bodyPr/>
          <a:lstStyle/>
          <a:p>
            <a:pPr defTabSz="342900">
              <a:defRPr/>
            </a:pPr>
            <a:fld id="{0C39C72E-2A13-EB4D-AD45-6D4E6ACAED8D}" type="slidenum">
              <a:rPr lang="en-US" smtClean="0"/>
              <a:pPr defTabSz="342900">
                <a:defRPr/>
              </a:pPr>
              <a:t>‹#›</a:t>
            </a:fld>
            <a:endParaRPr lang="en-US" dirty="0"/>
          </a:p>
        </p:txBody>
      </p:sp>
      <p:sp>
        <p:nvSpPr>
          <p:cNvPr id="8" name="Content Placeholder 2"/>
          <p:cNvSpPr>
            <a:spLocks noGrp="1"/>
          </p:cNvSpPr>
          <p:nvPr>
            <p:ph idx="13"/>
          </p:nvPr>
        </p:nvSpPr>
        <p:spPr>
          <a:xfrm>
            <a:off x="457201" y="928687"/>
            <a:ext cx="8293100" cy="3634979"/>
          </a:xfrm>
          <a:prstGeom prst="rect">
            <a:avLst/>
          </a:prstGeom>
        </p:spPr>
        <p:txBody>
          <a:bodyPr lIns="0" rIns="0">
            <a:normAutofit/>
          </a:bodyPr>
          <a:lstStyle>
            <a:lvl1pPr marL="192024" indent="-192024">
              <a:lnSpc>
                <a:spcPct val="100000"/>
              </a:lnSpc>
              <a:spcBef>
                <a:spcPts val="450"/>
              </a:spcBef>
              <a:spcAft>
                <a:spcPts val="450"/>
              </a:spcAft>
              <a:buFont typeface="Arial"/>
              <a:buChar char="•"/>
              <a:defRPr sz="1650" b="0" i="0">
                <a:solidFill>
                  <a:srgbClr val="63666A"/>
                </a:solidFill>
                <a:latin typeface="Helvetica"/>
              </a:defRPr>
            </a:lvl1pPr>
            <a:lvl2pPr marL="427435" indent="-169069">
              <a:lnSpc>
                <a:spcPct val="100000"/>
              </a:lnSpc>
              <a:spcBef>
                <a:spcPts val="225"/>
              </a:spcBef>
              <a:spcAft>
                <a:spcPts val="225"/>
              </a:spcAft>
              <a:buSzPct val="90000"/>
              <a:buFont typeface="Lucida Grande"/>
              <a:buChar char="-"/>
              <a:defRPr sz="1500" b="0" i="0">
                <a:solidFill>
                  <a:srgbClr val="63666A"/>
                </a:solidFill>
                <a:latin typeface="Helvetica"/>
              </a:defRPr>
            </a:lvl2pPr>
            <a:lvl3pPr marL="685800" indent="-170260">
              <a:lnSpc>
                <a:spcPct val="100000"/>
              </a:lnSpc>
              <a:spcBef>
                <a:spcPts val="225"/>
              </a:spcBef>
              <a:spcAft>
                <a:spcPts val="225"/>
              </a:spcAft>
              <a:buSzPct val="88000"/>
              <a:buFont typeface="Arial"/>
              <a:buChar char="•"/>
              <a:defRPr sz="1350" b="0" i="0">
                <a:solidFill>
                  <a:srgbClr val="63666A"/>
                </a:solidFill>
                <a:latin typeface="Helvetica"/>
              </a:defRPr>
            </a:lvl3pPr>
            <a:lvl4pPr marL="900113" indent="-170260">
              <a:lnSpc>
                <a:spcPct val="100000"/>
              </a:lnSpc>
              <a:spcBef>
                <a:spcPts val="225"/>
              </a:spcBef>
              <a:spcAft>
                <a:spcPts val="225"/>
              </a:spcAft>
              <a:buSzPct val="90000"/>
              <a:buFont typeface="Lucida Grande"/>
              <a:buChar char="-"/>
              <a:defRPr sz="1200" b="0" i="0">
                <a:solidFill>
                  <a:srgbClr val="63666A"/>
                </a:solidFill>
                <a:latin typeface="Helvetica"/>
              </a:defRPr>
            </a:lvl4pPr>
            <a:lvl5pPr marL="1113235" indent="-169069">
              <a:lnSpc>
                <a:spcPct val="100000"/>
              </a:lnSpc>
              <a:spcBef>
                <a:spcPts val="225"/>
              </a:spcBef>
              <a:spcAft>
                <a:spcPts val="225"/>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B8FB8245-C0E1-4471-BB93-7EA3F3DC9623}"/>
              </a:ext>
            </a:extLst>
          </p:cNvPr>
          <p:cNvSpPr>
            <a:spLocks noGrp="1"/>
          </p:cNvSpPr>
          <p:nvPr>
            <p:ph type="dt" sz="half" idx="2"/>
          </p:nvPr>
        </p:nvSpPr>
        <p:spPr>
          <a:xfrm>
            <a:off x="979488" y="4866324"/>
            <a:ext cx="823627" cy="140494"/>
          </a:xfrm>
          <a:prstGeom prst="rect">
            <a:avLst/>
          </a:prstGeom>
        </p:spPr>
        <p:txBody>
          <a:bodyPr lIns="0" tIns="0" rIns="0" bIns="0" anchor="b" anchorCtr="0"/>
          <a:lstStyle>
            <a:lvl1pPr fontAlgn="auto">
              <a:spcBef>
                <a:spcPts val="0"/>
              </a:spcBef>
              <a:spcAft>
                <a:spcPts val="0"/>
              </a:spcAft>
              <a:defRPr sz="900" baseline="0" smtClean="0">
                <a:solidFill>
                  <a:srgbClr val="004C97"/>
                </a:solidFill>
                <a:latin typeface="Helvetica"/>
                <a:ea typeface="+mn-ea"/>
                <a:cs typeface="+mn-cs"/>
              </a:defRPr>
            </a:lvl1pPr>
          </a:lstStyle>
          <a:p>
            <a:pPr defTabSz="342900">
              <a:defRPr/>
            </a:pPr>
            <a:fld id="{03ED8D3E-812D-49A5-B514-5D51FE44E9A2}" type="datetime1">
              <a:rPr lang="en-US" smtClean="0"/>
              <a:t>7/17/2022</a:t>
            </a:fld>
            <a:endParaRPr lang="en-US" dirty="0"/>
          </a:p>
        </p:txBody>
      </p:sp>
    </p:spTree>
    <p:extLst>
      <p:ext uri="{BB962C8B-B14F-4D97-AF65-F5344CB8AC3E}">
        <p14:creationId xmlns:p14="http://schemas.microsoft.com/office/powerpoint/2010/main" val="35286148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457201" y="324458"/>
            <a:ext cx="8293100" cy="411589"/>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6" name="Footer Placeholder 4"/>
          <p:cNvSpPr>
            <a:spLocks noGrp="1"/>
          </p:cNvSpPr>
          <p:nvPr>
            <p:ph type="ftr" sz="quarter" idx="14"/>
          </p:nvPr>
        </p:nvSpPr>
        <p:spPr>
          <a:xfrm>
            <a:off x="1988820" y="4866324"/>
            <a:ext cx="5225796" cy="140493"/>
          </a:xfrm>
        </p:spPr>
        <p:txBody>
          <a:bodyPr/>
          <a:lstStyle>
            <a:lvl1pPr>
              <a:defRPr/>
            </a:lvl1pPr>
          </a:lstStyle>
          <a:p>
            <a:pPr defTabSz="342900">
              <a:defRPr/>
            </a:pPr>
            <a:r>
              <a:rPr lang="en-US"/>
              <a:t>Lia Merminga |  Fermilab Perspectives  | Snowmass Meeting</a:t>
            </a:r>
            <a:endParaRPr lang="en-US" dirty="0"/>
          </a:p>
        </p:txBody>
      </p:sp>
      <p:sp>
        <p:nvSpPr>
          <p:cNvPr id="7" name="Slide Number Placeholder 5"/>
          <p:cNvSpPr>
            <a:spLocks noGrp="1"/>
          </p:cNvSpPr>
          <p:nvPr>
            <p:ph type="sldNum" sz="quarter" idx="15"/>
          </p:nvPr>
        </p:nvSpPr>
        <p:spPr>
          <a:xfrm>
            <a:off x="370332" y="4866324"/>
            <a:ext cx="525463" cy="140494"/>
          </a:xfrm>
        </p:spPr>
        <p:txBody>
          <a:bodyPr/>
          <a:lstStyle>
            <a:lvl1pPr>
              <a:defRPr/>
            </a:lvl1pPr>
          </a:lstStyle>
          <a:p>
            <a:pPr defTabSz="342900">
              <a:defRPr/>
            </a:pPr>
            <a:fld id="{98AA3EDC-84CE-5D44-955B-22A59AD27526}" type="slidenum">
              <a:rPr lang="en-US" smtClean="0"/>
              <a:pPr defTabSz="342900">
                <a:defRPr/>
              </a:pPr>
              <a:t>‹#›</a:t>
            </a:fld>
            <a:endParaRPr lang="en-US" dirty="0"/>
          </a:p>
        </p:txBody>
      </p:sp>
      <p:sp>
        <p:nvSpPr>
          <p:cNvPr id="8" name="Content Placeholder 2"/>
          <p:cNvSpPr>
            <a:spLocks noGrp="1"/>
          </p:cNvSpPr>
          <p:nvPr>
            <p:ph idx="16"/>
          </p:nvPr>
        </p:nvSpPr>
        <p:spPr>
          <a:xfrm>
            <a:off x="457201" y="928687"/>
            <a:ext cx="3998846" cy="3634979"/>
          </a:xfrm>
          <a:prstGeom prst="rect">
            <a:avLst/>
          </a:prstGeom>
        </p:spPr>
        <p:txBody>
          <a:bodyPr lIns="0" rIns="0">
            <a:normAutofit/>
          </a:bodyPr>
          <a:lstStyle>
            <a:lvl1pPr marL="192024" indent="-192024">
              <a:lnSpc>
                <a:spcPct val="100000"/>
              </a:lnSpc>
              <a:spcBef>
                <a:spcPts val="450"/>
              </a:spcBef>
              <a:spcAft>
                <a:spcPts val="450"/>
              </a:spcAft>
              <a:buFont typeface="Arial"/>
              <a:buChar char="•"/>
              <a:defRPr sz="1650" b="0" i="0">
                <a:solidFill>
                  <a:srgbClr val="63666A"/>
                </a:solidFill>
                <a:latin typeface="Helvetica"/>
              </a:defRPr>
            </a:lvl1pPr>
            <a:lvl2pPr marL="429816" indent="-173831">
              <a:lnSpc>
                <a:spcPct val="100000"/>
              </a:lnSpc>
              <a:spcBef>
                <a:spcPts val="225"/>
              </a:spcBef>
              <a:spcAft>
                <a:spcPts val="225"/>
              </a:spcAft>
              <a:buSzPct val="90000"/>
              <a:buFont typeface="Lucida Grande"/>
              <a:buChar char="-"/>
              <a:defRPr sz="1500" b="0" i="0">
                <a:solidFill>
                  <a:srgbClr val="63666A"/>
                </a:solidFill>
                <a:latin typeface="Helvetica"/>
              </a:defRPr>
            </a:lvl2pPr>
            <a:lvl3pPr marL="685800" indent="-167879">
              <a:lnSpc>
                <a:spcPct val="100000"/>
              </a:lnSpc>
              <a:spcBef>
                <a:spcPts val="225"/>
              </a:spcBef>
              <a:spcAft>
                <a:spcPts val="225"/>
              </a:spcAft>
              <a:buSzPct val="88000"/>
              <a:buFont typeface="Arial"/>
              <a:buChar char="•"/>
              <a:defRPr sz="1350" b="0" i="0">
                <a:solidFill>
                  <a:srgbClr val="63666A"/>
                </a:solidFill>
                <a:latin typeface="Helvetica"/>
              </a:defRPr>
            </a:lvl3pPr>
            <a:lvl4pPr marL="900113" indent="-172641">
              <a:lnSpc>
                <a:spcPct val="100000"/>
              </a:lnSpc>
              <a:spcBef>
                <a:spcPts val="225"/>
              </a:spcBef>
              <a:spcAft>
                <a:spcPts val="225"/>
              </a:spcAft>
              <a:buSzPct val="90000"/>
              <a:buFont typeface="Lucida Grande"/>
              <a:buChar char="-"/>
              <a:defRPr sz="1200" b="0" i="0">
                <a:solidFill>
                  <a:srgbClr val="63666A"/>
                </a:solidFill>
                <a:latin typeface="Helvetica"/>
              </a:defRPr>
            </a:lvl4pPr>
            <a:lvl5pPr marL="1115616" indent="-173831">
              <a:lnSpc>
                <a:spcPct val="100000"/>
              </a:lnSpc>
              <a:spcBef>
                <a:spcPts val="225"/>
              </a:spcBef>
              <a:spcAft>
                <a:spcPts val="225"/>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4751455" y="928687"/>
            <a:ext cx="3998846" cy="3634979"/>
          </a:xfrm>
          <a:prstGeom prst="rect">
            <a:avLst/>
          </a:prstGeom>
        </p:spPr>
        <p:txBody>
          <a:bodyPr lIns="0" rIns="0">
            <a:normAutofit/>
          </a:bodyPr>
          <a:lstStyle>
            <a:lvl1pPr marL="192024" indent="-192024">
              <a:lnSpc>
                <a:spcPct val="100000"/>
              </a:lnSpc>
              <a:spcBef>
                <a:spcPts val="450"/>
              </a:spcBef>
              <a:spcAft>
                <a:spcPts val="450"/>
              </a:spcAft>
              <a:buFont typeface="Arial"/>
              <a:buChar char="•"/>
              <a:defRPr sz="1650" b="0" i="0">
                <a:solidFill>
                  <a:srgbClr val="63666A"/>
                </a:solidFill>
                <a:latin typeface="Helvetica"/>
              </a:defRPr>
            </a:lvl1pPr>
            <a:lvl2pPr marL="429816" indent="-173831">
              <a:lnSpc>
                <a:spcPct val="100000"/>
              </a:lnSpc>
              <a:spcBef>
                <a:spcPts val="225"/>
              </a:spcBef>
              <a:spcAft>
                <a:spcPts val="225"/>
              </a:spcAft>
              <a:buSzPct val="90000"/>
              <a:buFont typeface="Lucida Grande"/>
              <a:buChar char="-"/>
              <a:defRPr sz="1500" b="0" i="0">
                <a:solidFill>
                  <a:srgbClr val="63666A"/>
                </a:solidFill>
                <a:latin typeface="Helvetica"/>
              </a:defRPr>
            </a:lvl2pPr>
            <a:lvl3pPr marL="685800" indent="-167879">
              <a:lnSpc>
                <a:spcPct val="100000"/>
              </a:lnSpc>
              <a:spcBef>
                <a:spcPts val="225"/>
              </a:spcBef>
              <a:spcAft>
                <a:spcPts val="225"/>
              </a:spcAft>
              <a:buSzPct val="88000"/>
              <a:buFont typeface="Arial"/>
              <a:buChar char="•"/>
              <a:defRPr sz="1350" b="0" i="0">
                <a:solidFill>
                  <a:srgbClr val="63666A"/>
                </a:solidFill>
                <a:latin typeface="Helvetica"/>
              </a:defRPr>
            </a:lvl3pPr>
            <a:lvl4pPr marL="900113" indent="-172641">
              <a:lnSpc>
                <a:spcPct val="100000"/>
              </a:lnSpc>
              <a:spcBef>
                <a:spcPts val="225"/>
              </a:spcBef>
              <a:spcAft>
                <a:spcPts val="225"/>
              </a:spcAft>
              <a:buSzPct val="90000"/>
              <a:buFont typeface="Lucida Grande"/>
              <a:buChar char="-"/>
              <a:defRPr sz="1200" b="0" i="0">
                <a:solidFill>
                  <a:srgbClr val="63666A"/>
                </a:solidFill>
                <a:latin typeface="Helvetica"/>
              </a:defRPr>
            </a:lvl4pPr>
            <a:lvl5pPr marL="1115616" indent="-173831">
              <a:lnSpc>
                <a:spcPct val="100000"/>
              </a:lnSpc>
              <a:spcBef>
                <a:spcPts val="225"/>
              </a:spcBef>
              <a:spcAft>
                <a:spcPts val="225"/>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0DAAE906-8AAE-4B53-A6A5-981574B10F1C}"/>
              </a:ext>
            </a:extLst>
          </p:cNvPr>
          <p:cNvSpPr>
            <a:spLocks noGrp="1"/>
          </p:cNvSpPr>
          <p:nvPr>
            <p:ph type="dt" sz="half" idx="2"/>
          </p:nvPr>
        </p:nvSpPr>
        <p:spPr>
          <a:xfrm>
            <a:off x="979488" y="4866324"/>
            <a:ext cx="822960" cy="140494"/>
          </a:xfrm>
          <a:prstGeom prst="rect">
            <a:avLst/>
          </a:prstGeom>
        </p:spPr>
        <p:txBody>
          <a:bodyPr lIns="0" tIns="0" rIns="0" bIns="0" anchor="b" anchorCtr="0"/>
          <a:lstStyle>
            <a:lvl1pPr fontAlgn="auto">
              <a:spcBef>
                <a:spcPts val="0"/>
              </a:spcBef>
              <a:spcAft>
                <a:spcPts val="0"/>
              </a:spcAft>
              <a:defRPr sz="900" baseline="0" smtClean="0">
                <a:solidFill>
                  <a:srgbClr val="004C97"/>
                </a:solidFill>
                <a:latin typeface="Helvetica"/>
                <a:ea typeface="+mn-ea"/>
                <a:cs typeface="+mn-cs"/>
              </a:defRPr>
            </a:lvl1pPr>
          </a:lstStyle>
          <a:p>
            <a:pPr defTabSz="342900">
              <a:defRPr/>
            </a:pPr>
            <a:fld id="{E8960EEC-6494-4B0B-9434-0B1845EA4ED8}" type="datetime1">
              <a:rPr lang="en-US" smtClean="0"/>
              <a:t>7/17/2022</a:t>
            </a:fld>
            <a:endParaRPr lang="en-US" dirty="0"/>
          </a:p>
        </p:txBody>
      </p:sp>
    </p:spTree>
    <p:extLst>
      <p:ext uri="{BB962C8B-B14F-4D97-AF65-F5344CB8AC3E}">
        <p14:creationId xmlns:p14="http://schemas.microsoft.com/office/powerpoint/2010/main" val="38051597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5" y="4010527"/>
            <a:ext cx="4003605" cy="553139"/>
          </a:xfrm>
          <a:prstGeom prst="rect">
            <a:avLst/>
          </a:prstGeom>
        </p:spPr>
        <p:txBody>
          <a:bodyPr lIns="0" tIns="0" rIns="0" bIns="0" anchor="t" anchorCtr="0"/>
          <a:lstStyle>
            <a:lvl1pPr marL="0" indent="0">
              <a:buNone/>
              <a:defRPr sz="1200" b="0" i="0" baseline="0">
                <a:solidFill>
                  <a:srgbClr val="00B5E2"/>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3" name="Title 1"/>
          <p:cNvSpPr>
            <a:spLocks noGrp="1"/>
          </p:cNvSpPr>
          <p:nvPr>
            <p:ph type="title"/>
          </p:nvPr>
        </p:nvSpPr>
        <p:spPr>
          <a:xfrm>
            <a:off x="446059" y="324459"/>
            <a:ext cx="8304267" cy="434630"/>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14" name="Text Placeholder 2"/>
          <p:cNvSpPr>
            <a:spLocks noGrp="1"/>
          </p:cNvSpPr>
          <p:nvPr>
            <p:ph type="body" idx="13"/>
          </p:nvPr>
        </p:nvSpPr>
        <p:spPr>
          <a:xfrm>
            <a:off x="4683195" y="4010527"/>
            <a:ext cx="4067130" cy="553139"/>
          </a:xfrm>
          <a:prstGeom prst="rect">
            <a:avLst/>
          </a:prstGeom>
        </p:spPr>
        <p:txBody>
          <a:bodyPr lIns="0" tIns="0" rIns="0" bIns="0" anchor="t" anchorCtr="0"/>
          <a:lstStyle>
            <a:lvl1pPr marL="0" indent="0">
              <a:buNone/>
              <a:defRPr sz="1200" b="0" i="0" baseline="0">
                <a:solidFill>
                  <a:srgbClr val="00B5E2"/>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8" name="Footer Placeholder 4"/>
          <p:cNvSpPr>
            <a:spLocks noGrp="1"/>
          </p:cNvSpPr>
          <p:nvPr>
            <p:ph type="ftr" sz="quarter" idx="17"/>
          </p:nvPr>
        </p:nvSpPr>
        <p:spPr>
          <a:xfrm>
            <a:off x="1988820" y="4866324"/>
            <a:ext cx="5497012" cy="140493"/>
          </a:xfrm>
        </p:spPr>
        <p:txBody>
          <a:bodyPr/>
          <a:lstStyle>
            <a:lvl1pPr>
              <a:defRPr/>
            </a:lvl1pPr>
          </a:lstStyle>
          <a:p>
            <a:pPr defTabSz="342900">
              <a:defRPr/>
            </a:pPr>
            <a:r>
              <a:rPr lang="en-US"/>
              <a:t>Lia Merminga |  Fermilab Perspectives  | Snowmass Meeting</a:t>
            </a:r>
            <a:endParaRPr lang="en-US" dirty="0"/>
          </a:p>
        </p:txBody>
      </p:sp>
      <p:sp>
        <p:nvSpPr>
          <p:cNvPr id="9" name="Slide Number Placeholder 5"/>
          <p:cNvSpPr>
            <a:spLocks noGrp="1"/>
          </p:cNvSpPr>
          <p:nvPr>
            <p:ph type="sldNum" sz="quarter" idx="18"/>
          </p:nvPr>
        </p:nvSpPr>
        <p:spPr>
          <a:xfrm>
            <a:off x="369806" y="4866324"/>
            <a:ext cx="525463" cy="140494"/>
          </a:xfrm>
        </p:spPr>
        <p:txBody>
          <a:bodyPr/>
          <a:lstStyle>
            <a:lvl1pPr>
              <a:defRPr/>
            </a:lvl1pPr>
          </a:lstStyle>
          <a:p>
            <a:pPr defTabSz="342900">
              <a:defRPr/>
            </a:pPr>
            <a:fld id="{68139268-D729-4C4B-81BB-35603E7F3BD0}" type="slidenum">
              <a:rPr lang="en-US" smtClean="0"/>
              <a:pPr defTabSz="342900">
                <a:defRPr/>
              </a:pPr>
              <a:t>‹#›</a:t>
            </a:fld>
            <a:endParaRPr lang="en-US" dirty="0"/>
          </a:p>
        </p:txBody>
      </p:sp>
      <p:sp>
        <p:nvSpPr>
          <p:cNvPr id="10" name="Content Placeholder 2"/>
          <p:cNvSpPr>
            <a:spLocks noGrp="1"/>
          </p:cNvSpPr>
          <p:nvPr>
            <p:ph idx="19"/>
          </p:nvPr>
        </p:nvSpPr>
        <p:spPr>
          <a:xfrm>
            <a:off x="457201" y="928687"/>
            <a:ext cx="3998846" cy="2919413"/>
          </a:xfrm>
          <a:prstGeom prst="rect">
            <a:avLst/>
          </a:prstGeom>
        </p:spPr>
        <p:txBody>
          <a:bodyPr lIns="0" rIns="0">
            <a:normAutofit/>
          </a:bodyPr>
          <a:lstStyle>
            <a:lvl1pPr marL="192024" indent="-192024">
              <a:lnSpc>
                <a:spcPct val="100000"/>
              </a:lnSpc>
              <a:spcBef>
                <a:spcPts val="450"/>
              </a:spcBef>
              <a:spcAft>
                <a:spcPts val="450"/>
              </a:spcAft>
              <a:buFont typeface="Arial"/>
              <a:buChar char="•"/>
              <a:defRPr sz="1650" b="0" i="0">
                <a:solidFill>
                  <a:srgbClr val="63666A"/>
                </a:solidFill>
                <a:latin typeface="Helvetica"/>
              </a:defRPr>
            </a:lvl1pPr>
            <a:lvl2pPr marL="429816" indent="-173831">
              <a:lnSpc>
                <a:spcPct val="100000"/>
              </a:lnSpc>
              <a:spcBef>
                <a:spcPts val="225"/>
              </a:spcBef>
              <a:spcAft>
                <a:spcPts val="225"/>
              </a:spcAft>
              <a:buSzPct val="90000"/>
              <a:buFont typeface="Lucida Grande"/>
              <a:buChar char="-"/>
              <a:defRPr sz="1500" b="0" i="0">
                <a:solidFill>
                  <a:srgbClr val="63666A"/>
                </a:solidFill>
                <a:latin typeface="Helvetica"/>
              </a:defRPr>
            </a:lvl2pPr>
            <a:lvl3pPr marL="685800" indent="-167879">
              <a:lnSpc>
                <a:spcPct val="100000"/>
              </a:lnSpc>
              <a:spcBef>
                <a:spcPts val="225"/>
              </a:spcBef>
              <a:spcAft>
                <a:spcPts val="225"/>
              </a:spcAft>
              <a:buSzPct val="88000"/>
              <a:buFont typeface="Arial"/>
              <a:buChar char="•"/>
              <a:defRPr sz="1350" b="0" i="0">
                <a:solidFill>
                  <a:srgbClr val="63666A"/>
                </a:solidFill>
                <a:latin typeface="Helvetica"/>
              </a:defRPr>
            </a:lvl3pPr>
            <a:lvl4pPr marL="900113" indent="-172641">
              <a:lnSpc>
                <a:spcPct val="100000"/>
              </a:lnSpc>
              <a:spcBef>
                <a:spcPts val="225"/>
              </a:spcBef>
              <a:spcAft>
                <a:spcPts val="225"/>
              </a:spcAft>
              <a:buSzPct val="90000"/>
              <a:buFont typeface="Lucida Grande"/>
              <a:buChar char="-"/>
              <a:defRPr sz="1200" b="0" i="0">
                <a:solidFill>
                  <a:srgbClr val="63666A"/>
                </a:solidFill>
                <a:latin typeface="Helvetica"/>
              </a:defRPr>
            </a:lvl4pPr>
            <a:lvl5pPr marL="1115616" indent="-173831">
              <a:lnSpc>
                <a:spcPct val="100000"/>
              </a:lnSpc>
              <a:spcBef>
                <a:spcPts val="225"/>
              </a:spcBef>
              <a:spcAft>
                <a:spcPts val="225"/>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20"/>
          </p:nvPr>
        </p:nvSpPr>
        <p:spPr>
          <a:xfrm>
            <a:off x="4751455" y="928687"/>
            <a:ext cx="3998846" cy="2919413"/>
          </a:xfrm>
          <a:prstGeom prst="rect">
            <a:avLst/>
          </a:prstGeom>
        </p:spPr>
        <p:txBody>
          <a:bodyPr lIns="0" rIns="0">
            <a:normAutofit/>
          </a:bodyPr>
          <a:lstStyle>
            <a:lvl1pPr marL="192024" indent="-192024" algn="l" defTabSz="342900" rtl="0" fontAlgn="base">
              <a:lnSpc>
                <a:spcPct val="100000"/>
              </a:lnSpc>
              <a:spcBef>
                <a:spcPts val="0"/>
              </a:spcBef>
              <a:spcAft>
                <a:spcPts val="0"/>
              </a:spcAft>
              <a:buFont typeface="Arial"/>
              <a:buChar char="•"/>
              <a:defRPr lang="en-US" sz="1650" b="0" i="0" kern="1200" dirty="0">
                <a:solidFill>
                  <a:srgbClr val="63666A"/>
                </a:solidFill>
                <a:latin typeface="Helvetica"/>
                <a:ea typeface="Geneva" charset="0"/>
                <a:cs typeface="Geneva" charset="0"/>
              </a:defRPr>
            </a:lvl1pPr>
            <a:lvl2pPr marL="429816" indent="-173831" algn="l" defTabSz="342900" rtl="0" fontAlgn="base">
              <a:lnSpc>
                <a:spcPct val="100000"/>
              </a:lnSpc>
              <a:spcBef>
                <a:spcPts val="225"/>
              </a:spcBef>
              <a:spcAft>
                <a:spcPts val="225"/>
              </a:spcAft>
              <a:buSzPct val="90000"/>
              <a:buFont typeface="Lucida Grande"/>
              <a:buChar char="-"/>
              <a:defRPr lang="en-US" sz="1500" b="0" i="0" kern="1200" dirty="0">
                <a:solidFill>
                  <a:srgbClr val="63666A"/>
                </a:solidFill>
                <a:latin typeface="Helvetica"/>
                <a:ea typeface="Geneva" charset="0"/>
                <a:cs typeface="Geneva" charset="0"/>
              </a:defRPr>
            </a:lvl2pPr>
            <a:lvl3pPr marL="685800" indent="-167879" algn="l" defTabSz="342900" rtl="0" fontAlgn="base">
              <a:lnSpc>
                <a:spcPct val="100000"/>
              </a:lnSpc>
              <a:spcBef>
                <a:spcPts val="225"/>
              </a:spcBef>
              <a:spcAft>
                <a:spcPts val="225"/>
              </a:spcAft>
              <a:buSzPct val="88000"/>
              <a:buFont typeface="Arial"/>
              <a:buChar char="•"/>
              <a:defRPr lang="en-US" sz="1350" b="0" i="0" kern="1200" dirty="0">
                <a:solidFill>
                  <a:srgbClr val="63666A"/>
                </a:solidFill>
                <a:latin typeface="Helvetica"/>
                <a:ea typeface="Geneva" charset="0"/>
                <a:cs typeface="Geneva" charset="0"/>
              </a:defRPr>
            </a:lvl3pPr>
            <a:lvl4pPr marL="900113" indent="-172641" algn="l" defTabSz="342900" rtl="0" fontAlgn="base">
              <a:lnSpc>
                <a:spcPct val="100000"/>
              </a:lnSpc>
              <a:spcBef>
                <a:spcPts val="225"/>
              </a:spcBef>
              <a:spcAft>
                <a:spcPts val="225"/>
              </a:spcAft>
              <a:buSzPct val="90000"/>
              <a:buFont typeface="Lucida Grande"/>
              <a:buChar char="-"/>
              <a:defRPr lang="en-US" sz="1200" b="0" i="0" kern="1200" dirty="0">
                <a:solidFill>
                  <a:srgbClr val="63666A"/>
                </a:solidFill>
                <a:latin typeface="Helvetica"/>
                <a:ea typeface="Geneva" charset="0"/>
                <a:cs typeface="Geneva" charset="0"/>
              </a:defRPr>
            </a:lvl4pPr>
            <a:lvl5pPr marL="1115616" indent="-173831" algn="l" defTabSz="342900" rtl="0" fontAlgn="base">
              <a:lnSpc>
                <a:spcPct val="100000"/>
              </a:lnSpc>
              <a:spcBef>
                <a:spcPts val="225"/>
              </a:spcBef>
              <a:spcAft>
                <a:spcPts val="225"/>
              </a:spcAft>
              <a:buSzPct val="88000"/>
              <a:buFont typeface="Arial"/>
              <a:buChar char="•"/>
              <a:defRPr lang="en-US" sz="1050" b="0" i="0" kern="1200" dirty="0">
                <a:solidFill>
                  <a:srgbClr val="63666A"/>
                </a:solidFill>
                <a:latin typeface="Helvetica"/>
                <a:ea typeface="Geneva" charset="0"/>
                <a:cs typeface="Geneva" charset="0"/>
              </a:defRPr>
            </a:lvl5pPr>
          </a:lstStyle>
          <a:p>
            <a:pPr marL="192024" lvl="0" indent="-198882" algn="l" defTabSz="342900" rtl="0" fontAlgn="base">
              <a:lnSpc>
                <a:spcPct val="100000"/>
              </a:lnSpc>
              <a:spcBef>
                <a:spcPts val="450"/>
              </a:spcBef>
              <a:spcAft>
                <a:spcPts val="450"/>
              </a:spcAft>
              <a:buFont typeface="Arial"/>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E57BC82D-A827-42AE-A090-8B827C4B3988}"/>
              </a:ext>
            </a:extLst>
          </p:cNvPr>
          <p:cNvSpPr>
            <a:spLocks noGrp="1"/>
          </p:cNvSpPr>
          <p:nvPr>
            <p:ph type="dt" sz="half" idx="2"/>
          </p:nvPr>
        </p:nvSpPr>
        <p:spPr>
          <a:xfrm>
            <a:off x="979489" y="4866324"/>
            <a:ext cx="864408" cy="140494"/>
          </a:xfrm>
          <a:prstGeom prst="rect">
            <a:avLst/>
          </a:prstGeom>
        </p:spPr>
        <p:txBody>
          <a:bodyPr lIns="0" tIns="0" rIns="0" bIns="0" anchor="b" anchorCtr="0"/>
          <a:lstStyle>
            <a:lvl1pPr fontAlgn="auto">
              <a:spcBef>
                <a:spcPts val="0"/>
              </a:spcBef>
              <a:spcAft>
                <a:spcPts val="0"/>
              </a:spcAft>
              <a:defRPr sz="900" baseline="0" smtClean="0">
                <a:solidFill>
                  <a:srgbClr val="004C97"/>
                </a:solidFill>
                <a:latin typeface="Helvetica"/>
                <a:ea typeface="+mn-ea"/>
                <a:cs typeface="+mn-cs"/>
              </a:defRPr>
            </a:lvl1pPr>
          </a:lstStyle>
          <a:p>
            <a:pPr defTabSz="342900">
              <a:defRPr/>
            </a:pPr>
            <a:fld id="{D53141D0-67FE-4FF3-8414-F7C0C640339F}" type="datetime1">
              <a:rPr lang="en-US" smtClean="0"/>
              <a:t>7/17/2022</a:t>
            </a:fld>
            <a:endParaRPr lang="en-US" dirty="0"/>
          </a:p>
        </p:txBody>
      </p:sp>
    </p:spTree>
    <p:extLst>
      <p:ext uri="{BB962C8B-B14F-4D97-AF65-F5344CB8AC3E}">
        <p14:creationId xmlns:p14="http://schemas.microsoft.com/office/powerpoint/2010/main" val="29934997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457201" y="324458"/>
            <a:ext cx="8293100" cy="485218"/>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13" name="Picture Placeholder 12"/>
          <p:cNvSpPr>
            <a:spLocks noGrp="1"/>
          </p:cNvSpPr>
          <p:nvPr>
            <p:ph type="pic" sz="quarter" idx="10"/>
          </p:nvPr>
        </p:nvSpPr>
        <p:spPr>
          <a:xfrm>
            <a:off x="457201" y="928689"/>
            <a:ext cx="8293100" cy="3634979"/>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5" name="Footer Placeholder 4"/>
          <p:cNvSpPr>
            <a:spLocks noGrp="1"/>
          </p:cNvSpPr>
          <p:nvPr>
            <p:ph type="ftr" sz="quarter" idx="12"/>
          </p:nvPr>
        </p:nvSpPr>
        <p:spPr>
          <a:xfrm>
            <a:off x="1988820" y="4866324"/>
            <a:ext cx="5327489" cy="140494"/>
          </a:xfrm>
        </p:spPr>
        <p:txBody>
          <a:bodyPr/>
          <a:lstStyle>
            <a:lvl1pPr>
              <a:defRPr/>
            </a:lvl1pPr>
          </a:lstStyle>
          <a:p>
            <a:pPr defTabSz="342900">
              <a:defRPr/>
            </a:pPr>
            <a:r>
              <a:rPr lang="en-US"/>
              <a:t>Lia Merminga |  Fermilab Perspectives  | Snowmass Meeting</a:t>
            </a:r>
            <a:endParaRPr lang="en-US" dirty="0"/>
          </a:p>
        </p:txBody>
      </p:sp>
      <p:sp>
        <p:nvSpPr>
          <p:cNvPr id="6" name="Slide Number Placeholder 5"/>
          <p:cNvSpPr>
            <a:spLocks noGrp="1"/>
          </p:cNvSpPr>
          <p:nvPr>
            <p:ph type="sldNum" sz="quarter" idx="13"/>
          </p:nvPr>
        </p:nvSpPr>
        <p:spPr>
          <a:xfrm>
            <a:off x="369264" y="4866324"/>
            <a:ext cx="525463" cy="140494"/>
          </a:xfrm>
        </p:spPr>
        <p:txBody>
          <a:bodyPr/>
          <a:lstStyle>
            <a:lvl1pPr>
              <a:defRPr/>
            </a:lvl1pPr>
          </a:lstStyle>
          <a:p>
            <a:pPr defTabSz="342900">
              <a:defRPr/>
            </a:pPr>
            <a:fld id="{C663080B-B7DD-F94E-BF93-E5AF96AB2174}" type="slidenum">
              <a:rPr lang="en-US" smtClean="0"/>
              <a:pPr defTabSz="342900">
                <a:defRPr/>
              </a:pPr>
              <a:t>‹#›</a:t>
            </a:fld>
            <a:endParaRPr lang="en-US" dirty="0"/>
          </a:p>
        </p:txBody>
      </p:sp>
      <p:sp>
        <p:nvSpPr>
          <p:cNvPr id="7" name="Date Placeholder 3">
            <a:extLst>
              <a:ext uri="{FF2B5EF4-FFF2-40B4-BE49-F238E27FC236}">
                <a16:creationId xmlns:a16="http://schemas.microsoft.com/office/drawing/2014/main" id="{980F84C3-AAAD-42A4-BF3D-6ACE9E350A58}"/>
              </a:ext>
            </a:extLst>
          </p:cNvPr>
          <p:cNvSpPr>
            <a:spLocks noGrp="1"/>
          </p:cNvSpPr>
          <p:nvPr>
            <p:ph type="dt" sz="half" idx="2"/>
          </p:nvPr>
        </p:nvSpPr>
        <p:spPr>
          <a:xfrm>
            <a:off x="979489" y="4866324"/>
            <a:ext cx="822960" cy="140494"/>
          </a:xfrm>
          <a:prstGeom prst="rect">
            <a:avLst/>
          </a:prstGeom>
        </p:spPr>
        <p:txBody>
          <a:bodyPr lIns="0" tIns="0" rIns="0" bIns="0" anchor="b" anchorCtr="0"/>
          <a:lstStyle>
            <a:lvl1pPr fontAlgn="auto">
              <a:spcBef>
                <a:spcPts val="0"/>
              </a:spcBef>
              <a:spcAft>
                <a:spcPts val="0"/>
              </a:spcAft>
              <a:defRPr sz="900" baseline="0" smtClean="0">
                <a:solidFill>
                  <a:srgbClr val="004C97"/>
                </a:solidFill>
                <a:latin typeface="Helvetica"/>
                <a:ea typeface="+mn-ea"/>
                <a:cs typeface="+mn-cs"/>
              </a:defRPr>
            </a:lvl1pPr>
          </a:lstStyle>
          <a:p>
            <a:pPr defTabSz="342900">
              <a:defRPr/>
            </a:pPr>
            <a:fld id="{4914D53B-CB5C-45BE-B5D4-7E8C8CDB37BD}" type="datetime1">
              <a:rPr lang="en-US" smtClean="0"/>
              <a:t>7/17/2022</a:t>
            </a:fld>
            <a:endParaRPr lang="en-US" dirty="0"/>
          </a:p>
        </p:txBody>
      </p:sp>
    </p:spTree>
    <p:extLst>
      <p:ext uri="{BB962C8B-B14F-4D97-AF65-F5344CB8AC3E}">
        <p14:creationId xmlns:p14="http://schemas.microsoft.com/office/powerpoint/2010/main" val="218036166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1"/>
            <a:ext cx="9144000" cy="4574381"/>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4" name="Footer Placeholder 4"/>
          <p:cNvSpPr>
            <a:spLocks noGrp="1"/>
          </p:cNvSpPr>
          <p:nvPr>
            <p:ph type="ftr" sz="quarter" idx="12"/>
          </p:nvPr>
        </p:nvSpPr>
        <p:spPr/>
        <p:txBody>
          <a:bodyPr/>
          <a:lstStyle>
            <a:lvl1pPr>
              <a:defRPr/>
            </a:lvl1pPr>
          </a:lstStyle>
          <a:p>
            <a:pPr defTabSz="342900">
              <a:defRPr/>
            </a:pPr>
            <a:r>
              <a:rPr lang="en-US"/>
              <a:t>Lia Merminga |  Fermilab Perspectives  | Snowmass Meeting</a:t>
            </a:r>
            <a:endParaRPr lang="en-US" dirty="0"/>
          </a:p>
        </p:txBody>
      </p:sp>
      <p:sp>
        <p:nvSpPr>
          <p:cNvPr id="5" name="Slide Number Placeholder 5"/>
          <p:cNvSpPr>
            <a:spLocks noGrp="1"/>
          </p:cNvSpPr>
          <p:nvPr>
            <p:ph type="sldNum" sz="quarter" idx="13"/>
          </p:nvPr>
        </p:nvSpPr>
        <p:spPr>
          <a:xfrm>
            <a:off x="370332" y="4866323"/>
            <a:ext cx="525463" cy="140494"/>
          </a:xfrm>
        </p:spPr>
        <p:txBody>
          <a:bodyPr/>
          <a:lstStyle>
            <a:lvl1pPr>
              <a:defRPr/>
            </a:lvl1pPr>
          </a:lstStyle>
          <a:p>
            <a:pPr defTabSz="342900">
              <a:defRPr/>
            </a:pPr>
            <a:fld id="{72F71154-E60D-9942-9C7E-C9963561CB3F}" type="slidenum">
              <a:rPr lang="en-US" smtClean="0"/>
              <a:pPr defTabSz="342900">
                <a:defRPr/>
              </a:pPr>
              <a:t>‹#›</a:t>
            </a:fld>
            <a:endParaRPr lang="en-US" dirty="0"/>
          </a:p>
        </p:txBody>
      </p:sp>
      <p:sp>
        <p:nvSpPr>
          <p:cNvPr id="6" name="Date Placeholder 3">
            <a:extLst>
              <a:ext uri="{FF2B5EF4-FFF2-40B4-BE49-F238E27FC236}">
                <a16:creationId xmlns:a16="http://schemas.microsoft.com/office/drawing/2014/main" id="{03F8F6C8-BAAF-4D4A-A3A0-448596DDB28C}"/>
              </a:ext>
            </a:extLst>
          </p:cNvPr>
          <p:cNvSpPr>
            <a:spLocks noGrp="1"/>
          </p:cNvSpPr>
          <p:nvPr>
            <p:ph type="dt" sz="half" idx="2"/>
          </p:nvPr>
        </p:nvSpPr>
        <p:spPr>
          <a:xfrm>
            <a:off x="979488" y="4866324"/>
            <a:ext cx="822960" cy="140494"/>
          </a:xfrm>
          <a:prstGeom prst="rect">
            <a:avLst/>
          </a:prstGeom>
        </p:spPr>
        <p:txBody>
          <a:bodyPr lIns="0" tIns="0" rIns="0" bIns="0" anchor="b" anchorCtr="0"/>
          <a:lstStyle>
            <a:lvl1pPr fontAlgn="auto">
              <a:spcBef>
                <a:spcPts val="0"/>
              </a:spcBef>
              <a:spcAft>
                <a:spcPts val="0"/>
              </a:spcAft>
              <a:defRPr sz="900" baseline="0" smtClean="0">
                <a:solidFill>
                  <a:srgbClr val="004C97"/>
                </a:solidFill>
                <a:latin typeface="Helvetica"/>
                <a:ea typeface="+mn-ea"/>
                <a:cs typeface="+mn-cs"/>
              </a:defRPr>
            </a:lvl1pPr>
          </a:lstStyle>
          <a:p>
            <a:pPr defTabSz="342900">
              <a:defRPr/>
            </a:pPr>
            <a:fld id="{F7A15C17-ED74-427E-98CD-498E7666960C}" type="datetime1">
              <a:rPr lang="en-US" smtClean="0"/>
              <a:t>7/17/2022</a:t>
            </a:fld>
            <a:endParaRPr lang="en-US" dirty="0"/>
          </a:p>
        </p:txBody>
      </p:sp>
    </p:spTree>
    <p:extLst>
      <p:ext uri="{BB962C8B-B14F-4D97-AF65-F5344CB8AC3E}">
        <p14:creationId xmlns:p14="http://schemas.microsoft.com/office/powerpoint/2010/main" val="13345556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3881930"/>
            <a:ext cx="3017520" cy="686499"/>
          </a:xfrm>
          <a:prstGeom prst="rect">
            <a:avLst/>
          </a:prstGeom>
        </p:spPr>
        <p:txBody>
          <a:bodyPr lIns="0" tIns="0" rIns="0" bIns="0" anchor="t" anchorCtr="0"/>
          <a:lstStyle>
            <a:lvl1pPr marL="0" indent="0">
              <a:buNone/>
              <a:defRPr sz="1200" b="0" i="0" baseline="0">
                <a:solidFill>
                  <a:srgbClr val="00B5E2"/>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4" name="Picture Placeholder 12"/>
          <p:cNvSpPr>
            <a:spLocks noGrp="1"/>
          </p:cNvSpPr>
          <p:nvPr>
            <p:ph type="pic" sz="quarter" idx="15"/>
          </p:nvPr>
        </p:nvSpPr>
        <p:spPr>
          <a:xfrm>
            <a:off x="3716339" y="928688"/>
            <a:ext cx="5033962" cy="3639741"/>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7" name="Footer Placeholder 4"/>
          <p:cNvSpPr>
            <a:spLocks noGrp="1"/>
          </p:cNvSpPr>
          <p:nvPr>
            <p:ph type="ftr" sz="quarter" idx="17"/>
          </p:nvPr>
        </p:nvSpPr>
        <p:spPr/>
        <p:txBody>
          <a:bodyPr/>
          <a:lstStyle>
            <a:lvl1pPr>
              <a:defRPr sz="900" baseline="0" dirty="0">
                <a:solidFill>
                  <a:srgbClr val="004C97"/>
                </a:solidFill>
                <a:latin typeface="Helvetica"/>
              </a:defRPr>
            </a:lvl1pPr>
          </a:lstStyle>
          <a:p>
            <a:pPr defTabSz="342900">
              <a:defRPr/>
            </a:pPr>
            <a:r>
              <a:rPr lang="en-US"/>
              <a:t>Lia Merminga |  Fermilab Perspectives  | Snowmass Meeting</a:t>
            </a:r>
          </a:p>
        </p:txBody>
      </p:sp>
      <p:sp>
        <p:nvSpPr>
          <p:cNvPr id="8" name="Slide Number Placeholder 5"/>
          <p:cNvSpPr>
            <a:spLocks noGrp="1"/>
          </p:cNvSpPr>
          <p:nvPr>
            <p:ph type="sldNum" sz="quarter" idx="18"/>
          </p:nvPr>
        </p:nvSpPr>
        <p:spPr/>
        <p:txBody>
          <a:bodyPr/>
          <a:lstStyle>
            <a:lvl1pPr>
              <a:defRPr sz="900" b="1" i="0" baseline="0" smtClean="0">
                <a:solidFill>
                  <a:srgbClr val="004C97"/>
                </a:solidFill>
                <a:latin typeface="Helvetica"/>
              </a:defRPr>
            </a:lvl1pPr>
          </a:lstStyle>
          <a:p>
            <a:pPr defTabSz="342900">
              <a:defRPr/>
            </a:pPr>
            <a:fld id="{609735B5-E0F8-D44A-A3DE-E2CD0DCDE7CF}" type="slidenum">
              <a:rPr lang="en-US" smtClean="0"/>
              <a:pPr defTabSz="342900">
                <a:defRPr/>
              </a:pPr>
              <a:t>‹#›</a:t>
            </a:fld>
            <a:endParaRPr lang="en-US" dirty="0"/>
          </a:p>
        </p:txBody>
      </p:sp>
      <p:sp>
        <p:nvSpPr>
          <p:cNvPr id="2" name="Title 1"/>
          <p:cNvSpPr>
            <a:spLocks noGrp="1"/>
          </p:cNvSpPr>
          <p:nvPr>
            <p:ph type="title"/>
          </p:nvPr>
        </p:nvSpPr>
        <p:spPr>
          <a:xfrm>
            <a:off x="457201" y="321823"/>
            <a:ext cx="8293100" cy="485327"/>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9" name="Content Placeholder 2"/>
          <p:cNvSpPr>
            <a:spLocks noGrp="1"/>
          </p:cNvSpPr>
          <p:nvPr>
            <p:ph idx="19"/>
          </p:nvPr>
        </p:nvSpPr>
        <p:spPr>
          <a:xfrm>
            <a:off x="457200" y="928688"/>
            <a:ext cx="3017524" cy="2792016"/>
          </a:xfrm>
          <a:prstGeom prst="rect">
            <a:avLst/>
          </a:prstGeom>
        </p:spPr>
        <p:txBody>
          <a:bodyPr lIns="0" rIns="0">
            <a:normAutofit/>
          </a:bodyPr>
          <a:lstStyle>
            <a:lvl1pPr marL="192024" indent="-192024">
              <a:lnSpc>
                <a:spcPct val="100000"/>
              </a:lnSpc>
              <a:spcBef>
                <a:spcPts val="450"/>
              </a:spcBef>
              <a:spcAft>
                <a:spcPts val="450"/>
              </a:spcAft>
              <a:buFont typeface="Arial"/>
              <a:buChar char="•"/>
              <a:defRPr sz="1650" b="0" i="0">
                <a:solidFill>
                  <a:srgbClr val="63666A"/>
                </a:solidFill>
                <a:latin typeface="Helvetica"/>
              </a:defRPr>
            </a:lvl1pPr>
            <a:lvl2pPr marL="429816" indent="-173831">
              <a:lnSpc>
                <a:spcPct val="100000"/>
              </a:lnSpc>
              <a:spcBef>
                <a:spcPts val="225"/>
              </a:spcBef>
              <a:spcAft>
                <a:spcPts val="225"/>
              </a:spcAft>
              <a:buSzPct val="90000"/>
              <a:buFont typeface="Lucida Grande"/>
              <a:buChar char="-"/>
              <a:defRPr sz="1500" b="0" i="0">
                <a:solidFill>
                  <a:srgbClr val="63666A"/>
                </a:solidFill>
                <a:latin typeface="Helvetica"/>
              </a:defRPr>
            </a:lvl2pPr>
            <a:lvl3pPr marL="685800" indent="-167879">
              <a:lnSpc>
                <a:spcPct val="100000"/>
              </a:lnSpc>
              <a:spcBef>
                <a:spcPts val="225"/>
              </a:spcBef>
              <a:spcAft>
                <a:spcPts val="225"/>
              </a:spcAft>
              <a:buSzPct val="88000"/>
              <a:buFont typeface="Arial"/>
              <a:buChar char="•"/>
              <a:defRPr sz="1350" b="0" i="0">
                <a:solidFill>
                  <a:srgbClr val="63666A"/>
                </a:solidFill>
                <a:latin typeface="Helvetica"/>
              </a:defRPr>
            </a:lvl3pPr>
            <a:lvl4pPr marL="900113" indent="-172641">
              <a:lnSpc>
                <a:spcPct val="100000"/>
              </a:lnSpc>
              <a:spcBef>
                <a:spcPts val="225"/>
              </a:spcBef>
              <a:spcAft>
                <a:spcPts val="225"/>
              </a:spcAft>
              <a:buSzPct val="90000"/>
              <a:buFont typeface="Lucida Grande"/>
              <a:buChar char="-"/>
              <a:defRPr sz="1200" b="0" i="0">
                <a:solidFill>
                  <a:srgbClr val="63666A"/>
                </a:solidFill>
                <a:latin typeface="Helvetica"/>
              </a:defRPr>
            </a:lvl4pPr>
            <a:lvl5pPr marL="1115616" indent="-173831">
              <a:lnSpc>
                <a:spcPct val="100000"/>
              </a:lnSpc>
              <a:spcBef>
                <a:spcPts val="225"/>
              </a:spcBef>
              <a:spcAft>
                <a:spcPts val="225"/>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9C23A2E0-AF67-414B-A4B4-E66525B2D5BB}"/>
              </a:ext>
            </a:extLst>
          </p:cNvPr>
          <p:cNvSpPr>
            <a:spLocks noGrp="1"/>
          </p:cNvSpPr>
          <p:nvPr>
            <p:ph type="dt" sz="half" idx="2"/>
          </p:nvPr>
        </p:nvSpPr>
        <p:spPr>
          <a:xfrm>
            <a:off x="979489" y="4866324"/>
            <a:ext cx="822960" cy="140494"/>
          </a:xfrm>
          <a:prstGeom prst="rect">
            <a:avLst/>
          </a:prstGeom>
        </p:spPr>
        <p:txBody>
          <a:bodyPr lIns="0" tIns="0" rIns="0" bIns="0" anchor="b" anchorCtr="0"/>
          <a:lstStyle>
            <a:lvl1pPr fontAlgn="auto">
              <a:spcBef>
                <a:spcPts val="0"/>
              </a:spcBef>
              <a:spcAft>
                <a:spcPts val="0"/>
              </a:spcAft>
              <a:defRPr sz="900" baseline="0" smtClean="0">
                <a:solidFill>
                  <a:srgbClr val="004C97"/>
                </a:solidFill>
                <a:latin typeface="Helvetica"/>
                <a:ea typeface="+mn-ea"/>
                <a:cs typeface="+mn-cs"/>
              </a:defRPr>
            </a:lvl1pPr>
          </a:lstStyle>
          <a:p>
            <a:pPr defTabSz="342900">
              <a:defRPr/>
            </a:pPr>
            <a:fld id="{9C97AB02-307E-4775-BC8D-EE563427E520}" type="datetime1">
              <a:rPr lang="en-US" smtClean="0"/>
              <a:t>7/17/2022</a:t>
            </a:fld>
            <a:endParaRPr lang="en-US" dirty="0"/>
          </a:p>
        </p:txBody>
      </p:sp>
    </p:spTree>
    <p:extLst>
      <p:ext uri="{BB962C8B-B14F-4D97-AF65-F5344CB8AC3E}">
        <p14:creationId xmlns:p14="http://schemas.microsoft.com/office/powerpoint/2010/main" val="417141055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920354"/>
            <a:ext cx="8296275" cy="3181388"/>
          </a:xfrm>
          <a:prstGeom prst="rect">
            <a:avLst/>
          </a:prstGeom>
        </p:spPr>
        <p:txBody>
          <a:bodyPr/>
          <a:lstStyle>
            <a:lvl1pPr marL="0" indent="0">
              <a:buNone/>
              <a:defRPr sz="2400">
                <a:solidFill>
                  <a:srgbClr val="63666A"/>
                </a:solidFill>
                <a:latin typeface="Helvetica"/>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12" name="Text Placeholder 2"/>
          <p:cNvSpPr>
            <a:spLocks noGrp="1"/>
          </p:cNvSpPr>
          <p:nvPr>
            <p:ph type="body" idx="11"/>
          </p:nvPr>
        </p:nvSpPr>
        <p:spPr>
          <a:xfrm>
            <a:off x="457204" y="4264588"/>
            <a:ext cx="8293095" cy="329804"/>
          </a:xfrm>
          <a:prstGeom prst="rect">
            <a:avLst/>
          </a:prstGeom>
        </p:spPr>
        <p:txBody>
          <a:bodyPr lIns="0" tIns="0" rIns="0" bIns="0" anchor="t" anchorCtr="0"/>
          <a:lstStyle>
            <a:lvl1pPr marL="0" indent="0">
              <a:buNone/>
              <a:defRPr sz="1200" b="0" i="0" baseline="0">
                <a:solidFill>
                  <a:srgbClr val="00B5E2"/>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Footer Placeholder 4"/>
          <p:cNvSpPr>
            <a:spLocks noGrp="1"/>
          </p:cNvSpPr>
          <p:nvPr>
            <p:ph type="ftr" sz="quarter" idx="13"/>
          </p:nvPr>
        </p:nvSpPr>
        <p:spPr/>
        <p:txBody>
          <a:bodyPr/>
          <a:lstStyle>
            <a:lvl1pPr>
              <a:defRPr sz="900" baseline="0" dirty="0">
                <a:solidFill>
                  <a:srgbClr val="004C97"/>
                </a:solidFill>
                <a:latin typeface="Helvetica"/>
              </a:defRPr>
            </a:lvl1pPr>
          </a:lstStyle>
          <a:p>
            <a:pPr defTabSz="342900">
              <a:defRPr/>
            </a:pPr>
            <a:r>
              <a:rPr lang="en-US"/>
              <a:t>Lia Merminga |  Fermilab Perspectives  | Snowmass Meeting</a:t>
            </a:r>
          </a:p>
        </p:txBody>
      </p:sp>
      <p:sp>
        <p:nvSpPr>
          <p:cNvPr id="7" name="Slide Number Placeholder 5"/>
          <p:cNvSpPr>
            <a:spLocks noGrp="1"/>
          </p:cNvSpPr>
          <p:nvPr>
            <p:ph type="sldNum" sz="quarter" idx="14"/>
          </p:nvPr>
        </p:nvSpPr>
        <p:spPr/>
        <p:txBody>
          <a:bodyPr/>
          <a:lstStyle>
            <a:lvl1pPr>
              <a:defRPr sz="900" b="1" i="0" baseline="0" smtClean="0">
                <a:solidFill>
                  <a:srgbClr val="004C97"/>
                </a:solidFill>
                <a:latin typeface="Helvetica"/>
              </a:defRPr>
            </a:lvl1pPr>
          </a:lstStyle>
          <a:p>
            <a:pPr defTabSz="342900">
              <a:defRPr/>
            </a:pPr>
            <a:fld id="{D7C6703C-D516-5C41-9D7B-DB72F4B68AE4}" type="slidenum">
              <a:rPr lang="en-US" smtClean="0"/>
              <a:pPr defTabSz="342900">
                <a:defRPr/>
              </a:pPr>
              <a:t>‹#›</a:t>
            </a:fld>
            <a:endParaRPr lang="en-US" dirty="0"/>
          </a:p>
        </p:txBody>
      </p:sp>
      <p:sp>
        <p:nvSpPr>
          <p:cNvPr id="2" name="Title 1"/>
          <p:cNvSpPr>
            <a:spLocks noGrp="1"/>
          </p:cNvSpPr>
          <p:nvPr>
            <p:ph type="title"/>
          </p:nvPr>
        </p:nvSpPr>
        <p:spPr>
          <a:xfrm>
            <a:off x="457205" y="319177"/>
            <a:ext cx="8293096" cy="452825"/>
          </a:xfrm>
          <a:prstGeom prst="rect">
            <a:avLst/>
          </a:prstGeom>
        </p:spPr>
        <p:txBody>
          <a:bodyPr vert="horz" lIns="0" tIns="0" rIns="0" bIns="0"/>
          <a:lstStyle>
            <a:lvl1pPr algn="l">
              <a:defRPr sz="1650" b="1" i="0" baseline="0">
                <a:solidFill>
                  <a:srgbClr val="004C97"/>
                </a:solidFill>
                <a:latin typeface="Helvetica"/>
              </a:defRPr>
            </a:lvl1pPr>
          </a:lstStyle>
          <a:p>
            <a:r>
              <a:rPr lang="en-US"/>
              <a:t>Click to edit Master title style</a:t>
            </a:r>
          </a:p>
        </p:txBody>
      </p:sp>
      <p:sp>
        <p:nvSpPr>
          <p:cNvPr id="8" name="Date Placeholder 3">
            <a:extLst>
              <a:ext uri="{FF2B5EF4-FFF2-40B4-BE49-F238E27FC236}">
                <a16:creationId xmlns:a16="http://schemas.microsoft.com/office/drawing/2014/main" id="{1B9DBF6E-42F6-4744-BB00-707B0BEDCBDF}"/>
              </a:ext>
            </a:extLst>
          </p:cNvPr>
          <p:cNvSpPr>
            <a:spLocks noGrp="1"/>
          </p:cNvSpPr>
          <p:nvPr>
            <p:ph type="dt" sz="half" idx="2"/>
          </p:nvPr>
        </p:nvSpPr>
        <p:spPr>
          <a:xfrm>
            <a:off x="979488" y="4866324"/>
            <a:ext cx="822960" cy="140494"/>
          </a:xfrm>
          <a:prstGeom prst="rect">
            <a:avLst/>
          </a:prstGeom>
        </p:spPr>
        <p:txBody>
          <a:bodyPr lIns="0" tIns="0" rIns="0" bIns="0" anchor="b" anchorCtr="0"/>
          <a:lstStyle>
            <a:lvl1pPr fontAlgn="auto">
              <a:spcBef>
                <a:spcPts val="0"/>
              </a:spcBef>
              <a:spcAft>
                <a:spcPts val="0"/>
              </a:spcAft>
              <a:defRPr sz="900" baseline="0" smtClean="0">
                <a:solidFill>
                  <a:srgbClr val="004C97"/>
                </a:solidFill>
                <a:latin typeface="Helvetica"/>
                <a:ea typeface="+mn-ea"/>
                <a:cs typeface="+mn-cs"/>
              </a:defRPr>
            </a:lvl1pPr>
          </a:lstStyle>
          <a:p>
            <a:pPr defTabSz="342900">
              <a:defRPr/>
            </a:pPr>
            <a:fld id="{6674CD07-C487-43D6-9BD0-955004901CDA}" type="datetime1">
              <a:rPr lang="en-US" smtClean="0"/>
              <a:t>7/17/2022</a:t>
            </a:fld>
            <a:endParaRPr lang="en-US" dirty="0"/>
          </a:p>
        </p:txBody>
      </p:sp>
    </p:spTree>
    <p:extLst>
      <p:ext uri="{BB962C8B-B14F-4D97-AF65-F5344CB8AC3E}">
        <p14:creationId xmlns:p14="http://schemas.microsoft.com/office/powerpoint/2010/main" val="6523269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05979"/>
            <a:ext cx="82296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3300"/>
          </a:p>
        </p:txBody>
      </p:sp>
      <p:sp>
        <p:nvSpPr>
          <p:cNvPr id="2" name="Title 1"/>
          <p:cNvSpPr>
            <a:spLocks noGrp="1"/>
          </p:cNvSpPr>
          <p:nvPr>
            <p:ph type="title"/>
          </p:nvPr>
        </p:nvSpPr>
        <p:spPr>
          <a:xfrm>
            <a:off x="457201" y="324458"/>
            <a:ext cx="8293100" cy="426951"/>
          </a:xfrm>
          <a:prstGeom prst="rect">
            <a:avLst/>
          </a:prstGeom>
        </p:spPr>
        <p:txBody>
          <a:bodyPr vert="horz" lIns="0" tIns="0" rIns="0" bIns="0"/>
          <a:lstStyle>
            <a:lvl1pPr algn="l">
              <a:defRPr sz="1650" b="1" i="0" baseline="0">
                <a:solidFill>
                  <a:srgbClr val="004C97"/>
                </a:solidFill>
                <a:latin typeface="Helvetica"/>
              </a:defRPr>
            </a:lvl1pPr>
          </a:lstStyle>
          <a:p>
            <a:r>
              <a:rPr lang="en-US"/>
              <a:t>Click to edit Master title style</a:t>
            </a:r>
          </a:p>
        </p:txBody>
      </p:sp>
      <p:sp>
        <p:nvSpPr>
          <p:cNvPr id="5" name="Footer Placeholder 4"/>
          <p:cNvSpPr>
            <a:spLocks noGrp="1"/>
          </p:cNvSpPr>
          <p:nvPr>
            <p:ph type="ftr" sz="quarter" idx="11"/>
          </p:nvPr>
        </p:nvSpPr>
        <p:spPr>
          <a:xfrm>
            <a:off x="1949522" y="4866324"/>
            <a:ext cx="5224409" cy="140494"/>
          </a:xfrm>
        </p:spPr>
        <p:txBody>
          <a:bodyPr/>
          <a:lstStyle/>
          <a:p>
            <a:pPr>
              <a:defRPr/>
            </a:pPr>
            <a:r>
              <a:rPr lang="it-IT"/>
              <a:t>Lia Merminga |  Fermilab Perspectives  | Snowmass Meeting</a:t>
            </a:r>
            <a:endParaRPr lang="en-US"/>
          </a:p>
        </p:txBody>
      </p:sp>
      <p:sp>
        <p:nvSpPr>
          <p:cNvPr id="6" name="Slide Number Placeholder 5"/>
          <p:cNvSpPr>
            <a:spLocks noGrp="1"/>
          </p:cNvSpPr>
          <p:nvPr>
            <p:ph type="sldNum" sz="quarter" idx="12"/>
          </p:nvPr>
        </p:nvSpPr>
        <p:spPr>
          <a:xfrm>
            <a:off x="369264" y="4866324"/>
            <a:ext cx="525463" cy="140494"/>
          </a:xfrm>
        </p:spPr>
        <p:txBody>
          <a:bodyPr/>
          <a:lstStyle/>
          <a:p>
            <a:pPr>
              <a:defRPr/>
            </a:pPr>
            <a:fld id="{0C39C72E-2A13-EB4D-AD45-6D4E6ACAED8D}" type="slidenum">
              <a:rPr lang="en-US" smtClean="0"/>
              <a:pPr>
                <a:defRPr/>
              </a:pPr>
              <a:t>‹#›</a:t>
            </a:fld>
            <a:endParaRPr lang="en-US"/>
          </a:p>
        </p:txBody>
      </p:sp>
      <p:sp>
        <p:nvSpPr>
          <p:cNvPr id="8" name="Content Placeholder 2"/>
          <p:cNvSpPr>
            <a:spLocks noGrp="1"/>
          </p:cNvSpPr>
          <p:nvPr>
            <p:ph idx="13"/>
          </p:nvPr>
        </p:nvSpPr>
        <p:spPr>
          <a:xfrm>
            <a:off x="457201" y="928687"/>
            <a:ext cx="8293100" cy="3634979"/>
          </a:xfrm>
          <a:prstGeom prst="rect">
            <a:avLst/>
          </a:prstGeom>
        </p:spPr>
        <p:txBody>
          <a:bodyPr lIns="0" rIns="0"/>
          <a:lstStyle>
            <a:lvl1pPr marL="192024" indent="-198882">
              <a:lnSpc>
                <a:spcPct val="100000"/>
              </a:lnSpc>
              <a:spcBef>
                <a:spcPts val="450"/>
              </a:spcBef>
              <a:spcAft>
                <a:spcPts val="450"/>
              </a:spcAft>
              <a:buFont typeface="Arial"/>
              <a:buChar char="•"/>
              <a:defRPr sz="1650" b="0" i="0">
                <a:solidFill>
                  <a:srgbClr val="63666A"/>
                </a:solidFill>
                <a:latin typeface="Helvetica"/>
              </a:defRPr>
            </a:lvl1pPr>
            <a:lvl2pPr marL="240030" indent="192024">
              <a:lnSpc>
                <a:spcPct val="100000"/>
              </a:lnSpc>
              <a:spcBef>
                <a:spcPts val="225"/>
              </a:spcBef>
              <a:spcAft>
                <a:spcPts val="225"/>
              </a:spcAft>
              <a:buSzPct val="90000"/>
              <a:buFont typeface="Lucida Grande"/>
              <a:buChar char="-"/>
              <a:defRPr sz="1500" b="0" i="0">
                <a:solidFill>
                  <a:srgbClr val="63666A"/>
                </a:solidFill>
                <a:latin typeface="Helvetica"/>
              </a:defRPr>
            </a:lvl2pPr>
            <a:lvl3pPr marL="480060" indent="171450">
              <a:lnSpc>
                <a:spcPct val="100000"/>
              </a:lnSpc>
              <a:spcBef>
                <a:spcPts val="225"/>
              </a:spcBef>
              <a:spcAft>
                <a:spcPts val="225"/>
              </a:spcAft>
              <a:buSzPct val="88000"/>
              <a:buFont typeface="Arial"/>
              <a:buChar char="•"/>
              <a:defRPr sz="1350" b="0" i="0">
                <a:solidFill>
                  <a:srgbClr val="63666A"/>
                </a:solidFill>
                <a:latin typeface="Helvetica"/>
              </a:defRPr>
            </a:lvl3pPr>
            <a:lvl4pPr marL="685800" indent="171450">
              <a:lnSpc>
                <a:spcPct val="100000"/>
              </a:lnSpc>
              <a:spcBef>
                <a:spcPts val="225"/>
              </a:spcBef>
              <a:spcAft>
                <a:spcPts val="225"/>
              </a:spcAft>
              <a:buSzPct val="90000"/>
              <a:buFont typeface="Lucida Grande"/>
              <a:buChar char="-"/>
              <a:defRPr sz="1200" b="0" i="0">
                <a:solidFill>
                  <a:srgbClr val="63666A"/>
                </a:solidFill>
                <a:latin typeface="Helvetica"/>
              </a:defRPr>
            </a:lvl4pPr>
            <a:lvl5pPr marL="857250" indent="144018">
              <a:lnSpc>
                <a:spcPct val="100000"/>
              </a:lnSpc>
              <a:spcBef>
                <a:spcPts val="225"/>
              </a:spcBef>
              <a:spcAft>
                <a:spcPts val="225"/>
              </a:spcAft>
              <a:buSzPct val="88000"/>
              <a:buFont typeface="Arial"/>
              <a:buChar char="•"/>
              <a:defRPr sz="1050" b="0" i="0">
                <a:solidFill>
                  <a:srgbClr val="63666A"/>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B8FB8245-C0E1-4471-BB93-7EA3F3DC9623}"/>
              </a:ext>
            </a:extLst>
          </p:cNvPr>
          <p:cNvSpPr>
            <a:spLocks noGrp="1"/>
          </p:cNvSpPr>
          <p:nvPr>
            <p:ph type="dt" sz="half" idx="2"/>
          </p:nvPr>
        </p:nvSpPr>
        <p:spPr>
          <a:xfrm>
            <a:off x="979488" y="4866324"/>
            <a:ext cx="823627" cy="140494"/>
          </a:xfrm>
          <a:prstGeom prst="rect">
            <a:avLst/>
          </a:prstGeom>
        </p:spPr>
        <p:txBody>
          <a:bodyPr lIns="0" tIns="0" rIns="0" bIns="0" anchor="b" anchorCtr="0"/>
          <a:lstStyle>
            <a:lvl1pPr fontAlgn="auto">
              <a:spcBef>
                <a:spcPts val="0"/>
              </a:spcBef>
              <a:spcAft>
                <a:spcPts val="0"/>
              </a:spcAft>
              <a:defRPr sz="900" baseline="0" smtClean="0">
                <a:solidFill>
                  <a:srgbClr val="004C97"/>
                </a:solidFill>
                <a:latin typeface="Helvetica"/>
                <a:ea typeface="+mn-ea"/>
                <a:cs typeface="+mn-cs"/>
              </a:defRPr>
            </a:lvl1pPr>
          </a:lstStyle>
          <a:p>
            <a:pPr>
              <a:defRPr/>
            </a:pPr>
            <a:fld id="{7895FF20-E22F-46B0-97A6-BFABCF451681}" type="datetime1">
              <a:rPr lang="en-US" smtClean="0"/>
              <a:t>7/17/2022</a:t>
            </a:fld>
            <a:endParaRPr lang="en-US"/>
          </a:p>
        </p:txBody>
      </p:sp>
    </p:spTree>
    <p:extLst>
      <p:ext uri="{BB962C8B-B14F-4D97-AF65-F5344CB8AC3E}">
        <p14:creationId xmlns:p14="http://schemas.microsoft.com/office/powerpoint/2010/main" val="3464844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4" y="728665"/>
            <a:ext cx="8672513" cy="3794522"/>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3255" indent="-230183">
              <a:defRPr sz="1500">
                <a:solidFill>
                  <a:srgbClr val="505050"/>
                </a:solidFill>
              </a:defRPr>
            </a:lvl3pPr>
            <a:lvl4pPr marL="1085823" indent="-228594">
              <a:defRPr sz="1400">
                <a:solidFill>
                  <a:srgbClr val="505050"/>
                </a:solidFill>
              </a:defRPr>
            </a:lvl4pPr>
            <a:lvl5pPr marL="1369979" indent="-230183">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8"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D43607AB-07FA-4522-A82B-A97A643D2AFC}" type="datetime1">
              <a:rPr lang="en-US" smtClean="0"/>
              <a:t>7/17/2022</a:t>
            </a:fld>
            <a:endParaRPr lang="en-US"/>
          </a:p>
        </p:txBody>
      </p:sp>
      <p:sp>
        <p:nvSpPr>
          <p:cNvPr id="9" name="Footer Placeholder 4"/>
          <p:cNvSpPr>
            <a:spLocks noGrp="1"/>
          </p:cNvSpPr>
          <p:nvPr>
            <p:ph type="ftr" sz="quarter" idx="3"/>
          </p:nvPr>
        </p:nvSpPr>
        <p:spPr>
          <a:xfrm>
            <a:off x="1530604" y="4878162"/>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0" name="Slide Number Placeholder 5"/>
          <p:cNvSpPr>
            <a:spLocks noGrp="1"/>
          </p:cNvSpPr>
          <p:nvPr>
            <p:ph type="sldNum" sz="quarter" idx="4"/>
          </p:nvPr>
        </p:nvSpPr>
        <p:spPr>
          <a:xfrm>
            <a:off x="222250" y="4878162"/>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6" y="4737101"/>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41975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3255" indent="-230183">
              <a:defRPr sz="1500">
                <a:solidFill>
                  <a:srgbClr val="505050"/>
                </a:solidFill>
              </a:defRPr>
            </a:lvl3pPr>
            <a:lvl4pPr marL="1085823" indent="-228594">
              <a:defRPr sz="1400">
                <a:solidFill>
                  <a:srgbClr val="505050"/>
                </a:solidFill>
              </a:defRPr>
            </a:lvl4pPr>
            <a:lvl5pPr marL="1369979" indent="-230183">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6" y="728663"/>
            <a:ext cx="4215383" cy="2725341"/>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6430" indent="-228594">
              <a:defRPr sz="1500">
                <a:solidFill>
                  <a:srgbClr val="505050"/>
                </a:solidFill>
              </a:defRPr>
            </a:lvl3pPr>
            <a:lvl4pPr marL="1087411" indent="-228594">
              <a:defRPr sz="1400">
                <a:solidFill>
                  <a:srgbClr val="505050"/>
                </a:solidFill>
              </a:defRPr>
            </a:lvl4pPr>
            <a:lvl5pPr marL="1369979" indent="-228594">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3" y="3573827"/>
            <a:ext cx="4206239" cy="949359"/>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8"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4DB9E250-DA87-48CB-8EE9-942EA4CD8B49}" type="datetime1">
              <a:rPr lang="en-US" smtClean="0"/>
              <a:t>7/17/2022</a:t>
            </a:fld>
            <a:endParaRPr lang="en-US"/>
          </a:p>
        </p:txBody>
      </p:sp>
      <p:sp>
        <p:nvSpPr>
          <p:cNvPr id="12" name="Footer Placeholder 4"/>
          <p:cNvSpPr>
            <a:spLocks noGrp="1"/>
          </p:cNvSpPr>
          <p:nvPr>
            <p:ph type="ftr" sz="quarter" idx="3"/>
          </p:nvPr>
        </p:nvSpPr>
        <p:spPr>
          <a:xfrm>
            <a:off x="1530603" y="4878162"/>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3" name="Slide Number Placeholder 5"/>
          <p:cNvSpPr>
            <a:spLocks noGrp="1"/>
          </p:cNvSpPr>
          <p:nvPr>
            <p:ph type="sldNum" sz="quarter" idx="4"/>
          </p:nvPr>
        </p:nvSpPr>
        <p:spPr>
          <a:xfrm>
            <a:off x="222250" y="4878162"/>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6" y="4737101"/>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06898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Content Placeholder 2"/>
          <p:cNvSpPr>
            <a:spLocks noGrp="1"/>
          </p:cNvSpPr>
          <p:nvPr>
            <p:ph sz="half" idx="15"/>
          </p:nvPr>
        </p:nvSpPr>
        <p:spPr>
          <a:xfrm>
            <a:off x="3542716" y="719140"/>
            <a:ext cx="5347605" cy="3767006"/>
          </a:xfrm>
          <a:prstGeom prst="rect">
            <a:avLst/>
          </a:prstGeom>
        </p:spPr>
        <p:txBody>
          <a:bodyPr lIns="0" tIns="0" rIns="0" bIns="0"/>
          <a:lstStyle>
            <a:lvl1pPr marL="230183" indent="-230183">
              <a:defRPr sz="1800">
                <a:solidFill>
                  <a:srgbClr val="505050"/>
                </a:solidFill>
              </a:defRPr>
            </a:lvl1pPr>
            <a:lvl2pPr marL="514337" indent="-230183">
              <a:defRPr sz="1600">
                <a:solidFill>
                  <a:srgbClr val="505050"/>
                </a:solidFill>
              </a:defRPr>
            </a:lvl2pPr>
            <a:lvl3pPr marL="806430" indent="-228594">
              <a:defRPr sz="1500">
                <a:solidFill>
                  <a:srgbClr val="505050"/>
                </a:solidFill>
              </a:defRPr>
            </a:lvl3pPr>
            <a:lvl4pPr marL="1087411" indent="-228594">
              <a:defRPr sz="1400">
                <a:solidFill>
                  <a:srgbClr val="505050"/>
                </a:solidFill>
              </a:defRPr>
            </a:lvl4pPr>
            <a:lvl5pPr marL="1369979" indent="-228594">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8" y="4878161"/>
            <a:ext cx="675368" cy="180975"/>
          </a:xfrm>
        </p:spPr>
        <p:txBody>
          <a:bodyPr/>
          <a:lstStyle>
            <a:lvl1pPr>
              <a:defRPr sz="900" smtClean="0"/>
            </a:lvl1pPr>
          </a:lstStyle>
          <a:p>
            <a:pPr>
              <a:defRPr/>
            </a:pPr>
            <a:fld id="{AA8064C5-AFEB-4B0E-AF5E-DD8EE000F2FE}" type="datetime1">
              <a:rPr lang="en-US" smtClean="0"/>
              <a:t>7/17/2022</a:t>
            </a:fld>
            <a:endParaRPr lang="en-US"/>
          </a:p>
        </p:txBody>
      </p:sp>
      <p:sp>
        <p:nvSpPr>
          <p:cNvPr id="6" name="Footer Placeholder 4"/>
          <p:cNvSpPr>
            <a:spLocks noGrp="1"/>
          </p:cNvSpPr>
          <p:nvPr>
            <p:ph type="ftr" sz="quarter" idx="17"/>
          </p:nvPr>
        </p:nvSpPr>
        <p:spPr>
          <a:xfrm>
            <a:off x="1530605" y="4878162"/>
            <a:ext cx="6262119" cy="187523"/>
          </a:xfrm>
        </p:spPr>
        <p:txBody>
          <a:bodyPr/>
          <a:lstStyle>
            <a:lvl1pPr>
              <a:defRPr sz="900" dirty="0" smtClean="0"/>
            </a:lvl1pPr>
          </a:lstStyle>
          <a:p>
            <a:pPr>
              <a:defRPr/>
            </a:pPr>
            <a:r>
              <a:rPr lang="en-US"/>
              <a:t>Lia Merminga |  Fermilab Perspectives  | Snowmass Meeting</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6" y="4737101"/>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3159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8"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29A2E5BA-3B06-4C29-B1DC-C8EF175FD837}" type="datetime1">
              <a:rPr lang="en-US" smtClean="0"/>
              <a:t>7/17/2022</a:t>
            </a:fld>
            <a:endParaRPr lang="en-US"/>
          </a:p>
        </p:txBody>
      </p:sp>
      <p:sp>
        <p:nvSpPr>
          <p:cNvPr id="9" name="Footer Placeholder 4"/>
          <p:cNvSpPr>
            <a:spLocks noGrp="1"/>
          </p:cNvSpPr>
          <p:nvPr>
            <p:ph type="ftr" sz="quarter" idx="3"/>
          </p:nvPr>
        </p:nvSpPr>
        <p:spPr>
          <a:xfrm>
            <a:off x="1530603" y="4878162"/>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1" name="Slide Number Placeholder 5"/>
          <p:cNvSpPr>
            <a:spLocks noGrp="1"/>
          </p:cNvSpPr>
          <p:nvPr>
            <p:ph type="sldNum" sz="quarter" idx="4"/>
          </p:nvPr>
        </p:nvSpPr>
        <p:spPr>
          <a:xfrm>
            <a:off x="222250" y="4878162"/>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6" y="4737101"/>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89645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8" y="4878161"/>
            <a:ext cx="675368" cy="180975"/>
          </a:xfrm>
        </p:spPr>
        <p:txBody>
          <a:bodyPr/>
          <a:lstStyle>
            <a:lvl1pPr>
              <a:defRPr sz="900"/>
            </a:lvl1pPr>
          </a:lstStyle>
          <a:p>
            <a:pPr>
              <a:defRPr/>
            </a:pPr>
            <a:fld id="{5853E74B-D65A-4522-8021-4DBA132618DD}" type="datetime1">
              <a:rPr lang="en-US" smtClean="0"/>
              <a:t>7/17/2022</a:t>
            </a:fld>
            <a:endParaRPr lang="en-US"/>
          </a:p>
        </p:txBody>
      </p:sp>
      <p:sp>
        <p:nvSpPr>
          <p:cNvPr id="4" name="Footer Placeholder 3"/>
          <p:cNvSpPr>
            <a:spLocks noGrp="1"/>
          </p:cNvSpPr>
          <p:nvPr>
            <p:ph type="ftr" sz="quarter" idx="11"/>
          </p:nvPr>
        </p:nvSpPr>
        <p:spPr>
          <a:xfrm>
            <a:off x="1530606" y="4878162"/>
            <a:ext cx="6260399" cy="182155"/>
          </a:xfrm>
        </p:spPr>
        <p:txBody>
          <a:bodyPr/>
          <a:lstStyle>
            <a:lvl1pPr>
              <a:defRPr sz="900"/>
            </a:lvl1p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3" indent="-230183">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6" y="4737101"/>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63726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2569A65-1DBC-473A-A9AE-F202CF1D701E}" type="datetime1">
              <a:rPr lang="en-US" smtClean="0"/>
              <a:t>7/17/2022</a:t>
            </a:fld>
            <a:endParaRPr lang="en-US"/>
          </a:p>
        </p:txBody>
      </p:sp>
      <p:sp>
        <p:nvSpPr>
          <p:cNvPr id="4" name="Footer Placeholder 3"/>
          <p:cNvSpPr>
            <a:spLocks noGrp="1"/>
          </p:cNvSpPr>
          <p:nvPr>
            <p:ph type="ftr" sz="quarter" idx="11"/>
          </p:nvPr>
        </p:nvSpPr>
        <p:spPr>
          <a:xfrm>
            <a:off x="1530603" y="4878162"/>
            <a:ext cx="6272278" cy="182155"/>
          </a:xfrm>
        </p:spPr>
        <p:txBody>
          <a:body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6" y="4737101"/>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26140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189BD4-7A7A-4811-A768-620D05E8D2E5}" type="datetime1">
              <a:rPr lang="en-US" smtClean="0"/>
              <a:t>7/17/2022</a:t>
            </a:fld>
            <a:endParaRPr lang="en-US"/>
          </a:p>
        </p:txBody>
      </p:sp>
      <p:sp>
        <p:nvSpPr>
          <p:cNvPr id="5" name="Footer Placeholder 4"/>
          <p:cNvSpPr>
            <a:spLocks noGrp="1"/>
          </p:cNvSpPr>
          <p:nvPr>
            <p:ph type="ftr" sz="quarter" idx="11"/>
          </p:nvPr>
        </p:nvSpPr>
        <p:spPr/>
        <p:txBody>
          <a:bodyPr/>
          <a:lstStyle/>
          <a:p>
            <a:r>
              <a:rPr lang="en-US"/>
              <a:t>Lia Merminga |  Fermilab Perspectives  | Snowmass Meeting</a:t>
            </a:r>
          </a:p>
        </p:txBody>
      </p:sp>
      <p:sp>
        <p:nvSpPr>
          <p:cNvPr id="6" name="Slide Number Placeholder 5"/>
          <p:cNvSpPr>
            <a:spLocks noGrp="1"/>
          </p:cNvSpPr>
          <p:nvPr>
            <p:ph type="sldNum" sz="quarter" idx="12"/>
          </p:nvPr>
        </p:nvSpPr>
        <p:spPr/>
        <p:txBody>
          <a:bodyPr/>
          <a:lstStyle/>
          <a:p>
            <a:fld id="{0C298A86-32B7-4ACF-9A0F-F01F750F505D}" type="slidenum">
              <a:rPr lang="en-US" smtClean="0"/>
              <a:t>‹#›</a:t>
            </a:fld>
            <a:endParaRPr lang="en-US"/>
          </a:p>
        </p:txBody>
      </p:sp>
    </p:spTree>
    <p:extLst>
      <p:ext uri="{BB962C8B-B14F-4D97-AF65-F5344CB8AC3E}">
        <p14:creationId xmlns:p14="http://schemas.microsoft.com/office/powerpoint/2010/main" val="2893534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view of a city&#10;&#10;Description automatically generated">
            <a:extLst>
              <a:ext uri="{FF2B5EF4-FFF2-40B4-BE49-F238E27FC236}">
                <a16:creationId xmlns:a16="http://schemas.microsoft.com/office/drawing/2014/main" id="{E19ACA47-E1C9-D14E-A205-8CB25298F11F}"/>
              </a:ext>
            </a:extLst>
          </p:cNvPr>
          <p:cNvPicPr>
            <a:picLocks noChangeAspect="1"/>
          </p:cNvPicPr>
          <p:nvPr userDrawn="1"/>
        </p:nvPicPr>
        <p:blipFill rotWithShape="1">
          <a:blip r:embed="rId2"/>
          <a:srcRect t="45171" b="18952"/>
          <a:stretch/>
        </p:blipFill>
        <p:spPr>
          <a:xfrm>
            <a:off x="-13502" y="672701"/>
            <a:ext cx="9171432" cy="2502621"/>
          </a:xfrm>
          <a:prstGeom prst="rect">
            <a:avLst/>
          </a:prstGeom>
        </p:spPr>
      </p:pic>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120724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AB47AAEB-00A4-4D34-BCB3-A9B66D9F30BC}" type="datetime1">
              <a:rPr lang="en-US" smtClean="0"/>
              <a:t>7/17/2022</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981063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542FF1C-D9D4-4437-87F9-5E87B643A5C1}" type="datetime1">
              <a:rPr lang="en-US" smtClean="0"/>
              <a:t>7/17/2022</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4387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9D31F5CF-961B-47BE-B1D5-963CBA48C55B}" type="datetime1">
              <a:rPr lang="en-US" smtClean="0"/>
              <a:t>7/17/2022</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Lia Merminga |  Fermilab Perspectives  | Snowmass Meeting</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6030104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5F94153-16E1-4B69-9816-A90EA73EC25B}" type="datetime1">
              <a:rPr lang="en-US" smtClean="0"/>
              <a:t>7/17/2022</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82409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99AFF9EA-B6DE-40F1-A1F5-63E17A96E152}" type="datetime1">
              <a:rPr lang="en-US" smtClean="0"/>
              <a:t>7/17/2022</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Lia Merminga |  Fermilab Perspectives  | Snowmass Meeting</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1132779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8C50B6C1-0030-4389-AE86-437E4506ECF3}" type="datetime1">
              <a:rPr lang="en-US" smtClean="0"/>
              <a:t>7/17/2022</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Lia Merminga |  Fermilab Perspectives  | Snowmass Meeting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3951050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05979"/>
            <a:ext cx="82296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3300" dirty="0"/>
          </a:p>
        </p:txBody>
      </p:sp>
      <p:sp>
        <p:nvSpPr>
          <p:cNvPr id="2" name="Title 1"/>
          <p:cNvSpPr>
            <a:spLocks noGrp="1"/>
          </p:cNvSpPr>
          <p:nvPr>
            <p:ph type="title"/>
          </p:nvPr>
        </p:nvSpPr>
        <p:spPr>
          <a:xfrm>
            <a:off x="457201" y="324458"/>
            <a:ext cx="8293100" cy="426951"/>
          </a:xfrm>
          <a:prstGeom prst="rect">
            <a:avLst/>
          </a:prstGeom>
        </p:spPr>
        <p:txBody>
          <a:bodyPr vert="horz" lIns="0" tIns="0" rIns="0" bIns="0"/>
          <a:lstStyle>
            <a:lvl1pPr algn="l">
              <a:defRPr sz="1650" b="1" i="0" baseline="0">
                <a:solidFill>
                  <a:srgbClr val="004C97"/>
                </a:solidFill>
                <a:latin typeface="Helvetica"/>
              </a:defRPr>
            </a:lvl1pPr>
          </a:lstStyle>
          <a:p>
            <a:r>
              <a:rPr lang="en-US"/>
              <a:t>Click to edit Master title style</a:t>
            </a:r>
          </a:p>
        </p:txBody>
      </p:sp>
      <p:sp>
        <p:nvSpPr>
          <p:cNvPr id="3" name="Date Placeholder 2"/>
          <p:cNvSpPr>
            <a:spLocks noGrp="1"/>
          </p:cNvSpPr>
          <p:nvPr>
            <p:ph type="dt" sz="half" idx="10"/>
          </p:nvPr>
        </p:nvSpPr>
        <p:spPr/>
        <p:txBody>
          <a:bodyPr/>
          <a:lstStyle/>
          <a:p>
            <a:pPr>
              <a:defRPr/>
            </a:pPr>
            <a:fld id="{217E4A0E-2E26-4B4F-B663-DB2B618F289A}" type="datetime1">
              <a:rPr lang="en-US" smtClean="0"/>
              <a:t>7/17/2022</a:t>
            </a:fld>
            <a:endParaRPr lang="en-US" dirty="0"/>
          </a:p>
        </p:txBody>
      </p:sp>
      <p:sp>
        <p:nvSpPr>
          <p:cNvPr id="5" name="Footer Placeholder 4"/>
          <p:cNvSpPr>
            <a:spLocks noGrp="1"/>
          </p:cNvSpPr>
          <p:nvPr>
            <p:ph type="ftr" sz="quarter" idx="11"/>
          </p:nvPr>
        </p:nvSpPr>
        <p:spPr/>
        <p:txBody>
          <a:bodyPr/>
          <a:lstStyle/>
          <a:p>
            <a:pPr>
              <a:defRPr/>
            </a:pPr>
            <a:r>
              <a:rPr lang="en-US"/>
              <a:t>Lia Merminga |  Fermilab Perspectives  | Snowmass Meeting</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457201" y="928687"/>
            <a:ext cx="8293100" cy="3634979"/>
          </a:xfrm>
          <a:prstGeom prst="rect">
            <a:avLst/>
          </a:prstGeom>
        </p:spPr>
        <p:txBody>
          <a:bodyPr lIns="0" rIns="0"/>
          <a:lstStyle>
            <a:lvl1pPr marL="192024" indent="-198882">
              <a:lnSpc>
                <a:spcPct val="100000"/>
              </a:lnSpc>
              <a:spcBef>
                <a:spcPts val="450"/>
              </a:spcBef>
              <a:spcAft>
                <a:spcPts val="450"/>
              </a:spcAft>
              <a:buFont typeface="Arial"/>
              <a:buChar char="•"/>
              <a:defRPr sz="1650" b="0" i="0">
                <a:solidFill>
                  <a:srgbClr val="63666A"/>
                </a:solidFill>
                <a:latin typeface="Helvetica"/>
              </a:defRPr>
            </a:lvl1pPr>
            <a:lvl2pPr marL="240030" indent="192024">
              <a:lnSpc>
                <a:spcPct val="100000"/>
              </a:lnSpc>
              <a:spcBef>
                <a:spcPts val="225"/>
              </a:spcBef>
              <a:spcAft>
                <a:spcPts val="225"/>
              </a:spcAft>
              <a:buSzPct val="90000"/>
              <a:buFont typeface="Lucida Grande"/>
              <a:buChar char="-"/>
              <a:defRPr sz="1500" b="0" i="0">
                <a:solidFill>
                  <a:srgbClr val="63666A"/>
                </a:solidFill>
                <a:latin typeface="Helvetica"/>
              </a:defRPr>
            </a:lvl2pPr>
            <a:lvl3pPr marL="480060" indent="171450">
              <a:lnSpc>
                <a:spcPct val="100000"/>
              </a:lnSpc>
              <a:spcBef>
                <a:spcPts val="225"/>
              </a:spcBef>
              <a:spcAft>
                <a:spcPts val="225"/>
              </a:spcAft>
              <a:buSzPct val="88000"/>
              <a:buFont typeface="Arial"/>
              <a:buChar char="•"/>
              <a:defRPr sz="1350" b="0" i="0">
                <a:solidFill>
                  <a:srgbClr val="63666A"/>
                </a:solidFill>
                <a:latin typeface="Helvetica"/>
              </a:defRPr>
            </a:lvl3pPr>
            <a:lvl4pPr marL="685800" indent="171450">
              <a:lnSpc>
                <a:spcPct val="100000"/>
              </a:lnSpc>
              <a:spcBef>
                <a:spcPts val="225"/>
              </a:spcBef>
              <a:spcAft>
                <a:spcPts val="225"/>
              </a:spcAft>
              <a:buSzPct val="90000"/>
              <a:buFont typeface="Lucida Grande"/>
              <a:buChar char="-"/>
              <a:defRPr sz="1200" b="0" i="0">
                <a:solidFill>
                  <a:srgbClr val="63666A"/>
                </a:solidFill>
                <a:latin typeface="Helvetica"/>
              </a:defRPr>
            </a:lvl4pPr>
            <a:lvl5pPr marL="857250" indent="144018">
              <a:lnSpc>
                <a:spcPct val="100000"/>
              </a:lnSpc>
              <a:spcBef>
                <a:spcPts val="225"/>
              </a:spcBef>
              <a:spcAft>
                <a:spcPts val="225"/>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84120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efault" type="tx">
  <p:cSld name="Default">
    <p:spTree>
      <p:nvGrpSpPr>
        <p:cNvPr id="1" name="Shape 128"/>
        <p:cNvGrpSpPr/>
        <p:nvPr/>
      </p:nvGrpSpPr>
      <p:grpSpPr>
        <a:xfrm>
          <a:off x="0" y="0"/>
          <a:ext cx="0" cy="0"/>
          <a:chOff x="0" y="0"/>
          <a:chExt cx="0" cy="0"/>
        </a:xfrm>
      </p:grpSpPr>
      <p:sp>
        <p:nvSpPr>
          <p:cNvPr id="129" name="Google Shape;129;p16"/>
          <p:cNvSpPr txBox="1">
            <a:spLocks noGrp="1"/>
          </p:cNvSpPr>
          <p:nvPr>
            <p:ph type="sldNum" idx="12"/>
          </p:nvPr>
        </p:nvSpPr>
        <p:spPr>
          <a:xfrm>
            <a:off x="228600" y="4886325"/>
            <a:ext cx="447600" cy="105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
        <p:nvSpPr>
          <p:cNvPr id="130" name="Google Shape;130;p16"/>
          <p:cNvSpPr txBox="1"/>
          <p:nvPr/>
        </p:nvSpPr>
        <p:spPr>
          <a:xfrm>
            <a:off x="1891200" y="4782752"/>
            <a:ext cx="5361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004C97"/>
                </a:solidFill>
                <a:latin typeface="Helvetica Neue"/>
                <a:ea typeface="Helvetica Neue"/>
                <a:cs typeface="Helvetica Neue"/>
                <a:sym typeface="Helvetica Neue"/>
              </a:rPr>
              <a:t>Brenna Flaugher Cosmic Frontier Comparative Review June 21-25, 2021</a:t>
            </a:r>
            <a:endParaRPr/>
          </a:p>
        </p:txBody>
      </p:sp>
    </p:spTree>
    <p:extLst>
      <p:ext uri="{BB962C8B-B14F-4D97-AF65-F5344CB8AC3E}">
        <p14:creationId xmlns:p14="http://schemas.microsoft.com/office/powerpoint/2010/main" val="32255105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All-hands meeting</a:t>
            </a:r>
          </a:p>
          <a:p>
            <a:pPr lvl="0"/>
            <a:r>
              <a:rPr lang="en-US"/>
              <a:t>March 24, 2021</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hasCustomPrompt="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Moving forward</a:t>
            </a:r>
          </a:p>
        </p:txBody>
      </p:sp>
      <p:pic>
        <p:nvPicPr>
          <p:cNvPr id="11" name="Picture 10" descr="title_header_16x9.pdf"/>
          <p:cNvPicPr>
            <a:picLocks noChangeAspect="1"/>
          </p:cNvPicPr>
          <p:nvPr userDrawn="1"/>
        </p:nvPicPr>
        <p:blipFill rotWithShape="1">
          <a:blip r:embed="rId2"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10" name="Picture 9">
            <a:extLst>
              <a:ext uri="{FF2B5EF4-FFF2-40B4-BE49-F238E27FC236}">
                <a16:creationId xmlns:a16="http://schemas.microsoft.com/office/drawing/2014/main" id="{1EF239DB-59ED-BA4F-9552-A0A48CF39723}"/>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607931"/>
            <a:ext cx="9189720" cy="2508919"/>
          </a:xfrm>
          <a:prstGeom prst="rect">
            <a:avLst/>
          </a:prstGeom>
        </p:spPr>
      </p:pic>
    </p:spTree>
    <p:extLst>
      <p:ext uri="{BB962C8B-B14F-4D97-AF65-F5344CB8AC3E}">
        <p14:creationId xmlns:p14="http://schemas.microsoft.com/office/powerpoint/2010/main" val="2120555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656780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55975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493118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9608786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
        <p:nvSpPr>
          <p:cNvPr id="3" name="Title 2">
            <a:extLst>
              <a:ext uri="{FF2B5EF4-FFF2-40B4-BE49-F238E27FC236}">
                <a16:creationId xmlns:a16="http://schemas.microsoft.com/office/drawing/2014/main" id="{F05D8CE5-E309-214D-9BB7-07FF04229C5B}"/>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1506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362308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D9DE5EBC-30F0-4F9A-AE0F-45765686B9DA}" type="datetime1">
              <a:rPr lang="en-US" smtClean="0"/>
              <a:t>7/17/2022</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981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4082CD55-D02A-4D8C-9E8E-E0D4299556C5}" type="datetime1">
              <a:rPr lang="en-US" smtClean="0"/>
              <a:t>7/17/2022</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5972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838EC33F-B615-4FB1-926C-FDAE334ACF55}" type="datetime1">
              <a:rPr lang="en-US" smtClean="0"/>
              <a:t>7/17/2022</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Lia Merminga |  Fermilab Perspectives  | Snowmass Meeting</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1170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74E5D6C2-01E6-4B2C-8686-CBB1C4E61AB1}" type="datetime1">
              <a:rPr lang="en-US" smtClean="0"/>
              <a:t>7/17/2022</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14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D325A930-5B76-4E95-88F6-188AF4623A69}" type="datetime1">
              <a:rPr lang="en-US" smtClean="0"/>
              <a:t>7/17/2022</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7605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B49C664-7AF4-4E50-A0B5-1FFE3BDE9E91}" type="datetime1">
              <a:rPr lang="en-US" smtClean="0"/>
              <a:t>7/17/2022</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6288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409476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117186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595726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3581924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6874927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3780929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1027788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8B6B95D-C6F3-44C6-9703-5A071F2B29AC}" type="datetime1">
              <a:rPr lang="en-US" smtClean="0"/>
              <a:t>7/17/2022</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1924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7BD822E9-BB94-47F1-BC04-B8F6917AFDFD}" type="datetime1">
              <a:rPr lang="en-US" smtClean="0"/>
              <a:t>7/17/2022</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2848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A506082C-F5E9-4D15-B1DE-4AC3BD6DE7C2}" type="datetime1">
              <a:rPr lang="en-US" smtClean="0"/>
              <a:t>7/17/2022</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Lia Merminga |  Fermilab Perspectives  | Snowmass Meeting</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00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6C9DC5E-5B41-4689-9D14-0B77766A1AAF}" type="datetime1">
              <a:rPr lang="en-US" smtClean="0"/>
              <a:t>7/17/2022</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97377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B49F3AD1-2260-466F-BF48-4812506892FB}" type="datetime1">
              <a:rPr lang="en-US" smtClean="0"/>
              <a:t>7/17/2022</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33748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3A9225A6-0E6F-40E1-B48D-472F2F1564F4}" type="datetime1">
              <a:rPr lang="en-US" smtClean="0"/>
              <a:t>7/17/2022</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1191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6080295"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 y="-1"/>
            <a:ext cx="9144001"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 name="Picture 2" descr="A view of a city&#10;&#10;Description automatically generated">
            <a:extLst>
              <a:ext uri="{FF2B5EF4-FFF2-40B4-BE49-F238E27FC236}">
                <a16:creationId xmlns:a16="http://schemas.microsoft.com/office/drawing/2014/main" id="{E19ACA47-E1C9-D14E-A205-8CB25298F11F}"/>
              </a:ext>
            </a:extLst>
          </p:cNvPr>
          <p:cNvPicPr>
            <a:picLocks noChangeAspect="1"/>
          </p:cNvPicPr>
          <p:nvPr userDrawn="1"/>
        </p:nvPicPr>
        <p:blipFill rotWithShape="1">
          <a:blip r:embed="rId2"/>
          <a:srcRect t="45171" b="18952"/>
          <a:stretch/>
        </p:blipFill>
        <p:spPr>
          <a:xfrm>
            <a:off x="-1" y="672701"/>
            <a:ext cx="9144001" cy="2502621"/>
          </a:xfrm>
          <a:prstGeom prst="rect">
            <a:avLst/>
          </a:prstGeom>
        </p:spPr>
      </p:pic>
      <p:sp>
        <p:nvSpPr>
          <p:cNvPr id="9" name="Text Placeholder 24"/>
          <p:cNvSpPr>
            <a:spLocks noGrp="1"/>
          </p:cNvSpPr>
          <p:nvPr>
            <p:ph type="body" sz="quarter" idx="11"/>
          </p:nvPr>
        </p:nvSpPr>
        <p:spPr>
          <a:xfrm>
            <a:off x="341924" y="3237622"/>
            <a:ext cx="6080296"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
        <p:nvSpPr>
          <p:cNvPr id="12" name="TextBox 11">
            <a:extLst>
              <a:ext uri="{FF2B5EF4-FFF2-40B4-BE49-F238E27FC236}">
                <a16:creationId xmlns:a16="http://schemas.microsoft.com/office/drawing/2014/main" id="{3AB522AF-9EFE-4D25-8693-FAF51B05263F}"/>
              </a:ext>
            </a:extLst>
          </p:cNvPr>
          <p:cNvSpPr txBox="1"/>
          <p:nvPr userDrawn="1"/>
        </p:nvSpPr>
        <p:spPr>
          <a:xfrm>
            <a:off x="6422223" y="3612787"/>
            <a:ext cx="2570803" cy="1292662"/>
          </a:xfrm>
          <a:prstGeom prst="rect">
            <a:avLst/>
          </a:prstGeom>
          <a:noFill/>
        </p:spPr>
        <p:txBody>
          <a:bodyPr wrap="square" lIns="0" tIns="0" rIns="0" bIns="0" rtlCol="0">
            <a:spAutoFit/>
          </a:bodyPr>
          <a:lstStyle/>
          <a:p>
            <a:pPr marL="0" marR="0" indent="0" algn="l" defTabSz="342900" rtl="0" eaLnBrk="1" fontAlgn="base" latinLnBrk="0" hangingPunct="1">
              <a:lnSpc>
                <a:spcPct val="100000"/>
              </a:lnSpc>
              <a:spcBef>
                <a:spcPct val="0"/>
              </a:spcBef>
              <a:spcAft>
                <a:spcPct val="0"/>
              </a:spcAft>
              <a:buClrTx/>
              <a:buSzTx/>
              <a:buFontTx/>
              <a:buNone/>
              <a:tabLst/>
              <a:defRPr/>
            </a:pPr>
            <a:r>
              <a:rPr lang="en-US" sz="1200">
                <a:latin typeface="Helvetica"/>
                <a:cs typeface="Helvetica"/>
              </a:rPr>
              <a:t>A Partnership of: </a:t>
            </a:r>
          </a:p>
          <a:p>
            <a:pPr marL="82154" marR="0" indent="0" algn="l" defTabSz="342900" rtl="0" eaLnBrk="1" fontAlgn="base" latinLnBrk="0" hangingPunct="1">
              <a:lnSpc>
                <a:spcPct val="100000"/>
              </a:lnSpc>
              <a:spcBef>
                <a:spcPct val="0"/>
              </a:spcBef>
              <a:spcAft>
                <a:spcPct val="0"/>
              </a:spcAft>
              <a:buClrTx/>
              <a:buSzTx/>
              <a:buFontTx/>
              <a:buNone/>
              <a:tabLst/>
              <a:defRPr/>
            </a:pPr>
            <a:r>
              <a:rPr lang="en-US" sz="1200" kern="1200" baseline="0">
                <a:solidFill>
                  <a:schemeClr val="tx1"/>
                </a:solidFill>
                <a:latin typeface="Helvetica"/>
                <a:ea typeface="Geneva" charset="0"/>
                <a:cs typeface="Helvetica"/>
              </a:rPr>
              <a:t>US/DOE</a:t>
            </a:r>
          </a:p>
          <a:p>
            <a:pPr marL="82154" marR="0" indent="0" algn="l" defTabSz="342900" rtl="0" eaLnBrk="1" fontAlgn="base" latinLnBrk="0" hangingPunct="1">
              <a:lnSpc>
                <a:spcPct val="100000"/>
              </a:lnSpc>
              <a:spcBef>
                <a:spcPct val="0"/>
              </a:spcBef>
              <a:spcAft>
                <a:spcPct val="0"/>
              </a:spcAft>
              <a:buClrTx/>
              <a:buSzTx/>
              <a:buFontTx/>
              <a:buNone/>
              <a:tabLst/>
              <a:defRPr/>
            </a:pPr>
            <a:r>
              <a:rPr lang="en-US" sz="1200" kern="1200" baseline="0">
                <a:solidFill>
                  <a:schemeClr val="tx1"/>
                </a:solidFill>
                <a:latin typeface="Helvetica"/>
                <a:ea typeface="Geneva" charset="0"/>
                <a:cs typeface="Helvetica"/>
              </a:rPr>
              <a:t>India/DAE</a:t>
            </a:r>
          </a:p>
          <a:p>
            <a:pPr marL="82154" marR="0" indent="0" algn="l" defTabSz="342900" rtl="0" eaLnBrk="1" fontAlgn="base" latinLnBrk="0" hangingPunct="1">
              <a:lnSpc>
                <a:spcPct val="100000"/>
              </a:lnSpc>
              <a:spcBef>
                <a:spcPct val="0"/>
              </a:spcBef>
              <a:spcAft>
                <a:spcPct val="0"/>
              </a:spcAft>
              <a:buClrTx/>
              <a:buSzTx/>
              <a:buFontTx/>
              <a:buNone/>
              <a:tabLst/>
              <a:defRPr/>
            </a:pPr>
            <a:r>
              <a:rPr lang="en-US" sz="1200" kern="1200" baseline="0">
                <a:solidFill>
                  <a:schemeClr val="tx1"/>
                </a:solidFill>
                <a:latin typeface="Helvetica"/>
                <a:ea typeface="Geneva" charset="0"/>
                <a:cs typeface="Helvetica"/>
              </a:rPr>
              <a:t>Italy/INFN</a:t>
            </a:r>
          </a:p>
          <a:p>
            <a:pPr marL="82154" marR="0" indent="0" algn="l" defTabSz="342900" rtl="0" eaLnBrk="1" fontAlgn="base" latinLnBrk="0" hangingPunct="1">
              <a:lnSpc>
                <a:spcPct val="100000"/>
              </a:lnSpc>
              <a:spcBef>
                <a:spcPct val="0"/>
              </a:spcBef>
              <a:spcAft>
                <a:spcPct val="0"/>
              </a:spcAft>
              <a:buClrTx/>
              <a:buSzTx/>
              <a:buFontTx/>
              <a:buNone/>
              <a:tabLst/>
              <a:defRPr/>
            </a:pPr>
            <a:r>
              <a:rPr lang="en-US" sz="1200" kern="1200" baseline="0">
                <a:solidFill>
                  <a:schemeClr val="tx1"/>
                </a:solidFill>
                <a:latin typeface="Helvetica"/>
                <a:ea typeface="Geneva" charset="0"/>
                <a:cs typeface="Helvetica"/>
              </a:rPr>
              <a:t>UK/UKRI-STFC</a:t>
            </a:r>
          </a:p>
          <a:p>
            <a:pPr marL="82154" marR="0" indent="0" algn="l" defTabSz="342900" rtl="0" eaLnBrk="1" fontAlgn="base" latinLnBrk="0" hangingPunct="1">
              <a:lnSpc>
                <a:spcPct val="100000"/>
              </a:lnSpc>
              <a:spcBef>
                <a:spcPct val="0"/>
              </a:spcBef>
              <a:spcAft>
                <a:spcPct val="0"/>
              </a:spcAft>
              <a:buClrTx/>
              <a:buSzTx/>
              <a:buFontTx/>
              <a:buNone/>
              <a:tabLst/>
              <a:defRPr/>
            </a:pPr>
            <a:r>
              <a:rPr lang="en-US" sz="1200" kern="1200" baseline="0">
                <a:solidFill>
                  <a:schemeClr val="tx1"/>
                </a:solidFill>
                <a:latin typeface="Helvetica"/>
                <a:ea typeface="Geneva" charset="0"/>
                <a:cs typeface="Helvetica"/>
              </a:rPr>
              <a:t>France/CEA, CNRS/IN2P3</a:t>
            </a:r>
          </a:p>
          <a:p>
            <a:pPr marL="82154" marR="0" indent="0" algn="l" defTabSz="342900" rtl="0" eaLnBrk="1" fontAlgn="base" latinLnBrk="0" hangingPunct="1">
              <a:lnSpc>
                <a:spcPct val="100000"/>
              </a:lnSpc>
              <a:spcBef>
                <a:spcPct val="0"/>
              </a:spcBef>
              <a:spcAft>
                <a:spcPct val="0"/>
              </a:spcAft>
              <a:buClrTx/>
              <a:buSzTx/>
              <a:buFontTx/>
              <a:buNone/>
              <a:tabLst/>
              <a:defRPr/>
            </a:pPr>
            <a:r>
              <a:rPr lang="en-US" sz="1200" kern="1200" baseline="0">
                <a:solidFill>
                  <a:schemeClr val="tx1"/>
                </a:solidFill>
                <a:latin typeface="Helvetica"/>
                <a:ea typeface="Geneva" charset="0"/>
                <a:cs typeface="Helvetica"/>
              </a:rPr>
              <a:t>Poland/WUST </a:t>
            </a:r>
            <a:endParaRPr lang="en-US" sz="1200" kern="1200" baseline="0">
              <a:solidFill>
                <a:schemeClr val="tx1"/>
              </a:solidFill>
              <a:latin typeface="Helvetica"/>
              <a:cs typeface="Helvetica"/>
            </a:endParaRPr>
          </a:p>
        </p:txBody>
      </p:sp>
      <p:pic>
        <p:nvPicPr>
          <p:cNvPr id="19" name="Picture 18">
            <a:extLst>
              <a:ext uri="{FF2B5EF4-FFF2-40B4-BE49-F238E27FC236}">
                <a16:creationId xmlns:a16="http://schemas.microsoft.com/office/drawing/2014/main" id="{D84BD724-1E80-4878-9472-027E28C6A7C2}"/>
              </a:ext>
            </a:extLst>
          </p:cNvPr>
          <p:cNvPicPr>
            <a:picLocks/>
          </p:cNvPicPr>
          <p:nvPr userDrawn="1"/>
        </p:nvPicPr>
        <p:blipFill>
          <a:blip r:embed="rId4" cstate="print">
            <a:extLst>
              <a:ext uri="{28A0092B-C50C-407E-A947-70E740481C1C}">
                <a14:useLocalDpi xmlns:a14="http://schemas.microsoft.com/office/drawing/2010/main"/>
              </a:ext>
            </a:extLst>
          </a:blip>
          <a:stretch>
            <a:fillRect/>
          </a:stretch>
        </p:blipFill>
        <p:spPr>
          <a:xfrm>
            <a:off x="8505165" y="4706675"/>
            <a:ext cx="253746" cy="157734"/>
          </a:xfrm>
          <a:prstGeom prst="rect">
            <a:avLst/>
          </a:prstGeom>
          <a:effectLst>
            <a:outerShdw blurRad="50800" dist="25400" dir="2700000" algn="tl" rotWithShape="0">
              <a:prstClr val="black">
                <a:alpha val="40000"/>
              </a:prstClr>
            </a:outerShdw>
          </a:effectLst>
        </p:spPr>
      </p:pic>
      <p:sp>
        <p:nvSpPr>
          <p:cNvPr id="20" name="Rectangle 19">
            <a:extLst>
              <a:ext uri="{FF2B5EF4-FFF2-40B4-BE49-F238E27FC236}">
                <a16:creationId xmlns:a16="http://schemas.microsoft.com/office/drawing/2014/main" id="{8872EFF9-AFDE-445C-A3D7-86893885A566}"/>
              </a:ext>
            </a:extLst>
          </p:cNvPr>
          <p:cNvSpPr/>
          <p:nvPr userDrawn="1"/>
        </p:nvSpPr>
        <p:spPr>
          <a:xfrm>
            <a:off x="8500775" y="4141790"/>
            <a:ext cx="240030" cy="157734"/>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EDA44023-1640-4E23-9B6C-B21D51AC203C}"/>
              </a:ext>
            </a:extLst>
          </p:cNvPr>
          <p:cNvSpPr/>
          <p:nvPr userDrawn="1"/>
        </p:nvSpPr>
        <p:spPr>
          <a:xfrm>
            <a:off x="8500774" y="3947981"/>
            <a:ext cx="240030" cy="157734"/>
          </a:xfrm>
          <a:prstGeom prst="rect">
            <a:avLst/>
          </a:prstGeom>
          <a:blipFill>
            <a:blip r:embed="rId7" cstate="print">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2" name="Picture 21">
            <a:extLst>
              <a:ext uri="{FF2B5EF4-FFF2-40B4-BE49-F238E27FC236}">
                <a16:creationId xmlns:a16="http://schemas.microsoft.com/office/drawing/2014/main" id="{CB91944F-4C95-403D-B21A-07CBC836EB9E}"/>
              </a:ext>
            </a:extLst>
          </p:cNvPr>
          <p:cNvPicPr>
            <a:picLocks/>
          </p:cNvPicPr>
          <p:nvPr userDrawn="1"/>
        </p:nvPicPr>
        <p:blipFill>
          <a:blip r:embed="rId8" cstate="print">
            <a:extLst>
              <a:ext uri="{28A0092B-C50C-407E-A947-70E740481C1C}">
                <a14:useLocalDpi xmlns:a14="http://schemas.microsoft.com/office/drawing/2010/main"/>
              </a:ext>
            </a:extLst>
          </a:blip>
          <a:stretch>
            <a:fillRect/>
          </a:stretch>
        </p:blipFill>
        <p:spPr>
          <a:xfrm>
            <a:off x="8500321" y="3769157"/>
            <a:ext cx="301752" cy="157734"/>
          </a:xfrm>
          <a:prstGeom prst="rect">
            <a:avLst/>
          </a:prstGeom>
          <a:blipFill>
            <a:blip r:embed="rId9" cstate="print">
              <a:extLst>
                <a:ext uri="{28A0092B-C50C-407E-A947-70E740481C1C}">
                  <a14:useLocalDpi xmlns:a14="http://schemas.microsoft.com/office/drawing/2010/main"/>
                </a:ext>
              </a:extLst>
            </a:blip>
            <a:stretch>
              <a:fillRect/>
            </a:stretch>
          </a:blipFill>
          <a:effectLst>
            <a:outerShdw blurRad="50800" dist="25400" dir="2700000" algn="tl" rotWithShape="0">
              <a:prstClr val="black">
                <a:alpha val="40000"/>
              </a:prstClr>
            </a:outerShdw>
          </a:effectLst>
        </p:spPr>
      </p:pic>
      <p:sp>
        <p:nvSpPr>
          <p:cNvPr id="23" name="Rectangle 22">
            <a:extLst>
              <a:ext uri="{FF2B5EF4-FFF2-40B4-BE49-F238E27FC236}">
                <a16:creationId xmlns:a16="http://schemas.microsoft.com/office/drawing/2014/main" id="{45EF24C8-38C3-451F-AE2C-C52B4B0C3DF9}"/>
              </a:ext>
            </a:extLst>
          </p:cNvPr>
          <p:cNvSpPr/>
          <p:nvPr userDrawn="1"/>
        </p:nvSpPr>
        <p:spPr>
          <a:xfrm>
            <a:off x="8500775" y="4333002"/>
            <a:ext cx="315468" cy="157734"/>
          </a:xfrm>
          <a:prstGeom prst="rect">
            <a:avLst/>
          </a:prstGeom>
          <a:blipFill>
            <a:blip r:embed="rId10" cstate="print">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B04FF91A-2A51-4F15-9737-050781425D07}"/>
              </a:ext>
            </a:extLst>
          </p:cNvPr>
          <p:cNvSpPr/>
          <p:nvPr userDrawn="1"/>
        </p:nvSpPr>
        <p:spPr>
          <a:xfrm>
            <a:off x="8500321" y="4518542"/>
            <a:ext cx="240030" cy="157734"/>
          </a:xfrm>
          <a:prstGeom prst="rect">
            <a:avLst/>
          </a:prstGeom>
          <a:blipFill>
            <a:blip r:embed="rId11" cstate="print">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623745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4" y="728665"/>
            <a:ext cx="8672513" cy="3794522"/>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3255" indent="-230183">
              <a:defRPr sz="1500">
                <a:solidFill>
                  <a:srgbClr val="505050"/>
                </a:solidFill>
              </a:defRPr>
            </a:lvl3pPr>
            <a:lvl4pPr marL="1085823" indent="-228594">
              <a:defRPr sz="1400">
                <a:solidFill>
                  <a:srgbClr val="505050"/>
                </a:solidFill>
              </a:defRPr>
            </a:lvl4pPr>
            <a:lvl5pPr marL="1369979" indent="-230183">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a:xfrm>
            <a:off x="736828" y="4910458"/>
            <a:ext cx="675368" cy="180975"/>
          </a:xfrm>
          <a:prstGeom prst="rect">
            <a:avLst/>
          </a:prstGeom>
        </p:spPr>
        <p:txBody>
          <a:bodyPr/>
          <a:lstStyle/>
          <a:p>
            <a:pPr>
              <a:defRPr/>
            </a:pPr>
            <a:fld id="{D70EB434-436B-4D05-A166-6A951E485EE8}" type="datetime1">
              <a:rPr lang="en-US" smtClean="0"/>
              <a:t>7/17/2022</a:t>
            </a:fld>
            <a:endParaRPr lang="en-US"/>
          </a:p>
        </p:txBody>
      </p:sp>
      <p:sp>
        <p:nvSpPr>
          <p:cNvPr id="3" name="Footer Placeholder 2">
            <a:extLst>
              <a:ext uri="{FF2B5EF4-FFF2-40B4-BE49-F238E27FC236}">
                <a16:creationId xmlns:a16="http://schemas.microsoft.com/office/drawing/2014/main" id="{46C78005-5077-434A-80CA-8C55A16B17D2}"/>
              </a:ext>
            </a:extLst>
          </p:cNvPr>
          <p:cNvSpPr>
            <a:spLocks noGrp="1"/>
          </p:cNvSpPr>
          <p:nvPr>
            <p:ph type="ftr" sz="quarter" idx="11"/>
          </p:nvPr>
        </p:nvSpPr>
        <p:spPr/>
        <p:txBody>
          <a:bodyPr/>
          <a:lstStyle/>
          <a:p>
            <a:pPr>
              <a:defRPr/>
            </a:pPr>
            <a:r>
              <a:rPr lang="en-US"/>
              <a:t>Lia Merminga |  Fermilab Perspectives  | Snowmass Meeting</a:t>
            </a:r>
            <a:endParaRPr lang="en-US" b="1"/>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a:xfrm>
            <a:off x="228604" y="4911373"/>
            <a:ext cx="414338" cy="177964"/>
          </a:xfrm>
          <a:prstGeom prst="rect">
            <a:avLst/>
          </a:prstGeom>
        </p:spPr>
        <p:txBody>
          <a:body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25078277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3255" indent="-230183">
              <a:defRPr sz="1500">
                <a:solidFill>
                  <a:srgbClr val="505050"/>
                </a:solidFill>
              </a:defRPr>
            </a:lvl3pPr>
            <a:lvl4pPr marL="1085823" indent="-228594">
              <a:defRPr sz="1400">
                <a:solidFill>
                  <a:srgbClr val="505050"/>
                </a:solidFill>
              </a:defRPr>
            </a:lvl4pPr>
            <a:lvl5pPr marL="1369979" indent="-230183">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6" y="728663"/>
            <a:ext cx="4215383" cy="2725341"/>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6430" indent="-228594">
              <a:defRPr sz="1500">
                <a:solidFill>
                  <a:srgbClr val="505050"/>
                </a:solidFill>
              </a:defRPr>
            </a:lvl3pPr>
            <a:lvl4pPr marL="1087411" indent="-228594">
              <a:defRPr sz="1400">
                <a:solidFill>
                  <a:srgbClr val="505050"/>
                </a:solidFill>
              </a:defRPr>
            </a:lvl4pPr>
            <a:lvl5pPr marL="1369979" indent="-228594">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3" y="3573827"/>
            <a:ext cx="4206239" cy="949359"/>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8" y="4908143"/>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0796C74-DEFF-4DDD-8B1C-A2E2138EB6DD}" type="datetime1">
              <a:rPr lang="en-US" smtClean="0"/>
              <a:t>7/17/2022</a:t>
            </a:fld>
            <a:endParaRPr lang="en-US"/>
          </a:p>
        </p:txBody>
      </p:sp>
      <p:sp>
        <p:nvSpPr>
          <p:cNvPr id="13" name="Slide Number Placeholder 5"/>
          <p:cNvSpPr>
            <a:spLocks noGrp="1"/>
          </p:cNvSpPr>
          <p:nvPr>
            <p:ph type="sldNum" sz="quarter" idx="4"/>
          </p:nvPr>
        </p:nvSpPr>
        <p:spPr>
          <a:xfrm>
            <a:off x="228601" y="4911154"/>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15" name="Footer Placeholder 2">
            <a:extLst>
              <a:ext uri="{FF2B5EF4-FFF2-40B4-BE49-F238E27FC236}">
                <a16:creationId xmlns:a16="http://schemas.microsoft.com/office/drawing/2014/main" id="{E5F9652E-0045-4B51-A24C-BDFA0BB3B2FC}"/>
              </a:ext>
            </a:extLst>
          </p:cNvPr>
          <p:cNvSpPr>
            <a:spLocks noGrp="1"/>
          </p:cNvSpPr>
          <p:nvPr>
            <p:ph type="ftr" sz="quarter" idx="11"/>
          </p:nvPr>
        </p:nvSpPr>
        <p:spPr>
          <a:xfrm>
            <a:off x="1538936" y="4909278"/>
            <a:ext cx="6260399" cy="182155"/>
          </a:xfrm>
        </p:spPr>
        <p:txBody>
          <a:bodyPr/>
          <a:lstStyle/>
          <a:p>
            <a:pPr>
              <a:defRPr/>
            </a:pPr>
            <a:r>
              <a:rPr lang="en-US"/>
              <a:t>Lia Merminga |  Fermilab Perspectives  | Snowmass Meeting</a:t>
            </a:r>
            <a:endParaRPr lang="en-US" b="1"/>
          </a:p>
        </p:txBody>
      </p:sp>
    </p:spTree>
    <p:extLst>
      <p:ext uri="{BB962C8B-B14F-4D97-AF65-F5344CB8AC3E}">
        <p14:creationId xmlns:p14="http://schemas.microsoft.com/office/powerpoint/2010/main" val="592273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Content Placeholder 2"/>
          <p:cNvSpPr>
            <a:spLocks noGrp="1"/>
          </p:cNvSpPr>
          <p:nvPr>
            <p:ph sz="half" idx="15"/>
          </p:nvPr>
        </p:nvSpPr>
        <p:spPr>
          <a:xfrm>
            <a:off x="3542716" y="719140"/>
            <a:ext cx="5347605" cy="3767006"/>
          </a:xfrm>
          <a:prstGeom prst="rect">
            <a:avLst/>
          </a:prstGeom>
        </p:spPr>
        <p:txBody>
          <a:bodyPr lIns="0" tIns="0" rIns="0" bIns="0"/>
          <a:lstStyle>
            <a:lvl1pPr marL="230183" indent="-230183">
              <a:defRPr sz="1800">
                <a:solidFill>
                  <a:srgbClr val="505050"/>
                </a:solidFill>
              </a:defRPr>
            </a:lvl1pPr>
            <a:lvl2pPr marL="514337" indent="-230183">
              <a:defRPr sz="1600">
                <a:solidFill>
                  <a:srgbClr val="505050"/>
                </a:solidFill>
              </a:defRPr>
            </a:lvl2pPr>
            <a:lvl3pPr marL="806430" indent="-228594">
              <a:defRPr sz="1500">
                <a:solidFill>
                  <a:srgbClr val="505050"/>
                </a:solidFill>
              </a:defRPr>
            </a:lvl3pPr>
            <a:lvl4pPr marL="1087411" indent="-228594">
              <a:defRPr sz="1400">
                <a:solidFill>
                  <a:srgbClr val="505050"/>
                </a:solidFill>
              </a:defRPr>
            </a:lvl4pPr>
            <a:lvl5pPr marL="1369979" indent="-228594">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8" y="4908143"/>
            <a:ext cx="675368" cy="180975"/>
          </a:xfrm>
          <a:prstGeom prst="rect">
            <a:avLst/>
          </a:prstGeom>
        </p:spPr>
        <p:txBody>
          <a:bodyPr/>
          <a:lstStyle>
            <a:lvl1pPr>
              <a:defRPr sz="900" smtClean="0"/>
            </a:lvl1pPr>
          </a:lstStyle>
          <a:p>
            <a:pPr>
              <a:defRPr/>
            </a:pPr>
            <a:fld id="{1792E64A-DB48-4978-A6B2-6C2552F69AB7}" type="datetime1">
              <a:rPr lang="en-US" smtClean="0"/>
              <a:t>7/17/2022</a:t>
            </a:fld>
            <a:endParaRPr lang="en-US"/>
          </a:p>
        </p:txBody>
      </p:sp>
      <p:sp>
        <p:nvSpPr>
          <p:cNvPr id="7" name="Slide Number Placeholder 5"/>
          <p:cNvSpPr>
            <a:spLocks noGrp="1"/>
          </p:cNvSpPr>
          <p:nvPr>
            <p:ph type="sldNum" sz="quarter" idx="18"/>
          </p:nvPr>
        </p:nvSpPr>
        <p:spPr>
          <a:xfrm>
            <a:off x="228601" y="4911154"/>
            <a:ext cx="414338" cy="177964"/>
          </a:xfrm>
          <a:prstGeom prst="rect">
            <a:avLst/>
          </a:prstGeom>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9" name="Footer Placeholder 2">
            <a:extLst>
              <a:ext uri="{FF2B5EF4-FFF2-40B4-BE49-F238E27FC236}">
                <a16:creationId xmlns:a16="http://schemas.microsoft.com/office/drawing/2014/main" id="{9BB7ACA4-80DC-41DD-B0E8-371B4DD0BAD1}"/>
              </a:ext>
            </a:extLst>
          </p:cNvPr>
          <p:cNvSpPr>
            <a:spLocks noGrp="1"/>
          </p:cNvSpPr>
          <p:nvPr>
            <p:ph type="ftr" sz="quarter" idx="11"/>
          </p:nvPr>
        </p:nvSpPr>
        <p:spPr>
          <a:xfrm>
            <a:off x="1538936" y="4909278"/>
            <a:ext cx="6260399" cy="182155"/>
          </a:xfrm>
        </p:spPr>
        <p:txBody>
          <a:bodyPr/>
          <a:lstStyle/>
          <a:p>
            <a:pPr>
              <a:defRPr/>
            </a:pPr>
            <a:r>
              <a:rPr lang="en-US"/>
              <a:t>Lia Merminga |  Fermilab Perspectives  | Snowmass Meeting</a:t>
            </a:r>
            <a:endParaRPr lang="en-US" b="1"/>
          </a:p>
        </p:txBody>
      </p:sp>
    </p:spTree>
    <p:extLst>
      <p:ext uri="{BB962C8B-B14F-4D97-AF65-F5344CB8AC3E}">
        <p14:creationId xmlns:p14="http://schemas.microsoft.com/office/powerpoint/2010/main" val="11691810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8" y="4910458"/>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F02A4985-01D2-4F29-81C6-00CEC9C6B868}" type="datetime1">
              <a:rPr lang="en-US" smtClean="0"/>
              <a:t>7/17/2022</a:t>
            </a:fld>
            <a:endParaRPr lang="en-US"/>
          </a:p>
        </p:txBody>
      </p:sp>
      <p:sp>
        <p:nvSpPr>
          <p:cNvPr id="11" name="Slide Number Placeholder 5"/>
          <p:cNvSpPr>
            <a:spLocks noGrp="1"/>
          </p:cNvSpPr>
          <p:nvPr>
            <p:ph type="sldNum" sz="quarter" idx="4"/>
          </p:nvPr>
        </p:nvSpPr>
        <p:spPr>
          <a:xfrm>
            <a:off x="228601" y="4911373"/>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13" name="Footer Placeholder 2">
            <a:extLst>
              <a:ext uri="{FF2B5EF4-FFF2-40B4-BE49-F238E27FC236}">
                <a16:creationId xmlns:a16="http://schemas.microsoft.com/office/drawing/2014/main" id="{7E161075-3224-4010-ABDA-A5185F35D1DE}"/>
              </a:ext>
            </a:extLst>
          </p:cNvPr>
          <p:cNvSpPr>
            <a:spLocks noGrp="1"/>
          </p:cNvSpPr>
          <p:nvPr>
            <p:ph type="ftr" sz="quarter" idx="11"/>
          </p:nvPr>
        </p:nvSpPr>
        <p:spPr>
          <a:xfrm>
            <a:off x="1538936" y="4909278"/>
            <a:ext cx="6260399" cy="182155"/>
          </a:xfrm>
        </p:spPr>
        <p:txBody>
          <a:bodyPr/>
          <a:lstStyle/>
          <a:p>
            <a:pPr>
              <a:defRPr/>
            </a:pPr>
            <a:r>
              <a:rPr lang="en-US"/>
              <a:t>Lia Merminga |  Fermilab Perspectives  | Snowmass Meeting</a:t>
            </a:r>
            <a:endParaRPr lang="en-US" b="1"/>
          </a:p>
        </p:txBody>
      </p:sp>
    </p:spTree>
    <p:extLst>
      <p:ext uri="{BB962C8B-B14F-4D97-AF65-F5344CB8AC3E}">
        <p14:creationId xmlns:p14="http://schemas.microsoft.com/office/powerpoint/2010/main" val="3215383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8" y="4910458"/>
            <a:ext cx="675368" cy="180975"/>
          </a:xfrm>
          <a:prstGeom prst="rect">
            <a:avLst/>
          </a:prstGeom>
        </p:spPr>
        <p:txBody>
          <a:bodyPr/>
          <a:lstStyle>
            <a:lvl1pPr>
              <a:defRPr sz="900"/>
            </a:lvl1pPr>
          </a:lstStyle>
          <a:p>
            <a:pPr>
              <a:defRPr/>
            </a:pPr>
            <a:fld id="{B1BD4CC1-2CDF-4112-BC10-7EAD41B5871E}" type="datetime1">
              <a:rPr lang="en-US" smtClean="0"/>
              <a:t>7/17/2022</a:t>
            </a:fld>
            <a:endParaRPr lang="en-US"/>
          </a:p>
        </p:txBody>
      </p:sp>
      <p:sp>
        <p:nvSpPr>
          <p:cNvPr id="5" name="Slide Number Placeholder 4"/>
          <p:cNvSpPr>
            <a:spLocks noGrp="1"/>
          </p:cNvSpPr>
          <p:nvPr>
            <p:ph type="sldNum" sz="quarter" idx="12"/>
          </p:nvPr>
        </p:nvSpPr>
        <p:spPr>
          <a:xfrm>
            <a:off x="222250" y="4913469"/>
            <a:ext cx="414338" cy="177964"/>
          </a:xfrm>
          <a:prstGeom prst="rect">
            <a:avLst/>
          </a:prstGeom>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3" indent="-230183">
              <a:defRPr sz="1400">
                <a:solidFill>
                  <a:srgbClr val="505050"/>
                </a:solidFill>
              </a:defRPr>
            </a:lvl1pPr>
          </a:lstStyle>
          <a:p>
            <a:r>
              <a:rPr lang="en-US"/>
              <a:t>Click icon to add picture</a:t>
            </a:r>
          </a:p>
        </p:txBody>
      </p:sp>
      <p:sp>
        <p:nvSpPr>
          <p:cNvPr id="6" name="Footer Placeholder 2">
            <a:extLst>
              <a:ext uri="{FF2B5EF4-FFF2-40B4-BE49-F238E27FC236}">
                <a16:creationId xmlns:a16="http://schemas.microsoft.com/office/drawing/2014/main" id="{BA471088-6F95-4269-9C96-59C7FA66D839}"/>
              </a:ext>
            </a:extLst>
          </p:cNvPr>
          <p:cNvSpPr>
            <a:spLocks noGrp="1"/>
          </p:cNvSpPr>
          <p:nvPr>
            <p:ph type="ftr" sz="quarter" idx="11"/>
          </p:nvPr>
        </p:nvSpPr>
        <p:spPr>
          <a:xfrm>
            <a:off x="1538936" y="4909278"/>
            <a:ext cx="6260399" cy="182155"/>
          </a:xfrm>
        </p:spPr>
        <p:txBody>
          <a:bodyPr/>
          <a:lstStyle/>
          <a:p>
            <a:pPr>
              <a:defRPr/>
            </a:pPr>
            <a:r>
              <a:rPr lang="en-US"/>
              <a:t>Lia Merminga |  Fermilab Perspectives  | Snowmass Meeting</a:t>
            </a:r>
            <a:endParaRPr lang="en-US" b="1"/>
          </a:p>
        </p:txBody>
      </p:sp>
    </p:spTree>
    <p:extLst>
      <p:ext uri="{BB962C8B-B14F-4D97-AF65-F5344CB8AC3E}">
        <p14:creationId xmlns:p14="http://schemas.microsoft.com/office/powerpoint/2010/main" val="18220672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8" y="4910458"/>
            <a:ext cx="675368" cy="180975"/>
          </a:xfrm>
          <a:prstGeom prst="rect">
            <a:avLst/>
          </a:prstGeom>
        </p:spPr>
        <p:txBody>
          <a:bodyPr/>
          <a:lstStyle/>
          <a:p>
            <a:pPr>
              <a:defRPr/>
            </a:pPr>
            <a:fld id="{77CA2A44-A6F6-408C-BD74-D8A85537930A}" type="datetime1">
              <a:rPr lang="en-US" smtClean="0"/>
              <a:t>7/17/2022</a:t>
            </a:fld>
            <a:endParaRPr lang="en-US"/>
          </a:p>
        </p:txBody>
      </p:sp>
      <p:sp>
        <p:nvSpPr>
          <p:cNvPr id="5" name="Slide Number Placeholder 4"/>
          <p:cNvSpPr>
            <a:spLocks noGrp="1"/>
          </p:cNvSpPr>
          <p:nvPr>
            <p:ph type="sldNum" sz="quarter" idx="12"/>
          </p:nvPr>
        </p:nvSpPr>
        <p:spPr>
          <a:xfrm>
            <a:off x="228601" y="4909278"/>
            <a:ext cx="414338" cy="177964"/>
          </a:xfrm>
          <a:prstGeom prst="rect">
            <a:avLst/>
          </a:prstGeom>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1" name="Footer Placeholder 2">
            <a:extLst>
              <a:ext uri="{FF2B5EF4-FFF2-40B4-BE49-F238E27FC236}">
                <a16:creationId xmlns:a16="http://schemas.microsoft.com/office/drawing/2014/main" id="{9E8766BF-8751-4DD6-9C06-35A200CCDE87}"/>
              </a:ext>
            </a:extLst>
          </p:cNvPr>
          <p:cNvSpPr>
            <a:spLocks noGrp="1"/>
          </p:cNvSpPr>
          <p:nvPr>
            <p:ph type="ftr" sz="quarter" idx="11"/>
          </p:nvPr>
        </p:nvSpPr>
        <p:spPr>
          <a:xfrm>
            <a:off x="1538936" y="4909278"/>
            <a:ext cx="6260399" cy="182155"/>
          </a:xfrm>
        </p:spPr>
        <p:txBody>
          <a:bodyPr/>
          <a:lstStyle/>
          <a:p>
            <a:pPr>
              <a:defRPr/>
            </a:pPr>
            <a:r>
              <a:rPr lang="en-US"/>
              <a:t>Lia Merminga |  Fermilab Perspectives  | Snowmass Meeting</a:t>
            </a:r>
            <a:endParaRPr lang="en-US" b="1"/>
          </a:p>
        </p:txBody>
      </p:sp>
    </p:spTree>
    <p:extLst>
      <p:ext uri="{BB962C8B-B14F-4D97-AF65-F5344CB8AC3E}">
        <p14:creationId xmlns:p14="http://schemas.microsoft.com/office/powerpoint/2010/main" val="3460373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C9C897BA-6E7D-42C1-A880-09F74F47B8BE}" type="datetime1">
              <a:rPr lang="en-US" smtClean="0"/>
              <a:t>7/17/2022</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2269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49269"/>
            <a:ext cx="8686800" cy="320908"/>
          </a:xfrm>
          <a:prstGeom prst="rect">
            <a:avLst/>
          </a:prstGeom>
        </p:spPr>
        <p:txBody>
          <a:bodyPr lIns="0" tIns="0" rIns="0" bIns="0" anchor="b" anchorCtr="0"/>
          <a:lstStyle>
            <a:lvl1pPr>
              <a:defRPr sz="2100">
                <a:solidFill>
                  <a:srgbClr val="004C97"/>
                </a:solidFill>
              </a:defRPr>
            </a:lvl1pPr>
          </a:lstStyle>
          <a:p>
            <a:r>
              <a:rPr lang="en-US"/>
              <a:t>Click to edit Master title style</a:t>
            </a:r>
          </a:p>
        </p:txBody>
      </p:sp>
      <p:sp>
        <p:nvSpPr>
          <p:cNvPr id="3" name="Content Placeholder 2"/>
          <p:cNvSpPr>
            <a:spLocks noGrp="1"/>
          </p:cNvSpPr>
          <p:nvPr>
            <p:ph idx="1"/>
          </p:nvPr>
        </p:nvSpPr>
        <p:spPr>
          <a:xfrm>
            <a:off x="228601" y="782286"/>
            <a:ext cx="8672513" cy="3740900"/>
          </a:xfrm>
          <a:prstGeom prst="rect">
            <a:avLst/>
          </a:prstGeom>
        </p:spPr>
        <p:txBody>
          <a:bodyPr lIns="0" tIns="0" rIns="0" bIns="0"/>
          <a:lstStyle>
            <a:lvl1pPr>
              <a:defRPr sz="1800">
                <a:solidFill>
                  <a:srgbClr val="404040"/>
                </a:solidFill>
              </a:defRPr>
            </a:lvl1pPr>
            <a:lvl2pPr>
              <a:defRPr sz="1650">
                <a:solidFill>
                  <a:srgbClr val="404040"/>
                </a:solidFill>
              </a:defRPr>
            </a:lvl2pPr>
            <a:lvl3pPr>
              <a:defRPr sz="1500">
                <a:solidFill>
                  <a:srgbClr val="404040"/>
                </a:solidFill>
              </a:defRPr>
            </a:lvl3pPr>
            <a:lvl4pPr>
              <a:defRPr sz="1350">
                <a:solidFill>
                  <a:srgbClr val="404040"/>
                </a:solidFill>
              </a:defRPr>
            </a:lvl4pPr>
            <a:lvl5pPr marL="1543050" indent="-171450">
              <a:buFont typeface="Arial"/>
              <a:buChar char="•"/>
              <a:defRPr sz="135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222250" y="4871613"/>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9" name="Date Placeholder 10">
            <a:extLst>
              <a:ext uri="{FF2B5EF4-FFF2-40B4-BE49-F238E27FC236}">
                <a16:creationId xmlns:a16="http://schemas.microsoft.com/office/drawing/2014/main" id="{AA421B9A-C412-4086-98A1-CDEA5D771F79}"/>
              </a:ext>
            </a:extLst>
          </p:cNvPr>
          <p:cNvSpPr>
            <a:spLocks noGrp="1"/>
          </p:cNvSpPr>
          <p:nvPr>
            <p:ph type="dt" sz="half" idx="10"/>
          </p:nvPr>
        </p:nvSpPr>
        <p:spPr>
          <a:xfrm>
            <a:off x="736828" y="4871612"/>
            <a:ext cx="675368" cy="180975"/>
          </a:xfrm>
          <a:prstGeom prst="rect">
            <a:avLst/>
          </a:prstGeom>
        </p:spPr>
        <p:txBody>
          <a:bodyPr/>
          <a:lstStyle>
            <a:lvl1pPr>
              <a:defRPr/>
            </a:lvl1pPr>
          </a:lstStyle>
          <a:p>
            <a:pPr>
              <a:defRPr/>
            </a:pPr>
            <a:fld id="{471E0789-CE14-468E-81E7-0A7B3E959186}" type="datetime1">
              <a:rPr lang="en-US" smtClean="0"/>
              <a:t>7/17/2022</a:t>
            </a:fld>
            <a:endParaRPr lang="en-US"/>
          </a:p>
        </p:txBody>
      </p:sp>
      <p:sp>
        <p:nvSpPr>
          <p:cNvPr id="13" name="Footer Placeholder 11">
            <a:extLst>
              <a:ext uri="{FF2B5EF4-FFF2-40B4-BE49-F238E27FC236}">
                <a16:creationId xmlns:a16="http://schemas.microsoft.com/office/drawing/2014/main" id="{5D37AFF1-02DB-4D6A-BEF1-2107789243B9}"/>
              </a:ext>
            </a:extLst>
          </p:cNvPr>
          <p:cNvSpPr>
            <a:spLocks noGrp="1"/>
          </p:cNvSpPr>
          <p:nvPr>
            <p:ph type="ftr" sz="quarter" idx="11"/>
          </p:nvPr>
        </p:nvSpPr>
        <p:spPr>
          <a:xfrm>
            <a:off x="1530602" y="4871613"/>
            <a:ext cx="5538537" cy="182155"/>
          </a:xfrm>
          <a:prstGeom prst="rect">
            <a:avLst/>
          </a:prstGeom>
        </p:spPr>
        <p:txBody>
          <a:bodyPr/>
          <a:lstStyle/>
          <a:p>
            <a:pPr>
              <a:defRPr/>
            </a:pPr>
            <a:r>
              <a:rPr lang="en-US"/>
              <a:t>Lia Merminga |  Fermilab Perspectives  | Snowmass Meeting</a:t>
            </a:r>
            <a:endParaRPr lang="en-US" b="1"/>
          </a:p>
        </p:txBody>
      </p:sp>
    </p:spTree>
    <p:extLst>
      <p:ext uri="{BB962C8B-B14F-4D97-AF65-F5344CB8AC3E}">
        <p14:creationId xmlns:p14="http://schemas.microsoft.com/office/powerpoint/2010/main" val="4683093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05979"/>
            <a:ext cx="82296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3300"/>
          </a:p>
        </p:txBody>
      </p:sp>
      <p:sp>
        <p:nvSpPr>
          <p:cNvPr id="2" name="Title 1"/>
          <p:cNvSpPr>
            <a:spLocks noGrp="1"/>
          </p:cNvSpPr>
          <p:nvPr>
            <p:ph type="title"/>
          </p:nvPr>
        </p:nvSpPr>
        <p:spPr>
          <a:xfrm>
            <a:off x="457201" y="324458"/>
            <a:ext cx="8293100" cy="426951"/>
          </a:xfrm>
          <a:prstGeom prst="rect">
            <a:avLst/>
          </a:prstGeom>
        </p:spPr>
        <p:txBody>
          <a:bodyPr vert="horz" lIns="0" tIns="0" rIns="0" bIns="0"/>
          <a:lstStyle>
            <a:lvl1pPr algn="l">
              <a:defRPr sz="1650" b="1" i="0" baseline="0">
                <a:solidFill>
                  <a:srgbClr val="004C97"/>
                </a:solidFill>
                <a:latin typeface="Helvetica"/>
              </a:defRPr>
            </a:lvl1pPr>
          </a:lstStyle>
          <a:p>
            <a:r>
              <a:rPr lang="en-US"/>
              <a:t>Click to edit Master title style</a:t>
            </a:r>
          </a:p>
        </p:txBody>
      </p:sp>
      <p:sp>
        <p:nvSpPr>
          <p:cNvPr id="5" name="Footer Placeholder 4"/>
          <p:cNvSpPr>
            <a:spLocks noGrp="1"/>
          </p:cNvSpPr>
          <p:nvPr>
            <p:ph type="ftr" sz="quarter" idx="11"/>
          </p:nvPr>
        </p:nvSpPr>
        <p:spPr>
          <a:xfrm>
            <a:off x="1949523" y="4866324"/>
            <a:ext cx="5224409" cy="140494"/>
          </a:xfrm>
        </p:spPr>
        <p:txBody>
          <a:bodyPr/>
          <a:lstStyle/>
          <a:p>
            <a:pPr>
              <a:defRPr/>
            </a:pPr>
            <a:r>
              <a:rPr lang="en-US"/>
              <a:t>Lia Merminga |  Fermilab Perspectives  | Snowmass Meeting</a:t>
            </a:r>
          </a:p>
        </p:txBody>
      </p:sp>
      <p:sp>
        <p:nvSpPr>
          <p:cNvPr id="6" name="Slide Number Placeholder 5"/>
          <p:cNvSpPr>
            <a:spLocks noGrp="1"/>
          </p:cNvSpPr>
          <p:nvPr>
            <p:ph type="sldNum" sz="quarter" idx="12"/>
          </p:nvPr>
        </p:nvSpPr>
        <p:spPr>
          <a:xfrm>
            <a:off x="369265" y="4866324"/>
            <a:ext cx="525463" cy="140494"/>
          </a:xfrm>
        </p:spPr>
        <p:txBody>
          <a:bodyPr/>
          <a:lstStyle/>
          <a:p>
            <a:pPr>
              <a:defRPr/>
            </a:pPr>
            <a:fld id="{0C39C72E-2A13-EB4D-AD45-6D4E6ACAED8D}" type="slidenum">
              <a:rPr lang="en-US" smtClean="0"/>
              <a:pPr>
                <a:defRPr/>
              </a:pPr>
              <a:t>‹#›</a:t>
            </a:fld>
            <a:endParaRPr lang="en-US"/>
          </a:p>
        </p:txBody>
      </p:sp>
      <p:sp>
        <p:nvSpPr>
          <p:cNvPr id="8" name="Content Placeholder 2"/>
          <p:cNvSpPr>
            <a:spLocks noGrp="1"/>
          </p:cNvSpPr>
          <p:nvPr>
            <p:ph idx="13"/>
          </p:nvPr>
        </p:nvSpPr>
        <p:spPr>
          <a:xfrm>
            <a:off x="457201" y="928688"/>
            <a:ext cx="8293100" cy="3634979"/>
          </a:xfrm>
          <a:prstGeom prst="rect">
            <a:avLst/>
          </a:prstGeom>
        </p:spPr>
        <p:txBody>
          <a:bodyPr lIns="0" rIns="0"/>
          <a:lstStyle>
            <a:lvl1pPr marL="192020" indent="-198877">
              <a:lnSpc>
                <a:spcPct val="100000"/>
              </a:lnSpc>
              <a:spcBef>
                <a:spcPts val="450"/>
              </a:spcBef>
              <a:spcAft>
                <a:spcPts val="450"/>
              </a:spcAft>
              <a:buFont typeface="Arial"/>
              <a:buChar char="•"/>
              <a:defRPr sz="1650" b="0" i="0">
                <a:solidFill>
                  <a:srgbClr val="63666A"/>
                </a:solidFill>
                <a:latin typeface="Helvetica"/>
              </a:defRPr>
            </a:lvl1pPr>
            <a:lvl2pPr marL="240024" indent="192020">
              <a:lnSpc>
                <a:spcPct val="100000"/>
              </a:lnSpc>
              <a:spcBef>
                <a:spcPts val="225"/>
              </a:spcBef>
              <a:spcAft>
                <a:spcPts val="225"/>
              </a:spcAft>
              <a:buSzPct val="90000"/>
              <a:buFont typeface="Lucida Grande"/>
              <a:buChar char="-"/>
              <a:defRPr sz="1500" b="0" i="0">
                <a:solidFill>
                  <a:srgbClr val="63666A"/>
                </a:solidFill>
                <a:latin typeface="Helvetica"/>
              </a:defRPr>
            </a:lvl2pPr>
            <a:lvl3pPr marL="480048" indent="171446">
              <a:lnSpc>
                <a:spcPct val="100000"/>
              </a:lnSpc>
              <a:spcBef>
                <a:spcPts val="225"/>
              </a:spcBef>
              <a:spcAft>
                <a:spcPts val="225"/>
              </a:spcAft>
              <a:buSzPct val="88000"/>
              <a:buFont typeface="Arial"/>
              <a:buChar char="•"/>
              <a:defRPr sz="1350" b="0" i="0">
                <a:solidFill>
                  <a:srgbClr val="63666A"/>
                </a:solidFill>
                <a:latin typeface="Helvetica"/>
              </a:defRPr>
            </a:lvl3pPr>
            <a:lvl4pPr marL="685783" indent="171446">
              <a:lnSpc>
                <a:spcPct val="100000"/>
              </a:lnSpc>
              <a:spcBef>
                <a:spcPts val="225"/>
              </a:spcBef>
              <a:spcAft>
                <a:spcPts val="225"/>
              </a:spcAft>
              <a:buSzPct val="90000"/>
              <a:buFont typeface="Lucida Grande"/>
              <a:buChar char="-"/>
              <a:defRPr sz="1200" b="0" i="0">
                <a:solidFill>
                  <a:srgbClr val="63666A"/>
                </a:solidFill>
                <a:latin typeface="Helvetica"/>
              </a:defRPr>
            </a:lvl4pPr>
            <a:lvl5pPr marL="857228" indent="144014">
              <a:lnSpc>
                <a:spcPct val="100000"/>
              </a:lnSpc>
              <a:spcBef>
                <a:spcPts val="225"/>
              </a:spcBef>
              <a:spcAft>
                <a:spcPts val="225"/>
              </a:spcAft>
              <a:buSzPct val="88000"/>
              <a:buFont typeface="Arial"/>
              <a:buChar char="•"/>
              <a:defRPr sz="1050" b="0" i="0">
                <a:solidFill>
                  <a:srgbClr val="63666A"/>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B8FB8245-C0E1-4471-BB93-7EA3F3DC9623}"/>
              </a:ext>
            </a:extLst>
          </p:cNvPr>
          <p:cNvSpPr>
            <a:spLocks noGrp="1"/>
          </p:cNvSpPr>
          <p:nvPr>
            <p:ph type="dt" sz="half" idx="2"/>
          </p:nvPr>
        </p:nvSpPr>
        <p:spPr>
          <a:xfrm>
            <a:off x="979489" y="4866324"/>
            <a:ext cx="823627" cy="140494"/>
          </a:xfrm>
          <a:prstGeom prst="rect">
            <a:avLst/>
          </a:prstGeom>
        </p:spPr>
        <p:txBody>
          <a:bodyPr lIns="0" tIns="0" rIns="0" bIns="0" anchor="b" anchorCtr="0"/>
          <a:lstStyle>
            <a:lvl1pPr fontAlgn="auto">
              <a:spcBef>
                <a:spcPts val="0"/>
              </a:spcBef>
              <a:spcAft>
                <a:spcPts val="0"/>
              </a:spcAft>
              <a:defRPr sz="900" baseline="0" smtClean="0">
                <a:solidFill>
                  <a:srgbClr val="004C97"/>
                </a:solidFill>
                <a:latin typeface="Helvetica"/>
                <a:ea typeface="+mn-ea"/>
                <a:cs typeface="+mn-cs"/>
              </a:defRPr>
            </a:lvl1pPr>
          </a:lstStyle>
          <a:p>
            <a:pPr>
              <a:defRPr/>
            </a:pPr>
            <a:fld id="{1CB3AFB5-E80C-40A2-B457-C89FE31DD345}" type="datetime1">
              <a:rPr lang="en-US" smtClean="0"/>
              <a:t>7/17/2022</a:t>
            </a:fld>
            <a:endParaRPr lang="en-US"/>
          </a:p>
        </p:txBody>
      </p:sp>
    </p:spTree>
    <p:extLst>
      <p:ext uri="{BB962C8B-B14F-4D97-AF65-F5344CB8AC3E}">
        <p14:creationId xmlns:p14="http://schemas.microsoft.com/office/powerpoint/2010/main" val="28398108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0958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0398763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6441710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6361543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6944534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3505299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6728012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541740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AE91022-A4D0-4703-8574-80F9C94093D8}" type="datetime1">
              <a:rPr lang="en-US" smtClean="0"/>
              <a:t>7/17/2022</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5800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0EAEE814-A7AA-4CAC-B60A-6B68757D7258}" type="datetime1">
              <a:rPr lang="en-US" smtClean="0"/>
              <a:t>7/17/2022</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5850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4F6DEC83-3F73-40AD-A38A-C698A74E9E10}" type="datetime1">
              <a:rPr lang="en-US" smtClean="0"/>
              <a:t>7/17/2022</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6331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FDE6EED6-59B8-4522-88D4-A25C73CDF3E6}" type="datetime1">
              <a:rPr lang="en-US" smtClean="0"/>
              <a:t>7/17/2022</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Lia Merminga |  Fermilab Perspectives  | Snowmass Meeting</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2081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5CC8EBA-A79D-4F7E-A65A-87B8DAB12AAB}" type="datetime1">
              <a:rPr lang="en-US" smtClean="0"/>
              <a:t>7/17/2022</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47595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8389298C-B54A-4245-AE0B-636EEDF218BC}" type="datetime1">
              <a:rPr lang="en-US" smtClean="0"/>
              <a:t>7/17/2022</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1511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16AFC211-042A-49AD-8E80-076F1E23F879}" type="datetime1">
              <a:rPr lang="en-US" smtClean="0"/>
              <a:t>7/17/2022</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Lia Merminga |  Fermilab Perspectives  | Snowmass Meeting</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9868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B284DB-DE33-4FC2-900F-4AE9BD34F18E}" type="datetime1">
              <a:rPr lang="en-US" smtClean="0"/>
              <a:t>7/17/2022</a:t>
            </a:fld>
            <a:endParaRPr lang="en-US"/>
          </a:p>
        </p:txBody>
      </p:sp>
      <p:sp>
        <p:nvSpPr>
          <p:cNvPr id="5" name="Footer Placeholder 4"/>
          <p:cNvSpPr>
            <a:spLocks noGrp="1"/>
          </p:cNvSpPr>
          <p:nvPr>
            <p:ph type="ftr" sz="quarter" idx="11"/>
          </p:nvPr>
        </p:nvSpPr>
        <p:spPr/>
        <p:txBody>
          <a:bodyPr/>
          <a:lstStyle/>
          <a:p>
            <a:r>
              <a:rPr lang="en-US"/>
              <a:t>Lia Merminga |  Fermilab Perspectives  | Snowmass Meeting</a:t>
            </a:r>
          </a:p>
        </p:txBody>
      </p:sp>
      <p:sp>
        <p:nvSpPr>
          <p:cNvPr id="6" name="Slide Number Placeholder 5"/>
          <p:cNvSpPr>
            <a:spLocks noGrp="1"/>
          </p:cNvSpPr>
          <p:nvPr>
            <p:ph type="sldNum" sz="quarter" idx="12"/>
          </p:nvPr>
        </p:nvSpPr>
        <p:spPr/>
        <p:txBody>
          <a:bodyPr/>
          <a:lstStyle/>
          <a:p>
            <a:fld id="{0C298A86-32B7-4ACF-9A0F-F01F750F505D}" type="slidenum">
              <a:rPr lang="en-US" smtClean="0"/>
              <a:t>‹#›</a:t>
            </a:fld>
            <a:endParaRPr lang="en-US"/>
          </a:p>
        </p:txBody>
      </p:sp>
    </p:spTree>
    <p:extLst>
      <p:ext uri="{BB962C8B-B14F-4D97-AF65-F5344CB8AC3E}">
        <p14:creationId xmlns:p14="http://schemas.microsoft.com/office/powerpoint/2010/main" val="7168358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no backgroun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C17BED-FF3F-324A-A480-D86377021B72}"/>
              </a:ext>
            </a:extLst>
          </p:cNvPr>
          <p:cNvSpPr>
            <a:spLocks noGrp="1"/>
          </p:cNvSpPr>
          <p:nvPr>
            <p:ph type="dt" sz="half" idx="10"/>
          </p:nvPr>
        </p:nvSpPr>
        <p:spPr/>
        <p:txBody>
          <a:bodyPr/>
          <a:lstStyle>
            <a:lvl1pPr>
              <a:defRPr>
                <a:solidFill>
                  <a:schemeClr val="tx1"/>
                </a:solidFill>
                <a:latin typeface="Century Gothic" panose="020B0502020202020204" pitchFamily="34" charset="0"/>
              </a:defRPr>
            </a:lvl1pPr>
          </a:lstStyle>
          <a:p>
            <a:fld id="{65ED8F4C-4236-4E9A-B3E8-3375FC6F79EF}" type="datetime1">
              <a:rPr lang="en-US" smtClean="0"/>
              <a:t>7/17/2022</a:t>
            </a:fld>
            <a:endParaRPr lang="en-US"/>
          </a:p>
        </p:txBody>
      </p:sp>
      <p:sp>
        <p:nvSpPr>
          <p:cNvPr id="3" name="Footer Placeholder 2">
            <a:extLst>
              <a:ext uri="{FF2B5EF4-FFF2-40B4-BE49-F238E27FC236}">
                <a16:creationId xmlns:a16="http://schemas.microsoft.com/office/drawing/2014/main" id="{A2854939-276B-5E4F-A2AC-5F8652C9DDBE}"/>
              </a:ext>
            </a:extLst>
          </p:cNvPr>
          <p:cNvSpPr>
            <a:spLocks noGrp="1"/>
          </p:cNvSpPr>
          <p:nvPr>
            <p:ph type="ftr" sz="quarter" idx="11"/>
          </p:nvPr>
        </p:nvSpPr>
        <p:spPr/>
        <p:txBody>
          <a:bodyPr/>
          <a:lstStyle>
            <a:lvl1pPr>
              <a:defRPr>
                <a:solidFill>
                  <a:schemeClr val="tx1"/>
                </a:solidFill>
                <a:latin typeface="Century Gothic" panose="020B0502020202020204" pitchFamily="34" charset="0"/>
              </a:defRPr>
            </a:lvl1pPr>
          </a:lstStyle>
          <a:p>
            <a:r>
              <a:rPr lang="en-US"/>
              <a:t>Lia Merminga |  Fermilab Perspectives  | Snowmass Meeting</a:t>
            </a:r>
          </a:p>
        </p:txBody>
      </p:sp>
      <p:sp>
        <p:nvSpPr>
          <p:cNvPr id="4" name="Slide Number Placeholder 3">
            <a:extLst>
              <a:ext uri="{FF2B5EF4-FFF2-40B4-BE49-F238E27FC236}">
                <a16:creationId xmlns:a16="http://schemas.microsoft.com/office/drawing/2014/main" id="{916D400D-FD65-2142-A84C-B9C06D5A3CCD}"/>
              </a:ext>
            </a:extLst>
          </p:cNvPr>
          <p:cNvSpPr>
            <a:spLocks noGrp="1"/>
          </p:cNvSpPr>
          <p:nvPr>
            <p:ph type="sldNum" sz="quarter" idx="12"/>
          </p:nvPr>
        </p:nvSpPr>
        <p:spPr/>
        <p:txBody>
          <a:bodyPr/>
          <a:lstStyle>
            <a:lvl1pPr>
              <a:defRPr>
                <a:solidFill>
                  <a:schemeClr val="tx1"/>
                </a:solidFill>
                <a:latin typeface="Century Gothic" panose="020B0502020202020204" pitchFamily="34" charset="0"/>
              </a:defRPr>
            </a:lvl1pPr>
          </a:lstStyle>
          <a:p>
            <a:fld id="{773D2927-E60A-154D-AE4C-9C9B1BCDDFC0}" type="slidenum">
              <a:rPr lang="en-US" smtClean="0"/>
              <a:pPr/>
              <a:t>‹#›</a:t>
            </a:fld>
            <a:endParaRPr lang="en-US"/>
          </a:p>
        </p:txBody>
      </p:sp>
    </p:spTree>
    <p:extLst>
      <p:ext uri="{BB962C8B-B14F-4D97-AF65-F5344CB8AC3E}">
        <p14:creationId xmlns:p14="http://schemas.microsoft.com/office/powerpoint/2010/main" val="23161141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view of a city&#10;&#10;Description automatically generated">
            <a:extLst>
              <a:ext uri="{FF2B5EF4-FFF2-40B4-BE49-F238E27FC236}">
                <a16:creationId xmlns:a16="http://schemas.microsoft.com/office/drawing/2014/main" id="{E19ACA47-E1C9-D14E-A205-8CB25298F11F}"/>
              </a:ext>
            </a:extLst>
          </p:cNvPr>
          <p:cNvPicPr>
            <a:picLocks noChangeAspect="1"/>
          </p:cNvPicPr>
          <p:nvPr userDrawn="1"/>
        </p:nvPicPr>
        <p:blipFill rotWithShape="1">
          <a:blip r:embed="rId2"/>
          <a:srcRect t="45171" b="18952"/>
          <a:stretch/>
        </p:blipFill>
        <p:spPr>
          <a:xfrm>
            <a:off x="-13502" y="672701"/>
            <a:ext cx="9171432" cy="2502621"/>
          </a:xfrm>
          <a:prstGeom prst="rect">
            <a:avLst/>
          </a:prstGeom>
        </p:spPr>
      </p:pic>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1107828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12394371-6E9D-4DE0-A99D-3C7D8278F7FA}" type="datetime1">
              <a:rPr lang="en-US" smtClean="0"/>
              <a:t>7/17/2022</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855294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1C53DAC7-6A93-422F-A548-CE0CCA83AAFB}" type="datetime1">
              <a:rPr lang="en-US" smtClean="0"/>
              <a:t>7/17/2022</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Lia Merminga |  Fermilab Perspectives  | Snowmass Meeting</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18363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C4C4495-F1A1-4C68-9868-46E80D89631D}" type="datetime1">
              <a:rPr lang="en-US" smtClean="0"/>
              <a:t>7/17/2022</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4427884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C7AB6045-D8AE-4B37-B185-850D2ED39A69}" type="datetime1">
              <a:rPr lang="en-US" smtClean="0"/>
              <a:t>7/17/2022</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Lia Merminga |  Fermilab Perspectives  | Snowmass Meeting</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9847030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29EA3C0-F164-4A3A-93AC-A71239E46420}" type="datetime1">
              <a:rPr lang="en-US" smtClean="0"/>
              <a:t>7/17/2022</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0911804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CEEB6C19-0989-4EBD-9D5A-5548E20482EE}" type="datetime1">
              <a:rPr lang="en-US" smtClean="0"/>
              <a:t>7/17/2022</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Lia Merminga |  Fermilab Perspectives  | Snowmass Meeting</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6879968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0D883517-9E9E-4DE0-AC7B-423879B06EA3}" type="datetime1">
              <a:rPr lang="en-US" smtClean="0"/>
              <a:t>7/17/2022</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Lia Merminga |  Fermilab Perspectives  | Snowmass Meeting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41701903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05979"/>
            <a:ext cx="82296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3300" dirty="0"/>
          </a:p>
        </p:txBody>
      </p:sp>
      <p:sp>
        <p:nvSpPr>
          <p:cNvPr id="2" name="Title 1"/>
          <p:cNvSpPr>
            <a:spLocks noGrp="1"/>
          </p:cNvSpPr>
          <p:nvPr>
            <p:ph type="title"/>
          </p:nvPr>
        </p:nvSpPr>
        <p:spPr>
          <a:xfrm>
            <a:off x="457201" y="324458"/>
            <a:ext cx="8293100" cy="426951"/>
          </a:xfrm>
          <a:prstGeom prst="rect">
            <a:avLst/>
          </a:prstGeom>
        </p:spPr>
        <p:txBody>
          <a:bodyPr vert="horz" lIns="0" tIns="0" rIns="0" bIns="0"/>
          <a:lstStyle>
            <a:lvl1pPr algn="l">
              <a:defRPr sz="1650" b="1" i="0" baseline="0">
                <a:solidFill>
                  <a:srgbClr val="004C97"/>
                </a:solidFill>
                <a:latin typeface="Helvetica"/>
              </a:defRPr>
            </a:lvl1pPr>
          </a:lstStyle>
          <a:p>
            <a:r>
              <a:rPr lang="en-US"/>
              <a:t>Click to edit Master title style</a:t>
            </a:r>
          </a:p>
        </p:txBody>
      </p:sp>
      <p:sp>
        <p:nvSpPr>
          <p:cNvPr id="3" name="Date Placeholder 2"/>
          <p:cNvSpPr>
            <a:spLocks noGrp="1"/>
          </p:cNvSpPr>
          <p:nvPr>
            <p:ph type="dt" sz="half" idx="10"/>
          </p:nvPr>
        </p:nvSpPr>
        <p:spPr/>
        <p:txBody>
          <a:bodyPr/>
          <a:lstStyle/>
          <a:p>
            <a:pPr>
              <a:defRPr/>
            </a:pPr>
            <a:fld id="{6D3AD04F-7353-433A-AA07-323B3C1F937C}" type="datetime1">
              <a:rPr lang="en-US" smtClean="0"/>
              <a:t>7/17/2022</a:t>
            </a:fld>
            <a:endParaRPr lang="en-US" dirty="0"/>
          </a:p>
        </p:txBody>
      </p:sp>
      <p:sp>
        <p:nvSpPr>
          <p:cNvPr id="5" name="Footer Placeholder 4"/>
          <p:cNvSpPr>
            <a:spLocks noGrp="1"/>
          </p:cNvSpPr>
          <p:nvPr>
            <p:ph type="ftr" sz="quarter" idx="11"/>
          </p:nvPr>
        </p:nvSpPr>
        <p:spPr/>
        <p:txBody>
          <a:bodyPr/>
          <a:lstStyle/>
          <a:p>
            <a:pPr>
              <a:defRPr/>
            </a:pPr>
            <a:r>
              <a:rPr lang="en-US"/>
              <a:t>Lia Merminga |  Fermilab Perspectives  | Snowmass Meeting</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457201" y="928687"/>
            <a:ext cx="8293100" cy="3634979"/>
          </a:xfrm>
          <a:prstGeom prst="rect">
            <a:avLst/>
          </a:prstGeom>
        </p:spPr>
        <p:txBody>
          <a:bodyPr lIns="0" rIns="0"/>
          <a:lstStyle>
            <a:lvl1pPr marL="192024" indent="-198882">
              <a:lnSpc>
                <a:spcPct val="100000"/>
              </a:lnSpc>
              <a:spcBef>
                <a:spcPts val="450"/>
              </a:spcBef>
              <a:spcAft>
                <a:spcPts val="450"/>
              </a:spcAft>
              <a:buFont typeface="Arial"/>
              <a:buChar char="•"/>
              <a:defRPr sz="1650" b="0" i="0">
                <a:solidFill>
                  <a:srgbClr val="63666A"/>
                </a:solidFill>
                <a:latin typeface="Helvetica"/>
              </a:defRPr>
            </a:lvl1pPr>
            <a:lvl2pPr marL="240030" indent="192024">
              <a:lnSpc>
                <a:spcPct val="100000"/>
              </a:lnSpc>
              <a:spcBef>
                <a:spcPts val="225"/>
              </a:spcBef>
              <a:spcAft>
                <a:spcPts val="225"/>
              </a:spcAft>
              <a:buSzPct val="90000"/>
              <a:buFont typeface="Lucida Grande"/>
              <a:buChar char="-"/>
              <a:defRPr sz="1500" b="0" i="0">
                <a:solidFill>
                  <a:srgbClr val="63666A"/>
                </a:solidFill>
                <a:latin typeface="Helvetica"/>
              </a:defRPr>
            </a:lvl2pPr>
            <a:lvl3pPr marL="480060" indent="171450">
              <a:lnSpc>
                <a:spcPct val="100000"/>
              </a:lnSpc>
              <a:spcBef>
                <a:spcPts val="225"/>
              </a:spcBef>
              <a:spcAft>
                <a:spcPts val="225"/>
              </a:spcAft>
              <a:buSzPct val="88000"/>
              <a:buFont typeface="Arial"/>
              <a:buChar char="•"/>
              <a:defRPr sz="1350" b="0" i="0">
                <a:solidFill>
                  <a:srgbClr val="63666A"/>
                </a:solidFill>
                <a:latin typeface="Helvetica"/>
              </a:defRPr>
            </a:lvl3pPr>
            <a:lvl4pPr marL="685800" indent="171450">
              <a:lnSpc>
                <a:spcPct val="100000"/>
              </a:lnSpc>
              <a:spcBef>
                <a:spcPts val="225"/>
              </a:spcBef>
              <a:spcAft>
                <a:spcPts val="225"/>
              </a:spcAft>
              <a:buSzPct val="90000"/>
              <a:buFont typeface="Lucida Grande"/>
              <a:buChar char="-"/>
              <a:defRPr sz="1200" b="0" i="0">
                <a:solidFill>
                  <a:srgbClr val="63666A"/>
                </a:solidFill>
                <a:latin typeface="Helvetica"/>
              </a:defRPr>
            </a:lvl4pPr>
            <a:lvl5pPr marL="857250" indent="144018">
              <a:lnSpc>
                <a:spcPct val="100000"/>
              </a:lnSpc>
              <a:spcBef>
                <a:spcPts val="225"/>
              </a:spcBef>
              <a:spcAft>
                <a:spcPts val="225"/>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90307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efault" type="tx">
  <p:cSld name="Default">
    <p:spTree>
      <p:nvGrpSpPr>
        <p:cNvPr id="1" name="Shape 128"/>
        <p:cNvGrpSpPr/>
        <p:nvPr/>
      </p:nvGrpSpPr>
      <p:grpSpPr>
        <a:xfrm>
          <a:off x="0" y="0"/>
          <a:ext cx="0" cy="0"/>
          <a:chOff x="0" y="0"/>
          <a:chExt cx="0" cy="0"/>
        </a:xfrm>
      </p:grpSpPr>
      <p:sp>
        <p:nvSpPr>
          <p:cNvPr id="129" name="Google Shape;129;p16"/>
          <p:cNvSpPr txBox="1">
            <a:spLocks noGrp="1"/>
          </p:cNvSpPr>
          <p:nvPr>
            <p:ph type="sldNum" idx="12"/>
          </p:nvPr>
        </p:nvSpPr>
        <p:spPr>
          <a:xfrm>
            <a:off x="228600" y="4886325"/>
            <a:ext cx="447600" cy="105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4C97"/>
              </a:buClr>
              <a:buSzPts val="900"/>
              <a:buFont typeface="Helvetica Neue"/>
              <a:buNone/>
              <a:defRPr sz="900" b="0" i="0" u="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
        <p:nvSpPr>
          <p:cNvPr id="130" name="Google Shape;130;p16"/>
          <p:cNvSpPr txBox="1"/>
          <p:nvPr/>
        </p:nvSpPr>
        <p:spPr>
          <a:xfrm>
            <a:off x="1891200" y="4782752"/>
            <a:ext cx="5361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004C97"/>
                </a:solidFill>
                <a:latin typeface="Helvetica Neue"/>
                <a:ea typeface="Helvetica Neue"/>
                <a:cs typeface="Helvetica Neue"/>
                <a:sym typeface="Helvetica Neue"/>
              </a:rPr>
              <a:t>Brenna Flaugher Cosmic Frontier Comparative Review June 21-25, 2021</a:t>
            </a:r>
            <a:endParaRPr/>
          </a:p>
        </p:txBody>
      </p:sp>
    </p:spTree>
    <p:extLst>
      <p:ext uri="{BB962C8B-B14F-4D97-AF65-F5344CB8AC3E}">
        <p14:creationId xmlns:p14="http://schemas.microsoft.com/office/powerpoint/2010/main" val="31249592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view of a city&#10;&#10;Description automatically generated">
            <a:extLst>
              <a:ext uri="{FF2B5EF4-FFF2-40B4-BE49-F238E27FC236}">
                <a16:creationId xmlns:a16="http://schemas.microsoft.com/office/drawing/2014/main" id="{E19ACA47-E1C9-D14E-A205-8CB25298F11F}"/>
              </a:ext>
            </a:extLst>
          </p:cNvPr>
          <p:cNvPicPr>
            <a:picLocks noChangeAspect="1"/>
          </p:cNvPicPr>
          <p:nvPr userDrawn="1"/>
        </p:nvPicPr>
        <p:blipFill rotWithShape="1">
          <a:blip r:embed="rId2"/>
          <a:srcRect t="45171" b="18952"/>
          <a:stretch/>
        </p:blipFill>
        <p:spPr>
          <a:xfrm>
            <a:off x="-13502" y="672701"/>
            <a:ext cx="9171432" cy="2502621"/>
          </a:xfrm>
          <a:prstGeom prst="rect">
            <a:avLst/>
          </a:prstGeom>
        </p:spPr>
      </p:pic>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3323941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66E402F9-A672-4306-AA72-13D7FB3AAAB7}" type="datetime1">
              <a:rPr lang="en-US" smtClean="0"/>
              <a:t>7/17/2022</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19624026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D4F7B691-8535-43B0-91A6-7654C9590CFD}" type="datetime1">
              <a:rPr lang="en-US" smtClean="0"/>
              <a:t>7/17/2022</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Tree>
    <p:extLst>
      <p:ext uri="{BB962C8B-B14F-4D97-AF65-F5344CB8AC3E}">
        <p14:creationId xmlns:p14="http://schemas.microsoft.com/office/powerpoint/2010/main" val="2087866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image" Target="../media/image27.png"/><Relationship Id="rId2" Type="http://schemas.openxmlformats.org/officeDocument/2006/relationships/slideLayout" Target="../slideLayouts/slideLayout107.xml"/><Relationship Id="rId16" Type="http://schemas.openxmlformats.org/officeDocument/2006/relationships/theme" Target="../theme/theme10.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6" Type="http://schemas.openxmlformats.org/officeDocument/2006/relationships/image" Target="../media/image1.png"/><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theme" Target="../theme/theme11.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1.pn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image" Target="../media/image1.png"/><Relationship Id="rId5" Type="http://schemas.openxmlformats.org/officeDocument/2006/relationships/slideLayout" Target="../slideLayouts/slideLayout152.xml"/><Relationship Id="rId10" Type="http://schemas.openxmlformats.org/officeDocument/2006/relationships/theme" Target="../theme/theme13.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6" Type="http://schemas.openxmlformats.org/officeDocument/2006/relationships/image" Target="../media/image27.png"/><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theme" Target="../theme/theme14.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6" Type="http://schemas.openxmlformats.org/officeDocument/2006/relationships/image" Target="../media/image27.png"/><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theme" Target="../theme/theme1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image" Target="../media/image1.png"/><Relationship Id="rId2" Type="http://schemas.openxmlformats.org/officeDocument/2006/relationships/slideLayout" Target="../slideLayouts/slideLayout186.xml"/><Relationship Id="rId16" Type="http://schemas.openxmlformats.org/officeDocument/2006/relationships/theme" Target="../theme/theme1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5" Type="http://schemas.openxmlformats.org/officeDocument/2006/relationships/slideLayout" Target="../slideLayouts/slideLayout204.xml"/><Relationship Id="rId4" Type="http://schemas.openxmlformats.org/officeDocument/2006/relationships/slideLayout" Target="../slideLayouts/slideLayout203.xml"/><Relationship Id="rId9" Type="http://schemas.openxmlformats.org/officeDocument/2006/relationships/image" Target="../media/image33.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theme" Target="../theme/theme18.xml"/><Relationship Id="rId1"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png"/><Relationship Id="rId5" Type="http://schemas.openxmlformats.org/officeDocument/2006/relationships/slideLayout" Target="../slideLayouts/slideLayout32.xml"/><Relationship Id="rId10"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1.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18.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6.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image" Target="../media/image27.png"/><Relationship Id="rId2" Type="http://schemas.openxmlformats.org/officeDocument/2006/relationships/slideLayout" Target="../slideLayouts/slideLayout74.xml"/><Relationship Id="rId16" Type="http://schemas.openxmlformats.org/officeDocument/2006/relationships/theme" Target="../theme/theme7.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image" Target="../media/image1.png"/><Relationship Id="rId5" Type="http://schemas.openxmlformats.org/officeDocument/2006/relationships/slideLayout" Target="../slideLayouts/slideLayout92.xml"/><Relationship Id="rId10" Type="http://schemas.openxmlformats.org/officeDocument/2006/relationships/theme" Target="../theme/theme8.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image" Target="../media/image27.png"/><Relationship Id="rId5" Type="http://schemas.openxmlformats.org/officeDocument/2006/relationships/slideLayout" Target="../slideLayouts/slideLayout101.xml"/><Relationship Id="rId10" Type="http://schemas.openxmlformats.org/officeDocument/2006/relationships/theme" Target="../theme/theme9.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97EA2F6-73A0-4FEB-9588-D2F09DC020E8}" type="datetime1">
              <a:rPr lang="en-US" smtClean="0"/>
              <a:t>7/17/2022</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23" r:id="rId1"/>
    <p:sldLayoutId id="2147484124" r:id="rId2"/>
    <p:sldLayoutId id="2147484127" r:id="rId3"/>
    <p:sldLayoutId id="2147484125" r:id="rId4"/>
    <p:sldLayoutId id="2147484126" r:id="rId5"/>
    <p:sldLayoutId id="2147484128" r:id="rId6"/>
    <p:sldLayoutId id="2147484104" r:id="rId7"/>
    <p:sldLayoutId id="2147484105" r:id="rId8"/>
    <p:sldLayoutId id="2147484120" r:id="rId9"/>
    <p:sldLayoutId id="2147484103" r:id="rId10"/>
    <p:sldLayoutId id="2147484122" r:id="rId11"/>
    <p:sldLayoutId id="2147484116" r:id="rId12"/>
    <p:sldLayoutId id="2147484823"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C1942094-0295-4F88-A6E5-C612569AC3D1}" type="datetime1">
              <a:rPr lang="en-US" smtClean="0"/>
              <a:t>7/17/2022</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7" cstate="print">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4243120562"/>
      </p:ext>
    </p:extLst>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 id="2147484649" r:id="rId12"/>
    <p:sldLayoutId id="2147484650" r:id="rId13"/>
    <p:sldLayoutId id="2147484651" r:id="rId14"/>
    <p:sldLayoutId id="2147484652" r:id="rId15"/>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C43DA8F-F050-425A-A784-B1C0C45B72D8}" type="datetime1">
              <a:rPr lang="en-US" smtClean="0"/>
              <a:t>7/17/2022</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735335665"/>
      </p:ext>
    </p:extLst>
  </p:cSld>
  <p:clrMap bg1="lt1" tx1="dk1" bg2="lt2" tx2="dk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 id="2147484665" r:id="rId12"/>
    <p:sldLayoutId id="2147484666" r:id="rId13"/>
    <p:sldLayoutId id="2147484667" r:id="rId14"/>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0"/>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4043838F-C82D-4548-B02D-67F098E2C6CB}" type="datetime1">
              <a:rPr lang="en-US" smtClean="0"/>
              <a:t>7/17/2022</a:t>
            </a:fld>
            <a:endParaRPr lang="en-US" dirty="0"/>
          </a:p>
        </p:txBody>
      </p:sp>
      <p:sp>
        <p:nvSpPr>
          <p:cNvPr id="15" name="Footer Placeholder 4"/>
          <p:cNvSpPr>
            <a:spLocks noGrp="1"/>
          </p:cNvSpPr>
          <p:nvPr>
            <p:ph type="ftr" sz="quarter" idx="3"/>
          </p:nvPr>
        </p:nvSpPr>
        <p:spPr>
          <a:xfrm>
            <a:off x="1530603" y="4878160"/>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6" name="Slide Number Placeholder 5"/>
          <p:cNvSpPr>
            <a:spLocks noGrp="1"/>
          </p:cNvSpPr>
          <p:nvPr>
            <p:ph type="sldNum" sz="quarter" idx="4"/>
          </p:nvPr>
        </p:nvSpPr>
        <p:spPr>
          <a:xfrm>
            <a:off x="222250" y="4878160"/>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4" y="3358113"/>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1800" dirty="0"/>
          </a:p>
        </p:txBody>
      </p:sp>
      <p:grpSp>
        <p:nvGrpSpPr>
          <p:cNvPr id="9" name="Group 8"/>
          <p:cNvGrpSpPr>
            <a:grpSpLocks noChangeAspect="1"/>
          </p:cNvGrpSpPr>
          <p:nvPr/>
        </p:nvGrpSpPr>
        <p:grpSpPr>
          <a:xfrm>
            <a:off x="215900" y="4694147"/>
            <a:ext cx="8699500" cy="148493"/>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46001372"/>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 id="2147484680" r:id="rId12"/>
    <p:sldLayoutId id="2147484681" r:id="rId13"/>
  </p:sldLayoutIdLst>
  <p:hf hdr="0"/>
  <p:txStyles>
    <p:titleStyle>
      <a:lvl1pPr algn="l" defTabSz="342900" rtl="0" eaLnBrk="1" fontAlgn="base" hangingPunct="1">
        <a:spcBef>
          <a:spcPct val="0"/>
        </a:spcBef>
        <a:spcAft>
          <a:spcPct val="0"/>
        </a:spcAft>
        <a:defRPr sz="1275" b="1" kern="1200">
          <a:solidFill>
            <a:srgbClr val="2E5286"/>
          </a:solidFill>
          <a:latin typeface="Helvetica"/>
          <a:ea typeface="Geneva" charset="0"/>
          <a:cs typeface="ＭＳ Ｐゴシック" charset="0"/>
        </a:defRPr>
      </a:lvl1pPr>
      <a:lvl2pPr algn="l" defTabSz="342900" rtl="0" eaLnBrk="1" fontAlgn="base" hangingPunct="1">
        <a:spcBef>
          <a:spcPct val="0"/>
        </a:spcBef>
        <a:spcAft>
          <a:spcPct val="0"/>
        </a:spcAft>
        <a:defRPr sz="1275" b="1">
          <a:solidFill>
            <a:srgbClr val="2E5286"/>
          </a:solidFill>
          <a:latin typeface="Helvetica" charset="0"/>
          <a:ea typeface="Geneva" charset="0"/>
          <a:cs typeface="ＭＳ Ｐゴシック" charset="0"/>
        </a:defRPr>
      </a:lvl2pPr>
      <a:lvl3pPr algn="l" defTabSz="342900" rtl="0" eaLnBrk="1" fontAlgn="base" hangingPunct="1">
        <a:spcBef>
          <a:spcPct val="0"/>
        </a:spcBef>
        <a:spcAft>
          <a:spcPct val="0"/>
        </a:spcAft>
        <a:defRPr sz="1275" b="1">
          <a:solidFill>
            <a:srgbClr val="2E5286"/>
          </a:solidFill>
          <a:latin typeface="Helvetica" charset="0"/>
          <a:ea typeface="Geneva" charset="0"/>
          <a:cs typeface="ＭＳ Ｐゴシック" charset="0"/>
        </a:defRPr>
      </a:lvl3pPr>
      <a:lvl4pPr algn="l" defTabSz="342900" rtl="0" eaLnBrk="1" fontAlgn="base" hangingPunct="1">
        <a:spcBef>
          <a:spcPct val="0"/>
        </a:spcBef>
        <a:spcAft>
          <a:spcPct val="0"/>
        </a:spcAft>
        <a:defRPr sz="1275" b="1">
          <a:solidFill>
            <a:srgbClr val="2E5286"/>
          </a:solidFill>
          <a:latin typeface="Helvetica" charset="0"/>
          <a:ea typeface="Geneva" charset="0"/>
          <a:cs typeface="ＭＳ Ｐゴシック" charset="0"/>
        </a:defRPr>
      </a:lvl4pPr>
      <a:lvl5pPr algn="l" defTabSz="342900" rtl="0" eaLnBrk="1" fontAlgn="base" hangingPunct="1">
        <a:spcBef>
          <a:spcPct val="0"/>
        </a:spcBef>
        <a:spcAft>
          <a:spcPct val="0"/>
        </a:spcAft>
        <a:defRPr sz="1275" b="1">
          <a:solidFill>
            <a:srgbClr val="2E5286"/>
          </a:solidFill>
          <a:latin typeface="Helvetica" charset="0"/>
          <a:ea typeface="Geneva" charset="0"/>
          <a:cs typeface="ＭＳ Ｐゴシック" charset="0"/>
        </a:defRPr>
      </a:lvl5pPr>
      <a:lvl6pPr marL="342900" algn="l" defTabSz="342900" rtl="0" eaLnBrk="1" fontAlgn="base" hangingPunct="1">
        <a:spcBef>
          <a:spcPct val="0"/>
        </a:spcBef>
        <a:spcAft>
          <a:spcPct val="0"/>
        </a:spcAft>
        <a:defRPr sz="1275" b="1">
          <a:solidFill>
            <a:srgbClr val="2E5286"/>
          </a:solidFill>
          <a:latin typeface="Helvetica" charset="0"/>
          <a:ea typeface="ＭＳ Ｐゴシック" charset="0"/>
          <a:cs typeface="ＭＳ Ｐゴシック" charset="0"/>
        </a:defRPr>
      </a:lvl6pPr>
      <a:lvl7pPr marL="685800" algn="l" defTabSz="342900" rtl="0" eaLnBrk="1" fontAlgn="base" hangingPunct="1">
        <a:spcBef>
          <a:spcPct val="0"/>
        </a:spcBef>
        <a:spcAft>
          <a:spcPct val="0"/>
        </a:spcAft>
        <a:defRPr sz="1275" b="1">
          <a:solidFill>
            <a:srgbClr val="2E5286"/>
          </a:solidFill>
          <a:latin typeface="Helvetica" charset="0"/>
          <a:ea typeface="ＭＳ Ｐゴシック" charset="0"/>
          <a:cs typeface="ＭＳ Ｐゴシック" charset="0"/>
        </a:defRPr>
      </a:lvl7pPr>
      <a:lvl8pPr marL="1028700" algn="l" defTabSz="342900" rtl="0" eaLnBrk="1" fontAlgn="base" hangingPunct="1">
        <a:spcBef>
          <a:spcPct val="0"/>
        </a:spcBef>
        <a:spcAft>
          <a:spcPct val="0"/>
        </a:spcAft>
        <a:defRPr sz="1275" b="1">
          <a:solidFill>
            <a:srgbClr val="2E5286"/>
          </a:solidFill>
          <a:latin typeface="Helvetica" charset="0"/>
          <a:ea typeface="ＭＳ Ｐゴシック" charset="0"/>
          <a:cs typeface="ＭＳ Ｐゴシック" charset="0"/>
        </a:defRPr>
      </a:lvl8pPr>
      <a:lvl9pPr marL="1371600" algn="l" defTabSz="342900" rtl="0" eaLnBrk="1" fontAlgn="base" hangingPunct="1">
        <a:spcBef>
          <a:spcPct val="0"/>
        </a:spcBef>
        <a:spcAft>
          <a:spcPct val="0"/>
        </a:spcAft>
        <a:defRPr sz="1275" b="1">
          <a:solidFill>
            <a:srgbClr val="2E5286"/>
          </a:solidFill>
          <a:latin typeface="Helvetica"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2pPr>
      <a:lvl3pPr marL="857250" indent="-171450" algn="l" defTabSz="342900" rtl="0" eaLnBrk="1" fontAlgn="base" hangingPunct="1">
        <a:spcBef>
          <a:spcPct val="20000"/>
        </a:spcBef>
        <a:spcAft>
          <a:spcPct val="0"/>
        </a:spcAft>
        <a:buFont typeface="Arial" charset="0"/>
        <a:buChar char="•"/>
        <a:defRPr sz="1050" kern="1200">
          <a:solidFill>
            <a:srgbClr val="7F7F7F"/>
          </a:solidFill>
          <a:latin typeface="Helvetica"/>
          <a:ea typeface="ＭＳ Ｐゴシック" charset="0"/>
          <a:cs typeface="ＭＳ Ｐゴシック" charset="0"/>
        </a:defRPr>
      </a:lvl3pPr>
      <a:lvl4pPr marL="1200150" indent="-171450" algn="l" defTabSz="342900" rtl="0" eaLnBrk="1" fontAlgn="base" hangingPunct="1">
        <a:spcBef>
          <a:spcPct val="20000"/>
        </a:spcBef>
        <a:spcAft>
          <a:spcPct val="0"/>
        </a:spcAft>
        <a:buFont typeface="Arial" charset="0"/>
        <a:buChar char="–"/>
        <a:defRPr sz="900" kern="1200">
          <a:solidFill>
            <a:srgbClr val="7F7F7F"/>
          </a:solidFill>
          <a:latin typeface="Helvetica"/>
          <a:ea typeface="ＭＳ Ｐゴシック" charset="0"/>
          <a:cs typeface="ＭＳ Ｐゴシック" charset="0"/>
        </a:defRPr>
      </a:lvl4pPr>
      <a:lvl5pPr marL="1543050" indent="-171450" algn="l" defTabSz="342900" rtl="0" eaLnBrk="1" fontAlgn="base" hangingPunct="1">
        <a:spcBef>
          <a:spcPct val="20000"/>
        </a:spcBef>
        <a:spcAft>
          <a:spcPct val="0"/>
        </a:spcAft>
        <a:buFont typeface="Arial" charset="0"/>
        <a:buChar char="»"/>
        <a:defRPr sz="900" kern="1200">
          <a:solidFill>
            <a:srgbClr val="7F7F7F"/>
          </a:solidFill>
          <a:latin typeface="Helvetica"/>
          <a:ea typeface="ＭＳ Ｐゴシック" charset="0"/>
          <a:cs typeface="ＭＳ Ｐゴシック"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8"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FD1A3F22-A5FF-4A32-958E-C025A30EC441}" type="datetime1">
              <a:rPr lang="en-US" smtClean="0"/>
              <a:t>7/17/2022</a:t>
            </a:fld>
            <a:endParaRPr lang="en-US" dirty="0"/>
          </a:p>
        </p:txBody>
      </p:sp>
      <p:sp>
        <p:nvSpPr>
          <p:cNvPr id="15" name="Footer Placeholder 4"/>
          <p:cNvSpPr>
            <a:spLocks noGrp="1"/>
          </p:cNvSpPr>
          <p:nvPr>
            <p:ph type="ftr" sz="quarter" idx="3"/>
          </p:nvPr>
        </p:nvSpPr>
        <p:spPr>
          <a:xfrm>
            <a:off x="1530606" y="4878162"/>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6" name="Slide Number Placeholder 5"/>
          <p:cNvSpPr>
            <a:spLocks noGrp="1"/>
          </p:cNvSpPr>
          <p:nvPr>
            <p:ph type="sldNum" sz="quarter" idx="4"/>
          </p:nvPr>
        </p:nvSpPr>
        <p:spPr>
          <a:xfrm>
            <a:off x="222250" y="4878162"/>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7" y="3358115"/>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400" dirty="0"/>
          </a:p>
        </p:txBody>
      </p:sp>
      <p:grpSp>
        <p:nvGrpSpPr>
          <p:cNvPr id="25" name="Group 24"/>
          <p:cNvGrpSpPr>
            <a:grpSpLocks noChangeAspect="1"/>
          </p:cNvGrpSpPr>
          <p:nvPr userDrawn="1"/>
        </p:nvGrpSpPr>
        <p:grpSpPr>
          <a:xfrm>
            <a:off x="215901" y="4670858"/>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2683997"/>
      </p:ext>
    </p:extLst>
  </p:cSld>
  <p:clrMap bg1="lt1" tx1="dk1" bg2="lt2" tx2="dk2" accent1="accent1" accent2="accent2" accent3="accent3" accent4="accent4" accent5="accent5" accent6="accent6" hlink="hlink" folHlink="folHlink"/>
  <p:sldLayoutIdLst>
    <p:sldLayoutId id="2147484683" r:id="rId1"/>
    <p:sldLayoutId id="2147484684" r:id="rId2"/>
    <p:sldLayoutId id="2147484685" r:id="rId3"/>
    <p:sldLayoutId id="2147484686" r:id="rId4"/>
    <p:sldLayoutId id="2147484687" r:id="rId5"/>
    <p:sldLayoutId id="2147484688" r:id="rId6"/>
    <p:sldLayoutId id="2147484689" r:id="rId7"/>
    <p:sldLayoutId id="2147484690" r:id="rId8"/>
    <p:sldLayoutId id="2147484691" r:id="rId9"/>
  </p:sldLayoutIdLst>
  <p:hf hdr="0"/>
  <p:txStyles>
    <p:titleStyle>
      <a:lvl1pPr algn="l" defTabSz="457189"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189"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378"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566"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754"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892" indent="-342892" algn="l" defTabSz="457189"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31" indent="-285743" algn="l" defTabSz="457189"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2972" indent="-228594" algn="l" defTabSz="457189"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160"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348"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8"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CC8D8C2-DEB8-4463-8B3F-22F9C7D582C7}" type="datetime1">
              <a:rPr lang="en-US" smtClean="0"/>
              <a:t>7/17/2022</a:t>
            </a:fld>
            <a:endParaRPr lang="en-US"/>
          </a:p>
        </p:txBody>
      </p:sp>
      <p:sp>
        <p:nvSpPr>
          <p:cNvPr id="15" name="Footer Placeholder 4"/>
          <p:cNvSpPr>
            <a:spLocks noGrp="1"/>
          </p:cNvSpPr>
          <p:nvPr>
            <p:ph type="ftr" sz="quarter" idx="3"/>
          </p:nvPr>
        </p:nvSpPr>
        <p:spPr>
          <a:xfrm>
            <a:off x="1530606" y="4878162"/>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6" name="Slide Number Placeholder 5"/>
          <p:cNvSpPr>
            <a:spLocks noGrp="1"/>
          </p:cNvSpPr>
          <p:nvPr>
            <p:ph type="sldNum" sz="quarter" idx="4"/>
          </p:nvPr>
        </p:nvSpPr>
        <p:spPr>
          <a:xfrm>
            <a:off x="222250" y="4878162"/>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7" y="3358115"/>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400"/>
          </a:p>
        </p:txBody>
      </p:sp>
      <p:grpSp>
        <p:nvGrpSpPr>
          <p:cNvPr id="25" name="Group 24"/>
          <p:cNvGrpSpPr>
            <a:grpSpLocks noChangeAspect="1"/>
          </p:cNvGrpSpPr>
          <p:nvPr userDrawn="1"/>
        </p:nvGrpSpPr>
        <p:grpSpPr>
          <a:xfrm>
            <a:off x="215901" y="4670858"/>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6" cstate="print">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70557552"/>
      </p:ext>
    </p:extLst>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 id="2147484704" r:id="rId12"/>
    <p:sldLayoutId id="2147484705" r:id="rId13"/>
    <p:sldLayoutId id="2147484706" r:id="rId14"/>
  </p:sldLayoutIdLst>
  <p:hf hdr="0"/>
  <p:txStyles>
    <p:titleStyle>
      <a:lvl1pPr algn="l" defTabSz="457189"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189"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378"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566"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754"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892" indent="-342892" algn="l" defTabSz="457189"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31" indent="-285743" algn="l" defTabSz="457189"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2972" indent="-228594" algn="l" defTabSz="457189"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160"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348"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8"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AC923DB7-4EB1-4D23-AB36-F587ED3BC0B5}" type="datetime1">
              <a:rPr lang="en-US" smtClean="0"/>
              <a:t>7/17/2022</a:t>
            </a:fld>
            <a:endParaRPr lang="en-US"/>
          </a:p>
        </p:txBody>
      </p:sp>
      <p:sp>
        <p:nvSpPr>
          <p:cNvPr id="15" name="Footer Placeholder 4"/>
          <p:cNvSpPr>
            <a:spLocks noGrp="1"/>
          </p:cNvSpPr>
          <p:nvPr>
            <p:ph type="ftr" sz="quarter" idx="3"/>
          </p:nvPr>
        </p:nvSpPr>
        <p:spPr>
          <a:xfrm>
            <a:off x="1530606" y="4878162"/>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6" name="Slide Number Placeholder 5"/>
          <p:cNvSpPr>
            <a:spLocks noGrp="1"/>
          </p:cNvSpPr>
          <p:nvPr>
            <p:ph type="sldNum" sz="quarter" idx="4"/>
          </p:nvPr>
        </p:nvSpPr>
        <p:spPr>
          <a:xfrm>
            <a:off x="222250" y="4878162"/>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7" y="3358115"/>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400"/>
          </a:p>
        </p:txBody>
      </p:sp>
      <p:grpSp>
        <p:nvGrpSpPr>
          <p:cNvPr id="25" name="Group 24"/>
          <p:cNvGrpSpPr>
            <a:grpSpLocks noChangeAspect="1"/>
          </p:cNvGrpSpPr>
          <p:nvPr userDrawn="1"/>
        </p:nvGrpSpPr>
        <p:grpSpPr>
          <a:xfrm>
            <a:off x="215901" y="4670858"/>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6" cstate="print">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277983900"/>
      </p:ext>
    </p:extLst>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 id="2147484727" r:id="rId12"/>
    <p:sldLayoutId id="2147484728" r:id="rId13"/>
    <p:sldLayoutId id="2147484729" r:id="rId14"/>
  </p:sldLayoutIdLst>
  <p:hf hdr="0"/>
  <p:txStyles>
    <p:titleStyle>
      <a:lvl1pPr algn="l" defTabSz="457189"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189"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378"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566"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754"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892" indent="-342892" algn="l" defTabSz="457189"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31" indent="-285743" algn="l" defTabSz="457189"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2972" indent="-228594" algn="l" defTabSz="457189"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160"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348"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AE7F65AC-8CAA-4365-8098-20D60374A76B}" type="datetime1">
              <a:rPr lang="en-US" smtClean="0"/>
              <a:t>7/17/2022</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7">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915797955"/>
      </p:ext>
    </p:extLst>
  </p:cSld>
  <p:clrMap bg1="lt1" tx1="dk1" bg2="lt2" tx2="dk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 id="2147484742" r:id="rId12"/>
    <p:sldLayoutId id="2147484743" r:id="rId13"/>
    <p:sldLayoutId id="2147484744" r:id="rId14"/>
    <p:sldLayoutId id="2147484745" r:id="rId15"/>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Straight Connector 12"/>
          <p:cNvCxnSpPr>
            <a:cxnSpLocks/>
          </p:cNvCxnSpPr>
          <p:nvPr/>
        </p:nvCxnSpPr>
        <p:spPr>
          <a:xfrm>
            <a:off x="215757" y="4768454"/>
            <a:ext cx="8750779"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979489" y="4866323"/>
            <a:ext cx="985445" cy="144018"/>
          </a:xfrm>
          <a:prstGeom prst="rect">
            <a:avLst/>
          </a:prstGeom>
        </p:spPr>
        <p:txBody>
          <a:bodyPr lIns="0" tIns="0" rIns="0" bIns="0" anchor="b" anchorCtr="0"/>
          <a:lstStyle>
            <a:lvl1pPr fontAlgn="auto">
              <a:spcBef>
                <a:spcPts val="0"/>
              </a:spcBef>
              <a:spcAft>
                <a:spcPts val="0"/>
              </a:spcAft>
              <a:defRPr sz="900" baseline="0" smtClean="0">
                <a:solidFill>
                  <a:srgbClr val="004C97"/>
                </a:solidFill>
                <a:latin typeface="Helvetica"/>
                <a:ea typeface="+mn-ea"/>
                <a:cs typeface="+mn-cs"/>
              </a:defRPr>
            </a:lvl1pPr>
          </a:lstStyle>
          <a:p>
            <a:pPr defTabSz="342900">
              <a:defRPr/>
            </a:pPr>
            <a:fld id="{EAF4B106-0400-4C2B-9A2C-DDD21511FECC}" type="datetime1">
              <a:rPr lang="en-US" smtClean="0"/>
              <a:t>7/17/2022</a:t>
            </a:fld>
            <a:endParaRPr lang="en-US" dirty="0"/>
          </a:p>
        </p:txBody>
      </p:sp>
      <p:sp>
        <p:nvSpPr>
          <p:cNvPr id="5" name="Footer Placeholder 4"/>
          <p:cNvSpPr>
            <a:spLocks noGrp="1"/>
          </p:cNvSpPr>
          <p:nvPr>
            <p:ph type="ftr" sz="quarter" idx="3"/>
          </p:nvPr>
        </p:nvSpPr>
        <p:spPr>
          <a:xfrm>
            <a:off x="1988820" y="4866324"/>
            <a:ext cx="5497012" cy="140493"/>
          </a:xfrm>
          <a:prstGeom prst="rect">
            <a:avLst/>
          </a:prstGeom>
        </p:spPr>
        <p:txBody>
          <a:bodyPr lIns="0" tIns="0" rIns="0" bIns="0" anchor="b" anchorCtr="0"/>
          <a:lstStyle>
            <a:lvl1pPr fontAlgn="auto">
              <a:spcBef>
                <a:spcPts val="0"/>
              </a:spcBef>
              <a:spcAft>
                <a:spcPts val="0"/>
              </a:spcAft>
              <a:defRPr sz="900" baseline="0" dirty="0">
                <a:solidFill>
                  <a:srgbClr val="004C97"/>
                </a:solidFill>
                <a:latin typeface="Helvetica"/>
                <a:ea typeface="+mn-ea"/>
                <a:cs typeface="+mn-cs"/>
              </a:defRPr>
            </a:lvl1pPr>
          </a:lstStyle>
          <a:p>
            <a:pPr defTabSz="342900">
              <a:defRPr/>
            </a:pPr>
            <a:r>
              <a:rPr lang="en-US"/>
              <a:t>Lia Merminga |  Fermilab Perspectives  | Snowmass Meeting</a:t>
            </a:r>
          </a:p>
        </p:txBody>
      </p:sp>
      <p:sp>
        <p:nvSpPr>
          <p:cNvPr id="6" name="Slide Number Placeholder 5"/>
          <p:cNvSpPr>
            <a:spLocks noGrp="1"/>
          </p:cNvSpPr>
          <p:nvPr>
            <p:ph type="sldNum" sz="quarter" idx="4"/>
          </p:nvPr>
        </p:nvSpPr>
        <p:spPr>
          <a:xfrm>
            <a:off x="370332" y="4866324"/>
            <a:ext cx="525463" cy="140494"/>
          </a:xfrm>
          <a:prstGeom prst="rect">
            <a:avLst/>
          </a:prstGeom>
        </p:spPr>
        <p:txBody>
          <a:bodyPr lIns="0" tIns="0" rIns="0" bIns="0" anchor="b" anchorCtr="0"/>
          <a:lstStyle>
            <a:lvl1pPr fontAlgn="auto">
              <a:spcBef>
                <a:spcPts val="0"/>
              </a:spcBef>
              <a:spcAft>
                <a:spcPts val="0"/>
              </a:spcAft>
              <a:defRPr sz="900" b="1" i="0" baseline="0" smtClean="0">
                <a:solidFill>
                  <a:srgbClr val="004C97"/>
                </a:solidFill>
                <a:latin typeface="Helvetica"/>
                <a:ea typeface="+mn-ea"/>
                <a:cs typeface="+mn-cs"/>
              </a:defRPr>
            </a:lvl1pPr>
          </a:lstStyle>
          <a:p>
            <a:pPr defTabSz="342900">
              <a:defRPr/>
            </a:pPr>
            <a:fld id="{0C39C72E-2A13-EB4D-AD45-6D4E6ACAED8D}" type="slidenum">
              <a:rPr lang="en-US" smtClean="0"/>
              <a:pPr defTabSz="342900">
                <a:defRPr/>
              </a:pPr>
              <a:t>‹#›</a:t>
            </a:fld>
            <a:endParaRPr lang="en-US" dirty="0"/>
          </a:p>
        </p:txBody>
      </p:sp>
      <p:pic>
        <p:nvPicPr>
          <p:cNvPr id="7" name="Picture 6">
            <a:extLst>
              <a:ext uri="{FF2B5EF4-FFF2-40B4-BE49-F238E27FC236}">
                <a16:creationId xmlns:a16="http://schemas.microsoft.com/office/drawing/2014/main" id="{11F0F08D-1383-4141-915C-29DECEA73C87}"/>
              </a:ext>
            </a:extLst>
          </p:cNvPr>
          <p:cNvPicPr>
            <a:picLocks noChangeAspect="1"/>
          </p:cNvPicPr>
          <p:nvPr userDrawn="1"/>
        </p:nvPicPr>
        <p:blipFill>
          <a:blip r:embed="rId9"/>
          <a:stretch>
            <a:fillRect/>
          </a:stretch>
        </p:blipFill>
        <p:spPr>
          <a:xfrm>
            <a:off x="7732714" y="4818922"/>
            <a:ext cx="1138527" cy="235296"/>
          </a:xfrm>
          <a:prstGeom prst="rect">
            <a:avLst/>
          </a:prstGeom>
        </p:spPr>
      </p:pic>
    </p:spTree>
    <p:extLst>
      <p:ext uri="{BB962C8B-B14F-4D97-AF65-F5344CB8AC3E}">
        <p14:creationId xmlns:p14="http://schemas.microsoft.com/office/powerpoint/2010/main" val="474138904"/>
      </p:ext>
    </p:extLst>
  </p:cSld>
  <p:clrMap bg1="lt1" tx1="dk1" bg2="lt2" tx2="dk2" accent1="accent1" accent2="accent2" accent3="accent3" accent4="accent4" accent5="accent5" accent6="accent6" hlink="hlink" folHlink="folHlink"/>
  <p:sldLayoutIdLst>
    <p:sldLayoutId id="2147484801" r:id="rId1"/>
    <p:sldLayoutId id="2147484802" r:id="rId2"/>
    <p:sldLayoutId id="2147484803" r:id="rId3"/>
    <p:sldLayoutId id="2147484804" r:id="rId4"/>
    <p:sldLayoutId id="2147484805" r:id="rId5"/>
    <p:sldLayoutId id="2147484806" r:id="rId6"/>
    <p:sldLayoutId id="2147484807" r:id="rId7"/>
  </p:sldLayoutIdLst>
  <p:hf hdr="0"/>
  <p:txStyles>
    <p:titleStyle>
      <a:lvl1pPr algn="ctr" defTabSz="342900" rtl="0" fontAlgn="base">
        <a:spcBef>
          <a:spcPct val="0"/>
        </a:spcBef>
        <a:spcAft>
          <a:spcPct val="0"/>
        </a:spcAft>
        <a:defRPr sz="3300" kern="1200">
          <a:solidFill>
            <a:schemeClr val="tx1"/>
          </a:solidFill>
          <a:latin typeface="+mj-lt"/>
          <a:ea typeface="Geneva" charset="0"/>
          <a:cs typeface="Geneva" charset="0"/>
        </a:defRPr>
      </a:lvl1pPr>
      <a:lvl2pPr algn="ctr" defTabSz="342900" rtl="0" fontAlgn="base">
        <a:spcBef>
          <a:spcPct val="0"/>
        </a:spcBef>
        <a:spcAft>
          <a:spcPct val="0"/>
        </a:spcAft>
        <a:defRPr sz="3300">
          <a:solidFill>
            <a:schemeClr val="tx1"/>
          </a:solidFill>
          <a:latin typeface="Calibri" charset="0"/>
          <a:ea typeface="Geneva" charset="0"/>
          <a:cs typeface="Geneva" charset="0"/>
        </a:defRPr>
      </a:lvl2pPr>
      <a:lvl3pPr algn="ctr" defTabSz="342900" rtl="0" fontAlgn="base">
        <a:spcBef>
          <a:spcPct val="0"/>
        </a:spcBef>
        <a:spcAft>
          <a:spcPct val="0"/>
        </a:spcAft>
        <a:defRPr sz="3300">
          <a:solidFill>
            <a:schemeClr val="tx1"/>
          </a:solidFill>
          <a:latin typeface="Calibri" charset="0"/>
          <a:ea typeface="Geneva" charset="0"/>
          <a:cs typeface="Geneva" charset="0"/>
        </a:defRPr>
      </a:lvl3pPr>
      <a:lvl4pPr algn="ctr" defTabSz="342900" rtl="0" fontAlgn="base">
        <a:spcBef>
          <a:spcPct val="0"/>
        </a:spcBef>
        <a:spcAft>
          <a:spcPct val="0"/>
        </a:spcAft>
        <a:defRPr sz="3300">
          <a:solidFill>
            <a:schemeClr val="tx1"/>
          </a:solidFill>
          <a:latin typeface="Calibri" charset="0"/>
          <a:ea typeface="Geneva" charset="0"/>
          <a:cs typeface="Geneva" charset="0"/>
        </a:defRPr>
      </a:lvl4pPr>
      <a:lvl5pPr algn="ctr" defTabSz="342900" rtl="0" fontAlgn="base">
        <a:spcBef>
          <a:spcPct val="0"/>
        </a:spcBef>
        <a:spcAft>
          <a:spcPct val="0"/>
        </a:spcAft>
        <a:defRPr sz="3300">
          <a:solidFill>
            <a:schemeClr val="tx1"/>
          </a:solidFill>
          <a:latin typeface="Calibri" charset="0"/>
          <a:ea typeface="Geneva" charset="0"/>
          <a:cs typeface="Geneva" charset="0"/>
        </a:defRPr>
      </a:lvl5pPr>
      <a:lvl6pPr marL="342900" algn="ctr" defTabSz="342900" rtl="0" fontAlgn="base">
        <a:spcBef>
          <a:spcPct val="0"/>
        </a:spcBef>
        <a:spcAft>
          <a:spcPct val="0"/>
        </a:spcAft>
        <a:defRPr sz="3300">
          <a:solidFill>
            <a:schemeClr val="tx1"/>
          </a:solidFill>
          <a:latin typeface="Calibri" charset="0"/>
          <a:ea typeface="Geneva" charset="0"/>
          <a:cs typeface="Geneva" charset="0"/>
        </a:defRPr>
      </a:lvl6pPr>
      <a:lvl7pPr marL="685800" algn="ctr" defTabSz="342900" rtl="0" fontAlgn="base">
        <a:spcBef>
          <a:spcPct val="0"/>
        </a:spcBef>
        <a:spcAft>
          <a:spcPct val="0"/>
        </a:spcAft>
        <a:defRPr sz="3300">
          <a:solidFill>
            <a:schemeClr val="tx1"/>
          </a:solidFill>
          <a:latin typeface="Calibri" charset="0"/>
          <a:ea typeface="Geneva" charset="0"/>
          <a:cs typeface="Geneva" charset="0"/>
        </a:defRPr>
      </a:lvl7pPr>
      <a:lvl8pPr marL="1028700" algn="ctr" defTabSz="342900" rtl="0" fontAlgn="base">
        <a:spcBef>
          <a:spcPct val="0"/>
        </a:spcBef>
        <a:spcAft>
          <a:spcPct val="0"/>
        </a:spcAft>
        <a:defRPr sz="3300">
          <a:solidFill>
            <a:schemeClr val="tx1"/>
          </a:solidFill>
          <a:latin typeface="Calibri" charset="0"/>
          <a:ea typeface="Geneva" charset="0"/>
          <a:cs typeface="Geneva" charset="0"/>
        </a:defRPr>
      </a:lvl8pPr>
      <a:lvl9pPr marL="1371600" algn="ctr" defTabSz="342900" rtl="0" fontAlgn="base">
        <a:spcBef>
          <a:spcPct val="0"/>
        </a:spcBef>
        <a:spcAft>
          <a:spcPct val="0"/>
        </a:spcAft>
        <a:defRPr sz="3300">
          <a:solidFill>
            <a:schemeClr val="tx1"/>
          </a:solidFill>
          <a:latin typeface="Calibri" charset="0"/>
          <a:ea typeface="Geneva" charset="0"/>
          <a:cs typeface="Geneva" charset="0"/>
        </a:defRPr>
      </a:lvl9pPr>
    </p:titleStyle>
    <p:bodyStyle>
      <a:lvl1pPr marL="257175" indent="-257175" algn="l" defTabSz="342900" rtl="0" fontAlgn="base">
        <a:spcBef>
          <a:spcPct val="20000"/>
        </a:spcBef>
        <a:spcAft>
          <a:spcPct val="0"/>
        </a:spcAft>
        <a:buFont typeface="Arial" charset="0"/>
        <a:buChar char="•"/>
        <a:defRPr sz="2400" kern="1200">
          <a:solidFill>
            <a:schemeClr val="tx1"/>
          </a:solidFill>
          <a:latin typeface="+mn-lt"/>
          <a:ea typeface="Geneva" charset="0"/>
          <a:cs typeface="Geneva" charset="0"/>
        </a:defRPr>
      </a:lvl1pPr>
      <a:lvl2pPr marL="557213" indent="-214313" algn="l" defTabSz="342900" rtl="0" fontAlgn="base">
        <a:spcBef>
          <a:spcPct val="20000"/>
        </a:spcBef>
        <a:spcAft>
          <a:spcPct val="0"/>
        </a:spcAft>
        <a:buFont typeface="Arial" charset="0"/>
        <a:buChar char="–"/>
        <a:defRPr sz="2100" kern="1200">
          <a:solidFill>
            <a:schemeClr val="tx1"/>
          </a:solidFill>
          <a:latin typeface="+mn-lt"/>
          <a:ea typeface="Geneva" charset="0"/>
          <a:cs typeface="+mn-cs"/>
        </a:defRPr>
      </a:lvl2pPr>
      <a:lvl3pPr marL="857250" indent="-171450" algn="l" defTabSz="342900" rtl="0" fontAlgn="base">
        <a:spcBef>
          <a:spcPct val="20000"/>
        </a:spcBef>
        <a:spcAft>
          <a:spcPct val="0"/>
        </a:spcAft>
        <a:buFont typeface="Arial" charset="0"/>
        <a:buChar char="•"/>
        <a:defRPr sz="1800" kern="1200">
          <a:solidFill>
            <a:schemeClr val="tx1"/>
          </a:solidFill>
          <a:latin typeface="+mn-lt"/>
          <a:ea typeface="Geneva" charset="0"/>
          <a:cs typeface="+mn-cs"/>
        </a:defRPr>
      </a:lvl3pPr>
      <a:lvl4pPr marL="1200150" indent="-171450" algn="l" defTabSz="342900" rtl="0" fontAlgn="base">
        <a:spcBef>
          <a:spcPct val="20000"/>
        </a:spcBef>
        <a:spcAft>
          <a:spcPct val="0"/>
        </a:spcAft>
        <a:buFont typeface="Arial" charset="0"/>
        <a:buChar char="–"/>
        <a:defRPr sz="1500" kern="1200">
          <a:solidFill>
            <a:schemeClr val="tx1"/>
          </a:solidFill>
          <a:latin typeface="+mn-lt"/>
          <a:ea typeface="Geneva" charset="0"/>
          <a:cs typeface="+mn-cs"/>
        </a:defRPr>
      </a:lvl4pPr>
      <a:lvl5pPr marL="1543050" indent="-171450" algn="l" defTabSz="342900" rtl="0" fontAlgn="base">
        <a:spcBef>
          <a:spcPct val="20000"/>
        </a:spcBef>
        <a:spcAft>
          <a:spcPct val="0"/>
        </a:spcAft>
        <a:buFont typeface="Arial" charset="0"/>
        <a:buChar char="»"/>
        <a:defRPr sz="1500" kern="1200">
          <a:solidFill>
            <a:schemeClr val="tx1"/>
          </a:solidFill>
          <a:latin typeface="+mn-lt"/>
          <a:ea typeface="Geneva"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Straight Connector 12"/>
          <p:cNvCxnSpPr>
            <a:cxnSpLocks/>
          </p:cNvCxnSpPr>
          <p:nvPr/>
        </p:nvCxnSpPr>
        <p:spPr>
          <a:xfrm>
            <a:off x="215757" y="4768454"/>
            <a:ext cx="8750779"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979489" y="4866324"/>
            <a:ext cx="985445" cy="150017"/>
          </a:xfrm>
          <a:prstGeom prst="rect">
            <a:avLst/>
          </a:prstGeom>
        </p:spPr>
        <p:txBody>
          <a:bodyPr lIns="0" tIns="0" rIns="0" bIns="0" anchor="b" anchorCtr="0"/>
          <a:lstStyle>
            <a:lvl1pPr fontAlgn="auto">
              <a:spcBef>
                <a:spcPts val="0"/>
              </a:spcBef>
              <a:spcAft>
                <a:spcPts val="0"/>
              </a:spcAft>
              <a:defRPr sz="900" baseline="0" smtClean="0">
                <a:solidFill>
                  <a:srgbClr val="004C97"/>
                </a:solidFill>
                <a:latin typeface="Helvetica"/>
                <a:ea typeface="+mn-ea"/>
                <a:cs typeface="+mn-cs"/>
              </a:defRPr>
            </a:lvl1pPr>
          </a:lstStyle>
          <a:p>
            <a:pPr>
              <a:defRPr/>
            </a:pPr>
            <a:fld id="{6CFA625A-2EA5-4034-8E6A-165694930405}" type="datetime1">
              <a:rPr lang="en-US" smtClean="0"/>
              <a:t>7/17/2022</a:t>
            </a:fld>
            <a:endParaRPr lang="en-US"/>
          </a:p>
        </p:txBody>
      </p:sp>
      <p:sp>
        <p:nvSpPr>
          <p:cNvPr id="5" name="Footer Placeholder 4"/>
          <p:cNvSpPr>
            <a:spLocks noGrp="1"/>
          </p:cNvSpPr>
          <p:nvPr>
            <p:ph type="ftr" sz="quarter" idx="3"/>
          </p:nvPr>
        </p:nvSpPr>
        <p:spPr>
          <a:xfrm>
            <a:off x="2116139" y="4866324"/>
            <a:ext cx="5497012" cy="140493"/>
          </a:xfrm>
          <a:prstGeom prst="rect">
            <a:avLst/>
          </a:prstGeom>
        </p:spPr>
        <p:txBody>
          <a:bodyPr lIns="0" tIns="0" rIns="0" bIns="0" anchor="b" anchorCtr="0"/>
          <a:lstStyle>
            <a:lvl1pPr fontAlgn="auto">
              <a:spcBef>
                <a:spcPts val="0"/>
              </a:spcBef>
              <a:spcAft>
                <a:spcPts val="0"/>
              </a:spcAft>
              <a:defRPr sz="900" baseline="0" dirty="0">
                <a:solidFill>
                  <a:srgbClr val="004C97"/>
                </a:solidFill>
                <a:latin typeface="Helvetica"/>
                <a:ea typeface="+mn-ea"/>
                <a:cs typeface="+mn-cs"/>
              </a:defRPr>
            </a:lvl1pPr>
          </a:lstStyle>
          <a:p>
            <a:pPr>
              <a:defRPr/>
            </a:pPr>
            <a:r>
              <a:rPr lang="it-IT"/>
              <a:t>Lia Merminga |  Fermilab Perspectives  | Snowmass Meeting</a:t>
            </a:r>
            <a:endParaRPr lang="en-US"/>
          </a:p>
        </p:txBody>
      </p:sp>
      <p:sp>
        <p:nvSpPr>
          <p:cNvPr id="6" name="Slide Number Placeholder 5"/>
          <p:cNvSpPr>
            <a:spLocks noGrp="1"/>
          </p:cNvSpPr>
          <p:nvPr>
            <p:ph type="sldNum" sz="quarter" idx="4"/>
          </p:nvPr>
        </p:nvSpPr>
        <p:spPr>
          <a:xfrm>
            <a:off x="272760" y="4866324"/>
            <a:ext cx="525463" cy="140494"/>
          </a:xfrm>
          <a:prstGeom prst="rect">
            <a:avLst/>
          </a:prstGeom>
        </p:spPr>
        <p:txBody>
          <a:bodyPr lIns="0" tIns="0" rIns="0" bIns="0" anchor="b" anchorCtr="0"/>
          <a:lstStyle>
            <a:lvl1pPr fontAlgn="auto">
              <a:spcBef>
                <a:spcPts val="0"/>
              </a:spcBef>
              <a:spcAft>
                <a:spcPts val="0"/>
              </a:spcAft>
              <a:defRPr sz="9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a:p>
        </p:txBody>
      </p:sp>
      <p:pic>
        <p:nvPicPr>
          <p:cNvPr id="7" name="Picture 6">
            <a:extLst>
              <a:ext uri="{FF2B5EF4-FFF2-40B4-BE49-F238E27FC236}">
                <a16:creationId xmlns:a16="http://schemas.microsoft.com/office/drawing/2014/main" id="{11F0F08D-1383-4141-915C-29DECEA73C87}"/>
              </a:ext>
            </a:extLst>
          </p:cNvPr>
          <p:cNvPicPr>
            <a:picLocks noChangeAspect="1"/>
          </p:cNvPicPr>
          <p:nvPr userDrawn="1"/>
        </p:nvPicPr>
        <p:blipFill>
          <a:blip r:embed="rId3"/>
          <a:stretch>
            <a:fillRect/>
          </a:stretch>
        </p:blipFill>
        <p:spPr>
          <a:xfrm>
            <a:off x="7732714" y="4818922"/>
            <a:ext cx="1138527" cy="235296"/>
          </a:xfrm>
          <a:prstGeom prst="rect">
            <a:avLst/>
          </a:prstGeom>
        </p:spPr>
      </p:pic>
    </p:spTree>
    <p:extLst>
      <p:ext uri="{BB962C8B-B14F-4D97-AF65-F5344CB8AC3E}">
        <p14:creationId xmlns:p14="http://schemas.microsoft.com/office/powerpoint/2010/main" val="3084800043"/>
      </p:ext>
    </p:extLst>
  </p:cSld>
  <p:clrMap bg1="lt1" tx1="dk1" bg2="lt2" tx2="dk2" accent1="accent1" accent2="accent2" accent3="accent3" accent4="accent4" accent5="accent5" accent6="accent6" hlink="hlink" folHlink="folHlink"/>
  <p:sldLayoutIdLst>
    <p:sldLayoutId id="2147484821" r:id="rId1"/>
  </p:sldLayoutIdLst>
  <p:hf hdr="0"/>
  <p:txStyles>
    <p:titleStyle>
      <a:lvl1pPr algn="ctr" defTabSz="342900" rtl="0" fontAlgn="base">
        <a:spcBef>
          <a:spcPct val="0"/>
        </a:spcBef>
        <a:spcAft>
          <a:spcPct val="0"/>
        </a:spcAft>
        <a:defRPr sz="3300" kern="1200">
          <a:solidFill>
            <a:schemeClr val="tx1"/>
          </a:solidFill>
          <a:latin typeface="+mj-lt"/>
          <a:ea typeface="Geneva" charset="0"/>
          <a:cs typeface="Geneva" charset="0"/>
        </a:defRPr>
      </a:lvl1pPr>
      <a:lvl2pPr algn="ctr" defTabSz="342900" rtl="0" fontAlgn="base">
        <a:spcBef>
          <a:spcPct val="0"/>
        </a:spcBef>
        <a:spcAft>
          <a:spcPct val="0"/>
        </a:spcAft>
        <a:defRPr sz="3300">
          <a:solidFill>
            <a:schemeClr val="tx1"/>
          </a:solidFill>
          <a:latin typeface="Calibri" charset="0"/>
          <a:ea typeface="Geneva" charset="0"/>
          <a:cs typeface="Geneva" charset="0"/>
        </a:defRPr>
      </a:lvl2pPr>
      <a:lvl3pPr algn="ctr" defTabSz="342900" rtl="0" fontAlgn="base">
        <a:spcBef>
          <a:spcPct val="0"/>
        </a:spcBef>
        <a:spcAft>
          <a:spcPct val="0"/>
        </a:spcAft>
        <a:defRPr sz="3300">
          <a:solidFill>
            <a:schemeClr val="tx1"/>
          </a:solidFill>
          <a:latin typeface="Calibri" charset="0"/>
          <a:ea typeface="Geneva" charset="0"/>
          <a:cs typeface="Geneva" charset="0"/>
        </a:defRPr>
      </a:lvl3pPr>
      <a:lvl4pPr algn="ctr" defTabSz="342900" rtl="0" fontAlgn="base">
        <a:spcBef>
          <a:spcPct val="0"/>
        </a:spcBef>
        <a:spcAft>
          <a:spcPct val="0"/>
        </a:spcAft>
        <a:defRPr sz="3300">
          <a:solidFill>
            <a:schemeClr val="tx1"/>
          </a:solidFill>
          <a:latin typeface="Calibri" charset="0"/>
          <a:ea typeface="Geneva" charset="0"/>
          <a:cs typeface="Geneva" charset="0"/>
        </a:defRPr>
      </a:lvl4pPr>
      <a:lvl5pPr algn="ctr" defTabSz="342900" rtl="0" fontAlgn="base">
        <a:spcBef>
          <a:spcPct val="0"/>
        </a:spcBef>
        <a:spcAft>
          <a:spcPct val="0"/>
        </a:spcAft>
        <a:defRPr sz="3300">
          <a:solidFill>
            <a:schemeClr val="tx1"/>
          </a:solidFill>
          <a:latin typeface="Calibri" charset="0"/>
          <a:ea typeface="Geneva" charset="0"/>
          <a:cs typeface="Geneva" charset="0"/>
        </a:defRPr>
      </a:lvl5pPr>
      <a:lvl6pPr marL="342900" algn="ctr" defTabSz="342900" rtl="0" fontAlgn="base">
        <a:spcBef>
          <a:spcPct val="0"/>
        </a:spcBef>
        <a:spcAft>
          <a:spcPct val="0"/>
        </a:spcAft>
        <a:defRPr sz="3300">
          <a:solidFill>
            <a:schemeClr val="tx1"/>
          </a:solidFill>
          <a:latin typeface="Calibri" charset="0"/>
          <a:ea typeface="Geneva" charset="0"/>
          <a:cs typeface="Geneva" charset="0"/>
        </a:defRPr>
      </a:lvl6pPr>
      <a:lvl7pPr marL="685800" algn="ctr" defTabSz="342900" rtl="0" fontAlgn="base">
        <a:spcBef>
          <a:spcPct val="0"/>
        </a:spcBef>
        <a:spcAft>
          <a:spcPct val="0"/>
        </a:spcAft>
        <a:defRPr sz="3300">
          <a:solidFill>
            <a:schemeClr val="tx1"/>
          </a:solidFill>
          <a:latin typeface="Calibri" charset="0"/>
          <a:ea typeface="Geneva" charset="0"/>
          <a:cs typeface="Geneva" charset="0"/>
        </a:defRPr>
      </a:lvl7pPr>
      <a:lvl8pPr marL="1028700" algn="ctr" defTabSz="342900" rtl="0" fontAlgn="base">
        <a:spcBef>
          <a:spcPct val="0"/>
        </a:spcBef>
        <a:spcAft>
          <a:spcPct val="0"/>
        </a:spcAft>
        <a:defRPr sz="3300">
          <a:solidFill>
            <a:schemeClr val="tx1"/>
          </a:solidFill>
          <a:latin typeface="Calibri" charset="0"/>
          <a:ea typeface="Geneva" charset="0"/>
          <a:cs typeface="Geneva" charset="0"/>
        </a:defRPr>
      </a:lvl8pPr>
      <a:lvl9pPr marL="1371600" algn="ctr" defTabSz="342900" rtl="0" fontAlgn="base">
        <a:spcBef>
          <a:spcPct val="0"/>
        </a:spcBef>
        <a:spcAft>
          <a:spcPct val="0"/>
        </a:spcAft>
        <a:defRPr sz="3300">
          <a:solidFill>
            <a:schemeClr val="tx1"/>
          </a:solidFill>
          <a:latin typeface="Calibri" charset="0"/>
          <a:ea typeface="Geneva" charset="0"/>
          <a:cs typeface="Geneva" charset="0"/>
        </a:defRPr>
      </a:lvl9pPr>
    </p:titleStyle>
    <p:bodyStyle>
      <a:lvl1pPr marL="257175" indent="-257175" algn="l" defTabSz="342900" rtl="0" fontAlgn="base">
        <a:spcBef>
          <a:spcPct val="20000"/>
        </a:spcBef>
        <a:spcAft>
          <a:spcPct val="0"/>
        </a:spcAft>
        <a:buFont typeface="Arial" charset="0"/>
        <a:buChar char="•"/>
        <a:defRPr sz="2400" kern="1200">
          <a:solidFill>
            <a:schemeClr val="tx1"/>
          </a:solidFill>
          <a:latin typeface="+mn-lt"/>
          <a:ea typeface="Geneva" charset="0"/>
          <a:cs typeface="Geneva" charset="0"/>
        </a:defRPr>
      </a:lvl1pPr>
      <a:lvl2pPr marL="557213" indent="-214313" algn="l" defTabSz="342900" rtl="0" fontAlgn="base">
        <a:spcBef>
          <a:spcPct val="20000"/>
        </a:spcBef>
        <a:spcAft>
          <a:spcPct val="0"/>
        </a:spcAft>
        <a:buFont typeface="Arial" charset="0"/>
        <a:buChar char="–"/>
        <a:defRPr sz="2100" kern="1200">
          <a:solidFill>
            <a:schemeClr val="tx1"/>
          </a:solidFill>
          <a:latin typeface="+mn-lt"/>
          <a:ea typeface="Geneva" charset="0"/>
          <a:cs typeface="+mn-cs"/>
        </a:defRPr>
      </a:lvl2pPr>
      <a:lvl3pPr marL="857250" indent="-171450" algn="l" defTabSz="342900" rtl="0" fontAlgn="base">
        <a:spcBef>
          <a:spcPct val="20000"/>
        </a:spcBef>
        <a:spcAft>
          <a:spcPct val="0"/>
        </a:spcAft>
        <a:buFont typeface="Arial" charset="0"/>
        <a:buChar char="•"/>
        <a:defRPr sz="1800" kern="1200">
          <a:solidFill>
            <a:schemeClr val="tx1"/>
          </a:solidFill>
          <a:latin typeface="+mn-lt"/>
          <a:ea typeface="Geneva" charset="0"/>
          <a:cs typeface="+mn-cs"/>
        </a:defRPr>
      </a:lvl3pPr>
      <a:lvl4pPr marL="1200150" indent="-171450" algn="l" defTabSz="342900" rtl="0" fontAlgn="base">
        <a:spcBef>
          <a:spcPct val="20000"/>
        </a:spcBef>
        <a:spcAft>
          <a:spcPct val="0"/>
        </a:spcAft>
        <a:buFont typeface="Arial" charset="0"/>
        <a:buChar char="–"/>
        <a:defRPr sz="1500" kern="1200">
          <a:solidFill>
            <a:schemeClr val="tx1"/>
          </a:solidFill>
          <a:latin typeface="+mn-lt"/>
          <a:ea typeface="Geneva" charset="0"/>
          <a:cs typeface="+mn-cs"/>
        </a:defRPr>
      </a:lvl4pPr>
      <a:lvl5pPr marL="1543050" indent="-171450" algn="l" defTabSz="342900" rtl="0" fontAlgn="base">
        <a:spcBef>
          <a:spcPct val="20000"/>
        </a:spcBef>
        <a:spcAft>
          <a:spcPct val="0"/>
        </a:spcAft>
        <a:buFont typeface="Arial" charset="0"/>
        <a:buChar char="»"/>
        <a:defRPr sz="1500" kern="1200">
          <a:solidFill>
            <a:schemeClr val="tx1"/>
          </a:solidFill>
          <a:latin typeface="+mn-lt"/>
          <a:ea typeface="Geneva"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8"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4DDB48E-EC92-45D3-8B7D-EE4BB9D5CD5B}" type="datetime1">
              <a:rPr lang="en-US" smtClean="0"/>
              <a:t>7/17/2022</a:t>
            </a:fld>
            <a:endParaRPr lang="en-US"/>
          </a:p>
        </p:txBody>
      </p:sp>
      <p:sp>
        <p:nvSpPr>
          <p:cNvPr id="15" name="Footer Placeholder 4"/>
          <p:cNvSpPr>
            <a:spLocks noGrp="1"/>
          </p:cNvSpPr>
          <p:nvPr>
            <p:ph type="ftr" sz="quarter" idx="3"/>
          </p:nvPr>
        </p:nvSpPr>
        <p:spPr>
          <a:xfrm>
            <a:off x="1530606" y="4878162"/>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6" name="Slide Number Placeholder 5"/>
          <p:cNvSpPr>
            <a:spLocks noGrp="1"/>
          </p:cNvSpPr>
          <p:nvPr>
            <p:ph type="sldNum" sz="quarter" idx="4"/>
          </p:nvPr>
        </p:nvSpPr>
        <p:spPr>
          <a:xfrm>
            <a:off x="222250" y="4878162"/>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7" y="3358115"/>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400"/>
          </a:p>
        </p:txBody>
      </p:sp>
      <p:grpSp>
        <p:nvGrpSpPr>
          <p:cNvPr id="25" name="Group 24"/>
          <p:cNvGrpSpPr>
            <a:grpSpLocks noChangeAspect="1"/>
          </p:cNvGrpSpPr>
          <p:nvPr userDrawn="1"/>
        </p:nvGrpSpPr>
        <p:grpSpPr>
          <a:xfrm>
            <a:off x="215901" y="4670858"/>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286452814"/>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Lst>
  <p:hf hdr="0"/>
  <p:txStyles>
    <p:titleStyle>
      <a:lvl1pPr algn="l" defTabSz="457189"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189"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378"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566"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754"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892" indent="-342892" algn="l" defTabSz="457189"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31" indent="-285743" algn="l" defTabSz="457189"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2972" indent="-228594" algn="l" defTabSz="457189"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160"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348"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C1D26ACB-10A1-43E8-A2DC-562534554FB3}" type="datetime1">
              <a:rPr lang="en-US" smtClean="0"/>
              <a:t>7/17/2022</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7766486"/>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51C269A-5A31-4E7A-8AE7-F5F240BFE35B}" type="datetime1">
              <a:rPr lang="en-US" smtClean="0"/>
              <a:t>7/17/2022</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41146500"/>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 id="2147484438"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A9C0067-2294-4204-A566-2A32832E5F54}" type="datetime1">
              <a:rPr lang="en-US" smtClean="0"/>
              <a:t>7/17/2022</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14874369"/>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5" name="Footer Placeholder 4"/>
          <p:cNvSpPr>
            <a:spLocks noGrp="1"/>
          </p:cNvSpPr>
          <p:nvPr>
            <p:ph type="ftr" sz="quarter" idx="3"/>
          </p:nvPr>
        </p:nvSpPr>
        <p:spPr>
          <a:xfrm>
            <a:off x="1538936" y="4909278"/>
            <a:ext cx="6260399" cy="182155"/>
          </a:xfrm>
          <a:prstGeom prst="rect">
            <a:avLst/>
          </a:prstGeom>
        </p:spPr>
        <p:txBody>
          <a:bodyPr lIns="0" tIns="0" rIns="0" bIns="0" anchor="t" anchorCtr="0"/>
          <a:lstStyle>
            <a:lvl1pPr marL="0" algn="ctr">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20" name="Date Placeholder 3"/>
          <p:cNvSpPr txBox="1">
            <a:spLocks/>
          </p:cNvSpPr>
          <p:nvPr/>
        </p:nvSpPr>
        <p:spPr>
          <a:xfrm>
            <a:off x="6450017" y="3358115"/>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400"/>
          </a:p>
        </p:txBody>
      </p:sp>
      <p:cxnSp>
        <p:nvCxnSpPr>
          <p:cNvPr id="26" name="Straight Connector 25"/>
          <p:cNvCxnSpPr>
            <a:cxnSpLocks/>
          </p:cNvCxnSpPr>
          <p:nvPr userDrawn="1"/>
        </p:nvCxnSpPr>
        <p:spPr>
          <a:xfrm>
            <a:off x="222250" y="4850200"/>
            <a:ext cx="7954085" cy="10325"/>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8303075" y="4672161"/>
            <a:ext cx="683042" cy="356078"/>
          </a:xfrm>
          <a:prstGeom prst="rect">
            <a:avLst/>
          </a:prstGeom>
        </p:spPr>
      </p:pic>
      <p:sp>
        <p:nvSpPr>
          <p:cNvPr id="10" name="Date Placeholder 3">
            <a:extLst>
              <a:ext uri="{FF2B5EF4-FFF2-40B4-BE49-F238E27FC236}">
                <a16:creationId xmlns:a16="http://schemas.microsoft.com/office/drawing/2014/main" id="{10DBC688-4F30-40E8-BBB5-F107F1D3ED51}"/>
              </a:ext>
            </a:extLst>
          </p:cNvPr>
          <p:cNvSpPr>
            <a:spLocks noGrp="1"/>
          </p:cNvSpPr>
          <p:nvPr>
            <p:ph type="dt" sz="half" idx="2"/>
          </p:nvPr>
        </p:nvSpPr>
        <p:spPr>
          <a:xfrm>
            <a:off x="736827" y="4909278"/>
            <a:ext cx="681381"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F5711770-D31B-491C-A7B8-470786208EFA}" type="datetime1">
              <a:rPr lang="en-US" smtClean="0"/>
              <a:t>7/17/2022</a:t>
            </a:fld>
            <a:endParaRPr lang="en-US"/>
          </a:p>
        </p:txBody>
      </p:sp>
      <p:sp>
        <p:nvSpPr>
          <p:cNvPr id="11" name="Slide Number Placeholder 5">
            <a:extLst>
              <a:ext uri="{FF2B5EF4-FFF2-40B4-BE49-F238E27FC236}">
                <a16:creationId xmlns:a16="http://schemas.microsoft.com/office/drawing/2014/main" id="{5246728A-CF4F-487F-8DEA-58E9F682BD62}"/>
              </a:ext>
            </a:extLst>
          </p:cNvPr>
          <p:cNvSpPr>
            <a:spLocks noGrp="1"/>
          </p:cNvSpPr>
          <p:nvPr>
            <p:ph type="sldNum" sz="quarter" idx="4"/>
          </p:nvPr>
        </p:nvSpPr>
        <p:spPr>
          <a:xfrm>
            <a:off x="228602" y="4912290"/>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2354981174"/>
      </p:ext>
    </p:extLst>
  </p:cSld>
  <p:clrMap bg1="lt1" tx1="dk1" bg2="lt2" tx2="dk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Lst>
  <p:hf hdr="0"/>
  <p:txStyles>
    <p:titleStyle>
      <a:lvl1pPr algn="l" defTabSz="457189"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189"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378"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566"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754"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892" indent="-342892" algn="l" defTabSz="457189"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31" indent="-285743" algn="l" defTabSz="457189"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2972" indent="-228594" algn="l" defTabSz="457189"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160"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348"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972ED4AB-A58F-4C41-B29E-0A0E78AAA23A}" type="datetime1">
              <a:rPr lang="en-US" smtClean="0"/>
              <a:t>7/17/2022</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7" cstate="print">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791058226"/>
      </p:ext>
    </p:extLst>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 id="2147484577" r:id="rId12"/>
    <p:sldLayoutId id="2147484578" r:id="rId13"/>
    <p:sldLayoutId id="2147484579" r:id="rId14"/>
    <p:sldLayoutId id="2147484580" r:id="rId15"/>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9D63D68-EE9B-4933-8D9D-F5CC7E840C46}" type="datetime1">
              <a:rPr lang="en-US" smtClean="0"/>
              <a:t>7/17/2022</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22068165"/>
      </p:ext>
    </p:extLst>
  </p:cSld>
  <p:clrMap bg1="lt1" tx1="dk1" bg2="lt2" tx2="dk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 id="2147484618" r:id="rId9"/>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8B447CE-AA36-4BFE-AF5E-E383984DC39A}" type="datetime1">
              <a:rPr lang="en-US" smtClean="0"/>
              <a:t>7/17/2022</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Lia Merminga |  Fermilab Perspectives  | Snowmass Meeting</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277357626"/>
      </p:ext>
    </p:extLst>
  </p:cSld>
  <p:clrMap bg1="lt1" tx1="dk1" bg2="lt2" tx2="dk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52.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80.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g"/><Relationship Id="rId7"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65.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77.jpeg"/><Relationship Id="rId4" Type="http://schemas.openxmlformats.org/officeDocument/2006/relationships/image" Target="../media/image76.jpeg"/></Relationships>
</file>

<file path=ppt/slides/_rels/slide1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79.jpe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image" Target="../media/image78.png"/><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198.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gif"/><Relationship Id="rId19" Type="http://schemas.openxmlformats.org/officeDocument/2006/relationships/image" Target="../media/image95.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1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111.png"/></Relationships>
</file>

<file path=ppt/slides/_rels/slide1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28.xml"/></Relationships>
</file>

<file path=ppt/slides/_rels/slide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7.xml"/><Relationship Id="rId5" Type="http://schemas.openxmlformats.org/officeDocument/2006/relationships/image" Target="../media/image100.jpeg"/><Relationship Id="rId4" Type="http://schemas.openxmlformats.org/officeDocument/2006/relationships/image" Target="../media/image103.jpeg"/></Relationships>
</file>

<file path=ppt/slides/_rels/slide1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4.xml"/><Relationship Id="rId1" Type="http://schemas.openxmlformats.org/officeDocument/2006/relationships/slideLayout" Target="../slideLayouts/slideLayout113.xml"/><Relationship Id="rId6" Type="http://schemas.openxmlformats.org/officeDocument/2006/relationships/image" Target="../media/image65.png"/><Relationship Id="rId5" Type="http://schemas.openxmlformats.org/officeDocument/2006/relationships/image" Target="../media/image106.png"/><Relationship Id="rId4" Type="http://schemas.openxmlformats.org/officeDocument/2006/relationships/image" Target="../media/image105.jpeg"/></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108.jpeg"/></Relationships>
</file>

<file path=ppt/slides/_rels/slide2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xml"/><Relationship Id="rId1" Type="http://schemas.openxmlformats.org/officeDocument/2006/relationships/slideLayout" Target="../slideLayouts/slideLayout164.xml"/><Relationship Id="rId6" Type="http://schemas.openxmlformats.org/officeDocument/2006/relationships/image" Target="../media/image113.tmp"/><Relationship Id="rId5" Type="http://schemas.openxmlformats.org/officeDocument/2006/relationships/image" Target="../media/image112.png"/><Relationship Id="rId4" Type="http://schemas.openxmlformats.org/officeDocument/2006/relationships/image" Target="../media/image110.jpeg"/></Relationships>
</file>

<file path=ppt/slides/_rels/slide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8.xml"/><Relationship Id="rId1" Type="http://schemas.openxmlformats.org/officeDocument/2006/relationships/slideLayout" Target="../slideLayouts/slideLayout113.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9.xml"/><Relationship Id="rId1" Type="http://schemas.openxmlformats.org/officeDocument/2006/relationships/slideLayout" Target="../slideLayouts/slideLayout113.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png"/></Relationships>
</file>

<file path=ppt/slides/_rels/slide2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124.jpeg"/></Relationships>
</file>

<file path=ppt/slides/_rels/slide2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1.xml"/><Relationship Id="rId1" Type="http://schemas.openxmlformats.org/officeDocument/2006/relationships/slideLayout" Target="../slideLayouts/slideLayout113.xml"/><Relationship Id="rId4" Type="http://schemas.openxmlformats.org/officeDocument/2006/relationships/image" Target="../media/image1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2.xml"/><Relationship Id="rId1" Type="http://schemas.openxmlformats.org/officeDocument/2006/relationships/slideLayout" Target="../slideLayouts/slideLayout113.xml"/><Relationship Id="rId5" Type="http://schemas.openxmlformats.org/officeDocument/2006/relationships/image" Target="../media/image131.jpeg"/><Relationship Id="rId4" Type="http://schemas.openxmlformats.org/officeDocument/2006/relationships/image" Target="../media/image130.jpeg"/></Relationships>
</file>

<file path=ppt/slides/_rels/slide2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3.xml"/><Relationship Id="rId1" Type="http://schemas.openxmlformats.org/officeDocument/2006/relationships/slideLayout" Target="../slideLayouts/slideLayout167.xml"/><Relationship Id="rId4" Type="http://schemas.openxmlformats.org/officeDocument/2006/relationships/image" Target="../media/image133.png"/></Relationships>
</file>

<file path=ppt/slides/_rels/slide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2.xml"/></Relationships>
</file>

<file path=ppt/slides/_rels/slide30.xml.rels><?xml version="1.0" encoding="UTF-8" standalone="yes"?>
<Relationships xmlns="http://schemas.openxmlformats.org/package/2006/relationships"><Relationship Id="rId8" Type="http://schemas.openxmlformats.org/officeDocument/2006/relationships/image" Target="../media/image139.tiff"/><Relationship Id="rId13" Type="http://schemas.openxmlformats.org/officeDocument/2006/relationships/image" Target="../media/image144.tiff"/><Relationship Id="rId18" Type="http://schemas.openxmlformats.org/officeDocument/2006/relationships/image" Target="../media/image149.png"/><Relationship Id="rId26" Type="http://schemas.openxmlformats.org/officeDocument/2006/relationships/image" Target="../media/image157.jpeg"/><Relationship Id="rId3" Type="http://schemas.openxmlformats.org/officeDocument/2006/relationships/image" Target="../media/image134.tiff"/><Relationship Id="rId21" Type="http://schemas.openxmlformats.org/officeDocument/2006/relationships/image" Target="../media/image152.png"/><Relationship Id="rId7" Type="http://schemas.openxmlformats.org/officeDocument/2006/relationships/image" Target="../media/image138.tiff"/><Relationship Id="rId12" Type="http://schemas.openxmlformats.org/officeDocument/2006/relationships/image" Target="../media/image143.tiff"/><Relationship Id="rId17" Type="http://schemas.openxmlformats.org/officeDocument/2006/relationships/image" Target="../media/image148.png"/><Relationship Id="rId25" Type="http://schemas.openxmlformats.org/officeDocument/2006/relationships/image" Target="../media/image156.png"/><Relationship Id="rId2" Type="http://schemas.openxmlformats.org/officeDocument/2006/relationships/notesSlide" Target="../notesSlides/notesSlide24.xml"/><Relationship Id="rId16" Type="http://schemas.openxmlformats.org/officeDocument/2006/relationships/image" Target="../media/image147.tiff"/><Relationship Id="rId20" Type="http://schemas.openxmlformats.org/officeDocument/2006/relationships/image" Target="../media/image151.png"/><Relationship Id="rId1" Type="http://schemas.openxmlformats.org/officeDocument/2006/relationships/slideLayout" Target="../slideLayouts/slideLayout178.xml"/><Relationship Id="rId6" Type="http://schemas.openxmlformats.org/officeDocument/2006/relationships/image" Target="../media/image137.tiff"/><Relationship Id="rId11" Type="http://schemas.openxmlformats.org/officeDocument/2006/relationships/image" Target="../media/image142.tiff"/><Relationship Id="rId24" Type="http://schemas.openxmlformats.org/officeDocument/2006/relationships/image" Target="../media/image155.jpeg"/><Relationship Id="rId5" Type="http://schemas.openxmlformats.org/officeDocument/2006/relationships/image" Target="../media/image136.tiff"/><Relationship Id="rId15" Type="http://schemas.openxmlformats.org/officeDocument/2006/relationships/image" Target="../media/image146.tiff"/><Relationship Id="rId23" Type="http://schemas.openxmlformats.org/officeDocument/2006/relationships/image" Target="../media/image154.png"/><Relationship Id="rId10" Type="http://schemas.openxmlformats.org/officeDocument/2006/relationships/image" Target="../media/image141.tiff"/><Relationship Id="rId19" Type="http://schemas.openxmlformats.org/officeDocument/2006/relationships/image" Target="../media/image150.png"/><Relationship Id="rId4" Type="http://schemas.openxmlformats.org/officeDocument/2006/relationships/image" Target="../media/image135.tiff"/><Relationship Id="rId9" Type="http://schemas.openxmlformats.org/officeDocument/2006/relationships/image" Target="../media/image140.tiff"/><Relationship Id="rId14" Type="http://schemas.openxmlformats.org/officeDocument/2006/relationships/image" Target="../media/image145.jpeg"/><Relationship Id="rId22" Type="http://schemas.openxmlformats.org/officeDocument/2006/relationships/image" Target="../media/image153.tiff"/></Relationships>
</file>

<file path=ppt/slides/_rels/slide31.xml.rels><?xml version="1.0" encoding="UTF-8" standalone="yes"?>
<Relationships xmlns="http://schemas.openxmlformats.org/package/2006/relationships"><Relationship Id="rId8" Type="http://schemas.openxmlformats.org/officeDocument/2006/relationships/image" Target="../media/image164.jpeg"/><Relationship Id="rId13" Type="http://schemas.openxmlformats.org/officeDocument/2006/relationships/image" Target="../media/image168.png"/><Relationship Id="rId3" Type="http://schemas.openxmlformats.org/officeDocument/2006/relationships/image" Target="../media/image159.png"/><Relationship Id="rId7" Type="http://schemas.openxmlformats.org/officeDocument/2006/relationships/image" Target="../media/image163.png"/><Relationship Id="rId12" Type="http://schemas.openxmlformats.org/officeDocument/2006/relationships/image" Target="../media/image167.png"/><Relationship Id="rId2" Type="http://schemas.openxmlformats.org/officeDocument/2006/relationships/image" Target="../media/image158.jpeg"/><Relationship Id="rId16" Type="http://schemas.openxmlformats.org/officeDocument/2006/relationships/image" Target="../media/image171.jpeg"/><Relationship Id="rId1" Type="http://schemas.openxmlformats.org/officeDocument/2006/relationships/slideLayout" Target="../slideLayouts/slideLayout178.xml"/><Relationship Id="rId6" Type="http://schemas.openxmlformats.org/officeDocument/2006/relationships/image" Target="../media/image162.jpeg"/><Relationship Id="rId11" Type="http://schemas.microsoft.com/office/2007/relationships/hdphoto" Target="../media/hdphoto1.wdp"/><Relationship Id="rId5" Type="http://schemas.openxmlformats.org/officeDocument/2006/relationships/image" Target="../media/image161.png"/><Relationship Id="rId15" Type="http://schemas.openxmlformats.org/officeDocument/2006/relationships/image" Target="../media/image170.jpe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 Id="rId14" Type="http://schemas.openxmlformats.org/officeDocument/2006/relationships/image" Target="../media/image169.png"/></Relationships>
</file>

<file path=ppt/slides/_rels/slide3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5.xml"/><Relationship Id="rId1" Type="http://schemas.openxmlformats.org/officeDocument/2006/relationships/slideLayout" Target="../slideLayouts/slideLayout101.xml"/><Relationship Id="rId6" Type="http://schemas.openxmlformats.org/officeDocument/2006/relationships/image" Target="../media/image175.jpeg"/><Relationship Id="rId5" Type="http://schemas.openxmlformats.org/officeDocument/2006/relationships/image" Target="../media/image174.png"/><Relationship Id="rId4" Type="http://schemas.openxmlformats.org/officeDocument/2006/relationships/image" Target="../media/image173.png"/></Relationships>
</file>

<file path=ppt/slides/_rels/slide3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6.xml"/><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7.xml"/><Relationship Id="rId1" Type="http://schemas.openxmlformats.org/officeDocument/2006/relationships/slideLayout" Target="../slideLayouts/slideLayout114.xml"/><Relationship Id="rId5" Type="http://schemas.openxmlformats.org/officeDocument/2006/relationships/image" Target="../media/image65.png"/><Relationship Id="rId4" Type="http://schemas.openxmlformats.org/officeDocument/2006/relationships/image" Target="../media/image178.png"/></Relationships>
</file>

<file path=ppt/slides/_rels/slide35.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28.xml"/><Relationship Id="rId1" Type="http://schemas.openxmlformats.org/officeDocument/2006/relationships/slideLayout" Target="../slideLayouts/slideLayout113.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 Id="rId9"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xml"/><Relationship Id="rId1" Type="http://schemas.openxmlformats.org/officeDocument/2006/relationships/slideLayout" Target="../slideLayouts/slideLayout92.xml"/><Relationship Id="rId5" Type="http://schemas.openxmlformats.org/officeDocument/2006/relationships/image" Target="../media/image38.jpg"/><Relationship Id="rId4" Type="http://schemas.openxmlformats.org/officeDocument/2006/relationships/image" Target="../media/image37.jp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8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0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20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3D6F0F-D53B-4411-BC91-EF2CF04630C9}"/>
              </a:ext>
            </a:extLst>
          </p:cNvPr>
          <p:cNvSpPr>
            <a:spLocks noGrp="1"/>
          </p:cNvSpPr>
          <p:nvPr>
            <p:ph type="body" sz="quarter" idx="10"/>
          </p:nvPr>
        </p:nvSpPr>
        <p:spPr>
          <a:xfrm>
            <a:off x="302845" y="4008380"/>
            <a:ext cx="8499231" cy="822238"/>
          </a:xfrm>
        </p:spPr>
        <p:txBody>
          <a:bodyPr/>
          <a:lstStyle/>
          <a:p>
            <a:pPr>
              <a:spcBef>
                <a:spcPts val="0"/>
              </a:spcBef>
            </a:pPr>
            <a:r>
              <a:rPr lang="en-US" dirty="0">
                <a:latin typeface="Helvetica" panose="020B0604020202020204" pitchFamily="34" charset="0"/>
                <a:cs typeface="Helvetica" panose="020B0604020202020204" pitchFamily="34" charset="0"/>
              </a:rPr>
              <a:t>Lia Merminga</a:t>
            </a:r>
          </a:p>
          <a:p>
            <a:pPr>
              <a:spcBef>
                <a:spcPts val="0"/>
              </a:spcBef>
            </a:pPr>
            <a:r>
              <a:rPr lang="en-US" dirty="0">
                <a:effectLst/>
                <a:latin typeface="Helvetica" panose="020B0604020202020204" pitchFamily="34" charset="0"/>
                <a:ea typeface="Times New Roman" panose="02020603050405020304" pitchFamily="18" charset="0"/>
                <a:cs typeface="Helvetica" panose="020B0604020202020204" pitchFamily="34" charset="0"/>
              </a:rPr>
              <a:t>Snowmass Community Summer Study</a:t>
            </a:r>
          </a:p>
          <a:p>
            <a:pPr>
              <a:spcBef>
                <a:spcPts val="0"/>
              </a:spcBef>
            </a:pPr>
            <a:r>
              <a:rPr lang="en-US" dirty="0">
                <a:latin typeface="Helvetica" panose="020B0604020202020204" pitchFamily="34" charset="0"/>
                <a:cs typeface="Helvetica" panose="020B0604020202020204" pitchFamily="34" charset="0"/>
              </a:rPr>
              <a:t>University of Washington, Seattle</a:t>
            </a:r>
          </a:p>
          <a:p>
            <a:pPr>
              <a:spcBef>
                <a:spcPts val="0"/>
              </a:spcBef>
            </a:pPr>
            <a:r>
              <a:rPr lang="en-US" dirty="0">
                <a:latin typeface="Helvetica" panose="020B0604020202020204" pitchFamily="34" charset="0"/>
                <a:cs typeface="Helvetica" panose="020B0604020202020204" pitchFamily="34" charset="0"/>
              </a:rPr>
              <a:t>17 July 2022</a:t>
            </a:r>
          </a:p>
        </p:txBody>
      </p:sp>
      <p:sp>
        <p:nvSpPr>
          <p:cNvPr id="5" name="Text Placeholder 4">
            <a:extLst>
              <a:ext uri="{FF2B5EF4-FFF2-40B4-BE49-F238E27FC236}">
                <a16:creationId xmlns:a16="http://schemas.microsoft.com/office/drawing/2014/main" id="{4836CB91-CAA4-4A82-9120-FF65CBC34856}"/>
              </a:ext>
            </a:extLst>
          </p:cNvPr>
          <p:cNvSpPr>
            <a:spLocks noGrp="1"/>
          </p:cNvSpPr>
          <p:nvPr>
            <p:ph type="body" sz="quarter" idx="11"/>
          </p:nvPr>
        </p:nvSpPr>
        <p:spPr>
          <a:xfrm>
            <a:off x="341923" y="3256093"/>
            <a:ext cx="8579439" cy="752287"/>
          </a:xfrm>
        </p:spPr>
        <p:txBody>
          <a:bodyPr>
            <a:normAutofit/>
          </a:bodyPr>
          <a:lstStyle/>
          <a:p>
            <a:r>
              <a:rPr lang="en-US" dirty="0"/>
              <a:t>Building for Discovery: Overview of the Fermilab Program</a:t>
            </a:r>
          </a:p>
        </p:txBody>
      </p:sp>
    </p:spTree>
    <p:extLst>
      <p:ext uri="{BB962C8B-B14F-4D97-AF65-F5344CB8AC3E}">
        <p14:creationId xmlns:p14="http://schemas.microsoft.com/office/powerpoint/2010/main" val="1167872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5">
            <a:extLst>
              <a:ext uri="{FF2B5EF4-FFF2-40B4-BE49-F238E27FC236}">
                <a16:creationId xmlns:a16="http://schemas.microsoft.com/office/drawing/2014/main" id="{7DF9A127-5BEE-6347-A246-B45ACF67532D}"/>
              </a:ext>
            </a:extLst>
          </p:cNvPr>
          <p:cNvSpPr txBox="1">
            <a:spLocks/>
          </p:cNvSpPr>
          <p:nvPr/>
        </p:nvSpPr>
        <p:spPr>
          <a:xfrm>
            <a:off x="3199930" y="2560708"/>
            <a:ext cx="2266740" cy="1011247"/>
          </a:xfrm>
          <a:prstGeom prst="rect">
            <a:avLst/>
          </a:prstGeom>
        </p:spPr>
        <p:txBody>
          <a:bodyPr lIns="0" rIns="0"/>
          <a:lstStyle>
            <a:lvl1pPr marL="256032" indent="-265176" algn="l" defTabSz="457200" rtl="0" fontAlgn="base">
              <a:lnSpc>
                <a:spcPct val="100000"/>
              </a:lnSpc>
              <a:spcBef>
                <a:spcPts val="600"/>
              </a:spcBef>
              <a:spcAft>
                <a:spcPts val="600"/>
              </a:spcAft>
              <a:buFont typeface="Arial"/>
              <a:buChar char="•"/>
              <a:defRPr sz="2200" b="0" i="0" kern="1200">
                <a:solidFill>
                  <a:srgbClr val="63666A"/>
                </a:solidFill>
                <a:latin typeface="Helvetica"/>
                <a:ea typeface="Geneva" charset="0"/>
                <a:cs typeface="Geneva" charset="0"/>
              </a:defRPr>
            </a:lvl1pPr>
            <a:lvl2pPr marL="320040" indent="256032" algn="l" defTabSz="457200" rtl="0" fontAlgn="base">
              <a:lnSpc>
                <a:spcPct val="100000"/>
              </a:lnSpc>
              <a:spcBef>
                <a:spcPts val="300"/>
              </a:spcBef>
              <a:spcAft>
                <a:spcPts val="300"/>
              </a:spcAft>
              <a:buSzPct val="90000"/>
              <a:buFont typeface="Lucida Grande"/>
              <a:buChar char="-"/>
              <a:defRPr sz="2000" b="0" i="0" kern="1200">
                <a:solidFill>
                  <a:srgbClr val="63666A"/>
                </a:solidFill>
                <a:latin typeface="Helvetica"/>
                <a:ea typeface="Geneva" charset="0"/>
                <a:cs typeface="+mn-cs"/>
              </a:defRPr>
            </a:lvl2pPr>
            <a:lvl3pPr marL="640080" indent="228600" algn="l" defTabSz="457200" rtl="0" fontAlgn="base">
              <a:lnSpc>
                <a:spcPct val="100000"/>
              </a:lnSpc>
              <a:spcBef>
                <a:spcPts val="300"/>
              </a:spcBef>
              <a:spcAft>
                <a:spcPts val="300"/>
              </a:spcAft>
              <a:buSzPct val="88000"/>
              <a:buFont typeface="Arial"/>
              <a:buChar char="•"/>
              <a:defRPr sz="1800" b="0" i="0" kern="1200">
                <a:solidFill>
                  <a:srgbClr val="63666A"/>
                </a:solidFill>
                <a:latin typeface="Helvetica"/>
                <a:ea typeface="Geneva" charset="0"/>
                <a:cs typeface="+mn-cs"/>
              </a:defRPr>
            </a:lvl3pPr>
            <a:lvl4pPr marL="914400" indent="228600" algn="l" defTabSz="457200" rtl="0" fontAlgn="base">
              <a:lnSpc>
                <a:spcPct val="100000"/>
              </a:lnSpc>
              <a:spcBef>
                <a:spcPts val="300"/>
              </a:spcBef>
              <a:spcAft>
                <a:spcPts val="300"/>
              </a:spcAft>
              <a:buSzPct val="90000"/>
              <a:buFont typeface="Lucida Grande"/>
              <a:buChar char="-"/>
              <a:defRPr sz="1600" b="0" i="0" kern="1200">
                <a:solidFill>
                  <a:srgbClr val="63666A"/>
                </a:solidFill>
                <a:latin typeface="Helvetica"/>
                <a:ea typeface="Geneva" charset="0"/>
                <a:cs typeface="+mn-cs"/>
              </a:defRPr>
            </a:lvl4pPr>
            <a:lvl5pPr marL="1143000" indent="192024" algn="l" defTabSz="457200" rtl="0" fontAlgn="base">
              <a:lnSpc>
                <a:spcPct val="100000"/>
              </a:lnSpc>
              <a:spcBef>
                <a:spcPts val="300"/>
              </a:spcBef>
              <a:spcAft>
                <a:spcPts val="300"/>
              </a:spcAft>
              <a:buSzPct val="88000"/>
              <a:buFont typeface="Arial"/>
              <a:buChar char="•"/>
              <a:defRPr sz="1400" b="0" i="0" kern="1200">
                <a:solidFill>
                  <a:srgbClr val="63666A"/>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57189">
              <a:spcBef>
                <a:spcPts val="300"/>
              </a:spcBef>
              <a:spcAft>
                <a:spcPts val="0"/>
              </a:spcAft>
              <a:buNone/>
              <a:defRPr/>
            </a:pPr>
            <a:r>
              <a:rPr lang="en-US" sz="1200" dirty="0">
                <a:solidFill>
                  <a:srgbClr val="505050">
                    <a:lumMod val="50000"/>
                  </a:srgbClr>
                </a:solidFill>
              </a:rPr>
              <a:t>DUNE spokespeople</a:t>
            </a:r>
          </a:p>
          <a:p>
            <a:pPr marL="0" indent="0" algn="ctr" defTabSz="457189">
              <a:spcBef>
                <a:spcPts val="300"/>
              </a:spcBef>
              <a:spcAft>
                <a:spcPts val="0"/>
              </a:spcAft>
              <a:buNone/>
              <a:defRPr/>
            </a:pPr>
            <a:r>
              <a:rPr lang="en-US" sz="1000" dirty="0">
                <a:solidFill>
                  <a:srgbClr val="505050">
                    <a:lumMod val="50000"/>
                  </a:srgbClr>
                </a:solidFill>
              </a:rPr>
              <a:t>Gina </a:t>
            </a:r>
            <a:r>
              <a:rPr lang="en-US" sz="1000" dirty="0" err="1">
                <a:solidFill>
                  <a:srgbClr val="505050">
                    <a:lumMod val="50000"/>
                  </a:srgbClr>
                </a:solidFill>
              </a:rPr>
              <a:t>Rameika</a:t>
            </a:r>
            <a:r>
              <a:rPr lang="en-US" sz="1000" dirty="0">
                <a:solidFill>
                  <a:srgbClr val="505050">
                    <a:lumMod val="50000"/>
                  </a:srgbClr>
                </a:solidFill>
              </a:rPr>
              <a:t>, Fermilab</a:t>
            </a:r>
          </a:p>
          <a:p>
            <a:pPr marL="0" indent="0" algn="ctr" defTabSz="457189">
              <a:spcBef>
                <a:spcPts val="300"/>
              </a:spcBef>
              <a:spcAft>
                <a:spcPts val="0"/>
              </a:spcAft>
              <a:buNone/>
              <a:defRPr/>
            </a:pPr>
            <a:r>
              <a:rPr lang="en-US" sz="1000" dirty="0">
                <a:solidFill>
                  <a:srgbClr val="505050">
                    <a:lumMod val="50000"/>
                  </a:srgbClr>
                </a:solidFill>
              </a:rPr>
              <a:t>Sergio Bertolucci, former CERN Director of Research</a:t>
            </a:r>
          </a:p>
        </p:txBody>
      </p:sp>
      <p:sp>
        <p:nvSpPr>
          <p:cNvPr id="17" name="Content Placeholder 5">
            <a:extLst>
              <a:ext uri="{FF2B5EF4-FFF2-40B4-BE49-F238E27FC236}">
                <a16:creationId xmlns:a16="http://schemas.microsoft.com/office/drawing/2014/main" id="{75E84865-7A6C-9C47-936A-0A5B25EB9776}"/>
              </a:ext>
            </a:extLst>
          </p:cNvPr>
          <p:cNvSpPr txBox="1">
            <a:spLocks/>
          </p:cNvSpPr>
          <p:nvPr/>
        </p:nvSpPr>
        <p:spPr>
          <a:xfrm>
            <a:off x="7548659" y="2883167"/>
            <a:ext cx="1673378" cy="573271"/>
          </a:xfrm>
          <a:prstGeom prst="rect">
            <a:avLst/>
          </a:prstGeom>
        </p:spPr>
        <p:txBody>
          <a:bodyPr lIns="0" rIns="0"/>
          <a:lstStyle>
            <a:lvl1pPr marL="256032" indent="-265176" algn="l" defTabSz="457200" rtl="0" fontAlgn="base">
              <a:lnSpc>
                <a:spcPct val="100000"/>
              </a:lnSpc>
              <a:spcBef>
                <a:spcPts val="600"/>
              </a:spcBef>
              <a:spcAft>
                <a:spcPts val="600"/>
              </a:spcAft>
              <a:buFont typeface="Arial"/>
              <a:buChar char="•"/>
              <a:defRPr sz="2200" b="0" i="0" kern="1200">
                <a:solidFill>
                  <a:srgbClr val="63666A"/>
                </a:solidFill>
                <a:latin typeface="Helvetica"/>
                <a:ea typeface="Geneva" charset="0"/>
                <a:cs typeface="Geneva" charset="0"/>
              </a:defRPr>
            </a:lvl1pPr>
            <a:lvl2pPr marL="320040" indent="256032" algn="l" defTabSz="457200" rtl="0" fontAlgn="base">
              <a:lnSpc>
                <a:spcPct val="100000"/>
              </a:lnSpc>
              <a:spcBef>
                <a:spcPts val="300"/>
              </a:spcBef>
              <a:spcAft>
                <a:spcPts val="300"/>
              </a:spcAft>
              <a:buSzPct val="90000"/>
              <a:buFont typeface="Lucida Grande"/>
              <a:buChar char="-"/>
              <a:defRPr sz="2000" b="0" i="0" kern="1200">
                <a:solidFill>
                  <a:srgbClr val="63666A"/>
                </a:solidFill>
                <a:latin typeface="Helvetica"/>
                <a:ea typeface="Geneva" charset="0"/>
                <a:cs typeface="+mn-cs"/>
              </a:defRPr>
            </a:lvl2pPr>
            <a:lvl3pPr marL="640080" indent="228600" algn="l" defTabSz="457200" rtl="0" fontAlgn="base">
              <a:lnSpc>
                <a:spcPct val="100000"/>
              </a:lnSpc>
              <a:spcBef>
                <a:spcPts val="300"/>
              </a:spcBef>
              <a:spcAft>
                <a:spcPts val="300"/>
              </a:spcAft>
              <a:buSzPct val="88000"/>
              <a:buFont typeface="Arial"/>
              <a:buChar char="•"/>
              <a:defRPr sz="1800" b="0" i="0" kern="1200">
                <a:solidFill>
                  <a:srgbClr val="63666A"/>
                </a:solidFill>
                <a:latin typeface="Helvetica"/>
                <a:ea typeface="Geneva" charset="0"/>
                <a:cs typeface="+mn-cs"/>
              </a:defRPr>
            </a:lvl3pPr>
            <a:lvl4pPr marL="914400" indent="228600" algn="l" defTabSz="457200" rtl="0" fontAlgn="base">
              <a:lnSpc>
                <a:spcPct val="100000"/>
              </a:lnSpc>
              <a:spcBef>
                <a:spcPts val="300"/>
              </a:spcBef>
              <a:spcAft>
                <a:spcPts val="300"/>
              </a:spcAft>
              <a:buSzPct val="90000"/>
              <a:buFont typeface="Lucida Grande"/>
              <a:buChar char="-"/>
              <a:defRPr sz="1600" b="0" i="0" kern="1200">
                <a:solidFill>
                  <a:srgbClr val="63666A"/>
                </a:solidFill>
                <a:latin typeface="Helvetica"/>
                <a:ea typeface="Geneva" charset="0"/>
                <a:cs typeface="+mn-cs"/>
              </a:defRPr>
            </a:lvl4pPr>
            <a:lvl5pPr marL="1143000" indent="192024" algn="l" defTabSz="457200" rtl="0" fontAlgn="base">
              <a:lnSpc>
                <a:spcPct val="100000"/>
              </a:lnSpc>
              <a:spcBef>
                <a:spcPts val="300"/>
              </a:spcBef>
              <a:spcAft>
                <a:spcPts val="300"/>
              </a:spcAft>
              <a:buSzPct val="88000"/>
              <a:buFont typeface="Arial"/>
              <a:buChar char="•"/>
              <a:defRPr sz="1400" b="0" i="0" kern="1200">
                <a:solidFill>
                  <a:srgbClr val="63666A"/>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14308" lvl="1" indent="-122632" defTabSz="457189">
              <a:spcBef>
                <a:spcPts val="150"/>
              </a:spcBef>
              <a:spcAft>
                <a:spcPts val="150"/>
              </a:spcAft>
              <a:defRPr/>
            </a:pPr>
            <a:r>
              <a:rPr lang="en-US" sz="1050" dirty="0">
                <a:solidFill>
                  <a:srgbClr val="505050">
                    <a:lumMod val="50000"/>
                  </a:srgbClr>
                </a:solidFill>
              </a:rPr>
              <a:t>324 grad students</a:t>
            </a:r>
          </a:p>
          <a:p>
            <a:pPr marL="214308" lvl="1" indent="-122632" defTabSz="457189">
              <a:spcBef>
                <a:spcPts val="150"/>
              </a:spcBef>
              <a:spcAft>
                <a:spcPts val="150"/>
              </a:spcAft>
              <a:defRPr/>
            </a:pPr>
            <a:r>
              <a:rPr lang="en-US" sz="1050" dirty="0">
                <a:solidFill>
                  <a:srgbClr val="505050">
                    <a:lumMod val="50000"/>
                  </a:srgbClr>
                </a:solidFill>
              </a:rPr>
              <a:t>154 engineers</a:t>
            </a:r>
          </a:p>
        </p:txBody>
      </p:sp>
      <p:sp>
        <p:nvSpPr>
          <p:cNvPr id="2" name="Date Placeholder 1">
            <a:extLst>
              <a:ext uri="{FF2B5EF4-FFF2-40B4-BE49-F238E27FC236}">
                <a16:creationId xmlns:a16="http://schemas.microsoft.com/office/drawing/2014/main" id="{062F3B52-3865-4E7B-882B-46466826A01E}"/>
              </a:ext>
            </a:extLst>
          </p:cNvPr>
          <p:cNvSpPr>
            <a:spLocks noGrp="1"/>
          </p:cNvSpPr>
          <p:nvPr>
            <p:ph type="dt" sz="half" idx="14"/>
          </p:nvPr>
        </p:nvSpPr>
        <p:spPr/>
        <p:txBody>
          <a:bodyPr/>
          <a:lstStyle/>
          <a:p>
            <a:pPr defTabSz="457189">
              <a:defRPr/>
            </a:pPr>
            <a:fld id="{E4E86222-3633-4079-937C-88C8D23593C2}" type="datetime1">
              <a:rPr lang="en-US" smtClean="0"/>
              <a:t>7/17/2022</a:t>
            </a:fld>
            <a:endParaRPr lang="en-US" dirty="0"/>
          </a:p>
        </p:txBody>
      </p:sp>
      <p:sp>
        <p:nvSpPr>
          <p:cNvPr id="9" name="Footer Placeholder 8">
            <a:extLst>
              <a:ext uri="{FF2B5EF4-FFF2-40B4-BE49-F238E27FC236}">
                <a16:creationId xmlns:a16="http://schemas.microsoft.com/office/drawing/2014/main" id="{3F37B587-F011-4F05-A2BE-52CE07F8151A}"/>
              </a:ext>
            </a:extLst>
          </p:cNvPr>
          <p:cNvSpPr>
            <a:spLocks noGrp="1"/>
          </p:cNvSpPr>
          <p:nvPr>
            <p:ph type="ftr" sz="quarter" idx="3"/>
          </p:nvPr>
        </p:nvSpPr>
        <p:spPr/>
        <p:txBody>
          <a:bodyPr/>
          <a:lstStyle/>
          <a:p>
            <a:pPr defTabSz="457189">
              <a:defRPr/>
            </a:pPr>
            <a:r>
              <a:rPr lang="en-US"/>
              <a:t>Lia Merminga |  Fermilab Perspectives  | Snowmass Meeting</a:t>
            </a:r>
            <a:endParaRPr lang="en-US" b="1" dirty="0"/>
          </a:p>
        </p:txBody>
      </p:sp>
      <p:sp>
        <p:nvSpPr>
          <p:cNvPr id="10" name="Slide Number Placeholder 9">
            <a:extLst>
              <a:ext uri="{FF2B5EF4-FFF2-40B4-BE49-F238E27FC236}">
                <a16:creationId xmlns:a16="http://schemas.microsoft.com/office/drawing/2014/main" id="{10659493-9A0B-45D5-94EC-DB16B90663A8}"/>
              </a:ext>
            </a:extLst>
          </p:cNvPr>
          <p:cNvSpPr>
            <a:spLocks noGrp="1"/>
          </p:cNvSpPr>
          <p:nvPr>
            <p:ph type="sldNum" sz="quarter" idx="4"/>
          </p:nvPr>
        </p:nvSpPr>
        <p:spPr/>
        <p:txBody>
          <a:bodyPr/>
          <a:lstStyle/>
          <a:p>
            <a:pPr defTabSz="457189">
              <a:defRPr/>
            </a:pPr>
            <a:fld id="{148C009B-CB69-E04A-B9B3-34B26D69E9CF}" type="slidenum">
              <a:rPr lang="en-US"/>
              <a:pPr defTabSz="457189">
                <a:defRPr/>
              </a:pPr>
              <a:t>10</a:t>
            </a:fld>
            <a:endParaRPr lang="en-US" dirty="0"/>
          </a:p>
        </p:txBody>
      </p:sp>
      <p:grpSp>
        <p:nvGrpSpPr>
          <p:cNvPr id="4" name="Group 3">
            <a:extLst>
              <a:ext uri="{FF2B5EF4-FFF2-40B4-BE49-F238E27FC236}">
                <a16:creationId xmlns:a16="http://schemas.microsoft.com/office/drawing/2014/main" id="{EBE71252-28BF-4313-9F18-C741069F8AF8}"/>
              </a:ext>
            </a:extLst>
          </p:cNvPr>
          <p:cNvGrpSpPr/>
          <p:nvPr/>
        </p:nvGrpSpPr>
        <p:grpSpPr>
          <a:xfrm>
            <a:off x="145141" y="722737"/>
            <a:ext cx="8998859" cy="2632319"/>
            <a:chOff x="535798" y="2067638"/>
            <a:chExt cx="8998859" cy="2632319"/>
          </a:xfrm>
        </p:grpSpPr>
        <p:pic>
          <p:nvPicPr>
            <p:cNvPr id="12" name="Picture 11">
              <a:extLst>
                <a:ext uri="{FF2B5EF4-FFF2-40B4-BE49-F238E27FC236}">
                  <a16:creationId xmlns:a16="http://schemas.microsoft.com/office/drawing/2014/main" id="{62D0B853-E0EB-A54A-8BE5-F38D653A859A}"/>
                </a:ext>
              </a:extLst>
            </p:cNvPr>
            <p:cNvPicPr>
              <a:picLocks noChangeAspect="1"/>
            </p:cNvPicPr>
            <p:nvPr/>
          </p:nvPicPr>
          <p:blipFill>
            <a:blip r:embed="rId3"/>
            <a:stretch>
              <a:fillRect/>
            </a:stretch>
          </p:blipFill>
          <p:spPr>
            <a:xfrm>
              <a:off x="849409" y="2136691"/>
              <a:ext cx="2394399" cy="1797469"/>
            </a:xfrm>
            <a:prstGeom prst="rect">
              <a:avLst/>
            </a:prstGeom>
            <a:ln w="9525">
              <a:noFill/>
            </a:ln>
          </p:spPr>
        </p:pic>
        <p:sp>
          <p:nvSpPr>
            <p:cNvPr id="13" name="Content Placeholder 5">
              <a:extLst>
                <a:ext uri="{FF2B5EF4-FFF2-40B4-BE49-F238E27FC236}">
                  <a16:creationId xmlns:a16="http://schemas.microsoft.com/office/drawing/2014/main" id="{A0625647-77C1-BE44-B9DB-FCF133F147E5}"/>
                </a:ext>
              </a:extLst>
            </p:cNvPr>
            <p:cNvSpPr txBox="1">
              <a:spLocks/>
            </p:cNvSpPr>
            <p:nvPr/>
          </p:nvSpPr>
          <p:spPr>
            <a:xfrm>
              <a:off x="535798" y="4082668"/>
              <a:ext cx="2910006" cy="589793"/>
            </a:xfrm>
            <a:prstGeom prst="rect">
              <a:avLst/>
            </a:prstGeom>
          </p:spPr>
          <p:txBody>
            <a:bodyPr lIns="0" tIns="0" rIns="0" bIns="0" rtlCol="0">
              <a:normAutofit/>
            </a:bodyPr>
            <a:lstStyle>
              <a:lvl1pPr marL="0" indent="0" algn="l" defTabSz="457200" rtl="0" eaLnBrk="1" fontAlgn="base" hangingPunct="1">
                <a:spcBef>
                  <a:spcPct val="20000"/>
                </a:spcBef>
                <a:spcAft>
                  <a:spcPct val="0"/>
                </a:spcAft>
                <a:buFont typeface="Arial" charset="0"/>
                <a:buNone/>
                <a:defRPr sz="1300" kern="1200">
                  <a:solidFill>
                    <a:srgbClr val="505050"/>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28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24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20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20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lgn="ctr" defTabSz="457189">
                <a:defRPr/>
              </a:pPr>
              <a:r>
                <a:rPr lang="en-US" sz="1100" dirty="0">
                  <a:solidFill>
                    <a:srgbClr val="505050">
                      <a:lumMod val="50000"/>
                    </a:srgbClr>
                  </a:solidFill>
                </a:rPr>
                <a:t>Collaboration statistics (as of July 2022)</a:t>
              </a:r>
              <a:endParaRPr lang="en-US" sz="1000" dirty="0">
                <a:solidFill>
                  <a:srgbClr val="505050">
                    <a:lumMod val="50000"/>
                  </a:srgbClr>
                </a:solidFill>
              </a:endParaRPr>
            </a:p>
            <a:p>
              <a:pPr marL="214308" lvl="1" indent="-122632" algn="ctr" defTabSz="457189">
                <a:defRPr/>
              </a:pPr>
              <a:r>
                <a:rPr lang="en-US" sz="1000" dirty="0">
                  <a:solidFill>
                    <a:srgbClr val="505050">
                      <a:lumMod val="50000"/>
                    </a:srgbClr>
                  </a:solidFill>
                </a:rPr>
                <a:t>1,402 collaborators, 47% U.S./53% non-US</a:t>
              </a:r>
            </a:p>
            <a:p>
              <a:pPr marL="214308" lvl="1" indent="-122632" algn="ctr" defTabSz="457189">
                <a:defRPr/>
              </a:pPr>
              <a:r>
                <a:rPr lang="en-US" sz="1000" dirty="0">
                  <a:solidFill>
                    <a:srgbClr val="505050">
                      <a:lumMod val="50000"/>
                    </a:srgbClr>
                  </a:solidFill>
                </a:rPr>
                <a:t>206 institutions from 37 countries including CERN</a:t>
              </a:r>
            </a:p>
          </p:txBody>
        </p:sp>
        <p:sp>
          <p:nvSpPr>
            <p:cNvPr id="15" name="Content Placeholder 5">
              <a:extLst>
                <a:ext uri="{FF2B5EF4-FFF2-40B4-BE49-F238E27FC236}">
                  <a16:creationId xmlns:a16="http://schemas.microsoft.com/office/drawing/2014/main" id="{5E5EFA23-61A5-D441-BD57-8717285681DB}"/>
                </a:ext>
              </a:extLst>
            </p:cNvPr>
            <p:cNvSpPr txBox="1">
              <a:spLocks/>
            </p:cNvSpPr>
            <p:nvPr/>
          </p:nvSpPr>
          <p:spPr>
            <a:xfrm>
              <a:off x="6030467" y="3931575"/>
              <a:ext cx="3504190" cy="768382"/>
            </a:xfrm>
            <a:prstGeom prst="rect">
              <a:avLst/>
            </a:prstGeom>
          </p:spPr>
          <p:txBody>
            <a:bodyPr lIns="0" rIns="0"/>
            <a:lstStyle>
              <a:lvl1pPr marL="256032" indent="-265176" algn="l" defTabSz="457200" rtl="0" fontAlgn="base">
                <a:lnSpc>
                  <a:spcPct val="100000"/>
                </a:lnSpc>
                <a:spcBef>
                  <a:spcPts val="600"/>
                </a:spcBef>
                <a:spcAft>
                  <a:spcPts val="600"/>
                </a:spcAft>
                <a:buFont typeface="Arial"/>
                <a:buChar char="•"/>
                <a:defRPr sz="2200" b="0" i="0" kern="1200">
                  <a:solidFill>
                    <a:srgbClr val="63666A"/>
                  </a:solidFill>
                  <a:latin typeface="Helvetica"/>
                  <a:ea typeface="Geneva" charset="0"/>
                  <a:cs typeface="Geneva" charset="0"/>
                </a:defRPr>
              </a:lvl1pPr>
              <a:lvl2pPr marL="320040" indent="256032" algn="l" defTabSz="457200" rtl="0" fontAlgn="base">
                <a:lnSpc>
                  <a:spcPct val="100000"/>
                </a:lnSpc>
                <a:spcBef>
                  <a:spcPts val="300"/>
                </a:spcBef>
                <a:spcAft>
                  <a:spcPts val="300"/>
                </a:spcAft>
                <a:buSzPct val="90000"/>
                <a:buFont typeface="Lucida Grande"/>
                <a:buChar char="-"/>
                <a:defRPr sz="2000" b="0" i="0" kern="1200">
                  <a:solidFill>
                    <a:srgbClr val="63666A"/>
                  </a:solidFill>
                  <a:latin typeface="Helvetica"/>
                  <a:ea typeface="Geneva" charset="0"/>
                  <a:cs typeface="+mn-cs"/>
                </a:defRPr>
              </a:lvl2pPr>
              <a:lvl3pPr marL="640080" indent="228600" algn="l" defTabSz="457200" rtl="0" fontAlgn="base">
                <a:lnSpc>
                  <a:spcPct val="100000"/>
                </a:lnSpc>
                <a:spcBef>
                  <a:spcPts val="300"/>
                </a:spcBef>
                <a:spcAft>
                  <a:spcPts val="300"/>
                </a:spcAft>
                <a:buSzPct val="88000"/>
                <a:buFont typeface="Arial"/>
                <a:buChar char="•"/>
                <a:defRPr sz="1800" b="0" i="0" kern="1200">
                  <a:solidFill>
                    <a:srgbClr val="63666A"/>
                  </a:solidFill>
                  <a:latin typeface="Helvetica"/>
                  <a:ea typeface="Geneva" charset="0"/>
                  <a:cs typeface="+mn-cs"/>
                </a:defRPr>
              </a:lvl3pPr>
              <a:lvl4pPr marL="914400" indent="228600" algn="l" defTabSz="457200" rtl="0" fontAlgn="base">
                <a:lnSpc>
                  <a:spcPct val="100000"/>
                </a:lnSpc>
                <a:spcBef>
                  <a:spcPts val="300"/>
                </a:spcBef>
                <a:spcAft>
                  <a:spcPts val="300"/>
                </a:spcAft>
                <a:buSzPct val="90000"/>
                <a:buFont typeface="Lucida Grande"/>
                <a:buChar char="-"/>
                <a:defRPr sz="1600" b="0" i="0" kern="1200">
                  <a:solidFill>
                    <a:srgbClr val="63666A"/>
                  </a:solidFill>
                  <a:latin typeface="Helvetica"/>
                  <a:ea typeface="Geneva" charset="0"/>
                  <a:cs typeface="+mn-cs"/>
                </a:defRPr>
              </a:lvl4pPr>
              <a:lvl5pPr marL="1143000" indent="192024" algn="l" defTabSz="457200" rtl="0" fontAlgn="base">
                <a:lnSpc>
                  <a:spcPct val="100000"/>
                </a:lnSpc>
                <a:spcBef>
                  <a:spcPts val="300"/>
                </a:spcBef>
                <a:spcAft>
                  <a:spcPts val="300"/>
                </a:spcAft>
                <a:buSzPct val="88000"/>
                <a:buFont typeface="Arial"/>
                <a:buChar char="•"/>
                <a:defRPr sz="1400" b="0" i="0" kern="1200">
                  <a:solidFill>
                    <a:srgbClr val="63666A"/>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89">
                <a:buNone/>
                <a:defRPr/>
              </a:pPr>
              <a:r>
                <a:rPr lang="en-US" sz="1200" dirty="0">
                  <a:solidFill>
                    <a:srgbClr val="505050">
                      <a:lumMod val="50000"/>
                    </a:srgbClr>
                  </a:solidFill>
                </a:rPr>
                <a:t>Demographics </a:t>
              </a:r>
              <a:r>
                <a:rPr lang="en-US" sz="1100" i="1" dirty="0">
                  <a:solidFill>
                    <a:srgbClr val="505050">
                      <a:lumMod val="50000"/>
                    </a:srgbClr>
                  </a:solidFill>
                </a:rPr>
                <a:t>(not including computing)</a:t>
              </a:r>
            </a:p>
            <a:p>
              <a:pPr marL="214308" lvl="1" indent="-122632" defTabSz="457189">
                <a:spcBef>
                  <a:spcPts val="150"/>
                </a:spcBef>
                <a:spcAft>
                  <a:spcPts val="150"/>
                </a:spcAft>
                <a:defRPr/>
              </a:pPr>
              <a:r>
                <a:rPr lang="en-US" sz="1050" dirty="0">
                  <a:solidFill>
                    <a:srgbClr val="505050">
                      <a:lumMod val="50000"/>
                    </a:srgbClr>
                  </a:solidFill>
                </a:rPr>
                <a:t>654 facility/senior staff</a:t>
              </a:r>
            </a:p>
            <a:p>
              <a:pPr marL="214308" lvl="1" indent="-122632" defTabSz="457189">
                <a:spcBef>
                  <a:spcPts val="150"/>
                </a:spcBef>
                <a:spcAft>
                  <a:spcPts val="150"/>
                </a:spcAft>
                <a:defRPr/>
              </a:pPr>
              <a:r>
                <a:rPr lang="en-US" sz="1050" dirty="0">
                  <a:solidFill>
                    <a:srgbClr val="505050">
                      <a:lumMod val="50000"/>
                    </a:srgbClr>
                  </a:solidFill>
                </a:rPr>
                <a:t>249 post docs </a:t>
              </a:r>
            </a:p>
          </p:txBody>
        </p:sp>
        <p:pic>
          <p:nvPicPr>
            <p:cNvPr id="3" name="Picture 2">
              <a:extLst>
                <a:ext uri="{FF2B5EF4-FFF2-40B4-BE49-F238E27FC236}">
                  <a16:creationId xmlns:a16="http://schemas.microsoft.com/office/drawing/2014/main" id="{234EABD5-F7D3-6949-8871-6D63B922F00A}"/>
                </a:ext>
              </a:extLst>
            </p:cNvPr>
            <p:cNvPicPr>
              <a:picLocks noChangeAspect="1"/>
            </p:cNvPicPr>
            <p:nvPr/>
          </p:nvPicPr>
          <p:blipFill>
            <a:blip r:embed="rId4"/>
            <a:stretch>
              <a:fillRect/>
            </a:stretch>
          </p:blipFill>
          <p:spPr>
            <a:xfrm>
              <a:off x="4745665" y="2433323"/>
              <a:ext cx="1125840" cy="11665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472C65AA-B4CD-7E4F-A211-57164C2F5E93}"/>
                </a:ext>
              </a:extLst>
            </p:cNvPr>
            <p:cNvPicPr>
              <a:picLocks noChangeAspect="1"/>
            </p:cNvPicPr>
            <p:nvPr/>
          </p:nvPicPr>
          <p:blipFill rotWithShape="1">
            <a:blip r:embed="rId5"/>
            <a:srcRect l="21390" t="5038" r="9404"/>
            <a:stretch/>
          </p:blipFill>
          <p:spPr>
            <a:xfrm>
              <a:off x="3486552" y="2407490"/>
              <a:ext cx="1150584" cy="11923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Content Placeholder 8" descr="A large group of people standing on stairs&#10;&#10;Description automatically generated with low confidence">
              <a:extLst>
                <a:ext uri="{FF2B5EF4-FFF2-40B4-BE49-F238E27FC236}">
                  <a16:creationId xmlns:a16="http://schemas.microsoft.com/office/drawing/2014/main" id="{8D2565B8-CDB0-428D-A8FC-E764C3D305E5}"/>
                </a:ext>
              </a:extLst>
            </p:cNvPr>
            <p:cNvPicPr>
              <a:picLocks noChangeAspect="1"/>
            </p:cNvPicPr>
            <p:nvPr/>
          </p:nvPicPr>
          <p:blipFill>
            <a:blip r:embed="rId6"/>
            <a:stretch>
              <a:fillRect/>
            </a:stretch>
          </p:blipFill>
          <p:spPr>
            <a:xfrm>
              <a:off x="5980034" y="2067638"/>
              <a:ext cx="3031773" cy="1685730"/>
            </a:xfrm>
            <a:prstGeom prst="rect">
              <a:avLst/>
            </a:prstGeom>
          </p:spPr>
        </p:pic>
      </p:grpSp>
      <p:sp>
        <p:nvSpPr>
          <p:cNvPr id="20" name="Title 1">
            <a:extLst>
              <a:ext uri="{FF2B5EF4-FFF2-40B4-BE49-F238E27FC236}">
                <a16:creationId xmlns:a16="http://schemas.microsoft.com/office/drawing/2014/main" id="{8C27D123-8E35-41C5-AF3E-21E96BC0BDA9}"/>
              </a:ext>
            </a:extLst>
          </p:cNvPr>
          <p:cNvSpPr>
            <a:spLocks noGrp="1"/>
          </p:cNvSpPr>
          <p:nvPr>
            <p:ph type="title"/>
          </p:nvPr>
        </p:nvSpPr>
        <p:spPr>
          <a:xfrm>
            <a:off x="225882" y="211102"/>
            <a:ext cx="8861399" cy="426951"/>
          </a:xfrm>
        </p:spPr>
        <p:txBody>
          <a:bodyPr/>
          <a:lstStyle/>
          <a:p>
            <a:r>
              <a:rPr lang="en-US" sz="1900" b="1" dirty="0">
                <a:solidFill>
                  <a:srgbClr val="004C97"/>
                </a:solidFill>
                <a:latin typeface="Helvetica"/>
              </a:rPr>
              <a:t>The DUNE experiment is managed by the international DUNE Collaboration – Fermilab is Host Lab </a:t>
            </a:r>
          </a:p>
        </p:txBody>
      </p:sp>
      <p:sp>
        <p:nvSpPr>
          <p:cNvPr id="21" name="TextBox 20">
            <a:extLst>
              <a:ext uri="{FF2B5EF4-FFF2-40B4-BE49-F238E27FC236}">
                <a16:creationId xmlns:a16="http://schemas.microsoft.com/office/drawing/2014/main" id="{860CF943-9999-4049-B770-13317F516F4C}"/>
              </a:ext>
            </a:extLst>
          </p:cNvPr>
          <p:cNvSpPr txBox="1"/>
          <p:nvPr/>
        </p:nvSpPr>
        <p:spPr>
          <a:xfrm>
            <a:off x="1343021" y="4388874"/>
            <a:ext cx="6048884" cy="327077"/>
          </a:xfrm>
          <a:prstGeom prst="rect">
            <a:avLst/>
          </a:prstGeom>
          <a:solidFill>
            <a:srgbClr val="004C97"/>
          </a:solidFill>
        </p:spPr>
        <p:txBody>
          <a:bodyPr wrap="square" rtlCol="0">
            <a:spAutoFit/>
          </a:bodyPr>
          <a:lstStyle/>
          <a:p>
            <a:pPr marL="0" marR="0" lvl="1" indent="0" algn="ctr" defTabSz="457200" rtl="0" eaLnBrk="1" fontAlgn="base" latinLnBrk="0" hangingPunct="1">
              <a:lnSpc>
                <a:spcPct val="120000"/>
              </a:lnSpc>
              <a:spcBef>
                <a:spcPct val="0"/>
              </a:spcBef>
              <a:spcAft>
                <a:spcPct val="0"/>
              </a:spcAft>
              <a:buClrTx/>
              <a:buSzTx/>
              <a:buFontTx/>
              <a:buNone/>
              <a:tabLst/>
              <a:defRPr/>
            </a:pPr>
            <a:r>
              <a:rPr kumimoji="0" lang="en-US" sz="1400" b="1" i="1" u="none" strike="noStrike" kern="1200" cap="none" spc="0" normalizeH="0" baseline="0" noProof="0" dirty="0">
                <a:ln>
                  <a:noFill/>
                </a:ln>
                <a:solidFill>
                  <a:schemeClr val="bg1"/>
                </a:solidFill>
                <a:effectLst/>
                <a:uLnTx/>
                <a:uFillTx/>
                <a:latin typeface="Helvetica" pitchFamily="2" charset="0"/>
                <a:ea typeface="Calibri" panose="020F0502020204030204" pitchFamily="34" charset="0"/>
                <a:cs typeface="Times New Roman" panose="02020603050405020304" pitchFamily="18" charset="0"/>
              </a:rPr>
              <a:t>Fermilab is preparing to host the international DUNE collaboration </a:t>
            </a:r>
            <a:endParaRPr kumimoji="0" lang="en-US" sz="1400" b="0" i="1" u="none" strike="noStrike" kern="1200" cap="none" spc="0" normalizeH="0" baseline="0" noProof="0" dirty="0">
              <a:ln>
                <a:noFill/>
              </a:ln>
              <a:solidFill>
                <a:schemeClr val="bg1"/>
              </a:solidFill>
              <a:effectLst/>
              <a:uLnTx/>
              <a:uFillTx/>
              <a:latin typeface="Helvetica" charset="0"/>
              <a:ea typeface="Helvetica" charset="0"/>
              <a:cs typeface="Helvetica" charset="0"/>
            </a:endParaRPr>
          </a:p>
        </p:txBody>
      </p:sp>
      <p:sp>
        <p:nvSpPr>
          <p:cNvPr id="22" name="TextBox 21">
            <a:extLst>
              <a:ext uri="{FF2B5EF4-FFF2-40B4-BE49-F238E27FC236}">
                <a16:creationId xmlns:a16="http://schemas.microsoft.com/office/drawing/2014/main" id="{996C047D-5B6E-4C73-B3F6-20D6F0436C8B}"/>
              </a:ext>
            </a:extLst>
          </p:cNvPr>
          <p:cNvSpPr txBox="1"/>
          <p:nvPr/>
        </p:nvSpPr>
        <p:spPr>
          <a:xfrm>
            <a:off x="479236" y="3540057"/>
            <a:ext cx="8055903" cy="777136"/>
          </a:xfrm>
          <a:prstGeom prst="rect">
            <a:avLst/>
          </a:prstGeom>
          <a:noFill/>
        </p:spPr>
        <p:txBody>
          <a:bodyPr wrap="square">
            <a:spAutoFit/>
          </a:bodyPr>
          <a:lstStyle/>
          <a:p>
            <a:pPr marL="285750" marR="0" lvl="0" indent="-285750" algn="l" defTabSz="4572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04040"/>
                </a:solidFill>
                <a:effectLst/>
                <a:uLnTx/>
                <a:uFillTx/>
                <a:latin typeface="Helvetica" panose="020B0604020202020204" pitchFamily="34" charset="0"/>
                <a:cs typeface="Helvetica" panose="020B0604020202020204" pitchFamily="34" charset="0"/>
              </a:rPr>
              <a:t>International Engagement Office </a:t>
            </a:r>
            <a:r>
              <a:rPr kumimoji="0" lang="en-US" sz="1400" b="0" i="0" u="none" strike="noStrike" kern="1200" cap="none" spc="0" normalizeH="0" baseline="0" noProof="0" dirty="0">
                <a:ln>
                  <a:noFill/>
                </a:ln>
                <a:solidFill>
                  <a:srgbClr val="505050"/>
                </a:solidFill>
                <a:effectLst/>
                <a:uLnTx/>
                <a:uFillTx/>
                <a:latin typeface="Helvetica" panose="020B0604020202020204" pitchFamily="34" charset="0"/>
                <a:cs typeface="Helvetica" panose="020B0604020202020204" pitchFamily="34" charset="0"/>
              </a:rPr>
              <a:t>established to consolidate coordination with DOE, U.S. community, and international partners to ensure success and impact of DUNE and entire P5 plan</a:t>
            </a:r>
          </a:p>
          <a:p>
            <a:pPr marL="285750" marR="0" lvl="0" indent="-285750" algn="l" defTabSz="457200" rtl="0" eaLnBrk="1" fontAlgn="base" latinLnBrk="0" hangingPunct="1">
              <a:lnSpc>
                <a:spcPct val="100000"/>
              </a:lnSpc>
              <a:spcBef>
                <a:spcPts val="3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04040"/>
                </a:solidFill>
                <a:effectLst/>
                <a:uLnTx/>
                <a:uFillTx/>
                <a:latin typeface="Helvetica" panose="020B0604020202020204" pitchFamily="34" charset="0"/>
                <a:ea typeface="Arial" panose="020B0604020202020204" pitchFamily="34" charset="0"/>
                <a:cs typeface="Helvetica" panose="020B0604020202020204" pitchFamily="34" charset="0"/>
              </a:rPr>
              <a:t>Host Lab Task Force</a:t>
            </a:r>
            <a:r>
              <a:rPr kumimoji="0" lang="en-US" sz="1400" b="0" i="0" u="none" strike="noStrike" kern="1200" cap="none" spc="0" normalizeH="0" baseline="0" noProof="0" dirty="0">
                <a:ln>
                  <a:noFill/>
                </a:ln>
                <a:solidFill>
                  <a:srgbClr val="404040"/>
                </a:solidFill>
                <a:effectLst/>
                <a:uLnTx/>
                <a:uFillTx/>
                <a:latin typeface="Helvetica" panose="020B0604020202020204" pitchFamily="34" charset="0"/>
                <a:ea typeface="Arial" panose="020B0604020202020204" pitchFamily="34" charset="0"/>
                <a:cs typeface="Helvetica" panose="020B0604020202020204" pitchFamily="34" charset="0"/>
              </a:rPr>
              <a:t> </a:t>
            </a:r>
            <a:r>
              <a:rPr kumimoji="0" lang="en-US" sz="1400" b="0" i="0" u="none" strike="noStrike" kern="1200" cap="none" spc="0" normalizeH="0" baseline="0" noProof="0" dirty="0">
                <a:ln>
                  <a:noFill/>
                </a:ln>
                <a:solidFill>
                  <a:srgbClr val="505050"/>
                </a:solidFill>
                <a:effectLst/>
                <a:uLnTx/>
                <a:uFillTx/>
                <a:latin typeface="Helvetica" panose="020B0604020202020204" pitchFamily="34" charset="0"/>
                <a:ea typeface="Arial" panose="020B0604020202020204" pitchFamily="34" charset="0"/>
                <a:cs typeface="Helvetica" panose="020B0604020202020204" pitchFamily="34" charset="0"/>
              </a:rPr>
              <a:t>being established, headed jointly by CRO and COO offices – July 2022</a:t>
            </a:r>
          </a:p>
        </p:txBody>
      </p:sp>
    </p:spTree>
    <p:extLst>
      <p:ext uri="{BB962C8B-B14F-4D97-AF65-F5344CB8AC3E}">
        <p14:creationId xmlns:p14="http://schemas.microsoft.com/office/powerpoint/2010/main" val="2569640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B08EEC-50B5-4043-B5DF-0813CC69DD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5132" y="2833160"/>
            <a:ext cx="3199423" cy="1739369"/>
          </a:xfrm>
          <a:prstGeom prst="rect">
            <a:avLst/>
          </a:prstGeom>
        </p:spPr>
      </p:pic>
      <p:pic>
        <p:nvPicPr>
          <p:cNvPr id="10" name="Picture 9">
            <a:extLst>
              <a:ext uri="{FF2B5EF4-FFF2-40B4-BE49-F238E27FC236}">
                <a16:creationId xmlns:a16="http://schemas.microsoft.com/office/drawing/2014/main" id="{4A8168FD-4041-9D44-8157-CEA1A0E2B7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94818" y="2861930"/>
            <a:ext cx="2560542" cy="1710599"/>
          </a:xfrm>
          <a:prstGeom prst="rect">
            <a:avLst/>
          </a:prstGeom>
        </p:spPr>
      </p:pic>
      <p:sp>
        <p:nvSpPr>
          <p:cNvPr id="9" name="Title 6">
            <a:extLst>
              <a:ext uri="{FF2B5EF4-FFF2-40B4-BE49-F238E27FC236}">
                <a16:creationId xmlns:a16="http://schemas.microsoft.com/office/drawing/2014/main" id="{7B27C7EA-384A-4DF4-8D20-A9E31751DB92}"/>
              </a:ext>
            </a:extLst>
          </p:cNvPr>
          <p:cNvSpPr txBox="1">
            <a:spLocks/>
          </p:cNvSpPr>
          <p:nvPr/>
        </p:nvSpPr>
        <p:spPr>
          <a:xfrm>
            <a:off x="305132" y="180975"/>
            <a:ext cx="8257245" cy="320908"/>
          </a:xfrm>
          <a:prstGeom prst="rect">
            <a:avLst/>
          </a:prstGeom>
        </p:spPr>
        <p:txBody>
          <a:bodyPr lIns="0" tIns="0" rIns="0" bIns="0" anchor="b" anchorCtr="0"/>
          <a:lstStyle>
            <a:lvl1pPr algn="l" defTabSz="457200" rtl="0" eaLnBrk="1" fontAlgn="base" hangingPunct="1">
              <a:spcBef>
                <a:spcPct val="0"/>
              </a:spcBef>
              <a:spcAft>
                <a:spcPct val="0"/>
              </a:spcAft>
              <a:defRPr sz="22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950" b="1" i="0" u="none" strike="noStrike" kern="1200" cap="none" spc="0" normalizeH="0" baseline="0" noProof="0" dirty="0">
                <a:ln>
                  <a:noFill/>
                </a:ln>
                <a:solidFill>
                  <a:srgbClr val="004C97"/>
                </a:solidFill>
                <a:effectLst/>
                <a:uLnTx/>
                <a:uFillTx/>
                <a:latin typeface="Helvetica"/>
              </a:rPr>
              <a:t>LBNF/DUNE-US: Status and recent achievements </a:t>
            </a:r>
          </a:p>
        </p:txBody>
      </p:sp>
      <p:sp>
        <p:nvSpPr>
          <p:cNvPr id="13" name="Rectangle 12">
            <a:extLst>
              <a:ext uri="{FF2B5EF4-FFF2-40B4-BE49-F238E27FC236}">
                <a16:creationId xmlns:a16="http://schemas.microsoft.com/office/drawing/2014/main" id="{EB646A6C-B5A8-42E2-AFEE-6553123947C8}"/>
              </a:ext>
            </a:extLst>
          </p:cNvPr>
          <p:cNvSpPr/>
          <p:nvPr/>
        </p:nvSpPr>
        <p:spPr>
          <a:xfrm>
            <a:off x="-69985" y="189364"/>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1" name="Content Placeholder 10">
            <a:extLst>
              <a:ext uri="{FF2B5EF4-FFF2-40B4-BE49-F238E27FC236}">
                <a16:creationId xmlns:a16="http://schemas.microsoft.com/office/drawing/2014/main" id="{63C42E0C-EB81-4A2C-B47B-FB1A53BCF847}"/>
              </a:ext>
            </a:extLst>
          </p:cNvPr>
          <p:cNvSpPr txBox="1">
            <a:spLocks/>
          </p:cNvSpPr>
          <p:nvPr/>
        </p:nvSpPr>
        <p:spPr>
          <a:xfrm>
            <a:off x="329009" y="814216"/>
            <a:ext cx="8485981" cy="1739369"/>
          </a:xfrm>
          <a:prstGeom prst="rect">
            <a:avLst/>
          </a:prstGeom>
        </p:spPr>
        <p:txBody>
          <a:bodyPr lIns="0" tIns="0" rIns="0" bIns="0">
            <a:normAutofit/>
          </a:bodyPr>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marR="0" lvl="0" indent="-2286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500" b="0" i="0" u="none" strike="noStrike" kern="1200" cap="none" spc="0" normalizeH="0" baseline="0" noProof="0" dirty="0">
                <a:ln>
                  <a:noFill/>
                </a:ln>
                <a:solidFill>
                  <a:srgbClr val="404040"/>
                </a:solidFill>
                <a:effectLst/>
                <a:uLnTx/>
                <a:uFillTx/>
                <a:latin typeface="Helvetica"/>
              </a:rPr>
              <a:t>Project will be executed through 5 subprojects — total TPC stable at $3130M </a:t>
            </a:r>
          </a:p>
          <a:p>
            <a:pPr marL="231775" marR="0" lvl="0" indent="-2286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500" b="0" i="0" u="none" strike="noStrike" kern="1200" cap="none" spc="0" normalizeH="0" baseline="0" noProof="0" dirty="0">
                <a:ln>
                  <a:noFill/>
                </a:ln>
                <a:solidFill>
                  <a:srgbClr val="404040"/>
                </a:solidFill>
                <a:effectLst/>
                <a:uLnTx/>
                <a:uFillTx/>
                <a:latin typeface="Helvetica"/>
              </a:rPr>
              <a:t>Far site excavation proceeding on time and on budget, approaching 33% complete and in baseline approval process – ESAAB is scheduled in July </a:t>
            </a:r>
          </a:p>
          <a:p>
            <a:pPr marL="231775" marR="0" lvl="0" indent="-2286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500" b="0" i="0" u="none" strike="noStrike" kern="1200" cap="none" spc="0" normalizeH="0" baseline="0" noProof="0" dirty="0">
                <a:ln>
                  <a:noFill/>
                </a:ln>
                <a:solidFill>
                  <a:srgbClr val="404040"/>
                </a:solidFill>
                <a:effectLst/>
                <a:uLnTx/>
                <a:uFillTx/>
                <a:latin typeface="Helvetica" panose="020B0604020202020204" pitchFamily="34" charset="0"/>
                <a:cs typeface="Helvetica" panose="020B0604020202020204" pitchFamily="34" charset="0"/>
              </a:rPr>
              <a:t>Detector installation begins 2024; CERN and partners ready for production</a:t>
            </a:r>
          </a:p>
          <a:p>
            <a:pPr marL="231775" marR="0" lvl="0" indent="-2286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500" b="0" i="0" u="none" strike="noStrike" kern="1200" cap="none" spc="0" normalizeH="0" baseline="0" noProof="0" dirty="0">
                <a:ln>
                  <a:noFill/>
                </a:ln>
                <a:solidFill>
                  <a:srgbClr val="404040"/>
                </a:solidFill>
                <a:effectLst/>
                <a:uLnTx/>
                <a:uFillTx/>
                <a:latin typeface="Helvetica" panose="020B0604020202020204" pitchFamily="34" charset="0"/>
                <a:cs typeface="Helvetica" panose="020B0604020202020204" pitchFamily="34" charset="0"/>
              </a:rPr>
              <a:t>DOE provided new funding profile that accelerates “beam on date” to Mar 2031</a:t>
            </a:r>
          </a:p>
          <a:p>
            <a:pPr marL="231775" marR="0" lvl="0" indent="-2286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500" b="0" i="0" u="none" strike="noStrike" kern="1200" cap="none" spc="0" normalizeH="0" baseline="0" noProof="0" dirty="0">
                <a:ln>
                  <a:noFill/>
                </a:ln>
                <a:solidFill>
                  <a:srgbClr val="404040"/>
                </a:solidFill>
                <a:effectLst/>
                <a:uLnTx/>
                <a:uFillTx/>
                <a:latin typeface="Helvetica" panose="020B0604020202020204" pitchFamily="34" charset="0"/>
                <a:cs typeface="Helvetica" panose="020B0604020202020204" pitchFamily="34" charset="0"/>
              </a:rPr>
              <a:t>CD-1RR review in July 11-15 </a:t>
            </a:r>
            <a:endParaRPr kumimoji="0" lang="en-US" sz="1500" b="0" i="0" u="none" strike="noStrike" kern="1200" cap="none" spc="0" normalizeH="0" baseline="0" noProof="0" dirty="0">
              <a:ln>
                <a:noFill/>
              </a:ln>
              <a:solidFill>
                <a:srgbClr val="404040"/>
              </a:solidFill>
              <a:effectLst/>
              <a:uLnTx/>
              <a:uFillTx/>
              <a:latin typeface="Helvetica"/>
            </a:endParaRPr>
          </a:p>
        </p:txBody>
      </p:sp>
      <p:sp>
        <p:nvSpPr>
          <p:cNvPr id="5" name="Date Placeholder 4">
            <a:extLst>
              <a:ext uri="{FF2B5EF4-FFF2-40B4-BE49-F238E27FC236}">
                <a16:creationId xmlns:a16="http://schemas.microsoft.com/office/drawing/2014/main" id="{AA4D2BF6-B3E4-4E80-861B-777CD41651AD}"/>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9BC7AF87-555C-4BFA-80D6-3048529BB0DF}"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6" name="Footer Placeholder 5">
            <a:extLst>
              <a:ext uri="{FF2B5EF4-FFF2-40B4-BE49-F238E27FC236}">
                <a16:creationId xmlns:a16="http://schemas.microsoft.com/office/drawing/2014/main" id="{816B0ECC-304B-4CC9-A6C8-BAE1F12F40A5}"/>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7" name="Slide Number Placeholder 6">
            <a:extLst>
              <a:ext uri="{FF2B5EF4-FFF2-40B4-BE49-F238E27FC236}">
                <a16:creationId xmlns:a16="http://schemas.microsoft.com/office/drawing/2014/main" id="{2D12CC92-17F4-4C17-AE19-FF2EA4C6ADD1}"/>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11</a:t>
            </a:fld>
            <a:endParaRPr kumimoji="0" lang="en-US" sz="900" b="0" i="0" u="none" strike="noStrike" kern="1200" cap="none" spc="0" normalizeH="0" baseline="0" noProof="0">
              <a:ln>
                <a:noFill/>
              </a:ln>
              <a:solidFill>
                <a:srgbClr val="004C97"/>
              </a:solidFill>
              <a:effectLst/>
              <a:uLnTx/>
              <a:uFillTx/>
              <a:latin typeface="Helvetica" charset="0"/>
            </a:endParaRPr>
          </a:p>
        </p:txBody>
      </p:sp>
      <p:pic>
        <p:nvPicPr>
          <p:cNvPr id="12" name="Content Placeholder 6">
            <a:extLst>
              <a:ext uri="{FF2B5EF4-FFF2-40B4-BE49-F238E27FC236}">
                <a16:creationId xmlns:a16="http://schemas.microsoft.com/office/drawing/2014/main" id="{59F6312D-AE02-4982-8596-FA7834C7EB8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4403" t="23578" r="9961" b="13621"/>
          <a:stretch/>
        </p:blipFill>
        <p:spPr>
          <a:xfrm>
            <a:off x="8741891" y="58644"/>
            <a:ext cx="312907" cy="331475"/>
          </a:xfrm>
          <a:prstGeom prst="rect">
            <a:avLst/>
          </a:prstGeom>
          <a:ln>
            <a:noFill/>
          </a:ln>
        </p:spPr>
      </p:pic>
      <p:pic>
        <p:nvPicPr>
          <p:cNvPr id="14" name="Picture 13" descr="A group of men in safety vests&#10;&#10;Description automatically generated with low confidence">
            <a:extLst>
              <a:ext uri="{FF2B5EF4-FFF2-40B4-BE49-F238E27FC236}">
                <a16:creationId xmlns:a16="http://schemas.microsoft.com/office/drawing/2014/main" id="{302949F4-E239-4DD1-BD44-EC3A0DD977E3}"/>
              </a:ext>
            </a:extLst>
          </p:cNvPr>
          <p:cNvPicPr>
            <a:picLocks noChangeAspect="1"/>
          </p:cNvPicPr>
          <p:nvPr/>
        </p:nvPicPr>
        <p:blipFill>
          <a:blip r:embed="rId6"/>
          <a:stretch>
            <a:fillRect/>
          </a:stretch>
        </p:blipFill>
        <p:spPr>
          <a:xfrm>
            <a:off x="6354858" y="2861930"/>
            <a:ext cx="2560542" cy="1707886"/>
          </a:xfrm>
          <a:prstGeom prst="rect">
            <a:avLst/>
          </a:prstGeom>
        </p:spPr>
      </p:pic>
    </p:spTree>
    <p:extLst>
      <p:ext uri="{BB962C8B-B14F-4D97-AF65-F5344CB8AC3E}">
        <p14:creationId xmlns:p14="http://schemas.microsoft.com/office/powerpoint/2010/main" val="3367023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C884E8-DABF-46F3-BCCD-54483C1652A7}"/>
              </a:ext>
            </a:extLst>
          </p:cNvPr>
          <p:cNvSpPr>
            <a:spLocks noGrp="1"/>
          </p:cNvSpPr>
          <p:nvPr>
            <p:ph idx="1"/>
          </p:nvPr>
        </p:nvSpPr>
        <p:spPr>
          <a:xfrm>
            <a:off x="246965" y="674489"/>
            <a:ext cx="8829395" cy="3794522"/>
          </a:xfrm>
        </p:spPr>
        <p:txBody>
          <a:bodyPr/>
          <a:lstStyle/>
          <a:p>
            <a:pPr marL="0">
              <a:spcBef>
                <a:spcPts val="0"/>
              </a:spcBef>
              <a:spcAft>
                <a:spcPts val="0"/>
              </a:spcAft>
            </a:pPr>
            <a:r>
              <a:rPr lang="en-US" sz="1500" dirty="0">
                <a:latin typeface="Helvetica" panose="020B0604020202020204" pitchFamily="34" charset="0"/>
                <a:ea typeface="Calibri" panose="020F0502020204030204" pitchFamily="34" charset="0"/>
                <a:cs typeface="Helvetica" panose="020B0604020202020204" pitchFamily="34" charset="0"/>
              </a:rPr>
              <a:t>Strong support for the competitiveness and complementarity of DUNE and Hyper-K</a:t>
            </a:r>
          </a:p>
          <a:p>
            <a:pPr marL="573073" lvl="2">
              <a:spcBef>
                <a:spcPts val="0"/>
              </a:spcBef>
              <a:spcAft>
                <a:spcPts val="0"/>
              </a:spcAft>
            </a:pPr>
            <a:r>
              <a:rPr lang="en" dirty="0">
                <a:solidFill>
                  <a:schemeClr val="dk1"/>
                </a:solidFill>
                <a:latin typeface="Helvetica" panose="020B0604020202020204" pitchFamily="34" charset="0"/>
                <a:ea typeface="Times New Roman"/>
                <a:cs typeface="Helvetica" panose="020B0604020202020204" pitchFamily="34" charset="0"/>
                <a:sym typeface="Times New Roman"/>
              </a:rPr>
              <a:t>“…If neutrino physics is more complex than can be parameterized in the PMNS matrix this complementarity will become even more invaluable.”</a:t>
            </a:r>
          </a:p>
          <a:p>
            <a:pPr marL="0">
              <a:spcBef>
                <a:spcPts val="0"/>
              </a:spcBef>
              <a:spcAft>
                <a:spcPts val="0"/>
              </a:spcAft>
            </a:pPr>
            <a:r>
              <a:rPr lang="en-US" sz="1500" dirty="0">
                <a:solidFill>
                  <a:schemeClr val="accent6"/>
                </a:solidFill>
                <a:latin typeface="Helvetica" panose="020B0604020202020204" pitchFamily="34" charset="0"/>
                <a:ea typeface="Times New Roman"/>
                <a:cs typeface="Helvetica" panose="020B0604020202020204" pitchFamily="34" charset="0"/>
                <a:sym typeface="Times New Roman"/>
              </a:rPr>
              <a:t>Considerable </a:t>
            </a:r>
            <a:r>
              <a:rPr lang="en-US" sz="1500" dirty="0">
                <a:solidFill>
                  <a:schemeClr val="accent6"/>
                </a:solidFill>
                <a:latin typeface="Helvetica" panose="020B0604020202020204" pitchFamily="34" charset="0"/>
                <a:ea typeface="Times New Roman"/>
                <a:cs typeface="Helvetica" panose="020B0604020202020204" pitchFamily="34" charset="0"/>
                <a:sym typeface="Times New Roman"/>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improvements </a:t>
            </a:r>
            <a:r>
              <a:rPr lang="en-US" sz="1500" dirty="0">
                <a:solidFill>
                  <a:schemeClr val="accent6"/>
                </a:solidFill>
                <a:latin typeface="Helvetica" panose="020B0604020202020204" pitchFamily="34" charset="0"/>
                <a:cs typeface="Helvetica" panose="020B0604020202020204" pitchFamily="34" charset="0"/>
              </a:rPr>
              <a:t>across the entire project</a:t>
            </a:r>
            <a:endParaRPr lang="en-US" sz="1500" dirty="0">
              <a:effectLst/>
              <a:latin typeface="Helvetica" panose="020B0604020202020204" pitchFamily="34" charset="0"/>
              <a:cs typeface="Helvetica" panose="020B0604020202020204" pitchFamily="34" charset="0"/>
            </a:endParaRPr>
          </a:p>
          <a:p>
            <a:pPr marL="573073" lvl="2">
              <a:spcBef>
                <a:spcPts val="0"/>
              </a:spcBef>
              <a:spcAft>
                <a:spcPts val="0"/>
              </a:spcAft>
            </a:pPr>
            <a:r>
              <a:rPr lang="en-US" dirty="0">
                <a:solidFill>
                  <a:schemeClr val="tx1"/>
                </a:solidFill>
                <a:latin typeface="Helvetica" panose="020B0604020202020204" pitchFamily="34" charset="0"/>
                <a:ea typeface="Times New Roman"/>
                <a:cs typeface="Helvetica" panose="020B0604020202020204" pitchFamily="34" charset="0"/>
                <a:sym typeface="Times New Roman"/>
              </a:rPr>
              <a:t>New funding guidance from SC </a:t>
            </a:r>
            <a:r>
              <a:rPr lang="en-US" dirty="0">
                <a:solidFill>
                  <a:schemeClr val="tx2"/>
                </a:solidFill>
                <a:effectLst/>
                <a:latin typeface="Helvetica" panose="020B0604020202020204" pitchFamily="34" charset="0"/>
                <a:ea typeface="Times New Roman" panose="02020603050405020304" pitchFamily="18" charset="0"/>
                <a:cs typeface="Helvetica" panose="020B0604020202020204" pitchFamily="34" charset="0"/>
              </a:rPr>
              <a:t>significantly improves project</a:t>
            </a:r>
            <a:endParaRPr lang="en-US" dirty="0">
              <a:solidFill>
                <a:schemeClr val="tx1"/>
              </a:solidFill>
              <a:latin typeface="Helvetica" panose="020B0604020202020204" pitchFamily="34" charset="0"/>
              <a:ea typeface="Times New Roman"/>
              <a:cs typeface="Helvetica" panose="020B0604020202020204" pitchFamily="34" charset="0"/>
              <a:sym typeface="Times New Roman"/>
            </a:endParaRPr>
          </a:p>
          <a:p>
            <a:pPr marL="573073" lvl="2">
              <a:spcBef>
                <a:spcPts val="0"/>
              </a:spcBef>
              <a:spcAft>
                <a:spcPts val="0"/>
              </a:spcAft>
            </a:pPr>
            <a:r>
              <a:rPr lang="en-US" dirty="0">
                <a:solidFill>
                  <a:schemeClr val="tx1"/>
                </a:solidFill>
                <a:latin typeface="Helvetica" panose="020B0604020202020204" pitchFamily="34" charset="0"/>
                <a:ea typeface="Times New Roman"/>
                <a:cs typeface="Helvetica" panose="020B0604020202020204" pitchFamily="34" charset="0"/>
                <a:sym typeface="Times New Roman"/>
              </a:rPr>
              <a:t>Technical progress in all 5 subprojects</a:t>
            </a:r>
            <a:endParaRPr lang="en-US" dirty="0">
              <a:solidFill>
                <a:schemeClr val="tx1"/>
              </a:solidFill>
              <a:latin typeface="Helvetica" panose="020B0604020202020204" pitchFamily="34" charset="0"/>
              <a:cs typeface="Helvetica" panose="020B0604020202020204" pitchFamily="34" charset="0"/>
            </a:endParaRPr>
          </a:p>
          <a:p>
            <a:pPr marL="573073" lvl="2">
              <a:spcBef>
                <a:spcPts val="0"/>
              </a:spcBef>
              <a:spcAft>
                <a:spcPts val="0"/>
              </a:spcAft>
            </a:pPr>
            <a:r>
              <a:rPr lang="en-US" dirty="0">
                <a:solidFill>
                  <a:schemeClr val="tx1"/>
                </a:solidFill>
                <a:latin typeface="Helvetica" panose="020B0604020202020204" pitchFamily="34" charset="0"/>
                <a:cs typeface="Helvetica" panose="020B0604020202020204" pitchFamily="34" charset="0"/>
              </a:rPr>
              <a:t>Project culture and atmosphere: “</a:t>
            </a:r>
            <a:r>
              <a:rPr lang="en-US" dirty="0">
                <a:solidFill>
                  <a:schemeClr val="tx1"/>
                </a:solidFill>
                <a:latin typeface="Helvetica" panose="020B0604020202020204" pitchFamily="34" charset="0"/>
                <a:ea typeface="Times New Roman"/>
                <a:cs typeface="Helvetica" panose="020B0604020202020204" pitchFamily="34" charset="0"/>
                <a:sym typeface="Times New Roma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open,.. transparent,.. disciplined”</a:t>
            </a:r>
            <a:endParaRPr lang="en-US" dirty="0">
              <a:solidFill>
                <a:schemeClr val="tx1"/>
              </a:solidFill>
              <a:latin typeface="Helvetica" panose="020B0604020202020204" pitchFamily="34" charset="0"/>
              <a:cs typeface="Helvetica" panose="020B0604020202020204" pitchFamily="34" charset="0"/>
            </a:endParaRPr>
          </a:p>
          <a:p>
            <a:pPr marL="573073" lvl="2">
              <a:spcBef>
                <a:spcPts val="0"/>
              </a:spcBef>
              <a:spcAft>
                <a:spcPts val="0"/>
              </a:spcAft>
            </a:pPr>
            <a:r>
              <a:rPr lang="en-US" dirty="0">
                <a:solidFill>
                  <a:schemeClr val="tx1"/>
                </a:solidFill>
                <a:latin typeface="Helvetica" panose="020B0604020202020204" pitchFamily="34" charset="0"/>
                <a:ea typeface="Times New Roman"/>
                <a:cs typeface="Helvetica" panose="020B0604020202020204" pitchFamily="34" charset="0"/>
                <a:sym typeface="Times New Roman"/>
              </a:rPr>
              <a:t>“Project team is the strongest that the committee has seen on this project … working well and focusing on the important issues”</a:t>
            </a:r>
          </a:p>
          <a:p>
            <a:pPr marL="0">
              <a:spcBef>
                <a:spcPts val="0"/>
              </a:spcBef>
              <a:spcAft>
                <a:spcPts val="0"/>
              </a:spcAft>
            </a:pPr>
            <a:r>
              <a:rPr lang="en-US" sz="1500" dirty="0">
                <a:solidFill>
                  <a:schemeClr val="accent6"/>
                </a:solidFill>
                <a:latin typeface="Helvetica" panose="020B0604020202020204" pitchFamily="34" charset="0"/>
                <a:ea typeface="Times New Roman"/>
                <a:cs typeface="Helvetica" panose="020B0604020202020204" pitchFamily="34" charset="0"/>
                <a:sym typeface="Times New Roman"/>
              </a:rPr>
              <a:t>The design/build-to-cost strategy with a not-to-exceed-cost constraint is starting to have a positive impact….  There is a need to constantly reinforce and execute to this approach </a:t>
            </a:r>
          </a:p>
          <a:p>
            <a:pPr marL="0">
              <a:spcBef>
                <a:spcPts val="0"/>
              </a:spcBef>
              <a:spcAft>
                <a:spcPts val="0"/>
              </a:spcAft>
            </a:pPr>
            <a:r>
              <a:rPr lang="en-US" sz="1500" dirty="0">
                <a:solidFill>
                  <a:schemeClr val="accent6"/>
                </a:solidFill>
                <a:latin typeface="Helvetica" panose="020B0604020202020204" pitchFamily="34" charset="0"/>
                <a:ea typeface="Calibri" panose="020F0502020204030204" pitchFamily="34" charset="0"/>
                <a:cs typeface="Helvetica" panose="020B0604020202020204" pitchFamily="34" charset="0"/>
              </a:rPr>
              <a:t>Vision for Fermilab as host lab for LBNF/DUNE program and collaboration validated. </a:t>
            </a:r>
            <a:r>
              <a:rPr lang="en-US" sz="1500" dirty="0">
                <a:solidFill>
                  <a:schemeClr val="accent6"/>
                </a:solidFill>
                <a:latin typeface="Helvetica" panose="020B0604020202020204" pitchFamily="34" charset="0"/>
                <a:ea typeface="Times New Roman"/>
                <a:cs typeface="Helvetica" panose="020B0604020202020204" pitchFamily="34" charset="0"/>
                <a:sym typeface="Times New Roman"/>
              </a:rPr>
              <a:t>The focus of the entire laboratory organization is giving priority to LBNF/DUNE. </a:t>
            </a:r>
          </a:p>
          <a:p>
            <a:pPr marL="0">
              <a:spcBef>
                <a:spcPts val="0"/>
              </a:spcBef>
              <a:spcAft>
                <a:spcPts val="0"/>
              </a:spcAft>
            </a:pPr>
            <a:r>
              <a:rPr lang="en-US" sz="1500" dirty="0">
                <a:effectLst/>
                <a:latin typeface="Helvetica" panose="020B0604020202020204" pitchFamily="34" charset="0"/>
                <a:ea typeface="Calibri" panose="020F0502020204030204" pitchFamily="34" charset="0"/>
                <a:cs typeface="Helvetica" panose="020B0604020202020204" pitchFamily="34" charset="0"/>
              </a:rPr>
              <a:t>Project costs are understood and stable since 2019. </a:t>
            </a:r>
            <a:r>
              <a:rPr lang="en-US" sz="1500" dirty="0">
                <a:solidFill>
                  <a:schemeClr val="accent6"/>
                </a:solidFill>
                <a:latin typeface="Helvetica" panose="020B0604020202020204" pitchFamily="34" charset="0"/>
                <a:cs typeface="Helvetica" panose="020B0604020202020204" pitchFamily="34" charset="0"/>
              </a:rPr>
              <a:t>The project should work with DOE HEP on the approach to </a:t>
            </a:r>
            <a:r>
              <a:rPr lang="en-US" sz="1500" dirty="0">
                <a:solidFill>
                  <a:schemeClr val="accent6"/>
                </a:solidFill>
                <a:latin typeface="Helvetica" panose="020B0604020202020204" pitchFamily="34" charset="0"/>
                <a:ea typeface="Times New Roman"/>
                <a:cs typeface="Helvetica" panose="020B0604020202020204" pitchFamily="34" charset="0"/>
                <a:sym typeface="Times New Roman"/>
              </a:rPr>
              <a:t>external conditions, incl. COVID, inflation, supply chain (affecting all SC projects) and proceed to CD-1RR ESAAB with a more conservative estimate of the cost and schedule range. </a:t>
            </a:r>
            <a:endParaRPr lang="en-US" sz="1500" dirty="0">
              <a:solidFill>
                <a:schemeClr val="accent6"/>
              </a:solidFill>
              <a:latin typeface="Helvetica" panose="020B0604020202020204" pitchFamily="34" charset="0"/>
              <a:ea typeface="Calibri" panose="020F0502020204030204" pitchFamily="34" charset="0"/>
              <a:cs typeface="Helvetica" panose="020B0604020202020204" pitchFamily="34" charset="0"/>
            </a:endParaRPr>
          </a:p>
        </p:txBody>
      </p:sp>
      <p:sp>
        <p:nvSpPr>
          <p:cNvPr id="3" name="Title 2">
            <a:extLst>
              <a:ext uri="{FF2B5EF4-FFF2-40B4-BE49-F238E27FC236}">
                <a16:creationId xmlns:a16="http://schemas.microsoft.com/office/drawing/2014/main" id="{957EEA4E-DDF1-480B-8579-0AC560B8C56E}"/>
              </a:ext>
            </a:extLst>
          </p:cNvPr>
          <p:cNvSpPr>
            <a:spLocks noGrp="1"/>
          </p:cNvSpPr>
          <p:nvPr>
            <p:ph type="title"/>
          </p:nvPr>
        </p:nvSpPr>
        <p:spPr/>
        <p:txBody>
          <a:bodyPr/>
          <a:lstStyle/>
          <a:p>
            <a:r>
              <a:rPr lang="en-US" dirty="0"/>
              <a:t>LBNF/DUNE-US CD-1RR DOE Review Key Takeaways </a:t>
            </a:r>
          </a:p>
        </p:txBody>
      </p:sp>
      <p:sp>
        <p:nvSpPr>
          <p:cNvPr id="4" name="Date Placeholder 3">
            <a:extLst>
              <a:ext uri="{FF2B5EF4-FFF2-40B4-BE49-F238E27FC236}">
                <a16:creationId xmlns:a16="http://schemas.microsoft.com/office/drawing/2014/main" id="{52BB1A35-33D7-4545-9C70-33622343AA9B}"/>
              </a:ext>
            </a:extLst>
          </p:cNvPr>
          <p:cNvSpPr>
            <a:spLocks noGrp="1"/>
          </p:cNvSpPr>
          <p:nvPr>
            <p:ph type="dt" sz="half" idx="2"/>
          </p:nvPr>
        </p:nvSpPr>
        <p:spPr/>
        <p:txBody>
          <a:bodyPr/>
          <a:lstStyle/>
          <a:p>
            <a:pPr defTabSz="457189">
              <a:defRPr/>
            </a:pPr>
            <a:fld id="{C46B719A-14A6-43B1-959E-E0A928BCAAE4}" type="datetime1">
              <a:rPr lang="en-US" smtClean="0">
                <a:ea typeface="+mn-ea"/>
              </a:rPr>
              <a:t>7/17/2022</a:t>
            </a:fld>
            <a:endParaRPr lang="en-US">
              <a:ea typeface="+mn-ea"/>
            </a:endParaRPr>
          </a:p>
        </p:txBody>
      </p:sp>
      <p:sp>
        <p:nvSpPr>
          <p:cNvPr id="5" name="Footer Placeholder 4">
            <a:extLst>
              <a:ext uri="{FF2B5EF4-FFF2-40B4-BE49-F238E27FC236}">
                <a16:creationId xmlns:a16="http://schemas.microsoft.com/office/drawing/2014/main" id="{EF18CE8C-88FF-4FCE-B4FE-2E8F06653156}"/>
              </a:ext>
            </a:extLst>
          </p:cNvPr>
          <p:cNvSpPr>
            <a:spLocks noGrp="1"/>
          </p:cNvSpPr>
          <p:nvPr>
            <p:ph type="ftr" sz="quarter" idx="3"/>
          </p:nvPr>
        </p:nvSpPr>
        <p:spPr/>
        <p:txBody>
          <a:bodyPr/>
          <a:lstStyle/>
          <a:p>
            <a:pPr defTabSz="457189">
              <a:defRPr/>
            </a:pPr>
            <a:r>
              <a:rPr lang="en-US"/>
              <a:t>Lia Merminga |  Fermilab Perspectives  | Snowmass Meeting</a:t>
            </a:r>
            <a:endParaRPr lang="en-US" b="1"/>
          </a:p>
        </p:txBody>
      </p:sp>
      <p:sp>
        <p:nvSpPr>
          <p:cNvPr id="6" name="Slide Number Placeholder 5">
            <a:extLst>
              <a:ext uri="{FF2B5EF4-FFF2-40B4-BE49-F238E27FC236}">
                <a16:creationId xmlns:a16="http://schemas.microsoft.com/office/drawing/2014/main" id="{045A913C-D58A-46FB-B350-1CF1286B6C0F}"/>
              </a:ext>
            </a:extLst>
          </p:cNvPr>
          <p:cNvSpPr>
            <a:spLocks noGrp="1"/>
          </p:cNvSpPr>
          <p:nvPr>
            <p:ph type="sldNum" sz="quarter" idx="4"/>
          </p:nvPr>
        </p:nvSpPr>
        <p:spPr/>
        <p:txBody>
          <a:bodyPr/>
          <a:lstStyle/>
          <a:p>
            <a:pPr defTabSz="457189">
              <a:defRPr/>
            </a:pPr>
            <a:fld id="{148C009B-CB69-E04A-B9B3-34B26D69E9CF}" type="slidenum">
              <a:rPr lang="en-US">
                <a:ea typeface="+mn-ea"/>
              </a:rPr>
              <a:pPr defTabSz="457189">
                <a:defRPr/>
              </a:pPr>
              <a:t>12</a:t>
            </a:fld>
            <a:endParaRPr lang="en-US" dirty="0">
              <a:ea typeface="+mn-ea"/>
            </a:endParaRPr>
          </a:p>
        </p:txBody>
      </p:sp>
      <p:sp>
        <p:nvSpPr>
          <p:cNvPr id="7" name="TextBox 6">
            <a:extLst>
              <a:ext uri="{FF2B5EF4-FFF2-40B4-BE49-F238E27FC236}">
                <a16:creationId xmlns:a16="http://schemas.microsoft.com/office/drawing/2014/main" id="{E7870BBE-A153-4ECB-B767-5B5EFA14C6B1}"/>
              </a:ext>
            </a:extLst>
          </p:cNvPr>
          <p:cNvSpPr txBox="1"/>
          <p:nvPr/>
        </p:nvSpPr>
        <p:spPr>
          <a:xfrm>
            <a:off x="222250" y="4506537"/>
            <a:ext cx="8699501" cy="584775"/>
          </a:xfrm>
          <a:prstGeom prst="rect">
            <a:avLst/>
          </a:prstGeom>
          <a:solidFill>
            <a:srgbClr val="004C97"/>
          </a:solidFill>
        </p:spPr>
        <p:txBody>
          <a:bodyPr wrap="square" rtlCol="0">
            <a:spAutoFit/>
          </a:bodyPr>
          <a:lstStyle/>
          <a:p>
            <a:pPr algn="ctr" defTabSz="457189">
              <a:spcBef>
                <a:spcPts val="0"/>
              </a:spcBef>
              <a:spcAft>
                <a:spcPts val="0"/>
              </a:spcAft>
            </a:pPr>
            <a:r>
              <a:rPr lang="en-US" sz="1600" b="1" i="1" dirty="0">
                <a:solidFill>
                  <a:srgbClr val="FFFFFF"/>
                </a:solidFill>
                <a:latin typeface="Helvetica" panose="020B0604020202020204" pitchFamily="34" charset="0"/>
                <a:ea typeface="Calibri" panose="020F0502020204030204" pitchFamily="34" charset="0"/>
                <a:cs typeface="Helvetica" panose="020B0604020202020204" pitchFamily="34" charset="0"/>
              </a:rPr>
              <a:t>Strong preference to keep the total project cost close to $3130M – will explore ways to accommodate potential growth e.g. </a:t>
            </a:r>
            <a:r>
              <a:rPr lang="en-US" sz="1600" b="1" i="1" dirty="0">
                <a:solidFill>
                  <a:srgbClr val="FFFFFF"/>
                </a:solidFill>
                <a:latin typeface="Helvetica" panose="020B0604020202020204" pitchFamily="34" charset="0"/>
                <a:ea typeface="Times New Roman" panose="02020603050405020304" pitchFamily="18" charset="0"/>
                <a:cs typeface="Helvetica" panose="020B0604020202020204" pitchFamily="34" charset="0"/>
              </a:rPr>
              <a:t>descoping, off-project scope, additional partners</a:t>
            </a:r>
            <a:endParaRPr lang="en-US" sz="1600" b="1" i="1" dirty="0">
              <a:solidFill>
                <a:srgbClr val="FFFFFF"/>
              </a:solidFill>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3214329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80BF871B-BCE1-42DC-BA1A-C223B0786EBA}"/>
              </a:ext>
            </a:extLst>
          </p:cNvPr>
          <p:cNvGrpSpPr/>
          <p:nvPr/>
        </p:nvGrpSpPr>
        <p:grpSpPr>
          <a:xfrm>
            <a:off x="2357722" y="694364"/>
            <a:ext cx="4276157" cy="411480"/>
            <a:chOff x="679986" y="5347299"/>
            <a:chExt cx="7602057" cy="731520"/>
          </a:xfrm>
        </p:grpSpPr>
        <p:sp>
          <p:nvSpPr>
            <p:cNvPr id="24" name="Rectangle 23">
              <a:extLst>
                <a:ext uri="{FF2B5EF4-FFF2-40B4-BE49-F238E27FC236}">
                  <a16:creationId xmlns:a16="http://schemas.microsoft.com/office/drawing/2014/main" id="{25EA1125-1298-4D23-B103-4A9A582DFE99}"/>
                </a:ext>
              </a:extLst>
            </p:cNvPr>
            <p:cNvSpPr/>
            <p:nvPr/>
          </p:nvSpPr>
          <p:spPr>
            <a:xfrm>
              <a:off x="1966311" y="5347299"/>
              <a:ext cx="1170432" cy="731520"/>
            </a:xfrm>
            <a:prstGeom prst="rect">
              <a:avLst/>
            </a:prstGeom>
            <a:blipFill>
              <a:blip r:embed="rId4"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57175"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14BF05A8-A315-4685-8D77-2A798C1384AA}"/>
                </a:ext>
              </a:extLst>
            </p:cNvPr>
            <p:cNvPicPr preferRelativeResize="0">
              <a:picLocks/>
            </p:cNvPicPr>
            <p:nvPr/>
          </p:nvPicPr>
          <p:blipFill>
            <a:blip r:embed="rId5" cstate="screen">
              <a:extLst>
                <a:ext uri="{28A0092B-C50C-407E-A947-70E740481C1C}">
                  <a14:useLocalDpi xmlns:a14="http://schemas.microsoft.com/office/drawing/2010/main"/>
                </a:ext>
              </a:extLst>
            </a:blip>
            <a:stretch>
              <a:fillRect/>
            </a:stretch>
          </p:blipFill>
          <p:spPr>
            <a:xfrm>
              <a:off x="679986" y="5347299"/>
              <a:ext cx="1170432" cy="731520"/>
            </a:xfrm>
            <a:prstGeom prst="rect">
              <a:avLst/>
            </a:prstGeom>
            <a:ln w="3175">
              <a:solidFill>
                <a:schemeClr val="tx1"/>
              </a:solidFill>
            </a:ln>
          </p:spPr>
        </p:pic>
        <p:pic>
          <p:nvPicPr>
            <p:cNvPr id="27" name="Picture 26">
              <a:extLst>
                <a:ext uri="{FF2B5EF4-FFF2-40B4-BE49-F238E27FC236}">
                  <a16:creationId xmlns:a16="http://schemas.microsoft.com/office/drawing/2014/main" id="{A3C00E39-5AE9-48CE-B82E-89C5FBA6E1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11611" y="5347299"/>
              <a:ext cx="1170432" cy="731520"/>
            </a:xfrm>
            <a:prstGeom prst="rect">
              <a:avLst/>
            </a:prstGeom>
          </p:spPr>
        </p:pic>
        <p:pic>
          <p:nvPicPr>
            <p:cNvPr id="28" name="Picture 2" descr="Flag of France - Wikipedia">
              <a:extLst>
                <a:ext uri="{FF2B5EF4-FFF2-40B4-BE49-F238E27FC236}">
                  <a16:creationId xmlns:a16="http://schemas.microsoft.com/office/drawing/2014/main" id="{A686718D-E62E-4376-B70F-4669421A629B}"/>
                </a:ext>
              </a:extLst>
            </p:cNvPr>
            <p:cNvPicPr preferRelativeResize="0">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25286" y="5347299"/>
              <a:ext cx="1170432" cy="7315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C53C2D73-C5BD-481B-A51F-9FA2C2DB7B05}"/>
                </a:ext>
              </a:extLst>
            </p:cNvPr>
            <p:cNvPicPr preferRelativeResize="0">
              <a:picLocks/>
            </p:cNvPicPr>
            <p:nvPr/>
          </p:nvPicPr>
          <p:blipFill>
            <a:blip r:embed="rId8" cstate="screen">
              <a:extLst>
                <a:ext uri="{28A0092B-C50C-407E-A947-70E740481C1C}">
                  <a14:useLocalDpi xmlns:a14="http://schemas.microsoft.com/office/drawing/2010/main"/>
                </a:ext>
              </a:extLst>
            </a:blip>
            <a:stretch>
              <a:fillRect/>
            </a:stretch>
          </p:blipFill>
          <p:spPr>
            <a:xfrm>
              <a:off x="3252636" y="5347299"/>
              <a:ext cx="1170432" cy="731520"/>
            </a:xfrm>
            <a:prstGeom prst="rect">
              <a:avLst/>
            </a:prstGeom>
          </p:spPr>
        </p:pic>
        <p:pic>
          <p:nvPicPr>
            <p:cNvPr id="30" name="Picture 29">
              <a:extLst>
                <a:ext uri="{FF2B5EF4-FFF2-40B4-BE49-F238E27FC236}">
                  <a16:creationId xmlns:a16="http://schemas.microsoft.com/office/drawing/2014/main" id="{5B87088B-E81B-43C7-989F-345E7780458D}"/>
                </a:ext>
              </a:extLst>
            </p:cNvPr>
            <p:cNvPicPr preferRelativeResize="0">
              <a:picLocks/>
            </p:cNvPicPr>
            <p:nvPr/>
          </p:nvPicPr>
          <p:blipFill>
            <a:blip r:embed="rId9" cstate="screen">
              <a:extLst>
                <a:ext uri="{28A0092B-C50C-407E-A947-70E740481C1C}">
                  <a14:useLocalDpi xmlns:a14="http://schemas.microsoft.com/office/drawing/2010/main"/>
                </a:ext>
              </a:extLst>
            </a:blip>
            <a:stretch>
              <a:fillRect/>
            </a:stretch>
          </p:blipFill>
          <p:spPr>
            <a:xfrm>
              <a:off x="4538961" y="5347299"/>
              <a:ext cx="1170432" cy="731520"/>
            </a:xfrm>
            <a:prstGeom prst="rect">
              <a:avLst/>
            </a:prstGeom>
          </p:spPr>
        </p:pic>
      </p:grpSp>
      <p:sp>
        <p:nvSpPr>
          <p:cNvPr id="10" name="Title 1">
            <a:extLst>
              <a:ext uri="{FF2B5EF4-FFF2-40B4-BE49-F238E27FC236}">
                <a16:creationId xmlns:a16="http://schemas.microsoft.com/office/drawing/2014/main" id="{DD3D26C7-4A4C-47CC-BE5A-B5FBA16ED1A7}"/>
              </a:ext>
            </a:extLst>
          </p:cNvPr>
          <p:cNvSpPr txBox="1">
            <a:spLocks/>
          </p:cNvSpPr>
          <p:nvPr/>
        </p:nvSpPr>
        <p:spPr>
          <a:xfrm>
            <a:off x="1357312" y="148580"/>
            <a:ext cx="6429375" cy="410469"/>
          </a:xfrm>
          <a:prstGeom prst="rect">
            <a:avLst/>
          </a:prstGeom>
        </p:spPr>
        <p:txBody>
          <a:bodyPr/>
          <a:lstStyle>
            <a:lvl1pPr algn="l" defTabSz="457189"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189"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378"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566"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754"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4C97"/>
                </a:solidFill>
                <a:effectLst/>
                <a:uLnTx/>
                <a:uFillTx/>
                <a:latin typeface="Helvetica"/>
                <a:ea typeface="Geneva" charset="0"/>
              </a:rPr>
              <a:t>Proton Improvement Plan – II (PIP-II)</a:t>
            </a:r>
          </a:p>
        </p:txBody>
      </p:sp>
    </p:spTree>
    <p:extLst>
      <p:ext uri="{BB962C8B-B14F-4D97-AF65-F5344CB8AC3E}">
        <p14:creationId xmlns:p14="http://schemas.microsoft.com/office/powerpoint/2010/main" val="1674279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E67F043-E114-4DCD-9F2B-D86C9D973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994" y="2385954"/>
            <a:ext cx="2930526" cy="17715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A group of people in a room&#10;&#10;Description automatically generated">
            <a:extLst>
              <a:ext uri="{FF2B5EF4-FFF2-40B4-BE49-F238E27FC236}">
                <a16:creationId xmlns:a16="http://schemas.microsoft.com/office/drawing/2014/main" id="{AEA4F19D-3646-6849-8A76-C22861CB4E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4137" y="2407941"/>
            <a:ext cx="2625680" cy="174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AF67BF40-567F-CF45-93FE-348DA14B1B3E}"/>
              </a:ext>
            </a:extLst>
          </p:cNvPr>
          <p:cNvSpPr>
            <a:spLocks noGrp="1"/>
          </p:cNvSpPr>
          <p:nvPr>
            <p:ph type="title"/>
          </p:nvPr>
        </p:nvSpPr>
        <p:spPr>
          <a:xfrm>
            <a:off x="308349" y="181437"/>
            <a:ext cx="8527301" cy="410469"/>
          </a:xfrm>
        </p:spPr>
        <p:txBody>
          <a:bodyPr/>
          <a:lstStyle/>
          <a:p>
            <a:r>
              <a:rPr lang="en-US" sz="1950" dirty="0"/>
              <a:t>PIP-II Project construction begins!</a:t>
            </a:r>
          </a:p>
        </p:txBody>
      </p:sp>
      <p:sp>
        <p:nvSpPr>
          <p:cNvPr id="11" name="TextBox 9">
            <a:extLst>
              <a:ext uri="{FF2B5EF4-FFF2-40B4-BE49-F238E27FC236}">
                <a16:creationId xmlns:a16="http://schemas.microsoft.com/office/drawing/2014/main" id="{860B0F0C-E803-9C47-AE38-27F87B2C3F1B}"/>
              </a:ext>
            </a:extLst>
          </p:cNvPr>
          <p:cNvSpPr txBox="1">
            <a:spLocks noChangeArrowheads="1"/>
          </p:cNvSpPr>
          <p:nvPr/>
        </p:nvSpPr>
        <p:spPr bwMode="auto">
          <a:xfrm>
            <a:off x="3270674" y="3675326"/>
            <a:ext cx="13991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b="1">
                <a:solidFill>
                  <a:srgbClr val="002060"/>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defRPr>
                <a:solidFill>
                  <a:schemeClr val="tx1"/>
                </a:solidFill>
                <a:latin typeface="Arial" panose="020B0604020202020204" pitchFamily="34" charset="0"/>
              </a:defRPr>
            </a:lvl3pPr>
            <a:lvl4pPr marL="1600200" indent="-228600" defTabSz="457200">
              <a:spcBef>
                <a:spcPct val="20000"/>
              </a:spcBef>
              <a:buChar char="–"/>
              <a:defRPr>
                <a:solidFill>
                  <a:schemeClr val="tx1"/>
                </a:solidFill>
                <a:latin typeface="Arial" panose="020B0604020202020204" pitchFamily="34" charset="0"/>
              </a:defRPr>
            </a:lvl4pPr>
            <a:lvl5pPr marL="2057400" indent="-228600" defTabSz="457200">
              <a:spcBef>
                <a:spcPct val="20000"/>
              </a:spcBef>
              <a:buChar char="»"/>
              <a:defRPr>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a:solidFill>
                  <a:schemeClr val="tx1"/>
                </a:solidFill>
                <a:latin typeface="Arial" panose="020B0604020202020204" pitchFamily="34" charset="0"/>
              </a:defRPr>
            </a:lvl9pPr>
          </a:lstStyle>
          <a:p>
            <a:pPr algn="ctr" defTabSz="342900">
              <a:defRPr/>
            </a:pPr>
            <a:r>
              <a:rPr lang="en-US" altLang="en-US" sz="1200" dirty="0">
                <a:solidFill>
                  <a:srgbClr val="FFFFFF"/>
                </a:solidFill>
                <a:effectLst>
                  <a:outerShdw blurRad="38100" dist="38100" dir="2700000" algn="tl">
                    <a:srgbClr val="000000">
                      <a:alpha val="43137"/>
                    </a:srgbClr>
                  </a:outerShdw>
                </a:effectLst>
                <a:latin typeface="Helvetica" panose="020B0604020202020204" pitchFamily="34" charset="0"/>
                <a:ea typeface="+mn-ea"/>
                <a:cs typeface="Helvetica" panose="020B0604020202020204" pitchFamily="34" charset="0"/>
              </a:rPr>
              <a:t>Magnets provided by </a:t>
            </a:r>
          </a:p>
        </p:txBody>
      </p:sp>
      <p:pic>
        <p:nvPicPr>
          <p:cNvPr id="12" name="Picture 10">
            <a:extLst>
              <a:ext uri="{FF2B5EF4-FFF2-40B4-BE49-F238E27FC236}">
                <a16:creationId xmlns:a16="http://schemas.microsoft.com/office/drawing/2014/main" id="{A7F74D2D-E0E3-7B49-9FB8-227B75CBE41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68327" y="3616361"/>
            <a:ext cx="461875" cy="46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4EF63A78-390C-41CE-9D7E-C4A6FC4CD3A4}"/>
              </a:ext>
            </a:extLst>
          </p:cNvPr>
          <p:cNvSpPr>
            <a:spLocks noGrp="1"/>
          </p:cNvSpPr>
          <p:nvPr>
            <p:ph type="ftr" sz="quarter" idx="3"/>
          </p:nvPr>
        </p:nvSpPr>
        <p:spPr/>
        <p:txBody>
          <a:bodyPr/>
          <a:lstStyle/>
          <a:p>
            <a:pPr>
              <a:defRPr/>
            </a:pPr>
            <a:r>
              <a:rPr lang="en-US"/>
              <a:t>Lia Merminga |  Fermilab Perspectives  | Snowmass Meeting</a:t>
            </a:r>
            <a:endParaRPr lang="en-US" b="1" dirty="0"/>
          </a:p>
        </p:txBody>
      </p:sp>
      <p:sp>
        <p:nvSpPr>
          <p:cNvPr id="4" name="Slide Number Placeholder 3">
            <a:extLst>
              <a:ext uri="{FF2B5EF4-FFF2-40B4-BE49-F238E27FC236}">
                <a16:creationId xmlns:a16="http://schemas.microsoft.com/office/drawing/2014/main" id="{AFDAF6D8-3CE5-4B76-943B-E88057F4F9B5}"/>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13" name="TextBox 12">
            <a:extLst>
              <a:ext uri="{FF2B5EF4-FFF2-40B4-BE49-F238E27FC236}">
                <a16:creationId xmlns:a16="http://schemas.microsoft.com/office/drawing/2014/main" id="{12E8BD55-6074-4BA4-8D67-3C63980EFB27}"/>
              </a:ext>
            </a:extLst>
          </p:cNvPr>
          <p:cNvSpPr txBox="1"/>
          <p:nvPr/>
        </p:nvSpPr>
        <p:spPr>
          <a:xfrm>
            <a:off x="297712" y="4487847"/>
            <a:ext cx="6741041" cy="461665"/>
          </a:xfrm>
          <a:prstGeom prst="rect">
            <a:avLst/>
          </a:prstGeom>
          <a:noFill/>
        </p:spPr>
        <p:txBody>
          <a:bodyPr wrap="square" rtlCol="0">
            <a:spAutoFit/>
          </a:bodyPr>
          <a:lstStyle/>
          <a:p>
            <a:endParaRPr lang="en-US" dirty="0"/>
          </a:p>
        </p:txBody>
      </p:sp>
      <p:sp>
        <p:nvSpPr>
          <p:cNvPr id="14" name="Title 1">
            <a:extLst>
              <a:ext uri="{FF2B5EF4-FFF2-40B4-BE49-F238E27FC236}">
                <a16:creationId xmlns:a16="http://schemas.microsoft.com/office/drawing/2014/main" id="{233B95C0-365A-4151-BAFB-EBA67F20088E}"/>
              </a:ext>
            </a:extLst>
          </p:cNvPr>
          <p:cNvSpPr txBox="1">
            <a:spLocks/>
          </p:cNvSpPr>
          <p:nvPr/>
        </p:nvSpPr>
        <p:spPr>
          <a:xfrm>
            <a:off x="467353" y="883360"/>
            <a:ext cx="8673737" cy="1234120"/>
          </a:xfrm>
          <a:prstGeom prst="rect">
            <a:avLst/>
          </a:prstGeom>
        </p:spPr>
        <p:txBody>
          <a:bodyPr lIns="0" tIns="0" rIns="0" bIns="0" anchor="b" anchorCtr="0"/>
          <a:lstStyle>
            <a:lvl1pPr algn="l" defTabSz="457200" rtl="0" eaLnBrk="1" fontAlgn="base" hangingPunct="1">
              <a:spcBef>
                <a:spcPct val="0"/>
              </a:spcBef>
              <a:spcAft>
                <a:spcPct val="0"/>
              </a:spcAft>
              <a:defRPr sz="22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285750" indent="-285750">
              <a:spcBef>
                <a:spcPts val="300"/>
              </a:spcBef>
              <a:buFont typeface="Arial" panose="020B0604020202020204" pitchFamily="34" charset="0"/>
              <a:buChar char="•"/>
            </a:pPr>
            <a:r>
              <a:rPr lang="en-US" sz="1500" b="0" dirty="0">
                <a:solidFill>
                  <a:srgbClr val="404040"/>
                </a:solidFill>
                <a:latin typeface="Helvetica" panose="020B0604020202020204" pitchFamily="34" charset="0"/>
                <a:cs typeface="Helvetica" panose="020B0604020202020204" pitchFamily="34" charset="0"/>
              </a:rPr>
              <a:t>PIP-II received DOE CD-3 approval for start of construction/execution on April 18</a:t>
            </a:r>
          </a:p>
          <a:p>
            <a:pPr marL="742950" lvl="1" indent="-285750">
              <a:spcBef>
                <a:spcPts val="300"/>
              </a:spcBef>
              <a:buFont typeface="System Font Regular"/>
              <a:buChar char="-"/>
            </a:pPr>
            <a:r>
              <a:rPr kumimoji="0" lang="en-US" sz="1400" b="0" i="0" u="none" strike="noStrike" kern="1200" cap="none" spc="0" normalizeH="0" baseline="0" noProof="0" dirty="0" err="1">
                <a:ln>
                  <a:noFill/>
                </a:ln>
                <a:solidFill>
                  <a:srgbClr val="404040"/>
                </a:solidFill>
                <a:effectLst/>
                <a:uLnTx/>
                <a:uFillTx/>
                <a:latin typeface="Helvetica" panose="020B0604020202020204" pitchFamily="34" charset="0"/>
                <a:cs typeface="Helvetica" panose="020B0604020202020204" pitchFamily="34" charset="0"/>
              </a:rPr>
              <a:t>Linac</a:t>
            </a:r>
            <a:r>
              <a:rPr kumimoji="0" lang="en-US" sz="1400" b="0" i="0" u="none" strike="noStrike" kern="1200" cap="none" spc="0" normalizeH="0" baseline="0" noProof="0" dirty="0">
                <a:ln>
                  <a:noFill/>
                </a:ln>
                <a:solidFill>
                  <a:srgbClr val="404040"/>
                </a:solidFill>
                <a:effectLst/>
                <a:uLnTx/>
                <a:uFillTx/>
                <a:latin typeface="Helvetica" panose="020B0604020202020204" pitchFamily="34" charset="0"/>
                <a:cs typeface="Helvetica" panose="020B0604020202020204" pitchFamily="34" charset="0"/>
              </a:rPr>
              <a:t> complex RFP issued </a:t>
            </a:r>
            <a:endParaRPr kumimoji="0" lang="en-US" sz="1400" b="0" i="0" u="none" strike="noStrike" kern="1200" cap="none" spc="0" normalizeH="0" baseline="0" noProof="0" dirty="0">
              <a:ln>
                <a:noFill/>
              </a:ln>
              <a:solidFill>
                <a:srgbClr val="404040"/>
              </a:solidFill>
              <a:effectLst/>
              <a:uLnTx/>
              <a:uFillTx/>
              <a:latin typeface="Helvetica" pitchFamily="2" charset="0"/>
            </a:endParaRPr>
          </a:p>
          <a:p>
            <a:pPr marL="285750" indent="-285750">
              <a:spcBef>
                <a:spcPts val="300"/>
              </a:spcBef>
              <a:buFont typeface="Arial" panose="020B0604020202020204" pitchFamily="34" charset="0"/>
              <a:buChar char="•"/>
            </a:pPr>
            <a:r>
              <a:rPr lang="en-US" sz="1500" b="0" dirty="0">
                <a:solidFill>
                  <a:srgbClr val="404040"/>
                </a:solidFill>
              </a:rPr>
              <a:t>Front end of PIP-II </a:t>
            </a:r>
            <a:r>
              <a:rPr lang="en-US" sz="1500" b="0" dirty="0" err="1">
                <a:solidFill>
                  <a:srgbClr val="404040"/>
                </a:solidFill>
              </a:rPr>
              <a:t>linac</a:t>
            </a:r>
            <a:r>
              <a:rPr lang="en-US" sz="1500" b="0" dirty="0">
                <a:solidFill>
                  <a:srgbClr val="404040"/>
                </a:solidFill>
              </a:rPr>
              <a:t> constructed and successfully tested with beam</a:t>
            </a:r>
          </a:p>
          <a:p>
            <a:pPr marL="285750" indent="-285750">
              <a:spcBef>
                <a:spcPts val="300"/>
              </a:spcBef>
              <a:buFont typeface="Arial" panose="020B0604020202020204" pitchFamily="34" charset="0"/>
              <a:buChar char="•"/>
            </a:pPr>
            <a:r>
              <a:rPr lang="en-US" sz="1500" b="0" dirty="0">
                <a:solidFill>
                  <a:srgbClr val="404040"/>
                </a:solidFill>
              </a:rPr>
              <a:t>PIP-II </a:t>
            </a:r>
            <a:r>
              <a:rPr lang="en-US" sz="1500" b="0" dirty="0" err="1">
                <a:solidFill>
                  <a:srgbClr val="404040"/>
                </a:solidFill>
              </a:rPr>
              <a:t>cryoplant</a:t>
            </a:r>
            <a:r>
              <a:rPr lang="en-US" sz="1500" b="0" dirty="0">
                <a:solidFill>
                  <a:srgbClr val="404040"/>
                </a:solidFill>
              </a:rPr>
              <a:t> building 98% complete</a:t>
            </a:r>
          </a:p>
          <a:p>
            <a:pPr marL="285750" indent="-285750">
              <a:spcBef>
                <a:spcPts val="300"/>
              </a:spcBef>
              <a:buFont typeface="Arial" panose="020B0604020202020204" pitchFamily="34" charset="0"/>
              <a:buChar char="•"/>
            </a:pPr>
            <a:r>
              <a:rPr lang="en-US" sz="1500" b="0" dirty="0">
                <a:solidFill>
                  <a:srgbClr val="404040"/>
                </a:solidFill>
              </a:rPr>
              <a:t>HB650 prototype cryomodule in assembly – first of its kind </a:t>
            </a:r>
          </a:p>
        </p:txBody>
      </p:sp>
      <p:pic>
        <p:nvPicPr>
          <p:cNvPr id="18" name="Picture 2">
            <a:extLst>
              <a:ext uri="{FF2B5EF4-FFF2-40B4-BE49-F238E27FC236}">
                <a16:creationId xmlns:a16="http://schemas.microsoft.com/office/drawing/2014/main" id="{93CD5E18-B779-47A1-B99F-F888545B23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564" y="2407938"/>
            <a:ext cx="2471350" cy="173631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27383CA-69AE-4CA7-8EAE-BCF142275B03}"/>
              </a:ext>
            </a:extLst>
          </p:cNvPr>
          <p:cNvSpPr/>
          <p:nvPr/>
        </p:nvSpPr>
        <p:spPr>
          <a:xfrm>
            <a:off x="2588309" y="3749345"/>
            <a:ext cx="525687" cy="326921"/>
          </a:xfrm>
          <a:prstGeom prst="rect">
            <a:avLst/>
          </a:prstGeom>
          <a:blipFill>
            <a:blip r:embed="rId6"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8A8082B9-F9D7-4C8B-BE54-A6BC97D794EE}"/>
              </a:ext>
            </a:extLst>
          </p:cNvPr>
          <p:cNvSpPr>
            <a:spLocks noGrp="1"/>
          </p:cNvSpPr>
          <p:nvPr>
            <p:ph type="dt" sz="half" idx="2"/>
          </p:nvPr>
        </p:nvSpPr>
        <p:spPr/>
        <p:txBody>
          <a:bodyPr/>
          <a:lstStyle/>
          <a:p>
            <a:pPr>
              <a:defRPr/>
            </a:pPr>
            <a:fld id="{C5422951-A318-4DC3-A8B4-499EAAEFDB7D}" type="datetime1">
              <a:rPr lang="en-US" smtClean="0"/>
              <a:t>7/17/2022</a:t>
            </a:fld>
            <a:endParaRPr lang="en-US"/>
          </a:p>
        </p:txBody>
      </p:sp>
      <p:sp>
        <p:nvSpPr>
          <p:cNvPr id="17" name="Rectangle 16">
            <a:extLst>
              <a:ext uri="{FF2B5EF4-FFF2-40B4-BE49-F238E27FC236}">
                <a16:creationId xmlns:a16="http://schemas.microsoft.com/office/drawing/2014/main" id="{D7F32503-A886-4666-BA65-297807E91B32}"/>
              </a:ext>
            </a:extLst>
          </p:cNvPr>
          <p:cNvSpPr/>
          <p:nvPr/>
        </p:nvSpPr>
        <p:spPr>
          <a:xfrm>
            <a:off x="-69985" y="189364"/>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6" name="Content Placeholder 6">
            <a:extLst>
              <a:ext uri="{FF2B5EF4-FFF2-40B4-BE49-F238E27FC236}">
                <a16:creationId xmlns:a16="http://schemas.microsoft.com/office/drawing/2014/main" id="{61FF54DE-E67A-4595-A967-28ED8C23515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4403" t="23578" r="9961" b="13621"/>
          <a:stretch/>
        </p:blipFill>
        <p:spPr>
          <a:xfrm>
            <a:off x="8679196" y="94334"/>
            <a:ext cx="312907" cy="331475"/>
          </a:xfrm>
          <a:prstGeom prst="rect">
            <a:avLst/>
          </a:prstGeom>
          <a:ln>
            <a:noFill/>
          </a:ln>
        </p:spPr>
      </p:pic>
      <p:sp>
        <p:nvSpPr>
          <p:cNvPr id="21" name="TextBox 20">
            <a:extLst>
              <a:ext uri="{FF2B5EF4-FFF2-40B4-BE49-F238E27FC236}">
                <a16:creationId xmlns:a16="http://schemas.microsoft.com/office/drawing/2014/main" id="{D0014CF7-CDA1-4B1A-ABD6-4C2EAD53ECCC}"/>
              </a:ext>
            </a:extLst>
          </p:cNvPr>
          <p:cNvSpPr txBox="1"/>
          <p:nvPr/>
        </p:nvSpPr>
        <p:spPr>
          <a:xfrm>
            <a:off x="636588" y="4296206"/>
            <a:ext cx="7753739" cy="276999"/>
          </a:xfrm>
          <a:prstGeom prst="rect">
            <a:avLst/>
          </a:prstGeom>
          <a:solidFill>
            <a:srgbClr val="004C97"/>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rPr>
              <a:t>PIP-II is the first particle accelerator built in the U.S. with significant international contributions </a:t>
            </a:r>
          </a:p>
        </p:txBody>
      </p:sp>
    </p:spTree>
    <p:extLst>
      <p:ext uri="{BB962C8B-B14F-4D97-AF65-F5344CB8AC3E}">
        <p14:creationId xmlns:p14="http://schemas.microsoft.com/office/powerpoint/2010/main" val="2608692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EC6D5-DEEA-4428-9B3C-2BD9B5D970A7}"/>
              </a:ext>
            </a:extLst>
          </p:cNvPr>
          <p:cNvSpPr>
            <a:spLocks noGrp="1"/>
          </p:cNvSpPr>
          <p:nvPr>
            <p:ph type="title"/>
          </p:nvPr>
        </p:nvSpPr>
        <p:spPr>
          <a:xfrm>
            <a:off x="359116" y="199815"/>
            <a:ext cx="8135445" cy="456510"/>
          </a:xfrm>
        </p:spPr>
        <p:txBody>
          <a:bodyPr/>
          <a:lstStyle/>
          <a:p>
            <a:r>
              <a:rPr lang="en-US" sz="1950" dirty="0"/>
              <a:t>LBNF/DUNE/PIP-II in-kind contributions $1.1B with growth potential</a:t>
            </a:r>
          </a:p>
        </p:txBody>
      </p:sp>
      <p:sp>
        <p:nvSpPr>
          <p:cNvPr id="6" name="Content Placeholder 5">
            <a:extLst>
              <a:ext uri="{FF2B5EF4-FFF2-40B4-BE49-F238E27FC236}">
                <a16:creationId xmlns:a16="http://schemas.microsoft.com/office/drawing/2014/main" id="{AF705D55-8173-4259-B715-2B00F76CDD62}"/>
              </a:ext>
            </a:extLst>
          </p:cNvPr>
          <p:cNvSpPr>
            <a:spLocks noGrp="1"/>
          </p:cNvSpPr>
          <p:nvPr>
            <p:ph idx="13"/>
          </p:nvPr>
        </p:nvSpPr>
        <p:spPr>
          <a:xfrm>
            <a:off x="471740" y="615328"/>
            <a:ext cx="8311474" cy="2205516"/>
          </a:xfrm>
        </p:spPr>
        <p:txBody>
          <a:bodyPr lIns="0" tIns="45720" rIns="0" bIns="45720" anchor="t">
            <a:normAutofit/>
          </a:bodyPr>
          <a:lstStyle/>
          <a:p>
            <a:pPr marL="255905" indent="-146050"/>
            <a:r>
              <a:rPr lang="en-US" sz="1500" dirty="0">
                <a:solidFill>
                  <a:schemeClr val="accent6">
                    <a:lumMod val="50000"/>
                  </a:schemeClr>
                </a:solidFill>
              </a:rPr>
              <a:t>LBNF/DUNE-US</a:t>
            </a:r>
            <a:endParaRPr lang="en-US" sz="1500" dirty="0">
              <a:solidFill>
                <a:schemeClr val="accent6">
                  <a:lumMod val="50000"/>
                </a:schemeClr>
              </a:solidFill>
              <a:highlight>
                <a:srgbClr val="FFFF00"/>
              </a:highlight>
            </a:endParaRPr>
          </a:p>
          <a:p>
            <a:pPr marL="819785" lvl="1" indent="-285750">
              <a:buFont typeface="Arial"/>
              <a:buChar char="•"/>
            </a:pPr>
            <a:r>
              <a:rPr lang="en-US" sz="1400" dirty="0">
                <a:solidFill>
                  <a:schemeClr val="accent6">
                    <a:lumMod val="50000"/>
                  </a:schemeClr>
                </a:solidFill>
              </a:rPr>
              <a:t>$262M in-kind contributions to LBNF (does not include private @ $70M or State of SD @ $93M to support SURF)</a:t>
            </a:r>
            <a:endParaRPr lang="en-US" sz="1400" dirty="0">
              <a:solidFill>
                <a:schemeClr val="accent6">
                  <a:lumMod val="50000"/>
                </a:schemeClr>
              </a:solidFill>
              <a:cs typeface="Helvetica"/>
            </a:endParaRPr>
          </a:p>
          <a:p>
            <a:pPr marL="819785" lvl="1" indent="-285750">
              <a:buFont typeface="Arial"/>
              <a:buChar char="•"/>
            </a:pPr>
            <a:r>
              <a:rPr lang="en-US" sz="1400" dirty="0">
                <a:solidFill>
                  <a:schemeClr val="accent6">
                    <a:lumMod val="50000"/>
                  </a:schemeClr>
                </a:solidFill>
              </a:rPr>
              <a:t>$310M in contributions to DUNE detectors</a:t>
            </a:r>
            <a:endParaRPr lang="en-US" sz="1400" dirty="0">
              <a:solidFill>
                <a:schemeClr val="accent6">
                  <a:lumMod val="50000"/>
                </a:schemeClr>
              </a:solidFill>
              <a:cs typeface="Helvetica"/>
            </a:endParaRPr>
          </a:p>
          <a:p>
            <a:pPr marL="819785" lvl="1" indent="-285750">
              <a:buFont typeface="Arial"/>
              <a:buChar char="•"/>
            </a:pPr>
            <a:r>
              <a:rPr lang="en-US" sz="1400" dirty="0">
                <a:solidFill>
                  <a:schemeClr val="accent6">
                    <a:lumMod val="50000"/>
                  </a:schemeClr>
                </a:solidFill>
              </a:rPr>
              <a:t>$84M in CERN contributions to protoDUNE efforts (does not include French contributions to protoDUNE R&amp;D)</a:t>
            </a:r>
            <a:endParaRPr lang="en-US" sz="1400" dirty="0">
              <a:solidFill>
                <a:schemeClr val="accent6">
                  <a:lumMod val="50000"/>
                </a:schemeClr>
              </a:solidFill>
              <a:cs typeface="Helvetica"/>
            </a:endParaRPr>
          </a:p>
          <a:p>
            <a:pPr marL="255905" indent="-146050"/>
            <a:r>
              <a:rPr lang="en-US" sz="1500" dirty="0">
                <a:solidFill>
                  <a:schemeClr val="accent6">
                    <a:lumMod val="50000"/>
                  </a:schemeClr>
                </a:solidFill>
              </a:rPr>
              <a:t>Additionally, LBNF powered by PIP-II, which has </a:t>
            </a:r>
            <a:br>
              <a:rPr lang="en-US" sz="1500" dirty="0">
                <a:solidFill>
                  <a:schemeClr val="accent6">
                    <a:lumMod val="50000"/>
                  </a:schemeClr>
                </a:solidFill>
                <a:cs typeface="Helvetica"/>
              </a:rPr>
            </a:br>
            <a:r>
              <a:rPr lang="en-US" sz="1500" dirty="0">
                <a:solidFill>
                  <a:schemeClr val="accent6">
                    <a:lumMod val="50000"/>
                  </a:schemeClr>
                </a:solidFill>
              </a:rPr>
              <a:t>secured $310M in international contributions</a:t>
            </a:r>
          </a:p>
        </p:txBody>
      </p:sp>
      <p:sp>
        <p:nvSpPr>
          <p:cNvPr id="7" name="TextBox 6">
            <a:extLst>
              <a:ext uri="{FF2B5EF4-FFF2-40B4-BE49-F238E27FC236}">
                <a16:creationId xmlns:a16="http://schemas.microsoft.com/office/drawing/2014/main" id="{4A106EF4-D346-43CE-B37C-058EC86E42AE}"/>
              </a:ext>
            </a:extLst>
          </p:cNvPr>
          <p:cNvSpPr txBox="1"/>
          <p:nvPr/>
        </p:nvSpPr>
        <p:spPr>
          <a:xfrm>
            <a:off x="0" y="4601748"/>
            <a:ext cx="7750206" cy="461665"/>
          </a:xfrm>
          <a:prstGeom prst="rect">
            <a:avLst/>
          </a:prstGeom>
          <a:solidFill>
            <a:srgbClr val="004C97"/>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rPr>
              <a:t>In-kind contributions supported by 10 Government-to-Government agreements and 17 I-CRADAS</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1" i="1" u="none" strike="noStrike" kern="120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endParaRPr>
          </a:p>
        </p:txBody>
      </p:sp>
      <p:sp>
        <p:nvSpPr>
          <p:cNvPr id="25" name="TextBox 24">
            <a:extLst>
              <a:ext uri="{FF2B5EF4-FFF2-40B4-BE49-F238E27FC236}">
                <a16:creationId xmlns:a16="http://schemas.microsoft.com/office/drawing/2014/main" id="{5E624D68-7095-4AA2-A276-AA4015F96F25}"/>
              </a:ext>
            </a:extLst>
          </p:cNvPr>
          <p:cNvSpPr txBox="1"/>
          <p:nvPr/>
        </p:nvSpPr>
        <p:spPr>
          <a:xfrm>
            <a:off x="96503" y="2865411"/>
            <a:ext cx="2663576" cy="78483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132160" marR="0" lvl="0" indent="-13216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63666A"/>
                </a:solidFill>
                <a:effectLst/>
                <a:uLnTx/>
                <a:uFillTx/>
                <a:latin typeface="Helvetica"/>
                <a:cs typeface="+mn-cs"/>
              </a:rPr>
              <a:t>All in-kind contributions are expressed in DOE TPC units</a:t>
            </a:r>
          </a:p>
          <a:p>
            <a:pPr marL="132160" marR="0" lvl="0" indent="-13216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63666A"/>
                </a:solidFill>
                <a:effectLst/>
                <a:uLnTx/>
                <a:uFillTx/>
                <a:latin typeface="Helvetica"/>
                <a:cs typeface="+mn-cs"/>
              </a:rPr>
              <a:t>Numbers do not include other IKCs received in support of Fermilab’s short-baseline neutrino program</a:t>
            </a:r>
          </a:p>
        </p:txBody>
      </p:sp>
      <p:pic>
        <p:nvPicPr>
          <p:cNvPr id="8" name="Picture 7">
            <a:extLst>
              <a:ext uri="{FF2B5EF4-FFF2-40B4-BE49-F238E27FC236}">
                <a16:creationId xmlns:a16="http://schemas.microsoft.com/office/drawing/2014/main" id="{36F0F069-65C3-4662-8401-FCF279C8CE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31199" y="2921009"/>
            <a:ext cx="1261871" cy="630936"/>
          </a:xfrm>
          <a:prstGeom prst="rect">
            <a:avLst/>
          </a:prstGeom>
          <a:effectLst>
            <a:outerShdw blurRad="50800" dist="38100" dir="2700000" algn="tl" rotWithShape="0">
              <a:prstClr val="black">
                <a:alpha val="40000"/>
              </a:prstClr>
            </a:outerShdw>
          </a:effectLst>
        </p:spPr>
      </p:pic>
      <p:pic>
        <p:nvPicPr>
          <p:cNvPr id="9" name="Picture 2" descr="Image result for italy flag">
            <a:extLst>
              <a:ext uri="{FF2B5EF4-FFF2-40B4-BE49-F238E27FC236}">
                <a16:creationId xmlns:a16="http://schemas.microsoft.com/office/drawing/2014/main" id="{C0826D5E-BEA5-4011-A31D-92F76CA8521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86362" y="2190382"/>
            <a:ext cx="943151" cy="6287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08534C6-5339-453B-A59F-F90047B0FA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0596" y="2931872"/>
            <a:ext cx="630936" cy="630936"/>
          </a:xfrm>
          <a:prstGeom prst="rect">
            <a:avLst/>
          </a:prstGeom>
          <a:effectLst>
            <a:outerShdw blurRad="50800" dist="38100" dir="2700000" algn="tl" rotWithShape="0">
              <a:prstClr val="black">
                <a:alpha val="40000"/>
              </a:prstClr>
            </a:outerShdw>
          </a:effectLst>
        </p:spPr>
      </p:pic>
      <p:pic>
        <p:nvPicPr>
          <p:cNvPr id="11" name="Picture 2">
            <a:extLst>
              <a:ext uri="{FF2B5EF4-FFF2-40B4-BE49-F238E27FC236}">
                <a16:creationId xmlns:a16="http://schemas.microsoft.com/office/drawing/2014/main" id="{75E2B573-C639-4982-A88B-B6F72B988BF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84984" y="3747989"/>
            <a:ext cx="1022403" cy="5112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2" descr="Image result for spain flag">
            <a:extLst>
              <a:ext uri="{FF2B5EF4-FFF2-40B4-BE49-F238E27FC236}">
                <a16:creationId xmlns:a16="http://schemas.microsoft.com/office/drawing/2014/main" id="{E28C012E-B43E-4D5C-9B6E-941654050D6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21235" y="2934826"/>
            <a:ext cx="946652" cy="6309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FBBE48A-8435-46E9-ABD9-526C17A7CE7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25571" y="3731162"/>
            <a:ext cx="1040193" cy="546101"/>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3023F0D4-8C74-4143-AC86-2429C7886C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4101" y="3735237"/>
            <a:ext cx="952645" cy="523954"/>
          </a:xfrm>
          <a:prstGeom prst="rect">
            <a:avLst/>
          </a:prstGeom>
          <a:effectLst>
            <a:outerShdw blurRad="50800" dist="38100" dir="2700000" algn="tl" rotWithShape="0">
              <a:prstClr val="black">
                <a:alpha val="40000"/>
              </a:prstClr>
            </a:outerShdw>
          </a:effectLst>
        </p:spPr>
      </p:pic>
      <p:pic>
        <p:nvPicPr>
          <p:cNvPr id="18" name="Picture 2" descr="1280px-Flag_of_Poland_(normative).svg.png">
            <a:extLst>
              <a:ext uri="{FF2B5EF4-FFF2-40B4-BE49-F238E27FC236}">
                <a16:creationId xmlns:a16="http://schemas.microsoft.com/office/drawing/2014/main" id="{FFBA5CD9-AD6A-4EA9-8E07-69EACFF6C6D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101973" y="3747989"/>
            <a:ext cx="804996" cy="50312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EB43134-FB6A-4648-AB35-8DAD9BD08061}"/>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96241" y="2187359"/>
            <a:ext cx="898398" cy="628767"/>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5EAC75B2-1A97-4449-B608-D71A761EC91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72531" y="2187385"/>
            <a:ext cx="631988" cy="630936"/>
          </a:xfrm>
          <a:prstGeom prst="rect">
            <a:avLst/>
          </a:prstGeom>
          <a:effectLst>
            <a:outerShdw blurRad="50800" dist="38100" dir="2700000" algn="tl" rotWithShape="0">
              <a:prstClr val="black">
                <a:alpha val="40000"/>
              </a:prstClr>
            </a:outerShdw>
          </a:effectLst>
        </p:spPr>
      </p:pic>
      <p:pic>
        <p:nvPicPr>
          <p:cNvPr id="21" name="Picture 2" descr="Image result for india flag">
            <a:extLst>
              <a:ext uri="{FF2B5EF4-FFF2-40B4-BE49-F238E27FC236}">
                <a16:creationId xmlns:a16="http://schemas.microsoft.com/office/drawing/2014/main" id="{7A2D62FD-B3BB-46AC-9522-05EB40428FEA}"/>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858238" y="2920914"/>
            <a:ext cx="946404" cy="6309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9F7368A-C5C2-40F8-B4FA-69DBF541151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264341" y="3739376"/>
            <a:ext cx="908148" cy="519815"/>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4F82694B-0568-4666-8376-443CD3FC2A8D}"/>
              </a:ext>
            </a:extLst>
          </p:cNvPr>
          <p:cNvPicPr>
            <a:picLocks noChangeAspect="1"/>
          </p:cNvPicPr>
          <p:nvPr/>
        </p:nvPicPr>
        <p:blipFill>
          <a:blip r:embed="rId14"/>
          <a:stretch>
            <a:fillRect/>
          </a:stretch>
        </p:blipFill>
        <p:spPr>
          <a:xfrm>
            <a:off x="5277338" y="3756602"/>
            <a:ext cx="754684" cy="503122"/>
          </a:xfrm>
          <a:prstGeom prst="rect">
            <a:avLst/>
          </a:prstGeom>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BDF73EFD-1E8F-4C2B-9599-BB80E6AF6391}"/>
              </a:ext>
            </a:extLst>
          </p:cNvPr>
          <p:cNvPicPr>
            <a:picLocks noChangeAspect="1"/>
          </p:cNvPicPr>
          <p:nvPr/>
        </p:nvPicPr>
        <p:blipFill>
          <a:blip r:embed="rId15"/>
          <a:stretch>
            <a:fillRect/>
          </a:stretch>
        </p:blipFill>
        <p:spPr>
          <a:xfrm>
            <a:off x="6904568" y="2929795"/>
            <a:ext cx="1040005" cy="630936"/>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84C7291C-94FF-43AB-AB87-79770FAC39D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875762" y="2931425"/>
            <a:ext cx="947606" cy="630936"/>
          </a:xfrm>
          <a:prstGeom prst="rect">
            <a:avLst/>
          </a:prstGeom>
          <a:ln w="1270">
            <a:noFill/>
          </a:ln>
          <a:effectLst>
            <a:outerShdw blurRad="50800" dist="38100" dir="2700000" algn="tl" rotWithShape="0">
              <a:prstClr val="black">
                <a:alpha val="40000"/>
              </a:prstClr>
            </a:outerShdw>
          </a:effectLst>
        </p:spPr>
      </p:pic>
      <p:pic>
        <p:nvPicPr>
          <p:cNvPr id="29" name="Picture 28" descr="A picture containing circle&#10;&#10;Description automatically generated">
            <a:extLst>
              <a:ext uri="{FF2B5EF4-FFF2-40B4-BE49-F238E27FC236}">
                <a16:creationId xmlns:a16="http://schemas.microsoft.com/office/drawing/2014/main" id="{EBFFBF5B-CA78-4417-9654-BA685A78600C}"/>
              </a:ext>
            </a:extLst>
          </p:cNvPr>
          <p:cNvPicPr>
            <a:picLocks noChangeAspect="1"/>
          </p:cNvPicPr>
          <p:nvPr/>
        </p:nvPicPr>
        <p:blipFill>
          <a:blip r:embed="rId17"/>
          <a:stretch>
            <a:fillRect/>
          </a:stretch>
        </p:blipFill>
        <p:spPr>
          <a:xfrm>
            <a:off x="3360351" y="3754403"/>
            <a:ext cx="754683" cy="504788"/>
          </a:xfrm>
          <a:prstGeom prst="rect">
            <a:avLst/>
          </a:prstGeom>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34E942A5-F56B-40F6-B1B8-27EAC78A477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989623" y="3707790"/>
            <a:ext cx="823276" cy="598933"/>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0047F825-A6FE-4713-9FB6-40CF50129C57}"/>
              </a:ext>
            </a:extLst>
          </p:cNvPr>
          <p:cNvPicPr>
            <a:picLocks noChangeAspect="1"/>
          </p:cNvPicPr>
          <p:nvPr/>
        </p:nvPicPr>
        <p:blipFill>
          <a:blip r:embed="rId19"/>
          <a:stretch>
            <a:fillRect/>
          </a:stretch>
        </p:blipFill>
        <p:spPr>
          <a:xfrm>
            <a:off x="8021235" y="2189297"/>
            <a:ext cx="952356" cy="630936"/>
          </a:xfrm>
          <a:prstGeom prst="rect">
            <a:avLst/>
          </a:prstGeom>
          <a:effectLst>
            <a:outerShdw blurRad="50800" dist="38100" dir="2700000" algn="tl" rotWithShape="0">
              <a:prstClr val="black">
                <a:alpha val="40000"/>
              </a:prstClr>
            </a:outerShdw>
          </a:effectLst>
        </p:spPr>
      </p:pic>
      <p:sp>
        <p:nvSpPr>
          <p:cNvPr id="28" name="Rectangle 27">
            <a:extLst>
              <a:ext uri="{FF2B5EF4-FFF2-40B4-BE49-F238E27FC236}">
                <a16:creationId xmlns:a16="http://schemas.microsoft.com/office/drawing/2014/main" id="{88573B1C-873A-4E8D-8F11-F8E4DBD56942}"/>
              </a:ext>
            </a:extLst>
          </p:cNvPr>
          <p:cNvSpPr/>
          <p:nvPr/>
        </p:nvSpPr>
        <p:spPr>
          <a:xfrm>
            <a:off x="-69985" y="189364"/>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026" name="Picture 2" descr="Image result for georgia country">
            <a:extLst>
              <a:ext uri="{FF2B5EF4-FFF2-40B4-BE49-F238E27FC236}">
                <a16:creationId xmlns:a16="http://schemas.microsoft.com/office/drawing/2014/main" id="{3C0BD985-63F7-4B59-BAB4-ABB16209476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35366" y="3707790"/>
            <a:ext cx="872617" cy="569473"/>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Date Placeholder 12">
            <a:extLst>
              <a:ext uri="{FF2B5EF4-FFF2-40B4-BE49-F238E27FC236}">
                <a16:creationId xmlns:a16="http://schemas.microsoft.com/office/drawing/2014/main" id="{82DF10B4-4487-4FED-8B7C-927FEFE53B73}"/>
              </a:ext>
            </a:extLst>
          </p:cNvPr>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BB0FA21-0AC9-4713-AEFB-F56DE23C8C34}" type="datetime1">
              <a:rPr kumimoji="0" lang="en-US" sz="900" b="0" i="0" u="none" strike="noStrike" kern="1200" cap="none" spc="0" normalizeH="0" baseline="0" noProof="0" smtClean="0">
                <a:ln>
                  <a:noFill/>
                </a:ln>
                <a:solidFill>
                  <a:srgbClr val="004C97"/>
                </a:solidFill>
                <a:effectLst/>
                <a:uLnTx/>
                <a:uFillTx/>
                <a:latin typeface="Helvetica"/>
                <a:ea typeface="+mn-ea"/>
                <a:cs typeface="+mn-cs"/>
              </a:rPr>
              <a:t>7/17/2022</a:t>
            </a:fld>
            <a:endParaRPr kumimoji="0" lang="en-US" sz="900" b="0" i="0" u="none" strike="noStrike" kern="1200" cap="none" spc="0" normalizeH="0" baseline="0" noProof="0">
              <a:ln>
                <a:noFill/>
              </a:ln>
              <a:solidFill>
                <a:srgbClr val="004C97"/>
              </a:solidFill>
              <a:effectLst/>
              <a:uLnTx/>
              <a:uFillTx/>
              <a:latin typeface="Helvetica"/>
              <a:ea typeface="+mn-ea"/>
              <a:cs typeface="+mn-cs"/>
            </a:endParaRPr>
          </a:p>
        </p:txBody>
      </p:sp>
      <p:sp>
        <p:nvSpPr>
          <p:cNvPr id="14" name="Footer Placeholder 13">
            <a:extLst>
              <a:ext uri="{FF2B5EF4-FFF2-40B4-BE49-F238E27FC236}">
                <a16:creationId xmlns:a16="http://schemas.microsoft.com/office/drawing/2014/main" id="{9A40A366-52FF-491F-9522-E3C84E632774}"/>
              </a:ext>
            </a:extLst>
          </p:cNvPr>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p>
        </p:txBody>
      </p:sp>
      <p:sp>
        <p:nvSpPr>
          <p:cNvPr id="23" name="Slide Number Placeholder 22">
            <a:extLst>
              <a:ext uri="{FF2B5EF4-FFF2-40B4-BE49-F238E27FC236}">
                <a16:creationId xmlns:a16="http://schemas.microsoft.com/office/drawing/2014/main" id="{8F50F0CE-7155-4360-A5F3-7A51E851AC64}"/>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0C39C72E-2A13-EB4D-AD45-6D4E6ACAED8D}"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15</a:t>
            </a:fld>
            <a:endParaRPr kumimoji="0" lang="en-US" sz="9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290565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4A1547-8F70-0843-A794-8000B32ACC3B}"/>
              </a:ext>
            </a:extLst>
          </p:cNvPr>
          <p:cNvSpPr txBox="1"/>
          <p:nvPr/>
        </p:nvSpPr>
        <p:spPr>
          <a:xfrm>
            <a:off x="222250" y="131402"/>
            <a:ext cx="8364330" cy="472822"/>
          </a:xfrm>
          <a:prstGeom prst="rect">
            <a:avLst/>
          </a:prstGeom>
          <a:noFill/>
        </p:spPr>
        <p:txBody>
          <a:bodyPr wrap="square" rtlCol="0">
            <a:noAutofit/>
          </a:bodyPr>
          <a:lstStyle/>
          <a:p>
            <a:pPr marL="0" marR="0" lvl="1" indent="0" algn="l" defTabSz="457200" rtl="0" eaLnBrk="1" fontAlgn="base" latinLnBrk="0" hangingPunct="1">
              <a:lnSpc>
                <a:spcPct val="120000"/>
              </a:lnSpc>
              <a:spcBef>
                <a:spcPct val="0"/>
              </a:spcBef>
              <a:spcAft>
                <a:spcPct val="0"/>
              </a:spcAft>
              <a:buClrTx/>
              <a:buSzTx/>
              <a:buFontTx/>
              <a:buNone/>
              <a:tabLst/>
              <a:defRPr/>
            </a:pPr>
            <a:r>
              <a:rPr kumimoji="0" lang="en-US" sz="1950" b="1" i="0" u="none" strike="noStrike" kern="1200" cap="none" spc="0" normalizeH="0" baseline="0" noProof="0">
                <a:ln>
                  <a:noFill/>
                </a:ln>
                <a:solidFill>
                  <a:srgbClr val="004C97"/>
                </a:solidFill>
                <a:effectLst/>
                <a:uLnTx/>
                <a:uFillTx/>
                <a:latin typeface="Helvetica" pitchFamily="2" charset="0"/>
                <a:ea typeface="Calibri" panose="020F0502020204030204" pitchFamily="34" charset="0"/>
                <a:cs typeface="Times New Roman" panose="02020603050405020304" pitchFamily="18" charset="0"/>
              </a:rPr>
              <a:t>Short Baseline Neutrino (SBN) program</a:t>
            </a:r>
            <a:endParaRPr kumimoji="0" lang="en-US" sz="1950" b="0" i="0" u="none" strike="noStrike" kern="1200" cap="none" spc="0" normalizeH="0" baseline="0" noProof="0">
              <a:ln>
                <a:noFill/>
              </a:ln>
              <a:solidFill>
                <a:srgbClr val="004C97"/>
              </a:solidFill>
              <a:effectLst/>
              <a:highlight>
                <a:srgbClr val="FFFF00"/>
              </a:highlight>
              <a:uLnTx/>
              <a:uFillTx/>
              <a:latin typeface="Helvetica" charset="0"/>
              <a:ea typeface="Helvetica" charset="0"/>
              <a:cs typeface="Helvetica" charset="0"/>
            </a:endParaRPr>
          </a:p>
        </p:txBody>
      </p:sp>
      <p:sp>
        <p:nvSpPr>
          <p:cNvPr id="8" name="TextBox 7">
            <a:extLst>
              <a:ext uri="{FF2B5EF4-FFF2-40B4-BE49-F238E27FC236}">
                <a16:creationId xmlns:a16="http://schemas.microsoft.com/office/drawing/2014/main" id="{495C071E-5A5B-0A4A-8371-E73FEC7A4578}"/>
              </a:ext>
            </a:extLst>
          </p:cNvPr>
          <p:cNvSpPr txBox="1"/>
          <p:nvPr/>
        </p:nvSpPr>
        <p:spPr>
          <a:xfrm>
            <a:off x="331410" y="573313"/>
            <a:ext cx="6274021" cy="1938992"/>
          </a:xfrm>
          <a:prstGeom prst="rect">
            <a:avLst/>
          </a:prstGeom>
          <a:noFill/>
        </p:spPr>
        <p:txBody>
          <a:bodyPr wrap="square">
            <a:spAutoFit/>
          </a:bodyPr>
          <a:lstStyle/>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a:ln>
                  <a:noFill/>
                </a:ln>
                <a:solidFill>
                  <a:srgbClr val="404040"/>
                </a:solidFill>
                <a:effectLst/>
                <a:uLnTx/>
                <a:uFillTx/>
                <a:latin typeface="Helvetica" pitchFamily="2" charset="0"/>
                <a:ea typeface="Calibri" panose="020F0502020204030204" pitchFamily="34" charset="0"/>
                <a:cs typeface="Times New Roman" panose="02020603050405020304" pitchFamily="18" charset="0"/>
              </a:rPr>
              <a:t>The SBN program is a P5 report recommendation:</a:t>
            </a:r>
            <a:r>
              <a:rPr kumimoji="0" lang="en-US" sz="1500" b="0" i="0" u="none" strike="noStrike" kern="1200" cap="none" spc="0" normalizeH="0" baseline="0" noProof="0">
                <a:ln>
                  <a:noFill/>
                </a:ln>
                <a:solidFill>
                  <a:srgbClr val="404040"/>
                </a:solidFill>
                <a:effectLst/>
                <a:uLnTx/>
                <a:uFillTx/>
                <a:latin typeface="Helvetica" pitchFamily="2" charset="0"/>
                <a:ea typeface="MS Mincho" panose="02020609040205080304" pitchFamily="49" charset="-128"/>
                <a:cs typeface="Arial" panose="020B0604020202020204" pitchFamily="34" charset="0"/>
              </a:rPr>
              <a:t> </a:t>
            </a:r>
            <a:br>
              <a:rPr kumimoji="0" lang="en-US" sz="1500" b="0" i="0" u="none" strike="noStrike" kern="1200" cap="none" spc="0" normalizeH="0" baseline="0" noProof="0">
                <a:ln>
                  <a:noFill/>
                </a:ln>
                <a:solidFill>
                  <a:srgbClr val="404040"/>
                </a:solidFill>
                <a:effectLst/>
                <a:uLnTx/>
                <a:uFillTx/>
                <a:latin typeface="Helvetica" pitchFamily="2" charset="0"/>
                <a:ea typeface="MS Mincho" panose="02020609040205080304" pitchFamily="49" charset="-128"/>
                <a:cs typeface="Arial" panose="020B0604020202020204" pitchFamily="34" charset="0"/>
              </a:rPr>
            </a:br>
            <a:r>
              <a:rPr kumimoji="0" lang="en-US" sz="1500" b="0" i="0" u="none" strike="noStrike" kern="1200" cap="none" spc="0" normalizeH="0" baseline="0" noProof="0">
                <a:ln>
                  <a:noFill/>
                </a:ln>
                <a:solidFill>
                  <a:srgbClr val="404040"/>
                </a:solidFill>
                <a:effectLst/>
                <a:uLnTx/>
                <a:uFillTx/>
                <a:latin typeface="Helvetica" pitchFamily="2" charset="0"/>
                <a:ea typeface="Calibri" panose="020F0502020204030204" pitchFamily="34" charset="0"/>
                <a:cs typeface="Times New Roman" panose="02020603050405020304" pitchFamily="18" charset="0"/>
              </a:rPr>
              <a:t>Pursue an exciting accelerator-based short baseline neutrino program at Fermilab</a:t>
            </a:r>
            <a:r>
              <a:rPr kumimoji="0" lang="en-US" sz="1500" b="0" i="0" u="none" strike="noStrike" kern="1200" cap="none" spc="0" normalizeH="0" baseline="0" noProof="0">
                <a:ln>
                  <a:noFill/>
                </a:ln>
                <a:solidFill>
                  <a:srgbClr val="404040"/>
                </a:solidFill>
                <a:effectLst/>
                <a:uLnTx/>
                <a:uFillTx/>
                <a:latin typeface="Calibri" charset="0"/>
              </a:rPr>
              <a:t>, </a:t>
            </a:r>
            <a:r>
              <a:rPr kumimoji="0" lang="en-US" sz="1500" b="0" i="0" u="none" strike="noStrike" kern="1200" cap="none" spc="0" normalizeH="0" baseline="0" noProof="0">
                <a:ln>
                  <a:noFill/>
                </a:ln>
                <a:solidFill>
                  <a:srgbClr val="404040"/>
                </a:solidFill>
                <a:effectLst/>
                <a:uLnTx/>
                <a:uFillTx/>
                <a:latin typeface="Helvetica" pitchFamily="2" charset="0"/>
                <a:ea typeface="Calibri" panose="020F0502020204030204" pitchFamily="34" charset="0"/>
                <a:cs typeface="Times New Roman" panose="02020603050405020304" pitchFamily="18" charset="0"/>
              </a:rPr>
              <a:t>SBN </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Helvetica" pitchFamily="2" charset="0"/>
                <a:ea typeface="Calibri" panose="020F0502020204030204" pitchFamily="34" charset="0"/>
                <a:cs typeface="Times New Roman" panose="02020603050405020304" pitchFamily="18" charset="0"/>
              </a:rPr>
              <a:t>to attract national and international neutrino community to Fermilab </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Helvetica" pitchFamily="2" charset="0"/>
                <a:ea typeface="Calibri" panose="020F0502020204030204" pitchFamily="34" charset="0"/>
                <a:cs typeface="Times New Roman" panose="02020603050405020304" pitchFamily="18" charset="0"/>
              </a:rPr>
              <a:t>perform experiments using liquid argon detector technology</a:t>
            </a:r>
            <a:r>
              <a:rPr kumimoji="0" lang="en-US" sz="1400" b="0" i="0" u="none" strike="noStrike" kern="1200" cap="none" spc="0" normalizeH="0" baseline="0" noProof="0">
                <a:ln>
                  <a:noFill/>
                </a:ln>
                <a:solidFill>
                  <a:srgbClr val="404040"/>
                </a:solidFill>
                <a:effectLst/>
                <a:uLnTx/>
                <a:uFillTx/>
                <a:latin typeface="Calibri" charset="0"/>
              </a:rPr>
              <a:t> – </a:t>
            </a:r>
            <a:r>
              <a:rPr kumimoji="0" lang="en-US" sz="1400" b="0" i="0" u="none" strike="noStrike" kern="1200" cap="none" spc="0" normalizeH="0" baseline="0" noProof="0">
                <a:ln>
                  <a:noFill/>
                </a:ln>
                <a:solidFill>
                  <a:srgbClr val="404040"/>
                </a:solidFill>
                <a:effectLst/>
                <a:uLnTx/>
                <a:uFillTx/>
                <a:latin typeface="Helvetica" pitchFamily="2" charset="0"/>
                <a:ea typeface="Calibri" panose="020F0502020204030204" pitchFamily="34" charset="0"/>
                <a:cs typeface="Times New Roman" panose="02020603050405020304" pitchFamily="18" charset="0"/>
              </a:rPr>
              <a:t>basis of DUNE </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Helvetica" pitchFamily="2" charset="0"/>
                <a:ea typeface="Calibri" panose="020F0502020204030204" pitchFamily="34" charset="0"/>
                <a:cs typeface="Times New Roman" panose="02020603050405020304" pitchFamily="18" charset="0"/>
              </a:rPr>
              <a:t>establish and train diverse community of researchers needed for DUNE era</a:t>
            </a:r>
            <a:endParaRPr kumimoji="0" lang="en-US" sz="1400" b="0" i="0" u="none" strike="noStrike" kern="1200" cap="none" spc="0" normalizeH="0" baseline="0" noProof="0">
              <a:ln>
                <a:noFill/>
              </a:ln>
              <a:solidFill>
                <a:srgbClr val="404040"/>
              </a:solidFill>
              <a:effectLst/>
              <a:uLnTx/>
              <a:uFillTx/>
              <a:latin typeface="Helvetica" pitchFamily="2" charset="0"/>
              <a:ea typeface="MS Mincho" panose="02020609040205080304" pitchFamily="49" charset="-128"/>
              <a:cs typeface="Arial" panose="020B0604020202020204" pitchFamily="34" charset="0"/>
            </a:endParaRPr>
          </a:p>
        </p:txBody>
      </p:sp>
      <p:pic>
        <p:nvPicPr>
          <p:cNvPr id="9" name="Picture 8" descr="Chart, diagram&#10;&#10;Description automatically generated">
            <a:extLst>
              <a:ext uri="{FF2B5EF4-FFF2-40B4-BE49-F238E27FC236}">
                <a16:creationId xmlns:a16="http://schemas.microsoft.com/office/drawing/2014/main" id="{24033BBC-A43A-7949-943B-6594CFC43CEB}"/>
              </a:ext>
            </a:extLst>
          </p:cNvPr>
          <p:cNvPicPr>
            <a:picLocks noChangeAspect="1"/>
          </p:cNvPicPr>
          <p:nvPr/>
        </p:nvPicPr>
        <p:blipFill>
          <a:blip r:embed="rId3"/>
          <a:stretch>
            <a:fillRect/>
          </a:stretch>
        </p:blipFill>
        <p:spPr>
          <a:xfrm>
            <a:off x="570208" y="2304935"/>
            <a:ext cx="5313431" cy="2203564"/>
          </a:xfrm>
          <a:prstGeom prst="rect">
            <a:avLst/>
          </a:prstGeom>
        </p:spPr>
      </p:pic>
      <mc:AlternateContent xmlns:mc="http://schemas.openxmlformats.org/markup-compatibility/2006" xmlns:a14="http://schemas.microsoft.com/office/drawing/2010/main">
        <mc:Choice Requires="a14">
          <p:sp>
            <p:nvSpPr>
              <p:cNvPr id="10" name="Content Placeholder 1">
                <a:extLst>
                  <a:ext uri="{FF2B5EF4-FFF2-40B4-BE49-F238E27FC236}">
                    <a16:creationId xmlns:a16="http://schemas.microsoft.com/office/drawing/2014/main" id="{78CBBF98-2225-004A-BEA3-718CF98A3520}"/>
                  </a:ext>
                </a:extLst>
              </p:cNvPr>
              <p:cNvSpPr txBox="1">
                <a:spLocks/>
              </p:cNvSpPr>
              <p:nvPr/>
            </p:nvSpPr>
            <p:spPr>
              <a:xfrm>
                <a:off x="5883639" y="3960874"/>
                <a:ext cx="3262018" cy="917287"/>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100" b="1" i="0" u="none" strike="noStrike" kern="1200" cap="none" spc="0" normalizeH="0" baseline="0" noProof="0" dirty="0">
                    <a:ln>
                      <a:noFill/>
                    </a:ln>
                    <a:solidFill>
                      <a:srgbClr val="404040"/>
                    </a:solidFill>
                    <a:effectLst/>
                    <a:uLnTx/>
                    <a:uFillTx/>
                    <a:latin typeface="Helvetica" pitchFamily="2" charset="0"/>
                  </a:rPr>
                  <a:t>Science target: </a:t>
                </a:r>
                <a:r>
                  <a:rPr kumimoji="0" lang="en-US" sz="1100" b="0" i="0" u="none" strike="noStrike" kern="1200" cap="none" spc="0" normalizeH="0" baseline="0" noProof="0" dirty="0">
                    <a:ln>
                      <a:noFill/>
                    </a:ln>
                    <a:solidFill>
                      <a:srgbClr val="404040"/>
                    </a:solidFill>
                    <a:effectLst/>
                    <a:uLnTx/>
                    <a:uFillTx/>
                    <a:latin typeface="Helvetica" pitchFamily="2" charset="0"/>
                  </a:rPr>
                  <a:t>resolve the 4.8</a:t>
                </a:r>
                <a14:m>
                  <m:oMath xmlns:m="http://schemas.openxmlformats.org/officeDocument/2006/math">
                    <m:r>
                      <a:rPr kumimoji="0" lang="en-US" sz="1100" b="0" i="1" u="none" strike="noStrike" kern="1200" cap="none" spc="0" normalizeH="0" baseline="0" noProof="0" smtClean="0">
                        <a:ln>
                          <a:noFill/>
                        </a:ln>
                        <a:solidFill>
                          <a:srgbClr val="404040"/>
                        </a:solidFill>
                        <a:effectLst/>
                        <a:uLnTx/>
                        <a:uFillTx/>
                        <a:latin typeface="Cambria Math" panose="02040503050406030204" pitchFamily="18" charset="0"/>
                        <a:ea typeface="Cambria Math" panose="02040503050406030204" pitchFamily="18" charset="0"/>
                      </a:rPr>
                      <m:t>𝜎</m:t>
                    </m:r>
                  </m:oMath>
                </a14:m>
                <a:r>
                  <a:rPr kumimoji="0" lang="en-US" sz="1100" b="0" i="0" u="none" strike="noStrike" kern="1200" cap="none" spc="0" normalizeH="0" baseline="0" noProof="0" dirty="0">
                    <a:ln>
                      <a:noFill/>
                    </a:ln>
                    <a:solidFill>
                      <a:srgbClr val="404040"/>
                    </a:solidFill>
                    <a:effectLst/>
                    <a:uLnTx/>
                    <a:uFillTx/>
                    <a:latin typeface="Helvetica" pitchFamily="2" charset="0"/>
                  </a:rPr>
                  <a:t> </a:t>
                </a:r>
                <a:r>
                  <a:rPr kumimoji="0" lang="en-US" sz="1100" b="0" i="0" u="none" strike="noStrike" kern="1200" cap="none" spc="0" normalizeH="0" baseline="0" noProof="0" dirty="0" err="1">
                    <a:ln>
                      <a:noFill/>
                    </a:ln>
                    <a:solidFill>
                      <a:srgbClr val="404040"/>
                    </a:solidFill>
                    <a:effectLst/>
                    <a:uLnTx/>
                    <a:uFillTx/>
                    <a:latin typeface="Helvetica" pitchFamily="2" charset="0"/>
                  </a:rPr>
                  <a:t>MiniBooNE</a:t>
                </a:r>
                <a:r>
                  <a:rPr kumimoji="0" lang="en-US" sz="1100" b="0" i="0" u="none" strike="noStrike" kern="1200" cap="none" spc="0" normalizeH="0" baseline="0" noProof="0" dirty="0">
                    <a:ln>
                      <a:noFill/>
                    </a:ln>
                    <a:solidFill>
                      <a:srgbClr val="404040"/>
                    </a:solidFill>
                    <a:effectLst/>
                    <a:uLnTx/>
                    <a:uFillTx/>
                    <a:latin typeface="Helvetica" pitchFamily="2" charset="0"/>
                  </a:rPr>
                  <a:t> low energy excess, with the possibility of discovering sterile neutrinos or other exotic neutrino physics</a:t>
                </a:r>
              </a:p>
            </p:txBody>
          </p:sp>
        </mc:Choice>
        <mc:Fallback xmlns="">
          <p:sp>
            <p:nvSpPr>
              <p:cNvPr id="10" name="Content Placeholder 1">
                <a:extLst>
                  <a:ext uri="{FF2B5EF4-FFF2-40B4-BE49-F238E27FC236}">
                    <a16:creationId xmlns:a16="http://schemas.microsoft.com/office/drawing/2014/main" id="{78CBBF98-2225-004A-BEA3-718CF98A3520}"/>
                  </a:ext>
                </a:extLst>
              </p:cNvPr>
              <p:cNvSpPr txBox="1">
                <a:spLocks noRot="1" noChangeAspect="1" noMove="1" noResize="1" noEditPoints="1" noAdjustHandles="1" noChangeArrowheads="1" noChangeShapeType="1" noTextEdit="1"/>
              </p:cNvSpPr>
              <p:nvPr/>
            </p:nvSpPr>
            <p:spPr>
              <a:xfrm>
                <a:off x="5883639" y="3960874"/>
                <a:ext cx="3262018" cy="917287"/>
              </a:xfrm>
              <a:prstGeom prst="rect">
                <a:avLst/>
              </a:prstGeom>
              <a:blipFill>
                <a:blip r:embed="rId4"/>
                <a:stretch>
                  <a:fillRect t="-667"/>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00992F1D-5398-4649-9B1C-5630BA291528}"/>
              </a:ext>
            </a:extLst>
          </p:cNvPr>
          <p:cNvSpPr/>
          <p:nvPr/>
        </p:nvSpPr>
        <p:spPr>
          <a:xfrm>
            <a:off x="-69985" y="189364"/>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Date Placeholder 1">
            <a:extLst>
              <a:ext uri="{FF2B5EF4-FFF2-40B4-BE49-F238E27FC236}">
                <a16:creationId xmlns:a16="http://schemas.microsoft.com/office/drawing/2014/main" id="{48182ACE-721E-4C08-93E8-887DFD637891}"/>
              </a:ext>
            </a:extLst>
          </p:cNvPr>
          <p:cNvSpPr>
            <a:spLocks noGrp="1"/>
          </p:cNvSpPr>
          <p:nvPr>
            <p:ph type="dt" sz="half" idx="1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8EFC2138-9B5B-44E3-BB57-0C8FB9564155}"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3" name="Footer Placeholder 2">
            <a:extLst>
              <a:ext uri="{FF2B5EF4-FFF2-40B4-BE49-F238E27FC236}">
                <a16:creationId xmlns:a16="http://schemas.microsoft.com/office/drawing/2014/main" id="{E576461B-7E93-4800-894A-0E88250FE303}"/>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12" name="Slide Number Placeholder 11">
            <a:extLst>
              <a:ext uri="{FF2B5EF4-FFF2-40B4-BE49-F238E27FC236}">
                <a16:creationId xmlns:a16="http://schemas.microsoft.com/office/drawing/2014/main" id="{5F128185-C912-41A1-8735-3CD1AD6DE660}"/>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16</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13" name="TextBox 12">
            <a:extLst>
              <a:ext uri="{FF2B5EF4-FFF2-40B4-BE49-F238E27FC236}">
                <a16:creationId xmlns:a16="http://schemas.microsoft.com/office/drawing/2014/main" id="{A2B088B6-310B-1DF0-2513-9C5560042F72}"/>
              </a:ext>
            </a:extLst>
          </p:cNvPr>
          <p:cNvSpPr txBox="1"/>
          <p:nvPr/>
        </p:nvSpPr>
        <p:spPr>
          <a:xfrm>
            <a:off x="6136519" y="2557020"/>
            <a:ext cx="2852000" cy="1200329"/>
          </a:xfrm>
          <a:prstGeom prst="rect">
            <a:avLst/>
          </a:prstGeom>
          <a:noFill/>
        </p:spPr>
        <p:txBody>
          <a:bodyPr wrap="square" lIns="91440" tIns="45720" rIns="91440" bIns="45720" anchor="t">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404040"/>
                </a:solidFill>
                <a:effectLst/>
                <a:uLnTx/>
                <a:uFillTx/>
                <a:latin typeface="Helvetica"/>
                <a:ea typeface="MS Mincho"/>
                <a:cs typeface="Times New Roman"/>
              </a:rPr>
              <a:t>MicroBooNE</a:t>
            </a:r>
            <a:r>
              <a:rPr kumimoji="0" lang="en-US" sz="1400" b="0" i="0" u="none" strike="noStrike" kern="1200" cap="none" spc="0" normalizeH="0" baseline="0" noProof="0">
                <a:ln>
                  <a:noFill/>
                </a:ln>
                <a:solidFill>
                  <a:srgbClr val="404040"/>
                </a:solidFill>
                <a:effectLst/>
                <a:uLnTx/>
                <a:uFillTx/>
                <a:latin typeface="Helvetica"/>
                <a:ea typeface="MS Mincho"/>
                <a:cs typeface="Times New Roman"/>
              </a:rPr>
              <a:t> made a big splash with its recent flagship results:</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04040"/>
                </a:solidFill>
                <a:effectLst/>
                <a:uLnTx/>
                <a:uFillTx/>
                <a:latin typeface="Helvetica"/>
                <a:ea typeface="MS Mincho"/>
                <a:cs typeface="Times New Roman"/>
              </a:rPr>
              <a:t>Liquid argon technology works extremely well, good news for DUNE</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04040"/>
                </a:solidFill>
                <a:effectLst/>
                <a:uLnTx/>
                <a:uFillTx/>
                <a:latin typeface="Helvetica"/>
                <a:ea typeface="MS Mincho"/>
                <a:cs typeface="Times New Roman"/>
              </a:rPr>
              <a:t>Seven papers released simultaneously</a:t>
            </a:r>
          </a:p>
        </p:txBody>
      </p:sp>
      <p:pic>
        <p:nvPicPr>
          <p:cNvPr id="15" name="Picture 14">
            <a:extLst>
              <a:ext uri="{FF2B5EF4-FFF2-40B4-BE49-F238E27FC236}">
                <a16:creationId xmlns:a16="http://schemas.microsoft.com/office/drawing/2014/main" id="{E0C447FE-1F4D-46BB-8406-DBBE9EACDF86}"/>
              </a:ext>
            </a:extLst>
          </p:cNvPr>
          <p:cNvPicPr>
            <a:picLocks noChangeAspect="1"/>
          </p:cNvPicPr>
          <p:nvPr/>
        </p:nvPicPr>
        <p:blipFill>
          <a:blip r:embed="rId5"/>
          <a:stretch>
            <a:fillRect/>
          </a:stretch>
        </p:blipFill>
        <p:spPr>
          <a:xfrm>
            <a:off x="6605431" y="215226"/>
            <a:ext cx="1358218" cy="1306285"/>
          </a:xfrm>
          <a:prstGeom prst="rect">
            <a:avLst/>
          </a:prstGeom>
          <a:effectLst>
            <a:outerShdw blurRad="50800" dist="38100" dir="2700000" algn="tl" rotWithShape="0">
              <a:prstClr val="black">
                <a:alpha val="40000"/>
              </a:prstClr>
            </a:outerShdw>
          </a:effectLst>
        </p:spPr>
      </p:pic>
      <p:pic>
        <p:nvPicPr>
          <p:cNvPr id="16" name="Picture 15" descr="Graphical user interface, application&#10;&#10;Description automatically generated">
            <a:extLst>
              <a:ext uri="{FF2B5EF4-FFF2-40B4-BE49-F238E27FC236}">
                <a16:creationId xmlns:a16="http://schemas.microsoft.com/office/drawing/2014/main" id="{10AD7496-2F4D-43EB-9DFF-723B8A6D8ECF}"/>
              </a:ext>
            </a:extLst>
          </p:cNvPr>
          <p:cNvPicPr>
            <a:picLocks noChangeAspect="1"/>
          </p:cNvPicPr>
          <p:nvPr/>
        </p:nvPicPr>
        <p:blipFill>
          <a:blip r:embed="rId6"/>
          <a:stretch>
            <a:fillRect/>
          </a:stretch>
        </p:blipFill>
        <p:spPr>
          <a:xfrm>
            <a:off x="7562519" y="930561"/>
            <a:ext cx="1250071" cy="1354382"/>
          </a:xfrm>
          <a:prstGeom prst="rect">
            <a:avLst/>
          </a:prstGeom>
          <a:effectLst>
            <a:outerShdw blurRad="50800" dist="38100" dir="2700000" algn="tl" rotWithShape="0">
              <a:prstClr val="black">
                <a:alpha val="40000"/>
              </a:prstClr>
            </a:outerShdw>
          </a:effectLst>
        </p:spPr>
      </p:pic>
      <p:pic>
        <p:nvPicPr>
          <p:cNvPr id="14" name="Content Placeholder 6">
            <a:extLst>
              <a:ext uri="{FF2B5EF4-FFF2-40B4-BE49-F238E27FC236}">
                <a16:creationId xmlns:a16="http://schemas.microsoft.com/office/drawing/2014/main" id="{0E6D44CF-5D5E-46F5-ACA3-DFBC9C5CFC1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4403" t="23578" r="9961" b="13621"/>
          <a:stretch/>
        </p:blipFill>
        <p:spPr>
          <a:xfrm>
            <a:off x="8741891" y="58644"/>
            <a:ext cx="312907" cy="331475"/>
          </a:xfrm>
          <a:prstGeom prst="rect">
            <a:avLst/>
          </a:prstGeom>
          <a:ln>
            <a:noFill/>
          </a:ln>
        </p:spPr>
      </p:pic>
    </p:spTree>
    <p:extLst>
      <p:ext uri="{BB962C8B-B14F-4D97-AF65-F5344CB8AC3E}">
        <p14:creationId xmlns:p14="http://schemas.microsoft.com/office/powerpoint/2010/main" val="127910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00055F-CD4F-439C-B126-0B0492D19E37}"/>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07049B8-45DE-4282-A187-1694A292716E}"/>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1096997A-D16A-43D0-8485-E3EFF25A1BFA}"/>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73D63AEF-BE46-4AE7-8AF7-09E257AE933B}"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A8295014-67BF-4C3A-8951-3940971D7972}"/>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F4C10BB-01BB-4052-A42B-34124B813E55}"/>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17</a:t>
            </a:fld>
            <a:endParaRPr kumimoji="0" lang="en-US" sz="900" b="0" i="0" u="none" strike="noStrike" kern="1200" cap="none" spc="0" normalizeH="0" baseline="0" noProof="0">
              <a:ln>
                <a:noFill/>
              </a:ln>
              <a:solidFill>
                <a:srgbClr val="004C97"/>
              </a:solidFill>
              <a:effectLst/>
              <a:uLnTx/>
              <a:uFillTx/>
              <a:latin typeface="Helvetica" charset="0"/>
            </a:endParaRPr>
          </a:p>
        </p:txBody>
      </p:sp>
      <p:pic>
        <p:nvPicPr>
          <p:cNvPr id="7" name="Picture 2" descr="CMS">
            <a:extLst>
              <a:ext uri="{FF2B5EF4-FFF2-40B4-BE49-F238E27FC236}">
                <a16:creationId xmlns:a16="http://schemas.microsoft.com/office/drawing/2014/main" id="{702D3691-5C0F-423A-943B-CCE020703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24" y="0"/>
            <a:ext cx="9213324" cy="65836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F436697-DAD5-4D2C-82C6-8217D79D5963}"/>
              </a:ext>
            </a:extLst>
          </p:cNvPr>
          <p:cNvSpPr txBox="1"/>
          <p:nvPr/>
        </p:nvSpPr>
        <p:spPr>
          <a:xfrm>
            <a:off x="1921164" y="509722"/>
            <a:ext cx="6349998" cy="1077218"/>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cs typeface="Helvetica" panose="020B0604020202020204" pitchFamily="34" charset="0"/>
              </a:rPr>
              <a:t>Collider Science and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cs typeface="Helvetica" panose="020B0604020202020204" pitchFamily="34" charset="0"/>
              </a:rPr>
              <a:t>the US CMS Collaboration </a:t>
            </a:r>
            <a:endParaRPr kumimoji="0" lang="en-US" sz="3200" b="1" i="0" u="none" strike="noStrike" kern="1200" cap="none" spc="0" normalizeH="0" baseline="0" noProof="0" dirty="0">
              <a:ln>
                <a:noFill/>
              </a:ln>
              <a:solidFill>
                <a:srgbClr val="003087"/>
              </a:solidFill>
              <a:effectLst>
                <a:outerShdw blurRad="38100" dist="38100" dir="2700000" algn="tl">
                  <a:srgbClr val="000000">
                    <a:alpha val="43137"/>
                  </a:srgbClr>
                </a:outerShdw>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486572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1F7C71-9A26-4CA7-9FB5-115DF4D45E97}"/>
              </a:ext>
            </a:extLst>
          </p:cNvPr>
          <p:cNvSpPr>
            <a:spLocks noGrp="1"/>
          </p:cNvSpPr>
          <p:nvPr>
            <p:ph type="title"/>
          </p:nvPr>
        </p:nvSpPr>
        <p:spPr>
          <a:xfrm>
            <a:off x="1013908" y="248270"/>
            <a:ext cx="5960329" cy="320908"/>
          </a:xfrm>
        </p:spPr>
        <p:txBody>
          <a:bodyPr/>
          <a:lstStyle/>
          <a:p>
            <a:r>
              <a:rPr lang="en-US" sz="1950" dirty="0"/>
              <a:t>Collider Science</a:t>
            </a:r>
          </a:p>
        </p:txBody>
      </p:sp>
      <p:sp>
        <p:nvSpPr>
          <p:cNvPr id="4" name="Date Placeholder 3">
            <a:extLst>
              <a:ext uri="{FF2B5EF4-FFF2-40B4-BE49-F238E27FC236}">
                <a16:creationId xmlns:a16="http://schemas.microsoft.com/office/drawing/2014/main" id="{18F3E5BF-B43E-4BDC-B021-D28C37B26D4C}"/>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BB69B3A4-B0C3-4576-BFFB-7398B7B1948B}"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a typeface="Geneva" charset="0"/>
            </a:endParaRPr>
          </a:p>
        </p:txBody>
      </p:sp>
      <p:sp>
        <p:nvSpPr>
          <p:cNvPr id="5" name="Footer Placeholder 4">
            <a:extLst>
              <a:ext uri="{FF2B5EF4-FFF2-40B4-BE49-F238E27FC236}">
                <a16:creationId xmlns:a16="http://schemas.microsoft.com/office/drawing/2014/main" id="{D3588066-BD7D-4352-B894-F44CF741B483}"/>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67D1055A-EAAA-4D93-9049-C1FAC93D09DD}"/>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18</a:t>
            </a:fld>
            <a:endParaRPr kumimoji="0" lang="en-US" sz="900" b="0" i="0" u="none" strike="noStrike" kern="1200" cap="none" spc="0" normalizeH="0" baseline="0" noProof="0">
              <a:ln>
                <a:noFill/>
              </a:ln>
              <a:solidFill>
                <a:srgbClr val="004C97"/>
              </a:solidFill>
              <a:effectLst/>
              <a:uLnTx/>
              <a:uFillTx/>
              <a:latin typeface="Helvetica" charset="0"/>
              <a:ea typeface="Geneva" charset="0"/>
            </a:endParaRPr>
          </a:p>
        </p:txBody>
      </p:sp>
      <p:sp>
        <p:nvSpPr>
          <p:cNvPr id="7" name="Pentagon 44">
            <a:extLst>
              <a:ext uri="{FF2B5EF4-FFF2-40B4-BE49-F238E27FC236}">
                <a16:creationId xmlns:a16="http://schemas.microsoft.com/office/drawing/2014/main" id="{72ECFEC9-442F-4AB0-A003-8AAC8C42C97B}"/>
              </a:ext>
            </a:extLst>
          </p:cNvPr>
          <p:cNvSpPr/>
          <p:nvPr/>
        </p:nvSpPr>
        <p:spPr>
          <a:xfrm>
            <a:off x="-69985" y="189364"/>
            <a:ext cx="978408" cy="448056"/>
          </a:xfrm>
          <a:prstGeom prst="homePlate">
            <a:avLst/>
          </a:prstGeom>
          <a:solidFill>
            <a:srgbClr val="004C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S&amp;T</a:t>
            </a:r>
          </a:p>
        </p:txBody>
      </p:sp>
      <p:sp>
        <p:nvSpPr>
          <p:cNvPr id="9" name="Content Placeholder 1">
            <a:extLst>
              <a:ext uri="{FF2B5EF4-FFF2-40B4-BE49-F238E27FC236}">
                <a16:creationId xmlns:a16="http://schemas.microsoft.com/office/drawing/2014/main" id="{ECD27983-E5F0-4BC1-9FD5-AAC775234D39}"/>
              </a:ext>
            </a:extLst>
          </p:cNvPr>
          <p:cNvSpPr txBox="1">
            <a:spLocks/>
          </p:cNvSpPr>
          <p:nvPr/>
        </p:nvSpPr>
        <p:spPr>
          <a:xfrm>
            <a:off x="302285" y="1253331"/>
            <a:ext cx="8350696" cy="559159"/>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350" b="1" i="0" u="none" strike="noStrike" kern="1200" cap="none" spc="0" normalizeH="0" baseline="0" noProof="0" dirty="0">
                <a:ln>
                  <a:noFill/>
                </a:ln>
                <a:solidFill>
                  <a:srgbClr val="404040"/>
                </a:solidFill>
                <a:effectLst/>
                <a:uLnTx/>
                <a:uFillTx/>
                <a:latin typeface="Helvetica" panose="020B0604020202020204" pitchFamily="34" charset="0"/>
                <a:ea typeface="Geneva" charset="0"/>
                <a:cs typeface="Helvetica" panose="020B0604020202020204" pitchFamily="34" charset="0"/>
              </a:rPr>
              <a:t>Discovery Potential</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350" b="0" i="0" u="none" strike="noStrike" kern="1200" cap="none" spc="0" normalizeH="0" baseline="0" noProof="0" dirty="0">
                <a:ln>
                  <a:noFill/>
                </a:ln>
                <a:solidFill>
                  <a:srgbClr val="404040"/>
                </a:solidFill>
                <a:effectLst/>
                <a:uLnTx/>
                <a:uFillTx/>
                <a:latin typeface="Helvetica" panose="020B0604020202020204" pitchFamily="34" charset="0"/>
                <a:ea typeface="Geneva" charset="0"/>
                <a:cs typeface="Helvetica" panose="020B0604020202020204" pitchFamily="34" charset="0"/>
              </a:rPr>
              <a:t>New insights into the building blocks of the universe, searching for new particles including those that could make up dark matter</a:t>
            </a:r>
          </a:p>
        </p:txBody>
      </p:sp>
      <p:sp>
        <p:nvSpPr>
          <p:cNvPr id="12" name="TextBox 11">
            <a:extLst>
              <a:ext uri="{FF2B5EF4-FFF2-40B4-BE49-F238E27FC236}">
                <a16:creationId xmlns:a16="http://schemas.microsoft.com/office/drawing/2014/main" id="{161BCA6A-48A8-434B-97D5-0DD9BEC24DA4}"/>
              </a:ext>
            </a:extLst>
          </p:cNvPr>
          <p:cNvSpPr txBox="1"/>
          <p:nvPr/>
        </p:nvSpPr>
        <p:spPr>
          <a:xfrm>
            <a:off x="678281" y="725630"/>
            <a:ext cx="7598703"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Helvetica" panose="020B0604020202020204" pitchFamily="34" charset="0"/>
                <a:ea typeface="Geneva" charset="0"/>
                <a:cs typeface="Helvetica" panose="020B0604020202020204" pitchFamily="34" charset="0"/>
              </a:rPr>
              <a:t>Vision</a:t>
            </a:r>
            <a:r>
              <a:rPr kumimoji="0" lang="en-US" sz="1400" b="0" i="0" u="none" strike="noStrike" kern="1200" cap="none" spc="0" normalizeH="0" baseline="0" noProof="0" dirty="0">
                <a:ln>
                  <a:noFill/>
                </a:ln>
                <a:solidFill>
                  <a:srgbClr val="404040"/>
                </a:solidFill>
                <a:effectLst/>
                <a:uLnTx/>
                <a:uFillTx/>
                <a:latin typeface="Helvetica" panose="020B0604020202020204" pitchFamily="34" charset="0"/>
                <a:ea typeface="Geneva" charset="0"/>
                <a:cs typeface="Helvetica" panose="020B0604020202020204" pitchFamily="34" charset="0"/>
              </a:rPr>
              <a:t>: Fermilab continues to be the leading U.S. center for CMS and second leading center in the world after our partner CERN</a:t>
            </a:r>
          </a:p>
        </p:txBody>
      </p:sp>
      <p:grpSp>
        <p:nvGrpSpPr>
          <p:cNvPr id="13" name="Group 12">
            <a:extLst>
              <a:ext uri="{FF2B5EF4-FFF2-40B4-BE49-F238E27FC236}">
                <a16:creationId xmlns:a16="http://schemas.microsoft.com/office/drawing/2014/main" id="{90D93FDF-2355-492C-9004-1B9F3D34FA67}"/>
              </a:ext>
            </a:extLst>
          </p:cNvPr>
          <p:cNvGrpSpPr/>
          <p:nvPr/>
        </p:nvGrpSpPr>
        <p:grpSpPr>
          <a:xfrm>
            <a:off x="419219" y="3336556"/>
            <a:ext cx="2413668" cy="1287657"/>
            <a:chOff x="-395113" y="127401"/>
            <a:chExt cx="3596081" cy="1897897"/>
          </a:xfrm>
        </p:grpSpPr>
        <p:pic>
          <p:nvPicPr>
            <p:cNvPr id="14" name="Picture 2">
              <a:extLst>
                <a:ext uri="{FF2B5EF4-FFF2-40B4-BE49-F238E27FC236}">
                  <a16:creationId xmlns:a16="http://schemas.microsoft.com/office/drawing/2014/main" id="{F9184374-BB9C-41C7-BE1A-88F14AA7A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13" y="127401"/>
              <a:ext cx="1897897" cy="189789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5214C5-3BDB-4043-9D7A-1F20E3031CD2}"/>
                </a:ext>
              </a:extLst>
            </p:cNvPr>
            <p:cNvSpPr txBox="1"/>
            <p:nvPr/>
          </p:nvSpPr>
          <p:spPr>
            <a:xfrm>
              <a:off x="1293496" y="651139"/>
              <a:ext cx="1907472" cy="1043364"/>
            </a:xfrm>
            <a:prstGeom prst="rect">
              <a:avLst/>
            </a:prstGeom>
            <a:noFill/>
            <a:ln>
              <a:noFill/>
            </a:ln>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404040"/>
                  </a:solidFill>
                  <a:effectLst/>
                  <a:uLnTx/>
                  <a:uFillTx/>
                  <a:latin typeface="Helvetica" pitchFamily="2" charset="0"/>
                  <a:ea typeface="Geneva" charset="0"/>
                </a:rPr>
                <a:t>Fermilab’s Patty McBride elected next CMS spokesperson</a:t>
              </a:r>
            </a:p>
          </p:txBody>
        </p:sp>
      </p:grpSp>
      <p:pic>
        <p:nvPicPr>
          <p:cNvPr id="20" name="Picture 2">
            <a:extLst>
              <a:ext uri="{FF2B5EF4-FFF2-40B4-BE49-F238E27FC236}">
                <a16:creationId xmlns:a16="http://schemas.microsoft.com/office/drawing/2014/main" id="{8337446C-9745-4764-AAFB-B4145D608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2721" y="-51890"/>
            <a:ext cx="1562753" cy="1172065"/>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a:extLst>
              <a:ext uri="{FF2B5EF4-FFF2-40B4-BE49-F238E27FC236}">
                <a16:creationId xmlns:a16="http://schemas.microsoft.com/office/drawing/2014/main" id="{A727C5DB-DBD7-487F-94C6-AFCC42DAF27E}"/>
              </a:ext>
            </a:extLst>
          </p:cNvPr>
          <p:cNvSpPr txBox="1">
            <a:spLocks/>
          </p:cNvSpPr>
          <p:nvPr/>
        </p:nvSpPr>
        <p:spPr>
          <a:xfrm>
            <a:off x="302285" y="1993360"/>
            <a:ext cx="4269715" cy="1287657"/>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350" b="1" i="0" u="none" strike="noStrike" kern="1200" cap="none" spc="0" normalizeH="0" baseline="0" noProof="0" dirty="0">
                <a:ln>
                  <a:noFill/>
                </a:ln>
                <a:solidFill>
                  <a:srgbClr val="404040"/>
                </a:solidFill>
                <a:effectLst/>
                <a:uLnTx/>
                <a:uFillTx/>
                <a:latin typeface="Helvetica" panose="020B0604020202020204" pitchFamily="34" charset="0"/>
                <a:ea typeface="Geneva" charset="0"/>
                <a:cs typeface="Helvetica" panose="020B0604020202020204" pitchFamily="34" charset="0"/>
              </a:rPr>
              <a:t>CERN is our European sister laboratory and our strong partner in many areas</a:t>
            </a:r>
          </a:p>
          <a:p>
            <a:pPr marL="342900" marR="0" lvl="0" indent="-166688"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200" b="0" i="0" u="none" strike="noStrike" kern="1200" cap="none" spc="0" normalizeH="0" baseline="0" noProof="0" dirty="0">
                <a:ln>
                  <a:noFill/>
                </a:ln>
                <a:solidFill>
                  <a:srgbClr val="404040"/>
                </a:solidFill>
                <a:effectLst/>
                <a:uLnTx/>
                <a:uFillTx/>
                <a:latin typeface="Helvetica" panose="020B0604020202020204" pitchFamily="34" charset="0"/>
                <a:ea typeface="Geneva" charset="0"/>
                <a:cs typeface="Helvetica" panose="020B0604020202020204" pitchFamily="34" charset="0"/>
              </a:rPr>
              <a:t>For more than two decades, Fermilab has played a significant role in the LHC </a:t>
            </a:r>
          </a:p>
          <a:p>
            <a:pPr marL="342900" marR="0" lvl="0" indent="-166688"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200" b="0" i="0" u="none" strike="noStrike" kern="1200" cap="none" spc="0" normalizeH="0" baseline="0" noProof="0" dirty="0">
                <a:ln>
                  <a:noFill/>
                </a:ln>
                <a:solidFill>
                  <a:srgbClr val="404040"/>
                </a:solidFill>
                <a:effectLst/>
                <a:uLnTx/>
                <a:uFillTx/>
                <a:latin typeface="Helvetica" panose="020B0604020202020204" pitchFamily="34" charset="0"/>
                <a:ea typeface="Geneva" charset="0"/>
                <a:cs typeface="Helvetica" panose="020B0604020202020204" pitchFamily="34" charset="0"/>
              </a:rPr>
              <a:t>Now CERN playing a significant role in DUNE</a:t>
            </a:r>
          </a:p>
          <a:p>
            <a:pPr marL="342900" marR="0" lvl="0" indent="-166688"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200" b="0" i="0" u="none" strike="noStrike" kern="1200" cap="none" spc="0" normalizeH="0" baseline="0" noProof="0" dirty="0">
                <a:ln>
                  <a:noFill/>
                </a:ln>
                <a:solidFill>
                  <a:srgbClr val="404040"/>
                </a:solidFill>
                <a:effectLst/>
                <a:uLnTx/>
                <a:uFillTx/>
                <a:latin typeface="Helvetica" panose="020B0604020202020204" pitchFamily="34" charset="0"/>
                <a:ea typeface="Geneva" charset="0"/>
                <a:cs typeface="Helvetica" panose="020B0604020202020204" pitchFamily="34" charset="0"/>
              </a:rPr>
              <a:t>Fermilab is host lab for US CMS (27% of CMS)</a:t>
            </a:r>
          </a:p>
          <a:p>
            <a:pPr marL="230188" marR="0" lvl="0" indent="-230188"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1350" b="0" i="0" u="none" strike="noStrike" kern="1200" cap="none" spc="0" normalizeH="0" baseline="0" noProof="0" dirty="0">
              <a:ln>
                <a:noFill/>
              </a:ln>
              <a:solidFill>
                <a:srgbClr val="404040"/>
              </a:solidFill>
              <a:effectLst/>
              <a:uLnTx/>
              <a:uFillTx/>
              <a:latin typeface="Helvetica" panose="020B0604020202020204" pitchFamily="34" charset="0"/>
              <a:ea typeface="Geneva" charset="0"/>
              <a:cs typeface="Helvetica" panose="020B0604020202020204" pitchFamily="34" charset="0"/>
            </a:endParaRPr>
          </a:p>
        </p:txBody>
      </p:sp>
      <p:pic>
        <p:nvPicPr>
          <p:cNvPr id="5122" name="Picture 2">
            <a:extLst>
              <a:ext uri="{FF2B5EF4-FFF2-40B4-BE49-F238E27FC236}">
                <a16:creationId xmlns:a16="http://schemas.microsoft.com/office/drawing/2014/main" id="{3946954D-015D-4DD0-B84A-D8F491F8D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0434" y="3336557"/>
            <a:ext cx="1982979" cy="13236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MS">
            <a:extLst>
              <a:ext uri="{FF2B5EF4-FFF2-40B4-BE49-F238E27FC236}">
                <a16:creationId xmlns:a16="http://schemas.microsoft.com/office/drawing/2014/main" id="{90D3A7B8-80CC-414D-A6E6-09CDB13F44C6}"/>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988507" y="1904810"/>
            <a:ext cx="3853208" cy="275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64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E034A57-064F-8973-F0E3-FF679756BD47}"/>
              </a:ext>
            </a:extLst>
          </p:cNvPr>
          <p:cNvSpPr/>
          <p:nvPr/>
        </p:nvSpPr>
        <p:spPr>
          <a:xfrm>
            <a:off x="-69985" y="189364"/>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a:extLst>
              <a:ext uri="{FF2B5EF4-FFF2-40B4-BE49-F238E27FC236}">
                <a16:creationId xmlns:a16="http://schemas.microsoft.com/office/drawing/2014/main" id="{68088AC6-F56B-40B4-B2AD-6E39FF80D032}"/>
              </a:ext>
            </a:extLst>
          </p:cNvPr>
          <p:cNvPicPr>
            <a:picLocks noChangeAspect="1"/>
          </p:cNvPicPr>
          <p:nvPr/>
        </p:nvPicPr>
        <p:blipFill rotWithShape="1">
          <a:blip r:embed="rId3"/>
          <a:srcRect t="6245" b="26297"/>
          <a:stretch/>
        </p:blipFill>
        <p:spPr>
          <a:xfrm>
            <a:off x="431174" y="901513"/>
            <a:ext cx="3974904" cy="1759771"/>
          </a:xfrm>
          <a:prstGeom prst="rect">
            <a:avLst/>
          </a:prstGeom>
        </p:spPr>
      </p:pic>
      <p:sp>
        <p:nvSpPr>
          <p:cNvPr id="49" name="TextBox 48">
            <a:extLst>
              <a:ext uri="{FF2B5EF4-FFF2-40B4-BE49-F238E27FC236}">
                <a16:creationId xmlns:a16="http://schemas.microsoft.com/office/drawing/2014/main" id="{05EEF37C-DAAB-488A-B897-2E5C88592EC2}"/>
              </a:ext>
            </a:extLst>
          </p:cNvPr>
          <p:cNvSpPr txBox="1"/>
          <p:nvPr/>
        </p:nvSpPr>
        <p:spPr>
          <a:xfrm>
            <a:off x="399874" y="2330927"/>
            <a:ext cx="3974904"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itchFamily="2" charset="0"/>
              </a:rPr>
              <a:t>HL-LHC Accelerator Upgrade Project</a:t>
            </a:r>
          </a:p>
        </p:txBody>
      </p:sp>
      <p:sp>
        <p:nvSpPr>
          <p:cNvPr id="50" name="TextBox 49">
            <a:extLst>
              <a:ext uri="{FF2B5EF4-FFF2-40B4-BE49-F238E27FC236}">
                <a16:creationId xmlns:a16="http://schemas.microsoft.com/office/drawing/2014/main" id="{AF438CEC-B278-4482-A093-F0AF97FB623D}"/>
              </a:ext>
            </a:extLst>
          </p:cNvPr>
          <p:cNvSpPr txBox="1"/>
          <p:nvPr/>
        </p:nvSpPr>
        <p:spPr>
          <a:xfrm>
            <a:off x="3022905" y="3072037"/>
            <a:ext cx="1606858"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effectLst>
                  <a:outerShdw blurRad="38100" dist="38100" dir="2700000" algn="tl">
                    <a:srgbClr val="000000">
                      <a:alpha val="43137"/>
                    </a:srgbClr>
                  </a:outerShdw>
                </a:effectLst>
                <a:uLnTx/>
                <a:uFillTx/>
                <a:latin typeface="Helvetica" pitchFamily="2" charset="0"/>
              </a:rPr>
              <a:t>HL-LHC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effectLst>
                  <a:outerShdw blurRad="38100" dist="38100" dir="2700000" algn="tl">
                    <a:srgbClr val="000000">
                      <a:alpha val="43137"/>
                    </a:srgbClr>
                  </a:outerShdw>
                </a:effectLst>
                <a:uLnTx/>
                <a:uFillTx/>
                <a:latin typeface="Helvetica" pitchFamily="2" charset="0"/>
              </a:rPr>
              <a:t>CMS Detector Upgrade Project</a:t>
            </a:r>
          </a:p>
        </p:txBody>
      </p:sp>
      <p:sp>
        <p:nvSpPr>
          <p:cNvPr id="24" name="Title 6">
            <a:extLst>
              <a:ext uri="{FF2B5EF4-FFF2-40B4-BE49-F238E27FC236}">
                <a16:creationId xmlns:a16="http://schemas.microsoft.com/office/drawing/2014/main" id="{2B5DA5A0-8817-4091-B7A6-210BAA56A765}"/>
              </a:ext>
            </a:extLst>
          </p:cNvPr>
          <p:cNvSpPr txBox="1">
            <a:spLocks/>
          </p:cNvSpPr>
          <p:nvPr/>
        </p:nvSpPr>
        <p:spPr>
          <a:xfrm>
            <a:off x="334657" y="380688"/>
            <a:ext cx="8207156" cy="362893"/>
          </a:xfrm>
          <a:prstGeom prst="rect">
            <a:avLst/>
          </a:prstGeom>
        </p:spPr>
        <p:txBody>
          <a:bodyPr lIns="0" tIns="0" rIns="0" bIns="0" anchor="b" anchorCtr="0"/>
          <a:lstStyle>
            <a:lvl1pPr algn="l" defTabSz="457200" rtl="0" eaLnBrk="1" fontAlgn="base" hangingPunct="1">
              <a:spcBef>
                <a:spcPct val="0"/>
              </a:spcBef>
              <a:spcAft>
                <a:spcPct val="0"/>
              </a:spcAft>
              <a:defRPr sz="22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950" b="1" i="0" u="none" strike="noStrike" kern="1200" cap="none" spc="0" normalizeH="0" baseline="0" noProof="0">
                <a:ln>
                  <a:noFill/>
                </a:ln>
                <a:solidFill>
                  <a:srgbClr val="004C97"/>
                </a:solidFill>
                <a:effectLst/>
                <a:uLnTx/>
                <a:uFillTx/>
                <a:latin typeface="Helvetica" pitchFamily="2" charset="0"/>
              </a:rPr>
              <a:t>World-leading capabilities / recent achievements  </a:t>
            </a:r>
            <a:br>
              <a:rPr kumimoji="0" lang="en-US" sz="2000" b="1" i="0" u="none" strike="noStrike" kern="1200" cap="none" spc="0" normalizeH="0" baseline="0" noProof="0">
                <a:ln>
                  <a:noFill/>
                </a:ln>
                <a:solidFill>
                  <a:srgbClr val="004C97"/>
                </a:solidFill>
                <a:effectLst/>
                <a:uLnTx/>
                <a:uFillTx/>
                <a:latin typeface="Helvetica" pitchFamily="2" charset="0"/>
              </a:rPr>
            </a:br>
            <a:r>
              <a:rPr kumimoji="0" lang="en-US" sz="1950" b="1" i="1" u="none" strike="noStrike" kern="1200" cap="none" spc="0" normalizeH="0" baseline="0" noProof="0">
                <a:ln>
                  <a:noFill/>
                </a:ln>
                <a:solidFill>
                  <a:srgbClr val="004C97"/>
                </a:solidFill>
                <a:effectLst/>
                <a:uLnTx/>
                <a:uFillTx/>
                <a:latin typeface="Helvetica"/>
              </a:rPr>
              <a:t>Collider Science</a:t>
            </a:r>
            <a:endParaRPr kumimoji="0" lang="en-US" sz="1950" b="1" i="0" u="none" strike="noStrike" kern="1200" cap="none" spc="0" normalizeH="0" baseline="0" noProof="0">
              <a:ln>
                <a:noFill/>
              </a:ln>
              <a:solidFill>
                <a:srgbClr val="004C97"/>
              </a:solidFill>
              <a:effectLst/>
              <a:highlight>
                <a:srgbClr val="FFFF00"/>
              </a:highlight>
              <a:uLnTx/>
              <a:uFillTx/>
              <a:latin typeface="Helvetica"/>
            </a:endParaRPr>
          </a:p>
        </p:txBody>
      </p:sp>
      <p:grpSp>
        <p:nvGrpSpPr>
          <p:cNvPr id="25" name="Group 24">
            <a:extLst>
              <a:ext uri="{FF2B5EF4-FFF2-40B4-BE49-F238E27FC236}">
                <a16:creationId xmlns:a16="http://schemas.microsoft.com/office/drawing/2014/main" id="{08536F69-EF5A-4874-AB80-567607303AA2}"/>
              </a:ext>
            </a:extLst>
          </p:cNvPr>
          <p:cNvGrpSpPr/>
          <p:nvPr/>
        </p:nvGrpSpPr>
        <p:grpSpPr>
          <a:xfrm>
            <a:off x="4661662" y="757048"/>
            <a:ext cx="4324510" cy="3558322"/>
            <a:chOff x="462473" y="798964"/>
            <a:chExt cx="2650836" cy="3942067"/>
          </a:xfrm>
        </p:grpSpPr>
        <p:sp>
          <p:nvSpPr>
            <p:cNvPr id="26" name="Rectangle 25">
              <a:extLst>
                <a:ext uri="{FF2B5EF4-FFF2-40B4-BE49-F238E27FC236}">
                  <a16:creationId xmlns:a16="http://schemas.microsoft.com/office/drawing/2014/main" id="{59480CD8-F327-41FE-8CBE-3DD1DD5A4F17}"/>
                </a:ext>
              </a:extLst>
            </p:cNvPr>
            <p:cNvSpPr/>
            <p:nvPr/>
          </p:nvSpPr>
          <p:spPr>
            <a:xfrm>
              <a:off x="462595" y="798964"/>
              <a:ext cx="2604211" cy="3545567"/>
            </a:xfrm>
            <a:prstGeom prst="rect">
              <a:avLst/>
            </a:prstGeom>
            <a:gradFill>
              <a:gsLst>
                <a:gs pos="0">
                  <a:srgbClr val="A7A8AA"/>
                </a:gs>
                <a:gs pos="25000">
                  <a:srgbClr val="A7A8AA">
                    <a:alpha val="60000"/>
                  </a:srgbClr>
                </a:gs>
                <a:gs pos="100000">
                  <a:schemeClr val="accent4">
                    <a:tint val="23500"/>
                    <a:satMod val="160000"/>
                    <a:lumMod val="0"/>
                    <a:lumOff val="100000"/>
                  </a:schemeClr>
                </a:gs>
              </a:gsLst>
              <a:lin ang="5400000" scaled="1"/>
            </a:gradFill>
            <a:ln>
              <a:noFill/>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087"/>
                </a:solidFill>
                <a:effectLst/>
                <a:uLnTx/>
                <a:uFillTx/>
                <a:latin typeface="Arial"/>
                <a:ea typeface="+mn-ea"/>
                <a:cs typeface="+mn-cs"/>
              </a:endParaRPr>
            </a:p>
          </p:txBody>
        </p:sp>
        <p:sp>
          <p:nvSpPr>
            <p:cNvPr id="27" name="TextBox 26">
              <a:extLst>
                <a:ext uri="{FF2B5EF4-FFF2-40B4-BE49-F238E27FC236}">
                  <a16:creationId xmlns:a16="http://schemas.microsoft.com/office/drawing/2014/main" id="{0FCF7AB3-DCCC-4631-9C34-137C191AE6DF}"/>
                </a:ext>
              </a:extLst>
            </p:cNvPr>
            <p:cNvSpPr txBox="1"/>
            <p:nvPr/>
          </p:nvSpPr>
          <p:spPr>
            <a:xfrm>
              <a:off x="481781" y="1348394"/>
              <a:ext cx="2631528" cy="3392637"/>
            </a:xfrm>
            <a:prstGeom prst="rect">
              <a:avLst/>
            </a:prstGeom>
            <a:noFill/>
          </p:spPr>
          <p:txBody>
            <a:bodyPr wrap="square" lIns="91440" tIns="45720" rIns="91440" bIns="45720" rtlCol="0" anchor="t">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404040"/>
                  </a:solidFill>
                  <a:effectLst/>
                  <a:uLnTx/>
                  <a:uFillTx/>
                  <a:latin typeface="Helvetica"/>
                  <a:cs typeface="Helvetica"/>
                </a:rPr>
                <a:t>CDF collaboration at Fermilab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404040"/>
                  </a:solidFill>
                  <a:effectLst/>
                  <a:uLnTx/>
                  <a:uFillTx/>
                  <a:latin typeface="Helvetica"/>
                  <a:cs typeface="Helvetica"/>
                </a:rPr>
                <a:t>announced most precise measurement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404040"/>
                  </a:solidFill>
                  <a:effectLst/>
                  <a:uLnTx/>
                  <a:uFillTx/>
                  <a:latin typeface="Helvetica"/>
                  <a:cs typeface="Helvetica"/>
                </a:rPr>
                <a:t>of W boson mass to be in tension with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404040"/>
                  </a:solidFill>
                  <a:effectLst/>
                  <a:uLnTx/>
                  <a:uFillTx/>
                  <a:latin typeface="Helvetica"/>
                  <a:cs typeface="Helvetica"/>
                </a:rPr>
                <a:t>the Standard Model, April 2022</a:t>
              </a:r>
              <a:endParaRPr kumimoji="0" lang="en-US" sz="1200" b="0" i="0" u="none" strike="noStrike" kern="1200" cap="none" spc="0" normalizeH="0" baseline="0" noProof="0" dirty="0">
                <a:ln>
                  <a:noFill/>
                </a:ln>
                <a:solidFill>
                  <a:srgbClr val="003087"/>
                </a:solidFill>
                <a:effectLst/>
                <a:uLnTx/>
                <a:uFillTx/>
                <a:latin typeface="Calibri"/>
                <a:cs typeface="Calibri"/>
              </a:endParaRPr>
            </a:p>
            <a:p>
              <a:pPr marL="0" marR="0" lvl="0" indent="0" algn="l" defTabSz="457200" rtl="0" eaLnBrk="1" fontAlgn="base" latinLnBrk="0" hangingPunct="1">
                <a:lnSpc>
                  <a:spcPct val="100000"/>
                </a:lnSpc>
                <a:spcBef>
                  <a:spcPts val="300"/>
                </a:spcBef>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404040"/>
                </a:solidFill>
                <a:effectLst/>
                <a:uLnTx/>
                <a:uFillTx/>
                <a:latin typeface="Helvetica"/>
              </a:endParaRPr>
            </a:p>
            <a:p>
              <a:pPr marL="114300" marR="0" lvl="0" indent="-114300" algn="l" defTabSz="457200" rtl="0" eaLnBrk="1" fontAlgn="base" latinLnBrk="0" hangingPunct="1">
                <a:lnSpc>
                  <a:spcPct val="100000"/>
                </a:lnSpc>
                <a:spcBef>
                  <a:spcPts val="300"/>
                </a:spcBef>
                <a:spcAft>
                  <a:spcPct val="0"/>
                </a:spcAft>
                <a:buClrTx/>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404040"/>
                  </a:solidFill>
                  <a:effectLst/>
                  <a:uLnTx/>
                  <a:uFillTx/>
                  <a:latin typeface="Helvetica"/>
                </a:rPr>
                <a:t>Continued extracting science from data collected during LHC Run 2, </a:t>
              </a:r>
              <a:r>
                <a:rPr kumimoji="0" lang="en-US" sz="1200" b="1" i="0" u="none" strike="noStrike" kern="1200" cap="none" spc="0" normalizeH="0" baseline="0" noProof="0" dirty="0">
                  <a:ln>
                    <a:noFill/>
                  </a:ln>
                  <a:solidFill>
                    <a:srgbClr val="404040"/>
                  </a:solidFill>
                  <a:effectLst/>
                  <a:uLnTx/>
                  <a:uFillTx/>
                  <a:latin typeface="Helvetica"/>
                </a:rPr>
                <a:t>1100+ publications as of today​</a:t>
              </a:r>
              <a:endParaRPr kumimoji="0" lang="en-US" sz="2400" b="0" i="0" u="none" strike="noStrike" kern="1200" cap="none" spc="0" normalizeH="0" baseline="0" noProof="0" dirty="0">
                <a:ln>
                  <a:noFill/>
                </a:ln>
                <a:solidFill>
                  <a:srgbClr val="003087"/>
                </a:solidFill>
                <a:effectLst/>
                <a:uLnTx/>
                <a:uFillTx/>
                <a:latin typeface="Calibri" charset="0"/>
              </a:endParaRPr>
            </a:p>
            <a:p>
              <a:pPr marL="114300" marR="0" lvl="0" indent="-114300" algn="l" defTabSz="457200" rtl="0" eaLnBrk="1" fontAlgn="base" latinLnBrk="0" hangingPunct="1">
                <a:lnSpc>
                  <a:spcPct val="100000"/>
                </a:lnSpc>
                <a:spcBef>
                  <a:spcPts val="300"/>
                </a:spcBef>
                <a:spcAft>
                  <a:spcPct val="0"/>
                </a:spcAft>
                <a:buClrTx/>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404040"/>
                  </a:solidFill>
                  <a:effectLst/>
                  <a:uLnTx/>
                  <a:uFillTx/>
                  <a:latin typeface="Helvetica"/>
                </a:rPr>
                <a:t>World class science expected with early data thanks to increased collision energy and novel detector capabilities, including software and computing ​</a:t>
              </a:r>
            </a:p>
            <a:p>
              <a:pPr marL="114300" marR="0" lvl="0" indent="-114300" algn="l" defTabSz="457200" rtl="0" eaLnBrk="1" fontAlgn="base" latinLnBrk="0" hangingPunct="1">
                <a:lnSpc>
                  <a:spcPct val="100000"/>
                </a:lnSpc>
                <a:spcBef>
                  <a:spcPts val="300"/>
                </a:spcBef>
                <a:spcAft>
                  <a:spcPct val="0"/>
                </a:spcAft>
                <a:buClrTx/>
                <a:buSzPct val="100000"/>
                <a:buFont typeface="Arial" panose="020B0604020202020204" pitchFamily="34" charset="0"/>
                <a:buChar char="•"/>
                <a:tabLst/>
                <a:defRPr/>
              </a:pPr>
              <a:r>
                <a:rPr kumimoji="0" lang="en-US" sz="1200" b="1" i="0" u="none" strike="noStrike" kern="1200" cap="none" spc="0" normalizeH="0" baseline="0" noProof="0" dirty="0">
                  <a:ln>
                    <a:noFill/>
                  </a:ln>
                  <a:solidFill>
                    <a:srgbClr val="404040"/>
                  </a:solidFill>
                  <a:effectLst/>
                  <a:uLnTx/>
                  <a:uFillTx/>
                  <a:latin typeface="Helvetica"/>
                </a:rPr>
                <a:t>Advanced HL-LHC AUP and HL-LHC CMS detector upgrade projects </a:t>
              </a:r>
              <a:endParaRPr kumimoji="0" lang="en-US" sz="1200" b="1" i="0" u="none" strike="noStrike" kern="1200" cap="none" spc="0" normalizeH="0" baseline="0" noProof="0" dirty="0">
                <a:ln>
                  <a:noFill/>
                </a:ln>
                <a:solidFill>
                  <a:srgbClr val="404040"/>
                </a:solidFill>
                <a:effectLst/>
                <a:uLnTx/>
                <a:uFillTx/>
                <a:latin typeface="Helvetica" pitchFamily="2" charset="0"/>
              </a:endParaRPr>
            </a:p>
            <a:p>
              <a:pPr marL="458470" marR="0" lvl="1" indent="-229870" algn="l" defTabSz="457200" rtl="0" eaLnBrk="1" fontAlgn="base" latinLnBrk="0" hangingPunct="1">
                <a:lnSpc>
                  <a:spcPct val="100000"/>
                </a:lnSpc>
                <a:spcBef>
                  <a:spcPts val="300"/>
                </a:spcBef>
                <a:spcAft>
                  <a:spcPct val="0"/>
                </a:spcAft>
                <a:buClrTx/>
                <a:buSzPct val="100000"/>
                <a:buFont typeface="System Font Regular"/>
                <a:buChar char="-"/>
                <a:tabLst/>
                <a:defRPr/>
              </a:pPr>
              <a:r>
                <a:rPr kumimoji="0" lang="en-US" sz="1100" b="0" i="0" u="none" strike="noStrike" kern="1200" cap="none" spc="0" normalizeH="0" baseline="0" noProof="0" dirty="0">
                  <a:ln>
                    <a:noFill/>
                  </a:ln>
                  <a:solidFill>
                    <a:srgbClr val="404040"/>
                  </a:solidFill>
                  <a:effectLst/>
                  <a:uLnTx/>
                  <a:uFillTx/>
                  <a:latin typeface="Helvetica"/>
                </a:rPr>
                <a:t>AUP received CD-3 approval and CMS CD-3b (CD-2 scheduled FY23)​</a:t>
              </a:r>
            </a:p>
            <a:p>
              <a:pPr marL="114300" marR="0" lvl="0" indent="-114300" algn="l" defTabSz="457200" rtl="0" eaLnBrk="1" fontAlgn="base" latinLnBrk="0" hangingPunct="1">
                <a:lnSpc>
                  <a:spcPct val="100000"/>
                </a:lnSpc>
                <a:spcBef>
                  <a:spcPts val="300"/>
                </a:spcBef>
                <a:spcAft>
                  <a:spcPct val="0"/>
                </a:spcAft>
                <a:buClrTx/>
                <a:buSzPct val="100000"/>
                <a:buFont typeface="Arial" panose="020B0604020202020204" pitchFamily="34" charset="0"/>
                <a:buChar char="•"/>
                <a:tabLst/>
                <a:defRPr/>
              </a:pPr>
              <a:r>
                <a:rPr kumimoji="0" lang="en-US" sz="1200" b="1" i="0" u="none" strike="noStrike" kern="1200" cap="none" spc="0" normalizeH="0" baseline="0" noProof="0" dirty="0">
                  <a:ln>
                    <a:noFill/>
                  </a:ln>
                  <a:solidFill>
                    <a:srgbClr val="404040"/>
                  </a:solidFill>
                  <a:effectLst/>
                  <a:uLnTx/>
                  <a:uFillTx/>
                  <a:latin typeface="Helvetica"/>
                </a:rPr>
                <a:t>Fermilab’s Patty McBride elected CMS spokesperson</a:t>
              </a:r>
            </a:p>
          </p:txBody>
        </p:sp>
        <p:sp>
          <p:nvSpPr>
            <p:cNvPr id="28" name="Rectangle 27">
              <a:extLst>
                <a:ext uri="{FF2B5EF4-FFF2-40B4-BE49-F238E27FC236}">
                  <a16:creationId xmlns:a16="http://schemas.microsoft.com/office/drawing/2014/main" id="{1DE6068E-2E77-4CDF-9B37-BE76B5325DBF}"/>
                </a:ext>
              </a:extLst>
            </p:cNvPr>
            <p:cNvSpPr/>
            <p:nvPr/>
          </p:nvSpPr>
          <p:spPr>
            <a:xfrm>
              <a:off x="462594" y="798964"/>
              <a:ext cx="2604090" cy="448707"/>
            </a:xfrm>
            <a:prstGeom prst="rect">
              <a:avLst/>
            </a:prstGeom>
            <a:solidFill>
              <a:srgbClr val="004C97"/>
            </a:solidFill>
            <a:ln w="3175">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5B9A592D-C721-459B-AF6C-421D5671D9CB}"/>
                </a:ext>
              </a:extLst>
            </p:cNvPr>
            <p:cNvSpPr txBox="1"/>
            <p:nvPr/>
          </p:nvSpPr>
          <p:spPr>
            <a:xfrm>
              <a:off x="462473" y="875363"/>
              <a:ext cx="2604211" cy="375065"/>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elvetica" pitchFamily="2" charset="0"/>
                  <a:ea typeface="+mn-ea"/>
                  <a:cs typeface="+mn-cs"/>
                </a:rPr>
                <a:t>Recent Achievements</a:t>
              </a:r>
            </a:p>
          </p:txBody>
        </p:sp>
      </p:grpSp>
      <p:sp>
        <p:nvSpPr>
          <p:cNvPr id="2" name="Date Placeholder 1">
            <a:extLst>
              <a:ext uri="{FF2B5EF4-FFF2-40B4-BE49-F238E27FC236}">
                <a16:creationId xmlns:a16="http://schemas.microsoft.com/office/drawing/2014/main" id="{8CF1D15E-C9BF-4C2F-8BA4-033F9EB572E4}"/>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D6F4D9F7-58D1-4F85-ACEE-855A86221884}"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3" name="Footer Placeholder 2">
            <a:extLst>
              <a:ext uri="{FF2B5EF4-FFF2-40B4-BE49-F238E27FC236}">
                <a16:creationId xmlns:a16="http://schemas.microsoft.com/office/drawing/2014/main" id="{1A1715B4-CEEC-4B0C-818A-E57454189178}"/>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33C84532-452C-4F43-B02E-D8F0FAD68A94}"/>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19</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30" name="TextBox 29">
            <a:extLst>
              <a:ext uri="{FF2B5EF4-FFF2-40B4-BE49-F238E27FC236}">
                <a16:creationId xmlns:a16="http://schemas.microsoft.com/office/drawing/2014/main" id="{9677ECF5-F40B-4EE9-9812-89813C0732CB}"/>
              </a:ext>
            </a:extLst>
          </p:cNvPr>
          <p:cNvSpPr txBox="1"/>
          <p:nvPr/>
        </p:nvSpPr>
        <p:spPr>
          <a:xfrm>
            <a:off x="380828" y="4551811"/>
            <a:ext cx="7411893" cy="584775"/>
          </a:xfrm>
          <a:prstGeom prst="rect">
            <a:avLst/>
          </a:prstGeom>
          <a:solidFill>
            <a:srgbClr val="004C97"/>
          </a:solidFill>
        </p:spPr>
        <p:txBody>
          <a:bodyPr wrap="square" lIns="91440" tIns="45720" rIns="91440" bIns="45720" rtlCol="0"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Helvetica"/>
                <a:cs typeface="Helvetica"/>
              </a:rPr>
              <a:t>Fermilab Accelerator and Detector R&amp;D supports HL-LHC Upgrades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Helvetica"/>
                <a:cs typeface="Helvetica"/>
              </a:rPr>
              <a:t>and the Future Circular Collider (FCC) at CERN</a:t>
            </a:r>
            <a:endParaRPr kumimoji="0" lang="en-US" sz="1600" b="1" i="1" u="none" strike="noStrike" kern="120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endParaRPr>
          </a:p>
        </p:txBody>
      </p:sp>
      <p:pic>
        <p:nvPicPr>
          <p:cNvPr id="1026" name="Picture 2">
            <a:extLst>
              <a:ext uri="{FF2B5EF4-FFF2-40B4-BE49-F238E27FC236}">
                <a16:creationId xmlns:a16="http://schemas.microsoft.com/office/drawing/2014/main" id="{111845CA-18B9-3061-54BB-3E5AE63CB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165" y="406424"/>
            <a:ext cx="1309307" cy="166620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E18ABA63-169B-4E81-8744-4116B048E001}"/>
              </a:ext>
            </a:extLst>
          </p:cNvPr>
          <p:cNvPicPr>
            <a:picLocks noChangeAspect="1"/>
          </p:cNvPicPr>
          <p:nvPr/>
        </p:nvPicPr>
        <p:blipFill>
          <a:blip r:embed="rId5"/>
          <a:stretch>
            <a:fillRect/>
          </a:stretch>
        </p:blipFill>
        <p:spPr>
          <a:xfrm>
            <a:off x="486270" y="2679939"/>
            <a:ext cx="2505335" cy="1861415"/>
          </a:xfrm>
          <a:prstGeom prst="rect">
            <a:avLst/>
          </a:prstGeom>
        </p:spPr>
      </p:pic>
      <p:sp>
        <p:nvSpPr>
          <p:cNvPr id="4" name="TextBox 3">
            <a:extLst>
              <a:ext uri="{FF2B5EF4-FFF2-40B4-BE49-F238E27FC236}">
                <a16:creationId xmlns:a16="http://schemas.microsoft.com/office/drawing/2014/main" id="{8C320F59-8478-4204-A407-9E3BE7358392}"/>
              </a:ext>
            </a:extLst>
          </p:cNvPr>
          <p:cNvSpPr txBox="1"/>
          <p:nvPr/>
        </p:nvSpPr>
        <p:spPr>
          <a:xfrm>
            <a:off x="433466" y="2679938"/>
            <a:ext cx="3974904" cy="1828355"/>
          </a:xfrm>
          <a:prstGeom prst="rect">
            <a:avLst/>
          </a:prstGeom>
          <a:noFill/>
          <a:ln w="28575">
            <a:solidFill>
              <a:schemeClr val="tx1"/>
            </a:solidFill>
          </a:ln>
        </p:spPr>
        <p:txBody>
          <a:bodyPr wrap="square" rtlCol="0">
            <a:spAutoFit/>
          </a:bodyPr>
          <a:lstStyle/>
          <a:p>
            <a:endParaRPr lang="en-US" dirty="0"/>
          </a:p>
        </p:txBody>
      </p:sp>
      <p:pic>
        <p:nvPicPr>
          <p:cNvPr id="20" name="Content Placeholder 6">
            <a:extLst>
              <a:ext uri="{FF2B5EF4-FFF2-40B4-BE49-F238E27FC236}">
                <a16:creationId xmlns:a16="http://schemas.microsoft.com/office/drawing/2014/main" id="{565FF385-838F-4C90-AD01-F4344D7DDC7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4403" t="23578" r="9961" b="13621"/>
          <a:stretch/>
        </p:blipFill>
        <p:spPr>
          <a:xfrm>
            <a:off x="8716515" y="40468"/>
            <a:ext cx="312907" cy="331475"/>
          </a:xfrm>
          <a:prstGeom prst="rect">
            <a:avLst/>
          </a:prstGeom>
          <a:ln>
            <a:noFill/>
          </a:ln>
        </p:spPr>
      </p:pic>
    </p:spTree>
    <p:extLst>
      <p:ext uri="{BB962C8B-B14F-4D97-AF65-F5344CB8AC3E}">
        <p14:creationId xmlns:p14="http://schemas.microsoft.com/office/powerpoint/2010/main" val="490545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t="-12000" b="-12000"/>
          </a:stretch>
        </a:blip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A67C60C6-B0D8-4B01-B7D0-16022BA8BF2C}"/>
              </a:ext>
            </a:extLst>
          </p:cNvPr>
          <p:cNvSpPr txBox="1">
            <a:spLocks/>
          </p:cNvSpPr>
          <p:nvPr/>
        </p:nvSpPr>
        <p:spPr>
          <a:xfrm>
            <a:off x="228600" y="188814"/>
            <a:ext cx="8686800" cy="320908"/>
          </a:xfrm>
          <a:prstGeom prst="rect">
            <a:avLst/>
          </a:prstGeom>
        </p:spPr>
        <p:txBody>
          <a:bodyPr/>
          <a:lstStyle>
            <a:lvl1pPr algn="l" defTabSz="457189"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189"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378"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566"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754"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950" b="1" i="0" u="none" strike="noStrike" kern="1200" cap="none" spc="0" normalizeH="0" baseline="0" noProof="0" dirty="0">
                <a:ln>
                  <a:noFill/>
                </a:ln>
                <a:solidFill>
                  <a:srgbClr val="003087"/>
                </a:solidFill>
                <a:effectLst/>
                <a:uLnTx/>
                <a:uFillTx/>
                <a:latin typeface="Helvetica"/>
              </a:rPr>
              <a:t>Fermilab at a Glance</a:t>
            </a:r>
          </a:p>
        </p:txBody>
      </p:sp>
      <p:sp>
        <p:nvSpPr>
          <p:cNvPr id="12" name="Content Placeholder 5">
            <a:extLst>
              <a:ext uri="{FF2B5EF4-FFF2-40B4-BE49-F238E27FC236}">
                <a16:creationId xmlns:a16="http://schemas.microsoft.com/office/drawing/2014/main" id="{F6E93CF6-6946-416D-BF0D-37F0973BDD76}"/>
              </a:ext>
            </a:extLst>
          </p:cNvPr>
          <p:cNvSpPr txBox="1">
            <a:spLocks/>
          </p:cNvSpPr>
          <p:nvPr/>
        </p:nvSpPr>
        <p:spPr>
          <a:xfrm>
            <a:off x="346722" y="929898"/>
            <a:ext cx="2416357" cy="3826877"/>
          </a:xfrm>
          <a:prstGeom prst="rect">
            <a:avLst/>
          </a:prstGeom>
          <a:gradFill flip="none" rotWithShape="1">
            <a:gsLst>
              <a:gs pos="0">
                <a:srgbClr val="63666A">
                  <a:alpha val="84000"/>
                </a:srgbClr>
              </a:gs>
              <a:gs pos="51000">
                <a:srgbClr val="63666A">
                  <a:alpha val="83245"/>
                </a:srgbClr>
              </a:gs>
              <a:gs pos="94995">
                <a:srgbClr val="63666A">
                  <a:alpha val="38357"/>
                </a:srgbClr>
              </a:gs>
              <a:gs pos="87000">
                <a:srgbClr val="63666A">
                  <a:alpha val="55000"/>
                </a:srgbClr>
              </a:gs>
              <a:gs pos="100000">
                <a:schemeClr val="accent6">
                  <a:lumMod val="60000"/>
                  <a:lumOff val="40000"/>
                  <a:alpha val="0"/>
                </a:schemeClr>
              </a:gs>
            </a:gsLst>
            <a:lin ang="0" scaled="1"/>
            <a:tileRect/>
          </a:gradFill>
        </p:spPr>
        <p:txBody>
          <a:bodyPr lIns="0" tIns="0" rIns="0" bIns="0" anchor="ctr"/>
          <a:lstStyle>
            <a:lvl1pPr marL="342900" indent="-342900" algn="l" defTabSz="457200" rtl="0" eaLnBrk="1" fontAlgn="base" hangingPunct="1">
              <a:spcBef>
                <a:spcPts val="1200"/>
              </a:spcBef>
              <a:spcAft>
                <a:spcPct val="0"/>
              </a:spcAft>
              <a:buFont typeface="Arial" charset="0"/>
              <a:buChar char="•"/>
              <a:defRPr sz="2400" kern="1200">
                <a:solidFill>
                  <a:srgbClr val="000000"/>
                </a:solidFill>
                <a:latin typeface="Helvetica"/>
                <a:ea typeface="Geneva" charset="0"/>
                <a:cs typeface="ＭＳ Ｐゴシック" charset="0"/>
              </a:defRPr>
            </a:lvl1pPr>
            <a:lvl2pPr marL="742950" indent="-285750" algn="l" defTabSz="457200" rtl="0" eaLnBrk="1" fontAlgn="base" hangingPunct="1">
              <a:spcBef>
                <a:spcPts val="200"/>
              </a:spcBef>
              <a:spcAft>
                <a:spcPct val="0"/>
              </a:spcAft>
              <a:buFont typeface="Arial" charset="0"/>
              <a:buChar char="–"/>
              <a:defRPr sz="2200" kern="1200">
                <a:solidFill>
                  <a:schemeClr val="tx2"/>
                </a:solidFill>
                <a:latin typeface="Helvetica"/>
                <a:ea typeface="ＭＳ Ｐゴシック" charset="0"/>
                <a:cs typeface="ＭＳ Ｐゴシック" charset="0"/>
              </a:defRPr>
            </a:lvl2pPr>
            <a:lvl3pPr marL="1143000" indent="-228600" algn="l" defTabSz="457200" rtl="0" eaLnBrk="1" fontAlgn="base" hangingPunct="1">
              <a:spcBef>
                <a:spcPts val="0"/>
              </a:spcBef>
              <a:spcAft>
                <a:spcPct val="0"/>
              </a:spcAft>
              <a:buFont typeface="Arial" charset="0"/>
              <a:buChar char="•"/>
              <a:defRPr sz="2000" kern="1200">
                <a:solidFill>
                  <a:srgbClr val="000000"/>
                </a:solidFill>
                <a:latin typeface="Helvetica"/>
                <a:ea typeface="ＭＳ Ｐゴシック" charset="0"/>
                <a:cs typeface="ＭＳ Ｐゴシック" charset="0"/>
              </a:defRPr>
            </a:lvl3pPr>
            <a:lvl4pPr marL="1600200" indent="-228600" algn="l" defTabSz="457200" rtl="0" eaLnBrk="1" fontAlgn="base" hangingPunct="1">
              <a:spcBef>
                <a:spcPts val="0"/>
              </a:spcBef>
              <a:spcAft>
                <a:spcPct val="0"/>
              </a:spcAft>
              <a:buFont typeface="Arial" charset="0"/>
              <a:buChar char="–"/>
              <a:defRPr sz="1800" kern="1200">
                <a:solidFill>
                  <a:srgbClr val="000000"/>
                </a:solidFill>
                <a:latin typeface="Helvetica"/>
                <a:ea typeface="ＭＳ Ｐゴシック" charset="0"/>
                <a:cs typeface="ＭＳ Ｐゴシック" charset="0"/>
              </a:defRPr>
            </a:lvl4pPr>
            <a:lvl5pPr marL="2057400" indent="-228600" algn="l" defTabSz="457200" rtl="0" eaLnBrk="1" fontAlgn="base" hangingPunct="1">
              <a:spcBef>
                <a:spcPts val="0"/>
              </a:spcBef>
              <a:spcAft>
                <a:spcPct val="0"/>
              </a:spcAft>
              <a:buFont typeface="Arial"/>
              <a:buChar char="•"/>
              <a:defRPr sz="1600" kern="1200">
                <a:solidFill>
                  <a:srgbClr val="00000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6075" marR="0" lvl="0" indent="-198438" algn="l" defTabSz="342900" rtl="0" eaLnBrk="1" fontAlgn="base" latinLnBrk="0" hangingPunct="1">
              <a:lnSpc>
                <a:spcPct val="100000"/>
              </a:lnSpc>
              <a:spcBef>
                <a:spcPts val="900"/>
              </a:spcBef>
              <a:spcAft>
                <a:spcPct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Helvetica"/>
              </a:rPr>
              <a:t>America's particle physics and accelerator laboratory</a:t>
            </a:r>
          </a:p>
          <a:p>
            <a:pPr marL="346075" marR="0" lvl="0" indent="-198438" algn="l" defTabSz="342900" rtl="0" eaLnBrk="1" fontAlgn="base" latinLnBrk="0" hangingPunct="1">
              <a:lnSpc>
                <a:spcPct val="100000"/>
              </a:lnSpc>
              <a:spcBef>
                <a:spcPts val="45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cs typeface="Helvetica" panose="020B0604020202020204" pitchFamily="34" charset="0"/>
              </a:rPr>
              <a:t>Operates the largest US particle accelerator complex</a:t>
            </a:r>
          </a:p>
          <a:p>
            <a:pPr marL="346075" marR="0" lvl="0" indent="-198438" algn="l" defTabSz="342900" rtl="0" eaLnBrk="1" fontAlgn="base" latinLnBrk="0" hangingPunct="1">
              <a:lnSpc>
                <a:spcPct val="100000"/>
              </a:lnSpc>
              <a:spcBef>
                <a:spcPts val="900"/>
              </a:spcBef>
              <a:spcAft>
                <a:spcPct val="0"/>
              </a:spcAft>
              <a:buClrTx/>
              <a:buSzTx/>
              <a:buFont typeface="Arial" charset="0"/>
              <a:buChar char="•"/>
              <a:tabLst/>
              <a:defRPr/>
            </a:pPr>
            <a:r>
              <a:rPr kumimoji="0" lang="en-US" sz="13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Helvetica"/>
              </a:rPr>
              <a:t>~1,900 staff and </a:t>
            </a:r>
            <a:r>
              <a:rPr kumimoji="0" lang="en-US" sz="13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Helvetica" pitchFamily="2" charset="0"/>
              </a:rPr>
              <a:t>~$600M/year budget </a:t>
            </a:r>
            <a:endParaRPr kumimoji="0" lang="en-US" sz="13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Helvetica"/>
            </a:endParaRPr>
          </a:p>
          <a:p>
            <a:pPr marL="346075" marR="0" lvl="0" indent="-198438" algn="l" defTabSz="342900" rtl="0" eaLnBrk="1" fontAlgn="base" latinLnBrk="0" hangingPunct="1">
              <a:lnSpc>
                <a:spcPct val="100000"/>
              </a:lnSpc>
              <a:spcBef>
                <a:spcPts val="900"/>
              </a:spcBef>
              <a:spcAft>
                <a:spcPct val="0"/>
              </a:spcAft>
              <a:buClrTx/>
              <a:buSzTx/>
              <a:buFont typeface="Arial" charset="0"/>
              <a:buChar char="•"/>
              <a:tabLst>
                <a:tab pos="2222500" algn="l"/>
              </a:tabLst>
              <a:defRPr/>
            </a:pPr>
            <a:r>
              <a:rPr kumimoji="0" lang="en-US" sz="13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Helvetica"/>
              </a:rPr>
              <a:t>6,800 acres of federal land</a:t>
            </a:r>
          </a:p>
          <a:p>
            <a:pPr marL="346075" marR="0" lvl="0" indent="-198438" algn="l" defTabSz="342900" rtl="0" eaLnBrk="1" fontAlgn="base" latinLnBrk="0" hangingPunct="1">
              <a:lnSpc>
                <a:spcPct val="100000"/>
              </a:lnSpc>
              <a:spcBef>
                <a:spcPts val="900"/>
              </a:spcBef>
              <a:spcAft>
                <a:spcPct val="0"/>
              </a:spcAft>
              <a:buClrTx/>
              <a:buSzTx/>
              <a:buFont typeface="Arial" charset="0"/>
              <a:buChar char="•"/>
              <a:tabLst/>
              <a:defRPr/>
            </a:pPr>
            <a:r>
              <a:rPr kumimoji="0" lang="en-US" sz="13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Helvetica"/>
              </a:rPr>
              <a:t>Facilities used by 4,000 scientists from &gt;50 countries </a:t>
            </a:r>
          </a:p>
          <a:p>
            <a:pPr marL="147637" marR="0" lvl="0" indent="0" algn="l" defTabSz="342900" rtl="0" eaLnBrk="1" fontAlgn="base" latinLnBrk="0" hangingPunct="1">
              <a:lnSpc>
                <a:spcPct val="100000"/>
              </a:lnSpc>
              <a:spcBef>
                <a:spcPts val="900"/>
              </a:spcBef>
              <a:spcAft>
                <a:spcPct val="0"/>
              </a:spcAft>
              <a:buClrTx/>
              <a:buSzTx/>
              <a:buFont typeface="Arial" charset="0"/>
              <a:buNone/>
              <a:tabLst/>
              <a:defRPr/>
            </a:pPr>
            <a:r>
              <a:rPr kumimoji="0" lang="en-US" sz="13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cs typeface="Helvetica" panose="020B0604020202020204" pitchFamily="34" charset="0"/>
              </a:rPr>
              <a:t>As we move into the next 50 years, our vision remains to solve the mysteries of matter, energy, space, and time for the benefit of all. </a:t>
            </a:r>
          </a:p>
        </p:txBody>
      </p:sp>
    </p:spTree>
    <p:extLst>
      <p:ext uri="{BB962C8B-B14F-4D97-AF65-F5344CB8AC3E}">
        <p14:creationId xmlns:p14="http://schemas.microsoft.com/office/powerpoint/2010/main" val="419359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1E1F53FF-271B-1ADD-410F-892817EF1D4C}"/>
              </a:ext>
            </a:extLst>
          </p:cNvPr>
          <p:cNvSpPr>
            <a:spLocks noGrp="1"/>
          </p:cNvSpPr>
          <p:nvPr>
            <p:ph idx="1"/>
          </p:nvPr>
        </p:nvSpPr>
        <p:spPr>
          <a:xfrm>
            <a:off x="4371277" y="715608"/>
            <a:ext cx="4772723" cy="3530474"/>
          </a:xfrm>
        </p:spPr>
        <p:txBody>
          <a:bodyPr/>
          <a:lstStyle/>
          <a:p>
            <a:r>
              <a:rPr lang="en-US" sz="1400" b="1" dirty="0">
                <a:solidFill>
                  <a:srgbClr val="404040"/>
                </a:solidFill>
              </a:rPr>
              <a:t>Remote Operations Center is Back in Operations!</a:t>
            </a:r>
          </a:p>
          <a:p>
            <a:endParaRPr lang="en-US" sz="1400" b="1" dirty="0">
              <a:solidFill>
                <a:srgbClr val="404040"/>
              </a:solidFill>
            </a:endParaRPr>
          </a:p>
          <a:p>
            <a:endParaRPr lang="en-US" sz="1400" b="1" dirty="0">
              <a:solidFill>
                <a:srgbClr val="404040"/>
              </a:solidFill>
            </a:endParaRPr>
          </a:p>
          <a:p>
            <a:endParaRPr lang="en-US" sz="1400" b="1" dirty="0">
              <a:solidFill>
                <a:srgbClr val="404040"/>
              </a:solidFill>
            </a:endParaRPr>
          </a:p>
          <a:p>
            <a:endParaRPr lang="en-US" sz="1400" b="1" dirty="0">
              <a:solidFill>
                <a:srgbClr val="404040"/>
              </a:solidFill>
            </a:endParaRPr>
          </a:p>
          <a:p>
            <a:endParaRPr lang="en-US" sz="1400" b="1" dirty="0">
              <a:solidFill>
                <a:srgbClr val="404040"/>
              </a:solidFill>
            </a:endParaRPr>
          </a:p>
          <a:p>
            <a:r>
              <a:rPr lang="en-US" sz="1400" dirty="0">
                <a:solidFill>
                  <a:srgbClr val="404040"/>
                </a:solidFill>
              </a:rPr>
              <a:t>First ROC in the World to be qualified for online DQM shifts  </a:t>
            </a:r>
          </a:p>
          <a:p>
            <a:r>
              <a:rPr lang="en-US" sz="1400" dirty="0">
                <a:solidFill>
                  <a:srgbClr val="404040"/>
                </a:solidFill>
              </a:rPr>
              <a:t>Unique facility that enables USCMS members to take shifts in the US  </a:t>
            </a:r>
          </a:p>
          <a:p>
            <a:pPr lvl="1"/>
            <a:r>
              <a:rPr lang="en-US" sz="1400" dirty="0">
                <a:solidFill>
                  <a:srgbClr val="404040"/>
                </a:solidFill>
              </a:rPr>
              <a:t>Efficient knowledge exchange thanks to large critical mass at the lab</a:t>
            </a:r>
          </a:p>
          <a:p>
            <a:pPr lvl="1"/>
            <a:r>
              <a:rPr lang="en-US" sz="1400" dirty="0">
                <a:solidFill>
                  <a:srgbClr val="404040"/>
                </a:solidFill>
              </a:rPr>
              <a:t>Allowing USCMS members to perform research at the LPC while taking shifts </a:t>
            </a:r>
          </a:p>
        </p:txBody>
      </p:sp>
      <p:sp>
        <p:nvSpPr>
          <p:cNvPr id="3" name="Date Placeholder 2"/>
          <p:cNvSpPr>
            <a:spLocks noGrp="1"/>
          </p:cNvSpPr>
          <p:nvPr>
            <p:ph type="dt" sz="half" idx="2"/>
          </p:nvPr>
        </p:nvSpPr>
        <p:spPr/>
        <p:txBody>
          <a:bodyPr/>
          <a:lstStyle/>
          <a:p>
            <a:pPr marL="0" marR="0" lvl="0" indent="0" algn="l" defTabSz="342900" rtl="0" eaLnBrk="1" fontAlgn="base" latinLnBrk="0" hangingPunct="1">
              <a:lnSpc>
                <a:spcPct val="100000"/>
              </a:lnSpc>
              <a:spcBef>
                <a:spcPct val="0"/>
              </a:spcBef>
              <a:spcAft>
                <a:spcPct val="0"/>
              </a:spcAft>
              <a:buClrTx/>
              <a:buSzTx/>
              <a:buFontTx/>
              <a:buNone/>
              <a:tabLst/>
              <a:defRPr/>
            </a:pPr>
            <a:fld id="{69BF4BBD-2E70-474F-8D98-FC2E8F21AAFB}"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4" name="Footer Placeholder 3"/>
          <p:cNvSpPr>
            <a:spLocks noGrp="1"/>
          </p:cNvSpPr>
          <p:nvPr>
            <p:ph type="ftr" sz="quarter" idx="3"/>
          </p:nvPr>
        </p:nvSpPr>
        <p:spPr/>
        <p:txBody>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5" name="Slide Number Placeholder 4"/>
          <p:cNvSpPr>
            <a:spLocks noGrp="1"/>
          </p:cNvSpPr>
          <p:nvPr>
            <p:ph type="sldNum" sz="quarter" idx="4"/>
          </p:nvPr>
        </p:nvSpPr>
        <p:spPr/>
        <p:txBody>
          <a:bodyPr/>
          <a:lstStyle/>
          <a:p>
            <a:pPr marL="0" marR="0" lvl="0" indent="0" algn="l" defTabSz="3429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a:ln>
                  <a:noFill/>
                </a:ln>
                <a:solidFill>
                  <a:srgbClr val="004C97"/>
                </a:solidFill>
                <a:effectLst/>
                <a:uLnTx/>
                <a:uFillTx/>
                <a:latin typeface="Helvetica" charset="0"/>
                <a:ea typeface="Geneva" charset="0"/>
              </a:rPr>
              <a:pPr marL="0" marR="0" lvl="0" indent="0" algn="l" defTabSz="342900" rtl="0" eaLnBrk="1" fontAlgn="base" latinLnBrk="0" hangingPunct="1">
                <a:lnSpc>
                  <a:spcPct val="100000"/>
                </a:lnSpc>
                <a:spcBef>
                  <a:spcPct val="0"/>
                </a:spcBef>
                <a:spcAft>
                  <a:spcPct val="0"/>
                </a:spcAft>
                <a:buClrTx/>
                <a:buSzTx/>
                <a:buFontTx/>
                <a:buNone/>
                <a:tabLst/>
                <a:defRPr/>
              </a:pPr>
              <a:t>20</a:t>
            </a:fld>
            <a:endParaRPr kumimoji="0" lang="en-US" sz="9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14" name="Rectangle 13">
            <a:extLst>
              <a:ext uri="{FF2B5EF4-FFF2-40B4-BE49-F238E27FC236}">
                <a16:creationId xmlns:a16="http://schemas.microsoft.com/office/drawing/2014/main" id="{E90DAE1E-19C0-4127-835E-D5ECFECB7323}"/>
              </a:ext>
            </a:extLst>
          </p:cNvPr>
          <p:cNvSpPr/>
          <p:nvPr/>
        </p:nvSpPr>
        <p:spPr>
          <a:xfrm>
            <a:off x="-69985" y="189364"/>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C474EDAE-9E83-4D8B-BEAD-6BE1DB7CD769}"/>
              </a:ext>
            </a:extLst>
          </p:cNvPr>
          <p:cNvPicPr>
            <a:picLocks noChangeAspect="1"/>
          </p:cNvPicPr>
          <p:nvPr/>
        </p:nvPicPr>
        <p:blipFill>
          <a:blip r:embed="rId3"/>
          <a:stretch>
            <a:fillRect/>
          </a:stretch>
        </p:blipFill>
        <p:spPr>
          <a:xfrm>
            <a:off x="6801805" y="1006190"/>
            <a:ext cx="1981832" cy="1166341"/>
          </a:xfrm>
          <a:prstGeom prst="rect">
            <a:avLst/>
          </a:prstGeom>
        </p:spPr>
      </p:pic>
      <p:pic>
        <p:nvPicPr>
          <p:cNvPr id="16" name="Picture 2" descr="Fermilab | Science | Particle Physics | Fermilab and the LHC">
            <a:extLst>
              <a:ext uri="{FF2B5EF4-FFF2-40B4-BE49-F238E27FC236}">
                <a16:creationId xmlns:a16="http://schemas.microsoft.com/office/drawing/2014/main" id="{9E3AEBEC-865E-4EE7-A430-8DC3045EF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665" y="1005130"/>
            <a:ext cx="1744616" cy="11674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85C5C26-E457-42DA-BEBC-DA189D33F960}"/>
              </a:ext>
            </a:extLst>
          </p:cNvPr>
          <p:cNvPicPr>
            <a:picLocks noChangeAspect="1"/>
          </p:cNvPicPr>
          <p:nvPr/>
        </p:nvPicPr>
        <p:blipFill rotWithShape="1">
          <a:blip r:embed="rId5"/>
          <a:srcRect l="44" t="22718" r="-44" b="10828"/>
          <a:stretch/>
        </p:blipFill>
        <p:spPr>
          <a:xfrm>
            <a:off x="349750" y="2797029"/>
            <a:ext cx="3974904" cy="1759771"/>
          </a:xfrm>
          <a:prstGeom prst="rect">
            <a:avLst/>
          </a:prstGeom>
        </p:spPr>
      </p:pic>
      <p:sp>
        <p:nvSpPr>
          <p:cNvPr id="19" name="Title 6">
            <a:extLst>
              <a:ext uri="{FF2B5EF4-FFF2-40B4-BE49-F238E27FC236}">
                <a16:creationId xmlns:a16="http://schemas.microsoft.com/office/drawing/2014/main" id="{947A05CF-FC15-4C43-BA89-4CB7F60532B9}"/>
              </a:ext>
            </a:extLst>
          </p:cNvPr>
          <p:cNvSpPr txBox="1">
            <a:spLocks/>
          </p:cNvSpPr>
          <p:nvPr/>
        </p:nvSpPr>
        <p:spPr>
          <a:xfrm>
            <a:off x="525091" y="234365"/>
            <a:ext cx="6515100" cy="320908"/>
          </a:xfrm>
          <a:prstGeom prst="rect">
            <a:avLst/>
          </a:prstGeom>
        </p:spPr>
        <p:txBody>
          <a:bodyPr lIns="0" tIns="0" rIns="0" bIns="0" anchor="b" anchorCtr="0"/>
          <a:lstStyle>
            <a:lvl1pPr algn="l" defTabSz="342900" rtl="0" eaLnBrk="1" fontAlgn="base" hangingPunct="1">
              <a:spcBef>
                <a:spcPct val="0"/>
              </a:spcBef>
              <a:spcAft>
                <a:spcPct val="0"/>
              </a:spcAft>
              <a:defRPr sz="2100" b="1" kern="1200">
                <a:solidFill>
                  <a:srgbClr val="004C97"/>
                </a:solidFill>
                <a:latin typeface="Helvetica"/>
                <a:ea typeface="Geneva" charset="0"/>
                <a:cs typeface="ＭＳ Ｐゴシック" charset="0"/>
              </a:defRPr>
            </a:lvl1pPr>
            <a:lvl2pPr algn="l" defTabSz="342900" rtl="0" eaLnBrk="1" fontAlgn="base" hangingPunct="1">
              <a:spcBef>
                <a:spcPct val="0"/>
              </a:spcBef>
              <a:spcAft>
                <a:spcPct val="0"/>
              </a:spcAft>
              <a:defRPr sz="1275" b="1">
                <a:solidFill>
                  <a:srgbClr val="2E5286"/>
                </a:solidFill>
                <a:latin typeface="Helvetica" charset="0"/>
                <a:ea typeface="Geneva" charset="0"/>
                <a:cs typeface="ＭＳ Ｐゴシック" charset="0"/>
              </a:defRPr>
            </a:lvl2pPr>
            <a:lvl3pPr algn="l" defTabSz="342900" rtl="0" eaLnBrk="1" fontAlgn="base" hangingPunct="1">
              <a:spcBef>
                <a:spcPct val="0"/>
              </a:spcBef>
              <a:spcAft>
                <a:spcPct val="0"/>
              </a:spcAft>
              <a:defRPr sz="1275" b="1">
                <a:solidFill>
                  <a:srgbClr val="2E5286"/>
                </a:solidFill>
                <a:latin typeface="Helvetica" charset="0"/>
                <a:ea typeface="Geneva" charset="0"/>
                <a:cs typeface="ＭＳ Ｐゴシック" charset="0"/>
              </a:defRPr>
            </a:lvl3pPr>
            <a:lvl4pPr algn="l" defTabSz="342900" rtl="0" eaLnBrk="1" fontAlgn="base" hangingPunct="1">
              <a:spcBef>
                <a:spcPct val="0"/>
              </a:spcBef>
              <a:spcAft>
                <a:spcPct val="0"/>
              </a:spcAft>
              <a:defRPr sz="1275" b="1">
                <a:solidFill>
                  <a:srgbClr val="2E5286"/>
                </a:solidFill>
                <a:latin typeface="Helvetica" charset="0"/>
                <a:ea typeface="Geneva" charset="0"/>
                <a:cs typeface="ＭＳ Ｐゴシック" charset="0"/>
              </a:defRPr>
            </a:lvl4pPr>
            <a:lvl5pPr algn="l" defTabSz="342900" rtl="0" eaLnBrk="1" fontAlgn="base" hangingPunct="1">
              <a:spcBef>
                <a:spcPct val="0"/>
              </a:spcBef>
              <a:spcAft>
                <a:spcPct val="0"/>
              </a:spcAft>
              <a:defRPr sz="1275" b="1">
                <a:solidFill>
                  <a:srgbClr val="2E5286"/>
                </a:solidFill>
                <a:latin typeface="Helvetica" charset="0"/>
                <a:ea typeface="Geneva" charset="0"/>
                <a:cs typeface="ＭＳ Ｐゴシック" charset="0"/>
              </a:defRPr>
            </a:lvl5pPr>
            <a:lvl6pPr marL="342900" algn="l" defTabSz="342900" rtl="0" eaLnBrk="1" fontAlgn="base" hangingPunct="1">
              <a:spcBef>
                <a:spcPct val="0"/>
              </a:spcBef>
              <a:spcAft>
                <a:spcPct val="0"/>
              </a:spcAft>
              <a:defRPr sz="1275" b="1">
                <a:solidFill>
                  <a:srgbClr val="2E5286"/>
                </a:solidFill>
                <a:latin typeface="Helvetica" charset="0"/>
                <a:ea typeface="ＭＳ Ｐゴシック" charset="0"/>
                <a:cs typeface="ＭＳ Ｐゴシック" charset="0"/>
              </a:defRPr>
            </a:lvl6pPr>
            <a:lvl7pPr marL="685800" algn="l" defTabSz="342900" rtl="0" eaLnBrk="1" fontAlgn="base" hangingPunct="1">
              <a:spcBef>
                <a:spcPct val="0"/>
              </a:spcBef>
              <a:spcAft>
                <a:spcPct val="0"/>
              </a:spcAft>
              <a:defRPr sz="1275" b="1">
                <a:solidFill>
                  <a:srgbClr val="2E5286"/>
                </a:solidFill>
                <a:latin typeface="Helvetica" charset="0"/>
                <a:ea typeface="ＭＳ Ｐゴシック" charset="0"/>
                <a:cs typeface="ＭＳ Ｐゴシック" charset="0"/>
              </a:defRPr>
            </a:lvl7pPr>
            <a:lvl8pPr marL="1028700" algn="l" defTabSz="342900" rtl="0" eaLnBrk="1" fontAlgn="base" hangingPunct="1">
              <a:spcBef>
                <a:spcPct val="0"/>
              </a:spcBef>
              <a:spcAft>
                <a:spcPct val="0"/>
              </a:spcAft>
              <a:defRPr sz="1275" b="1">
                <a:solidFill>
                  <a:srgbClr val="2E5286"/>
                </a:solidFill>
                <a:latin typeface="Helvetica" charset="0"/>
                <a:ea typeface="ＭＳ Ｐゴシック" charset="0"/>
                <a:cs typeface="ＭＳ Ｐゴシック" charset="0"/>
              </a:defRPr>
            </a:lvl8pPr>
            <a:lvl9pPr marL="1371600" algn="l" defTabSz="342900" rtl="0" eaLnBrk="1" fontAlgn="base" hangingPunct="1">
              <a:spcBef>
                <a:spcPct val="0"/>
              </a:spcBef>
              <a:spcAft>
                <a:spcPct val="0"/>
              </a:spcAft>
              <a:defRPr sz="1275" b="1">
                <a:solidFill>
                  <a:srgbClr val="2E5286"/>
                </a:solidFill>
                <a:latin typeface="Helvetica" charset="0"/>
                <a:ea typeface="ＭＳ Ｐゴシック" charset="0"/>
                <a:cs typeface="ＭＳ Ｐゴシック" charset="0"/>
              </a:defRPr>
            </a:lvl9pPr>
          </a:lstStyle>
          <a:p>
            <a:r>
              <a:rPr lang="en-US" sz="2000" dirty="0"/>
              <a:t>Fermilab as the Host Laboratory for US CMS</a:t>
            </a:r>
          </a:p>
        </p:txBody>
      </p:sp>
      <p:sp>
        <p:nvSpPr>
          <p:cNvPr id="20" name="TextBox 19">
            <a:extLst>
              <a:ext uri="{FF2B5EF4-FFF2-40B4-BE49-F238E27FC236}">
                <a16:creationId xmlns:a16="http://schemas.microsoft.com/office/drawing/2014/main" id="{BB908DF0-7DC9-4C90-BE30-C58FE258AFA5}"/>
              </a:ext>
            </a:extLst>
          </p:cNvPr>
          <p:cNvSpPr txBox="1"/>
          <p:nvPr/>
        </p:nvSpPr>
        <p:spPr>
          <a:xfrm>
            <a:off x="186861" y="715608"/>
            <a:ext cx="4091169" cy="2031325"/>
          </a:xfrm>
          <a:prstGeom prst="rect">
            <a:avLst/>
          </a:prstGeom>
          <a:noFill/>
        </p:spPr>
        <p:txBody>
          <a:bodyPr wrap="square">
            <a:spAutoFit/>
          </a:bodyPr>
          <a:lstStyle/>
          <a:p>
            <a:pPr marL="285750" indent="-285750">
              <a:buFont typeface="Arial" panose="020B0604020202020204" pitchFamily="34" charset="0"/>
              <a:buChar char="•"/>
            </a:pPr>
            <a:r>
              <a:rPr lang="en-US" sz="1400" b="1" dirty="0">
                <a:solidFill>
                  <a:srgbClr val="404040"/>
                </a:solidFill>
                <a:latin typeface="Helvetica" panose="020B0604020202020204" pitchFamily="34" charset="0"/>
                <a:cs typeface="Helvetica" panose="020B0604020202020204" pitchFamily="34" charset="0"/>
              </a:rPr>
              <a:t>Forefront for Computing and Software in HEP Community </a:t>
            </a:r>
          </a:p>
          <a:p>
            <a:pPr marL="742950" lvl="1" indent="-285750">
              <a:buFont typeface="Arial" panose="020B0604020202020204" pitchFamily="34" charset="0"/>
              <a:buChar char="•"/>
            </a:pPr>
            <a:r>
              <a:rPr lang="en-US" sz="1400" dirty="0">
                <a:solidFill>
                  <a:srgbClr val="404040"/>
                </a:solidFill>
                <a:latin typeface="Helvetica" panose="020B0604020202020204" pitchFamily="34" charset="0"/>
                <a:cs typeface="Helvetica" panose="020B0604020202020204" pitchFamily="34" charset="0"/>
              </a:rPr>
              <a:t>Tier-1 facility - World’s largest CMS Tier-1 facility outside CERN</a:t>
            </a:r>
          </a:p>
          <a:p>
            <a:pPr marL="742950" lvl="1" indent="-285750">
              <a:buFont typeface="Arial" panose="020B0604020202020204" pitchFamily="34" charset="0"/>
              <a:buChar char="•"/>
            </a:pPr>
            <a:r>
              <a:rPr lang="en-US" sz="1400" dirty="0">
                <a:solidFill>
                  <a:srgbClr val="404040"/>
                </a:solidFill>
                <a:latin typeface="Helvetica" panose="020B0604020202020204" pitchFamily="34" charset="0"/>
                <a:cs typeface="Helvetica" panose="020B0604020202020204" pitchFamily="34" charset="0"/>
              </a:rPr>
              <a:t>Infrastructure to exploit HPC</a:t>
            </a:r>
          </a:p>
          <a:p>
            <a:pPr marL="742950" lvl="1" indent="-285750">
              <a:buFont typeface="Arial" panose="020B0604020202020204" pitchFamily="34" charset="0"/>
              <a:buChar char="•"/>
            </a:pPr>
            <a:r>
              <a:rPr lang="en-US" sz="1400" dirty="0">
                <a:solidFill>
                  <a:srgbClr val="404040"/>
                </a:solidFill>
                <a:latin typeface="Helvetica" panose="020B0604020202020204" pitchFamily="34" charset="0"/>
                <a:cs typeface="Helvetica" panose="020B0604020202020204" pitchFamily="34" charset="0"/>
              </a:rPr>
              <a:t>Cutting-edge R&amp;D</a:t>
            </a:r>
          </a:p>
          <a:p>
            <a:pPr marL="285750" indent="-285750">
              <a:buFont typeface="Arial" panose="020B0604020202020204" pitchFamily="34" charset="0"/>
              <a:buChar char="•"/>
            </a:pPr>
            <a:r>
              <a:rPr lang="en-US" sz="1400" b="1" dirty="0">
                <a:solidFill>
                  <a:srgbClr val="404040"/>
                </a:solidFill>
                <a:latin typeface="Helvetica" panose="020B0604020202020204" pitchFamily="34" charset="0"/>
                <a:cs typeface="Helvetica" panose="020B0604020202020204" pitchFamily="34" charset="0"/>
              </a:rPr>
              <a:t>Host of the LHC Physics Center (LPC)</a:t>
            </a:r>
            <a:r>
              <a:rPr lang="en-US" sz="1400" dirty="0">
                <a:solidFill>
                  <a:srgbClr val="404040"/>
                </a:solidFill>
                <a:latin typeface="Helvetica" panose="020B0604020202020204" pitchFamily="34" charset="0"/>
                <a:cs typeface="Helvetica" panose="020B0604020202020204" pitchFamily="34" charset="0"/>
              </a:rPr>
              <a:t> established center of excellence - Research, training, user support </a:t>
            </a:r>
            <a:endParaRPr lang="en-US" sz="1275" dirty="0">
              <a:solidFill>
                <a:srgbClr val="40404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972853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12368" y="39096"/>
            <a:ext cx="4997296" cy="547720"/>
          </a:xfrm>
        </p:spPr>
        <p:txBody>
          <a:bodyPr/>
          <a:lstStyle/>
          <a:p>
            <a:r>
              <a:rPr lang="en-US" sz="1950" dirty="0"/>
              <a:t>Precision Science</a:t>
            </a:r>
            <a:endParaRPr lang="en-US" sz="1950" dirty="0">
              <a:highlight>
                <a:srgbClr val="FFFF00"/>
              </a:highlight>
            </a:endParaRPr>
          </a:p>
        </p:txBody>
      </p:sp>
      <p:sp>
        <p:nvSpPr>
          <p:cNvPr id="9" name="Rectangle 8">
            <a:extLst>
              <a:ext uri="{FF2B5EF4-FFF2-40B4-BE49-F238E27FC236}">
                <a16:creationId xmlns:a16="http://schemas.microsoft.com/office/drawing/2014/main" id="{7667BD11-2956-4CD0-B701-87EF0F3B813E}"/>
              </a:ext>
            </a:extLst>
          </p:cNvPr>
          <p:cNvSpPr/>
          <p:nvPr/>
        </p:nvSpPr>
        <p:spPr>
          <a:xfrm>
            <a:off x="439550" y="678536"/>
            <a:ext cx="8584377" cy="731992"/>
          </a:xfrm>
          <a:prstGeom prst="rect">
            <a:avLst/>
          </a:prstGeom>
          <a:ln>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a:ln>
                  <a:noFill/>
                </a:ln>
                <a:solidFill>
                  <a:srgbClr val="404040"/>
                </a:solidFill>
                <a:effectLst/>
                <a:uLnTx/>
                <a:uFillTx/>
                <a:latin typeface="Helvetica" panose="020B0604020202020204" pitchFamily="34" charset="0"/>
                <a:ea typeface="+mn-ea"/>
                <a:cs typeface="Helvetica" panose="020B0604020202020204" pitchFamily="34" charset="0"/>
              </a:rPr>
              <a:t>Vision</a:t>
            </a:r>
            <a:r>
              <a:rPr kumimoji="0" lang="en-US" sz="1500" b="0" i="0" u="none" strike="noStrike" kern="1200" cap="none" spc="0" normalizeH="0" baseline="0" noProof="0">
                <a:ln>
                  <a:noFill/>
                </a:ln>
                <a:solidFill>
                  <a:srgbClr val="404040"/>
                </a:solidFill>
                <a:effectLst/>
                <a:uLnTx/>
                <a:uFillTx/>
                <a:latin typeface="Helvetica" panose="020B0604020202020204" pitchFamily="34" charset="0"/>
                <a:ea typeface="+mn-ea"/>
                <a:cs typeface="Helvetica" panose="020B0604020202020204" pitchFamily="34" charset="0"/>
              </a:rPr>
              <a:t>: Fermilab is a world center for accelerator-based Charged-lepton flavor violation (CLFV) and Dark Matter experiments, driven by intense particles beams and PIP-II/Booster Replacement </a:t>
            </a:r>
          </a:p>
        </p:txBody>
      </p:sp>
      <p:sp>
        <p:nvSpPr>
          <p:cNvPr id="10" name="Pentagon 44">
            <a:extLst>
              <a:ext uri="{FF2B5EF4-FFF2-40B4-BE49-F238E27FC236}">
                <a16:creationId xmlns:a16="http://schemas.microsoft.com/office/drawing/2014/main" id="{FD5124CF-AE52-4AD2-8F7E-DF106EDBAD40}"/>
              </a:ext>
            </a:extLst>
          </p:cNvPr>
          <p:cNvSpPr/>
          <p:nvPr/>
        </p:nvSpPr>
        <p:spPr>
          <a:xfrm>
            <a:off x="-59785" y="201106"/>
            <a:ext cx="978408" cy="448056"/>
          </a:xfrm>
          <a:prstGeom prst="homePlate">
            <a:avLst/>
          </a:prstGeom>
          <a:solidFill>
            <a:srgbClr val="004C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S&amp;T</a:t>
            </a:r>
          </a:p>
        </p:txBody>
      </p:sp>
      <p:pic>
        <p:nvPicPr>
          <p:cNvPr id="13" name="Content Placeholder 11">
            <a:extLst>
              <a:ext uri="{FF2B5EF4-FFF2-40B4-BE49-F238E27FC236}">
                <a16:creationId xmlns:a16="http://schemas.microsoft.com/office/drawing/2014/main" id="{5FF73D8D-DEC8-439C-9262-9622AE64050E}"/>
              </a:ext>
            </a:extLst>
          </p:cNvPr>
          <p:cNvPicPr>
            <a:picLocks noGrp="1" noChangeAspect="1"/>
          </p:cNvPicPr>
          <p:nvPr>
            <p:ph idx="1"/>
          </p:nvPr>
        </p:nvPicPr>
        <p:blipFill>
          <a:blip r:embed="rId3"/>
          <a:srcRect t="6247" b="6247"/>
          <a:stretch/>
        </p:blipFill>
        <p:spPr>
          <a:xfrm>
            <a:off x="147650" y="2601459"/>
            <a:ext cx="3372064" cy="1492891"/>
          </a:xfrm>
          <a:prstGeom prst="rect">
            <a:avLst/>
          </a:prstGeom>
        </p:spPr>
      </p:pic>
      <p:sp>
        <p:nvSpPr>
          <p:cNvPr id="16" name="Content Placeholder 1">
            <a:extLst>
              <a:ext uri="{FF2B5EF4-FFF2-40B4-BE49-F238E27FC236}">
                <a16:creationId xmlns:a16="http://schemas.microsoft.com/office/drawing/2014/main" id="{39937D8F-48A1-4936-8FEA-FB85D274087A}"/>
              </a:ext>
            </a:extLst>
          </p:cNvPr>
          <p:cNvSpPr txBox="1">
            <a:spLocks/>
          </p:cNvSpPr>
          <p:nvPr/>
        </p:nvSpPr>
        <p:spPr>
          <a:xfrm>
            <a:off x="514065" y="1501462"/>
            <a:ext cx="8295196" cy="795661"/>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base" latinLnBrk="0" hangingPunct="1">
              <a:lnSpc>
                <a:spcPct val="100000"/>
              </a:lnSpc>
              <a:spcBef>
                <a:spcPct val="20000"/>
              </a:spcBef>
              <a:spcAft>
                <a:spcPct val="0"/>
              </a:spcAft>
              <a:buClrTx/>
              <a:buSzTx/>
              <a:buFont typeface="Arial" charset="0"/>
              <a:buNone/>
              <a:tabLst/>
              <a:defRPr/>
            </a:pPr>
            <a:r>
              <a:rPr kumimoji="0" lang="en-US" sz="1500" b="1" i="0" u="none" strike="noStrike" kern="1200" cap="none" spc="0" normalizeH="0" baseline="0" noProof="0">
                <a:ln>
                  <a:noFill/>
                </a:ln>
                <a:solidFill>
                  <a:srgbClr val="404040"/>
                </a:solidFill>
                <a:effectLst/>
                <a:uLnTx/>
                <a:uFillTx/>
                <a:latin typeface="Helvetica" panose="020B0604020202020204" pitchFamily="34" charset="0"/>
                <a:cs typeface="Helvetica" panose="020B0604020202020204" pitchFamily="34" charset="0"/>
              </a:rPr>
              <a:t>Discovery Potential  </a:t>
            </a:r>
          </a:p>
          <a:p>
            <a:pPr marL="0" marR="0" lvl="0" indent="0" algn="l" defTabSz="457189" rtl="0" eaLnBrk="1" fontAlgn="base" latinLnBrk="0" hangingPunct="1">
              <a:lnSpc>
                <a:spcPct val="100000"/>
              </a:lnSpc>
              <a:spcBef>
                <a:spcPct val="20000"/>
              </a:spcBef>
              <a:spcAft>
                <a:spcPct val="0"/>
              </a:spcAft>
              <a:buClrTx/>
              <a:buSzTx/>
              <a:buFont typeface="Arial" charset="0"/>
              <a:buNone/>
              <a:tabLst/>
              <a:defRPr/>
            </a:pPr>
            <a:r>
              <a:rPr kumimoji="0" lang="en-US" sz="1400" b="0" i="0" u="none" strike="noStrike" kern="1200" cap="none" spc="0" normalizeH="0" baseline="0" noProof="0">
                <a:ln>
                  <a:noFill/>
                </a:ln>
                <a:solidFill>
                  <a:srgbClr val="404040"/>
                </a:solidFill>
                <a:effectLst/>
                <a:uLnTx/>
                <a:uFillTx/>
                <a:latin typeface="Helvetica" panose="020B0604020202020204" pitchFamily="34" charset="0"/>
                <a:cs typeface="Helvetica" panose="020B0604020202020204" pitchFamily="34" charset="0"/>
              </a:rPr>
              <a:t>The Muon g-2 and Mu2e experiments use muons, particles that we can produce and control, as a probe of possible new forces or quantum phenomena beyond the Standard Model.</a:t>
            </a:r>
          </a:p>
        </p:txBody>
      </p:sp>
      <p:pic>
        <p:nvPicPr>
          <p:cNvPr id="14" name="Picture 13">
            <a:extLst>
              <a:ext uri="{FF2B5EF4-FFF2-40B4-BE49-F238E27FC236}">
                <a16:creationId xmlns:a16="http://schemas.microsoft.com/office/drawing/2014/main" id="{BF9E8A71-4529-457D-9470-B1754050453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01552" y="2352210"/>
            <a:ext cx="2592721" cy="1728301"/>
          </a:xfrm>
          <a:prstGeom prst="rect">
            <a:avLst/>
          </a:prstGeom>
        </p:spPr>
      </p:pic>
      <p:sp>
        <p:nvSpPr>
          <p:cNvPr id="15" name="Date Placeholder 14">
            <a:extLst>
              <a:ext uri="{FF2B5EF4-FFF2-40B4-BE49-F238E27FC236}">
                <a16:creationId xmlns:a16="http://schemas.microsoft.com/office/drawing/2014/main" id="{5CD40B22-C20D-45AA-86A2-3DB04E03B371}"/>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4F44A6F8-0D21-4A4F-8651-A7798527FB43}"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17" name="Footer Placeholder 16">
            <a:extLst>
              <a:ext uri="{FF2B5EF4-FFF2-40B4-BE49-F238E27FC236}">
                <a16:creationId xmlns:a16="http://schemas.microsoft.com/office/drawing/2014/main" id="{FBB65EC8-C1CF-47B8-B57F-E4EC2A3040A2}"/>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18" name="Slide Number Placeholder 17">
            <a:extLst>
              <a:ext uri="{FF2B5EF4-FFF2-40B4-BE49-F238E27FC236}">
                <a16:creationId xmlns:a16="http://schemas.microsoft.com/office/drawing/2014/main" id="{107BA454-4B97-4D7C-888E-5428AF242B48}"/>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21</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12" name="TextBox 11">
            <a:extLst>
              <a:ext uri="{FF2B5EF4-FFF2-40B4-BE49-F238E27FC236}">
                <a16:creationId xmlns:a16="http://schemas.microsoft.com/office/drawing/2014/main" id="{DDE8DFFC-5399-1CD8-64C0-9EEA65C155C8}"/>
              </a:ext>
            </a:extLst>
          </p:cNvPr>
          <p:cNvSpPr txBox="1"/>
          <p:nvPr/>
        </p:nvSpPr>
        <p:spPr>
          <a:xfrm>
            <a:off x="400089" y="4145242"/>
            <a:ext cx="2867186" cy="415498"/>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404040"/>
                </a:solidFill>
                <a:effectLst/>
                <a:uLnTx/>
                <a:uFillTx/>
                <a:latin typeface="Helvetica"/>
              </a:rPr>
              <a:t>Fermilab Associate Scientist, Tammy Walton with the </a:t>
            </a:r>
            <a:r>
              <a:rPr kumimoji="0" lang="en-US" sz="1050" b="1" i="0" u="none" strike="noStrike" kern="1200" cap="none" spc="0" normalizeH="0" baseline="0" noProof="0" dirty="0">
                <a:ln>
                  <a:noFill/>
                </a:ln>
                <a:solidFill>
                  <a:srgbClr val="404040"/>
                </a:solidFill>
                <a:effectLst/>
                <a:uLnTx/>
                <a:uFillTx/>
                <a:latin typeface="Helvetica"/>
              </a:rPr>
              <a:t>Muon g-2 ring</a:t>
            </a:r>
          </a:p>
        </p:txBody>
      </p:sp>
      <p:sp>
        <p:nvSpPr>
          <p:cNvPr id="19" name="TextBox 18">
            <a:extLst>
              <a:ext uri="{FF2B5EF4-FFF2-40B4-BE49-F238E27FC236}">
                <a16:creationId xmlns:a16="http://schemas.microsoft.com/office/drawing/2014/main" id="{CE593B18-178E-C9B7-85DB-8E9BE6020E83}"/>
              </a:ext>
            </a:extLst>
          </p:cNvPr>
          <p:cNvSpPr txBox="1"/>
          <p:nvPr/>
        </p:nvSpPr>
        <p:spPr>
          <a:xfrm>
            <a:off x="3690492" y="4073476"/>
            <a:ext cx="2408112" cy="577081"/>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404040"/>
                </a:solidFill>
                <a:effectLst/>
                <a:uLnTx/>
                <a:uFillTx/>
                <a:latin typeface="Helvetica"/>
              </a:rPr>
              <a:t>Fermilab Associate Scientist, Jessica Esquivel with her #IfThenSheCan statue at the Smithsonian</a:t>
            </a:r>
          </a:p>
        </p:txBody>
      </p:sp>
      <p:pic>
        <p:nvPicPr>
          <p:cNvPr id="25" name="Picture 24">
            <a:extLst>
              <a:ext uri="{FF2B5EF4-FFF2-40B4-BE49-F238E27FC236}">
                <a16:creationId xmlns:a16="http://schemas.microsoft.com/office/drawing/2014/main" id="{AE576223-CACE-452D-B909-F8BEC8DE32AC}"/>
              </a:ext>
            </a:extLst>
          </p:cNvPr>
          <p:cNvPicPr>
            <a:picLocks noChangeAspect="1"/>
          </p:cNvPicPr>
          <p:nvPr/>
        </p:nvPicPr>
        <p:blipFill>
          <a:blip r:embed="rId5"/>
          <a:stretch>
            <a:fillRect/>
          </a:stretch>
        </p:blipFill>
        <p:spPr>
          <a:xfrm>
            <a:off x="3199060" y="2418605"/>
            <a:ext cx="641308" cy="795662"/>
          </a:xfrm>
          <a:prstGeom prst="rect">
            <a:avLst/>
          </a:prstGeom>
        </p:spPr>
      </p:pic>
      <p:pic>
        <p:nvPicPr>
          <p:cNvPr id="26" name="Picture 25" descr="Graphical user interface, application, Word&#10;&#10;Description automatically generated">
            <a:extLst>
              <a:ext uri="{FF2B5EF4-FFF2-40B4-BE49-F238E27FC236}">
                <a16:creationId xmlns:a16="http://schemas.microsoft.com/office/drawing/2014/main" id="{4E39C928-43BA-483F-AA31-A99644716E1C}"/>
              </a:ext>
            </a:extLst>
          </p:cNvPr>
          <p:cNvPicPr>
            <a:picLocks noChangeAspect="1"/>
          </p:cNvPicPr>
          <p:nvPr/>
        </p:nvPicPr>
        <p:blipFill rotWithShape="1">
          <a:blip r:embed="rId6"/>
          <a:srcRect l="18960" t="29017" r="11280" b="37599"/>
          <a:stretch/>
        </p:blipFill>
        <p:spPr>
          <a:xfrm>
            <a:off x="6276109" y="3184262"/>
            <a:ext cx="2804189" cy="731992"/>
          </a:xfrm>
          <a:prstGeom prst="rect">
            <a:avLst/>
          </a:prstGeom>
        </p:spPr>
      </p:pic>
      <p:sp>
        <p:nvSpPr>
          <p:cNvPr id="27" name="TextBox 26">
            <a:extLst>
              <a:ext uri="{FF2B5EF4-FFF2-40B4-BE49-F238E27FC236}">
                <a16:creationId xmlns:a16="http://schemas.microsoft.com/office/drawing/2014/main" id="{A131DBCF-2FF8-4453-A0A1-7A82E0CA5734}"/>
              </a:ext>
            </a:extLst>
          </p:cNvPr>
          <p:cNvSpPr txBox="1"/>
          <p:nvPr/>
        </p:nvSpPr>
        <p:spPr>
          <a:xfrm>
            <a:off x="6244260" y="4135598"/>
            <a:ext cx="2867889" cy="523220"/>
          </a:xfrm>
          <a:prstGeom prst="rect">
            <a:avLst/>
          </a:prstGeom>
          <a:noFill/>
        </p:spPr>
        <p:txBody>
          <a:bodyPr wrap="square">
            <a:spAutoFit/>
          </a:bodyPr>
          <a:lstStyle/>
          <a:p>
            <a:r>
              <a:rPr lang="en-US" sz="1400" dirty="0">
                <a:solidFill>
                  <a:srgbClr val="404040"/>
                </a:solidFill>
                <a:latin typeface="Helvetica" panose="020B0604020202020204" pitchFamily="34" charset="0"/>
                <a:ea typeface="+mn-ea"/>
                <a:cs typeface="Helvetica" panose="020B0604020202020204" pitchFamily="34" charset="0"/>
              </a:rPr>
              <a:t>Baseline Change Review (FY23)</a:t>
            </a:r>
          </a:p>
          <a:p>
            <a:r>
              <a:rPr kumimoji="0" lang="en-US" sz="1400" i="0" u="none" strike="noStrike" kern="1200" cap="none" spc="0" normalizeH="0" baseline="0" noProof="0" dirty="0">
                <a:ln>
                  <a:noFill/>
                </a:ln>
                <a:solidFill>
                  <a:srgbClr val="404040"/>
                </a:solidFill>
                <a:effectLst/>
                <a:uLnTx/>
                <a:uFillTx/>
                <a:latin typeface="Helvetica" panose="020B0604020202020204" pitchFamily="34" charset="0"/>
                <a:ea typeface="+mn-ea"/>
                <a:cs typeface="Helvetica" panose="020B0604020202020204" pitchFamily="34" charset="0"/>
              </a:rPr>
              <a:t>Project complete CD-4 (Q3FY25)</a:t>
            </a:r>
            <a:endParaRPr lang="en-US" sz="1400" dirty="0">
              <a:latin typeface="Helvetica" panose="020B0604020202020204" pitchFamily="34" charset="0"/>
              <a:cs typeface="Helvetica" panose="020B0604020202020204" pitchFamily="34" charset="0"/>
            </a:endParaRPr>
          </a:p>
        </p:txBody>
      </p:sp>
      <p:sp>
        <p:nvSpPr>
          <p:cNvPr id="28" name="TextBox 27">
            <a:extLst>
              <a:ext uri="{FF2B5EF4-FFF2-40B4-BE49-F238E27FC236}">
                <a16:creationId xmlns:a16="http://schemas.microsoft.com/office/drawing/2014/main" id="{C84E1BEF-963E-4339-8E2E-949C2FDFAFA2}"/>
              </a:ext>
            </a:extLst>
          </p:cNvPr>
          <p:cNvSpPr txBox="1"/>
          <p:nvPr/>
        </p:nvSpPr>
        <p:spPr>
          <a:xfrm>
            <a:off x="6966206" y="2516467"/>
            <a:ext cx="1125171" cy="461665"/>
          </a:xfrm>
          <a:prstGeom prst="rect">
            <a:avLst/>
          </a:prstGeom>
          <a:noFill/>
        </p:spPr>
        <p:txBody>
          <a:bodyPr wrap="square">
            <a:spAutoFit/>
          </a:bodyPr>
          <a:lstStyle/>
          <a:p>
            <a:pPr marL="0" indent="0">
              <a:buNone/>
            </a:pPr>
            <a:r>
              <a:rPr lang="en-US" sz="2400" b="1" dirty="0">
                <a:solidFill>
                  <a:srgbClr val="404040"/>
                </a:solidFill>
                <a:ea typeface="+mn-ea"/>
                <a:cs typeface="+mn-cs"/>
              </a:rPr>
              <a:t>Mu2e</a:t>
            </a:r>
            <a:endParaRPr lang="en-US" sz="2400" dirty="0">
              <a:solidFill>
                <a:srgbClr val="404040"/>
              </a:solidFill>
              <a:ea typeface="+mn-ea"/>
              <a:cs typeface="+mn-cs"/>
            </a:endParaRPr>
          </a:p>
        </p:txBody>
      </p:sp>
      <p:sp>
        <p:nvSpPr>
          <p:cNvPr id="30" name="TextBox 29">
            <a:extLst>
              <a:ext uri="{FF2B5EF4-FFF2-40B4-BE49-F238E27FC236}">
                <a16:creationId xmlns:a16="http://schemas.microsoft.com/office/drawing/2014/main" id="{E6DD5FE9-D478-48BB-84F1-357B86DB5672}"/>
              </a:ext>
            </a:extLst>
          </p:cNvPr>
          <p:cNvSpPr txBox="1"/>
          <p:nvPr/>
        </p:nvSpPr>
        <p:spPr>
          <a:xfrm>
            <a:off x="454404" y="4643344"/>
            <a:ext cx="6771928" cy="523220"/>
          </a:xfrm>
          <a:prstGeom prst="rect">
            <a:avLst/>
          </a:prstGeom>
          <a:solidFill>
            <a:srgbClr val="004C97"/>
          </a:solid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Helvetica" pitchFamily="2" charset="0"/>
              </a:rPr>
              <a:t>PIP-II and Muon Campus infrastructure enables</a:t>
            </a:r>
          </a:p>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Helvetica" pitchFamily="2" charset="0"/>
              </a:rPr>
              <a:t> future precision science experiments</a:t>
            </a:r>
          </a:p>
        </p:txBody>
      </p:sp>
    </p:spTree>
    <p:extLst>
      <p:ext uri="{BB962C8B-B14F-4D97-AF65-F5344CB8AC3E}">
        <p14:creationId xmlns:p14="http://schemas.microsoft.com/office/powerpoint/2010/main" val="1159799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74511" y="14100"/>
            <a:ext cx="4997296" cy="547720"/>
          </a:xfrm>
        </p:spPr>
        <p:txBody>
          <a:bodyPr/>
          <a:lstStyle/>
          <a:p>
            <a:r>
              <a:rPr lang="en-US" sz="1950" dirty="0"/>
              <a:t>Cosmic Science</a:t>
            </a:r>
          </a:p>
        </p:txBody>
      </p:sp>
      <p:sp>
        <p:nvSpPr>
          <p:cNvPr id="3" name="Date Placeholder 2"/>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A1E3F8E-07BB-4DDD-9B10-29884FF9E1DE}"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5" name="Slide Number Placeholder 4"/>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22</a:t>
            </a:fld>
            <a:endParaRPr kumimoji="0" lang="en-US" sz="900" b="0" i="0" u="none" strike="noStrike" kern="1200" cap="none" spc="0" normalizeH="0" baseline="0" noProof="0">
              <a:ln>
                <a:noFill/>
              </a:ln>
              <a:solidFill>
                <a:srgbClr val="004C97"/>
              </a:solidFill>
              <a:effectLst/>
              <a:uLnTx/>
              <a:uFillTx/>
              <a:latin typeface="Helvetica" charset="0"/>
              <a:ea typeface="Geneva" charset="0"/>
            </a:endParaRPr>
          </a:p>
        </p:txBody>
      </p:sp>
      <p:sp>
        <p:nvSpPr>
          <p:cNvPr id="9" name="Rectangle 8">
            <a:extLst>
              <a:ext uri="{FF2B5EF4-FFF2-40B4-BE49-F238E27FC236}">
                <a16:creationId xmlns:a16="http://schemas.microsoft.com/office/drawing/2014/main" id="{7667BD11-2956-4CD0-B701-87EF0F3B813E}"/>
              </a:ext>
            </a:extLst>
          </p:cNvPr>
          <p:cNvSpPr/>
          <p:nvPr/>
        </p:nvSpPr>
        <p:spPr>
          <a:xfrm>
            <a:off x="636588" y="584029"/>
            <a:ext cx="7992507" cy="1085723"/>
          </a:xfrm>
          <a:prstGeom prst="rect">
            <a:avLst/>
          </a:prstGeom>
          <a:ln>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04040"/>
                </a:solidFill>
                <a:effectLst/>
                <a:uLnTx/>
                <a:uFillTx/>
                <a:latin typeface="Helvetica" panose="020B0604020202020204" pitchFamily="34" charset="0"/>
                <a:ea typeface="+mn-ea"/>
                <a:cs typeface="Helvetica" panose="020B0604020202020204" pitchFamily="34" charset="0"/>
              </a:rPr>
              <a:t>Vision</a:t>
            </a:r>
            <a:r>
              <a:rPr kumimoji="0" lang="en-US" sz="1600" b="0" i="0" u="none" strike="noStrike" kern="1200" cap="none" spc="0" normalizeH="0" baseline="0" noProof="0" dirty="0">
                <a:ln>
                  <a:noFill/>
                </a:ln>
                <a:solidFill>
                  <a:srgbClr val="404040"/>
                </a:solidFill>
                <a:effectLst/>
                <a:uLnTx/>
                <a:uFillTx/>
                <a:latin typeface="Helvetica" panose="020B0604020202020204" pitchFamily="34" charset="0"/>
                <a:ea typeface="+mn-ea"/>
                <a:cs typeface="Helvetica" panose="020B0604020202020204" pitchFamily="34" charset="0"/>
              </a:rPr>
              <a:t>: </a:t>
            </a:r>
            <a:r>
              <a:rPr kumimoji="0" lang="en-US" sz="1200" b="0" i="0" u="none" strike="noStrike" kern="1200" cap="none" spc="0" normalizeH="0" baseline="0" noProof="0" dirty="0">
                <a:ln>
                  <a:noFill/>
                </a:ln>
                <a:solidFill>
                  <a:srgbClr val="404040"/>
                </a:solidFill>
                <a:effectLst/>
                <a:uLnTx/>
                <a:uFillTx/>
                <a:latin typeface="Helvetica" panose="020B0604020202020204" pitchFamily="34" charset="0"/>
                <a:ea typeface="+mn-ea"/>
                <a:cs typeface="Helvetica" panose="020B0604020202020204" pitchFamily="34" charset="0"/>
              </a:rPr>
              <a:t>Fermilab is an essential partner in world-leading cosmic science experiments and is contributing innovative R&amp;D efforts toward future dark energy, dark matter, and cosmic microwave background (CMB) experiments. The Cosmic Physics Center will unify the activities at the laboratory and in the Chicagoland area, in particular UChicago and ANL, while serving a national cosmic user community. </a:t>
            </a:r>
          </a:p>
        </p:txBody>
      </p:sp>
      <p:sp>
        <p:nvSpPr>
          <p:cNvPr id="16" name="Content Placeholder 1">
            <a:extLst>
              <a:ext uri="{FF2B5EF4-FFF2-40B4-BE49-F238E27FC236}">
                <a16:creationId xmlns:a16="http://schemas.microsoft.com/office/drawing/2014/main" id="{39937D8F-48A1-4936-8FEA-FB85D274087A}"/>
              </a:ext>
            </a:extLst>
          </p:cNvPr>
          <p:cNvSpPr txBox="1">
            <a:spLocks/>
          </p:cNvSpPr>
          <p:nvPr/>
        </p:nvSpPr>
        <p:spPr>
          <a:xfrm>
            <a:off x="203965" y="1714170"/>
            <a:ext cx="8857751" cy="921056"/>
          </a:xfrm>
          <a:prstGeom prst="rect">
            <a:avLst/>
          </a:prstGeom>
        </p:spPr>
        <p:txBody>
          <a:bodyPr lIns="0" tIns="0" rIns="0" bIns="0" anchor="t"/>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600" b="1" i="0" u="none" strike="noStrike" kern="1200" cap="none" spc="0" normalizeH="0" baseline="0" noProof="0" dirty="0">
                <a:ln>
                  <a:noFill/>
                </a:ln>
                <a:solidFill>
                  <a:srgbClr val="404040"/>
                </a:solidFill>
                <a:effectLst/>
                <a:uLnTx/>
                <a:uFillTx/>
                <a:latin typeface="Helvetica" panose="020B0604020202020204" pitchFamily="34" charset="0"/>
                <a:ea typeface="Geneva" charset="0"/>
                <a:cs typeface="Helvetica" panose="020B0604020202020204" pitchFamily="34" charset="0"/>
              </a:rPr>
              <a:t>Discovery Potential</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200" b="0" i="0" u="none" strike="noStrike" kern="1200" cap="none" spc="0" normalizeH="0" baseline="0" noProof="0" dirty="0">
                <a:ln>
                  <a:noFill/>
                </a:ln>
                <a:solidFill>
                  <a:srgbClr val="404040"/>
                </a:solidFill>
                <a:effectLst/>
                <a:uLnTx/>
                <a:uFillTx/>
                <a:latin typeface="Helvetica Neue" panose="02000503000000020004"/>
                <a:ea typeface="Geneva" charset="0"/>
              </a:rPr>
              <a:t>Surveys of galaxies and cosmic background radiation use precise measurements of cosmic structure to learn about fundamental physics of cosmic acceleration, new forms of matter, and properties of cosmic neutrinos. A coordinated campaign of experiments seek to directly detect and study the properties of dark matter particles in the laboratory.</a:t>
            </a:r>
            <a:endParaRPr kumimoji="0" lang="en-US" sz="1200" b="0" i="0" u="none" strike="noStrike" kern="1200" cap="none" spc="0" normalizeH="0" baseline="0" noProof="0" dirty="0">
              <a:ln>
                <a:noFill/>
              </a:ln>
              <a:solidFill>
                <a:srgbClr val="404040"/>
              </a:solidFill>
              <a:effectLst/>
              <a:uLnTx/>
              <a:uFillTx/>
              <a:latin typeface="Helvetica" panose="020B0604020202020204" pitchFamily="34" charset="0"/>
              <a:ea typeface="Geneva" charset="0"/>
              <a:cs typeface="Helvetica" panose="020B0604020202020204" pitchFamily="34" charset="0"/>
            </a:endParaRPr>
          </a:p>
        </p:txBody>
      </p:sp>
      <p:pic>
        <p:nvPicPr>
          <p:cNvPr id="14" name="Picture 13">
            <a:extLst>
              <a:ext uri="{FF2B5EF4-FFF2-40B4-BE49-F238E27FC236}">
                <a16:creationId xmlns:a16="http://schemas.microsoft.com/office/drawing/2014/main" id="{9E5FED35-AB88-4941-9431-AD82B912C3A1}"/>
              </a:ext>
            </a:extLst>
          </p:cNvPr>
          <p:cNvPicPr>
            <a:picLocks noChangeAspect="1"/>
          </p:cNvPicPr>
          <p:nvPr/>
        </p:nvPicPr>
        <p:blipFill>
          <a:blip r:embed="rId3"/>
          <a:stretch>
            <a:fillRect/>
          </a:stretch>
        </p:blipFill>
        <p:spPr>
          <a:xfrm>
            <a:off x="1416688" y="2679644"/>
            <a:ext cx="6489947" cy="1885968"/>
          </a:xfrm>
          <a:prstGeom prst="rect">
            <a:avLst/>
          </a:prstGeom>
        </p:spPr>
      </p:pic>
      <p:sp>
        <p:nvSpPr>
          <p:cNvPr id="11" name="Pentagon 44">
            <a:extLst>
              <a:ext uri="{FF2B5EF4-FFF2-40B4-BE49-F238E27FC236}">
                <a16:creationId xmlns:a16="http://schemas.microsoft.com/office/drawing/2014/main" id="{27EE688C-35A4-A16F-D542-7B9A864A29F5}"/>
              </a:ext>
            </a:extLst>
          </p:cNvPr>
          <p:cNvSpPr/>
          <p:nvPr/>
        </p:nvSpPr>
        <p:spPr>
          <a:xfrm>
            <a:off x="-69985" y="189364"/>
            <a:ext cx="978408" cy="448056"/>
          </a:xfrm>
          <a:prstGeom prst="homePlate">
            <a:avLst/>
          </a:prstGeom>
          <a:solidFill>
            <a:srgbClr val="004C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S&amp;T</a:t>
            </a:r>
          </a:p>
        </p:txBody>
      </p:sp>
    </p:spTree>
    <p:extLst>
      <p:ext uri="{BB962C8B-B14F-4D97-AF65-F5344CB8AC3E}">
        <p14:creationId xmlns:p14="http://schemas.microsoft.com/office/powerpoint/2010/main" val="1060637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C5794727-14BA-4EF8-DB35-B566CF24B2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67"/>
          <a:stretch/>
        </p:blipFill>
        <p:spPr bwMode="auto">
          <a:xfrm>
            <a:off x="4661662" y="874744"/>
            <a:ext cx="3833130" cy="16970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DDF68E3-3871-4C32-A498-A02C36A6832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2293"/>
          <a:stretch/>
        </p:blipFill>
        <p:spPr>
          <a:xfrm>
            <a:off x="4661662" y="2685018"/>
            <a:ext cx="3833131" cy="1675477"/>
          </a:xfrm>
          <a:prstGeom prst="rect">
            <a:avLst/>
          </a:prstGeom>
          <a:ln>
            <a:noFill/>
          </a:ln>
        </p:spPr>
      </p:pic>
      <p:sp>
        <p:nvSpPr>
          <p:cNvPr id="23" name="Rectangle 22">
            <a:extLst>
              <a:ext uri="{FF2B5EF4-FFF2-40B4-BE49-F238E27FC236}">
                <a16:creationId xmlns:a16="http://schemas.microsoft.com/office/drawing/2014/main" id="{6E034A57-064F-8973-F0E3-FF679756BD47}"/>
              </a:ext>
            </a:extLst>
          </p:cNvPr>
          <p:cNvSpPr/>
          <p:nvPr/>
        </p:nvSpPr>
        <p:spPr>
          <a:xfrm>
            <a:off x="-69985" y="189364"/>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1" name="Title 6">
            <a:extLst>
              <a:ext uri="{FF2B5EF4-FFF2-40B4-BE49-F238E27FC236}">
                <a16:creationId xmlns:a16="http://schemas.microsoft.com/office/drawing/2014/main" id="{3C35E692-FAF2-4964-906C-4583D2D3C61F}"/>
              </a:ext>
            </a:extLst>
          </p:cNvPr>
          <p:cNvSpPr>
            <a:spLocks noGrp="1"/>
          </p:cNvSpPr>
          <p:nvPr>
            <p:ph type="title"/>
          </p:nvPr>
        </p:nvSpPr>
        <p:spPr>
          <a:xfrm>
            <a:off x="393103" y="379755"/>
            <a:ext cx="8025949" cy="338554"/>
          </a:xfrm>
        </p:spPr>
        <p:txBody>
          <a:bodyPr/>
          <a:lstStyle/>
          <a:p>
            <a:br>
              <a:rPr lang="en-US" sz="1950" dirty="0"/>
            </a:br>
            <a:r>
              <a:rPr lang="en-US" sz="1950" dirty="0"/>
              <a:t>World-leading </a:t>
            </a:r>
            <a:r>
              <a:rPr lang="en-US" sz="2000" dirty="0"/>
              <a:t>capabilities</a:t>
            </a:r>
            <a:br>
              <a:rPr lang="en-US" sz="1950" dirty="0"/>
            </a:br>
            <a:r>
              <a:rPr lang="en-US" sz="1950" i="1" dirty="0"/>
              <a:t>Cosmic Science</a:t>
            </a:r>
            <a:endParaRPr lang="en-US" sz="1950" i="1" dirty="0">
              <a:highlight>
                <a:srgbClr val="FFFF00"/>
              </a:highlight>
            </a:endParaRPr>
          </a:p>
        </p:txBody>
      </p:sp>
      <p:sp>
        <p:nvSpPr>
          <p:cNvPr id="6" name="AutoShape 6">
            <a:extLst>
              <a:ext uri="{FF2B5EF4-FFF2-40B4-BE49-F238E27FC236}">
                <a16:creationId xmlns:a16="http://schemas.microsoft.com/office/drawing/2014/main" id="{83EB050F-9DB3-4DE8-A96C-0CD8830D534F}"/>
              </a:ext>
            </a:extLst>
          </p:cNvPr>
          <p:cNvSpPr>
            <a:spLocks noChangeAspect="1" noChangeArrowheads="1"/>
          </p:cNvSpPr>
          <p:nvPr/>
        </p:nvSpPr>
        <p:spPr bwMode="auto">
          <a:xfrm>
            <a:off x="4572000" y="2411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087"/>
              </a:solidFill>
              <a:effectLst/>
              <a:uLnTx/>
              <a:uFillTx/>
              <a:latin typeface="Calibri" charset="0"/>
            </a:endParaRPr>
          </a:p>
        </p:txBody>
      </p:sp>
      <p:pic>
        <p:nvPicPr>
          <p:cNvPr id="34" name="Google Shape;254;p28">
            <a:extLst>
              <a:ext uri="{FF2B5EF4-FFF2-40B4-BE49-F238E27FC236}">
                <a16:creationId xmlns:a16="http://schemas.microsoft.com/office/drawing/2014/main" id="{742FD0AA-7D85-4C9E-A0A5-3278448EF022}"/>
              </a:ext>
            </a:extLst>
          </p:cNvPr>
          <p:cNvPicPr preferRelativeResize="0"/>
          <p:nvPr/>
        </p:nvPicPr>
        <p:blipFill rotWithShape="1">
          <a:blip r:embed="rId5">
            <a:alphaModFix/>
          </a:blip>
          <a:srcRect l="8932" r="2464" b="16082"/>
          <a:stretch/>
        </p:blipFill>
        <p:spPr>
          <a:xfrm>
            <a:off x="686493" y="2661265"/>
            <a:ext cx="3833131" cy="1697875"/>
          </a:xfrm>
          <a:prstGeom prst="rect">
            <a:avLst/>
          </a:prstGeom>
          <a:noFill/>
          <a:ln w="19050" cap="flat" cmpd="sng">
            <a:noFill/>
            <a:prstDash val="solid"/>
            <a:round/>
            <a:headEnd type="none" w="sm" len="sm"/>
            <a:tailEnd type="none" w="sm" len="sm"/>
          </a:ln>
        </p:spPr>
      </p:pic>
      <p:sp>
        <p:nvSpPr>
          <p:cNvPr id="18" name="TextBox 17">
            <a:extLst>
              <a:ext uri="{FF2B5EF4-FFF2-40B4-BE49-F238E27FC236}">
                <a16:creationId xmlns:a16="http://schemas.microsoft.com/office/drawing/2014/main" id="{7C418018-96DC-4B49-8CC8-D67A21407370}"/>
              </a:ext>
            </a:extLst>
          </p:cNvPr>
          <p:cNvSpPr txBox="1"/>
          <p:nvPr/>
        </p:nvSpPr>
        <p:spPr>
          <a:xfrm>
            <a:off x="4719477" y="919566"/>
            <a:ext cx="3303704" cy="307777"/>
          </a:xfrm>
          <a:prstGeom prst="rect">
            <a:avLst/>
          </a:prstGeom>
          <a:noFill/>
          <a:effectLst>
            <a:outerShdw blurRad="50800" dist="254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South Pole Telescope</a:t>
            </a:r>
          </a:p>
        </p:txBody>
      </p:sp>
      <p:pic>
        <p:nvPicPr>
          <p:cNvPr id="19" name="Picture 18">
            <a:extLst>
              <a:ext uri="{FF2B5EF4-FFF2-40B4-BE49-F238E27FC236}">
                <a16:creationId xmlns:a16="http://schemas.microsoft.com/office/drawing/2014/main" id="{65FD7E43-01D5-41A5-A4A4-EDBF205516B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166" t="37767" r="24709" b="13017"/>
          <a:stretch/>
        </p:blipFill>
        <p:spPr>
          <a:xfrm>
            <a:off x="686493" y="874745"/>
            <a:ext cx="3833131" cy="1697005"/>
          </a:xfrm>
          <a:prstGeom prst="rect">
            <a:avLst/>
          </a:prstGeom>
        </p:spPr>
      </p:pic>
      <p:sp>
        <p:nvSpPr>
          <p:cNvPr id="20" name="TextBox 19">
            <a:extLst>
              <a:ext uri="{FF2B5EF4-FFF2-40B4-BE49-F238E27FC236}">
                <a16:creationId xmlns:a16="http://schemas.microsoft.com/office/drawing/2014/main" id="{73218BEA-939E-4ABA-A364-851603853FAE}"/>
              </a:ext>
            </a:extLst>
          </p:cNvPr>
          <p:cNvSpPr txBox="1"/>
          <p:nvPr/>
        </p:nvSpPr>
        <p:spPr>
          <a:xfrm>
            <a:off x="707739" y="913633"/>
            <a:ext cx="3882756"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pitchFamily="2" charset="0"/>
              </a:rPr>
              <a:t>Silicon Detector Facility (</a:t>
            </a:r>
            <a:r>
              <a:rPr kumimoji="0" lang="en-US" sz="1400" b="1" i="0" u="none" strike="noStrike" kern="1200" cap="none" spc="0" normalizeH="0" baseline="0" noProof="0" err="1">
                <a:ln>
                  <a:noFill/>
                </a:ln>
                <a:solidFill>
                  <a:srgbClr val="FFFFFF"/>
                </a:solidFill>
                <a:effectLst/>
                <a:uLnTx/>
                <a:uFillTx/>
                <a:latin typeface="Helvetica" pitchFamily="2" charset="0"/>
              </a:rPr>
              <a:t>SiDet</a:t>
            </a:r>
            <a:r>
              <a:rPr kumimoji="0" lang="en-US" sz="1400" b="1" i="0" u="none" strike="noStrike" kern="1200" cap="none" spc="0" normalizeH="0" baseline="0" noProof="0">
                <a:ln>
                  <a:noFill/>
                </a:ln>
                <a:solidFill>
                  <a:srgbClr val="FFFFFF"/>
                </a:solidFill>
                <a:effectLst/>
                <a:uLnTx/>
                <a:uFillTx/>
                <a:latin typeface="Helvetica" pitchFamily="2" charset="0"/>
              </a:rPr>
              <a:t>)</a:t>
            </a:r>
          </a:p>
        </p:txBody>
      </p:sp>
      <p:sp>
        <p:nvSpPr>
          <p:cNvPr id="22" name="TextBox 21">
            <a:extLst>
              <a:ext uri="{FF2B5EF4-FFF2-40B4-BE49-F238E27FC236}">
                <a16:creationId xmlns:a16="http://schemas.microsoft.com/office/drawing/2014/main" id="{AFF53925-1A35-4FD5-ACFD-C604A0D80538}"/>
              </a:ext>
            </a:extLst>
          </p:cNvPr>
          <p:cNvSpPr txBox="1"/>
          <p:nvPr/>
        </p:nvSpPr>
        <p:spPr>
          <a:xfrm>
            <a:off x="707738" y="2685018"/>
            <a:ext cx="3864261" cy="738664"/>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pitchFamily="2" charset="0"/>
              </a:rPr>
              <a:t>Enabling expertise/infrastructure: </a:t>
            </a:r>
            <a:endParaRPr kumimoji="0" lang="en-US" sz="1400" b="1" i="0" u="none" strike="noStrike" kern="1200" cap="none" spc="0" normalizeH="0" baseline="0" noProof="0" dirty="0">
              <a:ln>
                <a:noFill/>
              </a:ln>
              <a:solidFill>
                <a:srgbClr val="FFFFFF"/>
              </a:solidFill>
              <a:effectLst/>
              <a:uLnTx/>
              <a:uFillTx/>
              <a:latin typeface="Helvetica" pitchFamily="2"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pitchFamily="2" charset="0"/>
              </a:rPr>
              <a:t>sub-Kelvin cryogenics, </a:t>
            </a:r>
            <a:r>
              <a:rPr kumimoji="0" lang="en-US" sz="1400" b="1" i="0"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NEXUS Dark Matter Test Facility</a:t>
            </a:r>
          </a:p>
        </p:txBody>
      </p:sp>
      <p:sp>
        <p:nvSpPr>
          <p:cNvPr id="25" name="TextBox 24">
            <a:extLst>
              <a:ext uri="{FF2B5EF4-FFF2-40B4-BE49-F238E27FC236}">
                <a16:creationId xmlns:a16="http://schemas.microsoft.com/office/drawing/2014/main" id="{6BF58C14-5B26-4893-B40D-39EFA9552A64}"/>
              </a:ext>
            </a:extLst>
          </p:cNvPr>
          <p:cNvSpPr txBox="1"/>
          <p:nvPr/>
        </p:nvSpPr>
        <p:spPr>
          <a:xfrm>
            <a:off x="4719477" y="2754668"/>
            <a:ext cx="1313164"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4C97"/>
                </a:solidFill>
                <a:effectLst/>
                <a:uLnTx/>
                <a:uFillTx/>
                <a:latin typeface="Helvetica" pitchFamily="2" charset="0"/>
              </a:rPr>
              <a:t>IERC</a:t>
            </a:r>
          </a:p>
        </p:txBody>
      </p:sp>
      <p:sp>
        <p:nvSpPr>
          <p:cNvPr id="2" name="Date Placeholder 1">
            <a:extLst>
              <a:ext uri="{FF2B5EF4-FFF2-40B4-BE49-F238E27FC236}">
                <a16:creationId xmlns:a16="http://schemas.microsoft.com/office/drawing/2014/main" id="{5B3B4FD2-C892-485B-B5EE-CC1400669C1E}"/>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83CDF006-529F-4EF3-8BD7-8762FC48DA32}"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3" name="Footer Placeholder 2">
            <a:extLst>
              <a:ext uri="{FF2B5EF4-FFF2-40B4-BE49-F238E27FC236}">
                <a16:creationId xmlns:a16="http://schemas.microsoft.com/office/drawing/2014/main" id="{4993C92E-F37D-4276-A928-B01A2AE487A3}"/>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7" name="Slide Number Placeholder 6">
            <a:extLst>
              <a:ext uri="{FF2B5EF4-FFF2-40B4-BE49-F238E27FC236}">
                <a16:creationId xmlns:a16="http://schemas.microsoft.com/office/drawing/2014/main" id="{60FF31D4-8FD1-4BDE-B4A6-E0EA70B4215A}"/>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23</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33" name="Google Shape;249;p28">
            <a:extLst>
              <a:ext uri="{FF2B5EF4-FFF2-40B4-BE49-F238E27FC236}">
                <a16:creationId xmlns:a16="http://schemas.microsoft.com/office/drawing/2014/main" id="{ACB4675C-406E-4DCE-BB27-DD85F7BC934E}"/>
              </a:ext>
            </a:extLst>
          </p:cNvPr>
          <p:cNvSpPr txBox="1"/>
          <p:nvPr/>
        </p:nvSpPr>
        <p:spPr>
          <a:xfrm>
            <a:off x="0" y="4608109"/>
            <a:ext cx="7792721" cy="461624"/>
          </a:xfrm>
          <a:prstGeom prst="rect">
            <a:avLst/>
          </a:prstGeom>
          <a:solidFill>
            <a:srgbClr val="004C97"/>
          </a:solidFill>
          <a:ln>
            <a:noFill/>
          </a:ln>
        </p:spPr>
        <p:txBody>
          <a:bodyPr spcFirstLastPara="1" wrap="square" lIns="91425" tIns="45700" rIns="91425" bIns="45700" anchor="t" anchorCtr="0">
            <a:spAutoFit/>
          </a:bodyPr>
          <a:lstStyle/>
          <a:p>
            <a:pPr marL="0" marR="0" lvl="0" indent="0" algn="ctr" defTabSz="457200" rtl="0" eaLnBrk="1" fontAlgn="base" latinLnBrk="0" hangingPunct="1">
              <a:lnSpc>
                <a:spcPct val="100000"/>
              </a:lnSpc>
              <a:spcBef>
                <a:spcPts val="0"/>
              </a:spcBef>
              <a:spcAft>
                <a:spcPts val="0"/>
              </a:spcAft>
              <a:buClr>
                <a:srgbClr val="003087"/>
              </a:buClr>
              <a:buSzPts val="2400"/>
              <a:buFont typeface="Calibri"/>
              <a:buNone/>
              <a:tabLst/>
              <a:defRPr/>
            </a:pPr>
            <a:r>
              <a:rPr kumimoji="0" lang="en-US" sz="1200" b="1" i="1" u="none" strike="noStrike" kern="1200" cap="none" spc="0" normalizeH="0" baseline="0" noProof="0">
                <a:ln>
                  <a:noFill/>
                </a:ln>
                <a:solidFill>
                  <a:srgbClr val="FFFFFF"/>
                </a:solidFill>
                <a:effectLst/>
                <a:uLnTx/>
                <a:uFillTx/>
                <a:latin typeface="Helvetica" panose="020B0604020202020204" pitchFamily="34" charset="0"/>
                <a:ea typeface="Calibri"/>
                <a:cs typeface="Helvetica" panose="020B0604020202020204" pitchFamily="34" charset="0"/>
                <a:sym typeface="Calibri"/>
              </a:rPr>
              <a:t>These capabilities/resources support national cosmic frontier program: DES, DESI, Super CDMS, SENSEI/</a:t>
            </a:r>
            <a:r>
              <a:rPr kumimoji="0" lang="en-US" sz="1200" b="1" i="1" u="none" strike="noStrike" kern="1200" cap="none" spc="0" normalizeH="0" baseline="0" noProof="0" err="1">
                <a:ln>
                  <a:noFill/>
                </a:ln>
                <a:solidFill>
                  <a:srgbClr val="FFFFFF"/>
                </a:solidFill>
                <a:effectLst/>
                <a:uLnTx/>
                <a:uFillTx/>
                <a:latin typeface="Helvetica" panose="020B0604020202020204" pitchFamily="34" charset="0"/>
                <a:ea typeface="Calibri"/>
                <a:cs typeface="Helvetica" panose="020B0604020202020204" pitchFamily="34" charset="0"/>
                <a:sym typeface="Calibri"/>
              </a:rPr>
              <a:t>Oscura</a:t>
            </a:r>
            <a:r>
              <a:rPr kumimoji="0" lang="en-US" sz="1200" b="1" i="1" u="none" strike="noStrike" kern="1200" cap="none" spc="0" normalizeH="0" baseline="0" noProof="0">
                <a:ln>
                  <a:noFill/>
                </a:ln>
                <a:solidFill>
                  <a:srgbClr val="FFFFFF"/>
                </a:solidFill>
                <a:effectLst/>
                <a:uLnTx/>
                <a:uFillTx/>
                <a:latin typeface="Helvetica" panose="020B0604020202020204" pitchFamily="34" charset="0"/>
                <a:ea typeface="Calibri"/>
                <a:cs typeface="Helvetica" panose="020B0604020202020204" pitchFamily="34" charset="0"/>
                <a:sym typeface="Calibri"/>
              </a:rPr>
              <a:t>, ADMX, SPT-3G, CMB-S4 and R&amp;D </a:t>
            </a:r>
            <a:endParaRPr kumimoji="0" sz="1200" b="1" i="1"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089829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68719" y="54748"/>
            <a:ext cx="4579000" cy="547720"/>
          </a:xfrm>
        </p:spPr>
        <p:txBody>
          <a:bodyPr/>
          <a:lstStyle/>
          <a:p>
            <a:r>
              <a:rPr lang="en-US" sz="2000"/>
              <a:t>Accelerator </a:t>
            </a:r>
            <a:r>
              <a:rPr lang="en-US" sz="1950"/>
              <a:t>Science</a:t>
            </a:r>
            <a:r>
              <a:rPr lang="en-US" sz="2000"/>
              <a:t> &amp; Technology </a:t>
            </a:r>
          </a:p>
        </p:txBody>
      </p:sp>
      <p:sp>
        <p:nvSpPr>
          <p:cNvPr id="9" name="Rectangle 8">
            <a:extLst>
              <a:ext uri="{FF2B5EF4-FFF2-40B4-BE49-F238E27FC236}">
                <a16:creationId xmlns:a16="http://schemas.microsoft.com/office/drawing/2014/main" id="{7667BD11-2956-4CD0-B701-87EF0F3B813E}"/>
              </a:ext>
            </a:extLst>
          </p:cNvPr>
          <p:cNvSpPr/>
          <p:nvPr/>
        </p:nvSpPr>
        <p:spPr>
          <a:xfrm>
            <a:off x="307479" y="830542"/>
            <a:ext cx="8607922" cy="731992"/>
          </a:xfrm>
          <a:prstGeom prst="rect">
            <a:avLst/>
          </a:prstGeom>
          <a:ln>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a:ln>
                  <a:noFill/>
                </a:ln>
                <a:solidFill>
                  <a:srgbClr val="404040"/>
                </a:solidFill>
                <a:effectLst/>
                <a:uLnTx/>
                <a:uFillTx/>
                <a:latin typeface="Helvetica" panose="020B0604020202020204" pitchFamily="34" charset="0"/>
                <a:ea typeface="+mn-ea"/>
                <a:cs typeface="Helvetica" panose="020B0604020202020204" pitchFamily="34" charset="0"/>
              </a:rPr>
              <a:t>Vision</a:t>
            </a:r>
            <a:r>
              <a:rPr kumimoji="0" lang="en-US" sz="1500" b="0" i="0" u="none" strike="noStrike" kern="1200" cap="none" spc="0" normalizeH="0" baseline="0" noProof="0">
                <a:ln>
                  <a:noFill/>
                </a:ln>
                <a:solidFill>
                  <a:srgbClr val="404040"/>
                </a:solidFill>
                <a:effectLst/>
                <a:uLnTx/>
                <a:uFillTx/>
                <a:latin typeface="Helvetica" panose="020B0604020202020204" pitchFamily="34" charset="0"/>
                <a:ea typeface="+mn-ea"/>
                <a:cs typeface="Helvetica" panose="020B0604020202020204" pitchFamily="34" charset="0"/>
              </a:rPr>
              <a:t>: Fermilab is a world-leader in Accelerator Science and Technology R&amp;D that enables the next generation of particle accelerators and advances the HEP and Office of Science mission. </a:t>
            </a:r>
            <a:r>
              <a:rPr kumimoji="0" lang="en-US" sz="1500" b="0" i="0" u="none" strike="noStrike" kern="1200" cap="none" spc="0" normalizeH="0" baseline="0" noProof="0">
                <a:ln>
                  <a:noFill/>
                </a:ln>
                <a:solidFill>
                  <a:srgbClr val="404040"/>
                </a:solidFill>
                <a:effectLst/>
                <a:uLnTx/>
                <a:uFillTx/>
                <a:latin typeface="Helvetica" pitchFamily="2" charset="0"/>
                <a:ea typeface="+mn-ea"/>
                <a:cs typeface="+mn-cs"/>
              </a:rPr>
              <a:t>Fermilab is an essential partner of choice to future large-scale accelerators</a:t>
            </a:r>
            <a:r>
              <a:rPr kumimoji="0" lang="en-US" sz="1500" b="0" i="0" u="none" strike="noStrike" kern="1200" cap="none" spc="0" normalizeH="0" baseline="0" noProof="0">
                <a:ln>
                  <a:noFill/>
                </a:ln>
                <a:solidFill>
                  <a:srgbClr val="404040"/>
                </a:solidFill>
                <a:effectLst/>
                <a:uLnTx/>
                <a:uFillTx/>
                <a:latin typeface="Helvetica" panose="020B0604020202020204" pitchFamily="34" charset="0"/>
                <a:ea typeface="+mn-ea"/>
                <a:cs typeface="Helvetica" panose="020B0604020202020204" pitchFamily="34" charset="0"/>
              </a:rPr>
              <a:t>. </a:t>
            </a:r>
          </a:p>
        </p:txBody>
      </p:sp>
      <p:pic>
        <p:nvPicPr>
          <p:cNvPr id="18" name="Picture 17">
            <a:extLst>
              <a:ext uri="{FF2B5EF4-FFF2-40B4-BE49-F238E27FC236}">
                <a16:creationId xmlns:a16="http://schemas.microsoft.com/office/drawing/2014/main" id="{9F022F65-DF7B-4016-B111-35F9D9A474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7104" y="3338396"/>
            <a:ext cx="1620493" cy="1296078"/>
          </a:xfrm>
          <a:prstGeom prst="rect">
            <a:avLst/>
          </a:prstGeom>
        </p:spPr>
      </p:pic>
      <p:pic>
        <p:nvPicPr>
          <p:cNvPr id="19" name="Content Placeholder 7">
            <a:extLst>
              <a:ext uri="{FF2B5EF4-FFF2-40B4-BE49-F238E27FC236}">
                <a16:creationId xmlns:a16="http://schemas.microsoft.com/office/drawing/2014/main" id="{AB993E3D-1A92-444B-B133-138429BDE66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3753" y="3489653"/>
            <a:ext cx="3255464" cy="1115054"/>
          </a:xfrm>
          <a:prstGeom prst="rect">
            <a:avLst/>
          </a:prstGeom>
        </p:spPr>
      </p:pic>
      <p:pic>
        <p:nvPicPr>
          <p:cNvPr id="20" name="Google Shape;203;p6" descr="A picture containing indoor, train, engine, several&#10;&#10;Description automatically generated">
            <a:extLst>
              <a:ext uri="{FF2B5EF4-FFF2-40B4-BE49-F238E27FC236}">
                <a16:creationId xmlns:a16="http://schemas.microsoft.com/office/drawing/2014/main" id="{F9742695-67B0-4A00-9730-F07F718E9378}"/>
              </a:ext>
            </a:extLst>
          </p:cNvPr>
          <p:cNvPicPr preferRelativeResize="0">
            <a:picLocks noChangeAspect="1"/>
          </p:cNvPicPr>
          <p:nvPr/>
        </p:nvPicPr>
        <p:blipFill rotWithShape="1">
          <a:blip r:embed="rId5" cstate="print">
            <a:alphaModFix/>
            <a:extLst>
              <a:ext uri="{28A0092B-C50C-407E-A947-70E740481C1C}">
                <a14:useLocalDpi xmlns:a14="http://schemas.microsoft.com/office/drawing/2010/main"/>
              </a:ext>
            </a:extLst>
          </a:blip>
          <a:srcRect t="17823" b="19356"/>
          <a:stretch/>
        </p:blipFill>
        <p:spPr>
          <a:xfrm>
            <a:off x="3512760" y="3538310"/>
            <a:ext cx="1987258" cy="936286"/>
          </a:xfrm>
          <a:prstGeom prst="rect">
            <a:avLst/>
          </a:prstGeom>
          <a:noFill/>
          <a:ln>
            <a:noFill/>
          </a:ln>
        </p:spPr>
      </p:pic>
      <p:pic>
        <p:nvPicPr>
          <p:cNvPr id="6146" name="Picture 2">
            <a:extLst>
              <a:ext uri="{FF2B5EF4-FFF2-40B4-BE49-F238E27FC236}">
                <a16:creationId xmlns:a16="http://schemas.microsoft.com/office/drawing/2014/main" id="{91E31BC9-D496-4819-B9DE-E053EBC53CC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414683" y="3494885"/>
            <a:ext cx="1631842" cy="917911"/>
          </a:xfrm>
          <a:prstGeom prst="rect">
            <a:avLst/>
          </a:prstGeom>
          <a:noFill/>
          <a:extLst>
            <a:ext uri="{909E8E84-426E-40DD-AFC4-6F175D3DCCD1}">
              <a14:hiddenFill xmlns:a14="http://schemas.microsoft.com/office/drawing/2010/main">
                <a:solidFill>
                  <a:srgbClr val="FFFFFF"/>
                </a:solidFill>
              </a14:hiddenFill>
            </a:ext>
          </a:extLst>
        </p:spPr>
      </p:pic>
      <p:sp>
        <p:nvSpPr>
          <p:cNvPr id="13" name="Pentagon 44">
            <a:extLst>
              <a:ext uri="{FF2B5EF4-FFF2-40B4-BE49-F238E27FC236}">
                <a16:creationId xmlns:a16="http://schemas.microsoft.com/office/drawing/2014/main" id="{701D3A67-BEF0-2AEB-85B5-E1F87AF9424E}"/>
              </a:ext>
            </a:extLst>
          </p:cNvPr>
          <p:cNvSpPr/>
          <p:nvPr/>
        </p:nvSpPr>
        <p:spPr>
          <a:xfrm>
            <a:off x="-59785" y="196567"/>
            <a:ext cx="978408" cy="448056"/>
          </a:xfrm>
          <a:prstGeom prst="homePlate">
            <a:avLst/>
          </a:prstGeom>
          <a:solidFill>
            <a:srgbClr val="004C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S&amp;T</a:t>
            </a:r>
          </a:p>
        </p:txBody>
      </p:sp>
      <p:sp>
        <p:nvSpPr>
          <p:cNvPr id="15" name="Content Placeholder 1">
            <a:extLst>
              <a:ext uri="{FF2B5EF4-FFF2-40B4-BE49-F238E27FC236}">
                <a16:creationId xmlns:a16="http://schemas.microsoft.com/office/drawing/2014/main" id="{1EF7E838-18B9-4E0D-80E2-3A1860E8407B}"/>
              </a:ext>
            </a:extLst>
          </p:cNvPr>
          <p:cNvSpPr txBox="1">
            <a:spLocks/>
          </p:cNvSpPr>
          <p:nvPr/>
        </p:nvSpPr>
        <p:spPr>
          <a:xfrm>
            <a:off x="222251" y="1719023"/>
            <a:ext cx="8646542" cy="1619373"/>
          </a:xfrm>
          <a:prstGeom prst="rect">
            <a:avLst/>
          </a:prstGeom>
        </p:spPr>
        <p:txBody>
          <a:bodyPr lIns="0" tIns="0" rIns="0" bIns="0" anchor="t"/>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500" b="1" i="0" u="none" strike="noStrike" kern="1200" cap="none" spc="0" normalizeH="0" baseline="0" noProof="0">
                <a:ln>
                  <a:noFill/>
                </a:ln>
                <a:solidFill>
                  <a:srgbClr val="404040"/>
                </a:solidFill>
                <a:effectLst/>
                <a:uLnTx/>
                <a:uFillTx/>
                <a:latin typeface="Helvetica"/>
                <a:cs typeface="Helvetica"/>
              </a:rPr>
              <a:t>Discovery Potential</a:t>
            </a:r>
            <a:br>
              <a:rPr kumimoji="0" lang="en-US" sz="1500" b="1" i="0" u="none" strike="noStrike" kern="1200" cap="none" spc="0" normalizeH="0" baseline="0" noProof="0">
                <a:ln>
                  <a:noFill/>
                </a:ln>
                <a:solidFill>
                  <a:srgbClr val="505050"/>
                </a:solidFill>
                <a:effectLst/>
                <a:uLnTx/>
                <a:uFillTx/>
                <a:latin typeface="Helvetica" panose="020B0604020202020204" pitchFamily="34" charset="0"/>
                <a:cs typeface="Helvetica" panose="020B0604020202020204" pitchFamily="34" charset="0"/>
              </a:rPr>
            </a:br>
            <a:r>
              <a:rPr kumimoji="0" lang="en-US" sz="1500" b="0" i="0" u="none" strike="noStrike" kern="1200" cap="none" spc="0" normalizeH="0" baseline="0" noProof="0">
                <a:ln>
                  <a:noFill/>
                </a:ln>
                <a:solidFill>
                  <a:srgbClr val="404040"/>
                </a:solidFill>
                <a:effectLst/>
                <a:uLnTx/>
                <a:uFillTx/>
                <a:latin typeface="Helvetica"/>
                <a:ea typeface="+mn-ea"/>
                <a:cs typeface="Helvetica"/>
              </a:rPr>
              <a:t>Future accelerator-based experiments will be enabled by more intense beams, higher accelerating gradients and more power accelerator magnets.</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a:ln>
                <a:noFill/>
              </a:ln>
              <a:solidFill>
                <a:srgbClr val="404040"/>
              </a:solidFill>
              <a:effectLst/>
              <a:uLnTx/>
              <a:uFillTx/>
              <a:latin typeface="Helvetica" panose="020B0604020202020204" pitchFamily="34" charset="0"/>
              <a:ea typeface="+mn-ea"/>
              <a:cs typeface="Helvetica" panose="020B0604020202020204" pitchFamily="34" charset="0"/>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400" b="1" i="1" u="none" strike="noStrike" kern="1200" cap="none" spc="0" normalizeH="0" baseline="0" noProof="0">
                <a:ln>
                  <a:noFill/>
                </a:ln>
                <a:solidFill>
                  <a:srgbClr val="404040"/>
                </a:solidFill>
                <a:effectLst/>
                <a:uLnTx/>
                <a:uFillTx/>
                <a:latin typeface="Helvetica"/>
                <a:ea typeface="+mn-ea"/>
                <a:cs typeface="Helvetica"/>
              </a:rPr>
              <a:t>Fermilab’s IOTA/FAST Facility provides a unique platform for accelerator science</a:t>
            </a:r>
          </a:p>
          <a:p>
            <a:pPr marL="512445" marR="0" lvl="1" indent="-22987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04040"/>
                </a:solidFill>
                <a:effectLst/>
                <a:uLnTx/>
                <a:uFillTx/>
                <a:latin typeface="Helvetica"/>
                <a:ea typeface="ＭＳ Ｐゴシック"/>
              </a:rPr>
              <a:t>World’s first experimental demonstration of Optical Stochastic Cooling at the IOTA ring (accepted to </a:t>
            </a:r>
            <a:r>
              <a:rPr kumimoji="0" lang="en-US" sz="1200" b="0" i="1" u="none" strike="noStrike" kern="1200" cap="none" spc="0" normalizeH="0" baseline="0" noProof="0">
                <a:ln>
                  <a:noFill/>
                </a:ln>
                <a:solidFill>
                  <a:srgbClr val="404040"/>
                </a:solidFill>
                <a:effectLst/>
                <a:uLnTx/>
                <a:uFillTx/>
                <a:latin typeface="Helvetica"/>
                <a:ea typeface="ＭＳ Ｐゴシック"/>
              </a:rPr>
              <a:t>Nature</a:t>
            </a:r>
            <a:r>
              <a:rPr kumimoji="0" lang="en-US" sz="1200" b="0" i="0" u="none" strike="noStrike" kern="1200" cap="none" spc="0" normalizeH="0" baseline="0" noProof="0">
                <a:ln>
                  <a:noFill/>
                </a:ln>
                <a:solidFill>
                  <a:srgbClr val="404040"/>
                </a:solidFill>
                <a:effectLst/>
                <a:uLnTx/>
                <a:uFillTx/>
                <a:latin typeface="Helvetica"/>
                <a:ea typeface="ＭＳ Ｐゴシック"/>
              </a:rPr>
              <a:t>)</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1400" b="1" i="1" u="none" strike="noStrike" kern="1200" cap="none" spc="0" normalizeH="0" baseline="0" noProof="0">
              <a:ln>
                <a:noFill/>
              </a:ln>
              <a:solidFill>
                <a:srgbClr val="404040"/>
              </a:solidFill>
              <a:effectLst/>
              <a:uLnTx/>
              <a:uFillTx/>
              <a:latin typeface="Helvetica" panose="020B0604020202020204" pitchFamily="34" charset="0"/>
              <a:ea typeface="+mn-ea"/>
              <a:cs typeface="Helvetica" panose="020B0604020202020204" pitchFamily="34" charset="0"/>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1400" b="1" i="1" u="none" strike="noStrike" kern="1200" cap="none" spc="0" normalizeH="0" baseline="0" noProof="0">
              <a:ln>
                <a:noFill/>
              </a:ln>
              <a:solidFill>
                <a:srgbClr val="404040"/>
              </a:solidFill>
              <a:effectLst/>
              <a:uLnTx/>
              <a:uFillTx/>
              <a:latin typeface="Helvetica" panose="020B0604020202020204" pitchFamily="34" charset="0"/>
              <a:ea typeface="+mn-ea"/>
              <a:cs typeface="Helvetica" panose="020B0604020202020204" pitchFamily="34" charset="0"/>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a:ln>
                <a:noFill/>
              </a:ln>
              <a:solidFill>
                <a:srgbClr val="404040"/>
              </a:solidFill>
              <a:effectLst/>
              <a:uLnTx/>
              <a:uFillTx/>
              <a:latin typeface="Helvetica" panose="020B0604020202020204" pitchFamily="34" charset="0"/>
              <a:ea typeface="+mn-ea"/>
              <a:cs typeface="Helvetica" panose="020B0604020202020204" pitchFamily="34" charset="0"/>
            </a:endParaRPr>
          </a:p>
        </p:txBody>
      </p:sp>
      <p:sp>
        <p:nvSpPr>
          <p:cNvPr id="2" name="Date Placeholder 1">
            <a:extLst>
              <a:ext uri="{FF2B5EF4-FFF2-40B4-BE49-F238E27FC236}">
                <a16:creationId xmlns:a16="http://schemas.microsoft.com/office/drawing/2014/main" id="{BDCB9E54-8698-4616-8628-C6DD36DE6549}"/>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435D26EC-CA6E-4548-A6B1-75A89D295F51}"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6" name="Footer Placeholder 5">
            <a:extLst>
              <a:ext uri="{FF2B5EF4-FFF2-40B4-BE49-F238E27FC236}">
                <a16:creationId xmlns:a16="http://schemas.microsoft.com/office/drawing/2014/main" id="{03FA75E6-283D-480C-B1B3-07B7D70029FB}"/>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8" name="Slide Number Placeholder 7">
            <a:extLst>
              <a:ext uri="{FF2B5EF4-FFF2-40B4-BE49-F238E27FC236}">
                <a16:creationId xmlns:a16="http://schemas.microsoft.com/office/drawing/2014/main" id="{E0B5443E-ADD3-4FC0-822F-1EC457C60FC6}"/>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24</a:t>
            </a:fld>
            <a:endParaRPr kumimoji="0" lang="en-US" sz="900" b="0" i="0" u="none" strike="noStrike" kern="1200" cap="none" spc="0" normalizeH="0" baseline="0" noProof="0">
              <a:ln>
                <a:noFill/>
              </a:ln>
              <a:solidFill>
                <a:srgbClr val="004C97"/>
              </a:solidFill>
              <a:effectLst/>
              <a:uLnTx/>
              <a:uFillTx/>
              <a:latin typeface="Helvetica" charset="0"/>
            </a:endParaRPr>
          </a:p>
        </p:txBody>
      </p:sp>
    </p:spTree>
    <p:extLst>
      <p:ext uri="{BB962C8B-B14F-4D97-AF65-F5344CB8AC3E}">
        <p14:creationId xmlns:p14="http://schemas.microsoft.com/office/powerpoint/2010/main" val="2647048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A picture containing indoor, orange&#10;&#10;Description automatically generated">
            <a:extLst>
              <a:ext uri="{FF2B5EF4-FFF2-40B4-BE49-F238E27FC236}">
                <a16:creationId xmlns:a16="http://schemas.microsoft.com/office/drawing/2014/main" id="{F844B6D4-7A19-4BD1-B78D-7871EA4FEF8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10569" y="903489"/>
            <a:ext cx="3569059" cy="17035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engine&#10;&#10;Description automatically generated">
            <a:extLst>
              <a:ext uri="{FF2B5EF4-FFF2-40B4-BE49-F238E27FC236}">
                <a16:creationId xmlns:a16="http://schemas.microsoft.com/office/drawing/2014/main" id="{1DD240B4-4EA0-45B6-83FC-07A442B999D8}"/>
              </a:ext>
            </a:extLst>
          </p:cNvPr>
          <p:cNvPicPr>
            <a:picLocks noChangeAspect="1"/>
          </p:cNvPicPr>
          <p:nvPr/>
        </p:nvPicPr>
        <p:blipFill rotWithShape="1">
          <a:blip r:embed="rId4"/>
          <a:srcRect l="1882" t="6590" r="68" b="15568"/>
          <a:stretch/>
        </p:blipFill>
        <p:spPr>
          <a:xfrm>
            <a:off x="988973" y="903489"/>
            <a:ext cx="3639063" cy="1625076"/>
          </a:xfrm>
          <a:prstGeom prst="rect">
            <a:avLst/>
          </a:prstGeom>
        </p:spPr>
      </p:pic>
      <p:sp>
        <p:nvSpPr>
          <p:cNvPr id="4" name="Footer Placeholder 3"/>
          <p:cNvSpPr>
            <a:spLocks noGrp="1"/>
          </p:cNvSpPr>
          <p:nvPr>
            <p:ph type="ftr" sz="quarter" idx="3"/>
          </p:nvPr>
        </p:nvSpPr>
        <p:spPr/>
        <p:txBody>
          <a:bodyPr/>
          <a:lstStyle/>
          <a:p>
            <a:pPr>
              <a:defRPr/>
            </a:pPr>
            <a:r>
              <a:rPr lang="en-US"/>
              <a:t>Lia Merminga |  Fermilab Perspectives  | Snowmass Meeting</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
        <p:nvSpPr>
          <p:cNvPr id="23" name="Rectangle 22">
            <a:extLst>
              <a:ext uri="{FF2B5EF4-FFF2-40B4-BE49-F238E27FC236}">
                <a16:creationId xmlns:a16="http://schemas.microsoft.com/office/drawing/2014/main" id="{6E034A57-064F-8973-F0E3-FF679756BD47}"/>
              </a:ext>
            </a:extLst>
          </p:cNvPr>
          <p:cNvSpPr/>
          <p:nvPr/>
        </p:nvSpPr>
        <p:spPr>
          <a:xfrm>
            <a:off x="-69985" y="189364"/>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id="{30BB54D4-4745-48C9-9F17-2D8A6B37D694}"/>
              </a:ext>
            </a:extLst>
          </p:cNvPr>
          <p:cNvSpPr>
            <a:spLocks noGrp="1"/>
          </p:cNvSpPr>
          <p:nvPr>
            <p:ph type="dt" sz="half" idx="2"/>
          </p:nvPr>
        </p:nvSpPr>
        <p:spPr/>
        <p:txBody>
          <a:bodyPr/>
          <a:lstStyle/>
          <a:p>
            <a:pPr>
              <a:defRPr/>
            </a:pPr>
            <a:fld id="{CC0CFF5D-3D2F-41A9-8692-6B95B9ABBB1F}" type="datetime1">
              <a:rPr lang="en-US" smtClean="0"/>
              <a:t>7/17/2022</a:t>
            </a:fld>
            <a:endParaRPr lang="en-US"/>
          </a:p>
        </p:txBody>
      </p:sp>
      <p:sp>
        <p:nvSpPr>
          <p:cNvPr id="41" name="Title 6">
            <a:extLst>
              <a:ext uri="{FF2B5EF4-FFF2-40B4-BE49-F238E27FC236}">
                <a16:creationId xmlns:a16="http://schemas.microsoft.com/office/drawing/2014/main" id="{3C35E692-FAF2-4964-906C-4583D2D3C61F}"/>
              </a:ext>
            </a:extLst>
          </p:cNvPr>
          <p:cNvSpPr>
            <a:spLocks noGrp="1"/>
          </p:cNvSpPr>
          <p:nvPr>
            <p:ph type="title"/>
          </p:nvPr>
        </p:nvSpPr>
        <p:spPr>
          <a:xfrm>
            <a:off x="429419" y="441553"/>
            <a:ext cx="5669385" cy="320908"/>
          </a:xfrm>
        </p:spPr>
        <p:txBody>
          <a:bodyPr/>
          <a:lstStyle/>
          <a:p>
            <a:r>
              <a:rPr lang="en-US" sz="1950" dirty="0">
                <a:latin typeface="Helvetica" pitchFamily="2" charset="0"/>
              </a:rPr>
              <a:t>World-leading capabilities</a:t>
            </a:r>
            <a:br>
              <a:rPr lang="en-US" sz="1950" dirty="0">
                <a:latin typeface="Helvetica" pitchFamily="2" charset="0"/>
              </a:rPr>
            </a:br>
            <a:r>
              <a:rPr lang="en-US" sz="1950" i="1" dirty="0"/>
              <a:t>Accelerator Science &amp; Technology</a:t>
            </a:r>
            <a:endParaRPr lang="en-US" sz="1950" dirty="0"/>
          </a:p>
        </p:txBody>
      </p:sp>
      <p:sp>
        <p:nvSpPr>
          <p:cNvPr id="49" name="TextBox 48">
            <a:extLst>
              <a:ext uri="{FF2B5EF4-FFF2-40B4-BE49-F238E27FC236}">
                <a16:creationId xmlns:a16="http://schemas.microsoft.com/office/drawing/2014/main" id="{05EEF37C-DAAB-488A-B897-2E5C88592EC2}"/>
              </a:ext>
            </a:extLst>
          </p:cNvPr>
          <p:cNvSpPr txBox="1"/>
          <p:nvPr/>
        </p:nvSpPr>
        <p:spPr>
          <a:xfrm>
            <a:off x="1164746" y="2117549"/>
            <a:ext cx="3751082" cy="338554"/>
          </a:xfrm>
          <a:prstGeom prst="rect">
            <a:avLst/>
          </a:prstGeom>
          <a:noFill/>
        </p:spPr>
        <p:txBody>
          <a:bodyPr wrap="square" rtlCol="0">
            <a:spAutoFit/>
          </a:bodyPr>
          <a:lstStyle/>
          <a:p>
            <a:r>
              <a:rPr lang="en-US" sz="1600" b="1" dirty="0">
                <a:solidFill>
                  <a:schemeClr val="bg1"/>
                </a:solidFill>
                <a:latin typeface="Helvetica" pitchFamily="2" charset="0"/>
              </a:rPr>
              <a:t>Accelerator and Beam Physics</a:t>
            </a:r>
          </a:p>
        </p:txBody>
      </p:sp>
      <p:pic>
        <p:nvPicPr>
          <p:cNvPr id="46" name="Picture 45">
            <a:extLst>
              <a:ext uri="{FF2B5EF4-FFF2-40B4-BE49-F238E27FC236}">
                <a16:creationId xmlns:a16="http://schemas.microsoft.com/office/drawing/2014/main" id="{308727A5-8D7B-4186-A27B-E5BC2DEA742A}"/>
              </a:ext>
            </a:extLst>
          </p:cNvPr>
          <p:cNvPicPr>
            <a:picLocks noChangeAspect="1"/>
          </p:cNvPicPr>
          <p:nvPr/>
        </p:nvPicPr>
        <p:blipFill>
          <a:blip r:embed="rId5"/>
          <a:srcRect t="16775" b="16775"/>
          <a:stretch/>
        </p:blipFill>
        <p:spPr>
          <a:xfrm>
            <a:off x="1009953" y="2674621"/>
            <a:ext cx="3639063" cy="1611087"/>
          </a:xfrm>
          <a:prstGeom prst="rect">
            <a:avLst/>
          </a:prstGeom>
        </p:spPr>
      </p:pic>
      <p:sp>
        <p:nvSpPr>
          <p:cNvPr id="50" name="TextBox 49">
            <a:extLst>
              <a:ext uri="{FF2B5EF4-FFF2-40B4-BE49-F238E27FC236}">
                <a16:creationId xmlns:a16="http://schemas.microsoft.com/office/drawing/2014/main" id="{AF438CEC-B278-4482-A093-F0AF97FB623D}"/>
              </a:ext>
            </a:extLst>
          </p:cNvPr>
          <p:cNvSpPr txBox="1"/>
          <p:nvPr/>
        </p:nvSpPr>
        <p:spPr>
          <a:xfrm>
            <a:off x="1144190" y="3895584"/>
            <a:ext cx="3784136" cy="338554"/>
          </a:xfrm>
          <a:prstGeom prst="rect">
            <a:avLst/>
          </a:prstGeom>
          <a:noFill/>
        </p:spPr>
        <p:txBody>
          <a:bodyPr wrap="square" rtlCol="0">
            <a:spAutoFit/>
          </a:bodyPr>
          <a:lstStyle/>
          <a:p>
            <a:r>
              <a:rPr lang="en-US" sz="1600" b="1" dirty="0">
                <a:solidFill>
                  <a:schemeClr val="bg1"/>
                </a:solidFill>
                <a:latin typeface="Helvetica" pitchFamily="2" charset="0"/>
              </a:rPr>
              <a:t>High-power </a:t>
            </a:r>
            <a:r>
              <a:rPr lang="en-US" sz="1600" b="1" dirty="0" err="1">
                <a:solidFill>
                  <a:schemeClr val="bg1"/>
                </a:solidFill>
                <a:latin typeface="Helvetica" pitchFamily="2" charset="0"/>
              </a:rPr>
              <a:t>Targetry</a:t>
            </a:r>
            <a:endParaRPr lang="en-US" sz="1600" b="1" dirty="0">
              <a:solidFill>
                <a:schemeClr val="bg1"/>
              </a:solidFill>
              <a:latin typeface="Helvetica" pitchFamily="2" charset="0"/>
            </a:endParaRPr>
          </a:p>
        </p:txBody>
      </p:sp>
      <p:pic>
        <p:nvPicPr>
          <p:cNvPr id="31" name="Picture 30">
            <a:extLst>
              <a:ext uri="{FF2B5EF4-FFF2-40B4-BE49-F238E27FC236}">
                <a16:creationId xmlns:a16="http://schemas.microsoft.com/office/drawing/2014/main" id="{0FA1A6FC-46FD-4969-AA80-AC9A3ECCF06E}"/>
              </a:ext>
            </a:extLst>
          </p:cNvPr>
          <p:cNvPicPr>
            <a:picLocks noChangeAspect="1"/>
          </p:cNvPicPr>
          <p:nvPr/>
        </p:nvPicPr>
        <p:blipFill rotWithShape="1">
          <a:blip r:embed="rId6"/>
          <a:srcRect l="44" t="26240" r="-44" b="7310"/>
          <a:stretch/>
        </p:blipFill>
        <p:spPr>
          <a:xfrm>
            <a:off x="4910570" y="2714570"/>
            <a:ext cx="3569059" cy="1580095"/>
          </a:xfrm>
          <a:prstGeom prst="rect">
            <a:avLst/>
          </a:prstGeom>
        </p:spPr>
      </p:pic>
      <p:sp>
        <p:nvSpPr>
          <p:cNvPr id="32" name="TextBox 31">
            <a:extLst>
              <a:ext uri="{FF2B5EF4-FFF2-40B4-BE49-F238E27FC236}">
                <a16:creationId xmlns:a16="http://schemas.microsoft.com/office/drawing/2014/main" id="{072781B7-BE7F-442E-9A7A-8A3BF18D6769}"/>
              </a:ext>
            </a:extLst>
          </p:cNvPr>
          <p:cNvSpPr txBox="1"/>
          <p:nvPr/>
        </p:nvSpPr>
        <p:spPr>
          <a:xfrm>
            <a:off x="4936941" y="3895584"/>
            <a:ext cx="3784136" cy="338554"/>
          </a:xfrm>
          <a:prstGeom prst="rect">
            <a:avLst/>
          </a:prstGeom>
          <a:noFill/>
        </p:spPr>
        <p:txBody>
          <a:bodyPr wrap="square" rtlCol="0">
            <a:spAutoFit/>
          </a:bodyPr>
          <a:lstStyle/>
          <a:p>
            <a:r>
              <a:rPr lang="en-US" sz="1600" b="1" dirty="0">
                <a:solidFill>
                  <a:schemeClr val="bg1"/>
                </a:solidFill>
                <a:latin typeface="Helvetica" pitchFamily="2" charset="0"/>
              </a:rPr>
              <a:t>High-field Magnets</a:t>
            </a:r>
          </a:p>
        </p:txBody>
      </p:sp>
      <p:sp>
        <p:nvSpPr>
          <p:cNvPr id="19" name="TextBox 18">
            <a:extLst>
              <a:ext uri="{FF2B5EF4-FFF2-40B4-BE49-F238E27FC236}">
                <a16:creationId xmlns:a16="http://schemas.microsoft.com/office/drawing/2014/main" id="{0BB4BAB4-8812-42B3-807C-A247429691AA}"/>
              </a:ext>
            </a:extLst>
          </p:cNvPr>
          <p:cNvSpPr txBox="1"/>
          <p:nvPr/>
        </p:nvSpPr>
        <p:spPr>
          <a:xfrm>
            <a:off x="4919185" y="2117549"/>
            <a:ext cx="3762342" cy="338554"/>
          </a:xfrm>
          <a:prstGeom prst="rect">
            <a:avLst/>
          </a:prstGeom>
          <a:noFill/>
        </p:spPr>
        <p:txBody>
          <a:bodyPr wrap="square" rtlCol="0">
            <a:spAutoFit/>
          </a:bodyPr>
          <a:lstStyle/>
          <a:p>
            <a:r>
              <a:rPr lang="en-US" sz="1600" b="1" dirty="0">
                <a:solidFill>
                  <a:schemeClr val="bg1"/>
                </a:solidFill>
                <a:latin typeface="Helvetica" pitchFamily="2" charset="0"/>
              </a:rPr>
              <a:t>Superconducting RF </a:t>
            </a:r>
          </a:p>
        </p:txBody>
      </p:sp>
      <p:sp>
        <p:nvSpPr>
          <p:cNvPr id="17" name="TextBox 16">
            <a:extLst>
              <a:ext uri="{FF2B5EF4-FFF2-40B4-BE49-F238E27FC236}">
                <a16:creationId xmlns:a16="http://schemas.microsoft.com/office/drawing/2014/main" id="{1F60BCCC-BF75-4AB0-B423-F3F14A352AB0}"/>
              </a:ext>
            </a:extLst>
          </p:cNvPr>
          <p:cNvSpPr txBox="1"/>
          <p:nvPr/>
        </p:nvSpPr>
        <p:spPr>
          <a:xfrm>
            <a:off x="85818" y="4734862"/>
            <a:ext cx="7706903" cy="338554"/>
          </a:xfrm>
          <a:prstGeom prst="rect">
            <a:avLst/>
          </a:prstGeom>
          <a:solidFill>
            <a:srgbClr val="004C97"/>
          </a:solidFill>
          <a:ln>
            <a:noFill/>
          </a:ln>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Fermilab is addressing the needs of many SC program offices</a:t>
            </a:r>
          </a:p>
        </p:txBody>
      </p:sp>
    </p:spTree>
    <p:extLst>
      <p:ext uri="{BB962C8B-B14F-4D97-AF65-F5344CB8AC3E}">
        <p14:creationId xmlns:p14="http://schemas.microsoft.com/office/powerpoint/2010/main" val="3715767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22887" y="225226"/>
            <a:ext cx="6900352" cy="320908"/>
          </a:xfrm>
        </p:spPr>
        <p:txBody>
          <a:bodyPr/>
          <a:lstStyle/>
          <a:p>
            <a:br>
              <a:rPr lang="en-US" sz="1950"/>
            </a:br>
            <a:r>
              <a:rPr lang="en-US" sz="1950"/>
              <a:t>Fermilab Accelerator Complex User Facility Modernization</a:t>
            </a:r>
          </a:p>
        </p:txBody>
      </p:sp>
      <p:sp>
        <p:nvSpPr>
          <p:cNvPr id="23" name="Rectangle 22">
            <a:extLst>
              <a:ext uri="{FF2B5EF4-FFF2-40B4-BE49-F238E27FC236}">
                <a16:creationId xmlns:a16="http://schemas.microsoft.com/office/drawing/2014/main" id="{6E034A57-064F-8973-F0E3-FF679756BD47}"/>
              </a:ext>
            </a:extLst>
          </p:cNvPr>
          <p:cNvSpPr/>
          <p:nvPr/>
        </p:nvSpPr>
        <p:spPr>
          <a:xfrm>
            <a:off x="-69985" y="189364"/>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D9CFE7D9-9067-E97B-E538-D60F6C9DDF9F}"/>
              </a:ext>
            </a:extLst>
          </p:cNvPr>
          <p:cNvGrpSpPr/>
          <p:nvPr/>
        </p:nvGrpSpPr>
        <p:grpSpPr>
          <a:xfrm>
            <a:off x="199832" y="798963"/>
            <a:ext cx="2853364" cy="3545567"/>
            <a:chOff x="222250" y="798963"/>
            <a:chExt cx="2853364" cy="3545567"/>
          </a:xfrm>
        </p:grpSpPr>
        <p:grpSp>
          <p:nvGrpSpPr>
            <p:cNvPr id="2" name="Group 1">
              <a:extLst>
                <a:ext uri="{FF2B5EF4-FFF2-40B4-BE49-F238E27FC236}">
                  <a16:creationId xmlns:a16="http://schemas.microsoft.com/office/drawing/2014/main" id="{1E60BDC9-0936-1114-4C6F-55AA98536CF9}"/>
                </a:ext>
              </a:extLst>
            </p:cNvPr>
            <p:cNvGrpSpPr/>
            <p:nvPr/>
          </p:nvGrpSpPr>
          <p:grpSpPr>
            <a:xfrm>
              <a:off x="222250" y="798963"/>
              <a:ext cx="2853364" cy="3545567"/>
              <a:chOff x="462473" y="798964"/>
              <a:chExt cx="2604333" cy="3545567"/>
            </a:xfrm>
          </p:grpSpPr>
          <p:sp>
            <p:nvSpPr>
              <p:cNvPr id="18" name="Rectangle 17">
                <a:extLst>
                  <a:ext uri="{FF2B5EF4-FFF2-40B4-BE49-F238E27FC236}">
                    <a16:creationId xmlns:a16="http://schemas.microsoft.com/office/drawing/2014/main" id="{96602BF5-ACAB-AC51-DFAB-DBA975B10A8F}"/>
                  </a:ext>
                </a:extLst>
              </p:cNvPr>
              <p:cNvSpPr/>
              <p:nvPr/>
            </p:nvSpPr>
            <p:spPr>
              <a:xfrm>
                <a:off x="462595" y="798964"/>
                <a:ext cx="2604211" cy="3545567"/>
              </a:xfrm>
              <a:prstGeom prst="rect">
                <a:avLst/>
              </a:prstGeom>
              <a:gradFill>
                <a:gsLst>
                  <a:gs pos="0">
                    <a:srgbClr val="A7A8AA"/>
                  </a:gs>
                  <a:gs pos="25000">
                    <a:srgbClr val="A7A8AA">
                      <a:alpha val="60000"/>
                    </a:srgbClr>
                  </a:gs>
                  <a:gs pos="100000">
                    <a:schemeClr val="accent4">
                      <a:tint val="23500"/>
                      <a:satMod val="160000"/>
                      <a:lumMod val="0"/>
                      <a:lumOff val="100000"/>
                    </a:schemeClr>
                  </a:gs>
                </a:gsLst>
                <a:lin ang="5400000" scaled="1"/>
              </a:gradFill>
              <a:ln>
                <a:noFill/>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087"/>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81444770-A682-8653-E60E-C5ABCB0D608D}"/>
                  </a:ext>
                </a:extLst>
              </p:cNvPr>
              <p:cNvSpPr/>
              <p:nvPr/>
            </p:nvSpPr>
            <p:spPr>
              <a:xfrm>
                <a:off x="462594" y="798964"/>
                <a:ext cx="2604212" cy="448707"/>
              </a:xfrm>
              <a:prstGeom prst="rect">
                <a:avLst/>
              </a:prstGeom>
              <a:solidFill>
                <a:srgbClr val="004C97"/>
              </a:solidFill>
              <a:ln w="3175">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15DEA8D0-E955-13B7-D6BC-100B83F44BEB}"/>
                  </a:ext>
                </a:extLst>
              </p:cNvPr>
              <p:cNvSpPr txBox="1"/>
              <p:nvPr/>
            </p:nvSpPr>
            <p:spPr>
              <a:xfrm>
                <a:off x="462473" y="875363"/>
                <a:ext cx="2604333"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elvetica" pitchFamily="2" charset="0"/>
                  </a:rPr>
                  <a:t>Vision/Goals</a:t>
                </a:r>
              </a:p>
            </p:txBody>
          </p:sp>
        </p:grpSp>
        <p:sp>
          <p:nvSpPr>
            <p:cNvPr id="22" name="TextBox 21">
              <a:extLst>
                <a:ext uri="{FF2B5EF4-FFF2-40B4-BE49-F238E27FC236}">
                  <a16:creationId xmlns:a16="http://schemas.microsoft.com/office/drawing/2014/main" id="{AE782AF5-D896-BC3F-C4B2-5C8AEA599570}"/>
                </a:ext>
              </a:extLst>
            </p:cNvPr>
            <p:cNvSpPr txBox="1"/>
            <p:nvPr/>
          </p:nvSpPr>
          <p:spPr>
            <a:xfrm>
              <a:off x="244667" y="1316734"/>
              <a:ext cx="2715509" cy="938719"/>
            </a:xfrm>
            <a:prstGeom prst="rect">
              <a:avLst/>
            </a:prstGeom>
            <a:noFill/>
          </p:spPr>
          <p:txBody>
            <a:bodyPr wrap="square" rtlCol="0">
              <a:spAutoFit/>
            </a:bodyPr>
            <a:lstStyle/>
            <a:p>
              <a:pPr marL="114300" marR="0" lvl="0" indent="-114300" algn="l" defTabSz="4572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n-US" sz="1100" b="0" i="0" u="none" strike="noStrike" kern="1200" cap="none" spc="0" normalizeH="0" baseline="0" noProof="0">
                  <a:ln>
                    <a:noFill/>
                  </a:ln>
                  <a:solidFill>
                    <a:srgbClr val="505050"/>
                  </a:solidFill>
                  <a:effectLst/>
                  <a:uLnTx/>
                  <a:uFillTx/>
                  <a:latin typeface="Helvetica" pitchFamily="2" charset="0"/>
                </a:rPr>
                <a:t>Highly effective, efficient accelerator operations with a modernized control system, work and lab spaces and integration of emerging technologies like robotics and AI/ML for accelerators</a:t>
              </a:r>
            </a:p>
          </p:txBody>
        </p:sp>
      </p:grpSp>
      <p:grpSp>
        <p:nvGrpSpPr>
          <p:cNvPr id="6" name="Group 5">
            <a:extLst>
              <a:ext uri="{FF2B5EF4-FFF2-40B4-BE49-F238E27FC236}">
                <a16:creationId xmlns:a16="http://schemas.microsoft.com/office/drawing/2014/main" id="{1B3454CF-44A7-EED6-FD75-6C906B136659}"/>
              </a:ext>
            </a:extLst>
          </p:cNvPr>
          <p:cNvGrpSpPr/>
          <p:nvPr/>
        </p:nvGrpSpPr>
        <p:grpSpPr>
          <a:xfrm>
            <a:off x="3250240" y="798963"/>
            <a:ext cx="2842395" cy="3564759"/>
            <a:chOff x="3257623" y="798963"/>
            <a:chExt cx="2853364" cy="3564759"/>
          </a:xfrm>
        </p:grpSpPr>
        <p:grpSp>
          <p:nvGrpSpPr>
            <p:cNvPr id="61" name="Group 60">
              <a:extLst>
                <a:ext uri="{FF2B5EF4-FFF2-40B4-BE49-F238E27FC236}">
                  <a16:creationId xmlns:a16="http://schemas.microsoft.com/office/drawing/2014/main" id="{F8104EA1-4C50-5849-122D-1AFC5124351D}"/>
                </a:ext>
              </a:extLst>
            </p:cNvPr>
            <p:cNvGrpSpPr/>
            <p:nvPr/>
          </p:nvGrpSpPr>
          <p:grpSpPr>
            <a:xfrm>
              <a:off x="3257623" y="798963"/>
              <a:ext cx="2853364" cy="3545567"/>
              <a:chOff x="462473" y="798964"/>
              <a:chExt cx="2604333" cy="3545567"/>
            </a:xfrm>
          </p:grpSpPr>
          <p:sp>
            <p:nvSpPr>
              <p:cNvPr id="62" name="Rectangle 61">
                <a:extLst>
                  <a:ext uri="{FF2B5EF4-FFF2-40B4-BE49-F238E27FC236}">
                    <a16:creationId xmlns:a16="http://schemas.microsoft.com/office/drawing/2014/main" id="{E597ACA2-3795-AA4B-720E-1E613215ECC5}"/>
                  </a:ext>
                </a:extLst>
              </p:cNvPr>
              <p:cNvSpPr/>
              <p:nvPr/>
            </p:nvSpPr>
            <p:spPr>
              <a:xfrm>
                <a:off x="462595" y="798964"/>
                <a:ext cx="2604211" cy="3545567"/>
              </a:xfrm>
              <a:prstGeom prst="rect">
                <a:avLst/>
              </a:prstGeom>
              <a:gradFill>
                <a:gsLst>
                  <a:gs pos="0">
                    <a:srgbClr val="A7A8AA"/>
                  </a:gs>
                  <a:gs pos="25000">
                    <a:srgbClr val="A7A8AA">
                      <a:alpha val="60000"/>
                    </a:srgbClr>
                  </a:gs>
                  <a:gs pos="100000">
                    <a:schemeClr val="accent4">
                      <a:tint val="23500"/>
                      <a:satMod val="160000"/>
                      <a:lumMod val="0"/>
                      <a:lumOff val="100000"/>
                    </a:schemeClr>
                  </a:gs>
                </a:gsLst>
                <a:lin ang="5400000" scaled="1"/>
              </a:gradFill>
              <a:ln>
                <a:noFill/>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087"/>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BC987D7A-0970-F68D-0910-5094D3C7BC56}"/>
                  </a:ext>
                </a:extLst>
              </p:cNvPr>
              <p:cNvSpPr/>
              <p:nvPr/>
            </p:nvSpPr>
            <p:spPr>
              <a:xfrm>
                <a:off x="462594" y="798964"/>
                <a:ext cx="2604211" cy="448707"/>
              </a:xfrm>
              <a:prstGeom prst="rect">
                <a:avLst/>
              </a:prstGeom>
              <a:solidFill>
                <a:srgbClr val="004C97"/>
              </a:solidFill>
              <a:ln w="3175">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5" name="TextBox 64">
                <a:extLst>
                  <a:ext uri="{FF2B5EF4-FFF2-40B4-BE49-F238E27FC236}">
                    <a16:creationId xmlns:a16="http://schemas.microsoft.com/office/drawing/2014/main" id="{A3D8A628-2ED7-C638-7674-218AD1162A56}"/>
                  </a:ext>
                </a:extLst>
              </p:cNvPr>
              <p:cNvSpPr txBox="1"/>
              <p:nvPr/>
            </p:nvSpPr>
            <p:spPr>
              <a:xfrm>
                <a:off x="462473" y="875363"/>
                <a:ext cx="2604333"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elvetica" pitchFamily="2" charset="0"/>
                  </a:rPr>
                  <a:t>Key Initiatives</a:t>
                </a:r>
              </a:p>
            </p:txBody>
          </p:sp>
        </p:grpSp>
        <p:sp>
          <p:nvSpPr>
            <p:cNvPr id="24" name="TextBox 23">
              <a:extLst>
                <a:ext uri="{FF2B5EF4-FFF2-40B4-BE49-F238E27FC236}">
                  <a16:creationId xmlns:a16="http://schemas.microsoft.com/office/drawing/2014/main" id="{45DCEDF4-1C16-0A58-139B-B24368E5141D}"/>
                </a:ext>
              </a:extLst>
            </p:cNvPr>
            <p:cNvSpPr txBox="1"/>
            <p:nvPr/>
          </p:nvSpPr>
          <p:spPr>
            <a:xfrm>
              <a:off x="3257623" y="1316734"/>
              <a:ext cx="2713645" cy="3046988"/>
            </a:xfrm>
            <a:prstGeom prst="rect">
              <a:avLst/>
            </a:prstGeom>
            <a:noFill/>
          </p:spPr>
          <p:txBody>
            <a:bodyPr wrap="square" rtlCol="0">
              <a:spAutoFit/>
            </a:bodyPr>
            <a:lstStyle/>
            <a:p>
              <a:pPr marL="114300" marR="0" lvl="0" indent="-114300" algn="l" defTabSz="457200" rtl="0" eaLnBrk="1" fontAlgn="base" latinLnBrk="0" hangingPunct="1">
                <a:lnSpc>
                  <a:spcPct val="100000"/>
                </a:lnSpc>
                <a:spcBef>
                  <a:spcPts val="300"/>
                </a:spcBef>
                <a:spcAft>
                  <a:spcPct val="0"/>
                </a:spcAft>
                <a:buClrTx/>
                <a:buSzPct val="100000"/>
                <a:buFont typeface="Arial" panose="020B0604020202020204" pitchFamily="34" charset="0"/>
                <a:buChar char="•"/>
                <a:tabLst/>
                <a:defRPr/>
              </a:pPr>
              <a:r>
                <a:rPr kumimoji="0" lang="en-US" sz="1100" b="1" i="0" u="none" strike="noStrike" kern="1200" cap="none" spc="0" normalizeH="0" baseline="0" noProof="0">
                  <a:ln>
                    <a:noFill/>
                  </a:ln>
                  <a:solidFill>
                    <a:srgbClr val="505050"/>
                  </a:solidFill>
                  <a:effectLst/>
                  <a:uLnTx/>
                  <a:uFillTx/>
                  <a:latin typeface="Helvetica" pitchFamily="2" charset="0"/>
                </a:rPr>
                <a:t>ACORN</a:t>
              </a:r>
              <a:r>
                <a:rPr kumimoji="0" lang="en-US" sz="1100" b="0" i="0" u="none" strike="noStrike" kern="1200" cap="none" spc="0" normalizeH="0" baseline="0" noProof="0">
                  <a:ln>
                    <a:noFill/>
                  </a:ln>
                  <a:solidFill>
                    <a:srgbClr val="505050"/>
                  </a:solidFill>
                  <a:effectLst/>
                  <a:uLnTx/>
                  <a:uFillTx/>
                  <a:latin typeface="Helvetica" pitchFamily="2" charset="0"/>
                </a:rPr>
                <a:t>: DOE O413 project to modernize the accelerator control system and replace end-of-life power supplies; partnership with INL for user interface and human factors expertise</a:t>
              </a:r>
            </a:p>
            <a:p>
              <a:pPr marL="114300" marR="0" lvl="0" indent="-114300" algn="l" defTabSz="457200" rtl="0" eaLnBrk="1" fontAlgn="base" latinLnBrk="0" hangingPunct="1">
                <a:lnSpc>
                  <a:spcPct val="100000"/>
                </a:lnSpc>
                <a:spcBef>
                  <a:spcPts val="300"/>
                </a:spcBef>
                <a:spcAft>
                  <a:spcPct val="0"/>
                </a:spcAft>
                <a:buClrTx/>
                <a:buSzPct val="100000"/>
                <a:buFont typeface="Arial" panose="020B0604020202020204" pitchFamily="34" charset="0"/>
                <a:buChar char="•"/>
                <a:tabLst/>
                <a:defRPr/>
              </a:pPr>
              <a:r>
                <a:rPr kumimoji="0" lang="en-US" sz="1100" b="1" i="0" u="none" strike="noStrike" kern="1200" cap="none" spc="0" normalizeH="0" baseline="0" noProof="0">
                  <a:ln>
                    <a:noFill/>
                  </a:ln>
                  <a:solidFill>
                    <a:srgbClr val="505050"/>
                  </a:solidFill>
                  <a:effectLst/>
                  <a:uLnTx/>
                  <a:uFillTx/>
                  <a:latin typeface="Helvetica" pitchFamily="2" charset="0"/>
                </a:rPr>
                <a:t>Robotics Initiative</a:t>
              </a:r>
              <a:r>
                <a:rPr kumimoji="0" lang="en-US" sz="1100" b="0" i="0" u="none" strike="noStrike" kern="1200" cap="none" spc="0" normalizeH="0" baseline="0" noProof="0">
                  <a:ln>
                    <a:noFill/>
                  </a:ln>
                  <a:solidFill>
                    <a:srgbClr val="505050"/>
                  </a:solidFill>
                  <a:effectLst/>
                  <a:uLnTx/>
                  <a:uFillTx/>
                  <a:latin typeface="Helvetica" pitchFamily="2" charset="0"/>
                </a:rPr>
                <a:t>: Motivated by need to increase worker safety and efficiency for accelerator and target operations</a:t>
              </a:r>
            </a:p>
            <a:p>
              <a:pPr marL="114300" marR="0" lvl="0" indent="-114300" algn="l" defTabSz="457200" rtl="0" eaLnBrk="1" fontAlgn="base" latinLnBrk="0" hangingPunct="1">
                <a:lnSpc>
                  <a:spcPct val="100000"/>
                </a:lnSpc>
                <a:spcBef>
                  <a:spcPts val="300"/>
                </a:spcBef>
                <a:spcAft>
                  <a:spcPct val="0"/>
                </a:spcAft>
                <a:buClrTx/>
                <a:buSzPct val="100000"/>
                <a:buFont typeface="Arial" panose="020B0604020202020204" pitchFamily="34" charset="0"/>
                <a:buChar char="•"/>
                <a:tabLst/>
                <a:defRPr/>
              </a:pPr>
              <a:r>
                <a:rPr kumimoji="0" lang="en-US" sz="1100" b="1" i="0" u="none" strike="noStrike" kern="1200" cap="none" spc="0" normalizeH="0" baseline="0" noProof="0">
                  <a:ln>
                    <a:noFill/>
                  </a:ln>
                  <a:solidFill>
                    <a:srgbClr val="505050"/>
                  </a:solidFill>
                  <a:effectLst/>
                  <a:uLnTx/>
                  <a:uFillTx/>
                  <a:latin typeface="Helvetica" pitchFamily="2" charset="0"/>
                </a:rPr>
                <a:t>CAST</a:t>
              </a:r>
              <a:r>
                <a:rPr kumimoji="0" lang="en-US" sz="1100" b="0" i="0" u="none" strike="noStrike" kern="1200" cap="none" spc="0" normalizeH="0" baseline="0" noProof="0">
                  <a:ln>
                    <a:noFill/>
                  </a:ln>
                  <a:solidFill>
                    <a:srgbClr val="505050"/>
                  </a:solidFill>
                  <a:effectLst/>
                  <a:uLnTx/>
                  <a:uFillTx/>
                  <a:latin typeface="Helvetica" pitchFamily="2" charset="0"/>
                </a:rPr>
                <a:t>: Proposed building to potentially include updated Main Control Room, co-located controls and instrumentation staff and space for USPAS, visiting scientists and engineers </a:t>
              </a:r>
            </a:p>
            <a:p>
              <a:pPr marL="0" marR="0" lvl="0" indent="0" algn="l" defTabSz="457200" rtl="0" eaLnBrk="1" fontAlgn="base" latinLnBrk="0" hangingPunct="1">
                <a:lnSpc>
                  <a:spcPct val="100000"/>
                </a:lnSpc>
                <a:spcBef>
                  <a:spcPct val="0"/>
                </a:spcBef>
                <a:spcAft>
                  <a:spcPct val="0"/>
                </a:spcAft>
                <a:buClrTx/>
                <a:buSzPct val="100000"/>
                <a:buFontTx/>
                <a:buNone/>
                <a:tabLst/>
                <a:defRPr/>
              </a:pPr>
              <a:endParaRPr kumimoji="0" lang="en-US" sz="1100" b="0" i="0" u="none" strike="noStrike" kern="1200" cap="none" spc="0" normalizeH="0" baseline="0" noProof="0">
                <a:ln>
                  <a:noFill/>
                </a:ln>
                <a:solidFill>
                  <a:srgbClr val="505050"/>
                </a:solidFill>
                <a:effectLst/>
                <a:uLnTx/>
                <a:uFillTx/>
                <a:latin typeface="Helvetica" pitchFamily="2" charset="0"/>
              </a:endParaRPr>
            </a:p>
            <a:p>
              <a:pPr marL="114300" marR="0" lvl="0" indent="-114300" algn="l" defTabSz="4572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endParaRPr kumimoji="0" lang="en-US" sz="1100" b="0" i="0" u="none" strike="noStrike" kern="1200" cap="none" spc="0" normalizeH="0" baseline="0" noProof="0">
                <a:ln>
                  <a:noFill/>
                </a:ln>
                <a:solidFill>
                  <a:srgbClr val="505050"/>
                </a:solidFill>
                <a:effectLst/>
                <a:uLnTx/>
                <a:uFillTx/>
                <a:latin typeface="Helvetica" pitchFamily="2" charset="0"/>
              </a:endParaRPr>
            </a:p>
          </p:txBody>
        </p:sp>
      </p:grpSp>
      <p:grpSp>
        <p:nvGrpSpPr>
          <p:cNvPr id="8" name="Group 7">
            <a:extLst>
              <a:ext uri="{FF2B5EF4-FFF2-40B4-BE49-F238E27FC236}">
                <a16:creationId xmlns:a16="http://schemas.microsoft.com/office/drawing/2014/main" id="{3673964C-60AD-28B6-DA7A-0C5F85B694E8}"/>
              </a:ext>
            </a:extLst>
          </p:cNvPr>
          <p:cNvGrpSpPr/>
          <p:nvPr/>
        </p:nvGrpSpPr>
        <p:grpSpPr>
          <a:xfrm>
            <a:off x="6304398" y="798963"/>
            <a:ext cx="2970231" cy="3545567"/>
            <a:chOff x="6304398" y="798963"/>
            <a:chExt cx="2970231" cy="3545567"/>
          </a:xfrm>
        </p:grpSpPr>
        <p:grpSp>
          <p:nvGrpSpPr>
            <p:cNvPr id="54" name="Group 53">
              <a:extLst>
                <a:ext uri="{FF2B5EF4-FFF2-40B4-BE49-F238E27FC236}">
                  <a16:creationId xmlns:a16="http://schemas.microsoft.com/office/drawing/2014/main" id="{2943668A-393B-8EED-AE8F-C23581EF1D58}"/>
                </a:ext>
              </a:extLst>
            </p:cNvPr>
            <p:cNvGrpSpPr/>
            <p:nvPr/>
          </p:nvGrpSpPr>
          <p:grpSpPr>
            <a:xfrm>
              <a:off x="6304398" y="798963"/>
              <a:ext cx="2970231" cy="3545567"/>
              <a:chOff x="462473" y="798964"/>
              <a:chExt cx="2614261" cy="3545567"/>
            </a:xfrm>
          </p:grpSpPr>
          <p:sp>
            <p:nvSpPr>
              <p:cNvPr id="55" name="Rectangle 54">
                <a:extLst>
                  <a:ext uri="{FF2B5EF4-FFF2-40B4-BE49-F238E27FC236}">
                    <a16:creationId xmlns:a16="http://schemas.microsoft.com/office/drawing/2014/main" id="{E82A5BBD-1309-4B4B-A4D1-262426363853}"/>
                  </a:ext>
                </a:extLst>
              </p:cNvPr>
              <p:cNvSpPr/>
              <p:nvPr/>
            </p:nvSpPr>
            <p:spPr>
              <a:xfrm>
                <a:off x="462595" y="798964"/>
                <a:ext cx="2604211" cy="3545567"/>
              </a:xfrm>
              <a:prstGeom prst="rect">
                <a:avLst/>
              </a:prstGeom>
              <a:gradFill>
                <a:gsLst>
                  <a:gs pos="0">
                    <a:srgbClr val="A7A8AA"/>
                  </a:gs>
                  <a:gs pos="25000">
                    <a:srgbClr val="A7A8AA">
                      <a:alpha val="60000"/>
                    </a:srgbClr>
                  </a:gs>
                  <a:gs pos="100000">
                    <a:schemeClr val="accent4">
                      <a:tint val="23500"/>
                      <a:satMod val="160000"/>
                      <a:lumMod val="0"/>
                      <a:lumOff val="100000"/>
                    </a:schemeClr>
                  </a:gs>
                </a:gsLst>
                <a:lin ang="5400000" scaled="1"/>
              </a:gradFill>
              <a:ln>
                <a:noFill/>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087"/>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A8F0A23B-F151-BC78-6ADD-299C96EAD746}"/>
                  </a:ext>
                </a:extLst>
              </p:cNvPr>
              <p:cNvSpPr/>
              <p:nvPr/>
            </p:nvSpPr>
            <p:spPr>
              <a:xfrm>
                <a:off x="462594" y="798964"/>
                <a:ext cx="2614140" cy="448707"/>
              </a:xfrm>
              <a:prstGeom prst="rect">
                <a:avLst/>
              </a:prstGeom>
              <a:solidFill>
                <a:srgbClr val="004C97"/>
              </a:solidFill>
              <a:ln w="3175">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0" name="TextBox 59">
                <a:extLst>
                  <a:ext uri="{FF2B5EF4-FFF2-40B4-BE49-F238E27FC236}">
                    <a16:creationId xmlns:a16="http://schemas.microsoft.com/office/drawing/2014/main" id="{EEA67B1E-8B8A-4758-0AC8-579CAB1E6DE5}"/>
                  </a:ext>
                </a:extLst>
              </p:cNvPr>
              <p:cNvSpPr txBox="1"/>
              <p:nvPr/>
            </p:nvSpPr>
            <p:spPr>
              <a:xfrm>
                <a:off x="462473" y="875363"/>
                <a:ext cx="2604333"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elvetica" pitchFamily="2" charset="0"/>
                  </a:rPr>
                  <a:t>Recent Achievements</a:t>
                </a:r>
              </a:p>
            </p:txBody>
          </p:sp>
        </p:grpSp>
        <p:sp>
          <p:nvSpPr>
            <p:cNvPr id="26" name="TextBox 25">
              <a:extLst>
                <a:ext uri="{FF2B5EF4-FFF2-40B4-BE49-F238E27FC236}">
                  <a16:creationId xmlns:a16="http://schemas.microsoft.com/office/drawing/2014/main" id="{AD2B8A3A-36F9-B365-2DF6-319213A77ECB}"/>
                </a:ext>
              </a:extLst>
            </p:cNvPr>
            <p:cNvSpPr txBox="1"/>
            <p:nvPr/>
          </p:nvSpPr>
          <p:spPr>
            <a:xfrm>
              <a:off x="6304398" y="1316734"/>
              <a:ext cx="2713033" cy="1992853"/>
            </a:xfrm>
            <a:prstGeom prst="rect">
              <a:avLst/>
            </a:prstGeom>
            <a:noFill/>
          </p:spPr>
          <p:txBody>
            <a:bodyPr wrap="square" rtlCol="0">
              <a:spAutoFit/>
            </a:bodyPr>
            <a:lstStyle/>
            <a:p>
              <a:pPr marL="114300" marR="0" lvl="0" indent="-114300" algn="l" defTabSz="457200" rtl="0" eaLnBrk="1" fontAlgn="base" latinLnBrk="0" hangingPunct="1">
                <a:lnSpc>
                  <a:spcPct val="100000"/>
                </a:lnSpc>
                <a:spcBef>
                  <a:spcPts val="300"/>
                </a:spcBef>
                <a:spcAft>
                  <a:spcPct val="0"/>
                </a:spcAft>
                <a:buClrTx/>
                <a:buSzPct val="100000"/>
                <a:buFont typeface="Arial" panose="020B0604020202020204" pitchFamily="34" charset="0"/>
                <a:buChar char="•"/>
                <a:tabLst/>
                <a:defRPr/>
              </a:pPr>
              <a:r>
                <a:rPr kumimoji="0" lang="en-US" sz="1100" b="0" i="0" u="none" strike="noStrike" kern="1200" cap="none" spc="0" normalizeH="0" baseline="0" noProof="0">
                  <a:ln>
                    <a:noFill/>
                  </a:ln>
                  <a:solidFill>
                    <a:srgbClr val="505050"/>
                  </a:solidFill>
                  <a:effectLst/>
                  <a:uLnTx/>
                  <a:uFillTx/>
                  <a:latin typeface="Helvetica" pitchFamily="2" charset="0"/>
                </a:rPr>
                <a:t>Completed Accelerator Operations Requirements Workshops – broad </a:t>
              </a:r>
              <a:r>
                <a:rPr kumimoji="0" lang="en-US" sz="1100" b="0" i="0" u="none" strike="noStrike" kern="1200" cap="none" spc="0" normalizeH="0" baseline="0" noProof="0" err="1">
                  <a:ln>
                    <a:noFill/>
                  </a:ln>
                  <a:solidFill>
                    <a:srgbClr val="505050"/>
                  </a:solidFill>
                  <a:effectLst/>
                  <a:uLnTx/>
                  <a:uFillTx/>
                  <a:latin typeface="Helvetica" pitchFamily="2" charset="0"/>
                </a:rPr>
                <a:t>labwide</a:t>
              </a:r>
              <a:r>
                <a:rPr kumimoji="0" lang="en-US" sz="1100" b="0" i="0" u="none" strike="noStrike" kern="1200" cap="none" spc="0" normalizeH="0" baseline="0" noProof="0">
                  <a:ln>
                    <a:noFill/>
                  </a:ln>
                  <a:solidFill>
                    <a:srgbClr val="505050"/>
                  </a:solidFill>
                  <a:effectLst/>
                  <a:uLnTx/>
                  <a:uFillTx/>
                  <a:latin typeface="Helvetica" pitchFamily="2" charset="0"/>
                </a:rPr>
                <a:t> participation; documented requirements for AI/ML for accelerator ops, cyber security, ES&amp;H, software development, etc.</a:t>
              </a:r>
            </a:p>
            <a:p>
              <a:pPr marL="114300" marR="0" lvl="0" indent="-114300" algn="l" defTabSz="457200" rtl="0" eaLnBrk="1" fontAlgn="base" latinLnBrk="0" hangingPunct="1">
                <a:lnSpc>
                  <a:spcPct val="100000"/>
                </a:lnSpc>
                <a:spcBef>
                  <a:spcPts val="300"/>
                </a:spcBef>
                <a:spcAft>
                  <a:spcPct val="0"/>
                </a:spcAft>
                <a:buClrTx/>
                <a:buSzPct val="100000"/>
                <a:buFont typeface="Arial" panose="020B0604020202020204" pitchFamily="34" charset="0"/>
                <a:buChar char="•"/>
                <a:tabLst/>
                <a:defRPr/>
              </a:pPr>
              <a:r>
                <a:rPr kumimoji="0" lang="en-US" sz="1100" b="0" i="0" u="none" strike="noStrike" kern="1200" cap="none" spc="0" normalizeH="0" baseline="0" noProof="0">
                  <a:ln>
                    <a:noFill/>
                  </a:ln>
                  <a:solidFill>
                    <a:srgbClr val="505050"/>
                  </a:solidFill>
                  <a:effectLst/>
                  <a:uLnTx/>
                  <a:uFillTx/>
                  <a:latin typeface="Helvetica" pitchFamily="2" charset="0"/>
                </a:rPr>
                <a:t>Completed Robotics Strategic Plan and initiated partnership with National Robotics Engineering Center (NREC) at Carnegie Mellon</a:t>
              </a:r>
            </a:p>
            <a:p>
              <a:pPr marL="0" marR="0" lvl="0" indent="0" algn="l" defTabSz="457200" rtl="0" eaLnBrk="1" fontAlgn="base" latinLnBrk="0" hangingPunct="1">
                <a:lnSpc>
                  <a:spcPct val="100000"/>
                </a:lnSpc>
                <a:spcBef>
                  <a:spcPct val="0"/>
                </a:spcBef>
                <a:spcAft>
                  <a:spcPct val="0"/>
                </a:spcAft>
                <a:buClrTx/>
                <a:buSzPct val="100000"/>
                <a:buFontTx/>
                <a:buNone/>
                <a:tabLst/>
                <a:defRPr/>
              </a:pPr>
              <a:endParaRPr kumimoji="0" lang="en-US" sz="1100" b="0" i="0" u="none" strike="noStrike" kern="1200" cap="none" spc="0" normalizeH="0" baseline="0" noProof="0">
                <a:ln>
                  <a:noFill/>
                </a:ln>
                <a:solidFill>
                  <a:srgbClr val="505050"/>
                </a:solidFill>
                <a:effectLst/>
                <a:uLnTx/>
                <a:uFillTx/>
                <a:latin typeface="Helvetica" pitchFamily="2" charset="0"/>
              </a:endParaRPr>
            </a:p>
          </p:txBody>
        </p:sp>
      </p:grpSp>
      <p:pic>
        <p:nvPicPr>
          <p:cNvPr id="31" name="Content Placeholder 16" descr="A group of people standing next to a robot&#10;&#10;Description automatically generated with medium confidence">
            <a:extLst>
              <a:ext uri="{FF2B5EF4-FFF2-40B4-BE49-F238E27FC236}">
                <a16:creationId xmlns:a16="http://schemas.microsoft.com/office/drawing/2014/main" id="{B103F950-A57B-BB44-BD5B-5E1EE351E09E}"/>
              </a:ext>
            </a:extLst>
          </p:cNvPr>
          <p:cNvPicPr>
            <a:picLocks noGrp="1" noChangeAspect="1"/>
          </p:cNvPicPr>
          <p:nvPr/>
        </p:nvPicPr>
        <p:blipFill rotWithShape="1">
          <a:blip r:embed="rId3" cstate="print">
            <a:extLst>
              <a:ext uri="{28A0092B-C50C-407E-A947-70E740481C1C}">
                <a14:useLocalDpi xmlns:a14="http://schemas.microsoft.com/office/drawing/2010/main"/>
              </a:ext>
            </a:extLst>
          </a:blip>
          <a:srcRect l="11845" r="17003"/>
          <a:stretch/>
        </p:blipFill>
        <p:spPr>
          <a:xfrm>
            <a:off x="7617980" y="3122224"/>
            <a:ext cx="1399451" cy="1475135"/>
          </a:xfrm>
          <a:prstGeom prst="rect">
            <a:avLst/>
          </a:prstGeom>
        </p:spPr>
      </p:pic>
      <p:sp>
        <p:nvSpPr>
          <p:cNvPr id="32" name="TextBox 17">
            <a:extLst>
              <a:ext uri="{FF2B5EF4-FFF2-40B4-BE49-F238E27FC236}">
                <a16:creationId xmlns:a16="http://schemas.microsoft.com/office/drawing/2014/main" id="{31EA936D-333E-6347-A1E9-5A8F244FDB14}"/>
              </a:ext>
            </a:extLst>
          </p:cNvPr>
          <p:cNvSpPr txBox="1"/>
          <p:nvPr/>
        </p:nvSpPr>
        <p:spPr>
          <a:xfrm>
            <a:off x="6282832" y="3351765"/>
            <a:ext cx="1269639" cy="1061829"/>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404040"/>
                </a:solidFill>
                <a:effectLst/>
                <a:uLnTx/>
                <a:uFillTx/>
                <a:latin typeface="Helvetica" panose="020B0604020202020204" pitchFamily="34" charset="0"/>
                <a:cs typeface="Helvetica" panose="020B0604020202020204" pitchFamily="34" charset="0"/>
              </a:rPr>
              <a:t>Fermilab visitors Tia Miceli, Adam Watts, and </a:t>
            </a:r>
            <a:r>
              <a:rPr kumimoji="0" lang="en-US" sz="900" b="0" i="0" u="none" strike="noStrike" kern="1200" cap="none" spc="0" normalizeH="0" baseline="0" noProof="0" err="1">
                <a:ln>
                  <a:noFill/>
                </a:ln>
                <a:solidFill>
                  <a:srgbClr val="404040"/>
                </a:solidFill>
                <a:effectLst/>
                <a:uLnTx/>
                <a:uFillTx/>
                <a:latin typeface="Helvetica" panose="020B0604020202020204" pitchFamily="34" charset="0"/>
                <a:cs typeface="Helvetica" panose="020B0604020202020204" pitchFamily="34" charset="0"/>
              </a:rPr>
              <a:t>Mayling</a:t>
            </a:r>
            <a:r>
              <a:rPr kumimoji="0" lang="en-US" sz="900" b="0" i="0" u="none" strike="noStrike" kern="1200" cap="none" spc="0" normalizeH="0" baseline="0" noProof="0">
                <a:ln>
                  <a:noFill/>
                </a:ln>
                <a:solidFill>
                  <a:srgbClr val="404040"/>
                </a:solidFill>
                <a:effectLst/>
                <a:uLnTx/>
                <a:uFillTx/>
                <a:latin typeface="Helvetica" panose="020B0604020202020204" pitchFamily="34" charset="0"/>
                <a:cs typeface="Helvetica" panose="020B0604020202020204" pitchFamily="34" charset="0"/>
              </a:rPr>
              <a:t> Wong-Squires with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404040"/>
                </a:solidFill>
                <a:effectLst/>
                <a:uLnTx/>
                <a:uFillTx/>
                <a:latin typeface="Helvetica" panose="020B0604020202020204" pitchFamily="34" charset="0"/>
                <a:cs typeface="Helvetica" panose="020B0604020202020204" pitchFamily="34" charset="0"/>
              </a:rPr>
              <a:t>CHIMP (CMU Highly Intelligent Mobile Platform) at NREC</a:t>
            </a:r>
          </a:p>
        </p:txBody>
      </p:sp>
      <p:pic>
        <p:nvPicPr>
          <p:cNvPr id="33" name="Picture 32">
            <a:extLst>
              <a:ext uri="{FF2B5EF4-FFF2-40B4-BE49-F238E27FC236}">
                <a16:creationId xmlns:a16="http://schemas.microsoft.com/office/drawing/2014/main" id="{A1BCE056-C5B0-48AF-B9AD-9F08D4BDDF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179" y="2571746"/>
            <a:ext cx="2715510" cy="1744770"/>
          </a:xfrm>
          <a:prstGeom prst="rect">
            <a:avLst/>
          </a:prstGeom>
        </p:spPr>
      </p:pic>
      <p:sp>
        <p:nvSpPr>
          <p:cNvPr id="10" name="Date Placeholder 9">
            <a:extLst>
              <a:ext uri="{FF2B5EF4-FFF2-40B4-BE49-F238E27FC236}">
                <a16:creationId xmlns:a16="http://schemas.microsoft.com/office/drawing/2014/main" id="{5EF59512-B17E-4F5A-B094-15288513A40F}"/>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8B28B8E6-6EC5-4A99-AC83-217E2D2335C3}"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11" name="Footer Placeholder 10">
            <a:extLst>
              <a:ext uri="{FF2B5EF4-FFF2-40B4-BE49-F238E27FC236}">
                <a16:creationId xmlns:a16="http://schemas.microsoft.com/office/drawing/2014/main" id="{D4E2A062-FC67-4132-8336-F652C6C1FBDC}"/>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12" name="Slide Number Placeholder 11">
            <a:extLst>
              <a:ext uri="{FF2B5EF4-FFF2-40B4-BE49-F238E27FC236}">
                <a16:creationId xmlns:a16="http://schemas.microsoft.com/office/drawing/2014/main" id="{C5FBEAF0-64A0-4CCA-BC2B-8F6221817FD5}"/>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26</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35" name="TextBox 34">
            <a:extLst>
              <a:ext uri="{FF2B5EF4-FFF2-40B4-BE49-F238E27FC236}">
                <a16:creationId xmlns:a16="http://schemas.microsoft.com/office/drawing/2014/main" id="{224D4E03-91B1-4676-9D81-7C47C3A871C6}"/>
              </a:ext>
            </a:extLst>
          </p:cNvPr>
          <p:cNvSpPr txBox="1"/>
          <p:nvPr/>
        </p:nvSpPr>
        <p:spPr>
          <a:xfrm>
            <a:off x="0" y="4639537"/>
            <a:ext cx="7780409" cy="461665"/>
          </a:xfrm>
          <a:prstGeom prst="rect">
            <a:avLst/>
          </a:prstGeom>
          <a:solidFill>
            <a:srgbClr val="004C97"/>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a:ln>
                  <a:noFill/>
                </a:ln>
                <a:solidFill>
                  <a:srgbClr val="FFFFFF"/>
                </a:solidFill>
                <a:effectLst/>
                <a:uLnTx/>
                <a:uFillTx/>
                <a:latin typeface="Helvetica" pitchFamily="2" charset="0"/>
              </a:rPr>
              <a:t>Largest accelerator complex in the U.S. and the only one in the world to produce both low- and high-energy neutrino beams and enable precision science experiments</a:t>
            </a:r>
          </a:p>
        </p:txBody>
      </p:sp>
    </p:spTree>
    <p:extLst>
      <p:ext uri="{BB962C8B-B14F-4D97-AF65-F5344CB8AC3E}">
        <p14:creationId xmlns:p14="http://schemas.microsoft.com/office/powerpoint/2010/main" val="406667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D35112-1E8C-466B-8E38-2A1BF7D666AF}"/>
              </a:ext>
            </a:extLst>
          </p:cNvPr>
          <p:cNvSpPr>
            <a:spLocks noGrp="1"/>
          </p:cNvSpPr>
          <p:nvPr>
            <p:ph idx="1"/>
          </p:nvPr>
        </p:nvSpPr>
        <p:spPr/>
        <p:txBody>
          <a:bodyPr/>
          <a:lstStyle/>
          <a:p>
            <a:pPr lvl="6">
              <a:lnSpc>
                <a:spcPts val="2000"/>
              </a:lnSpc>
              <a:buFontTx/>
              <a:buChar char="-"/>
            </a:pPr>
            <a:endParaRPr lang="en-US" dirty="0"/>
          </a:p>
          <a:p>
            <a:pPr lvl="6">
              <a:lnSpc>
                <a:spcPts val="2000"/>
              </a:lnSpc>
              <a:buFontTx/>
              <a:buChar char="-"/>
            </a:pPr>
            <a:endParaRPr lang="en-US" dirty="0"/>
          </a:p>
          <a:p>
            <a:pPr lvl="6">
              <a:lnSpc>
                <a:spcPts val="2000"/>
              </a:lnSpc>
              <a:buFontTx/>
              <a:buChar char="-"/>
            </a:pPr>
            <a:endParaRPr lang="en-US" dirty="0"/>
          </a:p>
          <a:p>
            <a:pPr lvl="6">
              <a:lnSpc>
                <a:spcPts val="2000"/>
              </a:lnSpc>
              <a:buFontTx/>
              <a:buChar char="-"/>
            </a:pPr>
            <a:endParaRPr lang="en-US" dirty="0"/>
          </a:p>
          <a:p>
            <a:pPr lvl="6">
              <a:lnSpc>
                <a:spcPts val="2000"/>
              </a:lnSpc>
              <a:buFontTx/>
              <a:buChar char="-"/>
            </a:pPr>
            <a:endParaRPr lang="en-US" dirty="0"/>
          </a:p>
          <a:p>
            <a:pPr marL="2286000" lvl="5" indent="0">
              <a:lnSpc>
                <a:spcPts val="2000"/>
              </a:lnSpc>
              <a:buNone/>
            </a:pPr>
            <a:endParaRPr lang="en-US" dirty="0"/>
          </a:p>
          <a:p>
            <a:pPr lvl="5">
              <a:lnSpc>
                <a:spcPts val="2000"/>
              </a:lnSpc>
              <a:buFontTx/>
              <a:buChar char="-"/>
            </a:pPr>
            <a:endParaRPr lang="en-US" dirty="0"/>
          </a:p>
          <a:p>
            <a:pPr marL="2286000" lvl="5" indent="0">
              <a:lnSpc>
                <a:spcPts val="2000"/>
              </a:lnSpc>
              <a:buNone/>
            </a:pPr>
            <a:r>
              <a:rPr lang="en-US" dirty="0"/>
              <a:t>Quantum Information Science &amp; SQMS</a:t>
            </a:r>
          </a:p>
          <a:p>
            <a:pPr marL="2286000" lvl="5" indent="0">
              <a:lnSpc>
                <a:spcPts val="2000"/>
              </a:lnSpc>
              <a:buNone/>
            </a:pPr>
            <a:r>
              <a:rPr lang="en-US" dirty="0"/>
              <a:t>Artificial Intelligence / Machine Learning </a:t>
            </a:r>
          </a:p>
          <a:p>
            <a:pPr marL="2286000" lvl="5" indent="0">
              <a:lnSpc>
                <a:spcPts val="2000"/>
              </a:lnSpc>
              <a:buNone/>
            </a:pPr>
            <a:r>
              <a:rPr lang="en-US" dirty="0"/>
              <a:t>Microelectronics </a:t>
            </a:r>
          </a:p>
          <a:p>
            <a:endParaRPr lang="en-US" dirty="0"/>
          </a:p>
        </p:txBody>
      </p:sp>
      <p:sp>
        <p:nvSpPr>
          <p:cNvPr id="3" name="Title 2">
            <a:extLst>
              <a:ext uri="{FF2B5EF4-FFF2-40B4-BE49-F238E27FC236}">
                <a16:creationId xmlns:a16="http://schemas.microsoft.com/office/drawing/2014/main" id="{543A96F4-ECC1-47BC-A6C7-44EA85442954}"/>
              </a:ext>
            </a:extLst>
          </p:cNvPr>
          <p:cNvSpPr>
            <a:spLocks noGrp="1"/>
          </p:cNvSpPr>
          <p:nvPr>
            <p:ph type="title"/>
          </p:nvPr>
        </p:nvSpPr>
        <p:spPr>
          <a:xfrm>
            <a:off x="214316" y="1722664"/>
            <a:ext cx="8686800" cy="575037"/>
          </a:xfrm>
          <a:solidFill>
            <a:srgbClr val="004C97"/>
          </a:solidFill>
        </p:spPr>
        <p:txBody>
          <a:bodyPr/>
          <a:lstStyle/>
          <a:p>
            <a:pPr algn="ctr"/>
            <a:r>
              <a:rPr lang="en-US" sz="3200" dirty="0">
                <a:solidFill>
                  <a:schemeClr val="bg1"/>
                </a:solidFill>
              </a:rPr>
              <a:t>Emerging Science &amp; Technology Capabilities</a:t>
            </a:r>
          </a:p>
        </p:txBody>
      </p:sp>
      <p:sp>
        <p:nvSpPr>
          <p:cNvPr id="7" name="Date Placeholder 6">
            <a:extLst>
              <a:ext uri="{FF2B5EF4-FFF2-40B4-BE49-F238E27FC236}">
                <a16:creationId xmlns:a16="http://schemas.microsoft.com/office/drawing/2014/main" id="{A63D8AA4-BBDB-4F4D-84B5-F42B2C1997D3}"/>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AC974ED1-F0B8-4D8B-AA68-EA2D4F7A34C6}"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8" name="Footer Placeholder 7">
            <a:extLst>
              <a:ext uri="{FF2B5EF4-FFF2-40B4-BE49-F238E27FC236}">
                <a16:creationId xmlns:a16="http://schemas.microsoft.com/office/drawing/2014/main" id="{58709427-1E0D-452D-9BA4-7D994D016BF1}"/>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9" name="Slide Number Placeholder 8">
            <a:extLst>
              <a:ext uri="{FF2B5EF4-FFF2-40B4-BE49-F238E27FC236}">
                <a16:creationId xmlns:a16="http://schemas.microsoft.com/office/drawing/2014/main" id="{82660876-6DFB-464E-AD7B-BE920D17083A}"/>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27</a:t>
            </a:fld>
            <a:endParaRPr kumimoji="0" lang="en-US" sz="900" b="0" i="0" u="none" strike="noStrike" kern="1200" cap="none" spc="0" normalizeH="0" baseline="0" noProof="0">
              <a:ln>
                <a:noFill/>
              </a:ln>
              <a:solidFill>
                <a:srgbClr val="004C97"/>
              </a:solidFill>
              <a:effectLst/>
              <a:uLnTx/>
              <a:uFillTx/>
              <a:latin typeface="Helvetica" charset="0"/>
            </a:endParaRPr>
          </a:p>
        </p:txBody>
      </p:sp>
    </p:spTree>
    <p:extLst>
      <p:ext uri="{BB962C8B-B14F-4D97-AF65-F5344CB8AC3E}">
        <p14:creationId xmlns:p14="http://schemas.microsoft.com/office/powerpoint/2010/main" val="4039708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68313" y="83184"/>
            <a:ext cx="5867158" cy="477807"/>
          </a:xfrm>
        </p:spPr>
        <p:txBody>
          <a:bodyPr/>
          <a:lstStyle/>
          <a:p>
            <a:pPr defTabSz="533400">
              <a:lnSpc>
                <a:spcPct val="90000"/>
              </a:lnSpc>
              <a:spcAft>
                <a:spcPct val="35000"/>
              </a:spcAft>
            </a:pPr>
            <a:r>
              <a:rPr lang="en-US" sz="1950">
                <a:latin typeface="Helvetica" panose="020B0604020202020204" pitchFamily="34" charset="0"/>
                <a:cs typeface="Helvetica" panose="020B0604020202020204" pitchFamily="34" charset="0"/>
              </a:rPr>
              <a:t>Quantum Information Science</a:t>
            </a:r>
          </a:p>
        </p:txBody>
      </p:sp>
      <p:sp>
        <p:nvSpPr>
          <p:cNvPr id="11" name="Rectangle 10">
            <a:extLst>
              <a:ext uri="{FF2B5EF4-FFF2-40B4-BE49-F238E27FC236}">
                <a16:creationId xmlns:a16="http://schemas.microsoft.com/office/drawing/2014/main" id="{6B27681E-BEBD-AF32-67AF-93DCECD89CA6}"/>
              </a:ext>
            </a:extLst>
          </p:cNvPr>
          <p:cNvSpPr/>
          <p:nvPr/>
        </p:nvSpPr>
        <p:spPr>
          <a:xfrm>
            <a:off x="847139" y="906651"/>
            <a:ext cx="7449721" cy="873705"/>
          </a:xfrm>
          <a:prstGeom prst="rect">
            <a:avLst/>
          </a:prstGeom>
          <a:ln>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404040"/>
                </a:solidFill>
                <a:effectLst/>
                <a:uLnTx/>
                <a:uFillTx/>
                <a:latin typeface="Helvetica"/>
                <a:ea typeface="+mn-ea"/>
                <a:cs typeface="Helvetica"/>
              </a:rPr>
              <a:t>Vision:</a:t>
            </a:r>
            <a:r>
              <a:rPr kumimoji="0" lang="en-US" sz="1500" b="0" i="0" u="none" strike="noStrike" kern="1200" cap="none" spc="0" normalizeH="0" baseline="0" noProof="0" dirty="0">
                <a:ln>
                  <a:noFill/>
                </a:ln>
                <a:solidFill>
                  <a:srgbClr val="404040"/>
                </a:solidFill>
                <a:effectLst/>
                <a:uLnTx/>
                <a:uFillTx/>
                <a:latin typeface="Helvetica"/>
                <a:ea typeface="+mn-ea"/>
                <a:cs typeface="Helvetica"/>
              </a:rPr>
              <a:t> Fermilab, together with Chicagoland partners, is a major US quantum center; hosts national facilities for Quantum Science, developing innovative approaches that enable HEP discovery.</a:t>
            </a:r>
          </a:p>
        </p:txBody>
      </p:sp>
      <p:sp>
        <p:nvSpPr>
          <p:cNvPr id="2" name="Pentagon 44"/>
          <p:cNvSpPr/>
          <p:nvPr/>
        </p:nvSpPr>
        <p:spPr>
          <a:xfrm>
            <a:off x="-59785" y="196567"/>
            <a:ext cx="978408" cy="448056"/>
          </a:xfrm>
          <a:prstGeom prst="homePlate">
            <a:avLst/>
          </a:prstGeom>
          <a:solidFill>
            <a:srgbClr val="004C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S&amp;T</a:t>
            </a:r>
          </a:p>
        </p:txBody>
      </p:sp>
      <p:sp>
        <p:nvSpPr>
          <p:cNvPr id="6" name="Date Placeholder 5">
            <a:extLst>
              <a:ext uri="{FF2B5EF4-FFF2-40B4-BE49-F238E27FC236}">
                <a16:creationId xmlns:a16="http://schemas.microsoft.com/office/drawing/2014/main" id="{94BF1574-3EDA-4C01-9B21-7DD21314DDBE}"/>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61046A2-E162-4463-903A-AFAE7292B72E}"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9" name="Footer Placeholder 8">
            <a:extLst>
              <a:ext uri="{FF2B5EF4-FFF2-40B4-BE49-F238E27FC236}">
                <a16:creationId xmlns:a16="http://schemas.microsoft.com/office/drawing/2014/main" id="{F706FD46-C075-4F43-B2DA-6FE93A79E886}"/>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10" name="Slide Number Placeholder 9">
            <a:extLst>
              <a:ext uri="{FF2B5EF4-FFF2-40B4-BE49-F238E27FC236}">
                <a16:creationId xmlns:a16="http://schemas.microsoft.com/office/drawing/2014/main" id="{D9D61160-6923-48AC-AFAF-0D921E6F8AA2}"/>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28</a:t>
            </a:fld>
            <a:endParaRPr kumimoji="0" lang="en-US" sz="900" b="0" i="0" u="none" strike="noStrike" kern="1200" cap="none" spc="0" normalizeH="0" baseline="0" noProof="0">
              <a:ln>
                <a:noFill/>
              </a:ln>
              <a:solidFill>
                <a:srgbClr val="004C97"/>
              </a:solidFill>
              <a:effectLst/>
              <a:uLnTx/>
              <a:uFillTx/>
              <a:latin typeface="Helvetica" charset="0"/>
            </a:endParaRPr>
          </a:p>
        </p:txBody>
      </p:sp>
      <p:pic>
        <p:nvPicPr>
          <p:cNvPr id="5122" name="Picture 2">
            <a:extLst>
              <a:ext uri="{FF2B5EF4-FFF2-40B4-BE49-F238E27FC236}">
                <a16:creationId xmlns:a16="http://schemas.microsoft.com/office/drawing/2014/main" id="{59962182-962C-4436-8C1E-13ECF211A1B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2338151"/>
            <a:ext cx="3439601" cy="28206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0F3A9F81-3184-4575-9FD6-91C758BBAB4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10800000" flipH="1">
            <a:off x="3439601" y="2345657"/>
            <a:ext cx="1351279" cy="2807368"/>
          </a:xfrm>
          <a:prstGeom prst="rect">
            <a:avLst/>
          </a:prstGeom>
          <a:noFill/>
          <a:ln>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3329583C-8DCB-4A20-ABAA-BF3A3957941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90880" y="2338151"/>
            <a:ext cx="4353120" cy="2900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200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2B8C96F-DD05-2044-BD2E-2232CE751E14}"/>
              </a:ext>
            </a:extLst>
          </p:cNvPr>
          <p:cNvSpPr>
            <a:spLocks noGrp="1"/>
          </p:cNvSpPr>
          <p:nvPr>
            <p:ph type="dt" sz="half" idx="14"/>
          </p:nvPr>
        </p:nvSpPr>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fld id="{ADCDB0A7-2241-405F-B292-C39B9CB54FA0}" type="datetime1">
              <a:rPr kumimoji="0" lang="en-US" sz="900" b="0" i="0" u="none" strike="noStrike" kern="1200" cap="none" spc="0" normalizeH="0" baseline="0" noProof="0" smtClean="0">
                <a:ln>
                  <a:noFill/>
                </a:ln>
                <a:solidFill>
                  <a:srgbClr val="004C97"/>
                </a:solidFill>
                <a:effectLst/>
                <a:uLnTx/>
                <a:uFillTx/>
                <a:latin typeface="Helvetica" charset="0"/>
                <a:ea typeface="+mn-ea"/>
              </a:rPr>
              <a:t>7/17/2022</a:t>
            </a:fld>
            <a:endParaRPr kumimoji="0" lang="en-US" sz="900" b="0" i="0" u="none" strike="noStrike" kern="1200" cap="none" spc="0" normalizeH="0" baseline="0" noProof="0">
              <a:ln>
                <a:noFill/>
              </a:ln>
              <a:solidFill>
                <a:srgbClr val="004C97"/>
              </a:solidFill>
              <a:effectLst/>
              <a:uLnTx/>
              <a:uFillTx/>
              <a:latin typeface="Helvetica" charset="0"/>
              <a:ea typeface="+mn-ea"/>
            </a:endParaRPr>
          </a:p>
        </p:txBody>
      </p:sp>
      <p:sp>
        <p:nvSpPr>
          <p:cNvPr id="5" name="Footer Placeholder 4">
            <a:extLst>
              <a:ext uri="{FF2B5EF4-FFF2-40B4-BE49-F238E27FC236}">
                <a16:creationId xmlns:a16="http://schemas.microsoft.com/office/drawing/2014/main" id="{968C0151-54C2-9446-9E16-0640FF5A2C61}"/>
              </a:ext>
            </a:extLst>
          </p:cNvPr>
          <p:cNvSpPr>
            <a:spLocks noGrp="1"/>
          </p:cNvSpPr>
          <p:nvPr>
            <p:ph type="ftr" sz="quarter" idx="3"/>
          </p:nvPr>
        </p:nvSpPr>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26ED0DCE-0F5C-DE48-B0CD-252F3D462D38}"/>
              </a:ext>
            </a:extLst>
          </p:cNvPr>
          <p:cNvSpPr>
            <a:spLocks noGrp="1"/>
          </p:cNvSpPr>
          <p:nvPr>
            <p:ph type="sldNum" sz="quarter" idx="4"/>
          </p:nvPr>
        </p:nvSpPr>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a:ln>
                  <a:noFill/>
                </a:ln>
                <a:solidFill>
                  <a:srgbClr val="004C97"/>
                </a:solidFill>
                <a:effectLst/>
                <a:uLnTx/>
                <a:uFillTx/>
                <a:latin typeface="Helvetica" charset="0"/>
                <a:ea typeface="+mn-ea"/>
              </a:rPr>
              <a:pPr marL="0" marR="0" lvl="0" indent="0" algn="l" defTabSz="457189" rtl="0" eaLnBrk="1" fontAlgn="base" latinLnBrk="0" hangingPunct="1">
                <a:lnSpc>
                  <a:spcPct val="100000"/>
                </a:lnSpc>
                <a:spcBef>
                  <a:spcPct val="0"/>
                </a:spcBef>
                <a:spcAft>
                  <a:spcPct val="0"/>
                </a:spcAft>
                <a:buClrTx/>
                <a:buSzTx/>
                <a:buFontTx/>
                <a:buNone/>
                <a:tabLst/>
                <a:defRPr/>
              </a:pPr>
              <a:t>29</a:t>
            </a:fld>
            <a:endParaRPr kumimoji="0" lang="en-US" sz="900" b="0" i="0" u="none" strike="noStrike" kern="1200" cap="none" spc="0" normalizeH="0" baseline="0" noProof="0">
              <a:ln>
                <a:noFill/>
              </a:ln>
              <a:solidFill>
                <a:srgbClr val="004C97"/>
              </a:solidFill>
              <a:effectLst/>
              <a:uLnTx/>
              <a:uFillTx/>
              <a:latin typeface="Helvetica" charset="0"/>
              <a:ea typeface="+mn-ea"/>
            </a:endParaRPr>
          </a:p>
        </p:txBody>
      </p:sp>
      <p:sp>
        <p:nvSpPr>
          <p:cNvPr id="7" name="TextBox 6">
            <a:extLst>
              <a:ext uri="{FF2B5EF4-FFF2-40B4-BE49-F238E27FC236}">
                <a16:creationId xmlns:a16="http://schemas.microsoft.com/office/drawing/2014/main" id="{BB403AA7-6EEF-DD41-B836-496C2147693C}"/>
              </a:ext>
            </a:extLst>
          </p:cNvPr>
          <p:cNvSpPr txBox="1"/>
          <p:nvPr/>
        </p:nvSpPr>
        <p:spPr>
          <a:xfrm>
            <a:off x="222250" y="161311"/>
            <a:ext cx="8200639" cy="511043"/>
          </a:xfrm>
          <a:prstGeom prst="rect">
            <a:avLst/>
          </a:prstGeom>
          <a:noFill/>
        </p:spPr>
        <p:txBody>
          <a:bodyPr wrap="square" rtlCol="0">
            <a:noAutofit/>
          </a:bodyPr>
          <a:lstStyle/>
          <a:p>
            <a:pPr marL="0" marR="0" lvl="1" indent="0" algn="l" defTabSz="457189" rtl="0" eaLnBrk="1" fontAlgn="base" latinLnBrk="0" hangingPunct="1">
              <a:lnSpc>
                <a:spcPct val="120000"/>
              </a:lnSpc>
              <a:spcBef>
                <a:spcPct val="0"/>
              </a:spcBef>
              <a:spcAft>
                <a:spcPct val="0"/>
              </a:spcAft>
              <a:buClrTx/>
              <a:buSzTx/>
              <a:buFontTx/>
              <a:buNone/>
              <a:tabLst/>
              <a:defRPr/>
            </a:pPr>
            <a:r>
              <a:rPr kumimoji="0" lang="en-US" sz="1950" b="1" i="0" u="none" strike="noStrike" kern="1200" cap="none" spc="0" normalizeH="0" baseline="0" noProof="0" dirty="0">
                <a:ln>
                  <a:noFill/>
                </a:ln>
                <a:solidFill>
                  <a:srgbClr val="004C97"/>
                </a:solidFill>
                <a:effectLst/>
                <a:uLnTx/>
                <a:uFillTx/>
                <a:latin typeface="Helvetica" pitchFamily="2" charset="0"/>
                <a:ea typeface="Calibri" panose="020F0502020204030204" pitchFamily="34" charset="0"/>
                <a:cs typeface="Times New Roman" panose="02020603050405020304" pitchFamily="18" charset="0"/>
              </a:rPr>
              <a:t>Fermilab quantum research   </a:t>
            </a:r>
            <a:endParaRPr kumimoji="0" lang="en-US" sz="1950" b="1" i="0" u="none" strike="noStrike" kern="1200" cap="none" spc="0" normalizeH="0" baseline="0" noProof="0" dirty="0">
              <a:ln>
                <a:noFill/>
              </a:ln>
              <a:solidFill>
                <a:srgbClr val="004C97"/>
              </a:solidFill>
              <a:effectLst/>
              <a:uLnTx/>
              <a:uFillTx/>
              <a:latin typeface="Helvetica" charset="0"/>
              <a:ea typeface="Helvetica" charset="0"/>
              <a:cs typeface="Helvetica" charset="0"/>
            </a:endParaRPr>
          </a:p>
          <a:p>
            <a:pPr marL="0" marR="0" lvl="1" indent="0" algn="l" defTabSz="457189" rtl="0" eaLnBrk="1" fontAlgn="base" latinLnBrk="0" hangingPunct="1">
              <a:lnSpc>
                <a:spcPct val="12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3087"/>
              </a:solidFill>
              <a:effectLst/>
              <a:uLnTx/>
              <a:uFillTx/>
              <a:latin typeface="Helvetica" charset="0"/>
              <a:ea typeface="Helvetica" charset="0"/>
              <a:cs typeface="Helvetica" charset="0"/>
            </a:endParaRPr>
          </a:p>
          <a:p>
            <a:pPr marL="342892" marR="0" lvl="1" indent="-342892" algn="l" defTabSz="457189" rtl="0" eaLnBrk="1" fontAlgn="base" latinLnBrk="0" hangingPunct="1">
              <a:lnSpc>
                <a:spcPct val="12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05050"/>
              </a:solidFill>
              <a:effectLst/>
              <a:uLnTx/>
              <a:uFillTx/>
              <a:latin typeface="Helvetica" charset="0"/>
              <a:ea typeface="Helvetica" charset="0"/>
              <a:cs typeface="Helvetica" charset="0"/>
            </a:endParaRPr>
          </a:p>
        </p:txBody>
      </p:sp>
      <p:sp>
        <p:nvSpPr>
          <p:cNvPr id="8" name="TextBox 7">
            <a:extLst>
              <a:ext uri="{FF2B5EF4-FFF2-40B4-BE49-F238E27FC236}">
                <a16:creationId xmlns:a16="http://schemas.microsoft.com/office/drawing/2014/main" id="{48ADC947-2E49-BA41-AD23-5CFD542B090A}"/>
              </a:ext>
            </a:extLst>
          </p:cNvPr>
          <p:cNvSpPr txBox="1"/>
          <p:nvPr/>
        </p:nvSpPr>
        <p:spPr>
          <a:xfrm>
            <a:off x="300754" y="681367"/>
            <a:ext cx="6908186" cy="3798793"/>
          </a:xfrm>
          <a:prstGeom prst="rect">
            <a:avLst/>
          </a:prstGeom>
          <a:noFill/>
        </p:spPr>
        <p:txBody>
          <a:bodyPr wrap="square">
            <a:normAutofit/>
          </a:bodyPr>
          <a:lstStyle/>
          <a:p>
            <a:pPr marL="0" marR="0" lvl="0" indent="0" algn="l" defTabSz="457189" rtl="0" eaLnBrk="1" fontAlgn="base" latinLnBrk="0" hangingPunct="1">
              <a:lnSpc>
                <a:spcPct val="100000"/>
              </a:lnSpc>
              <a:spcBef>
                <a:spcPts val="500"/>
              </a:spcBef>
              <a:spcAft>
                <a:spcPts val="0"/>
              </a:spcAft>
              <a:buClrTx/>
              <a:buSzTx/>
              <a:buFontTx/>
              <a:buNone/>
              <a:tabLst/>
              <a:defRPr/>
            </a:pPr>
            <a:r>
              <a:rPr kumimoji="0" lang="en-US" sz="1500" b="1" i="0" u="none" strike="noStrike" kern="1200" cap="none" spc="0" normalizeH="0" baseline="0" noProof="0" dirty="0">
                <a:ln>
                  <a:noFill/>
                </a:ln>
                <a:solidFill>
                  <a:srgbClr val="404040"/>
                </a:solidFill>
                <a:effectLst/>
                <a:uLnTx/>
                <a:uFillTx/>
                <a:latin typeface="Helvetica" pitchFamily="2" charset="0"/>
                <a:ea typeface="Calibri" panose="020F0502020204030204" pitchFamily="34" charset="0"/>
                <a:cs typeface="Times New Roman" panose="02020603050405020304" pitchFamily="18" charset="0"/>
              </a:rPr>
              <a:t>QIS for HEP</a:t>
            </a:r>
          </a:p>
          <a:p>
            <a:pPr marL="349241" marR="0" lvl="0" indent="-230183" algn="l" defTabSz="457189" rtl="0" eaLnBrk="1" fontAlgn="base" latinLnBrk="0" hangingPunct="1">
              <a:lnSpc>
                <a:spcPct val="10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04040"/>
                </a:solidFill>
                <a:effectLst/>
                <a:uLnTx/>
                <a:uFillTx/>
                <a:latin typeface="Helvetica" pitchFamily="2" charset="0"/>
                <a:ea typeface="+mn-ea"/>
                <a:cs typeface="+mn-cs"/>
              </a:rPr>
              <a:t>MAGIS-100 cold atom interferometers</a:t>
            </a:r>
          </a:p>
          <a:p>
            <a:pPr marL="349241" marR="0" lvl="0" indent="-230183" algn="l" defTabSz="457189" rtl="0" eaLnBrk="1" fontAlgn="base" latinLnBrk="0" hangingPunct="1">
              <a:lnSpc>
                <a:spcPct val="10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04040"/>
                </a:solidFill>
                <a:effectLst/>
                <a:uLnTx/>
                <a:uFillTx/>
                <a:latin typeface="Helvetica" pitchFamily="2" charset="0"/>
                <a:ea typeface="+mn-ea"/>
                <a:cs typeface="+mn-cs"/>
              </a:rPr>
              <a:t>Qubit-based sensors for dark matter detection</a:t>
            </a:r>
          </a:p>
          <a:p>
            <a:pPr marL="349241" marR="0" lvl="0" indent="-230183" algn="l" defTabSz="457189" rtl="0" eaLnBrk="1" fontAlgn="base" latinLnBrk="0" hangingPunct="1">
              <a:lnSpc>
                <a:spcPct val="10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04040"/>
                </a:solidFill>
                <a:effectLst/>
                <a:uLnTx/>
                <a:uFillTx/>
                <a:latin typeface="Helvetica" pitchFamily="2" charset="0"/>
                <a:ea typeface="+mn-ea"/>
                <a:cs typeface="+mn-cs"/>
              </a:rPr>
              <a:t>Dark SRF cavity-based sensors for dark photon detection </a:t>
            </a:r>
          </a:p>
          <a:p>
            <a:pPr marL="349241" marR="0" lvl="0" indent="-230183" algn="l" defTabSz="457189" rtl="0" eaLnBrk="1" fontAlgn="base" latinLnBrk="0" hangingPunct="1">
              <a:lnSpc>
                <a:spcPct val="10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04040"/>
                </a:solidFill>
                <a:effectLst/>
                <a:uLnTx/>
                <a:uFillTx/>
                <a:latin typeface="Helvetica" pitchFamily="2" charset="0"/>
              </a:rPr>
              <a:t>Quantum computers to simulate HEP quantum dynamics</a:t>
            </a:r>
            <a:endParaRPr kumimoji="0" lang="en-US" sz="1400" b="0" i="0" u="none" strike="noStrike" kern="1200" cap="none" spc="0" normalizeH="0" baseline="0" noProof="0" dirty="0">
              <a:ln>
                <a:noFill/>
              </a:ln>
              <a:solidFill>
                <a:srgbClr val="404040"/>
              </a:solidFill>
              <a:effectLst/>
              <a:uLnTx/>
              <a:uFillTx/>
              <a:latin typeface="Helvetica" pitchFamily="2" charset="0"/>
              <a:ea typeface="+mn-ea"/>
              <a:cs typeface="+mn-cs"/>
            </a:endParaRPr>
          </a:p>
          <a:p>
            <a:pPr marL="0" marR="0" lvl="0" indent="0" algn="l" defTabSz="457189" rtl="0" eaLnBrk="1" fontAlgn="base" latinLnBrk="0" hangingPunct="1">
              <a:lnSpc>
                <a:spcPct val="100000"/>
              </a:lnSpc>
              <a:spcBef>
                <a:spcPts val="500"/>
              </a:spcBef>
              <a:spcAft>
                <a:spcPts val="0"/>
              </a:spcAft>
              <a:buClrTx/>
              <a:buSzTx/>
              <a:buFontTx/>
              <a:buNone/>
              <a:tabLst/>
              <a:defRPr/>
            </a:pPr>
            <a:r>
              <a:rPr kumimoji="0" lang="en-US" sz="1500" b="1" i="0" u="none" strike="noStrike" kern="1200" cap="none" spc="0" normalizeH="0" baseline="0" noProof="0" dirty="0">
                <a:ln>
                  <a:noFill/>
                </a:ln>
                <a:solidFill>
                  <a:srgbClr val="404040"/>
                </a:solidFill>
                <a:effectLst/>
                <a:uLnTx/>
                <a:uFillTx/>
                <a:latin typeface="Helvetica" pitchFamily="2" charset="0"/>
                <a:ea typeface="Calibri" panose="020F0502020204030204" pitchFamily="34" charset="0"/>
                <a:cs typeface="Times New Roman" panose="02020603050405020304" pitchFamily="18" charset="0"/>
              </a:rPr>
              <a:t>HEP for QIS</a:t>
            </a:r>
            <a:endParaRPr kumimoji="0" lang="en-US" sz="1500" b="0" i="0" u="none" strike="noStrike" kern="1200" cap="none" spc="0" normalizeH="0" baseline="0" noProof="0" dirty="0">
              <a:ln>
                <a:noFill/>
              </a:ln>
              <a:solidFill>
                <a:srgbClr val="404040"/>
              </a:solidFill>
              <a:effectLst/>
              <a:uLnTx/>
              <a:uFillTx/>
              <a:latin typeface="Helvetica" pitchFamily="2" charset="0"/>
              <a:ea typeface="+mn-ea"/>
              <a:cs typeface="+mn-cs"/>
            </a:endParaRPr>
          </a:p>
          <a:p>
            <a:pPr marL="349241" marR="0" lvl="0" indent="-230183" algn="l" defTabSz="457189" rtl="0" eaLnBrk="1" fontAlgn="base" latinLnBrk="0" hangingPunct="1">
              <a:lnSpc>
                <a:spcPct val="10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04040"/>
                </a:solidFill>
                <a:effectLst/>
                <a:uLnTx/>
                <a:uFillTx/>
                <a:latin typeface="Helvetica" pitchFamily="2" charset="0"/>
                <a:ea typeface="+mn-ea"/>
                <a:cs typeface="+mn-cs"/>
              </a:rPr>
              <a:t>Better qubits from Fermilab’s expertise in superconducting devices and materials</a:t>
            </a:r>
          </a:p>
          <a:p>
            <a:pPr marL="349241" marR="0" lvl="0" indent="-230183" algn="l" defTabSz="457189" rtl="0" eaLnBrk="1" fontAlgn="base" latinLnBrk="0" hangingPunct="1">
              <a:lnSpc>
                <a:spcPct val="10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04040"/>
                </a:solidFill>
                <a:effectLst/>
                <a:uLnTx/>
                <a:uFillTx/>
                <a:latin typeface="Helvetica" pitchFamily="2" charset="0"/>
                <a:ea typeface="+mn-ea"/>
                <a:cs typeface="+mn-cs"/>
              </a:rPr>
              <a:t>Ionizing radiation effects on qubits characterization leveraging Fermilab  infrastructure </a:t>
            </a:r>
          </a:p>
          <a:p>
            <a:pPr marL="349241" marR="0" lvl="0" indent="-230183" algn="l" defTabSz="457189" rtl="0" eaLnBrk="1" fontAlgn="base" latinLnBrk="0" hangingPunct="1">
              <a:lnSpc>
                <a:spcPct val="10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04040"/>
                </a:solidFill>
                <a:effectLst/>
                <a:uLnTx/>
                <a:uFillTx/>
                <a:latin typeface="Helvetica" pitchFamily="2" charset="0"/>
                <a:ea typeface="+mn-ea"/>
                <a:cs typeface="+mn-cs"/>
              </a:rPr>
              <a:t>Control and readout systems for quantum processors</a:t>
            </a:r>
          </a:p>
          <a:p>
            <a:pPr marL="349241" marR="0" lvl="0" indent="-230183" algn="l" defTabSz="457189" rtl="0" eaLnBrk="1" fontAlgn="base" latinLnBrk="0" hangingPunct="1">
              <a:lnSpc>
                <a:spcPct val="10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04040"/>
                </a:solidFill>
                <a:effectLst/>
                <a:uLnTx/>
                <a:uFillTx/>
                <a:latin typeface="Helvetica" pitchFamily="2" charset="0"/>
                <a:ea typeface="+mn-ea"/>
                <a:cs typeface="+mn-cs"/>
              </a:rPr>
              <a:t>Picosecond synchronization for quantum communications (system now operates between FNAL and ANL)</a:t>
            </a:r>
          </a:p>
        </p:txBody>
      </p:sp>
      <p:pic>
        <p:nvPicPr>
          <p:cNvPr id="11" name="Picture 10">
            <a:extLst>
              <a:ext uri="{FF2B5EF4-FFF2-40B4-BE49-F238E27FC236}">
                <a16:creationId xmlns:a16="http://schemas.microsoft.com/office/drawing/2014/main" id="{BBF97ABD-6812-9941-A0E0-B23CCACBD5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22669" y="1439151"/>
            <a:ext cx="2021331" cy="3031996"/>
          </a:xfrm>
          <a:prstGeom prst="rect">
            <a:avLst/>
          </a:prstGeom>
        </p:spPr>
      </p:pic>
      <p:sp>
        <p:nvSpPr>
          <p:cNvPr id="9" name="Rectangle 8">
            <a:extLst>
              <a:ext uri="{FF2B5EF4-FFF2-40B4-BE49-F238E27FC236}">
                <a16:creationId xmlns:a16="http://schemas.microsoft.com/office/drawing/2014/main" id="{951B53A2-8FE8-40C5-44CE-814B288C02DE}"/>
              </a:ext>
            </a:extLst>
          </p:cNvPr>
          <p:cNvSpPr/>
          <p:nvPr/>
        </p:nvSpPr>
        <p:spPr>
          <a:xfrm>
            <a:off x="-69985" y="189365"/>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94432CD8-1A55-43E9-A6DB-A2444C1959A6}"/>
              </a:ext>
            </a:extLst>
          </p:cNvPr>
          <p:cNvSpPr txBox="1"/>
          <p:nvPr/>
        </p:nvSpPr>
        <p:spPr>
          <a:xfrm>
            <a:off x="0" y="4623434"/>
            <a:ext cx="7782561" cy="461665"/>
          </a:xfrm>
          <a:prstGeom prst="rect">
            <a:avLst/>
          </a:prstGeom>
          <a:solidFill>
            <a:srgbClr val="004C97"/>
          </a:solidFill>
        </p:spPr>
        <p:txBody>
          <a:bodyPr wrap="square">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Fermilab leads one of five NQI Centers (SQMS), has a major role in the ORNL led NQI Center (QSC), and a portfolio of other QIS projects</a:t>
            </a:r>
          </a:p>
        </p:txBody>
      </p:sp>
      <p:pic>
        <p:nvPicPr>
          <p:cNvPr id="12" name="Picture 11">
            <a:extLst>
              <a:ext uri="{FF2B5EF4-FFF2-40B4-BE49-F238E27FC236}">
                <a16:creationId xmlns:a16="http://schemas.microsoft.com/office/drawing/2014/main" id="{361D1EFE-4D3D-0A06-2248-837EFC2A0E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68500" y="137929"/>
            <a:ext cx="1951757" cy="1260673"/>
          </a:xfrm>
          <a:prstGeom prst="rect">
            <a:avLst/>
          </a:prstGeom>
        </p:spPr>
      </p:pic>
    </p:spTree>
    <p:extLst>
      <p:ext uri="{BB962C8B-B14F-4D97-AF65-F5344CB8AC3E}">
        <p14:creationId xmlns:p14="http://schemas.microsoft.com/office/powerpoint/2010/main" val="2383869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26203" y="211931"/>
            <a:ext cx="7574797" cy="320908"/>
          </a:xfrm>
        </p:spPr>
        <p:txBody>
          <a:bodyPr/>
          <a:lstStyle/>
          <a:p>
            <a:r>
              <a:rPr lang="en-US" sz="1950" dirty="0"/>
              <a:t>Fermilab Core Capabilities </a:t>
            </a:r>
          </a:p>
        </p:txBody>
      </p:sp>
      <p:sp>
        <p:nvSpPr>
          <p:cNvPr id="3" name="Date Placeholder 2"/>
          <p:cNvSpPr>
            <a:spLocks noGrp="1"/>
          </p:cNvSpPr>
          <p:nvPr>
            <p:ph type="dt" sz="half" idx="2"/>
          </p:nvPr>
        </p:nvSpPr>
        <p:spPr/>
        <p:txBody>
          <a:bodyPr/>
          <a:lstStyle/>
          <a:p>
            <a:pPr marL="0" marR="0" lvl="0" indent="0" algn="l" defTabSz="342900" rtl="0" eaLnBrk="1" fontAlgn="base" latinLnBrk="0" hangingPunct="1">
              <a:lnSpc>
                <a:spcPct val="100000"/>
              </a:lnSpc>
              <a:spcBef>
                <a:spcPct val="0"/>
              </a:spcBef>
              <a:spcAft>
                <a:spcPct val="0"/>
              </a:spcAft>
              <a:buClrTx/>
              <a:buSzTx/>
              <a:buFontTx/>
              <a:buNone/>
              <a:tabLst/>
              <a:defRPr/>
            </a:pPr>
            <a:fld id="{C497C7D5-146B-4A4D-AF7A-AC6D99EC967B}"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dirty="0">
              <a:ln>
                <a:noFill/>
              </a:ln>
              <a:solidFill>
                <a:srgbClr val="004C97"/>
              </a:solidFill>
              <a:effectLst/>
              <a:uLnTx/>
              <a:uFillTx/>
              <a:latin typeface="Helvetica" charset="0"/>
            </a:endParaRPr>
          </a:p>
        </p:txBody>
      </p:sp>
      <p:sp>
        <p:nvSpPr>
          <p:cNvPr id="4" name="Footer Placeholder 3"/>
          <p:cNvSpPr>
            <a:spLocks noGrp="1"/>
          </p:cNvSpPr>
          <p:nvPr>
            <p:ph type="ftr" sz="quarter" idx="3"/>
          </p:nvPr>
        </p:nvSpPr>
        <p:spPr/>
        <p:txBody>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5" name="Slide Number Placeholder 4"/>
          <p:cNvSpPr>
            <a:spLocks noGrp="1"/>
          </p:cNvSpPr>
          <p:nvPr>
            <p:ph type="sldNum" sz="quarter" idx="4"/>
          </p:nvPr>
        </p:nvSpPr>
        <p:spPr/>
        <p:txBody>
          <a:bodyPr/>
          <a:lstStyle/>
          <a:p>
            <a:pPr marL="0" marR="0" lvl="0" indent="0" algn="l" defTabSz="3429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a:ln>
                  <a:noFill/>
                </a:ln>
                <a:solidFill>
                  <a:srgbClr val="004C97"/>
                </a:solidFill>
                <a:effectLst/>
                <a:uLnTx/>
                <a:uFillTx/>
                <a:latin typeface="Helvetica" charset="0"/>
              </a:rPr>
              <a:pPr marL="0" marR="0" lvl="0" indent="0" algn="l" defTabSz="342900" rtl="0" eaLnBrk="1" fontAlgn="base" latinLnBrk="0" hangingPunct="1">
                <a:lnSpc>
                  <a:spcPct val="100000"/>
                </a:lnSpc>
                <a:spcBef>
                  <a:spcPct val="0"/>
                </a:spcBef>
                <a:spcAft>
                  <a:spcPct val="0"/>
                </a:spcAft>
                <a:buClrTx/>
                <a:buSzTx/>
                <a:buFontTx/>
                <a:buNone/>
                <a:tabLst/>
                <a:defRPr/>
              </a:pPr>
              <a:t>3</a:t>
            </a:fld>
            <a:endParaRPr kumimoji="0" lang="en-US" sz="900" b="0" i="0" u="none" strike="noStrike" kern="1200" cap="none" spc="0" normalizeH="0" baseline="0" noProof="0" dirty="0">
              <a:ln>
                <a:noFill/>
              </a:ln>
              <a:solidFill>
                <a:srgbClr val="004C97"/>
              </a:solidFill>
              <a:effectLst/>
              <a:uLnTx/>
              <a:uFillTx/>
              <a:latin typeface="Helvetica" charset="0"/>
            </a:endParaRPr>
          </a:p>
        </p:txBody>
      </p:sp>
      <p:pic>
        <p:nvPicPr>
          <p:cNvPr id="2" name="Picture 1">
            <a:extLst>
              <a:ext uri="{FF2B5EF4-FFF2-40B4-BE49-F238E27FC236}">
                <a16:creationId xmlns:a16="http://schemas.microsoft.com/office/drawing/2014/main" id="{B46CF9CD-BADB-5F1F-99E1-25EF0F608B14}"/>
              </a:ext>
            </a:extLst>
          </p:cNvPr>
          <p:cNvPicPr>
            <a:picLocks noChangeAspect="1"/>
          </p:cNvPicPr>
          <p:nvPr/>
        </p:nvPicPr>
        <p:blipFill>
          <a:blip r:embed="rId2"/>
          <a:stretch>
            <a:fillRect/>
          </a:stretch>
        </p:blipFill>
        <p:spPr>
          <a:xfrm>
            <a:off x="1164191" y="999981"/>
            <a:ext cx="6836809" cy="3143537"/>
          </a:xfrm>
          <a:prstGeom prst="rect">
            <a:avLst/>
          </a:prstGeom>
        </p:spPr>
      </p:pic>
      <p:sp>
        <p:nvSpPr>
          <p:cNvPr id="8" name="Rectangle 7">
            <a:extLst>
              <a:ext uri="{FF2B5EF4-FFF2-40B4-BE49-F238E27FC236}">
                <a16:creationId xmlns:a16="http://schemas.microsoft.com/office/drawing/2014/main" id="{7D2BA65F-37B2-D40A-17E7-9001C7D58BC5}"/>
              </a:ext>
            </a:extLst>
          </p:cNvPr>
          <p:cNvSpPr/>
          <p:nvPr/>
        </p:nvSpPr>
        <p:spPr>
          <a:xfrm>
            <a:off x="-69985" y="189364"/>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377657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5D5991-5047-42E7-8E12-6D1278272159}"/>
              </a:ext>
            </a:extLst>
          </p:cNvPr>
          <p:cNvSpPr/>
          <p:nvPr/>
        </p:nvSpPr>
        <p:spPr>
          <a:xfrm>
            <a:off x="288134" y="1331914"/>
            <a:ext cx="8572497" cy="4762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3E2219D0-A272-0343-A69E-29BD6D5ECA27}"/>
              </a:ext>
            </a:extLst>
          </p:cNvPr>
          <p:cNvPicPr>
            <a:picLocks noChangeAspect="1"/>
          </p:cNvPicPr>
          <p:nvPr/>
        </p:nvPicPr>
        <p:blipFill rotWithShape="1">
          <a:blip r:embed="rId3"/>
          <a:srcRect t="19613" r="309" b="24074"/>
          <a:stretch/>
        </p:blipFill>
        <p:spPr>
          <a:xfrm>
            <a:off x="363842" y="3207009"/>
            <a:ext cx="1280783" cy="723484"/>
          </a:xfrm>
          <a:prstGeom prst="rect">
            <a:avLst/>
          </a:prstGeom>
        </p:spPr>
      </p:pic>
      <p:pic>
        <p:nvPicPr>
          <p:cNvPr id="8" name="Picture 7">
            <a:extLst>
              <a:ext uri="{FF2B5EF4-FFF2-40B4-BE49-F238E27FC236}">
                <a16:creationId xmlns:a16="http://schemas.microsoft.com/office/drawing/2014/main" id="{78FD80A2-809E-C747-90B0-E42EBA8335A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7903" b="28560"/>
          <a:stretch/>
        </p:blipFill>
        <p:spPr>
          <a:xfrm>
            <a:off x="6238666" y="4097019"/>
            <a:ext cx="821521" cy="357665"/>
          </a:xfrm>
          <a:prstGeom prst="rect">
            <a:avLst/>
          </a:prstGeom>
        </p:spPr>
      </p:pic>
      <p:pic>
        <p:nvPicPr>
          <p:cNvPr id="23" name="Picture 22">
            <a:extLst>
              <a:ext uri="{FF2B5EF4-FFF2-40B4-BE49-F238E27FC236}">
                <a16:creationId xmlns:a16="http://schemas.microsoft.com/office/drawing/2014/main" id="{DE867364-64D9-114C-8949-3E54678892D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617" t="18424" r="547" b="28571"/>
          <a:stretch/>
        </p:blipFill>
        <p:spPr>
          <a:xfrm>
            <a:off x="4502231" y="4066868"/>
            <a:ext cx="1285645" cy="382877"/>
          </a:xfrm>
          <a:prstGeom prst="rect">
            <a:avLst/>
          </a:prstGeom>
        </p:spPr>
      </p:pic>
      <p:pic>
        <p:nvPicPr>
          <p:cNvPr id="4" name="Picture 3">
            <a:extLst>
              <a:ext uri="{FF2B5EF4-FFF2-40B4-BE49-F238E27FC236}">
                <a16:creationId xmlns:a16="http://schemas.microsoft.com/office/drawing/2014/main" id="{34426EBC-DB4E-E04C-86C4-5FD1922D032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818496" y="2541348"/>
            <a:ext cx="1000178" cy="637235"/>
          </a:xfrm>
          <a:prstGeom prst="rect">
            <a:avLst/>
          </a:prstGeom>
        </p:spPr>
      </p:pic>
      <p:pic>
        <p:nvPicPr>
          <p:cNvPr id="5" name="Picture 4">
            <a:extLst>
              <a:ext uri="{FF2B5EF4-FFF2-40B4-BE49-F238E27FC236}">
                <a16:creationId xmlns:a16="http://schemas.microsoft.com/office/drawing/2014/main" id="{3732A26B-BEE9-5B46-8DCD-7832ED533F1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22435" b="32161"/>
          <a:stretch/>
        </p:blipFill>
        <p:spPr>
          <a:xfrm>
            <a:off x="1817628" y="3434637"/>
            <a:ext cx="1190540" cy="358967"/>
          </a:xfrm>
          <a:prstGeom prst="rect">
            <a:avLst/>
          </a:prstGeom>
        </p:spPr>
      </p:pic>
      <p:pic>
        <p:nvPicPr>
          <p:cNvPr id="17" name="Picture 16">
            <a:extLst>
              <a:ext uri="{FF2B5EF4-FFF2-40B4-BE49-F238E27FC236}">
                <a16:creationId xmlns:a16="http://schemas.microsoft.com/office/drawing/2014/main" id="{C6193F45-CB3B-CC44-A5D9-1B395C0FF954}"/>
              </a:ext>
            </a:extLst>
          </p:cNvPr>
          <p:cNvPicPr>
            <a:picLocks noChangeAspect="1"/>
          </p:cNvPicPr>
          <p:nvPr/>
        </p:nvPicPr>
        <p:blipFill rotWithShape="1">
          <a:blip r:embed="rId8"/>
          <a:srcRect l="25654" r="26178" b="323"/>
          <a:stretch/>
        </p:blipFill>
        <p:spPr>
          <a:xfrm>
            <a:off x="3163976" y="2503418"/>
            <a:ext cx="665181" cy="770345"/>
          </a:xfrm>
          <a:prstGeom prst="rect">
            <a:avLst/>
          </a:prstGeom>
        </p:spPr>
      </p:pic>
      <p:pic>
        <p:nvPicPr>
          <p:cNvPr id="18" name="Picture 17">
            <a:extLst>
              <a:ext uri="{FF2B5EF4-FFF2-40B4-BE49-F238E27FC236}">
                <a16:creationId xmlns:a16="http://schemas.microsoft.com/office/drawing/2014/main" id="{B79ED443-19A5-724B-923B-A8B6732D412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4576" t="10440" r="6117" b="18065"/>
          <a:stretch/>
        </p:blipFill>
        <p:spPr>
          <a:xfrm>
            <a:off x="4293668" y="2687593"/>
            <a:ext cx="1212719" cy="398066"/>
          </a:xfrm>
          <a:prstGeom prst="rect">
            <a:avLst/>
          </a:prstGeom>
        </p:spPr>
      </p:pic>
      <p:pic>
        <p:nvPicPr>
          <p:cNvPr id="19" name="Picture 18">
            <a:extLst>
              <a:ext uri="{FF2B5EF4-FFF2-40B4-BE49-F238E27FC236}">
                <a16:creationId xmlns:a16="http://schemas.microsoft.com/office/drawing/2014/main" id="{0C51398B-3C29-7548-8784-4A5DC94A8BA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63843" y="2008705"/>
            <a:ext cx="1969588" cy="417560"/>
          </a:xfrm>
          <a:prstGeom prst="rect">
            <a:avLst/>
          </a:prstGeom>
        </p:spPr>
      </p:pic>
      <p:pic>
        <p:nvPicPr>
          <p:cNvPr id="21" name="Picture 20">
            <a:extLst>
              <a:ext uri="{FF2B5EF4-FFF2-40B4-BE49-F238E27FC236}">
                <a16:creationId xmlns:a16="http://schemas.microsoft.com/office/drawing/2014/main" id="{ABCFF180-71FE-854C-A813-6D247450FB9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12860" t="8054" r="12352" b="8220"/>
          <a:stretch/>
        </p:blipFill>
        <p:spPr>
          <a:xfrm>
            <a:off x="5597058" y="2021977"/>
            <a:ext cx="1494167" cy="410582"/>
          </a:xfrm>
          <a:prstGeom prst="rect">
            <a:avLst/>
          </a:prstGeom>
        </p:spPr>
      </p:pic>
      <p:pic>
        <p:nvPicPr>
          <p:cNvPr id="22" name="Picture 21">
            <a:extLst>
              <a:ext uri="{FF2B5EF4-FFF2-40B4-BE49-F238E27FC236}">
                <a16:creationId xmlns:a16="http://schemas.microsoft.com/office/drawing/2014/main" id="{04406D30-A2AF-854F-BD9B-F08EE25AA1EE}"/>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498" t="10822" r="-285" b="8735"/>
          <a:stretch/>
        </p:blipFill>
        <p:spPr>
          <a:xfrm>
            <a:off x="7174512" y="1878401"/>
            <a:ext cx="1106699" cy="609615"/>
          </a:xfrm>
          <a:prstGeom prst="rect">
            <a:avLst/>
          </a:prstGeom>
        </p:spPr>
      </p:pic>
      <p:pic>
        <p:nvPicPr>
          <p:cNvPr id="25" name="Picture 24">
            <a:extLst>
              <a:ext uri="{FF2B5EF4-FFF2-40B4-BE49-F238E27FC236}">
                <a16:creationId xmlns:a16="http://schemas.microsoft.com/office/drawing/2014/main" id="{0815BC6E-B30B-DE45-884E-42647FB84B9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13875" y="2719212"/>
            <a:ext cx="1003178" cy="338372"/>
          </a:xfrm>
          <a:prstGeom prst="rect">
            <a:avLst/>
          </a:prstGeom>
        </p:spPr>
      </p:pic>
      <p:pic>
        <p:nvPicPr>
          <p:cNvPr id="26" name="Picture 25">
            <a:extLst>
              <a:ext uri="{FF2B5EF4-FFF2-40B4-BE49-F238E27FC236}">
                <a16:creationId xmlns:a16="http://schemas.microsoft.com/office/drawing/2014/main" id="{1A7820F6-69FF-D14E-A65F-0474EA76BE8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238788" y="3177766"/>
            <a:ext cx="569131" cy="717105"/>
          </a:xfrm>
          <a:prstGeom prst="rect">
            <a:avLst/>
          </a:prstGeom>
        </p:spPr>
      </p:pic>
      <p:pic>
        <p:nvPicPr>
          <p:cNvPr id="27" name="Picture 26">
            <a:extLst>
              <a:ext uri="{FF2B5EF4-FFF2-40B4-BE49-F238E27FC236}">
                <a16:creationId xmlns:a16="http://schemas.microsoft.com/office/drawing/2014/main" id="{2E523972-4B8B-574F-AAA7-5DE5AB0778A1}"/>
              </a:ext>
            </a:extLst>
          </p:cNvPr>
          <p:cNvPicPr>
            <a:picLocks noChangeAspect="1"/>
          </p:cNvPicPr>
          <p:nvPr/>
        </p:nvPicPr>
        <p:blipFill rotWithShape="1">
          <a:blip r:embed="rId15"/>
          <a:srcRect l="13467" t="17778" r="15473" b="15439"/>
          <a:stretch/>
        </p:blipFill>
        <p:spPr>
          <a:xfrm>
            <a:off x="3305837" y="3314194"/>
            <a:ext cx="985361" cy="595321"/>
          </a:xfrm>
          <a:prstGeom prst="rect">
            <a:avLst/>
          </a:prstGeom>
        </p:spPr>
      </p:pic>
      <p:pic>
        <p:nvPicPr>
          <p:cNvPr id="28" name="Picture 27">
            <a:extLst>
              <a:ext uri="{FF2B5EF4-FFF2-40B4-BE49-F238E27FC236}">
                <a16:creationId xmlns:a16="http://schemas.microsoft.com/office/drawing/2014/main" id="{FC92D6B4-3751-5F40-8D98-557C78708E3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579559" y="4028431"/>
            <a:ext cx="493819" cy="489851"/>
          </a:xfrm>
          <a:prstGeom prst="rect">
            <a:avLst/>
          </a:prstGeom>
        </p:spPr>
      </p:pic>
      <p:pic>
        <p:nvPicPr>
          <p:cNvPr id="1026" name="Picture 2" descr="Marching Order Logo of Rutgers University Welcome to the School of  Engineering's 2020 Virtual Celebration SoE Alumni Celebrate the Class of  2020 SoE Faculty &amp; Staff Pay Tribute to Class of 2020 Celebrating Rutgers-New  Brunswick Class of 2020 A ...">
            <a:extLst>
              <a:ext uri="{FF2B5EF4-FFF2-40B4-BE49-F238E27FC236}">
                <a16:creationId xmlns:a16="http://schemas.microsoft.com/office/drawing/2014/main" id="{FBE6F060-17A9-3D41-BB73-779CC0F2AA67}"/>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5889267" y="2753045"/>
            <a:ext cx="1235600" cy="3346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B75F5ED-9C98-B544-B0E1-197E7BD1F019}"/>
              </a:ext>
            </a:extLst>
          </p:cNvPr>
          <p:cNvSpPr txBox="1"/>
          <p:nvPr/>
        </p:nvSpPr>
        <p:spPr>
          <a:xfrm>
            <a:off x="1302305" y="1412121"/>
            <a:ext cx="5600829" cy="300082"/>
          </a:xfrm>
          <a:prstGeom prst="rect">
            <a:avLst/>
          </a:prstGeom>
          <a:noFill/>
        </p:spPr>
        <p:txBody>
          <a:bodyPr wrap="non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a:ln>
                  <a:noFill/>
                </a:ln>
                <a:solidFill>
                  <a:srgbClr val="003087"/>
                </a:solidFill>
                <a:effectLst/>
                <a:uLnTx/>
                <a:uFillTx/>
                <a:latin typeface="Helvetica"/>
                <a:ea typeface="+mn-ea"/>
                <a:cs typeface="Helvetica"/>
              </a:rPr>
              <a:t>A DOE National Quantum Information Science Research Center</a:t>
            </a:r>
          </a:p>
        </p:txBody>
      </p:sp>
      <p:pic>
        <p:nvPicPr>
          <p:cNvPr id="11" name="Picture 11" descr="TU_Primary_Red_Black.png">
            <a:extLst>
              <a:ext uri="{FF2B5EF4-FFF2-40B4-BE49-F238E27FC236}">
                <a16:creationId xmlns:a16="http://schemas.microsoft.com/office/drawing/2014/main" id="{0EB48A90-E67A-4DB5-BD3B-D32378DFB7B1}"/>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725989" y="3499631"/>
            <a:ext cx="1120775" cy="352139"/>
          </a:xfrm>
          <a:prstGeom prst="rect">
            <a:avLst/>
          </a:prstGeom>
        </p:spPr>
      </p:pic>
      <p:pic>
        <p:nvPicPr>
          <p:cNvPr id="12" name="Picture 12" descr="ua_horiz_rgb_4.png">
            <a:extLst>
              <a:ext uri="{FF2B5EF4-FFF2-40B4-BE49-F238E27FC236}">
                <a16:creationId xmlns:a16="http://schemas.microsoft.com/office/drawing/2014/main" id="{4F25B496-4F75-42FB-B1CA-7F6C76B4D0B4}"/>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246144" y="3497392"/>
            <a:ext cx="1235870" cy="297086"/>
          </a:xfrm>
          <a:prstGeom prst="rect">
            <a:avLst/>
          </a:prstGeom>
        </p:spPr>
      </p:pic>
      <p:pic>
        <p:nvPicPr>
          <p:cNvPr id="13" name="Picture 13" descr="northwestern-university-logo.png">
            <a:extLst>
              <a:ext uri="{FF2B5EF4-FFF2-40B4-BE49-F238E27FC236}">
                <a16:creationId xmlns:a16="http://schemas.microsoft.com/office/drawing/2014/main" id="{39A26795-FB5E-4771-8982-22E8FD0E4642}"/>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3952083" y="2051591"/>
            <a:ext cx="1406525" cy="345713"/>
          </a:xfrm>
          <a:prstGeom prst="rect">
            <a:avLst/>
          </a:prstGeom>
        </p:spPr>
      </p:pic>
      <p:pic>
        <p:nvPicPr>
          <p:cNvPr id="14" name="Picture 14" descr="dd31dafd-07b6-41a7-87b6-042200cf15dd-1581022352306.png">
            <a:extLst>
              <a:ext uri="{FF2B5EF4-FFF2-40B4-BE49-F238E27FC236}">
                <a16:creationId xmlns:a16="http://schemas.microsoft.com/office/drawing/2014/main" id="{1C4A6A52-8CC3-410C-97F5-EF063F6FEE6E}"/>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638426" y="2059580"/>
            <a:ext cx="1053307" cy="369424"/>
          </a:xfrm>
          <a:prstGeom prst="rect">
            <a:avLst/>
          </a:prstGeom>
        </p:spPr>
      </p:pic>
      <p:sp>
        <p:nvSpPr>
          <p:cNvPr id="6" name="TextBox 5">
            <a:extLst>
              <a:ext uri="{FF2B5EF4-FFF2-40B4-BE49-F238E27FC236}">
                <a16:creationId xmlns:a16="http://schemas.microsoft.com/office/drawing/2014/main" id="{8A220578-E9DB-41D0-AB0A-FF4944D1A552}"/>
              </a:ext>
            </a:extLst>
          </p:cNvPr>
          <p:cNvSpPr txBox="1"/>
          <p:nvPr/>
        </p:nvSpPr>
        <p:spPr>
          <a:xfrm>
            <a:off x="7099537" y="1287177"/>
            <a:ext cx="1764642" cy="5539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3087"/>
                </a:solidFill>
                <a:effectLst/>
                <a:uLnTx/>
                <a:uFillTx/>
                <a:latin typeface="Helvetica"/>
                <a:ea typeface="+mn-ea"/>
                <a:cs typeface="Calibri"/>
              </a:rPr>
              <a:t>23 Institutions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3087"/>
                </a:solidFill>
                <a:effectLst/>
                <a:uLnTx/>
                <a:uFillTx/>
                <a:latin typeface="Helvetica"/>
                <a:ea typeface="+mn-ea"/>
                <a:cs typeface="Calibri"/>
              </a:rPr>
              <a:t>&gt; 350 Researchers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3087"/>
                </a:solidFill>
                <a:effectLst/>
                <a:uLnTx/>
                <a:uFillTx/>
                <a:latin typeface="Helvetica"/>
                <a:ea typeface="+mn-ea"/>
                <a:cs typeface="Calibri"/>
              </a:rPr>
              <a:t>&gt; 100 students/postdocs</a:t>
            </a:r>
            <a:endParaRPr kumimoji="0" lang="en-US" sz="1050" b="1" i="1" u="none" strike="noStrike" kern="1200" cap="none" spc="0" normalizeH="0" baseline="0" noProof="0">
              <a:ln>
                <a:noFill/>
              </a:ln>
              <a:solidFill>
                <a:srgbClr val="003087"/>
              </a:solidFill>
              <a:effectLst/>
              <a:uLnTx/>
              <a:uFillTx/>
              <a:latin typeface="Helvetica"/>
              <a:ea typeface="+mn-ea"/>
              <a:cs typeface="+mn-cs"/>
            </a:endParaRPr>
          </a:p>
        </p:txBody>
      </p:sp>
      <p:pic>
        <p:nvPicPr>
          <p:cNvPr id="16" name="Picture 15">
            <a:extLst>
              <a:ext uri="{FF2B5EF4-FFF2-40B4-BE49-F238E27FC236}">
                <a16:creationId xmlns:a16="http://schemas.microsoft.com/office/drawing/2014/main" id="{97449BB8-BF9C-4641-A936-3F696328E8F5}"/>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2604296" y="52196"/>
            <a:ext cx="3284971" cy="892619"/>
          </a:xfrm>
          <a:prstGeom prst="rect">
            <a:avLst/>
          </a:prstGeom>
        </p:spPr>
      </p:pic>
      <p:pic>
        <p:nvPicPr>
          <p:cNvPr id="2" name="Picture 14" descr="unipi.png">
            <a:extLst>
              <a:ext uri="{FF2B5EF4-FFF2-40B4-BE49-F238E27FC236}">
                <a16:creationId xmlns:a16="http://schemas.microsoft.com/office/drawing/2014/main" id="{8CD74E8E-05D3-15A0-CD04-8E7F5E58EE15}"/>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l="4350" t="25575" r="5477" b="29932"/>
          <a:stretch/>
        </p:blipFill>
        <p:spPr>
          <a:xfrm>
            <a:off x="7431774" y="2664621"/>
            <a:ext cx="1456405" cy="513144"/>
          </a:xfrm>
          <a:prstGeom prst="rect">
            <a:avLst/>
          </a:prstGeom>
        </p:spPr>
      </p:pic>
      <p:pic>
        <p:nvPicPr>
          <p:cNvPr id="15" name="Picture 19" descr="NYU Logo.jpeg">
            <a:extLst>
              <a:ext uri="{FF2B5EF4-FFF2-40B4-BE49-F238E27FC236}">
                <a16:creationId xmlns:a16="http://schemas.microsoft.com/office/drawing/2014/main" id="{D66DCDA6-E4D0-312B-355F-F5D4A925B56C}"/>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2146900" y="4078051"/>
            <a:ext cx="981794" cy="362484"/>
          </a:xfrm>
          <a:prstGeom prst="rect">
            <a:avLst/>
          </a:prstGeom>
        </p:spPr>
      </p:pic>
      <p:pic>
        <p:nvPicPr>
          <p:cNvPr id="20" name="Picture 23" descr="University_of_Minnesota_wordmark.png">
            <a:extLst>
              <a:ext uri="{FF2B5EF4-FFF2-40B4-BE49-F238E27FC236}">
                <a16:creationId xmlns:a16="http://schemas.microsoft.com/office/drawing/2014/main" id="{72D08F11-CC31-2B24-239D-3A8A4F86DF43}"/>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675018" y="4078926"/>
            <a:ext cx="1170497" cy="296034"/>
          </a:xfrm>
          <a:prstGeom prst="rect">
            <a:avLst/>
          </a:prstGeom>
        </p:spPr>
      </p:pic>
      <p:pic>
        <p:nvPicPr>
          <p:cNvPr id="24" name="Picture 28" descr="unitaryfund-1024x498.jpeg">
            <a:extLst>
              <a:ext uri="{FF2B5EF4-FFF2-40B4-BE49-F238E27FC236}">
                <a16:creationId xmlns:a16="http://schemas.microsoft.com/office/drawing/2014/main" id="{FAEDC5B5-08FA-9AC4-B710-BC5B0A740E67}"/>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528762" y="4032612"/>
            <a:ext cx="953504" cy="453136"/>
          </a:xfrm>
          <a:prstGeom prst="rect">
            <a:avLst/>
          </a:prstGeom>
        </p:spPr>
      </p:pic>
      <p:sp>
        <p:nvSpPr>
          <p:cNvPr id="29" name="TextBox 28">
            <a:extLst>
              <a:ext uri="{FF2B5EF4-FFF2-40B4-BE49-F238E27FC236}">
                <a16:creationId xmlns:a16="http://schemas.microsoft.com/office/drawing/2014/main" id="{D8393844-3AF9-07EB-33CF-EAD39E8D8902}"/>
              </a:ext>
            </a:extLst>
          </p:cNvPr>
          <p:cNvSpPr txBox="1"/>
          <p:nvPr/>
        </p:nvSpPr>
        <p:spPr>
          <a:xfrm>
            <a:off x="603568" y="908188"/>
            <a:ext cx="7959551" cy="407804"/>
          </a:xfrm>
          <a:prstGeom prst="rect">
            <a:avLst/>
          </a:prstGeom>
          <a:noFill/>
        </p:spPr>
        <p:txBody>
          <a:bodyPr wrap="non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3087"/>
                </a:solidFill>
                <a:effectLst/>
                <a:uLnTx/>
                <a:uFillTx/>
                <a:latin typeface="Helvetica"/>
                <a:ea typeface="+mn-ea"/>
                <a:cs typeface="Helvetica"/>
              </a:rPr>
              <a:t>Superconducting Quantum Materials and Systems Center </a:t>
            </a:r>
          </a:p>
        </p:txBody>
      </p:sp>
      <p:sp>
        <p:nvSpPr>
          <p:cNvPr id="9" name="TextBox 8">
            <a:extLst>
              <a:ext uri="{FF2B5EF4-FFF2-40B4-BE49-F238E27FC236}">
                <a16:creationId xmlns:a16="http://schemas.microsoft.com/office/drawing/2014/main" id="{9BFA49EE-0C0D-80F2-D66B-4F537E582774}"/>
              </a:ext>
            </a:extLst>
          </p:cNvPr>
          <p:cNvSpPr txBox="1"/>
          <p:nvPr/>
        </p:nvSpPr>
        <p:spPr>
          <a:xfrm>
            <a:off x="6705945" y="141136"/>
            <a:ext cx="2043829" cy="523220"/>
          </a:xfrm>
          <a:prstGeom prst="rect">
            <a:avLst/>
          </a:prstGeom>
          <a:noFill/>
          <a:ln>
            <a:solidFill>
              <a:schemeClr val="tx1"/>
            </a:solidFill>
          </a:ln>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087"/>
                </a:solidFill>
                <a:effectLst/>
                <a:uLnTx/>
                <a:uFillTx/>
                <a:latin typeface="Arial"/>
                <a:ea typeface="+mn-ea"/>
                <a:cs typeface="+mn-cs"/>
              </a:rPr>
              <a:t>Led by FNAL, $115M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087"/>
                </a:solidFill>
                <a:effectLst/>
                <a:uLnTx/>
                <a:uFillTx/>
                <a:latin typeface="Arial"/>
                <a:ea typeface="+mn-ea"/>
                <a:cs typeface="+mn-cs"/>
              </a:rPr>
              <a:t>Awarded August 2020</a:t>
            </a:r>
          </a:p>
        </p:txBody>
      </p:sp>
      <p:sp>
        <p:nvSpPr>
          <p:cNvPr id="30" name="Date Placeholder 29">
            <a:extLst>
              <a:ext uri="{FF2B5EF4-FFF2-40B4-BE49-F238E27FC236}">
                <a16:creationId xmlns:a16="http://schemas.microsoft.com/office/drawing/2014/main" id="{8E7EB2F7-B8C7-C048-B077-A56E19EF7B90}"/>
              </a:ext>
            </a:extLst>
          </p:cNvPr>
          <p:cNvSpPr>
            <a:spLocks noGrp="1"/>
          </p:cNvSpPr>
          <p:nvPr>
            <p:ph type="dt" sz="half" idx="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644489F-2AC6-46B6-B763-B31821884ED5}" type="datetime1">
              <a:rPr kumimoji="0" lang="en-US" sz="900" b="0" i="0" u="none" strike="noStrike" kern="1200" cap="none" spc="0" normalizeH="0" baseline="0" noProof="0" smtClean="0">
                <a:ln>
                  <a:noFill/>
                </a:ln>
                <a:solidFill>
                  <a:srgbClr val="004C97"/>
                </a:solidFill>
                <a:effectLst/>
                <a:uLnTx/>
                <a:uFillTx/>
                <a:latin typeface="Helvetica" charset="0"/>
                <a:ea typeface="+mn-ea"/>
              </a:rPr>
              <a:t>7/17/2022</a:t>
            </a:fld>
            <a:endParaRPr kumimoji="0" lang="en-US" sz="900" b="0" i="0" u="none" strike="noStrike" kern="1200" cap="none" spc="0" normalizeH="0" baseline="0" noProof="0">
              <a:ln>
                <a:noFill/>
              </a:ln>
              <a:solidFill>
                <a:srgbClr val="004C97"/>
              </a:solidFill>
              <a:effectLst/>
              <a:uLnTx/>
              <a:uFillTx/>
              <a:latin typeface="Helvetica" charset="0"/>
              <a:ea typeface="+mn-ea"/>
            </a:endParaRPr>
          </a:p>
        </p:txBody>
      </p:sp>
      <p:sp>
        <p:nvSpPr>
          <p:cNvPr id="31" name="Footer Placeholder 30">
            <a:extLst>
              <a:ext uri="{FF2B5EF4-FFF2-40B4-BE49-F238E27FC236}">
                <a16:creationId xmlns:a16="http://schemas.microsoft.com/office/drawing/2014/main" id="{A09E26AA-70B1-8E43-8941-110DA760FC53}"/>
              </a:ext>
            </a:extLst>
          </p:cNvPr>
          <p:cNvSpPr>
            <a:spLocks noGrp="1"/>
          </p:cNvSpPr>
          <p:nvPr>
            <p:ph type="ftr" sz="quarter" idx="3"/>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32" name="Slide Number Placeholder 31">
            <a:extLst>
              <a:ext uri="{FF2B5EF4-FFF2-40B4-BE49-F238E27FC236}">
                <a16:creationId xmlns:a16="http://schemas.microsoft.com/office/drawing/2014/main" id="{4F52D13C-5FAF-D847-A8F5-805E0D8022DA}"/>
              </a:ext>
            </a:extLst>
          </p:cNvPr>
          <p:cNvSpPr>
            <a:spLocks noGrp="1"/>
          </p:cNvSpPr>
          <p:nvPr>
            <p:ph type="sldNum"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48C009B-CB69-E04A-B9B3-34B26D69E9CF}" type="slidenum">
              <a:rPr kumimoji="0" lang="en-US" sz="900" b="0" i="0" u="none" strike="noStrike" kern="1200" cap="none" spc="0" normalizeH="0" baseline="0" noProof="0">
                <a:ln>
                  <a:noFill/>
                </a:ln>
                <a:solidFill>
                  <a:srgbClr val="004C97"/>
                </a:solidFill>
                <a:effectLst/>
                <a:uLnTx/>
                <a:uFillTx/>
                <a:latin typeface="Helvetica" charset="0"/>
                <a:ea typeface="+mn-ea"/>
              </a:rPr>
              <a:pPr marL="0" marR="0" lvl="0" indent="0" algn="l" defTabSz="6858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srgbClr val="004C97"/>
              </a:solidFill>
              <a:effectLst/>
              <a:uLnTx/>
              <a:uFillTx/>
              <a:latin typeface="Helvetica" charset="0"/>
              <a:ea typeface="+mn-ea"/>
            </a:endParaRPr>
          </a:p>
        </p:txBody>
      </p:sp>
      <p:sp>
        <p:nvSpPr>
          <p:cNvPr id="37" name="Rectangle 36">
            <a:extLst>
              <a:ext uri="{FF2B5EF4-FFF2-40B4-BE49-F238E27FC236}">
                <a16:creationId xmlns:a16="http://schemas.microsoft.com/office/drawing/2014/main" id="{53BC2A00-DE37-8D20-2A4C-0EF6C13EB74F}"/>
              </a:ext>
            </a:extLst>
          </p:cNvPr>
          <p:cNvSpPr/>
          <p:nvPr/>
        </p:nvSpPr>
        <p:spPr>
          <a:xfrm>
            <a:off x="-69985" y="189365"/>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82151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a:extLst>
              <a:ext uri="{FF2B5EF4-FFF2-40B4-BE49-F238E27FC236}">
                <a16:creationId xmlns:a16="http://schemas.microsoft.com/office/drawing/2014/main" id="{EBC624FF-DE09-4B8F-F23D-22194C8C519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66680" y="1591832"/>
            <a:ext cx="806344" cy="107512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05D8F440-A50A-8F49-3416-11279C627149}"/>
              </a:ext>
            </a:extLst>
          </p:cNvPr>
          <p:cNvSpPr>
            <a:spLocks noGrp="1"/>
          </p:cNvSpPr>
          <p:nvPr>
            <p:ph idx="1"/>
          </p:nvPr>
        </p:nvSpPr>
        <p:spPr>
          <a:xfrm>
            <a:off x="162519" y="817792"/>
            <a:ext cx="4195972" cy="1889300"/>
          </a:xfrm>
          <a:ln>
            <a:solidFill>
              <a:srgbClr val="004C97"/>
            </a:solidFill>
          </a:ln>
        </p:spPr>
        <p:txBody>
          <a:bodyPr/>
          <a:lstStyle/>
          <a:p>
            <a:pPr marL="0" indent="0" algn="ctr">
              <a:buNone/>
            </a:pPr>
            <a:r>
              <a:rPr lang="en-US" sz="1200" b="1">
                <a:solidFill>
                  <a:srgbClr val="404040"/>
                </a:solidFill>
                <a:latin typeface="Helvetica" pitchFamily="2" charset="0"/>
              </a:rPr>
              <a:t>Materials Research for Qubits</a:t>
            </a:r>
          </a:p>
        </p:txBody>
      </p:sp>
      <p:sp>
        <p:nvSpPr>
          <p:cNvPr id="4" name="Date Placeholder 3">
            <a:extLst>
              <a:ext uri="{FF2B5EF4-FFF2-40B4-BE49-F238E27FC236}">
                <a16:creationId xmlns:a16="http://schemas.microsoft.com/office/drawing/2014/main" id="{4982F7D3-F14B-22CE-0438-B175D0E345D2}"/>
              </a:ext>
            </a:extLst>
          </p:cNvPr>
          <p:cNvSpPr>
            <a:spLocks noGrp="1"/>
          </p:cNvSpPr>
          <p:nvPr>
            <p:ph type="dt" sz="half" idx="2"/>
          </p:nvPr>
        </p:nvSpPr>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fld id="{27FEF7DE-2687-4017-B459-DA3E04A693AF}"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A6E4E9D3-F043-CAFD-6BF6-38C743B63826}"/>
              </a:ext>
            </a:extLst>
          </p:cNvPr>
          <p:cNvSpPr>
            <a:spLocks noGrp="1"/>
          </p:cNvSpPr>
          <p:nvPr>
            <p:ph type="ftr" sz="quarter" idx="3"/>
          </p:nvPr>
        </p:nvSpPr>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BCAD61C9-4794-A41C-BDCE-7D287129631F}"/>
              </a:ext>
            </a:extLst>
          </p:cNvPr>
          <p:cNvSpPr>
            <a:spLocks noGrp="1"/>
          </p:cNvSpPr>
          <p:nvPr>
            <p:ph type="sldNum" sz="quarter" idx="4"/>
          </p:nvPr>
        </p:nvSpPr>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a:ln>
                  <a:noFill/>
                </a:ln>
                <a:solidFill>
                  <a:srgbClr val="004C97"/>
                </a:solidFill>
                <a:effectLst/>
                <a:uLnTx/>
                <a:uFillTx/>
                <a:latin typeface="Helvetica" charset="0"/>
              </a:rPr>
              <a:pPr marL="0" marR="0" lvl="0" indent="0" algn="l" defTabSz="457189" rtl="0" eaLnBrk="1" fontAlgn="base" latinLnBrk="0" hangingPunct="1">
                <a:lnSpc>
                  <a:spcPct val="100000"/>
                </a:lnSpc>
                <a:spcBef>
                  <a:spcPct val="0"/>
                </a:spcBef>
                <a:spcAft>
                  <a:spcPct val="0"/>
                </a:spcAft>
                <a:buClrTx/>
                <a:buSzTx/>
                <a:buFontTx/>
                <a:buNone/>
                <a:tabLst/>
                <a:defRPr/>
              </a:pPr>
              <a:t>31</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7" name="Content Placeholder 1">
            <a:extLst>
              <a:ext uri="{FF2B5EF4-FFF2-40B4-BE49-F238E27FC236}">
                <a16:creationId xmlns:a16="http://schemas.microsoft.com/office/drawing/2014/main" id="{8B5E7601-0334-E229-8B6B-65E877E4ABED}"/>
              </a:ext>
            </a:extLst>
          </p:cNvPr>
          <p:cNvSpPr txBox="1">
            <a:spLocks/>
          </p:cNvSpPr>
          <p:nvPr/>
        </p:nvSpPr>
        <p:spPr>
          <a:xfrm>
            <a:off x="162519" y="2744297"/>
            <a:ext cx="4204738" cy="1936530"/>
          </a:xfrm>
          <a:prstGeom prst="rect">
            <a:avLst/>
          </a:prstGeom>
          <a:ln>
            <a:solidFill>
              <a:srgbClr val="004C97"/>
            </a:solidFill>
          </a:ln>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ts val="984"/>
              </a:spcBef>
              <a:spcAft>
                <a:spcPct val="0"/>
              </a:spcAft>
              <a:buClrTx/>
              <a:buSzTx/>
              <a:buFont typeface="Arial" charset="0"/>
              <a:buNone/>
              <a:tabLst/>
              <a:defRPr/>
            </a:pPr>
            <a:r>
              <a:rPr kumimoji="0" lang="en-US" sz="1200" b="1" i="0" u="none" strike="noStrike" kern="1200" cap="none" spc="0" normalizeH="0" baseline="0" noProof="0">
                <a:ln>
                  <a:noFill/>
                </a:ln>
                <a:solidFill>
                  <a:srgbClr val="404040"/>
                </a:solidFill>
                <a:effectLst/>
                <a:uLnTx/>
                <a:uFillTx/>
                <a:latin typeface="Helvetica" pitchFamily="2" charset="0"/>
              </a:rPr>
              <a:t>Quantum Sensing for fundamental physics </a:t>
            </a:r>
          </a:p>
        </p:txBody>
      </p:sp>
      <p:sp>
        <p:nvSpPr>
          <p:cNvPr id="8" name="Content Placeholder 1">
            <a:extLst>
              <a:ext uri="{FF2B5EF4-FFF2-40B4-BE49-F238E27FC236}">
                <a16:creationId xmlns:a16="http://schemas.microsoft.com/office/drawing/2014/main" id="{7A12556C-47F1-89D6-817E-D5B03960B66C}"/>
              </a:ext>
            </a:extLst>
          </p:cNvPr>
          <p:cNvSpPr txBox="1">
            <a:spLocks/>
          </p:cNvSpPr>
          <p:nvPr/>
        </p:nvSpPr>
        <p:spPr>
          <a:xfrm>
            <a:off x="4401396" y="2741432"/>
            <a:ext cx="4611524" cy="1939395"/>
          </a:xfrm>
          <a:prstGeom prst="rect">
            <a:avLst/>
          </a:prstGeom>
          <a:ln>
            <a:solidFill>
              <a:srgbClr val="004C97"/>
            </a:solidFill>
          </a:ln>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ts val="984"/>
              </a:spcBef>
              <a:spcAft>
                <a:spcPct val="0"/>
              </a:spcAft>
              <a:buClrTx/>
              <a:buSzTx/>
              <a:buFont typeface="Arial" charset="0"/>
              <a:buNone/>
              <a:tabLst/>
              <a:defRPr/>
            </a:pPr>
            <a:r>
              <a:rPr kumimoji="0" lang="en-US" sz="1200" b="1" i="0" u="none" strike="noStrike" kern="1200" cap="none" spc="0" normalizeH="0" baseline="0" noProof="0">
                <a:ln>
                  <a:noFill/>
                </a:ln>
                <a:solidFill>
                  <a:srgbClr val="404040"/>
                </a:solidFill>
                <a:effectLst/>
                <a:uLnTx/>
                <a:uFillTx/>
                <a:latin typeface="Helvetica" pitchFamily="2" charset="0"/>
              </a:rPr>
              <a:t>Quantum Algorithms, Simulations, Applications</a:t>
            </a:r>
          </a:p>
        </p:txBody>
      </p:sp>
      <p:sp>
        <p:nvSpPr>
          <p:cNvPr id="9" name="Content Placeholder 1">
            <a:extLst>
              <a:ext uri="{FF2B5EF4-FFF2-40B4-BE49-F238E27FC236}">
                <a16:creationId xmlns:a16="http://schemas.microsoft.com/office/drawing/2014/main" id="{90F273BA-61A1-94E1-551E-2CECA7E921BA}"/>
              </a:ext>
            </a:extLst>
          </p:cNvPr>
          <p:cNvSpPr txBox="1">
            <a:spLocks/>
          </p:cNvSpPr>
          <p:nvPr/>
        </p:nvSpPr>
        <p:spPr>
          <a:xfrm>
            <a:off x="4401396" y="810215"/>
            <a:ext cx="4611525" cy="1896876"/>
          </a:xfrm>
          <a:prstGeom prst="rect">
            <a:avLst/>
          </a:prstGeom>
          <a:ln>
            <a:solidFill>
              <a:srgbClr val="004C97"/>
            </a:solidFill>
          </a:ln>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ts val="984"/>
              </a:spcBef>
              <a:spcAft>
                <a:spcPct val="0"/>
              </a:spcAft>
              <a:buClrTx/>
              <a:buSzTx/>
              <a:buFont typeface="Arial" charset="0"/>
              <a:buNone/>
              <a:tabLst/>
              <a:defRPr/>
            </a:pPr>
            <a:r>
              <a:rPr kumimoji="0" lang="en-US" sz="1200" b="1" i="0" u="none" strike="noStrike" kern="1200" cap="none" spc="0" normalizeH="0" baseline="0" noProof="0">
                <a:ln>
                  <a:noFill/>
                </a:ln>
                <a:solidFill>
                  <a:srgbClr val="404040"/>
                </a:solidFill>
                <a:effectLst/>
                <a:uLnTx/>
                <a:uFillTx/>
                <a:latin typeface="Helvetica" pitchFamily="2" charset="0"/>
              </a:rPr>
              <a:t>Qubit Devices and Quantum processors</a:t>
            </a:r>
          </a:p>
        </p:txBody>
      </p:sp>
      <p:sp>
        <p:nvSpPr>
          <p:cNvPr id="10" name="Oval 9">
            <a:extLst>
              <a:ext uri="{FF2B5EF4-FFF2-40B4-BE49-F238E27FC236}">
                <a16:creationId xmlns:a16="http://schemas.microsoft.com/office/drawing/2014/main" id="{B16DBE6B-5778-C468-B26D-35C5832D9B1A}"/>
              </a:ext>
            </a:extLst>
          </p:cNvPr>
          <p:cNvSpPr/>
          <p:nvPr/>
        </p:nvSpPr>
        <p:spPr>
          <a:xfrm>
            <a:off x="615707" y="3410513"/>
            <a:ext cx="473665" cy="481706"/>
          </a:xfrm>
          <a:prstGeom prst="ellipse">
            <a:avLst/>
          </a:prstGeom>
          <a:blipFill>
            <a:blip r:embed="rId3" cstate="print">
              <a:extLst>
                <a:ext uri="{28A0092B-C50C-407E-A947-70E740481C1C}">
                  <a14:useLocalDpi xmlns:a14="http://schemas.microsoft.com/office/drawing/2010/main"/>
                </a:ext>
              </a:extLst>
            </a:blip>
            <a:srcRect/>
            <a:stretch>
              <a:fillRect/>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1" name="Oval 10">
            <a:extLst>
              <a:ext uri="{FF2B5EF4-FFF2-40B4-BE49-F238E27FC236}">
                <a16:creationId xmlns:a16="http://schemas.microsoft.com/office/drawing/2014/main" id="{EA7BCD31-40AC-B48F-10C8-7365BD28277E}"/>
              </a:ext>
            </a:extLst>
          </p:cNvPr>
          <p:cNvSpPr/>
          <p:nvPr/>
        </p:nvSpPr>
        <p:spPr>
          <a:xfrm>
            <a:off x="1434213" y="3400781"/>
            <a:ext cx="473665" cy="475171"/>
          </a:xfrm>
          <a:prstGeom prst="ellipse">
            <a:avLst/>
          </a:prstGeom>
          <a:blipFill>
            <a:blip r:embed="rId4" cstate="print">
              <a:extLst>
                <a:ext uri="{28A0092B-C50C-407E-A947-70E740481C1C}">
                  <a14:useLocalDpi xmlns:a14="http://schemas.microsoft.com/office/drawing/2010/main"/>
                </a:ext>
              </a:extLst>
            </a:blip>
            <a:srcRect/>
            <a:stretch>
              <a:fillRect/>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2" name="Oval 11">
            <a:extLst>
              <a:ext uri="{FF2B5EF4-FFF2-40B4-BE49-F238E27FC236}">
                <a16:creationId xmlns:a16="http://schemas.microsoft.com/office/drawing/2014/main" id="{F32F95B9-22A9-906E-5746-FB6202A77AAD}"/>
              </a:ext>
            </a:extLst>
          </p:cNvPr>
          <p:cNvSpPr/>
          <p:nvPr/>
        </p:nvSpPr>
        <p:spPr>
          <a:xfrm>
            <a:off x="2354640" y="3368493"/>
            <a:ext cx="536251" cy="536251"/>
          </a:xfrm>
          <a:prstGeom prst="ellipse">
            <a:avLst/>
          </a:prstGeom>
          <a:blipFill>
            <a:blip r:embed="rId5" cstate="print">
              <a:extLst>
                <a:ext uri="{28A0092B-C50C-407E-A947-70E740481C1C}">
                  <a14:useLocalDpi xmlns:a14="http://schemas.microsoft.com/office/drawing/2010/main"/>
                </a:ext>
              </a:extLst>
            </a:blip>
            <a:srcRect/>
            <a:stretch>
              <a:fillRect/>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6" name="TextBox 15">
            <a:extLst>
              <a:ext uri="{FF2B5EF4-FFF2-40B4-BE49-F238E27FC236}">
                <a16:creationId xmlns:a16="http://schemas.microsoft.com/office/drawing/2014/main" id="{2EB7BEDB-5332-5BC5-24DF-6D546D7BE31A}"/>
              </a:ext>
            </a:extLst>
          </p:cNvPr>
          <p:cNvSpPr txBox="1"/>
          <p:nvPr/>
        </p:nvSpPr>
        <p:spPr>
          <a:xfrm>
            <a:off x="162481" y="2930974"/>
            <a:ext cx="4141356" cy="415498"/>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404040"/>
                </a:solidFill>
                <a:effectLst/>
                <a:uLnTx/>
                <a:uFillTx/>
                <a:latin typeface="Helvetica" pitchFamily="2" charset="0"/>
                <a:cs typeface="+mn-cs"/>
              </a:rPr>
              <a:t>Multiple quantum sensing experiments ongoing: dark matter searches, precision measurements</a:t>
            </a:r>
          </a:p>
        </p:txBody>
      </p:sp>
      <p:sp>
        <p:nvSpPr>
          <p:cNvPr id="17" name="Oval 16">
            <a:extLst>
              <a:ext uri="{FF2B5EF4-FFF2-40B4-BE49-F238E27FC236}">
                <a16:creationId xmlns:a16="http://schemas.microsoft.com/office/drawing/2014/main" id="{53D59B2F-8CE5-5D9A-8CE3-383715E7E65C}"/>
              </a:ext>
            </a:extLst>
          </p:cNvPr>
          <p:cNvSpPr/>
          <p:nvPr/>
        </p:nvSpPr>
        <p:spPr>
          <a:xfrm>
            <a:off x="3225184" y="3357123"/>
            <a:ext cx="536251" cy="536251"/>
          </a:xfrm>
          <a:prstGeom prst="ellipse">
            <a:avLst/>
          </a:prstGeom>
          <a:blipFill>
            <a:blip r:embed="rId6" cstate="print">
              <a:extLst>
                <a:ext uri="{28A0092B-C50C-407E-A947-70E740481C1C}">
                  <a14:useLocalDpi xmlns:a14="http://schemas.microsoft.com/office/drawing/2010/main"/>
                </a:ext>
              </a:extLst>
            </a:blip>
            <a:srcRect/>
            <a:stretch>
              <a:fillRect/>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9" name="TextBox 18">
            <a:extLst>
              <a:ext uri="{FF2B5EF4-FFF2-40B4-BE49-F238E27FC236}">
                <a16:creationId xmlns:a16="http://schemas.microsoft.com/office/drawing/2014/main" id="{DB6D2A62-6988-0068-9243-C53A611F07DD}"/>
              </a:ext>
            </a:extLst>
          </p:cNvPr>
          <p:cNvSpPr txBox="1"/>
          <p:nvPr/>
        </p:nvSpPr>
        <p:spPr>
          <a:xfrm>
            <a:off x="538216" y="3862810"/>
            <a:ext cx="606256" cy="215444"/>
          </a:xfrm>
          <a:prstGeom prst="rect">
            <a:avLst/>
          </a:prstGeom>
          <a:noFill/>
        </p:spPr>
        <p:txBody>
          <a:bodyPr wrap="non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err="1">
                <a:ln>
                  <a:noFill/>
                </a:ln>
                <a:solidFill>
                  <a:srgbClr val="404040"/>
                </a:solidFill>
                <a:effectLst/>
                <a:uLnTx/>
                <a:uFillTx/>
                <a:latin typeface="Helvetica" pitchFamily="2" charset="0"/>
                <a:cs typeface="+mn-cs"/>
              </a:rPr>
              <a:t>DarkSRF</a:t>
            </a:r>
            <a:endParaRPr kumimoji="0" lang="en-US" sz="800" b="0" i="0" u="none" strike="noStrike" kern="1200" cap="none" spc="0" normalizeH="0" baseline="0" noProof="0">
              <a:ln>
                <a:noFill/>
              </a:ln>
              <a:solidFill>
                <a:srgbClr val="404040"/>
              </a:solidFill>
              <a:effectLst/>
              <a:uLnTx/>
              <a:uFillTx/>
              <a:latin typeface="Helvetica" pitchFamily="2" charset="0"/>
              <a:cs typeface="+mn-cs"/>
            </a:endParaRPr>
          </a:p>
        </p:txBody>
      </p:sp>
      <p:sp>
        <p:nvSpPr>
          <p:cNvPr id="20" name="TextBox 19">
            <a:extLst>
              <a:ext uri="{FF2B5EF4-FFF2-40B4-BE49-F238E27FC236}">
                <a16:creationId xmlns:a16="http://schemas.microsoft.com/office/drawing/2014/main" id="{90A205B5-41E2-7FA4-C2E2-A136CBB45A5C}"/>
              </a:ext>
            </a:extLst>
          </p:cNvPr>
          <p:cNvSpPr txBox="1"/>
          <p:nvPr/>
        </p:nvSpPr>
        <p:spPr>
          <a:xfrm>
            <a:off x="1152396" y="3850903"/>
            <a:ext cx="1059215" cy="338554"/>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Helvetica" pitchFamily="2" charset="0"/>
                <a:cs typeface="+mn-cs"/>
              </a:rPr>
              <a:t>Multimode Cavity Axion Search</a:t>
            </a:r>
          </a:p>
        </p:txBody>
      </p:sp>
      <p:sp>
        <p:nvSpPr>
          <p:cNvPr id="21" name="TextBox 20">
            <a:extLst>
              <a:ext uri="{FF2B5EF4-FFF2-40B4-BE49-F238E27FC236}">
                <a16:creationId xmlns:a16="http://schemas.microsoft.com/office/drawing/2014/main" id="{AFBF7BDC-8C8D-7ECB-9325-67D5ED2F3914}"/>
              </a:ext>
            </a:extLst>
          </p:cNvPr>
          <p:cNvSpPr txBox="1"/>
          <p:nvPr/>
        </p:nvSpPr>
        <p:spPr>
          <a:xfrm>
            <a:off x="2068583" y="3833306"/>
            <a:ext cx="1128276" cy="338554"/>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Helvetica" pitchFamily="2" charset="0"/>
                <a:cs typeface="+mn-cs"/>
              </a:rPr>
              <a:t>Tunable Dark Photon Search</a:t>
            </a:r>
          </a:p>
        </p:txBody>
      </p:sp>
      <p:sp>
        <p:nvSpPr>
          <p:cNvPr id="22" name="TextBox 21">
            <a:extLst>
              <a:ext uri="{FF2B5EF4-FFF2-40B4-BE49-F238E27FC236}">
                <a16:creationId xmlns:a16="http://schemas.microsoft.com/office/drawing/2014/main" id="{13F470B9-3B7B-F078-599D-3E607FAAB2A3}"/>
              </a:ext>
            </a:extLst>
          </p:cNvPr>
          <p:cNvSpPr txBox="1"/>
          <p:nvPr/>
        </p:nvSpPr>
        <p:spPr>
          <a:xfrm>
            <a:off x="2907909" y="3862440"/>
            <a:ext cx="1128276" cy="338554"/>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Helvetica" pitchFamily="2" charset="0"/>
                <a:cs typeface="+mn-cs"/>
              </a:rPr>
              <a:t>Single Particle Penning Trap</a:t>
            </a:r>
          </a:p>
        </p:txBody>
      </p:sp>
      <p:sp>
        <p:nvSpPr>
          <p:cNvPr id="24" name="TextBox 23">
            <a:extLst>
              <a:ext uri="{FF2B5EF4-FFF2-40B4-BE49-F238E27FC236}">
                <a16:creationId xmlns:a16="http://schemas.microsoft.com/office/drawing/2014/main" id="{F2606AAB-7F19-ECE3-4EA0-3879970F5372}"/>
              </a:ext>
            </a:extLst>
          </p:cNvPr>
          <p:cNvSpPr txBox="1"/>
          <p:nvPr/>
        </p:nvSpPr>
        <p:spPr>
          <a:xfrm>
            <a:off x="162481" y="4280319"/>
            <a:ext cx="4204738" cy="400110"/>
          </a:xfrm>
          <a:prstGeom prst="rect">
            <a:avLst/>
          </a:prstGeom>
          <a:solidFill>
            <a:schemeClr val="bg1">
              <a:lumMod val="85000"/>
            </a:schemeClr>
          </a:solidFill>
          <a:ln>
            <a:noFill/>
          </a:ln>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404040"/>
                </a:solidFill>
                <a:effectLst/>
                <a:uLnTx/>
                <a:uFillTx/>
                <a:latin typeface="Helvetica" pitchFamily="2" charset="0"/>
                <a:cs typeface="+mn-cs"/>
              </a:rPr>
              <a:t>Demonstrated: most sensitive experiment for wavelike dark photons; world’s record cavities quality factors for axion searches</a:t>
            </a:r>
          </a:p>
        </p:txBody>
      </p:sp>
      <p:sp>
        <p:nvSpPr>
          <p:cNvPr id="25" name="TextBox 24">
            <a:extLst>
              <a:ext uri="{FF2B5EF4-FFF2-40B4-BE49-F238E27FC236}">
                <a16:creationId xmlns:a16="http://schemas.microsoft.com/office/drawing/2014/main" id="{4353CBE2-466C-36B9-0444-0CB12DE74838}"/>
              </a:ext>
            </a:extLst>
          </p:cNvPr>
          <p:cNvSpPr txBox="1"/>
          <p:nvPr/>
        </p:nvSpPr>
        <p:spPr>
          <a:xfrm>
            <a:off x="227282" y="1020511"/>
            <a:ext cx="4141356" cy="415498"/>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404040"/>
                </a:solidFill>
                <a:effectLst/>
                <a:uLnTx/>
                <a:uFillTx/>
                <a:latin typeface="Helvetica" pitchFamily="2" charset="0"/>
                <a:cs typeface="+mn-cs"/>
              </a:rPr>
              <a:t>Launched multi-institutional study for material science studies  towards understanding decoherence in qubits</a:t>
            </a:r>
          </a:p>
        </p:txBody>
      </p:sp>
      <p:sp>
        <p:nvSpPr>
          <p:cNvPr id="26" name="TextBox 25">
            <a:extLst>
              <a:ext uri="{FF2B5EF4-FFF2-40B4-BE49-F238E27FC236}">
                <a16:creationId xmlns:a16="http://schemas.microsoft.com/office/drawing/2014/main" id="{59ABA5B1-F5F4-B497-DE09-2674C300CD6B}"/>
              </a:ext>
            </a:extLst>
          </p:cNvPr>
          <p:cNvSpPr txBox="1"/>
          <p:nvPr/>
        </p:nvSpPr>
        <p:spPr>
          <a:xfrm>
            <a:off x="4496876" y="976870"/>
            <a:ext cx="4409211" cy="577081"/>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404040"/>
                </a:solidFill>
                <a:effectLst/>
                <a:uLnTx/>
                <a:uFillTx/>
                <a:latin typeface="Helvetica" pitchFamily="2" charset="0"/>
                <a:cs typeface="+mn-cs"/>
              </a:rPr>
              <a:t>Multiple quantum devices experiments ongoing: 3D SRF cavities for quantum processors, round robin experiment for planar qubits; controls and electronics development for QPUs; record size fridge</a:t>
            </a:r>
          </a:p>
        </p:txBody>
      </p:sp>
      <p:pic>
        <p:nvPicPr>
          <p:cNvPr id="27" name="Picture 26">
            <a:extLst>
              <a:ext uri="{FF2B5EF4-FFF2-40B4-BE49-F238E27FC236}">
                <a16:creationId xmlns:a16="http://schemas.microsoft.com/office/drawing/2014/main" id="{68BEFC46-B55C-8118-18C8-139AC34490E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74512" y="1481188"/>
            <a:ext cx="706566" cy="719480"/>
          </a:xfrm>
          <a:prstGeom prst="rect">
            <a:avLst/>
          </a:prstGeom>
        </p:spPr>
      </p:pic>
      <p:pic>
        <p:nvPicPr>
          <p:cNvPr id="28" name="Picture 27">
            <a:extLst>
              <a:ext uri="{FF2B5EF4-FFF2-40B4-BE49-F238E27FC236}">
                <a16:creationId xmlns:a16="http://schemas.microsoft.com/office/drawing/2014/main" id="{C7C85ECE-5F4E-927C-FF2E-0211E63EA19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1944" y="1491506"/>
            <a:ext cx="706566" cy="719744"/>
          </a:xfrm>
          <a:prstGeom prst="rect">
            <a:avLst/>
          </a:prstGeom>
        </p:spPr>
      </p:pic>
      <p:grpSp>
        <p:nvGrpSpPr>
          <p:cNvPr id="29" name="Google Shape;74;p11">
            <a:extLst>
              <a:ext uri="{FF2B5EF4-FFF2-40B4-BE49-F238E27FC236}">
                <a16:creationId xmlns:a16="http://schemas.microsoft.com/office/drawing/2014/main" id="{A9006DBF-9841-95C0-0E99-3C7D9E3F8EAA}"/>
              </a:ext>
            </a:extLst>
          </p:cNvPr>
          <p:cNvGrpSpPr/>
          <p:nvPr/>
        </p:nvGrpSpPr>
        <p:grpSpPr>
          <a:xfrm>
            <a:off x="1855032" y="1503379"/>
            <a:ext cx="2402645" cy="611072"/>
            <a:chOff x="1" y="2989175"/>
            <a:chExt cx="4794024" cy="1427050"/>
          </a:xfrm>
        </p:grpSpPr>
        <p:pic>
          <p:nvPicPr>
            <p:cNvPr id="30" name="Google Shape;75;p11">
              <a:extLst>
                <a:ext uri="{FF2B5EF4-FFF2-40B4-BE49-F238E27FC236}">
                  <a16:creationId xmlns:a16="http://schemas.microsoft.com/office/drawing/2014/main" id="{E6A561CE-E219-6108-0140-CAE4CCD4FCAF}"/>
                </a:ext>
              </a:extLst>
            </p:cNvPr>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rot="5400000">
              <a:off x="1683488" y="1305688"/>
              <a:ext cx="1427050" cy="4794024"/>
            </a:xfrm>
            <a:prstGeom prst="rect">
              <a:avLst/>
            </a:prstGeom>
            <a:noFill/>
            <a:ln>
              <a:noFill/>
            </a:ln>
          </p:spPr>
        </p:pic>
        <p:sp>
          <p:nvSpPr>
            <p:cNvPr id="31" name="Google Shape;76;p11">
              <a:extLst>
                <a:ext uri="{FF2B5EF4-FFF2-40B4-BE49-F238E27FC236}">
                  <a16:creationId xmlns:a16="http://schemas.microsoft.com/office/drawing/2014/main" id="{36922B4D-8DA3-9FD7-493B-2350634830F7}"/>
                </a:ext>
              </a:extLst>
            </p:cNvPr>
            <p:cNvSpPr/>
            <p:nvPr/>
          </p:nvSpPr>
          <p:spPr>
            <a:xfrm>
              <a:off x="795525" y="3479600"/>
              <a:ext cx="121500" cy="139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3087"/>
                </a:solidFill>
                <a:effectLst/>
                <a:uLnTx/>
                <a:uFillTx/>
                <a:latin typeface="Calibri" charset="0"/>
                <a:cs typeface="+mn-cs"/>
              </a:endParaRPr>
            </a:p>
          </p:txBody>
        </p:sp>
        <p:sp>
          <p:nvSpPr>
            <p:cNvPr id="32" name="Google Shape;77;p11">
              <a:extLst>
                <a:ext uri="{FF2B5EF4-FFF2-40B4-BE49-F238E27FC236}">
                  <a16:creationId xmlns:a16="http://schemas.microsoft.com/office/drawing/2014/main" id="{9586330E-A409-DEB7-6139-EC44FFB7CD19}"/>
                </a:ext>
              </a:extLst>
            </p:cNvPr>
            <p:cNvSpPr/>
            <p:nvPr/>
          </p:nvSpPr>
          <p:spPr>
            <a:xfrm>
              <a:off x="1530875" y="3479600"/>
              <a:ext cx="121500" cy="139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3087"/>
                </a:solidFill>
                <a:effectLst/>
                <a:uLnTx/>
                <a:uFillTx/>
                <a:latin typeface="Calibri" charset="0"/>
                <a:cs typeface="+mn-cs"/>
              </a:endParaRPr>
            </a:p>
          </p:txBody>
        </p:sp>
        <p:sp>
          <p:nvSpPr>
            <p:cNvPr id="33" name="Google Shape;78;p11">
              <a:extLst>
                <a:ext uri="{FF2B5EF4-FFF2-40B4-BE49-F238E27FC236}">
                  <a16:creationId xmlns:a16="http://schemas.microsoft.com/office/drawing/2014/main" id="{2C088356-382B-08BF-0F70-7A21EEFEE1B1}"/>
                </a:ext>
              </a:extLst>
            </p:cNvPr>
            <p:cNvSpPr/>
            <p:nvPr/>
          </p:nvSpPr>
          <p:spPr>
            <a:xfrm>
              <a:off x="2412025" y="3479600"/>
              <a:ext cx="121500" cy="139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3087"/>
                </a:solidFill>
                <a:effectLst/>
                <a:uLnTx/>
                <a:uFillTx/>
                <a:latin typeface="Calibri" charset="0"/>
                <a:cs typeface="+mn-cs"/>
              </a:endParaRPr>
            </a:p>
          </p:txBody>
        </p:sp>
        <p:sp>
          <p:nvSpPr>
            <p:cNvPr id="34" name="Google Shape;79;p11">
              <a:extLst>
                <a:ext uri="{FF2B5EF4-FFF2-40B4-BE49-F238E27FC236}">
                  <a16:creationId xmlns:a16="http://schemas.microsoft.com/office/drawing/2014/main" id="{5B608B82-9024-142D-0869-DE102FC5D314}"/>
                </a:ext>
              </a:extLst>
            </p:cNvPr>
            <p:cNvSpPr/>
            <p:nvPr/>
          </p:nvSpPr>
          <p:spPr>
            <a:xfrm>
              <a:off x="3147375" y="3479600"/>
              <a:ext cx="121500" cy="139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3087"/>
                </a:solidFill>
                <a:effectLst/>
                <a:uLnTx/>
                <a:uFillTx/>
                <a:latin typeface="Calibri" charset="0"/>
                <a:cs typeface="+mn-cs"/>
              </a:endParaRPr>
            </a:p>
          </p:txBody>
        </p:sp>
        <p:sp>
          <p:nvSpPr>
            <p:cNvPr id="35" name="Google Shape;80;p11">
              <a:extLst>
                <a:ext uri="{FF2B5EF4-FFF2-40B4-BE49-F238E27FC236}">
                  <a16:creationId xmlns:a16="http://schemas.microsoft.com/office/drawing/2014/main" id="{915B18A8-41E2-68AC-A450-8271EF472272}"/>
                </a:ext>
              </a:extLst>
            </p:cNvPr>
            <p:cNvSpPr/>
            <p:nvPr/>
          </p:nvSpPr>
          <p:spPr>
            <a:xfrm>
              <a:off x="3882725" y="3479600"/>
              <a:ext cx="121500" cy="139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3087"/>
                </a:solidFill>
                <a:effectLst/>
                <a:uLnTx/>
                <a:uFillTx/>
                <a:latin typeface="Calibri" charset="0"/>
                <a:cs typeface="+mn-cs"/>
              </a:endParaRPr>
            </a:p>
          </p:txBody>
        </p:sp>
      </p:grpSp>
      <p:sp>
        <p:nvSpPr>
          <p:cNvPr id="37" name="TextBox 36">
            <a:extLst>
              <a:ext uri="{FF2B5EF4-FFF2-40B4-BE49-F238E27FC236}">
                <a16:creationId xmlns:a16="http://schemas.microsoft.com/office/drawing/2014/main" id="{AE2B7712-C3BB-1A54-C17B-DE909BC4022E}"/>
              </a:ext>
            </a:extLst>
          </p:cNvPr>
          <p:cNvSpPr txBox="1"/>
          <p:nvPr/>
        </p:nvSpPr>
        <p:spPr>
          <a:xfrm>
            <a:off x="162482" y="2311694"/>
            <a:ext cx="4195972" cy="400110"/>
          </a:xfrm>
          <a:prstGeom prst="rect">
            <a:avLst/>
          </a:prstGeom>
          <a:solidFill>
            <a:schemeClr val="bg1">
              <a:lumMod val="85000"/>
            </a:schemeClr>
          </a:solidFill>
          <a:ln>
            <a:noFill/>
          </a:ln>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404040"/>
                </a:solidFill>
                <a:effectLst/>
                <a:uLnTx/>
                <a:uFillTx/>
                <a:latin typeface="Helvetica" pitchFamily="2" charset="0"/>
                <a:cs typeface="+mn-cs"/>
              </a:rPr>
              <a:t>Demonstrated: new defects and interfaces in qubits causing decoherence; new material/processes for high coherence qubits</a:t>
            </a:r>
          </a:p>
        </p:txBody>
      </p:sp>
      <p:sp>
        <p:nvSpPr>
          <p:cNvPr id="38" name="TextBox 37">
            <a:extLst>
              <a:ext uri="{FF2B5EF4-FFF2-40B4-BE49-F238E27FC236}">
                <a16:creationId xmlns:a16="http://schemas.microsoft.com/office/drawing/2014/main" id="{866A5062-C770-6309-D4E9-3F7A4095E579}"/>
              </a:ext>
            </a:extLst>
          </p:cNvPr>
          <p:cNvSpPr txBox="1"/>
          <p:nvPr/>
        </p:nvSpPr>
        <p:spPr>
          <a:xfrm>
            <a:off x="4403360" y="2307312"/>
            <a:ext cx="4606269" cy="400110"/>
          </a:xfrm>
          <a:prstGeom prst="rect">
            <a:avLst/>
          </a:prstGeom>
          <a:solidFill>
            <a:schemeClr val="bg1">
              <a:lumMod val="85000"/>
            </a:schemeClr>
          </a:solidFill>
          <a:ln>
            <a:noFill/>
          </a:ln>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404040"/>
                </a:solidFill>
                <a:effectLst/>
                <a:uLnTx/>
                <a:uFillTx/>
                <a:latin typeface="Helvetica" pitchFamily="2" charset="0"/>
                <a:cs typeface="+mn-cs"/>
              </a:rPr>
              <a:t>Demonstrated: record integrated cavity-qubit system for 3D quantum computing architecture</a:t>
            </a:r>
          </a:p>
        </p:txBody>
      </p:sp>
      <p:pic>
        <p:nvPicPr>
          <p:cNvPr id="40" name="Picture 39">
            <a:extLst>
              <a:ext uri="{FF2B5EF4-FFF2-40B4-BE49-F238E27FC236}">
                <a16:creationId xmlns:a16="http://schemas.microsoft.com/office/drawing/2014/main" id="{850AEC97-4CB4-D120-CC4E-1ED280E69D1B}"/>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5512"/>
                    </a14:imgEffect>
                    <a14:imgEffect>
                      <a14:saturation sat="107000"/>
                    </a14:imgEffect>
                    <a14:imgEffect>
                      <a14:brightnessContrast bright="20000" contrast="18000"/>
                    </a14:imgEffect>
                  </a14:imgLayer>
                </a14:imgProps>
              </a:ext>
              <a:ext uri="{28A0092B-C50C-407E-A947-70E740481C1C}">
                <a14:useLocalDpi xmlns:a14="http://schemas.microsoft.com/office/drawing/2010/main"/>
              </a:ext>
            </a:extLst>
          </a:blip>
          <a:stretch>
            <a:fillRect/>
          </a:stretch>
        </p:blipFill>
        <p:spPr>
          <a:xfrm>
            <a:off x="4749598" y="1582498"/>
            <a:ext cx="749870" cy="655273"/>
          </a:xfrm>
          <a:prstGeom prst="rect">
            <a:avLst/>
          </a:prstGeom>
        </p:spPr>
      </p:pic>
      <p:pic>
        <p:nvPicPr>
          <p:cNvPr id="14" name="Picture 13">
            <a:extLst>
              <a:ext uri="{FF2B5EF4-FFF2-40B4-BE49-F238E27FC236}">
                <a16:creationId xmlns:a16="http://schemas.microsoft.com/office/drawing/2014/main" id="{C037254B-1FAF-414C-9939-EE4341D7E0E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998878" y="3381446"/>
            <a:ext cx="1089992" cy="608538"/>
          </a:xfrm>
          <a:prstGeom prst="rect">
            <a:avLst/>
          </a:prstGeom>
        </p:spPr>
      </p:pic>
      <p:pic>
        <p:nvPicPr>
          <p:cNvPr id="36" name="Picture 35">
            <a:extLst>
              <a:ext uri="{FF2B5EF4-FFF2-40B4-BE49-F238E27FC236}">
                <a16:creationId xmlns:a16="http://schemas.microsoft.com/office/drawing/2014/main" id="{833FB3A6-570C-49E4-BE3F-DD72F254BF0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561402" y="3279407"/>
            <a:ext cx="1209785" cy="732644"/>
          </a:xfrm>
          <a:prstGeom prst="rect">
            <a:avLst/>
          </a:prstGeom>
        </p:spPr>
      </p:pic>
      <p:pic>
        <p:nvPicPr>
          <p:cNvPr id="43" name="Picture 42">
            <a:extLst>
              <a:ext uri="{FF2B5EF4-FFF2-40B4-BE49-F238E27FC236}">
                <a16:creationId xmlns:a16="http://schemas.microsoft.com/office/drawing/2014/main" id="{9929D835-0259-40F6-BBC8-36A2C68F74E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39517" y="3281918"/>
            <a:ext cx="1212219" cy="767368"/>
          </a:xfrm>
          <a:prstGeom prst="rect">
            <a:avLst/>
          </a:prstGeom>
        </p:spPr>
      </p:pic>
      <p:sp>
        <p:nvSpPr>
          <p:cNvPr id="44" name="TextBox 43">
            <a:extLst>
              <a:ext uri="{FF2B5EF4-FFF2-40B4-BE49-F238E27FC236}">
                <a16:creationId xmlns:a16="http://schemas.microsoft.com/office/drawing/2014/main" id="{6090F2D7-EBAC-46D9-9943-37864C48F2EE}"/>
              </a:ext>
            </a:extLst>
          </p:cNvPr>
          <p:cNvSpPr txBox="1"/>
          <p:nvPr/>
        </p:nvSpPr>
        <p:spPr>
          <a:xfrm>
            <a:off x="4626969" y="3970880"/>
            <a:ext cx="1134899" cy="338554"/>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Helvetica" pitchFamily="2" charset="0"/>
                <a:cs typeface="+mn-cs"/>
              </a:rPr>
              <a:t>Scalar field theory </a:t>
            </a:r>
          </a:p>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Helvetica" pitchFamily="2" charset="0"/>
                <a:cs typeface="+mn-cs"/>
              </a:rPr>
              <a:t>simulations</a:t>
            </a:r>
          </a:p>
        </p:txBody>
      </p:sp>
      <p:sp>
        <p:nvSpPr>
          <p:cNvPr id="45" name="TextBox 44">
            <a:extLst>
              <a:ext uri="{FF2B5EF4-FFF2-40B4-BE49-F238E27FC236}">
                <a16:creationId xmlns:a16="http://schemas.microsoft.com/office/drawing/2014/main" id="{54C7178A-33E9-44AE-AE81-63523BA3596E}"/>
              </a:ext>
            </a:extLst>
          </p:cNvPr>
          <p:cNvSpPr txBox="1"/>
          <p:nvPr/>
        </p:nvSpPr>
        <p:spPr>
          <a:xfrm>
            <a:off x="5822319" y="4057913"/>
            <a:ext cx="1354858" cy="215444"/>
          </a:xfrm>
          <a:prstGeom prst="rect">
            <a:avLst/>
          </a:prstGeom>
          <a:noFill/>
        </p:spPr>
        <p:txBody>
          <a:bodyPr wrap="non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Helvetica" pitchFamily="2" charset="0"/>
                <a:cs typeface="+mn-cs"/>
              </a:rPr>
              <a:t>Gauge theory simulations</a:t>
            </a:r>
          </a:p>
        </p:txBody>
      </p:sp>
      <p:sp>
        <p:nvSpPr>
          <p:cNvPr id="46" name="TextBox 45">
            <a:extLst>
              <a:ext uri="{FF2B5EF4-FFF2-40B4-BE49-F238E27FC236}">
                <a16:creationId xmlns:a16="http://schemas.microsoft.com/office/drawing/2014/main" id="{03A689D1-DB28-4F44-8309-78630FEEFB34}"/>
              </a:ext>
            </a:extLst>
          </p:cNvPr>
          <p:cNvSpPr txBox="1"/>
          <p:nvPr/>
        </p:nvSpPr>
        <p:spPr>
          <a:xfrm>
            <a:off x="7211355" y="3978199"/>
            <a:ext cx="1801565" cy="338554"/>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Helvetica" pitchFamily="2" charset="0"/>
                <a:cs typeface="+mn-cs"/>
              </a:rPr>
              <a:t>Benchmarking condensed matter </a:t>
            </a:r>
          </a:p>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Helvetica" pitchFamily="2" charset="0"/>
                <a:cs typeface="+mn-cs"/>
              </a:rPr>
              <a:t>theories on real hardware</a:t>
            </a:r>
          </a:p>
        </p:txBody>
      </p:sp>
      <p:sp>
        <p:nvSpPr>
          <p:cNvPr id="47" name="TextBox 46">
            <a:extLst>
              <a:ext uri="{FF2B5EF4-FFF2-40B4-BE49-F238E27FC236}">
                <a16:creationId xmlns:a16="http://schemas.microsoft.com/office/drawing/2014/main" id="{2D70E68B-9454-47F7-B391-A52E90F712B3}"/>
              </a:ext>
            </a:extLst>
          </p:cNvPr>
          <p:cNvSpPr txBox="1"/>
          <p:nvPr/>
        </p:nvSpPr>
        <p:spPr>
          <a:xfrm>
            <a:off x="4379269" y="2931607"/>
            <a:ext cx="4764731" cy="415498"/>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404040"/>
                </a:solidFill>
                <a:effectLst/>
                <a:uLnTx/>
                <a:uFillTx/>
                <a:latin typeface="Helvetica" pitchFamily="2" charset="0"/>
                <a:cs typeface="+mn-cs"/>
              </a:rPr>
              <a:t>Algorithms for simulation of condensed matter/HEP theories. Engineering new and novel gates on SRF devices via strong co-design effort.</a:t>
            </a:r>
          </a:p>
        </p:txBody>
      </p:sp>
      <p:sp>
        <p:nvSpPr>
          <p:cNvPr id="48" name="TextBox 47">
            <a:extLst>
              <a:ext uri="{FF2B5EF4-FFF2-40B4-BE49-F238E27FC236}">
                <a16:creationId xmlns:a16="http://schemas.microsoft.com/office/drawing/2014/main" id="{6865FFE6-9DA9-4B50-B9C9-AEE6F0E2B8A8}"/>
              </a:ext>
            </a:extLst>
          </p:cNvPr>
          <p:cNvSpPr txBox="1"/>
          <p:nvPr/>
        </p:nvSpPr>
        <p:spPr>
          <a:xfrm>
            <a:off x="4398103" y="4280319"/>
            <a:ext cx="4611526" cy="400110"/>
          </a:xfrm>
          <a:prstGeom prst="rect">
            <a:avLst/>
          </a:prstGeom>
          <a:solidFill>
            <a:schemeClr val="bg1">
              <a:lumMod val="85000"/>
            </a:schemeClr>
          </a:solidFill>
          <a:ln>
            <a:noFill/>
          </a:ln>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404040"/>
                </a:solidFill>
                <a:effectLst/>
                <a:uLnTx/>
                <a:uFillTx/>
                <a:latin typeface="Helvetica" pitchFamily="2" charset="0"/>
                <a:cs typeface="+mn-cs"/>
              </a:rPr>
              <a:t>Demonstrated: new simulation algorithms for scalar field theories, gauge theories, new ways to manipulate photon states on SRF devices.</a:t>
            </a:r>
          </a:p>
        </p:txBody>
      </p:sp>
      <p:pic>
        <p:nvPicPr>
          <p:cNvPr id="49" name="Picture 6">
            <a:extLst>
              <a:ext uri="{FF2B5EF4-FFF2-40B4-BE49-F238E27FC236}">
                <a16:creationId xmlns:a16="http://schemas.microsoft.com/office/drawing/2014/main" id="{60AAE413-2FDF-6D6E-F87F-58807C0B1250}"/>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650388" y="1591832"/>
            <a:ext cx="944297" cy="62324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4D499A71-7567-EDBD-88CC-CC5A1AAC799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745605" y="1591832"/>
            <a:ext cx="993433" cy="663116"/>
          </a:xfrm>
          <a:prstGeom prst="rect">
            <a:avLst/>
          </a:prstGeom>
        </p:spPr>
      </p:pic>
      <p:sp>
        <p:nvSpPr>
          <p:cNvPr id="51" name="Rectangle 50">
            <a:extLst>
              <a:ext uri="{FF2B5EF4-FFF2-40B4-BE49-F238E27FC236}">
                <a16:creationId xmlns:a16="http://schemas.microsoft.com/office/drawing/2014/main" id="{41791C2C-9AAD-FEDB-5312-2E092057B260}"/>
              </a:ext>
            </a:extLst>
          </p:cNvPr>
          <p:cNvSpPr/>
          <p:nvPr/>
        </p:nvSpPr>
        <p:spPr>
          <a:xfrm>
            <a:off x="-57135" y="114799"/>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72934D78-EBC7-8AAF-1F16-A69FE68E1A27}"/>
              </a:ext>
            </a:extLst>
          </p:cNvPr>
          <p:cNvSpPr txBox="1"/>
          <p:nvPr/>
        </p:nvSpPr>
        <p:spPr>
          <a:xfrm>
            <a:off x="271944" y="411973"/>
            <a:ext cx="8946484" cy="638636"/>
          </a:xfrm>
          <a:prstGeom prst="rect">
            <a:avLst/>
          </a:prstGeom>
          <a:noFill/>
        </p:spPr>
        <p:txBody>
          <a:bodyPr wrap="square" rtlCol="0">
            <a:spAutoFit/>
          </a:bodyPr>
          <a:lstStyle/>
          <a:p>
            <a:pPr marL="7937" defTabSz="457189">
              <a:spcBef>
                <a:spcPts val="300"/>
              </a:spcBef>
              <a:buSzPct val="100000"/>
            </a:pPr>
            <a:r>
              <a:rPr lang="en-US" sz="1100" dirty="0">
                <a:solidFill>
                  <a:srgbClr val="505050"/>
                </a:solidFill>
                <a:latin typeface="Helvetica" pitchFamily="2" charset="0"/>
                <a:cs typeface="+mn-cs"/>
              </a:rPr>
              <a:t>Develop and deploy Fermilab’s first quantum computer enabled by expertise in superconducting RF technology and cryogenics</a:t>
            </a:r>
            <a:r>
              <a:rPr lang="en-US" sz="1100" dirty="0">
                <a:solidFill>
                  <a:srgbClr val="505050"/>
                </a:solidFill>
                <a:latin typeface="Helvetica" pitchFamily="2" charset="0"/>
                <a:cs typeface="+mn-cs"/>
                <a:sym typeface="Wingdings" panose="05000000000000000000" pitchFamily="2" charset="2"/>
              </a:rPr>
              <a:t>, to solve pressing and currently unapproachable HEP physics problems; </a:t>
            </a:r>
            <a:r>
              <a:rPr lang="en-US" sz="1100" dirty="0">
                <a:solidFill>
                  <a:srgbClr val="505050"/>
                </a:solidFill>
                <a:latin typeface="Helvetica" pitchFamily="2" charset="0"/>
                <a:cs typeface="+mn-cs"/>
              </a:rPr>
              <a:t>Demonstrate qubits of record performance with immediate tech transfer</a:t>
            </a:r>
          </a:p>
          <a:p>
            <a:pPr marL="7937" defTabSz="457189">
              <a:spcBef>
                <a:spcPts val="300"/>
              </a:spcBef>
              <a:buSzPct val="100000"/>
            </a:pPr>
            <a:endParaRPr lang="en-US" sz="1100" dirty="0">
              <a:solidFill>
                <a:srgbClr val="505050"/>
              </a:solidFill>
              <a:latin typeface="Helvetica" pitchFamily="2" charset="0"/>
              <a:cs typeface="+mn-cs"/>
              <a:sym typeface="Wingdings" panose="05000000000000000000" pitchFamily="2" charset="2"/>
            </a:endParaRPr>
          </a:p>
        </p:txBody>
      </p:sp>
      <p:sp>
        <p:nvSpPr>
          <p:cNvPr id="52" name="Title 6">
            <a:extLst>
              <a:ext uri="{FF2B5EF4-FFF2-40B4-BE49-F238E27FC236}">
                <a16:creationId xmlns:a16="http://schemas.microsoft.com/office/drawing/2014/main" id="{6D850C75-CBD5-8885-F29E-FBE4818E7E36}"/>
              </a:ext>
            </a:extLst>
          </p:cNvPr>
          <p:cNvSpPr txBox="1">
            <a:spLocks/>
          </p:cNvSpPr>
          <p:nvPr/>
        </p:nvSpPr>
        <p:spPr>
          <a:xfrm>
            <a:off x="324215" y="131287"/>
            <a:ext cx="8605508" cy="320908"/>
          </a:xfrm>
          <a:prstGeom prst="rect">
            <a:avLst/>
          </a:prstGeom>
        </p:spPr>
        <p:txBody>
          <a:bodyPr lIns="0" tIns="0" rIns="0" bIns="0" anchor="b" anchorCtr="0"/>
          <a:lstStyle>
            <a:lvl1pPr algn="l" defTabSz="457189" rtl="0" eaLnBrk="1" fontAlgn="base" hangingPunct="1">
              <a:spcBef>
                <a:spcPct val="0"/>
              </a:spcBef>
              <a:spcAft>
                <a:spcPct val="0"/>
              </a:spcAft>
              <a:defRPr sz="2200" b="1" kern="1200">
                <a:solidFill>
                  <a:srgbClr val="004C97"/>
                </a:solidFill>
                <a:latin typeface="Helvetica"/>
                <a:ea typeface="Geneva" charset="0"/>
                <a:cs typeface="ＭＳ Ｐゴシック" charset="0"/>
              </a:defRPr>
            </a:lvl1pPr>
            <a:lvl2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189"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378"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566"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754"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087"/>
                </a:solidFill>
                <a:effectLst/>
                <a:uLnTx/>
                <a:uFillTx/>
                <a:latin typeface="Helvetica"/>
                <a:ea typeface="+mn-ea"/>
                <a:cs typeface="Helvetica"/>
              </a:rPr>
              <a:t>Superconducting Quantum Materials and Systems Center </a:t>
            </a:r>
          </a:p>
        </p:txBody>
      </p:sp>
    </p:spTree>
    <p:extLst>
      <p:ext uri="{BB962C8B-B14F-4D97-AF65-F5344CB8AC3E}">
        <p14:creationId xmlns:p14="http://schemas.microsoft.com/office/powerpoint/2010/main" val="3843466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18454" y="223024"/>
            <a:ext cx="4592817" cy="393124"/>
          </a:xfrm>
        </p:spPr>
        <p:txBody>
          <a:bodyPr/>
          <a:lstStyle/>
          <a:p>
            <a:r>
              <a:rPr lang="en-US" sz="1950"/>
              <a:t>Fermilab AI/ML research</a:t>
            </a:r>
          </a:p>
        </p:txBody>
      </p:sp>
      <p:sp>
        <p:nvSpPr>
          <p:cNvPr id="22" name="Title 6">
            <a:extLst>
              <a:ext uri="{FF2B5EF4-FFF2-40B4-BE49-F238E27FC236}">
                <a16:creationId xmlns:a16="http://schemas.microsoft.com/office/drawing/2014/main" id="{5058AB7B-FAFE-AA4D-BF27-B076ABCA75DB}"/>
              </a:ext>
            </a:extLst>
          </p:cNvPr>
          <p:cNvSpPr txBox="1">
            <a:spLocks/>
          </p:cNvSpPr>
          <p:nvPr/>
        </p:nvSpPr>
        <p:spPr>
          <a:xfrm>
            <a:off x="429419" y="748650"/>
            <a:ext cx="8567786" cy="2443501"/>
          </a:xfrm>
          <a:prstGeom prst="rect">
            <a:avLst/>
          </a:prstGeom>
        </p:spPr>
        <p:txBody>
          <a:bodyPr lIns="0" tIns="0" rIns="0" bIns="0" anchor="b" anchorCtr="0"/>
          <a:lstStyle>
            <a:lvl1pPr algn="l" defTabSz="457200" rtl="0" eaLnBrk="1" fontAlgn="base" hangingPunct="1">
              <a:spcBef>
                <a:spcPct val="0"/>
              </a:spcBef>
              <a:spcAft>
                <a:spcPct val="0"/>
              </a:spcAft>
              <a:defRPr sz="22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ts val="400"/>
              </a:spcBef>
              <a:spcAft>
                <a:spcPct val="0"/>
              </a:spcAft>
              <a:buClrTx/>
              <a:buSzTx/>
              <a:buFontTx/>
              <a:buNone/>
              <a:tabLst/>
              <a:defRPr/>
            </a:pPr>
            <a:r>
              <a:rPr kumimoji="0" lang="en-US" sz="1500" b="0" i="0" u="none" strike="noStrike" kern="1200" cap="none" spc="0" normalizeH="0" baseline="0" noProof="0">
                <a:ln>
                  <a:noFill/>
                </a:ln>
                <a:solidFill>
                  <a:srgbClr val="404040"/>
                </a:solidFill>
                <a:effectLst/>
                <a:uLnTx/>
                <a:uFillTx/>
                <a:latin typeface="Helvetica"/>
                <a:ea typeface="Geneva" charset="0"/>
              </a:rPr>
              <a:t>Fermilab has identified three focus areas where our mission needs overlap with special expertise related to AI/ML:</a:t>
            </a:r>
          </a:p>
          <a:p>
            <a:pPr marL="346075" marR="0" lvl="0" indent="-231775" algn="l" defTabSz="4572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505050">
                    <a:lumMod val="75000"/>
                  </a:srgbClr>
                </a:solidFill>
                <a:effectLst/>
                <a:uLnTx/>
                <a:uFillTx/>
                <a:latin typeface="Helvetica"/>
              </a:rPr>
              <a:t>“Real-time” fast AI integrated into the sensor for data-intensive HEP experiments, includes FPGAs and “AI on a chip”</a:t>
            </a:r>
          </a:p>
          <a:p>
            <a:pPr marL="346075" marR="0" lvl="0" indent="-231775" algn="l" defTabSz="4572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505050">
                    <a:lumMod val="75000"/>
                  </a:srgbClr>
                </a:solidFill>
                <a:effectLst/>
                <a:uLnTx/>
                <a:uFillTx/>
                <a:latin typeface="Helvetica"/>
              </a:rPr>
              <a:t>AI/ML for optimal operations of accelerators and experiments - robust real-time controls with continuous and autonomous learning and calibration systems </a:t>
            </a:r>
          </a:p>
          <a:p>
            <a:pPr marL="346075" marR="0" lvl="0" indent="-231775" algn="l" defTabSz="4572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505050">
                    <a:lumMod val="75000"/>
                  </a:srgbClr>
                </a:solidFill>
                <a:effectLst/>
                <a:uLnTx/>
                <a:uFillTx/>
                <a:latin typeface="Helvetica"/>
              </a:rPr>
              <a:t>Uncertainty quantification and bias; essential to get a better quantification for HEP applications such as cosmology or theory </a:t>
            </a:r>
            <a:r>
              <a:rPr kumimoji="0" lang="en-US" sz="1500" b="0" i="0" u="none" strike="noStrike" kern="1200" cap="none" spc="0" normalizeH="0" baseline="0" noProof="0">
                <a:ln>
                  <a:noFill/>
                </a:ln>
                <a:solidFill>
                  <a:srgbClr val="505050">
                    <a:lumMod val="75000"/>
                  </a:srgbClr>
                </a:solidFill>
                <a:effectLst/>
                <a:uLnTx/>
                <a:uFillTx/>
                <a:latin typeface="Helvetica"/>
                <a:sym typeface="Wingdings" pitchFamily="2" charset="2"/>
              </a:rPr>
              <a:t> </a:t>
            </a:r>
            <a:r>
              <a:rPr kumimoji="0" lang="en-US" sz="1500" b="0" i="0" u="none" strike="noStrike" kern="1200" cap="none" spc="0" normalizeH="0" baseline="0" noProof="0">
                <a:ln>
                  <a:noFill/>
                </a:ln>
                <a:solidFill>
                  <a:srgbClr val="505050">
                    <a:lumMod val="75000"/>
                  </a:srgbClr>
                </a:solidFill>
                <a:effectLst/>
                <a:uLnTx/>
                <a:uFillTx/>
                <a:latin typeface="Helvetica"/>
              </a:rPr>
              <a:t>data mapping</a:t>
            </a:r>
          </a:p>
          <a:p>
            <a:pPr marL="0" marR="0" lvl="0" indent="0" algn="l" defTabSz="457200" rtl="0" eaLnBrk="1" fontAlgn="base" latinLnBrk="0" hangingPunct="1">
              <a:lnSpc>
                <a:spcPct val="100000"/>
              </a:lnSpc>
              <a:spcBef>
                <a:spcPts val="400"/>
              </a:spcBef>
              <a:spcAft>
                <a:spcPct val="0"/>
              </a:spcAft>
              <a:buClrTx/>
              <a:buSzTx/>
              <a:buFontTx/>
              <a:buNone/>
              <a:tabLst/>
              <a:defRPr/>
            </a:pPr>
            <a:endParaRPr kumimoji="0" lang="en-US" sz="1500" b="0" i="0" u="none" strike="noStrike" kern="1200" cap="none" spc="0" normalizeH="0" baseline="0" noProof="0">
              <a:ln>
                <a:noFill/>
              </a:ln>
              <a:solidFill>
                <a:srgbClr val="404040"/>
              </a:solidFill>
              <a:effectLst/>
              <a:uLnTx/>
              <a:uFillTx/>
              <a:latin typeface="Helvetica"/>
              <a:ea typeface="Geneva" charset="0"/>
            </a:endParaRPr>
          </a:p>
        </p:txBody>
      </p:sp>
      <p:grpSp>
        <p:nvGrpSpPr>
          <p:cNvPr id="2" name="Group 1">
            <a:extLst>
              <a:ext uri="{FF2B5EF4-FFF2-40B4-BE49-F238E27FC236}">
                <a16:creationId xmlns:a16="http://schemas.microsoft.com/office/drawing/2014/main" id="{7211B260-E8E3-4052-8968-C85091F9A154}"/>
              </a:ext>
            </a:extLst>
          </p:cNvPr>
          <p:cNvGrpSpPr/>
          <p:nvPr/>
        </p:nvGrpSpPr>
        <p:grpSpPr>
          <a:xfrm>
            <a:off x="397956" y="3272266"/>
            <a:ext cx="2145737" cy="1323439"/>
            <a:chOff x="4697960" y="354861"/>
            <a:chExt cx="2145737" cy="1323439"/>
          </a:xfrm>
        </p:grpSpPr>
        <p:sp>
          <p:nvSpPr>
            <p:cNvPr id="20" name="TextBox 19">
              <a:extLst>
                <a:ext uri="{FF2B5EF4-FFF2-40B4-BE49-F238E27FC236}">
                  <a16:creationId xmlns:a16="http://schemas.microsoft.com/office/drawing/2014/main" id="{51A62FC8-F161-F044-A97D-6D8AF0DDF738}"/>
                </a:ext>
              </a:extLst>
            </p:cNvPr>
            <p:cNvSpPr txBox="1"/>
            <p:nvPr/>
          </p:nvSpPr>
          <p:spPr>
            <a:xfrm>
              <a:off x="5639686" y="354861"/>
              <a:ext cx="1204011" cy="1323439"/>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err="1">
                  <a:ln>
                    <a:noFill/>
                  </a:ln>
                  <a:solidFill>
                    <a:srgbClr val="003087"/>
                  </a:solidFill>
                  <a:effectLst/>
                  <a:uLnTx/>
                  <a:uFillTx/>
                  <a:latin typeface="Helvetica" panose="020B0604020202020204" pitchFamily="34" charset="0"/>
                  <a:ea typeface="Geneva" charset="0"/>
                  <a:cs typeface="Helvetica" panose="020B0604020202020204" pitchFamily="34" charset="0"/>
                </a:rPr>
                <a:t>Nhan</a:t>
              </a:r>
              <a:r>
                <a:rPr kumimoji="0" lang="en-US" sz="1000" b="1"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t> Tran</a:t>
              </a:r>
            </a:p>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t>2019 DOE Early Career Research Award</a:t>
              </a:r>
            </a:p>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t>Deep Learning Acceleration of the Boosted Higgs Program and HEP Computing </a:t>
              </a:r>
            </a:p>
          </p:txBody>
        </p:sp>
        <p:pic>
          <p:nvPicPr>
            <p:cNvPr id="21" name="Picture 20" descr="A person smiling for the camera&#10;&#10;Description automatically generated with medium confidence">
              <a:extLst>
                <a:ext uri="{FF2B5EF4-FFF2-40B4-BE49-F238E27FC236}">
                  <a16:creationId xmlns:a16="http://schemas.microsoft.com/office/drawing/2014/main" id="{F119B750-20AB-0846-B344-F0F4FCD692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7960" y="409723"/>
              <a:ext cx="940726" cy="1229012"/>
            </a:xfrm>
            <a:prstGeom prst="rect">
              <a:avLst/>
            </a:prstGeom>
          </p:spPr>
        </p:pic>
      </p:grpSp>
      <p:grpSp>
        <p:nvGrpSpPr>
          <p:cNvPr id="9" name="Group 8">
            <a:extLst>
              <a:ext uri="{FF2B5EF4-FFF2-40B4-BE49-F238E27FC236}">
                <a16:creationId xmlns:a16="http://schemas.microsoft.com/office/drawing/2014/main" id="{D2F2074F-5DCB-4760-B412-36F4DA688639}"/>
              </a:ext>
            </a:extLst>
          </p:cNvPr>
          <p:cNvGrpSpPr/>
          <p:nvPr/>
        </p:nvGrpSpPr>
        <p:grpSpPr>
          <a:xfrm>
            <a:off x="4792212" y="3307997"/>
            <a:ext cx="2148408" cy="1248141"/>
            <a:chOff x="6844974" y="1877416"/>
            <a:chExt cx="2148408" cy="1248141"/>
          </a:xfrm>
        </p:grpSpPr>
        <p:pic>
          <p:nvPicPr>
            <p:cNvPr id="3" name="Picture 2" descr="A person with red hair&#10;&#10;Description automatically generated with low confidence">
              <a:extLst>
                <a:ext uri="{FF2B5EF4-FFF2-40B4-BE49-F238E27FC236}">
                  <a16:creationId xmlns:a16="http://schemas.microsoft.com/office/drawing/2014/main" id="{E08FAE18-DD0E-6142-A650-013F6304CB0B}"/>
                </a:ext>
              </a:extLst>
            </p:cNvPr>
            <p:cNvPicPr>
              <a:picLocks noChangeAspect="1"/>
            </p:cNvPicPr>
            <p:nvPr/>
          </p:nvPicPr>
          <p:blipFill>
            <a:blip r:embed="rId4"/>
            <a:stretch>
              <a:fillRect/>
            </a:stretch>
          </p:blipFill>
          <p:spPr>
            <a:xfrm>
              <a:off x="6844974" y="1877416"/>
              <a:ext cx="919683" cy="1248141"/>
            </a:xfrm>
            <a:prstGeom prst="rect">
              <a:avLst/>
            </a:prstGeom>
          </p:spPr>
        </p:pic>
        <p:sp>
          <p:nvSpPr>
            <p:cNvPr id="23" name="TextBox 22">
              <a:extLst>
                <a:ext uri="{FF2B5EF4-FFF2-40B4-BE49-F238E27FC236}">
                  <a16:creationId xmlns:a16="http://schemas.microsoft.com/office/drawing/2014/main" id="{16E5170C-9140-344B-B090-C41F4E9C66AC}"/>
                </a:ext>
              </a:extLst>
            </p:cNvPr>
            <p:cNvSpPr txBox="1"/>
            <p:nvPr/>
          </p:nvSpPr>
          <p:spPr>
            <a:xfrm>
              <a:off x="7789372" y="2066398"/>
              <a:ext cx="1204010" cy="861774"/>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t>Alexandra </a:t>
              </a:r>
              <a:r>
                <a:rPr kumimoji="0" lang="en-US" sz="1000" b="1" i="0" u="none" strike="noStrike" kern="1200" cap="none" spc="0" normalizeH="0" baseline="0" noProof="0" err="1">
                  <a:ln>
                    <a:noFill/>
                  </a:ln>
                  <a:solidFill>
                    <a:srgbClr val="003087"/>
                  </a:solidFill>
                  <a:effectLst/>
                  <a:uLnTx/>
                  <a:uFillTx/>
                  <a:latin typeface="Helvetica" panose="020B0604020202020204" pitchFamily="34" charset="0"/>
                  <a:ea typeface="Geneva" charset="0"/>
                  <a:cs typeface="Helvetica" panose="020B0604020202020204" pitchFamily="34" charset="0"/>
                </a:rPr>
                <a:t>Ćiprijanović</a:t>
              </a:r>
              <a:endParaRPr kumimoji="0" lang="en-US" sz="1000" b="1"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endParaRPr>
            </a:p>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t>Wilson Fellow, AI/ML principal investigator</a:t>
              </a:r>
            </a:p>
          </p:txBody>
        </p:sp>
      </p:grpSp>
      <p:grpSp>
        <p:nvGrpSpPr>
          <p:cNvPr id="10" name="Group 9">
            <a:extLst>
              <a:ext uri="{FF2B5EF4-FFF2-40B4-BE49-F238E27FC236}">
                <a16:creationId xmlns:a16="http://schemas.microsoft.com/office/drawing/2014/main" id="{80311089-A7A2-497B-81DE-119B120D48F2}"/>
              </a:ext>
            </a:extLst>
          </p:cNvPr>
          <p:cNvGrpSpPr/>
          <p:nvPr/>
        </p:nvGrpSpPr>
        <p:grpSpPr>
          <a:xfrm>
            <a:off x="6965335" y="3325890"/>
            <a:ext cx="2160303" cy="1230248"/>
            <a:chOff x="6857794" y="3279759"/>
            <a:chExt cx="2160303" cy="1230248"/>
          </a:xfrm>
        </p:grpSpPr>
        <p:pic>
          <p:nvPicPr>
            <p:cNvPr id="24" name="Picture 23" descr="A picture containing person&#10;&#10;Description automatically generated">
              <a:extLst>
                <a:ext uri="{FF2B5EF4-FFF2-40B4-BE49-F238E27FC236}">
                  <a16:creationId xmlns:a16="http://schemas.microsoft.com/office/drawing/2014/main" id="{F8789E46-CA89-5B48-8F04-D3A53ECDBEB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57794" y="3279759"/>
              <a:ext cx="956293" cy="1230248"/>
            </a:xfrm>
            <a:prstGeom prst="rect">
              <a:avLst/>
            </a:prstGeom>
          </p:spPr>
        </p:pic>
        <p:sp>
          <p:nvSpPr>
            <p:cNvPr id="25" name="TextBox 24">
              <a:extLst>
                <a:ext uri="{FF2B5EF4-FFF2-40B4-BE49-F238E27FC236}">
                  <a16:creationId xmlns:a16="http://schemas.microsoft.com/office/drawing/2014/main" id="{C31D3F84-7E2C-C94F-9D94-99824AB52296}"/>
                </a:ext>
              </a:extLst>
            </p:cNvPr>
            <p:cNvSpPr txBox="1"/>
            <p:nvPr/>
          </p:nvSpPr>
          <p:spPr>
            <a:xfrm>
              <a:off x="7814087" y="3463996"/>
              <a:ext cx="1204010" cy="861774"/>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t>Jennifer Ngadiuba</a:t>
              </a:r>
            </a:p>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t>Wilson Fellow,</a:t>
              </a:r>
            </a:p>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t>AI/ML principal investigator</a:t>
              </a:r>
            </a:p>
          </p:txBody>
        </p:sp>
      </p:grpSp>
      <p:grpSp>
        <p:nvGrpSpPr>
          <p:cNvPr id="8" name="Group 7">
            <a:extLst>
              <a:ext uri="{FF2B5EF4-FFF2-40B4-BE49-F238E27FC236}">
                <a16:creationId xmlns:a16="http://schemas.microsoft.com/office/drawing/2014/main" id="{6B238647-97C9-4C13-BE06-23D056155B6F}"/>
              </a:ext>
            </a:extLst>
          </p:cNvPr>
          <p:cNvGrpSpPr/>
          <p:nvPr/>
        </p:nvGrpSpPr>
        <p:grpSpPr>
          <a:xfrm>
            <a:off x="2528391" y="3254569"/>
            <a:ext cx="2189703" cy="1446550"/>
            <a:chOff x="6828395" y="356293"/>
            <a:chExt cx="2189703" cy="1446550"/>
          </a:xfrm>
        </p:grpSpPr>
        <p:sp>
          <p:nvSpPr>
            <p:cNvPr id="26" name="TextBox 25">
              <a:extLst>
                <a:ext uri="{FF2B5EF4-FFF2-40B4-BE49-F238E27FC236}">
                  <a16:creationId xmlns:a16="http://schemas.microsoft.com/office/drawing/2014/main" id="{E6DDC4B2-0C8F-B249-841A-AB9219688EA0}"/>
                </a:ext>
              </a:extLst>
            </p:cNvPr>
            <p:cNvSpPr txBox="1"/>
            <p:nvPr/>
          </p:nvSpPr>
          <p:spPr>
            <a:xfrm>
              <a:off x="7814087" y="356293"/>
              <a:ext cx="1204011" cy="1446550"/>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t>Brian Nord</a:t>
              </a:r>
            </a:p>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t>2021 DOE Early Career Research Award</a:t>
              </a:r>
              <a:br>
                <a:rPr kumimoji="0" lang="en-US" sz="800" b="0"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br>
              <a:r>
                <a:rPr kumimoji="0" lang="en-US" sz="800" b="0"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t>Simulation-based inference for cosmological parameter estimation and discovery</a:t>
              </a:r>
            </a:p>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endParaRPr>
            </a:p>
          </p:txBody>
        </p:sp>
        <p:pic>
          <p:nvPicPr>
            <p:cNvPr id="27" name="Picture 4" descr="Portrait of a man with dark curly hair and a short beard and mustache wearing glasses, a brown corduroy jacket, a red and blue plaid shirt. His hands are interlaced on the table in front of him. In the lower left corner, the keyboard of a laptop peeks out. He is in front of a starry background.">
              <a:extLst>
                <a:ext uri="{FF2B5EF4-FFF2-40B4-BE49-F238E27FC236}">
                  <a16:creationId xmlns:a16="http://schemas.microsoft.com/office/drawing/2014/main" id="{F161DDB5-3EE1-3B43-9F2C-8AB45CEDFCB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828395" y="409722"/>
              <a:ext cx="998512" cy="1248141"/>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34D0C501-5466-2846-BDD2-972896B6F0D9}"/>
              </a:ext>
            </a:extLst>
          </p:cNvPr>
          <p:cNvSpPr/>
          <p:nvPr/>
        </p:nvSpPr>
        <p:spPr>
          <a:xfrm>
            <a:off x="-69985" y="189364"/>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1" name="Date Placeholder 10">
            <a:extLst>
              <a:ext uri="{FF2B5EF4-FFF2-40B4-BE49-F238E27FC236}">
                <a16:creationId xmlns:a16="http://schemas.microsoft.com/office/drawing/2014/main" id="{D157B0B5-6428-4096-95C8-B07CB2E04759}"/>
              </a:ext>
            </a:extLst>
          </p:cNvPr>
          <p:cNvSpPr>
            <a:spLocks noGrp="1"/>
          </p:cNvSpPr>
          <p:nvPr>
            <p:ph type="dt" sz="half" idx="1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6348DA5B-C5DD-4F29-9F79-C9F40455CD0A}"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12" name="Footer Placeholder 11">
            <a:extLst>
              <a:ext uri="{FF2B5EF4-FFF2-40B4-BE49-F238E27FC236}">
                <a16:creationId xmlns:a16="http://schemas.microsoft.com/office/drawing/2014/main" id="{EC10DAEB-BFA9-48C7-93E0-5B0C65A36552}"/>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13" name="Slide Number Placeholder 12">
            <a:extLst>
              <a:ext uri="{FF2B5EF4-FFF2-40B4-BE49-F238E27FC236}">
                <a16:creationId xmlns:a16="http://schemas.microsoft.com/office/drawing/2014/main" id="{949F524F-7A10-4EFB-8B85-5D290A175D13}"/>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32</a:t>
            </a:fld>
            <a:endParaRPr kumimoji="0" lang="en-US" sz="900" b="0" i="0" u="none" strike="noStrike" kern="1200" cap="none" spc="0" normalizeH="0" baseline="0" noProof="0">
              <a:ln>
                <a:noFill/>
              </a:ln>
              <a:solidFill>
                <a:srgbClr val="004C97"/>
              </a:solidFill>
              <a:effectLst/>
              <a:uLnTx/>
              <a:uFillTx/>
              <a:latin typeface="Helvetica" charset="0"/>
            </a:endParaRPr>
          </a:p>
        </p:txBody>
      </p:sp>
    </p:spTree>
    <p:extLst>
      <p:ext uri="{BB962C8B-B14F-4D97-AF65-F5344CB8AC3E}">
        <p14:creationId xmlns:p14="http://schemas.microsoft.com/office/powerpoint/2010/main" val="1834592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26203" y="223024"/>
            <a:ext cx="4585068" cy="393124"/>
          </a:xfrm>
        </p:spPr>
        <p:txBody>
          <a:bodyPr/>
          <a:lstStyle/>
          <a:p>
            <a:r>
              <a:rPr lang="en-US" sz="1950"/>
              <a:t>Microelectronics and Detector R&amp;D</a:t>
            </a:r>
          </a:p>
        </p:txBody>
      </p:sp>
      <p:sp>
        <p:nvSpPr>
          <p:cNvPr id="22" name="Title 6">
            <a:extLst>
              <a:ext uri="{FF2B5EF4-FFF2-40B4-BE49-F238E27FC236}">
                <a16:creationId xmlns:a16="http://schemas.microsoft.com/office/drawing/2014/main" id="{5058AB7B-FAFE-AA4D-BF27-B076ABCA75DB}"/>
              </a:ext>
            </a:extLst>
          </p:cNvPr>
          <p:cNvSpPr txBox="1">
            <a:spLocks/>
          </p:cNvSpPr>
          <p:nvPr/>
        </p:nvSpPr>
        <p:spPr>
          <a:xfrm>
            <a:off x="448594" y="882547"/>
            <a:ext cx="7864232" cy="3425379"/>
          </a:xfrm>
          <a:prstGeom prst="rect">
            <a:avLst/>
          </a:prstGeom>
        </p:spPr>
        <p:txBody>
          <a:bodyPr lIns="0" tIns="0" rIns="0" bIns="0" anchor="b" anchorCtr="0"/>
          <a:lstStyle>
            <a:lvl1pPr algn="l" defTabSz="457200" rtl="0" eaLnBrk="1" fontAlgn="base" hangingPunct="1">
              <a:spcBef>
                <a:spcPct val="0"/>
              </a:spcBef>
              <a:spcAft>
                <a:spcPct val="0"/>
              </a:spcAft>
              <a:defRPr sz="22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ts val="300"/>
              </a:spcBef>
              <a:spcAft>
                <a:spcPct val="0"/>
              </a:spcAft>
              <a:buClrTx/>
              <a:buSzTx/>
              <a:buFontTx/>
              <a:buNone/>
              <a:tabLst/>
              <a:defRPr/>
            </a:pPr>
            <a:r>
              <a:rPr kumimoji="0" lang="en-US" sz="1500" b="0" i="0" u="none" strike="noStrike" kern="1200" cap="none" spc="0" normalizeH="0" baseline="0" noProof="0" dirty="0">
                <a:ln>
                  <a:noFill/>
                </a:ln>
                <a:solidFill>
                  <a:srgbClr val="404040"/>
                </a:solidFill>
                <a:effectLst/>
                <a:uLnTx/>
                <a:uFillTx/>
                <a:latin typeface="Helvetica"/>
                <a:ea typeface="Geneva" charset="0"/>
              </a:rPr>
              <a:t>Fermilab received a 2021 funding award from SC for </a:t>
            </a:r>
            <a:r>
              <a:rPr kumimoji="0" lang="en-US" sz="1500" b="1" i="0" u="none" strike="noStrike" kern="1200" cap="none" spc="0" normalizeH="0" baseline="0" noProof="0" dirty="0">
                <a:ln>
                  <a:noFill/>
                </a:ln>
                <a:solidFill>
                  <a:srgbClr val="404040"/>
                </a:solidFill>
                <a:effectLst/>
                <a:uLnTx/>
                <a:uFillTx/>
                <a:latin typeface="Helvetica"/>
                <a:ea typeface="Geneva" charset="0"/>
              </a:rPr>
              <a:t>Microelectronics </a:t>
            </a:r>
          </a:p>
          <a:p>
            <a:pPr marL="0" marR="0" lvl="0" indent="0" algn="l" defTabSz="457200" rtl="0" eaLnBrk="1" fontAlgn="base" latinLnBrk="0" hangingPunct="1">
              <a:lnSpc>
                <a:spcPct val="100000"/>
              </a:lnSpc>
              <a:spcBef>
                <a:spcPts val="300"/>
              </a:spcBef>
              <a:spcAft>
                <a:spcPct val="0"/>
              </a:spcAft>
              <a:buClrTx/>
              <a:buSzTx/>
              <a:buFontTx/>
              <a:buNone/>
              <a:tabLst/>
              <a:defRPr/>
            </a:pPr>
            <a:r>
              <a:rPr kumimoji="0" lang="en-US" sz="1500" b="1" i="0" u="none" strike="noStrike" kern="1200" cap="none" spc="0" normalizeH="0" baseline="0" noProof="0" dirty="0">
                <a:ln>
                  <a:noFill/>
                </a:ln>
                <a:solidFill>
                  <a:srgbClr val="404040"/>
                </a:solidFill>
                <a:effectLst/>
                <a:uLnTx/>
                <a:uFillTx/>
                <a:latin typeface="Helvetica"/>
                <a:ea typeface="Geneva" charset="0"/>
              </a:rPr>
              <a:t>co-design research</a:t>
            </a:r>
            <a:endParaRPr kumimoji="0" lang="en-US" sz="1500" b="0" i="0" u="none" strike="noStrike" kern="1200" cap="none" spc="0" normalizeH="0" baseline="0" noProof="0" dirty="0">
              <a:ln>
                <a:noFill/>
              </a:ln>
              <a:solidFill>
                <a:srgbClr val="404040"/>
              </a:solidFill>
              <a:effectLst/>
              <a:uLnTx/>
              <a:uFillTx/>
              <a:latin typeface="Helvetica"/>
            </a:endParaRPr>
          </a:p>
          <a:p>
            <a:pPr marL="346075" marR="0" lvl="0" indent="-231775" algn="l" defTabSz="4572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404040"/>
                </a:solidFill>
                <a:effectLst/>
                <a:uLnTx/>
                <a:uFillTx/>
                <a:latin typeface="Helvetica"/>
              </a:rPr>
              <a:t>Leverages and strengthens expertise in cryogenic electronics developed for DUNE</a:t>
            </a:r>
          </a:p>
          <a:p>
            <a:pPr marL="346075" marR="0" lvl="0" indent="-231775" algn="l" defTabSz="4572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404040"/>
                </a:solidFill>
                <a:effectLst/>
                <a:uLnTx/>
                <a:uFillTx/>
                <a:latin typeface="Helvetica"/>
              </a:rPr>
              <a:t>Partnership with ORNL, BNL, 6 universities, Qualcomm, and INFN</a:t>
            </a:r>
          </a:p>
          <a:p>
            <a:pPr marL="0" marR="0" lvl="0" indent="0" algn="l" defTabSz="457200" rtl="0" eaLnBrk="1" fontAlgn="base" latinLnBrk="0" hangingPunct="1">
              <a:lnSpc>
                <a:spcPct val="100000"/>
              </a:lnSpc>
              <a:spcBef>
                <a:spcPts val="300"/>
              </a:spcBef>
              <a:spcAft>
                <a:spcPct val="0"/>
              </a:spcAft>
              <a:buClrTx/>
              <a:buSzTx/>
              <a:buFontTx/>
              <a:buNone/>
              <a:tabLst/>
              <a:defRPr/>
            </a:pPr>
            <a:endParaRPr kumimoji="0" lang="en-US" sz="1500" b="0" i="0" u="none" strike="noStrike" kern="1200" cap="none" spc="0" normalizeH="0" baseline="0" noProof="0" dirty="0">
              <a:ln>
                <a:noFill/>
              </a:ln>
              <a:solidFill>
                <a:srgbClr val="404040"/>
              </a:solidFill>
              <a:effectLst/>
              <a:uLnTx/>
              <a:uFillTx/>
              <a:latin typeface="Helvetica"/>
            </a:endParaRPr>
          </a:p>
          <a:p>
            <a:pPr marL="0" marR="0" lvl="0" indent="0" algn="l" defTabSz="457200" rtl="0" eaLnBrk="1" fontAlgn="base" latinLnBrk="0" hangingPunct="1">
              <a:lnSpc>
                <a:spcPct val="100000"/>
              </a:lnSpc>
              <a:spcBef>
                <a:spcPts val="300"/>
              </a:spcBef>
              <a:spcAft>
                <a:spcPct val="0"/>
              </a:spcAft>
              <a:buClrTx/>
              <a:buSzTx/>
              <a:buFontTx/>
              <a:buNone/>
              <a:tabLst/>
              <a:defRPr/>
            </a:pPr>
            <a:r>
              <a:rPr kumimoji="0" lang="en-US" sz="1500" b="0" i="0" u="none" strike="noStrike" kern="1200" cap="none" spc="0" normalizeH="0" baseline="0" noProof="0" dirty="0">
                <a:ln>
                  <a:noFill/>
                </a:ln>
                <a:solidFill>
                  <a:srgbClr val="404040"/>
                </a:solidFill>
                <a:effectLst/>
                <a:uLnTx/>
                <a:uFillTx/>
                <a:latin typeface="Helvetica"/>
              </a:rPr>
              <a:t>Fermilab’s </a:t>
            </a:r>
            <a:r>
              <a:rPr kumimoji="0" lang="en-US" sz="1500" b="1" i="0" u="none" strike="noStrike" kern="1200" cap="none" spc="0" normalizeH="0" baseline="0" noProof="0" dirty="0">
                <a:ln>
                  <a:noFill/>
                </a:ln>
                <a:solidFill>
                  <a:srgbClr val="404040"/>
                </a:solidFill>
                <a:effectLst/>
                <a:uLnTx/>
                <a:uFillTx/>
                <a:latin typeface="Helvetica"/>
              </a:rPr>
              <a:t>Detector R&amp;D Strategic Plan </a:t>
            </a:r>
            <a:r>
              <a:rPr kumimoji="0" lang="en-US" sz="1500" b="0" i="0" u="none" strike="noStrike" kern="1200" cap="none" spc="0" normalizeH="0" baseline="0" noProof="0" dirty="0">
                <a:ln>
                  <a:noFill/>
                </a:ln>
                <a:solidFill>
                  <a:srgbClr val="404040"/>
                </a:solidFill>
                <a:effectLst/>
                <a:uLnTx/>
                <a:uFillTx/>
                <a:latin typeface="Helvetica"/>
              </a:rPr>
              <a:t>identified two other focus areas where the lab has special expertise and facilities as well as long-term programmatic interest</a:t>
            </a:r>
          </a:p>
          <a:p>
            <a:pPr marL="346075" marR="0" lvl="0" indent="-231775" algn="l" defTabSz="4572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404040"/>
                </a:solidFill>
                <a:effectLst/>
                <a:uLnTx/>
                <a:uFillTx/>
                <a:latin typeface="Helvetica"/>
              </a:rPr>
              <a:t>Picosecond timing for advanced particle detectors</a:t>
            </a:r>
          </a:p>
          <a:p>
            <a:pPr marL="346075" marR="0" lvl="0" indent="-231775" algn="l" defTabSz="4572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404040"/>
                </a:solidFill>
                <a:effectLst/>
                <a:uLnTx/>
                <a:uFillTx/>
                <a:latin typeface="Helvetica"/>
              </a:rPr>
              <a:t>Advances in detectors using liquid argon/xenon</a:t>
            </a:r>
          </a:p>
          <a:p>
            <a:pPr marL="0" marR="0" lvl="0" indent="0" algn="l" defTabSz="457200" rtl="0" eaLnBrk="1" fontAlgn="base" latinLnBrk="0" hangingPunct="1">
              <a:lnSpc>
                <a:spcPct val="100000"/>
              </a:lnSpc>
              <a:spcBef>
                <a:spcPts val="300"/>
              </a:spcBef>
              <a:spcAft>
                <a:spcPct val="0"/>
              </a:spcAft>
              <a:buClrTx/>
              <a:buSzTx/>
              <a:buFontTx/>
              <a:buNone/>
              <a:tabLst/>
              <a:defRPr/>
            </a:pPr>
            <a:endParaRPr kumimoji="0" lang="en-US" sz="1500" b="0" i="0" u="none" strike="noStrike" kern="1200" cap="none" spc="0" normalizeH="0" baseline="0" noProof="0" dirty="0">
              <a:ln>
                <a:noFill/>
              </a:ln>
              <a:solidFill>
                <a:srgbClr val="404040"/>
              </a:solidFill>
              <a:effectLst/>
              <a:uLnTx/>
              <a:uFillTx/>
              <a:latin typeface="Helvetica"/>
            </a:endParaRPr>
          </a:p>
          <a:p>
            <a:pPr marL="0" marR="0" lvl="0" indent="0" algn="l" defTabSz="457200" rtl="0" eaLnBrk="1" fontAlgn="base" latinLnBrk="0" hangingPunct="1">
              <a:lnSpc>
                <a:spcPct val="100000"/>
              </a:lnSpc>
              <a:spcBef>
                <a:spcPts val="300"/>
              </a:spcBef>
              <a:spcAft>
                <a:spcPct val="0"/>
              </a:spcAft>
              <a:buClrTx/>
              <a:buSzTx/>
              <a:buFontTx/>
              <a:buNone/>
              <a:tabLst/>
              <a:defRPr/>
            </a:pPr>
            <a:r>
              <a:rPr kumimoji="0" lang="en-US" sz="1500" b="1" i="0" u="none" strike="noStrike" kern="1200" cap="none" spc="0" normalizeH="0" baseline="0" noProof="0" dirty="0">
                <a:ln>
                  <a:noFill/>
                </a:ln>
                <a:solidFill>
                  <a:srgbClr val="404040"/>
                </a:solidFill>
                <a:effectLst/>
                <a:uLnTx/>
                <a:uFillTx/>
                <a:latin typeface="Helvetica"/>
              </a:rPr>
              <a:t>Fermilab’s Test Beam Facility </a:t>
            </a:r>
            <a:r>
              <a:rPr kumimoji="0" lang="en-US" sz="1500" b="0" i="0" u="none" strike="noStrike" kern="1200" cap="none" spc="0" normalizeH="0" baseline="0" noProof="0" dirty="0">
                <a:ln>
                  <a:noFill/>
                </a:ln>
                <a:solidFill>
                  <a:srgbClr val="404040"/>
                </a:solidFill>
                <a:effectLst/>
                <a:uLnTx/>
                <a:uFillTx/>
                <a:latin typeface="Helvetica"/>
              </a:rPr>
              <a:t>including the new </a:t>
            </a:r>
            <a:r>
              <a:rPr kumimoji="0" lang="en-US" sz="1500" b="1" i="0" u="none" strike="noStrike" kern="1200" cap="none" spc="0" normalizeH="0" baseline="0" noProof="0" dirty="0">
                <a:ln>
                  <a:noFill/>
                </a:ln>
                <a:solidFill>
                  <a:srgbClr val="404040"/>
                </a:solidFill>
                <a:effectLst/>
                <a:uLnTx/>
                <a:uFillTx/>
                <a:latin typeface="Helvetica"/>
              </a:rPr>
              <a:t>Irradiation Test Area </a:t>
            </a:r>
            <a:r>
              <a:rPr kumimoji="0" lang="en-US" sz="1500" b="0" i="0" u="none" strike="noStrike" kern="1200" cap="none" spc="0" normalizeH="0" baseline="0" noProof="0" dirty="0">
                <a:ln>
                  <a:noFill/>
                </a:ln>
                <a:solidFill>
                  <a:srgbClr val="404040"/>
                </a:solidFill>
                <a:effectLst/>
                <a:uLnTx/>
                <a:uFillTx/>
                <a:latin typeface="Helvetica"/>
              </a:rPr>
              <a:t>is essential for national detector R&amp;D efforts including HL-LHC upgrade projects</a:t>
            </a:r>
            <a:endParaRPr kumimoji="0" lang="en-US" sz="1500" b="1" i="0" u="none" strike="noStrike" kern="1200" cap="none" spc="0" normalizeH="0" baseline="0" noProof="0" dirty="0">
              <a:ln>
                <a:noFill/>
              </a:ln>
              <a:solidFill>
                <a:srgbClr val="404040"/>
              </a:solidFill>
              <a:effectLst/>
              <a:uLnTx/>
              <a:uFillTx/>
              <a:latin typeface="Helvetica"/>
            </a:endParaRPr>
          </a:p>
        </p:txBody>
      </p:sp>
      <p:sp>
        <p:nvSpPr>
          <p:cNvPr id="13" name="TextBox 12">
            <a:extLst>
              <a:ext uri="{FF2B5EF4-FFF2-40B4-BE49-F238E27FC236}">
                <a16:creationId xmlns:a16="http://schemas.microsoft.com/office/drawing/2014/main" id="{01920A79-18EB-F440-98EF-E05A311769AD}"/>
              </a:ext>
            </a:extLst>
          </p:cNvPr>
          <p:cNvSpPr txBox="1"/>
          <p:nvPr/>
        </p:nvSpPr>
        <p:spPr>
          <a:xfrm>
            <a:off x="7615771" y="220828"/>
            <a:ext cx="1394111" cy="1323439"/>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t>Farah Fahim</a:t>
            </a:r>
          </a:p>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t>2021 DOE Early Career Research Award</a:t>
            </a:r>
            <a:br>
              <a:rPr kumimoji="0" lang="en-US" sz="1000" b="1"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br>
            <a:r>
              <a:rPr kumimoji="0" lang="en-US" sz="800" b="0"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t>Front-end implementation of AI/ML neural networks for on-detector radiation-hard edge compute</a:t>
            </a:r>
          </a:p>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endParaRPr>
          </a:p>
        </p:txBody>
      </p:sp>
      <p:pic>
        <p:nvPicPr>
          <p:cNvPr id="14" name="Picture 13" descr="A person wearing a head scarf&#10;&#10;Description automatically generated with medium confidence">
            <a:extLst>
              <a:ext uri="{FF2B5EF4-FFF2-40B4-BE49-F238E27FC236}">
                <a16:creationId xmlns:a16="http://schemas.microsoft.com/office/drawing/2014/main" id="{29367970-DBC2-014B-B022-8A6C27707D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75063" y="88890"/>
            <a:ext cx="970252" cy="1455378"/>
          </a:xfrm>
          <a:prstGeom prst="rect">
            <a:avLst/>
          </a:prstGeom>
        </p:spPr>
      </p:pic>
      <p:sp>
        <p:nvSpPr>
          <p:cNvPr id="15" name="Title 6">
            <a:extLst>
              <a:ext uri="{FF2B5EF4-FFF2-40B4-BE49-F238E27FC236}">
                <a16:creationId xmlns:a16="http://schemas.microsoft.com/office/drawing/2014/main" id="{A158D7D1-7CAB-5643-9346-0538137C68C2}"/>
              </a:ext>
            </a:extLst>
          </p:cNvPr>
          <p:cNvSpPr txBox="1">
            <a:spLocks/>
          </p:cNvSpPr>
          <p:nvPr/>
        </p:nvSpPr>
        <p:spPr>
          <a:xfrm>
            <a:off x="194676" y="1950468"/>
            <a:ext cx="5300008" cy="909863"/>
          </a:xfrm>
          <a:prstGeom prst="rect">
            <a:avLst/>
          </a:prstGeom>
        </p:spPr>
        <p:txBody>
          <a:bodyPr lIns="0" tIns="0" rIns="0" bIns="0" anchor="b" anchorCtr="0"/>
          <a:lstStyle>
            <a:lvl1pPr algn="l" defTabSz="457200" rtl="0" eaLnBrk="1" fontAlgn="base" hangingPunct="1">
              <a:spcBef>
                <a:spcPct val="0"/>
              </a:spcBef>
              <a:spcAft>
                <a:spcPct val="0"/>
              </a:spcAft>
              <a:defRPr sz="22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ts val="400"/>
              </a:spcBef>
              <a:spcAft>
                <a:spcPct val="0"/>
              </a:spcAft>
              <a:buClrTx/>
              <a:buSzTx/>
              <a:buFontTx/>
              <a:buNone/>
              <a:tabLst/>
              <a:defRPr/>
            </a:pPr>
            <a:endParaRPr kumimoji="0" lang="en-US" sz="1800" b="1" i="0" u="none" strike="noStrike" kern="1200" cap="none" spc="0" normalizeH="0" baseline="0" noProof="0">
              <a:ln>
                <a:noFill/>
              </a:ln>
              <a:solidFill>
                <a:srgbClr val="003087"/>
              </a:solidFill>
              <a:effectLst/>
              <a:uLnTx/>
              <a:uFillTx/>
              <a:latin typeface="Helvetica"/>
              <a:ea typeface="Geneva" charset="0"/>
            </a:endParaRPr>
          </a:p>
        </p:txBody>
      </p:sp>
      <p:sp>
        <p:nvSpPr>
          <p:cNvPr id="21" name="Rectangle 20">
            <a:extLst>
              <a:ext uri="{FF2B5EF4-FFF2-40B4-BE49-F238E27FC236}">
                <a16:creationId xmlns:a16="http://schemas.microsoft.com/office/drawing/2014/main" id="{38AE83BA-4B57-4812-5552-B8FF03F83A51}"/>
              </a:ext>
            </a:extLst>
          </p:cNvPr>
          <p:cNvSpPr/>
          <p:nvPr/>
        </p:nvSpPr>
        <p:spPr>
          <a:xfrm>
            <a:off x="-69985" y="189364"/>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Date Placeholder 1">
            <a:extLst>
              <a:ext uri="{FF2B5EF4-FFF2-40B4-BE49-F238E27FC236}">
                <a16:creationId xmlns:a16="http://schemas.microsoft.com/office/drawing/2014/main" id="{E95222AB-7C91-4078-8A8F-8CD73A0B4700}"/>
              </a:ext>
            </a:extLst>
          </p:cNvPr>
          <p:cNvSpPr>
            <a:spLocks noGrp="1"/>
          </p:cNvSpPr>
          <p:nvPr>
            <p:ph type="dt" sz="half" idx="1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776BADF4-EBA1-4404-A030-E0116422F8B2}"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3" name="Footer Placeholder 2">
            <a:extLst>
              <a:ext uri="{FF2B5EF4-FFF2-40B4-BE49-F238E27FC236}">
                <a16:creationId xmlns:a16="http://schemas.microsoft.com/office/drawing/2014/main" id="{348C5460-1A54-484E-80F6-026E4F362450}"/>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8" name="Slide Number Placeholder 7">
            <a:extLst>
              <a:ext uri="{FF2B5EF4-FFF2-40B4-BE49-F238E27FC236}">
                <a16:creationId xmlns:a16="http://schemas.microsoft.com/office/drawing/2014/main" id="{BC732184-4304-48A4-BCDD-07DDABBCE842}"/>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33</a:t>
            </a:fld>
            <a:endParaRPr kumimoji="0" lang="en-US" sz="900" b="0" i="0" u="none" strike="noStrike" kern="1200" cap="none" spc="0" normalizeH="0" baseline="0" noProof="0">
              <a:ln>
                <a:noFill/>
              </a:ln>
              <a:solidFill>
                <a:srgbClr val="004C97"/>
              </a:solidFill>
              <a:effectLst/>
              <a:uLnTx/>
              <a:uFillTx/>
              <a:latin typeface="Helvetica" charset="0"/>
            </a:endParaRPr>
          </a:p>
        </p:txBody>
      </p:sp>
    </p:spTree>
    <p:extLst>
      <p:ext uri="{BB962C8B-B14F-4D97-AF65-F5344CB8AC3E}">
        <p14:creationId xmlns:p14="http://schemas.microsoft.com/office/powerpoint/2010/main" val="291299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8" name="Slide Number Placeholder 7"/>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34</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2" name="Date Placeholder 1">
            <a:extLst>
              <a:ext uri="{FF2B5EF4-FFF2-40B4-BE49-F238E27FC236}">
                <a16:creationId xmlns:a16="http://schemas.microsoft.com/office/drawing/2014/main" id="{197B0841-FDBD-4771-AFE5-E85759FA7659}"/>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90479B62-2033-4D41-AF6D-8FC660B20465}"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ndParaRPr>
          </a:p>
        </p:txBody>
      </p:sp>
      <p:graphicFrame>
        <p:nvGraphicFramePr>
          <p:cNvPr id="15" name="Table 21">
            <a:extLst>
              <a:ext uri="{FF2B5EF4-FFF2-40B4-BE49-F238E27FC236}">
                <a16:creationId xmlns:a16="http://schemas.microsoft.com/office/drawing/2014/main" id="{1DAA3249-924A-4280-A21A-1D5A7949D7D2}"/>
              </a:ext>
            </a:extLst>
          </p:cNvPr>
          <p:cNvGraphicFramePr>
            <a:graphicFrameLocks noGrp="1"/>
          </p:cNvGraphicFramePr>
          <p:nvPr/>
        </p:nvGraphicFramePr>
        <p:xfrm>
          <a:off x="222250" y="454013"/>
          <a:ext cx="8659098" cy="4226143"/>
        </p:xfrm>
        <a:graphic>
          <a:graphicData uri="http://schemas.openxmlformats.org/drawingml/2006/table">
            <a:tbl>
              <a:tblPr firstRow="1" bandRow="1">
                <a:tableStyleId>{912C8C85-51F0-491E-9774-3900AFEF0FD7}</a:tableStyleId>
              </a:tblPr>
              <a:tblGrid>
                <a:gridCol w="1402398">
                  <a:extLst>
                    <a:ext uri="{9D8B030D-6E8A-4147-A177-3AD203B41FA5}">
                      <a16:colId xmlns:a16="http://schemas.microsoft.com/office/drawing/2014/main" val="2582351803"/>
                    </a:ext>
                  </a:extLst>
                </a:gridCol>
                <a:gridCol w="659700">
                  <a:extLst>
                    <a:ext uri="{9D8B030D-6E8A-4147-A177-3AD203B41FA5}">
                      <a16:colId xmlns:a16="http://schemas.microsoft.com/office/drawing/2014/main" val="968692690"/>
                    </a:ext>
                  </a:extLst>
                </a:gridCol>
                <a:gridCol w="659700">
                  <a:extLst>
                    <a:ext uri="{9D8B030D-6E8A-4147-A177-3AD203B41FA5}">
                      <a16:colId xmlns:a16="http://schemas.microsoft.com/office/drawing/2014/main" val="1461305308"/>
                    </a:ext>
                  </a:extLst>
                </a:gridCol>
                <a:gridCol w="659700">
                  <a:extLst>
                    <a:ext uri="{9D8B030D-6E8A-4147-A177-3AD203B41FA5}">
                      <a16:colId xmlns:a16="http://schemas.microsoft.com/office/drawing/2014/main" val="1697575502"/>
                    </a:ext>
                  </a:extLst>
                </a:gridCol>
                <a:gridCol w="659700">
                  <a:extLst>
                    <a:ext uri="{9D8B030D-6E8A-4147-A177-3AD203B41FA5}">
                      <a16:colId xmlns:a16="http://schemas.microsoft.com/office/drawing/2014/main" val="3836894461"/>
                    </a:ext>
                  </a:extLst>
                </a:gridCol>
                <a:gridCol w="659700">
                  <a:extLst>
                    <a:ext uri="{9D8B030D-6E8A-4147-A177-3AD203B41FA5}">
                      <a16:colId xmlns:a16="http://schemas.microsoft.com/office/drawing/2014/main" val="1668006726"/>
                    </a:ext>
                  </a:extLst>
                </a:gridCol>
                <a:gridCol w="659700">
                  <a:extLst>
                    <a:ext uri="{9D8B030D-6E8A-4147-A177-3AD203B41FA5}">
                      <a16:colId xmlns:a16="http://schemas.microsoft.com/office/drawing/2014/main" val="2379942133"/>
                    </a:ext>
                  </a:extLst>
                </a:gridCol>
                <a:gridCol w="659700">
                  <a:extLst>
                    <a:ext uri="{9D8B030D-6E8A-4147-A177-3AD203B41FA5}">
                      <a16:colId xmlns:a16="http://schemas.microsoft.com/office/drawing/2014/main" val="1043432344"/>
                    </a:ext>
                  </a:extLst>
                </a:gridCol>
                <a:gridCol w="659700">
                  <a:extLst>
                    <a:ext uri="{9D8B030D-6E8A-4147-A177-3AD203B41FA5}">
                      <a16:colId xmlns:a16="http://schemas.microsoft.com/office/drawing/2014/main" val="2183743829"/>
                    </a:ext>
                  </a:extLst>
                </a:gridCol>
                <a:gridCol w="659700">
                  <a:extLst>
                    <a:ext uri="{9D8B030D-6E8A-4147-A177-3AD203B41FA5}">
                      <a16:colId xmlns:a16="http://schemas.microsoft.com/office/drawing/2014/main" val="432846593"/>
                    </a:ext>
                  </a:extLst>
                </a:gridCol>
                <a:gridCol w="659700">
                  <a:extLst>
                    <a:ext uri="{9D8B030D-6E8A-4147-A177-3AD203B41FA5}">
                      <a16:colId xmlns:a16="http://schemas.microsoft.com/office/drawing/2014/main" val="2028827922"/>
                    </a:ext>
                  </a:extLst>
                </a:gridCol>
                <a:gridCol w="659700">
                  <a:extLst>
                    <a:ext uri="{9D8B030D-6E8A-4147-A177-3AD203B41FA5}">
                      <a16:colId xmlns:a16="http://schemas.microsoft.com/office/drawing/2014/main" val="3217445200"/>
                    </a:ext>
                  </a:extLst>
                </a:gridCol>
              </a:tblGrid>
              <a:tr h="566567">
                <a:tc>
                  <a:txBody>
                    <a:bodyPr/>
                    <a:lstStyle/>
                    <a:p>
                      <a:endParaRPr lang="en-US" sz="1000"/>
                    </a:p>
                  </a:txBody>
                  <a:tcPr>
                    <a:lnL w="9525" cap="flat" cmpd="sng" algn="ctr">
                      <a:noFill/>
                      <a:prstDash val="soli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a:solidFill>
                            <a:schemeClr val="accent6"/>
                          </a:solidFill>
                          <a:latin typeface="Helvetica" pitchFamily="2" charset="0"/>
                          <a:cs typeface="Helvetica" panose="020B0604020202020204" pitchFamily="34" charset="0"/>
                        </a:rPr>
                        <a:t>FY22</a:t>
                      </a: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a:solidFill>
                            <a:schemeClr val="accent6"/>
                          </a:solidFill>
                          <a:latin typeface="Helvetica" pitchFamily="2" charset="0"/>
                        </a:rPr>
                        <a:t>FY23</a:t>
                      </a: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a:solidFill>
                            <a:schemeClr val="accent6"/>
                          </a:solidFill>
                          <a:latin typeface="Helvetica" pitchFamily="2" charset="0"/>
                        </a:rPr>
                        <a:t>FY24</a:t>
                      </a: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a:solidFill>
                            <a:schemeClr val="accent6"/>
                          </a:solidFill>
                          <a:latin typeface="Helvetica" pitchFamily="2" charset="0"/>
                        </a:rPr>
                        <a:t>FY25</a:t>
                      </a: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a:solidFill>
                            <a:schemeClr val="accent6"/>
                          </a:solidFill>
                          <a:latin typeface="Helvetica" pitchFamily="2" charset="0"/>
                        </a:rPr>
                        <a:t>FY26</a:t>
                      </a:r>
                    </a:p>
                  </a:txBody>
                  <a:tcPr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a:solidFill>
                            <a:schemeClr val="accent6"/>
                          </a:solidFill>
                          <a:latin typeface="Helvetica" pitchFamily="2" charset="0"/>
                          <a:cs typeface="Helvetica" panose="020B0604020202020204" pitchFamily="34" charset="0"/>
                        </a:rPr>
                        <a:t>FY27</a:t>
                      </a:r>
                    </a:p>
                  </a:txBody>
                  <a:tcPr anchor="b">
                    <a:lnL>
                      <a:noFill/>
                    </a:lnL>
                    <a:lnR w="9525" cap="flat" cmpd="sng" algn="ctr">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a:solidFill>
                            <a:schemeClr val="accent6"/>
                          </a:solidFill>
                          <a:latin typeface="Helvetica" pitchFamily="2" charset="0"/>
                          <a:cs typeface="Helvetica" panose="020B0604020202020204" pitchFamily="34" charset="0"/>
                        </a:rPr>
                        <a:t>FY28</a:t>
                      </a:r>
                    </a:p>
                  </a:txBody>
                  <a:tcPr anchor="b">
                    <a:lnL>
                      <a:noFill/>
                    </a:lnL>
                    <a:lnR w="9525" cap="flat" cmpd="sng" algn="ctr">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a:solidFill>
                            <a:schemeClr val="accent6"/>
                          </a:solidFill>
                          <a:latin typeface="Helvetica" pitchFamily="2" charset="0"/>
                          <a:cs typeface="Helvetica" panose="020B0604020202020204" pitchFamily="34" charset="0"/>
                        </a:rPr>
                        <a:t>FY29</a:t>
                      </a:r>
                    </a:p>
                  </a:txBody>
                  <a:tcPr anchor="b">
                    <a:lnL>
                      <a:noFill/>
                    </a:lnL>
                    <a:lnR w="9525" cap="flat" cmpd="sng" algn="ctr">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a:solidFill>
                            <a:schemeClr val="accent6"/>
                          </a:solidFill>
                          <a:latin typeface="Helvetica" pitchFamily="2" charset="0"/>
                          <a:cs typeface="Helvetica" panose="020B0604020202020204" pitchFamily="34" charset="0"/>
                        </a:rPr>
                        <a:t>FY30</a:t>
                      </a:r>
                    </a:p>
                  </a:txBody>
                  <a:tcPr anchor="b">
                    <a:lnL>
                      <a:noFill/>
                    </a:lnL>
                    <a:lnR w="9525" cap="flat" cmpd="sng" algn="ctr">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a:solidFill>
                            <a:schemeClr val="accent6"/>
                          </a:solidFill>
                          <a:latin typeface="Helvetica" pitchFamily="2" charset="0"/>
                          <a:cs typeface="Helvetica" panose="020B0604020202020204" pitchFamily="34" charset="0"/>
                        </a:rPr>
                        <a:t>FY31</a:t>
                      </a:r>
                    </a:p>
                  </a:txBody>
                  <a:tcPr anchor="b">
                    <a:lnL>
                      <a:noFill/>
                    </a:lnL>
                    <a:lnR w="9525" cap="flat" cmpd="sng" algn="ctr">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a:solidFill>
                            <a:schemeClr val="accent6"/>
                          </a:solidFill>
                          <a:latin typeface="Helvetica" pitchFamily="2" charset="0"/>
                          <a:cs typeface="Helvetica" panose="020B0604020202020204" pitchFamily="34" charset="0"/>
                        </a:rPr>
                        <a:t>FY32</a:t>
                      </a:r>
                    </a:p>
                  </a:txBody>
                  <a:tcPr anchor="b">
                    <a:lnL>
                      <a:noFill/>
                    </a:lnL>
                    <a:lnR w="9525" cap="flat" cmpd="sng" algn="ctr">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5413214"/>
                  </a:ext>
                </a:extLst>
              </a:tr>
              <a:tr h="345162">
                <a:tc>
                  <a:txBody>
                    <a:bodyPr/>
                    <a:lstStyle/>
                    <a:p>
                      <a:r>
                        <a:rPr lang="en-US" sz="1400">
                          <a:latin typeface="Helvetica" pitchFamily="2" charset="0"/>
                        </a:rPr>
                        <a:t>IERC </a:t>
                      </a:r>
                      <a:r>
                        <a:rPr lang="en-US" sz="1050">
                          <a:latin typeface="Helvetica" pitchFamily="2" charset="0"/>
                        </a:rPr>
                        <a:t>  </a:t>
                      </a:r>
                      <a:endParaRPr lang="en-US" sz="1400">
                        <a:latin typeface="Helvetica"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215216"/>
                  </a:ext>
                </a:extLst>
              </a:tr>
              <a:tr h="36773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err="1">
                          <a:latin typeface="Helvetica" pitchFamily="2" charset="0"/>
                        </a:rPr>
                        <a:t>SuperCDMS</a:t>
                      </a:r>
                      <a:r>
                        <a:rPr lang="en-US" sz="1400">
                          <a:latin typeface="Helvetica" pitchFamily="2" charset="0"/>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2823427"/>
                  </a:ext>
                </a:extLst>
              </a:tr>
              <a:tr h="34516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latin typeface="Helvetica" pitchFamily="2" charset="0"/>
                        </a:rPr>
                        <a:t>LCLS-II HE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kern="1200">
                        <a:no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kern="1200">
                        <a:no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kern="1200">
                        <a:no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kern="1200">
                        <a:no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kern="1200">
                        <a:no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kern="1200">
                        <a:no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5071273"/>
                  </a:ext>
                </a:extLst>
              </a:tr>
              <a:tr h="34516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latin typeface="Helvetica" pitchFamily="2" charset="0"/>
                        </a:rPr>
                        <a:t>Mu2e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3913737"/>
                  </a:ext>
                </a:extLst>
              </a:tr>
              <a:tr h="34516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latin typeface="Helvetica" pitchFamily="2" charset="0"/>
                        </a:rPr>
                        <a:t>HL-LHC AUP</a:t>
                      </a:r>
                    </a:p>
                  </a:txBody>
                  <a:tcPr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8437888"/>
                  </a:ext>
                </a:extLst>
              </a:tr>
              <a:tr h="34516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latin typeface="Helvetica"/>
                        </a:rPr>
                        <a:t>HL-LHC CMS</a:t>
                      </a:r>
                    </a:p>
                  </a:txBody>
                  <a:tcPr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2391457"/>
                  </a:ext>
                </a:extLst>
              </a:tr>
              <a:tr h="34516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latin typeface="Helvetica"/>
                        </a:rPr>
                        <a:t>PIP-II </a:t>
                      </a:r>
                    </a:p>
                  </a:txBody>
                  <a:tcPr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3293617"/>
                  </a:ext>
                </a:extLst>
              </a:tr>
              <a:tr h="345162">
                <a:tc>
                  <a:txBody>
                    <a:bodyPr/>
                    <a:lstStyle/>
                    <a:p>
                      <a:r>
                        <a:rPr lang="en-US" sz="1400">
                          <a:latin typeface="Helvetica"/>
                        </a:rPr>
                        <a:t>ACORN</a:t>
                      </a:r>
                    </a:p>
                  </a:txBody>
                  <a:tcPr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819351"/>
                  </a:ext>
                </a:extLst>
              </a:tr>
              <a:tr h="345162">
                <a:tc>
                  <a:txBody>
                    <a:bodyPr/>
                    <a:lstStyle/>
                    <a:p>
                      <a:r>
                        <a:rPr lang="en-US" sz="1400">
                          <a:latin typeface="Helvetica"/>
                        </a:rPr>
                        <a:t>LBNF/DUNE</a:t>
                      </a:r>
                    </a:p>
                  </a:txBody>
                  <a:tcPr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0520757"/>
                  </a:ext>
                </a:extLst>
              </a:tr>
              <a:tr h="345162">
                <a:tc>
                  <a:txBody>
                    <a:bodyPr/>
                    <a:lstStyle/>
                    <a:p>
                      <a:r>
                        <a:rPr lang="en-US" sz="1400">
                          <a:latin typeface="Helvetica"/>
                        </a:rPr>
                        <a:t>UIP </a:t>
                      </a:r>
                    </a:p>
                  </a:txBody>
                  <a:tcPr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noFill/>
                      </a:endParaRPr>
                    </a:p>
                  </a:txBody>
                  <a:tcP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1917982"/>
                  </a:ext>
                </a:extLst>
              </a:tr>
            </a:tbl>
          </a:graphicData>
        </a:graphic>
      </p:graphicFrame>
      <p:sp>
        <p:nvSpPr>
          <p:cNvPr id="14" name="TextBox 13">
            <a:extLst>
              <a:ext uri="{FF2B5EF4-FFF2-40B4-BE49-F238E27FC236}">
                <a16:creationId xmlns:a16="http://schemas.microsoft.com/office/drawing/2014/main" id="{C1A0F38D-5B5A-4776-8DAF-5C914730BAEA}"/>
              </a:ext>
            </a:extLst>
          </p:cNvPr>
          <p:cNvSpPr txBox="1"/>
          <p:nvPr/>
        </p:nvSpPr>
        <p:spPr>
          <a:xfrm>
            <a:off x="1745485" y="1047658"/>
            <a:ext cx="1051503" cy="307777"/>
          </a:xfrm>
          <a:prstGeom prst="rect">
            <a:avLst/>
          </a:prstGeom>
          <a:solidFill>
            <a:schemeClr val="tx1"/>
          </a:solidFill>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$86M  </a:t>
            </a:r>
            <a:r>
              <a:rPr kumimoji="0" lang="en-US" sz="1100" b="0" i="1"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SLI</a:t>
            </a:r>
            <a:endParaRPr kumimoji="0" lang="en-US" sz="1400" b="0" i="1"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927BFA76-34E7-4347-B8DC-474281063077}"/>
              </a:ext>
            </a:extLst>
          </p:cNvPr>
          <p:cNvSpPr txBox="1"/>
          <p:nvPr/>
        </p:nvSpPr>
        <p:spPr>
          <a:xfrm>
            <a:off x="1745485" y="1428846"/>
            <a:ext cx="1051503" cy="307777"/>
          </a:xfrm>
          <a:prstGeom prst="rect">
            <a:avLst/>
          </a:prstGeom>
          <a:solidFill>
            <a:srgbClr val="98D7EA"/>
          </a:solidFill>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$40M</a:t>
            </a:r>
          </a:p>
        </p:txBody>
      </p:sp>
      <p:sp>
        <p:nvSpPr>
          <p:cNvPr id="18" name="TextBox 17">
            <a:extLst>
              <a:ext uri="{FF2B5EF4-FFF2-40B4-BE49-F238E27FC236}">
                <a16:creationId xmlns:a16="http://schemas.microsoft.com/office/drawing/2014/main" id="{031C9462-7578-4276-BFF4-958D805DCDBC}"/>
              </a:ext>
            </a:extLst>
          </p:cNvPr>
          <p:cNvSpPr txBox="1"/>
          <p:nvPr/>
        </p:nvSpPr>
        <p:spPr>
          <a:xfrm>
            <a:off x="1745485" y="1777873"/>
            <a:ext cx="2340562" cy="307777"/>
          </a:xfrm>
          <a:prstGeom prst="rect">
            <a:avLst/>
          </a:prstGeom>
          <a:solidFill>
            <a:srgbClr val="97D7EB"/>
          </a:solidFill>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$56M  </a:t>
            </a:r>
            <a:r>
              <a:rPr kumimoji="0" lang="en-US" sz="1100" b="0" i="1"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BES</a:t>
            </a:r>
            <a:endParaRPr kumimoji="0" lang="en-US" sz="1400" b="0" i="1"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endParaRPr>
          </a:p>
        </p:txBody>
      </p:sp>
      <p:sp>
        <p:nvSpPr>
          <p:cNvPr id="20" name="TextBox 19">
            <a:extLst>
              <a:ext uri="{FF2B5EF4-FFF2-40B4-BE49-F238E27FC236}">
                <a16:creationId xmlns:a16="http://schemas.microsoft.com/office/drawing/2014/main" id="{AD49C47F-66EA-49BA-9661-FCB357968B52}"/>
              </a:ext>
            </a:extLst>
          </p:cNvPr>
          <p:cNvSpPr txBox="1"/>
          <p:nvPr/>
        </p:nvSpPr>
        <p:spPr>
          <a:xfrm>
            <a:off x="1745485" y="2148637"/>
            <a:ext cx="2342421" cy="307777"/>
          </a:xfrm>
          <a:prstGeom prst="rect">
            <a:avLst/>
          </a:prstGeom>
          <a:solidFill>
            <a:schemeClr val="tx1"/>
          </a:solidFill>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$274M  </a:t>
            </a:r>
            <a:r>
              <a:rPr kumimoji="0" lang="en-US" sz="1100" b="0" i="1"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Precision Science</a:t>
            </a:r>
            <a:endParaRPr kumimoji="0" lang="en-US" sz="1400" b="0" i="0"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endParaRPr>
          </a:p>
        </p:txBody>
      </p:sp>
      <p:sp>
        <p:nvSpPr>
          <p:cNvPr id="21" name="TextBox 20">
            <a:extLst>
              <a:ext uri="{FF2B5EF4-FFF2-40B4-BE49-F238E27FC236}">
                <a16:creationId xmlns:a16="http://schemas.microsoft.com/office/drawing/2014/main" id="{2E4B6040-84CC-455A-8C71-317373FC2402}"/>
              </a:ext>
            </a:extLst>
          </p:cNvPr>
          <p:cNvSpPr txBox="1"/>
          <p:nvPr/>
        </p:nvSpPr>
        <p:spPr>
          <a:xfrm>
            <a:off x="1745485" y="2519400"/>
            <a:ext cx="3053396" cy="307777"/>
          </a:xfrm>
          <a:prstGeom prst="rect">
            <a:avLst/>
          </a:prstGeom>
          <a:solidFill>
            <a:schemeClr val="tx1"/>
          </a:solidFill>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$243M  </a:t>
            </a:r>
            <a:r>
              <a:rPr kumimoji="0" lang="en-US" sz="1100" b="0" i="1"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Collider Science</a:t>
            </a:r>
            <a:endParaRPr kumimoji="0" lang="en-US" sz="1400" b="0" i="0"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endParaRPr>
          </a:p>
        </p:txBody>
      </p:sp>
      <p:sp>
        <p:nvSpPr>
          <p:cNvPr id="22" name="TextBox 21">
            <a:extLst>
              <a:ext uri="{FF2B5EF4-FFF2-40B4-BE49-F238E27FC236}">
                <a16:creationId xmlns:a16="http://schemas.microsoft.com/office/drawing/2014/main" id="{2A17D47F-60FC-454D-AAE3-FDE3EC03F5A5}"/>
              </a:ext>
            </a:extLst>
          </p:cNvPr>
          <p:cNvSpPr txBox="1"/>
          <p:nvPr/>
        </p:nvSpPr>
        <p:spPr>
          <a:xfrm>
            <a:off x="1745484" y="3607234"/>
            <a:ext cx="5701143" cy="307777"/>
          </a:xfrm>
          <a:prstGeom prst="rect">
            <a:avLst/>
          </a:prstGeom>
          <a:solidFill>
            <a:schemeClr val="tx1"/>
          </a:solidFill>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$142M  </a:t>
            </a:r>
            <a:r>
              <a:rPr kumimoji="0" lang="en-US" sz="1100" b="0" i="1"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Accelerator</a:t>
            </a:r>
            <a:r>
              <a:rPr kumimoji="0" lang="en-US" sz="1400" b="0" i="1"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 </a:t>
            </a:r>
            <a:r>
              <a:rPr kumimoji="0" lang="en-US" sz="1100" b="0" i="1"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S&amp;T</a:t>
            </a:r>
          </a:p>
        </p:txBody>
      </p:sp>
      <p:sp>
        <p:nvSpPr>
          <p:cNvPr id="23" name="TextBox 22">
            <a:extLst>
              <a:ext uri="{FF2B5EF4-FFF2-40B4-BE49-F238E27FC236}">
                <a16:creationId xmlns:a16="http://schemas.microsoft.com/office/drawing/2014/main" id="{483FC3C6-4575-4709-ACAC-973F762DF6E5}"/>
              </a:ext>
            </a:extLst>
          </p:cNvPr>
          <p:cNvSpPr txBox="1"/>
          <p:nvPr/>
        </p:nvSpPr>
        <p:spPr>
          <a:xfrm>
            <a:off x="1745486" y="3249965"/>
            <a:ext cx="4359479" cy="307777"/>
          </a:xfrm>
          <a:prstGeom prst="rect">
            <a:avLst/>
          </a:prstGeom>
          <a:solidFill>
            <a:schemeClr val="tx1"/>
          </a:solidFill>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$978M  </a:t>
            </a:r>
            <a:r>
              <a:rPr kumimoji="0" lang="en-US" sz="1100" b="0" i="1"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Neutrino Science</a:t>
            </a:r>
            <a:endParaRPr kumimoji="0" lang="en-US" sz="1400" b="0" i="0"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endParaRPr>
          </a:p>
        </p:txBody>
      </p:sp>
      <p:sp>
        <p:nvSpPr>
          <p:cNvPr id="24" name="TextBox 23">
            <a:extLst>
              <a:ext uri="{FF2B5EF4-FFF2-40B4-BE49-F238E27FC236}">
                <a16:creationId xmlns:a16="http://schemas.microsoft.com/office/drawing/2014/main" id="{CCC12B45-E3B7-48FC-8E3C-F3B8C560A023}"/>
              </a:ext>
            </a:extLst>
          </p:cNvPr>
          <p:cNvSpPr txBox="1"/>
          <p:nvPr/>
        </p:nvSpPr>
        <p:spPr>
          <a:xfrm>
            <a:off x="1745485" y="2881846"/>
            <a:ext cx="3672163" cy="307777"/>
          </a:xfrm>
          <a:prstGeom prst="rect">
            <a:avLst/>
          </a:prstGeom>
          <a:solidFill>
            <a:schemeClr val="tx1"/>
          </a:solidFill>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$191M  </a:t>
            </a:r>
            <a:r>
              <a:rPr kumimoji="0" lang="en-US" sz="1100" b="0" i="1"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Collider Science</a:t>
            </a:r>
            <a:endParaRPr kumimoji="0" lang="en-US" sz="1400" b="0" i="0"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endParaRPr>
          </a:p>
        </p:txBody>
      </p:sp>
      <p:sp>
        <p:nvSpPr>
          <p:cNvPr id="25" name="TextBox 24">
            <a:extLst>
              <a:ext uri="{FF2B5EF4-FFF2-40B4-BE49-F238E27FC236}">
                <a16:creationId xmlns:a16="http://schemas.microsoft.com/office/drawing/2014/main" id="{C19BD0E9-99D0-4B83-B55B-F09506CEA96F}"/>
              </a:ext>
            </a:extLst>
          </p:cNvPr>
          <p:cNvSpPr txBox="1"/>
          <p:nvPr/>
        </p:nvSpPr>
        <p:spPr>
          <a:xfrm>
            <a:off x="1745485" y="3978045"/>
            <a:ext cx="6316027" cy="307777"/>
          </a:xfrm>
          <a:prstGeom prst="rect">
            <a:avLst/>
          </a:prstGeom>
          <a:solidFill>
            <a:schemeClr val="tx1"/>
          </a:solidFill>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$3130M  </a:t>
            </a:r>
            <a:r>
              <a:rPr kumimoji="0" lang="en-US" sz="1100" b="0" i="1"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Neutrino Science</a:t>
            </a:r>
            <a:endParaRPr kumimoji="0" lang="en-US" sz="1400" b="0" i="0"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endParaRPr>
          </a:p>
        </p:txBody>
      </p:sp>
      <p:sp>
        <p:nvSpPr>
          <p:cNvPr id="26" name="TextBox 25">
            <a:extLst>
              <a:ext uri="{FF2B5EF4-FFF2-40B4-BE49-F238E27FC236}">
                <a16:creationId xmlns:a16="http://schemas.microsoft.com/office/drawing/2014/main" id="{B34577E7-31F9-4AF3-88FF-AAA692857E28}"/>
              </a:ext>
            </a:extLst>
          </p:cNvPr>
          <p:cNvSpPr txBox="1"/>
          <p:nvPr/>
        </p:nvSpPr>
        <p:spPr>
          <a:xfrm>
            <a:off x="1745485" y="4348856"/>
            <a:ext cx="7135861" cy="307777"/>
          </a:xfrm>
          <a:prstGeom prst="rect">
            <a:avLst/>
          </a:prstGeom>
          <a:solidFill>
            <a:schemeClr val="tx1"/>
          </a:solidFill>
          <a:effectLst/>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$314M  </a:t>
            </a:r>
            <a:r>
              <a:rPr kumimoji="0" lang="en-US" sz="1100" b="0" i="1"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rPr>
              <a:t>SLI</a:t>
            </a:r>
            <a:endParaRPr kumimoji="0" lang="en-US" sz="1400" b="0" i="0" u="none" strike="noStrike" kern="1200" cap="none" spc="0" normalizeH="0" baseline="0" noProof="0">
              <a:ln>
                <a:noFill/>
              </a:ln>
              <a:solidFill>
                <a:srgbClr val="FFFFFF"/>
              </a:solidFill>
              <a:effectLst/>
              <a:uLnTx/>
              <a:uFillTx/>
              <a:latin typeface="Helvetica" panose="020B0604020202020204" pitchFamily="34" charset="0"/>
              <a:cs typeface="Helvetica" panose="020B0604020202020204" pitchFamily="34" charset="0"/>
            </a:endParaRPr>
          </a:p>
        </p:txBody>
      </p:sp>
      <p:pic>
        <p:nvPicPr>
          <p:cNvPr id="4" name="Picture 3" descr="A screenshot of a phone&#10;&#10;Description automatically generated with medium confidence">
            <a:extLst>
              <a:ext uri="{FF2B5EF4-FFF2-40B4-BE49-F238E27FC236}">
                <a16:creationId xmlns:a16="http://schemas.microsoft.com/office/drawing/2014/main" id="{8E4A5ADD-A811-42B3-9153-69FB5C25A5DC}"/>
              </a:ext>
            </a:extLst>
          </p:cNvPr>
          <p:cNvPicPr>
            <a:picLocks noChangeAspect="1"/>
          </p:cNvPicPr>
          <p:nvPr/>
        </p:nvPicPr>
        <p:blipFill rotWithShape="1">
          <a:blip r:embed="rId3"/>
          <a:srcRect l="82361" t="52357" r="583" b="43038"/>
          <a:stretch/>
        </p:blipFill>
        <p:spPr>
          <a:xfrm>
            <a:off x="3685411" y="2146086"/>
            <a:ext cx="400636" cy="310896"/>
          </a:xfrm>
          <a:prstGeom prst="rect">
            <a:avLst/>
          </a:prstGeom>
        </p:spPr>
      </p:pic>
      <p:pic>
        <p:nvPicPr>
          <p:cNvPr id="27" name="Picture 26" descr="A screenshot of a phone&#10;&#10;Description automatically generated with medium confidence">
            <a:extLst>
              <a:ext uri="{FF2B5EF4-FFF2-40B4-BE49-F238E27FC236}">
                <a16:creationId xmlns:a16="http://schemas.microsoft.com/office/drawing/2014/main" id="{650C9328-6DF4-44C3-9663-A574D8A2DBA0}"/>
              </a:ext>
            </a:extLst>
          </p:cNvPr>
          <p:cNvPicPr>
            <a:picLocks noChangeAspect="1"/>
          </p:cNvPicPr>
          <p:nvPr/>
        </p:nvPicPr>
        <p:blipFill rotWithShape="1">
          <a:blip r:embed="rId4"/>
          <a:srcRect l="80749" t="62045" r="2195" b="33350"/>
          <a:stretch/>
        </p:blipFill>
        <p:spPr>
          <a:xfrm>
            <a:off x="2392649" y="1435507"/>
            <a:ext cx="404339" cy="310896"/>
          </a:xfrm>
          <a:prstGeom prst="rect">
            <a:avLst/>
          </a:prstGeom>
        </p:spPr>
      </p:pic>
      <p:pic>
        <p:nvPicPr>
          <p:cNvPr id="28" name="Picture 27" descr="A screenshot of a phone&#10;&#10;Description automatically generated with medium confidence">
            <a:extLst>
              <a:ext uri="{FF2B5EF4-FFF2-40B4-BE49-F238E27FC236}">
                <a16:creationId xmlns:a16="http://schemas.microsoft.com/office/drawing/2014/main" id="{BCFEB1FC-77A8-458B-A218-BC71A2493F61}"/>
              </a:ext>
            </a:extLst>
          </p:cNvPr>
          <p:cNvPicPr>
            <a:picLocks noChangeAspect="1"/>
          </p:cNvPicPr>
          <p:nvPr/>
        </p:nvPicPr>
        <p:blipFill rotWithShape="1">
          <a:blip r:embed="rId3"/>
          <a:srcRect l="81391" t="66505" r="1553" b="28890"/>
          <a:stretch/>
        </p:blipFill>
        <p:spPr>
          <a:xfrm>
            <a:off x="4404213" y="2514135"/>
            <a:ext cx="396617" cy="307777"/>
          </a:xfrm>
          <a:prstGeom prst="rect">
            <a:avLst/>
          </a:prstGeom>
        </p:spPr>
      </p:pic>
      <p:pic>
        <p:nvPicPr>
          <p:cNvPr id="29" name="Picture 28" descr="A screenshot of a phone&#10;&#10;Description automatically generated with medium confidence">
            <a:extLst>
              <a:ext uri="{FF2B5EF4-FFF2-40B4-BE49-F238E27FC236}">
                <a16:creationId xmlns:a16="http://schemas.microsoft.com/office/drawing/2014/main" id="{DE8A3A2C-D6B9-4834-9DCF-EDFF269289DA}"/>
              </a:ext>
            </a:extLst>
          </p:cNvPr>
          <p:cNvPicPr>
            <a:picLocks noChangeAspect="1"/>
          </p:cNvPicPr>
          <p:nvPr/>
        </p:nvPicPr>
        <p:blipFill rotWithShape="1">
          <a:blip r:embed="rId4"/>
          <a:srcRect l="81391" t="66505" r="1553" b="28890"/>
          <a:stretch/>
        </p:blipFill>
        <p:spPr>
          <a:xfrm>
            <a:off x="5013955" y="2878727"/>
            <a:ext cx="400636" cy="310896"/>
          </a:xfrm>
          <a:prstGeom prst="rect">
            <a:avLst/>
          </a:prstGeom>
        </p:spPr>
      </p:pic>
      <p:pic>
        <p:nvPicPr>
          <p:cNvPr id="30" name="Picture 29" descr="A screenshot of a phone&#10;&#10;Description automatically generated with medium confidence">
            <a:extLst>
              <a:ext uri="{FF2B5EF4-FFF2-40B4-BE49-F238E27FC236}">
                <a16:creationId xmlns:a16="http://schemas.microsoft.com/office/drawing/2014/main" id="{6848C598-79A0-493A-9A45-3C41AA8AD14A}"/>
              </a:ext>
            </a:extLst>
          </p:cNvPr>
          <p:cNvPicPr>
            <a:picLocks noChangeAspect="1"/>
          </p:cNvPicPr>
          <p:nvPr/>
        </p:nvPicPr>
        <p:blipFill rotWithShape="1">
          <a:blip r:embed="rId4"/>
          <a:srcRect l="82728" t="80596" r="1893" b="15234"/>
          <a:stretch/>
        </p:blipFill>
        <p:spPr>
          <a:xfrm>
            <a:off x="5706026" y="3247948"/>
            <a:ext cx="398939" cy="310896"/>
          </a:xfrm>
          <a:prstGeom prst="rect">
            <a:avLst/>
          </a:prstGeom>
        </p:spPr>
      </p:pic>
      <p:pic>
        <p:nvPicPr>
          <p:cNvPr id="31" name="Picture 30" descr="A screenshot of a phone&#10;&#10;Description automatically generated with medium confidence">
            <a:extLst>
              <a:ext uri="{FF2B5EF4-FFF2-40B4-BE49-F238E27FC236}">
                <a16:creationId xmlns:a16="http://schemas.microsoft.com/office/drawing/2014/main" id="{F9E0316D-D02A-463E-B0D2-8B02FFBC2017}"/>
              </a:ext>
            </a:extLst>
          </p:cNvPr>
          <p:cNvPicPr>
            <a:picLocks noChangeAspect="1"/>
          </p:cNvPicPr>
          <p:nvPr/>
        </p:nvPicPr>
        <p:blipFill rotWithShape="1">
          <a:blip r:embed="rId4"/>
          <a:srcRect l="82728" t="80596" r="1893" b="15234"/>
          <a:stretch/>
        </p:blipFill>
        <p:spPr>
          <a:xfrm>
            <a:off x="7662573" y="3978045"/>
            <a:ext cx="398939" cy="310896"/>
          </a:xfrm>
          <a:prstGeom prst="rect">
            <a:avLst/>
          </a:prstGeom>
        </p:spPr>
      </p:pic>
      <p:sp>
        <p:nvSpPr>
          <p:cNvPr id="32" name="Text Placeholder 18">
            <a:extLst>
              <a:ext uri="{FF2B5EF4-FFF2-40B4-BE49-F238E27FC236}">
                <a16:creationId xmlns:a16="http://schemas.microsoft.com/office/drawing/2014/main" id="{63419F6A-CE1E-4922-BB21-41DE2BC73A3C}"/>
              </a:ext>
            </a:extLst>
          </p:cNvPr>
          <p:cNvSpPr>
            <a:spLocks noGrp="1"/>
          </p:cNvSpPr>
          <p:nvPr>
            <p:ph type="body" sz="half" idx="16"/>
          </p:nvPr>
        </p:nvSpPr>
        <p:spPr>
          <a:xfrm>
            <a:off x="6930111" y="45832"/>
            <a:ext cx="1725217" cy="712353"/>
          </a:xfrm>
        </p:spPr>
        <p:style>
          <a:lnRef idx="2">
            <a:schemeClr val="dk1"/>
          </a:lnRef>
          <a:fillRef idx="1">
            <a:schemeClr val="lt1"/>
          </a:fillRef>
          <a:effectRef idx="0">
            <a:schemeClr val="dk1"/>
          </a:effectRef>
          <a:fontRef idx="minor">
            <a:schemeClr val="dk1"/>
          </a:fontRef>
        </p:style>
        <p:txBody>
          <a:bodyPr/>
          <a:lstStyle/>
          <a:p>
            <a:pPr algn="ctr"/>
            <a:r>
              <a:rPr lang="en-US" sz="1400"/>
              <a:t>Investment</a:t>
            </a:r>
          </a:p>
          <a:p>
            <a:pPr algn="ctr"/>
            <a:r>
              <a:rPr lang="en-US" sz="1400"/>
              <a:t>$5.6B DOE, </a:t>
            </a:r>
          </a:p>
          <a:p>
            <a:pPr algn="ctr"/>
            <a:r>
              <a:rPr lang="en-US" sz="1400"/>
              <a:t>$1.1B International</a:t>
            </a:r>
          </a:p>
        </p:txBody>
      </p:sp>
      <p:sp>
        <p:nvSpPr>
          <p:cNvPr id="10" name="Title 9"/>
          <p:cNvSpPr>
            <a:spLocks noGrp="1"/>
          </p:cNvSpPr>
          <p:nvPr>
            <p:ph type="title"/>
          </p:nvPr>
        </p:nvSpPr>
        <p:spPr>
          <a:xfrm>
            <a:off x="454725" y="227559"/>
            <a:ext cx="5767844" cy="320908"/>
          </a:xfrm>
        </p:spPr>
        <p:txBody>
          <a:bodyPr/>
          <a:lstStyle/>
          <a:p>
            <a:r>
              <a:rPr lang="en-US" sz="1950"/>
              <a:t>Fermilab executes the P5 plan</a:t>
            </a:r>
            <a:endParaRPr lang="en-US" sz="1950">
              <a:highlight>
                <a:srgbClr val="FFFF00"/>
              </a:highlight>
            </a:endParaRPr>
          </a:p>
        </p:txBody>
      </p:sp>
      <p:sp>
        <p:nvSpPr>
          <p:cNvPr id="33" name="TextBox 1">
            <a:extLst>
              <a:ext uri="{FF2B5EF4-FFF2-40B4-BE49-F238E27FC236}">
                <a16:creationId xmlns:a16="http://schemas.microsoft.com/office/drawing/2014/main" id="{C6F5937C-5483-4CE4-B524-DDEC01386563}"/>
              </a:ext>
            </a:extLst>
          </p:cNvPr>
          <p:cNvSpPr txBox="1"/>
          <p:nvPr/>
        </p:nvSpPr>
        <p:spPr>
          <a:xfrm>
            <a:off x="7446628" y="1893788"/>
            <a:ext cx="1475122" cy="828940"/>
          </a:xfrm>
          <a:prstGeom prst="rect">
            <a:avLst/>
          </a:prstGeom>
        </p:spPr>
        <p:style>
          <a:lnRef idx="2">
            <a:schemeClr val="dk1"/>
          </a:lnRef>
          <a:fillRef idx="1">
            <a:schemeClr val="lt1"/>
          </a:fillRef>
          <a:effectRef idx="0">
            <a:schemeClr val="dk1"/>
          </a:effectRef>
          <a:fontRef idx="minor">
            <a:schemeClr val="dk1"/>
          </a:fontRef>
        </p:style>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4E4E4E"/>
                </a:solidFill>
                <a:effectLst/>
                <a:uLnTx/>
                <a:uFillTx/>
                <a:latin typeface="Arial"/>
                <a:ea typeface="+mn-ea"/>
                <a:cs typeface="+mn-cs"/>
              </a:rPr>
              <a:t>Other initiatives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4E4E4E"/>
                </a:solidFill>
                <a:effectLst/>
                <a:uLnTx/>
                <a:uFillTx/>
                <a:latin typeface="Arial"/>
                <a:ea typeface="+mn-ea"/>
                <a:cs typeface="+mn-cs"/>
              </a:rPr>
              <a:t>SBN - </a:t>
            </a:r>
            <a:r>
              <a:rPr kumimoji="0" lang="en-US" sz="1100" b="0" i="0" u="none" strike="noStrike" kern="1200" cap="none" spc="0" normalizeH="0" baseline="0" noProof="0">
                <a:ln>
                  <a:noFill/>
                </a:ln>
                <a:solidFill>
                  <a:srgbClr val="4E4E4E"/>
                </a:solidFill>
                <a:effectLst/>
                <a:uLnTx/>
                <a:uFillTx/>
                <a:latin typeface="Arial"/>
                <a:ea typeface="+mn-ea"/>
                <a:cs typeface="+mn-cs"/>
              </a:rPr>
              <a:t>$50M</a:t>
            </a:r>
            <a:endParaRPr kumimoji="0" lang="en-US" sz="1100" b="1" i="0" u="none" strike="noStrike" kern="1200" cap="none" spc="0" normalizeH="0" baseline="0" noProof="0">
              <a:ln>
                <a:noFill/>
              </a:ln>
              <a:solidFill>
                <a:srgbClr val="4E4E4E"/>
              </a:solidFill>
              <a:effectLst/>
              <a:uLnTx/>
              <a:uFillTx/>
              <a:latin typeface="Arial"/>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4E4E4E"/>
                </a:solidFill>
                <a:effectLst/>
                <a:uLnTx/>
                <a:uFillTx/>
                <a:latin typeface="Arial"/>
                <a:ea typeface="+mn-ea"/>
                <a:cs typeface="+mn-cs"/>
              </a:rPr>
              <a:t>MAGIS-100 - </a:t>
            </a:r>
            <a:r>
              <a:rPr kumimoji="0" lang="en-US" sz="1100" b="0" i="0" u="none" strike="noStrike" kern="1200" cap="none" spc="0" normalizeH="0" baseline="0" noProof="0">
                <a:ln>
                  <a:noFill/>
                </a:ln>
                <a:solidFill>
                  <a:srgbClr val="4E4E4E"/>
                </a:solidFill>
                <a:effectLst/>
                <a:uLnTx/>
                <a:uFillTx/>
                <a:latin typeface="Arial"/>
                <a:ea typeface="+mn-ea"/>
                <a:cs typeface="+mn-cs"/>
              </a:rPr>
              <a:t>$10.4M</a:t>
            </a:r>
            <a:endParaRPr kumimoji="0" lang="en-US" sz="1100" b="1" i="0" u="none" strike="noStrike" kern="1200" cap="none" spc="0" normalizeH="0" baseline="0" noProof="0">
              <a:ln>
                <a:noFill/>
              </a:ln>
              <a:solidFill>
                <a:srgbClr val="4E4E4E"/>
              </a:solidFill>
              <a:effectLst/>
              <a:uLnTx/>
              <a:uFillTx/>
              <a:latin typeface="Arial"/>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4E4E4E"/>
                </a:solidFill>
                <a:effectLst/>
                <a:uLnTx/>
                <a:uFillTx/>
                <a:latin typeface="Arial"/>
                <a:ea typeface="+mn-ea"/>
                <a:cs typeface="+mn-cs"/>
              </a:rPr>
              <a:t>SQMS - </a:t>
            </a:r>
            <a:r>
              <a:rPr kumimoji="0" lang="en-US" sz="1100" b="0" i="0" u="none" strike="noStrike" kern="1200" cap="none" spc="0" normalizeH="0" baseline="0" noProof="0">
                <a:ln>
                  <a:noFill/>
                </a:ln>
                <a:solidFill>
                  <a:srgbClr val="4E4E4E"/>
                </a:solidFill>
                <a:effectLst/>
                <a:uLnTx/>
                <a:uFillTx/>
                <a:latin typeface="Arial"/>
                <a:ea typeface="+mn-ea"/>
                <a:cs typeface="+mn-cs"/>
              </a:rPr>
              <a:t>$115M</a:t>
            </a:r>
            <a:endParaRPr kumimoji="0" lang="en-US" sz="1100" b="1" i="0" u="none" strike="noStrike" kern="1200" cap="none" spc="0" normalizeH="0" baseline="0" noProof="0">
              <a:ln>
                <a:noFill/>
              </a:ln>
              <a:solidFill>
                <a:srgbClr val="4E4E4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04BA631D-FFD3-4C9D-F079-977A85030080}"/>
              </a:ext>
            </a:extLst>
          </p:cNvPr>
          <p:cNvSpPr/>
          <p:nvPr/>
        </p:nvSpPr>
        <p:spPr>
          <a:xfrm>
            <a:off x="-69985" y="189364"/>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37" name="Content Placeholder 6">
            <a:extLst>
              <a:ext uri="{FF2B5EF4-FFF2-40B4-BE49-F238E27FC236}">
                <a16:creationId xmlns:a16="http://schemas.microsoft.com/office/drawing/2014/main" id="{414C58BD-7DDB-89A1-3A6A-9AFF4277E6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1258" t="24082" r="8569" b="15284"/>
          <a:stretch/>
        </p:blipFill>
        <p:spPr>
          <a:xfrm>
            <a:off x="4102772" y="83184"/>
            <a:ext cx="602881" cy="581727"/>
          </a:xfrm>
          <a:prstGeom prst="rect">
            <a:avLst/>
          </a:prstGeom>
        </p:spPr>
      </p:pic>
    </p:spTree>
    <p:extLst>
      <p:ext uri="{BB962C8B-B14F-4D97-AF65-F5344CB8AC3E}">
        <p14:creationId xmlns:p14="http://schemas.microsoft.com/office/powerpoint/2010/main" val="481142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44444" y="840293"/>
            <a:ext cx="4620631" cy="4049944"/>
          </a:xfrm>
        </p:spPr>
        <p:txBody>
          <a:bodyPr lIns="0" tIns="0" rIns="0" bIns="0" anchor="t"/>
          <a:lstStyle/>
          <a:p>
            <a:pPr marL="229870" indent="-229870">
              <a:buFont typeface="Arial" panose="020B0604020202020204" pitchFamily="34" charset="0"/>
              <a:buChar char="•"/>
            </a:pPr>
            <a:r>
              <a:rPr lang="en-US" sz="1500" b="1"/>
              <a:t>The US Particle Physics Community Study (Snowmass), led by Fermilab distinguished scientist Joel Butler, is close to completion;</a:t>
            </a:r>
            <a:r>
              <a:rPr lang="en-US" sz="1500"/>
              <a:t> opportune time to develop US strategy for timeframe beyond LBNF/DUNE/PIP-II  </a:t>
            </a:r>
          </a:p>
          <a:p>
            <a:pPr marL="0" indent="0">
              <a:buNone/>
            </a:pPr>
            <a:endParaRPr lang="en-US"/>
          </a:p>
          <a:p>
            <a:pPr marL="229870" indent="-229870">
              <a:buFont typeface="Arial" panose="020B0604020202020204" pitchFamily="34" charset="0"/>
              <a:buChar char="•"/>
            </a:pPr>
            <a:r>
              <a:rPr lang="en-US" sz="1500" b="1"/>
              <a:t>Great </a:t>
            </a:r>
            <a:r>
              <a:rPr lang="en-US" sz="1500" b="1" err="1"/>
              <a:t>labwide</a:t>
            </a:r>
            <a:r>
              <a:rPr lang="en-US" sz="1500" b="1"/>
              <a:t> leadership in Snowmass: </a:t>
            </a:r>
            <a:r>
              <a:rPr lang="en-US" sz="1500"/>
              <a:t>convenors, working group leaders, whitepaper contributors</a:t>
            </a:r>
          </a:p>
        </p:txBody>
      </p:sp>
      <p:sp>
        <p:nvSpPr>
          <p:cNvPr id="7" name="Title 6"/>
          <p:cNvSpPr>
            <a:spLocks noGrp="1"/>
          </p:cNvSpPr>
          <p:nvPr>
            <p:ph type="title"/>
          </p:nvPr>
        </p:nvSpPr>
        <p:spPr>
          <a:xfrm>
            <a:off x="393946" y="348339"/>
            <a:ext cx="8650294" cy="320908"/>
          </a:xfrm>
        </p:spPr>
        <p:txBody>
          <a:bodyPr/>
          <a:lstStyle/>
          <a:p>
            <a:r>
              <a:rPr lang="en-US" sz="2000" dirty="0">
                <a:latin typeface="Helvetica" panose="020B0604020202020204" pitchFamily="34" charset="0"/>
                <a:cs typeface="Helvetica" panose="020B0604020202020204" pitchFamily="34" charset="0"/>
              </a:rPr>
              <a:t>Securing a vibrant future for U.S. HEP:</a:t>
            </a:r>
            <a:br>
              <a:rPr lang="en-US" sz="2000" dirty="0">
                <a:latin typeface="Helvetica" panose="020B0604020202020204" pitchFamily="34" charset="0"/>
                <a:cs typeface="Helvetica" panose="020B0604020202020204" pitchFamily="34" charset="0"/>
              </a:rPr>
            </a:br>
            <a:r>
              <a:rPr lang="en-US" sz="2000" dirty="0"/>
              <a:t>Fermilab engages in community planning via Snowmass and next P5</a:t>
            </a:r>
            <a:endParaRPr lang="en-US" sz="2000" dirty="0">
              <a:highlight>
                <a:srgbClr val="FFFF00"/>
              </a:highlight>
            </a:endParaRPr>
          </a:p>
        </p:txBody>
      </p:sp>
      <p:sp>
        <p:nvSpPr>
          <p:cNvPr id="18" name="Content Placeholder 5">
            <a:extLst>
              <a:ext uri="{FF2B5EF4-FFF2-40B4-BE49-F238E27FC236}">
                <a16:creationId xmlns:a16="http://schemas.microsoft.com/office/drawing/2014/main" id="{7FBF33DF-9E67-482C-9DC1-9C2FB4E07C54}"/>
              </a:ext>
            </a:extLst>
          </p:cNvPr>
          <p:cNvSpPr txBox="1">
            <a:spLocks/>
          </p:cNvSpPr>
          <p:nvPr/>
        </p:nvSpPr>
        <p:spPr>
          <a:xfrm>
            <a:off x="339733" y="3364519"/>
            <a:ext cx="8483041" cy="1220904"/>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2575" marR="0" lvl="1" indent="0" algn="l" defTabSz="457200" rtl="0" eaLnBrk="1" fontAlgn="base" latinLnBrk="0" hangingPunct="1">
              <a:lnSpc>
                <a:spcPct val="100000"/>
              </a:lnSpc>
              <a:spcBef>
                <a:spcPts val="300"/>
              </a:spcBef>
              <a:spcAft>
                <a:spcPct val="0"/>
              </a:spcAft>
              <a:buClrTx/>
              <a:buSzTx/>
              <a:buFont typeface="Arial" charset="0"/>
              <a:buNone/>
              <a:tabLst/>
              <a:defRPr/>
            </a:pPr>
            <a:endParaRPr kumimoji="0" lang="en-US" sz="1400" b="0" i="0" u="none" strike="noStrike" kern="1200" cap="none" spc="0" normalizeH="0" baseline="0" noProof="0">
              <a:ln>
                <a:noFill/>
              </a:ln>
              <a:solidFill>
                <a:srgbClr val="505050"/>
              </a:solidFill>
              <a:effectLst/>
              <a:uLnTx/>
              <a:uFillTx/>
              <a:latin typeface="Helvetica"/>
              <a:ea typeface="ＭＳ Ｐゴシック" charset="0"/>
            </a:endParaRPr>
          </a:p>
          <a:p>
            <a:pPr marL="230188" marR="0" lvl="0" indent="-230188" algn="l" defTabSz="4572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500" b="1" i="0" u="none" strike="noStrike" kern="1200" cap="none" spc="0" normalizeH="0" baseline="0" noProof="0">
                <a:ln>
                  <a:noFill/>
                </a:ln>
                <a:solidFill>
                  <a:srgbClr val="505050"/>
                </a:solidFill>
                <a:effectLst/>
                <a:uLnTx/>
                <a:uFillTx/>
                <a:latin typeface="Helvetica"/>
              </a:rPr>
              <a:t>Two Fermilab working groups in preparation for the next P5</a:t>
            </a:r>
          </a:p>
          <a:p>
            <a:pPr marL="512763" marR="0" lvl="1" indent="-230188" algn="l" defTabSz="457200" rtl="0" eaLnBrk="1" fontAlgn="base" latinLnBrk="0" hangingPunct="1">
              <a:lnSpc>
                <a:spcPct val="100000"/>
              </a:lnSpc>
              <a:spcBef>
                <a:spcPts val="300"/>
              </a:spcBef>
              <a:spcAft>
                <a:spcPct val="0"/>
              </a:spcAft>
              <a:buClrTx/>
              <a:buSzTx/>
              <a:buFont typeface="System Font Regular"/>
              <a:buChar char="-"/>
              <a:tabLst/>
              <a:defRPr/>
            </a:pPr>
            <a:r>
              <a:rPr kumimoji="0" lang="en-US" sz="1400" b="0" i="0" u="none" strike="noStrike" kern="1200" cap="none" spc="0" normalizeH="0" baseline="0" noProof="0">
                <a:ln>
                  <a:noFill/>
                </a:ln>
                <a:solidFill>
                  <a:srgbClr val="505050"/>
                </a:solidFill>
                <a:effectLst/>
                <a:uLnTx/>
                <a:uFillTx/>
                <a:latin typeface="Helvetica"/>
                <a:ea typeface="ＭＳ Ｐゴシック" charset="0"/>
              </a:rPr>
              <a:t>Science Priorities Working Group, chaired by Jim Amundson</a:t>
            </a:r>
          </a:p>
          <a:p>
            <a:pPr marL="512763" marR="0" lvl="1" indent="-230188" algn="l" defTabSz="457200" rtl="0" eaLnBrk="1" fontAlgn="base" latinLnBrk="0" hangingPunct="1">
              <a:lnSpc>
                <a:spcPct val="100000"/>
              </a:lnSpc>
              <a:spcBef>
                <a:spcPts val="300"/>
              </a:spcBef>
              <a:spcAft>
                <a:spcPct val="0"/>
              </a:spcAft>
              <a:buClrTx/>
              <a:buSzTx/>
              <a:buFont typeface="System Font Regular"/>
              <a:buChar char="-"/>
              <a:tabLst/>
              <a:defRPr/>
            </a:pPr>
            <a:r>
              <a:rPr kumimoji="0" lang="en-US" sz="1400" b="0" i="0" u="none" strike="noStrike" kern="1200" cap="none" spc="0" normalizeH="0" baseline="0" noProof="0">
                <a:ln>
                  <a:noFill/>
                </a:ln>
                <a:solidFill>
                  <a:srgbClr val="505050"/>
                </a:solidFill>
                <a:effectLst/>
                <a:uLnTx/>
                <a:uFillTx/>
                <a:latin typeface="Helvetica"/>
                <a:ea typeface="ＭＳ Ｐゴシック" charset="0"/>
              </a:rPr>
              <a:t>Proton Intensity Upgrade Central Design Group, chaired by Steve Brice and Brenna Flaugher</a:t>
            </a:r>
          </a:p>
        </p:txBody>
      </p:sp>
      <p:sp>
        <p:nvSpPr>
          <p:cNvPr id="9" name="Rectangle 8">
            <a:extLst>
              <a:ext uri="{FF2B5EF4-FFF2-40B4-BE49-F238E27FC236}">
                <a16:creationId xmlns:a16="http://schemas.microsoft.com/office/drawing/2014/main" id="{6E305CF7-F4BF-696F-78A4-869494D596D8}"/>
              </a:ext>
            </a:extLst>
          </p:cNvPr>
          <p:cNvSpPr/>
          <p:nvPr/>
        </p:nvSpPr>
        <p:spPr>
          <a:xfrm>
            <a:off x="-69985" y="189364"/>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Date Placeholder 1">
            <a:extLst>
              <a:ext uri="{FF2B5EF4-FFF2-40B4-BE49-F238E27FC236}">
                <a16:creationId xmlns:a16="http://schemas.microsoft.com/office/drawing/2014/main" id="{03703B64-874C-461A-B60C-9E94CF9B969F}"/>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6B72DD3-3289-4CC9-852E-FD32B56D8758}"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8" name="Footer Placeholder 7">
            <a:extLst>
              <a:ext uri="{FF2B5EF4-FFF2-40B4-BE49-F238E27FC236}">
                <a16:creationId xmlns:a16="http://schemas.microsoft.com/office/drawing/2014/main" id="{20B0E954-B722-4449-9AFF-728EA3F9D4A4}"/>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10" name="Slide Number Placeholder 9">
            <a:extLst>
              <a:ext uri="{FF2B5EF4-FFF2-40B4-BE49-F238E27FC236}">
                <a16:creationId xmlns:a16="http://schemas.microsoft.com/office/drawing/2014/main" id="{3E81EC52-E3A8-4BC4-824E-3E082B7F9ECF}"/>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35</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11" name="TextBox 10">
            <a:extLst>
              <a:ext uri="{FF2B5EF4-FFF2-40B4-BE49-F238E27FC236}">
                <a16:creationId xmlns:a16="http://schemas.microsoft.com/office/drawing/2014/main" id="{AF7DFEDA-6F84-40A8-840F-047B2420EF02}"/>
              </a:ext>
            </a:extLst>
          </p:cNvPr>
          <p:cNvSpPr txBox="1"/>
          <p:nvPr/>
        </p:nvSpPr>
        <p:spPr>
          <a:xfrm>
            <a:off x="5340669" y="750228"/>
            <a:ext cx="3646140" cy="1184940"/>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t>July</a:t>
            </a:r>
            <a:r>
              <a:rPr kumimoji="0" lang="en-US" sz="1050" b="0"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t> – Final meeting of the Snowmass Community Planning Exercise</a:t>
            </a:r>
          </a:p>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3087"/>
                </a:solidFill>
                <a:effectLst/>
                <a:uLnTx/>
                <a:uFillTx/>
                <a:latin typeface="Helvetica" panose="020B0604020202020204" pitchFamily="34" charset="0"/>
                <a:cs typeface="Helvetica" panose="020B0604020202020204" pitchFamily="34" charset="0"/>
              </a:rPr>
              <a:t>September</a:t>
            </a:r>
            <a:r>
              <a:rPr kumimoji="0" lang="en-US" sz="1050" b="0" i="0" u="none" strike="noStrike" kern="1200" cap="none" spc="0" normalizeH="0" baseline="0" noProof="0">
                <a:ln>
                  <a:noFill/>
                </a:ln>
                <a:solidFill>
                  <a:srgbClr val="003087"/>
                </a:solidFill>
                <a:effectLst/>
                <a:uLnTx/>
                <a:uFillTx/>
                <a:latin typeface="Helvetica" panose="020B0604020202020204" pitchFamily="34" charset="0"/>
                <a:cs typeface="Helvetica" panose="020B0604020202020204" pitchFamily="34" charset="0"/>
              </a:rPr>
              <a:t> – Draft Executive Summary and Report Summary</a:t>
            </a:r>
          </a:p>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t>October-November</a:t>
            </a:r>
            <a:r>
              <a:rPr kumimoji="0" lang="en-US" sz="1050" b="0"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rPr>
              <a:t> – Snowmass Book finalized as input to P5</a:t>
            </a:r>
            <a:endParaRPr kumimoji="0" lang="en-US" sz="900" b="0"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endParaRPr>
          </a:p>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3087"/>
              </a:solidFill>
              <a:effectLst/>
              <a:uLnTx/>
              <a:uFillTx/>
              <a:latin typeface="Helvetica" panose="020B0604020202020204" pitchFamily="34" charset="0"/>
              <a:ea typeface="Geneva" charset="0"/>
              <a:cs typeface="Helvetica" panose="020B0604020202020204" pitchFamily="34" charset="0"/>
            </a:endParaRPr>
          </a:p>
        </p:txBody>
      </p:sp>
      <p:pic>
        <p:nvPicPr>
          <p:cNvPr id="12" name="Picture 11" descr="A collage of two people&#10;&#10;Description automatically generated with medium confidence">
            <a:extLst>
              <a:ext uri="{FF2B5EF4-FFF2-40B4-BE49-F238E27FC236}">
                <a16:creationId xmlns:a16="http://schemas.microsoft.com/office/drawing/2014/main" id="{373017F5-2A7C-4F59-B5FC-1EFC5E590E4F}"/>
              </a:ext>
            </a:extLst>
          </p:cNvPr>
          <p:cNvPicPr>
            <a:picLocks noChangeAspect="1"/>
          </p:cNvPicPr>
          <p:nvPr/>
        </p:nvPicPr>
        <p:blipFill rotWithShape="1">
          <a:blip r:embed="rId3"/>
          <a:srcRect l="71987" r="4748"/>
          <a:stretch/>
        </p:blipFill>
        <p:spPr>
          <a:xfrm>
            <a:off x="7904765" y="2346582"/>
            <a:ext cx="652974" cy="988837"/>
          </a:xfrm>
          <a:prstGeom prst="rect">
            <a:avLst/>
          </a:prstGeom>
        </p:spPr>
      </p:pic>
      <p:pic>
        <p:nvPicPr>
          <p:cNvPr id="13" name="Picture 12" descr="A collage of a person&#10;&#10;Description automatically generated with medium confidence">
            <a:extLst>
              <a:ext uri="{FF2B5EF4-FFF2-40B4-BE49-F238E27FC236}">
                <a16:creationId xmlns:a16="http://schemas.microsoft.com/office/drawing/2014/main" id="{E219B1AC-870C-4A32-B477-F768E6DAB1D1}"/>
              </a:ext>
            </a:extLst>
          </p:cNvPr>
          <p:cNvPicPr>
            <a:picLocks noChangeAspect="1"/>
          </p:cNvPicPr>
          <p:nvPr/>
        </p:nvPicPr>
        <p:blipFill rotWithShape="1">
          <a:blip r:embed="rId4"/>
          <a:srcRect l="73686" r="2450"/>
          <a:stretch/>
        </p:blipFill>
        <p:spPr>
          <a:xfrm>
            <a:off x="5070813" y="2340905"/>
            <a:ext cx="594032" cy="932211"/>
          </a:xfrm>
          <a:prstGeom prst="rect">
            <a:avLst/>
          </a:prstGeom>
        </p:spPr>
      </p:pic>
      <p:pic>
        <p:nvPicPr>
          <p:cNvPr id="15" name="Picture 14" descr="A picture containing application&#10;&#10;Description automatically generated">
            <a:extLst>
              <a:ext uri="{FF2B5EF4-FFF2-40B4-BE49-F238E27FC236}">
                <a16:creationId xmlns:a16="http://schemas.microsoft.com/office/drawing/2014/main" id="{63D55FCD-C9B6-46CA-8B38-70DBDFBCB1CD}"/>
              </a:ext>
            </a:extLst>
          </p:cNvPr>
          <p:cNvPicPr>
            <a:picLocks noChangeAspect="1"/>
          </p:cNvPicPr>
          <p:nvPr/>
        </p:nvPicPr>
        <p:blipFill rotWithShape="1">
          <a:blip r:embed="rId5"/>
          <a:srcRect l="2184" r="71615"/>
          <a:stretch/>
        </p:blipFill>
        <p:spPr>
          <a:xfrm>
            <a:off x="5759345" y="2333157"/>
            <a:ext cx="743579" cy="1002262"/>
          </a:xfrm>
          <a:prstGeom prst="rect">
            <a:avLst/>
          </a:prstGeom>
        </p:spPr>
      </p:pic>
      <p:pic>
        <p:nvPicPr>
          <p:cNvPr id="16" name="Picture 15" descr="A group of people smiling&#10;&#10;Description automatically generated with low confidence">
            <a:extLst>
              <a:ext uri="{FF2B5EF4-FFF2-40B4-BE49-F238E27FC236}">
                <a16:creationId xmlns:a16="http://schemas.microsoft.com/office/drawing/2014/main" id="{1AD08AFF-1BB3-4882-8A56-1086D0B020AE}"/>
              </a:ext>
            </a:extLst>
          </p:cNvPr>
          <p:cNvPicPr>
            <a:picLocks noChangeAspect="1"/>
          </p:cNvPicPr>
          <p:nvPr/>
        </p:nvPicPr>
        <p:blipFill rotWithShape="1">
          <a:blip r:embed="rId6"/>
          <a:srcRect l="36914" r="39224"/>
          <a:stretch/>
        </p:blipFill>
        <p:spPr>
          <a:xfrm>
            <a:off x="7165623" y="2333157"/>
            <a:ext cx="657037" cy="939959"/>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EB58FAD3-CC93-43A8-85E4-36B05747290B}"/>
              </a:ext>
            </a:extLst>
          </p:cNvPr>
          <p:cNvPicPr>
            <a:picLocks noChangeAspect="1"/>
          </p:cNvPicPr>
          <p:nvPr/>
        </p:nvPicPr>
        <p:blipFill rotWithShape="1">
          <a:blip r:embed="rId7"/>
          <a:srcRect l="76175" r="1393"/>
          <a:stretch/>
        </p:blipFill>
        <p:spPr>
          <a:xfrm>
            <a:off x="6523178" y="2402086"/>
            <a:ext cx="615467" cy="871030"/>
          </a:xfrm>
          <a:prstGeom prst="rect">
            <a:avLst/>
          </a:prstGeom>
        </p:spPr>
      </p:pic>
      <p:pic>
        <p:nvPicPr>
          <p:cNvPr id="19" name="Picture 4" descr="Snowmass21">
            <a:extLst>
              <a:ext uri="{FF2B5EF4-FFF2-40B4-BE49-F238E27FC236}">
                <a16:creationId xmlns:a16="http://schemas.microsoft.com/office/drawing/2014/main" id="{A6D6F7E7-1E2A-4506-B02B-0310A30161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3178" y="1707438"/>
            <a:ext cx="822339" cy="520468"/>
          </a:xfrm>
          <a:prstGeom prst="rect">
            <a:avLst/>
          </a:prstGeom>
          <a:noFill/>
          <a:extLst>
            <a:ext uri="{909E8E84-426E-40DD-AFC4-6F175D3DCCD1}">
              <a14:hiddenFill xmlns:a14="http://schemas.microsoft.com/office/drawing/2010/main">
                <a:solidFill>
                  <a:srgbClr val="FFFFFF"/>
                </a:solidFill>
              </a14:hiddenFill>
            </a:ext>
          </a:extLst>
        </p:spPr>
      </p:pic>
      <p:pic>
        <p:nvPicPr>
          <p:cNvPr id="20" name="Content Placeholder 6">
            <a:extLst>
              <a:ext uri="{FF2B5EF4-FFF2-40B4-BE49-F238E27FC236}">
                <a16:creationId xmlns:a16="http://schemas.microsoft.com/office/drawing/2014/main" id="{9EAFA3DF-72A2-44CC-B00A-2432F7E0F47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4403" t="23578" r="9961" b="13621"/>
          <a:stretch/>
        </p:blipFill>
        <p:spPr>
          <a:xfrm>
            <a:off x="181205" y="3570694"/>
            <a:ext cx="312907" cy="295990"/>
          </a:xfrm>
          <a:prstGeom prst="rect">
            <a:avLst/>
          </a:prstGeom>
          <a:ln>
            <a:noFill/>
          </a:ln>
        </p:spPr>
      </p:pic>
    </p:spTree>
    <p:extLst>
      <p:ext uri="{BB962C8B-B14F-4D97-AF65-F5344CB8AC3E}">
        <p14:creationId xmlns:p14="http://schemas.microsoft.com/office/powerpoint/2010/main" val="155095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B16048-6DBD-0741-8782-04E764E688BD}"/>
              </a:ext>
            </a:extLst>
          </p:cNvPr>
          <p:cNvSpPr>
            <a:spLocks noGrp="1"/>
          </p:cNvSpPr>
          <p:nvPr>
            <p:ph idx="1"/>
          </p:nvPr>
        </p:nvSpPr>
        <p:spPr>
          <a:xfrm>
            <a:off x="294484" y="856456"/>
            <a:ext cx="8734355" cy="3641487"/>
          </a:xfrm>
        </p:spPr>
        <p:txBody>
          <a:bodyPr lIns="0" tIns="0" rIns="0" bIns="0" anchor="t"/>
          <a:lstStyle/>
          <a:p>
            <a:r>
              <a:rPr lang="en-US" sz="1600" dirty="0">
                <a:solidFill>
                  <a:schemeClr val="accent6"/>
                </a:solidFill>
                <a:latin typeface="Helvetica" panose="020B0604020202020204" pitchFamily="34" charset="0"/>
                <a:cs typeface="Helvetica" panose="020B0604020202020204" pitchFamily="34" charset="0"/>
              </a:rPr>
              <a:t>Our mission is strong, compelling and beautiful! Our community is world-class!</a:t>
            </a:r>
            <a:endParaRPr lang="en-US" sz="1600" dirty="0">
              <a:solidFill>
                <a:schemeClr val="accent6"/>
              </a:solidFill>
              <a:effectLst/>
              <a:latin typeface="Helvetica" panose="020B0604020202020204" pitchFamily="34" charset="0"/>
              <a:ea typeface="Calibri" panose="020F0502020204030204" pitchFamily="34" charset="0"/>
              <a:cs typeface="Helvetica" panose="020B0604020202020204" pitchFamily="34" charset="0"/>
            </a:endParaRPr>
          </a:p>
          <a:p>
            <a:r>
              <a:rPr lang="en-US" sz="1600" dirty="0">
                <a:solidFill>
                  <a:schemeClr val="accent6"/>
                </a:solidFill>
                <a:effectLst/>
                <a:latin typeface="Helvetica" panose="020B0604020202020204" pitchFamily="34" charset="0"/>
                <a:ea typeface="Calibri" panose="020F0502020204030204" pitchFamily="34" charset="0"/>
                <a:cs typeface="Helvetica" panose="020B0604020202020204" pitchFamily="34" charset="0"/>
              </a:rPr>
              <a:t>Fermilab, </a:t>
            </a:r>
            <a:r>
              <a:rPr lang="en-US" sz="1600" dirty="0">
                <a:solidFill>
                  <a:schemeClr val="accent6"/>
                </a:solidFill>
              </a:rPr>
              <a:t>along with its national &amp; international partners, </a:t>
            </a:r>
            <a:r>
              <a:rPr lang="en-US" sz="1600" dirty="0">
                <a:solidFill>
                  <a:schemeClr val="accent6"/>
                </a:solidFill>
                <a:effectLst/>
                <a:latin typeface="Helvetica" panose="020B0604020202020204" pitchFamily="34" charset="0"/>
                <a:ea typeface="Calibri" panose="020F0502020204030204" pitchFamily="34" charset="0"/>
                <a:cs typeface="Helvetica" panose="020B0604020202020204" pitchFamily="34" charset="0"/>
              </a:rPr>
              <a:t>remains laser-focused on executing the P5 vision </a:t>
            </a:r>
            <a:endParaRPr lang="en-US" sz="1600" dirty="0">
              <a:solidFill>
                <a:schemeClr val="accent6"/>
              </a:solidFill>
            </a:endParaRPr>
          </a:p>
          <a:p>
            <a:pPr lvl="1"/>
            <a:r>
              <a:rPr lang="en-US" dirty="0">
                <a:solidFill>
                  <a:schemeClr val="accent6"/>
                </a:solidFill>
                <a:latin typeface="Helvetica" panose="020B0604020202020204" pitchFamily="34" charset="0"/>
                <a:cs typeface="Helvetica" panose="020B0604020202020204" pitchFamily="34" charset="0"/>
              </a:rPr>
              <a:t>LBNF/DUNE is the first internationally conceived, constructed, and operated mega-science project hosted by the Department of Energy on US soil and Fermilab’s </a:t>
            </a:r>
            <a:r>
              <a:rPr lang="en-US" dirty="0">
                <a:solidFill>
                  <a:schemeClr val="accent6"/>
                </a:solidFill>
              </a:rPr>
              <a:t>highest priority </a:t>
            </a:r>
          </a:p>
          <a:p>
            <a:pPr lvl="1"/>
            <a:r>
              <a:rPr lang="en-US" dirty="0">
                <a:solidFill>
                  <a:schemeClr val="accent6"/>
                </a:solidFill>
              </a:rPr>
              <a:t>Through partnerships, we are building a highly capable, world leading neutrino program, which secures US leadership in a key element of the global particle physics program</a:t>
            </a:r>
            <a:endParaRPr lang="en-US" sz="1600" dirty="0">
              <a:solidFill>
                <a:schemeClr val="accent6"/>
              </a:solidFill>
              <a:latin typeface="Helvetica" panose="020B0604020202020204" pitchFamily="34" charset="0"/>
              <a:ea typeface="Calibri" panose="020F0502020204030204" pitchFamily="34" charset="0"/>
              <a:cs typeface="Helvetica" panose="020B0604020202020204" pitchFamily="34" charset="0"/>
            </a:endParaRPr>
          </a:p>
          <a:p>
            <a:r>
              <a:rPr lang="en-US" sz="1600" dirty="0">
                <a:solidFill>
                  <a:schemeClr val="accent6"/>
                </a:solidFill>
                <a:effectLst/>
                <a:latin typeface="Helvetica" panose="020B0604020202020204" pitchFamily="34" charset="0"/>
                <a:ea typeface="Calibri" panose="020F0502020204030204" pitchFamily="34" charset="0"/>
                <a:cs typeface="Helvetica" panose="020B0604020202020204" pitchFamily="34" charset="0"/>
              </a:rPr>
              <a:t>Going forward: </a:t>
            </a:r>
          </a:p>
          <a:p>
            <a:pPr lvl="1"/>
            <a:r>
              <a:rPr lang="en-US" dirty="0">
                <a:solidFill>
                  <a:schemeClr val="accent6"/>
                </a:solidFill>
              </a:rPr>
              <a:t>Actively involved in Snowmass toward the next P5 Plan </a:t>
            </a:r>
          </a:p>
          <a:p>
            <a:pPr lvl="1"/>
            <a:r>
              <a:rPr lang="en-US" dirty="0">
                <a:solidFill>
                  <a:schemeClr val="accent6"/>
                </a:solidFill>
                <a:effectLst/>
                <a:latin typeface="Helvetica" panose="020B0604020202020204" pitchFamily="34" charset="0"/>
                <a:ea typeface="Calibri" panose="020F0502020204030204" pitchFamily="34" charset="0"/>
                <a:cs typeface="Helvetica" panose="020B0604020202020204" pitchFamily="34" charset="0"/>
              </a:rPr>
              <a:t>The intellectual vitality and open and inclusive culture of Fermilab are essential for the health of our field</a:t>
            </a:r>
          </a:p>
          <a:p>
            <a:r>
              <a:rPr lang="en-US" sz="1600" dirty="0">
                <a:solidFill>
                  <a:schemeClr val="accent6"/>
                </a:solidFill>
                <a:latin typeface="Helvetica" panose="020B0604020202020204" pitchFamily="34" charset="0"/>
                <a:ea typeface="Calibri" panose="020F0502020204030204" pitchFamily="34" charset="0"/>
                <a:cs typeface="Helvetica" panose="020B0604020202020204" pitchFamily="34" charset="0"/>
              </a:rPr>
              <a:t>By </a:t>
            </a:r>
            <a:r>
              <a:rPr lang="en-US" sz="1600" dirty="0">
                <a:solidFill>
                  <a:schemeClr val="accent6"/>
                </a:solidFill>
                <a:effectLst/>
                <a:latin typeface="Helvetica" panose="020B0604020202020204" pitchFamily="34" charset="0"/>
                <a:ea typeface="Calibri" panose="020F0502020204030204" pitchFamily="34" charset="0"/>
                <a:cs typeface="Helvetica" panose="020B0604020202020204" pitchFamily="34" charset="0"/>
              </a:rPr>
              <a:t>defining a bold yet realistic vision and a new strategic plan, together we can ensure that US remains a global leader in High Energy Physics</a:t>
            </a:r>
          </a:p>
          <a:p>
            <a:endParaRPr lang="en-US" sz="1600" dirty="0">
              <a:effectLst/>
              <a:latin typeface="Helvetica" panose="020B0604020202020204" pitchFamily="34" charset="0"/>
              <a:ea typeface="Calibri" panose="020F0502020204030204" pitchFamily="34" charset="0"/>
              <a:cs typeface="Helvetica" panose="020B0604020202020204" pitchFamily="34" charset="0"/>
            </a:endParaRPr>
          </a:p>
          <a:p>
            <a:pPr marL="0" indent="0">
              <a:buNone/>
            </a:pPr>
            <a:endParaRPr lang="en-US" sz="1600" dirty="0">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3" name="Title 2">
            <a:extLst>
              <a:ext uri="{FF2B5EF4-FFF2-40B4-BE49-F238E27FC236}">
                <a16:creationId xmlns:a16="http://schemas.microsoft.com/office/drawing/2014/main" id="{043DAE77-1715-D44B-8BE6-356C3F496902}"/>
              </a:ext>
            </a:extLst>
          </p:cNvPr>
          <p:cNvSpPr>
            <a:spLocks noGrp="1"/>
          </p:cNvSpPr>
          <p:nvPr>
            <p:ph type="title"/>
          </p:nvPr>
        </p:nvSpPr>
        <p:spPr>
          <a:xfrm>
            <a:off x="429417" y="253263"/>
            <a:ext cx="8575645" cy="320908"/>
          </a:xfrm>
        </p:spPr>
        <p:txBody>
          <a:bodyPr/>
          <a:lstStyle/>
          <a:p>
            <a:r>
              <a:rPr lang="en-US" sz="1950" dirty="0"/>
              <a:t>Summary</a:t>
            </a:r>
            <a:r>
              <a:rPr lang="en-US" dirty="0"/>
              <a:t> </a:t>
            </a:r>
          </a:p>
        </p:txBody>
      </p:sp>
      <p:sp>
        <p:nvSpPr>
          <p:cNvPr id="4" name="Date Placeholder 3">
            <a:extLst>
              <a:ext uri="{FF2B5EF4-FFF2-40B4-BE49-F238E27FC236}">
                <a16:creationId xmlns:a16="http://schemas.microsoft.com/office/drawing/2014/main" id="{9528430C-3535-0E4E-A3A2-2B4EB7F337C1}"/>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EABA4325-6225-4F4D-9A7C-E06036C7F623}"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EC78098C-8E5E-5148-A837-4F067186AF69}"/>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pic>
        <p:nvPicPr>
          <p:cNvPr id="11" name="Picture 10" descr="A close-up of a building&#10;&#10;Description automatically generated with low confidence">
            <a:extLst>
              <a:ext uri="{FF2B5EF4-FFF2-40B4-BE49-F238E27FC236}">
                <a16:creationId xmlns:a16="http://schemas.microsoft.com/office/drawing/2014/main" id="{ADE01DE3-1A78-8848-8BC0-751E54C258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5756" y="111655"/>
            <a:ext cx="1385112" cy="1012870"/>
          </a:xfrm>
          <a:prstGeom prst="rect">
            <a:avLst/>
          </a:prstGeom>
        </p:spPr>
      </p:pic>
      <p:sp>
        <p:nvSpPr>
          <p:cNvPr id="6" name="Slide Number Placeholder 5">
            <a:extLst>
              <a:ext uri="{FF2B5EF4-FFF2-40B4-BE49-F238E27FC236}">
                <a16:creationId xmlns:a16="http://schemas.microsoft.com/office/drawing/2014/main" id="{80B19E82-BA8A-F771-9C5E-266EAD8379FD}"/>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36</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10" name="TextBox 9">
            <a:extLst>
              <a:ext uri="{FF2B5EF4-FFF2-40B4-BE49-F238E27FC236}">
                <a16:creationId xmlns:a16="http://schemas.microsoft.com/office/drawing/2014/main" id="{E720E243-CF9E-425F-8674-2D493162DDF8}"/>
              </a:ext>
            </a:extLst>
          </p:cNvPr>
          <p:cNvSpPr txBox="1"/>
          <p:nvPr/>
        </p:nvSpPr>
        <p:spPr>
          <a:xfrm>
            <a:off x="33131" y="4561843"/>
            <a:ext cx="9077737" cy="600101"/>
          </a:xfrm>
          <a:prstGeom prst="rect">
            <a:avLst/>
          </a:prstGeom>
          <a:solidFill>
            <a:srgbClr val="004C97"/>
          </a:solidFill>
        </p:spPr>
        <p:txBody>
          <a:bodyPr wrap="square" anchor="t">
            <a:spAutoFit/>
          </a:bodyPr>
          <a:lstStyle/>
          <a:p>
            <a:pPr marL="0" marR="0" lvl="0" indent="0" algn="ctr" defTabSz="457200" rtl="0" eaLnBrk="1" fontAlgn="base" latinLnBrk="0" hangingPunct="1">
              <a:lnSpc>
                <a:spcPct val="107000"/>
              </a:lnSpc>
              <a:spcBef>
                <a:spcPts val="0"/>
              </a:spcBef>
              <a:spcAft>
                <a:spcPts val="0"/>
              </a:spcAft>
              <a:buClrTx/>
              <a:buSzTx/>
              <a:buFontTx/>
              <a:buNone/>
              <a:tabLst/>
              <a:defRPr/>
            </a:pPr>
            <a:r>
              <a:rPr lang="en-US" sz="1600" b="1" i="1" dirty="0">
                <a:solidFill>
                  <a:srgbClr val="FFFFFF"/>
                </a:solidFill>
                <a:latin typeface="Helvetica" panose="020B0604020202020204" pitchFamily="34" charset="0"/>
                <a:ea typeface="Arial" panose="020B0604020202020204" pitchFamily="34" charset="0"/>
                <a:cs typeface="Helvetica" panose="020B0604020202020204" pitchFamily="34" charset="0"/>
              </a:rPr>
              <a:t>We are grateful to the HEP community’s commitment to the P5 vision and strong support from DOE and our International Partners</a:t>
            </a:r>
            <a:endParaRPr kumimoji="0" lang="en-US" sz="1600" b="1" i="1" u="none" strike="noStrike" kern="1200" cap="none" spc="0" normalizeH="0" baseline="0" noProof="0" dirty="0">
              <a:ln>
                <a:noFill/>
              </a:ln>
              <a:solidFill>
                <a:srgbClr val="FFFFFF"/>
              </a:solidFill>
              <a:effectLst/>
              <a:uLnTx/>
              <a:uFillTx/>
              <a:latin typeface="Helvetica" panose="020B0604020202020204" pitchFamily="34" charset="0"/>
              <a:ea typeface="Arial" panose="020B0604020202020204" pitchFamily="34" charset="0"/>
              <a:cs typeface="Helvetica" panose="020B0604020202020204" pitchFamily="34" charset="0"/>
            </a:endParaRPr>
          </a:p>
        </p:txBody>
      </p:sp>
      <p:sp>
        <p:nvSpPr>
          <p:cNvPr id="12" name="Rectangle 11">
            <a:extLst>
              <a:ext uri="{FF2B5EF4-FFF2-40B4-BE49-F238E27FC236}">
                <a16:creationId xmlns:a16="http://schemas.microsoft.com/office/drawing/2014/main" id="{E629A8FF-A638-F194-1BF6-8F80F0915E5E}"/>
              </a:ext>
            </a:extLst>
          </p:cNvPr>
          <p:cNvSpPr/>
          <p:nvPr/>
        </p:nvSpPr>
        <p:spPr>
          <a:xfrm>
            <a:off x="-69985" y="189364"/>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37774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9F266C-530A-6245-80C4-ECDF6CA25675}"/>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B648A71D-EE16-49F4-8ADD-D8185FA690A6}"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a typeface="Geneva" charset="0"/>
            </a:endParaRPr>
          </a:p>
        </p:txBody>
      </p:sp>
      <p:sp>
        <p:nvSpPr>
          <p:cNvPr id="3" name="Footer Placeholder 2">
            <a:extLst>
              <a:ext uri="{FF2B5EF4-FFF2-40B4-BE49-F238E27FC236}">
                <a16:creationId xmlns:a16="http://schemas.microsoft.com/office/drawing/2014/main" id="{47EB9580-6802-B641-B130-E2FE9D419B6A}"/>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pic>
        <p:nvPicPr>
          <p:cNvPr id="7" name="Picture 6" descr="A picture containing sky, outdoor&#10;&#10;Description automatically generated">
            <a:extLst>
              <a:ext uri="{FF2B5EF4-FFF2-40B4-BE49-F238E27FC236}">
                <a16:creationId xmlns:a16="http://schemas.microsoft.com/office/drawing/2014/main" id="{91BA61DC-EB9B-E344-A6F9-C0880FEB85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08760"/>
            <a:ext cx="9144000" cy="6873240"/>
          </a:xfrm>
          <a:prstGeom prst="rect">
            <a:avLst/>
          </a:prstGeom>
        </p:spPr>
      </p:pic>
      <p:sp>
        <p:nvSpPr>
          <p:cNvPr id="9" name="TextBox 8">
            <a:extLst>
              <a:ext uri="{FF2B5EF4-FFF2-40B4-BE49-F238E27FC236}">
                <a16:creationId xmlns:a16="http://schemas.microsoft.com/office/drawing/2014/main" id="{9D086626-ADD7-1847-AF98-8AA190EE5793}"/>
              </a:ext>
            </a:extLst>
          </p:cNvPr>
          <p:cNvSpPr txBox="1"/>
          <p:nvPr/>
        </p:nvSpPr>
        <p:spPr>
          <a:xfrm>
            <a:off x="5892800" y="4301080"/>
            <a:ext cx="3108960" cy="115416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Helvetica" pitchFamily="2" charset="0"/>
                <a:ea typeface="Geneva" charset="0"/>
              </a:rPr>
              <a:t>Wilson Hall and IERC at dawn. The sloped roof on IERC is intended to mimic the curve of Wilson Hall rotated 90 degrees; this is especially evident when the image of IERC is doubled in the reflecting pond. Photo credit: Brian Rubik</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087"/>
              </a:solidFill>
              <a:effectLst/>
              <a:uLnTx/>
              <a:uFillTx/>
              <a:latin typeface="Calibri" charset="0"/>
              <a:ea typeface="Geneva" charset="0"/>
            </a:endParaRPr>
          </a:p>
        </p:txBody>
      </p:sp>
      <p:sp>
        <p:nvSpPr>
          <p:cNvPr id="30" name="Title 5">
            <a:extLst>
              <a:ext uri="{FF2B5EF4-FFF2-40B4-BE49-F238E27FC236}">
                <a16:creationId xmlns:a16="http://schemas.microsoft.com/office/drawing/2014/main" id="{2FC8A68F-0650-0E45-9A0A-49E7A29FCA37}"/>
              </a:ext>
            </a:extLst>
          </p:cNvPr>
          <p:cNvSpPr txBox="1">
            <a:spLocks/>
          </p:cNvSpPr>
          <p:nvPr/>
        </p:nvSpPr>
        <p:spPr>
          <a:xfrm>
            <a:off x="636588" y="217654"/>
            <a:ext cx="4641997" cy="1214191"/>
          </a:xfrm>
          <a:prstGeom prst="rect">
            <a:avLst/>
          </a:prstGeom>
        </p:spPr>
        <p:txBody>
          <a:bodyPr lIns="0" tIns="0" rIns="0" bIns="0" anchor="b" anchorCtr="0"/>
          <a:lstStyle>
            <a:lvl1pPr algn="l" defTabSz="457200" rtl="0" eaLnBrk="1" fontAlgn="base" hangingPunct="1">
              <a:spcBef>
                <a:spcPct val="0"/>
              </a:spcBef>
              <a:spcAft>
                <a:spcPct val="0"/>
              </a:spcAft>
              <a:defRPr sz="22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4C97"/>
                </a:solidFill>
                <a:effectLst/>
                <a:uLnTx/>
                <a:uFillTx/>
                <a:latin typeface="Helvetica"/>
                <a:ea typeface="Geneva" charset="0"/>
              </a:rPr>
              <a:t>Thank you!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4C97"/>
                </a:solidFill>
                <a:effectLst/>
                <a:uLnTx/>
                <a:uFillTx/>
                <a:latin typeface="Helvetica"/>
                <a:ea typeface="Geneva" charset="0"/>
              </a:rPr>
              <a:t>We look forward to welcoming you all back to Fermilab!</a:t>
            </a:r>
          </a:p>
        </p:txBody>
      </p:sp>
      <p:sp>
        <p:nvSpPr>
          <p:cNvPr id="4" name="Slide Number Placeholder 3">
            <a:extLst>
              <a:ext uri="{FF2B5EF4-FFF2-40B4-BE49-F238E27FC236}">
                <a16:creationId xmlns:a16="http://schemas.microsoft.com/office/drawing/2014/main" id="{E3DE918C-5FDC-434E-A871-8B79715EC0D6}"/>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a:p>
        </p:txBody>
      </p:sp>
    </p:spTree>
    <p:extLst>
      <p:ext uri="{BB962C8B-B14F-4D97-AF65-F5344CB8AC3E}">
        <p14:creationId xmlns:p14="http://schemas.microsoft.com/office/powerpoint/2010/main" val="3965935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2B8C96F-DD05-2044-BD2E-2232CE751E14}"/>
              </a:ext>
            </a:extLst>
          </p:cNvPr>
          <p:cNvSpPr>
            <a:spLocks noGrp="1"/>
          </p:cNvSpPr>
          <p:nvPr>
            <p:ph type="dt" sz="half" idx="1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ED54806-77F8-4403-999C-7AB28DD896C2}"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5" name="Footer Placeholder 4">
            <a:extLst>
              <a:ext uri="{FF2B5EF4-FFF2-40B4-BE49-F238E27FC236}">
                <a16:creationId xmlns:a16="http://schemas.microsoft.com/office/drawing/2014/main" id="{968C0151-54C2-9446-9E16-0640FF5A2C61}"/>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26ED0DCE-0F5C-DE48-B0CD-252F3D462D38}"/>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4</a:t>
            </a:fld>
            <a:endParaRPr kumimoji="0" lang="en-US" sz="9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7" name="TextBox 6">
            <a:extLst>
              <a:ext uri="{FF2B5EF4-FFF2-40B4-BE49-F238E27FC236}">
                <a16:creationId xmlns:a16="http://schemas.microsoft.com/office/drawing/2014/main" id="{B6DCEF44-9D7D-AD44-B94B-A77FDFF58895}"/>
              </a:ext>
            </a:extLst>
          </p:cNvPr>
          <p:cNvSpPr txBox="1"/>
          <p:nvPr/>
        </p:nvSpPr>
        <p:spPr>
          <a:xfrm>
            <a:off x="426203" y="146201"/>
            <a:ext cx="8327962" cy="535501"/>
          </a:xfrm>
          <a:prstGeom prst="rect">
            <a:avLst/>
          </a:prstGeom>
          <a:noFill/>
        </p:spPr>
        <p:txBody>
          <a:bodyPr wrap="square" rtlCol="0">
            <a:noAutofit/>
          </a:bodyPr>
          <a:lstStyle/>
          <a:p>
            <a:pPr marL="342900" marR="0" lvl="1" indent="-342900" algn="l" defTabSz="457200" rtl="0" eaLnBrk="1" fontAlgn="base" latinLnBrk="0" hangingPunct="1">
              <a:lnSpc>
                <a:spcPct val="12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05050"/>
              </a:solidFill>
              <a:effectLst/>
              <a:uLnTx/>
              <a:uFillTx/>
              <a:latin typeface="Helvetica" charset="0"/>
              <a:ea typeface="Helvetica" charset="0"/>
              <a:cs typeface="Helvetica" charset="0"/>
            </a:endParaRPr>
          </a:p>
        </p:txBody>
      </p:sp>
      <p:sp>
        <p:nvSpPr>
          <p:cNvPr id="10" name="TextBox 9">
            <a:extLst>
              <a:ext uri="{FF2B5EF4-FFF2-40B4-BE49-F238E27FC236}">
                <a16:creationId xmlns:a16="http://schemas.microsoft.com/office/drawing/2014/main" id="{570415FC-6DD1-4F47-874D-6619C3523015}"/>
              </a:ext>
            </a:extLst>
          </p:cNvPr>
          <p:cNvSpPr txBox="1"/>
          <p:nvPr/>
        </p:nvSpPr>
        <p:spPr>
          <a:xfrm>
            <a:off x="356993" y="649295"/>
            <a:ext cx="8512097" cy="2215991"/>
          </a:xfrm>
          <a:prstGeom prst="rect">
            <a:avLst/>
          </a:prstGeom>
          <a:noFill/>
        </p:spPr>
        <p:txBody>
          <a:bodyPr wrap="square" anchor="t">
            <a:spAutoFit/>
          </a:bodyPr>
          <a:lstStyle/>
          <a:p>
            <a:pPr marL="285750" marR="0" lvl="0" indent="-285750" algn="l" defTabSz="457200"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04040"/>
                </a:solidFill>
                <a:effectLst/>
                <a:uLnTx/>
                <a:uFillTx/>
                <a:latin typeface="Helvetica" pitchFamily="2" charset="0"/>
                <a:ea typeface="Geneva" charset="0"/>
              </a:rPr>
              <a:t>More than 4,000 scientists in 55 countries use Fermilab and its particle accelerators, detectors and computers for their research </a:t>
            </a:r>
          </a:p>
          <a:p>
            <a:pPr marL="285750" marR="0" lvl="0" indent="-285750" algn="l" defTabSz="457200"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04040"/>
                </a:solidFill>
                <a:effectLst/>
                <a:uLnTx/>
                <a:uFillTx/>
                <a:latin typeface="Helvetica" pitchFamily="2" charset="0"/>
                <a:ea typeface="Geneva" charset="0"/>
              </a:rPr>
              <a:t>That includes more than 2,200 scientists from 175 U.S. universities and labs in 41 states</a:t>
            </a:r>
          </a:p>
          <a:p>
            <a:pPr marL="285750" marR="0" lvl="0" indent="-285750" algn="l" defTabSz="457200"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04040"/>
                </a:solidFill>
                <a:effectLst/>
                <a:uLnTx/>
                <a:uFillTx/>
                <a:latin typeface="Helvetica" pitchFamily="2" charset="0"/>
                <a:ea typeface="Geneva" charset="0"/>
              </a:rPr>
              <a:t>Fermilab is attracting and training the next generation of a diverse HEP scientific workforce: 114 postdocs, 273 graduate students, 52 undergraduate interns</a:t>
            </a:r>
          </a:p>
          <a:p>
            <a:pPr marL="285750" marR="0" lvl="0" indent="-285750" algn="l" defTabSz="457200"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04040"/>
                </a:solidFill>
                <a:effectLst/>
                <a:uLnTx/>
                <a:uFillTx/>
                <a:latin typeface="Helvetica" pitchFamily="2" charset="0"/>
              </a:rPr>
              <a:t>Fermilab scientists also work at CERN, Sanford Underground Research Facility (SURF), SNOLAB, Cerro </a:t>
            </a:r>
            <a:r>
              <a:rPr kumimoji="0" lang="en-US" sz="1600" b="0" i="0" u="none" strike="noStrike" kern="1200" cap="none" spc="0" normalizeH="0" baseline="0" noProof="0" dirty="0" err="1">
                <a:ln>
                  <a:noFill/>
                </a:ln>
                <a:solidFill>
                  <a:srgbClr val="404040"/>
                </a:solidFill>
                <a:effectLst/>
                <a:uLnTx/>
                <a:uFillTx/>
                <a:latin typeface="Helvetica" pitchFamily="2" charset="0"/>
              </a:rPr>
              <a:t>Tololo</a:t>
            </a:r>
            <a:r>
              <a:rPr kumimoji="0" lang="en-US" sz="1600" b="0" i="0" u="none" strike="noStrike" kern="1200" cap="none" spc="0" normalizeH="0" baseline="0" noProof="0" dirty="0">
                <a:ln>
                  <a:noFill/>
                </a:ln>
                <a:solidFill>
                  <a:srgbClr val="404040"/>
                </a:solidFill>
                <a:effectLst/>
                <a:uLnTx/>
                <a:uFillTx/>
                <a:latin typeface="Helvetica" pitchFamily="2" charset="0"/>
              </a:rPr>
              <a:t> Inter-American Observatory, South Pole Telescope, </a:t>
            </a:r>
            <a:r>
              <a:rPr kumimoji="0" lang="en-US" sz="1600" b="0" i="0" u="none" strike="noStrike" kern="1200" cap="none" spc="0" normalizeH="0" baseline="0" noProof="0" dirty="0" err="1">
                <a:ln>
                  <a:noFill/>
                </a:ln>
                <a:solidFill>
                  <a:srgbClr val="404040"/>
                </a:solidFill>
                <a:effectLst/>
                <a:uLnTx/>
                <a:uFillTx/>
                <a:latin typeface="Helvetica" pitchFamily="2" charset="0"/>
              </a:rPr>
              <a:t>NOvA</a:t>
            </a:r>
            <a:r>
              <a:rPr kumimoji="0" lang="en-US" sz="1600" b="0" i="0" u="none" strike="noStrike" kern="1200" cap="none" spc="0" normalizeH="0" baseline="0" noProof="0" dirty="0">
                <a:ln>
                  <a:noFill/>
                </a:ln>
                <a:solidFill>
                  <a:srgbClr val="404040"/>
                </a:solidFill>
                <a:effectLst/>
                <a:uLnTx/>
                <a:uFillTx/>
                <a:latin typeface="Helvetica" pitchFamily="2" charset="0"/>
              </a:rPr>
              <a:t> Ash River Laboratory, Matter-wave Atomic Gradiometer Interferometric Sensor </a:t>
            </a:r>
          </a:p>
        </p:txBody>
      </p:sp>
      <p:pic>
        <p:nvPicPr>
          <p:cNvPr id="3" name="Picture 2" descr="A group of people standing around a podium&#10;&#10;Description automatically generated with medium confidence">
            <a:extLst>
              <a:ext uri="{FF2B5EF4-FFF2-40B4-BE49-F238E27FC236}">
                <a16:creationId xmlns:a16="http://schemas.microsoft.com/office/drawing/2014/main" id="{6EEC96D8-DDBC-BD4C-B7A3-3C2D39E35FD4}"/>
              </a:ext>
            </a:extLst>
          </p:cNvPr>
          <p:cNvPicPr>
            <a:picLocks noChangeAspect="1"/>
          </p:cNvPicPr>
          <p:nvPr/>
        </p:nvPicPr>
        <p:blipFill>
          <a:blip r:embed="rId3"/>
          <a:stretch>
            <a:fillRect/>
          </a:stretch>
        </p:blipFill>
        <p:spPr>
          <a:xfrm>
            <a:off x="6686399" y="3166880"/>
            <a:ext cx="2192324" cy="1460636"/>
          </a:xfrm>
          <a:prstGeom prst="rect">
            <a:avLst/>
          </a:prstGeom>
        </p:spPr>
      </p:pic>
      <p:pic>
        <p:nvPicPr>
          <p:cNvPr id="9" name="Picture 8" descr="A group of people sitting at a table with a large screen behind them&#10;&#10;Description automatically generated with medium confidence">
            <a:extLst>
              <a:ext uri="{FF2B5EF4-FFF2-40B4-BE49-F238E27FC236}">
                <a16:creationId xmlns:a16="http://schemas.microsoft.com/office/drawing/2014/main" id="{5FE2B999-AD7D-8A4E-93B6-9CECE44BBA4B}"/>
              </a:ext>
            </a:extLst>
          </p:cNvPr>
          <p:cNvPicPr>
            <a:picLocks noChangeAspect="1"/>
          </p:cNvPicPr>
          <p:nvPr/>
        </p:nvPicPr>
        <p:blipFill>
          <a:blip r:embed="rId4"/>
          <a:stretch>
            <a:fillRect/>
          </a:stretch>
        </p:blipFill>
        <p:spPr>
          <a:xfrm>
            <a:off x="369819" y="2900537"/>
            <a:ext cx="2169864" cy="1735891"/>
          </a:xfrm>
          <a:prstGeom prst="rect">
            <a:avLst/>
          </a:prstGeom>
        </p:spPr>
      </p:pic>
      <p:pic>
        <p:nvPicPr>
          <p:cNvPr id="11" name="Picture 10">
            <a:extLst>
              <a:ext uri="{FF2B5EF4-FFF2-40B4-BE49-F238E27FC236}">
                <a16:creationId xmlns:a16="http://schemas.microsoft.com/office/drawing/2014/main" id="{20D59606-DB69-4E61-9B0D-29EF3D76002B}"/>
              </a:ext>
            </a:extLst>
          </p:cNvPr>
          <p:cNvPicPr>
            <a:picLocks noChangeAspect="1"/>
          </p:cNvPicPr>
          <p:nvPr/>
        </p:nvPicPr>
        <p:blipFill rotWithShape="1">
          <a:blip r:embed="rId5"/>
          <a:srcRect l="44" t="22718" r="-44" b="10828"/>
          <a:stretch/>
        </p:blipFill>
        <p:spPr>
          <a:xfrm>
            <a:off x="2662624" y="2900537"/>
            <a:ext cx="3900834" cy="1726979"/>
          </a:xfrm>
          <a:prstGeom prst="rect">
            <a:avLst/>
          </a:prstGeom>
        </p:spPr>
      </p:pic>
      <p:sp>
        <p:nvSpPr>
          <p:cNvPr id="12" name="Title 6">
            <a:extLst>
              <a:ext uri="{FF2B5EF4-FFF2-40B4-BE49-F238E27FC236}">
                <a16:creationId xmlns:a16="http://schemas.microsoft.com/office/drawing/2014/main" id="{93BD8909-7554-6DCD-9982-5E478F3C375B}"/>
              </a:ext>
            </a:extLst>
          </p:cNvPr>
          <p:cNvSpPr>
            <a:spLocks noGrp="1"/>
          </p:cNvSpPr>
          <p:nvPr>
            <p:ph type="title"/>
          </p:nvPr>
        </p:nvSpPr>
        <p:spPr>
          <a:xfrm>
            <a:off x="429419" y="118739"/>
            <a:ext cx="6392780" cy="448056"/>
          </a:xfrm>
        </p:spPr>
        <p:txBody>
          <a:bodyPr/>
          <a:lstStyle/>
          <a:p>
            <a:pPr lvl="1">
              <a:lnSpc>
                <a:spcPct val="120000"/>
              </a:lnSpc>
              <a:defRPr/>
            </a:pPr>
            <a:r>
              <a:rPr lang="en-US" sz="1950" kern="1200" dirty="0">
                <a:solidFill>
                  <a:srgbClr val="004C97"/>
                </a:solidFill>
                <a:latin typeface="Helvetica" pitchFamily="2" charset="0"/>
                <a:ea typeface="Calibri" panose="020F0502020204030204" pitchFamily="34" charset="0"/>
                <a:cs typeface="Times New Roman" panose="02020603050405020304" pitchFamily="18" charset="0"/>
              </a:rPr>
              <a:t>The Fermilab research community</a:t>
            </a:r>
            <a:endParaRPr lang="en-US" sz="1800" b="0" kern="1200" dirty="0">
              <a:solidFill>
                <a:srgbClr val="505050"/>
              </a:solidFill>
              <a:ea typeface="Helvetica" charset="0"/>
              <a:cs typeface="Helvetica" charset="0"/>
            </a:endParaRPr>
          </a:p>
        </p:txBody>
      </p:sp>
      <p:sp>
        <p:nvSpPr>
          <p:cNvPr id="13" name="Rectangle 12">
            <a:extLst>
              <a:ext uri="{FF2B5EF4-FFF2-40B4-BE49-F238E27FC236}">
                <a16:creationId xmlns:a16="http://schemas.microsoft.com/office/drawing/2014/main" id="{60450873-B037-AEC4-3DB9-FAE0AFBDBE11}"/>
              </a:ext>
            </a:extLst>
          </p:cNvPr>
          <p:cNvSpPr/>
          <p:nvPr/>
        </p:nvSpPr>
        <p:spPr>
          <a:xfrm>
            <a:off x="-69985" y="189364"/>
            <a:ext cx="272496" cy="448707"/>
          </a:xfrm>
          <a:prstGeom prst="rect">
            <a:avLst/>
          </a:prstGeom>
          <a:solidFill>
            <a:srgbClr val="004C97"/>
          </a:solidFill>
          <a:ln w="3175">
            <a:noFill/>
            <a:extLst>
              <a:ext uri="{C807C97D-BFC1-408E-A445-0C87EB9F89A2}">
                <ask:lineSketchStyleProps xmlns:ask="http://schemas.microsoft.com/office/drawing/2018/sketchyshapes" sd="1219033472">
                  <a:custGeom>
                    <a:avLst/>
                    <a:gdLst>
                      <a:gd name="connsiteX0" fmla="*/ 0 w 1996243"/>
                      <a:gd name="connsiteY0" fmla="*/ 0 h 448707"/>
                      <a:gd name="connsiteX1" fmla="*/ 1996243 w 1996243"/>
                      <a:gd name="connsiteY1" fmla="*/ 0 h 448707"/>
                      <a:gd name="connsiteX2" fmla="*/ 1996243 w 1996243"/>
                      <a:gd name="connsiteY2" fmla="*/ 448707 h 448707"/>
                      <a:gd name="connsiteX3" fmla="*/ 0 w 1996243"/>
                      <a:gd name="connsiteY3" fmla="*/ 448707 h 448707"/>
                      <a:gd name="connsiteX4" fmla="*/ 0 w 1996243"/>
                      <a:gd name="connsiteY4" fmla="*/ 0 h 44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243" h="448707" fill="none" extrusionOk="0">
                        <a:moveTo>
                          <a:pt x="0" y="0"/>
                        </a:moveTo>
                        <a:cubicBezTo>
                          <a:pt x="201092" y="-49533"/>
                          <a:pt x="1264672" y="-14809"/>
                          <a:pt x="1996243" y="0"/>
                        </a:cubicBezTo>
                        <a:cubicBezTo>
                          <a:pt x="1970873" y="123212"/>
                          <a:pt x="2034180" y="308038"/>
                          <a:pt x="1996243" y="448707"/>
                        </a:cubicBezTo>
                        <a:cubicBezTo>
                          <a:pt x="1291161" y="400476"/>
                          <a:pt x="465348" y="533162"/>
                          <a:pt x="0" y="448707"/>
                        </a:cubicBezTo>
                        <a:cubicBezTo>
                          <a:pt x="9549" y="377814"/>
                          <a:pt x="-5722" y="47320"/>
                          <a:pt x="0" y="0"/>
                        </a:cubicBezTo>
                        <a:close/>
                      </a:path>
                      <a:path w="1996243" h="448707" stroke="0" extrusionOk="0">
                        <a:moveTo>
                          <a:pt x="0" y="0"/>
                        </a:moveTo>
                        <a:cubicBezTo>
                          <a:pt x="348696" y="118645"/>
                          <a:pt x="1048642" y="116012"/>
                          <a:pt x="1996243" y="0"/>
                        </a:cubicBezTo>
                        <a:cubicBezTo>
                          <a:pt x="1983814" y="148077"/>
                          <a:pt x="1977592" y="353291"/>
                          <a:pt x="1996243" y="448707"/>
                        </a:cubicBezTo>
                        <a:cubicBezTo>
                          <a:pt x="1184100" y="583307"/>
                          <a:pt x="453549" y="291511"/>
                          <a:pt x="0" y="448707"/>
                        </a:cubicBezTo>
                        <a:cubicBezTo>
                          <a:pt x="-11849" y="232268"/>
                          <a:pt x="35134" y="116788"/>
                          <a:pt x="0" y="0"/>
                        </a:cubicBezTo>
                        <a:close/>
                      </a:path>
                    </a:pathLst>
                  </a:custGeom>
                  <ask:type>
                    <ask:lineSketchNone/>
                  </ask:type>
                </ask:lineSketchStyleProps>
              </a:ext>
            </a:extLst>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38228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2B8C96F-DD05-2044-BD2E-2232CE751E14}"/>
              </a:ext>
            </a:extLst>
          </p:cNvPr>
          <p:cNvSpPr>
            <a:spLocks noGrp="1"/>
          </p:cNvSpPr>
          <p:nvPr>
            <p:ph type="dt" sz="half" idx="1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3260DD1-02DA-4DB8-A191-3E3D87714D49}"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5" name="Footer Placeholder 4">
            <a:extLst>
              <a:ext uri="{FF2B5EF4-FFF2-40B4-BE49-F238E27FC236}">
                <a16:creationId xmlns:a16="http://schemas.microsoft.com/office/drawing/2014/main" id="{968C0151-54C2-9446-9E16-0640FF5A2C61}"/>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26ED0DCE-0F5C-DE48-B0CD-252F3D462D38}"/>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5</a:t>
            </a:fld>
            <a:endParaRPr kumimoji="0" lang="en-US" sz="9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7" name="TextBox 6">
            <a:extLst>
              <a:ext uri="{FF2B5EF4-FFF2-40B4-BE49-F238E27FC236}">
                <a16:creationId xmlns:a16="http://schemas.microsoft.com/office/drawing/2014/main" id="{3CE7D396-9339-4E4C-917A-4B875952EB1C}"/>
              </a:ext>
            </a:extLst>
          </p:cNvPr>
          <p:cNvSpPr txBox="1"/>
          <p:nvPr/>
        </p:nvSpPr>
        <p:spPr>
          <a:xfrm>
            <a:off x="385660" y="188817"/>
            <a:ext cx="7078223" cy="547163"/>
          </a:xfrm>
          <a:prstGeom prst="rect">
            <a:avLst/>
          </a:prstGeom>
          <a:noFill/>
        </p:spPr>
        <p:txBody>
          <a:bodyPr wrap="square" rtlCol="0">
            <a:noAutofit/>
          </a:bodyPr>
          <a:lstStyle/>
          <a:p>
            <a:pPr marL="0" marR="0" lvl="1" indent="0" algn="l" defTabSz="457200" rtl="0" eaLnBrk="1" fontAlgn="base" latinLnBrk="0" hangingPunct="1">
              <a:lnSpc>
                <a:spcPct val="12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3087"/>
                </a:solidFill>
                <a:effectLst/>
                <a:uLnTx/>
                <a:uFillTx/>
                <a:latin typeface="Helvetica" pitchFamily="2" charset="0"/>
                <a:ea typeface="Helvetica" charset="0"/>
                <a:cs typeface="Helvetica" charset="0"/>
              </a:rPr>
              <a:t>Fermilab following the P5 strategy</a:t>
            </a:r>
            <a:endParaRPr kumimoji="0" lang="en-US" sz="2200" b="1" i="0" u="none" strike="noStrike" kern="1200" cap="none" spc="0" normalizeH="0" baseline="0" noProof="0" dirty="0">
              <a:ln>
                <a:noFill/>
              </a:ln>
              <a:solidFill>
                <a:srgbClr val="003087"/>
              </a:solidFill>
              <a:effectLst/>
              <a:uLnTx/>
              <a:uFillTx/>
              <a:latin typeface="Helvetica" charset="0"/>
              <a:ea typeface="Helvetica" charset="0"/>
              <a:cs typeface="Helvetica" charset="0"/>
            </a:endParaRPr>
          </a:p>
          <a:p>
            <a:pPr marL="0" marR="0" lvl="1" indent="0" algn="l" defTabSz="457200" rtl="0" eaLnBrk="1" fontAlgn="base" latinLnBrk="0" hangingPunct="1">
              <a:lnSpc>
                <a:spcPct val="12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3087"/>
              </a:solidFill>
              <a:effectLst/>
              <a:uLnTx/>
              <a:uFillTx/>
              <a:latin typeface="Helvetica" charset="0"/>
              <a:ea typeface="Helvetica" charset="0"/>
              <a:cs typeface="Helvetica" charset="0"/>
            </a:endParaRPr>
          </a:p>
          <a:p>
            <a:pPr marL="342900" marR="0" lvl="1" indent="-342900" algn="l" defTabSz="457200" rtl="0" eaLnBrk="1" fontAlgn="base" latinLnBrk="0" hangingPunct="1">
              <a:lnSpc>
                <a:spcPct val="12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05050"/>
              </a:solidFill>
              <a:effectLst/>
              <a:uLnTx/>
              <a:uFillTx/>
              <a:latin typeface="Helvetica" charset="0"/>
              <a:ea typeface="Helvetica" charset="0"/>
              <a:cs typeface="Helvetica" charset="0"/>
            </a:endParaRPr>
          </a:p>
        </p:txBody>
      </p:sp>
      <p:sp>
        <p:nvSpPr>
          <p:cNvPr id="8" name="TextBox 7">
            <a:extLst>
              <a:ext uri="{FF2B5EF4-FFF2-40B4-BE49-F238E27FC236}">
                <a16:creationId xmlns:a16="http://schemas.microsoft.com/office/drawing/2014/main" id="{CE384A71-D769-C843-823E-6EC4FA44DC2F}"/>
              </a:ext>
            </a:extLst>
          </p:cNvPr>
          <p:cNvSpPr txBox="1"/>
          <p:nvPr/>
        </p:nvSpPr>
        <p:spPr>
          <a:xfrm>
            <a:off x="429419" y="689461"/>
            <a:ext cx="7556341" cy="1829098"/>
          </a:xfrm>
          <a:prstGeom prst="rect">
            <a:avLst/>
          </a:prstGeom>
          <a:noFill/>
        </p:spPr>
        <p:txBody>
          <a:bodyPr wrap="square" rtlCol="0">
            <a:noAutofit/>
          </a:bodyPr>
          <a:lstStyle/>
          <a:p>
            <a:pPr marL="342900" marR="0" lvl="1" indent="-342900" algn="l" defTabSz="457200" rtl="0" eaLnBrk="1" fontAlgn="base" latinLnBrk="0" hangingPunct="1">
              <a:lnSpc>
                <a:spcPct val="11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lumMod val="75000"/>
                  </a:srgbClr>
                </a:solidFill>
                <a:effectLst/>
                <a:uLnTx/>
                <a:uFillTx/>
                <a:latin typeface="Helvetica" charset="0"/>
                <a:ea typeface="Helvetica" charset="0"/>
                <a:cs typeface="Helvetica" charset="0"/>
              </a:rPr>
              <a:t>The flagship projects LBNF/DUNE/PIP-II, HL-LHC anchor the program but take many years to realize</a:t>
            </a:r>
          </a:p>
          <a:p>
            <a:pPr marL="342900" marR="0" lvl="1" indent="-342900" algn="l" defTabSz="457200" rtl="0" eaLnBrk="1" fontAlgn="base" latinLnBrk="0" hangingPunct="1">
              <a:lnSpc>
                <a:spcPct val="11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lumMod val="75000"/>
                  </a:srgbClr>
                </a:solidFill>
                <a:effectLst/>
                <a:uLnTx/>
                <a:uFillTx/>
                <a:latin typeface="Helvetica" charset="0"/>
                <a:ea typeface="Helvetica" charset="0"/>
                <a:cs typeface="Helvetica" charset="0"/>
              </a:rPr>
              <a:t>Fermilab simultaneously pursues a broad research effort in HEP</a:t>
            </a:r>
          </a:p>
          <a:p>
            <a:pPr marL="342900" marR="0" lvl="1" indent="-342900" algn="l" defTabSz="457200" rtl="0" eaLnBrk="1" fontAlgn="base" latinLnBrk="0" hangingPunct="1">
              <a:lnSpc>
                <a:spcPct val="11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05050">
                    <a:lumMod val="75000"/>
                  </a:srgbClr>
                </a:solidFill>
                <a:effectLst/>
                <a:uLnTx/>
                <a:uFillTx/>
                <a:latin typeface="Helvetica" charset="0"/>
                <a:ea typeface="Helvetica" charset="0"/>
                <a:cs typeface="Helvetica" charset="0"/>
              </a:rPr>
              <a:t>The goal is a continuous stream of exciting results that attract/build/retain a diverse user community and scientific workforce</a:t>
            </a:r>
          </a:p>
          <a:p>
            <a:pPr marL="342900" lvl="1" indent="-342900">
              <a:lnSpc>
                <a:spcPct val="110000"/>
              </a:lnSpc>
              <a:buFont typeface="Arial" panose="020B0604020202020204" pitchFamily="34" charset="0"/>
              <a:buChar char="•"/>
              <a:defRPr/>
            </a:pPr>
            <a:r>
              <a:rPr kumimoji="0" lang="en-US" sz="1800" b="0" i="0" u="none" strike="noStrike" kern="1200" cap="none" spc="0" normalizeH="0" baseline="0" noProof="0" dirty="0">
                <a:ln>
                  <a:noFill/>
                </a:ln>
                <a:solidFill>
                  <a:srgbClr val="505050">
                    <a:lumMod val="75000"/>
                  </a:srgbClr>
                </a:solidFill>
                <a:effectLst/>
                <a:uLnTx/>
                <a:uFillTx/>
                <a:latin typeface="Helvetica" pitchFamily="2" charset="0"/>
                <a:ea typeface="Helvetica" charset="0"/>
                <a:cs typeface="Helvetica" charset="0"/>
              </a:rPr>
              <a:t>Fermilab projects drive funding growth for HEP</a:t>
            </a:r>
          </a:p>
        </p:txBody>
      </p:sp>
      <p:pic>
        <p:nvPicPr>
          <p:cNvPr id="9" name="Picture 8">
            <a:extLst>
              <a:ext uri="{FF2B5EF4-FFF2-40B4-BE49-F238E27FC236}">
                <a16:creationId xmlns:a16="http://schemas.microsoft.com/office/drawing/2014/main" id="{71059FD5-D9C1-7444-B708-9B4CA788BD50}"/>
              </a:ext>
            </a:extLst>
          </p:cNvPr>
          <p:cNvPicPr>
            <a:picLocks noChangeAspect="1"/>
          </p:cNvPicPr>
          <p:nvPr/>
        </p:nvPicPr>
        <p:blipFill>
          <a:blip r:embed="rId3"/>
          <a:stretch>
            <a:fillRect/>
          </a:stretch>
        </p:blipFill>
        <p:spPr>
          <a:xfrm>
            <a:off x="0" y="2804968"/>
            <a:ext cx="3905225" cy="1948039"/>
          </a:xfrm>
          <a:prstGeom prst="rect">
            <a:avLst/>
          </a:prstGeom>
        </p:spPr>
      </p:pic>
      <p:pic>
        <p:nvPicPr>
          <p:cNvPr id="10" name="Content Placeholder 6">
            <a:extLst>
              <a:ext uri="{FF2B5EF4-FFF2-40B4-BE49-F238E27FC236}">
                <a16:creationId xmlns:a16="http://schemas.microsoft.com/office/drawing/2014/main" id="{0186B897-CD31-CE41-81E2-2126BFA0DD1C}"/>
              </a:ext>
            </a:extLst>
          </p:cNvPr>
          <p:cNvPicPr>
            <a:picLocks noChangeAspect="1"/>
          </p:cNvPicPr>
          <p:nvPr/>
        </p:nvPicPr>
        <p:blipFill>
          <a:blip r:embed="rId4"/>
          <a:stretch>
            <a:fillRect/>
          </a:stretch>
        </p:blipFill>
        <p:spPr>
          <a:xfrm>
            <a:off x="7749881" y="83184"/>
            <a:ext cx="1230568" cy="1570036"/>
          </a:xfrm>
          <a:prstGeom prst="rect">
            <a:avLst/>
          </a:prstGeom>
          <a:ln w="19050">
            <a:solidFill>
              <a:schemeClr val="tx2"/>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26" name="Picture 2">
            <a:extLst>
              <a:ext uri="{FF2B5EF4-FFF2-40B4-BE49-F238E27FC236}">
                <a16:creationId xmlns:a16="http://schemas.microsoft.com/office/drawing/2014/main" id="{21D2587F-4B33-D349-9D78-79637F6837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771" y="3329786"/>
            <a:ext cx="5231493" cy="142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937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D35112-1E8C-466B-8E38-2A1BF7D666AF}"/>
              </a:ext>
            </a:extLst>
          </p:cNvPr>
          <p:cNvSpPr>
            <a:spLocks noGrp="1"/>
          </p:cNvSpPr>
          <p:nvPr>
            <p:ph idx="1"/>
          </p:nvPr>
        </p:nvSpPr>
        <p:spPr>
          <a:xfrm>
            <a:off x="-131491" y="674489"/>
            <a:ext cx="8672513" cy="3794522"/>
          </a:xfrm>
        </p:spPr>
        <p:txBody>
          <a:bodyPr/>
          <a:lstStyle/>
          <a:p>
            <a:endParaRPr lang="en-US" dirty="0"/>
          </a:p>
          <a:p>
            <a:endParaRPr lang="en-US" dirty="0"/>
          </a:p>
          <a:p>
            <a:endParaRPr lang="en-US" dirty="0"/>
          </a:p>
          <a:p>
            <a:endParaRPr lang="en-US" dirty="0"/>
          </a:p>
          <a:p>
            <a:pPr marL="2743200" lvl="6" indent="0">
              <a:buNone/>
            </a:pPr>
            <a:endParaRPr lang="en-US" dirty="0"/>
          </a:p>
          <a:p>
            <a:pPr marL="2743200" lvl="6" indent="0">
              <a:buNone/>
            </a:pPr>
            <a:endParaRPr lang="en-US" dirty="0"/>
          </a:p>
          <a:p>
            <a:pPr marL="2743200" lvl="6" indent="0">
              <a:buNone/>
            </a:pPr>
            <a:r>
              <a:rPr lang="en-US" dirty="0"/>
              <a:t>Neutrino science and LBNF/DUNE</a:t>
            </a:r>
          </a:p>
          <a:p>
            <a:pPr marL="2743200" lvl="6" indent="0">
              <a:buNone/>
            </a:pPr>
            <a:r>
              <a:rPr lang="en-US" dirty="0"/>
              <a:t>Collider science </a:t>
            </a:r>
          </a:p>
          <a:p>
            <a:pPr marL="2743200" lvl="6" indent="0">
              <a:buNone/>
            </a:pPr>
            <a:r>
              <a:rPr lang="en-US" dirty="0"/>
              <a:t>Precision science </a:t>
            </a:r>
          </a:p>
          <a:p>
            <a:pPr marL="2743200" lvl="6" indent="0">
              <a:buNone/>
            </a:pPr>
            <a:r>
              <a:rPr lang="en-US" dirty="0"/>
              <a:t>Cosmic science</a:t>
            </a:r>
          </a:p>
          <a:p>
            <a:pPr marL="2743200" lvl="6" indent="0">
              <a:buNone/>
            </a:pPr>
            <a:r>
              <a:rPr lang="en-US" dirty="0"/>
              <a:t>Accelerator science &amp; technology </a:t>
            </a:r>
          </a:p>
          <a:p>
            <a:pPr lvl="6">
              <a:buFontTx/>
              <a:buChar char="-"/>
            </a:pPr>
            <a:endParaRPr lang="en-US" dirty="0"/>
          </a:p>
          <a:p>
            <a:endParaRPr lang="en-US" dirty="0"/>
          </a:p>
        </p:txBody>
      </p:sp>
      <p:sp>
        <p:nvSpPr>
          <p:cNvPr id="3" name="Title 2">
            <a:extLst>
              <a:ext uri="{FF2B5EF4-FFF2-40B4-BE49-F238E27FC236}">
                <a16:creationId xmlns:a16="http://schemas.microsoft.com/office/drawing/2014/main" id="{543A96F4-ECC1-47BC-A6C7-44EA85442954}"/>
              </a:ext>
            </a:extLst>
          </p:cNvPr>
          <p:cNvSpPr>
            <a:spLocks noGrp="1"/>
          </p:cNvSpPr>
          <p:nvPr>
            <p:ph type="title"/>
          </p:nvPr>
        </p:nvSpPr>
        <p:spPr>
          <a:xfrm>
            <a:off x="222250" y="1722664"/>
            <a:ext cx="8678866" cy="575037"/>
          </a:xfrm>
          <a:solidFill>
            <a:srgbClr val="004C97"/>
          </a:solidFill>
        </p:spPr>
        <p:txBody>
          <a:bodyPr/>
          <a:lstStyle/>
          <a:p>
            <a:pPr algn="ctr"/>
            <a:r>
              <a:rPr lang="en-US" sz="3200" dirty="0">
                <a:solidFill>
                  <a:schemeClr val="bg1"/>
                </a:solidFill>
              </a:rPr>
              <a:t>Major Science &amp; Technology Initiatives</a:t>
            </a:r>
          </a:p>
        </p:txBody>
      </p:sp>
      <p:sp>
        <p:nvSpPr>
          <p:cNvPr id="7" name="Date Placeholder 6">
            <a:extLst>
              <a:ext uri="{FF2B5EF4-FFF2-40B4-BE49-F238E27FC236}">
                <a16:creationId xmlns:a16="http://schemas.microsoft.com/office/drawing/2014/main" id="{2F920904-5A2D-4F07-AB49-F4653D3A1A57}"/>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91AF277F-7570-48EE-A1B8-A570783510C6}" type="datetime1">
              <a:rPr kumimoji="0" lang="en-US" sz="900" b="0" i="0" u="none" strike="noStrike" kern="1200" cap="none" spc="0" normalizeH="0" baseline="0" noProof="0" smtClean="0">
                <a:ln>
                  <a:noFill/>
                </a:ln>
                <a:solidFill>
                  <a:srgbClr val="004C97"/>
                </a:solidFill>
                <a:effectLst/>
                <a:uLnTx/>
                <a:uFillTx/>
                <a:latin typeface="Helvetica" charset="0"/>
              </a:rPr>
              <a:t>7/17/2022</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8" name="Footer Placeholder 7">
            <a:extLst>
              <a:ext uri="{FF2B5EF4-FFF2-40B4-BE49-F238E27FC236}">
                <a16:creationId xmlns:a16="http://schemas.microsoft.com/office/drawing/2014/main" id="{FDFCE2F4-97A9-4AC0-978B-240E78D5941D}"/>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Lia Merminga |  Fermilab Perspectives  | Snowmass Meeting</a:t>
            </a:r>
            <a:endParaRPr kumimoji="0" lang="en-US" sz="9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9" name="Slide Number Placeholder 8">
            <a:extLst>
              <a:ext uri="{FF2B5EF4-FFF2-40B4-BE49-F238E27FC236}">
                <a16:creationId xmlns:a16="http://schemas.microsoft.com/office/drawing/2014/main" id="{764EAA64-8AE9-499F-A2CD-0E8A3A6D2169}"/>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6</a:t>
            </a:fld>
            <a:endParaRPr kumimoji="0" lang="en-US" sz="900" b="0" i="0" u="none" strike="noStrike" kern="1200" cap="none" spc="0" normalizeH="0" baseline="0" noProof="0">
              <a:ln>
                <a:noFill/>
              </a:ln>
              <a:solidFill>
                <a:srgbClr val="004C97"/>
              </a:solidFill>
              <a:effectLst/>
              <a:uLnTx/>
              <a:uFillTx/>
              <a:latin typeface="Helvetica" charset="0"/>
            </a:endParaRPr>
          </a:p>
        </p:txBody>
      </p:sp>
      <p:pic>
        <p:nvPicPr>
          <p:cNvPr id="10" name="Content Placeholder 6">
            <a:extLst>
              <a:ext uri="{FF2B5EF4-FFF2-40B4-BE49-F238E27FC236}">
                <a16:creationId xmlns:a16="http://schemas.microsoft.com/office/drawing/2014/main" id="{A7135FE6-1498-4B34-8B14-D8ABE3B248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7375" y="2828079"/>
            <a:ext cx="1171235" cy="1494335"/>
          </a:xfrm>
          <a:prstGeom prst="rect">
            <a:avLst/>
          </a:prstGeom>
          <a:ln>
            <a:solidFill>
              <a:srgbClr val="404040"/>
            </a:solidFill>
          </a:ln>
        </p:spPr>
      </p:pic>
      <p:pic>
        <p:nvPicPr>
          <p:cNvPr id="11" name="Picture 16">
            <a:extLst>
              <a:ext uri="{FF2B5EF4-FFF2-40B4-BE49-F238E27FC236}">
                <a16:creationId xmlns:a16="http://schemas.microsoft.com/office/drawing/2014/main" id="{B3A1A89A-C8D6-4A7B-AEAE-8B3B620908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6529" y="3076352"/>
            <a:ext cx="363778" cy="307004"/>
          </a:xfrm>
          <a:prstGeom prst="rect">
            <a:avLst/>
          </a:prstGeom>
        </p:spPr>
      </p:pic>
      <p:pic>
        <p:nvPicPr>
          <p:cNvPr id="12" name="Picture 18">
            <a:extLst>
              <a:ext uri="{FF2B5EF4-FFF2-40B4-BE49-F238E27FC236}">
                <a16:creationId xmlns:a16="http://schemas.microsoft.com/office/drawing/2014/main" id="{9FC403D9-ED3A-44F3-99B3-41D68FC2D8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9818" y="2718275"/>
            <a:ext cx="363306" cy="307004"/>
          </a:xfrm>
          <a:prstGeom prst="rect">
            <a:avLst/>
          </a:prstGeom>
        </p:spPr>
      </p:pic>
      <p:pic>
        <p:nvPicPr>
          <p:cNvPr id="13" name="Picture 12">
            <a:extLst>
              <a:ext uri="{FF2B5EF4-FFF2-40B4-BE49-F238E27FC236}">
                <a16:creationId xmlns:a16="http://schemas.microsoft.com/office/drawing/2014/main" id="{92EC26F1-3674-496B-AA21-67337E6CF0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29819" y="3841195"/>
            <a:ext cx="363305" cy="313567"/>
          </a:xfrm>
          <a:prstGeom prst="rect">
            <a:avLst/>
          </a:prstGeom>
        </p:spPr>
      </p:pic>
      <p:pic>
        <p:nvPicPr>
          <p:cNvPr id="14" name="Picture 13">
            <a:extLst>
              <a:ext uri="{FF2B5EF4-FFF2-40B4-BE49-F238E27FC236}">
                <a16:creationId xmlns:a16="http://schemas.microsoft.com/office/drawing/2014/main" id="{031953EE-3FB5-4197-8543-EDCB8AEDA2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29346" y="3454018"/>
            <a:ext cx="363778" cy="315855"/>
          </a:xfrm>
          <a:prstGeom prst="rect">
            <a:avLst/>
          </a:prstGeom>
        </p:spPr>
      </p:pic>
      <p:pic>
        <p:nvPicPr>
          <p:cNvPr id="15" name="Picture 14">
            <a:extLst>
              <a:ext uri="{FF2B5EF4-FFF2-40B4-BE49-F238E27FC236}">
                <a16:creationId xmlns:a16="http://schemas.microsoft.com/office/drawing/2014/main" id="{52EA34BC-71FC-4C09-93C1-C87FC9CE27E4}"/>
              </a:ext>
            </a:extLst>
          </p:cNvPr>
          <p:cNvPicPr>
            <a:picLocks noChangeAspect="1"/>
          </p:cNvPicPr>
          <p:nvPr/>
        </p:nvPicPr>
        <p:blipFill>
          <a:blip r:embed="rId8"/>
          <a:stretch>
            <a:fillRect/>
          </a:stretch>
        </p:blipFill>
        <p:spPr>
          <a:xfrm>
            <a:off x="2129346" y="4219498"/>
            <a:ext cx="373969" cy="313589"/>
          </a:xfrm>
          <a:prstGeom prst="rect">
            <a:avLst/>
          </a:prstGeom>
        </p:spPr>
      </p:pic>
    </p:spTree>
    <p:extLst>
      <p:ext uri="{BB962C8B-B14F-4D97-AF65-F5344CB8AC3E}">
        <p14:creationId xmlns:p14="http://schemas.microsoft.com/office/powerpoint/2010/main" val="3386738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36827" y="-58405"/>
            <a:ext cx="8202023" cy="912114"/>
          </a:xfrm>
        </p:spPr>
        <p:txBody>
          <a:bodyPr/>
          <a:lstStyle/>
          <a:p>
            <a:pPr algn="ctr"/>
            <a:r>
              <a:rPr lang="en-US" sz="1950" dirty="0"/>
              <a:t>DUNE: The world’s most capable neutrino experiment, driven by LBNF and PIP-II</a:t>
            </a:r>
            <a:endParaRPr lang="en-US" sz="1950" dirty="0">
              <a:cs typeface="Helvetica"/>
            </a:endParaRPr>
          </a:p>
        </p:txBody>
      </p:sp>
      <p:sp>
        <p:nvSpPr>
          <p:cNvPr id="3" name="Date Placeholder 2"/>
          <p:cNvSpPr>
            <a:spLocks noGrp="1"/>
          </p:cNvSpPr>
          <p:nvPr>
            <p:ph type="dt" sz="half" idx="2"/>
          </p:nvPr>
        </p:nvSpPr>
        <p:spPr/>
        <p:txBody>
          <a:bodyPr/>
          <a:lstStyle/>
          <a:p>
            <a:pPr>
              <a:defRPr/>
            </a:pPr>
            <a:fld id="{86640B16-173A-4B7A-B4D0-2F5D6CAD3108}" type="datetime1">
              <a:rPr lang="en-US" smtClean="0"/>
              <a:t>7/17/2022</a:t>
            </a:fld>
            <a:endParaRPr lang="en-US"/>
          </a:p>
        </p:txBody>
      </p:sp>
      <p:sp>
        <p:nvSpPr>
          <p:cNvPr id="4" name="Footer Placeholder 3"/>
          <p:cNvSpPr>
            <a:spLocks noGrp="1"/>
          </p:cNvSpPr>
          <p:nvPr>
            <p:ph type="ftr" sz="quarter" idx="3"/>
          </p:nvPr>
        </p:nvSpPr>
        <p:spPr/>
        <p:txBody>
          <a:bodyPr/>
          <a:lstStyle/>
          <a:p>
            <a:pPr>
              <a:defRPr/>
            </a:pPr>
            <a:r>
              <a:rPr lang="en-US"/>
              <a:t>Lia Merminga |  Fermilab Perspectives  | Snowmass Meeting</a:t>
            </a:r>
            <a:endParaRPr lang="en-US" b="1"/>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a:t>
            </a:fld>
            <a:endParaRPr lang="en-US"/>
          </a:p>
        </p:txBody>
      </p:sp>
      <p:pic>
        <p:nvPicPr>
          <p:cNvPr id="6" name="Picture 5">
            <a:extLst>
              <a:ext uri="{FF2B5EF4-FFF2-40B4-BE49-F238E27FC236}">
                <a16:creationId xmlns:a16="http://schemas.microsoft.com/office/drawing/2014/main" id="{622A3C99-D98C-45EB-BD3A-48DA239D88DB}"/>
              </a:ext>
            </a:extLst>
          </p:cNvPr>
          <p:cNvPicPr>
            <a:picLocks noChangeAspect="1"/>
          </p:cNvPicPr>
          <p:nvPr/>
        </p:nvPicPr>
        <p:blipFill>
          <a:blip r:embed="rId3"/>
          <a:stretch>
            <a:fillRect/>
          </a:stretch>
        </p:blipFill>
        <p:spPr>
          <a:xfrm>
            <a:off x="16933" y="1967363"/>
            <a:ext cx="9144000" cy="3176137"/>
          </a:xfrm>
          <a:prstGeom prst="rect">
            <a:avLst/>
          </a:prstGeom>
        </p:spPr>
      </p:pic>
      <p:sp>
        <p:nvSpPr>
          <p:cNvPr id="2" name="TextBox 1">
            <a:extLst>
              <a:ext uri="{FF2B5EF4-FFF2-40B4-BE49-F238E27FC236}">
                <a16:creationId xmlns:a16="http://schemas.microsoft.com/office/drawing/2014/main" id="{2F935E1B-8683-3265-4F5A-016A81FEE813}"/>
              </a:ext>
            </a:extLst>
          </p:cNvPr>
          <p:cNvSpPr txBox="1"/>
          <p:nvPr/>
        </p:nvSpPr>
        <p:spPr>
          <a:xfrm>
            <a:off x="1299818" y="1242554"/>
            <a:ext cx="6869484" cy="830997"/>
          </a:xfrm>
          <a:prstGeom prst="rect">
            <a:avLst/>
          </a:prstGeom>
          <a:noFill/>
        </p:spPr>
        <p:txBody>
          <a:bodyPr wrap="square" rtlCol="0">
            <a:spAutoFit/>
          </a:bodyPr>
          <a:lstStyle/>
          <a:p>
            <a:pPr marL="804863" indent="-804863" algn="ctr"/>
            <a:r>
              <a:rPr lang="en-US" sz="1600" b="1" dirty="0">
                <a:solidFill>
                  <a:srgbClr val="404040"/>
                </a:solidFill>
                <a:latin typeface="Helvetica" panose="020B0604020202020204" pitchFamily="34" charset="0"/>
                <a:cs typeface="Helvetica" panose="020B0604020202020204" pitchFamily="34" charset="0"/>
              </a:rPr>
              <a:t>Vision for Neutrino Science</a:t>
            </a:r>
            <a:br>
              <a:rPr lang="en-US" sz="1600" b="1" dirty="0">
                <a:solidFill>
                  <a:srgbClr val="404040"/>
                </a:solidFill>
                <a:latin typeface="Helvetica" panose="020B0604020202020204" pitchFamily="34" charset="0"/>
                <a:cs typeface="Helvetica" panose="020B0604020202020204" pitchFamily="34" charset="0"/>
              </a:rPr>
            </a:br>
            <a:r>
              <a:rPr lang="en-US" sz="1600" dirty="0">
                <a:solidFill>
                  <a:srgbClr val="404040"/>
                </a:solidFill>
                <a:latin typeface="Helvetica" panose="020B0604020202020204" pitchFamily="34" charset="0"/>
                <a:ea typeface="Calibri" panose="020F0502020204030204" pitchFamily="34" charset="0"/>
                <a:cs typeface="Helvetica" panose="020B0604020202020204" pitchFamily="34" charset="0"/>
              </a:rPr>
              <a:t>US/Fermilab is universally acknowledged as the world leader in neutrino science for decades to come </a:t>
            </a:r>
            <a:r>
              <a:rPr lang="en-US" sz="1600" dirty="0">
                <a:solidFill>
                  <a:srgbClr val="404040"/>
                </a:solidFill>
                <a:latin typeface="Helvetica" panose="020B0604020202020204" pitchFamily="34" charset="0"/>
                <a:cs typeface="Helvetica" panose="020B0604020202020204" pitchFamily="34" charset="0"/>
              </a:rPr>
              <a:t> </a:t>
            </a:r>
          </a:p>
        </p:txBody>
      </p:sp>
      <p:sp>
        <p:nvSpPr>
          <p:cNvPr id="9" name="Pentagon 44">
            <a:extLst>
              <a:ext uri="{FF2B5EF4-FFF2-40B4-BE49-F238E27FC236}">
                <a16:creationId xmlns:a16="http://schemas.microsoft.com/office/drawing/2014/main" id="{31001953-7EAF-436D-9ED7-57B2F60FAEE5}"/>
              </a:ext>
            </a:extLst>
          </p:cNvPr>
          <p:cNvSpPr/>
          <p:nvPr/>
        </p:nvSpPr>
        <p:spPr>
          <a:xfrm>
            <a:off x="-69985" y="189364"/>
            <a:ext cx="978408" cy="448056"/>
          </a:xfrm>
          <a:prstGeom prst="homePlate">
            <a:avLst/>
          </a:prstGeom>
          <a:solidFill>
            <a:srgbClr val="004C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S&amp;T</a:t>
            </a:r>
          </a:p>
        </p:txBody>
      </p:sp>
      <p:sp>
        <p:nvSpPr>
          <p:cNvPr id="10" name="Title 6">
            <a:extLst>
              <a:ext uri="{FF2B5EF4-FFF2-40B4-BE49-F238E27FC236}">
                <a16:creationId xmlns:a16="http://schemas.microsoft.com/office/drawing/2014/main" id="{59672354-2C43-4883-B7B7-9A51C2FF99E8}"/>
              </a:ext>
            </a:extLst>
          </p:cNvPr>
          <p:cNvSpPr txBox="1">
            <a:spLocks/>
          </p:cNvSpPr>
          <p:nvPr/>
        </p:nvSpPr>
        <p:spPr>
          <a:xfrm>
            <a:off x="1074511" y="4806276"/>
            <a:ext cx="6957451" cy="321734"/>
          </a:xfrm>
          <a:prstGeom prst="rect">
            <a:avLst/>
          </a:prstGeom>
          <a:solidFill>
            <a:schemeClr val="tx1"/>
          </a:solidFill>
        </p:spPr>
        <p:txBody>
          <a:bodyPr lIns="0" tIns="0" rIns="0" bIns="0" anchor="b" anchorCtr="0"/>
          <a:lstStyle>
            <a:lvl1pPr algn="l" defTabSz="457200" rtl="0" eaLnBrk="1" fontAlgn="base" hangingPunct="1">
              <a:spcBef>
                <a:spcPct val="0"/>
              </a:spcBef>
              <a:spcAft>
                <a:spcPct val="0"/>
              </a:spcAft>
              <a:defRPr sz="22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algn="ctr"/>
            <a:r>
              <a:rPr lang="en-US" sz="1950" dirty="0">
                <a:solidFill>
                  <a:schemeClr val="bg1"/>
                </a:solidFill>
              </a:rPr>
              <a:t>Delivering on LBNF/DUNE is Fermilab’s highest priority </a:t>
            </a:r>
            <a:endParaRPr lang="en-US" sz="1950" dirty="0">
              <a:solidFill>
                <a:schemeClr val="bg1"/>
              </a:solidFill>
              <a:cs typeface="Helvetica"/>
            </a:endParaRPr>
          </a:p>
        </p:txBody>
      </p:sp>
    </p:spTree>
    <p:extLst>
      <p:ext uri="{BB962C8B-B14F-4D97-AF65-F5344CB8AC3E}">
        <p14:creationId xmlns:p14="http://schemas.microsoft.com/office/powerpoint/2010/main" val="3270160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UNEicons-FourForces.jpg">
            <a:extLst>
              <a:ext uri="{FF2B5EF4-FFF2-40B4-BE49-F238E27FC236}">
                <a16:creationId xmlns:a16="http://schemas.microsoft.com/office/drawing/2014/main" id="{E3023EAB-DEE3-4DE6-8F8F-086050359F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357" y="4205739"/>
            <a:ext cx="517468" cy="498764"/>
          </a:xfrm>
          <a:prstGeom prst="rect">
            <a:avLst/>
          </a:prstGeom>
        </p:spPr>
      </p:pic>
      <p:pic>
        <p:nvPicPr>
          <p:cNvPr id="9" name="Picture 8">
            <a:extLst>
              <a:ext uri="{FF2B5EF4-FFF2-40B4-BE49-F238E27FC236}">
                <a16:creationId xmlns:a16="http://schemas.microsoft.com/office/drawing/2014/main" id="{D23FA110-2A17-4A62-B01B-92656A5293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1109" y="594721"/>
            <a:ext cx="8021782" cy="2667035"/>
          </a:xfrm>
          <a:prstGeom prst="rect">
            <a:avLst/>
          </a:prstGeom>
        </p:spPr>
      </p:pic>
      <p:sp>
        <p:nvSpPr>
          <p:cNvPr id="3" name="Content Placeholder 2">
            <a:extLst>
              <a:ext uri="{FF2B5EF4-FFF2-40B4-BE49-F238E27FC236}">
                <a16:creationId xmlns:a16="http://schemas.microsoft.com/office/drawing/2014/main" id="{263A4A71-E3C4-4ECC-9F7B-D93302B67463}"/>
              </a:ext>
            </a:extLst>
          </p:cNvPr>
          <p:cNvSpPr>
            <a:spLocks noGrp="1"/>
          </p:cNvSpPr>
          <p:nvPr>
            <p:ph idx="13"/>
          </p:nvPr>
        </p:nvSpPr>
        <p:spPr>
          <a:xfrm>
            <a:off x="329161" y="3326011"/>
            <a:ext cx="8293100" cy="1403630"/>
          </a:xfrm>
        </p:spPr>
        <p:txBody>
          <a:bodyPr/>
          <a:lstStyle/>
          <a:p>
            <a:pPr marL="282568" lvl="1" indent="0">
              <a:buNone/>
            </a:pPr>
            <a:r>
              <a:rPr lang="en-US" sz="1350" b="1" dirty="0">
                <a:solidFill>
                  <a:srgbClr val="004C97"/>
                </a:solidFill>
                <a:latin typeface="Helvetica" panose="020B0604020202020204" pitchFamily="34" charset="0"/>
                <a:cs typeface="Helvetica" panose="020B0604020202020204" pitchFamily="34" charset="0"/>
              </a:rPr>
              <a:t>Origin of matter.</a:t>
            </a:r>
            <a:r>
              <a:rPr lang="en-US" sz="1350" b="1" dirty="0">
                <a:solidFill>
                  <a:srgbClr val="003087"/>
                </a:solidFill>
                <a:latin typeface="Helvetica" panose="020B0604020202020204" pitchFamily="34" charset="0"/>
                <a:cs typeface="Helvetica" panose="020B0604020202020204" pitchFamily="34" charset="0"/>
              </a:rPr>
              <a:t> </a:t>
            </a:r>
            <a:r>
              <a:rPr lang="en-US" sz="1350" dirty="0">
                <a:latin typeface="Helvetica" panose="020B0604020202020204" pitchFamily="34" charset="0"/>
                <a:cs typeface="Helvetica" panose="020B0604020202020204" pitchFamily="34" charset="0"/>
              </a:rPr>
              <a:t>Investigate leptonic CP violation. Are neutrinos the reason the universe is made of matter?</a:t>
            </a:r>
          </a:p>
          <a:p>
            <a:pPr marL="282568" lvl="1" indent="0">
              <a:buNone/>
            </a:pPr>
            <a:r>
              <a:rPr lang="en-US" sz="1350" b="1" dirty="0">
                <a:solidFill>
                  <a:srgbClr val="004C97"/>
                </a:solidFill>
                <a:latin typeface="Helvetica" panose="020B0604020202020204" pitchFamily="34" charset="0"/>
                <a:cs typeface="Helvetica" panose="020B0604020202020204" pitchFamily="34" charset="0"/>
              </a:rPr>
              <a:t>Neutron star and black hole formation.</a:t>
            </a:r>
            <a:r>
              <a:rPr lang="en-US" sz="1350" b="1" dirty="0">
                <a:solidFill>
                  <a:srgbClr val="003087"/>
                </a:solidFill>
                <a:latin typeface="Helvetica" panose="020B0604020202020204" pitchFamily="34" charset="0"/>
                <a:cs typeface="Helvetica" panose="020B0604020202020204" pitchFamily="34" charset="0"/>
              </a:rPr>
              <a:t> </a:t>
            </a:r>
            <a:r>
              <a:rPr lang="en-US" sz="1350" dirty="0">
                <a:latin typeface="Helvetica" panose="020B0604020202020204" pitchFamily="34" charset="0"/>
                <a:cs typeface="Helvetica" panose="020B0604020202020204" pitchFamily="34" charset="0"/>
              </a:rPr>
              <a:t>Ability to observe neutrinos from supernovae events and perhaps watch formation of black holes in real time.</a:t>
            </a:r>
            <a:endParaRPr lang="en-US" sz="1350" dirty="0">
              <a:solidFill>
                <a:srgbClr val="003087"/>
              </a:solidFill>
              <a:latin typeface="Helvetica" panose="020B0604020202020204" pitchFamily="34" charset="0"/>
              <a:cs typeface="Helvetica" panose="020B0604020202020204" pitchFamily="34" charset="0"/>
            </a:endParaRPr>
          </a:p>
          <a:p>
            <a:pPr marL="282568" lvl="1" indent="0">
              <a:buNone/>
            </a:pPr>
            <a:r>
              <a:rPr lang="en-US" sz="1350" b="1" dirty="0">
                <a:solidFill>
                  <a:srgbClr val="004C97"/>
                </a:solidFill>
                <a:latin typeface="Helvetica" panose="020B0604020202020204" pitchFamily="34" charset="0"/>
                <a:cs typeface="Helvetica" panose="020B0604020202020204" pitchFamily="34" charset="0"/>
              </a:rPr>
              <a:t>Unification of forces. </a:t>
            </a:r>
            <a:r>
              <a:rPr lang="en-US" sz="1350" dirty="0">
                <a:latin typeface="Helvetica" panose="020B0604020202020204" pitchFamily="34" charset="0"/>
                <a:cs typeface="Helvetica" panose="020B0604020202020204" pitchFamily="34" charset="0"/>
              </a:rPr>
              <a:t>Investigate nucleon decay, advance unified theory of energy and matter.</a:t>
            </a:r>
            <a:endParaRPr lang="en-US" sz="1350" dirty="0"/>
          </a:p>
        </p:txBody>
      </p:sp>
      <p:sp>
        <p:nvSpPr>
          <p:cNvPr id="12" name="TextBox 11">
            <a:extLst>
              <a:ext uri="{FF2B5EF4-FFF2-40B4-BE49-F238E27FC236}">
                <a16:creationId xmlns:a16="http://schemas.microsoft.com/office/drawing/2014/main" id="{EF20E752-2B9D-4268-BF77-44FD34E1DEB5}"/>
              </a:ext>
            </a:extLst>
          </p:cNvPr>
          <p:cNvSpPr txBox="1"/>
          <p:nvPr/>
        </p:nvSpPr>
        <p:spPr>
          <a:xfrm>
            <a:off x="-1" y="4658752"/>
            <a:ext cx="9144000" cy="438582"/>
          </a:xfrm>
          <a:prstGeom prst="rect">
            <a:avLst/>
          </a:prstGeom>
          <a:solidFill>
            <a:srgbClr val="004C97"/>
          </a:solidFill>
          <a:ln>
            <a:noFill/>
          </a:ln>
          <a:effectLst>
            <a:outerShdw blurRad="50800" dist="38100" dir="2700000" algn="tl" rotWithShape="0">
              <a:prstClr val="black">
                <a:alpha val="40000"/>
              </a:prstClr>
            </a:outerShdw>
          </a:effectLst>
        </p:spPr>
        <p:txBody>
          <a:bodyPr wrap="square" lIns="68580" tIns="34290" rIns="68580" bIns="34290" rtlCol="0" anchor="t">
            <a:spAutoFit/>
          </a:bodyPr>
          <a:lstStyle>
            <a:defPPr>
              <a:defRPr lang="en-US"/>
            </a:defPPr>
            <a:lvl1pPr algn="ctr">
              <a:defRPr sz="2200" b="1" i="1">
                <a:solidFill>
                  <a:schemeClr val="bg1"/>
                </a:solidFill>
                <a:latin typeface="Helvetica"/>
                <a:cs typeface="Helvetica"/>
              </a:defRPr>
            </a:lvl1pPr>
          </a:lstStyle>
          <a:p>
            <a:r>
              <a:rPr lang="en-US" sz="1200" dirty="0">
                <a:latin typeface="Helvetica" panose="020B0604020202020204" pitchFamily="34" charset="0"/>
                <a:cs typeface="Helvetica" panose="020B0604020202020204" pitchFamily="34" charset="0"/>
              </a:rPr>
              <a:t>The LBNF/DUNE project will be the first internationally conceived, constructed, and operated mega-science project hosted by the Department of Energy in the United States” – DOE</a:t>
            </a:r>
          </a:p>
        </p:txBody>
      </p:sp>
      <p:pic>
        <p:nvPicPr>
          <p:cNvPr id="13" name="Picture 12" descr="DUNEicon-BigBang.jpg">
            <a:extLst>
              <a:ext uri="{FF2B5EF4-FFF2-40B4-BE49-F238E27FC236}">
                <a16:creationId xmlns:a16="http://schemas.microsoft.com/office/drawing/2014/main" id="{3A207243-D977-41F4-974C-F20E37F3DAA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460" y="3261756"/>
            <a:ext cx="525261" cy="506557"/>
          </a:xfrm>
          <a:prstGeom prst="rect">
            <a:avLst/>
          </a:prstGeom>
        </p:spPr>
      </p:pic>
      <p:pic>
        <p:nvPicPr>
          <p:cNvPr id="14" name="Picture 13" descr="DUNEicon-Blackhole.jpg">
            <a:extLst>
              <a:ext uri="{FF2B5EF4-FFF2-40B4-BE49-F238E27FC236}">
                <a16:creationId xmlns:a16="http://schemas.microsoft.com/office/drawing/2014/main" id="{BA0DD511-3D73-4239-95ED-68F6B004254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102" y="3714768"/>
            <a:ext cx="508116" cy="490971"/>
          </a:xfrm>
          <a:prstGeom prst="rect">
            <a:avLst/>
          </a:prstGeom>
        </p:spPr>
      </p:pic>
      <p:pic>
        <p:nvPicPr>
          <p:cNvPr id="7" name="Picture 6">
            <a:extLst>
              <a:ext uri="{FF2B5EF4-FFF2-40B4-BE49-F238E27FC236}">
                <a16:creationId xmlns:a16="http://schemas.microsoft.com/office/drawing/2014/main" id="{4FBD24B3-69C8-4845-BADD-786EFDAD4E54}"/>
              </a:ext>
            </a:extLst>
          </p:cNvPr>
          <p:cNvPicPr>
            <a:picLocks noChangeAspect="1"/>
          </p:cNvPicPr>
          <p:nvPr/>
        </p:nvPicPr>
        <p:blipFill>
          <a:blip r:embed="rId7"/>
          <a:stretch>
            <a:fillRect/>
          </a:stretch>
        </p:blipFill>
        <p:spPr>
          <a:xfrm>
            <a:off x="7732714" y="136683"/>
            <a:ext cx="1194135" cy="1541353"/>
          </a:xfrm>
          <a:prstGeom prst="rect">
            <a:avLst/>
          </a:prstGeom>
          <a:ln>
            <a:solidFill>
              <a:schemeClr val="tx1"/>
            </a:solidFill>
          </a:ln>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E2BDD916-4D8B-47DE-AB16-D28D26AD4168}"/>
              </a:ext>
            </a:extLst>
          </p:cNvPr>
          <p:cNvSpPr txBox="1"/>
          <p:nvPr/>
        </p:nvSpPr>
        <p:spPr>
          <a:xfrm>
            <a:off x="8652164" y="8679"/>
            <a:ext cx="380232" cy="300082"/>
          </a:xfrm>
          <a:prstGeom prst="rect">
            <a:avLst/>
          </a:prstGeom>
          <a:noFill/>
        </p:spPr>
        <p:txBody>
          <a:bodyPr wrap="none" rtlCol="0">
            <a:spAutoFit/>
          </a:bodyPr>
          <a:lstStyle/>
          <a:p>
            <a:pPr defTabSz="342900"/>
            <a:r>
              <a:rPr lang="en-US" sz="1350" dirty="0">
                <a:solidFill>
                  <a:prstClr val="black"/>
                </a:solidFill>
              </a:rPr>
              <a:t>Lia</a:t>
            </a:r>
          </a:p>
        </p:txBody>
      </p:sp>
      <p:sp>
        <p:nvSpPr>
          <p:cNvPr id="17" name="Title 6">
            <a:extLst>
              <a:ext uri="{FF2B5EF4-FFF2-40B4-BE49-F238E27FC236}">
                <a16:creationId xmlns:a16="http://schemas.microsoft.com/office/drawing/2014/main" id="{1007DE82-B728-464F-B141-085D8F3252C6}"/>
              </a:ext>
            </a:extLst>
          </p:cNvPr>
          <p:cNvSpPr>
            <a:spLocks noGrp="1"/>
          </p:cNvSpPr>
          <p:nvPr>
            <p:ph type="title"/>
          </p:nvPr>
        </p:nvSpPr>
        <p:spPr>
          <a:xfrm>
            <a:off x="805389" y="135642"/>
            <a:ext cx="6219825" cy="426951"/>
          </a:xfrm>
        </p:spPr>
        <p:txBody>
          <a:bodyPr>
            <a:normAutofit/>
          </a:bodyPr>
          <a:lstStyle/>
          <a:p>
            <a:r>
              <a:rPr lang="en-US" sz="2100" dirty="0"/>
              <a:t>DUNE </a:t>
            </a:r>
            <a:r>
              <a:rPr lang="en-US" sz="2400" dirty="0"/>
              <a:t>Science Objectives</a:t>
            </a:r>
            <a:endParaRPr lang="en-US" sz="2100" dirty="0"/>
          </a:p>
        </p:txBody>
      </p:sp>
      <p:pic>
        <p:nvPicPr>
          <p:cNvPr id="18" name="Picture 17">
            <a:extLst>
              <a:ext uri="{FF2B5EF4-FFF2-40B4-BE49-F238E27FC236}">
                <a16:creationId xmlns:a16="http://schemas.microsoft.com/office/drawing/2014/main" id="{A16011AC-7C00-415A-AFA4-0F2D52CA4599}"/>
              </a:ext>
            </a:extLst>
          </p:cNvPr>
          <p:cNvPicPr>
            <a:picLocks noChangeAspect="1"/>
          </p:cNvPicPr>
          <p:nvPr/>
        </p:nvPicPr>
        <p:blipFill>
          <a:blip r:embed="rId8"/>
          <a:stretch>
            <a:fillRect/>
          </a:stretch>
        </p:blipFill>
        <p:spPr>
          <a:xfrm>
            <a:off x="583218" y="149031"/>
            <a:ext cx="974537" cy="360156"/>
          </a:xfrm>
          <a:prstGeom prst="rect">
            <a:avLst/>
          </a:prstGeom>
        </p:spPr>
      </p:pic>
    </p:spTree>
    <p:extLst>
      <p:ext uri="{BB962C8B-B14F-4D97-AF65-F5344CB8AC3E}">
        <p14:creationId xmlns:p14="http://schemas.microsoft.com/office/powerpoint/2010/main" val="3080080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rmilab | Visit Fermilab">
            <a:extLst>
              <a:ext uri="{FF2B5EF4-FFF2-40B4-BE49-F238E27FC236}">
                <a16:creationId xmlns:a16="http://schemas.microsoft.com/office/drawing/2014/main" id="{F3D8062E-C16F-4897-9682-39DB333F0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81" y="524767"/>
            <a:ext cx="4498140" cy="1030823"/>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0ED53A8C-05E4-4270-BF4B-5754290CA564}"/>
              </a:ext>
            </a:extLst>
          </p:cNvPr>
          <p:cNvSpPr>
            <a:spLocks noGrp="1"/>
          </p:cNvSpPr>
          <p:nvPr>
            <p:ph type="title"/>
          </p:nvPr>
        </p:nvSpPr>
        <p:spPr>
          <a:xfrm>
            <a:off x="328108" y="626506"/>
            <a:ext cx="3367322" cy="426951"/>
          </a:xfrm>
        </p:spPr>
        <p:txBody>
          <a:bodyPr/>
          <a:lstStyle/>
          <a:p>
            <a:r>
              <a:rPr lang="en-US" dirty="0"/>
              <a:t>Near Site – Batavia, IL</a:t>
            </a:r>
            <a:endParaRPr lang="en-US" dirty="0">
              <a:solidFill>
                <a:schemeClr val="accent6">
                  <a:lumMod val="75000"/>
                </a:schemeClr>
              </a:solidFill>
              <a:highlight>
                <a:srgbClr val="FFFF00"/>
              </a:highlight>
            </a:endParaRPr>
          </a:p>
        </p:txBody>
      </p:sp>
      <p:pic>
        <p:nvPicPr>
          <p:cNvPr id="21" name="Picture 20">
            <a:extLst>
              <a:ext uri="{FF2B5EF4-FFF2-40B4-BE49-F238E27FC236}">
                <a16:creationId xmlns:a16="http://schemas.microsoft.com/office/drawing/2014/main" id="{AC5455E7-8975-4C40-A862-81DA4366FDEE}"/>
              </a:ext>
            </a:extLst>
          </p:cNvPr>
          <p:cNvPicPr>
            <a:picLocks noChangeAspect="1"/>
          </p:cNvPicPr>
          <p:nvPr/>
        </p:nvPicPr>
        <p:blipFill>
          <a:blip r:embed="rId4"/>
          <a:stretch>
            <a:fillRect/>
          </a:stretch>
        </p:blipFill>
        <p:spPr>
          <a:xfrm>
            <a:off x="4868333" y="1451385"/>
            <a:ext cx="3957206" cy="2658678"/>
          </a:xfrm>
          <a:prstGeom prst="rect">
            <a:avLst/>
          </a:prstGeom>
        </p:spPr>
      </p:pic>
      <p:sp>
        <p:nvSpPr>
          <p:cNvPr id="23" name="Title 1">
            <a:extLst>
              <a:ext uri="{FF2B5EF4-FFF2-40B4-BE49-F238E27FC236}">
                <a16:creationId xmlns:a16="http://schemas.microsoft.com/office/drawing/2014/main" id="{0910C784-352D-4E46-A73C-581201FD586A}"/>
              </a:ext>
            </a:extLst>
          </p:cNvPr>
          <p:cNvSpPr txBox="1">
            <a:spLocks/>
          </p:cNvSpPr>
          <p:nvPr/>
        </p:nvSpPr>
        <p:spPr>
          <a:xfrm>
            <a:off x="5125127" y="443843"/>
            <a:ext cx="3433970" cy="248447"/>
          </a:xfrm>
          <a:prstGeom prst="rect">
            <a:avLst/>
          </a:prstGeom>
        </p:spPr>
        <p:txBody>
          <a:bodyPr vert="horz" lIns="0" tIns="0" rIns="0" bIns="0"/>
          <a:lstStyle>
            <a:lvl1pPr algn="l" defTabSz="342900" rtl="0" fontAlgn="base">
              <a:spcBef>
                <a:spcPct val="0"/>
              </a:spcBef>
              <a:spcAft>
                <a:spcPct val="0"/>
              </a:spcAft>
              <a:defRPr sz="1650" b="1" i="0" kern="1200" baseline="0">
                <a:solidFill>
                  <a:srgbClr val="004C97"/>
                </a:solidFill>
                <a:latin typeface="Helvetica"/>
                <a:ea typeface="Geneva" charset="0"/>
                <a:cs typeface="Geneva" charset="0"/>
              </a:defRPr>
            </a:lvl1pPr>
            <a:lvl2pPr algn="ctr" defTabSz="342900" rtl="0" fontAlgn="base">
              <a:spcBef>
                <a:spcPct val="0"/>
              </a:spcBef>
              <a:spcAft>
                <a:spcPct val="0"/>
              </a:spcAft>
              <a:defRPr sz="3300">
                <a:solidFill>
                  <a:schemeClr val="tx1"/>
                </a:solidFill>
                <a:latin typeface="Calibri" charset="0"/>
                <a:ea typeface="Geneva" charset="0"/>
                <a:cs typeface="Geneva" charset="0"/>
              </a:defRPr>
            </a:lvl2pPr>
            <a:lvl3pPr algn="ctr" defTabSz="342900" rtl="0" fontAlgn="base">
              <a:spcBef>
                <a:spcPct val="0"/>
              </a:spcBef>
              <a:spcAft>
                <a:spcPct val="0"/>
              </a:spcAft>
              <a:defRPr sz="3300">
                <a:solidFill>
                  <a:schemeClr val="tx1"/>
                </a:solidFill>
                <a:latin typeface="Calibri" charset="0"/>
                <a:ea typeface="Geneva" charset="0"/>
                <a:cs typeface="Geneva" charset="0"/>
              </a:defRPr>
            </a:lvl3pPr>
            <a:lvl4pPr algn="ctr" defTabSz="342900" rtl="0" fontAlgn="base">
              <a:spcBef>
                <a:spcPct val="0"/>
              </a:spcBef>
              <a:spcAft>
                <a:spcPct val="0"/>
              </a:spcAft>
              <a:defRPr sz="3300">
                <a:solidFill>
                  <a:schemeClr val="tx1"/>
                </a:solidFill>
                <a:latin typeface="Calibri" charset="0"/>
                <a:ea typeface="Geneva" charset="0"/>
                <a:cs typeface="Geneva" charset="0"/>
              </a:defRPr>
            </a:lvl4pPr>
            <a:lvl5pPr algn="ctr" defTabSz="342900" rtl="0" fontAlgn="base">
              <a:spcBef>
                <a:spcPct val="0"/>
              </a:spcBef>
              <a:spcAft>
                <a:spcPct val="0"/>
              </a:spcAft>
              <a:defRPr sz="3300">
                <a:solidFill>
                  <a:schemeClr val="tx1"/>
                </a:solidFill>
                <a:latin typeface="Calibri" charset="0"/>
                <a:ea typeface="Geneva" charset="0"/>
                <a:cs typeface="Geneva" charset="0"/>
              </a:defRPr>
            </a:lvl5pPr>
            <a:lvl6pPr marL="342900" algn="ctr" defTabSz="342900" rtl="0" fontAlgn="base">
              <a:spcBef>
                <a:spcPct val="0"/>
              </a:spcBef>
              <a:spcAft>
                <a:spcPct val="0"/>
              </a:spcAft>
              <a:defRPr sz="3300">
                <a:solidFill>
                  <a:schemeClr val="tx1"/>
                </a:solidFill>
                <a:latin typeface="Calibri" charset="0"/>
                <a:ea typeface="Geneva" charset="0"/>
                <a:cs typeface="Geneva" charset="0"/>
              </a:defRPr>
            </a:lvl6pPr>
            <a:lvl7pPr marL="685800" algn="ctr" defTabSz="342900" rtl="0" fontAlgn="base">
              <a:spcBef>
                <a:spcPct val="0"/>
              </a:spcBef>
              <a:spcAft>
                <a:spcPct val="0"/>
              </a:spcAft>
              <a:defRPr sz="3300">
                <a:solidFill>
                  <a:schemeClr val="tx1"/>
                </a:solidFill>
                <a:latin typeface="Calibri" charset="0"/>
                <a:ea typeface="Geneva" charset="0"/>
                <a:cs typeface="Geneva" charset="0"/>
              </a:defRPr>
            </a:lvl7pPr>
            <a:lvl8pPr marL="1028700" algn="ctr" defTabSz="342900" rtl="0" fontAlgn="base">
              <a:spcBef>
                <a:spcPct val="0"/>
              </a:spcBef>
              <a:spcAft>
                <a:spcPct val="0"/>
              </a:spcAft>
              <a:defRPr sz="3300">
                <a:solidFill>
                  <a:schemeClr val="tx1"/>
                </a:solidFill>
                <a:latin typeface="Calibri" charset="0"/>
                <a:ea typeface="Geneva" charset="0"/>
                <a:cs typeface="Geneva" charset="0"/>
              </a:defRPr>
            </a:lvl8pPr>
            <a:lvl9pPr marL="1371600" algn="ctr" defTabSz="342900" rtl="0" fontAlgn="base">
              <a:spcBef>
                <a:spcPct val="0"/>
              </a:spcBef>
              <a:spcAft>
                <a:spcPct val="0"/>
              </a:spcAft>
              <a:defRPr sz="3300">
                <a:solidFill>
                  <a:schemeClr val="tx1"/>
                </a:solidFill>
                <a:latin typeface="Calibri" charset="0"/>
                <a:ea typeface="Geneva" charset="0"/>
                <a:cs typeface="Geneva" charset="0"/>
              </a:defRPr>
            </a:lvl9pPr>
          </a:lstStyle>
          <a:p>
            <a:r>
              <a:rPr lang="en-US" dirty="0"/>
              <a:t>Far Site – SURF, Lead, SD </a:t>
            </a:r>
            <a:endParaRPr lang="en-US" dirty="0">
              <a:solidFill>
                <a:schemeClr val="accent6">
                  <a:lumMod val="75000"/>
                </a:schemeClr>
              </a:solidFill>
              <a:highlight>
                <a:srgbClr val="FFFF00"/>
              </a:highlight>
            </a:endParaRPr>
          </a:p>
        </p:txBody>
      </p:sp>
      <p:sp>
        <p:nvSpPr>
          <p:cNvPr id="24" name="TextBox 23">
            <a:extLst>
              <a:ext uri="{FF2B5EF4-FFF2-40B4-BE49-F238E27FC236}">
                <a16:creationId xmlns:a16="http://schemas.microsoft.com/office/drawing/2014/main" id="{C445DE34-ADCC-47C9-83F4-977C584FCF73}"/>
              </a:ext>
            </a:extLst>
          </p:cNvPr>
          <p:cNvSpPr txBox="1"/>
          <p:nvPr/>
        </p:nvSpPr>
        <p:spPr>
          <a:xfrm>
            <a:off x="149785" y="55459"/>
            <a:ext cx="8666107" cy="426951"/>
          </a:xfrm>
          <a:prstGeom prst="rect">
            <a:avLst/>
          </a:prstGeom>
          <a:noFill/>
        </p:spPr>
        <p:txBody>
          <a:bodyPr wrap="square" rtlCol="0">
            <a:noAutofit/>
          </a:bodyPr>
          <a:lstStyle/>
          <a:p>
            <a:pPr marL="0" marR="0" lvl="1" indent="0" algn="l" defTabSz="457200" rtl="0" eaLnBrk="1" fontAlgn="base" latinLnBrk="0" hangingPunct="1">
              <a:lnSpc>
                <a:spcPct val="100000"/>
              </a:lnSpc>
              <a:spcBef>
                <a:spcPct val="0"/>
              </a:spcBef>
              <a:spcAft>
                <a:spcPct val="0"/>
              </a:spcAft>
              <a:buClrTx/>
              <a:buSzTx/>
              <a:buFontTx/>
              <a:buNone/>
              <a:tabLst/>
              <a:defRPr/>
            </a:pPr>
            <a:r>
              <a:rPr kumimoji="0" lang="en-US" sz="1950" b="1" i="0" u="none" strike="noStrike" kern="1200" cap="none" spc="0" normalizeH="0" baseline="0" noProof="0" dirty="0">
                <a:ln>
                  <a:noFill/>
                </a:ln>
                <a:solidFill>
                  <a:srgbClr val="004C97"/>
                </a:solidFill>
                <a:effectLst/>
                <a:uLnTx/>
                <a:uFillTx/>
                <a:latin typeface="Helvetica" pitchFamily="2" charset="0"/>
                <a:ea typeface="Calibri" panose="020F0502020204030204" pitchFamily="34" charset="0"/>
                <a:cs typeface="Times New Roman" panose="02020603050405020304" pitchFamily="18" charset="0"/>
              </a:rPr>
              <a:t>LBNF/DUNE-US</a:t>
            </a:r>
            <a:r>
              <a:rPr lang="en-US" sz="1950" b="1" dirty="0">
                <a:solidFill>
                  <a:srgbClr val="004C97"/>
                </a:solidFill>
                <a:latin typeface="Helvetica" pitchFamily="2" charset="0"/>
                <a:ea typeface="Calibri" panose="020F0502020204030204" pitchFamily="34" charset="0"/>
                <a:cs typeface="Times New Roman" panose="02020603050405020304" pitchFamily="18" charset="0"/>
              </a:rPr>
              <a:t> Project Scope</a:t>
            </a:r>
            <a:endParaRPr kumimoji="0" lang="en-US" sz="1950" b="1" i="0" u="none" strike="noStrike" kern="1200" cap="none" spc="0" normalizeH="0" baseline="0" noProof="0" dirty="0">
              <a:ln>
                <a:noFill/>
              </a:ln>
              <a:solidFill>
                <a:srgbClr val="004C97"/>
              </a:solidFill>
              <a:effectLst/>
              <a:uLnTx/>
              <a:uFillTx/>
              <a:latin typeface="Helvetica" charset="0"/>
              <a:ea typeface="Helvetica" charset="0"/>
              <a:cs typeface="Helvetica" charset="0"/>
            </a:endParaRPr>
          </a:p>
        </p:txBody>
      </p:sp>
      <p:sp>
        <p:nvSpPr>
          <p:cNvPr id="28" name="TextBox 27">
            <a:extLst>
              <a:ext uri="{FF2B5EF4-FFF2-40B4-BE49-F238E27FC236}">
                <a16:creationId xmlns:a16="http://schemas.microsoft.com/office/drawing/2014/main" id="{129AE8C0-8447-4056-96A9-F233359D0754}"/>
              </a:ext>
            </a:extLst>
          </p:cNvPr>
          <p:cNvSpPr txBox="1"/>
          <p:nvPr/>
        </p:nvSpPr>
        <p:spPr>
          <a:xfrm>
            <a:off x="1800684" y="4287812"/>
            <a:ext cx="5542632" cy="369332"/>
          </a:xfrm>
          <a:prstGeom prst="rect">
            <a:avLst/>
          </a:prstGeom>
          <a:solidFill>
            <a:srgbClr val="004C97"/>
          </a:solidFill>
        </p:spPr>
        <p:txBody>
          <a:bodyPr wrap="square" rtlCol="0">
            <a:spAutoFit/>
          </a:bodyPr>
          <a:lstStyle/>
          <a:p>
            <a:pPr algn="ctr" defTabSz="342900">
              <a:defRPr/>
            </a:pPr>
            <a:r>
              <a:rPr lang="en-US" sz="1800" b="1" i="1" dirty="0">
                <a:solidFill>
                  <a:schemeClr val="bg1"/>
                </a:solidFill>
                <a:latin typeface="Helvetica" panose="020B0604020202020204" pitchFamily="34" charset="0"/>
                <a:cs typeface="Helvetica" panose="020B0604020202020204" pitchFamily="34" charset="0"/>
              </a:rPr>
              <a:t>Over 50% of scope is at final design maturity</a:t>
            </a:r>
          </a:p>
        </p:txBody>
      </p:sp>
      <p:pic>
        <p:nvPicPr>
          <p:cNvPr id="29" name="Picture 28">
            <a:extLst>
              <a:ext uri="{FF2B5EF4-FFF2-40B4-BE49-F238E27FC236}">
                <a16:creationId xmlns:a16="http://schemas.microsoft.com/office/drawing/2014/main" id="{DF3A50AE-65B5-47E2-889C-401A3766BEB5}"/>
              </a:ext>
            </a:extLst>
          </p:cNvPr>
          <p:cNvPicPr>
            <a:picLocks noChangeAspect="1"/>
          </p:cNvPicPr>
          <p:nvPr/>
        </p:nvPicPr>
        <p:blipFill>
          <a:blip r:embed="rId5"/>
          <a:stretch>
            <a:fillRect/>
          </a:stretch>
        </p:blipFill>
        <p:spPr>
          <a:xfrm>
            <a:off x="4868333" y="793817"/>
            <a:ext cx="3947559" cy="667152"/>
          </a:xfrm>
          <a:prstGeom prst="rect">
            <a:avLst/>
          </a:prstGeom>
        </p:spPr>
      </p:pic>
      <p:pic>
        <p:nvPicPr>
          <p:cNvPr id="22" name="Picture 21">
            <a:extLst>
              <a:ext uri="{FF2B5EF4-FFF2-40B4-BE49-F238E27FC236}">
                <a16:creationId xmlns:a16="http://schemas.microsoft.com/office/drawing/2014/main" id="{BEB2CAFE-FDFB-418C-9368-CF5DA9775256}"/>
              </a:ext>
            </a:extLst>
          </p:cNvPr>
          <p:cNvPicPr>
            <a:picLocks noChangeAspect="1"/>
          </p:cNvPicPr>
          <p:nvPr/>
        </p:nvPicPr>
        <p:blipFill>
          <a:blip r:embed="rId6"/>
          <a:stretch>
            <a:fillRect/>
          </a:stretch>
        </p:blipFill>
        <p:spPr>
          <a:xfrm>
            <a:off x="159432" y="1492669"/>
            <a:ext cx="4575438" cy="2628229"/>
          </a:xfrm>
          <a:prstGeom prst="rect">
            <a:avLst/>
          </a:prstGeom>
        </p:spPr>
      </p:pic>
    </p:spTree>
    <p:extLst>
      <p:ext uri="{BB962C8B-B14F-4D97-AF65-F5344CB8AC3E}">
        <p14:creationId xmlns:p14="http://schemas.microsoft.com/office/powerpoint/2010/main" val="3060106556"/>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ACC5B8B7-4881-3A42-B148-992DB39D7017}" vid="{D17B6A01-1A8A-194F-8473-11391C446D16}"/>
    </a:ext>
  </a:extLst>
</a:theme>
</file>

<file path=ppt/theme/theme10.xml><?xml version="1.0" encoding="utf-8"?>
<a:theme xmlns:a="http://schemas.openxmlformats.org/drawingml/2006/main" name="36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ACC5B8B7-4881-3A42-B148-992DB39D7017}" vid="{D17B6A01-1A8A-194F-8473-11391C446D16}"/>
    </a:ext>
  </a:extLst>
</a:theme>
</file>

<file path=ppt/theme/theme11.xml><?xml version="1.0" encoding="utf-8"?>
<a:theme xmlns:a="http://schemas.openxmlformats.org/drawingml/2006/main" name="13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ACC5B8B7-4881-3A42-B148-992DB39D7017}" vid="{D17B6A01-1A8A-194F-8473-11391C446D16}"/>
    </a:ext>
  </a:extLst>
</a:theme>
</file>

<file path=ppt/theme/theme12.xml><?xml version="1.0" encoding="utf-8"?>
<a:theme xmlns:a="http://schemas.openxmlformats.org/drawingml/2006/main" name="2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3" id="{EB96F61D-0660-9747-A675-216FF6C86284}" vid="{11929733-D318-6344-B1CB-9B297CDC1FC3}"/>
    </a:ext>
  </a:extLst>
</a:theme>
</file>

<file path=ppt/theme/theme13.xml><?xml version="1.0" encoding="utf-8"?>
<a:theme xmlns:a="http://schemas.openxmlformats.org/drawingml/2006/main" name="37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14.xml><?xml version="1.0" encoding="utf-8"?>
<a:theme xmlns:a="http://schemas.openxmlformats.org/drawingml/2006/main" name="38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ACC5B8B7-4881-3A42-B148-992DB39D7017}" vid="{D17B6A01-1A8A-194F-8473-11391C446D16}"/>
    </a:ext>
  </a:extLst>
</a:theme>
</file>

<file path=ppt/theme/theme15.xml><?xml version="1.0" encoding="utf-8"?>
<a:theme xmlns:a="http://schemas.openxmlformats.org/drawingml/2006/main" name="40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16.xml><?xml version="1.0" encoding="utf-8"?>
<a:theme xmlns:a="http://schemas.openxmlformats.org/drawingml/2006/main" name="4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ACC5B8B7-4881-3A42-B148-992DB39D7017}" vid="{D17B6A01-1A8A-194F-8473-11391C446D16}"/>
    </a:ext>
  </a:extLst>
</a:theme>
</file>

<file path=ppt/theme/theme17.xml><?xml version="1.0" encoding="utf-8"?>
<a:theme xmlns:a="http://schemas.openxmlformats.org/drawingml/2006/main" name="1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0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ACC5B8B7-4881-3A42-B148-992DB39D7017}" vid="{D17B6A01-1A8A-194F-8473-11391C446D16}"/>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8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4.xml><?xml version="1.0" encoding="utf-8"?>
<a:theme xmlns:a="http://schemas.openxmlformats.org/drawingml/2006/main" name="2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ACC5B8B7-4881-3A42-B148-992DB39D7017}" vid="{D17B6A01-1A8A-194F-8473-11391C446D16}"/>
    </a:ext>
  </a:extLst>
</a:theme>
</file>

<file path=ppt/theme/theme5.xml><?xml version="1.0" encoding="utf-8"?>
<a:theme xmlns:a="http://schemas.openxmlformats.org/drawingml/2006/main" name="24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ACC5B8B7-4881-3A42-B148-992DB39D7017}" vid="{D17B6A01-1A8A-194F-8473-11391C446D16}"/>
    </a:ext>
  </a:extLst>
</a:theme>
</file>

<file path=ppt/theme/theme6.xml><?xml version="1.0" encoding="utf-8"?>
<a:theme xmlns:a="http://schemas.openxmlformats.org/drawingml/2006/main" name="3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7.xml><?xml version="1.0" encoding="utf-8"?>
<a:theme xmlns:a="http://schemas.openxmlformats.org/drawingml/2006/main" name="16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ACC5B8B7-4881-3A42-B148-992DB39D7017}" vid="{D17B6A01-1A8A-194F-8473-11391C446D16}"/>
    </a:ext>
  </a:extLst>
</a:theme>
</file>

<file path=ppt/theme/theme8.xml><?xml version="1.0" encoding="utf-8"?>
<a:theme xmlns:a="http://schemas.openxmlformats.org/drawingml/2006/main" name="33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9.xml><?xml version="1.0" encoding="utf-8"?>
<a:theme xmlns:a="http://schemas.openxmlformats.org/drawingml/2006/main" name="35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3c193e6c-6e3b-402d-bd50-2724693fb6d8">U56HFXRV3UV3-723332322-54</_dlc_DocId>
    <_dlc_DocIdUrl xmlns="3c193e6c-6e3b-402d-bd50-2724693fb6d8">
      <Url>https://fermipoint.fnal.gov/org/ocoo/ippm/alp/_layouts/15/DocIdRedir.aspx?ID=U56HFXRV3UV3-723332322-54</Url>
      <Description>U56HFXRV3UV3-723332322-54</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8A2BD55BDFE3424180E420D29209A025" ma:contentTypeVersion="0" ma:contentTypeDescription="Create a new document." ma:contentTypeScope="" ma:versionID="9796f446e1827ef16183441403f3548c">
  <xsd:schema xmlns:xsd="http://www.w3.org/2001/XMLSchema" xmlns:xs="http://www.w3.org/2001/XMLSchema" xmlns:p="http://schemas.microsoft.com/office/2006/metadata/properties" xmlns:ns2="3c193e6c-6e3b-402d-bd50-2724693fb6d8" targetNamespace="http://schemas.microsoft.com/office/2006/metadata/properties" ma:root="true" ma:fieldsID="1e88a99dd84c9d23a14873b77c07771a" ns2:_="">
    <xsd:import namespace="3c193e6c-6e3b-402d-bd50-2724693fb6d8"/>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193e6c-6e3b-402d-bd50-2724693fb6d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DC01CF-660A-470C-A1FD-08480BDF2CA5}">
  <ds:schemaRefs>
    <ds:schemaRef ds:uri="http://schemas.microsoft.com/sharepoint/events"/>
  </ds:schemaRefs>
</ds:datastoreItem>
</file>

<file path=customXml/itemProps2.xml><?xml version="1.0" encoding="utf-8"?>
<ds:datastoreItem xmlns:ds="http://schemas.openxmlformats.org/officeDocument/2006/customXml" ds:itemID="{D94228D1-8608-4BBB-ADF5-1143A578D87B}">
  <ds:schemaRefs>
    <ds:schemaRef ds:uri="http://schemas.microsoft.com/sharepoint/v3/contenttype/forms"/>
  </ds:schemaRefs>
</ds:datastoreItem>
</file>

<file path=customXml/itemProps3.xml><?xml version="1.0" encoding="utf-8"?>
<ds:datastoreItem xmlns:ds="http://schemas.openxmlformats.org/officeDocument/2006/customXml" ds:itemID="{8DDA0B25-3E34-4083-A639-43FFAB578DE3}">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3c193e6c-6e3b-402d-bd50-2724693fb6d8"/>
  </ds:schemaRefs>
</ds:datastoreItem>
</file>

<file path=customXml/itemProps4.xml><?xml version="1.0" encoding="utf-8"?>
<ds:datastoreItem xmlns:ds="http://schemas.openxmlformats.org/officeDocument/2006/customXml" ds:itemID="{1DFD15F5-B883-4B64-8381-9E730AE228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193e6c-6e3b-402d-bd50-2724693fb6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FNAL_PowerPoint_16x9-seasons_010521</Template>
  <TotalTime>20583</TotalTime>
  <Words>3717</Words>
  <Application>Microsoft Office PowerPoint</Application>
  <PresentationFormat>On-screen Show (16:9)</PresentationFormat>
  <Paragraphs>478</Paragraphs>
  <Slides>37</Slides>
  <Notes>30</Notes>
  <HiddenSlides>0</HiddenSlides>
  <MMClips>0</MMClips>
  <ScaleCrop>false</ScaleCrop>
  <HeadingPairs>
    <vt:vector size="6" baseType="variant">
      <vt:variant>
        <vt:lpstr>Fonts Used</vt:lpstr>
      </vt:variant>
      <vt:variant>
        <vt:i4>8</vt:i4>
      </vt:variant>
      <vt:variant>
        <vt:lpstr>Theme</vt:lpstr>
      </vt:variant>
      <vt:variant>
        <vt:i4>18</vt:i4>
      </vt:variant>
      <vt:variant>
        <vt:lpstr>Slide Titles</vt:lpstr>
      </vt:variant>
      <vt:variant>
        <vt:i4>37</vt:i4>
      </vt:variant>
    </vt:vector>
  </HeadingPairs>
  <TitlesOfParts>
    <vt:vector size="63" baseType="lpstr">
      <vt:lpstr>Arial</vt:lpstr>
      <vt:lpstr>Calibri</vt:lpstr>
      <vt:lpstr>Cambria Math</vt:lpstr>
      <vt:lpstr>Century Gothic</vt:lpstr>
      <vt:lpstr>Helvetica</vt:lpstr>
      <vt:lpstr>Helvetica Neue</vt:lpstr>
      <vt:lpstr>Lucida Grande</vt:lpstr>
      <vt:lpstr>System Font Regular</vt:lpstr>
      <vt:lpstr>Fermilab_PPT_090915</vt:lpstr>
      <vt:lpstr>10_Fermilab_PPT_090915</vt:lpstr>
      <vt:lpstr>18_Fermilab_PPT_090915</vt:lpstr>
      <vt:lpstr>22_Fermilab_PPT_090915</vt:lpstr>
      <vt:lpstr>24_Fermilab_PPT_090915</vt:lpstr>
      <vt:lpstr>31_Fermilab_PPT_090915</vt:lpstr>
      <vt:lpstr>16_Fermilab_PPT_090915</vt:lpstr>
      <vt:lpstr>33_Fermilab_PPT_090915</vt:lpstr>
      <vt:lpstr>35_Fermilab_PPT_090915</vt:lpstr>
      <vt:lpstr>36_Fermilab_PPT_090915</vt:lpstr>
      <vt:lpstr>13_Fermilab_PPT_090915</vt:lpstr>
      <vt:lpstr>2_Fermilab_PPT_090815</vt:lpstr>
      <vt:lpstr>37_Fermilab_PPT_090915</vt:lpstr>
      <vt:lpstr>38_Fermilab_PPT_090915</vt:lpstr>
      <vt:lpstr>40_Fermilab_PPT_090915</vt:lpstr>
      <vt:lpstr>41_Fermilab_PPT_090915</vt:lpstr>
      <vt:lpstr>1_LBNF Content-Footer Theme</vt:lpstr>
      <vt:lpstr>LBNF Content-Footer Theme</vt:lpstr>
      <vt:lpstr>PowerPoint Presentation</vt:lpstr>
      <vt:lpstr>PowerPoint Presentation</vt:lpstr>
      <vt:lpstr>Fermilab Core Capabilities </vt:lpstr>
      <vt:lpstr>The Fermilab research community</vt:lpstr>
      <vt:lpstr>PowerPoint Presentation</vt:lpstr>
      <vt:lpstr>Major Science &amp; Technology Initiatives</vt:lpstr>
      <vt:lpstr>DUNE: The world’s most capable neutrino experiment, driven by LBNF and PIP-II</vt:lpstr>
      <vt:lpstr>DUNE Science Objectives</vt:lpstr>
      <vt:lpstr>Near Site – Batavia, IL</vt:lpstr>
      <vt:lpstr>The DUNE experiment is managed by the international DUNE Collaboration – Fermilab is Host Lab </vt:lpstr>
      <vt:lpstr>PowerPoint Presentation</vt:lpstr>
      <vt:lpstr>LBNF/DUNE-US CD-1RR DOE Review Key Takeaways </vt:lpstr>
      <vt:lpstr>PowerPoint Presentation</vt:lpstr>
      <vt:lpstr>PIP-II Project construction begins!</vt:lpstr>
      <vt:lpstr>LBNF/DUNE/PIP-II in-kind contributions $1.1B with growth potential</vt:lpstr>
      <vt:lpstr>PowerPoint Presentation</vt:lpstr>
      <vt:lpstr>PowerPoint Presentation</vt:lpstr>
      <vt:lpstr>Collider Science</vt:lpstr>
      <vt:lpstr>PowerPoint Presentation</vt:lpstr>
      <vt:lpstr>PowerPoint Presentation</vt:lpstr>
      <vt:lpstr>Precision Science</vt:lpstr>
      <vt:lpstr>Cosmic Science</vt:lpstr>
      <vt:lpstr> World-leading capabilities Cosmic Science</vt:lpstr>
      <vt:lpstr>Accelerator Science &amp; Technology </vt:lpstr>
      <vt:lpstr>World-leading capabilities Accelerator Science &amp; Technology</vt:lpstr>
      <vt:lpstr> Fermilab Accelerator Complex User Facility Modernization</vt:lpstr>
      <vt:lpstr>Emerging Science &amp; Technology Capabilities</vt:lpstr>
      <vt:lpstr>Quantum Information Science</vt:lpstr>
      <vt:lpstr>PowerPoint Presentation</vt:lpstr>
      <vt:lpstr>PowerPoint Presentation</vt:lpstr>
      <vt:lpstr>PowerPoint Presentation</vt:lpstr>
      <vt:lpstr>Fermilab AI/ML research</vt:lpstr>
      <vt:lpstr>Microelectronics and Detector R&amp;D</vt:lpstr>
      <vt:lpstr>Fermilab executes the P5 plan</vt:lpstr>
      <vt:lpstr>Securing a vibrant future for U.S. HEP: Fermilab engages in community planning via Snowmass and next P5</vt:lpstr>
      <vt:lpstr>Summary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Eileen Crowley</dc:creator>
  <cp:lastModifiedBy>Lia Merminga</cp:lastModifiedBy>
  <cp:revision>866</cp:revision>
  <cp:lastPrinted>2014-01-20T19:40:21Z</cp:lastPrinted>
  <dcterms:created xsi:type="dcterms:W3CDTF">2022-05-16T14:13:02Z</dcterms:created>
  <dcterms:modified xsi:type="dcterms:W3CDTF">2022-07-17T21:22:09Z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0x0101008A2BD55BDFE3424180E420D29209A025</vt:lpwstr>
  </property>
  <property fmtid="{D5CDD505-2E9C-101B-9397-08002B2CF9AE}" pid="3" name="_dlc_DocIdItemGuid">
    <vt:lpwstr>73134d8d-2466-42c2-8ee7-5050f2a07d8e</vt:lpwstr>
  </property>
</Properties>
</file>