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20"/>
  </p:notesMasterIdLst>
  <p:sldIdLst>
    <p:sldId id="291" r:id="rId2"/>
    <p:sldId id="281" r:id="rId3"/>
    <p:sldId id="282" r:id="rId4"/>
    <p:sldId id="279" r:id="rId5"/>
    <p:sldId id="288" r:id="rId6"/>
    <p:sldId id="287" r:id="rId7"/>
    <p:sldId id="293" r:id="rId8"/>
    <p:sldId id="289" r:id="rId9"/>
    <p:sldId id="1781" r:id="rId10"/>
    <p:sldId id="306" r:id="rId11"/>
    <p:sldId id="286" r:id="rId12"/>
    <p:sldId id="549" r:id="rId13"/>
    <p:sldId id="305" r:id="rId14"/>
    <p:sldId id="1785" r:id="rId15"/>
    <p:sldId id="1786" r:id="rId16"/>
    <p:sldId id="1783" r:id="rId17"/>
    <p:sldId id="1784" r:id="rId18"/>
    <p:sldId id="55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FC0"/>
    <a:srgbClr val="CDCED0"/>
    <a:srgbClr val="00593A"/>
    <a:srgbClr val="FFFFFF"/>
    <a:srgbClr val="AAC1B2"/>
    <a:srgbClr val="134F33"/>
    <a:srgbClr val="5E7F6A"/>
    <a:srgbClr val="19191A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5" autoAdjust="0"/>
    <p:restoredTop sz="84404" autoAdjust="0"/>
  </p:normalViewPr>
  <p:slideViewPr>
    <p:cSldViewPr snapToGrid="0">
      <p:cViewPr varScale="1">
        <p:scale>
          <a:sx n="87" d="100"/>
          <a:sy n="87" d="100"/>
        </p:scale>
        <p:origin x="163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achers_data_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Educator</a:t>
            </a:r>
            <a:r>
              <a:rPr lang="en-US" sz="1800" b="1" baseline="0"/>
              <a:t> Professional Development</a:t>
            </a:r>
            <a:endParaRPr lang="en-US" sz="1800" b="1"/>
          </a:p>
        </c:rich>
      </c:tx>
      <c:layout>
        <c:manualLayout>
          <c:xMode val="edge"/>
          <c:yMode val="edge"/>
          <c:x val="0.33513081151033797"/>
          <c:y val="1.0143778070110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322923888193449E-2"/>
          <c:y val="7.1504512911545415E-2"/>
          <c:w val="0.9186861466945796"/>
          <c:h val="0.800725479812683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Sheet1!$B$3:$G$3</c:f>
              <c:strCache>
                <c:ptCount val="6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  <c:pt idx="5">
                  <c:v>2020-21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40</c:v>
                </c:pt>
                <c:pt idx="1">
                  <c:v>54</c:v>
                </c:pt>
                <c:pt idx="2">
                  <c:v>102</c:v>
                </c:pt>
                <c:pt idx="3">
                  <c:v>142</c:v>
                </c:pt>
                <c:pt idx="4">
                  <c:v>723</c:v>
                </c:pt>
                <c:pt idx="5">
                  <c:v>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85-4423-BACE-62AC898C4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7248312"/>
        <c:axId val="557246344"/>
      </c:barChart>
      <c:catAx>
        <c:axId val="557248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School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246344"/>
        <c:crosses val="autoZero"/>
        <c:auto val="1"/>
        <c:lblAlgn val="ctr"/>
        <c:lblOffset val="100"/>
        <c:noMultiLvlLbl val="0"/>
      </c:catAx>
      <c:valAx>
        <c:axId val="557246344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i="0" baseline="0"/>
                  <a:t># of Educators</a:t>
                </a:r>
              </a:p>
            </c:rich>
          </c:tx>
          <c:layout>
            <c:manualLayout>
              <c:xMode val="edge"/>
              <c:yMode val="edge"/>
              <c:x val="8.1876902267990197E-3"/>
              <c:y val="0.371419947218470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248312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E05F5-3DDC-F349-8829-4229B9CF285B}" type="datetimeFigureOut">
              <a:rPr lang="en-US" smtClean="0"/>
              <a:t>7/24/22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CAF68-D951-8C41-9469-FD566B507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72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External entities look to the SURF E&amp;O team to provide science education expertise. SURF E&amp;O is the preeminent science teacher education support in the 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7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Nine sovereign tribal nations share the same geography as South Dakota.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43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Isna Wica Owayawa (EES-nah, WEE-</a:t>
            </a:r>
            <a:r>
              <a:rPr lang="en-US" dirty="0" err="1"/>
              <a:t>chah</a:t>
            </a:r>
            <a:r>
              <a:rPr lang="en-US" dirty="0"/>
              <a:t>, Oh-WHY-</a:t>
            </a:r>
            <a:r>
              <a:rPr lang="en-US" dirty="0" err="1"/>
              <a:t>ya</a:t>
            </a:r>
            <a:r>
              <a:rPr lang="en-US" dirty="0"/>
              <a:t>-</a:t>
            </a:r>
            <a:r>
              <a:rPr lang="en-US" dirty="0" err="1"/>
              <a:t>wah</a:t>
            </a:r>
            <a:r>
              <a:rPr lang="en-US" dirty="0"/>
              <a:t>)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Located within the Pine Ridge Indian Reservation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Serves about 250 students in Kindergarten through 8</a:t>
            </a:r>
            <a:r>
              <a:rPr lang="en-US" sz="1600" baseline="30000" dirty="0"/>
              <a:t>th</a:t>
            </a:r>
            <a:r>
              <a:rPr lang="en-US" sz="1600" dirty="0"/>
              <a:t> 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Staff met with school officials at the South Dakota Indian Education Summit in September 2019 during a presentation on Student Engagement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Provided info about summer professional development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Three teachers signed up and attended virtual professional development training (Summer 2020)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 teacher (</a:t>
            </a:r>
            <a:r>
              <a:rPr lang="en-US" sz="1600" dirty="0" err="1"/>
              <a:t>Maridel</a:t>
            </a:r>
            <a:r>
              <a:rPr lang="en-US" sz="1600" dirty="0"/>
              <a:t> </a:t>
            </a:r>
            <a:r>
              <a:rPr lang="en-US" sz="1600" dirty="0" err="1"/>
              <a:t>Hallare</a:t>
            </a:r>
            <a:r>
              <a:rPr lang="en-US" sz="1600" dirty="0"/>
              <a:t>) who had attended the professional development training asked for supplemental material for their Saturday “After School” program (August 2020)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Both students and teachers attended the Saturday programming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Students were divided into two groups: Kindergarten through 4</a:t>
            </a:r>
            <a:r>
              <a:rPr lang="en-US" sz="1600" baseline="30000" dirty="0"/>
              <a:t>th</a:t>
            </a:r>
            <a:r>
              <a:rPr lang="en-US" sz="1600" dirty="0"/>
              <a:t> Grade; and 5</a:t>
            </a:r>
            <a:r>
              <a:rPr lang="en-US" sz="1600" baseline="30000" dirty="0"/>
              <a:t>th</a:t>
            </a:r>
            <a:r>
              <a:rPr lang="en-US" sz="1600" dirty="0"/>
              <a:t> grade through 8</a:t>
            </a:r>
            <a:r>
              <a:rPr lang="en-US" sz="1600" baseline="30000" dirty="0"/>
              <a:t>th</a:t>
            </a:r>
            <a:r>
              <a:rPr lang="en-US" sz="1600" dirty="0"/>
              <a:t> Grade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SURF provided curriculum for one Saturday per month curriculum (free of charge)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In 2020, the program was completely virtual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2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SD Math, SD Sci: </a:t>
            </a:r>
            <a:r>
              <a:rPr lang="en-US" sz="1200"/>
              <a:t>(October launch – goal of program is to build math and science teacher leaders across the state; build network of SM teachers)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92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97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7752D-8E8F-4FCA-9D72-09496F17C6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80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AF68-D951-8C41-9469-FD566B507A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596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CAF68-D951-8C41-9469-FD566B507A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62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 for as of May 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AF68-D951-8C41-9469-FD566B507A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55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untain&#10;&#10;Description automatically generated">
            <a:extLst>
              <a:ext uri="{FF2B5EF4-FFF2-40B4-BE49-F238E27FC236}">
                <a16:creationId xmlns:a16="http://schemas.microsoft.com/office/drawing/2014/main" id="{E12C1143-995C-B7B3-9914-2E544956A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5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71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8573EC6-FF4A-073D-19BC-48D8B4607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Snowmass CSS – July 2022</a:t>
            </a:r>
          </a:p>
        </p:txBody>
      </p:sp>
    </p:spTree>
    <p:extLst>
      <p:ext uri="{BB962C8B-B14F-4D97-AF65-F5344CB8AC3E}">
        <p14:creationId xmlns:p14="http://schemas.microsoft.com/office/powerpoint/2010/main" val="219993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934"/>
            <a:ext cx="12192000" cy="947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89F9EF-A42D-8C84-B87B-7BE684A43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" y="1422400"/>
            <a:ext cx="10612120" cy="47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98D1BE3-BB60-F118-6D70-0DD74080B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Snowmass CSS – July 2022</a:t>
            </a:r>
          </a:p>
        </p:txBody>
      </p:sp>
    </p:spTree>
    <p:extLst>
      <p:ext uri="{BB962C8B-B14F-4D97-AF65-F5344CB8AC3E}">
        <p14:creationId xmlns:p14="http://schemas.microsoft.com/office/powerpoint/2010/main" val="324081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89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297473-8FE3-8CEC-55D0-6F744916D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Snowmass CSS – July 2022</a:t>
            </a:r>
          </a:p>
        </p:txBody>
      </p:sp>
    </p:spTree>
    <p:extLst>
      <p:ext uri="{BB962C8B-B14F-4D97-AF65-F5344CB8AC3E}">
        <p14:creationId xmlns:p14="http://schemas.microsoft.com/office/powerpoint/2010/main" val="418885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3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339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E0746CA-B9F7-59CF-0915-FB36DA6E9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Snowmass CSS – July 2022</a:t>
            </a:r>
          </a:p>
        </p:txBody>
      </p:sp>
    </p:spTree>
    <p:extLst>
      <p:ext uri="{BB962C8B-B14F-4D97-AF65-F5344CB8AC3E}">
        <p14:creationId xmlns:p14="http://schemas.microsoft.com/office/powerpoint/2010/main" val="12106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8183033" y="6663549"/>
            <a:ext cx="2573868" cy="1729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CSS – July 2022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71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924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555475" y="6641727"/>
            <a:ext cx="9636525" cy="226598"/>
          </a:xfrm>
          <a:prstGeom prst="rect">
            <a:avLst/>
          </a:prstGeom>
          <a:solidFill>
            <a:srgbClr val="134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36040"/>
            <a:ext cx="2928668" cy="227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9" y="6156990"/>
            <a:ext cx="1265749" cy="47905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1" y="6636040"/>
            <a:ext cx="690264" cy="2199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6A867815-C300-4B4A-A7A4-06541D8252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Snowmass CSS – July 2022</a:t>
            </a:r>
          </a:p>
        </p:txBody>
      </p:sp>
      <p:pic>
        <p:nvPicPr>
          <p:cNvPr id="14" name="image1.jpg" descr="Banner.jp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94713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7130"/>
          </a:xfrm>
          <a:prstGeom prst="rect">
            <a:avLst/>
          </a:prstGeom>
          <a:solidFill>
            <a:srgbClr val="134F33">
              <a:alpha val="85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E707C42-A8FB-C141-0F4A-922B2CFEF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680" y="1381760"/>
            <a:ext cx="10612120" cy="483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83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37" r:id="rId2"/>
    <p:sldLayoutId id="2147483733" r:id="rId3"/>
    <p:sldLayoutId id="2147483735" r:id="rId4"/>
    <p:sldLayoutId id="2147483741" r:id="rId5"/>
    <p:sldLayoutId id="2147483758" r:id="rId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anfordlab.org/gard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4">
            <a:extLst>
              <a:ext uri="{FF2B5EF4-FFF2-40B4-BE49-F238E27FC236}">
                <a16:creationId xmlns:a16="http://schemas.microsoft.com/office/drawing/2014/main" id="{18CD5560-1A3F-016A-01C7-7FAC379A5164}"/>
              </a:ext>
            </a:extLst>
          </p:cNvPr>
          <p:cNvSpPr/>
          <p:nvPr/>
        </p:nvSpPr>
        <p:spPr>
          <a:xfrm>
            <a:off x="634181" y="604702"/>
            <a:ext cx="9759499" cy="653847"/>
          </a:xfrm>
          <a:prstGeom prst="rect">
            <a:avLst/>
          </a:prstGeom>
          <a:ln w="12700">
            <a:miter lim="400000"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9442" tIns="49442" rIns="49442" bIns="49442">
            <a:spAutoFit/>
          </a:bodyPr>
          <a:lstStyle/>
          <a:p>
            <a:pPr lvl="0" algn="r">
              <a:defRPr sz="3200" b="1">
                <a:ln w="18415">
                  <a:solidFill>
                    <a:srgbClr val="A5A5A5">
                      <a:lumOff val="44000"/>
                    </a:srgbClr>
                  </a:solidFill>
                </a:ln>
                <a:solidFill>
                  <a:srgbClr val="A5A5A5">
                    <a:lumOff val="44000"/>
                  </a:srgbClr>
                </a:solidFill>
                <a:effectLst>
                  <a:outerShdw blurRad="50800" dist="50800" dir="36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rPr lang="en-US" sz="3200" b="1" dirty="0">
                <a:effectLst>
                  <a:outerShdw blurRad="50800" dist="50800" dir="3600000" rotWithShape="0">
                    <a:srgbClr val="000000">
                      <a:alpha val="70000"/>
                    </a:srgbClr>
                  </a:outerShdw>
                </a:effectLst>
              </a:rPr>
              <a:t>SURF </a:t>
            </a:r>
            <a:r>
              <a:rPr kumimoji="0" lang="en-US" sz="3600" b="1" i="0" u="none" strike="noStrike" kern="1200" cap="none" spc="0" normalizeH="0" baseline="0" noProof="0" dirty="0">
                <a:ln w="6350">
                  <a:solidFill>
                    <a:srgbClr val="A5A5A5">
                      <a:lumOff val="44000"/>
                    </a:srgbClr>
                  </a:solidFill>
                </a:ln>
                <a:solidFill>
                  <a:srgbClr val="A5A5A5">
                    <a:lumOff val="44000"/>
                  </a:srgbClr>
                </a:solidFill>
                <a:effectLst>
                  <a:outerShdw blurRad="50800" dist="50800" dir="3600000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Outreach and Community Relations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8571548C-00DF-8188-47C4-A60BE3AC51D1}"/>
              </a:ext>
            </a:extLst>
          </p:cNvPr>
          <p:cNvSpPr txBox="1">
            <a:spLocks/>
          </p:cNvSpPr>
          <p:nvPr/>
        </p:nvSpPr>
        <p:spPr>
          <a:xfrm>
            <a:off x="262247" y="5201458"/>
            <a:ext cx="2730335" cy="1037111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b="1" dirty="0">
              <a:solidFill>
                <a:schemeClr val="accent3">
                  <a:lumOff val="44000"/>
                </a:schemeClr>
              </a:solidFill>
              <a:effectLst>
                <a:outerShdw blurRad="50800" dist="50800" dir="2700000" rotWithShape="0">
                  <a:srgbClr val="000000"/>
                </a:outerShdw>
              </a:effectLst>
            </a:endParaRPr>
          </a:p>
          <a:p>
            <a:pPr algn="ctr"/>
            <a:r>
              <a:rPr lang="en-US" sz="2000" b="1" dirty="0"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2700000" rotWithShape="0">
                    <a:srgbClr val="000000"/>
                  </a:outerShdw>
                </a:effectLst>
              </a:rPr>
              <a:t>Snowmass CSS</a:t>
            </a:r>
          </a:p>
          <a:p>
            <a:pPr algn="ctr"/>
            <a:r>
              <a:rPr lang="en-US" sz="2000" b="1" dirty="0"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2700000" rotWithShape="0">
                    <a:srgbClr val="000000"/>
                  </a:outerShdw>
                </a:effectLst>
              </a:rPr>
              <a:t>July 24, 2022</a:t>
            </a:r>
          </a:p>
        </p:txBody>
      </p:sp>
      <p:sp>
        <p:nvSpPr>
          <p:cNvPr id="6" name="Shape 55">
            <a:extLst>
              <a:ext uri="{FF2B5EF4-FFF2-40B4-BE49-F238E27FC236}">
                <a16:creationId xmlns:a16="http://schemas.microsoft.com/office/drawing/2014/main" id="{6CCF070E-FCD5-86D2-7044-041A6BF64F52}"/>
              </a:ext>
            </a:extLst>
          </p:cNvPr>
          <p:cNvSpPr/>
          <p:nvPr/>
        </p:nvSpPr>
        <p:spPr>
          <a:xfrm>
            <a:off x="4245314" y="1518379"/>
            <a:ext cx="6144059" cy="469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9442" tIns="49442" rIns="49442" bIns="49442">
            <a:spAutoFit/>
          </a:bodyPr>
          <a:lstStyle/>
          <a:p>
            <a:pPr algn="r">
              <a:lnSpc>
                <a:spcPct val="100000"/>
              </a:lnSpc>
              <a:spcAft>
                <a:spcPts val="600"/>
              </a:spcAft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2700000" rotWithShape="0">
                    <a:srgbClr val="000000"/>
                  </a:outerShdw>
                </a:effectLst>
              </a:defRPr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E3140-A9C8-187A-FCB5-2ED2CDB8AD2B}"/>
              </a:ext>
            </a:extLst>
          </p:cNvPr>
          <p:cNvSpPr txBox="1"/>
          <p:nvPr/>
        </p:nvSpPr>
        <p:spPr>
          <a:xfrm>
            <a:off x="4022622" y="1518379"/>
            <a:ext cx="609845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Aft>
                <a:spcPts val="600"/>
              </a:spcAft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2700000" rotWithShape="0">
                    <a:srgbClr val="000000"/>
                  </a:outerShdw>
                </a:effectLst>
              </a:defRPr>
            </a:pPr>
            <a:r>
              <a:rPr lang="en-US" sz="2800" dirty="0"/>
              <a:t>Mike Headley</a:t>
            </a:r>
          </a:p>
          <a:p>
            <a:pPr algn="r">
              <a:lnSpc>
                <a:spcPct val="100000"/>
              </a:lnSpc>
              <a:defRPr sz="1800" b="1"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2700000" rotWithShape="0">
                    <a:srgbClr val="000000"/>
                  </a:outerShdw>
                </a:effectLst>
              </a:defRPr>
            </a:pPr>
            <a:r>
              <a:rPr lang="en-US" sz="2400" dirty="0"/>
              <a:t>SDSTA Executive Director</a:t>
            </a:r>
          </a:p>
          <a:p>
            <a:pPr algn="r">
              <a:lnSpc>
                <a:spcPct val="100000"/>
              </a:lnSpc>
              <a:defRPr sz="1800" b="1"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2700000" rotWithShape="0">
                    <a:srgbClr val="000000"/>
                  </a:outerShdw>
                </a:effectLst>
              </a:defRPr>
            </a:pPr>
            <a:r>
              <a:rPr lang="en-US" sz="2400" dirty="0"/>
              <a:t>SURF Lab Director</a:t>
            </a:r>
          </a:p>
        </p:txBody>
      </p:sp>
    </p:spTree>
    <p:extLst>
      <p:ext uri="{BB962C8B-B14F-4D97-AF65-F5344CB8AC3E}">
        <p14:creationId xmlns:p14="http://schemas.microsoft.com/office/powerpoint/2010/main" val="711329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60AA2-6B5F-E3C9-F900-0693D6A6C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67815-C300-4B4A-A7A4-06541D82523F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23EC14-6B59-BEEF-E30D-29F59651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K-12 Education and Outreach Scope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440BB1-3013-18C7-B675-C9FADCFA7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Snowmass CSS – July 2022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47CE80-1D18-773C-94B1-3DFA234D2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911443"/>
              </p:ext>
            </p:extLst>
          </p:nvPr>
        </p:nvGraphicFramePr>
        <p:xfrm>
          <a:off x="203199" y="1037495"/>
          <a:ext cx="11840865" cy="3239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6491">
                  <a:extLst>
                    <a:ext uri="{9D8B030D-6E8A-4147-A177-3AD203B41FA5}">
                      <a16:colId xmlns:a16="http://schemas.microsoft.com/office/drawing/2014/main" val="4221129215"/>
                    </a:ext>
                  </a:extLst>
                </a:gridCol>
                <a:gridCol w="2941983">
                  <a:extLst>
                    <a:ext uri="{9D8B030D-6E8A-4147-A177-3AD203B41FA5}">
                      <a16:colId xmlns:a16="http://schemas.microsoft.com/office/drawing/2014/main" val="1111579748"/>
                    </a:ext>
                  </a:extLst>
                </a:gridCol>
                <a:gridCol w="3188473">
                  <a:extLst>
                    <a:ext uri="{9D8B030D-6E8A-4147-A177-3AD203B41FA5}">
                      <a16:colId xmlns:a16="http://schemas.microsoft.com/office/drawing/2014/main" val="3858278612"/>
                    </a:ext>
                  </a:extLst>
                </a:gridCol>
                <a:gridCol w="2923918">
                  <a:extLst>
                    <a:ext uri="{9D8B030D-6E8A-4147-A177-3AD203B41FA5}">
                      <a16:colId xmlns:a16="http://schemas.microsoft.com/office/drawing/2014/main" val="4225716932"/>
                    </a:ext>
                  </a:extLst>
                </a:gridCol>
              </a:tblGrid>
              <a:tr h="846964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FFFFFF"/>
                          </a:solidFill>
                        </a:rPr>
                        <a:t>Presentations &amp; Field Trips</a:t>
                      </a:r>
                    </a:p>
                  </a:txBody>
                  <a:tcPr>
                    <a:solidFill>
                      <a:srgbClr val="3456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FFFFFF"/>
                          </a:solidFill>
                        </a:rPr>
                        <a:t>Curriculum Units and Resources</a:t>
                      </a:r>
                    </a:p>
                  </a:txBody>
                  <a:tcPr>
                    <a:solidFill>
                      <a:srgbClr val="3456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FFFFFF"/>
                          </a:solidFill>
                        </a:rPr>
                        <a:t>Career Exploration and Development</a:t>
                      </a:r>
                    </a:p>
                  </a:txBody>
                  <a:tcPr>
                    <a:solidFill>
                      <a:srgbClr val="3456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FFFFFF"/>
                          </a:solidFill>
                        </a:rPr>
                        <a:t>Supporting Teachers</a:t>
                      </a:r>
                    </a:p>
                  </a:txBody>
                  <a:tcPr>
                    <a:solidFill>
                      <a:srgbClr val="3456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462914"/>
                  </a:ext>
                </a:extLst>
              </a:tr>
              <a:tr h="1541548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K12 presentations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Face to face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Virtual options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Field trips in spring and fall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8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/>
                        <a:t>5-15 hours of fully designed and resourced science curriculum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/>
                        <a:t>17 unique curriculum units available for checkout</a:t>
                      </a:r>
                    </a:p>
                    <a:p>
                      <a:pPr algn="l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Davis-Bahcall Scholars Program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Summer internship opportunities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Pre-service educator program support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Professional development offerings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Curriculum resources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Science content support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Just-in-time support</a:t>
                      </a:r>
                    </a:p>
                    <a:p>
                      <a:pPr algn="l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14306"/>
                  </a:ext>
                </a:extLst>
              </a:tr>
              <a:tr h="807610">
                <a:tc>
                  <a:txBody>
                    <a:bodyPr/>
                    <a:lstStyle/>
                    <a:p>
                      <a:endParaRPr lang="en-US" sz="2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157636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A5A3F09-22E6-3A4B-B3FC-C526C4DF3B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077" y="3429000"/>
            <a:ext cx="2984371" cy="2097157"/>
          </a:xfrm>
          <a:prstGeom prst="rect">
            <a:avLst/>
          </a:prstGeom>
        </p:spPr>
      </p:pic>
      <p:pic>
        <p:nvPicPr>
          <p:cNvPr id="9" name="Picture 8" descr="Image may contain: 8 people, people smiling, people standing">
            <a:extLst>
              <a:ext uri="{FF2B5EF4-FFF2-40B4-BE49-F238E27FC236}">
                <a16:creationId xmlns:a16="http://schemas.microsoft.com/office/drawing/2014/main" id="{2C2F9246-91F6-A338-D210-CF39C938D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 bwMode="auto">
          <a:xfrm>
            <a:off x="5897837" y="3412324"/>
            <a:ext cx="3221929" cy="2097157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ay be an image of 1 person">
            <a:extLst>
              <a:ext uri="{FF2B5EF4-FFF2-40B4-BE49-F238E27FC236}">
                <a16:creationId xmlns:a16="http://schemas.microsoft.com/office/drawing/2014/main" id="{7F4745B8-0510-9158-B682-9DFDF4481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198" y="3429000"/>
            <a:ext cx="2773879" cy="209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A1874D-0B79-47D4-ADE5-F88E91CBC2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0407" y="3395648"/>
            <a:ext cx="2984371" cy="20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28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B2511-22E2-4F76-D763-CD1257BE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8126B4-C48F-45AE-0BC7-E4F3F307B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Education and Outreach: Updates and Plans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19453-2BE3-8A84-B26B-ABDBDBE04096}"/>
              </a:ext>
            </a:extLst>
          </p:cNvPr>
          <p:cNvSpPr txBox="1"/>
          <p:nvPr/>
        </p:nvSpPr>
        <p:spPr>
          <a:xfrm>
            <a:off x="255840" y="969683"/>
            <a:ext cx="11480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WHY: </a:t>
            </a:r>
            <a:r>
              <a:rPr lang="en-US" sz="2000" b="1" u="sng"/>
              <a:t>Every</a:t>
            </a:r>
            <a:r>
              <a:rPr lang="en-US" sz="2000" b="1"/>
              <a:t> student deserves high-quality, engaging, relevant, equitable and rigorous science learning opportunities.</a:t>
            </a:r>
          </a:p>
          <a:p>
            <a:endParaRPr lang="en-US"/>
          </a:p>
          <a:p>
            <a:r>
              <a:rPr lang="en-US"/>
              <a:t>Direct work with students far exceeded goals for 2021-22.</a:t>
            </a:r>
          </a:p>
          <a:p>
            <a:endParaRPr lang="en-US"/>
          </a:p>
          <a:p>
            <a:r>
              <a:rPr lang="en-US"/>
              <a:t>Summer teacher professional development in process.</a:t>
            </a:r>
          </a:p>
          <a:p>
            <a:r>
              <a:rPr lang="en-US"/>
              <a:t>	</a:t>
            </a:r>
          </a:p>
          <a:p>
            <a:r>
              <a:rPr lang="en-US"/>
              <a:t>Updating and expanding content: New Underground Ventilation Challenge</a:t>
            </a:r>
          </a:p>
          <a:p>
            <a:r>
              <a:rPr lang="en-US"/>
              <a:t>and Safety Presentation.</a:t>
            </a:r>
          </a:p>
          <a:p>
            <a:endParaRPr lang="en-US"/>
          </a:p>
          <a:p>
            <a:r>
              <a:rPr lang="en-US"/>
              <a:t>Post-Secondary</a:t>
            </a:r>
          </a:p>
          <a:p>
            <a:r>
              <a:rPr lang="en-US"/>
              <a:t>	Davis-Bahcall Scholars Program	</a:t>
            </a:r>
          </a:p>
          <a:p>
            <a:r>
              <a:rPr lang="en-US"/>
              <a:t>	Summer Internships (Incl. slots for underrepresented groups)</a:t>
            </a:r>
          </a:p>
          <a:p>
            <a:endParaRPr lang="en-US"/>
          </a:p>
          <a:p>
            <a:r>
              <a:rPr lang="en-US"/>
              <a:t>Work with University Teacher Education Programs Across the State</a:t>
            </a:r>
          </a:p>
          <a:p>
            <a:r>
              <a:rPr lang="en-US"/>
              <a:t>	Black Hills State University		University of South Dakota</a:t>
            </a:r>
          </a:p>
          <a:p>
            <a:r>
              <a:rPr lang="en-US"/>
              <a:t>	Northern State University		Augustana University</a:t>
            </a:r>
          </a:p>
          <a:p>
            <a:r>
              <a:rPr lang="en-US"/>
              <a:t>	Dakota State University		South Dakota State University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15F461-3A7C-F9EB-9581-D2F30DC43B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420" y="1514255"/>
            <a:ext cx="4085293" cy="476034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42DAEE-7FC6-ED47-C2F6-579F00D9C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Snowmass CSS – July 2022</a:t>
            </a:r>
          </a:p>
        </p:txBody>
      </p:sp>
    </p:spTree>
    <p:extLst>
      <p:ext uri="{BB962C8B-B14F-4D97-AF65-F5344CB8AC3E}">
        <p14:creationId xmlns:p14="http://schemas.microsoft.com/office/powerpoint/2010/main" val="3194178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35FD5-EDCB-65F0-F4B9-CDE24D74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67815-C300-4B4A-A7A4-06541D82523F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8D7E79-F0FE-4C07-2FF7-C7153EF8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Education and Outreach: By the Numbers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441DCFF-D40C-C149-25DA-C100E276A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Snowmass CSS – July 2022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3DA8F6-7538-449C-B0E4-511367396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008" y="5711878"/>
            <a:ext cx="7689354" cy="7799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AD12EA6-74C0-4457-B2E8-4C5908D5FB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139980"/>
              </p:ext>
            </p:extLst>
          </p:nvPr>
        </p:nvGraphicFramePr>
        <p:xfrm>
          <a:off x="922333" y="947130"/>
          <a:ext cx="9571456" cy="5028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1CB18D0-CCCB-6FB2-34AC-05B0F465D5AE}"/>
              </a:ext>
            </a:extLst>
          </p:cNvPr>
          <p:cNvSpPr/>
          <p:nvPr/>
        </p:nvSpPr>
        <p:spPr>
          <a:xfrm>
            <a:off x="814508" y="2881513"/>
            <a:ext cx="261257" cy="102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89F24-D5C9-159C-FA40-DCF9B8FD9D6D}"/>
              </a:ext>
            </a:extLst>
          </p:cNvPr>
          <p:cNvSpPr txBox="1"/>
          <p:nvPr/>
        </p:nvSpPr>
        <p:spPr>
          <a:xfrm rot="16200000">
            <a:off x="320492" y="3095176"/>
            <a:ext cx="13062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# Teachers</a:t>
            </a:r>
          </a:p>
        </p:txBody>
      </p:sp>
    </p:spTree>
    <p:extLst>
      <p:ext uri="{BB962C8B-B14F-4D97-AF65-F5344CB8AC3E}">
        <p14:creationId xmlns:p14="http://schemas.microsoft.com/office/powerpoint/2010/main" val="2359710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29C9C3E-4F0F-F9D7-6777-B98D4596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23EC14-6B59-BEEF-E30D-29F59651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Education and Outreach: By the Numbers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82876B3-6447-FED2-8948-691881CD6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Snowmass CSS – July 2022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47CE80-1D18-773C-94B1-3DFA234D2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880328"/>
              </p:ext>
            </p:extLst>
          </p:nvPr>
        </p:nvGraphicFramePr>
        <p:xfrm>
          <a:off x="1253067" y="1037495"/>
          <a:ext cx="9645390" cy="47616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9078">
                  <a:extLst>
                    <a:ext uri="{9D8B030D-6E8A-4147-A177-3AD203B41FA5}">
                      <a16:colId xmlns:a16="http://schemas.microsoft.com/office/drawing/2014/main" val="4221129215"/>
                    </a:ext>
                  </a:extLst>
                </a:gridCol>
                <a:gridCol w="1929078">
                  <a:extLst>
                    <a:ext uri="{9D8B030D-6E8A-4147-A177-3AD203B41FA5}">
                      <a16:colId xmlns:a16="http://schemas.microsoft.com/office/drawing/2014/main" val="1111579748"/>
                    </a:ext>
                  </a:extLst>
                </a:gridCol>
                <a:gridCol w="1929078">
                  <a:extLst>
                    <a:ext uri="{9D8B030D-6E8A-4147-A177-3AD203B41FA5}">
                      <a16:colId xmlns:a16="http://schemas.microsoft.com/office/drawing/2014/main" val="3858278612"/>
                    </a:ext>
                  </a:extLst>
                </a:gridCol>
                <a:gridCol w="1929078">
                  <a:extLst>
                    <a:ext uri="{9D8B030D-6E8A-4147-A177-3AD203B41FA5}">
                      <a16:colId xmlns:a16="http://schemas.microsoft.com/office/drawing/2014/main" val="4225716932"/>
                    </a:ext>
                  </a:extLst>
                </a:gridCol>
                <a:gridCol w="1929078">
                  <a:extLst>
                    <a:ext uri="{9D8B030D-6E8A-4147-A177-3AD203B41FA5}">
                      <a16:colId xmlns:a16="http://schemas.microsoft.com/office/drawing/2014/main" val="2183766901"/>
                    </a:ext>
                  </a:extLst>
                </a:gridCol>
              </a:tblGrid>
              <a:tr h="85226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School Year</a:t>
                      </a:r>
                    </a:p>
                  </a:txBody>
                  <a:tcPr>
                    <a:solidFill>
                      <a:srgbClr val="3456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2018-2019</a:t>
                      </a:r>
                    </a:p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</a:rPr>
                        <a:t>(pre-COVID)</a:t>
                      </a:r>
                    </a:p>
                  </a:txBody>
                  <a:tcPr>
                    <a:solidFill>
                      <a:srgbClr val="3456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2019 – 2020</a:t>
                      </a:r>
                    </a:p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</a:rPr>
                        <a:t>(COVID begins)</a:t>
                      </a:r>
                    </a:p>
                  </a:txBody>
                  <a:tcPr>
                    <a:solidFill>
                      <a:srgbClr val="3456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2020-2021</a:t>
                      </a:r>
                    </a:p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</a:rPr>
                        <a:t>(during COVID)</a:t>
                      </a:r>
                    </a:p>
                  </a:txBody>
                  <a:tcPr>
                    <a:solidFill>
                      <a:srgbClr val="3456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2021-2022*</a:t>
                      </a:r>
                    </a:p>
                  </a:txBody>
                  <a:tcPr>
                    <a:solidFill>
                      <a:srgbClr val="3456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462914"/>
                  </a:ext>
                </a:extLst>
              </a:tr>
              <a:tr h="650011">
                <a:tc>
                  <a:txBody>
                    <a:bodyPr/>
                    <a:lstStyle/>
                    <a:p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Trips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1,117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14306"/>
                  </a:ext>
                </a:extLst>
              </a:tr>
              <a:tr h="938905">
                <a:tc>
                  <a:txBody>
                    <a:bodyPr/>
                    <a:lstStyle/>
                    <a:p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Classroom Presentations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1576367"/>
                  </a:ext>
                </a:extLst>
              </a:tr>
              <a:tr h="706126">
                <a:tc>
                  <a:txBody>
                    <a:bodyPr/>
                    <a:lstStyle/>
                    <a:p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Curriculum Units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3,598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3,236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3,384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3,683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787215"/>
                  </a:ext>
                </a:extLst>
              </a:tr>
              <a:tr h="650011">
                <a:tc>
                  <a:txBody>
                    <a:bodyPr/>
                    <a:lstStyle/>
                    <a:p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1,468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0508628"/>
                  </a:ext>
                </a:extLst>
              </a:tr>
              <a:tr h="938905">
                <a:tc>
                  <a:txBody>
                    <a:bodyPr/>
                    <a:lstStyle/>
                    <a:p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Student Contacts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12,474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8,112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5,745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19,607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10743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80F8EE-C394-8071-2E53-7AA6E02A1812}"/>
              </a:ext>
            </a:extLst>
          </p:cNvPr>
          <p:cNvSpPr txBox="1"/>
          <p:nvPr/>
        </p:nvSpPr>
        <p:spPr>
          <a:xfrm>
            <a:off x="8705192" y="6093373"/>
            <a:ext cx="348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As of May 31, 2022</a:t>
            </a:r>
          </a:p>
        </p:txBody>
      </p:sp>
    </p:spTree>
    <p:extLst>
      <p:ext uri="{BB962C8B-B14F-4D97-AF65-F5344CB8AC3E}">
        <p14:creationId xmlns:p14="http://schemas.microsoft.com/office/powerpoint/2010/main" val="1538863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A1C246-1BB1-9008-FE91-80873F9AB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Community Coordination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65600-A2A2-7C60-BABE-41607D9A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EC7A22-4264-BB06-49F9-FE6CF476C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79" y="1422400"/>
            <a:ext cx="10968539" cy="4795520"/>
          </a:xfrm>
        </p:spPr>
        <p:txBody>
          <a:bodyPr/>
          <a:lstStyle/>
          <a:p>
            <a:r>
              <a:rPr lang="en-US"/>
              <a:t>SDSTA has built a strong relationship with local community over 15 years.</a:t>
            </a:r>
          </a:p>
          <a:p>
            <a:r>
              <a:rPr lang="en-US"/>
              <a:t>Monthly coordination meetings held with SDSTA, Lead City officials, local Fermilab management, and major LBNF subcontractors.</a:t>
            </a:r>
          </a:p>
          <a:p>
            <a:r>
              <a:rPr lang="en-US"/>
              <a:t>As a non-profit, investment in community activities has been challenging.</a:t>
            </a:r>
          </a:p>
          <a:p>
            <a:pPr lvl="1"/>
            <a:r>
              <a:rPr lang="en-US"/>
              <a:t>Recently, leaning in more in this area. Generating a positive response.</a:t>
            </a:r>
          </a:p>
          <a:p>
            <a:r>
              <a:rPr lang="en-US"/>
              <a:t>Generally, public meetings have been held as needed (rock dust issues).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4DFF22-7F5D-C8AA-FF5B-09AF7B6EF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Snowmass CSS – July 2022</a:t>
            </a:r>
          </a:p>
        </p:txBody>
      </p:sp>
    </p:spTree>
    <p:extLst>
      <p:ext uri="{BB962C8B-B14F-4D97-AF65-F5344CB8AC3E}">
        <p14:creationId xmlns:p14="http://schemas.microsoft.com/office/powerpoint/2010/main" val="2204310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A195C-0B85-3C89-AEF5-34241091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67815-C300-4B4A-A7A4-06541D82523F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00673E-15A0-6240-2372-80B1B5B11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Artist in Residence Program (</a:t>
            </a:r>
            <a:r>
              <a:rPr lang="en-US" dirty="0" err="1"/>
              <a:t>AiR</a:t>
            </a:r>
            <a:r>
              <a:rPr lang="en-US" dirty="0"/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A14717-D6C4-1589-7FCB-C7E310A7D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7" r="6725"/>
          <a:stretch/>
        </p:blipFill>
        <p:spPr>
          <a:xfrm>
            <a:off x="237376" y="1061105"/>
            <a:ext cx="3542142" cy="24819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905018-408B-EA3C-9DB3-0CD1F1E07DD1}"/>
              </a:ext>
            </a:extLst>
          </p:cNvPr>
          <p:cNvSpPr txBox="1"/>
          <p:nvPr/>
        </p:nvSpPr>
        <p:spPr>
          <a:xfrm>
            <a:off x="4139292" y="1061105"/>
            <a:ext cx="761517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Funded by the SDSTA. Inspired by the science at SURF.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Program is in the third year of existence.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Each artist contributes one piece to the SURF permanent collection.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Year one </a:t>
            </a:r>
            <a:r>
              <a:rPr lang="en-US" dirty="0" err="1">
                <a:solidFill>
                  <a:prstClr val="black"/>
                </a:solidFill>
              </a:rPr>
              <a:t>AiR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b="1" dirty="0">
                <a:solidFill>
                  <a:prstClr val="black"/>
                </a:solidFill>
              </a:rPr>
              <a:t>Gina Gibson</a:t>
            </a:r>
            <a:r>
              <a:rPr lang="en-US" dirty="0">
                <a:solidFill>
                  <a:prstClr val="black"/>
                </a:solidFill>
              </a:rPr>
              <a:t>, held recent virtual show at Fermilab. Show planned for U. of Michigan.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Year three </a:t>
            </a:r>
            <a:r>
              <a:rPr lang="en-US" dirty="0" err="1">
                <a:solidFill>
                  <a:prstClr val="black"/>
                </a:solidFill>
              </a:rPr>
              <a:t>AiR</a:t>
            </a:r>
            <a:r>
              <a:rPr lang="en-US" dirty="0">
                <a:solidFill>
                  <a:prstClr val="black"/>
                </a:solidFill>
              </a:rPr>
              <a:t> features artist </a:t>
            </a:r>
            <a:r>
              <a:rPr lang="en-US" b="1" dirty="0">
                <a:solidFill>
                  <a:prstClr val="black"/>
                </a:solidFill>
              </a:rPr>
              <a:t>Gary </a:t>
            </a:r>
            <a:r>
              <a:rPr lang="en-US" b="1" dirty="0" err="1">
                <a:solidFill>
                  <a:prstClr val="black"/>
                </a:solidFill>
              </a:rPr>
              <a:t>Sczerbaniewicz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C1629-1A50-2AA2-4FEF-97110BD31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278" y="3189612"/>
            <a:ext cx="6079787" cy="3429000"/>
          </a:xfrm>
          <a:prstGeom prst="rect">
            <a:avLst/>
          </a:prstGeom>
        </p:spPr>
      </p:pic>
      <p:pic>
        <p:nvPicPr>
          <p:cNvPr id="1026" name="Picture 2" descr="Gina Gibson – Seeking the Unseen | Public Events: Art Gallery">
            <a:extLst>
              <a:ext uri="{FF2B5EF4-FFF2-40B4-BE49-F238E27FC236}">
                <a16:creationId xmlns:a16="http://schemas.microsoft.com/office/drawing/2014/main" id="{66D57084-1538-5393-A9C4-D7827FEF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80" y="3764261"/>
            <a:ext cx="2454312" cy="26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A87424-6CBA-EAB2-D353-0CF16BC6E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Snowmass CSS – July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03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F13F-C794-5CFA-7649-2B40B4F89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Along the Way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BB108-15C0-32E1-AE6C-6422811A8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</p:spPr>
        <p:txBody>
          <a:bodyPr/>
          <a:lstStyle/>
          <a:p>
            <a:r>
              <a:rPr lang="en-US"/>
              <a:t>Snowmass CSS – July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FF21D-2B44-8191-A628-CCE8ECE5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2486C-04B7-B45C-B312-C1784F9E0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79" y="1422400"/>
            <a:ext cx="11302386" cy="4795520"/>
          </a:xfrm>
        </p:spPr>
        <p:txBody>
          <a:bodyPr/>
          <a:lstStyle/>
          <a:p>
            <a:r>
              <a:rPr lang="en-US"/>
              <a:t>Cultural outreach</a:t>
            </a:r>
          </a:p>
          <a:p>
            <a:pPr lvl="1"/>
            <a:r>
              <a:rPr lang="en-US"/>
              <a:t>Persistence is key. Interactions can’t be seen as transactional. Work at the “speed of trust.”</a:t>
            </a:r>
          </a:p>
          <a:p>
            <a:pPr lvl="1"/>
            <a:r>
              <a:rPr lang="en-US"/>
              <a:t>When mistakes are made, be humble, willing to learn, and willing to change.</a:t>
            </a:r>
          </a:p>
          <a:p>
            <a:pPr lvl="1"/>
            <a:endParaRPr lang="en-US"/>
          </a:p>
          <a:p>
            <a:r>
              <a:rPr lang="en-US"/>
              <a:t>Community engagement</a:t>
            </a:r>
          </a:p>
          <a:p>
            <a:pPr lvl="1"/>
            <a:r>
              <a:rPr lang="en-US"/>
              <a:t>Our community has little patience for bureaucracy and slowly delivered solutions.</a:t>
            </a:r>
          </a:p>
          <a:p>
            <a:pPr lvl="1"/>
            <a:r>
              <a:rPr lang="en-US"/>
              <a:t>Transparency is essential when communicating with the public to build trust.</a:t>
            </a:r>
          </a:p>
          <a:p>
            <a:pPr lvl="1"/>
            <a:r>
              <a:rPr lang="en-US"/>
              <a:t>Bring the right people to the conversation to address questions immediately.</a:t>
            </a:r>
          </a:p>
          <a:p>
            <a:pPr lvl="1"/>
            <a:r>
              <a:rPr lang="en-US"/>
              <a:t>Participation in community activities and initiatives is well received.</a:t>
            </a:r>
          </a:p>
          <a:p>
            <a:pPr lvl="1"/>
            <a:r>
              <a:rPr lang="en-US"/>
              <a:t>Demonstrate a commitment to the health and safety of our neighbors.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16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001EA-D663-00B8-53C9-8618C567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B3D07-87DC-4779-54CC-5C96097C0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</p:spPr>
        <p:txBody>
          <a:bodyPr/>
          <a:lstStyle/>
          <a:p>
            <a:r>
              <a:rPr lang="en-US"/>
              <a:t>Snowmass CSS – July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A22B3-E8F0-721C-17A7-00ED16CC7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17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5F9DA3-FB46-0402-DC82-06ED6D2BF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36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9867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B2511-22E2-4F76-D763-CD1257BE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67815-C300-4B4A-A7A4-06541D82523F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8126B4-C48F-45AE-0BC7-E4F3F307B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Education and Outreach: Professional Development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42DAEE-7FC6-ED47-C2F6-579F00D9C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Snowmass CSS – July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81623-72A5-4467-9E88-7B627621B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727" y="3752203"/>
            <a:ext cx="3628273" cy="2911346"/>
          </a:xfrm>
          <a:prstGeom prst="rect">
            <a:avLst/>
          </a:prstGeom>
        </p:spPr>
      </p:pic>
      <p:pic>
        <p:nvPicPr>
          <p:cNvPr id="10" name="Picture 9" descr="A group of people sitting at a table with computers&#10;&#10;Description automatically generated with low confidence">
            <a:extLst>
              <a:ext uri="{FF2B5EF4-FFF2-40B4-BE49-F238E27FC236}">
                <a16:creationId xmlns:a16="http://schemas.microsoft.com/office/drawing/2014/main" id="{AC6AF06B-B814-4375-8DC6-7DBA236B31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220" y="947130"/>
            <a:ext cx="4986780" cy="28050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D235CB-4988-407D-BB34-587537BF34C9}"/>
              </a:ext>
            </a:extLst>
          </p:cNvPr>
          <p:cNvSpPr txBox="1"/>
          <p:nvPr/>
        </p:nvSpPr>
        <p:spPr>
          <a:xfrm>
            <a:off x="173028" y="1037228"/>
            <a:ext cx="73453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SURF E&amp;O Offerings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Powerful and Productive Mathematical Discourse (hybrid)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Supporting and Sustain 3D Science Instruction (hybrid)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Power of Place-Based Learning (F2F)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Implementing 3D Instruction (Virtual)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Enhancing Mathematics with Application (F2F)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Partnership with SD EPSCoR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Fundamentals of  3D Instruction &amp; Biofilms (Virtual)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Making Thinking Visible (F2F and Virtual)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Supporting Implementation of Biofilm Curriculum Modules (Virtual)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Partnership with Black Hills State University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Computational Thinking in STEM (F2F with 4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Grade Teachers)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Computational Thinking in STEM (F2F with 5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Grade Teachers)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Partnership with the SD Department of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SDMath/SDSci Teacher Leadership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4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9F544D-213F-E7F2-21DC-75430864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 Outreach and Culture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34062-E8E6-A584-D697-1AAD54E3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4C39D5-5330-1BEB-E58E-CDEABAB21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/>
              <a:t>Snowmass CSS – July 2022</a:t>
            </a:r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3ECF8-C3F3-5C83-C66A-C60F809C9525}"/>
              </a:ext>
            </a:extLst>
          </p:cNvPr>
          <p:cNvSpPr txBox="1"/>
          <p:nvPr/>
        </p:nvSpPr>
        <p:spPr>
          <a:xfrm>
            <a:off x="248856" y="943430"/>
            <a:ext cx="12051745" cy="4785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Inclusion, Diversity, Equity and Access (IDEA) Office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Supporting a welcoming work environment in collaboration with HR office.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Coordinating communication and relationship with Tribal Nations.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K-12 Education and Outreach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Providing STEM education experiences for K-12 students and teachers.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Supporting the transition to post-secondary.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Public Outreach / Communications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Public outreach, media relations and marketing.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Local community outreach (includes significant senior leadership involvement).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Sanford Lab Homestake Visitor Center (SLHVC)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SURF’s face in the local community.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Connecting to broader community with opportunities for inter-generational learning.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SURF Artist in Residence Program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Summer residency program. Sharing the wonder of SURF’s science and ops through art.</a:t>
            </a:r>
          </a:p>
        </p:txBody>
      </p:sp>
    </p:spTree>
    <p:extLst>
      <p:ext uri="{BB962C8B-B14F-4D97-AF65-F5344CB8AC3E}">
        <p14:creationId xmlns:p14="http://schemas.microsoft.com/office/powerpoint/2010/main" val="243129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1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Tribal Nations within South Dakota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94EB7-0133-42F5-9390-D57D618F3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073" y="1605611"/>
            <a:ext cx="7297855" cy="437194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1BE18F-44A9-D201-4234-4A108F62C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Snowmass CSS – July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84B80-A8E2-A71E-349D-7C0E904A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24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 Working Alongside Region’s Tribes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9FA7B83-0294-404E-8F49-BC7F1CB4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454-8E0A-AA49-8AEF-174DCB0623BB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3F4F4-AEBB-274D-A1B8-BB758820F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79" y="1422400"/>
            <a:ext cx="11302385" cy="4795520"/>
          </a:xfrm>
        </p:spPr>
        <p:txBody>
          <a:bodyPr/>
          <a:lstStyle/>
          <a:p>
            <a:r>
              <a:rPr lang="en-US" sz="2000" b="1" u="sng" dirty="0"/>
              <a:t>The Black Hills are sacred to the Tribes of the region</a:t>
            </a:r>
            <a:r>
              <a:rPr lang="en-US" sz="2000" u="sng" dirty="0"/>
              <a:t> </a:t>
            </a:r>
            <a:r>
              <a:rPr lang="en-US" sz="2000" dirty="0"/>
              <a:t>(“Paha Sapa” or “hills that are black”). </a:t>
            </a:r>
          </a:p>
          <a:p>
            <a:endParaRPr lang="en-US" sz="1000" dirty="0"/>
          </a:p>
          <a:p>
            <a:r>
              <a:rPr lang="en-US" sz="2000" dirty="0"/>
              <a:t>U.S. Federal requirements</a:t>
            </a:r>
          </a:p>
          <a:p>
            <a:pPr lvl="1"/>
            <a:r>
              <a:rPr lang="en-US" sz="2000" dirty="0"/>
              <a:t>National Historic Preservation Act</a:t>
            </a:r>
          </a:p>
          <a:p>
            <a:pPr lvl="1"/>
            <a:r>
              <a:rPr lang="en-US" sz="2000" dirty="0"/>
              <a:t>Impacts of U.S. Gov’t investments must be assessed. Tribes consulted.</a:t>
            </a:r>
          </a:p>
          <a:p>
            <a:endParaRPr lang="en-US" sz="1000" dirty="0"/>
          </a:p>
          <a:p>
            <a:r>
              <a:rPr lang="en-US" sz="2000" dirty="0"/>
              <a:t>Beyond legal requirements, SURF has placed high priority on Tribal relations and building strong partnerships from the start.</a:t>
            </a:r>
          </a:p>
          <a:p>
            <a:endParaRPr lang="en-US" sz="900" dirty="0"/>
          </a:p>
          <a:p>
            <a:r>
              <a:rPr lang="en-US" sz="2000" dirty="0"/>
              <a:t>SURF’s efforts include:</a:t>
            </a:r>
          </a:p>
          <a:p>
            <a:pPr lvl="1"/>
            <a:r>
              <a:rPr lang="en-US" sz="2000" dirty="0"/>
              <a:t>Commitment to treat sacred lands with respect. </a:t>
            </a:r>
          </a:p>
          <a:p>
            <a:pPr lvl="1"/>
            <a:r>
              <a:rPr lang="en-US" sz="2000" dirty="0"/>
              <a:t>Regular interactions with Tribes—with staff dedicated to this purpose.</a:t>
            </a:r>
          </a:p>
          <a:p>
            <a:pPr lvl="1"/>
            <a:r>
              <a:rPr lang="en-US" sz="2000" dirty="0"/>
              <a:t>Public outreach efforts focusing on Native culture and history.</a:t>
            </a:r>
          </a:p>
          <a:p>
            <a:pPr lvl="1"/>
            <a:r>
              <a:rPr lang="en-US" sz="2000" dirty="0"/>
              <a:t>K-12 STEM education outreach efforts with Tribal schools in region.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94E0B2-EBC4-23D5-8249-519F7A1A3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Snowmass CSS – July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355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2DB6AC-3F3A-4272-94EC-B6BC1B2A3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 Commitments to Tribes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6DFF9-3467-874F-8504-7BAE39D3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454-8E0A-AA49-8AEF-174DCB0623BB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0F0511-12C6-F64E-97DC-A62583624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79" y="1422400"/>
            <a:ext cx="10865301" cy="479552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Impacts on the land are minimized. No new areas will be disturbed.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Rock extracted (800,000 tons) for LBNF Project will remain in the Black Hills.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Any artifacts found will be properly managed and preserved.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SURF Wastewater Treatment Plant instrumental in improving water quality of local streams.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SURF adheres to strict recycling procedures.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3E0227-471E-B055-B9F4-3A7D1F6D8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Snowmass CSS – July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6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A50A84-106F-4C3E-882F-724A21C92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Isna Wica Owayawa (Loneman School) </a:t>
            </a:r>
          </a:p>
        </p:txBody>
      </p:sp>
      <p:pic>
        <p:nvPicPr>
          <p:cNvPr id="1026" name="Picture 2" descr="May be an image of text that says 'ISNA LONEMA OWAYAWA SCHOOL'">
            <a:extLst>
              <a:ext uri="{FF2B5EF4-FFF2-40B4-BE49-F238E27FC236}">
                <a16:creationId xmlns:a16="http://schemas.microsoft.com/office/drawing/2014/main" id="{9F7DF9B1-DC48-4E62-837A-B6F060ED9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6" b="10960"/>
          <a:stretch/>
        </p:blipFill>
        <p:spPr bwMode="auto">
          <a:xfrm>
            <a:off x="2195513" y="1298661"/>
            <a:ext cx="7800975" cy="467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6C4C25-14C6-261E-F209-512115545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Snowmass CSS – July 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3C075D-07E2-974F-4AB0-F7BE3B09B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8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98800C-328C-438E-A356-C021FD669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Isna Wica Owayawa (Loneman School)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931EF0-E9F1-FF49-AF98-C5F3F208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1454-8E0A-AA49-8AEF-174DCB0623B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F28B25-F9C6-4844-BAA4-D34102C31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" y="1422400"/>
            <a:ext cx="11160268" cy="4795520"/>
          </a:xfrm>
        </p:spPr>
        <p:txBody>
          <a:bodyPr/>
          <a:lstStyle/>
          <a:p>
            <a:r>
              <a:rPr lang="en-US" dirty="0"/>
              <a:t>Several teachers from Loneman participated in 2021 professional development.</a:t>
            </a:r>
          </a:p>
          <a:p>
            <a:r>
              <a:rPr lang="en-US" dirty="0"/>
              <a:t>Three teachers were accepted into Cohort 5 SD Math SD Sci program.</a:t>
            </a:r>
          </a:p>
          <a:p>
            <a:pPr lvl="1"/>
            <a:r>
              <a:rPr lang="en-US" dirty="0"/>
              <a:t>Previously, only one Native teacher applied.</a:t>
            </a:r>
          </a:p>
          <a:p>
            <a:r>
              <a:rPr lang="en-US" dirty="0"/>
              <a:t>SURF E&amp;O staff have visited Loneman for E&amp;O programming. </a:t>
            </a:r>
          </a:p>
          <a:p>
            <a:pPr lvl="1"/>
            <a:r>
              <a:rPr lang="en-US" dirty="0"/>
              <a:t>Scheduling was a challenge. Patience was key.</a:t>
            </a:r>
          </a:p>
          <a:p>
            <a:r>
              <a:rPr lang="en-US" dirty="0"/>
              <a:t>Holiday backpacks distributed at Loneman. </a:t>
            </a:r>
          </a:p>
          <a:p>
            <a:pPr lvl="1"/>
            <a:r>
              <a:rPr lang="en-US" dirty="0"/>
              <a:t>School supplies, snacks, personal hygiene, and one STEM item. </a:t>
            </a:r>
          </a:p>
          <a:p>
            <a:r>
              <a:rPr lang="en-US" dirty="0"/>
              <a:t>We aim to replicate this work at other tribal schools in the region.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881DF1-34C7-3E33-4AFA-E92FBAE9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Snowmass CSS – July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1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A0D97B-EC89-4CC8-A86E-DD55F8A90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Cultural Advisory Committee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870618-CEC2-F848-B628-3CA7D6D5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04F6F-E2BD-48BE-83D2-333338636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42396"/>
            <a:ext cx="9144000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7A6779-1129-4806-8BC3-C891732AD668}"/>
              </a:ext>
            </a:extLst>
          </p:cNvPr>
          <p:cNvSpPr txBox="1"/>
          <p:nvPr/>
        </p:nvSpPr>
        <p:spPr>
          <a:xfrm>
            <a:off x="1310149" y="4592137"/>
            <a:ext cx="101493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/>
              <a:t>Established in 2010, meets at least three times annually.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/>
              <a:t>CAC receives laboratory updates and advises on cultural efforts.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/>
              <a:t>SURF staff and community members maintain a cultural strategic plan.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34D1D9-6C52-0020-F349-6B5E92487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Snowmass CSS – July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1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AA8B95C-178F-1C06-50D2-3336732A9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</p:spPr>
        <p:txBody>
          <a:bodyPr/>
          <a:lstStyle/>
          <a:p>
            <a:r>
              <a:rPr lang="en-US"/>
              <a:t>Snowmass CSS – July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A64A97-594D-4C05-9CAE-741BAA00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867815-C300-4B4A-A7A4-06541D82523F}" type="slidenum">
              <a:rPr lang="en-US" noProof="0" smtClean="0"/>
              <a:pPr lvl="0"/>
              <a:t>9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A6FE09-B67D-4065-8EF5-070F18AB0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Sacred Circle Garden (Cangleska Wakan)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6B3DB3-8738-4766-B614-F2BE99A6B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317" y="978261"/>
            <a:ext cx="7316683" cy="5600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A182CD-5DC0-460E-8EC7-4F53A7A86D55}"/>
              </a:ext>
            </a:extLst>
          </p:cNvPr>
          <p:cNvSpPr txBox="1"/>
          <p:nvPr/>
        </p:nvSpPr>
        <p:spPr>
          <a:xfrm>
            <a:off x="231818" y="1030035"/>
            <a:ext cx="450760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SURF Foundation is raising funds to create an ethnobotanical garden on Yates Complex at SURF.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is a Native American medicine wheel with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native plants.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is to increase understanding and respect for indigenous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cultures of the Black Hills.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 will be a place that protects our environment, our rich history, and the values that connect us.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array of activities planned and integration with Visitor Center tours.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www.sanfordlab.org/garden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138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5755</TotalTime>
  <Words>1523</Words>
  <Application>Microsoft Macintosh PowerPoint</Application>
  <PresentationFormat>Widescreen</PresentationFormat>
  <Paragraphs>250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Trebuchet MS</vt:lpstr>
      <vt:lpstr>Office Theme</vt:lpstr>
      <vt:lpstr>PowerPoint Presentation</vt:lpstr>
      <vt:lpstr>SURF Outreach and Culture Scope</vt:lpstr>
      <vt:lpstr>Tribal Nations within South Dakota</vt:lpstr>
      <vt:lpstr>SURF Working Alongside Region’s Tribes</vt:lpstr>
      <vt:lpstr>SURF Commitments to Tribes</vt:lpstr>
      <vt:lpstr>Isna Wica Owayawa (Loneman School) </vt:lpstr>
      <vt:lpstr>Isna Wica Owayawa (Loneman School) </vt:lpstr>
      <vt:lpstr>Cultural Advisory Committee </vt:lpstr>
      <vt:lpstr>Sacred Circle Garden (Cangleska Wakan)</vt:lpstr>
      <vt:lpstr>K-12 Education and Outreach Scope</vt:lpstr>
      <vt:lpstr>Education and Outreach: Updates and Plans</vt:lpstr>
      <vt:lpstr>Education and Outreach: By the Numbers</vt:lpstr>
      <vt:lpstr>Education and Outreach: By the Numbers</vt:lpstr>
      <vt:lpstr>Local Community Coordination</vt:lpstr>
      <vt:lpstr>Artist in Residence Program (AiR)</vt:lpstr>
      <vt:lpstr>Lessons Learned Along the Way</vt:lpstr>
      <vt:lpstr> </vt:lpstr>
      <vt:lpstr>Education and Outreach: Professional Development</vt:lpstr>
    </vt:vector>
  </TitlesOfParts>
  <Company>Black Hills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Webb, KariM</dc:creator>
  <cp:lastModifiedBy>Mike Headley</cp:lastModifiedBy>
  <cp:revision>127</cp:revision>
  <cp:lastPrinted>2022-07-25T00:07:16Z</cp:lastPrinted>
  <dcterms:created xsi:type="dcterms:W3CDTF">2016-09-28T17:31:43Z</dcterms:created>
  <dcterms:modified xsi:type="dcterms:W3CDTF">2022-07-25T00:07:38Z</dcterms:modified>
</cp:coreProperties>
</file>