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73" r:id="rId2"/>
    <p:sldId id="300" r:id="rId3"/>
    <p:sldId id="290" r:id="rId4"/>
    <p:sldId id="291" r:id="rId5"/>
    <p:sldId id="2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C1B2"/>
    <a:srgbClr val="CDCED0"/>
    <a:srgbClr val="134F33"/>
    <a:srgbClr val="00593A"/>
    <a:srgbClr val="5E7F6A"/>
    <a:srgbClr val="19191A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89487"/>
  </p:normalViewPr>
  <p:slideViewPr>
    <p:cSldViewPr snapToGrid="0">
      <p:cViewPr varScale="1">
        <p:scale>
          <a:sx n="89" d="100"/>
          <a:sy n="89" d="100"/>
        </p:scale>
        <p:origin x="79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05F5-3DDC-F349-8829-4229B9CF285B}" type="datetimeFigureOut">
              <a:rPr lang="en-US" smtClean="0"/>
              <a:t>7/24/22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CAF68-D951-8C41-9469-FD566B50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CAF68-D951-8C41-9469-FD566B507A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1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CAF68-D951-8C41-9469-FD566B507A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325" y="117158"/>
            <a:ext cx="12085675" cy="722238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ctr"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19962" y="1330360"/>
            <a:ext cx="100584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558-8092-A543-985D-52D4E2CF7118}" type="datetime1">
              <a:rPr lang="en-US" smtClean="0"/>
              <a:t>7/24/22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71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93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58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558-8092-A543-985D-52D4E2CF7118}" type="datetime1">
              <a:rPr lang="en-US" smtClean="0"/>
              <a:t>7/24/22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71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34"/>
            <a:ext cx="12192000" cy="9473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134C-86FE-2645-9814-092067A9DB8F}" type="datetime1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700"/>
            <a:ext cx="12192000" cy="96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8BE1-53FE-1445-B976-62D15088B168}" type="datetime1">
              <a:rPr lang="en-US" smtClean="0"/>
              <a:t>7/24/22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79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FD8-E4F0-5840-A15D-EF8847B09E49}" type="datetime1">
              <a:rPr lang="en-US" smtClean="0"/>
              <a:t>7/24/22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388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6"/>
            <a:ext cx="3932237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707F-9D45-5F48-9487-8C9FD7B724CC}" type="datetime1">
              <a:rPr lang="en-US" smtClean="0"/>
              <a:t>7/24/22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34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7E90-7C0C-474A-B694-C1B4D6BA82F2}" type="datetime1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325" y="117158"/>
            <a:ext cx="12085675" cy="722238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ctr"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19962" y="1330360"/>
            <a:ext cx="100584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905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644096"/>
            <a:ext cx="12192000" cy="213904"/>
          </a:xfrm>
          <a:prstGeom prst="rect">
            <a:avLst/>
          </a:prstGeom>
          <a:solidFill>
            <a:srgbClr val="134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33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3033" y="6663549"/>
            <a:ext cx="2573868" cy="172952"/>
          </a:xfrm>
          <a:prstGeom prst="rect">
            <a:avLst/>
          </a:prstGeom>
        </p:spPr>
        <p:txBody>
          <a:bodyPr vert="horz" lIns="1097280" tIns="45720" rIns="91440" bIns="45720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855FFDE2-704D-C142-9468-E1E323CD556E}" type="datetime1">
              <a:rPr lang="en-US" smtClean="0"/>
              <a:pPr/>
              <a:t>7/24/22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1" y="6636040"/>
            <a:ext cx="690264" cy="219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A867815-C300-4B4A-A7A4-06541D8252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97659" y="6644096"/>
            <a:ext cx="4223112" cy="211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image1.jpg" descr="Banne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947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7130"/>
          </a:xfrm>
          <a:prstGeom prst="rect">
            <a:avLst/>
          </a:prstGeom>
          <a:solidFill>
            <a:srgbClr val="134F33">
              <a:alpha val="8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81" y="6641798"/>
            <a:ext cx="3243031" cy="2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55" r:id="rId9"/>
    <p:sldLayoutId id="2147483737" r:id="rId10"/>
    <p:sldLayoutId id="2147483738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hdphoto" Target="../media/hdphoto2.wdp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Community Outreach at SURF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962" y="1330360"/>
            <a:ext cx="10058400" cy="136407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400" b="1" dirty="0"/>
              <a:t>Constance Walter, Communications Director</a:t>
            </a:r>
          </a:p>
          <a:p>
            <a:pPr algn="r"/>
            <a:endParaRPr lang="en-US" sz="2400" b="1" dirty="0"/>
          </a:p>
          <a:p>
            <a:pPr algn="r"/>
            <a:r>
              <a:rPr lang="en-US" sz="2400" b="1" dirty="0"/>
              <a:t>Sanford Underground Research Facility</a:t>
            </a:r>
          </a:p>
          <a:p>
            <a:pPr algn="r"/>
            <a:r>
              <a:rPr lang="en-US" sz="2400" b="1" i="1" dirty="0"/>
              <a:t>‘America’s Underground Science Laboratory’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E8E05-8175-1442-9EFB-EA42E9A57B74}"/>
              </a:ext>
            </a:extLst>
          </p:cNvPr>
          <p:cNvSpPr txBox="1"/>
          <p:nvPr/>
        </p:nvSpPr>
        <p:spPr>
          <a:xfrm>
            <a:off x="0" y="6100950"/>
            <a:ext cx="2915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tint val="95000"/>
                    <a:satMod val="170000"/>
                  </a:schemeClr>
                </a:solidFill>
                <a:latin typeface="Myriad Pro" panose="020B0503030403020204" pitchFamily="34" charset="0"/>
              </a:rPr>
              <a:t>Snowmass, July 2022</a:t>
            </a:r>
          </a:p>
        </p:txBody>
      </p:sp>
    </p:spTree>
    <p:extLst>
      <p:ext uri="{BB962C8B-B14F-4D97-AF65-F5344CB8AC3E}">
        <p14:creationId xmlns:p14="http://schemas.microsoft.com/office/powerpoint/2010/main" val="126881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00673E-15A0-6240-2372-80B1B5B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16606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600" dirty="0"/>
              <a:t>Community Outreach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B6A4E-D945-807E-2E11-94AF968F1705}"/>
              </a:ext>
            </a:extLst>
          </p:cNvPr>
          <p:cNvSpPr txBox="1"/>
          <p:nvPr/>
        </p:nvSpPr>
        <p:spPr>
          <a:xfrm>
            <a:off x="612648" y="2908005"/>
            <a:ext cx="5884405" cy="3268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Historic Site Dedication, May 13, 2022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In 2020, SURF was designated a historical site in physics by the American Physical Society, recognizing the significant neutrino research done by Ray Davis. Members of Davis’ family attended the celebration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dirty="0"/>
              <a:t>Davis Campus 10-year Anniversary: May 20, 2022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/>
              <a:t>SURF celebrated the people who built the Davis Campus and the scientists who built the experiments.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CFBE78-DA34-FF33-9C92-6E4BED846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10262" y="362384"/>
            <a:ext cx="1975874" cy="288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624271-1052-B966-E078-6725DFD87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224328" y="964965"/>
            <a:ext cx="2603605" cy="1679325"/>
          </a:xfrm>
          <a:prstGeom prst="rect">
            <a:avLst/>
          </a:prstGeom>
        </p:spPr>
      </p:pic>
      <p:pic>
        <p:nvPicPr>
          <p:cNvPr id="13" name="Picture 12" descr="A picture containing person, outdoor, several&#10;&#10;Description automatically generated">
            <a:extLst>
              <a:ext uri="{FF2B5EF4-FFF2-40B4-BE49-F238E27FC236}">
                <a16:creationId xmlns:a16="http://schemas.microsoft.com/office/drawing/2014/main" id="{257EB018-99C6-B0F3-8E99-E60865393E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38855" y="3426258"/>
            <a:ext cx="4546619" cy="275070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FFF04-4742-ABDC-4935-4F889B51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June 28-30, 2022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73DEBA-3BD6-1C23-48CA-FE3945F9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Snowmass, July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A195C-0B85-3C89-AEF5-34241091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A867815-C300-4B4A-A7A4-06541D82523F}" type="slidenum">
              <a:rPr kumimoji="0" lang="en-US" sz="1200" b="1" i="0" u="none" strike="noStrike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616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group of people around a table&#10;&#10;Description automatically generated with medium confidence">
            <a:extLst>
              <a:ext uri="{FF2B5EF4-FFF2-40B4-BE49-F238E27FC236}">
                <a16:creationId xmlns:a16="http://schemas.microsoft.com/office/drawing/2014/main" id="{372B7F00-7E29-3ADF-9AC0-59C55A564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38" y="555625"/>
            <a:ext cx="2366963" cy="1533525"/>
          </a:xfrm>
          <a:prstGeom prst="rect">
            <a:avLst/>
          </a:prstGeom>
        </p:spPr>
      </p:pic>
      <p:pic>
        <p:nvPicPr>
          <p:cNvPr id="39" name="Picture 38" descr="A person standing at a podium with a microphone&#10;&#10;Description automatically generated with medium confidence">
            <a:extLst>
              <a:ext uri="{FF2B5EF4-FFF2-40B4-BE49-F238E27FC236}">
                <a16:creationId xmlns:a16="http://schemas.microsoft.com/office/drawing/2014/main" id="{70B6FF0F-2332-F0AE-593C-D1C73A67C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6238" y="2151063"/>
            <a:ext cx="2366963" cy="1441450"/>
          </a:xfrm>
          <a:prstGeom prst="rect">
            <a:avLst/>
          </a:prstGeom>
        </p:spPr>
      </p:pic>
      <p:pic>
        <p:nvPicPr>
          <p:cNvPr id="12" name="Picture 11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5B3E7901-3F6D-7DE0-4B92-FF342114C4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38" y="3651250"/>
            <a:ext cx="2366963" cy="1533525"/>
          </a:xfrm>
          <a:prstGeom prst="rect">
            <a:avLst/>
          </a:prstGeom>
        </p:spPr>
      </p:pic>
      <p:pic>
        <p:nvPicPr>
          <p:cNvPr id="31" name="Picture 30" descr="A picture containing text, person, child&#10;&#10;Description automatically generated">
            <a:extLst>
              <a:ext uri="{FF2B5EF4-FFF2-40B4-BE49-F238E27FC236}">
                <a16:creationId xmlns:a16="http://schemas.microsoft.com/office/drawing/2014/main" id="{1A42583F-AEA5-B74C-FB1B-CAFC2F2AB4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525" y="555625"/>
            <a:ext cx="3203575" cy="1933575"/>
          </a:xfrm>
          <a:prstGeom prst="rect">
            <a:avLst/>
          </a:prstGeom>
        </p:spPr>
      </p:pic>
      <p:pic>
        <p:nvPicPr>
          <p:cNvPr id="29" name="Picture 28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C949019C-C6F9-DC1F-F77A-0A7014DC3A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013" y="555625"/>
            <a:ext cx="3206750" cy="1933575"/>
          </a:xfrm>
          <a:prstGeom prst="rect">
            <a:avLst/>
          </a:prstGeom>
        </p:spPr>
      </p:pic>
      <p:pic>
        <p:nvPicPr>
          <p:cNvPr id="27" name="Picture 26" descr="A group of people standing outside a building&#10;&#10;Description automatically generated with low confidence">
            <a:extLst>
              <a:ext uri="{FF2B5EF4-FFF2-40B4-BE49-F238E27FC236}">
                <a16:creationId xmlns:a16="http://schemas.microsoft.com/office/drawing/2014/main" id="{0A763222-110F-AF7B-CE8A-95B67331E7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525" y="2551113"/>
            <a:ext cx="2366963" cy="1398588"/>
          </a:xfrm>
          <a:prstGeom prst="rect">
            <a:avLst/>
          </a:prstGeom>
        </p:spPr>
      </p:pic>
      <p:pic>
        <p:nvPicPr>
          <p:cNvPr id="25" name="Picture 24" descr="A picture containing person, indoor, conference room, auditorium&#10;&#10;Description automatically generated">
            <a:extLst>
              <a:ext uri="{FF2B5EF4-FFF2-40B4-BE49-F238E27FC236}">
                <a16:creationId xmlns:a16="http://schemas.microsoft.com/office/drawing/2014/main" id="{BD5C8F63-E6AD-EE39-5323-4558727149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525" y="4008438"/>
            <a:ext cx="2366963" cy="1176338"/>
          </a:xfrm>
          <a:prstGeom prst="rect">
            <a:avLst/>
          </a:prstGeom>
        </p:spPr>
      </p:pic>
      <p:pic>
        <p:nvPicPr>
          <p:cNvPr id="8" name="Picture 7" descr="A person holding a paper airplane in front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DEE1E78F-FEC4-A83F-75A5-3D38C21D3AC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0" y="2551113"/>
            <a:ext cx="4041775" cy="26336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AFD74-6AE9-7C59-8E3D-4DC5AA54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A867815-C300-4B4A-A7A4-06541D82523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D30E4A-4536-7D7E-EA73-33C280CE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200" kern="1200" dirty="0">
                <a:latin typeface="+mj-lt"/>
                <a:ea typeface="+mj-ea"/>
                <a:cs typeface="+mj-cs"/>
              </a:rPr>
              <a:t>Scenes from Neutrino Day 2022</a:t>
            </a:r>
          </a:p>
        </p:txBody>
      </p:sp>
    </p:spTree>
    <p:extLst>
      <p:ext uri="{BB962C8B-B14F-4D97-AF65-F5344CB8AC3E}">
        <p14:creationId xmlns:p14="http://schemas.microsoft.com/office/powerpoint/2010/main" val="372537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5A38AF86-41E0-4003-5826-4EF9AEC025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975" y="555625"/>
            <a:ext cx="4108450" cy="2286000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D3050AE-0E91-BFB1-ABDB-C8F84809CA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975" y="2898775"/>
            <a:ext cx="4108450" cy="2286000"/>
          </a:xfrm>
          <a:prstGeom prst="rect">
            <a:avLst/>
          </a:prstGeom>
        </p:spPr>
      </p:pic>
      <p:pic>
        <p:nvPicPr>
          <p:cNvPr id="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10FF94C-B175-9108-C4E1-4D409E9C6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988" y="555625"/>
            <a:ext cx="4108450" cy="228600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25EFF48-E5E5-6DB4-2F73-B85EA580FC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988" y="2898775"/>
            <a:ext cx="4108450" cy="2286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7FD42-B539-BBE3-9440-6A799EFC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67C8558-8092-A543-985D-52D4E2CF7118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7/24/22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F18374-A0E7-2CF2-9D12-E2B16C56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A867815-C300-4B4A-A7A4-06541D82523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BC8F5E-749E-B5ED-5CEA-4B825831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200" kern="1200" dirty="0">
                <a:latin typeface="+mj-lt"/>
                <a:ea typeface="+mj-ea"/>
                <a:cs typeface="+mj-cs"/>
              </a:rPr>
              <a:t>Deep Talks</a:t>
            </a:r>
          </a:p>
        </p:txBody>
      </p:sp>
    </p:spTree>
    <p:extLst>
      <p:ext uri="{BB962C8B-B14F-4D97-AF65-F5344CB8AC3E}">
        <p14:creationId xmlns:p14="http://schemas.microsoft.com/office/powerpoint/2010/main" val="32671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0DA455C9-7ADD-021D-4C05-A0BF9510DE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 descr="A person and a group of children&#10;&#10;Description automatically generated with low confidence">
            <a:extLst>
              <a:ext uri="{FF2B5EF4-FFF2-40B4-BE49-F238E27FC236}">
                <a16:creationId xmlns:a16="http://schemas.microsoft.com/office/drawing/2014/main" id="{F170F74F-FD86-71A9-9D87-9CC3F94168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7" name="Picture 6" descr="A picture containing text, person, group, people&#10;&#10;Description automatically generated">
            <a:extLst>
              <a:ext uri="{FF2B5EF4-FFF2-40B4-BE49-F238E27FC236}">
                <a16:creationId xmlns:a16="http://schemas.microsoft.com/office/drawing/2014/main" id="{4A88DADB-E5C8-7AA7-A2A6-7B7BEB8D72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67B4FD-3AB1-4C36-5909-64F2C10D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74962"/>
            <a:ext cx="2807208" cy="17364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2800" b="1" kern="1200" dirty="0">
                <a:latin typeface="+mj-lt"/>
                <a:ea typeface="+mj-ea"/>
                <a:cs typeface="+mj-cs"/>
              </a:rPr>
              <a:t>Sanford Lab </a:t>
            </a:r>
            <a:br>
              <a:rPr lang="en-US" sz="2800" b="1" kern="1200" dirty="0"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latin typeface="+mj-lt"/>
                <a:ea typeface="+mj-ea"/>
                <a:cs typeface="+mj-cs"/>
              </a:rPr>
              <a:t>Homestake Visitor Center Acquired Jan. 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6908B-D1A1-2372-E297-5D5192B1F469}"/>
              </a:ext>
            </a:extLst>
          </p:cNvPr>
          <p:cNvSpPr txBox="1"/>
          <p:nvPr/>
        </p:nvSpPr>
        <p:spPr>
          <a:xfrm>
            <a:off x="448055" y="2258568"/>
            <a:ext cx="3590794" cy="392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Honor the Past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Showcase the Present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Inspire the Future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Community and Chamber networking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Inter-generational learning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Exhibit hall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Events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Winterfest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Deep Talks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Trips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Road Scholars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Trolley Tours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Fireworks Over the Open Cut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12" name="Picture 11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2884D0DA-3271-C109-EA07-1E89413C38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5087D-5895-323A-6B10-AF06391C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42" y="6356350"/>
            <a:ext cx="26492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67C8558-8092-A543-985D-52D4E2CF7118}" type="datetime1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7/24/22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69641-B46E-09FC-9A8F-4E211072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165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A867815-C300-4B4A-A7A4-06541D82523F}" type="slidenum">
              <a:rPr lang="en-US" sz="12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55268"/>
      </p:ext>
    </p:extLst>
  </p:cSld>
  <p:clrMapOvr>
    <a:masterClrMapping/>
  </p:clrMapOvr>
</p:sld>
</file>

<file path=ppt/theme/theme1.xml><?xml version="1.0" encoding="utf-8"?>
<a:theme xmlns:a="http://schemas.openxmlformats.org/drawingml/2006/main" name="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15333</TotalTime>
  <Words>160</Words>
  <Application>Microsoft Macintosh PowerPoint</Application>
  <PresentationFormat>Widescreen</PresentationFormat>
  <Paragraphs>41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Myriad Pro</vt:lpstr>
      <vt:lpstr>no logo</vt:lpstr>
      <vt:lpstr>Community Outreach at SURF </vt:lpstr>
      <vt:lpstr>Community Outreach</vt:lpstr>
      <vt:lpstr>Scenes from Neutrino Day 2022</vt:lpstr>
      <vt:lpstr>Deep Talks</vt:lpstr>
      <vt:lpstr>Sanford Lab  Homestake Visitor Center Acquired Jan.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Outreach </dc:title>
  <dc:creator>Connie A. Walter</dc:creator>
  <cp:lastModifiedBy>Connie A. Walter</cp:lastModifiedBy>
  <cp:revision>31</cp:revision>
  <dcterms:created xsi:type="dcterms:W3CDTF">2020-12-02T18:14:46Z</dcterms:created>
  <dcterms:modified xsi:type="dcterms:W3CDTF">2022-07-24T13:51:26Z</dcterms:modified>
</cp:coreProperties>
</file>