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6" r:id="rId2"/>
  </p:sldMasterIdLst>
  <p:notesMasterIdLst>
    <p:notesMasterId r:id="rId22"/>
  </p:notesMasterIdLst>
  <p:handoutMasterIdLst>
    <p:handoutMasterId r:id="rId23"/>
  </p:handoutMasterIdLst>
  <p:sldIdLst>
    <p:sldId id="313" r:id="rId3"/>
    <p:sldId id="314" r:id="rId4"/>
    <p:sldId id="312" r:id="rId5"/>
    <p:sldId id="321" r:id="rId6"/>
    <p:sldId id="318" r:id="rId7"/>
    <p:sldId id="322" r:id="rId8"/>
    <p:sldId id="324" r:id="rId9"/>
    <p:sldId id="330" r:id="rId10"/>
    <p:sldId id="323" r:id="rId11"/>
    <p:sldId id="315" r:id="rId12"/>
    <p:sldId id="317" r:id="rId13"/>
    <p:sldId id="329" r:id="rId14"/>
    <p:sldId id="316" r:id="rId15"/>
    <p:sldId id="319" r:id="rId16"/>
    <p:sldId id="325" r:id="rId17"/>
    <p:sldId id="320" r:id="rId18"/>
    <p:sldId id="326" r:id="rId19"/>
    <p:sldId id="327" r:id="rId20"/>
    <p:sldId id="331" r:id="rId21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FF"/>
    <a:srgbClr val="4E8F00"/>
    <a:srgbClr val="FFD579"/>
    <a:srgbClr val="941100"/>
    <a:srgbClr val="FF42F7"/>
    <a:srgbClr val="FF6666"/>
    <a:srgbClr val="FF0000"/>
    <a:srgbClr val="FFFFFF"/>
    <a:srgbClr val="66FF66"/>
    <a:srgbClr val="E59F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940" autoAdjust="0"/>
    <p:restoredTop sz="95107" autoAdjust="0"/>
  </p:normalViewPr>
  <p:slideViewPr>
    <p:cSldViewPr snapToObjects="1">
      <p:cViewPr varScale="1">
        <p:scale>
          <a:sx n="115" d="100"/>
          <a:sy n="115" d="100"/>
        </p:scale>
        <p:origin x="200" y="160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579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81ACEE-B434-9E48-AAF8-DB61287634E0}" type="datetime1">
              <a:rPr lang="en-US"/>
              <a:pPr>
                <a:defRPr/>
              </a:pPr>
              <a:t>7/14/22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C56E42C-FEC2-C646-807C-432E628547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9809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D19E572-6A22-FC49-A9CC-E8678561ED67}" type="datetime1">
              <a:rPr lang="en-US"/>
              <a:pPr>
                <a:defRPr/>
              </a:pPr>
              <a:t>7/14/22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9D05AA0-C0FC-7744-84CF-5AA3DD237C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863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952501"/>
            <a:ext cx="6400800" cy="476249"/>
          </a:xfrm>
        </p:spPr>
        <p:txBody>
          <a:bodyPr/>
          <a:lstStyle>
            <a:lvl1pPr marL="0" indent="0" algn="ctr">
              <a:buNone/>
              <a:defRPr>
                <a:solidFill>
                  <a:srgbClr val="FF0000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9DCF46-7D2E-AC4B-8F46-9167D7D80B6A}" type="datetime5">
              <a:rPr lang="en-US" smtClean="0"/>
              <a:t>14-Jul-22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536418-46AA-9543-8507-2D10FDE641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2400" y="1028701"/>
            <a:ext cx="8839200" cy="3714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8BF34ECF-7A49-7149-92FB-116260CC605E}" type="datetime5">
              <a:rPr lang="en-US" smtClean="0"/>
              <a:t>14-Jul-22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23EC512-DE41-8D4F-9FC7-449F6E7E2B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185029-97C5-2443-A95D-7AC26021CE48}" type="datetime5">
              <a:rPr lang="en-US" smtClean="0"/>
              <a:t>14-Jul-22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500E5D-682D-9043-B9E9-7C255E8153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7104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869657"/>
            <a:ext cx="9144000" cy="27384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"/>
            <a:ext cx="9144000" cy="9072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7150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028701"/>
            <a:ext cx="8686800" cy="3840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4869657"/>
            <a:ext cx="125095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FFFF00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8E26D352-6B02-0246-85E8-59E9A6C116E5}" type="datetime5">
              <a:rPr lang="en-US" smtClean="0"/>
              <a:t>14-Jul-22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0950" y="4869657"/>
            <a:ext cx="68262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rgbClr val="FFFF00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4869657"/>
            <a:ext cx="10668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FFFF00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76841388-C7E8-FC4A-B9C2-851FB28000D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UWCrest_4c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4" y="5384"/>
            <a:ext cx="749235" cy="8915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</p:sldLayoutIdLst>
  <p:hf hdr="0"/>
  <p:txStyles>
    <p:titleStyle>
      <a:lvl1pPr algn="ctr" defTabSz="342900" rtl="0" fontAlgn="base">
        <a:spcBef>
          <a:spcPct val="0"/>
        </a:spcBef>
        <a:spcAft>
          <a:spcPct val="0"/>
        </a:spcAft>
        <a:defRPr sz="2700" b="1" kern="1200">
          <a:solidFill>
            <a:srgbClr val="FFFF00"/>
          </a:solidFill>
          <a:latin typeface="Helvetica"/>
          <a:ea typeface="ＭＳ Ｐゴシック" charset="-128"/>
          <a:cs typeface="Helvetica"/>
        </a:defRPr>
      </a:lvl1pPr>
      <a:lvl2pPr algn="ctr" defTabSz="342900" rtl="0" fontAlgn="base">
        <a:spcBef>
          <a:spcPct val="0"/>
        </a:spcBef>
        <a:spcAft>
          <a:spcPct val="0"/>
        </a:spcAft>
        <a:defRPr sz="2700" b="1">
          <a:solidFill>
            <a:srgbClr val="FFFF00"/>
          </a:solidFill>
          <a:latin typeface="Helvetica" charset="0"/>
          <a:ea typeface="ＭＳ Ｐゴシック" charset="-128"/>
        </a:defRPr>
      </a:lvl2pPr>
      <a:lvl3pPr algn="ctr" defTabSz="342900" rtl="0" fontAlgn="base">
        <a:spcBef>
          <a:spcPct val="0"/>
        </a:spcBef>
        <a:spcAft>
          <a:spcPct val="0"/>
        </a:spcAft>
        <a:defRPr sz="2700" b="1">
          <a:solidFill>
            <a:srgbClr val="FFFF00"/>
          </a:solidFill>
          <a:latin typeface="Helvetica" charset="0"/>
          <a:ea typeface="ＭＳ Ｐゴシック" charset="-128"/>
        </a:defRPr>
      </a:lvl3pPr>
      <a:lvl4pPr algn="ctr" defTabSz="342900" rtl="0" fontAlgn="base">
        <a:spcBef>
          <a:spcPct val="0"/>
        </a:spcBef>
        <a:spcAft>
          <a:spcPct val="0"/>
        </a:spcAft>
        <a:defRPr sz="2700" b="1">
          <a:solidFill>
            <a:srgbClr val="FFFF00"/>
          </a:solidFill>
          <a:latin typeface="Helvetica" charset="0"/>
          <a:ea typeface="ＭＳ Ｐゴシック" charset="-128"/>
        </a:defRPr>
      </a:lvl4pPr>
      <a:lvl5pPr algn="ctr" defTabSz="342900" rtl="0" fontAlgn="base">
        <a:spcBef>
          <a:spcPct val="0"/>
        </a:spcBef>
        <a:spcAft>
          <a:spcPct val="0"/>
        </a:spcAft>
        <a:defRPr sz="2700" b="1">
          <a:solidFill>
            <a:srgbClr val="FFFF00"/>
          </a:solidFill>
          <a:latin typeface="Helvetica" charset="0"/>
          <a:ea typeface="ＭＳ Ｐゴシック" charset="-128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2700" b="1">
          <a:solidFill>
            <a:srgbClr val="FFFF00"/>
          </a:solidFill>
          <a:latin typeface="Helvetica" charset="0"/>
          <a:ea typeface="ＭＳ Ｐゴシック" charset="-128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2700" b="1">
          <a:solidFill>
            <a:srgbClr val="FFFF00"/>
          </a:solidFill>
          <a:latin typeface="Helvetica" charset="0"/>
          <a:ea typeface="ＭＳ Ｐゴシック" charset="-128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2700" b="1">
          <a:solidFill>
            <a:srgbClr val="FFFF00"/>
          </a:solidFill>
          <a:latin typeface="Helvetica" charset="0"/>
          <a:ea typeface="ＭＳ Ｐゴシック" charset="-128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2700" b="1">
          <a:solidFill>
            <a:srgbClr val="FFFF00"/>
          </a:solidFill>
          <a:latin typeface="Helvetica" charset="0"/>
          <a:ea typeface="ＭＳ Ｐゴシック" charset="-128"/>
        </a:defRPr>
      </a:lvl9pPr>
    </p:titleStyle>
    <p:bodyStyle>
      <a:lvl1pPr marL="257175" indent="-257175" algn="l" defTabSz="342900" rtl="0" fontAlgn="base">
        <a:spcBef>
          <a:spcPct val="20000"/>
        </a:spcBef>
        <a:spcAft>
          <a:spcPct val="0"/>
        </a:spcAft>
        <a:buFont typeface="Arial" charset="0"/>
        <a:defRPr sz="2100" kern="1200">
          <a:solidFill>
            <a:schemeClr val="tx1"/>
          </a:solidFill>
          <a:latin typeface="Helvetica"/>
          <a:ea typeface="ＭＳ Ｐゴシック" charset="-128"/>
          <a:cs typeface="Helvetica"/>
        </a:defRPr>
      </a:lvl1pPr>
      <a:lvl2pPr marL="557213" indent="-214313" algn="l" defTabSz="342900" rtl="0" fontAlgn="base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rgbClr val="FF0000"/>
          </a:solidFill>
          <a:latin typeface="Helvetica"/>
          <a:ea typeface="ＭＳ Ｐゴシック" charset="-128"/>
          <a:cs typeface="Helvetica"/>
        </a:defRPr>
      </a:lvl2pPr>
      <a:lvl3pPr marL="857250" indent="-171450" algn="l" defTabSz="342900" rtl="0" fontAlgn="base">
        <a:spcBef>
          <a:spcPct val="20000"/>
        </a:spcBef>
        <a:spcAft>
          <a:spcPct val="0"/>
        </a:spcAft>
        <a:buFont typeface="Arial" charset="0"/>
        <a:buChar char="•"/>
        <a:defRPr sz="2100" kern="1200">
          <a:solidFill>
            <a:srgbClr val="0000FF"/>
          </a:solidFill>
          <a:latin typeface="Helvetica"/>
          <a:ea typeface="ＭＳ Ｐゴシック" charset="-128"/>
          <a:cs typeface="Helvetica"/>
        </a:defRPr>
      </a:lvl3pPr>
      <a:lvl4pPr marL="1200150" indent="-171450" algn="l" defTabSz="342900" rtl="0" fontAlgn="base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Helvetica"/>
          <a:ea typeface="ＭＳ Ｐゴシック" charset="-128"/>
          <a:cs typeface="Helvetica"/>
        </a:defRPr>
      </a:lvl4pPr>
      <a:lvl5pPr marL="1543050" indent="-171450" algn="l" defTabSz="342900" rtl="0" fontAlgn="base">
        <a:spcBef>
          <a:spcPct val="20000"/>
        </a:spcBef>
        <a:spcAft>
          <a:spcPct val="0"/>
        </a:spcAft>
        <a:buFont typeface="Arial" charset="0"/>
        <a:buChar char="»"/>
        <a:defRPr sz="2100" kern="1200">
          <a:solidFill>
            <a:schemeClr val="tx1"/>
          </a:solidFill>
          <a:latin typeface="Helvetica"/>
          <a:ea typeface="ＭＳ Ｐゴシック" charset="-128"/>
          <a:cs typeface="Helvetica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7686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google.com/url?q=https://docs.google.com/document/d/12z7sF3Qhg0Xk54yp_s71IPPJCzKknkq9kxYQhQFLaXQ/edit&amp;sa=D&amp;source=editors&amp;ust=1658084614486605&amp;usg=AOvVaw1hloIkMhW-rhlQCbXT4OaM" TargetMode="External"/><Relationship Id="rId4" Type="http://schemas.openxmlformats.org/officeDocument/2006/relationships/hyperlink" Target="https://snowmass21.org/energy/start#final_reports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762000" y="76201"/>
            <a:ext cx="7772400" cy="742949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err="1"/>
              <a:t>e</a:t>
            </a:r>
            <a:r>
              <a:rPr lang="en-US" sz="3200" baseline="30000" dirty="0" err="1"/>
              <a:t>+</a:t>
            </a:r>
            <a:r>
              <a:rPr lang="en-US" sz="3200" dirty="0" err="1"/>
              <a:t>e</a:t>
            </a:r>
            <a:r>
              <a:rPr lang="en-US" sz="3200" baseline="30000" dirty="0"/>
              <a:t>–</a:t>
            </a:r>
            <a:r>
              <a:rPr lang="en-US" sz="3200" dirty="0"/>
              <a:t> Collider Forum Report</a:t>
            </a:r>
            <a:endParaRPr lang="en-US" sz="3200" dirty="0">
              <a:ea typeface="+mj-ea"/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0C97-1ED6-E74E-B8C7-32373768AD61}" type="datetime5">
              <a:rPr lang="en-US" smtClean="0"/>
              <a:t>19-Jul-22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27F9-5CC0-CC45-BC5B-797BA14D6A81}" type="slidenum">
              <a:rPr lang="en-US"/>
              <a:pPr/>
              <a:t>1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895350"/>
                <a:ext cx="9144000" cy="1371600"/>
              </a:xfrm>
            </p:spPr>
            <p:txBody>
              <a:bodyPr/>
              <a:lstStyle/>
              <a:p>
                <a:r>
                  <a:rPr lang="en-US" dirty="0"/>
                  <a:t>Precision Electroweak to Discoveries at Energy Frontier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From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ra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𝑊𝑊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𝑡𝑡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500 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𝐺𝑒𝑉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→550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𝐺𝑒𝑉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15 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TeV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895350"/>
                <a:ext cx="9144000" cy="1371600"/>
              </a:xfrm>
              <a:blipFill>
                <a:blip r:embed="rId2"/>
                <a:stretch>
                  <a:fillRect t="-2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 descr="Text&#10;&#10;Description automatically generated">
            <a:extLst>
              <a:ext uri="{FF2B5EF4-FFF2-40B4-BE49-F238E27FC236}">
                <a16:creationId xmlns:a16="http://schemas.microsoft.com/office/drawing/2014/main" id="{CD55D711-A4C8-B5D0-B478-B5366428A2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0694"/>
          <a:stretch/>
        </p:blipFill>
        <p:spPr>
          <a:xfrm>
            <a:off x="1129510" y="2114550"/>
            <a:ext cx="6979285" cy="15315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CD293D-FD9B-7E7B-9EE0-D1BBA83FDAE9}"/>
              </a:ext>
            </a:extLst>
          </p:cNvPr>
          <p:cNvSpPr txBox="1"/>
          <p:nvPr/>
        </p:nvSpPr>
        <p:spPr>
          <a:xfrm>
            <a:off x="0" y="3714750"/>
            <a:ext cx="9067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Download Report from: </a:t>
            </a:r>
            <a:r>
              <a:rPr lang="en-US" sz="1400" dirty="0">
                <a:hlinkClick r:id="rId4"/>
              </a:rPr>
              <a:t> https://snowmass21.org/energy/start#final_reports</a:t>
            </a:r>
            <a:r>
              <a:rPr lang="en-US" sz="1400" dirty="0"/>
              <a:t> </a:t>
            </a:r>
            <a:br>
              <a:rPr lang="en-US" sz="1400" dirty="0"/>
            </a:br>
            <a:br>
              <a:rPr lang="en-US" sz="1400" dirty="0"/>
            </a:br>
            <a:r>
              <a:rPr lang="en-US" sz="1400" dirty="0"/>
              <a:t>Feedback: </a:t>
            </a:r>
            <a:r>
              <a:rPr lang="en-US" sz="1400" u="sng" dirty="0">
                <a:hlinkClick r:id="rId5"/>
              </a:rPr>
              <a:t>https://docs.google.com/document/d/12z7sF3Qhg0Xk54yp_s71IPPJCzKknkq9kxYQhQFLaXQ/edit</a:t>
            </a:r>
            <a:endParaRPr lang="en-US" sz="1400" dirty="0"/>
          </a:p>
          <a:p>
            <a:br>
              <a:rPr lang="en-US" sz="1400" dirty="0"/>
            </a:b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24886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D4BB0-D711-C895-079B-1CBBDE6AE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150"/>
            <a:ext cx="8686800" cy="857250"/>
          </a:xfrm>
        </p:spPr>
        <p:txBody>
          <a:bodyPr/>
          <a:lstStyle/>
          <a:p>
            <a:r>
              <a:rPr lang="en-US" dirty="0"/>
              <a:t>Physics Timeline vis-à-vis Integrated Luminosity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115BED-E896-E2E1-0C08-F637453362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600" dirty="0"/>
              <a:t>Caveat – run plans are adjustable; start of physics times are different</a:t>
            </a:r>
          </a:p>
          <a:p>
            <a:pPr marL="642938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Technically feasible times: </a:t>
            </a:r>
            <a:r>
              <a:rPr lang="en-US" sz="1600" dirty="0">
                <a:solidFill>
                  <a:srgbClr val="4E8F00"/>
                </a:solidFill>
              </a:rPr>
              <a:t>ILC &lt; 12y,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0000FF"/>
                </a:solidFill>
              </a:rPr>
              <a:t>FCC-</a:t>
            </a:r>
            <a:r>
              <a:rPr lang="en-US" sz="1600" dirty="0" err="1">
                <a:solidFill>
                  <a:srgbClr val="0000FF"/>
                </a:solidFill>
              </a:rPr>
              <a:t>ee</a:t>
            </a:r>
            <a:r>
              <a:rPr lang="en-US" sz="1600" dirty="0">
                <a:solidFill>
                  <a:srgbClr val="0000FF"/>
                </a:solidFill>
              </a:rPr>
              <a:t>, CLIC, CEPC, C3 : 13-18y</a:t>
            </a:r>
          </a:p>
          <a:p>
            <a:pPr marL="942975" lvl="2" indent="-342900">
              <a:buFont typeface="Arial" panose="020B0604020202020204" pitchFamily="34" charset="0"/>
              <a:buChar char="•"/>
            </a:pPr>
            <a:r>
              <a:rPr lang="en-US" sz="1600" dirty="0"/>
              <a:t>ILC “shovel ready” – awaiting funding decision, potential for earliest start</a:t>
            </a:r>
          </a:p>
          <a:p>
            <a:pPr marL="942975" lvl="2" indent="-342900">
              <a:buFont typeface="Arial" panose="020B0604020202020204" pitchFamily="34" charset="0"/>
              <a:buChar char="•"/>
            </a:pPr>
            <a:r>
              <a:rPr lang="en-US" sz="1600" dirty="0"/>
              <a:t>FCC-</a:t>
            </a:r>
            <a:r>
              <a:rPr lang="en-US" sz="1600" dirty="0" err="1"/>
              <a:t>ee</a:t>
            </a:r>
            <a:r>
              <a:rPr lang="en-US" sz="1600" dirty="0"/>
              <a:t>, CLIC – post HL-LHC</a:t>
            </a:r>
          </a:p>
          <a:p>
            <a:pPr marL="642938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Circular colliders have shorter runs, higher luminosity</a:t>
            </a:r>
          </a:p>
          <a:p>
            <a:pPr marL="642938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Linear collider runs have access to polarization and higher energy</a:t>
            </a:r>
          </a:p>
          <a:p>
            <a:pPr marL="942975" lvl="2" indent="-342900">
              <a:buFont typeface="Arial" panose="020B0604020202020204" pitchFamily="34" charset="0"/>
              <a:buChar char="•"/>
            </a:pPr>
            <a:r>
              <a:rPr lang="en-US" sz="1600" dirty="0"/>
              <a:t>Possibly earlier project start (Shovel ready ILC)</a:t>
            </a:r>
          </a:p>
          <a:p>
            <a:pPr marL="642938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Both provide good precision on Higgs Couplings &amp; EWK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FEF2C7-5D3B-F0DC-D7C5-CE598E57F3C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BF34ECF-7A49-7149-92FB-116260CC605E}" type="datetime5">
              <a:rPr lang="en-US" smtClean="0"/>
              <a:t>19-Jul-22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BC0D1-9623-CBA9-D728-C391308C760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949E08-4F3A-23B0-2F84-D2FE7106951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23EC512-DE41-8D4F-9FC7-449F6E7E2BE8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" name="Picture 7" descr="Timeline&#10;&#10;Description automatically generated with medium confidence">
            <a:extLst>
              <a:ext uri="{FF2B5EF4-FFF2-40B4-BE49-F238E27FC236}">
                <a16:creationId xmlns:a16="http://schemas.microsoft.com/office/drawing/2014/main" id="{8FA2FCB7-0081-1DBD-D046-D4A4230AF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62688"/>
            <a:ext cx="9144000" cy="139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93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D2FF6A-94A2-8C8E-8A9B-58BBC5D4BF9B}"/>
              </a:ext>
            </a:extLst>
          </p:cNvPr>
          <p:cNvSpPr/>
          <p:nvPr/>
        </p:nvSpPr>
        <p:spPr>
          <a:xfrm>
            <a:off x="2895600" y="1009650"/>
            <a:ext cx="914400" cy="38221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1847AA0-3AE1-3CF6-098E-D092D986A9B2}"/>
              </a:ext>
            </a:extLst>
          </p:cNvPr>
          <p:cNvSpPr/>
          <p:nvPr/>
        </p:nvSpPr>
        <p:spPr>
          <a:xfrm>
            <a:off x="4680736" y="952231"/>
            <a:ext cx="914400" cy="39055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Table&#10;&#10;Description automatically generated">
            <a:extLst>
              <a:ext uri="{FF2B5EF4-FFF2-40B4-BE49-F238E27FC236}">
                <a16:creationId xmlns:a16="http://schemas.microsoft.com/office/drawing/2014/main" id="{4634E7C0-3F24-C760-0ECC-0D77CDDC67B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909964"/>
            <a:ext cx="9144000" cy="40239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81DCCB-7F2E-C534-430E-C45A8347B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Higgs Couplings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04454-B42C-796B-67F5-935265192BF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BF34ECF-7A49-7149-92FB-116260CC605E}" type="datetime5">
              <a:rPr lang="en-US" smtClean="0"/>
              <a:t>14-Jul-22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69A541-1C27-695F-3FD9-9C3E3D0C466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ADEB7-0889-3676-F464-CC4DCABBC3A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23EC512-DE41-8D4F-9FC7-449F6E7E2BE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78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54282-5B02-BA55-706F-46ADA5F17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Top-Yukawa and Higgs Self-Coupling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7846E6-EC1B-AB9A-33AB-E70CA848EF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Advantages of Energy Reach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E3C54-4BEA-0B89-A9BD-C2E4251CDB4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BF34ECF-7A49-7149-92FB-116260CC605E}" type="datetime5">
              <a:rPr lang="en-US" smtClean="0"/>
              <a:t>15-Jul-22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E99B9A-4FE5-2EE5-482E-CB2BBE65573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0D5E4-96D6-2AA9-E56D-1585B55F8E3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23EC512-DE41-8D4F-9FC7-449F6E7E2BE8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3FFE1A94-082F-CAA7-B6C6-3C73AFDB6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28" y="1390649"/>
            <a:ext cx="4713493" cy="3479007"/>
          </a:xfrm>
          <a:prstGeom prst="rect">
            <a:avLst/>
          </a:prstGeom>
        </p:spPr>
      </p:pic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71077CEE-0503-A2A4-7EBA-6B019DE1E7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3026626"/>
              </p:ext>
            </p:extLst>
          </p:nvPr>
        </p:nvGraphicFramePr>
        <p:xfrm>
          <a:off x="5137260" y="1597450"/>
          <a:ext cx="3581400" cy="3040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4341">
                  <a:extLst>
                    <a:ext uri="{9D8B030D-6E8A-4147-A177-3AD203B41FA5}">
                      <a16:colId xmlns:a16="http://schemas.microsoft.com/office/drawing/2014/main" val="2151580981"/>
                    </a:ext>
                  </a:extLst>
                </a:gridCol>
                <a:gridCol w="2217059">
                  <a:extLst>
                    <a:ext uri="{9D8B030D-6E8A-4147-A177-3AD203B41FA5}">
                      <a16:colId xmlns:a16="http://schemas.microsoft.com/office/drawing/2014/main" val="3559117162"/>
                    </a:ext>
                  </a:extLst>
                </a:gridCol>
              </a:tblGrid>
              <a:tr h="50673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</a:t>
                      </a:r>
                      <a:r>
                        <a:rPr lang="en-US" sz="2000" baseline="-25000" dirty="0"/>
                        <a:t>CM</a:t>
                      </a:r>
                      <a:r>
                        <a:rPr lang="en-US" sz="2000" baseline="0" dirty="0"/>
                        <a:t> (</a:t>
                      </a:r>
                      <a:r>
                        <a:rPr lang="en-US" sz="2000" baseline="0" dirty="0" err="1"/>
                        <a:t>TeV</a:t>
                      </a:r>
                      <a:r>
                        <a:rPr lang="en-US" sz="2000" baseline="0" dirty="0"/>
                        <a:t>)</a:t>
                      </a:r>
                      <a:endParaRPr lang="en-US" sz="2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Precision of </a:t>
                      </a:r>
                      <a:r>
                        <a:rPr lang="en-US" sz="2000" dirty="0" err="1">
                          <a:latin typeface="Symbol" pitchFamily="2" charset="2"/>
                        </a:rPr>
                        <a:t>l</a:t>
                      </a:r>
                      <a:r>
                        <a:rPr lang="en-US" sz="2000" baseline="-25000" dirty="0" err="1"/>
                        <a:t>HHH</a:t>
                      </a:r>
                      <a:endParaRPr lang="en-US" sz="20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3553500"/>
                  </a:ext>
                </a:extLst>
              </a:tr>
              <a:tr h="50673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HL-LHC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4905399"/>
                  </a:ext>
                </a:extLst>
              </a:tr>
              <a:tr h="50673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ILC 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3273017"/>
                  </a:ext>
                </a:extLst>
              </a:tr>
              <a:tr h="50673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CLIC 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9883646"/>
                  </a:ext>
                </a:extLst>
              </a:tr>
              <a:tr h="50673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CLIC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0269487"/>
                  </a:ext>
                </a:extLst>
              </a:tr>
              <a:tr h="50673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Symbol" pitchFamily="2" charset="2"/>
                        </a:rPr>
                        <a:t>m</a:t>
                      </a:r>
                      <a:r>
                        <a:rPr lang="en-US" sz="2000" dirty="0" err="1"/>
                        <a:t>Col</a:t>
                      </a:r>
                      <a:r>
                        <a:rPr lang="en-US" sz="2000" dirty="0"/>
                        <a:t>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225912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910259A1-C596-EE66-D626-B7C0A4138D56}"/>
              </a:ext>
            </a:extLst>
          </p:cNvPr>
          <p:cNvSpPr txBox="1"/>
          <p:nvPr/>
        </p:nvSpPr>
        <p:spPr>
          <a:xfrm>
            <a:off x="5257800" y="120015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Double Higgs production</a:t>
            </a:r>
          </a:p>
        </p:txBody>
      </p:sp>
    </p:spTree>
    <p:extLst>
      <p:ext uri="{BB962C8B-B14F-4D97-AF65-F5344CB8AC3E}">
        <p14:creationId xmlns:p14="http://schemas.microsoft.com/office/powerpoint/2010/main" val="4150901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3D468-9710-93B6-5304-2F77A2F36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Electroweak Observables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1FAB41-5C2B-5860-A126-CB284BEE8E1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BF34ECF-7A49-7149-92FB-116260CC605E}" type="datetime5">
              <a:rPr lang="en-US" smtClean="0"/>
              <a:t>14-Jul-22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1CD46-ACCC-C13D-774A-90F0296C88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9B26DD-4B5E-0197-8A09-CF3B2E2700F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23EC512-DE41-8D4F-9FC7-449F6E7E2BE8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728243D1-F497-9D11-982E-36C4849A9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1047750"/>
            <a:ext cx="6959600" cy="3746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ACF3A15-9C81-B623-8843-FC26CF96B820}"/>
              </a:ext>
            </a:extLst>
          </p:cNvPr>
          <p:cNvSpPr txBox="1"/>
          <p:nvPr/>
        </p:nvSpPr>
        <p:spPr>
          <a:xfrm>
            <a:off x="76200" y="1337429"/>
            <a:ext cx="1955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ILC </a:t>
            </a:r>
            <a:r>
              <a:rPr lang="en-US" dirty="0" err="1"/>
              <a:t>GigaZ</a:t>
            </a:r>
            <a:r>
              <a:rPr lang="en-US" dirty="0"/>
              <a:t> is a big improvement over current status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FCC-</a:t>
            </a:r>
            <a:r>
              <a:rPr lang="en-US" dirty="0" err="1"/>
              <a:t>ee</a:t>
            </a:r>
            <a:r>
              <a:rPr lang="en-US" dirty="0"/>
              <a:t> </a:t>
            </a:r>
            <a:r>
              <a:rPr lang="en-US" dirty="0" err="1"/>
              <a:t>TeraZ</a:t>
            </a:r>
            <a:r>
              <a:rPr lang="en-US" dirty="0"/>
              <a:t> suggests even bigger leap forward in precision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037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0302B-F97A-C5C6-0AD8-D7BC6147C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Detectors for </a:t>
            </a:r>
            <a:r>
              <a:rPr lang="en-US" dirty="0" err="1"/>
              <a:t>e</a:t>
            </a:r>
            <a:r>
              <a:rPr lang="en-US" baseline="30000" dirty="0" err="1"/>
              <a:t>+</a:t>
            </a:r>
            <a:r>
              <a:rPr lang="en-US" dirty="0" err="1"/>
              <a:t>e</a:t>
            </a:r>
            <a:r>
              <a:rPr lang="en-US" baseline="30000" dirty="0"/>
              <a:t>–</a:t>
            </a:r>
            <a:r>
              <a:rPr lang="en-US" dirty="0"/>
              <a:t> Colliders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E59EB-58CD-B4FF-481B-8E4928D3A5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800" dirty="0"/>
              <a:t>Main features</a:t>
            </a:r>
          </a:p>
          <a:p>
            <a:pPr marL="642938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Pixel tracker with lowest possible mass and possible radius</a:t>
            </a:r>
          </a:p>
          <a:p>
            <a:pPr marL="642938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Low-mass outer tracker for excellent momentum resolution to high energies</a:t>
            </a:r>
          </a:p>
          <a:p>
            <a:pPr marL="642938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A highly segmented calorimeter for particle flow</a:t>
            </a:r>
          </a:p>
          <a:p>
            <a:pPr marL="642938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A large superconducting solenoid enclosing above</a:t>
            </a:r>
          </a:p>
          <a:p>
            <a:pPr marL="642938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Muon chambers</a:t>
            </a:r>
          </a:p>
          <a:p>
            <a:pPr marL="642938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Triggerless readout</a:t>
            </a:r>
          </a:p>
          <a:p>
            <a:pPr marL="0" indent="0"/>
            <a:r>
              <a:rPr lang="en-US" sz="1800" dirty="0"/>
              <a:t>Additional features</a:t>
            </a:r>
          </a:p>
          <a:p>
            <a:pPr marL="642938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Timing detectors</a:t>
            </a:r>
          </a:p>
          <a:p>
            <a:pPr marL="642938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Particle ID K</a:t>
            </a:r>
            <a:r>
              <a:rPr lang="en-US" sz="1800" dirty="0">
                <a:latin typeface="Symbol" pitchFamily="2" charset="2"/>
              </a:rPr>
              <a:t>/p/</a:t>
            </a:r>
            <a:r>
              <a:rPr lang="en-US" sz="1800" dirty="0"/>
              <a:t>p separation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562D75-242C-ADB3-CE32-040B5EB3DD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BF34ECF-7A49-7149-92FB-116260CC605E}" type="datetime5">
              <a:rPr lang="en-US" smtClean="0"/>
              <a:t>14-Jul-22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85FB2-2111-6D89-6E64-CFD95F0A887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Sridhara Dasu (Wisconsin)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0328BF-4F61-7054-1551-9EB20895936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23EC512-DE41-8D4F-9FC7-449F6E7E2BE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4BC45E-631A-9AED-8168-33A0B562B340}"/>
              </a:ext>
            </a:extLst>
          </p:cNvPr>
          <p:cNvSpPr txBox="1"/>
          <p:nvPr/>
        </p:nvSpPr>
        <p:spPr>
          <a:xfrm>
            <a:off x="5257800" y="2886076"/>
            <a:ext cx="373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Highly segmented detectors with good resolution were simulated to make physics studies</a:t>
            </a:r>
          </a:p>
          <a:p>
            <a:endParaRPr lang="en-US" dirty="0"/>
          </a:p>
          <a:p>
            <a:r>
              <a:rPr lang="en-US" dirty="0"/>
              <a:t>We do need those fancy detectors to meet those physics goals!</a:t>
            </a:r>
          </a:p>
        </p:txBody>
      </p:sp>
    </p:spTree>
    <p:extLst>
      <p:ext uri="{BB962C8B-B14F-4D97-AF65-F5344CB8AC3E}">
        <p14:creationId xmlns:p14="http://schemas.microsoft.com/office/powerpoint/2010/main" val="1119062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102F8-B06F-1EB3-4F4D-5FE71679C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Detector R&amp;D Partial Itemized List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387371-8025-0394-0813-7E2305D60F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000" dirty="0"/>
              <a:t>Several R&amp;D paths need to be supported, e.g.,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Reduction of the material in the trackers to minimize multiple scattering</a:t>
            </a:r>
          </a:p>
          <a:p>
            <a:pPr marL="642938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Monolithic Active Pixel Sensors (MAPS) – increased granularity</a:t>
            </a:r>
          </a:p>
          <a:p>
            <a:pPr marL="642938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Low-Gain Avalanche Diodes (LGAD) – potential for time measurement</a:t>
            </a:r>
          </a:p>
          <a:p>
            <a:pPr marL="642938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3D integration may reduce the material in pixelated sensors-readout assemblies and improve their performance and reliability</a:t>
            </a:r>
          </a:p>
          <a:p>
            <a:pPr marL="642938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Thin film detectors to drastically reduce the amount of material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Submicron pixels with a quantum well to improve the position resolution of vertex detectors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Precision of the timing of signals in the tracker and the calorimeter into the 10 </a:t>
            </a:r>
            <a:r>
              <a:rPr lang="en-US" sz="1600" dirty="0" err="1"/>
              <a:t>ps</a:t>
            </a:r>
            <a:r>
              <a:rPr lang="en-US" sz="1600" dirty="0"/>
              <a:t> range </a:t>
            </a:r>
            <a:br>
              <a:rPr lang="en-US" sz="1600" dirty="0"/>
            </a:br>
            <a:r>
              <a:rPr lang="en-US" sz="1600" dirty="0"/>
              <a:t>→ 4D / 5D Reconstruction, Particle 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Modern versions of Ring Imaging Cherenkov and Transition Radiation Detectors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R&amp;D to develop technologies to efficiently distribute power and cooling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R&amp;D to make the technologies scalable to enable the construction of a large detectors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16C38F-69C1-D8A8-6C16-5A756EFAD5E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BF34ECF-7A49-7149-92FB-116260CC605E}" type="datetime5">
              <a:rPr lang="en-US" smtClean="0"/>
              <a:t>14-Jul-22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0E597E-A365-142C-530C-EE6B43F9198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876DB8-78D9-4084-8B50-AC99A6D931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23EC512-DE41-8D4F-9FC7-449F6E7E2BE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0498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102F8-B06F-1EB3-4F4D-5FE71679C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Detector R&amp;D Needs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387371-8025-0394-0813-7E2305D60F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Preparation of a Technical Design for a Detector needs an R&amp;D program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That goes beyond generic R&amp;D is needed </a:t>
            </a:r>
          </a:p>
          <a:p>
            <a:pPr marL="642938" lvl="1" indent="-342900">
              <a:buFont typeface="Arial" panose="020B0604020202020204" pitchFamily="34" charset="0"/>
              <a:buChar char="•"/>
            </a:pPr>
            <a:r>
              <a:rPr lang="en-US" dirty="0"/>
              <a:t>Address the specific detector challenges for </a:t>
            </a:r>
            <a:r>
              <a:rPr lang="en-US" dirty="0" err="1"/>
              <a:t>e</a:t>
            </a:r>
            <a:r>
              <a:rPr lang="en-US" baseline="30000" dirty="0" err="1"/>
              <a:t>+</a:t>
            </a:r>
            <a:r>
              <a:rPr lang="en-US" dirty="0" err="1"/>
              <a:t>e</a:t>
            </a:r>
            <a:r>
              <a:rPr lang="en-US" baseline="30000" dirty="0"/>
              <a:t>–</a:t>
            </a:r>
            <a:r>
              <a:rPr lang="en-US" dirty="0"/>
              <a:t> colliders.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Such a program needs to start now </a:t>
            </a:r>
          </a:p>
          <a:p>
            <a:pPr marL="642938" lvl="1" indent="-342900">
              <a:buFont typeface="Arial" panose="020B0604020202020204" pitchFamily="34" charset="0"/>
              <a:buChar char="•"/>
            </a:pPr>
            <a:r>
              <a:rPr lang="en-US" dirty="0"/>
              <a:t>for the technology to build a full-scale </a:t>
            </a:r>
            <a:r>
              <a:rPr lang="en-US" dirty="0" err="1"/>
              <a:t>e</a:t>
            </a:r>
            <a:r>
              <a:rPr lang="en-US" baseline="30000" dirty="0" err="1"/>
              <a:t>+</a:t>
            </a:r>
            <a:r>
              <a:rPr lang="en-US" dirty="0" err="1"/>
              <a:t>e</a:t>
            </a:r>
            <a:r>
              <a:rPr lang="en-US" baseline="30000" dirty="0"/>
              <a:t>– </a:t>
            </a:r>
            <a:r>
              <a:rPr lang="en-US" dirty="0"/>
              <a:t>collider detector </a:t>
            </a:r>
          </a:p>
          <a:p>
            <a:pPr marL="642938" lvl="1" indent="-342900">
              <a:buFont typeface="Arial" panose="020B0604020202020204" pitchFamily="34" charset="0"/>
              <a:buChar char="•"/>
            </a:pPr>
            <a:r>
              <a:rPr lang="en-US" dirty="0"/>
              <a:t>For the Higgs Factory research program to begin ASAP !</a:t>
            </a:r>
          </a:p>
          <a:p>
            <a:pPr marL="0" indent="0"/>
            <a:r>
              <a:rPr lang="en-US" dirty="0"/>
              <a:t>Synergies continue to help, even in case of non-generic R&amp;D</a:t>
            </a:r>
          </a:p>
          <a:p>
            <a:pPr marL="642938" lvl="1" indent="-342900">
              <a:buFont typeface="Arial" panose="020B0604020202020204" pitchFamily="34" charset="0"/>
              <a:buChar char="•"/>
            </a:pPr>
            <a:r>
              <a:rPr lang="en-US" dirty="0"/>
              <a:t>Past example: CALICE to CMS </a:t>
            </a:r>
            <a:r>
              <a:rPr lang="en-US" dirty="0" err="1"/>
              <a:t>HGCal</a:t>
            </a:r>
            <a:endParaRPr lang="en-US" dirty="0"/>
          </a:p>
          <a:p>
            <a:pPr marL="642938" lvl="1" indent="-342900">
              <a:buFont typeface="Arial" panose="020B0604020202020204" pitchFamily="34" charset="0"/>
              <a:buChar char="•"/>
            </a:pPr>
            <a:r>
              <a:rPr lang="en-US" dirty="0"/>
              <a:t>Short-term: LHC Phase-2 Upgrades, EIC, Mu2e</a:t>
            </a:r>
          </a:p>
          <a:p>
            <a:pPr marL="642938" lvl="1" indent="-342900">
              <a:buFont typeface="Arial" panose="020B0604020202020204" pitchFamily="34" charset="0"/>
              <a:buChar char="•"/>
            </a:pPr>
            <a:r>
              <a:rPr lang="en-US" dirty="0"/>
              <a:t>Long-term: Proton-collider &amp; muon-collider detectors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16C38F-69C1-D8A8-6C16-5A756EFAD5E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BF34ECF-7A49-7149-92FB-116260CC605E}" type="datetime5">
              <a:rPr lang="en-US" smtClean="0"/>
              <a:t>14-Jul-22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0E597E-A365-142C-530C-EE6B43F9198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876DB8-78D9-4084-8B50-AC99A6D931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23EC512-DE41-8D4F-9FC7-449F6E7E2BE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089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5BF56-768F-D307-5119-AE2415006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Synergies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964706-BF9E-B827-E436-1EDD697EE4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The vast majority of ~30,000 currently  operating accelerators globally are electron accelerators. </a:t>
            </a:r>
          </a:p>
          <a:p>
            <a:endParaRPr lang="en-US" dirty="0"/>
          </a:p>
          <a:p>
            <a:r>
              <a:rPr lang="en-US" dirty="0"/>
              <a:t>Electron accelerator R&amp;D ranges from industrial applications to the cutting-edge development of ultimate storage rings and linear accelerator based XFELs. </a:t>
            </a:r>
          </a:p>
          <a:p>
            <a:endParaRPr lang="en-US" dirty="0"/>
          </a:p>
          <a:p>
            <a:r>
              <a:rPr lang="en-US" dirty="0"/>
              <a:t>This fortunate situation allows </a:t>
            </a:r>
            <a:r>
              <a:rPr lang="en-US" dirty="0" err="1"/>
              <a:t>e</a:t>
            </a:r>
            <a:r>
              <a:rPr lang="en-US" baseline="30000" dirty="0" err="1"/>
              <a:t>+</a:t>
            </a:r>
            <a:r>
              <a:rPr lang="en-US" dirty="0" err="1"/>
              <a:t>e</a:t>
            </a:r>
            <a:r>
              <a:rPr lang="en-US" baseline="30000" dirty="0"/>
              <a:t>–</a:t>
            </a:r>
            <a:r>
              <a:rPr lang="en-US" dirty="0"/>
              <a:t> colliders to leverage these global efforts to provide a viable path to a collider reducing the R&amp;D costs to the HEP budget.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817C9E-83AF-E106-FDD7-C034309FE09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BF34ECF-7A49-7149-92FB-116260CC605E}" type="datetime5">
              <a:rPr lang="en-US" smtClean="0"/>
              <a:t>14-Jul-22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DAED8E-F888-EC4C-4A86-C6632790B9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2D6723-EA48-C5FF-2221-826AFC235DF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23EC512-DE41-8D4F-9FC7-449F6E7E2BE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5092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9B2C1-B3A6-A820-64F6-0B1DCE50A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from Executive 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CA2BE7-3F01-A52D-C9B9-4F060E8BA2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400" y="895350"/>
            <a:ext cx="8839200" cy="3714750"/>
          </a:xfrm>
        </p:spPr>
        <p:txBody>
          <a:bodyPr/>
          <a:lstStyle/>
          <a:p>
            <a:r>
              <a:rPr lang="en-US" sz="1800" dirty="0"/>
              <a:t>Given the </a:t>
            </a:r>
            <a:r>
              <a:rPr lang="en-US" sz="1800" b="1" dirty="0"/>
              <a:t>strong motivation </a:t>
            </a:r>
            <a:r>
              <a:rPr lang="en-US" sz="1800" dirty="0"/>
              <a:t>and existence of proven technology to build an </a:t>
            </a:r>
            <a:r>
              <a:rPr lang="en-US" sz="1800" b="1" dirty="0" err="1"/>
              <a:t>e</a:t>
            </a:r>
            <a:r>
              <a:rPr lang="en-US" sz="1800" b="1" baseline="30000" dirty="0" err="1"/>
              <a:t>+</a:t>
            </a:r>
            <a:r>
              <a:rPr lang="en-US" sz="1800" b="1" dirty="0" err="1"/>
              <a:t>e</a:t>
            </a:r>
            <a:r>
              <a:rPr lang="en-US" sz="1800" b="1" baseline="30000" dirty="0"/>
              <a:t>–</a:t>
            </a:r>
            <a:r>
              <a:rPr lang="en-US" sz="1800" b="1" dirty="0"/>
              <a:t> Higgs Factory in the next decade</a:t>
            </a:r>
            <a:r>
              <a:rPr lang="en-US" sz="1800" dirty="0"/>
              <a:t>, the </a:t>
            </a:r>
            <a:r>
              <a:rPr lang="en-US" sz="1800" b="1" dirty="0"/>
              <a:t>US should participate </a:t>
            </a:r>
            <a:r>
              <a:rPr lang="en-US" sz="1800" dirty="0"/>
              <a:t>in the construction of </a:t>
            </a:r>
            <a:r>
              <a:rPr lang="en-US" sz="1800" b="1" dirty="0"/>
              <a:t>any facility that has firm commitment </a:t>
            </a:r>
            <a:r>
              <a:rPr lang="en-US" sz="1800" dirty="0"/>
              <a:t>to go forward.</a:t>
            </a:r>
          </a:p>
          <a:p>
            <a:r>
              <a:rPr lang="en-US" sz="1800" dirty="0"/>
              <a:t> Awaiting such commitment, the </a:t>
            </a:r>
            <a:r>
              <a:rPr lang="en-US" sz="1800" b="1" dirty="0"/>
              <a:t>US should also pursue research and development of multiple options in this decade</a:t>
            </a:r>
            <a:r>
              <a:rPr lang="en-US" sz="1800" dirty="0"/>
              <a:t>. </a:t>
            </a:r>
          </a:p>
          <a:p>
            <a:pPr marL="642938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This ensures that the global community will be able to begin constructing at least one such machine in the following decade</a:t>
            </a:r>
          </a:p>
          <a:p>
            <a:pPr marL="642938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Potential siting of a facility (ILC? C3? …) in the USA should also be pursued. </a:t>
            </a:r>
          </a:p>
          <a:p>
            <a:pPr marL="642938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US investments in further advancing technology </a:t>
            </a:r>
          </a:p>
          <a:p>
            <a:pPr marL="942975" lvl="2" indent="-342900">
              <a:buFont typeface="Arial" panose="020B0604020202020204" pitchFamily="34" charset="0"/>
              <a:buChar char="•"/>
            </a:pPr>
            <a:r>
              <a:rPr lang="en-US" sz="1800" dirty="0"/>
              <a:t>will ensure the technical readiness of proposed facilities,</a:t>
            </a:r>
          </a:p>
          <a:p>
            <a:pPr marL="942975" lvl="2" indent="-342900">
              <a:buFont typeface="Arial" panose="020B0604020202020204" pitchFamily="34" charset="0"/>
              <a:buChar char="•"/>
            </a:pPr>
            <a:r>
              <a:rPr lang="en-US" sz="1800" dirty="0"/>
              <a:t>improves the eventual physics reach of a collider and </a:t>
            </a:r>
          </a:p>
          <a:p>
            <a:pPr marL="942975" lvl="2" indent="-342900">
              <a:buFont typeface="Arial" panose="020B0604020202020204" pitchFamily="34" charset="0"/>
              <a:buChar char="•"/>
            </a:pPr>
            <a:r>
              <a:rPr lang="en-US" sz="1800" dirty="0"/>
              <a:t>maintains the community engagement needed for the </a:t>
            </a:r>
            <a:br>
              <a:rPr lang="en-US" sz="1800" dirty="0"/>
            </a:br>
            <a:r>
              <a:rPr lang="en-US" sz="1800" dirty="0"/>
              <a:t>US to contribute to the construction of a collider.</a:t>
            </a:r>
          </a:p>
          <a:p>
            <a:endParaRPr lang="en-US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D3727C-B73C-7A3A-36B0-C397E08ECEA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BF34ECF-7A49-7149-92FB-116260CC605E}" type="datetime5">
              <a:rPr lang="en-US" smtClean="0"/>
              <a:t>14-Jul-22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BEDB1F-D86A-9881-DC0A-01CD0FC98F2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F31EB-197C-E109-0530-172ED8C8AA9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23EC512-DE41-8D4F-9FC7-449F6E7E2BE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946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19089-F52F-8881-AA7A-8C0A5D165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150"/>
            <a:ext cx="8686800" cy="85725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e</a:t>
            </a:r>
            <a:r>
              <a:rPr lang="en-US" baseline="30000" dirty="0" err="1"/>
              <a:t>+</a:t>
            </a:r>
            <a:r>
              <a:rPr lang="en-US" dirty="0" err="1"/>
              <a:t>e</a:t>
            </a:r>
            <a:r>
              <a:rPr lang="en-US" baseline="30000" dirty="0"/>
              <a:t>–</a:t>
            </a:r>
            <a:r>
              <a:rPr lang="en-US" dirty="0"/>
              <a:t> Community Asks from EF &amp; AF Reports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B0F170-DF6F-AB12-551D-F30EC874C0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600" b="1" dirty="0"/>
              <a:t>We hope Snowmass Community Leaders &amp; Eventually P5 support:</a:t>
            </a:r>
            <a:endParaRPr lang="en-US" sz="1600" dirty="0"/>
          </a:p>
          <a:p>
            <a:r>
              <a:rPr lang="en-US" sz="1600" dirty="0"/>
              <a:t>Higgs Factories (from EF draft report)</a:t>
            </a:r>
          </a:p>
          <a:p>
            <a:pPr marL="642938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Starting 2025: Establish a targeted </a:t>
            </a:r>
            <a:r>
              <a:rPr lang="en-US" sz="1600" dirty="0" err="1"/>
              <a:t>e</a:t>
            </a:r>
            <a:r>
              <a:rPr lang="en-US" sz="1600" baseline="30000" dirty="0" err="1"/>
              <a:t>+</a:t>
            </a:r>
            <a:r>
              <a:rPr lang="en-US" sz="1600" dirty="0" err="1"/>
              <a:t>e</a:t>
            </a:r>
            <a:r>
              <a:rPr lang="en-US" sz="1600" baseline="30000" dirty="0"/>
              <a:t>–</a:t>
            </a:r>
            <a:r>
              <a:rPr lang="en-US" sz="1600" dirty="0"/>
              <a:t> Higgs Factory detector R&amp;D progress for US participation in a global collider</a:t>
            </a:r>
          </a:p>
          <a:p>
            <a:pPr marL="642938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Starting 2030: Support construction of an </a:t>
            </a:r>
            <a:r>
              <a:rPr lang="en-US" sz="1600" dirty="0" err="1"/>
              <a:t>e</a:t>
            </a:r>
            <a:r>
              <a:rPr lang="en-US" sz="1600" baseline="30000" dirty="0" err="1"/>
              <a:t>+</a:t>
            </a:r>
            <a:r>
              <a:rPr lang="en-US" sz="1600" dirty="0" err="1"/>
              <a:t>e</a:t>
            </a:r>
            <a:r>
              <a:rPr lang="en-US" sz="1600" baseline="30000" dirty="0"/>
              <a:t>–</a:t>
            </a:r>
            <a:r>
              <a:rPr lang="en-US" sz="1600" dirty="0"/>
              <a:t> Higgs Factory </a:t>
            </a:r>
          </a:p>
          <a:p>
            <a:pPr marL="642938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After 2035: Begin and support the physics program of the Higgs Factories</a:t>
            </a:r>
          </a:p>
          <a:p>
            <a:pPr marL="642938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Ramp up funding support for detector R&amp;D for EF multi-</a:t>
            </a:r>
            <a:r>
              <a:rPr lang="en-US" sz="1600" dirty="0" err="1"/>
              <a:t>TeV</a:t>
            </a:r>
            <a:r>
              <a:rPr lang="en-US" sz="1600" dirty="0"/>
              <a:t> Colliders</a:t>
            </a:r>
          </a:p>
          <a:p>
            <a:r>
              <a:rPr lang="en-US" sz="1600" dirty="0"/>
              <a:t>Wake Field Accelerators (Presently, GARD funded) (from AF draft report)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Advanced wake field accelerator concepts should strive toward feasibility studies and integrated design reports for an O(10 </a:t>
            </a:r>
            <a:r>
              <a:rPr lang="en-US" sz="1600" dirty="0" err="1"/>
              <a:t>TeV</a:t>
            </a:r>
            <a:r>
              <a:rPr lang="en-US" sz="1600" dirty="0"/>
              <a:t> </a:t>
            </a:r>
            <a:r>
              <a:rPr lang="en-US" sz="1600" dirty="0" err="1"/>
              <a:t>c.m.e.</a:t>
            </a:r>
            <a:r>
              <a:rPr lang="en-US" sz="1600" dirty="0"/>
              <a:t>) collider and experimentally demonstrate collider-quality </a:t>
            </a:r>
            <a:r>
              <a:rPr lang="en-US" sz="1600" b="1" dirty="0"/>
              <a:t>emittances, efficiencies and energy spreads</a:t>
            </a:r>
            <a:r>
              <a:rPr lang="en-US" sz="1600" dirty="0"/>
              <a:t>, staging, </a:t>
            </a:r>
            <a:r>
              <a:rPr lang="en-US" sz="1600" b="1" dirty="0"/>
              <a:t>final focusing </a:t>
            </a:r>
            <a:r>
              <a:rPr lang="en-US" sz="1600" dirty="0"/>
              <a:t>schemes and </a:t>
            </a:r>
            <a:r>
              <a:rPr lang="en-US" sz="1600" b="1" dirty="0"/>
              <a:t>positron acceleration</a:t>
            </a:r>
            <a:r>
              <a:rPr lang="en-US" sz="1600" dirty="0"/>
              <a:t>. </a:t>
            </a:r>
            <a:r>
              <a:rPr lang="en-US" sz="1600" dirty="0">
                <a:solidFill>
                  <a:srgbClr val="0000FF"/>
                </a:solidFill>
              </a:rPr>
              <a:t>Targeting 10 ab</a:t>
            </a:r>
            <a:r>
              <a:rPr lang="en-US" sz="1600" baseline="30000" dirty="0">
                <a:solidFill>
                  <a:srgbClr val="0000FF"/>
                </a:solidFill>
              </a:rPr>
              <a:t>–1 </a:t>
            </a:r>
            <a:r>
              <a:rPr lang="en-US" sz="1600" dirty="0">
                <a:solidFill>
                  <a:srgbClr val="0000FF"/>
                </a:solidFill>
              </a:rPr>
              <a:t>or above for 10-TeV </a:t>
            </a:r>
            <a:r>
              <a:rPr lang="en-US" sz="1600" dirty="0" err="1">
                <a:solidFill>
                  <a:srgbClr val="0000FF"/>
                </a:solidFill>
              </a:rPr>
              <a:t>e</a:t>
            </a:r>
            <a:r>
              <a:rPr lang="en-US" sz="1600" baseline="30000" dirty="0" err="1">
                <a:solidFill>
                  <a:srgbClr val="0000FF"/>
                </a:solidFill>
              </a:rPr>
              <a:t>+</a:t>
            </a:r>
            <a:r>
              <a:rPr lang="en-US" sz="1600" dirty="0" err="1">
                <a:solidFill>
                  <a:srgbClr val="0000FF"/>
                </a:solidFill>
              </a:rPr>
              <a:t>e</a:t>
            </a:r>
            <a:r>
              <a:rPr lang="en-US" sz="1600" baseline="30000" dirty="0">
                <a:solidFill>
                  <a:srgbClr val="0000FF"/>
                </a:solidFill>
              </a:rPr>
              <a:t>–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Reduction of power consumption is one of the main challenges of future colliders. </a:t>
            </a:r>
            <a:r>
              <a:rPr lang="en-US" sz="1600" dirty="0">
                <a:solidFill>
                  <a:srgbClr val="0000FF"/>
                </a:solidFill>
              </a:rPr>
              <a:t>ERLs</a:t>
            </a:r>
          </a:p>
          <a:p>
            <a:br>
              <a:rPr lang="en-US" sz="1600" dirty="0"/>
            </a:br>
            <a:br>
              <a:rPr lang="en-US" sz="1600" dirty="0"/>
            </a:br>
            <a:endParaRPr lang="en-US" sz="1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C6E577-9260-1DDC-033B-045D008898E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BF34ECF-7A49-7149-92FB-116260CC605E}" type="datetime5">
              <a:rPr lang="en-US" smtClean="0"/>
              <a:t>19-Jul-22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8E66D-979A-2ECF-1B35-522AC981339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43DF0-EB24-835B-1899-23734D1705A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23EC512-DE41-8D4F-9FC7-449F6E7E2BE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184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762000" y="76201"/>
            <a:ext cx="7772400" cy="742949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err="1"/>
              <a:t>e</a:t>
            </a:r>
            <a:r>
              <a:rPr lang="en-US" sz="3200" baseline="30000" dirty="0" err="1"/>
              <a:t>+</a:t>
            </a:r>
            <a:r>
              <a:rPr lang="en-US" sz="3200" dirty="0" err="1"/>
              <a:t>e</a:t>
            </a:r>
            <a:r>
              <a:rPr lang="en-US" sz="3200" baseline="30000" dirty="0"/>
              <a:t>–</a:t>
            </a:r>
            <a:r>
              <a:rPr lang="en-US" sz="3200" dirty="0"/>
              <a:t> Collider Forum Report</a:t>
            </a:r>
            <a:endParaRPr lang="en-US" sz="3200" dirty="0">
              <a:ea typeface="+mj-ea"/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0C97-1ED6-E74E-B8C7-32373768AD61}" type="datetime5">
              <a:rPr lang="en-US" smtClean="0"/>
              <a:t>14-Jul-22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27F9-5CC0-CC45-BC5B-797BA14D6A81}" type="slidenum">
              <a:rPr lang="en-US"/>
              <a:pPr/>
              <a:t>2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895350"/>
                <a:ext cx="9144000" cy="786464"/>
              </a:xfrm>
            </p:spPr>
            <p:txBody>
              <a:bodyPr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From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ra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𝑊𝑊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𝑡𝑡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500 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𝐺𝑒𝑉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→550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𝐺𝑒𝑉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→15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TeV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895350"/>
                <a:ext cx="9144000" cy="786464"/>
              </a:xfrm>
              <a:blipFill>
                <a:blip r:embed="rId2"/>
                <a:stretch>
                  <a:fillRect t="-3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173479F2-35B3-4445-942D-524D9E7019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273524"/>
            <a:ext cx="6826250" cy="3584226"/>
          </a:xfrm>
          <a:prstGeom prst="rect">
            <a:avLst/>
          </a:prstGeom>
        </p:spPr>
      </p:pic>
      <p:sp>
        <p:nvSpPr>
          <p:cNvPr id="29" name="Frame 28">
            <a:extLst>
              <a:ext uri="{FF2B5EF4-FFF2-40B4-BE49-F238E27FC236}">
                <a16:creationId xmlns:a16="http://schemas.microsoft.com/office/drawing/2014/main" id="{7EC39D8F-01A9-B942-B918-3E567D328262}"/>
              </a:ext>
            </a:extLst>
          </p:cNvPr>
          <p:cNvSpPr/>
          <p:nvPr/>
        </p:nvSpPr>
        <p:spPr>
          <a:xfrm>
            <a:off x="1600200" y="2377969"/>
            <a:ext cx="3124200" cy="381000"/>
          </a:xfrm>
          <a:prstGeom prst="frame">
            <a:avLst>
              <a:gd name="adj1" fmla="val 1359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Frame 29">
            <a:extLst>
              <a:ext uri="{FF2B5EF4-FFF2-40B4-BE49-F238E27FC236}">
                <a16:creationId xmlns:a16="http://schemas.microsoft.com/office/drawing/2014/main" id="{D80F5F90-6D53-4749-B584-8F02DB014F62}"/>
              </a:ext>
            </a:extLst>
          </p:cNvPr>
          <p:cNvSpPr/>
          <p:nvPr/>
        </p:nvSpPr>
        <p:spPr>
          <a:xfrm>
            <a:off x="1600200" y="3387619"/>
            <a:ext cx="2590800" cy="381000"/>
          </a:xfrm>
          <a:prstGeom prst="frame">
            <a:avLst>
              <a:gd name="adj1" fmla="val 1359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Frame 30">
            <a:extLst>
              <a:ext uri="{FF2B5EF4-FFF2-40B4-BE49-F238E27FC236}">
                <a16:creationId xmlns:a16="http://schemas.microsoft.com/office/drawing/2014/main" id="{EEA65A15-F043-9246-AA03-83A876273868}"/>
              </a:ext>
            </a:extLst>
          </p:cNvPr>
          <p:cNvSpPr/>
          <p:nvPr/>
        </p:nvSpPr>
        <p:spPr>
          <a:xfrm>
            <a:off x="1600200" y="4397269"/>
            <a:ext cx="4724400" cy="381000"/>
          </a:xfrm>
          <a:prstGeom prst="frame">
            <a:avLst>
              <a:gd name="adj1" fmla="val 1359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5E21C2-9F81-C3BD-5F32-11D6E1EF79B1}"/>
              </a:ext>
            </a:extLst>
          </p:cNvPr>
          <p:cNvSpPr txBox="1"/>
          <p:nvPr/>
        </p:nvSpPr>
        <p:spPr>
          <a:xfrm>
            <a:off x="-76200" y="2230219"/>
            <a:ext cx="1098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Higgs Factory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019E89-4527-03D2-9AEA-FA0F45BF2E54}"/>
              </a:ext>
            </a:extLst>
          </p:cNvPr>
          <p:cNvSpPr txBox="1"/>
          <p:nvPr/>
        </p:nvSpPr>
        <p:spPr>
          <a:xfrm>
            <a:off x="76200" y="4171950"/>
            <a:ext cx="946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O(10) </a:t>
            </a:r>
            <a:r>
              <a:rPr lang="en-US" b="1" dirty="0" err="1"/>
              <a:t>TeV</a:t>
            </a:r>
            <a:endParaRPr lang="en-US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1D50BB-5B4B-E45F-61C5-C62B63CFA13E}"/>
              </a:ext>
            </a:extLst>
          </p:cNvPr>
          <p:cNvSpPr txBox="1"/>
          <p:nvPr/>
        </p:nvSpPr>
        <p:spPr>
          <a:xfrm>
            <a:off x="7924800" y="2200894"/>
            <a:ext cx="1250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Shovel Ready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5F1552-DC69-A1B4-E86C-FF93973C8D17}"/>
              </a:ext>
            </a:extLst>
          </p:cNvPr>
          <p:cNvSpPr txBox="1"/>
          <p:nvPr/>
        </p:nvSpPr>
        <p:spPr>
          <a:xfrm>
            <a:off x="7848600" y="4142625"/>
            <a:ext cx="1358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Advanced Concepts</a:t>
            </a:r>
          </a:p>
        </p:txBody>
      </p:sp>
    </p:spTree>
    <p:extLst>
      <p:ext uri="{BB962C8B-B14F-4D97-AF65-F5344CB8AC3E}">
        <p14:creationId xmlns:p14="http://schemas.microsoft.com/office/powerpoint/2010/main" val="348852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4" grpId="0"/>
      <p:bldP spid="15" grpId="0"/>
      <p:bldP spid="16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8F6A1-7382-DDEB-23AB-DF0DC0D6A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ITF Evaluated Collider Types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B8EE2EC1-D8C5-737D-FCAD-4E46A504560D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0000FF"/>
                    </a:solidFill>
                  </a:rPr>
                  <a:t>Circular Colliders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0000FF"/>
                    </a:solidFill>
                  </a:rPr>
                  <a:t>From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rad>
                    <m:r>
                      <a:rPr lang="en-US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sub>
                    </m:sSub>
                    <m:r>
                      <a:rPr lang="en-US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𝑊𝑊</m:t>
                        </m:r>
                      </m:sub>
                    </m:sSub>
                    <m:r>
                      <a:rPr lang="en-US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𝑡𝑡</m:t>
                        </m:r>
                      </m:sub>
                    </m:sSub>
                  </m:oMath>
                </a14:m>
                <a:endParaRPr lang="en-US" dirty="0">
                  <a:solidFill>
                    <a:srgbClr val="0000FF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0000FF"/>
                    </a:solidFill>
                  </a:rPr>
                  <a:t>Tera-Z, millions of H – very high luminosity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0000FF"/>
                    </a:solidFill>
                  </a:rPr>
                  <a:t>”Upgrade” to pp-machine for high energy</a:t>
                </a:r>
              </a:p>
              <a:p>
                <a:pPr marL="0" indent="0"/>
                <a:r>
                  <a:rPr lang="en-US" dirty="0">
                    <a:solidFill>
                      <a:srgbClr val="C00000"/>
                    </a:solidFill>
                  </a:rPr>
                  <a:t>Linear Colliders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C00000"/>
                    </a:solidFill>
                  </a:rPr>
                  <a:t>Polarization, Energy Reach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From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rad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sub>
                    </m:sSub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𝑊𝑊</m:t>
                        </m:r>
                      </m:sub>
                    </m:sSub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550 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GeV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C00000"/>
                    </a:solidFill>
                  </a:rPr>
                  <a:t>Upgraded / Expanded facilities: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rad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eV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C00000"/>
                    </a:solidFill>
                  </a:rPr>
                  <a:t>Advanced technologies: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rad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15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TeV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C00000"/>
                    </a:solidFill>
                  </a:rPr>
                  <a:t>Beam Delivery Advances for high luminosity</a:t>
                </a:r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B8EE2EC1-D8C5-737D-FCAD-4E46A50456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862" t="-1024" b="-7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32C01E-8821-6CB7-C5F5-DB8AF712DA5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BF34ECF-7A49-7149-92FB-116260CC605E}" type="datetime5">
              <a:rPr lang="en-US" smtClean="0"/>
              <a:t>14-Jul-22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5005D-B536-38A3-E25B-BC7E6D16038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14D763-B0DE-8572-36B7-E8802A567B1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23EC512-DE41-8D4F-9FC7-449F6E7E2BE8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" name="Picture 7" descr="Table&#10;&#10;Description automatically generated with low confidence">
            <a:extLst>
              <a:ext uri="{FF2B5EF4-FFF2-40B4-BE49-F238E27FC236}">
                <a16:creationId xmlns:a16="http://schemas.microsoft.com/office/drawing/2014/main" id="{3429997C-5477-1683-FC25-5E4879B248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1028701"/>
            <a:ext cx="3276600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607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D608D24-C7F1-D1F7-F56E-4507E13C11E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ITF: Luminosity vs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dirty="0"/>
                  <a:t> Landscape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D608D24-C7F1-D1F7-F56E-4507E13C11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F95803-3C0B-0C23-000D-7DF9C78517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C69816-6D81-137F-6174-E57E58D0B09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BF34ECF-7A49-7149-92FB-116260CC605E}" type="datetime5">
              <a:rPr lang="en-US" smtClean="0"/>
              <a:t>14-Jul-22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F85975-6715-686B-3E23-2CE411E4698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EAF118-9A3D-4462-55CB-453F6DA6AD2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23EC512-DE41-8D4F-9FC7-449F6E7E2BE8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8C520E1D-52E1-FAF8-39E7-69A7B4DAF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92" y="994922"/>
            <a:ext cx="4515608" cy="3840480"/>
          </a:xfrm>
          <a:prstGeom prst="rect">
            <a:avLst/>
          </a:prstGeom>
        </p:spPr>
      </p:pic>
      <p:pic>
        <p:nvPicPr>
          <p:cNvPr id="10" name="Picture 9" descr="Chart&#10;&#10;Description automatically generated">
            <a:extLst>
              <a:ext uri="{FF2B5EF4-FFF2-40B4-BE49-F238E27FC236}">
                <a16:creationId xmlns:a16="http://schemas.microsoft.com/office/drawing/2014/main" id="{D8E257DA-57AE-ADFB-617F-77CDD7293F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017270"/>
            <a:ext cx="4617586" cy="38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033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F2B4B-5FDC-18E5-9A49-67DECF459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ITF: Machine Design Status and Risk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1A1E6A-DF23-B0D2-7188-721F10AC53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400" y="1028701"/>
            <a:ext cx="8839200" cy="2076449"/>
          </a:xfrm>
        </p:spPr>
        <p:txBody>
          <a:bodyPr/>
          <a:lstStyle/>
          <a:p>
            <a:pPr marL="0" indent="0"/>
            <a:r>
              <a:rPr lang="en-US" dirty="0">
                <a:solidFill>
                  <a:srgbClr val="0000FF"/>
                </a:solidFill>
              </a:rPr>
              <a:t>Design Status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>
                <a:solidFill>
                  <a:srgbClr val="0000FF"/>
                </a:solidFill>
              </a:rPr>
              <a:t>TDR Complete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>
                <a:solidFill>
                  <a:srgbClr val="0000FF"/>
                </a:solidFill>
              </a:rPr>
              <a:t>CDR Complete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>
                <a:solidFill>
                  <a:srgbClr val="0000FF"/>
                </a:solidFill>
              </a:rPr>
              <a:t>Substantial Docs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>
                <a:solidFill>
                  <a:srgbClr val="0000FF"/>
                </a:solidFill>
              </a:rPr>
              <a:t>Limited Docs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B2D49-B0D1-70A1-746C-4FB79421A35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BF34ECF-7A49-7149-92FB-116260CC605E}" type="datetime5">
              <a:rPr lang="en-US" smtClean="0"/>
              <a:t>14-Jul-22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7DBB24-A112-04DF-E410-38BBAF94B80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53D7B9-665F-1E57-CDD7-230F3979A2E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23EC512-DE41-8D4F-9FC7-449F6E7E2BE8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B4654899-1475-0BED-49E9-46CFD0DEB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3650" y="971550"/>
            <a:ext cx="5105950" cy="3824534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456BABC-2025-1509-60B1-9AE7EA9047FF}"/>
              </a:ext>
            </a:extLst>
          </p:cNvPr>
          <p:cNvSpPr txBox="1">
            <a:spLocks/>
          </p:cNvSpPr>
          <p:nvPr/>
        </p:nvSpPr>
        <p:spPr bwMode="auto">
          <a:xfrm>
            <a:off x="152400" y="2926006"/>
            <a:ext cx="8839200" cy="2076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defTabSz="342900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2100" kern="1200">
                <a:solidFill>
                  <a:schemeClr val="tx1"/>
                </a:solidFill>
                <a:latin typeface="Helvetica"/>
                <a:ea typeface="ＭＳ Ｐゴシック" charset="-128"/>
                <a:cs typeface="Helvetica"/>
              </a:defRPr>
            </a:lvl1pPr>
            <a:lvl2pPr marL="557213" indent="-214313" algn="l" defTabSz="3429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00" kern="1200">
                <a:solidFill>
                  <a:srgbClr val="FF0000"/>
                </a:solidFill>
                <a:latin typeface="Helvetica"/>
                <a:ea typeface="ＭＳ Ｐゴシック" charset="-128"/>
                <a:cs typeface="Helvetica"/>
              </a:defRPr>
            </a:lvl2pPr>
            <a:lvl3pPr marL="857250" indent="-171450" algn="l" defTabSz="3429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100" kern="1200">
                <a:solidFill>
                  <a:srgbClr val="0000FF"/>
                </a:solidFill>
                <a:latin typeface="Helvetica"/>
                <a:ea typeface="ＭＳ Ｐゴシック" charset="-128"/>
                <a:cs typeface="Helvetica"/>
              </a:defRPr>
            </a:lvl3pPr>
            <a:lvl4pPr marL="1200150" indent="-171450" algn="l" defTabSz="3429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00" kern="1200">
                <a:solidFill>
                  <a:schemeClr val="tx1"/>
                </a:solidFill>
                <a:latin typeface="Helvetica"/>
                <a:ea typeface="ＭＳ Ｐゴシック" charset="-128"/>
                <a:cs typeface="Helvetica"/>
              </a:defRPr>
            </a:lvl4pPr>
            <a:lvl5pPr marL="1543050" indent="-171450" algn="l" defTabSz="3429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00" kern="1200">
                <a:solidFill>
                  <a:schemeClr val="tx1"/>
                </a:solidFill>
                <a:latin typeface="Helvetica"/>
                <a:ea typeface="ＭＳ Ｐゴシック" charset="-128"/>
                <a:cs typeface="Helvetica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dirty="0">
                <a:solidFill>
                  <a:srgbClr val="C00000"/>
                </a:solidFill>
              </a:rPr>
              <a:t>Risk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>
                <a:solidFill>
                  <a:srgbClr val="C00000"/>
                </a:solidFill>
              </a:rPr>
              <a:t>Low Risk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>
                <a:solidFill>
                  <a:srgbClr val="C00000"/>
                </a:solidFill>
              </a:rPr>
              <a:t>Medium Low Risk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>
                <a:solidFill>
                  <a:srgbClr val="C00000"/>
                </a:solidFill>
              </a:rPr>
              <a:t>Medium High Risk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>
                <a:solidFill>
                  <a:srgbClr val="C00000"/>
                </a:solidFill>
              </a:rPr>
              <a:t>High Risk</a:t>
            </a:r>
          </a:p>
        </p:txBody>
      </p:sp>
    </p:spTree>
    <p:extLst>
      <p:ext uri="{BB962C8B-B14F-4D97-AF65-F5344CB8AC3E}">
        <p14:creationId xmlns:p14="http://schemas.microsoft.com/office/powerpoint/2010/main" val="358699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DCB18-89B5-797B-3B25-BC9E7A1A6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ITF: Machine R&amp;D &amp; Physics Timelines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CAD420-001D-DA96-8841-31DC011A4C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463B4-4A96-9A6A-6F0C-E6D92670A11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BF34ECF-7A49-7149-92FB-116260CC605E}" type="datetime5">
              <a:rPr lang="en-US" smtClean="0"/>
              <a:t>14-Jul-22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45214A-AB15-292C-BE35-DC141FC7EA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505880-21B2-1E01-EDE1-A5B425740EE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23EC512-DE41-8D4F-9FC7-449F6E7E2BE8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8416808A-328F-9858-C081-EE71638D3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832" y="922059"/>
            <a:ext cx="7427182" cy="39475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6208B71-D9F2-6019-9FFA-F8E6F427A96B}"/>
              </a:ext>
            </a:extLst>
          </p:cNvPr>
          <p:cNvSpPr txBox="1"/>
          <p:nvPr/>
        </p:nvSpPr>
        <p:spPr>
          <a:xfrm>
            <a:off x="7955384" y="1471017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Higgs Factory ASAP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BABCFF-57D1-D624-A19C-4081740004C7}"/>
              </a:ext>
            </a:extLst>
          </p:cNvPr>
          <p:cNvSpPr txBox="1"/>
          <p:nvPr/>
        </p:nvSpPr>
        <p:spPr>
          <a:xfrm>
            <a:off x="7164397" y="4095750"/>
            <a:ext cx="1827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O(10) </a:t>
            </a:r>
            <a:r>
              <a:rPr lang="en-US" dirty="0" err="1">
                <a:solidFill>
                  <a:srgbClr val="0000FF"/>
                </a:solidFill>
              </a:rPr>
              <a:t>TeV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e</a:t>
            </a:r>
            <a:r>
              <a:rPr lang="en-US" baseline="30000" dirty="0" err="1">
                <a:solidFill>
                  <a:srgbClr val="0000FF"/>
                </a:solidFill>
              </a:rPr>
              <a:t>+</a:t>
            </a:r>
            <a:r>
              <a:rPr lang="en-US" dirty="0" err="1">
                <a:solidFill>
                  <a:srgbClr val="0000FF"/>
                </a:solidFill>
              </a:rPr>
              <a:t>e</a:t>
            </a:r>
            <a:r>
              <a:rPr lang="en-US" baseline="30000" dirty="0">
                <a:solidFill>
                  <a:srgbClr val="0000FF"/>
                </a:solidFill>
              </a:rPr>
              <a:t>–</a:t>
            </a:r>
            <a:r>
              <a:rPr lang="en-US" dirty="0">
                <a:solidFill>
                  <a:srgbClr val="0000FF"/>
                </a:solidFill>
              </a:rPr>
              <a:t> R&amp;D Need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CF9188-8A7B-C8A4-1C1A-301FFFF05177}"/>
              </a:ext>
            </a:extLst>
          </p:cNvPr>
          <p:cNvSpPr txBox="1"/>
          <p:nvPr/>
        </p:nvSpPr>
        <p:spPr>
          <a:xfrm>
            <a:off x="7062980" y="1184136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E8F00"/>
                </a:solidFill>
              </a:rPr>
              <a:t>Shovel Ready</a:t>
            </a:r>
          </a:p>
        </p:txBody>
      </p:sp>
    </p:spTree>
    <p:extLst>
      <p:ext uri="{BB962C8B-B14F-4D97-AF65-F5344CB8AC3E}">
        <p14:creationId xmlns:p14="http://schemas.microsoft.com/office/powerpoint/2010/main" val="1533932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448E1-1FA8-E39C-69C2-C35FF64AF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150"/>
            <a:ext cx="8686800" cy="857250"/>
          </a:xfrm>
        </p:spPr>
        <p:txBody>
          <a:bodyPr/>
          <a:lstStyle/>
          <a:p>
            <a:r>
              <a:rPr lang="en-US" dirty="0"/>
              <a:t>ITF: Core Accelerator Parameters (Cost Drivers)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E71EA-7828-C0B3-97F4-61603FC805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0A63B4-F401-0AA3-F0A1-5BD3B5141FE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BF34ECF-7A49-7149-92FB-116260CC605E}" type="datetime5">
              <a:rPr lang="en-US" smtClean="0"/>
              <a:t>14-Jul-22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91AD0E-6A1E-B7CC-85D5-0510778E43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5DCCB-CB58-E472-5A25-8FC0240449A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23EC512-DE41-8D4F-9FC7-449F6E7E2BE8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F9EBEBA8-AA73-835C-D308-EFE08EB76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50" y="914399"/>
            <a:ext cx="6826250" cy="41957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B3D8E69-491F-36E3-D714-CF3860A3C08F}"/>
              </a:ext>
            </a:extLst>
          </p:cNvPr>
          <p:cNvSpPr txBox="1"/>
          <p:nvPr/>
        </p:nvSpPr>
        <p:spPr>
          <a:xfrm>
            <a:off x="6842125" y="2952750"/>
            <a:ext cx="2225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Active LINAC Length</a:t>
            </a:r>
          </a:p>
          <a:p>
            <a:pPr algn="ctr"/>
            <a:r>
              <a:rPr lang="en-US" sz="1600" dirty="0">
                <a:solidFill>
                  <a:srgbClr val="FF0000"/>
                </a:solidFill>
              </a:rPr>
              <a:t>Beam Delivery System ~ 3km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849044-C1DF-83FD-9FA1-9681D017AA31}"/>
              </a:ext>
            </a:extLst>
          </p:cNvPr>
          <p:cNvSpPr txBox="1"/>
          <p:nvPr/>
        </p:nvSpPr>
        <p:spPr>
          <a:xfrm>
            <a:off x="6934200" y="4044375"/>
            <a:ext cx="2141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Active LINAC Length</a:t>
            </a:r>
          </a:p>
          <a:p>
            <a:pPr algn="ctr"/>
            <a:r>
              <a:rPr lang="en-US" sz="1600" dirty="0">
                <a:solidFill>
                  <a:srgbClr val="FF0000"/>
                </a:solidFill>
              </a:rPr>
              <a:t>BDS Larger</a:t>
            </a:r>
          </a:p>
        </p:txBody>
      </p:sp>
    </p:spTree>
    <p:extLst>
      <p:ext uri="{BB962C8B-B14F-4D97-AF65-F5344CB8AC3E}">
        <p14:creationId xmlns:p14="http://schemas.microsoft.com/office/powerpoint/2010/main" val="2196845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EC4B3-DF58-E817-8165-6C861C349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Luminosity / Power vs Energy from ITF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E06F41-B3EB-E444-6155-510028E50F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400" y="1276350"/>
            <a:ext cx="2362200" cy="3086101"/>
          </a:xfrm>
        </p:spPr>
        <p:txBody>
          <a:bodyPr/>
          <a:lstStyle/>
          <a:p>
            <a:r>
              <a:rPr lang="en-US" sz="1600" dirty="0"/>
              <a:t>Points computed from proponent submitted parameters table</a:t>
            </a:r>
          </a:p>
          <a:p>
            <a:endParaRPr lang="en-US" sz="1600" dirty="0"/>
          </a:p>
          <a:p>
            <a:r>
              <a:rPr lang="en-US" sz="1600" dirty="0"/>
              <a:t>Uncertainty band is   ITF judgement based on many considerations: technical design status, risk assessment, 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8F546C-28A9-E8A3-85EC-A6D5A47CF37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BF34ECF-7A49-7149-92FB-116260CC605E}" type="datetime5">
              <a:rPr lang="en-US" smtClean="0"/>
              <a:t>18-Jul-22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4B171-E25E-19B1-C815-12D7DC8E679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5128DB-1F9A-FDE8-5223-14C9A1DEA62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23EC512-DE41-8D4F-9FC7-449F6E7E2BE8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CB62C721-EFCE-FA53-D2BC-C18808BD5CF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51963" y="914400"/>
            <a:ext cx="6463437" cy="390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280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19E3B-7B89-5375-F281-477A591F0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FWIW – ITF Estimated Costs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AE311E-49F8-D8C9-7E4E-29A24E69BC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400" y="1028701"/>
            <a:ext cx="4419600" cy="3714750"/>
          </a:xfrm>
        </p:spPr>
        <p:txBody>
          <a:bodyPr/>
          <a:lstStyle/>
          <a:p>
            <a:r>
              <a:rPr lang="en-US" dirty="0"/>
              <a:t>Difficult to estimate accurately</a:t>
            </a:r>
          </a:p>
          <a:p>
            <a:pPr marL="642938" lvl="1" indent="-342900">
              <a:buFont typeface="Arial" panose="020B0604020202020204" pitchFamily="34" charset="0"/>
              <a:buChar char="•"/>
            </a:pPr>
            <a:r>
              <a:rPr lang="en-US" dirty="0"/>
              <a:t>Depends on methods used</a:t>
            </a:r>
          </a:p>
          <a:p>
            <a:pPr marL="642938" lvl="1" indent="-342900">
              <a:buFont typeface="Arial" panose="020B0604020202020204" pitchFamily="34" charset="0"/>
              <a:buChar char="•"/>
            </a:pPr>
            <a:r>
              <a:rPr lang="en-US" dirty="0"/>
              <a:t>Individual proponents have their own estimates</a:t>
            </a:r>
          </a:p>
          <a:p>
            <a:pPr marL="642938" lvl="1" indent="-342900">
              <a:buFont typeface="Arial" panose="020B0604020202020204" pitchFamily="34" charset="0"/>
              <a:buChar char="•"/>
            </a:pPr>
            <a:r>
              <a:rPr lang="en-US" dirty="0"/>
              <a:t>ITF did the best to treat all machines on equal footing with ~uniform method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A37294-A100-BAD0-3802-C0FDE1F80F6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BF34ECF-7A49-7149-92FB-116260CC605E}" type="datetime5">
              <a:rPr lang="en-US" smtClean="0"/>
              <a:t>14-Jul-22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570EB-30C4-DF2B-C160-4E458F0D5F3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C3B657-BF01-004C-D99C-D1176C0EDCA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23EC512-DE41-8D4F-9FC7-449F6E7E2BE8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8" name="Picture 7" descr="A picture containing text, receipt&#10;&#10;Description automatically generated">
            <a:extLst>
              <a:ext uri="{FF2B5EF4-FFF2-40B4-BE49-F238E27FC236}">
                <a16:creationId xmlns:a16="http://schemas.microsoft.com/office/drawing/2014/main" id="{6A77F5B7-B4C4-A838-1437-FE3F06DD18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211" y="1017628"/>
            <a:ext cx="4356389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4025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58959</TotalTime>
  <Words>1360</Words>
  <Application>Microsoft Macintosh PowerPoint</Application>
  <PresentationFormat>On-screen Show (16:9)</PresentationFormat>
  <Paragraphs>202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Cambria Math</vt:lpstr>
      <vt:lpstr>Helvetica</vt:lpstr>
      <vt:lpstr>Symbol</vt:lpstr>
      <vt:lpstr>Office Theme</vt:lpstr>
      <vt:lpstr>Custom Design</vt:lpstr>
      <vt:lpstr>e+e– Collider Forum Report</vt:lpstr>
      <vt:lpstr>e+e– Collider Forum Report</vt:lpstr>
      <vt:lpstr>ITF Evaluated Collider Types</vt:lpstr>
      <vt:lpstr>ITF: Luminosity vs √s Landscape</vt:lpstr>
      <vt:lpstr>ITF: Machine Design Status and Risk</vt:lpstr>
      <vt:lpstr>ITF: Machine R&amp;D &amp; Physics Timelines</vt:lpstr>
      <vt:lpstr>ITF: Core Accelerator Parameters (Cost Drivers)</vt:lpstr>
      <vt:lpstr>Luminosity / Power vs Energy from ITF</vt:lpstr>
      <vt:lpstr>FWIW – ITF Estimated Costs</vt:lpstr>
      <vt:lpstr>Physics Timeline vis-à-vis Integrated Luminosity</vt:lpstr>
      <vt:lpstr>Higgs Couplings</vt:lpstr>
      <vt:lpstr>Top-Yukawa and Higgs Self-Coupling</vt:lpstr>
      <vt:lpstr>Electroweak Observables</vt:lpstr>
      <vt:lpstr>Detectors for e+e– Colliders</vt:lpstr>
      <vt:lpstr>Detector R&amp;D Partial Itemized List</vt:lpstr>
      <vt:lpstr>Detector R&amp;D Needs</vt:lpstr>
      <vt:lpstr>Synergies</vt:lpstr>
      <vt:lpstr>Conclusion from Executive Summary</vt:lpstr>
      <vt:lpstr>The e+e– Community Asks from EF &amp; AF Reports</vt:lpstr>
    </vt:vector>
  </TitlesOfParts>
  <Company>University of Wisconsin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LHC machine and its Physics Potential</dc:title>
  <dc:creator>Sridhara Dasu</dc:creator>
  <cp:lastModifiedBy>Sridhara Dasu</cp:lastModifiedBy>
  <cp:revision>461</cp:revision>
  <dcterms:created xsi:type="dcterms:W3CDTF">2012-01-24T18:30:37Z</dcterms:created>
  <dcterms:modified xsi:type="dcterms:W3CDTF">2022-07-19T19:06:02Z</dcterms:modified>
</cp:coreProperties>
</file>