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1" r:id="rId6"/>
    <p:sldId id="262" r:id="rId7"/>
    <p:sldId id="377" r:id="rId8"/>
    <p:sldId id="380" r:id="rId9"/>
    <p:sldId id="265" r:id="rId10"/>
    <p:sldId id="264" r:id="rId11"/>
    <p:sldId id="378" r:id="rId12"/>
    <p:sldId id="267" r:id="rId13"/>
    <p:sldId id="277" r:id="rId14"/>
    <p:sldId id="268" r:id="rId15"/>
    <p:sldId id="382" r:id="rId16"/>
    <p:sldId id="270" r:id="rId17"/>
    <p:sldId id="385" r:id="rId18"/>
    <p:sldId id="386" r:id="rId19"/>
    <p:sldId id="272" r:id="rId20"/>
    <p:sldId id="271" r:id="rId21"/>
    <p:sldId id="383" r:id="rId22"/>
    <p:sldId id="381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0000"/>
    <a:srgbClr val="124094"/>
    <a:srgbClr val="004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3"/>
    <p:restoredTop sz="96344"/>
  </p:normalViewPr>
  <p:slideViewPr>
    <p:cSldViewPr snapToGrid="0" snapToObjects="1">
      <p:cViewPr varScale="1">
        <p:scale>
          <a:sx n="154" d="100"/>
          <a:sy n="154" d="100"/>
        </p:scale>
        <p:origin x="6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75B44C-E5BC-684D-9753-87CD47D851F9}" type="doc">
      <dgm:prSet loTypeId="urn:microsoft.com/office/officeart/2008/layout/VerticalCurvedList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4CABE0D-80D3-6A46-81E2-3335DFC7602E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Measurements transferable to the FD</a:t>
          </a:r>
        </a:p>
      </dgm:t>
    </dgm:pt>
    <dgm:pt modelId="{59F3F78F-9FC2-184A-98F8-0792C81B1239}" type="parTrans" cxnId="{70A24A73-1134-824A-9A6F-5E92F9059019}">
      <dgm:prSet/>
      <dgm:spPr/>
      <dgm:t>
        <a:bodyPr/>
        <a:lstStyle/>
        <a:p>
          <a:endParaRPr lang="en-US"/>
        </a:p>
      </dgm:t>
    </dgm:pt>
    <dgm:pt modelId="{0D3293F1-2EBC-0140-8593-C42C2B878B18}" type="sibTrans" cxnId="{70A24A73-1134-824A-9A6F-5E92F9059019}">
      <dgm:prSet/>
      <dgm:spPr/>
      <dgm:t>
        <a:bodyPr/>
        <a:lstStyle/>
        <a:p>
          <a:endParaRPr lang="en-US"/>
        </a:p>
      </dgm:t>
    </dgm:pt>
    <dgm:pt modelId="{CA74602E-4E3F-984A-AA9A-D553A86DEAB6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Constrain the cross-section model</a:t>
          </a:r>
        </a:p>
      </dgm:t>
    </dgm:pt>
    <dgm:pt modelId="{2A5DD3EB-5A53-4740-9777-8BF2D896665C}" type="parTrans" cxnId="{4C382E9E-AFD4-9544-BF4C-FCAB3FBB2EC2}">
      <dgm:prSet/>
      <dgm:spPr/>
      <dgm:t>
        <a:bodyPr/>
        <a:lstStyle/>
        <a:p>
          <a:endParaRPr lang="en-US"/>
        </a:p>
      </dgm:t>
    </dgm:pt>
    <dgm:pt modelId="{A9C0C976-9C48-A94E-B4D4-B382C6067CA3}" type="sibTrans" cxnId="{4C382E9E-AFD4-9544-BF4C-FCAB3FBB2EC2}">
      <dgm:prSet/>
      <dgm:spPr/>
      <dgm:t>
        <a:bodyPr/>
        <a:lstStyle/>
        <a:p>
          <a:endParaRPr lang="en-US"/>
        </a:p>
      </dgm:t>
    </dgm:pt>
    <dgm:pt modelId="{0A539F9D-600F-104A-A8FB-94688A38D394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 the neutrino flux</a:t>
          </a:r>
        </a:p>
      </dgm:t>
    </dgm:pt>
    <dgm:pt modelId="{A9566A76-764F-0849-83E6-4818276A877E}" type="parTrans" cxnId="{B8C47E4B-7DDA-B64E-97E8-494462D818CA}">
      <dgm:prSet/>
      <dgm:spPr/>
      <dgm:t>
        <a:bodyPr/>
        <a:lstStyle/>
        <a:p>
          <a:endParaRPr lang="en-US"/>
        </a:p>
      </dgm:t>
    </dgm:pt>
    <dgm:pt modelId="{74712638-AB0C-5D41-9346-9D196C70C67A}" type="sibTrans" cxnId="{B8C47E4B-7DDA-B64E-97E8-494462D818CA}">
      <dgm:prSet/>
      <dgm:spPr/>
      <dgm:t>
        <a:bodyPr/>
        <a:lstStyle/>
        <a:p>
          <a:endParaRPr lang="en-US"/>
        </a:p>
      </dgm:t>
    </dgm:pt>
    <dgm:pt modelId="{282B22AB-278A-554D-BE42-4883B3B9F79B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Obtain measurement with different fluxes</a:t>
          </a:r>
        </a:p>
      </dgm:t>
    </dgm:pt>
    <dgm:pt modelId="{12C3E71C-3007-3042-923B-159D2C76C59D}" type="parTrans" cxnId="{39FABED7-EC23-3643-BED0-274AD7C5D8BF}">
      <dgm:prSet/>
      <dgm:spPr/>
      <dgm:t>
        <a:bodyPr/>
        <a:lstStyle/>
        <a:p>
          <a:endParaRPr lang="en-US"/>
        </a:p>
      </dgm:t>
    </dgm:pt>
    <dgm:pt modelId="{C1B13D77-968E-3B4C-BEAC-DCAC8AA69D7E}" type="sibTrans" cxnId="{39FABED7-EC23-3643-BED0-274AD7C5D8BF}">
      <dgm:prSet/>
      <dgm:spPr/>
      <dgm:t>
        <a:bodyPr/>
        <a:lstStyle/>
        <a:p>
          <a:endParaRPr lang="en-US"/>
        </a:p>
      </dgm:t>
    </dgm:pt>
    <dgm:pt modelId="{5690AB5D-2314-CA41-9A13-52AEB27F425A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Monitor time variations of the neutrino beam</a:t>
          </a:r>
        </a:p>
      </dgm:t>
    </dgm:pt>
    <dgm:pt modelId="{DD128530-186D-2E4E-B4A7-43ED7163BFD5}" type="parTrans" cxnId="{215370A7-ED78-0446-82DE-C09EE34B2F9E}">
      <dgm:prSet/>
      <dgm:spPr/>
      <dgm:t>
        <a:bodyPr/>
        <a:lstStyle/>
        <a:p>
          <a:endParaRPr lang="en-US"/>
        </a:p>
      </dgm:t>
    </dgm:pt>
    <dgm:pt modelId="{9FC56B8E-3AB6-CB48-BE3D-848607560BAB}" type="sibTrans" cxnId="{215370A7-ED78-0446-82DE-C09EE34B2F9E}">
      <dgm:prSet/>
      <dgm:spPr/>
      <dgm:t>
        <a:bodyPr/>
        <a:lstStyle/>
        <a:p>
          <a:endParaRPr lang="en-US"/>
        </a:p>
      </dgm:t>
    </dgm:pt>
    <dgm:pt modelId="{788C17F2-AC63-FA41-BD67-8E489A2FF780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Operate in high-rate environment</a:t>
          </a:r>
        </a:p>
      </dgm:t>
    </dgm:pt>
    <dgm:pt modelId="{3285D39D-BFA1-1C42-BD02-0251920C0699}" type="parTrans" cxnId="{0FA785DE-B5BF-114D-870C-B5D8CCB5FE63}">
      <dgm:prSet/>
      <dgm:spPr/>
      <dgm:t>
        <a:bodyPr/>
        <a:lstStyle/>
        <a:p>
          <a:endParaRPr lang="en-US"/>
        </a:p>
      </dgm:t>
    </dgm:pt>
    <dgm:pt modelId="{3C492FD1-6EF0-294B-AFEB-A9044DBBE5A4}" type="sibTrans" cxnId="{0FA785DE-B5BF-114D-870C-B5D8CCB5FE63}">
      <dgm:prSet/>
      <dgm:spPr/>
      <dgm:t>
        <a:bodyPr/>
        <a:lstStyle/>
        <a:p>
          <a:endParaRPr lang="en-US"/>
        </a:p>
      </dgm:t>
    </dgm:pt>
    <dgm:pt modelId="{FB04EF1C-0688-4C4E-9A2B-FB998D73E091}" type="pres">
      <dgm:prSet presAssocID="{6975B44C-E5BC-684D-9753-87CD47D851F9}" presName="Name0" presStyleCnt="0">
        <dgm:presLayoutVars>
          <dgm:chMax val="7"/>
          <dgm:chPref val="7"/>
          <dgm:dir/>
        </dgm:presLayoutVars>
      </dgm:prSet>
      <dgm:spPr/>
    </dgm:pt>
    <dgm:pt modelId="{E4525DDA-BA4F-754C-BAB8-35A724A2238B}" type="pres">
      <dgm:prSet presAssocID="{6975B44C-E5BC-684D-9753-87CD47D851F9}" presName="Name1" presStyleCnt="0"/>
      <dgm:spPr/>
    </dgm:pt>
    <dgm:pt modelId="{0C9CDC09-DAD9-8F40-814A-D8B6C92A3829}" type="pres">
      <dgm:prSet presAssocID="{6975B44C-E5BC-684D-9753-87CD47D851F9}" presName="cycle" presStyleCnt="0"/>
      <dgm:spPr/>
    </dgm:pt>
    <dgm:pt modelId="{E222F6B2-8091-6E4D-A104-A1138109DD57}" type="pres">
      <dgm:prSet presAssocID="{6975B44C-E5BC-684D-9753-87CD47D851F9}" presName="srcNode" presStyleLbl="node1" presStyleIdx="0" presStyleCnt="6"/>
      <dgm:spPr/>
    </dgm:pt>
    <dgm:pt modelId="{6CB2DC1F-53F8-364D-9544-8CC774225426}" type="pres">
      <dgm:prSet presAssocID="{6975B44C-E5BC-684D-9753-87CD47D851F9}" presName="conn" presStyleLbl="parChTrans1D2" presStyleIdx="0" presStyleCnt="1"/>
      <dgm:spPr/>
    </dgm:pt>
    <dgm:pt modelId="{AB7DA508-E385-2240-8853-5C0E439C9816}" type="pres">
      <dgm:prSet presAssocID="{6975B44C-E5BC-684D-9753-87CD47D851F9}" presName="extraNode" presStyleLbl="node1" presStyleIdx="0" presStyleCnt="6"/>
      <dgm:spPr/>
    </dgm:pt>
    <dgm:pt modelId="{98141CE7-6F45-D54B-9B47-464F5EF3C854}" type="pres">
      <dgm:prSet presAssocID="{6975B44C-E5BC-684D-9753-87CD47D851F9}" presName="dstNode" presStyleLbl="node1" presStyleIdx="0" presStyleCnt="6"/>
      <dgm:spPr/>
    </dgm:pt>
    <dgm:pt modelId="{7A7A4C54-7F54-BF43-B3B2-0420260A1C4F}" type="pres">
      <dgm:prSet presAssocID="{44CABE0D-80D3-6A46-81E2-3335DFC7602E}" presName="text_1" presStyleLbl="node1" presStyleIdx="0" presStyleCnt="6">
        <dgm:presLayoutVars>
          <dgm:bulletEnabled val="1"/>
        </dgm:presLayoutVars>
      </dgm:prSet>
      <dgm:spPr/>
    </dgm:pt>
    <dgm:pt modelId="{4D8E8B8B-2DC8-2341-997A-EAF96901CFA1}" type="pres">
      <dgm:prSet presAssocID="{44CABE0D-80D3-6A46-81E2-3335DFC7602E}" presName="accent_1" presStyleCnt="0"/>
      <dgm:spPr/>
    </dgm:pt>
    <dgm:pt modelId="{1542EAF3-A48B-6F4C-9428-C1D987BCFAE6}" type="pres">
      <dgm:prSet presAssocID="{44CABE0D-80D3-6A46-81E2-3335DFC7602E}" presName="accentRepeatNode" presStyleLbl="solidFgAcc1" presStyleIdx="0" presStyleCnt="6"/>
      <dgm:spPr/>
    </dgm:pt>
    <dgm:pt modelId="{BE391DE4-66F9-274F-87A0-CD34366D84F6}" type="pres">
      <dgm:prSet presAssocID="{CA74602E-4E3F-984A-AA9A-D553A86DEAB6}" presName="text_2" presStyleLbl="node1" presStyleIdx="1" presStyleCnt="6">
        <dgm:presLayoutVars>
          <dgm:bulletEnabled val="1"/>
        </dgm:presLayoutVars>
      </dgm:prSet>
      <dgm:spPr/>
    </dgm:pt>
    <dgm:pt modelId="{14489FDE-1C34-5B4D-A6BC-E70C9CB58721}" type="pres">
      <dgm:prSet presAssocID="{CA74602E-4E3F-984A-AA9A-D553A86DEAB6}" presName="accent_2" presStyleCnt="0"/>
      <dgm:spPr/>
    </dgm:pt>
    <dgm:pt modelId="{E592CA23-E41F-B24F-B4E1-45921D742D78}" type="pres">
      <dgm:prSet presAssocID="{CA74602E-4E3F-984A-AA9A-D553A86DEAB6}" presName="accentRepeatNode" presStyleLbl="solidFgAcc1" presStyleIdx="1" presStyleCnt="6"/>
      <dgm:spPr/>
    </dgm:pt>
    <dgm:pt modelId="{60CCC6D5-2CD3-0E48-9BD1-4F92885D7E0E}" type="pres">
      <dgm:prSet presAssocID="{0A539F9D-600F-104A-A8FB-94688A38D394}" presName="text_3" presStyleLbl="node1" presStyleIdx="2" presStyleCnt="6">
        <dgm:presLayoutVars>
          <dgm:bulletEnabled val="1"/>
        </dgm:presLayoutVars>
      </dgm:prSet>
      <dgm:spPr/>
    </dgm:pt>
    <dgm:pt modelId="{7D71A7D9-974C-7142-8CE8-9EA90C6819E5}" type="pres">
      <dgm:prSet presAssocID="{0A539F9D-600F-104A-A8FB-94688A38D394}" presName="accent_3" presStyleCnt="0"/>
      <dgm:spPr/>
    </dgm:pt>
    <dgm:pt modelId="{4E913D38-9809-484D-9440-D096C6548278}" type="pres">
      <dgm:prSet presAssocID="{0A539F9D-600F-104A-A8FB-94688A38D394}" presName="accentRepeatNode" presStyleLbl="solidFgAcc1" presStyleIdx="2" presStyleCnt="6"/>
      <dgm:spPr/>
    </dgm:pt>
    <dgm:pt modelId="{F6DE245F-84B1-2C4B-969A-6A143E285EB8}" type="pres">
      <dgm:prSet presAssocID="{282B22AB-278A-554D-BE42-4883B3B9F79B}" presName="text_4" presStyleLbl="node1" presStyleIdx="3" presStyleCnt="6">
        <dgm:presLayoutVars>
          <dgm:bulletEnabled val="1"/>
        </dgm:presLayoutVars>
      </dgm:prSet>
      <dgm:spPr/>
    </dgm:pt>
    <dgm:pt modelId="{48406760-1300-F148-A6E0-B92A9CDE6C0A}" type="pres">
      <dgm:prSet presAssocID="{282B22AB-278A-554D-BE42-4883B3B9F79B}" presName="accent_4" presStyleCnt="0"/>
      <dgm:spPr/>
    </dgm:pt>
    <dgm:pt modelId="{151C4B36-7766-A141-BAEE-696B03CB6824}" type="pres">
      <dgm:prSet presAssocID="{282B22AB-278A-554D-BE42-4883B3B9F79B}" presName="accentRepeatNode" presStyleLbl="solidFgAcc1" presStyleIdx="3" presStyleCnt="6"/>
      <dgm:spPr/>
    </dgm:pt>
    <dgm:pt modelId="{13628967-5029-1F4F-B5F6-95DF1311EB84}" type="pres">
      <dgm:prSet presAssocID="{5690AB5D-2314-CA41-9A13-52AEB27F425A}" presName="text_5" presStyleLbl="node1" presStyleIdx="4" presStyleCnt="6">
        <dgm:presLayoutVars>
          <dgm:bulletEnabled val="1"/>
        </dgm:presLayoutVars>
      </dgm:prSet>
      <dgm:spPr/>
    </dgm:pt>
    <dgm:pt modelId="{9550151F-5600-044B-9453-6ABDAB17C61C}" type="pres">
      <dgm:prSet presAssocID="{5690AB5D-2314-CA41-9A13-52AEB27F425A}" presName="accent_5" presStyleCnt="0"/>
      <dgm:spPr/>
    </dgm:pt>
    <dgm:pt modelId="{F0945522-55D8-644A-A15E-35580A1D9057}" type="pres">
      <dgm:prSet presAssocID="{5690AB5D-2314-CA41-9A13-52AEB27F425A}" presName="accentRepeatNode" presStyleLbl="solidFgAcc1" presStyleIdx="4" presStyleCnt="6"/>
      <dgm:spPr/>
    </dgm:pt>
    <dgm:pt modelId="{AEC0581F-96E5-544C-A300-19BCD68BFAD6}" type="pres">
      <dgm:prSet presAssocID="{788C17F2-AC63-FA41-BD67-8E489A2FF780}" presName="text_6" presStyleLbl="node1" presStyleIdx="5" presStyleCnt="6">
        <dgm:presLayoutVars>
          <dgm:bulletEnabled val="1"/>
        </dgm:presLayoutVars>
      </dgm:prSet>
      <dgm:spPr/>
    </dgm:pt>
    <dgm:pt modelId="{2485DB83-2457-F841-BFB8-B5D77AC9E307}" type="pres">
      <dgm:prSet presAssocID="{788C17F2-AC63-FA41-BD67-8E489A2FF780}" presName="accent_6" presStyleCnt="0"/>
      <dgm:spPr/>
    </dgm:pt>
    <dgm:pt modelId="{F9873517-7576-D745-824E-78506F820D05}" type="pres">
      <dgm:prSet presAssocID="{788C17F2-AC63-FA41-BD67-8E489A2FF780}" presName="accentRepeatNode" presStyleLbl="solidFgAcc1" presStyleIdx="5" presStyleCnt="6"/>
      <dgm:spPr/>
    </dgm:pt>
  </dgm:ptLst>
  <dgm:cxnLst>
    <dgm:cxn modelId="{BC2F6204-0B2F-064F-A3D4-D874424D46D0}" type="presOf" srcId="{44CABE0D-80D3-6A46-81E2-3335DFC7602E}" destId="{7A7A4C54-7F54-BF43-B3B2-0420260A1C4F}" srcOrd="0" destOrd="0" presId="urn:microsoft.com/office/officeart/2008/layout/VerticalCurvedList"/>
    <dgm:cxn modelId="{AD34A515-6B1C-A744-BBB7-209648594B77}" type="presOf" srcId="{CA74602E-4E3F-984A-AA9A-D553A86DEAB6}" destId="{BE391DE4-66F9-274F-87A0-CD34366D84F6}" srcOrd="0" destOrd="0" presId="urn:microsoft.com/office/officeart/2008/layout/VerticalCurvedList"/>
    <dgm:cxn modelId="{D32A0A28-B288-7746-B5B8-40C2FDFD07F2}" type="presOf" srcId="{0D3293F1-2EBC-0140-8593-C42C2B878B18}" destId="{6CB2DC1F-53F8-364D-9544-8CC774225426}" srcOrd="0" destOrd="0" presId="urn:microsoft.com/office/officeart/2008/layout/VerticalCurvedList"/>
    <dgm:cxn modelId="{B8C47E4B-7DDA-B64E-97E8-494462D818CA}" srcId="{6975B44C-E5BC-684D-9753-87CD47D851F9}" destId="{0A539F9D-600F-104A-A8FB-94688A38D394}" srcOrd="2" destOrd="0" parTransId="{A9566A76-764F-0849-83E6-4818276A877E}" sibTransId="{74712638-AB0C-5D41-9346-9D196C70C67A}"/>
    <dgm:cxn modelId="{96941256-2C4C-734E-90BC-9C6C9DAA185A}" type="presOf" srcId="{282B22AB-278A-554D-BE42-4883B3B9F79B}" destId="{F6DE245F-84B1-2C4B-969A-6A143E285EB8}" srcOrd="0" destOrd="0" presId="urn:microsoft.com/office/officeart/2008/layout/VerticalCurvedList"/>
    <dgm:cxn modelId="{5F73F15D-6226-4F44-9809-FE82D8BC66A2}" type="presOf" srcId="{5690AB5D-2314-CA41-9A13-52AEB27F425A}" destId="{13628967-5029-1F4F-B5F6-95DF1311EB84}" srcOrd="0" destOrd="0" presId="urn:microsoft.com/office/officeart/2008/layout/VerticalCurvedList"/>
    <dgm:cxn modelId="{82F81C73-59D6-B540-AA85-A587EA562CD6}" type="presOf" srcId="{6975B44C-E5BC-684D-9753-87CD47D851F9}" destId="{FB04EF1C-0688-4C4E-9A2B-FB998D73E091}" srcOrd="0" destOrd="0" presId="urn:microsoft.com/office/officeart/2008/layout/VerticalCurvedList"/>
    <dgm:cxn modelId="{70A24A73-1134-824A-9A6F-5E92F9059019}" srcId="{6975B44C-E5BC-684D-9753-87CD47D851F9}" destId="{44CABE0D-80D3-6A46-81E2-3335DFC7602E}" srcOrd="0" destOrd="0" parTransId="{59F3F78F-9FC2-184A-98F8-0792C81B1239}" sibTransId="{0D3293F1-2EBC-0140-8593-C42C2B878B18}"/>
    <dgm:cxn modelId="{4C382E9E-AFD4-9544-BF4C-FCAB3FBB2EC2}" srcId="{6975B44C-E5BC-684D-9753-87CD47D851F9}" destId="{CA74602E-4E3F-984A-AA9A-D553A86DEAB6}" srcOrd="1" destOrd="0" parTransId="{2A5DD3EB-5A53-4740-9777-8BF2D896665C}" sibTransId="{A9C0C976-9C48-A94E-B4D4-B382C6067CA3}"/>
    <dgm:cxn modelId="{215370A7-ED78-0446-82DE-C09EE34B2F9E}" srcId="{6975B44C-E5BC-684D-9753-87CD47D851F9}" destId="{5690AB5D-2314-CA41-9A13-52AEB27F425A}" srcOrd="4" destOrd="0" parTransId="{DD128530-186D-2E4E-B4A7-43ED7163BFD5}" sibTransId="{9FC56B8E-3AB6-CB48-BE3D-848607560BAB}"/>
    <dgm:cxn modelId="{39FABED7-EC23-3643-BED0-274AD7C5D8BF}" srcId="{6975B44C-E5BC-684D-9753-87CD47D851F9}" destId="{282B22AB-278A-554D-BE42-4883B3B9F79B}" srcOrd="3" destOrd="0" parTransId="{12C3E71C-3007-3042-923B-159D2C76C59D}" sibTransId="{C1B13D77-968E-3B4C-BEAC-DCAC8AA69D7E}"/>
    <dgm:cxn modelId="{215B79DC-63E9-C644-A4EB-9645B50F10E6}" type="presOf" srcId="{0A539F9D-600F-104A-A8FB-94688A38D394}" destId="{60CCC6D5-2CD3-0E48-9BD1-4F92885D7E0E}" srcOrd="0" destOrd="0" presId="urn:microsoft.com/office/officeart/2008/layout/VerticalCurvedList"/>
    <dgm:cxn modelId="{0FA785DE-B5BF-114D-870C-B5D8CCB5FE63}" srcId="{6975B44C-E5BC-684D-9753-87CD47D851F9}" destId="{788C17F2-AC63-FA41-BD67-8E489A2FF780}" srcOrd="5" destOrd="0" parTransId="{3285D39D-BFA1-1C42-BD02-0251920C0699}" sibTransId="{3C492FD1-6EF0-294B-AFEB-A9044DBBE5A4}"/>
    <dgm:cxn modelId="{D5BADAF8-289D-4848-9A1E-217FAEDE43F5}" type="presOf" srcId="{788C17F2-AC63-FA41-BD67-8E489A2FF780}" destId="{AEC0581F-96E5-544C-A300-19BCD68BFAD6}" srcOrd="0" destOrd="0" presId="urn:microsoft.com/office/officeart/2008/layout/VerticalCurvedList"/>
    <dgm:cxn modelId="{D9E999A3-102F-5B44-837D-0286537C5932}" type="presParOf" srcId="{FB04EF1C-0688-4C4E-9A2B-FB998D73E091}" destId="{E4525DDA-BA4F-754C-BAB8-35A724A2238B}" srcOrd="0" destOrd="0" presId="urn:microsoft.com/office/officeart/2008/layout/VerticalCurvedList"/>
    <dgm:cxn modelId="{8162A54D-B9AD-D74A-9E01-2D426FB25890}" type="presParOf" srcId="{E4525DDA-BA4F-754C-BAB8-35A724A2238B}" destId="{0C9CDC09-DAD9-8F40-814A-D8B6C92A3829}" srcOrd="0" destOrd="0" presId="urn:microsoft.com/office/officeart/2008/layout/VerticalCurvedList"/>
    <dgm:cxn modelId="{A6D68C47-1418-2541-ADEA-52B2B495B982}" type="presParOf" srcId="{0C9CDC09-DAD9-8F40-814A-D8B6C92A3829}" destId="{E222F6B2-8091-6E4D-A104-A1138109DD57}" srcOrd="0" destOrd="0" presId="urn:microsoft.com/office/officeart/2008/layout/VerticalCurvedList"/>
    <dgm:cxn modelId="{722CD82E-EDB4-DE40-852F-3E8ABD53FB8D}" type="presParOf" srcId="{0C9CDC09-DAD9-8F40-814A-D8B6C92A3829}" destId="{6CB2DC1F-53F8-364D-9544-8CC774225426}" srcOrd="1" destOrd="0" presId="urn:microsoft.com/office/officeart/2008/layout/VerticalCurvedList"/>
    <dgm:cxn modelId="{D1485BD8-48D0-9046-93F3-4FB39F5ACC55}" type="presParOf" srcId="{0C9CDC09-DAD9-8F40-814A-D8B6C92A3829}" destId="{AB7DA508-E385-2240-8853-5C0E439C9816}" srcOrd="2" destOrd="0" presId="urn:microsoft.com/office/officeart/2008/layout/VerticalCurvedList"/>
    <dgm:cxn modelId="{658961F2-00D2-F249-95A4-981B821DF87A}" type="presParOf" srcId="{0C9CDC09-DAD9-8F40-814A-D8B6C92A3829}" destId="{98141CE7-6F45-D54B-9B47-464F5EF3C854}" srcOrd="3" destOrd="0" presId="urn:microsoft.com/office/officeart/2008/layout/VerticalCurvedList"/>
    <dgm:cxn modelId="{97C47C05-17BD-624E-ACF2-3A208D77877B}" type="presParOf" srcId="{E4525DDA-BA4F-754C-BAB8-35A724A2238B}" destId="{7A7A4C54-7F54-BF43-B3B2-0420260A1C4F}" srcOrd="1" destOrd="0" presId="urn:microsoft.com/office/officeart/2008/layout/VerticalCurvedList"/>
    <dgm:cxn modelId="{CCA73113-06ED-1447-9D16-63D47676818F}" type="presParOf" srcId="{E4525DDA-BA4F-754C-BAB8-35A724A2238B}" destId="{4D8E8B8B-2DC8-2341-997A-EAF96901CFA1}" srcOrd="2" destOrd="0" presId="urn:microsoft.com/office/officeart/2008/layout/VerticalCurvedList"/>
    <dgm:cxn modelId="{36CACBBA-FDBB-0248-BE86-B925E6CF9C88}" type="presParOf" srcId="{4D8E8B8B-2DC8-2341-997A-EAF96901CFA1}" destId="{1542EAF3-A48B-6F4C-9428-C1D987BCFAE6}" srcOrd="0" destOrd="0" presId="urn:microsoft.com/office/officeart/2008/layout/VerticalCurvedList"/>
    <dgm:cxn modelId="{A555E762-6338-864F-BEF2-9A7DECCFE6F1}" type="presParOf" srcId="{E4525DDA-BA4F-754C-BAB8-35A724A2238B}" destId="{BE391DE4-66F9-274F-87A0-CD34366D84F6}" srcOrd="3" destOrd="0" presId="urn:microsoft.com/office/officeart/2008/layout/VerticalCurvedList"/>
    <dgm:cxn modelId="{761368D5-E297-984C-B356-AAAE55A7521A}" type="presParOf" srcId="{E4525DDA-BA4F-754C-BAB8-35A724A2238B}" destId="{14489FDE-1C34-5B4D-A6BC-E70C9CB58721}" srcOrd="4" destOrd="0" presId="urn:microsoft.com/office/officeart/2008/layout/VerticalCurvedList"/>
    <dgm:cxn modelId="{4C0EB991-2F94-CF47-B162-974472A1FBAE}" type="presParOf" srcId="{14489FDE-1C34-5B4D-A6BC-E70C9CB58721}" destId="{E592CA23-E41F-B24F-B4E1-45921D742D78}" srcOrd="0" destOrd="0" presId="urn:microsoft.com/office/officeart/2008/layout/VerticalCurvedList"/>
    <dgm:cxn modelId="{637D998F-B2A5-394F-90A9-4E491CB4D818}" type="presParOf" srcId="{E4525DDA-BA4F-754C-BAB8-35A724A2238B}" destId="{60CCC6D5-2CD3-0E48-9BD1-4F92885D7E0E}" srcOrd="5" destOrd="0" presId="urn:microsoft.com/office/officeart/2008/layout/VerticalCurvedList"/>
    <dgm:cxn modelId="{73116E10-3239-A946-A621-9247E59BEADC}" type="presParOf" srcId="{E4525DDA-BA4F-754C-BAB8-35A724A2238B}" destId="{7D71A7D9-974C-7142-8CE8-9EA90C6819E5}" srcOrd="6" destOrd="0" presId="urn:microsoft.com/office/officeart/2008/layout/VerticalCurvedList"/>
    <dgm:cxn modelId="{7198FC54-DF43-3A41-8BCD-090F1CE8BC66}" type="presParOf" srcId="{7D71A7D9-974C-7142-8CE8-9EA90C6819E5}" destId="{4E913D38-9809-484D-9440-D096C6548278}" srcOrd="0" destOrd="0" presId="urn:microsoft.com/office/officeart/2008/layout/VerticalCurvedList"/>
    <dgm:cxn modelId="{9399FE71-56C7-BE46-AFAC-EC996946BF81}" type="presParOf" srcId="{E4525DDA-BA4F-754C-BAB8-35A724A2238B}" destId="{F6DE245F-84B1-2C4B-969A-6A143E285EB8}" srcOrd="7" destOrd="0" presId="urn:microsoft.com/office/officeart/2008/layout/VerticalCurvedList"/>
    <dgm:cxn modelId="{CBB3044F-444E-E342-9A09-B329904C1455}" type="presParOf" srcId="{E4525DDA-BA4F-754C-BAB8-35A724A2238B}" destId="{48406760-1300-F148-A6E0-B92A9CDE6C0A}" srcOrd="8" destOrd="0" presId="urn:microsoft.com/office/officeart/2008/layout/VerticalCurvedList"/>
    <dgm:cxn modelId="{88BFA61B-0E3F-8742-B358-066B1CCDBE7A}" type="presParOf" srcId="{48406760-1300-F148-A6E0-B92A9CDE6C0A}" destId="{151C4B36-7766-A141-BAEE-696B03CB6824}" srcOrd="0" destOrd="0" presId="urn:microsoft.com/office/officeart/2008/layout/VerticalCurvedList"/>
    <dgm:cxn modelId="{D80E8924-CB26-5D4B-9BA6-67A70E0F8092}" type="presParOf" srcId="{E4525DDA-BA4F-754C-BAB8-35A724A2238B}" destId="{13628967-5029-1F4F-B5F6-95DF1311EB84}" srcOrd="9" destOrd="0" presId="urn:microsoft.com/office/officeart/2008/layout/VerticalCurvedList"/>
    <dgm:cxn modelId="{43F0591D-8D5F-664E-B240-C8B27243CBCC}" type="presParOf" srcId="{E4525DDA-BA4F-754C-BAB8-35A724A2238B}" destId="{9550151F-5600-044B-9453-6ABDAB17C61C}" srcOrd="10" destOrd="0" presId="urn:microsoft.com/office/officeart/2008/layout/VerticalCurvedList"/>
    <dgm:cxn modelId="{657D5F86-A9B4-9A40-8437-8A54780ABE92}" type="presParOf" srcId="{9550151F-5600-044B-9453-6ABDAB17C61C}" destId="{F0945522-55D8-644A-A15E-35580A1D9057}" srcOrd="0" destOrd="0" presId="urn:microsoft.com/office/officeart/2008/layout/VerticalCurvedList"/>
    <dgm:cxn modelId="{9A98A800-8E73-8C48-A037-9E71AF3A1902}" type="presParOf" srcId="{E4525DDA-BA4F-754C-BAB8-35A724A2238B}" destId="{AEC0581F-96E5-544C-A300-19BCD68BFAD6}" srcOrd="11" destOrd="0" presId="urn:microsoft.com/office/officeart/2008/layout/VerticalCurvedList"/>
    <dgm:cxn modelId="{77E05E24-6C99-064A-A041-1A8A454168C4}" type="presParOf" srcId="{E4525DDA-BA4F-754C-BAB8-35A724A2238B}" destId="{2485DB83-2457-F841-BFB8-B5D77AC9E307}" srcOrd="12" destOrd="0" presId="urn:microsoft.com/office/officeart/2008/layout/VerticalCurvedList"/>
    <dgm:cxn modelId="{2E113ADB-8CCA-624F-B9AC-61D1C409B121}" type="presParOf" srcId="{2485DB83-2457-F841-BFB8-B5D77AC9E307}" destId="{F9873517-7576-D745-824E-78506F820D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75B44C-E5BC-684D-9753-87CD47D851F9}" type="doc">
      <dgm:prSet loTypeId="urn:microsoft.com/office/officeart/2008/layout/VerticalCurvedList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4CABE0D-80D3-6A46-81E2-3335DFC7602E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Measurements transferable to the FD</a:t>
          </a:r>
        </a:p>
      </dgm:t>
    </dgm:pt>
    <dgm:pt modelId="{59F3F78F-9FC2-184A-98F8-0792C81B1239}" type="parTrans" cxnId="{70A24A73-1134-824A-9A6F-5E92F9059019}">
      <dgm:prSet/>
      <dgm:spPr/>
      <dgm:t>
        <a:bodyPr/>
        <a:lstStyle/>
        <a:p>
          <a:endParaRPr lang="en-US"/>
        </a:p>
      </dgm:t>
    </dgm:pt>
    <dgm:pt modelId="{0D3293F1-2EBC-0140-8593-C42C2B878B18}" type="sibTrans" cxnId="{70A24A73-1134-824A-9A6F-5E92F9059019}">
      <dgm:prSet/>
      <dgm:spPr/>
      <dgm:t>
        <a:bodyPr/>
        <a:lstStyle/>
        <a:p>
          <a:endParaRPr lang="en-US"/>
        </a:p>
      </dgm:t>
    </dgm:pt>
    <dgm:pt modelId="{CA74602E-4E3F-984A-AA9A-D553A86DEAB6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Constrain the cross-section model</a:t>
          </a:r>
        </a:p>
      </dgm:t>
    </dgm:pt>
    <dgm:pt modelId="{2A5DD3EB-5A53-4740-9777-8BF2D896665C}" type="parTrans" cxnId="{4C382E9E-AFD4-9544-BF4C-FCAB3FBB2EC2}">
      <dgm:prSet/>
      <dgm:spPr/>
      <dgm:t>
        <a:bodyPr/>
        <a:lstStyle/>
        <a:p>
          <a:endParaRPr lang="en-US"/>
        </a:p>
      </dgm:t>
    </dgm:pt>
    <dgm:pt modelId="{A9C0C976-9C48-A94E-B4D4-B382C6067CA3}" type="sibTrans" cxnId="{4C382E9E-AFD4-9544-BF4C-FCAB3FBB2EC2}">
      <dgm:prSet/>
      <dgm:spPr/>
      <dgm:t>
        <a:bodyPr/>
        <a:lstStyle/>
        <a:p>
          <a:endParaRPr lang="en-US"/>
        </a:p>
      </dgm:t>
    </dgm:pt>
    <dgm:pt modelId="{0A539F9D-600F-104A-A8FB-94688A38D394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 the neutrino flux</a:t>
          </a:r>
        </a:p>
      </dgm:t>
    </dgm:pt>
    <dgm:pt modelId="{A9566A76-764F-0849-83E6-4818276A877E}" type="parTrans" cxnId="{B8C47E4B-7DDA-B64E-97E8-494462D818CA}">
      <dgm:prSet/>
      <dgm:spPr/>
      <dgm:t>
        <a:bodyPr/>
        <a:lstStyle/>
        <a:p>
          <a:endParaRPr lang="en-US"/>
        </a:p>
      </dgm:t>
    </dgm:pt>
    <dgm:pt modelId="{74712638-AB0C-5D41-9346-9D196C70C67A}" type="sibTrans" cxnId="{B8C47E4B-7DDA-B64E-97E8-494462D818CA}">
      <dgm:prSet/>
      <dgm:spPr/>
      <dgm:t>
        <a:bodyPr/>
        <a:lstStyle/>
        <a:p>
          <a:endParaRPr lang="en-US"/>
        </a:p>
      </dgm:t>
    </dgm:pt>
    <dgm:pt modelId="{282B22AB-278A-554D-BE42-4883B3B9F79B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Obtain measurement with different fluxes</a:t>
          </a:r>
        </a:p>
      </dgm:t>
    </dgm:pt>
    <dgm:pt modelId="{12C3E71C-3007-3042-923B-159D2C76C59D}" type="parTrans" cxnId="{39FABED7-EC23-3643-BED0-274AD7C5D8BF}">
      <dgm:prSet/>
      <dgm:spPr/>
      <dgm:t>
        <a:bodyPr/>
        <a:lstStyle/>
        <a:p>
          <a:endParaRPr lang="en-US"/>
        </a:p>
      </dgm:t>
    </dgm:pt>
    <dgm:pt modelId="{C1B13D77-968E-3B4C-BEAC-DCAC8AA69D7E}" type="sibTrans" cxnId="{39FABED7-EC23-3643-BED0-274AD7C5D8BF}">
      <dgm:prSet/>
      <dgm:spPr/>
      <dgm:t>
        <a:bodyPr/>
        <a:lstStyle/>
        <a:p>
          <a:endParaRPr lang="en-US"/>
        </a:p>
      </dgm:t>
    </dgm:pt>
    <dgm:pt modelId="{5690AB5D-2314-CA41-9A13-52AEB27F425A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Monitor time variations of the neutrino beam</a:t>
          </a:r>
        </a:p>
      </dgm:t>
    </dgm:pt>
    <dgm:pt modelId="{DD128530-186D-2E4E-B4A7-43ED7163BFD5}" type="parTrans" cxnId="{215370A7-ED78-0446-82DE-C09EE34B2F9E}">
      <dgm:prSet/>
      <dgm:spPr/>
      <dgm:t>
        <a:bodyPr/>
        <a:lstStyle/>
        <a:p>
          <a:endParaRPr lang="en-US"/>
        </a:p>
      </dgm:t>
    </dgm:pt>
    <dgm:pt modelId="{9FC56B8E-3AB6-CB48-BE3D-848607560BAB}" type="sibTrans" cxnId="{215370A7-ED78-0446-82DE-C09EE34B2F9E}">
      <dgm:prSet/>
      <dgm:spPr/>
      <dgm:t>
        <a:bodyPr/>
        <a:lstStyle/>
        <a:p>
          <a:endParaRPr lang="en-US"/>
        </a:p>
      </dgm:t>
    </dgm:pt>
    <dgm:pt modelId="{788C17F2-AC63-FA41-BD67-8E489A2FF780}">
      <dgm:prSet/>
      <dgm:spPr/>
      <dgm:t>
        <a:bodyPr/>
        <a:lstStyle/>
        <a:p>
          <a:r>
            <a:rPr lang="en-US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Operate in high-rate environment</a:t>
          </a:r>
        </a:p>
      </dgm:t>
    </dgm:pt>
    <dgm:pt modelId="{3285D39D-BFA1-1C42-BD02-0251920C0699}" type="parTrans" cxnId="{0FA785DE-B5BF-114D-870C-B5D8CCB5FE63}">
      <dgm:prSet/>
      <dgm:spPr/>
      <dgm:t>
        <a:bodyPr/>
        <a:lstStyle/>
        <a:p>
          <a:endParaRPr lang="en-US"/>
        </a:p>
      </dgm:t>
    </dgm:pt>
    <dgm:pt modelId="{3C492FD1-6EF0-294B-AFEB-A9044DBBE5A4}" type="sibTrans" cxnId="{0FA785DE-B5BF-114D-870C-B5D8CCB5FE63}">
      <dgm:prSet/>
      <dgm:spPr/>
      <dgm:t>
        <a:bodyPr/>
        <a:lstStyle/>
        <a:p>
          <a:endParaRPr lang="en-US"/>
        </a:p>
      </dgm:t>
    </dgm:pt>
    <dgm:pt modelId="{FB04EF1C-0688-4C4E-9A2B-FB998D73E091}" type="pres">
      <dgm:prSet presAssocID="{6975B44C-E5BC-684D-9753-87CD47D851F9}" presName="Name0" presStyleCnt="0">
        <dgm:presLayoutVars>
          <dgm:chMax val="7"/>
          <dgm:chPref val="7"/>
          <dgm:dir/>
        </dgm:presLayoutVars>
      </dgm:prSet>
      <dgm:spPr/>
    </dgm:pt>
    <dgm:pt modelId="{E4525DDA-BA4F-754C-BAB8-35A724A2238B}" type="pres">
      <dgm:prSet presAssocID="{6975B44C-E5BC-684D-9753-87CD47D851F9}" presName="Name1" presStyleCnt="0"/>
      <dgm:spPr/>
    </dgm:pt>
    <dgm:pt modelId="{0C9CDC09-DAD9-8F40-814A-D8B6C92A3829}" type="pres">
      <dgm:prSet presAssocID="{6975B44C-E5BC-684D-9753-87CD47D851F9}" presName="cycle" presStyleCnt="0"/>
      <dgm:spPr/>
    </dgm:pt>
    <dgm:pt modelId="{E222F6B2-8091-6E4D-A104-A1138109DD57}" type="pres">
      <dgm:prSet presAssocID="{6975B44C-E5BC-684D-9753-87CD47D851F9}" presName="srcNode" presStyleLbl="node1" presStyleIdx="0" presStyleCnt="6"/>
      <dgm:spPr/>
    </dgm:pt>
    <dgm:pt modelId="{6CB2DC1F-53F8-364D-9544-8CC774225426}" type="pres">
      <dgm:prSet presAssocID="{6975B44C-E5BC-684D-9753-87CD47D851F9}" presName="conn" presStyleLbl="parChTrans1D2" presStyleIdx="0" presStyleCnt="1"/>
      <dgm:spPr/>
    </dgm:pt>
    <dgm:pt modelId="{AB7DA508-E385-2240-8853-5C0E439C9816}" type="pres">
      <dgm:prSet presAssocID="{6975B44C-E5BC-684D-9753-87CD47D851F9}" presName="extraNode" presStyleLbl="node1" presStyleIdx="0" presStyleCnt="6"/>
      <dgm:spPr/>
    </dgm:pt>
    <dgm:pt modelId="{98141CE7-6F45-D54B-9B47-464F5EF3C854}" type="pres">
      <dgm:prSet presAssocID="{6975B44C-E5BC-684D-9753-87CD47D851F9}" presName="dstNode" presStyleLbl="node1" presStyleIdx="0" presStyleCnt="6"/>
      <dgm:spPr/>
    </dgm:pt>
    <dgm:pt modelId="{3D389571-05C8-C54D-9DD6-441AB9A113E9}" type="pres">
      <dgm:prSet presAssocID="{44CABE0D-80D3-6A46-81E2-3335DFC7602E}" presName="text_1" presStyleLbl="node1" presStyleIdx="0" presStyleCnt="6">
        <dgm:presLayoutVars>
          <dgm:bulletEnabled val="1"/>
        </dgm:presLayoutVars>
      </dgm:prSet>
      <dgm:spPr/>
    </dgm:pt>
    <dgm:pt modelId="{8A954393-9632-3743-8A89-96A9037E065C}" type="pres">
      <dgm:prSet presAssocID="{44CABE0D-80D3-6A46-81E2-3335DFC7602E}" presName="accent_1" presStyleCnt="0"/>
      <dgm:spPr/>
    </dgm:pt>
    <dgm:pt modelId="{1542EAF3-A48B-6F4C-9428-C1D987BCFAE6}" type="pres">
      <dgm:prSet presAssocID="{44CABE0D-80D3-6A46-81E2-3335DFC7602E}" presName="accentRepeatNode" presStyleLbl="solidFgAcc1" presStyleIdx="0" presStyleCnt="6"/>
      <dgm:spPr/>
    </dgm:pt>
    <dgm:pt modelId="{B0D9F9C9-1C9F-CA4D-9F2F-6D6AACCB5089}" type="pres">
      <dgm:prSet presAssocID="{CA74602E-4E3F-984A-AA9A-D553A86DEAB6}" presName="text_2" presStyleLbl="node1" presStyleIdx="1" presStyleCnt="6">
        <dgm:presLayoutVars>
          <dgm:bulletEnabled val="1"/>
        </dgm:presLayoutVars>
      </dgm:prSet>
      <dgm:spPr/>
    </dgm:pt>
    <dgm:pt modelId="{6262416D-2CDB-6046-BD30-01BF3CC8F619}" type="pres">
      <dgm:prSet presAssocID="{CA74602E-4E3F-984A-AA9A-D553A86DEAB6}" presName="accent_2" presStyleCnt="0"/>
      <dgm:spPr/>
    </dgm:pt>
    <dgm:pt modelId="{E592CA23-E41F-B24F-B4E1-45921D742D78}" type="pres">
      <dgm:prSet presAssocID="{CA74602E-4E3F-984A-AA9A-D553A86DEAB6}" presName="accentRepeatNode" presStyleLbl="solidFgAcc1" presStyleIdx="1" presStyleCnt="6"/>
      <dgm:spPr/>
    </dgm:pt>
    <dgm:pt modelId="{1BA9EAEF-0643-F54E-A84D-D5514FFA54B5}" type="pres">
      <dgm:prSet presAssocID="{0A539F9D-600F-104A-A8FB-94688A38D394}" presName="text_3" presStyleLbl="node1" presStyleIdx="2" presStyleCnt="6">
        <dgm:presLayoutVars>
          <dgm:bulletEnabled val="1"/>
        </dgm:presLayoutVars>
      </dgm:prSet>
      <dgm:spPr/>
    </dgm:pt>
    <dgm:pt modelId="{9E1796E8-E123-3149-999D-C874F3B77842}" type="pres">
      <dgm:prSet presAssocID="{0A539F9D-600F-104A-A8FB-94688A38D394}" presName="accent_3" presStyleCnt="0"/>
      <dgm:spPr/>
    </dgm:pt>
    <dgm:pt modelId="{4E913D38-9809-484D-9440-D096C6548278}" type="pres">
      <dgm:prSet presAssocID="{0A539F9D-600F-104A-A8FB-94688A38D394}" presName="accentRepeatNode" presStyleLbl="solidFgAcc1" presStyleIdx="2" presStyleCnt="6"/>
      <dgm:spPr/>
    </dgm:pt>
    <dgm:pt modelId="{466EAAF3-4528-EB4F-A625-18D81C3D8F04}" type="pres">
      <dgm:prSet presAssocID="{282B22AB-278A-554D-BE42-4883B3B9F79B}" presName="text_4" presStyleLbl="node1" presStyleIdx="3" presStyleCnt="6">
        <dgm:presLayoutVars>
          <dgm:bulletEnabled val="1"/>
        </dgm:presLayoutVars>
      </dgm:prSet>
      <dgm:spPr/>
    </dgm:pt>
    <dgm:pt modelId="{52B16316-03CD-F046-8B5E-048EFFFB109C}" type="pres">
      <dgm:prSet presAssocID="{282B22AB-278A-554D-BE42-4883B3B9F79B}" presName="accent_4" presStyleCnt="0"/>
      <dgm:spPr/>
    </dgm:pt>
    <dgm:pt modelId="{151C4B36-7766-A141-BAEE-696B03CB6824}" type="pres">
      <dgm:prSet presAssocID="{282B22AB-278A-554D-BE42-4883B3B9F79B}" presName="accentRepeatNode" presStyleLbl="solidFgAcc1" presStyleIdx="3" presStyleCnt="6"/>
      <dgm:spPr/>
    </dgm:pt>
    <dgm:pt modelId="{0F32C81D-E8A8-B047-8ED7-605EC7186B96}" type="pres">
      <dgm:prSet presAssocID="{5690AB5D-2314-CA41-9A13-52AEB27F425A}" presName="text_5" presStyleLbl="node1" presStyleIdx="4" presStyleCnt="6">
        <dgm:presLayoutVars>
          <dgm:bulletEnabled val="1"/>
        </dgm:presLayoutVars>
      </dgm:prSet>
      <dgm:spPr/>
    </dgm:pt>
    <dgm:pt modelId="{3C8B75D9-9D8D-644A-BF02-F314303468C6}" type="pres">
      <dgm:prSet presAssocID="{5690AB5D-2314-CA41-9A13-52AEB27F425A}" presName="accent_5" presStyleCnt="0"/>
      <dgm:spPr/>
    </dgm:pt>
    <dgm:pt modelId="{F0945522-55D8-644A-A15E-35580A1D9057}" type="pres">
      <dgm:prSet presAssocID="{5690AB5D-2314-CA41-9A13-52AEB27F425A}" presName="accentRepeatNode" presStyleLbl="solidFgAcc1" presStyleIdx="4" presStyleCnt="6"/>
      <dgm:spPr/>
    </dgm:pt>
    <dgm:pt modelId="{178A0E6D-CA8C-D344-A706-898A61A205F4}" type="pres">
      <dgm:prSet presAssocID="{788C17F2-AC63-FA41-BD67-8E489A2FF780}" presName="text_6" presStyleLbl="node1" presStyleIdx="5" presStyleCnt="6">
        <dgm:presLayoutVars>
          <dgm:bulletEnabled val="1"/>
        </dgm:presLayoutVars>
      </dgm:prSet>
      <dgm:spPr/>
    </dgm:pt>
    <dgm:pt modelId="{7064309E-0B64-504B-BD2D-4049E4B05E5A}" type="pres">
      <dgm:prSet presAssocID="{788C17F2-AC63-FA41-BD67-8E489A2FF780}" presName="accent_6" presStyleCnt="0"/>
      <dgm:spPr/>
    </dgm:pt>
    <dgm:pt modelId="{F9873517-7576-D745-824E-78506F820D05}" type="pres">
      <dgm:prSet presAssocID="{788C17F2-AC63-FA41-BD67-8E489A2FF780}" presName="accentRepeatNode" presStyleLbl="solidFgAcc1" presStyleIdx="5" presStyleCnt="6"/>
      <dgm:spPr/>
    </dgm:pt>
  </dgm:ptLst>
  <dgm:cxnLst>
    <dgm:cxn modelId="{8A4AA509-A998-D64E-8A11-3589CE1BC61E}" type="presOf" srcId="{788C17F2-AC63-FA41-BD67-8E489A2FF780}" destId="{178A0E6D-CA8C-D344-A706-898A61A205F4}" srcOrd="0" destOrd="0" presId="urn:microsoft.com/office/officeart/2008/layout/VerticalCurvedList"/>
    <dgm:cxn modelId="{77B0700A-0A72-274F-B3F4-7FDCD11EF306}" type="presOf" srcId="{5690AB5D-2314-CA41-9A13-52AEB27F425A}" destId="{0F32C81D-E8A8-B047-8ED7-605EC7186B96}" srcOrd="0" destOrd="0" presId="urn:microsoft.com/office/officeart/2008/layout/VerticalCurvedList"/>
    <dgm:cxn modelId="{B8C47E4B-7DDA-B64E-97E8-494462D818CA}" srcId="{6975B44C-E5BC-684D-9753-87CD47D851F9}" destId="{0A539F9D-600F-104A-A8FB-94688A38D394}" srcOrd="2" destOrd="0" parTransId="{A9566A76-764F-0849-83E6-4818276A877E}" sibTransId="{74712638-AB0C-5D41-9346-9D196C70C67A}"/>
    <dgm:cxn modelId="{82F81C73-59D6-B540-AA85-A587EA562CD6}" type="presOf" srcId="{6975B44C-E5BC-684D-9753-87CD47D851F9}" destId="{FB04EF1C-0688-4C4E-9A2B-FB998D73E091}" srcOrd="0" destOrd="0" presId="urn:microsoft.com/office/officeart/2008/layout/VerticalCurvedList"/>
    <dgm:cxn modelId="{70A24A73-1134-824A-9A6F-5E92F9059019}" srcId="{6975B44C-E5BC-684D-9753-87CD47D851F9}" destId="{44CABE0D-80D3-6A46-81E2-3335DFC7602E}" srcOrd="0" destOrd="0" parTransId="{59F3F78F-9FC2-184A-98F8-0792C81B1239}" sibTransId="{0D3293F1-2EBC-0140-8593-C42C2B878B18}"/>
    <dgm:cxn modelId="{4C382E9E-AFD4-9544-BF4C-FCAB3FBB2EC2}" srcId="{6975B44C-E5BC-684D-9753-87CD47D851F9}" destId="{CA74602E-4E3F-984A-AA9A-D553A86DEAB6}" srcOrd="1" destOrd="0" parTransId="{2A5DD3EB-5A53-4740-9777-8BF2D896665C}" sibTransId="{A9C0C976-9C48-A94E-B4D4-B382C6067CA3}"/>
    <dgm:cxn modelId="{0D230FA5-12CC-8D49-9C6A-C1148D3208D5}" type="presOf" srcId="{282B22AB-278A-554D-BE42-4883B3B9F79B}" destId="{466EAAF3-4528-EB4F-A625-18D81C3D8F04}" srcOrd="0" destOrd="0" presId="urn:microsoft.com/office/officeart/2008/layout/VerticalCurvedList"/>
    <dgm:cxn modelId="{215370A7-ED78-0446-82DE-C09EE34B2F9E}" srcId="{6975B44C-E5BC-684D-9753-87CD47D851F9}" destId="{5690AB5D-2314-CA41-9A13-52AEB27F425A}" srcOrd="4" destOrd="0" parTransId="{DD128530-186D-2E4E-B4A7-43ED7163BFD5}" sibTransId="{9FC56B8E-3AB6-CB48-BE3D-848607560BAB}"/>
    <dgm:cxn modelId="{5191D2B9-34F3-F147-A7BC-2E1DAE528982}" type="presOf" srcId="{CA74602E-4E3F-984A-AA9A-D553A86DEAB6}" destId="{B0D9F9C9-1C9F-CA4D-9F2F-6D6AACCB5089}" srcOrd="0" destOrd="0" presId="urn:microsoft.com/office/officeart/2008/layout/VerticalCurvedList"/>
    <dgm:cxn modelId="{AC42A8BA-C31C-E64F-A7DC-6EFBE41DCF8A}" type="presOf" srcId="{44CABE0D-80D3-6A46-81E2-3335DFC7602E}" destId="{3D389571-05C8-C54D-9DD6-441AB9A113E9}" srcOrd="0" destOrd="0" presId="urn:microsoft.com/office/officeart/2008/layout/VerticalCurvedList"/>
    <dgm:cxn modelId="{7CCB7EBE-04B2-1847-9ADC-832905DAA4D9}" type="presOf" srcId="{0A539F9D-600F-104A-A8FB-94688A38D394}" destId="{1BA9EAEF-0643-F54E-A84D-D5514FFA54B5}" srcOrd="0" destOrd="0" presId="urn:microsoft.com/office/officeart/2008/layout/VerticalCurvedList"/>
    <dgm:cxn modelId="{39FABED7-EC23-3643-BED0-274AD7C5D8BF}" srcId="{6975B44C-E5BC-684D-9753-87CD47D851F9}" destId="{282B22AB-278A-554D-BE42-4883B3B9F79B}" srcOrd="3" destOrd="0" parTransId="{12C3E71C-3007-3042-923B-159D2C76C59D}" sibTransId="{C1B13D77-968E-3B4C-BEAC-DCAC8AA69D7E}"/>
    <dgm:cxn modelId="{0FA785DE-B5BF-114D-870C-B5D8CCB5FE63}" srcId="{6975B44C-E5BC-684D-9753-87CD47D851F9}" destId="{788C17F2-AC63-FA41-BD67-8E489A2FF780}" srcOrd="5" destOrd="0" parTransId="{3285D39D-BFA1-1C42-BD02-0251920C0699}" sibTransId="{3C492FD1-6EF0-294B-AFEB-A9044DBBE5A4}"/>
    <dgm:cxn modelId="{9D4B95DE-3AA4-1743-B8E7-E364E8C02752}" type="presOf" srcId="{0D3293F1-2EBC-0140-8593-C42C2B878B18}" destId="{6CB2DC1F-53F8-364D-9544-8CC774225426}" srcOrd="0" destOrd="0" presId="urn:microsoft.com/office/officeart/2008/layout/VerticalCurvedList"/>
    <dgm:cxn modelId="{D9E999A3-102F-5B44-837D-0286537C5932}" type="presParOf" srcId="{FB04EF1C-0688-4C4E-9A2B-FB998D73E091}" destId="{E4525DDA-BA4F-754C-BAB8-35A724A2238B}" srcOrd="0" destOrd="0" presId="urn:microsoft.com/office/officeart/2008/layout/VerticalCurvedList"/>
    <dgm:cxn modelId="{8162A54D-B9AD-D74A-9E01-2D426FB25890}" type="presParOf" srcId="{E4525DDA-BA4F-754C-BAB8-35A724A2238B}" destId="{0C9CDC09-DAD9-8F40-814A-D8B6C92A3829}" srcOrd="0" destOrd="0" presId="urn:microsoft.com/office/officeart/2008/layout/VerticalCurvedList"/>
    <dgm:cxn modelId="{A6D68C47-1418-2541-ADEA-52B2B495B982}" type="presParOf" srcId="{0C9CDC09-DAD9-8F40-814A-D8B6C92A3829}" destId="{E222F6B2-8091-6E4D-A104-A1138109DD57}" srcOrd="0" destOrd="0" presId="urn:microsoft.com/office/officeart/2008/layout/VerticalCurvedList"/>
    <dgm:cxn modelId="{722CD82E-EDB4-DE40-852F-3E8ABD53FB8D}" type="presParOf" srcId="{0C9CDC09-DAD9-8F40-814A-D8B6C92A3829}" destId="{6CB2DC1F-53F8-364D-9544-8CC774225426}" srcOrd="1" destOrd="0" presId="urn:microsoft.com/office/officeart/2008/layout/VerticalCurvedList"/>
    <dgm:cxn modelId="{D1485BD8-48D0-9046-93F3-4FB39F5ACC55}" type="presParOf" srcId="{0C9CDC09-DAD9-8F40-814A-D8B6C92A3829}" destId="{AB7DA508-E385-2240-8853-5C0E439C9816}" srcOrd="2" destOrd="0" presId="urn:microsoft.com/office/officeart/2008/layout/VerticalCurvedList"/>
    <dgm:cxn modelId="{658961F2-00D2-F249-95A4-981B821DF87A}" type="presParOf" srcId="{0C9CDC09-DAD9-8F40-814A-D8B6C92A3829}" destId="{98141CE7-6F45-D54B-9B47-464F5EF3C854}" srcOrd="3" destOrd="0" presId="urn:microsoft.com/office/officeart/2008/layout/VerticalCurvedList"/>
    <dgm:cxn modelId="{B7668742-2290-5F46-A224-6C2D5F4844F1}" type="presParOf" srcId="{E4525DDA-BA4F-754C-BAB8-35A724A2238B}" destId="{3D389571-05C8-C54D-9DD6-441AB9A113E9}" srcOrd="1" destOrd="0" presId="urn:microsoft.com/office/officeart/2008/layout/VerticalCurvedList"/>
    <dgm:cxn modelId="{5689A27D-AA71-604B-83B0-673EAD2FE944}" type="presParOf" srcId="{E4525DDA-BA4F-754C-BAB8-35A724A2238B}" destId="{8A954393-9632-3743-8A89-96A9037E065C}" srcOrd="2" destOrd="0" presId="urn:microsoft.com/office/officeart/2008/layout/VerticalCurvedList"/>
    <dgm:cxn modelId="{FDAD75CD-5C3A-F94C-A278-457F2FA177B3}" type="presParOf" srcId="{8A954393-9632-3743-8A89-96A9037E065C}" destId="{1542EAF3-A48B-6F4C-9428-C1D987BCFAE6}" srcOrd="0" destOrd="0" presId="urn:microsoft.com/office/officeart/2008/layout/VerticalCurvedList"/>
    <dgm:cxn modelId="{32018051-5551-5E4B-BF90-57E1EE5C3C8C}" type="presParOf" srcId="{E4525DDA-BA4F-754C-BAB8-35A724A2238B}" destId="{B0D9F9C9-1C9F-CA4D-9F2F-6D6AACCB5089}" srcOrd="3" destOrd="0" presId="urn:microsoft.com/office/officeart/2008/layout/VerticalCurvedList"/>
    <dgm:cxn modelId="{5E2D14CF-BD7C-0D4A-B332-3D6D86A55D65}" type="presParOf" srcId="{E4525DDA-BA4F-754C-BAB8-35A724A2238B}" destId="{6262416D-2CDB-6046-BD30-01BF3CC8F619}" srcOrd="4" destOrd="0" presId="urn:microsoft.com/office/officeart/2008/layout/VerticalCurvedList"/>
    <dgm:cxn modelId="{7EE9C398-7393-5547-BEC9-22AFE4D28D74}" type="presParOf" srcId="{6262416D-2CDB-6046-BD30-01BF3CC8F619}" destId="{E592CA23-E41F-B24F-B4E1-45921D742D78}" srcOrd="0" destOrd="0" presId="urn:microsoft.com/office/officeart/2008/layout/VerticalCurvedList"/>
    <dgm:cxn modelId="{F0C11784-15D0-F344-B9DE-9619BA639455}" type="presParOf" srcId="{E4525DDA-BA4F-754C-BAB8-35A724A2238B}" destId="{1BA9EAEF-0643-F54E-A84D-D5514FFA54B5}" srcOrd="5" destOrd="0" presId="urn:microsoft.com/office/officeart/2008/layout/VerticalCurvedList"/>
    <dgm:cxn modelId="{555BCE4C-517F-4D4C-BCD0-1D94C8AB2D51}" type="presParOf" srcId="{E4525DDA-BA4F-754C-BAB8-35A724A2238B}" destId="{9E1796E8-E123-3149-999D-C874F3B77842}" srcOrd="6" destOrd="0" presId="urn:microsoft.com/office/officeart/2008/layout/VerticalCurvedList"/>
    <dgm:cxn modelId="{7DDA00D7-93D8-7241-891C-80DB23E06572}" type="presParOf" srcId="{9E1796E8-E123-3149-999D-C874F3B77842}" destId="{4E913D38-9809-484D-9440-D096C6548278}" srcOrd="0" destOrd="0" presId="urn:microsoft.com/office/officeart/2008/layout/VerticalCurvedList"/>
    <dgm:cxn modelId="{48B707FC-9340-6741-BFAB-C6E977DDB13E}" type="presParOf" srcId="{E4525DDA-BA4F-754C-BAB8-35A724A2238B}" destId="{466EAAF3-4528-EB4F-A625-18D81C3D8F04}" srcOrd="7" destOrd="0" presId="urn:microsoft.com/office/officeart/2008/layout/VerticalCurvedList"/>
    <dgm:cxn modelId="{EB039232-C39B-7940-9D21-1C6B96F90ADA}" type="presParOf" srcId="{E4525DDA-BA4F-754C-BAB8-35A724A2238B}" destId="{52B16316-03CD-F046-8B5E-048EFFFB109C}" srcOrd="8" destOrd="0" presId="urn:microsoft.com/office/officeart/2008/layout/VerticalCurvedList"/>
    <dgm:cxn modelId="{DDB1FCB0-B53E-7848-AB44-08C7D94280F0}" type="presParOf" srcId="{52B16316-03CD-F046-8B5E-048EFFFB109C}" destId="{151C4B36-7766-A141-BAEE-696B03CB6824}" srcOrd="0" destOrd="0" presId="urn:microsoft.com/office/officeart/2008/layout/VerticalCurvedList"/>
    <dgm:cxn modelId="{0E48E00C-CE6D-754F-B0BF-144B069CC24F}" type="presParOf" srcId="{E4525DDA-BA4F-754C-BAB8-35A724A2238B}" destId="{0F32C81D-E8A8-B047-8ED7-605EC7186B96}" srcOrd="9" destOrd="0" presId="urn:microsoft.com/office/officeart/2008/layout/VerticalCurvedList"/>
    <dgm:cxn modelId="{42142A2D-D5F8-1340-A878-DCF13D5E44A1}" type="presParOf" srcId="{E4525DDA-BA4F-754C-BAB8-35A724A2238B}" destId="{3C8B75D9-9D8D-644A-BF02-F314303468C6}" srcOrd="10" destOrd="0" presId="urn:microsoft.com/office/officeart/2008/layout/VerticalCurvedList"/>
    <dgm:cxn modelId="{9D5F5087-42BB-B247-929B-90735849388D}" type="presParOf" srcId="{3C8B75D9-9D8D-644A-BF02-F314303468C6}" destId="{F0945522-55D8-644A-A15E-35580A1D9057}" srcOrd="0" destOrd="0" presId="urn:microsoft.com/office/officeart/2008/layout/VerticalCurvedList"/>
    <dgm:cxn modelId="{01153001-B5B2-7044-B76C-20F010DA50D4}" type="presParOf" srcId="{E4525DDA-BA4F-754C-BAB8-35A724A2238B}" destId="{178A0E6D-CA8C-D344-A706-898A61A205F4}" srcOrd="11" destOrd="0" presId="urn:microsoft.com/office/officeart/2008/layout/VerticalCurvedList"/>
    <dgm:cxn modelId="{D3D030BB-E9D8-6640-8475-4F801C80495E}" type="presParOf" srcId="{E4525DDA-BA4F-754C-BAB8-35A724A2238B}" destId="{7064309E-0B64-504B-BD2D-4049E4B05E5A}" srcOrd="12" destOrd="0" presId="urn:microsoft.com/office/officeart/2008/layout/VerticalCurvedList"/>
    <dgm:cxn modelId="{82A104E0-F7A7-084D-8C5B-041CFD140F5C}" type="presParOf" srcId="{7064309E-0B64-504B-BD2D-4049E4B05E5A}" destId="{F9873517-7576-D745-824E-78506F820D0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AD165FC-5855-3A40-A864-8DEE4D6B8686}" type="doc">
      <dgm:prSet loTypeId="urn:microsoft.com/office/officeart/2005/8/layout/StepDownProcess" loCatId="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B050D742-485C-BD40-BE9C-FF41ECA77D60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2018-2020</a:t>
          </a:r>
        </a:p>
      </dgm:t>
    </dgm:pt>
    <dgm:pt modelId="{D0ED8A31-0150-9B47-A4D2-9A344C11C73F}" type="parTrans" cxnId="{302C8E17-01A5-DB40-81EB-B7E72B140965}">
      <dgm:prSet/>
      <dgm:spPr/>
      <dgm:t>
        <a:bodyPr/>
        <a:lstStyle/>
        <a:p>
          <a:endParaRPr lang="en-US"/>
        </a:p>
      </dgm:t>
    </dgm:pt>
    <dgm:pt modelId="{1EDD4BBF-A733-0F4E-8C47-B725DC0755B4}" type="sibTrans" cxnId="{302C8E17-01A5-DB40-81EB-B7E72B140965}">
      <dgm:prSet/>
      <dgm:spPr/>
      <dgm:t>
        <a:bodyPr/>
        <a:lstStyle/>
        <a:p>
          <a:endParaRPr lang="en-US"/>
        </a:p>
      </dgm:t>
    </dgm:pt>
    <dgm:pt modelId="{EA164D34-58BF-4B41-955A-4EBB6BFA45BB}">
      <dgm:prSet phldrT="[Text]" custT="1"/>
      <dgm:spPr/>
      <dgm:t>
        <a:bodyPr/>
        <a:lstStyle/>
        <a:p>
          <a:r>
            <a:rPr lang="en-US" sz="1200" dirty="0">
              <a:latin typeface="News Gothic MT" panose="020B0503020103020203" pitchFamily="34" charset="0"/>
            </a:rPr>
            <a:t>Demonstration of individual novel technologies</a:t>
          </a:r>
        </a:p>
      </dgm:t>
    </dgm:pt>
    <dgm:pt modelId="{BE9C1072-89BC-4D40-A723-D81A00680CC4}" type="parTrans" cxnId="{3B94D6B1-F611-0D4E-BBB6-89E35DACCD01}">
      <dgm:prSet/>
      <dgm:spPr/>
      <dgm:t>
        <a:bodyPr/>
        <a:lstStyle/>
        <a:p>
          <a:endParaRPr lang="en-US"/>
        </a:p>
      </dgm:t>
    </dgm:pt>
    <dgm:pt modelId="{2F931587-D6E5-DD44-820D-DB48700D4FF1}" type="sibTrans" cxnId="{3B94D6B1-F611-0D4E-BBB6-89E35DACCD01}">
      <dgm:prSet/>
      <dgm:spPr/>
      <dgm:t>
        <a:bodyPr/>
        <a:lstStyle/>
        <a:p>
          <a:endParaRPr lang="en-US"/>
        </a:p>
      </dgm:t>
    </dgm:pt>
    <dgm:pt modelId="{DDFE3931-5409-1C4A-B04B-0BF5927FA279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2020</a:t>
          </a:r>
        </a:p>
      </dgm:t>
    </dgm:pt>
    <dgm:pt modelId="{3707DFBD-73AF-384F-A6AF-0D6EE622FCF4}" type="parTrans" cxnId="{BD5E51B1-0C3A-4F4D-B70B-CBB5816EEE1B}">
      <dgm:prSet/>
      <dgm:spPr/>
      <dgm:t>
        <a:bodyPr/>
        <a:lstStyle/>
        <a:p>
          <a:endParaRPr lang="en-US"/>
        </a:p>
      </dgm:t>
    </dgm:pt>
    <dgm:pt modelId="{14DF0672-D1F9-EB4A-9423-ADCA5E5CE582}" type="sibTrans" cxnId="{BD5E51B1-0C3A-4F4D-B70B-CBB5816EEE1B}">
      <dgm:prSet/>
      <dgm:spPr/>
      <dgm:t>
        <a:bodyPr/>
        <a:lstStyle/>
        <a:p>
          <a:endParaRPr lang="en-US"/>
        </a:p>
      </dgm:t>
    </dgm:pt>
    <dgm:pt modelId="{96D5940C-18DA-534A-A96F-753F854CFBE9}">
      <dgm:prSet phldrT="[Text]" custT="1"/>
      <dgm:spPr/>
      <dgm:t>
        <a:bodyPr/>
        <a:lstStyle/>
        <a:p>
          <a:r>
            <a:rPr lang="en-US" sz="1200" dirty="0">
              <a:latin typeface="News Gothic MT" panose="020B0503020103020203" pitchFamily="34" charset="0"/>
            </a:rPr>
            <a:t>Single cube prototypes: first combined test of charge readout and light readout systems</a:t>
          </a:r>
        </a:p>
      </dgm:t>
    </dgm:pt>
    <dgm:pt modelId="{1DD7A726-1433-7145-8FB8-32013F6E02EB}" type="parTrans" cxnId="{49AD3594-AF95-3F4F-9D42-C03AFCAAA9EA}">
      <dgm:prSet/>
      <dgm:spPr/>
      <dgm:t>
        <a:bodyPr/>
        <a:lstStyle/>
        <a:p>
          <a:endParaRPr lang="en-US"/>
        </a:p>
      </dgm:t>
    </dgm:pt>
    <dgm:pt modelId="{16EEDA4E-16E8-4144-9F05-5E46CE368118}" type="sibTrans" cxnId="{49AD3594-AF95-3F4F-9D42-C03AFCAAA9EA}">
      <dgm:prSet/>
      <dgm:spPr/>
      <dgm:t>
        <a:bodyPr/>
        <a:lstStyle/>
        <a:p>
          <a:endParaRPr lang="en-US"/>
        </a:p>
      </dgm:t>
    </dgm:pt>
    <dgm:pt modelId="{F09915EE-E4D2-2242-AD14-FF7EA08FCFA0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2021-2022</a:t>
          </a:r>
        </a:p>
      </dgm:t>
    </dgm:pt>
    <dgm:pt modelId="{46B2235F-98EB-0E46-9C19-8DA0A47A3026}" type="parTrans" cxnId="{5F4F94FC-73D1-C44D-9526-CFF5E350A0C4}">
      <dgm:prSet/>
      <dgm:spPr/>
      <dgm:t>
        <a:bodyPr/>
        <a:lstStyle/>
        <a:p>
          <a:endParaRPr lang="en-US"/>
        </a:p>
      </dgm:t>
    </dgm:pt>
    <dgm:pt modelId="{DF756C51-9DF9-A34D-869A-C249FB605714}" type="sibTrans" cxnId="{5F4F94FC-73D1-C44D-9526-CFF5E350A0C4}">
      <dgm:prSet/>
      <dgm:spPr/>
      <dgm:t>
        <a:bodyPr/>
        <a:lstStyle/>
        <a:p>
          <a:endParaRPr lang="en-US"/>
        </a:p>
      </dgm:t>
    </dgm:pt>
    <dgm:pt modelId="{422DB325-840E-ED4D-801A-E891586E8988}">
      <dgm:prSet phldrT="[Text]" custT="1"/>
      <dgm:spPr/>
      <dgm:t>
        <a:bodyPr/>
        <a:lstStyle/>
        <a:p>
          <a:r>
            <a:rPr lang="en-US" sz="1200" dirty="0">
              <a:latin typeface="News Gothic MT" panose="020B0503020103020203" pitchFamily="34" charset="0"/>
            </a:rPr>
            <a:t>Single modules : Ton-scale, fully-integrated prototype of ND-LAr module (Next Slides)</a:t>
          </a:r>
        </a:p>
      </dgm:t>
    </dgm:pt>
    <dgm:pt modelId="{559AADF9-6173-0441-AE9D-4FABC009807D}" type="parTrans" cxnId="{2DD837CD-806B-0A4B-81F2-5C435201B36E}">
      <dgm:prSet/>
      <dgm:spPr/>
      <dgm:t>
        <a:bodyPr/>
        <a:lstStyle/>
        <a:p>
          <a:endParaRPr lang="en-US"/>
        </a:p>
      </dgm:t>
    </dgm:pt>
    <dgm:pt modelId="{CF6375AF-0249-7F42-98C7-FDC79E18D9FC}" type="sibTrans" cxnId="{2DD837CD-806B-0A4B-81F2-5C435201B36E}">
      <dgm:prSet/>
      <dgm:spPr/>
      <dgm:t>
        <a:bodyPr/>
        <a:lstStyle/>
        <a:p>
          <a:endParaRPr lang="en-US"/>
        </a:p>
      </dgm:t>
    </dgm:pt>
    <dgm:pt modelId="{49B3403F-53E1-C044-BB67-96EA8C5E8F96}">
      <dgm:prSet phldrT="[Text]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2022-2023</a:t>
          </a:r>
        </a:p>
      </dgm:t>
    </dgm:pt>
    <dgm:pt modelId="{161A1C6B-CF11-7B4D-A3DF-6C21D71D81AC}" type="parTrans" cxnId="{8B06F0B5-D043-7F4C-9215-A774B5DB1279}">
      <dgm:prSet/>
      <dgm:spPr/>
      <dgm:t>
        <a:bodyPr/>
        <a:lstStyle/>
        <a:p>
          <a:endParaRPr lang="en-US"/>
        </a:p>
      </dgm:t>
    </dgm:pt>
    <dgm:pt modelId="{5090E0E6-80EE-624B-B734-422CE97B4C21}" type="sibTrans" cxnId="{8B06F0B5-D043-7F4C-9215-A774B5DB1279}">
      <dgm:prSet/>
      <dgm:spPr/>
      <dgm:t>
        <a:bodyPr/>
        <a:lstStyle/>
        <a:p>
          <a:endParaRPr lang="en-US"/>
        </a:p>
      </dgm:t>
    </dgm:pt>
    <dgm:pt modelId="{0CE69F12-258F-0E45-8F04-5BFF7E319DEC}">
      <dgm:prSet phldrT="[Text]" custT="1"/>
      <dgm:spPr/>
      <dgm:t>
        <a:bodyPr/>
        <a:lstStyle/>
        <a:p>
          <a:r>
            <a:rPr lang="en-US" sz="1200" dirty="0">
              <a:latin typeface="News Gothic MT" panose="020B0503020103020203" pitchFamily="34" charset="0"/>
            </a:rPr>
            <a:t>2x2 demonstrator from four single modules in the neutrino beam at Fermilab: ProtoDUNE ND (discussed ahead!)</a:t>
          </a:r>
        </a:p>
      </dgm:t>
    </dgm:pt>
    <dgm:pt modelId="{74437B4A-4255-784B-98D3-BD75757C6F82}" type="sibTrans" cxnId="{A8F9A158-8E10-6E45-A393-D00AEEC4B4B9}">
      <dgm:prSet/>
      <dgm:spPr/>
      <dgm:t>
        <a:bodyPr/>
        <a:lstStyle/>
        <a:p>
          <a:endParaRPr lang="en-US"/>
        </a:p>
      </dgm:t>
    </dgm:pt>
    <dgm:pt modelId="{EA5BE32B-0997-FD40-8948-C3313615A84D}" type="parTrans" cxnId="{A8F9A158-8E10-6E45-A393-D00AEEC4B4B9}">
      <dgm:prSet/>
      <dgm:spPr/>
      <dgm:t>
        <a:bodyPr/>
        <a:lstStyle/>
        <a:p>
          <a:endParaRPr lang="en-US"/>
        </a:p>
      </dgm:t>
    </dgm:pt>
    <dgm:pt modelId="{81DB2386-A56B-A24F-8BFD-D0750F9CA915}" type="pres">
      <dgm:prSet presAssocID="{BAD165FC-5855-3A40-A864-8DEE4D6B8686}" presName="rootnode" presStyleCnt="0">
        <dgm:presLayoutVars>
          <dgm:chMax/>
          <dgm:chPref/>
          <dgm:dir/>
          <dgm:animLvl val="lvl"/>
        </dgm:presLayoutVars>
      </dgm:prSet>
      <dgm:spPr/>
    </dgm:pt>
    <dgm:pt modelId="{A6D7AEB0-ADAB-054C-A15E-456574D2F81B}" type="pres">
      <dgm:prSet presAssocID="{B050D742-485C-BD40-BE9C-FF41ECA77D60}" presName="composite" presStyleCnt="0"/>
      <dgm:spPr/>
    </dgm:pt>
    <dgm:pt modelId="{D335D6B5-A792-A243-BCD3-59B365A29B87}" type="pres">
      <dgm:prSet presAssocID="{B050D742-485C-BD40-BE9C-FF41ECA77D60}" presName="bentUpArrow1" presStyleLbl="alignImgPlace1" presStyleIdx="0" presStyleCnt="3" custScaleX="95590" custScaleY="173052" custLinFactNeighborX="60784" custLinFactNeighborY="-26491"/>
      <dgm:spPr/>
    </dgm:pt>
    <dgm:pt modelId="{948D0230-9FCB-BE40-9DED-9EE6546598B1}" type="pres">
      <dgm:prSet presAssocID="{B050D742-485C-BD40-BE9C-FF41ECA77D60}" presName="ParentText" presStyleLbl="node1" presStyleIdx="0" presStyleCnt="4" custScaleY="37237" custLinFactNeighborX="11611" custLinFactNeighborY="1914">
        <dgm:presLayoutVars>
          <dgm:chMax val="1"/>
          <dgm:chPref val="1"/>
          <dgm:bulletEnabled val="1"/>
        </dgm:presLayoutVars>
      </dgm:prSet>
      <dgm:spPr/>
    </dgm:pt>
    <dgm:pt modelId="{7CF8F25E-9F38-1141-A42A-C3AA33EE01A6}" type="pres">
      <dgm:prSet presAssocID="{B050D742-485C-BD40-BE9C-FF41ECA77D60}" presName="ChildText" presStyleLbl="revTx" presStyleIdx="0" presStyleCnt="4" custScaleX="354829" custLinFactX="41581" custLinFactNeighborX="100000" custLinFactNeighborY="4288">
        <dgm:presLayoutVars>
          <dgm:chMax val="0"/>
          <dgm:chPref val="0"/>
          <dgm:bulletEnabled val="1"/>
        </dgm:presLayoutVars>
      </dgm:prSet>
      <dgm:spPr/>
    </dgm:pt>
    <dgm:pt modelId="{39894F5A-2AE0-5448-86B2-E338C8E26497}" type="pres">
      <dgm:prSet presAssocID="{1EDD4BBF-A733-0F4E-8C47-B725DC0755B4}" presName="sibTrans" presStyleCnt="0"/>
      <dgm:spPr/>
    </dgm:pt>
    <dgm:pt modelId="{4297696D-61E8-2241-8C0D-DDE531857570}" type="pres">
      <dgm:prSet presAssocID="{DDFE3931-5409-1C4A-B04B-0BF5927FA279}" presName="composite" presStyleCnt="0"/>
      <dgm:spPr/>
    </dgm:pt>
    <dgm:pt modelId="{2D90B64E-B4C2-B246-A5BD-9A552006DB2A}" type="pres">
      <dgm:prSet presAssocID="{DDFE3931-5409-1C4A-B04B-0BF5927FA279}" presName="bentUpArrow1" presStyleLbl="alignImgPlace1" presStyleIdx="1" presStyleCnt="3" custScaleX="79655" custScaleY="161733" custLinFactNeighborX="28268" custLinFactNeighborY="-47948"/>
      <dgm:spPr/>
    </dgm:pt>
    <dgm:pt modelId="{190EAD2F-5BE7-4148-9BF5-746B83F1FB55}" type="pres">
      <dgm:prSet presAssocID="{DDFE3931-5409-1C4A-B04B-0BF5927FA279}" presName="ParentText" presStyleLbl="node1" presStyleIdx="1" presStyleCnt="4" custScaleY="34698" custLinFactNeighborX="-8131" custLinFactNeighborY="-33823">
        <dgm:presLayoutVars>
          <dgm:chMax val="1"/>
          <dgm:chPref val="1"/>
          <dgm:bulletEnabled val="1"/>
        </dgm:presLayoutVars>
      </dgm:prSet>
      <dgm:spPr/>
    </dgm:pt>
    <dgm:pt modelId="{218AC10A-F487-5041-99C5-01E7517B7524}" type="pres">
      <dgm:prSet presAssocID="{DDFE3931-5409-1C4A-B04B-0BF5927FA279}" presName="ChildText" presStyleLbl="revTx" presStyleIdx="1" presStyleCnt="4" custScaleX="197783" custScaleY="167866" custLinFactNeighborX="37743" custLinFactNeighborY="-16405">
        <dgm:presLayoutVars>
          <dgm:chMax val="0"/>
          <dgm:chPref val="0"/>
          <dgm:bulletEnabled val="1"/>
        </dgm:presLayoutVars>
      </dgm:prSet>
      <dgm:spPr/>
    </dgm:pt>
    <dgm:pt modelId="{200F0638-E491-A04E-91DB-1839D7E74026}" type="pres">
      <dgm:prSet presAssocID="{14DF0672-D1F9-EB4A-9423-ADCA5E5CE582}" presName="sibTrans" presStyleCnt="0"/>
      <dgm:spPr/>
    </dgm:pt>
    <dgm:pt modelId="{53DD6891-62E4-C64E-A0CB-36C8EC15A93D}" type="pres">
      <dgm:prSet presAssocID="{F09915EE-E4D2-2242-AD14-FF7EA08FCFA0}" presName="composite" presStyleCnt="0"/>
      <dgm:spPr/>
    </dgm:pt>
    <dgm:pt modelId="{A7148B98-464A-8847-B00B-FB99E4F13B18}" type="pres">
      <dgm:prSet presAssocID="{F09915EE-E4D2-2242-AD14-FF7EA08FCFA0}" presName="bentUpArrow1" presStyleLbl="alignImgPlace1" presStyleIdx="2" presStyleCnt="3" custScaleX="71385" custScaleY="136432" custLinFactNeighborX="-6364" custLinFactNeighborY="-51767"/>
      <dgm:spPr/>
    </dgm:pt>
    <dgm:pt modelId="{C7CF0808-13C1-C844-AFC6-EF1862D79FC3}" type="pres">
      <dgm:prSet presAssocID="{F09915EE-E4D2-2242-AD14-FF7EA08FCFA0}" presName="ParentText" presStyleLbl="node1" presStyleIdx="2" presStyleCnt="4" custScaleY="34253" custLinFactNeighborX="-35203" custLinFactNeighborY="-25626">
        <dgm:presLayoutVars>
          <dgm:chMax val="1"/>
          <dgm:chPref val="1"/>
          <dgm:bulletEnabled val="1"/>
        </dgm:presLayoutVars>
      </dgm:prSet>
      <dgm:spPr/>
    </dgm:pt>
    <dgm:pt modelId="{16D81BA0-5340-2C4E-9304-33129AAF4C54}" type="pres">
      <dgm:prSet presAssocID="{F09915EE-E4D2-2242-AD14-FF7EA08FCFA0}" presName="ChildText" presStyleLbl="revTx" presStyleIdx="2" presStyleCnt="4" custScaleX="186542" custLinFactNeighborX="6944" custLinFactNeighborY="-7480">
        <dgm:presLayoutVars>
          <dgm:chMax val="0"/>
          <dgm:chPref val="0"/>
          <dgm:bulletEnabled val="1"/>
        </dgm:presLayoutVars>
      </dgm:prSet>
      <dgm:spPr/>
    </dgm:pt>
    <dgm:pt modelId="{CC12F3AB-512B-AE41-8C3B-810C14DFB498}" type="pres">
      <dgm:prSet presAssocID="{DF756C51-9DF9-A34D-869A-C249FB605714}" presName="sibTrans" presStyleCnt="0"/>
      <dgm:spPr/>
    </dgm:pt>
    <dgm:pt modelId="{FC35BBD0-61A1-B748-B3AC-79ED9DC68012}" type="pres">
      <dgm:prSet presAssocID="{49B3403F-53E1-C044-BB67-96EA8C5E8F96}" presName="composite" presStyleCnt="0"/>
      <dgm:spPr/>
    </dgm:pt>
    <dgm:pt modelId="{50D0A778-47A7-3442-B7CC-8831C3259067}" type="pres">
      <dgm:prSet presAssocID="{49B3403F-53E1-C044-BB67-96EA8C5E8F96}" presName="ParentText" presStyleLbl="node1" presStyleIdx="3" presStyleCnt="4" custScaleY="29904" custLinFactNeighborX="-62749" custLinFactNeighborY="-51337">
        <dgm:presLayoutVars>
          <dgm:chMax val="1"/>
          <dgm:chPref val="1"/>
          <dgm:bulletEnabled val="1"/>
        </dgm:presLayoutVars>
      </dgm:prSet>
      <dgm:spPr/>
    </dgm:pt>
    <dgm:pt modelId="{76844BD5-D9AE-F647-BA43-226213592962}" type="pres">
      <dgm:prSet presAssocID="{49B3403F-53E1-C044-BB67-96EA8C5E8F96}" presName="FinalChildText" presStyleLbl="revTx" presStyleIdx="3" presStyleCnt="4" custScaleX="190826" custScaleY="167322" custLinFactNeighborX="-41362" custLinFactNeighborY="-25151">
        <dgm:presLayoutVars>
          <dgm:chMax val="0"/>
          <dgm:chPref val="0"/>
          <dgm:bulletEnabled val="1"/>
        </dgm:presLayoutVars>
      </dgm:prSet>
      <dgm:spPr/>
    </dgm:pt>
  </dgm:ptLst>
  <dgm:cxnLst>
    <dgm:cxn modelId="{302C8E17-01A5-DB40-81EB-B7E72B140965}" srcId="{BAD165FC-5855-3A40-A864-8DEE4D6B8686}" destId="{B050D742-485C-BD40-BE9C-FF41ECA77D60}" srcOrd="0" destOrd="0" parTransId="{D0ED8A31-0150-9B47-A4D2-9A344C11C73F}" sibTransId="{1EDD4BBF-A733-0F4E-8C47-B725DC0755B4}"/>
    <dgm:cxn modelId="{9D0BDE25-F838-D94A-8732-93EA709E1204}" type="presOf" srcId="{EA164D34-58BF-4B41-955A-4EBB6BFA45BB}" destId="{7CF8F25E-9F38-1141-A42A-C3AA33EE01A6}" srcOrd="0" destOrd="0" presId="urn:microsoft.com/office/officeart/2005/8/layout/StepDownProcess"/>
    <dgm:cxn modelId="{A8F9A158-8E10-6E45-A393-D00AEEC4B4B9}" srcId="{49B3403F-53E1-C044-BB67-96EA8C5E8F96}" destId="{0CE69F12-258F-0E45-8F04-5BFF7E319DEC}" srcOrd="0" destOrd="0" parTransId="{EA5BE32B-0997-FD40-8948-C3313615A84D}" sibTransId="{74437B4A-4255-784B-98D3-BD75757C6F82}"/>
    <dgm:cxn modelId="{41BD855C-7BFF-4847-8435-433A6DE1CCF9}" type="presOf" srcId="{422DB325-840E-ED4D-801A-E891586E8988}" destId="{16D81BA0-5340-2C4E-9304-33129AAF4C54}" srcOrd="0" destOrd="0" presId="urn:microsoft.com/office/officeart/2005/8/layout/StepDownProcess"/>
    <dgm:cxn modelId="{49AD3594-AF95-3F4F-9D42-C03AFCAAA9EA}" srcId="{DDFE3931-5409-1C4A-B04B-0BF5927FA279}" destId="{96D5940C-18DA-534A-A96F-753F854CFBE9}" srcOrd="0" destOrd="0" parTransId="{1DD7A726-1433-7145-8FB8-32013F6E02EB}" sibTransId="{16EEDA4E-16E8-4144-9F05-5E46CE368118}"/>
    <dgm:cxn modelId="{FB26829C-E4B0-EB46-B785-DBC1F1B23DF0}" type="presOf" srcId="{B050D742-485C-BD40-BE9C-FF41ECA77D60}" destId="{948D0230-9FCB-BE40-9DED-9EE6546598B1}" srcOrd="0" destOrd="0" presId="urn:microsoft.com/office/officeart/2005/8/layout/StepDownProcess"/>
    <dgm:cxn modelId="{BD5E51B1-0C3A-4F4D-B70B-CBB5816EEE1B}" srcId="{BAD165FC-5855-3A40-A864-8DEE4D6B8686}" destId="{DDFE3931-5409-1C4A-B04B-0BF5927FA279}" srcOrd="1" destOrd="0" parTransId="{3707DFBD-73AF-384F-A6AF-0D6EE622FCF4}" sibTransId="{14DF0672-D1F9-EB4A-9423-ADCA5E5CE582}"/>
    <dgm:cxn modelId="{3B94D6B1-F611-0D4E-BBB6-89E35DACCD01}" srcId="{B050D742-485C-BD40-BE9C-FF41ECA77D60}" destId="{EA164D34-58BF-4B41-955A-4EBB6BFA45BB}" srcOrd="0" destOrd="0" parTransId="{BE9C1072-89BC-4D40-A723-D81A00680CC4}" sibTransId="{2F931587-D6E5-DD44-820D-DB48700D4FF1}"/>
    <dgm:cxn modelId="{8B06F0B5-D043-7F4C-9215-A774B5DB1279}" srcId="{BAD165FC-5855-3A40-A864-8DEE4D6B8686}" destId="{49B3403F-53E1-C044-BB67-96EA8C5E8F96}" srcOrd="3" destOrd="0" parTransId="{161A1C6B-CF11-7B4D-A3DF-6C21D71D81AC}" sibTransId="{5090E0E6-80EE-624B-B734-422CE97B4C21}"/>
    <dgm:cxn modelId="{158F85BE-BE1D-BC41-B65D-1340AE63EC10}" type="presOf" srcId="{F09915EE-E4D2-2242-AD14-FF7EA08FCFA0}" destId="{C7CF0808-13C1-C844-AFC6-EF1862D79FC3}" srcOrd="0" destOrd="0" presId="urn:microsoft.com/office/officeart/2005/8/layout/StepDownProcess"/>
    <dgm:cxn modelId="{AE5CE4C1-2CC9-4540-ACB7-028DA5D0854A}" type="presOf" srcId="{0CE69F12-258F-0E45-8F04-5BFF7E319DEC}" destId="{76844BD5-D9AE-F647-BA43-226213592962}" srcOrd="0" destOrd="0" presId="urn:microsoft.com/office/officeart/2005/8/layout/StepDownProcess"/>
    <dgm:cxn modelId="{54013AC2-DFBE-9F41-A72A-FB39B6EDF68B}" type="presOf" srcId="{DDFE3931-5409-1C4A-B04B-0BF5927FA279}" destId="{190EAD2F-5BE7-4148-9BF5-746B83F1FB55}" srcOrd="0" destOrd="0" presId="urn:microsoft.com/office/officeart/2005/8/layout/StepDownProcess"/>
    <dgm:cxn modelId="{5A8C12C9-6F28-9847-ABAD-F90441C46375}" type="presOf" srcId="{BAD165FC-5855-3A40-A864-8DEE4D6B8686}" destId="{81DB2386-A56B-A24F-8BFD-D0750F9CA915}" srcOrd="0" destOrd="0" presId="urn:microsoft.com/office/officeart/2005/8/layout/StepDownProcess"/>
    <dgm:cxn modelId="{2DD837CD-806B-0A4B-81F2-5C435201B36E}" srcId="{F09915EE-E4D2-2242-AD14-FF7EA08FCFA0}" destId="{422DB325-840E-ED4D-801A-E891586E8988}" srcOrd="0" destOrd="0" parTransId="{559AADF9-6173-0441-AE9D-4FABC009807D}" sibTransId="{CF6375AF-0249-7F42-98C7-FDC79E18D9FC}"/>
    <dgm:cxn modelId="{D9D172DC-F223-1343-98A0-8C9B1A9040B8}" type="presOf" srcId="{49B3403F-53E1-C044-BB67-96EA8C5E8F96}" destId="{50D0A778-47A7-3442-B7CC-8831C3259067}" srcOrd="0" destOrd="0" presId="urn:microsoft.com/office/officeart/2005/8/layout/StepDownProcess"/>
    <dgm:cxn modelId="{8F0061E0-113F-484A-B7A3-518611DADAA5}" type="presOf" srcId="{96D5940C-18DA-534A-A96F-753F854CFBE9}" destId="{218AC10A-F487-5041-99C5-01E7517B7524}" srcOrd="0" destOrd="0" presId="urn:microsoft.com/office/officeart/2005/8/layout/StepDownProcess"/>
    <dgm:cxn modelId="{5F4F94FC-73D1-C44D-9526-CFF5E350A0C4}" srcId="{BAD165FC-5855-3A40-A864-8DEE4D6B8686}" destId="{F09915EE-E4D2-2242-AD14-FF7EA08FCFA0}" srcOrd="2" destOrd="0" parTransId="{46B2235F-98EB-0E46-9C19-8DA0A47A3026}" sibTransId="{DF756C51-9DF9-A34D-869A-C249FB605714}"/>
    <dgm:cxn modelId="{ADE1CCD1-88D2-BF41-B21E-7ABE465AB147}" type="presParOf" srcId="{81DB2386-A56B-A24F-8BFD-D0750F9CA915}" destId="{A6D7AEB0-ADAB-054C-A15E-456574D2F81B}" srcOrd="0" destOrd="0" presId="urn:microsoft.com/office/officeart/2005/8/layout/StepDownProcess"/>
    <dgm:cxn modelId="{E5D584EC-6AAB-BC42-82DF-BED0E62910A6}" type="presParOf" srcId="{A6D7AEB0-ADAB-054C-A15E-456574D2F81B}" destId="{D335D6B5-A792-A243-BCD3-59B365A29B87}" srcOrd="0" destOrd="0" presId="urn:microsoft.com/office/officeart/2005/8/layout/StepDownProcess"/>
    <dgm:cxn modelId="{196192CD-545C-9740-8861-9E2DA5008FEF}" type="presParOf" srcId="{A6D7AEB0-ADAB-054C-A15E-456574D2F81B}" destId="{948D0230-9FCB-BE40-9DED-9EE6546598B1}" srcOrd="1" destOrd="0" presId="urn:microsoft.com/office/officeart/2005/8/layout/StepDownProcess"/>
    <dgm:cxn modelId="{5DFD57FE-6B50-9D47-B941-69DAFD0559D5}" type="presParOf" srcId="{A6D7AEB0-ADAB-054C-A15E-456574D2F81B}" destId="{7CF8F25E-9F38-1141-A42A-C3AA33EE01A6}" srcOrd="2" destOrd="0" presId="urn:microsoft.com/office/officeart/2005/8/layout/StepDownProcess"/>
    <dgm:cxn modelId="{8D486DF6-7B3C-A547-A899-DC0632D61B72}" type="presParOf" srcId="{81DB2386-A56B-A24F-8BFD-D0750F9CA915}" destId="{39894F5A-2AE0-5448-86B2-E338C8E26497}" srcOrd="1" destOrd="0" presId="urn:microsoft.com/office/officeart/2005/8/layout/StepDownProcess"/>
    <dgm:cxn modelId="{E9C552D2-85E3-8847-B3F6-314A00597E5A}" type="presParOf" srcId="{81DB2386-A56B-A24F-8BFD-D0750F9CA915}" destId="{4297696D-61E8-2241-8C0D-DDE531857570}" srcOrd="2" destOrd="0" presId="urn:microsoft.com/office/officeart/2005/8/layout/StepDownProcess"/>
    <dgm:cxn modelId="{B570A1E6-BD2E-5A4F-8CBE-C3E4F009CDB3}" type="presParOf" srcId="{4297696D-61E8-2241-8C0D-DDE531857570}" destId="{2D90B64E-B4C2-B246-A5BD-9A552006DB2A}" srcOrd="0" destOrd="0" presId="urn:microsoft.com/office/officeart/2005/8/layout/StepDownProcess"/>
    <dgm:cxn modelId="{5A740931-7724-1C4A-AB5F-2DB0C9DB2DC3}" type="presParOf" srcId="{4297696D-61E8-2241-8C0D-DDE531857570}" destId="{190EAD2F-5BE7-4148-9BF5-746B83F1FB55}" srcOrd="1" destOrd="0" presId="urn:microsoft.com/office/officeart/2005/8/layout/StepDownProcess"/>
    <dgm:cxn modelId="{FB4C809B-D50C-8541-B2BE-EE16F0C23B0C}" type="presParOf" srcId="{4297696D-61E8-2241-8C0D-DDE531857570}" destId="{218AC10A-F487-5041-99C5-01E7517B7524}" srcOrd="2" destOrd="0" presId="urn:microsoft.com/office/officeart/2005/8/layout/StepDownProcess"/>
    <dgm:cxn modelId="{3EEDED47-1216-674F-AB53-A7CDAABA324F}" type="presParOf" srcId="{81DB2386-A56B-A24F-8BFD-D0750F9CA915}" destId="{200F0638-E491-A04E-91DB-1839D7E74026}" srcOrd="3" destOrd="0" presId="urn:microsoft.com/office/officeart/2005/8/layout/StepDownProcess"/>
    <dgm:cxn modelId="{A4C88A70-F6FD-C548-8645-151383592DD7}" type="presParOf" srcId="{81DB2386-A56B-A24F-8BFD-D0750F9CA915}" destId="{53DD6891-62E4-C64E-A0CB-36C8EC15A93D}" srcOrd="4" destOrd="0" presId="urn:microsoft.com/office/officeart/2005/8/layout/StepDownProcess"/>
    <dgm:cxn modelId="{43F78449-50C3-9F44-AE2A-73467AECFBB5}" type="presParOf" srcId="{53DD6891-62E4-C64E-A0CB-36C8EC15A93D}" destId="{A7148B98-464A-8847-B00B-FB99E4F13B18}" srcOrd="0" destOrd="0" presId="urn:microsoft.com/office/officeart/2005/8/layout/StepDownProcess"/>
    <dgm:cxn modelId="{7A062373-B94A-4A49-B7D8-9EB18DF86B2F}" type="presParOf" srcId="{53DD6891-62E4-C64E-A0CB-36C8EC15A93D}" destId="{C7CF0808-13C1-C844-AFC6-EF1862D79FC3}" srcOrd="1" destOrd="0" presId="urn:microsoft.com/office/officeart/2005/8/layout/StepDownProcess"/>
    <dgm:cxn modelId="{F1CF3058-7DA8-5C46-9C4E-761CD8E602F6}" type="presParOf" srcId="{53DD6891-62E4-C64E-A0CB-36C8EC15A93D}" destId="{16D81BA0-5340-2C4E-9304-33129AAF4C54}" srcOrd="2" destOrd="0" presId="urn:microsoft.com/office/officeart/2005/8/layout/StepDownProcess"/>
    <dgm:cxn modelId="{FAF168F8-F69F-C54C-8C95-8DB766633BFF}" type="presParOf" srcId="{81DB2386-A56B-A24F-8BFD-D0750F9CA915}" destId="{CC12F3AB-512B-AE41-8C3B-810C14DFB498}" srcOrd="5" destOrd="0" presId="urn:microsoft.com/office/officeart/2005/8/layout/StepDownProcess"/>
    <dgm:cxn modelId="{9666F1AE-8CDD-654D-9916-5454D983FBFA}" type="presParOf" srcId="{81DB2386-A56B-A24F-8BFD-D0750F9CA915}" destId="{FC35BBD0-61A1-B748-B3AC-79ED9DC68012}" srcOrd="6" destOrd="0" presId="urn:microsoft.com/office/officeart/2005/8/layout/StepDownProcess"/>
    <dgm:cxn modelId="{58297791-8A79-8A45-A8D6-C5711FE2C436}" type="presParOf" srcId="{FC35BBD0-61A1-B748-B3AC-79ED9DC68012}" destId="{50D0A778-47A7-3442-B7CC-8831C3259067}" srcOrd="0" destOrd="0" presId="urn:microsoft.com/office/officeart/2005/8/layout/StepDownProcess"/>
    <dgm:cxn modelId="{436138B7-0259-6842-B0D2-FC5B1CB994A4}" type="presParOf" srcId="{FC35BBD0-61A1-B748-B3AC-79ED9DC68012}" destId="{76844BD5-D9AE-F647-BA43-22621359296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2DC1F-53F8-364D-9544-8CC774225426}">
      <dsp:nvSpPr>
        <dsp:cNvPr id="0" name=""/>
        <dsp:cNvSpPr/>
      </dsp:nvSpPr>
      <dsp:spPr>
        <a:xfrm>
          <a:off x="-5496587" y="-841574"/>
          <a:ext cx="6544626" cy="6544626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7A4C54-7F54-BF43-B3B2-0420260A1C4F}">
      <dsp:nvSpPr>
        <dsp:cNvPr id="0" name=""/>
        <dsp:cNvSpPr/>
      </dsp:nvSpPr>
      <dsp:spPr>
        <a:xfrm>
          <a:off x="390655" y="256005"/>
          <a:ext cx="5493475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Measurements transferable to the FD</a:t>
          </a:r>
        </a:p>
      </dsp:txBody>
      <dsp:txXfrm>
        <a:off x="390655" y="256005"/>
        <a:ext cx="5493475" cy="511816"/>
      </dsp:txXfrm>
    </dsp:sp>
    <dsp:sp modelId="{1542EAF3-A48B-6F4C-9428-C1D987BCFAE6}">
      <dsp:nvSpPr>
        <dsp:cNvPr id="0" name=""/>
        <dsp:cNvSpPr/>
      </dsp:nvSpPr>
      <dsp:spPr>
        <a:xfrm>
          <a:off x="70770" y="192028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91DE4-66F9-274F-87A0-CD34366D84F6}">
      <dsp:nvSpPr>
        <dsp:cNvPr id="0" name=""/>
        <dsp:cNvSpPr/>
      </dsp:nvSpPr>
      <dsp:spPr>
        <a:xfrm>
          <a:off x="811659" y="1023632"/>
          <a:ext cx="5072471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Constrain the cross-section model</a:t>
          </a:r>
        </a:p>
      </dsp:txBody>
      <dsp:txXfrm>
        <a:off x="811659" y="1023632"/>
        <a:ext cx="5072471" cy="511816"/>
      </dsp:txXfrm>
    </dsp:sp>
    <dsp:sp modelId="{E592CA23-E41F-B24F-B4E1-45921D742D78}">
      <dsp:nvSpPr>
        <dsp:cNvPr id="0" name=""/>
        <dsp:cNvSpPr/>
      </dsp:nvSpPr>
      <dsp:spPr>
        <a:xfrm>
          <a:off x="491774" y="959655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CCC6D5-2CD3-0E48-9BD1-4F92885D7E0E}">
      <dsp:nvSpPr>
        <dsp:cNvPr id="0" name=""/>
        <dsp:cNvSpPr/>
      </dsp:nvSpPr>
      <dsp:spPr>
        <a:xfrm>
          <a:off x="1004174" y="1791260"/>
          <a:ext cx="4879957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 the neutrino flux</a:t>
          </a:r>
        </a:p>
      </dsp:txBody>
      <dsp:txXfrm>
        <a:off x="1004174" y="1791260"/>
        <a:ext cx="4879957" cy="511816"/>
      </dsp:txXfrm>
    </dsp:sp>
    <dsp:sp modelId="{4E913D38-9809-484D-9440-D096C6548278}">
      <dsp:nvSpPr>
        <dsp:cNvPr id="0" name=""/>
        <dsp:cNvSpPr/>
      </dsp:nvSpPr>
      <dsp:spPr>
        <a:xfrm>
          <a:off x="684288" y="1727283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E245F-84B1-2C4B-969A-6A143E285EB8}">
      <dsp:nvSpPr>
        <dsp:cNvPr id="0" name=""/>
        <dsp:cNvSpPr/>
      </dsp:nvSpPr>
      <dsp:spPr>
        <a:xfrm>
          <a:off x="1004174" y="2558401"/>
          <a:ext cx="4879957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Obtain measurement with different fluxes</a:t>
          </a:r>
        </a:p>
      </dsp:txBody>
      <dsp:txXfrm>
        <a:off x="1004174" y="2558401"/>
        <a:ext cx="4879957" cy="511816"/>
      </dsp:txXfrm>
    </dsp:sp>
    <dsp:sp modelId="{151C4B36-7766-A141-BAEE-696B03CB6824}">
      <dsp:nvSpPr>
        <dsp:cNvPr id="0" name=""/>
        <dsp:cNvSpPr/>
      </dsp:nvSpPr>
      <dsp:spPr>
        <a:xfrm>
          <a:off x="684288" y="2494424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628967-5029-1F4F-B5F6-95DF1311EB84}">
      <dsp:nvSpPr>
        <dsp:cNvPr id="0" name=""/>
        <dsp:cNvSpPr/>
      </dsp:nvSpPr>
      <dsp:spPr>
        <a:xfrm>
          <a:off x="811659" y="3326028"/>
          <a:ext cx="5072471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Monitor time variations of the neutrino beam</a:t>
          </a:r>
        </a:p>
      </dsp:txBody>
      <dsp:txXfrm>
        <a:off x="811659" y="3326028"/>
        <a:ext cx="5072471" cy="511816"/>
      </dsp:txXfrm>
    </dsp:sp>
    <dsp:sp modelId="{F0945522-55D8-644A-A15E-35580A1D9057}">
      <dsp:nvSpPr>
        <dsp:cNvPr id="0" name=""/>
        <dsp:cNvSpPr/>
      </dsp:nvSpPr>
      <dsp:spPr>
        <a:xfrm>
          <a:off x="491774" y="3262051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0581F-96E5-544C-A300-19BCD68BFAD6}">
      <dsp:nvSpPr>
        <dsp:cNvPr id="0" name=""/>
        <dsp:cNvSpPr/>
      </dsp:nvSpPr>
      <dsp:spPr>
        <a:xfrm>
          <a:off x="390655" y="4093656"/>
          <a:ext cx="5493475" cy="5118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254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Operate in high-rate environment</a:t>
          </a:r>
        </a:p>
      </dsp:txBody>
      <dsp:txXfrm>
        <a:off x="390655" y="4093656"/>
        <a:ext cx="5493475" cy="511816"/>
      </dsp:txXfrm>
    </dsp:sp>
    <dsp:sp modelId="{F9873517-7576-D745-824E-78506F820D05}">
      <dsp:nvSpPr>
        <dsp:cNvPr id="0" name=""/>
        <dsp:cNvSpPr/>
      </dsp:nvSpPr>
      <dsp:spPr>
        <a:xfrm>
          <a:off x="70770" y="4029679"/>
          <a:ext cx="639770" cy="63977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B2DC1F-53F8-364D-9544-8CC774225426}">
      <dsp:nvSpPr>
        <dsp:cNvPr id="0" name=""/>
        <dsp:cNvSpPr/>
      </dsp:nvSpPr>
      <dsp:spPr>
        <a:xfrm>
          <a:off x="-5591292" y="-855971"/>
          <a:ext cx="6657128" cy="6657128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389571-05C8-C54D-9DD6-441AB9A113E9}">
      <dsp:nvSpPr>
        <dsp:cNvPr id="0" name=""/>
        <dsp:cNvSpPr/>
      </dsp:nvSpPr>
      <dsp:spPr>
        <a:xfrm>
          <a:off x="397226" y="260413"/>
          <a:ext cx="5161726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Measurements transferable to the FD</a:t>
          </a:r>
        </a:p>
      </dsp:txBody>
      <dsp:txXfrm>
        <a:off x="397226" y="260413"/>
        <a:ext cx="5161726" cy="520629"/>
      </dsp:txXfrm>
    </dsp:sp>
    <dsp:sp modelId="{1542EAF3-A48B-6F4C-9428-C1D987BCFAE6}">
      <dsp:nvSpPr>
        <dsp:cNvPr id="0" name=""/>
        <dsp:cNvSpPr/>
      </dsp:nvSpPr>
      <dsp:spPr>
        <a:xfrm>
          <a:off x="71833" y="195334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9F9C9-1C9F-CA4D-9F2F-6D6AACCB5089}">
      <dsp:nvSpPr>
        <dsp:cNvPr id="0" name=""/>
        <dsp:cNvSpPr/>
      </dsp:nvSpPr>
      <dsp:spPr>
        <a:xfrm>
          <a:off x="825480" y="1041258"/>
          <a:ext cx="4733473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Constrain the cross-section model</a:t>
          </a:r>
        </a:p>
      </dsp:txBody>
      <dsp:txXfrm>
        <a:off x="825480" y="1041258"/>
        <a:ext cx="4733473" cy="520629"/>
      </dsp:txXfrm>
    </dsp:sp>
    <dsp:sp modelId="{E592CA23-E41F-B24F-B4E1-45921D742D78}">
      <dsp:nvSpPr>
        <dsp:cNvPr id="0" name=""/>
        <dsp:cNvSpPr/>
      </dsp:nvSpPr>
      <dsp:spPr>
        <a:xfrm>
          <a:off x="500086" y="976179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A9EAEF-0643-F54E-A84D-D5514FFA54B5}">
      <dsp:nvSpPr>
        <dsp:cNvPr id="0" name=""/>
        <dsp:cNvSpPr/>
      </dsp:nvSpPr>
      <dsp:spPr>
        <a:xfrm>
          <a:off x="1021309" y="1822102"/>
          <a:ext cx="4537643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Measure the neutrino flux</a:t>
          </a:r>
        </a:p>
      </dsp:txBody>
      <dsp:txXfrm>
        <a:off x="1021309" y="1822102"/>
        <a:ext cx="4537643" cy="520629"/>
      </dsp:txXfrm>
    </dsp:sp>
    <dsp:sp modelId="{4E913D38-9809-484D-9440-D096C6548278}">
      <dsp:nvSpPr>
        <dsp:cNvPr id="0" name=""/>
        <dsp:cNvSpPr/>
      </dsp:nvSpPr>
      <dsp:spPr>
        <a:xfrm>
          <a:off x="695916" y="1757024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EAAF3-4528-EB4F-A625-18D81C3D8F04}">
      <dsp:nvSpPr>
        <dsp:cNvPr id="0" name=""/>
        <dsp:cNvSpPr/>
      </dsp:nvSpPr>
      <dsp:spPr>
        <a:xfrm>
          <a:off x="1021309" y="2602453"/>
          <a:ext cx="4537643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Obtain measurement with different fluxes</a:t>
          </a:r>
        </a:p>
      </dsp:txBody>
      <dsp:txXfrm>
        <a:off x="1021309" y="2602453"/>
        <a:ext cx="4537643" cy="520629"/>
      </dsp:txXfrm>
    </dsp:sp>
    <dsp:sp modelId="{151C4B36-7766-A141-BAEE-696B03CB6824}">
      <dsp:nvSpPr>
        <dsp:cNvPr id="0" name=""/>
        <dsp:cNvSpPr/>
      </dsp:nvSpPr>
      <dsp:spPr>
        <a:xfrm>
          <a:off x="695916" y="2537374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2C81D-E8A8-B047-8ED7-605EC7186B96}">
      <dsp:nvSpPr>
        <dsp:cNvPr id="0" name=""/>
        <dsp:cNvSpPr/>
      </dsp:nvSpPr>
      <dsp:spPr>
        <a:xfrm>
          <a:off x="825480" y="3383297"/>
          <a:ext cx="4733473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Monitor time variations of the neutrino beam</a:t>
          </a:r>
        </a:p>
      </dsp:txBody>
      <dsp:txXfrm>
        <a:off x="825480" y="3383297"/>
        <a:ext cx="4733473" cy="520629"/>
      </dsp:txXfrm>
    </dsp:sp>
    <dsp:sp modelId="{F0945522-55D8-644A-A15E-35580A1D9057}">
      <dsp:nvSpPr>
        <dsp:cNvPr id="0" name=""/>
        <dsp:cNvSpPr/>
      </dsp:nvSpPr>
      <dsp:spPr>
        <a:xfrm>
          <a:off x="500086" y="3318219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8A0E6D-CA8C-D344-A706-898A61A205F4}">
      <dsp:nvSpPr>
        <dsp:cNvPr id="0" name=""/>
        <dsp:cNvSpPr/>
      </dsp:nvSpPr>
      <dsp:spPr>
        <a:xfrm>
          <a:off x="397226" y="4164142"/>
          <a:ext cx="5161726" cy="52062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3249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rPr>
            <a:t>Operate in high-rate environment</a:t>
          </a:r>
        </a:p>
      </dsp:txBody>
      <dsp:txXfrm>
        <a:off x="397226" y="4164142"/>
        <a:ext cx="5161726" cy="520629"/>
      </dsp:txXfrm>
    </dsp:sp>
    <dsp:sp modelId="{F9873517-7576-D745-824E-78506F820D05}">
      <dsp:nvSpPr>
        <dsp:cNvPr id="0" name=""/>
        <dsp:cNvSpPr/>
      </dsp:nvSpPr>
      <dsp:spPr>
        <a:xfrm>
          <a:off x="71833" y="4099063"/>
          <a:ext cx="650786" cy="65078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5D6B5-A792-A243-BCD3-59B365A29B87}">
      <dsp:nvSpPr>
        <dsp:cNvPr id="0" name=""/>
        <dsp:cNvSpPr/>
      </dsp:nvSpPr>
      <dsp:spPr>
        <a:xfrm rot="5400000">
          <a:off x="847069" y="665146"/>
          <a:ext cx="1479474" cy="93038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48D0230-9FCB-BE40-9DED-9EE6546598B1}">
      <dsp:nvSpPr>
        <dsp:cNvPr id="0" name=""/>
        <dsp:cNvSpPr/>
      </dsp:nvSpPr>
      <dsp:spPr>
        <a:xfrm>
          <a:off x="508326" y="257873"/>
          <a:ext cx="1439199" cy="375122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2018-2020</a:t>
          </a:r>
        </a:p>
      </dsp:txBody>
      <dsp:txXfrm>
        <a:off x="526641" y="276188"/>
        <a:ext cx="1402569" cy="338492"/>
      </dsp:txXfrm>
    </dsp:sp>
    <dsp:sp modelId="{7CF8F25E-9F38-1141-A42A-C3AA33EE01A6}">
      <dsp:nvSpPr>
        <dsp:cNvPr id="0" name=""/>
        <dsp:cNvSpPr/>
      </dsp:nvSpPr>
      <dsp:spPr>
        <a:xfrm>
          <a:off x="1928706" y="53448"/>
          <a:ext cx="3714124" cy="814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News Gothic MT" panose="020B0503020103020203" pitchFamily="34" charset="0"/>
            </a:rPr>
            <a:t>Demonstration of individual novel technologies</a:t>
          </a:r>
        </a:p>
      </dsp:txBody>
      <dsp:txXfrm>
        <a:off x="1928706" y="53448"/>
        <a:ext cx="3714124" cy="814219"/>
      </dsp:txXfrm>
    </dsp:sp>
    <dsp:sp modelId="{2D90B64E-B4C2-B246-A5BD-9A552006DB2A}">
      <dsp:nvSpPr>
        <dsp:cNvPr id="0" name=""/>
        <dsp:cNvSpPr/>
      </dsp:nvSpPr>
      <dsp:spPr>
        <a:xfrm rot="5400000">
          <a:off x="2412395" y="2183369"/>
          <a:ext cx="1382704" cy="77528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90EAD2F-5BE7-4148-9BF5-746B83F1FB55}">
      <dsp:nvSpPr>
        <dsp:cNvPr id="0" name=""/>
        <dsp:cNvSpPr/>
      </dsp:nvSpPr>
      <dsp:spPr>
        <a:xfrm>
          <a:off x="2057622" y="1534767"/>
          <a:ext cx="1439199" cy="349545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2020</a:t>
          </a:r>
        </a:p>
      </dsp:txBody>
      <dsp:txXfrm>
        <a:off x="2074688" y="1551833"/>
        <a:ext cx="1405067" cy="315413"/>
      </dsp:txXfrm>
    </dsp:sp>
    <dsp:sp modelId="{218AC10A-F487-5041-99C5-01E7517B7524}">
      <dsp:nvSpPr>
        <dsp:cNvPr id="0" name=""/>
        <dsp:cNvSpPr/>
      </dsp:nvSpPr>
      <dsp:spPr>
        <a:xfrm>
          <a:off x="3497147" y="1232790"/>
          <a:ext cx="2070266" cy="13667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News Gothic MT" panose="020B0503020103020203" pitchFamily="34" charset="0"/>
            </a:rPr>
            <a:t>Single cube prototypes: first combined test of charge readout and light readout systems</a:t>
          </a:r>
        </a:p>
      </dsp:txBody>
      <dsp:txXfrm>
        <a:off x="3497147" y="1232790"/>
        <a:ext cx="2070266" cy="1366797"/>
      </dsp:txXfrm>
    </dsp:sp>
    <dsp:sp modelId="{A7148B98-464A-8847-B00B-FB99E4F13B18}">
      <dsp:nvSpPr>
        <dsp:cNvPr id="0" name=""/>
        <dsp:cNvSpPr/>
      </dsp:nvSpPr>
      <dsp:spPr>
        <a:xfrm rot="5400000">
          <a:off x="4016895" y="3490410"/>
          <a:ext cx="1166398" cy="69479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CF0808-13C1-C844-AFC6-EF1862D79FC3}">
      <dsp:nvSpPr>
        <dsp:cNvPr id="0" name=""/>
        <dsp:cNvSpPr/>
      </dsp:nvSpPr>
      <dsp:spPr>
        <a:xfrm>
          <a:off x="3501424" y="2919029"/>
          <a:ext cx="1439199" cy="345062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2021-2022</a:t>
          </a:r>
        </a:p>
      </dsp:txBody>
      <dsp:txXfrm>
        <a:off x="3518272" y="2935877"/>
        <a:ext cx="1405503" cy="311366"/>
      </dsp:txXfrm>
    </dsp:sp>
    <dsp:sp modelId="{16D81BA0-5340-2C4E-9304-33129AAF4C54}">
      <dsp:nvSpPr>
        <dsp:cNvPr id="0" name=""/>
        <dsp:cNvSpPr/>
      </dsp:nvSpPr>
      <dsp:spPr>
        <a:xfrm>
          <a:off x="5067017" y="2881192"/>
          <a:ext cx="1952603" cy="8142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News Gothic MT" panose="020B0503020103020203" pitchFamily="34" charset="0"/>
            </a:rPr>
            <a:t>Single modules : Ton-scale, fully-integrated prototype of ND-LAr module (Next Slides)</a:t>
          </a:r>
        </a:p>
      </dsp:txBody>
      <dsp:txXfrm>
        <a:off x="5067017" y="2881192"/>
        <a:ext cx="1952603" cy="814219"/>
      </dsp:txXfrm>
    </dsp:sp>
    <dsp:sp modelId="{50D0A778-47A7-3442-B7CC-8831C3259067}">
      <dsp:nvSpPr>
        <dsp:cNvPr id="0" name=""/>
        <dsp:cNvSpPr/>
      </dsp:nvSpPr>
      <dsp:spPr>
        <a:xfrm>
          <a:off x="4938405" y="4147289"/>
          <a:ext cx="1439199" cy="301250"/>
        </a:xfrm>
        <a:prstGeom prst="roundRect">
          <a:avLst>
            <a:gd name="adj" fmla="val 1667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2022-2023</a:t>
          </a:r>
        </a:p>
      </dsp:txBody>
      <dsp:txXfrm>
        <a:off x="4953113" y="4161997"/>
        <a:ext cx="1409783" cy="271834"/>
      </dsp:txXfrm>
    </dsp:sp>
    <dsp:sp modelId="{76844BD5-D9AE-F647-BA43-226213592962}">
      <dsp:nvSpPr>
        <dsp:cNvPr id="0" name=""/>
        <dsp:cNvSpPr/>
      </dsp:nvSpPr>
      <dsp:spPr>
        <a:xfrm>
          <a:off x="6372382" y="3928602"/>
          <a:ext cx="1997445" cy="1362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News Gothic MT" panose="020B0503020103020203" pitchFamily="34" charset="0"/>
            </a:rPr>
            <a:t>2x2 demonstrator from four single modules in the neutrino beam at Fermilab: ProtoDUNE ND (discussed ahead!)</a:t>
          </a:r>
        </a:p>
      </dsp:txBody>
      <dsp:txXfrm>
        <a:off x="6372382" y="3928602"/>
        <a:ext cx="1997445" cy="13623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7042-B22E-9E4C-9933-A5F7BA2DAEE3}" type="datetimeFigureOut">
              <a:rPr lang="en-US" smtClean="0"/>
              <a:t>7/21/22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062BCD-8CC2-DC49-ADD4-1A3896AD0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54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Required, exciting and status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BCD-8CC2-DC49-ADD4-1A3896AD09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39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Noble liquids, in general, make great neutrino targets: → dense! → easily ionizable → highly scintillating (provides another detection method!) → If pure =&gt; high electron mobility =&gt; long drift lengths! → Great dielectric medium =&gt; can hold very high voltages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BCD-8CC2-DC49-ADD4-1A3896AD09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143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share the status of where we are currently but I can quite definitively say that we are very well poised to answer these questions in the next decade or so and that makes LBL physics very exciting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38BD2-CE83-4C41-B83E-FDF2BED70D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9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I’ll share the status of where we are currently but I can quite definitively say that we are very well poised to answer these questions in the next decade or so and that makes LBL physics very exciting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938BD2-CE83-4C41-B83E-FDF2BED70D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21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Argon is highly transparent to its own scintillation light. </a:t>
            </a:r>
            <a:r>
              <a:rPr lang="en-US" sz="1200" dirty="0">
                <a:latin typeface="News Gothic MT" panose="020B0503020103020203" pitchFamily="34" charset="0"/>
              </a:rPr>
              <a:t>Both </a:t>
            </a:r>
            <a:r>
              <a:rPr lang="en-US" sz="1200" dirty="0" err="1">
                <a:latin typeface="News Gothic MT" panose="020B0503020103020203" pitchFamily="34" charset="0"/>
              </a:rPr>
              <a:t>ArCLight</a:t>
            </a:r>
            <a:r>
              <a:rPr lang="en-US" sz="1200" dirty="0">
                <a:latin typeface="News Gothic MT" panose="020B0503020103020203" pitchFamily="34" charset="0"/>
              </a:rPr>
              <a:t> (Argon Cube Light) detection modules and LCM (Light Collection Modules) are </a:t>
            </a: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News Gothic MT" panose="020B0503020103020203" pitchFamily="34" charset="0"/>
              </a:rPr>
              <a:t>dielectric light traps </a:t>
            </a:r>
            <a:r>
              <a:rPr lang="en-US" sz="1200" dirty="0">
                <a:latin typeface="News Gothic MT" panose="020B0503020103020203" pitchFamily="34" charset="0"/>
              </a:rPr>
              <a:t>with optically coupled </a:t>
            </a:r>
            <a:r>
              <a:rPr lang="en-US" sz="1200" dirty="0" err="1">
                <a:solidFill>
                  <a:schemeClr val="accent5">
                    <a:lumMod val="50000"/>
                  </a:schemeClr>
                </a:solidFill>
                <a:latin typeface="News Gothic MT" panose="020B0503020103020203" pitchFamily="34" charset="0"/>
              </a:rPr>
              <a:t>SiPMs</a:t>
            </a:r>
            <a:r>
              <a:rPr lang="en-US" sz="1200" dirty="0">
                <a:latin typeface="News Gothic MT" panose="020B0503020103020203" pitchFamily="34" charset="0"/>
              </a:rPr>
              <a:t> (Silicon Photomultipliers) for the light detection.</a:t>
            </a:r>
          </a:p>
          <a:p>
            <a:r>
              <a:rPr lang="en-US" sz="1200" dirty="0">
                <a:latin typeface="News Gothic MT" panose="020B0503020103020203" pitchFamily="34" charset="0"/>
              </a:rPr>
              <a:t>Both are coated with a thin layer of TPB (Tetraphenyl butadiene) that acts as a wavelength shifter, shifting the UV scintillation light to blue light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BCD-8CC2-DC49-ADD4-1A3896AD09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43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News Gothic MT" panose="020B0503020103020203" pitchFamily="34" charset="0"/>
              </a:rPr>
              <a:t>Measurement of electron-lifetime at a drift electric field of 500 V/cm of &gt;2ms surpasses the 0.5ms threshold requirement for ND-LAr and shows stable purity</a:t>
            </a:r>
            <a:r>
              <a:rPr lang="en-US" sz="1200" dirty="0"/>
              <a:t>. </a:t>
            </a:r>
            <a:endParaRPr lang="en-US" sz="1200" dirty="0">
              <a:latin typeface="News Gothic MT" panose="020B0503020103020203" pitchFamily="34" charset="0"/>
            </a:endParaRPr>
          </a:p>
          <a:p>
            <a:r>
              <a:rPr lang="en-US" sz="1200" dirty="0">
                <a:latin typeface="News Gothic MT" panose="020B0503020103020203" pitchFamily="34" charset="0"/>
              </a:rPr>
              <a:t>Simultaneous fit of charge yield and light yields from vertical through-going cosmic muon tracks measured at varying electric field gives a measurement of parameters of </a:t>
            </a:r>
            <a:r>
              <a:rPr lang="en-US" sz="1200" dirty="0" err="1">
                <a:latin typeface="News Gothic MT" panose="020B0503020103020203" pitchFamily="34" charset="0"/>
              </a:rPr>
              <a:t>Birk’s</a:t>
            </a:r>
            <a:r>
              <a:rPr lang="en-US" sz="1200" dirty="0">
                <a:latin typeface="News Gothic MT" panose="020B0503020103020203" pitchFamily="34" charset="0"/>
              </a:rPr>
              <a:t> recombination model.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062BCD-8CC2-DC49-ADD4-1A3896AD09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74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252" y="1371411"/>
            <a:ext cx="7772400" cy="2387600"/>
          </a:xfrm>
        </p:spPr>
        <p:txBody>
          <a:bodyPr anchor="b"/>
          <a:lstStyle>
            <a:lvl1pPr algn="ctr">
              <a:defRPr sz="6000">
                <a:solidFill>
                  <a:srgbClr val="004B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2452" y="3870584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B82992-19FC-5546-882E-284F1E2289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241" y="6618249"/>
            <a:ext cx="797243" cy="1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23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E99195E-1E29-930E-E8F1-DBCC1DA550D8}"/>
              </a:ext>
            </a:extLst>
          </p:cNvPr>
          <p:cNvSpPr/>
          <p:nvPr userDrawn="1"/>
        </p:nvSpPr>
        <p:spPr>
          <a:xfrm>
            <a:off x="-73866" y="0"/>
            <a:ext cx="9136545" cy="7514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58000">
                <a:schemeClr val="accent4">
                  <a:lumMod val="20000"/>
                  <a:lumOff val="80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6417"/>
            <a:ext cx="78867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82EF80A-8F3C-9B4A-B4BB-3C00E4BEEC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635512" y="6564484"/>
            <a:ext cx="20574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B92C365-6E4A-2B4B-AE4B-6CA751BED60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2" descr="Logo Usage Guidelines | Identity Toolkit">
            <a:extLst>
              <a:ext uri="{FF2B5EF4-FFF2-40B4-BE49-F238E27FC236}">
                <a16:creationId xmlns:a16="http://schemas.microsoft.com/office/drawing/2014/main" id="{79DD3682-7B96-2F86-A823-FF76F1303C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73" y="6271725"/>
            <a:ext cx="1569027" cy="6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59267E-7571-332E-DD0A-2DA7574A1765}"/>
              </a:ext>
            </a:extLst>
          </p:cNvPr>
          <p:cNvCxnSpPr>
            <a:cxnSpLocks/>
          </p:cNvCxnSpPr>
          <p:nvPr userDrawn="1"/>
        </p:nvCxnSpPr>
        <p:spPr>
          <a:xfrm>
            <a:off x="270164" y="6617603"/>
            <a:ext cx="741910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33C4B8-6CD0-0E22-FEA2-A4E26A8947DC}"/>
              </a:ext>
            </a:extLst>
          </p:cNvPr>
          <p:cNvSpPr txBox="1"/>
          <p:nvPr userDrawn="1"/>
        </p:nvSpPr>
        <p:spPr>
          <a:xfrm>
            <a:off x="2509230" y="6608548"/>
            <a:ext cx="32442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 panose="020B0503020103020203" pitchFamily="34" charset="0"/>
                <a:cs typeface="Segoe UI" panose="020B0502040204020203" pitchFamily="34" charset="0"/>
              </a:rPr>
              <a:t>Snowmass Neutrino Frontier | Zoya Vallari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7341FCC-48F9-A655-1AAF-D9AE03EBE06D}"/>
              </a:ext>
            </a:extLst>
          </p:cNvPr>
          <p:cNvSpPr txBox="1"/>
          <p:nvPr userDrawn="1"/>
        </p:nvSpPr>
        <p:spPr>
          <a:xfrm>
            <a:off x="-31173" y="663223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 panose="020B0503020103020203" pitchFamily="34" charset="0"/>
                <a:cs typeface="Segoe UI" panose="020B0502040204020203" pitchFamily="34" charset="0"/>
              </a:rPr>
              <a:t>July 23, 2022</a:t>
            </a:r>
          </a:p>
        </p:txBody>
      </p:sp>
    </p:spTree>
    <p:extLst>
      <p:ext uri="{BB962C8B-B14F-4D97-AF65-F5344CB8AC3E}">
        <p14:creationId xmlns:p14="http://schemas.microsoft.com/office/powerpoint/2010/main" val="2588372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B4A125-0BB7-FB40-B92C-275AA195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CE2399-71B7-8E47-9E37-571A5D65E3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43A8B7-546C-279E-F1D8-594421D923EA}"/>
              </a:ext>
            </a:extLst>
          </p:cNvPr>
          <p:cNvSpPr/>
          <p:nvPr userDrawn="1"/>
        </p:nvSpPr>
        <p:spPr>
          <a:xfrm>
            <a:off x="934280" y="1371595"/>
            <a:ext cx="626165" cy="49695"/>
          </a:xfrm>
          <a:prstGeom prst="rect">
            <a:avLst/>
          </a:prstGeom>
          <a:solidFill>
            <a:srgbClr val="ED7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A2A6E0-851D-997D-F60E-488C3D162BA4}"/>
              </a:ext>
            </a:extLst>
          </p:cNvPr>
          <p:cNvSpPr/>
          <p:nvPr userDrawn="1"/>
        </p:nvSpPr>
        <p:spPr>
          <a:xfrm>
            <a:off x="1560445" y="1375571"/>
            <a:ext cx="626165" cy="45719"/>
          </a:xfrm>
          <a:prstGeom prst="rect">
            <a:avLst/>
          </a:prstGeom>
          <a:solidFill>
            <a:srgbClr val="004B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43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9864474-5980-E943-8BDD-262F666F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B60150A-19CD-944C-B0EE-557A51DEC5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9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67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7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1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2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2875" y="6492874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5455" y="652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B92C365-6E4A-2B4B-AE4B-6CA751BED60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659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8" r:id="rId6"/>
    <p:sldLayoutId id="2147483669" r:id="rId7"/>
    <p:sldLayoutId id="2147483670" r:id="rId8"/>
    <p:sldLayoutId id="2147483671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4B97"/>
        </a:buClr>
        <a:buSzPct val="70000"/>
        <a:buFont typeface="Meiryo" panose="020B0604030504040204" pitchFamily="34" charset="-128"/>
        <a:buChar char="✦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97"/>
        </a:buClr>
        <a:buSzPct val="70000"/>
        <a:buFont typeface="Meiryo" panose="020B0604030504040204" pitchFamily="34" charset="-128"/>
        <a:buChar char="✦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97"/>
        </a:buClr>
        <a:buSzPct val="70000"/>
        <a:buFont typeface="Meiryo" panose="020B0604030504040204" pitchFamily="34" charset="-128"/>
        <a:buChar char="✦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97"/>
        </a:buClr>
        <a:buSzPct val="70000"/>
        <a:buFont typeface="Meiryo" panose="020B0604030504040204" pitchFamily="34" charset="-128"/>
        <a:buChar char="✦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4B97"/>
        </a:buClr>
        <a:buSzPct val="70000"/>
        <a:buFont typeface="Meiryo" panose="020B0604030504040204" pitchFamily="34" charset="-128"/>
        <a:buChar char="✦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pdf/2103.13910.pdf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.png"/><Relationship Id="rId12" Type="http://schemas.openxmlformats.org/officeDocument/2006/relationships/hyperlink" Target="https://arxiv.org/pdf/2103.13910.pdf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hyperlink" Target="https://pngimg.com/download/38003" TargetMode="External"/><Relationship Id="rId5" Type="http://schemas.openxmlformats.org/officeDocument/2006/relationships/diagramColors" Target="../diagrams/colors2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2.xml"/><Relationship Id="rId9" Type="http://schemas.openxmlformats.org/officeDocument/2006/relationships/hyperlink" Target="https://openclipart.org/detail/167549/Kliponious-green-tic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4.png"/><Relationship Id="rId7" Type="http://schemas.openxmlformats.org/officeDocument/2006/relationships/hyperlink" Target="https://indico.fnal.gov/event/22303/contributions/244943/attachments/157579/206230/Russell____PixelReadoutSNOWMASS____July2022.pdf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748-0221/13/10/P10007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png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43.png"/><Relationship Id="rId12" Type="http://schemas.openxmlformats.org/officeDocument/2006/relationships/image" Target="../media/image47.tif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image" Target="../media/image46.tiff"/><Relationship Id="rId5" Type="http://schemas.openxmlformats.org/officeDocument/2006/relationships/diagramColors" Target="../diagrams/colors3.xml"/><Relationship Id="rId10" Type="http://schemas.openxmlformats.org/officeDocument/2006/relationships/image" Target="../media/image45.tiff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indico.fnal.gov/event/22303/contributions/244927/attachments/157300/205696/DUNEphysics_SnowmassSeattle22_ChrisMarshall.pdf" TargetMode="Externa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nal.gov/event/22303/contributions/244929/attachments/157361/205816/snowmass_dune_oscillation.pdf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15.svg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5.svg"/><Relationship Id="rId5" Type="http://schemas.openxmlformats.org/officeDocument/2006/relationships/image" Target="../media/image23.png"/><Relationship Id="rId10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hyperlink" Target="https://indico.fnal.gov/event/22303/contributions/244929/attachments/157361/205816/snowmass_dune_oscillation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fnal.gov/event/22303/contributions/244931/attachments/157371/205832/Snowmass2022_Cherdack_v2.pdf" TargetMode="External"/><Relationship Id="rId7" Type="http://schemas.openxmlformats.org/officeDocument/2006/relationships/hyperlink" Target="https://indico.fnal.gov/event/22303/contributions/245382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fnal.gov/event/22303/contributions/245380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445E5B-9F32-94E2-4CA7-6CA3DB65820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73000"/>
          </a:blip>
          <a:stretch>
            <a:fillRect/>
          </a:stretch>
        </p:blipFill>
        <p:spPr>
          <a:xfrm>
            <a:off x="29620" y="51798"/>
            <a:ext cx="9089514" cy="5330693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688B0D-4A57-ED45-B79B-1ABBD20DE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3" y="664827"/>
            <a:ext cx="8811491" cy="335645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Modular LArTPC  </a:t>
            </a:r>
            <a:b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Design and Prototype for the </a:t>
            </a:r>
            <a:b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DUNE</a:t>
            </a:r>
            <a:r>
              <a:rPr lang="en-US" sz="40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1E7CBF-E7D8-2540-8E0A-73A6CF98A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274" y="5499946"/>
            <a:ext cx="5912428" cy="1067107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Zoya Vallari</a:t>
            </a:r>
          </a:p>
          <a:p>
            <a:pPr algn="r"/>
            <a:r>
              <a:rPr lang="en-US" sz="1800" dirty="0">
                <a:latin typeface="Big Caslon Medium" panose="02000603090000020003" pitchFamily="2" charset="-79"/>
                <a:cs typeface="Big Caslon Medium" panose="02000603090000020003" pitchFamily="2" charset="-79"/>
              </a:rPr>
              <a:t>On behalf of the DUNE Collaboration</a:t>
            </a:r>
          </a:p>
        </p:txBody>
      </p:sp>
      <p:pic>
        <p:nvPicPr>
          <p:cNvPr id="1026" name="Picture 2" descr="Logo Usage Guidelines | Identity Toolkit">
            <a:extLst>
              <a:ext uri="{FF2B5EF4-FFF2-40B4-BE49-F238E27FC236}">
                <a16:creationId xmlns:a16="http://schemas.microsoft.com/office/drawing/2014/main" id="{529B4904-032D-7633-CBED-BC9FE9D53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973" y="6271725"/>
            <a:ext cx="1569027" cy="67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23B5D8-A5F0-A1B2-DB68-B49FA00A05D3}"/>
              </a:ext>
            </a:extLst>
          </p:cNvPr>
          <p:cNvCxnSpPr>
            <a:cxnSpLocks/>
          </p:cNvCxnSpPr>
          <p:nvPr/>
        </p:nvCxnSpPr>
        <p:spPr>
          <a:xfrm>
            <a:off x="270164" y="6617603"/>
            <a:ext cx="7419108" cy="0"/>
          </a:xfrm>
          <a:prstGeom prst="line">
            <a:avLst/>
          </a:prstGeom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6571CF9-AE50-34BB-7E29-A238E431E036}"/>
              </a:ext>
            </a:extLst>
          </p:cNvPr>
          <p:cNvSpPr txBox="1"/>
          <p:nvPr/>
        </p:nvSpPr>
        <p:spPr>
          <a:xfrm>
            <a:off x="3383874" y="6617603"/>
            <a:ext cx="2237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 panose="020B0503020103020203" pitchFamily="34" charset="0"/>
                <a:cs typeface="Segoe UI" panose="020B0502040204020203" pitchFamily="34" charset="0"/>
              </a:rPr>
              <a:t>Snowmass Neutrino Frontier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A59C4C-1680-345E-6F7B-1A3127E2BF7D}"/>
              </a:ext>
            </a:extLst>
          </p:cNvPr>
          <p:cNvSpPr txBox="1"/>
          <p:nvPr/>
        </p:nvSpPr>
        <p:spPr>
          <a:xfrm>
            <a:off x="-31173" y="663223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News Gothic MT" panose="020B0503020103020203" pitchFamily="34" charset="0"/>
                <a:cs typeface="Segoe UI" panose="020B0502040204020203" pitchFamily="34" charset="0"/>
              </a:rPr>
              <a:t>July 23, 2022</a:t>
            </a:r>
          </a:p>
        </p:txBody>
      </p:sp>
    </p:spTree>
    <p:extLst>
      <p:ext uri="{BB962C8B-B14F-4D97-AF65-F5344CB8AC3E}">
        <p14:creationId xmlns:p14="http://schemas.microsoft.com/office/powerpoint/2010/main" val="907160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3785-2337-F0CC-0C0B-F9355EBB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852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The Near Detector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C58E-1590-6DE7-A2B8-C744F0030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63771B1-5D41-8177-29F2-9A6ADF36C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997967"/>
              </p:ext>
            </p:extLst>
          </p:nvPr>
        </p:nvGraphicFramePr>
        <p:xfrm>
          <a:off x="0" y="1496291"/>
          <a:ext cx="5951913" cy="48614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F44AD39C-7B2D-4477-0940-C70760D79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5512" y="500773"/>
            <a:ext cx="3673757" cy="4966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0CE29F-892F-1542-EDCF-46EB01E11C69}"/>
              </a:ext>
            </a:extLst>
          </p:cNvPr>
          <p:cNvSpPr txBox="1"/>
          <p:nvPr/>
        </p:nvSpPr>
        <p:spPr>
          <a:xfrm>
            <a:off x="6347012" y="5406208"/>
            <a:ext cx="2796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Snell Roundhand" panose="02000603080000090004" pitchFamily="2" charset="77"/>
              </a:rPr>
              <a:t>Never go on a long baseline adventure without a near detector – Anonymous.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B31556-8344-AF34-886F-DBB019B7B409}"/>
              </a:ext>
            </a:extLst>
          </p:cNvPr>
          <p:cNvSpPr txBox="1"/>
          <p:nvPr/>
        </p:nvSpPr>
        <p:spPr>
          <a:xfrm>
            <a:off x="81266" y="920244"/>
            <a:ext cx="66724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News Gothic MT" panose="020B0503020103020203" pitchFamily="34" charset="0"/>
              </a:rPr>
              <a:t>Objective: Predict the observed neutrino spectrum at the FD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D3CDE1-1D78-7D41-ED50-9CF79D8464DC}"/>
              </a:ext>
            </a:extLst>
          </p:cNvPr>
          <p:cNvSpPr txBox="1"/>
          <p:nvPr/>
        </p:nvSpPr>
        <p:spPr>
          <a:xfrm>
            <a:off x="2278156" y="1339715"/>
            <a:ext cx="16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News Gothic MT" panose="020B0503020103020203" pitchFamily="34" charset="0"/>
              </a:rPr>
              <a:t>Requirements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595E75-D17B-75B6-286F-506DCCBD5DF2}"/>
              </a:ext>
            </a:extLst>
          </p:cNvPr>
          <p:cNvSpPr txBox="1"/>
          <p:nvPr/>
        </p:nvSpPr>
        <p:spPr>
          <a:xfrm>
            <a:off x="81266" y="6338016"/>
            <a:ext cx="1891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Corbel" panose="020B0503020204020204" pitchFamily="34" charset="0"/>
                <a:hlinkClick r:id="rId8"/>
              </a:rPr>
              <a:t>arXiv</a:t>
            </a:r>
            <a:r>
              <a:rPr lang="en-US" sz="1000" dirty="0">
                <a:latin typeface="Corbel" panose="020B0503020204020204" pitchFamily="34" charset="0"/>
                <a:hlinkClick r:id="rId8"/>
              </a:rPr>
              <a:t> 2103:13910 DUNE ND CDR</a:t>
            </a:r>
            <a:endParaRPr lang="en-US" sz="10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8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E3785-2337-F0CC-0C0B-F9355EBB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8527"/>
            <a:ext cx="7886700" cy="1325563"/>
          </a:xfrm>
        </p:spPr>
        <p:txBody>
          <a:bodyPr/>
          <a:lstStyle/>
          <a:p>
            <a:r>
              <a:rPr lang="en-US" dirty="0"/>
              <a:t>ND-LAr Report Card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7C58E-1590-6DE7-A2B8-C744F00302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E63771B1-5D41-8177-29F2-9A6ADF36C8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7553610"/>
              </p:ext>
            </p:extLst>
          </p:nvPr>
        </p:nvGraphicFramePr>
        <p:xfrm>
          <a:off x="99141" y="1567007"/>
          <a:ext cx="5628057" cy="49451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70A13847-C0CD-0C2B-E691-0847CB9FC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4136" y="1556029"/>
            <a:ext cx="3256347" cy="37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4F8EDE4-0CAB-BDE5-7DDE-3B11ACC3A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63644" y="1865987"/>
            <a:ext cx="413721" cy="473681"/>
          </a:xfrm>
          <a:prstGeom prst="rect">
            <a:avLst/>
          </a:prstGeom>
        </p:spPr>
      </p:pic>
      <p:pic>
        <p:nvPicPr>
          <p:cNvPr id="9" name="Picture 8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9B5E56-349B-E61F-F598-80C3036B68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16772" y="2661885"/>
            <a:ext cx="413721" cy="473681"/>
          </a:xfrm>
          <a:prstGeom prst="rect">
            <a:avLst/>
          </a:prstGeom>
        </p:spPr>
      </p:pic>
      <p:pic>
        <p:nvPicPr>
          <p:cNvPr id="10" name="Picture 9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AFACCE2-9FCB-4B9C-C59B-F0C84B4902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6962" y="3439144"/>
            <a:ext cx="413721" cy="473681"/>
          </a:xfrm>
          <a:prstGeom prst="rect">
            <a:avLst/>
          </a:prstGeom>
        </p:spPr>
      </p:pic>
      <p:pic>
        <p:nvPicPr>
          <p:cNvPr id="13" name="Picture 1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6ED2846-6A10-AD35-E02C-717D90D39B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82614" y="4216403"/>
            <a:ext cx="413721" cy="473681"/>
          </a:xfrm>
          <a:prstGeom prst="rect">
            <a:avLst/>
          </a:prstGeom>
        </p:spPr>
      </p:pic>
      <p:pic>
        <p:nvPicPr>
          <p:cNvPr id="14" name="Picture 13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F71A38B-EC94-010E-95F3-6F3584C1FF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03051" y="5792290"/>
            <a:ext cx="413721" cy="47368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C8D57060-5E77-23D8-4A85-CE52B7D1D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50804" y="4986070"/>
            <a:ext cx="519957" cy="45132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CBD65A-81DD-4F88-A035-60417C68CEA2}"/>
              </a:ext>
            </a:extLst>
          </p:cNvPr>
          <p:cNvSpPr txBox="1"/>
          <p:nvPr/>
        </p:nvSpPr>
        <p:spPr>
          <a:xfrm rot="19668229">
            <a:off x="-86734" y="4208548"/>
            <a:ext cx="10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halkduster" panose="03050602040202020205" pitchFamily="66" charset="77"/>
              </a:rPr>
              <a:t>PRISM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D36FDD-FC6B-46C9-9833-0AD29C1433F8}"/>
              </a:ext>
            </a:extLst>
          </p:cNvPr>
          <p:cNvSpPr txBox="1"/>
          <p:nvPr/>
        </p:nvSpPr>
        <p:spPr>
          <a:xfrm>
            <a:off x="81266" y="920244"/>
            <a:ext cx="6672404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News Gothic MT" panose="020B0503020103020203" pitchFamily="34" charset="0"/>
              </a:rPr>
              <a:t>Objective: Predict the observed neutrino spectrum at the FD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2138F4-5184-FF87-DD46-66289FE2A9EA}"/>
              </a:ext>
            </a:extLst>
          </p:cNvPr>
          <p:cNvSpPr txBox="1"/>
          <p:nvPr/>
        </p:nvSpPr>
        <p:spPr>
          <a:xfrm>
            <a:off x="2278156" y="1339715"/>
            <a:ext cx="168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News Gothic MT" panose="020B0503020103020203" pitchFamily="34" charset="0"/>
              </a:rPr>
              <a:t>Requirements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15277E-DF25-8FF5-9880-D03CE35B652B}"/>
              </a:ext>
            </a:extLst>
          </p:cNvPr>
          <p:cNvSpPr txBox="1"/>
          <p:nvPr/>
        </p:nvSpPr>
        <p:spPr>
          <a:xfrm rot="19668229">
            <a:off x="-54537" y="4858766"/>
            <a:ext cx="10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Chalkduster" panose="03050602040202020205" pitchFamily="66" charset="77"/>
              </a:rPr>
              <a:t>SAND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3ED636-6CEA-3EBA-50CF-3FB4AF3FD542}"/>
              </a:ext>
            </a:extLst>
          </p:cNvPr>
          <p:cNvSpPr txBox="1"/>
          <p:nvPr/>
        </p:nvSpPr>
        <p:spPr>
          <a:xfrm>
            <a:off x="81266" y="6338016"/>
            <a:ext cx="1891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latin typeface="Corbel" panose="020B0503020204020204" pitchFamily="34" charset="0"/>
                <a:hlinkClick r:id="rId12"/>
              </a:rPr>
              <a:t>arXiv</a:t>
            </a:r>
            <a:r>
              <a:rPr lang="en-US" sz="1000" dirty="0">
                <a:latin typeface="Corbel" panose="020B0503020204020204" pitchFamily="34" charset="0"/>
                <a:hlinkClick r:id="rId12"/>
              </a:rPr>
              <a:t> 2103:13910 DUNE ND CDR</a:t>
            </a:r>
            <a:endParaRPr lang="en-US" sz="1000" dirty="0">
              <a:latin typeface="Corbel" panose="020B0503020204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F84632-DA63-8A07-30BB-CD004B0D5C57}"/>
              </a:ext>
            </a:extLst>
          </p:cNvPr>
          <p:cNvSpPr txBox="1"/>
          <p:nvPr/>
        </p:nvSpPr>
        <p:spPr>
          <a:xfrm rot="19668229">
            <a:off x="-121341" y="2841258"/>
            <a:ext cx="11030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Chalkduster" panose="03050602040202020205" pitchFamily="66" charset="77"/>
              </a:rPr>
              <a:t>ND-</a:t>
            </a:r>
            <a:r>
              <a:rPr lang="en-US" sz="1600" dirty="0" err="1">
                <a:solidFill>
                  <a:srgbClr val="002060"/>
                </a:solidFill>
                <a:latin typeface="Chalkduster" panose="03050602040202020205" pitchFamily="66" charset="77"/>
              </a:rPr>
              <a:t>GAr</a:t>
            </a:r>
            <a:endParaRPr lang="en-US" sz="1600" dirty="0">
              <a:solidFill>
                <a:srgbClr val="002060"/>
              </a:solidFill>
              <a:latin typeface="Chalkduster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76597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0159D-3F64-0282-5174-DABE9B89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ND-LAr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27C9A-4706-6484-82E8-36891703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469" y="1007118"/>
            <a:ext cx="2887292" cy="2188892"/>
          </a:xfr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en-US" dirty="0"/>
              <a:t>Key Features:</a:t>
            </a:r>
          </a:p>
          <a:p>
            <a:r>
              <a:rPr lang="en-US" sz="2500" dirty="0"/>
              <a:t>Pixelated charge readout</a:t>
            </a:r>
          </a:p>
          <a:p>
            <a:r>
              <a:rPr lang="en-US" sz="2500" dirty="0"/>
              <a:t>High photodetector coverage with a large are dielectric photon detection system</a:t>
            </a:r>
          </a:p>
          <a:p>
            <a:r>
              <a:rPr lang="en-US" sz="2500" dirty="0"/>
              <a:t>Highly resistive foil for electric field shaping</a:t>
            </a:r>
          </a:p>
          <a:p>
            <a:r>
              <a:rPr lang="en-US" sz="2500" dirty="0"/>
              <a:t>Modular design provides optical segmentation</a:t>
            </a:r>
            <a:endParaRPr lang="en-US" sz="2500" b="1" cap="all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5EEB15-30D9-4DE8-4EFB-0BC9E335F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36" y="711607"/>
            <a:ext cx="3822888" cy="2933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4461B6-79C6-099E-BE0B-C4D5D9069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69" y="3661991"/>
            <a:ext cx="4028327" cy="26548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75BAC-912A-E5A0-351D-D6B4A4EBA4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776CA0-95EA-9962-1AB7-10021AC17B3A}"/>
              </a:ext>
            </a:extLst>
          </p:cNvPr>
          <p:cNvSpPr txBox="1"/>
          <p:nvPr/>
        </p:nvSpPr>
        <p:spPr>
          <a:xfrm>
            <a:off x="3943350" y="4793992"/>
            <a:ext cx="52900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dirty="0">
                <a:latin typeface="News Gothic MT" panose="020B0503020103020203" pitchFamily="34" charset="0"/>
              </a:rPr>
              <a:t>		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ND-LAr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Design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Active size: 5m deep, 7m wide and 3m tall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5 x 7 hermetic TPC modules – 1m x 1m x 3m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Short drift (50 cm)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Minimal inactive material with density similar to LAr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DAA551F-E291-E20B-7929-780801E757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62773" y="1514520"/>
            <a:ext cx="2822758" cy="327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35BF1A-7CAC-016B-382E-4EEEDB7D2583}"/>
              </a:ext>
            </a:extLst>
          </p:cNvPr>
          <p:cNvSpPr/>
          <p:nvPr/>
        </p:nvSpPr>
        <p:spPr>
          <a:xfrm>
            <a:off x="3862137" y="3525790"/>
            <a:ext cx="196399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News Gothic MT" panose="020B0503020103020203" pitchFamily="34" charset="0"/>
              </a:rPr>
              <a:t>60%-scale module prototype </a:t>
            </a:r>
            <a:endParaRPr lang="en-US" sz="1000" dirty="0">
              <a:solidFill>
                <a:srgbClr val="002060"/>
              </a:solidFill>
              <a:effectLst/>
              <a:latin typeface="News Gothic MT" panose="020B05030201030202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2C4566-A437-C1BE-8683-EB886BF06D79}"/>
              </a:ext>
            </a:extLst>
          </p:cNvPr>
          <p:cNvSpPr/>
          <p:nvPr/>
        </p:nvSpPr>
        <p:spPr>
          <a:xfrm>
            <a:off x="363204" y="3538880"/>
            <a:ext cx="261802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2060"/>
                </a:solidFill>
                <a:latin typeface="News Gothic MT" panose="020B0503020103020203" pitchFamily="34" charset="0"/>
              </a:rPr>
              <a:t>Top-down view of the module prototype </a:t>
            </a:r>
            <a:endParaRPr lang="en-US" sz="1000" dirty="0">
              <a:solidFill>
                <a:srgbClr val="002060"/>
              </a:solidFill>
              <a:effectLst/>
              <a:latin typeface="News Gothic MT" panose="020B0503020103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55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C6B8A2-48B4-7BAB-0E90-420441DE9B01}"/>
              </a:ext>
            </a:extLst>
          </p:cNvPr>
          <p:cNvSpPr/>
          <p:nvPr/>
        </p:nvSpPr>
        <p:spPr>
          <a:xfrm>
            <a:off x="-34109" y="-20783"/>
            <a:ext cx="9136545" cy="7514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36000">
                <a:schemeClr val="bg1"/>
              </a:gs>
              <a:gs pos="58000">
                <a:schemeClr val="accent4">
                  <a:lumMod val="20000"/>
                  <a:lumOff val="80000"/>
                </a:schemeClr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13A236-5A7E-236E-8866-27717D5C3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2941"/>
            <a:ext cx="5956927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  <a:cs typeface="Big Caslon Medium" panose="02000603090000020003" pitchFamily="2" charset="-79"/>
              </a:rPr>
              <a:t>Pixelated Charge Readout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396EBE-1FC6-E5F6-3CC2-6ED77036B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753" y="823784"/>
            <a:ext cx="5891283" cy="2140570"/>
          </a:xfrm>
        </p:spPr>
        <p:txBody>
          <a:bodyPr>
            <a:normAutofit fontScale="92500" lnSpcReduction="10000"/>
          </a:bodyPr>
          <a:lstStyle/>
          <a:p>
            <a:r>
              <a:rPr lang="en-US" sz="2100" dirty="0">
                <a:latin typeface="News Gothic MT" panose="020B0503020103020203" pitchFamily="34" charset="0"/>
              </a:rPr>
              <a:t>Provides unambiguous 3D tracking of charged particles crossing a LArTPC.</a:t>
            </a:r>
          </a:p>
          <a:p>
            <a:r>
              <a:rPr lang="en-US" sz="2100" dirty="0">
                <a:latin typeface="News Gothic MT" panose="020B0503020103020203" pitchFamily="34" charset="0"/>
              </a:rPr>
              <a:t>Low-power, low-noise integrating amplifier with self-triggered digitization and readout </a:t>
            </a:r>
          </a:p>
          <a:p>
            <a:r>
              <a:rPr lang="en-US" sz="2100" dirty="0">
                <a:latin typeface="News Gothic MT" panose="020B0503020103020203" pitchFamily="34" charset="0"/>
              </a:rPr>
              <a:t>Charge stays on pixel until digitization and/or reset </a:t>
            </a:r>
          </a:p>
          <a:p>
            <a:r>
              <a:rPr lang="en-US" sz="2100" dirty="0">
                <a:latin typeface="News Gothic MT" panose="020B0503020103020203" pitchFamily="34" charset="0"/>
              </a:rPr>
              <a:t>Always active – continuous self-triggering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6BDDA7-7BAB-8835-A8CA-0E593D1B5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" y="3257407"/>
            <a:ext cx="6297504" cy="3181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AD8CA2-4D64-6812-4503-7A3B1FA573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27" b="9500"/>
          <a:stretch/>
        </p:blipFill>
        <p:spPr>
          <a:xfrm>
            <a:off x="6185833" y="0"/>
            <a:ext cx="2950712" cy="2875428"/>
          </a:xfrm>
          <a:prstGeom prst="round2DiagRect">
            <a:avLst>
              <a:gd name="adj1" fmla="val 16427"/>
              <a:gd name="adj2" fmla="val 0"/>
            </a:avLst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D4742-DCD3-987A-A67E-61A3F0AC0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5833" y="2875428"/>
            <a:ext cx="2950713" cy="151796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201723-4056-06AA-6589-50EF45D793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61AA78-B55E-71C9-74AC-80411E49B93E}"/>
              </a:ext>
            </a:extLst>
          </p:cNvPr>
          <p:cNvSpPr/>
          <p:nvPr/>
        </p:nvSpPr>
        <p:spPr>
          <a:xfrm>
            <a:off x="6245396" y="4968500"/>
            <a:ext cx="2831586" cy="1415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LArPix</a:t>
            </a:r>
            <a:r>
              <a:rPr lang="en-US" sz="1600" b="1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 Pixel tile </a:t>
            </a:r>
            <a:endParaRPr lang="en-US" sz="1600" dirty="0">
              <a:solidFill>
                <a:schemeClr val="bg2">
                  <a:lumMod val="25000"/>
                </a:schemeClr>
              </a:solidFill>
              <a:latin typeface="News Gothic MT" panose="020B0503020103020203" pitchFamily="34" charset="0"/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• 32 cm x 32 cm large-format mixed signal PCB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• 100 LArPix-v2a ASICs/tile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• 4900 pixel pads with 4.4 mm pixel pitch </a:t>
            </a:r>
            <a:endParaRPr lang="en-US" sz="1400" dirty="0">
              <a:solidFill>
                <a:schemeClr val="bg2">
                  <a:lumMod val="25000"/>
                </a:schemeClr>
              </a:solidFill>
              <a:effectLst/>
              <a:latin typeface="News Gothic MT" panose="020B0503020103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9AF5D7-C3C2-A8E8-6B82-6FC8AE5047D8}"/>
              </a:ext>
            </a:extLst>
          </p:cNvPr>
          <p:cNvSpPr txBox="1"/>
          <p:nvPr/>
        </p:nvSpPr>
        <p:spPr>
          <a:xfrm>
            <a:off x="7010401" y="2580432"/>
            <a:ext cx="1793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News Gothic MT" panose="020B0503020103020203" pitchFamily="34" charset="0"/>
              </a:rPr>
              <a:t>LArPix-v2a ASIC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34A07E-BCAF-D5F1-2690-83A792118FD2}"/>
              </a:ext>
            </a:extLst>
          </p:cNvPr>
          <p:cNvSpPr txBox="1"/>
          <p:nvPr/>
        </p:nvSpPr>
        <p:spPr>
          <a:xfrm>
            <a:off x="890144" y="6328779"/>
            <a:ext cx="4769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  <a:latin typeface="News Gothic MT" panose="020B0503020103020203" pitchFamily="34" charset="0"/>
              </a:rPr>
              <a:t>LArPix</a:t>
            </a:r>
            <a:r>
              <a:rPr lang="en-US" sz="1400" dirty="0">
                <a:solidFill>
                  <a:srgbClr val="002060"/>
                </a:solidFill>
                <a:latin typeface="News Gothic MT" panose="020B0503020103020203" pitchFamily="34" charset="0"/>
              </a:rPr>
              <a:t> Pixel tile with pixel pads(front) and ASICS(back)</a:t>
            </a:r>
          </a:p>
        </p:txBody>
      </p:sp>
      <p:pic>
        <p:nvPicPr>
          <p:cNvPr id="19458" name="Picture 2" descr="Proving the Business Case for Building Analytics">
            <a:extLst>
              <a:ext uri="{FF2B5EF4-FFF2-40B4-BE49-F238E27FC236}">
                <a16:creationId xmlns:a16="http://schemas.microsoft.com/office/drawing/2014/main" id="{C3C6DDE2-FD4B-0D04-E45E-C69FEFF8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802" y="4393394"/>
            <a:ext cx="973180" cy="524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5829ED-D8EC-BCF4-9041-6723C9E19100}"/>
              </a:ext>
            </a:extLst>
          </p:cNvPr>
          <p:cNvSpPr txBox="1"/>
          <p:nvPr/>
        </p:nvSpPr>
        <p:spPr>
          <a:xfrm>
            <a:off x="6319157" y="4443573"/>
            <a:ext cx="18584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ews Gothic MT" panose="020B0503020103020203" pitchFamily="34" charset="0"/>
                <a:hlinkClick r:id="rId6"/>
              </a:rPr>
              <a:t>Dan Dwyer </a:t>
            </a:r>
            <a:r>
              <a:rPr lang="en-US" sz="1200" i="1" dirty="0">
                <a:latin typeface="News Gothic MT" panose="020B0503020103020203" pitchFamily="34" charset="0"/>
                <a:hlinkClick r:id="rId6"/>
              </a:rPr>
              <a:t>et al. JINST 13 (2018) P10007 </a:t>
            </a:r>
            <a:endParaRPr lang="en-US" sz="1200" dirty="0">
              <a:latin typeface="News Gothic MT" panose="020B0503020103020203" pitchFamily="34" charset="0"/>
            </a:endParaRP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294C49-7340-7AB3-2F1C-69C22E8404B2}"/>
              </a:ext>
            </a:extLst>
          </p:cNvPr>
          <p:cNvSpPr txBox="1"/>
          <p:nvPr/>
        </p:nvSpPr>
        <p:spPr>
          <a:xfrm>
            <a:off x="976735" y="3011186"/>
            <a:ext cx="4239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7"/>
              </a:rPr>
              <a:t>LArTPC Pixelated Readout @ Snowmass: B. Russell July 20th  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pic>
        <p:nvPicPr>
          <p:cNvPr id="16" name="Graphic 15" descr="Right pointing backhand index outline">
            <a:extLst>
              <a:ext uri="{FF2B5EF4-FFF2-40B4-BE49-F238E27FC236}">
                <a16:creationId xmlns:a16="http://schemas.microsoft.com/office/drawing/2014/main" id="{B6238529-83DF-D7D9-B71D-C6FD644E60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4626" y="2993845"/>
            <a:ext cx="289422" cy="2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22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664EE-FE6B-66C5-25C0-4ECF51B63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System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2D6AE44-4708-FBEE-8242-4E48C944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5307" y="3733080"/>
            <a:ext cx="2062778" cy="2804911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B7EBF9B-3837-5867-0E03-E20CF2392B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1" r="1379"/>
          <a:stretch/>
        </p:blipFill>
        <p:spPr bwMode="auto">
          <a:xfrm>
            <a:off x="7015307" y="1039146"/>
            <a:ext cx="2062778" cy="2337087"/>
          </a:xfrm>
          <a:prstGeom prst="rect">
            <a:avLst/>
          </a:prstGeom>
          <a:noFill/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46C051-2B8B-6EAB-60D7-A8B9FE2064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EDEDDB-4402-CA6E-FB80-53E8C518C358}"/>
              </a:ext>
            </a:extLst>
          </p:cNvPr>
          <p:cNvSpPr/>
          <p:nvPr/>
        </p:nvSpPr>
        <p:spPr>
          <a:xfrm>
            <a:off x="65915" y="1975849"/>
            <a:ext cx="3591098" cy="28007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LAr produces scintillation light of wavelength ~128 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The TPC needs a high-performance light detection system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High coverage with a dynamic range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Fast readout to provide precise spatial resolution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Capability to operate in high-rate environment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6EB0CE-A555-E42E-605A-EAF91DAB2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6587" y="2766331"/>
            <a:ext cx="968433" cy="7697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27B3D1-2338-E495-D2D5-BDB3C07853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730" y="5850821"/>
            <a:ext cx="835206" cy="6578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BFF235-6D6E-AC3E-0E92-05BA7BB97D2D}"/>
              </a:ext>
            </a:extLst>
          </p:cNvPr>
          <p:cNvSpPr txBox="1"/>
          <p:nvPr/>
        </p:nvSpPr>
        <p:spPr>
          <a:xfrm>
            <a:off x="4797782" y="729303"/>
            <a:ext cx="1675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News Gothic MT" panose="020B0503020103020203" pitchFamily="34" charset="0"/>
              </a:rPr>
              <a:t>ArCLight Tiles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48F275-8A47-7B9E-7748-0FE90ACD358C}"/>
              </a:ext>
            </a:extLst>
          </p:cNvPr>
          <p:cNvSpPr txBox="1"/>
          <p:nvPr/>
        </p:nvSpPr>
        <p:spPr>
          <a:xfrm>
            <a:off x="4532972" y="3544326"/>
            <a:ext cx="1225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News Gothic MT" panose="020B0503020103020203" pitchFamily="34" charset="0"/>
              </a:rPr>
              <a:t>LCM Tiles</a:t>
            </a:r>
          </a:p>
        </p:txBody>
      </p:sp>
      <p:pic>
        <p:nvPicPr>
          <p:cNvPr id="15" name="Content Placeholder 5">
            <a:extLst>
              <a:ext uri="{FF2B5EF4-FFF2-40B4-BE49-F238E27FC236}">
                <a16:creationId xmlns:a16="http://schemas.microsoft.com/office/drawing/2014/main" id="{040E13B5-336D-5DD9-0FD2-1B696ED75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8923" y="1046150"/>
            <a:ext cx="3399554" cy="2236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12551F-FFC0-91AC-10D7-2276269455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6116" y="3544326"/>
            <a:ext cx="4025010" cy="264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52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FB1B8-1321-4AC4-FA92-6D02285AF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8526162" cy="1325563"/>
          </a:xfrm>
        </p:spPr>
        <p:txBody>
          <a:bodyPr/>
          <a:lstStyle/>
          <a:p>
            <a:r>
              <a:rPr lang="en-US" dirty="0"/>
              <a:t>Timeline of Technical Demonstrations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B51CCF-561A-45FE-D1A8-088B97D076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0569091"/>
              </p:ext>
            </p:extLst>
          </p:nvPr>
        </p:nvGraphicFramePr>
        <p:xfrm>
          <a:off x="0" y="697040"/>
          <a:ext cx="9144000" cy="55142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34F7FE-A24A-3467-E035-CA3D5E6C7F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6AFC6-A538-890C-D55A-0DE00F06C2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87" y="4013914"/>
            <a:ext cx="2384135" cy="219741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E2080B-E0F9-6F03-16FE-49D084B11B22}"/>
              </a:ext>
            </a:extLst>
          </p:cNvPr>
          <p:cNvSpPr txBox="1"/>
          <p:nvPr/>
        </p:nvSpPr>
        <p:spPr>
          <a:xfrm>
            <a:off x="895462" y="6252043"/>
            <a:ext cx="1092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3C5A77"/>
                </a:solidFill>
              </a:rPr>
              <a:t>Single Cube</a:t>
            </a:r>
            <a:endParaRPr lang="en-CH" sz="1200" dirty="0">
              <a:solidFill>
                <a:srgbClr val="3C5A77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F37976-50CB-3B5F-0C49-293BA1F371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536" y="812217"/>
            <a:ext cx="676988" cy="1668632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15DB592-B6AB-5040-BCC8-428BFB75686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660" y="768715"/>
            <a:ext cx="508963" cy="1725659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A3D1F6B-1186-A24C-0AA6-105A3093DF5B}"/>
              </a:ext>
            </a:extLst>
          </p:cNvPr>
          <p:cNvSpPr txBox="1"/>
          <p:nvPr/>
        </p:nvSpPr>
        <p:spPr>
          <a:xfrm>
            <a:off x="5823309" y="537885"/>
            <a:ext cx="1322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rgbClr val="3C5A77"/>
                </a:solidFill>
              </a:rPr>
              <a:t>Resistive Shell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28DFC-2AC3-8C8E-E90A-10260132F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1107" y="842204"/>
            <a:ext cx="1588556" cy="1638645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54FD00-44B5-2311-6B98-CC7BDF0115CC}"/>
              </a:ext>
            </a:extLst>
          </p:cNvPr>
          <p:cNvSpPr txBox="1"/>
          <p:nvPr/>
        </p:nvSpPr>
        <p:spPr>
          <a:xfrm>
            <a:off x="7628241" y="562407"/>
            <a:ext cx="12008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rgbClr val="3C5A77"/>
                </a:solidFill>
              </a:rPr>
              <a:t>Charge readout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991A85-B61D-1F17-0EDD-4351A683668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210" y="2794577"/>
            <a:ext cx="1780655" cy="1638638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298B426-215A-4629-4B93-5678CDD7C871}"/>
              </a:ext>
            </a:extLst>
          </p:cNvPr>
          <p:cNvSpPr txBox="1"/>
          <p:nvPr/>
        </p:nvSpPr>
        <p:spPr>
          <a:xfrm>
            <a:off x="7638442" y="2513945"/>
            <a:ext cx="1047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dirty="0">
                <a:solidFill>
                  <a:srgbClr val="3C5A77"/>
                </a:solidFill>
              </a:rPr>
              <a:t>Light readout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04F723-B4D9-061B-643C-752E4E085601}"/>
              </a:ext>
            </a:extLst>
          </p:cNvPr>
          <p:cNvCxnSpPr>
            <a:cxnSpLocks/>
          </p:cNvCxnSpPr>
          <p:nvPr/>
        </p:nvCxnSpPr>
        <p:spPr>
          <a:xfrm flipH="1" flipV="1">
            <a:off x="4572000" y="1269976"/>
            <a:ext cx="2614770" cy="21029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4546586-7758-C0FF-CFF1-A396DFC6EE2D}"/>
              </a:ext>
            </a:extLst>
          </p:cNvPr>
          <p:cNvCxnSpPr>
            <a:cxnSpLocks/>
          </p:cNvCxnSpPr>
          <p:nvPr/>
        </p:nvCxnSpPr>
        <p:spPr>
          <a:xfrm flipH="1">
            <a:off x="4786184" y="962866"/>
            <a:ext cx="960671" cy="11831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746298A-6C8C-89D3-D3B6-E134C21E0294}"/>
              </a:ext>
            </a:extLst>
          </p:cNvPr>
          <p:cNvCxnSpPr>
            <a:cxnSpLocks/>
          </p:cNvCxnSpPr>
          <p:nvPr/>
        </p:nvCxnSpPr>
        <p:spPr>
          <a:xfrm flipV="1">
            <a:off x="1664043" y="3013339"/>
            <a:ext cx="1869989" cy="114676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26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A6EC0-806B-9A81-E699-4AAE0A0C5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 Module Demos @ BERN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AA463-BCE3-1BF7-BB26-3FD6F5E2E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720" y="1152093"/>
            <a:ext cx="8795437" cy="1766481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News Gothic MT" panose="020B0503020103020203" pitchFamily="34" charset="0"/>
              </a:rPr>
              <a:t>4 individual fully integrated, ton-scale LAr Modules are being tested at Bern at cryogenic temperatures.</a:t>
            </a:r>
          </a:p>
          <a:p>
            <a:r>
              <a:rPr lang="en-US" sz="2000" dirty="0">
                <a:latin typeface="News Gothic MT" panose="020B0503020103020203" pitchFamily="34" charset="0"/>
              </a:rPr>
              <a:t>Collected data from</a:t>
            </a:r>
            <a:r>
              <a:rPr lang="en-US" sz="2000" dirty="0">
                <a:solidFill>
                  <a:srgbClr val="C00000"/>
                </a:solidFill>
                <a:latin typeface="News Gothic MT" panose="020B0503020103020203" pitchFamily="34" charset="0"/>
              </a:rPr>
              <a:t> </a:t>
            </a:r>
            <a:r>
              <a:rPr lang="en-US" sz="2000" dirty="0">
                <a:latin typeface="News Gothic MT" panose="020B0503020103020203" pitchFamily="34" charset="0"/>
              </a:rPr>
              <a:t>O(~100M) cosmic ray induced events during Module-0 and Module-1 runs.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5962D-9F93-A65D-99D3-9C3E04DE74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AB54FD33-BA22-00E4-CA52-4EE2FEF6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4" y="2836854"/>
            <a:ext cx="4200139" cy="32205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47985078-A6BA-2CDA-71C3-E7869AF2B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925" y="2836853"/>
            <a:ext cx="2596510" cy="32205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C92D2847-EA2A-2E97-A4E3-B6E446A84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292" y="2836854"/>
            <a:ext cx="2116471" cy="3220554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767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0E494-D1AA-FBDE-4F65-D2CD458E24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D9B7DB5D-D29E-0148-9794-858B8FBA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F02F725-645F-E69B-7D17-B267FEB1B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7886700" cy="1325563"/>
          </a:xfrm>
        </p:spPr>
        <p:txBody>
          <a:bodyPr/>
          <a:lstStyle/>
          <a:p>
            <a:r>
              <a:rPr lang="en-US" dirty="0"/>
              <a:t>Single Module Demos @ BERN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582881-F750-9800-8C97-A716196BBA40}"/>
              </a:ext>
            </a:extLst>
          </p:cNvPr>
          <p:cNvSpPr txBox="1"/>
          <p:nvPr/>
        </p:nvSpPr>
        <p:spPr>
          <a:xfrm>
            <a:off x="6259483" y="5893520"/>
            <a:ext cx="1830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Geneva" panose="020B0503030404040204" pitchFamily="34" charset="0"/>
                <a:ea typeface="Geneva" panose="020B0503030404040204" pitchFamily="34" charset="0"/>
              </a:rPr>
              <a:t>Through-going muon track</a:t>
            </a:r>
          </a:p>
        </p:txBody>
      </p:sp>
    </p:spTree>
    <p:extLst>
      <p:ext uri="{BB962C8B-B14F-4D97-AF65-F5344CB8AC3E}">
        <p14:creationId xmlns:p14="http://schemas.microsoft.com/office/powerpoint/2010/main" val="1116996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DB594-0DC7-ED39-B8A5-1E34E9571A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37771B0A-CE24-FBED-4D30-195F90297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FADDEF8-433B-3206-93B5-44D1ECF28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7886700" cy="1325563"/>
          </a:xfrm>
        </p:spPr>
        <p:txBody>
          <a:bodyPr/>
          <a:lstStyle/>
          <a:p>
            <a:r>
              <a:rPr lang="en-US" dirty="0"/>
              <a:t>Single Module Demos @ BERN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476C85-731C-E3FD-CBCD-3692B3EE4508}"/>
              </a:ext>
            </a:extLst>
          </p:cNvPr>
          <p:cNvSpPr txBox="1"/>
          <p:nvPr/>
        </p:nvSpPr>
        <p:spPr>
          <a:xfrm>
            <a:off x="6259483" y="5893520"/>
            <a:ext cx="2743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eneva" panose="020B0503030404040204" pitchFamily="34" charset="0"/>
                <a:ea typeface="Geneva" panose="020B0503030404040204" pitchFamily="34" charset="0"/>
              </a:rPr>
              <a:t>Shower event caused by very high-energy mons</a:t>
            </a:r>
          </a:p>
        </p:txBody>
      </p:sp>
    </p:spTree>
    <p:extLst>
      <p:ext uri="{BB962C8B-B14F-4D97-AF65-F5344CB8AC3E}">
        <p14:creationId xmlns:p14="http://schemas.microsoft.com/office/powerpoint/2010/main" val="3900608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D99BD-3C31-CCEB-0CE1-C3F2DC855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4929" y="3066005"/>
            <a:ext cx="4308389" cy="287900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548CB-8850-0D22-0B89-A70D643708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EFCDD6-7C30-92E5-30EE-CAAE191DF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238" y="790916"/>
            <a:ext cx="6087762" cy="21212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53CA0D-6331-AC17-5124-876AF16B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7886700" cy="1325563"/>
          </a:xfrm>
        </p:spPr>
        <p:txBody>
          <a:bodyPr/>
          <a:lstStyle/>
          <a:p>
            <a:r>
              <a:rPr lang="en-US" dirty="0"/>
              <a:t>Single Module Demos @ BERN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7A4B62-6D32-0270-6F6D-6C95C7E76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930" y="5775799"/>
            <a:ext cx="3988315" cy="788685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8677594-C5B9-5798-8E9D-6E3C9CAF320C}"/>
              </a:ext>
            </a:extLst>
          </p:cNvPr>
          <p:cNvSpPr txBox="1">
            <a:spLocks/>
          </p:cNvSpPr>
          <p:nvPr/>
        </p:nvSpPr>
        <p:spPr>
          <a:xfrm>
            <a:off x="216861" y="1252675"/>
            <a:ext cx="3038017" cy="50317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4C98"/>
              </a:buClr>
              <a:buSzPct val="70000"/>
              <a:buFont typeface="Meiryo" panose="020B0604030504040204" pitchFamily="34" charset="-128"/>
              <a:buChar char="✦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News Gothic MT" panose="020B0503020103020203" pitchFamily="34" charset="0"/>
            </a:endParaRPr>
          </a:p>
          <a:p>
            <a:r>
              <a:rPr lang="en-US" sz="1600" dirty="0">
                <a:latin typeface="News Gothic MT" panose="020B0503020103020203" pitchFamily="34" charset="0"/>
              </a:rPr>
              <a:t>With high statistics data, Module-0 is already producing competitive measurements.</a:t>
            </a:r>
          </a:p>
          <a:p>
            <a:pPr lvl="1"/>
            <a:r>
              <a:rPr lang="en-US" sz="1200" dirty="0">
                <a:latin typeface="News Gothic MT" panose="020B0503020103020203" pitchFamily="34" charset="0"/>
              </a:rPr>
              <a:t>Simultaneous fit of charge and light yield gives measurements that are consistent with ICARUS and ArgoNeut. </a:t>
            </a:r>
          </a:p>
          <a:p>
            <a:endParaRPr lang="en-US" sz="1600" dirty="0">
              <a:latin typeface="News Gothic MT" panose="020B0503020103020203" pitchFamily="34" charset="0"/>
            </a:endParaRPr>
          </a:p>
          <a:p>
            <a:r>
              <a:rPr lang="en-US" sz="1600" dirty="0">
                <a:latin typeface="News Gothic MT" panose="020B0503020103020203" pitchFamily="34" charset="0"/>
              </a:rPr>
              <a:t>Publication on Module-0 data analysis is in preparation:</a:t>
            </a:r>
            <a:r>
              <a:rPr lang="en-US" sz="1600" dirty="0"/>
              <a:t>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”Performance of a modular ton-scale pixel-readout liquid argon Time Projection Chamber”.</a:t>
            </a:r>
          </a:p>
          <a:p>
            <a:endParaRPr lang="en-US" sz="1600" dirty="0">
              <a:latin typeface="News Gothic MT" panose="020B0503020103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92918D-5CDA-0389-4AED-4D2E478CDAF1}"/>
              </a:ext>
            </a:extLst>
          </p:cNvPr>
          <p:cNvSpPr txBox="1"/>
          <p:nvPr/>
        </p:nvSpPr>
        <p:spPr>
          <a:xfrm>
            <a:off x="4794421" y="3441163"/>
            <a:ext cx="147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PRELIMINARY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28BF3-E7BE-2569-9C46-D195A002CD90}"/>
              </a:ext>
            </a:extLst>
          </p:cNvPr>
          <p:cNvSpPr txBox="1"/>
          <p:nvPr/>
        </p:nvSpPr>
        <p:spPr>
          <a:xfrm>
            <a:off x="3432639" y="1064646"/>
            <a:ext cx="147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2060"/>
                </a:solidFill>
              </a:rPr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034399-8351-D943-BC21-1DB539F0943F}"/>
              </a:ext>
            </a:extLst>
          </p:cNvPr>
          <p:cNvSpPr txBox="1"/>
          <p:nvPr/>
        </p:nvSpPr>
        <p:spPr>
          <a:xfrm>
            <a:off x="739833" y="5235993"/>
            <a:ext cx="1762298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✨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News Gothic MT" panose="020B0503020103020203" pitchFamily="34" charset="0"/>
              </a:rPr>
              <a:t>Coming Soon </a:t>
            </a:r>
            <a:r>
              <a:rPr lang="en-US" dirty="0"/>
              <a:t>✨</a:t>
            </a:r>
          </a:p>
        </p:txBody>
      </p:sp>
    </p:spTree>
    <p:extLst>
      <p:ext uri="{BB962C8B-B14F-4D97-AF65-F5344CB8AC3E}">
        <p14:creationId xmlns:p14="http://schemas.microsoft.com/office/powerpoint/2010/main" val="201337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F79F7-3311-F52D-8AA0-A6A20CFB3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908" y="-188754"/>
            <a:ext cx="7886700" cy="1325563"/>
          </a:xfrm>
        </p:spPr>
        <p:txBody>
          <a:bodyPr/>
          <a:lstStyle/>
          <a:p>
            <a:r>
              <a:rPr lang="en-US" dirty="0"/>
              <a:t>The     LArTPC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CD645-2AA4-220A-49C1-BCAB0D220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0741" y="1600575"/>
            <a:ext cx="2961409" cy="3869733"/>
          </a:xfrm>
        </p:spPr>
        <p:txBody>
          <a:bodyPr>
            <a:noAutofit/>
          </a:bodyPr>
          <a:lstStyle/>
          <a:p>
            <a:r>
              <a:rPr lang="en-US" sz="2000" dirty="0"/>
              <a:t>The Liquid Argon TPCs are fully-active tracking calorimeters.</a:t>
            </a:r>
          </a:p>
          <a:p>
            <a:r>
              <a:rPr lang="en-US" sz="2000" dirty="0"/>
              <a:t>Neutrino interaction in LAr produces ionization and scintillation light </a:t>
            </a:r>
          </a:p>
          <a:p>
            <a:r>
              <a:rPr lang="en-US" sz="2000" dirty="0"/>
              <a:t>The ionization charge drifts in a uniform electric field to finely segmented wire planes.</a:t>
            </a:r>
          </a:p>
          <a:p>
            <a:r>
              <a:rPr lang="en-US" sz="2000" dirty="0"/>
              <a:t>The scintillation light is collected using </a:t>
            </a:r>
            <a:r>
              <a:rPr lang="en-US" sz="2000" dirty="0" err="1"/>
              <a:t>PMTs.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185716-3E69-D795-7E24-3D87C832C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208" y="1596578"/>
            <a:ext cx="597294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17B3DD-A05B-5774-F296-C1E5B92F20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F4C7FD-C9EF-8C9B-A145-AE3B2CDEBDCE}"/>
              </a:ext>
            </a:extLst>
          </p:cNvPr>
          <p:cNvSpPr txBox="1"/>
          <p:nvPr/>
        </p:nvSpPr>
        <p:spPr>
          <a:xfrm rot="20206142">
            <a:off x="311648" y="49160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radley Hand" pitchFamily="2" charset="77"/>
              </a:rPr>
              <a:t>classical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3659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5968-9BE8-C3A0-C021-B428B1F99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9144000" cy="1325563"/>
          </a:xfrm>
        </p:spPr>
        <p:txBody>
          <a:bodyPr/>
          <a:lstStyle/>
          <a:p>
            <a:r>
              <a:rPr lang="en-US" dirty="0"/>
              <a:t>2x2 Demonstrator : Fermilab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6B9FA72-A01E-3D71-7094-5454E53CF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57619" y="248396"/>
            <a:ext cx="1983249" cy="29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EB230-4407-4D87-4EC0-8FE178D7AE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EE89D3F-916A-4549-B139-4F6D2D39CE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85"/>
          <a:stretch/>
        </p:blipFill>
        <p:spPr bwMode="auto">
          <a:xfrm>
            <a:off x="6376086" y="2843566"/>
            <a:ext cx="2447441" cy="358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0AA2A08-3388-0393-1ABA-49809591F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115" y="886511"/>
            <a:ext cx="5967319" cy="2359635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News Gothic MT" panose="020B0503020103020203" pitchFamily="34" charset="0"/>
              </a:rPr>
              <a:t>All 4 LArTPC modules will be assembled as a prototype modular detector with repurposed scintillator planes from Minerva providing additional tracking.</a:t>
            </a:r>
          </a:p>
          <a:p>
            <a:r>
              <a:rPr lang="en-US" sz="1800" dirty="0">
                <a:solidFill>
                  <a:srgbClr val="AE0000"/>
                </a:solidFill>
                <a:latin typeface="News Gothic MT" panose="020B0503020103020203" pitchFamily="34" charset="0"/>
              </a:rPr>
              <a:t>A run in the NuMI beam would provide the first neutrino beam run with comparable intensity to the LBNF beam.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077430-178A-9E6F-C497-2509525CF0CB}"/>
              </a:ext>
            </a:extLst>
          </p:cNvPr>
          <p:cNvSpPr txBox="1"/>
          <p:nvPr/>
        </p:nvSpPr>
        <p:spPr>
          <a:xfrm>
            <a:off x="8460259" y="1928850"/>
            <a:ext cx="68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AE0000"/>
                </a:solidFill>
              </a:rPr>
              <a:t>x 4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4A00F1F-8FDC-B92F-D799-750AA04A92DC}"/>
              </a:ext>
            </a:extLst>
          </p:cNvPr>
          <p:cNvCxnSpPr>
            <a:cxnSpLocks/>
          </p:cNvCxnSpPr>
          <p:nvPr/>
        </p:nvCxnSpPr>
        <p:spPr>
          <a:xfrm>
            <a:off x="7405816" y="2513625"/>
            <a:ext cx="0" cy="915375"/>
          </a:xfrm>
          <a:prstGeom prst="straightConnector1">
            <a:avLst/>
          </a:prstGeom>
          <a:ln w="317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CD0A9E0-E7B3-9256-282A-2704603A0BC4}"/>
              </a:ext>
            </a:extLst>
          </p:cNvPr>
          <p:cNvGrpSpPr/>
          <p:nvPr/>
        </p:nvGrpSpPr>
        <p:grpSpPr>
          <a:xfrm>
            <a:off x="313465" y="3029918"/>
            <a:ext cx="5371932" cy="3402332"/>
            <a:chOff x="313465" y="3029918"/>
            <a:chExt cx="5371932" cy="34023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A668A3B-4328-5A6D-31CE-1D916B52E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0473" y="3029918"/>
              <a:ext cx="5364924" cy="3402332"/>
            </a:xfrm>
            <a:prstGeom prst="rect">
              <a:avLst/>
            </a:prstGeom>
            <a:effectLst>
              <a:softEdge rad="25400"/>
            </a:effectLst>
          </p:spPr>
        </p:pic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24D80F8C-32B4-73B8-4E6B-15B9B801A48A}"/>
                </a:ext>
              </a:extLst>
            </p:cNvPr>
            <p:cNvCxnSpPr>
              <a:cxnSpLocks/>
            </p:cNvCxnSpPr>
            <p:nvPr/>
          </p:nvCxnSpPr>
          <p:spPr>
            <a:xfrm>
              <a:off x="2417859" y="4254563"/>
              <a:ext cx="873981" cy="791262"/>
            </a:xfrm>
            <a:prstGeom prst="straightConnector1">
              <a:avLst/>
            </a:prstGeom>
            <a:ln w="2222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75B43A2-2B47-6C7A-C373-50BD6BFB3208}"/>
                </a:ext>
              </a:extLst>
            </p:cNvPr>
            <p:cNvCxnSpPr>
              <a:cxnSpLocks/>
            </p:cNvCxnSpPr>
            <p:nvPr/>
          </p:nvCxnSpPr>
          <p:spPr>
            <a:xfrm>
              <a:off x="2734887" y="3819604"/>
              <a:ext cx="684297" cy="434959"/>
            </a:xfrm>
            <a:prstGeom prst="straightConnector1">
              <a:avLst/>
            </a:prstGeom>
            <a:ln w="2222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5C52DE-6679-E95E-96A0-6E0C7C49AD39}"/>
                </a:ext>
              </a:extLst>
            </p:cNvPr>
            <p:cNvSpPr txBox="1"/>
            <p:nvPr/>
          </p:nvSpPr>
          <p:spPr>
            <a:xfrm>
              <a:off x="1864906" y="3561350"/>
              <a:ext cx="12234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rbel" panose="020B0503020204020204" pitchFamily="34" charset="0"/>
                </a:rPr>
                <a:t>ND-LAr Module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03617A-813B-8887-0106-091A69A8C5AD}"/>
                </a:ext>
              </a:extLst>
            </p:cNvPr>
            <p:cNvSpPr txBox="1"/>
            <p:nvPr/>
          </p:nvSpPr>
          <p:spPr>
            <a:xfrm>
              <a:off x="1789066" y="4015053"/>
              <a:ext cx="1012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rbel" panose="020B0503020204020204" pitchFamily="34" charset="0"/>
                </a:rPr>
                <a:t>2x2 Cryostat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3CD77FA1-898A-CB26-1402-9001819B2918}"/>
                </a:ext>
              </a:extLst>
            </p:cNvPr>
            <p:cNvCxnSpPr>
              <a:cxnSpLocks/>
            </p:cNvCxnSpPr>
            <p:nvPr/>
          </p:nvCxnSpPr>
          <p:spPr>
            <a:xfrm>
              <a:off x="3830996" y="3334140"/>
              <a:ext cx="454910" cy="1374127"/>
            </a:xfrm>
            <a:prstGeom prst="straightConnector1">
              <a:avLst/>
            </a:prstGeom>
            <a:ln w="2222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FACCBDC-4175-F979-E8FA-788961DF3E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36136" y="3334140"/>
              <a:ext cx="770566" cy="1401325"/>
            </a:xfrm>
            <a:prstGeom prst="straightConnector1">
              <a:avLst/>
            </a:prstGeom>
            <a:ln w="22225">
              <a:solidFill>
                <a:schemeClr val="accent4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05E9F54-8C52-B8EB-72E3-7007798304A2}"/>
                </a:ext>
              </a:extLst>
            </p:cNvPr>
            <p:cNvSpPr txBox="1"/>
            <p:nvPr/>
          </p:nvSpPr>
          <p:spPr>
            <a:xfrm>
              <a:off x="2881000" y="3117376"/>
              <a:ext cx="13756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rbel" panose="020B0503020204020204" pitchFamily="34" charset="0"/>
                </a:rPr>
                <a:t>Scintillator planes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C64D3D6-B8EC-92D9-C435-5A33DB8BB650}"/>
                </a:ext>
              </a:extLst>
            </p:cNvPr>
            <p:cNvSpPr txBox="1"/>
            <p:nvPr/>
          </p:nvSpPr>
          <p:spPr>
            <a:xfrm>
              <a:off x="313465" y="3105993"/>
              <a:ext cx="20737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rbel" panose="020B0503020204020204" pitchFamily="34" charset="0"/>
                </a:rPr>
                <a:t>MINOS Underground Cavern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D7B1EB7-0207-AEA0-DFF1-4F5CD4C54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708" y="5228220"/>
              <a:ext cx="417899" cy="110871"/>
            </a:xfrm>
            <a:prstGeom prst="rect">
              <a:avLst/>
            </a:prstGeom>
          </p:spPr>
        </p:pic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15FC881-FB93-9BDE-1889-C37EA703E9C2}"/>
                </a:ext>
              </a:extLst>
            </p:cNvPr>
            <p:cNvCxnSpPr>
              <a:cxnSpLocks/>
            </p:cNvCxnSpPr>
            <p:nvPr/>
          </p:nvCxnSpPr>
          <p:spPr>
            <a:xfrm>
              <a:off x="425780" y="5169495"/>
              <a:ext cx="1849077" cy="13484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2F1B9A8-9CAF-E7EE-D355-A3A75F0578A9}"/>
                </a:ext>
              </a:extLst>
            </p:cNvPr>
            <p:cNvSpPr txBox="1"/>
            <p:nvPr/>
          </p:nvSpPr>
          <p:spPr>
            <a:xfrm>
              <a:off x="329639" y="5152869"/>
              <a:ext cx="9653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accent4">
                      <a:lumMod val="20000"/>
                      <a:lumOff val="80000"/>
                    </a:schemeClr>
                  </a:solidFill>
                  <a:latin typeface="Corbel" panose="020B0503020204020204" pitchFamily="34" charset="0"/>
                </a:rPr>
                <a:t>NuMI Beam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5D845AF-4BEB-48AD-DB5F-0A0D2CCF9E62}"/>
              </a:ext>
            </a:extLst>
          </p:cNvPr>
          <p:cNvSpPr txBox="1"/>
          <p:nvPr/>
        </p:nvSpPr>
        <p:spPr>
          <a:xfrm>
            <a:off x="8115611" y="3035264"/>
            <a:ext cx="11128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  <a:latin typeface="News Gothic MT" panose="020B0503020103020203" pitchFamily="34" charset="0"/>
              </a:rPr>
              <a:t>2x2 Cryostat</a:t>
            </a:r>
          </a:p>
        </p:txBody>
      </p:sp>
    </p:spTree>
    <p:extLst>
      <p:ext uri="{BB962C8B-B14F-4D97-AF65-F5344CB8AC3E}">
        <p14:creationId xmlns:p14="http://schemas.microsoft.com/office/powerpoint/2010/main" val="214842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radar chart&#10;&#10;Description automatically generated">
            <a:extLst>
              <a:ext uri="{FF2B5EF4-FFF2-40B4-BE49-F238E27FC236}">
                <a16:creationId xmlns:a16="http://schemas.microsoft.com/office/drawing/2014/main" id="{32D1D6C4-D778-AE57-AC6B-7511BE3DC7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" t="-11221" r="21562" b="11221"/>
          <a:stretch/>
        </p:blipFill>
        <p:spPr>
          <a:xfrm>
            <a:off x="3443417" y="155433"/>
            <a:ext cx="5233184" cy="58334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591-35B8-085A-8505-A60C41BE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1" y="1039146"/>
            <a:ext cx="4516639" cy="5162149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News Gothic MT" panose="020B0503020103020203" pitchFamily="34" charset="0"/>
              </a:rPr>
              <a:t>Goals</a:t>
            </a:r>
            <a:r>
              <a:rPr lang="en-US" sz="2200" dirty="0">
                <a:latin typeface="News Gothic MT" panose="020B0503020103020203" pitchFamily="34" charset="0"/>
              </a:rPr>
              <a:t>: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Integration and installation of modules in a cohesive detector.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Operations protocol for underground operations.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Neutrino signal identifications and reconstruction.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Understanding detector performance with pile-up in a neutrino beam.</a:t>
            </a:r>
          </a:p>
          <a:p>
            <a:pPr marL="457200" lvl="1" indent="0">
              <a:buNone/>
            </a:pPr>
            <a:endParaRPr lang="en-US" sz="1600" dirty="0">
              <a:latin typeface="News Gothic MT" panose="020B0503020103020203" pitchFamily="34" charset="0"/>
            </a:endParaRPr>
          </a:p>
          <a:p>
            <a:r>
              <a:rPr lang="en-US" sz="2000" dirty="0">
                <a:latin typeface="News Gothic MT" panose="020B0503020103020203" pitchFamily="34" charset="0"/>
              </a:rPr>
              <a:t>Status: 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Module-0 and Module-1 are undergoing rigorous acceptance and checkout tests at Fermilab.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Module-2 and Module-3 will be assembled and shipped from Bern over the next couple of months.</a:t>
            </a:r>
          </a:p>
          <a:p>
            <a:pPr lvl="1"/>
            <a:r>
              <a:rPr lang="en-US" sz="1600" dirty="0">
                <a:latin typeface="News Gothic MT" panose="020B0503020103020203" pitchFamily="34" charset="0"/>
              </a:rPr>
              <a:t>On-schedule for a run in 2022 - 2023.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90A3E9-68AF-61ED-644F-EA7510BC60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BD6D435-9EFE-DE76-CF69-108A20FB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6417"/>
            <a:ext cx="9144000" cy="1325563"/>
          </a:xfrm>
        </p:spPr>
        <p:txBody>
          <a:bodyPr/>
          <a:lstStyle/>
          <a:p>
            <a:r>
              <a:rPr lang="en-US" dirty="0"/>
              <a:t>2x2 Demonstrator : Fermilab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B1FC38-4F48-4ED4-ABF3-C953B9CB316B}"/>
              </a:ext>
            </a:extLst>
          </p:cNvPr>
          <p:cNvSpPr txBox="1"/>
          <p:nvPr/>
        </p:nvSpPr>
        <p:spPr>
          <a:xfrm>
            <a:off x="5148961" y="5931070"/>
            <a:ext cx="3815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News Gothic MT" panose="020B0503020103020203" pitchFamily="34" charset="0"/>
              </a:rPr>
              <a:t>Simulation of a neutrino event producing muon and EM shower in 2x2 demonstrator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60C62C-A245-F547-6872-053CDF8DD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326" y="2723402"/>
            <a:ext cx="742313" cy="29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206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D75F1D9E-591C-643E-953D-A976AD637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6910"/>
            <a:ext cx="9144000" cy="446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E4537-BB99-20DA-6109-2793A94A6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97471-4D5B-A955-01C9-9EBB67B04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942" y="1039146"/>
            <a:ext cx="5070763" cy="5368476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1800" dirty="0">
                <a:latin typeface="News Gothic MT" panose="020B0503020103020203" pitchFamily="34" charset="0"/>
              </a:rPr>
              <a:t>DUNE is the next generation precision neutrino experiment with discovery potential for CP violation in leptons and neutrino mass ordering.</a:t>
            </a:r>
          </a:p>
          <a:p>
            <a:r>
              <a:rPr lang="en-US" sz="1800" dirty="0">
                <a:latin typeface="News Gothic MT" panose="020B0503020103020203" pitchFamily="34" charset="0"/>
              </a:rPr>
              <a:t>ND will provide critical constraints to neutrino flux and cross-sections at the FD.</a:t>
            </a:r>
          </a:p>
          <a:p>
            <a:r>
              <a:rPr lang="en-US" sz="1800" dirty="0">
                <a:latin typeface="News Gothic MT" panose="020B0503020103020203" pitchFamily="34" charset="0"/>
              </a:rPr>
              <a:t>A Modular-LArTPC is needed to tolerate the extremely high event rate at the DUNE ND.</a:t>
            </a:r>
          </a:p>
          <a:p>
            <a:r>
              <a:rPr lang="en-US" sz="1800" dirty="0">
                <a:latin typeface="News Gothic MT" panose="020B0503020103020203" pitchFamily="34" charset="0"/>
              </a:rPr>
              <a:t>Novel technologies designed for DUNE ND-LAr have been demonstrated to work successfully in a single module.</a:t>
            </a:r>
          </a:p>
          <a:p>
            <a:r>
              <a:rPr lang="en-US" sz="1800" dirty="0">
                <a:solidFill>
                  <a:srgbClr val="C00000"/>
                </a:solidFill>
                <a:latin typeface="News Gothic MT" panose="020B0503020103020203" pitchFamily="34" charset="0"/>
              </a:rPr>
              <a:t>ProtoDUNE-ND (2x2 demonstrator) is currently being assembled and a run in NuMI neutrino beam is coming up soon!</a:t>
            </a:r>
          </a:p>
          <a:p>
            <a:r>
              <a:rPr lang="en-US" sz="1800" dirty="0">
                <a:latin typeface="News Gothic MT" panose="020B0503020103020203" pitchFamily="34" charset="0"/>
              </a:rPr>
              <a:t>Provides exciting new physics opportunities to the community both short and long-term!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9EFD4E-5295-C4D4-A866-FA4B0A094AE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F775B0-063A-E8E6-0D4E-E36737D41852}"/>
              </a:ext>
            </a:extLst>
          </p:cNvPr>
          <p:cNvSpPr/>
          <p:nvPr/>
        </p:nvSpPr>
        <p:spPr>
          <a:xfrm>
            <a:off x="5120640" y="1143000"/>
            <a:ext cx="773084" cy="4281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764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A857-5E59-A8E1-F719-E58499E5C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22F94D-7635-4F98-302C-F1D979435E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EAE05-B60F-9760-1E77-737B1861D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63" y="917249"/>
            <a:ext cx="8757542" cy="5269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7FB21E-68DC-3E6D-259E-DF95ED8D2C95}"/>
              </a:ext>
            </a:extLst>
          </p:cNvPr>
          <p:cNvSpPr txBox="1"/>
          <p:nvPr/>
        </p:nvSpPr>
        <p:spPr>
          <a:xfrm>
            <a:off x="7302812" y="689471"/>
            <a:ext cx="1673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  <a:cs typeface="BIG CASLON MEDIUM" panose="02000603090000020003" pitchFamily="2" charset="-79"/>
              </a:rPr>
              <a:t>Image by R. </a:t>
            </a:r>
            <a:r>
              <a:rPr lang="en-US" sz="1000" i="1" dirty="0" err="1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  <a:cs typeface="BIG CASLON MEDIUM" panose="02000603090000020003" pitchFamily="2" charset="-79"/>
              </a:rPr>
              <a:t>Soleti</a:t>
            </a:r>
            <a:r>
              <a:rPr lang="en-US" sz="1000" i="1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  <a:cs typeface="BIG CASLON MEDIUM" panose="02000603090000020003" pitchFamily="2" charset="-79"/>
              </a:rPr>
              <a:t> (LBNL)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7B03E9-5E45-1D47-A3E1-1D8B5E2EA12F}"/>
              </a:ext>
            </a:extLst>
          </p:cNvPr>
          <p:cNvSpPr txBox="1"/>
          <p:nvPr/>
        </p:nvSpPr>
        <p:spPr>
          <a:xfrm>
            <a:off x="2217028" y="6166657"/>
            <a:ext cx="4709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Gulim" panose="020B0600000101010101" pitchFamily="34" charset="-127"/>
                <a:ea typeface="Gulim" panose="020B0600000101010101" pitchFamily="34" charset="-127"/>
                <a:cs typeface="Silom" pitchFamily="2" charset="-34"/>
              </a:rPr>
              <a:t>Measuring neutrino interactions pixel-by-pixel!</a:t>
            </a:r>
          </a:p>
        </p:txBody>
      </p:sp>
    </p:spTree>
    <p:extLst>
      <p:ext uri="{BB962C8B-B14F-4D97-AF65-F5344CB8AC3E}">
        <p14:creationId xmlns:p14="http://schemas.microsoft.com/office/powerpoint/2010/main" val="4015728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3C8CCDF-8D79-EF44-387B-AB6C7C9310E2}"/>
              </a:ext>
            </a:extLst>
          </p:cNvPr>
          <p:cNvSpPr/>
          <p:nvPr/>
        </p:nvSpPr>
        <p:spPr>
          <a:xfrm>
            <a:off x="4830184" y="1039146"/>
            <a:ext cx="4206238" cy="501513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2AB18-4EBE-01F6-2DBA-53385AF6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LArTPC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79A0E-1932-3EBA-BA24-A36ACBB8A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374" y="1731909"/>
            <a:ext cx="4206238" cy="5015137"/>
          </a:xfrm>
        </p:spPr>
        <p:txBody>
          <a:bodyPr>
            <a:normAutofit/>
          </a:bodyPr>
          <a:lstStyle/>
          <a:p>
            <a:r>
              <a:rPr lang="en-US" sz="2000" dirty="0"/>
              <a:t>Excellent spatial and calorimetric resolution provides exceptional capabilities for precision study of neutrinos.</a:t>
            </a:r>
          </a:p>
          <a:p>
            <a:r>
              <a:rPr lang="en-US" sz="2000" dirty="0"/>
              <a:t>Multiple wire orientations give independent views of the same event.</a:t>
            </a:r>
          </a:p>
          <a:p>
            <a:r>
              <a:rPr lang="en-US" sz="2000" dirty="0"/>
              <a:t>Scintillation light provides valuable timing information.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 LArTPCs provide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News Gothic MT" panose="020B0503020103020203" pitchFamily="34" charset="0"/>
              </a:rPr>
              <a:t>3D 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reconstruction!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BFAFB-88C0-E005-E584-931C5329FC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725107-FEAD-D18B-F7A4-B217E3325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74" y="1218059"/>
            <a:ext cx="3955514" cy="2123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426C37-7248-172D-C065-D63FDED07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774" y="3559221"/>
            <a:ext cx="3955513" cy="24312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E7464E-D90B-809D-F9C0-0DB46794FF7E}"/>
              </a:ext>
            </a:extLst>
          </p:cNvPr>
          <p:cNvSpPr txBox="1"/>
          <p:nvPr/>
        </p:nvSpPr>
        <p:spPr>
          <a:xfrm>
            <a:off x="5580933" y="6054283"/>
            <a:ext cx="318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ProtoDUNE SP LArTPC Events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E3DA9F56-E8A5-CCA0-A553-32CC673C7728}"/>
              </a:ext>
            </a:extLst>
          </p:cNvPr>
          <p:cNvSpPr/>
          <p:nvPr/>
        </p:nvSpPr>
        <p:spPr>
          <a:xfrm>
            <a:off x="105233" y="5087388"/>
            <a:ext cx="470394" cy="1446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31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32066-8841-8C91-28B2-47A9812D4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Modular   LArTPC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B411E-7C8B-B7E2-DBA3-9FBCB254A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47" y="1747375"/>
            <a:ext cx="4149401" cy="2159183"/>
          </a:xfrm>
        </p:spPr>
        <p:txBody>
          <a:bodyPr>
            <a:normAutofit/>
          </a:bodyPr>
          <a:lstStyle/>
          <a:p>
            <a:r>
              <a:rPr lang="en-US" sz="2000" dirty="0"/>
              <a:t>However, classical TPCs infer 3D reconstruction by combining 2D views.</a:t>
            </a:r>
          </a:p>
          <a:p>
            <a:r>
              <a:rPr lang="en-US" sz="2000" dirty="0"/>
              <a:t>Ambiguities in projective wire readout aggravate in high multiplicity environment</a:t>
            </a:r>
            <a:r>
              <a:rPr lang="en-US" sz="2000" i="1" dirty="0"/>
              <a:t>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6D3F064-5C20-0996-881C-235E642D1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3006" y="2826967"/>
            <a:ext cx="3256347" cy="378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256B31-9C16-E679-BEA5-21044EF30E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090C0-474E-DD6E-BFE9-2A78A599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7" y="4484213"/>
            <a:ext cx="4585774" cy="1970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F6B363-C80A-909B-6512-4A781B5D89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967" y="755038"/>
            <a:ext cx="2270315" cy="34289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D0C9BD-C25A-D6F6-1C09-656D8879ABF7}"/>
              </a:ext>
            </a:extLst>
          </p:cNvPr>
          <p:cNvCxnSpPr>
            <a:cxnSpLocks/>
          </p:cNvCxnSpPr>
          <p:nvPr/>
        </p:nvCxnSpPr>
        <p:spPr>
          <a:xfrm flipH="1" flipV="1">
            <a:off x="5968538" y="3183775"/>
            <a:ext cx="695674" cy="409544"/>
          </a:xfrm>
          <a:prstGeom prst="straightConnector1">
            <a:avLst/>
          </a:prstGeom>
          <a:ln w="38100">
            <a:solidFill>
              <a:srgbClr val="E9512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84D10FC-EA27-6A73-EB00-76D89209506B}"/>
              </a:ext>
            </a:extLst>
          </p:cNvPr>
          <p:cNvSpPr txBox="1"/>
          <p:nvPr/>
        </p:nvSpPr>
        <p:spPr>
          <a:xfrm>
            <a:off x="6242341" y="1285074"/>
            <a:ext cx="290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Big Caslon Medium" panose="02000603090000020003" pitchFamily="2" charset="-79"/>
                <a:cs typeface="Big Caslon Medium" panose="02000603090000020003" pitchFamily="2" charset="-79"/>
              </a:rPr>
              <a:t>Modular Pixelated LArTPC provides *True 3D imaging*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0EAF8EE-ED81-FCBF-AF8E-FA9ADB7D439E}"/>
              </a:ext>
            </a:extLst>
          </p:cNvPr>
          <p:cNvSpPr/>
          <p:nvPr/>
        </p:nvSpPr>
        <p:spPr>
          <a:xfrm rot="19729624">
            <a:off x="1142230" y="495572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Bradley Hand" pitchFamily="2" charset="77"/>
              </a:rPr>
              <a:t>Pixelated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82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3FF18-63B2-79A9-A3D4-2BBA85B7D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Modular LArTPC for DUNE?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C8F696-0801-0BEF-D907-8F72D8456E6E}"/>
              </a:ext>
            </a:extLst>
          </p:cNvPr>
          <p:cNvGrpSpPr/>
          <p:nvPr/>
        </p:nvGrpSpPr>
        <p:grpSpPr>
          <a:xfrm>
            <a:off x="1396539" y="1499522"/>
            <a:ext cx="6490162" cy="4978586"/>
            <a:chOff x="1705298" y="1099459"/>
            <a:chExt cx="5933743" cy="49220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AFF92FA-3F3B-C645-34D4-21C1A0A58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4831" y="1099459"/>
              <a:ext cx="5804210" cy="4922032"/>
            </a:xfrm>
            <a:prstGeom prst="rect">
              <a:avLst/>
            </a:prstGeom>
          </p:spPr>
        </p:pic>
        <p:sp>
          <p:nvSpPr>
            <p:cNvPr id="6" name="Round Single Corner Rectangle 5">
              <a:extLst>
                <a:ext uri="{FF2B5EF4-FFF2-40B4-BE49-F238E27FC236}">
                  <a16:creationId xmlns:a16="http://schemas.microsoft.com/office/drawing/2014/main" id="{E245EEB1-BB4D-D4DF-460A-9C966FC122BA}"/>
                </a:ext>
              </a:extLst>
            </p:cNvPr>
            <p:cNvSpPr/>
            <p:nvPr/>
          </p:nvSpPr>
          <p:spPr>
            <a:xfrm>
              <a:off x="1705298" y="5143131"/>
              <a:ext cx="5441640" cy="620486"/>
            </a:xfrm>
            <a:prstGeom prst="round1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A670C-501A-8645-FACA-8A6F94B80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DDDFD0-58D4-09B7-7A81-73251D20CA69}"/>
              </a:ext>
            </a:extLst>
          </p:cNvPr>
          <p:cNvSpPr txBox="1"/>
          <p:nvPr/>
        </p:nvSpPr>
        <p:spPr>
          <a:xfrm>
            <a:off x="1251326" y="5809438"/>
            <a:ext cx="7348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Geant4 visible energy deposits  - color indicates independent visible interactions.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DD1C6-218B-1E6E-DFF9-93F5DAF0D1EB}"/>
              </a:ext>
            </a:extLst>
          </p:cNvPr>
          <p:cNvSpPr txBox="1"/>
          <p:nvPr/>
        </p:nvSpPr>
        <p:spPr>
          <a:xfrm>
            <a:off x="1791537" y="1080061"/>
            <a:ext cx="516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Simulation of 1.2 MW LBNF beam spill at DUNE 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E40B63-46FB-33DB-7C51-55D8CC712083}"/>
              </a:ext>
            </a:extLst>
          </p:cNvPr>
          <p:cNvSpPr txBox="1"/>
          <p:nvPr/>
        </p:nvSpPr>
        <p:spPr>
          <a:xfrm>
            <a:off x="6407053" y="5064471"/>
            <a:ext cx="17588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  <a:cs typeface="BIG CASLON MEDIUM" panose="02000603090000020003" pitchFamily="2" charset="-79"/>
              </a:rPr>
              <a:t>Image by B. Russell (LBNL)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3199EDE-CFF5-969D-F7E2-3DF99D7CB6C0}"/>
              </a:ext>
            </a:extLst>
          </p:cNvPr>
          <p:cNvCxnSpPr/>
          <p:nvPr/>
        </p:nvCxnSpPr>
        <p:spPr>
          <a:xfrm flipV="1">
            <a:off x="1631092" y="4950941"/>
            <a:ext cx="527222" cy="51898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C779892-DF14-9D6C-6C69-3461A2747ADA}"/>
              </a:ext>
            </a:extLst>
          </p:cNvPr>
          <p:cNvSpPr txBox="1"/>
          <p:nvPr/>
        </p:nvSpPr>
        <p:spPr>
          <a:xfrm>
            <a:off x="1088680" y="5112217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News Gothic MT" panose="020B0503020103020203" pitchFamily="34" charset="0"/>
              </a:rPr>
              <a:t>neutrino </a:t>
            </a:r>
          </a:p>
          <a:p>
            <a:r>
              <a:rPr lang="en-US" sz="1200" dirty="0">
                <a:latin typeface="News Gothic MT" panose="020B0503020103020203" pitchFamily="34" charset="0"/>
              </a:rPr>
              <a:t>beam</a:t>
            </a:r>
          </a:p>
        </p:txBody>
      </p:sp>
    </p:spTree>
    <p:extLst>
      <p:ext uri="{BB962C8B-B14F-4D97-AF65-F5344CB8AC3E}">
        <p14:creationId xmlns:p14="http://schemas.microsoft.com/office/powerpoint/2010/main" val="3899907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2193B7-1EB7-1276-F226-B9FB75D15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909" y="3958171"/>
            <a:ext cx="9310254" cy="24633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6641D-DCCB-8C1F-DA31-82858247BFB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53830" y="1803259"/>
            <a:ext cx="6486533" cy="70762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CC1E74E6-D8B3-2405-7CEF-D7EEC894D5DA}"/>
              </a:ext>
            </a:extLst>
          </p:cNvPr>
          <p:cNvGrpSpPr/>
          <p:nvPr/>
        </p:nvGrpSpPr>
        <p:grpSpPr>
          <a:xfrm>
            <a:off x="2365118" y="1781610"/>
            <a:ext cx="5155893" cy="841071"/>
            <a:chOff x="2259770" y="1213656"/>
            <a:chExt cx="5155893" cy="841071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B696F05-476B-DE3B-A232-EBA09AEC9DF2}"/>
                </a:ext>
              </a:extLst>
            </p:cNvPr>
            <p:cNvSpPr txBox="1"/>
            <p:nvPr/>
          </p:nvSpPr>
          <p:spPr>
            <a:xfrm>
              <a:off x="5695577" y="1245474"/>
              <a:ext cx="17200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News Gothic MT" panose="020B0503020103020203" pitchFamily="34" charset="0"/>
                </a:rPr>
                <a:t>oscillation probability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0029FF8-5A28-7799-B642-E0981694E1CB}"/>
                </a:ext>
              </a:extLst>
            </p:cNvPr>
            <p:cNvSpPr txBox="1"/>
            <p:nvPr/>
          </p:nvSpPr>
          <p:spPr>
            <a:xfrm>
              <a:off x="4466652" y="1777728"/>
              <a:ext cx="1720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News Gothic MT" panose="020B0503020103020203" pitchFamily="34" charset="0"/>
                </a:rPr>
                <a:t>detector response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00F4F025-9E44-BF59-1BA7-179159EFF0CF}"/>
                </a:ext>
              </a:extLst>
            </p:cNvPr>
            <p:cNvSpPr txBox="1"/>
            <p:nvPr/>
          </p:nvSpPr>
          <p:spPr>
            <a:xfrm>
              <a:off x="3431705" y="1213656"/>
              <a:ext cx="1720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News Gothic MT" panose="020B0503020103020203" pitchFamily="34" charset="0"/>
                </a:rPr>
                <a:t>cross-section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851324B-3E3A-6415-49C4-8A21FB26EA3C}"/>
                </a:ext>
              </a:extLst>
            </p:cNvPr>
            <p:cNvSpPr txBox="1"/>
            <p:nvPr/>
          </p:nvSpPr>
          <p:spPr>
            <a:xfrm>
              <a:off x="2259770" y="1748290"/>
              <a:ext cx="17200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News Gothic MT" panose="020B0503020103020203" pitchFamily="34" charset="0"/>
                </a:rPr>
                <a:t>neutrino flux</a:t>
              </a:r>
            </a:p>
          </p:txBody>
        </p:sp>
      </p:grpSp>
      <p:sp>
        <p:nvSpPr>
          <p:cNvPr id="60" name="Triangle 59">
            <a:extLst>
              <a:ext uri="{FF2B5EF4-FFF2-40B4-BE49-F238E27FC236}">
                <a16:creationId xmlns:a16="http://schemas.microsoft.com/office/drawing/2014/main" id="{D3137F1C-9EA6-7373-0391-2E42F4F047EF}"/>
              </a:ext>
            </a:extLst>
          </p:cNvPr>
          <p:cNvSpPr/>
          <p:nvPr/>
        </p:nvSpPr>
        <p:spPr>
          <a:xfrm rot="9320811">
            <a:off x="1189536" y="3327712"/>
            <a:ext cx="122155" cy="1648366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7E796607-1582-FE2E-391C-13EE74B83C41}"/>
              </a:ext>
            </a:extLst>
          </p:cNvPr>
          <p:cNvSpPr/>
          <p:nvPr/>
        </p:nvSpPr>
        <p:spPr>
          <a:xfrm rot="12942875" flipH="1">
            <a:off x="5622519" y="3370678"/>
            <a:ext cx="142253" cy="1460653"/>
          </a:xfrm>
          <a:prstGeom prst="triangle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51000">
                <a:schemeClr val="accent4">
                  <a:lumMod val="20000"/>
                  <a:lumOff val="80000"/>
                </a:schemeClr>
              </a:gs>
              <a:gs pos="83000">
                <a:schemeClr val="accent4">
                  <a:lumMod val="40000"/>
                  <a:lumOff val="60000"/>
                </a:schemeClr>
              </a:gs>
              <a:gs pos="100000">
                <a:schemeClr val="accent4"/>
              </a:gs>
            </a:gsLst>
            <a:lin ang="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36C9BC-8400-4B40-4984-6F22840D4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DUNE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04369-D62E-0C83-E0D4-69B8A647B4EE}"/>
              </a:ext>
            </a:extLst>
          </p:cNvPr>
          <p:cNvSpPr txBox="1"/>
          <p:nvPr/>
        </p:nvSpPr>
        <p:spPr>
          <a:xfrm>
            <a:off x="7032200" y="3176902"/>
            <a:ext cx="768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News Gothic MT" panose="020B0503020103020203" pitchFamily="34" charset="0"/>
              </a:rPr>
              <a:t>neutrino beam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F71A2-326B-DB4D-441F-358C6AE76A88}"/>
              </a:ext>
            </a:extLst>
          </p:cNvPr>
          <p:cNvSpPr txBox="1"/>
          <p:nvPr/>
        </p:nvSpPr>
        <p:spPr>
          <a:xfrm>
            <a:off x="5979945" y="2779156"/>
            <a:ext cx="1021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</a:rPr>
              <a:t>Near Detector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EF13BC-A884-8295-9E89-C832D73C3150}"/>
              </a:ext>
            </a:extLst>
          </p:cNvPr>
          <p:cNvSpPr txBox="1"/>
          <p:nvPr/>
        </p:nvSpPr>
        <p:spPr>
          <a:xfrm>
            <a:off x="602246" y="2555951"/>
            <a:ext cx="9252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</a:rPr>
              <a:t>Far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1BC7E3-E263-9E28-82B5-762D2B670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3992" y="2802172"/>
            <a:ext cx="828945" cy="759139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F32203-5A89-92FD-24CB-B5257CEC9A58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1614003" y="3155850"/>
            <a:ext cx="6219989" cy="2589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12F4B39-B7DF-795C-E5C9-1118A4B25A27}"/>
              </a:ext>
            </a:extLst>
          </p:cNvPr>
          <p:cNvSpPr/>
          <p:nvPr/>
        </p:nvSpPr>
        <p:spPr>
          <a:xfrm>
            <a:off x="6031576" y="3003286"/>
            <a:ext cx="852988" cy="5934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107617-0D2D-0182-ADBB-9839D2CD27E0}"/>
              </a:ext>
            </a:extLst>
          </p:cNvPr>
          <p:cNvSpPr/>
          <p:nvPr/>
        </p:nvSpPr>
        <p:spPr>
          <a:xfrm>
            <a:off x="517893" y="2792769"/>
            <a:ext cx="1062577" cy="78344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73CEC-96B2-3F97-CC2A-852C87C199E9}"/>
              </a:ext>
            </a:extLst>
          </p:cNvPr>
          <p:cNvSpPr/>
          <p:nvPr/>
        </p:nvSpPr>
        <p:spPr>
          <a:xfrm>
            <a:off x="6031576" y="3080685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n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m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/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n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m</a:t>
            </a:r>
            <a:endParaRPr lang="en-US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2FBB817-2ACC-7322-1BD3-A3E64C0CB338}"/>
              </a:ext>
            </a:extLst>
          </p:cNvPr>
          <p:cNvGrpSpPr/>
          <p:nvPr/>
        </p:nvGrpSpPr>
        <p:grpSpPr>
          <a:xfrm>
            <a:off x="1719351" y="3171243"/>
            <a:ext cx="4195411" cy="246220"/>
            <a:chOff x="2689153" y="1919897"/>
            <a:chExt cx="4646041" cy="225913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4A50B6F-14E1-BB02-BC0F-D4D34E56A8E9}"/>
                </a:ext>
              </a:extLst>
            </p:cNvPr>
            <p:cNvCxnSpPr>
              <a:cxnSpLocks/>
            </p:cNvCxnSpPr>
            <p:nvPr/>
          </p:nvCxnSpPr>
          <p:spPr>
            <a:xfrm>
              <a:off x="2689153" y="2027836"/>
              <a:ext cx="4642663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BE0EB2E-2FB2-4704-0374-02FE33AB9CE4}"/>
                </a:ext>
              </a:extLst>
            </p:cNvPr>
            <p:cNvSpPr txBox="1"/>
            <p:nvPr/>
          </p:nvSpPr>
          <p:spPr>
            <a:xfrm>
              <a:off x="3404282" y="1919897"/>
              <a:ext cx="2029667" cy="2259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News Gothic MT" panose="020B0503020103020203" pitchFamily="34" charset="0"/>
                </a:rPr>
                <a:t>Long baseline O(~100 km)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8D3F5A3-9F0C-D856-73CE-EBB67B8024DC}"/>
                </a:ext>
              </a:extLst>
            </p:cNvPr>
            <p:cNvCxnSpPr>
              <a:cxnSpLocks/>
            </p:cNvCxnSpPr>
            <p:nvPr/>
          </p:nvCxnSpPr>
          <p:spPr>
            <a:xfrm>
              <a:off x="2689153" y="1966877"/>
              <a:ext cx="0" cy="124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3230BCB-F650-0F1E-55EE-C9A906D8D426}"/>
                </a:ext>
              </a:extLst>
            </p:cNvPr>
            <p:cNvCxnSpPr>
              <a:cxnSpLocks/>
            </p:cNvCxnSpPr>
            <p:nvPr/>
          </p:nvCxnSpPr>
          <p:spPr>
            <a:xfrm>
              <a:off x="7335194" y="1962517"/>
              <a:ext cx="0" cy="124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2059C4C-C11E-393D-EC21-BECEDD15B874}"/>
              </a:ext>
            </a:extLst>
          </p:cNvPr>
          <p:cNvSpPr/>
          <p:nvPr/>
        </p:nvSpPr>
        <p:spPr>
          <a:xfrm>
            <a:off x="634708" y="2955989"/>
            <a:ext cx="7809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n</a:t>
            </a:r>
            <a:r>
              <a:rPr lang="en-US" b="1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?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orbel" panose="020B0503020204020204" pitchFamily="34" charset="0"/>
              </a:rPr>
              <a:t>/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 n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?</a:t>
            </a:r>
            <a:endParaRPr lang="en-US" b="1" baseline="-25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A1362C2-F133-6546-9BB5-A16636AFF05A}"/>
              </a:ext>
            </a:extLst>
          </p:cNvPr>
          <p:cNvCxnSpPr/>
          <p:nvPr/>
        </p:nvCxnSpPr>
        <p:spPr>
          <a:xfrm>
            <a:off x="6547756" y="3207927"/>
            <a:ext cx="113212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EE7ED3F3-740D-722D-1ABA-E925701C84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C91C32-3350-B057-7FC7-BEF0EE2F4017}"/>
              </a:ext>
            </a:extLst>
          </p:cNvPr>
          <p:cNvSpPr txBox="1"/>
          <p:nvPr/>
        </p:nvSpPr>
        <p:spPr>
          <a:xfrm>
            <a:off x="172807" y="767623"/>
            <a:ext cx="87568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News Gothic MT" panose="020B0503020103020203" pitchFamily="34" charset="0"/>
              </a:rPr>
              <a:t>DUNE will use the most intense accelerator neutrinos from the LBNF beam and detect them at SURF 1300 kms away. Near Detector (ND) at Fermilab will provide crucial in-situ constraints for measurements at the FD.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2B4AFE-5F73-17A2-1EBD-B0937FAB97B4}"/>
              </a:ext>
            </a:extLst>
          </p:cNvPr>
          <p:cNvSpPr txBox="1"/>
          <p:nvPr/>
        </p:nvSpPr>
        <p:spPr>
          <a:xfrm>
            <a:off x="1479800" y="1774443"/>
            <a:ext cx="1720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News Gothic MT" panose="020B0503020103020203" pitchFamily="34" charset="0"/>
              </a:rPr>
              <a:t>Event rate</a:t>
            </a:r>
          </a:p>
        </p:txBody>
      </p:sp>
      <p:sp>
        <p:nvSpPr>
          <p:cNvPr id="4" name="Left Bracket 3">
            <a:extLst>
              <a:ext uri="{FF2B5EF4-FFF2-40B4-BE49-F238E27FC236}">
                <a16:creationId xmlns:a16="http://schemas.microsoft.com/office/drawing/2014/main" id="{7519BF14-F04B-CB9E-D45B-D35BA7080C7A}"/>
              </a:ext>
            </a:extLst>
          </p:cNvPr>
          <p:cNvSpPr/>
          <p:nvPr/>
        </p:nvSpPr>
        <p:spPr>
          <a:xfrm rot="5400000">
            <a:off x="4035992" y="641096"/>
            <a:ext cx="98423" cy="2523239"/>
          </a:xfrm>
          <a:prstGeom prst="leftBracket">
            <a:avLst/>
          </a:prstGeom>
          <a:ln w="15875">
            <a:solidFill>
              <a:srgbClr val="1240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Left Bracket 31">
            <a:extLst>
              <a:ext uri="{FF2B5EF4-FFF2-40B4-BE49-F238E27FC236}">
                <a16:creationId xmlns:a16="http://schemas.microsoft.com/office/drawing/2014/main" id="{75E51A46-0644-3367-2D77-1E1D82573918}"/>
              </a:ext>
            </a:extLst>
          </p:cNvPr>
          <p:cNvSpPr/>
          <p:nvPr/>
        </p:nvSpPr>
        <p:spPr>
          <a:xfrm rot="16200000">
            <a:off x="4877040" y="524213"/>
            <a:ext cx="60561" cy="4188114"/>
          </a:xfrm>
          <a:prstGeom prst="leftBracket">
            <a:avLst/>
          </a:prstGeom>
          <a:ln w="15875">
            <a:solidFill>
              <a:srgbClr val="1240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65B406-DB8F-6D71-E440-2B57C423521A}"/>
              </a:ext>
            </a:extLst>
          </p:cNvPr>
          <p:cNvSpPr txBox="1"/>
          <p:nvPr/>
        </p:nvSpPr>
        <p:spPr>
          <a:xfrm>
            <a:off x="4038113" y="2679061"/>
            <a:ext cx="128337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24094"/>
                </a:solidFill>
                <a:latin typeface="News Gothic MT" panose="020B0503020103020203" pitchFamily="34" charset="0"/>
              </a:rPr>
              <a:t>FAR DETECTOR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70FC7A-6F15-34A0-FE6A-626DA922D0AB}"/>
              </a:ext>
            </a:extLst>
          </p:cNvPr>
          <p:cNvSpPr txBox="1"/>
          <p:nvPr/>
        </p:nvSpPr>
        <p:spPr>
          <a:xfrm>
            <a:off x="3216848" y="1555670"/>
            <a:ext cx="1421654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124094"/>
                </a:solidFill>
                <a:latin typeface="News Gothic MT" panose="020B0503020103020203" pitchFamily="34" charset="0"/>
              </a:rPr>
              <a:t>NEAR DETECTOR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B76066-6FF8-4659-D2C1-DCE78BAC0852}"/>
              </a:ext>
            </a:extLst>
          </p:cNvPr>
          <p:cNvSpPr txBox="1"/>
          <p:nvPr/>
        </p:nvSpPr>
        <p:spPr>
          <a:xfrm>
            <a:off x="7145821" y="112258"/>
            <a:ext cx="1998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5"/>
              </a:rPr>
              <a:t>DUNE Overview @ Snowmass: C. Marshall July18th  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pic>
        <p:nvPicPr>
          <p:cNvPr id="25" name="Graphic 24" descr="Right pointing backhand index outline">
            <a:extLst>
              <a:ext uri="{FF2B5EF4-FFF2-40B4-BE49-F238E27FC236}">
                <a16:creationId xmlns:a16="http://schemas.microsoft.com/office/drawing/2014/main" id="{6D5CA9A0-337E-0594-A300-89C408CEC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19877" y="122654"/>
            <a:ext cx="289422" cy="2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2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E9363A9-7A4A-8D45-8F6C-B75F9895183E}"/>
              </a:ext>
            </a:extLst>
          </p:cNvPr>
          <p:cNvGrpSpPr/>
          <p:nvPr/>
        </p:nvGrpSpPr>
        <p:grpSpPr>
          <a:xfrm>
            <a:off x="116243" y="1236677"/>
            <a:ext cx="2929616" cy="2355093"/>
            <a:chOff x="3059239" y="2763455"/>
            <a:chExt cx="2929616" cy="235509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BB9A4C2-6C21-424D-8ADA-AE409036A860}"/>
                </a:ext>
              </a:extLst>
            </p:cNvPr>
            <p:cNvGrpSpPr/>
            <p:nvPr/>
          </p:nvGrpSpPr>
          <p:grpSpPr>
            <a:xfrm>
              <a:off x="3059239" y="2763455"/>
              <a:ext cx="2892747" cy="2355093"/>
              <a:chOff x="4224130" y="2017643"/>
              <a:chExt cx="4412974" cy="355820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E6FF26-AB51-A941-B992-E0DD24927F08}"/>
                  </a:ext>
                </a:extLst>
              </p:cNvPr>
              <p:cNvSpPr txBox="1"/>
              <p:nvPr/>
            </p:nvSpPr>
            <p:spPr>
              <a:xfrm>
                <a:off x="4224130" y="2017643"/>
                <a:ext cx="4412974" cy="3558209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F78E963-F251-8048-9C39-D2DB1E7AF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2869" y="2428698"/>
                <a:ext cx="3829006" cy="2646518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1701EC-64D6-4C44-AAE8-DB6476E1C1B0}"/>
                </a:ext>
              </a:extLst>
            </p:cNvPr>
            <p:cNvSpPr txBox="1"/>
            <p:nvPr/>
          </p:nvSpPr>
          <p:spPr>
            <a:xfrm>
              <a:off x="3412388" y="2925330"/>
              <a:ext cx="111921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Bell MT" panose="02020503060305020303" pitchFamily="18" charset="77"/>
                  <a:cs typeface="Big Caslon Medium" panose="02000603090000020003" pitchFamily="2" charset="-79"/>
                </a:rPr>
                <a:t>Normal Ordering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72D5F33-EFED-CC43-9D79-FEB5582CCA05}"/>
                </a:ext>
              </a:extLst>
            </p:cNvPr>
            <p:cNvSpPr txBox="1"/>
            <p:nvPr/>
          </p:nvSpPr>
          <p:spPr>
            <a:xfrm>
              <a:off x="4832769" y="2930426"/>
              <a:ext cx="115608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Bell MT" panose="02020503060305020303" pitchFamily="18" charset="77"/>
                  <a:cs typeface="Big Caslon Medium" panose="02000603090000020003" pitchFamily="2" charset="-79"/>
                </a:rPr>
                <a:t>Inverted Ordering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F563BA87-DE4C-7847-93B1-E5916AA14881}"/>
              </a:ext>
            </a:extLst>
          </p:cNvPr>
          <p:cNvSpPr txBox="1"/>
          <p:nvPr/>
        </p:nvSpPr>
        <p:spPr>
          <a:xfrm>
            <a:off x="3164440" y="4618553"/>
            <a:ext cx="23606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mbol" pitchFamily="2" charset="2"/>
              </a:rPr>
              <a:t>d</a:t>
            </a:r>
            <a:r>
              <a:rPr lang="en-US" sz="1600" b="1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CP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: Do neutrinos violate CP?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D2C687-DBCD-C94A-8078-9F097987AEEB}"/>
              </a:ext>
            </a:extLst>
          </p:cNvPr>
          <p:cNvSpPr txBox="1"/>
          <p:nvPr/>
        </p:nvSpPr>
        <p:spPr>
          <a:xfrm>
            <a:off x="1525880" y="1056085"/>
            <a:ext cx="377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12B092-4A7E-A04A-A7FA-D1AF76A90CE7}"/>
              </a:ext>
            </a:extLst>
          </p:cNvPr>
          <p:cNvSpPr txBox="1"/>
          <p:nvPr/>
        </p:nvSpPr>
        <p:spPr>
          <a:xfrm>
            <a:off x="3164440" y="2125691"/>
            <a:ext cx="236060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News Gothic MT" panose="020B0503020103020203" pitchFamily="34" charset="0"/>
              </a:rPr>
              <a:t> Mass Ordering: Normal or Inverted?</a:t>
            </a:r>
          </a:p>
        </p:txBody>
      </p:sp>
      <p:pic>
        <p:nvPicPr>
          <p:cNvPr id="18" name="Picture 2" descr="The MORA research project on matter/antimatter asymmetry carried out by  GANIL and LPC Caen, funded">
            <a:extLst>
              <a:ext uri="{FF2B5EF4-FFF2-40B4-BE49-F238E27FC236}">
                <a16:creationId xmlns:a16="http://schemas.microsoft.com/office/drawing/2014/main" id="{9A66C8AC-EC54-0E49-8D23-370B9B6B7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33" y="4160021"/>
            <a:ext cx="2634385" cy="175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122ABF7-426E-804F-B829-EBD9FA546410}"/>
              </a:ext>
            </a:extLst>
          </p:cNvPr>
          <p:cNvSpPr txBox="1"/>
          <p:nvPr/>
        </p:nvSpPr>
        <p:spPr>
          <a:xfrm>
            <a:off x="1400096" y="3863837"/>
            <a:ext cx="377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Garamond" panose="02020404030301010803" pitchFamily="18" charset="0"/>
              </a:rPr>
              <a:t>?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6C3B378-C9FA-0A47-8A10-4B8B0B7D6E4F}"/>
              </a:ext>
            </a:extLst>
          </p:cNvPr>
          <p:cNvSpPr txBox="1">
            <a:spLocks/>
          </p:cNvSpPr>
          <p:nvPr/>
        </p:nvSpPr>
        <p:spPr>
          <a:xfrm>
            <a:off x="43544" y="-269478"/>
            <a:ext cx="8952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Big Caslon Medium" panose="02000603090000020003" pitchFamily="2" charset="-79"/>
              </a:rPr>
              <a:t>DUNE    Physics goals* : Discovery </a:t>
            </a:r>
            <a:r>
              <a:rPr lang="en-US" dirty="0"/>
              <a:t>	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2954F-D03B-1981-845F-B2A100034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BCF8F-EBAC-CE69-6BDC-6762168AA76A}"/>
              </a:ext>
            </a:extLst>
          </p:cNvPr>
          <p:cNvSpPr/>
          <p:nvPr/>
        </p:nvSpPr>
        <p:spPr>
          <a:xfrm>
            <a:off x="116243" y="2516070"/>
            <a:ext cx="340313" cy="35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D9645A-FF8D-770D-1E00-C143731FE8C9}"/>
              </a:ext>
            </a:extLst>
          </p:cNvPr>
          <p:cNvSpPr txBox="1"/>
          <p:nvPr/>
        </p:nvSpPr>
        <p:spPr>
          <a:xfrm>
            <a:off x="2004" y="6131817"/>
            <a:ext cx="5954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News Gothic MT" panose="020B0503020103020203" pitchFamily="34" charset="0"/>
              </a:rPr>
              <a:t>*other cool searches for supernova, DSNB, BSM physics and sterile searches not included here!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B41419C-4651-8EF8-1AC0-DF65DC94C58A}"/>
              </a:ext>
            </a:extLst>
          </p:cNvPr>
          <p:cNvSpPr txBox="1"/>
          <p:nvPr/>
        </p:nvSpPr>
        <p:spPr>
          <a:xfrm rot="20206142">
            <a:off x="223975" y="438635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radley Hand" pitchFamily="2" charset="77"/>
              </a:rPr>
              <a:t>oscillation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75AF412-E733-A9A4-53CC-64045C237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820" y="617004"/>
            <a:ext cx="3463438" cy="3004661"/>
          </a:xfrm>
          <a:prstGeom prst="rect">
            <a:avLst/>
          </a:prstGeom>
        </p:spPr>
      </p:pic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D92CC52A-3960-087E-7F77-E51E39410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492" y="3605701"/>
            <a:ext cx="2953275" cy="282913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8718FE25-BB9D-E16F-7570-B4DEFDD9BEE2}"/>
              </a:ext>
            </a:extLst>
          </p:cNvPr>
          <p:cNvSpPr/>
          <p:nvPr/>
        </p:nvSpPr>
        <p:spPr>
          <a:xfrm>
            <a:off x="5443506" y="1311141"/>
            <a:ext cx="339164" cy="498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83CA27C-32D0-80FA-967F-77B4A376A1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720" y="6204033"/>
            <a:ext cx="1095276" cy="247427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5D9C5C1-1CDF-B4E2-C40D-39C82A7CC92E}"/>
              </a:ext>
            </a:extLst>
          </p:cNvPr>
          <p:cNvSpPr txBox="1"/>
          <p:nvPr/>
        </p:nvSpPr>
        <p:spPr>
          <a:xfrm>
            <a:off x="7145821" y="112258"/>
            <a:ext cx="1998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8"/>
              </a:rPr>
              <a:t>DUNE Oscillation Overview @ Snowmass: C. Wilkinson July19th  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pic>
        <p:nvPicPr>
          <p:cNvPr id="38" name="Graphic 37" descr="Right pointing backhand index outline">
            <a:extLst>
              <a:ext uri="{FF2B5EF4-FFF2-40B4-BE49-F238E27FC236}">
                <a16:creationId xmlns:a16="http://schemas.microsoft.com/office/drawing/2014/main" id="{E107064E-356C-DD43-BE3A-90BFF7FA3F5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9877" y="122654"/>
            <a:ext cx="289422" cy="2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84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EA79AF-2898-5083-B4BA-A0295BE8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43" y="3593630"/>
            <a:ext cx="2943996" cy="2884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3331AC-8762-B561-4B71-A5C130B2E2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368"/>
          <a:stretch/>
        </p:blipFill>
        <p:spPr>
          <a:xfrm>
            <a:off x="58069" y="756949"/>
            <a:ext cx="3002170" cy="29129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E4996D-1FB9-23B8-6179-078BE0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1824" y="3644466"/>
            <a:ext cx="3051489" cy="2733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500113-1D75-B769-E1B8-23A9FC842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824" y="713319"/>
            <a:ext cx="2906260" cy="288031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42954F-D03B-1981-845F-B2A100034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0BCF8F-EBAC-CE69-6BDC-6762168AA76A}"/>
              </a:ext>
            </a:extLst>
          </p:cNvPr>
          <p:cNvSpPr/>
          <p:nvPr/>
        </p:nvSpPr>
        <p:spPr>
          <a:xfrm>
            <a:off x="116243" y="2516070"/>
            <a:ext cx="340313" cy="35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253E2A-E96D-22D8-8620-CE55108041B9}"/>
              </a:ext>
            </a:extLst>
          </p:cNvPr>
          <p:cNvGrpSpPr/>
          <p:nvPr/>
        </p:nvGrpSpPr>
        <p:grpSpPr>
          <a:xfrm>
            <a:off x="2954415" y="2036620"/>
            <a:ext cx="3235170" cy="3095442"/>
            <a:chOff x="5982616" y="-90879"/>
            <a:chExt cx="3211749" cy="3017861"/>
          </a:xfrm>
        </p:grpSpPr>
        <p:pic>
          <p:nvPicPr>
            <p:cNvPr id="17" name="Picture 16" descr="A black rectangle with a black background&#10;&#10;Description automatically generated with low confidence">
              <a:extLst>
                <a:ext uri="{FF2B5EF4-FFF2-40B4-BE49-F238E27FC236}">
                  <a16:creationId xmlns:a16="http://schemas.microsoft.com/office/drawing/2014/main" id="{69EE4D7B-42A5-3E9E-1C61-8237BDB03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2616" y="-90879"/>
              <a:ext cx="3211749" cy="3017861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Folded Corner 7">
                  <a:extLst>
                    <a:ext uri="{FF2B5EF4-FFF2-40B4-BE49-F238E27FC236}">
                      <a16:creationId xmlns:a16="http://schemas.microsoft.com/office/drawing/2014/main" id="{720DEDC2-54A2-614A-9FA7-DC22200A6651}"/>
                    </a:ext>
                  </a:extLst>
                </p:cNvPr>
                <p:cNvSpPr/>
                <p:nvPr/>
              </p:nvSpPr>
              <p:spPr>
                <a:xfrm>
                  <a:off x="6611657" y="922922"/>
                  <a:ext cx="2162509" cy="1397622"/>
                </a:xfrm>
                <a:prstGeom prst="foldedCorner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b="1" dirty="0">
                      <a:solidFill>
                        <a:srgbClr val="AE0000"/>
                      </a:solidFill>
                    </a:rPr>
                    <a:t>Unambiguous high precision measurements of </a:t>
                  </a:r>
                  <a:r>
                    <a:rPr lang="en-US" sz="1600" b="1" dirty="0">
                      <a:solidFill>
                        <a:srgbClr val="124094"/>
                      </a:solidFill>
                    </a:rPr>
                    <a:t>Δ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b="1" i="1" smtClean="0">
                              <a:solidFill>
                                <a:srgbClr val="12409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1" i="1" smtClean="0">
                              <a:solidFill>
                                <a:srgbClr val="124094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sz="1600" b="1" i="1" smtClean="0">
                              <a:solidFill>
                                <a:srgbClr val="124094"/>
                              </a:solidFill>
                              <a:latin typeface="Cambria Math" panose="02040503050406030204" pitchFamily="18" charset="0"/>
                            </a:rPr>
                            <m:t>𝟑𝟐</m:t>
                          </m:r>
                        </m:sub>
                        <m:sup>
                          <m:r>
                            <a:rPr lang="en-US" sz="1600" b="1" i="1" smtClean="0">
                              <a:solidFill>
                                <a:srgbClr val="12409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a14:m>
                  <a:r>
                    <a:rPr lang="en-US" sz="1600" b="1" dirty="0">
                      <a:solidFill>
                        <a:srgbClr val="124094"/>
                      </a:solidFill>
                    </a:rPr>
                    <a:t>, 𝛿</a:t>
                  </a:r>
                  <a:r>
                    <a:rPr lang="en-US" sz="1600" b="1" baseline="-25000" dirty="0">
                      <a:solidFill>
                        <a:srgbClr val="124094"/>
                      </a:solidFill>
                    </a:rPr>
                    <a:t>CP </a:t>
                  </a:r>
                  <a:r>
                    <a:rPr lang="en-US" sz="1600" b="1" dirty="0">
                      <a:solidFill>
                        <a:srgbClr val="124094"/>
                      </a:solidFill>
                    </a:rPr>
                    <a:t>, </a:t>
                  </a:r>
                  <a:r>
                    <a:rPr lang="en-US" sz="1600" b="1" dirty="0">
                      <a:solidFill>
                        <a:srgbClr val="124094"/>
                      </a:solidFill>
                      <a:latin typeface="Symbol" pitchFamily="2" charset="2"/>
                    </a:rPr>
                    <a:t>q</a:t>
                  </a:r>
                  <a:r>
                    <a:rPr lang="en-US" sz="1600" b="1" baseline="-25000" dirty="0">
                      <a:solidFill>
                        <a:srgbClr val="124094"/>
                      </a:solidFill>
                    </a:rPr>
                    <a:t>23</a:t>
                  </a:r>
                  <a:r>
                    <a:rPr lang="en-US" sz="1600" b="1" dirty="0">
                      <a:solidFill>
                        <a:srgbClr val="124094"/>
                      </a:solidFill>
                    </a:rPr>
                    <a:t> and </a:t>
                  </a:r>
                  <a:r>
                    <a:rPr lang="en-US" sz="1600" b="1" dirty="0">
                      <a:solidFill>
                        <a:srgbClr val="124094"/>
                      </a:solidFill>
                      <a:latin typeface="Symbol" pitchFamily="2" charset="2"/>
                    </a:rPr>
                    <a:t>q</a:t>
                  </a:r>
                  <a:r>
                    <a:rPr lang="en-US" sz="1600" b="1" baseline="-25000" dirty="0">
                      <a:solidFill>
                        <a:srgbClr val="124094"/>
                      </a:solidFill>
                    </a:rPr>
                    <a:t>13 </a:t>
                  </a:r>
                  <a:r>
                    <a:rPr lang="en-US" sz="1600" b="1" dirty="0">
                      <a:solidFill>
                        <a:srgbClr val="AE0000"/>
                      </a:solidFill>
                    </a:rPr>
                    <a:t>with a single experiment</a:t>
                  </a:r>
                  <a:r>
                    <a:rPr lang="en-US" sz="1600" b="1" dirty="0">
                      <a:solidFill>
                        <a:schemeClr val="accent6">
                          <a:lumMod val="50000"/>
                        </a:schemeClr>
                      </a:solidFill>
                    </a:rPr>
                    <a:t>.</a:t>
                  </a:r>
                </a:p>
              </p:txBody>
            </p:sp>
          </mc:Choice>
          <mc:Fallback>
            <p:sp>
              <p:nvSpPr>
                <p:cNvPr id="8" name="Folded Corner 7">
                  <a:extLst>
                    <a:ext uri="{FF2B5EF4-FFF2-40B4-BE49-F238E27FC236}">
                      <a16:creationId xmlns:a16="http://schemas.microsoft.com/office/drawing/2014/main" id="{720DEDC2-54A2-614A-9FA7-DC22200A665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1657" y="922922"/>
                  <a:ext cx="2162509" cy="1397622"/>
                </a:xfrm>
                <a:prstGeom prst="foldedCorner">
                  <a:avLst/>
                </a:prstGeom>
                <a:blipFill>
                  <a:blip r:embed="rId8"/>
                  <a:stretch>
                    <a:fillRect t="-14035" b="-87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035679F1-3F03-D320-3E24-8C92D35B32A7}"/>
              </a:ext>
            </a:extLst>
          </p:cNvPr>
          <p:cNvSpPr txBox="1">
            <a:spLocks/>
          </p:cNvSpPr>
          <p:nvPr/>
        </p:nvSpPr>
        <p:spPr>
          <a:xfrm>
            <a:off x="43544" y="-269478"/>
            <a:ext cx="89527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Corbel" panose="020B0503020204020204" pitchFamily="34" charset="0"/>
                <a:cs typeface="Big Caslon Medium" panose="02000603090000020003" pitchFamily="2" charset="-79"/>
              </a:rPr>
              <a:t>DUNE       Physics goals* : Precision </a:t>
            </a:r>
            <a:r>
              <a:rPr lang="en-US" dirty="0"/>
              <a:t>	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7A951-83BE-2BF5-8907-2A8EA7860602}"/>
              </a:ext>
            </a:extLst>
          </p:cNvPr>
          <p:cNvSpPr txBox="1"/>
          <p:nvPr/>
        </p:nvSpPr>
        <p:spPr>
          <a:xfrm rot="20152051">
            <a:off x="472251" y="347890"/>
            <a:ext cx="1800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  <a:latin typeface="Bradley Hand" pitchFamily="2" charset="77"/>
              </a:rPr>
              <a:t>oscillation</a:t>
            </a:r>
            <a:r>
              <a:rPr lang="en-US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1E5930-42D6-B5C8-0A82-DEF41261FA8F}"/>
              </a:ext>
            </a:extLst>
          </p:cNvPr>
          <p:cNvSpPr txBox="1"/>
          <p:nvPr/>
        </p:nvSpPr>
        <p:spPr>
          <a:xfrm>
            <a:off x="-44960" y="6357363"/>
            <a:ext cx="81777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News Gothic MT" panose="020B0503020103020203" pitchFamily="34" charset="0"/>
              </a:rPr>
              <a:t>*other cool searches for supernova, DSNB, BSM physics and sterile searches not included here!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E55F89-12DD-B56A-1E79-7BA12B1533F5}"/>
              </a:ext>
            </a:extLst>
          </p:cNvPr>
          <p:cNvSpPr txBox="1"/>
          <p:nvPr/>
        </p:nvSpPr>
        <p:spPr>
          <a:xfrm>
            <a:off x="7145821" y="112258"/>
            <a:ext cx="1998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9"/>
              </a:rPr>
              <a:t>DUNE Oscillation Overview @ Snowmass: C. Wilkinson July19th  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pic>
        <p:nvPicPr>
          <p:cNvPr id="23" name="Graphic 22" descr="Right pointing backhand index outline">
            <a:extLst>
              <a:ext uri="{FF2B5EF4-FFF2-40B4-BE49-F238E27FC236}">
                <a16:creationId xmlns:a16="http://schemas.microsoft.com/office/drawing/2014/main" id="{64E96CCB-F38F-51B4-C6A3-5A40C3C264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19877" y="122654"/>
            <a:ext cx="289422" cy="2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1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55DB3-187D-74E1-966B-63969E2D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DUNE ND Overview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83FBC8-86E9-CBE1-7853-97E9337AB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92C365-6E4A-2B4B-AE4B-6CA751BED60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093206-C44D-7013-65B0-F11219AE47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476" y="747001"/>
            <a:ext cx="7258601" cy="4724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1546D4-1D0D-C76E-7A25-A0A4AF124B36}"/>
              </a:ext>
            </a:extLst>
          </p:cNvPr>
          <p:cNvSpPr txBox="1"/>
          <p:nvPr/>
        </p:nvSpPr>
        <p:spPr>
          <a:xfrm>
            <a:off x="6932816" y="3420135"/>
            <a:ext cx="2302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ews Gothic MT" panose="020B0503020103020203" pitchFamily="34" charset="0"/>
              </a:rPr>
              <a:t>ND-LAr</a:t>
            </a:r>
          </a:p>
          <a:p>
            <a:pPr algn="ctr"/>
            <a:endParaRPr lang="en-US" sz="1400" dirty="0">
              <a:latin typeface="News Gothic MT" panose="020B0503020103020203" pitchFamily="34" charset="0"/>
            </a:endParaRPr>
          </a:p>
          <a:p>
            <a:pPr algn="ctr"/>
            <a:r>
              <a:rPr lang="en-US" sz="1400" dirty="0">
                <a:latin typeface="News Gothic MT" panose="020B0503020103020203" pitchFamily="34" charset="0"/>
              </a:rPr>
              <a:t>7 x 5 array of modular 1x1x3 m</a:t>
            </a:r>
            <a:r>
              <a:rPr lang="en-US" sz="1400" baseline="30000" dirty="0">
                <a:latin typeface="News Gothic MT" panose="020B0503020103020203" pitchFamily="34" charset="0"/>
              </a:rPr>
              <a:t>3</a:t>
            </a:r>
            <a:r>
              <a:rPr lang="en-US" sz="1400" dirty="0">
                <a:latin typeface="News Gothic MT" panose="020B0503020103020203" pitchFamily="34" charset="0"/>
              </a:rPr>
              <a:t> LArTPCs with pixel readout and high photodetector coverage.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B1EBD6-BC3F-8BA0-8E26-ECC62A052C6D}"/>
              </a:ext>
            </a:extLst>
          </p:cNvPr>
          <p:cNvSpPr txBox="1"/>
          <p:nvPr/>
        </p:nvSpPr>
        <p:spPr>
          <a:xfrm>
            <a:off x="573924" y="211011"/>
            <a:ext cx="33694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News Gothic MT" panose="020B0503020103020203" pitchFamily="34" charset="0"/>
            </a:endParaRPr>
          </a:p>
          <a:p>
            <a:pPr algn="ctr"/>
            <a:endParaRPr lang="en-US" sz="1400" dirty="0">
              <a:latin typeface="News Gothic MT" panose="020B0503020103020203" pitchFamily="34" charset="0"/>
            </a:endParaRPr>
          </a:p>
          <a:p>
            <a:pPr algn="ctr"/>
            <a:r>
              <a:rPr lang="en-US" sz="1400" dirty="0">
                <a:latin typeface="News Gothic MT" panose="020B0503020103020203" pitchFamily="34" charset="0"/>
              </a:rPr>
              <a:t>Magnetized Temporary Muon Spectrometer (Phase-I) </a:t>
            </a:r>
            <a:r>
              <a:rPr lang="en-US" sz="1400" dirty="0">
                <a:latin typeface="News Gothic MT" panose="020B0503020103020203" pitchFamily="34" charset="0"/>
                <a:sym typeface="Wingdings" pitchFamily="2" charset="2"/>
              </a:rPr>
              <a:t> </a:t>
            </a:r>
            <a:r>
              <a:rPr lang="en-US" sz="1400" dirty="0">
                <a:latin typeface="News Gothic MT" panose="020B0503020103020203" pitchFamily="34" charset="0"/>
              </a:rPr>
              <a:t>High Pressure Gas Argon TPC (Phase-II)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14E8EE-94FD-6BAA-DDB1-7FFACFC5A614}"/>
              </a:ext>
            </a:extLst>
          </p:cNvPr>
          <p:cNvSpPr txBox="1"/>
          <p:nvPr/>
        </p:nvSpPr>
        <p:spPr>
          <a:xfrm>
            <a:off x="-79765" y="3649532"/>
            <a:ext cx="236912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ews Gothic MT" panose="020B0503020103020203" pitchFamily="34" charset="0"/>
              </a:rPr>
              <a:t>SAND</a:t>
            </a:r>
          </a:p>
          <a:p>
            <a:pPr algn="ctr"/>
            <a:endParaRPr lang="en-US" dirty="0">
              <a:latin typeface="News Gothic MT" panose="020B0503020103020203" pitchFamily="34" charset="0"/>
            </a:endParaRPr>
          </a:p>
          <a:p>
            <a:pPr algn="ctr"/>
            <a:r>
              <a:rPr lang="en-US" sz="1400" dirty="0">
                <a:latin typeface="News Gothic MT" panose="020B0503020103020203" pitchFamily="34" charset="0"/>
              </a:rPr>
              <a:t>System for On-Axis Neutrino Detection</a:t>
            </a:r>
          </a:p>
          <a:p>
            <a:pPr algn="ctr"/>
            <a:r>
              <a:rPr lang="en-US" sz="1400" dirty="0">
                <a:latin typeface="News Gothic MT" panose="020B0503020103020203" pitchFamily="34" charset="0"/>
              </a:rPr>
              <a:t>Fixed On-axis magnetized beam spectrum monitor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750C97C-4954-1E95-CAB7-67EF3320C8AC}"/>
              </a:ext>
            </a:extLst>
          </p:cNvPr>
          <p:cNvCxnSpPr/>
          <p:nvPr/>
        </p:nvCxnSpPr>
        <p:spPr>
          <a:xfrm flipH="1">
            <a:off x="4114801" y="4215899"/>
            <a:ext cx="2818015" cy="1644037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AA6B9F0-F75A-C2F6-50CA-F6E3ECE28831}"/>
              </a:ext>
            </a:extLst>
          </p:cNvPr>
          <p:cNvSpPr txBox="1"/>
          <p:nvPr/>
        </p:nvSpPr>
        <p:spPr>
          <a:xfrm>
            <a:off x="1309771" y="5439336"/>
            <a:ext cx="7692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ews Gothic MT" panose="020B0503020103020203" pitchFamily="34" charset="0"/>
              </a:rPr>
              <a:t>PRISM</a:t>
            </a:r>
          </a:p>
          <a:p>
            <a:pPr algn="ctr"/>
            <a:endParaRPr lang="en-US" sz="1400" dirty="0">
              <a:latin typeface="News Gothic MT" panose="020B0503020103020203" pitchFamily="34" charset="0"/>
            </a:endParaRPr>
          </a:p>
          <a:p>
            <a:pPr algn="ctr"/>
            <a:r>
              <a:rPr lang="en-US" sz="1400" dirty="0">
                <a:latin typeface="News Gothic MT" panose="020B0503020103020203" pitchFamily="34" charset="0"/>
              </a:rPr>
              <a:t>System for moving the LArTPC + muon tracker up to 30m transverse to the beam direction to enable scans of beam at multiple off-axis positions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BBC8801-58FF-04CA-90F8-D2CD0E918512}"/>
              </a:ext>
            </a:extLst>
          </p:cNvPr>
          <p:cNvCxnSpPr>
            <a:cxnSpLocks/>
          </p:cNvCxnSpPr>
          <p:nvPr/>
        </p:nvCxnSpPr>
        <p:spPr>
          <a:xfrm flipH="1" flipV="1">
            <a:off x="4537626" y="4884377"/>
            <a:ext cx="513150" cy="29931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6F6ACCE6-D6FA-B8C3-F9FA-2CEF610879A8}"/>
              </a:ext>
            </a:extLst>
          </p:cNvPr>
          <p:cNvCxnSpPr>
            <a:cxnSpLocks/>
          </p:cNvCxnSpPr>
          <p:nvPr/>
        </p:nvCxnSpPr>
        <p:spPr>
          <a:xfrm rot="10800000">
            <a:off x="6664212" y="3109413"/>
            <a:ext cx="1028700" cy="540119"/>
          </a:xfrm>
          <a:prstGeom prst="curvedConnector3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D47CF87C-8BC6-364B-91BF-F85B0C5AA20A}"/>
              </a:ext>
            </a:extLst>
          </p:cNvPr>
          <p:cNvCxnSpPr>
            <a:cxnSpLocks/>
          </p:cNvCxnSpPr>
          <p:nvPr/>
        </p:nvCxnSpPr>
        <p:spPr>
          <a:xfrm rot="10800000">
            <a:off x="3668440" y="865062"/>
            <a:ext cx="1629104" cy="1561033"/>
          </a:xfrm>
          <a:prstGeom prst="curvedConnector3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>
            <a:extLst>
              <a:ext uri="{FF2B5EF4-FFF2-40B4-BE49-F238E27FC236}">
                <a16:creationId xmlns:a16="http://schemas.microsoft.com/office/drawing/2014/main" id="{7441C8AA-30F6-69A3-844F-D356725F1B55}"/>
              </a:ext>
            </a:extLst>
          </p:cNvPr>
          <p:cNvCxnSpPr>
            <a:cxnSpLocks/>
            <a:stCxn id="16" idx="0"/>
          </p:cNvCxnSpPr>
          <p:nvPr/>
        </p:nvCxnSpPr>
        <p:spPr>
          <a:xfrm rot="5400000" flipH="1" flipV="1">
            <a:off x="1532709" y="3088230"/>
            <a:ext cx="133392" cy="989212"/>
          </a:xfrm>
          <a:prstGeom prst="curvedConnector2">
            <a:avLst/>
          </a:prstGeom>
          <a:ln w="2222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654C6CB-F57B-7508-D155-7651932F5425}"/>
              </a:ext>
            </a:extLst>
          </p:cNvPr>
          <p:cNvSpPr txBox="1"/>
          <p:nvPr/>
        </p:nvSpPr>
        <p:spPr>
          <a:xfrm>
            <a:off x="4572000" y="4792255"/>
            <a:ext cx="844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News Gothic MT" panose="020B0503020103020203" pitchFamily="34" charset="0"/>
              </a:rPr>
              <a:t>   Beam </a:t>
            </a:r>
          </a:p>
          <a:p>
            <a:r>
              <a:rPr lang="en-US" sz="1400" dirty="0">
                <a:latin typeface="News Gothic MT" panose="020B0503020103020203" pitchFamily="34" charset="0"/>
              </a:rPr>
              <a:t>axis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209ADFD-34D1-7187-5FD1-7B37308AB4C6}"/>
              </a:ext>
            </a:extLst>
          </p:cNvPr>
          <p:cNvSpPr txBox="1"/>
          <p:nvPr/>
        </p:nvSpPr>
        <p:spPr>
          <a:xfrm>
            <a:off x="7145821" y="112258"/>
            <a:ext cx="199817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3"/>
              </a:rPr>
              <a:t>DUNE Oscillation Overview @ Snowmass: D. Cherdack July19th  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pic>
        <p:nvPicPr>
          <p:cNvPr id="21" name="Graphic 20" descr="Right pointing backhand index outline">
            <a:extLst>
              <a:ext uri="{FF2B5EF4-FFF2-40B4-BE49-F238E27FC236}">
                <a16:creationId xmlns:a16="http://schemas.microsoft.com/office/drawing/2014/main" id="{FA754E3C-B8F9-181C-61B7-56F4EC45E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19877" y="122654"/>
            <a:ext cx="289422" cy="289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44361E-7FD6-3DFC-5576-4F9F30157F54}"/>
              </a:ext>
            </a:extLst>
          </p:cNvPr>
          <p:cNvSpPr txBox="1"/>
          <p:nvPr/>
        </p:nvSpPr>
        <p:spPr>
          <a:xfrm>
            <a:off x="1328755" y="1389951"/>
            <a:ext cx="18261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6"/>
              </a:rPr>
              <a:t>Previous talk by T. Mohayai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8CA94EE-E461-2867-0DED-79DF028734E8}"/>
              </a:ext>
            </a:extLst>
          </p:cNvPr>
          <p:cNvSpPr txBox="1"/>
          <p:nvPr/>
        </p:nvSpPr>
        <p:spPr>
          <a:xfrm>
            <a:off x="9903" y="5115271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News Gothic MT" panose="020B0503020103020203" pitchFamily="34" charset="0"/>
                <a:hlinkClick r:id="rId7"/>
              </a:rPr>
              <a:t>Next talk by Z. Ghorbanimoghaddam</a:t>
            </a:r>
            <a:endParaRPr lang="en-US" sz="1000" dirty="0">
              <a:latin typeface="News Gothic MT" panose="020B0503020103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58C26-8840-532B-AAB3-E9C6DEABEF0D}"/>
              </a:ext>
            </a:extLst>
          </p:cNvPr>
          <p:cNvSpPr txBox="1"/>
          <p:nvPr/>
        </p:nvSpPr>
        <p:spPr>
          <a:xfrm>
            <a:off x="7381702" y="4884377"/>
            <a:ext cx="1353256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✨ </a:t>
            </a:r>
            <a:r>
              <a:rPr lang="en-US" sz="1200" dirty="0">
                <a:solidFill>
                  <a:schemeClr val="accent1">
                    <a:lumMod val="20000"/>
                    <a:lumOff val="80000"/>
                  </a:schemeClr>
                </a:solidFill>
                <a:latin typeface="News Gothic MT" panose="020B0503020103020203" pitchFamily="34" charset="0"/>
              </a:rPr>
              <a:t>This talk </a:t>
            </a:r>
            <a:r>
              <a:rPr lang="en-US" dirty="0"/>
              <a:t>✨</a:t>
            </a:r>
          </a:p>
        </p:txBody>
      </p:sp>
    </p:spTree>
    <p:extLst>
      <p:ext uri="{BB962C8B-B14F-4D97-AF65-F5344CB8AC3E}">
        <p14:creationId xmlns:p14="http://schemas.microsoft.com/office/powerpoint/2010/main" val="3292368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713CF4BF-2472-9047-9E9E-416A6363CA4F}" vid="{66BC53AB-AEC7-AC4A-A76A-DD774C07077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5531</TotalTime>
  <Words>1600</Words>
  <Application>Microsoft Macintosh PowerPoint</Application>
  <PresentationFormat>On-screen Show (4:3)</PresentationFormat>
  <Paragraphs>236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2" baseType="lpstr">
      <vt:lpstr>Gulim</vt:lpstr>
      <vt:lpstr>Meiryo</vt:lpstr>
      <vt:lpstr>Arial</vt:lpstr>
      <vt:lpstr>Avenir Book</vt:lpstr>
      <vt:lpstr>Bell MT</vt:lpstr>
      <vt:lpstr>Big Caslon Medium</vt:lpstr>
      <vt:lpstr>Bradley Hand</vt:lpstr>
      <vt:lpstr>Calibri</vt:lpstr>
      <vt:lpstr>Cambria Math</vt:lpstr>
      <vt:lpstr>Chalkduster</vt:lpstr>
      <vt:lpstr>Corbel</vt:lpstr>
      <vt:lpstr>Garamond</vt:lpstr>
      <vt:lpstr>Geneva</vt:lpstr>
      <vt:lpstr>News Gothic MT</vt:lpstr>
      <vt:lpstr>Segoe UI</vt:lpstr>
      <vt:lpstr>Snell Roundhand</vt:lpstr>
      <vt:lpstr>Symbol</vt:lpstr>
      <vt:lpstr>Wingdings</vt:lpstr>
      <vt:lpstr>Office Theme</vt:lpstr>
      <vt:lpstr>The Modular LArTPC   Design and Prototype for the  DUNE ND</vt:lpstr>
      <vt:lpstr>The     LArTPC</vt:lpstr>
      <vt:lpstr>Why LArTPC ?</vt:lpstr>
      <vt:lpstr>Modular   LArTPC</vt:lpstr>
      <vt:lpstr>Why Modular LArTPC for DUNE?</vt:lpstr>
      <vt:lpstr>The DUNE Experiment</vt:lpstr>
      <vt:lpstr>PowerPoint Presentation</vt:lpstr>
      <vt:lpstr>PowerPoint Presentation</vt:lpstr>
      <vt:lpstr>The DUNE ND Overview</vt:lpstr>
      <vt:lpstr>The Near Detector</vt:lpstr>
      <vt:lpstr>ND-LAr Report Card</vt:lpstr>
      <vt:lpstr>ND-LAr Design</vt:lpstr>
      <vt:lpstr>Pixelated Charge Readout</vt:lpstr>
      <vt:lpstr>Light Readout System</vt:lpstr>
      <vt:lpstr>Timeline of Technical Demonstrations</vt:lpstr>
      <vt:lpstr>Single Module Demos @ BERN</vt:lpstr>
      <vt:lpstr>Single Module Demos @ BERN</vt:lpstr>
      <vt:lpstr>Single Module Demos @ BERN</vt:lpstr>
      <vt:lpstr>Single Module Demos @ BERN</vt:lpstr>
      <vt:lpstr>2x2 Demonstrator : Fermilab</vt:lpstr>
      <vt:lpstr>2x2 Demonstrator : Fermilab</vt:lpstr>
      <vt:lpstr>Summary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Modular LArTPC  Design and Prototype for the DUNE ND</dc:title>
  <dc:creator>Vallari, Zoya</dc:creator>
  <cp:lastModifiedBy>Vallari, Zoya</cp:lastModifiedBy>
  <cp:revision>11</cp:revision>
  <dcterms:created xsi:type="dcterms:W3CDTF">2022-07-10T03:45:42Z</dcterms:created>
  <dcterms:modified xsi:type="dcterms:W3CDTF">2022-07-22T23:21:11Z</dcterms:modified>
</cp:coreProperties>
</file>