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4" r:id="rId3"/>
    <p:sldId id="265" r:id="rId4"/>
    <p:sldId id="266" r:id="rId5"/>
    <p:sldId id="267" r:id="rId6"/>
    <p:sldId id="268" r:id="rId7"/>
    <p:sldId id="269" r:id="rId8"/>
    <p:sldId id="270" r:id="rId9"/>
    <p:sldId id="271" r:id="rId10"/>
    <p:sldId id="272" r:id="rId11"/>
    <p:sldId id="274" r:id="rId12"/>
    <p:sldId id="273" r:id="rId13"/>
    <p:sldId id="276" r:id="rId14"/>
    <p:sldId id="277"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3871D-68A1-4260-8F19-2FC279E76FAF}"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77DAA-F215-42DF-9029-A89AE21AC1C3}" type="slidenum">
              <a:rPr lang="en-US" smtClean="0"/>
              <a:t>‹#›</a:t>
            </a:fld>
            <a:endParaRPr lang="en-US"/>
          </a:p>
        </p:txBody>
      </p:sp>
    </p:spTree>
    <p:extLst>
      <p:ext uri="{BB962C8B-B14F-4D97-AF65-F5344CB8AC3E}">
        <p14:creationId xmlns:p14="http://schemas.microsoft.com/office/powerpoint/2010/main" val="373644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degrees</a:t>
            </a:r>
          </a:p>
          <a:p>
            <a:r>
              <a:rPr lang="en-US" dirty="0" smtClean="0"/>
              <a:t>Commercial foundries</a:t>
            </a:r>
            <a:r>
              <a:rPr lang="en-US" baseline="0" dirty="0" smtClean="0"/>
              <a:t> design platforms: cadence, </a:t>
            </a:r>
            <a:r>
              <a:rPr lang="en-US" baseline="0" dirty="0" err="1" smtClean="0"/>
              <a:t>siemens</a:t>
            </a:r>
            <a:r>
              <a:rPr lang="en-US" baseline="0" dirty="0" smtClean="0"/>
              <a:t>, </a:t>
            </a:r>
            <a:r>
              <a:rPr lang="en-US" baseline="0" dirty="0" err="1" smtClean="0"/>
              <a:t>synopsys</a:t>
            </a:r>
            <a:endParaRPr lang="en-US" baseline="0" dirty="0" smtClean="0"/>
          </a:p>
          <a:p>
            <a:r>
              <a:rPr lang="en-US" baseline="0" dirty="0" smtClean="0"/>
              <a:t>Open source: RISC, Magic, DARPA POSH and IDEA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379425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discussed, the next generation of particle colliders will require </a:t>
            </a:r>
            <a:r>
              <a:rPr lang="en-US" sz="1300" b="1" dirty="0"/>
              <a:t>challenging high-speed,</a:t>
            </a:r>
            <a:r>
              <a:rPr lang="en-US" b="1" dirty="0" smtClean="0"/>
              <a:t/>
            </a:r>
            <a:br>
              <a:rPr lang="en-US" b="1" dirty="0" smtClean="0"/>
            </a:br>
            <a:r>
              <a:rPr lang="en-US" sz="1300" b="1" dirty="0"/>
              <a:t>high-precision electronic readout of high granularity (high-channel density) particle </a:t>
            </a:r>
            <a:r>
              <a:rPr lang="en-US" sz="1300" b="1" dirty="0" err="1"/>
              <a:t>detec</a:t>
            </a:r>
            <a:r>
              <a:rPr lang="en-US" sz="1300" b="1" dirty="0"/>
              <a:t>-</a:t>
            </a:r>
            <a:r>
              <a:rPr lang="en-US" b="1" dirty="0" smtClean="0"/>
              <a:t/>
            </a:r>
            <a:br>
              <a:rPr lang="en-US" b="1" dirty="0" smtClean="0"/>
            </a:br>
            <a:r>
              <a:rPr lang="en-US" sz="1300" b="1" dirty="0"/>
              <a:t>tors</a:t>
            </a:r>
            <a:r>
              <a:rPr lang="en-US" sz="1300" dirty="0"/>
              <a:t>. There are many challenges facing the design of the ASICs needed for the readout</a:t>
            </a:r>
            <a:endParaRPr lang="en-US" dirty="0" smtClean="0">
              <a:effectLst/>
            </a:endParaRPr>
          </a:p>
          <a:p>
            <a:r>
              <a:rPr lang="en-US" sz="1300" dirty="0"/>
              <a:t>of these calorimeters.</a:t>
            </a:r>
          </a:p>
          <a:p>
            <a:r>
              <a:rPr lang="en-US" sz="1300" dirty="0"/>
              <a:t> Fortunately, there are emerging developments in industry that may</a:t>
            </a:r>
            <a:r>
              <a:rPr lang="en-US" dirty="0" smtClean="0"/>
              <a:t/>
            </a:r>
            <a:br>
              <a:rPr lang="en-US" dirty="0" smtClean="0"/>
            </a:br>
            <a:r>
              <a:rPr lang="en-US" sz="1300" dirty="0"/>
              <a:t>mitigate some of the difficulties. </a:t>
            </a:r>
          </a:p>
          <a:p>
            <a:r>
              <a:rPr lang="en-US" sz="1300" b="1" dirty="0"/>
              <a:t>One example can be found in foundries that offer a commercially available fully </a:t>
            </a:r>
          </a:p>
          <a:p>
            <a:r>
              <a:rPr lang="en-US" sz="1300" b="1" dirty="0"/>
              <a:t>open hardware design and fabrication environment.</a:t>
            </a:r>
            <a:r>
              <a:rPr lang="en-US" dirty="0" smtClean="0"/>
              <a:t/>
            </a:r>
            <a:br>
              <a:rPr lang="en-US" dirty="0" smtClean="0"/>
            </a:br>
            <a:r>
              <a:rPr lang="en-US" sz="1300" dirty="0"/>
              <a:t>There are several advantages to using an open ecosystem. </a:t>
            </a:r>
          </a:p>
          <a:p>
            <a:r>
              <a:rPr lang="en-US" sz="1300" dirty="0"/>
              <a:t>First, the lower costs (com-</a:t>
            </a:r>
            <a:r>
              <a:rPr lang="en-US" dirty="0" smtClean="0"/>
              <a:t/>
            </a:r>
            <a:br>
              <a:rPr lang="en-US" dirty="0" smtClean="0"/>
            </a:br>
            <a:r>
              <a:rPr lang="en-US" sz="1300" dirty="0"/>
              <a:t>pared to traditional foundries) and faster turnaround for fabrication could significantly</a:t>
            </a:r>
            <a:r>
              <a:rPr lang="en-US" dirty="0" smtClean="0"/>
              <a:t/>
            </a:r>
            <a:br>
              <a:rPr lang="en-US" dirty="0" smtClean="0"/>
            </a:br>
            <a:r>
              <a:rPr lang="en-US" sz="1300" dirty="0"/>
              <a:t>increase the pace of development. </a:t>
            </a:r>
          </a:p>
          <a:p>
            <a:r>
              <a:rPr lang="en-US" sz="1300" dirty="0"/>
              <a:t>Instead of an annual submission cycle, a faster </a:t>
            </a:r>
            <a:r>
              <a:rPr lang="en-US" sz="1300" dirty="0" err="1"/>
              <a:t>submis</a:t>
            </a:r>
            <a:r>
              <a:rPr lang="en-US" sz="1300" dirty="0"/>
              <a:t>-</a:t>
            </a:r>
            <a:r>
              <a:rPr lang="en-US" dirty="0" smtClean="0"/>
              <a:t/>
            </a:r>
            <a:br>
              <a:rPr lang="en-US" dirty="0" smtClean="0"/>
            </a:br>
            <a:r>
              <a:rPr lang="en-US" sz="1300" dirty="0" err="1"/>
              <a:t>sion</a:t>
            </a:r>
            <a:r>
              <a:rPr lang="en-US" sz="1300" dirty="0"/>
              <a:t> cycle in which a chip is being tested, while the next version is being fabricated, and</a:t>
            </a:r>
            <a:r>
              <a:rPr lang="en-US" dirty="0" smtClean="0"/>
              <a:t/>
            </a:r>
            <a:br>
              <a:rPr lang="en-US" dirty="0" smtClean="0"/>
            </a:br>
            <a:r>
              <a:rPr lang="en-US" sz="1300" dirty="0"/>
              <a:t>the subsequent version is in design could be possible. </a:t>
            </a:r>
          </a:p>
          <a:p>
            <a:r>
              <a:rPr lang="en-US" sz="1300" dirty="0"/>
              <a:t>Perhaps more important, an open</a:t>
            </a:r>
            <a:r>
              <a:rPr lang="en-US" dirty="0" smtClean="0"/>
              <a:t/>
            </a:r>
            <a:br>
              <a:rPr lang="en-US" dirty="0" smtClean="0"/>
            </a:br>
            <a:r>
              <a:rPr lang="en-US" sz="1300" dirty="0"/>
              <a:t>ecosystem would improve the ease of collaboration with groups at universities, national</a:t>
            </a:r>
            <a:r>
              <a:rPr lang="en-US" dirty="0" smtClean="0"/>
              <a:t/>
            </a:r>
            <a:br>
              <a:rPr lang="en-US" dirty="0" smtClean="0"/>
            </a:br>
            <a:r>
              <a:rPr lang="en-US" sz="1300" dirty="0"/>
              <a:t>laboratories, and international partners. Calorimetry readout design efforts could benefit</a:t>
            </a:r>
            <a:r>
              <a:rPr lang="en-US" dirty="0" smtClean="0"/>
              <a:t/>
            </a:r>
            <a:br>
              <a:rPr lang="en-US" dirty="0" smtClean="0"/>
            </a:br>
            <a:r>
              <a:rPr lang="en-US" sz="1300" dirty="0"/>
              <a:t>from initial assessment of open source hardware developments</a:t>
            </a:r>
            <a:endParaRPr lang="en-US" dirty="0"/>
          </a:p>
        </p:txBody>
      </p:sp>
      <p:sp>
        <p:nvSpPr>
          <p:cNvPr id="4" name="Slide Number Placeholder 3"/>
          <p:cNvSpPr>
            <a:spLocks noGrp="1"/>
          </p:cNvSpPr>
          <p:nvPr>
            <p:ph type="sldNum" sz="quarter" idx="10"/>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427274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Ultrafast sensors</a:t>
            </a:r>
            <a:r>
              <a:rPr lang="en-US" sz="1300" dirty="0"/>
              <a:t>: Both CMS (ETL) and ATLAS (HGTD) are developing large-scale timing layers based</a:t>
            </a:r>
            <a:r>
              <a:rPr lang="en-US" dirty="0" smtClean="0"/>
              <a:t/>
            </a:r>
            <a:br>
              <a:rPr lang="en-US" dirty="0" smtClean="0"/>
            </a:br>
            <a:r>
              <a:rPr lang="en-US" sz="1300" dirty="0"/>
              <a:t>on LGAD of 50 um thickness and 1.3 mm pitch. 35ps</a:t>
            </a:r>
          </a:p>
          <a:p>
            <a:r>
              <a:rPr lang="en-US" sz="1300" b="1" dirty="0"/>
              <a:t>Gas detector</a:t>
            </a:r>
            <a:r>
              <a:rPr lang="en-US" sz="1300" dirty="0"/>
              <a:t>: micro pattern gas detectors. The PICOSEC project[7]</a:t>
            </a:r>
            <a:r>
              <a:rPr lang="en-US" dirty="0" smtClean="0"/>
              <a:t/>
            </a:r>
            <a:br>
              <a:rPr lang="en-US" dirty="0" smtClean="0"/>
            </a:br>
            <a:r>
              <a:rPr lang="en-US" sz="1300" dirty="0"/>
              <a:t>uses a Cerenkov radiator and a photocathode to generate the electron signal to achieve</a:t>
            </a:r>
            <a:r>
              <a:rPr lang="en-US" dirty="0" smtClean="0"/>
              <a:t/>
            </a:r>
            <a:br>
              <a:rPr lang="en-US" dirty="0" smtClean="0"/>
            </a:br>
            <a:r>
              <a:rPr lang="en-US" sz="1300" dirty="0"/>
              <a:t>10’s of </a:t>
            </a:r>
            <a:r>
              <a:rPr lang="en-US" sz="1300" dirty="0" err="1"/>
              <a:t>ps</a:t>
            </a:r>
            <a:r>
              <a:rPr lang="en-US" sz="1300" dirty="0"/>
              <a:t> resolution</a:t>
            </a:r>
          </a:p>
          <a:p>
            <a:r>
              <a:rPr lang="en-US" sz="1300" b="1" dirty="0"/>
              <a:t>Light detectors </a:t>
            </a:r>
            <a:r>
              <a:rPr lang="en-US" sz="1300" dirty="0"/>
              <a:t>– LYSO – </a:t>
            </a:r>
            <a:r>
              <a:rPr lang="en-US" sz="1300" dirty="0" smtClean="0"/>
              <a:t>ANNIE </a:t>
            </a:r>
            <a:r>
              <a:rPr lang="en-US" sz="1300" dirty="0"/>
              <a:t>(FLAB)</a:t>
            </a:r>
          </a:p>
          <a:p>
            <a:r>
              <a:rPr lang="en-US" sz="1300" dirty="0"/>
              <a:t>Sensor systems for fast timing mentioned in the whitepaper including dual readout</a:t>
            </a:r>
            <a:r>
              <a:rPr lang="en-US" dirty="0" smtClean="0"/>
              <a:t/>
            </a:r>
            <a:br>
              <a:rPr lang="en-US" dirty="0" smtClean="0"/>
            </a:br>
            <a:r>
              <a:rPr lang="en-US" sz="1300" b="1" dirty="0"/>
              <a:t>Calorimeters</a:t>
            </a:r>
            <a:r>
              <a:rPr lang="en-US" sz="1300" dirty="0"/>
              <a:t>, LGADs, CMOS MAPS, MCPs, </a:t>
            </a:r>
            <a:r>
              <a:rPr lang="en-US" sz="1300" dirty="0" err="1"/>
              <a:t>Micromegas</a:t>
            </a:r>
            <a:r>
              <a:rPr lang="en-US" sz="1300" dirty="0"/>
              <a:t>, LYSO, silicon or scintillator</a:t>
            </a:r>
            <a:r>
              <a:rPr lang="en-US" dirty="0" smtClean="0"/>
              <a:t/>
            </a:r>
            <a:br>
              <a:rPr lang="en-US" dirty="0" smtClean="0"/>
            </a:br>
            <a:r>
              <a:rPr lang="en-US" sz="1300" dirty="0"/>
              <a:t>tiles, RPCs and coherent microwave Cerenkov detectors.</a:t>
            </a:r>
          </a:p>
          <a:p>
            <a:endParaRPr lang="en-US" dirty="0" smtClean="0"/>
          </a:p>
          <a:p>
            <a:r>
              <a:rPr lang="en-US" dirty="0" smtClean="0"/>
              <a:t>ASIC R&amp;D:</a:t>
            </a:r>
          </a:p>
          <a:p>
            <a:r>
              <a:rPr lang="en-US" dirty="0" smtClean="0"/>
              <a:t>Diff</a:t>
            </a:r>
            <a:r>
              <a:rPr lang="en-US" baseline="0" dirty="0" smtClean="0"/>
              <a:t> technologies (</a:t>
            </a:r>
            <a:r>
              <a:rPr lang="en-US" baseline="0" dirty="0" err="1" smtClean="0"/>
              <a:t>SiGe</a:t>
            </a:r>
            <a:r>
              <a:rPr lang="en-US" baseline="0" dirty="0" smtClean="0"/>
              <a:t>, deep CMOS)</a:t>
            </a:r>
          </a:p>
          <a:p>
            <a:r>
              <a:rPr lang="en-US" baseline="0" dirty="0" smtClean="0"/>
              <a:t>Diff ASIC efforts</a:t>
            </a:r>
          </a:p>
          <a:p>
            <a:pPr defTabSz="966612"/>
            <a:r>
              <a:rPr lang="en-US" baseline="0" dirty="0" smtClean="0"/>
              <a:t>Diff approaches: e.g. </a:t>
            </a:r>
            <a:r>
              <a:rPr lang="en-US" baseline="0" dirty="0" err="1" smtClean="0"/>
              <a:t>wavef</a:t>
            </a:r>
            <a:r>
              <a:rPr lang="en-US" baseline="0" dirty="0" smtClean="0"/>
              <a:t> digitization, 3D integration, monolithic LGAD</a:t>
            </a:r>
          </a:p>
          <a:p>
            <a:pPr defTabSz="966612"/>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5839EF-EF2D-A244-8B03-02564FD38722}" type="slidenum">
              <a:rPr lang="en-US" smtClean="0"/>
              <a:t>6</a:t>
            </a:fld>
            <a:endParaRPr lang="en-US"/>
          </a:p>
        </p:txBody>
      </p:sp>
    </p:spTree>
    <p:extLst>
      <p:ext uri="{BB962C8B-B14F-4D97-AF65-F5344CB8AC3E}">
        <p14:creationId xmlns:p14="http://schemas.microsoft.com/office/powerpoint/2010/main" val="54517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CERN through the common project </a:t>
            </a:r>
            <a:r>
              <a:rPr lang="en-US" sz="1300" b="1" dirty="0" err="1"/>
              <a:t>lpGBT</a:t>
            </a:r>
            <a:r>
              <a:rPr lang="en-US" sz="1300" dirty="0"/>
              <a:t> has demonstrated </a:t>
            </a:r>
            <a:r>
              <a:rPr lang="en-US" sz="1300" b="1" dirty="0"/>
              <a:t>10.24 </a:t>
            </a:r>
            <a:r>
              <a:rPr lang="en-US" sz="1300" b="1" dirty="0" err="1"/>
              <a:t>Gbps</a:t>
            </a:r>
            <a:r>
              <a:rPr lang="en-US" sz="1300" b="1" dirty="0"/>
              <a:t> </a:t>
            </a:r>
            <a:r>
              <a:rPr lang="en-US" sz="1300" dirty="0" err="1"/>
              <a:t>transmis</a:t>
            </a:r>
            <a:r>
              <a:rPr lang="en-US" sz="1300" dirty="0"/>
              <a:t>-</a:t>
            </a:r>
            <a:r>
              <a:rPr lang="en-US" dirty="0" smtClean="0"/>
              <a:t/>
            </a:r>
            <a:br>
              <a:rPr lang="en-US" dirty="0" smtClean="0"/>
            </a:br>
            <a:r>
              <a:rPr lang="en-US" sz="1300" dirty="0" err="1"/>
              <a:t>sion</a:t>
            </a:r>
            <a:r>
              <a:rPr lang="en-US" sz="1300" dirty="0"/>
              <a:t> speed in the first prototype </a:t>
            </a:r>
            <a:r>
              <a:rPr lang="en-US" sz="1300" dirty="0" err="1"/>
              <a:t>SerDes</a:t>
            </a:r>
            <a:r>
              <a:rPr lang="en-US" sz="1300" dirty="0"/>
              <a:t> (</a:t>
            </a:r>
            <a:r>
              <a:rPr lang="en-US" sz="1300" dirty="0" err="1"/>
              <a:t>serializer-deserializer</a:t>
            </a:r>
            <a:r>
              <a:rPr lang="en-US" sz="1300" dirty="0"/>
              <a:t>) ASIC, also called </a:t>
            </a:r>
            <a:r>
              <a:rPr lang="en-US" sz="1300" dirty="0" err="1"/>
              <a:t>lpGBT</a:t>
            </a:r>
            <a:endParaRPr lang="en-US" sz="1300" dirty="0"/>
          </a:p>
          <a:p>
            <a:r>
              <a:rPr lang="en-US" sz="1300" dirty="0"/>
              <a:t>A parallel US effort aims at a different readout architecture optimized for tracking detectors. </a:t>
            </a:r>
          </a:p>
          <a:p>
            <a:r>
              <a:rPr lang="en-US" sz="1300" dirty="0"/>
              <a:t>This is being pursued under </a:t>
            </a:r>
            <a:r>
              <a:rPr lang="en-US" sz="1300" b="1" dirty="0"/>
              <a:t>SBIR by Freedom Photonics </a:t>
            </a:r>
            <a:r>
              <a:rPr lang="en-US" sz="1300" dirty="0"/>
              <a:t>in collaboration with</a:t>
            </a:r>
            <a:r>
              <a:rPr lang="en-US" dirty="0" smtClean="0"/>
              <a:t/>
            </a:r>
            <a:br>
              <a:rPr lang="en-US" dirty="0" smtClean="0"/>
            </a:br>
            <a:r>
              <a:rPr lang="en-US" sz="1300" dirty="0"/>
              <a:t>UC Santa Barbara, </a:t>
            </a:r>
            <a:r>
              <a:rPr lang="en-US" sz="1300" dirty="0" err="1"/>
              <a:t>Fermilab</a:t>
            </a:r>
            <a:r>
              <a:rPr lang="en-US" sz="1300" dirty="0"/>
              <a:t>, and LBNL. </a:t>
            </a:r>
          </a:p>
          <a:p>
            <a:r>
              <a:rPr lang="en-US" sz="1300" dirty="0"/>
              <a:t>This architecture is better thought of as a </a:t>
            </a:r>
            <a:r>
              <a:rPr lang="en-US" sz="1300" b="1" dirty="0"/>
              <a:t>conveyor belt </a:t>
            </a:r>
            <a:r>
              <a:rPr lang="en-US" sz="1300" dirty="0"/>
              <a:t>rather than a </a:t>
            </a:r>
            <a:r>
              <a:rPr lang="en-US" sz="1300" b="1" dirty="0"/>
              <a:t>fire-hose</a:t>
            </a:r>
            <a:r>
              <a:rPr lang="en-US" sz="1300" dirty="0"/>
              <a:t>.</a:t>
            </a:r>
          </a:p>
          <a:p>
            <a:r>
              <a:rPr lang="en-US" sz="1300" dirty="0"/>
              <a:t>The conveyor belt </a:t>
            </a:r>
            <a:r>
              <a:rPr lang="en-US" sz="1300" b="1" dirty="0"/>
              <a:t>incrementally adds data to one fiber along its path</a:t>
            </a:r>
            <a:r>
              <a:rPr lang="en-US" sz="1300" dirty="0"/>
              <a:t>, while the fire-hose</a:t>
            </a:r>
            <a:r>
              <a:rPr lang="en-US" dirty="0" smtClean="0"/>
              <a:t/>
            </a:r>
            <a:br>
              <a:rPr lang="en-US" dirty="0" smtClean="0"/>
            </a:br>
            <a:r>
              <a:rPr lang="en-US" sz="1300" b="1" dirty="0"/>
              <a:t>aggregates a large amount of data first and then sends it down the fiber</a:t>
            </a:r>
            <a:r>
              <a:rPr lang="en-US" sz="1300" dirty="0"/>
              <a:t>.</a:t>
            </a:r>
          </a:p>
          <a:p>
            <a:pPr defTabSz="966612"/>
            <a:r>
              <a:rPr lang="en-US" sz="1300" dirty="0"/>
              <a:t>The fire-hose needs a high speed aggregator chip (a la </a:t>
            </a:r>
            <a:r>
              <a:rPr lang="en-US" sz="1300" dirty="0" err="1"/>
              <a:t>LpGBT</a:t>
            </a:r>
            <a:r>
              <a:rPr lang="en-US" sz="1300" dirty="0"/>
              <a:t>) and a protocol for combining data. </a:t>
            </a:r>
          </a:p>
          <a:p>
            <a:endParaRPr lang="en-US" sz="1300" dirty="0"/>
          </a:p>
          <a:p>
            <a:endParaRPr lang="en-US" sz="1300" b="1" dirty="0"/>
          </a:p>
          <a:p>
            <a:r>
              <a:rPr lang="en-US" sz="1300" dirty="0"/>
              <a:t>The majority of the R&amp;D for radiation-tolerance Silicon photonics has been conducted</a:t>
            </a:r>
            <a:r>
              <a:rPr lang="en-US" dirty="0" smtClean="0"/>
              <a:t/>
            </a:r>
            <a:br>
              <a:rPr lang="en-US" dirty="0" smtClean="0"/>
            </a:br>
            <a:r>
              <a:rPr lang="en-US" sz="1300" dirty="0"/>
              <a:t>by CERN and other European institutions while the US initiatives are behind.</a:t>
            </a:r>
            <a:endParaRPr lang="en-US" dirty="0"/>
          </a:p>
        </p:txBody>
      </p:sp>
      <p:sp>
        <p:nvSpPr>
          <p:cNvPr id="4" name="Slide Number Placeholder 3"/>
          <p:cNvSpPr>
            <a:spLocks noGrp="1"/>
          </p:cNvSpPr>
          <p:nvPr>
            <p:ph type="sldNum" sz="quarter" idx="10"/>
          </p:nvPr>
        </p:nvSpPr>
        <p:spPr/>
        <p:txBody>
          <a:bodyPr/>
          <a:lstStyle/>
          <a:p>
            <a:fld id="{515839EF-EF2D-A244-8B03-02564FD38722}" type="slidenum">
              <a:rPr lang="en-US" smtClean="0"/>
              <a:t>7</a:t>
            </a:fld>
            <a:endParaRPr lang="en-US"/>
          </a:p>
        </p:txBody>
      </p:sp>
    </p:spTree>
    <p:extLst>
      <p:ext uri="{BB962C8B-B14F-4D97-AF65-F5344CB8AC3E}">
        <p14:creationId xmlns:p14="http://schemas.microsoft.com/office/powerpoint/2010/main" val="300702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Due to historical requirements </a:t>
            </a:r>
            <a:r>
              <a:rPr lang="en-US" sz="1300" b="1" dirty="0"/>
              <a:t>for processing data in extreme environments in high</a:t>
            </a:r>
            <a:r>
              <a:rPr lang="en-US" b="1" dirty="0" smtClean="0"/>
              <a:t/>
            </a:r>
            <a:br>
              <a:rPr lang="en-US" b="1" dirty="0" smtClean="0"/>
            </a:br>
            <a:r>
              <a:rPr lang="en-US" sz="1300" b="1" dirty="0"/>
              <a:t>energy physics experiments, the advancement of AI in near-detector electronics</a:t>
            </a:r>
            <a:r>
              <a:rPr lang="en-US" b="1" dirty="0" smtClean="0"/>
              <a:t/>
            </a:r>
            <a:br>
              <a:rPr lang="en-US" b="1" dirty="0" smtClean="0"/>
            </a:br>
            <a:r>
              <a:rPr lang="en-US" sz="1300" b="1" dirty="0"/>
              <a:t>is a natural evolution of detector readout in the field and can be a driver for</a:t>
            </a:r>
            <a:r>
              <a:rPr lang="en-US" b="1" dirty="0" smtClean="0"/>
              <a:t/>
            </a:r>
            <a:br>
              <a:rPr lang="en-US" b="1" dirty="0" smtClean="0"/>
            </a:br>
            <a:r>
              <a:rPr lang="en-US" sz="1300" b="1" dirty="0"/>
              <a:t>progress in other scientific domains</a:t>
            </a:r>
            <a:r>
              <a:rPr lang="en-US" sz="1300" dirty="0"/>
              <a:t>. Embedding ML as close as possible to the</a:t>
            </a:r>
            <a:r>
              <a:rPr lang="en-US" dirty="0" smtClean="0"/>
              <a:t/>
            </a:r>
            <a:br>
              <a:rPr lang="en-US" dirty="0" smtClean="0"/>
            </a:br>
            <a:r>
              <a:rPr lang="en-US" sz="1300" dirty="0"/>
              <a:t>data source has a number of potential benefits</a:t>
            </a:r>
          </a:p>
          <a:p>
            <a:endParaRPr lang="en-US" sz="1300" b="1" dirty="0"/>
          </a:p>
          <a:p>
            <a:r>
              <a:rPr lang="en-US" sz="1300" b="1" dirty="0"/>
              <a:t>Community needs</a:t>
            </a:r>
            <a:r>
              <a:rPr lang="en-US" sz="1300" dirty="0"/>
              <a:t>: </a:t>
            </a:r>
          </a:p>
          <a:p>
            <a:r>
              <a:rPr lang="en-US" sz="1300" dirty="0"/>
              <a:t>broader necessity: as Moore’s Law stalls, we cannot solely rely purely on </a:t>
            </a:r>
            <a:r>
              <a:rPr lang="en-US" sz="1300" dirty="0" smtClean="0"/>
              <a:t>advances</a:t>
            </a:r>
            <a:r>
              <a:rPr lang="en-US" sz="1200" baseline="0" dirty="0" smtClean="0"/>
              <a:t> </a:t>
            </a:r>
            <a:r>
              <a:rPr lang="en-US" sz="1300" dirty="0" smtClean="0"/>
              <a:t>offline</a:t>
            </a:r>
            <a:r>
              <a:rPr lang="en-US" sz="1300" dirty="0"/>
              <a:t>, data center, or “cloud” computing; higher energy physics is no longer the only</a:t>
            </a:r>
            <a:r>
              <a:rPr lang="en-US" dirty="0" smtClean="0"/>
              <a:t/>
            </a:r>
            <a:br>
              <a:rPr lang="en-US" dirty="0" smtClean="0"/>
            </a:br>
            <a:r>
              <a:rPr lang="en-US" sz="1300" dirty="0"/>
              <a:t>customer for such “edge” or “Internet-of-Things” AI applications - both in </a:t>
            </a:r>
            <a:r>
              <a:rPr lang="en-US" sz="1300" dirty="0" smtClean="0"/>
              <a:t>scientific</a:t>
            </a:r>
            <a:r>
              <a:rPr lang="en-US" sz="1200" baseline="0" dirty="0" smtClean="0"/>
              <a:t> </a:t>
            </a:r>
            <a:r>
              <a:rPr lang="en-US" sz="1300" dirty="0" smtClean="0"/>
              <a:t>and </a:t>
            </a:r>
            <a:r>
              <a:rPr lang="en-US" sz="1300" dirty="0"/>
              <a:t>industrial applications; this has led to technological progress on which we can</a:t>
            </a:r>
            <a:r>
              <a:rPr lang="en-US" dirty="0" smtClean="0"/>
              <a:t/>
            </a:r>
            <a:br>
              <a:rPr lang="en-US" dirty="0" smtClean="0"/>
            </a:br>
            <a:r>
              <a:rPr lang="en-US" sz="1300" dirty="0"/>
              <a:t>capitalize</a:t>
            </a:r>
            <a:r>
              <a:rPr lang="en-US" dirty="0" smtClean="0"/>
              <a:t/>
            </a:r>
            <a:br>
              <a:rPr lang="en-US" dirty="0" smtClean="0"/>
            </a:br>
            <a:r>
              <a:rPr lang="en-US" sz="1300" dirty="0"/>
              <a:t>•advances in hardware: in the past 30 years, hardware technology nodes and </a:t>
            </a:r>
            <a:r>
              <a:rPr lang="en-US" sz="1300" dirty="0" smtClean="0"/>
              <a:t>manufacturing reliability </a:t>
            </a:r>
            <a:r>
              <a:rPr lang="en-US" sz="1300" dirty="0"/>
              <a:t>has advanced energy efficiency and speed with modern chips at</a:t>
            </a:r>
            <a:r>
              <a:rPr lang="en-US" dirty="0" smtClean="0"/>
              <a:t/>
            </a:r>
            <a:br>
              <a:rPr lang="en-US" dirty="0" smtClean="0"/>
            </a:br>
            <a:r>
              <a:rPr lang="en-US" sz="1300" dirty="0"/>
              <a:t>the sub-10 nm technology node.</a:t>
            </a:r>
            <a:r>
              <a:rPr lang="en-US" dirty="0" smtClean="0"/>
              <a:t/>
            </a:r>
            <a:br>
              <a:rPr lang="en-US" dirty="0" smtClean="0"/>
            </a:br>
            <a:r>
              <a:rPr lang="en-US" sz="1300" dirty="0"/>
              <a:t>•advances in </a:t>
            </a:r>
            <a:r>
              <a:rPr lang="en-US" sz="1300" dirty="0" err="1"/>
              <a:t>codesign</a:t>
            </a:r>
            <a:r>
              <a:rPr lang="en-US" sz="1300" dirty="0"/>
              <a:t> tools: electronic design automation tools and </a:t>
            </a:r>
            <a:r>
              <a:rPr lang="en-US" sz="1300" dirty="0" smtClean="0"/>
              <a:t>abstraction</a:t>
            </a:r>
            <a:r>
              <a:rPr lang="en-US" sz="1200" baseline="0" dirty="0" smtClean="0"/>
              <a:t> </a:t>
            </a:r>
            <a:r>
              <a:rPr lang="en-US" sz="1300" dirty="0" smtClean="0"/>
              <a:t>has </a:t>
            </a:r>
            <a:r>
              <a:rPr lang="en-US" sz="1300" dirty="0"/>
              <a:t>greatly progressed to make designing custom electronics much more expedient;</a:t>
            </a:r>
            <a:r>
              <a:rPr lang="en-US" dirty="0" smtClean="0"/>
              <a:t/>
            </a:r>
            <a:br>
              <a:rPr lang="en-US" dirty="0" smtClean="0"/>
            </a:br>
            <a:r>
              <a:rPr lang="en-US" sz="1300" dirty="0"/>
              <a:t>this includes advances such as High Level Synthesis (HLS) tools</a:t>
            </a:r>
            <a:r>
              <a:rPr lang="en-US" dirty="0" smtClean="0"/>
              <a:t/>
            </a:r>
            <a:br>
              <a:rPr lang="en-US" dirty="0" smtClean="0"/>
            </a:br>
            <a:r>
              <a:rPr lang="en-US" sz="1300" dirty="0"/>
              <a:t>•advances in machine learning methods</a:t>
            </a:r>
          </a:p>
          <a:p>
            <a:endParaRPr lang="en-US" sz="1300" dirty="0"/>
          </a:p>
          <a:p>
            <a:r>
              <a:rPr lang="en-US" sz="1300" dirty="0"/>
              <a:t>While the emergence of AI is growing rapidly across a number of domain areas, </a:t>
            </a:r>
            <a:r>
              <a:rPr lang="en-US" sz="1300" dirty="0" smtClean="0"/>
              <a:t>the</a:t>
            </a:r>
            <a:r>
              <a:rPr lang="en-US" sz="1200" baseline="0" dirty="0" smtClean="0"/>
              <a:t> </a:t>
            </a:r>
            <a:r>
              <a:rPr lang="en-US" sz="1300" dirty="0" smtClean="0"/>
              <a:t>requirements </a:t>
            </a:r>
            <a:r>
              <a:rPr lang="en-US" sz="1300" dirty="0"/>
              <a:t>of particle physics for speed, throughput, fidelity, </a:t>
            </a:r>
            <a:r>
              <a:rPr lang="en-US" sz="1300" dirty="0" smtClean="0"/>
              <a:t>interpretability</a:t>
            </a:r>
            <a:r>
              <a:rPr lang="en-US" sz="1300" dirty="0"/>
              <a:t>, </a:t>
            </a:r>
            <a:endParaRPr lang="en-US" sz="1300" dirty="0" smtClean="0"/>
          </a:p>
          <a:p>
            <a:r>
              <a:rPr lang="en-US" sz="1300" dirty="0" smtClean="0"/>
              <a:t>and </a:t>
            </a:r>
            <a:r>
              <a:rPr lang="en-US" sz="1300" dirty="0"/>
              <a:t>reliability in extreme environments requires advancing </a:t>
            </a:r>
            <a:r>
              <a:rPr lang="en-US" sz="1300" dirty="0" smtClean="0"/>
              <a:t>state-of-the-art</a:t>
            </a:r>
            <a:r>
              <a:rPr lang="en-US" sz="1200" baseline="0" dirty="0" smtClean="0"/>
              <a:t> </a:t>
            </a:r>
            <a:r>
              <a:rPr lang="en-US" sz="1300" dirty="0" smtClean="0"/>
              <a:t>technology </a:t>
            </a:r>
            <a:r>
              <a:rPr lang="en-US" sz="1300" dirty="0"/>
              <a:t>far beyond industrial and commercial applications. </a:t>
            </a:r>
          </a:p>
          <a:p>
            <a:endParaRPr lang="en-US" sz="1300" dirty="0"/>
          </a:p>
          <a:p>
            <a:r>
              <a:rPr lang="en-US" sz="1300" dirty="0"/>
              <a:t>Latency, throughput, and estimated dataset sizes for a number of scientific </a:t>
            </a:r>
            <a:r>
              <a:rPr lang="en-US" sz="1300" dirty="0" smtClean="0"/>
              <a:t>and</a:t>
            </a:r>
            <a:r>
              <a:rPr lang="en-US" sz="1200" baseline="0" dirty="0" smtClean="0"/>
              <a:t> </a:t>
            </a:r>
            <a:r>
              <a:rPr lang="en-US" sz="1300" dirty="0" smtClean="0"/>
              <a:t>industry </a:t>
            </a:r>
            <a:r>
              <a:rPr lang="en-US" sz="1300" dirty="0"/>
              <a:t>real-time AI applications, provided by the A3D3 NSF institute </a:t>
            </a:r>
          </a:p>
          <a:p>
            <a:endParaRPr lang="en-US" sz="1300" dirty="0"/>
          </a:p>
          <a:p>
            <a:r>
              <a:rPr lang="en-US" sz="1300" dirty="0"/>
              <a:t>In particular, we advocate for continued support for: multidisciplinary research teams bringing together physicists, electrical and computer</a:t>
            </a:r>
            <a:br>
              <a:rPr lang="en-US" sz="1300" dirty="0"/>
            </a:br>
            <a:r>
              <a:rPr lang="en-US" sz="1300" dirty="0"/>
              <a:t>engineering, and computer scientists; development of powerful design automation tools that bring domain experts closer to the hardware and accelerates</a:t>
            </a:r>
            <a:br>
              <a:rPr lang="en-US" sz="1300" dirty="0"/>
            </a:br>
            <a:r>
              <a:rPr lang="en-US" sz="1300" dirty="0"/>
              <a:t>the design process; and exploration of novel and cutting-edge microelectronics</a:t>
            </a:r>
            <a:br>
              <a:rPr lang="en-US" sz="1300" dirty="0"/>
            </a:br>
            <a:r>
              <a:rPr lang="en-US" sz="1300" dirty="0"/>
              <a:t>implementations.</a:t>
            </a:r>
          </a:p>
          <a:p>
            <a:endParaRPr lang="en-US" sz="1300" dirty="0"/>
          </a:p>
          <a:p>
            <a:r>
              <a:rPr lang="en-US" sz="1300" dirty="0"/>
              <a:t>Reconfigurable data compression for HL-LHC</a:t>
            </a:r>
          </a:p>
          <a:p>
            <a:r>
              <a:rPr lang="en-US" sz="1300" dirty="0"/>
              <a:t>Software-hardware </a:t>
            </a:r>
            <a:r>
              <a:rPr lang="en-US" sz="1300" dirty="0" err="1"/>
              <a:t>codesign</a:t>
            </a:r>
            <a:r>
              <a:rPr lang="en-US" sz="1300" dirty="0"/>
              <a:t> with hls4ml</a:t>
            </a:r>
          </a:p>
          <a:p>
            <a:r>
              <a:rPr lang="en-US" sz="1300" dirty="0"/>
              <a:t>Neural Networks for Waveform processing</a:t>
            </a:r>
          </a:p>
          <a:p>
            <a:endParaRPr lang="en-US" sz="1300" dirty="0"/>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fld id="{515839EF-EF2D-A244-8B03-02564FD38722}" type="slidenum">
              <a:rPr lang="en-US" smtClean="0"/>
              <a:t>8</a:t>
            </a:fld>
            <a:endParaRPr lang="en-US"/>
          </a:p>
        </p:txBody>
      </p:sp>
    </p:spTree>
    <p:extLst>
      <p:ext uri="{BB962C8B-B14F-4D97-AF65-F5344CB8AC3E}">
        <p14:creationId xmlns:p14="http://schemas.microsoft.com/office/powerpoint/2010/main" val="200952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839EF-EF2D-A244-8B03-02564FD38722}" type="slidenum">
              <a:rPr lang="en-US" smtClean="0"/>
              <a:t>9</a:t>
            </a:fld>
            <a:endParaRPr lang="en-US"/>
          </a:p>
        </p:txBody>
      </p:sp>
    </p:spTree>
    <p:extLst>
      <p:ext uri="{BB962C8B-B14F-4D97-AF65-F5344CB8AC3E}">
        <p14:creationId xmlns:p14="http://schemas.microsoft.com/office/powerpoint/2010/main" val="11442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Time division Multiplexing (TDM):</a:t>
            </a:r>
            <a:r>
              <a:rPr lang="en-US" dirty="0" smtClean="0"/>
              <a:t/>
            </a:r>
            <a:br>
              <a:rPr lang="en-US" dirty="0" smtClean="0"/>
            </a:br>
            <a:r>
              <a:rPr lang="en-US" sz="1300" dirty="0"/>
              <a:t>MHz Frequency Division Multiplexing (FDM):</a:t>
            </a:r>
            <a:r>
              <a:rPr lang="en-US" dirty="0" smtClean="0"/>
              <a:t/>
            </a:r>
            <a:br>
              <a:rPr lang="en-US" dirty="0" smtClean="0"/>
            </a:br>
            <a:r>
              <a:rPr lang="en-US" sz="1300" dirty="0"/>
              <a:t>Microwave Multiplexing</a:t>
            </a:r>
          </a:p>
          <a:p>
            <a:endParaRPr lang="en-US" sz="1300" dirty="0"/>
          </a:p>
          <a:p>
            <a:r>
              <a:rPr lang="en-US" sz="1300" b="1" dirty="0"/>
              <a:t>The 21 cm hyperfine transition of neutral atomic hydrogen (HI) occurs when the electron</a:t>
            </a:r>
            <a:r>
              <a:rPr lang="en-US" b="1" dirty="0" smtClean="0"/>
              <a:t/>
            </a:r>
            <a:br>
              <a:rPr lang="en-US" b="1" dirty="0" smtClean="0"/>
            </a:br>
            <a:r>
              <a:rPr lang="en-US" sz="1300" b="1" dirty="0"/>
              <a:t>and proton spins change from aligned to anti-aligned</a:t>
            </a:r>
            <a:r>
              <a:rPr lang="en-US" sz="1300" dirty="0"/>
              <a:t>. Observation of the </a:t>
            </a:r>
            <a:r>
              <a:rPr lang="en-US" sz="1300" dirty="0" smtClean="0"/>
              <a:t>radiofrequency</a:t>
            </a:r>
            <a:r>
              <a:rPr lang="en-US" sz="1200" baseline="0" dirty="0" smtClean="0"/>
              <a:t> </a:t>
            </a:r>
            <a:r>
              <a:rPr lang="en-US" sz="1300" dirty="0" smtClean="0"/>
              <a:t>emission </a:t>
            </a:r>
            <a:r>
              <a:rPr lang="en-US" sz="1300" dirty="0"/>
              <a:t>from the cosmos began in 1951 [8] using instruments made possible by the </a:t>
            </a:r>
            <a:endParaRPr lang="en-US" sz="1300" dirty="0" smtClean="0"/>
          </a:p>
          <a:p>
            <a:r>
              <a:rPr lang="en-US" sz="1300" dirty="0" smtClean="0"/>
              <a:t>development </a:t>
            </a:r>
            <a:r>
              <a:rPr lang="en-US" sz="1300" dirty="0"/>
              <a:t>of radar during World War II. It was soon used to map the structure and </a:t>
            </a:r>
            <a:r>
              <a:rPr lang="en-US" sz="1300" dirty="0" smtClean="0"/>
              <a:t>rotation</a:t>
            </a:r>
            <a:r>
              <a:rPr lang="en-US" sz="1200" baseline="0" dirty="0" smtClean="0"/>
              <a:t> </a:t>
            </a:r>
            <a:r>
              <a:rPr lang="en-US" sz="1300" dirty="0" smtClean="0"/>
              <a:t>curve </a:t>
            </a:r>
            <a:r>
              <a:rPr lang="en-US" sz="1300" dirty="0"/>
              <a:t>of our galaxy and later, neighboring galaxies – which has provided the strongest</a:t>
            </a:r>
            <a:r>
              <a:rPr lang="en-US" dirty="0" smtClean="0"/>
              <a:t/>
            </a:r>
            <a:br>
              <a:rPr lang="en-US" dirty="0" smtClean="0"/>
            </a:br>
            <a:r>
              <a:rPr lang="en-US" sz="1300" dirty="0"/>
              <a:t>evidence for the existence of dark matter.</a:t>
            </a:r>
          </a:p>
          <a:p>
            <a:r>
              <a:rPr lang="en-US" sz="1300" dirty="0"/>
              <a:t>For performing early digitization at </a:t>
            </a:r>
            <a:r>
              <a:rPr lang="en-US" sz="1300" b="1" dirty="0" err="1"/>
              <a:t>ev</a:t>
            </a:r>
            <a:r>
              <a:rPr lang="en-US" sz="1300" b="1" dirty="0"/>
              <a:t>-energy antenna </a:t>
            </a:r>
            <a:r>
              <a:rPr lang="en-US" sz="1300" dirty="0"/>
              <a:t>or antenna group, the RF system-on-chip (</a:t>
            </a:r>
            <a:r>
              <a:rPr lang="en-US" sz="1300" b="1" dirty="0" err="1"/>
              <a:t>RFSoC</a:t>
            </a:r>
            <a:r>
              <a:rPr lang="en-US" sz="1300" dirty="0"/>
              <a:t>) family </a:t>
            </a:r>
            <a:r>
              <a:rPr lang="en-US" sz="1300"/>
              <a:t>which </a:t>
            </a:r>
            <a:r>
              <a:rPr lang="en-US" sz="1300" smtClean="0"/>
              <a:t>integrates</a:t>
            </a:r>
            <a:r>
              <a:rPr lang="en-US" sz="1200" baseline="0" dirty="0" smtClean="0">
                <a:effectLst/>
              </a:rPr>
              <a:t> </a:t>
            </a:r>
            <a:r>
              <a:rPr lang="en-US" sz="1300" smtClean="0"/>
              <a:t>GHz-rate </a:t>
            </a:r>
            <a:r>
              <a:rPr lang="en-US" sz="1300" dirty="0"/>
              <a:t>data converters with powerful digital logic</a:t>
            </a:r>
            <a:r>
              <a:rPr lang="en-US" sz="1300"/>
              <a:t>, </a:t>
            </a:r>
            <a:endParaRPr lang="en-US" sz="1300" smtClean="0"/>
          </a:p>
          <a:p>
            <a:r>
              <a:rPr lang="en-US" sz="1300" smtClean="0"/>
              <a:t>DSP</a:t>
            </a:r>
            <a:r>
              <a:rPr lang="en-US" sz="1300" dirty="0"/>
              <a:t>, and memory [2] is ideally suited.</a:t>
            </a:r>
            <a:r>
              <a:rPr lang="en-US" dirty="0" smtClean="0"/>
              <a:t/>
            </a:r>
            <a:br>
              <a:rPr lang="en-US" dirty="0" smtClean="0"/>
            </a:br>
            <a:r>
              <a:rPr lang="en-US" sz="1300" dirty="0"/>
              <a:t>Current generation </a:t>
            </a:r>
            <a:r>
              <a:rPr lang="en-US" sz="1300" dirty="0" err="1"/>
              <a:t>RFSoC</a:t>
            </a:r>
            <a:r>
              <a:rPr lang="en-US" sz="1300" dirty="0"/>
              <a:t> parts have up to eight, 6 </a:t>
            </a:r>
            <a:r>
              <a:rPr lang="en-US" sz="1300" dirty="0" err="1"/>
              <a:t>Gigasample</a:t>
            </a:r>
            <a:r>
              <a:rPr lang="en-US" sz="1300" dirty="0"/>
              <a:t>/sec converters with </a:t>
            </a:r>
            <a:r>
              <a:rPr lang="en-US" sz="1300" dirty="0" smtClean="0"/>
              <a:t>12-bitnominal </a:t>
            </a:r>
            <a:r>
              <a:rPr lang="en-US" sz="1300" dirty="0"/>
              <a:t>resolution (11.4 ENOB). This allows a tradeoff: high bandwidth direct digitization</a:t>
            </a:r>
            <a:r>
              <a:rPr lang="en-US" dirty="0" smtClean="0"/>
              <a:t/>
            </a:r>
            <a:br>
              <a:rPr lang="en-US" dirty="0" smtClean="0"/>
            </a:br>
            <a:r>
              <a:rPr lang="en-US" sz="1300" dirty="0"/>
              <a:t>provides the ability to oversample and design high performance digital band selection </a:t>
            </a:r>
            <a:r>
              <a:rPr lang="en-US" sz="1300" dirty="0" smtClean="0"/>
              <a:t>filters</a:t>
            </a:r>
            <a:r>
              <a:rPr lang="en-US" sz="1200" baseline="0" dirty="0" smtClean="0"/>
              <a:t> </a:t>
            </a:r>
            <a:r>
              <a:rPr lang="en-US" sz="1300" dirty="0" smtClean="0"/>
              <a:t>and </a:t>
            </a:r>
            <a:r>
              <a:rPr lang="en-US" sz="1300" dirty="0"/>
              <a:t>high order frequency </a:t>
            </a:r>
            <a:r>
              <a:rPr lang="en-US" sz="1300" dirty="0" err="1"/>
              <a:t>channelizers</a:t>
            </a:r>
            <a:r>
              <a:rPr lang="en-US" sz="1300" dirty="0"/>
              <a:t>, relaxing constraints on the analog </a:t>
            </a:r>
            <a:r>
              <a:rPr lang="en-US" sz="1300" dirty="0" err="1"/>
              <a:t>prefiltering</a:t>
            </a:r>
            <a:r>
              <a:rPr lang="en-US" sz="1300" dirty="0"/>
              <a:t> and</a:t>
            </a:r>
            <a:r>
              <a:rPr lang="en-US" dirty="0" smtClean="0"/>
              <a:t/>
            </a:r>
            <a:br>
              <a:rPr lang="en-US" dirty="0" smtClean="0"/>
            </a:br>
            <a:r>
              <a:rPr lang="en-US" sz="1300" dirty="0"/>
              <a:t>conditioning. </a:t>
            </a:r>
          </a:p>
          <a:p>
            <a:r>
              <a:rPr lang="en-US" sz="1300" b="1" dirty="0"/>
              <a:t>The redshift range 10 ≤ z ≤ 500 is a largely unexplored window on the infant Universe.</a:t>
            </a:r>
            <a:r>
              <a:rPr lang="en-US" b="1" dirty="0" smtClean="0"/>
              <a:t/>
            </a:r>
            <a:br>
              <a:rPr lang="en-US" b="1" dirty="0" smtClean="0"/>
            </a:br>
            <a:r>
              <a:rPr lang="en-US" sz="1300" b="1" dirty="0"/>
              <a:t>During the so-called Dark Ages the Universe was dominated by neutral atomic hydrogen</a:t>
            </a:r>
            <a:r>
              <a:rPr lang="en-US" dirty="0" smtClean="0"/>
              <a:t/>
            </a:r>
            <a:br>
              <a:rPr lang="en-US" dirty="0" smtClean="0"/>
            </a:br>
            <a:r>
              <a:rPr lang="en-US" sz="1300" dirty="0"/>
              <a:t>and the population of the upper and lower states of the 21 cm system dictates </a:t>
            </a:r>
            <a:r>
              <a:rPr lang="en-US" sz="1300" dirty="0" smtClean="0"/>
              <a:t>whether</a:t>
            </a:r>
            <a:r>
              <a:rPr lang="en-US" sz="1300" baseline="0" dirty="0" smtClean="0"/>
              <a:t> </a:t>
            </a:r>
            <a:r>
              <a:rPr lang="en-US" sz="1300" dirty="0" smtClean="0"/>
              <a:t>the </a:t>
            </a:r>
            <a:r>
              <a:rPr lang="en-US" sz="1300" dirty="0"/>
              <a:t>signal is seen in emission or absorption against the CMB backlight. Observing the</a:t>
            </a:r>
            <a:r>
              <a:rPr lang="en-US" dirty="0" smtClean="0"/>
              <a:t/>
            </a:r>
            <a:br>
              <a:rPr lang="en-US" dirty="0" smtClean="0"/>
            </a:br>
            <a:r>
              <a:rPr lang="en-US" sz="1300" dirty="0"/>
              <a:t>global (sky-averaged) 21 cm signal provides a measure of the interplay between the HI </a:t>
            </a:r>
            <a:r>
              <a:rPr lang="en-US" sz="1300" dirty="0" smtClean="0"/>
              <a:t>spin</a:t>
            </a:r>
            <a:r>
              <a:rPr lang="en-US" sz="1200" baseline="0" dirty="0" smtClean="0"/>
              <a:t> </a:t>
            </a:r>
            <a:r>
              <a:rPr lang="en-US" sz="1300" dirty="0" smtClean="0"/>
              <a:t>temperature </a:t>
            </a:r>
            <a:r>
              <a:rPr lang="en-US" sz="1300" dirty="0"/>
              <a:t>and cooling due to cosmic expansion. The absence of astrophysical effects in</a:t>
            </a:r>
            <a:r>
              <a:rPr lang="en-US" dirty="0" smtClean="0"/>
              <a:t/>
            </a:r>
            <a:br>
              <a:rPr lang="en-US" dirty="0" smtClean="0"/>
            </a:br>
            <a:r>
              <a:rPr lang="en-US" sz="1300" dirty="0"/>
              <a:t>the early Universe makes robust theoretical predictions possible, and any departure </a:t>
            </a:r>
            <a:r>
              <a:rPr lang="en-US" sz="1300" dirty="0" smtClean="0"/>
              <a:t>from</a:t>
            </a:r>
            <a:r>
              <a:rPr lang="en-US" sz="1200" baseline="0" dirty="0" smtClean="0"/>
              <a:t> </a:t>
            </a:r>
            <a:r>
              <a:rPr lang="en-US" sz="1300" dirty="0" smtClean="0"/>
              <a:t>standard </a:t>
            </a:r>
            <a:r>
              <a:rPr lang="en-US" sz="1300" dirty="0"/>
              <a:t>cosmological models is an indicator of new physics.</a:t>
            </a:r>
            <a:r>
              <a:rPr lang="en-US" dirty="0" smtClean="0"/>
              <a:t/>
            </a:r>
            <a:br>
              <a:rPr lang="en-US" dirty="0" smtClean="0"/>
            </a:br>
            <a:r>
              <a:rPr lang="en-US" sz="1300" b="1" dirty="0"/>
              <a:t>At frequencies below ∼ 10 MHz the absorption, emission, and distortion of the Earth’s</a:t>
            </a:r>
            <a:r>
              <a:rPr lang="en-US" b="1" dirty="0" smtClean="0"/>
              <a:t/>
            </a:r>
            <a:br>
              <a:rPr lang="en-US" b="1" dirty="0" smtClean="0"/>
            </a:br>
            <a:r>
              <a:rPr lang="en-US" sz="1300" b="1" dirty="0"/>
              <a:t>ionosphere prevent ground-based measurements except at the most favorable sites during</a:t>
            </a:r>
            <a:r>
              <a:rPr lang="en-US" b="1" dirty="0" smtClean="0"/>
              <a:t/>
            </a:r>
            <a:br>
              <a:rPr lang="en-US" b="1" dirty="0" smtClean="0"/>
            </a:br>
            <a:r>
              <a:rPr lang="en-US" sz="1300" b="1" dirty="0"/>
              <a:t>ideal conditions. </a:t>
            </a:r>
          </a:p>
          <a:p>
            <a:endParaRPr lang="en-US" dirty="0"/>
          </a:p>
        </p:txBody>
      </p:sp>
      <p:sp>
        <p:nvSpPr>
          <p:cNvPr id="4" name="Slide Number Placeholder 3"/>
          <p:cNvSpPr>
            <a:spLocks noGrp="1"/>
          </p:cNvSpPr>
          <p:nvPr>
            <p:ph type="sldNum" sz="quarter" idx="10"/>
          </p:nvPr>
        </p:nvSpPr>
        <p:spPr/>
        <p:txBody>
          <a:bodyPr/>
          <a:lstStyle/>
          <a:p>
            <a:fld id="{515839EF-EF2D-A244-8B03-02564FD38722}" type="slidenum">
              <a:rPr lang="en-US" smtClean="0"/>
              <a:t>10</a:t>
            </a:fld>
            <a:endParaRPr lang="en-US"/>
          </a:p>
        </p:txBody>
      </p:sp>
    </p:spTree>
    <p:extLst>
      <p:ext uri="{BB962C8B-B14F-4D97-AF65-F5344CB8AC3E}">
        <p14:creationId xmlns:p14="http://schemas.microsoft.com/office/powerpoint/2010/main" val="54931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HEPIC (High-Energy Physics Integrated Circuits).</a:t>
            </a:r>
            <a:r>
              <a:rPr lang="en-US" dirty="0" smtClean="0"/>
              <a:t/>
            </a:r>
            <a:br>
              <a:rPr lang="en-US" dirty="0" smtClean="0"/>
            </a:br>
            <a:r>
              <a:rPr lang="en-US" sz="1300" dirty="0"/>
              <a:t>Another is the TRAIN-MI program (High Energy Physics Instrumentation Traineeship in</a:t>
            </a:r>
            <a:r>
              <a:rPr lang="en-US" dirty="0" smtClean="0"/>
              <a:t/>
            </a:r>
            <a:br>
              <a:rPr lang="en-US" dirty="0" smtClean="0"/>
            </a:br>
            <a:r>
              <a:rPr lang="en-US" sz="1300" dirty="0"/>
              <a:t>Michigan) and Brown U</a:t>
            </a:r>
            <a:endParaRPr lang="en-US" dirty="0"/>
          </a:p>
        </p:txBody>
      </p:sp>
      <p:sp>
        <p:nvSpPr>
          <p:cNvPr id="4" name="Slide Number Placeholder 3"/>
          <p:cNvSpPr>
            <a:spLocks noGrp="1"/>
          </p:cNvSpPr>
          <p:nvPr>
            <p:ph type="sldNum" sz="quarter" idx="10"/>
          </p:nvPr>
        </p:nvSpPr>
        <p:spPr/>
        <p:txBody>
          <a:bodyPr/>
          <a:lstStyle/>
          <a:p>
            <a:fld id="{515839EF-EF2D-A244-8B03-02564FD38722}" type="slidenum">
              <a:rPr lang="en-US" smtClean="0"/>
              <a:t>12</a:t>
            </a:fld>
            <a:endParaRPr lang="en-US"/>
          </a:p>
        </p:txBody>
      </p:sp>
    </p:spTree>
    <p:extLst>
      <p:ext uri="{BB962C8B-B14F-4D97-AF65-F5344CB8AC3E}">
        <p14:creationId xmlns:p14="http://schemas.microsoft.com/office/powerpoint/2010/main" val="286842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b="1" dirty="0" smtClean="0"/>
              <a:t>Research Plan </a:t>
            </a:r>
            <a:r>
              <a:rPr lang="en-US" dirty="0" smtClean="0"/>
              <a:t>In order to streamline the design of future extreme-environment ASICs, it will be necessary to develop a set of functional building blocks, possibly accessible to research groups, that can address common design areas such as I/O, high speed data transmission, and core analog and digital functions. </a:t>
            </a:r>
          </a:p>
          <a:p>
            <a:r>
              <a:rPr lang="en-US" b="1" dirty="0" smtClean="0"/>
              <a:t>Readout and ASICs and the Grand Challenges </a:t>
            </a:r>
          </a:p>
          <a:p>
            <a:r>
              <a:rPr lang="en-US" dirty="0" smtClean="0"/>
              <a:t>The PRDs and research plans described in this section seek to develop readout and ASICs concepts, design, and development models to advance detectors and more broadly instrumentation for HEP. </a:t>
            </a:r>
          </a:p>
          <a:p>
            <a:r>
              <a:rPr lang="en-US" dirty="0" smtClean="0"/>
              <a:t>The </a:t>
            </a:r>
            <a:r>
              <a:rPr lang="en-US" b="1" dirty="0" smtClean="0"/>
              <a:t>development of building blocks </a:t>
            </a:r>
            <a:r>
              <a:rPr lang="en-US" dirty="0" smtClean="0"/>
              <a:t>for complex integrated readouts (</a:t>
            </a:r>
            <a:r>
              <a:rPr lang="en-US" dirty="0" err="1" smtClean="0"/>
              <a:t>SoC</a:t>
            </a:r>
            <a:r>
              <a:rPr lang="en-US" dirty="0" smtClean="0"/>
              <a:t>) with particular focus on </a:t>
            </a:r>
            <a:r>
              <a:rPr lang="en-US" b="1" dirty="0" smtClean="0"/>
              <a:t>extreme environments </a:t>
            </a:r>
            <a:r>
              <a:rPr lang="en-US" dirty="0" smtClean="0"/>
              <a:t>will enable new regimes of sensitivity corresponding to </a:t>
            </a:r>
            <a:r>
              <a:rPr lang="en-US" b="1" dirty="0" smtClean="0"/>
              <a:t>Grand Challenge 1</a:t>
            </a:r>
            <a:r>
              <a:rPr lang="en-US" dirty="0" smtClean="0"/>
              <a:t>, and contribute to the management </a:t>
            </a:r>
            <a:r>
              <a:rPr lang="en-US" b="1" dirty="0" smtClean="0"/>
              <a:t>of high data rates</a:t>
            </a:r>
            <a:r>
              <a:rPr lang="en-US" dirty="0" smtClean="0"/>
              <a:t> in HEP experiments corresponding to </a:t>
            </a:r>
            <a:r>
              <a:rPr lang="en-US" b="1" dirty="0" smtClean="0"/>
              <a:t>Grand Challenge 4</a:t>
            </a:r>
            <a:r>
              <a:rPr lang="en-US" dirty="0" smtClean="0"/>
              <a:t>. </a:t>
            </a:r>
          </a:p>
          <a:p>
            <a:r>
              <a:rPr lang="en-US" b="1" dirty="0" smtClean="0"/>
              <a:t>New process technology </a:t>
            </a:r>
            <a:r>
              <a:rPr lang="en-US" dirty="0" smtClean="0"/>
              <a:t>will further improve </a:t>
            </a:r>
            <a:r>
              <a:rPr lang="en-US" b="1" dirty="0" smtClean="0"/>
              <a:t>the level of functionality </a:t>
            </a:r>
            <a:r>
              <a:rPr lang="en-US" dirty="0" smtClean="0"/>
              <a:t>that can be integrated in HEP sensors corresponding to </a:t>
            </a:r>
            <a:r>
              <a:rPr lang="en-US" b="1" dirty="0" smtClean="0"/>
              <a:t>Grand Challenge 2</a:t>
            </a:r>
            <a:r>
              <a:rPr lang="en-US" dirty="0" smtClean="0"/>
              <a:t>. </a:t>
            </a:r>
          </a:p>
          <a:p>
            <a:r>
              <a:rPr lang="en-US" dirty="0" smtClean="0"/>
              <a:t>The next generation of readout electronics will surely exploit ASIC technology to transform </a:t>
            </a:r>
            <a:r>
              <a:rPr lang="en-US" b="1" dirty="0" smtClean="0"/>
              <a:t>novel sensor </a:t>
            </a:r>
            <a:r>
              <a:rPr lang="en-US" dirty="0" smtClean="0"/>
              <a:t>signals into digital formats suitable for manipulations by new and more conventional techniques corresponding to </a:t>
            </a:r>
            <a:r>
              <a:rPr lang="en-US" b="1" dirty="0" smtClean="0"/>
              <a:t>Grand Challenge 3</a:t>
            </a:r>
            <a:r>
              <a:rPr lang="en-US" dirty="0" smtClean="0"/>
              <a:t>. </a:t>
            </a:r>
          </a:p>
          <a:p>
            <a:r>
              <a:rPr lang="en-US" dirty="0" smtClean="0"/>
              <a:t>To cope with issues of scale (sensor granularity, coverage and channel count) </a:t>
            </a:r>
            <a:r>
              <a:rPr lang="en-US" b="1" dirty="0" smtClean="0"/>
              <a:t>advanced techniques for electronics design and manufacturing </a:t>
            </a:r>
            <a:r>
              <a:rPr lang="en-US" dirty="0" smtClean="0"/>
              <a:t>will also likely need to be developed for next-generation HEP detectors also corresponding </a:t>
            </a:r>
            <a:r>
              <a:rPr lang="en-US" b="1" dirty="0" smtClean="0"/>
              <a:t>to Grand Challenge 3</a:t>
            </a:r>
            <a:r>
              <a:rPr lang="en-US" dirty="0" smtClean="0"/>
              <a:t>.</a:t>
            </a:r>
          </a:p>
          <a:p>
            <a:endParaRPr lang="en-US" dirty="0"/>
          </a:p>
        </p:txBody>
      </p:sp>
      <p:sp>
        <p:nvSpPr>
          <p:cNvPr id="4" name="Slide Number Placeholder 3"/>
          <p:cNvSpPr>
            <a:spLocks noGrp="1"/>
          </p:cNvSpPr>
          <p:nvPr>
            <p:ph type="sldNum" sz="quarter" idx="10"/>
          </p:nvPr>
        </p:nvSpPr>
        <p:spPr/>
        <p:txBody>
          <a:bodyPr/>
          <a:lstStyle/>
          <a:p>
            <a:fld id="{515839EF-EF2D-A244-8B03-02564FD38722}" type="slidenum">
              <a:rPr lang="en-US" smtClean="0"/>
              <a:t>14</a:t>
            </a:fld>
            <a:endParaRPr lang="en-US"/>
          </a:p>
        </p:txBody>
      </p:sp>
    </p:spTree>
    <p:extLst>
      <p:ext uri="{BB962C8B-B14F-4D97-AF65-F5344CB8AC3E}">
        <p14:creationId xmlns:p14="http://schemas.microsoft.com/office/powerpoint/2010/main" val="427348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7/20/2022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7/20/2022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Instrumentation Frontier</a:t>
            </a:r>
            <a:endParaRPr lang="en-US" dirty="0"/>
          </a:p>
        </p:txBody>
      </p:sp>
      <p:sp>
        <p:nvSpPr>
          <p:cNvPr id="3" name="Subtitle 2"/>
          <p:cNvSpPr>
            <a:spLocks noGrp="1"/>
          </p:cNvSpPr>
          <p:nvPr>
            <p:ph type="subTitle" idx="1"/>
          </p:nvPr>
        </p:nvSpPr>
        <p:spPr/>
        <p:txBody>
          <a:bodyPr/>
          <a:lstStyle/>
          <a:p>
            <a:r>
              <a:rPr lang="en-US" dirty="0" smtClean="0"/>
              <a:t>Readout and ASICs</a:t>
            </a:r>
          </a:p>
          <a:p>
            <a:r>
              <a:rPr lang="en-US" dirty="0" smtClean="0"/>
              <a:t>IF07</a:t>
            </a:r>
          </a:p>
          <a:p>
            <a:r>
              <a:rPr lang="en-US" dirty="0" smtClean="0"/>
              <a:t>Gabriella </a:t>
            </a:r>
            <a:r>
              <a:rPr lang="en-US" dirty="0" err="1" smtClean="0"/>
              <a:t>Carini</a:t>
            </a:r>
            <a:r>
              <a:rPr lang="en-US" dirty="0" smtClean="0"/>
              <a:t>, Mitch Newcomer, John Parsons</a:t>
            </a:r>
            <a:endParaRPr lang="en-US" dirty="0"/>
          </a:p>
        </p:txBody>
      </p:sp>
    </p:spTree>
    <p:extLst>
      <p:ext uri="{BB962C8B-B14F-4D97-AF65-F5344CB8AC3E}">
        <p14:creationId xmlns:p14="http://schemas.microsoft.com/office/powerpoint/2010/main" val="1446439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35"/>
            <a:ext cx="11049000" cy="1325563"/>
          </a:xfrm>
        </p:spPr>
        <p:txBody>
          <a:bodyPr>
            <a:normAutofit/>
          </a:bodyPr>
          <a:lstStyle/>
          <a:p>
            <a:r>
              <a:rPr lang="en-US" sz="4000" dirty="0" smtClean="0"/>
              <a:t>WP8: RF Electronics</a:t>
            </a:r>
            <a:endParaRPr lang="en-US" sz="4000" dirty="0"/>
          </a:p>
        </p:txBody>
      </p:sp>
      <p:sp>
        <p:nvSpPr>
          <p:cNvPr id="4" name="Slide Number Placeholder 3"/>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10</a:t>
            </a:fld>
            <a:endParaRPr lang="en-US" sz="1000" dirty="0"/>
          </a:p>
        </p:txBody>
      </p:sp>
      <p:pic>
        <p:nvPicPr>
          <p:cNvPr id="10" name="Picture 9"/>
          <p:cNvPicPr>
            <a:picLocks noChangeAspect="1"/>
          </p:cNvPicPr>
          <p:nvPr/>
        </p:nvPicPr>
        <p:blipFill rotWithShape="1">
          <a:blip r:embed="rId3"/>
          <a:srcRect l="30108" t="10666" r="31107" b="3238"/>
          <a:stretch/>
        </p:blipFill>
        <p:spPr>
          <a:xfrm>
            <a:off x="571500" y="953589"/>
            <a:ext cx="4728755" cy="5904411"/>
          </a:xfrm>
          <a:prstGeom prst="rect">
            <a:avLst/>
          </a:prstGeom>
        </p:spPr>
      </p:pic>
      <p:sp>
        <p:nvSpPr>
          <p:cNvPr id="7" name="TextBox 6"/>
          <p:cNvSpPr txBox="1"/>
          <p:nvPr/>
        </p:nvSpPr>
        <p:spPr>
          <a:xfrm>
            <a:off x="5957046" y="1555751"/>
            <a:ext cx="5447211"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Introduction</a:t>
            </a:r>
          </a:p>
          <a:p>
            <a:pPr marL="285750" indent="-285750">
              <a:buFont typeface="Arial" panose="020B0604020202020204" pitchFamily="34" charset="0"/>
              <a:buChar char="•"/>
            </a:pPr>
            <a:r>
              <a:rPr lang="en-US" sz="1600" dirty="0" smtClean="0"/>
              <a:t>Microwave </a:t>
            </a:r>
            <a:r>
              <a:rPr lang="en-US" sz="1600" dirty="0"/>
              <a:t>multiplexing for </a:t>
            </a:r>
            <a:r>
              <a:rPr lang="en-US" sz="1600" dirty="0" smtClean="0"/>
              <a:t>CMB</a:t>
            </a:r>
          </a:p>
          <a:p>
            <a:pPr marL="742950" lvl="1" indent="-285750">
              <a:buFont typeface="Arial" panose="020B0604020202020204" pitchFamily="34" charset="0"/>
              <a:buChar char="•"/>
            </a:pPr>
            <a:r>
              <a:rPr lang="en-US" sz="1600" dirty="0"/>
              <a:t>Cryogenic Bolometer </a:t>
            </a:r>
            <a:r>
              <a:rPr lang="en-US" sz="1600" dirty="0" smtClean="0"/>
              <a:t>Technology</a:t>
            </a:r>
          </a:p>
          <a:p>
            <a:pPr marL="742950" lvl="1" indent="-285750">
              <a:buFont typeface="Arial" panose="020B0604020202020204" pitchFamily="34" charset="0"/>
              <a:buChar char="•"/>
            </a:pPr>
            <a:r>
              <a:rPr lang="en-US" sz="1600" dirty="0"/>
              <a:t>Warm readout </a:t>
            </a:r>
            <a:r>
              <a:rPr lang="en-US" sz="1600" dirty="0" smtClean="0"/>
              <a:t>System</a:t>
            </a:r>
          </a:p>
          <a:p>
            <a:pPr marL="285750" indent="-285750">
              <a:buFont typeface="Arial" panose="020B0604020202020204" pitchFamily="34" charset="0"/>
              <a:buChar char="•"/>
            </a:pPr>
            <a:r>
              <a:rPr lang="en-US" sz="1600" dirty="0"/>
              <a:t>Instrumentation for 21cm </a:t>
            </a:r>
            <a:r>
              <a:rPr lang="en-US" sz="1600" dirty="0" smtClean="0"/>
              <a:t>cosmology</a:t>
            </a:r>
          </a:p>
          <a:p>
            <a:pPr marL="742950" lvl="1" indent="-285750">
              <a:buFont typeface="Arial" panose="020B0604020202020204" pitchFamily="34" charset="0"/>
              <a:buChar char="•"/>
            </a:pPr>
            <a:r>
              <a:rPr lang="en-US" sz="1600" dirty="0" smtClean="0"/>
              <a:t>H </a:t>
            </a:r>
            <a:r>
              <a:rPr lang="en-US" sz="1600" dirty="0"/>
              <a:t>Intensity </a:t>
            </a:r>
            <a:r>
              <a:rPr lang="en-US" sz="1600" dirty="0" smtClean="0"/>
              <a:t>Mapping</a:t>
            </a:r>
          </a:p>
          <a:p>
            <a:pPr marL="742950" lvl="1" indent="-285750">
              <a:buFont typeface="Arial" panose="020B0604020202020204" pitchFamily="34" charset="0"/>
              <a:buChar char="•"/>
            </a:pPr>
            <a:r>
              <a:rPr lang="en-US" sz="1600" dirty="0"/>
              <a:t>Measuring the monopole signal at high </a:t>
            </a:r>
            <a:r>
              <a:rPr lang="en-US" sz="1600" dirty="0" smtClean="0"/>
              <a:t>redshift</a:t>
            </a:r>
          </a:p>
          <a:p>
            <a:pPr marL="285750" indent="-285750">
              <a:buFont typeface="Arial" panose="020B0604020202020204" pitchFamily="34" charset="0"/>
              <a:buChar char="•"/>
            </a:pPr>
            <a:r>
              <a:rPr lang="en-US" sz="1600" dirty="0"/>
              <a:t>Radio Detection of UHE neutrinos, cosmic rays, and </a:t>
            </a:r>
            <a:r>
              <a:rPr lang="en-US" sz="1600" dirty="0" smtClean="0"/>
              <a:t>photons</a:t>
            </a:r>
          </a:p>
          <a:p>
            <a:pPr marL="285750" indent="-285750">
              <a:buFont typeface="Arial" panose="020B0604020202020204" pitchFamily="34" charset="0"/>
              <a:buChar char="•"/>
            </a:pPr>
            <a:r>
              <a:rPr lang="en-US" sz="1600" dirty="0"/>
              <a:t>Other </a:t>
            </a:r>
            <a:r>
              <a:rPr lang="en-US" sz="1600" dirty="0" smtClean="0"/>
              <a:t>applications</a:t>
            </a:r>
          </a:p>
          <a:p>
            <a:pPr marL="742950" lvl="1" indent="-285750">
              <a:buFont typeface="Arial" panose="020B0604020202020204" pitchFamily="34" charset="0"/>
              <a:buChar char="•"/>
            </a:pPr>
            <a:r>
              <a:rPr lang="en-US" sz="1600" dirty="0" err="1" smtClean="0"/>
              <a:t>Axion</a:t>
            </a:r>
            <a:r>
              <a:rPr lang="en-US" sz="1600" dirty="0" smtClean="0"/>
              <a:t> </a:t>
            </a:r>
            <a:r>
              <a:rPr lang="en-US" sz="1600" dirty="0"/>
              <a:t>dark matter </a:t>
            </a:r>
            <a:r>
              <a:rPr lang="en-US" sz="1600" dirty="0" smtClean="0"/>
              <a:t>searches</a:t>
            </a:r>
          </a:p>
          <a:p>
            <a:pPr marL="742950" lvl="1" indent="-285750">
              <a:buFont typeface="Arial" panose="020B0604020202020204" pitchFamily="34" charset="0"/>
              <a:buChar char="•"/>
            </a:pPr>
            <a:r>
              <a:rPr lang="en-US" sz="1600" dirty="0"/>
              <a:t>Control and manipulation of superconducting qubit systems</a:t>
            </a:r>
            <a:br>
              <a:rPr lang="en-US" sz="1600" dirty="0"/>
            </a:br>
            <a:endParaRPr lang="en-US" sz="1600" dirty="0" smtClean="0"/>
          </a:p>
        </p:txBody>
      </p:sp>
    </p:spTree>
    <p:extLst>
      <p:ext uri="{BB962C8B-B14F-4D97-AF65-F5344CB8AC3E}">
        <p14:creationId xmlns:p14="http://schemas.microsoft.com/office/powerpoint/2010/main" val="429391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1141413" y="2240281"/>
            <a:ext cx="9905998" cy="4242816"/>
          </a:xfrm>
        </p:spPr>
        <p:txBody>
          <a:bodyPr>
            <a:normAutofit fontScale="85000" lnSpcReduction="20000"/>
          </a:bodyPr>
          <a:lstStyle/>
          <a:p>
            <a:pPr>
              <a:lnSpc>
                <a:spcPct val="110000"/>
              </a:lnSpc>
            </a:pPr>
            <a:r>
              <a:rPr lang="en-US" b="1" dirty="0">
                <a:effectLst/>
              </a:rPr>
              <a:t>IF7: Electronics/ASICs</a:t>
            </a:r>
            <a:endParaRPr lang="en-US" dirty="0">
              <a:effectLst/>
            </a:endParaRPr>
          </a:p>
          <a:p>
            <a:pPr fontAlgn="base">
              <a:lnSpc>
                <a:spcPct val="110000"/>
              </a:lnSpc>
            </a:pPr>
            <a:r>
              <a:rPr lang="en-US" dirty="0"/>
              <a:t/>
            </a:r>
            <a:br>
              <a:rPr lang="en-US" dirty="0"/>
            </a:br>
            <a:r>
              <a:rPr lang="en-US" b="1" dirty="0">
                <a:effectLst/>
              </a:rPr>
              <a:t>IF07-1</a:t>
            </a:r>
            <a:r>
              <a:rPr lang="en-US" dirty="0">
                <a:effectLst/>
              </a:rPr>
              <a:t>: Provide baseline support and specialized </a:t>
            </a:r>
            <a:r>
              <a:rPr lang="en-US" b="1" dirty="0">
                <a:effectLst/>
              </a:rPr>
              <a:t>training opportunities</a:t>
            </a:r>
            <a:r>
              <a:rPr lang="en-US" dirty="0">
                <a:effectLst/>
              </a:rPr>
              <a:t> for the instrumentation work force to keep the US electronics instrumentation &amp; ASIC  workforce current.</a:t>
            </a:r>
          </a:p>
          <a:p>
            <a:pPr fontAlgn="base">
              <a:lnSpc>
                <a:spcPct val="110000"/>
              </a:lnSpc>
            </a:pPr>
            <a:r>
              <a:rPr lang="en-US" b="1" dirty="0">
                <a:effectLst/>
              </a:rPr>
              <a:t>IF07-2</a:t>
            </a:r>
            <a:r>
              <a:rPr lang="en-US" dirty="0">
                <a:effectLst/>
              </a:rPr>
              <a:t>: Improve mechanisms for </a:t>
            </a:r>
            <a:r>
              <a:rPr lang="en-US" b="1" dirty="0">
                <a:effectLst/>
              </a:rPr>
              <a:t>shared access to advanced technology</a:t>
            </a:r>
            <a:r>
              <a:rPr lang="en-US" dirty="0">
                <a:effectLst/>
              </a:rPr>
              <a:t> providing broader access by the community to foster real exchange of information and accelerate development.</a:t>
            </a:r>
          </a:p>
          <a:p>
            <a:pPr fontAlgn="base">
              <a:lnSpc>
                <a:spcPct val="110000"/>
              </a:lnSpc>
            </a:pPr>
            <a:r>
              <a:rPr lang="en-US" b="1" dirty="0">
                <a:effectLst/>
              </a:rPr>
              <a:t>IF07-3</a:t>
            </a:r>
            <a:r>
              <a:rPr lang="en-US" dirty="0">
                <a:effectLst/>
              </a:rPr>
              <a:t>: Continue to develop methodologies to </a:t>
            </a:r>
            <a:r>
              <a:rPr lang="en-US" b="1" dirty="0">
                <a:effectLst/>
              </a:rPr>
              <a:t>adapt the technology for operation in extreme environments</a:t>
            </a:r>
            <a:r>
              <a:rPr lang="en-US" dirty="0">
                <a:effectLst/>
              </a:rPr>
              <a:t>. Deep cryogenics, ultra-radio pure materials, radiation-harsh environments with limited power budget and long lifetime for all cases.</a:t>
            </a:r>
          </a:p>
          <a:p>
            <a:pPr fontAlgn="base">
              <a:lnSpc>
                <a:spcPct val="110000"/>
              </a:lnSpc>
            </a:pPr>
            <a:r>
              <a:rPr lang="en-US" b="1" dirty="0">
                <a:effectLst/>
              </a:rPr>
              <a:t>IF07-4</a:t>
            </a:r>
            <a:r>
              <a:rPr lang="en-US" dirty="0">
                <a:effectLst/>
              </a:rPr>
              <a:t>: Develop novel techniques to manage very high </a:t>
            </a:r>
            <a:r>
              <a:rPr lang="en-US" b="1" dirty="0">
                <a:effectLst/>
              </a:rPr>
              <a:t>data rates</a:t>
            </a:r>
            <a:r>
              <a:rPr lang="en-US" dirty="0">
                <a:effectLst/>
              </a:rPr>
              <a:t>. Data reduction and optimization needs to be as close as possible to the generation point with acceptable power consumption.</a:t>
            </a:r>
          </a:p>
          <a:p>
            <a:pPr>
              <a:lnSpc>
                <a:spcPct val="110000"/>
              </a:lnSpc>
            </a:pPr>
            <a:r>
              <a:rPr lang="en-US" b="1" dirty="0">
                <a:effectLst/>
              </a:rPr>
              <a:t>IF07-5</a:t>
            </a:r>
            <a:r>
              <a:rPr lang="en-US" dirty="0">
                <a:effectLst/>
              </a:rPr>
              <a:t>: Create framework and platform for </a:t>
            </a:r>
            <a:r>
              <a:rPr lang="en-US" b="1" dirty="0">
                <a:effectLst/>
              </a:rPr>
              <a:t>easy access to design tools</a:t>
            </a:r>
            <a:r>
              <a:rPr lang="en-US" dirty="0">
                <a:effectLst/>
              </a:rPr>
              <a:t>. Develop specialized online resources for the HEP community (e.g. system simulations and design repository). Provide the basis for </a:t>
            </a:r>
            <a:endParaRPr lang="en-US" dirty="0"/>
          </a:p>
        </p:txBody>
      </p:sp>
    </p:spTree>
    <p:extLst>
      <p:ext uri="{BB962C8B-B14F-4D97-AF65-F5344CB8AC3E}">
        <p14:creationId xmlns:p14="http://schemas.microsoft.com/office/powerpoint/2010/main" val="402399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a:t>
            </a:r>
            <a:r>
              <a:rPr lang="en-US" dirty="0" smtClean="0"/>
              <a:t> </a:t>
            </a:r>
            <a:r>
              <a:rPr lang="en-US" dirty="0" smtClean="0"/>
              <a:t>remarks</a:t>
            </a:r>
            <a:endParaRPr lang="en-US" dirty="0"/>
          </a:p>
        </p:txBody>
      </p:sp>
      <p:sp>
        <p:nvSpPr>
          <p:cNvPr id="3" name="Content Placeholder 2"/>
          <p:cNvSpPr>
            <a:spLocks noGrp="1"/>
          </p:cNvSpPr>
          <p:nvPr>
            <p:ph idx="1"/>
          </p:nvPr>
        </p:nvSpPr>
        <p:spPr>
          <a:xfrm>
            <a:off x="1141413" y="2350009"/>
            <a:ext cx="9905998" cy="3840480"/>
          </a:xfrm>
        </p:spPr>
        <p:txBody>
          <a:bodyPr>
            <a:noAutofit/>
          </a:bodyPr>
          <a:lstStyle/>
          <a:p>
            <a:pPr marL="0" indent="0">
              <a:lnSpc>
                <a:spcPct val="120000"/>
              </a:lnSpc>
              <a:buNone/>
            </a:pPr>
            <a:r>
              <a:rPr lang="en-US" sz="1400" i="1" dirty="0">
                <a:solidFill>
                  <a:schemeClr val="tx1"/>
                </a:solidFill>
              </a:rPr>
              <a:t>Our CPAD community discussion concluded that there was movement towards direct support for instrumentation  and, in fact,  two FOA’s from DOE appeared in the Spring that included some wording from the 2019 BRN Instrumentation report</a:t>
            </a:r>
          </a:p>
          <a:p>
            <a:pPr marL="342900" indent="-342900">
              <a:lnSpc>
                <a:spcPct val="120000"/>
              </a:lnSpc>
              <a:buFont typeface="Arial" panose="020B0604020202020204" pitchFamily="34" charset="0"/>
              <a:buChar char="•"/>
            </a:pPr>
            <a:r>
              <a:rPr lang="en-US" sz="1400" i="1" dirty="0">
                <a:solidFill>
                  <a:schemeClr val="tx1"/>
                </a:solidFill>
              </a:rPr>
              <a:t>Microelectronics Co-Design Research</a:t>
            </a:r>
            <a:r>
              <a:rPr lang="en-US" sz="1400" dirty="0">
                <a:solidFill>
                  <a:schemeClr val="tx1"/>
                </a:solidFill>
              </a:rPr>
              <a:t>    LAB opportunity </a:t>
            </a:r>
          </a:p>
          <a:p>
            <a:pPr marL="342900" indent="-342900">
              <a:lnSpc>
                <a:spcPct val="120000"/>
              </a:lnSpc>
              <a:buFont typeface="Arial" panose="020B0604020202020204" pitchFamily="34" charset="0"/>
              <a:buChar char="•"/>
            </a:pPr>
            <a:r>
              <a:rPr lang="en-US" sz="1400" i="1" dirty="0">
                <a:solidFill>
                  <a:schemeClr val="tx1"/>
                </a:solidFill>
              </a:rPr>
              <a:t>Traineeship in High Energy Physics        </a:t>
            </a:r>
            <a:r>
              <a:rPr lang="en-US" sz="1400" dirty="0">
                <a:solidFill>
                  <a:schemeClr val="tx1"/>
                </a:solidFill>
              </a:rPr>
              <a:t>University Program</a:t>
            </a:r>
            <a:endParaRPr lang="en-US" sz="800" dirty="0">
              <a:solidFill>
                <a:schemeClr val="tx1"/>
              </a:solidFill>
            </a:endParaRPr>
          </a:p>
          <a:p>
            <a:pPr marL="342900" indent="-342900">
              <a:lnSpc>
                <a:spcPct val="120000"/>
              </a:lnSpc>
              <a:buFont typeface="Arial" panose="020B0604020202020204" pitchFamily="34" charset="0"/>
              <a:buChar char="•"/>
            </a:pPr>
            <a:r>
              <a:rPr lang="en-US" sz="1400" dirty="0">
                <a:solidFill>
                  <a:schemeClr val="tx1"/>
                </a:solidFill>
              </a:rPr>
              <a:t>W</a:t>
            </a:r>
            <a:r>
              <a:rPr lang="en-US" sz="1400" dirty="0" smtClean="0">
                <a:solidFill>
                  <a:schemeClr val="tx1"/>
                </a:solidFill>
              </a:rPr>
              <a:t>e </a:t>
            </a:r>
            <a:r>
              <a:rPr lang="en-US" sz="1400" dirty="0">
                <a:solidFill>
                  <a:schemeClr val="tx1"/>
                </a:solidFill>
              </a:rPr>
              <a:t>have participated in discussions with ASIC foundry representatives to explore opportunities for  multi-party NDA’s</a:t>
            </a:r>
          </a:p>
          <a:p>
            <a:pPr lvl="1">
              <a:lnSpc>
                <a:spcPct val="120000"/>
              </a:lnSpc>
            </a:pPr>
            <a:r>
              <a:rPr lang="en-US" sz="1400" dirty="0">
                <a:solidFill>
                  <a:schemeClr val="tx1"/>
                </a:solidFill>
              </a:rPr>
              <a:t>Notably:     </a:t>
            </a:r>
            <a:r>
              <a:rPr lang="en-US" sz="1400" i="1" dirty="0" err="1">
                <a:solidFill>
                  <a:schemeClr val="tx1"/>
                </a:solidFill>
              </a:rPr>
              <a:t>Skywater</a:t>
            </a:r>
            <a:r>
              <a:rPr lang="en-US" sz="1400" i="1" dirty="0">
                <a:solidFill>
                  <a:schemeClr val="tx1"/>
                </a:solidFill>
              </a:rPr>
              <a:t>  &amp; TSMC   </a:t>
            </a:r>
            <a:endParaRPr lang="en-US" sz="900" dirty="0">
              <a:solidFill>
                <a:schemeClr val="tx1"/>
              </a:solidFill>
            </a:endParaRPr>
          </a:p>
          <a:p>
            <a:pPr marL="342900" indent="-342900">
              <a:lnSpc>
                <a:spcPct val="120000"/>
              </a:lnSpc>
              <a:buFont typeface="Arial" panose="020B0604020202020204" pitchFamily="34" charset="0"/>
              <a:buChar char="•"/>
            </a:pPr>
            <a:r>
              <a:rPr lang="en-US" sz="1400" dirty="0" smtClean="0">
                <a:solidFill>
                  <a:schemeClr val="tx1"/>
                </a:solidFill>
              </a:rPr>
              <a:t>DOE-led </a:t>
            </a:r>
            <a:r>
              <a:rPr lang="en-US" sz="1400" dirty="0">
                <a:solidFill>
                  <a:schemeClr val="tx1"/>
                </a:solidFill>
              </a:rPr>
              <a:t>effort for EDA </a:t>
            </a:r>
            <a:r>
              <a:rPr lang="en-US" sz="1400" dirty="0" smtClean="0">
                <a:solidFill>
                  <a:schemeClr val="tx1"/>
                </a:solidFill>
              </a:rPr>
              <a:t>tools</a:t>
            </a:r>
          </a:p>
          <a:p>
            <a:pPr marL="342900" indent="-342900">
              <a:lnSpc>
                <a:spcPct val="120000"/>
              </a:lnSpc>
              <a:buFont typeface="Arial" panose="020B0604020202020204" pitchFamily="34" charset="0"/>
              <a:buChar char="•"/>
            </a:pPr>
            <a:r>
              <a:rPr lang="en-US" sz="1400" dirty="0">
                <a:solidFill>
                  <a:schemeClr val="tx1"/>
                </a:solidFill>
              </a:rPr>
              <a:t>We expect to continue to pursue opportunities through the HEPIC and follow the progress of the 3 funded Traineeship </a:t>
            </a:r>
            <a:r>
              <a:rPr lang="en-US" sz="1400" dirty="0" smtClean="0">
                <a:solidFill>
                  <a:schemeClr val="tx1"/>
                </a:solidFill>
              </a:rPr>
              <a:t>programs</a:t>
            </a:r>
            <a:endParaRPr lang="en-US" sz="1400" dirty="0">
              <a:solidFill>
                <a:schemeClr val="tx1"/>
              </a:solidFill>
            </a:endParaRPr>
          </a:p>
          <a:p>
            <a:endParaRPr lang="en-US" sz="1200" dirty="0"/>
          </a:p>
        </p:txBody>
      </p:sp>
      <p:sp>
        <p:nvSpPr>
          <p:cNvPr id="4" name="Slide Number Placeholder 3"/>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12</a:t>
            </a:fld>
            <a:endParaRPr lang="en-US" sz="1000" dirty="0"/>
          </a:p>
        </p:txBody>
      </p:sp>
    </p:spTree>
    <p:extLst>
      <p:ext uri="{BB962C8B-B14F-4D97-AF65-F5344CB8AC3E}">
        <p14:creationId xmlns:p14="http://schemas.microsoft.com/office/powerpoint/2010/main" val="116007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 long journey: from the </a:t>
            </a:r>
            <a:r>
              <a:rPr lang="en-US" sz="3600" dirty="0" smtClean="0"/>
              <a:t>Basic </a:t>
            </a:r>
            <a:r>
              <a:rPr lang="en-US" sz="3600" dirty="0" smtClean="0"/>
              <a:t>Research Needs for High Energy Physics Detector Research and Development</a:t>
            </a:r>
            <a:endParaRPr lang="en-US" sz="3600" dirty="0"/>
          </a:p>
        </p:txBody>
      </p:sp>
      <p:sp>
        <p:nvSpPr>
          <p:cNvPr id="3" name="Slide Number Placeholder 2"/>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13</a:t>
            </a:fld>
            <a:endParaRPr lang="en-US" sz="1000" dirty="0"/>
          </a:p>
        </p:txBody>
      </p:sp>
      <p:pic>
        <p:nvPicPr>
          <p:cNvPr id="5" name="Picture 4"/>
          <p:cNvPicPr>
            <a:picLocks noChangeAspect="1"/>
          </p:cNvPicPr>
          <p:nvPr/>
        </p:nvPicPr>
        <p:blipFill rotWithShape="1">
          <a:blip r:embed="rId2"/>
          <a:srcRect l="35044" t="12184" r="35862" b="12184"/>
          <a:stretch/>
        </p:blipFill>
        <p:spPr>
          <a:xfrm>
            <a:off x="248577" y="2341168"/>
            <a:ext cx="2977329" cy="4353517"/>
          </a:xfrm>
          <a:prstGeom prst="rect">
            <a:avLst/>
          </a:prstGeom>
        </p:spPr>
      </p:pic>
      <p:pic>
        <p:nvPicPr>
          <p:cNvPr id="7" name="Picture 6"/>
          <p:cNvPicPr>
            <a:picLocks noChangeAspect="1"/>
          </p:cNvPicPr>
          <p:nvPr/>
        </p:nvPicPr>
        <p:blipFill rotWithShape="1">
          <a:blip r:embed="rId3"/>
          <a:srcRect l="32586" t="10344" r="33277" b="13563"/>
          <a:stretch/>
        </p:blipFill>
        <p:spPr>
          <a:xfrm>
            <a:off x="3304261" y="2341168"/>
            <a:ext cx="3461951" cy="4340552"/>
          </a:xfrm>
          <a:prstGeom prst="rect">
            <a:avLst/>
          </a:prstGeom>
        </p:spPr>
      </p:pic>
      <p:sp>
        <p:nvSpPr>
          <p:cNvPr id="8" name="Rectangle 7"/>
          <p:cNvSpPr/>
          <p:nvPr/>
        </p:nvSpPr>
        <p:spPr>
          <a:xfrm>
            <a:off x="6844567" y="3138394"/>
            <a:ext cx="4351020" cy="3354765"/>
          </a:xfrm>
          <a:prstGeom prst="rect">
            <a:avLst/>
          </a:prstGeom>
        </p:spPr>
        <p:txBody>
          <a:bodyPr wrap="square">
            <a:spAutoFit/>
          </a:bodyPr>
          <a:lstStyle/>
          <a:p>
            <a:r>
              <a:rPr lang="en-US" dirty="0" smtClean="0"/>
              <a:t>Grand Challenges: </a:t>
            </a:r>
          </a:p>
          <a:p>
            <a:endParaRPr lang="en-US" sz="800" dirty="0" smtClean="0"/>
          </a:p>
          <a:p>
            <a:pPr marL="342900" indent="-342900">
              <a:buAutoNum type="arabicPeriod"/>
            </a:pPr>
            <a:r>
              <a:rPr lang="en-US" dirty="0" smtClean="0"/>
              <a:t>Advancing </a:t>
            </a:r>
            <a:r>
              <a:rPr lang="en-US" dirty="0"/>
              <a:t>HEP detectors to new regimes of </a:t>
            </a:r>
            <a:r>
              <a:rPr lang="en-US" dirty="0" smtClean="0"/>
              <a:t>sensitivity</a:t>
            </a:r>
          </a:p>
          <a:p>
            <a:pPr marL="342900" indent="-342900">
              <a:buAutoNum type="arabicPeriod"/>
            </a:pPr>
            <a:endParaRPr lang="en-US" sz="800" dirty="0" smtClean="0"/>
          </a:p>
          <a:p>
            <a:pPr marL="342900" indent="-342900">
              <a:buAutoNum type="arabicPeriod"/>
            </a:pPr>
            <a:r>
              <a:rPr lang="en-US" dirty="0" smtClean="0"/>
              <a:t>Using </a:t>
            </a:r>
            <a:r>
              <a:rPr lang="en-US" dirty="0"/>
              <a:t>integration to enable scalability for HEP </a:t>
            </a:r>
            <a:r>
              <a:rPr lang="en-US" dirty="0" smtClean="0"/>
              <a:t>sensors</a:t>
            </a:r>
          </a:p>
          <a:p>
            <a:pPr marL="342900" indent="-342900">
              <a:buAutoNum type="arabicPeriod"/>
            </a:pPr>
            <a:endParaRPr lang="en-US" sz="800" dirty="0" smtClean="0"/>
          </a:p>
          <a:p>
            <a:pPr marL="342900" indent="-342900">
              <a:buAutoNum type="arabicPeriod"/>
            </a:pPr>
            <a:r>
              <a:rPr lang="en-US" dirty="0" smtClean="0"/>
              <a:t>Building </a:t>
            </a:r>
            <a:r>
              <a:rPr lang="en-US" dirty="0"/>
              <a:t>next-generation HEP detectors with novel materials and advanced techniques </a:t>
            </a:r>
            <a:endParaRPr lang="en-US" dirty="0" smtClean="0"/>
          </a:p>
          <a:p>
            <a:pPr marL="342900" indent="-342900">
              <a:buAutoNum type="arabicPeriod"/>
            </a:pPr>
            <a:endParaRPr lang="en-US" sz="800" dirty="0" smtClean="0"/>
          </a:p>
          <a:p>
            <a:pPr marL="342900" indent="-342900">
              <a:buAutoNum type="arabicPeriod"/>
            </a:pPr>
            <a:r>
              <a:rPr lang="en-US" dirty="0" smtClean="0"/>
              <a:t>Mastering </a:t>
            </a:r>
            <a:r>
              <a:rPr lang="en-US" dirty="0"/>
              <a:t>extreme environments and data rates in HEP experiment</a:t>
            </a:r>
          </a:p>
        </p:txBody>
      </p:sp>
      <p:sp>
        <p:nvSpPr>
          <p:cNvPr id="9" name="Rectangle 8"/>
          <p:cNvSpPr/>
          <p:nvPr/>
        </p:nvSpPr>
        <p:spPr>
          <a:xfrm>
            <a:off x="6917860" y="2457372"/>
            <a:ext cx="3564324" cy="646331"/>
          </a:xfrm>
          <a:prstGeom prst="rect">
            <a:avLst/>
          </a:prstGeom>
          <a:solidFill>
            <a:schemeClr val="bg1">
              <a:lumMod val="95000"/>
            </a:schemeClr>
          </a:solidFill>
        </p:spPr>
        <p:txBody>
          <a:bodyPr wrap="square">
            <a:spAutoFit/>
          </a:bodyPr>
          <a:lstStyle/>
          <a:p>
            <a:r>
              <a:rPr lang="en-US" dirty="0" smtClean="0"/>
              <a:t>Held during 2019, report released </a:t>
            </a:r>
            <a:r>
              <a:rPr lang="en-US" dirty="0"/>
              <a:t>in August 2020</a:t>
            </a:r>
          </a:p>
        </p:txBody>
      </p:sp>
      <p:pic>
        <p:nvPicPr>
          <p:cNvPr id="10" name="Picture 9"/>
          <p:cNvPicPr>
            <a:picLocks noChangeAspect="1"/>
          </p:cNvPicPr>
          <p:nvPr/>
        </p:nvPicPr>
        <p:blipFill rotWithShape="1">
          <a:blip r:embed="rId4"/>
          <a:srcRect l="33720" t="31311" r="34973" b="28487"/>
          <a:stretch/>
        </p:blipFill>
        <p:spPr>
          <a:xfrm>
            <a:off x="10258849" y="2154371"/>
            <a:ext cx="1733834" cy="1252332"/>
          </a:xfrm>
          <a:prstGeom prst="rect">
            <a:avLst/>
          </a:prstGeom>
        </p:spPr>
      </p:pic>
    </p:spTree>
    <p:extLst>
      <p:ext uri="{BB962C8B-B14F-4D97-AF65-F5344CB8AC3E}">
        <p14:creationId xmlns:p14="http://schemas.microsoft.com/office/powerpoint/2010/main" val="428442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23"/>
            <a:ext cx="11049000" cy="1325563"/>
          </a:xfrm>
        </p:spPr>
        <p:txBody>
          <a:bodyPr>
            <a:normAutofit/>
          </a:bodyPr>
          <a:lstStyle/>
          <a:p>
            <a:r>
              <a:rPr lang="en-US" sz="3600" dirty="0" smtClean="0"/>
              <a:t>Readout and ASICs</a:t>
            </a:r>
            <a:endParaRPr lang="en-US" sz="3600" dirty="0"/>
          </a:p>
        </p:txBody>
      </p:sp>
      <p:sp>
        <p:nvSpPr>
          <p:cNvPr id="3" name="Slide Number Placeholder 2"/>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14</a:t>
            </a:fld>
            <a:endParaRPr lang="en-US" sz="1000" dirty="0"/>
          </a:p>
        </p:txBody>
      </p:sp>
      <p:pic>
        <p:nvPicPr>
          <p:cNvPr id="5" name="Picture 4"/>
          <p:cNvPicPr>
            <a:picLocks noChangeAspect="1"/>
          </p:cNvPicPr>
          <p:nvPr/>
        </p:nvPicPr>
        <p:blipFill rotWithShape="1">
          <a:blip r:embed="rId3"/>
          <a:srcRect l="32457" t="10804" r="33276" b="10679"/>
          <a:stretch/>
        </p:blipFill>
        <p:spPr>
          <a:xfrm>
            <a:off x="571500" y="1331386"/>
            <a:ext cx="4177862" cy="5384723"/>
          </a:xfrm>
          <a:prstGeom prst="rect">
            <a:avLst/>
          </a:prstGeom>
        </p:spPr>
      </p:pic>
      <p:sp>
        <p:nvSpPr>
          <p:cNvPr id="6" name="TextBox 5"/>
          <p:cNvSpPr txBox="1"/>
          <p:nvPr/>
        </p:nvSpPr>
        <p:spPr>
          <a:xfrm>
            <a:off x="6580318" y="6419660"/>
            <a:ext cx="4006225" cy="369332"/>
          </a:xfrm>
          <a:prstGeom prst="rect">
            <a:avLst/>
          </a:prstGeom>
          <a:noFill/>
        </p:spPr>
        <p:txBody>
          <a:bodyPr wrap="none" rtlCol="0">
            <a:spAutoFit/>
          </a:bodyPr>
          <a:lstStyle/>
          <a:p>
            <a:r>
              <a:rPr lang="en-US" dirty="0" smtClean="0"/>
              <a:t>Gabriella </a:t>
            </a:r>
            <a:r>
              <a:rPr lang="en-US" dirty="0" err="1" smtClean="0"/>
              <a:t>Carini</a:t>
            </a:r>
            <a:r>
              <a:rPr lang="en-US" dirty="0" smtClean="0"/>
              <a:t> and Mitch Newcomer</a:t>
            </a:r>
            <a:endParaRPr lang="en-US" dirty="0"/>
          </a:p>
        </p:txBody>
      </p:sp>
      <p:pic>
        <p:nvPicPr>
          <p:cNvPr id="7" name="Picture 6"/>
          <p:cNvPicPr>
            <a:picLocks noChangeAspect="1"/>
          </p:cNvPicPr>
          <p:nvPr/>
        </p:nvPicPr>
        <p:blipFill rotWithShape="1">
          <a:blip r:embed="rId4"/>
          <a:srcRect l="35916" t="27253" r="37058" b="23552"/>
          <a:stretch/>
        </p:blipFill>
        <p:spPr>
          <a:xfrm>
            <a:off x="5350833" y="0"/>
            <a:ext cx="6269667" cy="6419660"/>
          </a:xfrm>
          <a:prstGeom prst="rect">
            <a:avLst/>
          </a:prstGeom>
        </p:spPr>
      </p:pic>
    </p:spTree>
    <p:extLst>
      <p:ext uri="{BB962C8B-B14F-4D97-AF65-F5344CB8AC3E}">
        <p14:creationId xmlns:p14="http://schemas.microsoft.com/office/powerpoint/2010/main" val="4217212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pPr marL="0" indent="0">
              <a:buNone/>
            </a:pPr>
            <a:r>
              <a:rPr lang="en-US" dirty="0" smtClean="0"/>
              <a:t>Let us answer these questions:</a:t>
            </a:r>
          </a:p>
          <a:p>
            <a:r>
              <a:rPr lang="en-US" dirty="0" smtClean="0"/>
              <a:t>What are we missing?</a:t>
            </a:r>
          </a:p>
          <a:p>
            <a:r>
              <a:rPr lang="en-US" dirty="0" smtClean="0"/>
              <a:t>How can we improve our summary?</a:t>
            </a:r>
          </a:p>
          <a:p>
            <a:r>
              <a:rPr lang="en-US" dirty="0" smtClean="0"/>
              <a:t>Can you share some nice images for the summary?</a:t>
            </a:r>
            <a:endParaRPr lang="en-US" dirty="0"/>
          </a:p>
        </p:txBody>
      </p:sp>
    </p:spTree>
    <p:extLst>
      <p:ext uri="{BB962C8B-B14F-4D97-AF65-F5344CB8AC3E}">
        <p14:creationId xmlns:p14="http://schemas.microsoft.com/office/powerpoint/2010/main" val="345126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Electronics / ASICs</a:t>
            </a:r>
          </a:p>
        </p:txBody>
      </p:sp>
      <p:sp>
        <p:nvSpPr>
          <p:cNvPr id="3" name="Content Placeholder 2"/>
          <p:cNvSpPr>
            <a:spLocks noGrp="1"/>
          </p:cNvSpPr>
          <p:nvPr>
            <p:ph idx="1"/>
          </p:nvPr>
        </p:nvSpPr>
        <p:spPr>
          <a:xfrm>
            <a:off x="571500" y="1787072"/>
            <a:ext cx="5816237" cy="4207185"/>
          </a:xfrm>
        </p:spPr>
        <p:txBody>
          <a:bodyPr>
            <a:normAutofit/>
          </a:bodyPr>
          <a:lstStyle/>
          <a:p>
            <a:pPr>
              <a:lnSpc>
                <a:spcPct val="110000"/>
              </a:lnSpc>
            </a:pPr>
            <a:r>
              <a:rPr lang="en-US" dirty="0" smtClean="0"/>
              <a:t>Received 32 LOIs</a:t>
            </a:r>
            <a:endParaRPr lang="en-US" dirty="0"/>
          </a:p>
          <a:p>
            <a:pPr>
              <a:lnSpc>
                <a:spcPct val="110000"/>
              </a:lnSpc>
            </a:pPr>
            <a:r>
              <a:rPr lang="en-US" dirty="0" smtClean="0"/>
              <a:t>Consolidated/coordinated </a:t>
            </a:r>
            <a:r>
              <a:rPr lang="en-US" dirty="0"/>
              <a:t>on a few </a:t>
            </a:r>
            <a:r>
              <a:rPr lang="en-US" dirty="0" smtClean="0"/>
              <a:t>areas</a:t>
            </a:r>
            <a:endParaRPr lang="en-US" dirty="0"/>
          </a:p>
          <a:p>
            <a:pPr>
              <a:lnSpc>
                <a:spcPct val="110000"/>
              </a:lnSpc>
            </a:pPr>
            <a:r>
              <a:rPr lang="en-US" dirty="0" smtClean="0"/>
              <a:t>IF7 </a:t>
            </a:r>
            <a:r>
              <a:rPr lang="en-US" dirty="0"/>
              <a:t>- C</a:t>
            </a:r>
            <a:r>
              <a:rPr lang="en-US" dirty="0" smtClean="0"/>
              <a:t>onnection with</a:t>
            </a:r>
            <a:r>
              <a:rPr lang="en-US" dirty="0"/>
              <a:t>:    </a:t>
            </a:r>
          </a:p>
          <a:p>
            <a:pPr lvl="1">
              <a:lnSpc>
                <a:spcPct val="110000"/>
              </a:lnSpc>
            </a:pPr>
            <a:r>
              <a:rPr lang="en-US" dirty="0"/>
              <a:t> TDAQ/Triggering   (IF4)  </a:t>
            </a:r>
          </a:p>
          <a:p>
            <a:pPr lvl="1">
              <a:lnSpc>
                <a:spcPct val="110000"/>
              </a:lnSpc>
            </a:pPr>
            <a:r>
              <a:rPr lang="en-US" dirty="0"/>
              <a:t> Solid State Detectors /Tracking (IF3)</a:t>
            </a:r>
          </a:p>
          <a:p>
            <a:pPr marL="0" indent="0">
              <a:lnSpc>
                <a:spcPct val="110000"/>
              </a:lnSpc>
            </a:pPr>
            <a:r>
              <a:rPr lang="en-US" sz="2400" i="1" dirty="0" smtClean="0"/>
              <a:t>Relevant IF7 </a:t>
            </a:r>
            <a:r>
              <a:rPr lang="en-US" sz="2400" i="1" dirty="0"/>
              <a:t>related contributions </a:t>
            </a:r>
            <a:r>
              <a:rPr lang="en-US" sz="2400" i="1" dirty="0" smtClean="0"/>
              <a:t>merged </a:t>
            </a:r>
            <a:r>
              <a:rPr lang="en-US" sz="2400" i="1" dirty="0"/>
              <a:t>into  IF3 and IF4  white </a:t>
            </a:r>
            <a:r>
              <a:rPr lang="en-US" sz="2400" i="1" dirty="0" smtClean="0"/>
              <a:t>papers</a:t>
            </a:r>
            <a:r>
              <a:rPr lang="en-US" sz="2400" dirty="0" smtClean="0"/>
              <a:t> </a:t>
            </a:r>
            <a:endParaRPr lang="en-US" sz="2400" dirty="0"/>
          </a:p>
          <a:p>
            <a:pPr>
              <a:lnSpc>
                <a:spcPct val="110000"/>
              </a:lnSpc>
            </a:pPr>
            <a:endParaRPr lang="en-US" dirty="0"/>
          </a:p>
        </p:txBody>
      </p:sp>
      <p:sp>
        <p:nvSpPr>
          <p:cNvPr id="4" name="Slide Number Placeholder 3"/>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2</a:t>
            </a:fld>
            <a:endParaRPr lang="en-US" sz="1000" dirty="0"/>
          </a:p>
        </p:txBody>
      </p:sp>
      <p:sp>
        <p:nvSpPr>
          <p:cNvPr id="5" name="Rectangle 4"/>
          <p:cNvSpPr/>
          <p:nvPr/>
        </p:nvSpPr>
        <p:spPr>
          <a:xfrm>
            <a:off x="6601478" y="1859340"/>
            <a:ext cx="5019021" cy="4062651"/>
          </a:xfrm>
          <a:prstGeom prst="rect">
            <a:avLst/>
          </a:prstGeom>
        </p:spPr>
        <p:txBody>
          <a:bodyPr wrap="square">
            <a:spAutoFit/>
          </a:bodyPr>
          <a:lstStyle/>
          <a:p>
            <a:pPr marL="285750" indent="-285750">
              <a:buFont typeface="Arial" panose="020B0604020202020204" pitchFamily="34" charset="0"/>
              <a:buChar char="•"/>
            </a:pPr>
            <a:r>
              <a:rPr lang="en-US" sz="2000" dirty="0"/>
              <a:t>AI/ML</a:t>
            </a:r>
          </a:p>
          <a:p>
            <a:pPr marL="285750" indent="-285750">
              <a:buFont typeface="Arial" panose="020B0604020202020204" pitchFamily="34" charset="0"/>
              <a:buChar char="•"/>
            </a:pPr>
            <a:r>
              <a:rPr lang="en-US" sz="2000" dirty="0" smtClean="0"/>
              <a:t>Calorimetry</a:t>
            </a:r>
          </a:p>
          <a:p>
            <a:pPr marL="285750" indent="-285750">
              <a:buFont typeface="Arial" panose="020B0604020202020204" pitchFamily="34" charset="0"/>
              <a:buChar char="•"/>
            </a:pPr>
            <a:r>
              <a:rPr lang="en-US" sz="2000" dirty="0"/>
              <a:t>Data handling</a:t>
            </a:r>
          </a:p>
          <a:p>
            <a:pPr marL="285750" indent="-285750">
              <a:buFont typeface="Arial" panose="020B0604020202020204" pitchFamily="34" charset="0"/>
              <a:buChar char="•"/>
            </a:pPr>
            <a:r>
              <a:rPr lang="en-US" sz="2000" dirty="0"/>
              <a:t>Deep cryogenic readout</a:t>
            </a:r>
          </a:p>
          <a:p>
            <a:pPr marL="285750" indent="-285750">
              <a:buFont typeface="Arial" panose="020B0604020202020204" pitchFamily="34" charset="0"/>
              <a:buChar char="•"/>
            </a:pPr>
            <a:r>
              <a:rPr lang="en-US" sz="2000" dirty="0"/>
              <a:t>Design for reliability analytical techniques</a:t>
            </a:r>
          </a:p>
          <a:p>
            <a:pPr marL="285750" indent="-285750">
              <a:buFont typeface="Arial" panose="020B0604020202020204" pitchFamily="34" charset="0"/>
              <a:buChar char="•"/>
            </a:pPr>
            <a:r>
              <a:rPr lang="en-US" sz="2000" dirty="0"/>
              <a:t>Monolithic sensor readout</a:t>
            </a:r>
          </a:p>
          <a:p>
            <a:pPr marL="285750" indent="-285750">
              <a:buFont typeface="Arial" panose="020B0604020202020204" pitchFamily="34" charset="0"/>
              <a:buChar char="•"/>
            </a:pPr>
            <a:r>
              <a:rPr lang="en-US" sz="2000" dirty="0"/>
              <a:t>Photodetector readout</a:t>
            </a:r>
          </a:p>
          <a:p>
            <a:pPr marL="285750" indent="-285750">
              <a:lnSpc>
                <a:spcPct val="100000"/>
              </a:lnSpc>
              <a:buFont typeface="Arial" panose="020B0604020202020204" pitchFamily="34" charset="0"/>
              <a:buChar char="•"/>
            </a:pPr>
            <a:r>
              <a:rPr lang="en-US" sz="2000" dirty="0"/>
              <a:t>Pixelated Liquid Noble </a:t>
            </a:r>
            <a:r>
              <a:rPr lang="en-US" sz="2000" dirty="0" smtClean="0"/>
              <a:t>readouts</a:t>
            </a:r>
            <a:endParaRPr lang="en-US" sz="2000" dirty="0"/>
          </a:p>
          <a:p>
            <a:pPr marL="285750" indent="-285750">
              <a:buFont typeface="Arial" panose="020B0604020202020204" pitchFamily="34" charset="0"/>
              <a:buChar char="•"/>
            </a:pPr>
            <a:r>
              <a:rPr lang="en-US" sz="2000" dirty="0" smtClean="0"/>
              <a:t>Optical </a:t>
            </a:r>
            <a:r>
              <a:rPr lang="en-US" sz="2000" dirty="0"/>
              <a:t>links</a:t>
            </a:r>
          </a:p>
          <a:p>
            <a:pPr marL="285750" indent="-285750">
              <a:buFont typeface="Arial" panose="020B0604020202020204" pitchFamily="34" charset="0"/>
              <a:buChar char="•"/>
            </a:pPr>
            <a:r>
              <a:rPr lang="en-US" sz="2000" dirty="0" smtClean="0"/>
              <a:t>Timing</a:t>
            </a:r>
          </a:p>
          <a:p>
            <a:pPr marL="285750" indent="-285750">
              <a:buFont typeface="Arial" panose="020B0604020202020204" pitchFamily="34" charset="0"/>
              <a:buChar char="•"/>
            </a:pPr>
            <a:r>
              <a:rPr lang="en-US" sz="2000" dirty="0" smtClean="0"/>
              <a:t>….</a:t>
            </a:r>
          </a:p>
          <a:p>
            <a:pPr marL="285750" indent="-285750">
              <a:lnSpc>
                <a:spcPct val="10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268685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Cross Cutting and System Integration</a:t>
            </a:r>
          </a:p>
        </p:txBody>
      </p:sp>
      <p:sp>
        <p:nvSpPr>
          <p:cNvPr id="3" name="Content Placeholder 2"/>
          <p:cNvSpPr>
            <a:spLocks noGrp="1"/>
          </p:cNvSpPr>
          <p:nvPr>
            <p:ph idx="1"/>
          </p:nvPr>
        </p:nvSpPr>
        <p:spPr/>
        <p:txBody>
          <a:bodyPr>
            <a:normAutofit/>
          </a:bodyPr>
          <a:lstStyle/>
          <a:p>
            <a:r>
              <a:rPr lang="en-US" dirty="0"/>
              <a:t>Foundries and foundry access</a:t>
            </a:r>
          </a:p>
          <a:p>
            <a:r>
              <a:rPr lang="en-US" dirty="0"/>
              <a:t>Calibration &amp; Test beams and irradiation facilities</a:t>
            </a:r>
          </a:p>
          <a:p>
            <a:r>
              <a:rPr lang="en-US" dirty="0"/>
              <a:t>Facilities for unique environments</a:t>
            </a:r>
          </a:p>
          <a:p>
            <a:pPr lvl="1"/>
            <a:r>
              <a:rPr lang="en-US" dirty="0"/>
              <a:t>Low environmental noise</a:t>
            </a:r>
          </a:p>
          <a:p>
            <a:pPr lvl="1"/>
            <a:r>
              <a:rPr lang="en-US" dirty="0"/>
              <a:t>Cryogenic facilities (</a:t>
            </a:r>
            <a:r>
              <a:rPr lang="en-US" dirty="0" err="1"/>
              <a:t>LAr</a:t>
            </a:r>
            <a:r>
              <a:rPr lang="en-US" dirty="0"/>
              <a:t> to </a:t>
            </a:r>
            <a:r>
              <a:rPr lang="en-US" dirty="0" err="1"/>
              <a:t>mK</a:t>
            </a:r>
            <a:r>
              <a:rPr lang="en-US" dirty="0"/>
              <a:t>)</a:t>
            </a:r>
          </a:p>
          <a:p>
            <a:pPr lvl="1"/>
            <a:r>
              <a:rPr lang="en-US" dirty="0"/>
              <a:t>Low-background LOIs </a:t>
            </a:r>
            <a:r>
              <a:rPr lang="en-US" dirty="0" smtClean="0"/>
              <a:t>covered </a:t>
            </a:r>
            <a:r>
              <a:rPr lang="en-US" dirty="0"/>
              <a:t>by Underground Facilities working group</a:t>
            </a:r>
          </a:p>
          <a:p>
            <a:endParaRPr lang="en-US" dirty="0"/>
          </a:p>
        </p:txBody>
      </p:sp>
      <p:sp>
        <p:nvSpPr>
          <p:cNvPr id="4" name="Slide Number Placeholder 3"/>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3</a:t>
            </a:fld>
            <a:endParaRPr lang="en-US" sz="1000" dirty="0"/>
          </a:p>
        </p:txBody>
      </p:sp>
    </p:spTree>
    <p:extLst>
      <p:ext uri="{BB962C8B-B14F-4D97-AF65-F5344CB8AC3E}">
        <p14:creationId xmlns:p14="http://schemas.microsoft.com/office/powerpoint/2010/main" val="146799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35"/>
            <a:ext cx="11049000" cy="1325563"/>
          </a:xfrm>
        </p:spPr>
        <p:txBody>
          <a:bodyPr>
            <a:normAutofit/>
          </a:bodyPr>
          <a:lstStyle/>
          <a:p>
            <a:r>
              <a:rPr lang="en-US" sz="4000" dirty="0" smtClean="0"/>
              <a:t>WP1: Enabling Capabilities</a:t>
            </a:r>
            <a:endParaRPr lang="en-US" sz="4000" dirty="0"/>
          </a:p>
        </p:txBody>
      </p:sp>
      <p:sp>
        <p:nvSpPr>
          <p:cNvPr id="4" name="Slide Number Placeholder 3"/>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4</a:t>
            </a:fld>
            <a:endParaRPr lang="en-US" sz="1000" dirty="0"/>
          </a:p>
        </p:txBody>
      </p:sp>
      <p:pic>
        <p:nvPicPr>
          <p:cNvPr id="5" name="Picture 4"/>
          <p:cNvPicPr>
            <a:picLocks noChangeAspect="1"/>
          </p:cNvPicPr>
          <p:nvPr/>
        </p:nvPicPr>
        <p:blipFill rotWithShape="1">
          <a:blip r:embed="rId3"/>
          <a:srcRect l="33214" t="10666" r="23607" b="3238"/>
          <a:stretch/>
        </p:blipFill>
        <p:spPr>
          <a:xfrm>
            <a:off x="571500" y="940527"/>
            <a:ext cx="5264331" cy="5904411"/>
          </a:xfrm>
          <a:prstGeom prst="rect">
            <a:avLst/>
          </a:prstGeom>
        </p:spPr>
      </p:pic>
      <p:sp>
        <p:nvSpPr>
          <p:cNvPr id="3" name="TextBox 2"/>
          <p:cNvSpPr txBox="1"/>
          <p:nvPr/>
        </p:nvSpPr>
        <p:spPr>
          <a:xfrm>
            <a:off x="6125775" y="1034543"/>
            <a:ext cx="5447211" cy="501675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Infrastructure: Low-cost </a:t>
            </a:r>
            <a:r>
              <a:rPr lang="en-US" sz="1600" dirty="0"/>
              <a:t>High-Impact Online </a:t>
            </a:r>
            <a:r>
              <a:rPr lang="en-US" sz="1600" dirty="0" smtClean="0"/>
              <a:t>Infrastructure</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Organized </a:t>
            </a:r>
            <a:r>
              <a:rPr lang="en-US" sz="1600" dirty="0"/>
              <a:t>Events and </a:t>
            </a:r>
            <a:r>
              <a:rPr lang="en-US" sz="1600" dirty="0" smtClean="0"/>
              <a:t>Training</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FPGAs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Workforce: DOE </a:t>
            </a:r>
            <a:r>
              <a:rPr lang="en-US" sz="1600" dirty="0"/>
              <a:t>Traineeship </a:t>
            </a:r>
            <a:r>
              <a:rPr lang="en-US" sz="1600" dirty="0" smtClean="0"/>
              <a:t>Program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Tools:</a:t>
            </a:r>
            <a:r>
              <a:rPr lang="en-US" sz="1600" dirty="0"/>
              <a:t> </a:t>
            </a:r>
            <a:r>
              <a:rPr lang="en-US" sz="1600" dirty="0" smtClean="0"/>
              <a:t>CAD </a:t>
            </a:r>
            <a:r>
              <a:rPr lang="en-US" sz="1600" dirty="0"/>
              <a:t>Design </a:t>
            </a:r>
            <a:r>
              <a:rPr lang="en-US" sz="1600" dirty="0" smtClean="0"/>
              <a:t>Tools, Verification, Version Control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Commercial Foundries and Custom ASIC </a:t>
            </a:r>
            <a:r>
              <a:rPr lang="en-US" sz="1600" dirty="0" smtClean="0"/>
              <a:t>design: Commercial Foundries, Commercial </a:t>
            </a:r>
            <a:r>
              <a:rPr lang="en-US" sz="1600" dirty="0"/>
              <a:t>Custom ASIC </a:t>
            </a:r>
            <a:r>
              <a:rPr lang="en-US" sz="1600" dirty="0" smtClean="0"/>
              <a:t>Design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Open </a:t>
            </a:r>
            <a:r>
              <a:rPr lang="en-US" sz="1600" dirty="0" smtClean="0"/>
              <a:t>Source: CAD Tools, Foundry </a:t>
            </a:r>
            <a:r>
              <a:rPr lang="en-US" sz="1600" dirty="0"/>
              <a:t>Processes (PDKs</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Collaborative </a:t>
            </a:r>
            <a:r>
              <a:rPr lang="en-US" sz="1600" dirty="0"/>
              <a:t>R&amp;D efforts for sustained electronics and</a:t>
            </a:r>
            <a:br>
              <a:rPr lang="en-US" sz="1600" dirty="0"/>
            </a:br>
            <a:r>
              <a:rPr lang="en-US" sz="1600" dirty="0"/>
              <a:t>ASIC </a:t>
            </a:r>
            <a:r>
              <a:rPr lang="en-US" sz="1600" dirty="0" smtClean="0"/>
              <a:t>capabilities: CERN </a:t>
            </a:r>
            <a:r>
              <a:rPr lang="en-US" sz="1600" dirty="0"/>
              <a:t>sponsored RD </a:t>
            </a:r>
            <a:r>
              <a:rPr lang="en-US" sz="1600" dirty="0" smtClean="0"/>
              <a:t>groups, Opportunities </a:t>
            </a:r>
            <a:r>
              <a:rPr lang="en-US" sz="1600" dirty="0"/>
              <a:t>for new RD groups in the </a:t>
            </a:r>
            <a:r>
              <a:rPr lang="en-US" sz="1600" dirty="0" smtClean="0"/>
              <a:t>US</a:t>
            </a:r>
          </a:p>
        </p:txBody>
      </p:sp>
    </p:spTree>
    <p:extLst>
      <p:ext uri="{BB962C8B-B14F-4D97-AF65-F5344CB8AC3E}">
        <p14:creationId xmlns:p14="http://schemas.microsoft.com/office/powerpoint/2010/main" val="207895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35"/>
            <a:ext cx="11049000" cy="1325563"/>
          </a:xfrm>
        </p:spPr>
        <p:txBody>
          <a:bodyPr>
            <a:normAutofit/>
          </a:bodyPr>
          <a:lstStyle/>
          <a:p>
            <a:r>
              <a:rPr lang="en-US" sz="4000" dirty="0" smtClean="0"/>
              <a:t>WP2: Readout for Calorimetry</a:t>
            </a:r>
            <a:endParaRPr lang="en-US" sz="4000" dirty="0"/>
          </a:p>
        </p:txBody>
      </p:sp>
      <p:sp>
        <p:nvSpPr>
          <p:cNvPr id="4" name="Slide Number Placeholder 3"/>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5</a:t>
            </a:fld>
            <a:endParaRPr lang="en-US" sz="1000" dirty="0"/>
          </a:p>
        </p:txBody>
      </p:sp>
      <p:pic>
        <p:nvPicPr>
          <p:cNvPr id="6" name="Picture 5"/>
          <p:cNvPicPr>
            <a:picLocks noChangeAspect="1"/>
          </p:cNvPicPr>
          <p:nvPr/>
        </p:nvPicPr>
        <p:blipFill rotWithShape="1">
          <a:blip r:embed="rId3"/>
          <a:srcRect l="35464" t="10666" r="25858" b="3428"/>
          <a:stretch/>
        </p:blipFill>
        <p:spPr>
          <a:xfrm>
            <a:off x="571500" y="940527"/>
            <a:ext cx="4715691" cy="5891349"/>
          </a:xfrm>
          <a:prstGeom prst="rect">
            <a:avLst/>
          </a:prstGeom>
        </p:spPr>
      </p:pic>
      <p:sp>
        <p:nvSpPr>
          <p:cNvPr id="8" name="TextBox 7"/>
          <p:cNvSpPr txBox="1"/>
          <p:nvPr/>
        </p:nvSpPr>
        <p:spPr>
          <a:xfrm>
            <a:off x="5846717" y="1720828"/>
            <a:ext cx="5447211" cy="3539430"/>
          </a:xfrm>
          <a:prstGeom prst="rect">
            <a:avLst/>
          </a:prstGeom>
          <a:noFill/>
        </p:spPr>
        <p:txBody>
          <a:bodyPr wrap="square" rtlCol="0">
            <a:spAutoFit/>
          </a:bodyPr>
          <a:lstStyle/>
          <a:p>
            <a:pPr marL="285750" indent="-285750">
              <a:buFont typeface="Arial" panose="020B0604020202020204" pitchFamily="34" charset="0"/>
              <a:buChar char="•"/>
            </a:pPr>
            <a:r>
              <a:rPr lang="pt-BR" sz="1600" dirty="0"/>
              <a:t>HL-LHC Calorimeter </a:t>
            </a:r>
            <a:r>
              <a:rPr lang="pt-BR" sz="1600" dirty="0" smtClean="0"/>
              <a:t>Upgrades </a:t>
            </a:r>
            <a:endParaRPr lang="pt-BR" sz="1600" dirty="0"/>
          </a:p>
          <a:p>
            <a:pPr marL="742950" lvl="1" indent="-285750">
              <a:buFont typeface="Arial" panose="020B0604020202020204" pitchFamily="34" charset="0"/>
              <a:buChar char="•"/>
            </a:pPr>
            <a:r>
              <a:rPr lang="pt-BR" sz="1600" dirty="0" smtClean="0"/>
              <a:t>ATLAS </a:t>
            </a:r>
            <a:r>
              <a:rPr lang="pt-BR" sz="1600" dirty="0"/>
              <a:t>Calorimeter </a:t>
            </a:r>
            <a:r>
              <a:rPr lang="pt-BR" sz="1600" dirty="0" smtClean="0"/>
              <a:t>Upgrade</a:t>
            </a:r>
          </a:p>
          <a:p>
            <a:pPr marL="1200150" lvl="2" indent="-285750">
              <a:buFont typeface="Arial" panose="020B0604020202020204" pitchFamily="34" charset="0"/>
              <a:buChar char="•"/>
            </a:pPr>
            <a:r>
              <a:rPr lang="en-US" sz="1600" dirty="0"/>
              <a:t>ATLAS Liquid Argon Calorimeter </a:t>
            </a:r>
            <a:r>
              <a:rPr lang="en-US" sz="1600" dirty="0" smtClean="0"/>
              <a:t>Upgrade</a:t>
            </a:r>
          </a:p>
          <a:p>
            <a:pPr marL="742950" lvl="1" indent="-285750">
              <a:buFont typeface="Arial" panose="020B0604020202020204" pitchFamily="34" charset="0"/>
              <a:buChar char="•"/>
            </a:pPr>
            <a:r>
              <a:rPr lang="en-US" sz="1600" dirty="0"/>
              <a:t>CMS High Granularity Endcap </a:t>
            </a:r>
            <a:r>
              <a:rPr lang="en-US" sz="1600" dirty="0" smtClean="0"/>
              <a:t>Calorimeter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Calorimeter Readout at Future </a:t>
            </a:r>
            <a:r>
              <a:rPr lang="en-US" sz="1600" dirty="0" smtClean="0"/>
              <a:t>Colliders</a:t>
            </a:r>
          </a:p>
          <a:p>
            <a:pPr marL="742950" lvl="1" indent="-285750">
              <a:buFont typeface="Arial" panose="020B0604020202020204" pitchFamily="34" charset="0"/>
              <a:buChar char="•"/>
            </a:pPr>
            <a:r>
              <a:rPr lang="en-US" sz="1600" dirty="0" smtClean="0"/>
              <a:t>Dual </a:t>
            </a:r>
            <a:r>
              <a:rPr lang="en-US" sz="1600" dirty="0"/>
              <a:t>Readout </a:t>
            </a:r>
            <a:r>
              <a:rPr lang="en-US" sz="1600" dirty="0" smtClean="0"/>
              <a:t>Calorimetry</a:t>
            </a:r>
          </a:p>
          <a:p>
            <a:pPr marL="742950" lvl="1" indent="-285750">
              <a:buFont typeface="Arial" panose="020B0604020202020204" pitchFamily="34" charset="0"/>
              <a:buChar char="•"/>
            </a:pPr>
            <a:r>
              <a:rPr lang="en-US" sz="1600" dirty="0"/>
              <a:t>FCC-</a:t>
            </a:r>
            <a:r>
              <a:rPr lang="en-US" sz="1600" dirty="0" err="1"/>
              <a:t>ee</a:t>
            </a:r>
            <a:r>
              <a:rPr lang="en-US" sz="1600" dirty="0"/>
              <a:t> and linear electron </a:t>
            </a:r>
            <a:r>
              <a:rPr lang="en-US" sz="1600" dirty="0" smtClean="0"/>
              <a:t>colliders</a:t>
            </a:r>
          </a:p>
          <a:p>
            <a:pPr marL="742950" lvl="1" indent="-285750">
              <a:buFont typeface="Arial" panose="020B0604020202020204" pitchFamily="34" charset="0"/>
              <a:buChar char="•"/>
            </a:pPr>
            <a:r>
              <a:rPr lang="en-US" sz="1600" dirty="0"/>
              <a:t>Readout for Linear Electron-Positron </a:t>
            </a:r>
            <a:r>
              <a:rPr lang="en-US" sz="1600" dirty="0" smtClean="0"/>
              <a:t>Colliders</a:t>
            </a:r>
          </a:p>
          <a:p>
            <a:pPr marL="742950" lvl="1" indent="-285750">
              <a:buFont typeface="Arial" panose="020B0604020202020204" pitchFamily="34" charset="0"/>
              <a:buChar char="•"/>
            </a:pPr>
            <a:r>
              <a:rPr lang="en-US" sz="1600" dirty="0"/>
              <a:t>Readout for Circular Electron-Positron </a:t>
            </a:r>
            <a:r>
              <a:rPr lang="en-US" sz="1600" dirty="0" smtClean="0"/>
              <a:t>Colliders</a:t>
            </a:r>
          </a:p>
          <a:p>
            <a:pPr marL="742950" lvl="1" indent="-285750">
              <a:buFont typeface="Arial" panose="020B0604020202020204" pitchFamily="34" charset="0"/>
              <a:buChar char="•"/>
            </a:pPr>
            <a:r>
              <a:rPr lang="en-US" sz="1600" dirty="0"/>
              <a:t>FCC-</a:t>
            </a:r>
            <a:r>
              <a:rPr lang="en-US" sz="1600" dirty="0" err="1"/>
              <a:t>hh</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Opportunities for Advancing Readout for </a:t>
            </a:r>
            <a:r>
              <a:rPr lang="en-US" sz="1600" dirty="0" smtClean="0"/>
              <a:t>Calorimetry</a:t>
            </a:r>
          </a:p>
          <a:p>
            <a:pPr marL="742950" lvl="1" indent="-285750">
              <a:buFont typeface="Arial" panose="020B0604020202020204" pitchFamily="34" charset="0"/>
              <a:buChar char="•"/>
            </a:pPr>
            <a:r>
              <a:rPr lang="en-US" sz="1600" dirty="0"/>
              <a:t>T</a:t>
            </a:r>
            <a:r>
              <a:rPr lang="en-US" sz="1600" dirty="0" smtClean="0"/>
              <a:t>aking </a:t>
            </a:r>
            <a:r>
              <a:rPr lang="en-US" sz="1600" dirty="0"/>
              <a:t>advantage of infrastructure development</a:t>
            </a:r>
            <a:endParaRPr lang="en-US" sz="1600" dirty="0" smtClean="0"/>
          </a:p>
        </p:txBody>
      </p:sp>
    </p:spTree>
    <p:extLst>
      <p:ext uri="{BB962C8B-B14F-4D97-AF65-F5344CB8AC3E}">
        <p14:creationId xmlns:p14="http://schemas.microsoft.com/office/powerpoint/2010/main" val="490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35"/>
            <a:ext cx="11049000" cy="1325563"/>
          </a:xfrm>
        </p:spPr>
        <p:txBody>
          <a:bodyPr>
            <a:normAutofit/>
          </a:bodyPr>
          <a:lstStyle/>
          <a:p>
            <a:r>
              <a:rPr lang="en-US" sz="4000" dirty="0" smtClean="0"/>
              <a:t>WP4: Electronics for Fast Timing</a:t>
            </a:r>
            <a:endParaRPr lang="en-US" sz="4000" dirty="0"/>
          </a:p>
        </p:txBody>
      </p:sp>
      <p:sp>
        <p:nvSpPr>
          <p:cNvPr id="4" name="Slide Number Placeholder 3"/>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6</a:t>
            </a:fld>
            <a:endParaRPr lang="en-US" sz="1000" dirty="0"/>
          </a:p>
        </p:txBody>
      </p:sp>
      <p:pic>
        <p:nvPicPr>
          <p:cNvPr id="7" name="Picture 6"/>
          <p:cNvPicPr>
            <a:picLocks noChangeAspect="1"/>
          </p:cNvPicPr>
          <p:nvPr/>
        </p:nvPicPr>
        <p:blipFill rotWithShape="1">
          <a:blip r:embed="rId3"/>
          <a:srcRect l="33214" t="10476" r="23607" b="3048"/>
          <a:stretch/>
        </p:blipFill>
        <p:spPr>
          <a:xfrm>
            <a:off x="571500" y="927462"/>
            <a:ext cx="5264331" cy="5930538"/>
          </a:xfrm>
          <a:prstGeom prst="rect">
            <a:avLst/>
          </a:prstGeom>
        </p:spPr>
      </p:pic>
      <p:sp>
        <p:nvSpPr>
          <p:cNvPr id="9" name="TextBox 8"/>
          <p:cNvSpPr txBox="1"/>
          <p:nvPr/>
        </p:nvSpPr>
        <p:spPr>
          <a:xfrm>
            <a:off x="6125775" y="1162595"/>
            <a:ext cx="5447211"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t>Constraints and Design </a:t>
            </a:r>
            <a:r>
              <a:rPr lang="en-US" sz="1600" dirty="0" smtClean="0"/>
              <a:t>Tradeoffs</a:t>
            </a:r>
          </a:p>
          <a:p>
            <a:pPr marL="742950" lvl="1" indent="-285750">
              <a:buFont typeface="Arial" panose="020B0604020202020204" pitchFamily="34" charset="0"/>
              <a:buChar char="•"/>
            </a:pPr>
            <a:r>
              <a:rPr lang="en-US" sz="1600" dirty="0" smtClean="0"/>
              <a:t>Signal </a:t>
            </a:r>
            <a:r>
              <a:rPr lang="en-US" sz="1600" dirty="0"/>
              <a:t>and </a:t>
            </a:r>
            <a:r>
              <a:rPr lang="en-US" sz="1600" dirty="0" smtClean="0"/>
              <a:t>Noise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Input Signal </a:t>
            </a:r>
            <a:r>
              <a:rPr lang="en-US" sz="1600" dirty="0" smtClean="0"/>
              <a:t>Sources</a:t>
            </a:r>
          </a:p>
          <a:p>
            <a:pPr marL="742950" lvl="1" indent="-285750">
              <a:buFont typeface="Arial" panose="020B0604020202020204" pitchFamily="34" charset="0"/>
              <a:buChar char="•"/>
            </a:pPr>
            <a:r>
              <a:rPr lang="en-US" sz="1600" dirty="0" smtClean="0"/>
              <a:t>Ultrafast </a:t>
            </a:r>
            <a:r>
              <a:rPr lang="en-US" sz="1600" dirty="0"/>
              <a:t>Sensor </a:t>
            </a:r>
            <a:r>
              <a:rPr lang="en-US" sz="1600" dirty="0" smtClean="0"/>
              <a:t>Signals</a:t>
            </a:r>
          </a:p>
          <a:p>
            <a:pPr marL="742950" lvl="1" indent="-285750">
              <a:buFont typeface="Arial" panose="020B0604020202020204" pitchFamily="34" charset="0"/>
              <a:buChar char="•"/>
            </a:pPr>
            <a:r>
              <a:rPr lang="en-US" sz="1600" dirty="0"/>
              <a:t>Gas </a:t>
            </a:r>
            <a:r>
              <a:rPr lang="en-US" sz="1600" dirty="0" smtClean="0"/>
              <a:t>Detectors</a:t>
            </a:r>
          </a:p>
          <a:p>
            <a:pPr marL="742950" lvl="1" indent="-285750">
              <a:buFont typeface="Arial" panose="020B0604020202020204" pitchFamily="34" charset="0"/>
              <a:buChar char="•"/>
            </a:pPr>
            <a:r>
              <a:rPr lang="en-US" sz="1600" dirty="0"/>
              <a:t>Pixel </a:t>
            </a:r>
            <a:r>
              <a:rPr lang="en-US" sz="1600" dirty="0" smtClean="0"/>
              <a:t>Detectors</a:t>
            </a:r>
          </a:p>
          <a:p>
            <a:pPr marL="742950" lvl="1" indent="-285750">
              <a:buFont typeface="Arial" panose="020B0604020202020204" pitchFamily="34" charset="0"/>
              <a:buChar char="•"/>
            </a:pPr>
            <a:r>
              <a:rPr lang="en-US" sz="1600" dirty="0" smtClean="0"/>
              <a:t>Light Detectors</a:t>
            </a:r>
          </a:p>
          <a:p>
            <a:pPr marL="742950" lvl="1" indent="-285750">
              <a:buFont typeface="Arial" panose="020B0604020202020204" pitchFamily="34" charset="0"/>
              <a:buChar char="•"/>
            </a:pPr>
            <a:r>
              <a:rPr lang="en-US" sz="1600" dirty="0" smtClean="0"/>
              <a:t>Calorimeters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ASIC </a:t>
            </a:r>
            <a:r>
              <a:rPr lang="en-US" sz="1600" dirty="0" smtClean="0"/>
              <a:t>R&amp;D</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a:t>R&amp;D </a:t>
            </a:r>
            <a:r>
              <a:rPr lang="en-US" sz="1600" dirty="0" smtClean="0"/>
              <a:t>Directions</a:t>
            </a:r>
          </a:p>
          <a:p>
            <a:pPr marL="742950" lvl="1" indent="-285750">
              <a:buFont typeface="Arial" panose="020B0604020202020204" pitchFamily="34" charset="0"/>
              <a:buChar char="•"/>
            </a:pPr>
            <a:r>
              <a:rPr lang="en-US" sz="1600" dirty="0" smtClean="0"/>
              <a:t>Foundry Access</a:t>
            </a:r>
          </a:p>
          <a:p>
            <a:pPr marL="742950" lvl="1" indent="-285750">
              <a:buFont typeface="Arial" panose="020B0604020202020204" pitchFamily="34" charset="0"/>
              <a:buChar char="•"/>
            </a:pPr>
            <a:r>
              <a:rPr lang="en-US" sz="1600" dirty="0" smtClean="0"/>
              <a:t>Front End</a:t>
            </a:r>
          </a:p>
          <a:p>
            <a:pPr marL="742950" lvl="1" indent="-285750">
              <a:buFont typeface="Arial" panose="020B0604020202020204" pitchFamily="34" charset="0"/>
              <a:buChar char="•"/>
            </a:pPr>
            <a:r>
              <a:rPr lang="en-US" sz="1600" dirty="0" smtClean="0"/>
              <a:t>Digitization</a:t>
            </a:r>
          </a:p>
          <a:p>
            <a:pPr marL="742950" lvl="1" indent="-285750">
              <a:buFont typeface="Arial" panose="020B0604020202020204" pitchFamily="34" charset="0"/>
              <a:buChar char="•"/>
            </a:pPr>
            <a:r>
              <a:rPr lang="en-US" sz="1600" dirty="0" smtClean="0"/>
              <a:t>Signal processing</a:t>
            </a:r>
          </a:p>
          <a:p>
            <a:pPr marL="742950" lvl="1" indent="-285750">
              <a:buFont typeface="Arial" panose="020B0604020202020204" pitchFamily="34" charset="0"/>
              <a:buChar char="•"/>
            </a:pPr>
            <a:r>
              <a:rPr lang="en-US" sz="1600" dirty="0" smtClean="0"/>
              <a:t>System Design</a:t>
            </a:r>
          </a:p>
          <a:p>
            <a:pPr marL="285750" indent="-28575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163391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35"/>
            <a:ext cx="11049000" cy="1325563"/>
          </a:xfrm>
        </p:spPr>
        <p:txBody>
          <a:bodyPr>
            <a:normAutofit/>
          </a:bodyPr>
          <a:lstStyle/>
          <a:p>
            <a:r>
              <a:rPr lang="en-US" sz="4000" dirty="0" smtClean="0"/>
              <a:t>WP5: Optical links</a:t>
            </a:r>
            <a:endParaRPr lang="en-US" sz="4000" dirty="0"/>
          </a:p>
        </p:txBody>
      </p:sp>
      <p:sp>
        <p:nvSpPr>
          <p:cNvPr id="4" name="Slide Number Placeholder 3"/>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7</a:t>
            </a:fld>
            <a:endParaRPr lang="en-US" sz="1000" dirty="0"/>
          </a:p>
        </p:txBody>
      </p:sp>
      <p:pic>
        <p:nvPicPr>
          <p:cNvPr id="8" name="Picture 7"/>
          <p:cNvPicPr>
            <a:picLocks noChangeAspect="1"/>
          </p:cNvPicPr>
          <p:nvPr/>
        </p:nvPicPr>
        <p:blipFill rotWithShape="1">
          <a:blip r:embed="rId3"/>
          <a:srcRect l="35464" t="10476" r="25858" b="3238"/>
          <a:stretch/>
        </p:blipFill>
        <p:spPr>
          <a:xfrm>
            <a:off x="571500" y="940525"/>
            <a:ext cx="4715691" cy="5917475"/>
          </a:xfrm>
          <a:prstGeom prst="rect">
            <a:avLst/>
          </a:prstGeom>
        </p:spPr>
      </p:pic>
      <p:sp>
        <p:nvSpPr>
          <p:cNvPr id="6" name="TextBox 5"/>
          <p:cNvSpPr txBox="1"/>
          <p:nvPr/>
        </p:nvSpPr>
        <p:spPr>
          <a:xfrm>
            <a:off x="5740803" y="1476065"/>
            <a:ext cx="5447211"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Introduction and Current status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Proposed R&amp;D</a:t>
            </a:r>
          </a:p>
          <a:p>
            <a:pPr marL="742950" lvl="1" indent="-285750">
              <a:buFont typeface="Arial" panose="020B0604020202020204" pitchFamily="34" charset="0"/>
              <a:buChar char="•"/>
            </a:pPr>
            <a:r>
              <a:rPr lang="en-US" sz="1600" dirty="0" smtClean="0"/>
              <a:t>ASIC Developments</a:t>
            </a:r>
          </a:p>
          <a:p>
            <a:pPr marL="742950" lvl="1" indent="-285750">
              <a:buFont typeface="Arial" panose="020B0604020202020204" pitchFamily="34" charset="0"/>
              <a:buChar char="•"/>
            </a:pPr>
            <a:r>
              <a:rPr lang="en-US" sz="1600" dirty="0" smtClean="0"/>
              <a:t>Optical Module Developments</a:t>
            </a:r>
          </a:p>
          <a:p>
            <a:pPr marL="742950" lvl="1"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45333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35"/>
            <a:ext cx="11049000" cy="1325563"/>
          </a:xfrm>
        </p:spPr>
        <p:txBody>
          <a:bodyPr>
            <a:normAutofit/>
          </a:bodyPr>
          <a:lstStyle/>
          <a:p>
            <a:r>
              <a:rPr lang="en-US" sz="4000" dirty="0" smtClean="0"/>
              <a:t>WP6: AI/ML on-detector electronics</a:t>
            </a:r>
            <a:endParaRPr lang="en-US" sz="4000" dirty="0"/>
          </a:p>
        </p:txBody>
      </p:sp>
      <p:sp>
        <p:nvSpPr>
          <p:cNvPr id="4" name="Slide Number Placeholder 3"/>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8</a:t>
            </a:fld>
            <a:endParaRPr lang="en-US" sz="1000" dirty="0"/>
          </a:p>
        </p:txBody>
      </p:sp>
      <p:pic>
        <p:nvPicPr>
          <p:cNvPr id="6" name="Picture 5"/>
          <p:cNvPicPr>
            <a:picLocks noChangeAspect="1"/>
          </p:cNvPicPr>
          <p:nvPr/>
        </p:nvPicPr>
        <p:blipFill rotWithShape="1">
          <a:blip r:embed="rId3"/>
          <a:srcRect l="35357" t="10666" r="25858" b="3428"/>
          <a:stretch/>
        </p:blipFill>
        <p:spPr>
          <a:xfrm>
            <a:off x="571500" y="875087"/>
            <a:ext cx="4728754" cy="5891349"/>
          </a:xfrm>
          <a:prstGeom prst="rect">
            <a:avLst/>
          </a:prstGeom>
        </p:spPr>
      </p:pic>
      <p:sp>
        <p:nvSpPr>
          <p:cNvPr id="11" name="TextBox 10"/>
          <p:cNvSpPr txBox="1"/>
          <p:nvPr/>
        </p:nvSpPr>
        <p:spPr>
          <a:xfrm>
            <a:off x="5852160" y="1999888"/>
            <a:ext cx="5447211" cy="473975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Executive </a:t>
            </a:r>
            <a:r>
              <a:rPr lang="en-US" sz="1600" dirty="0"/>
              <a:t>Summary </a:t>
            </a:r>
            <a:endParaRPr lang="en-US" sz="1600" dirty="0" smtClean="0"/>
          </a:p>
          <a:p>
            <a:pPr marL="285750" indent="-285750">
              <a:buFont typeface="Arial" panose="020B0604020202020204" pitchFamily="34" charset="0"/>
              <a:buChar char="•"/>
            </a:pPr>
            <a:r>
              <a:rPr lang="en-US" sz="1600" dirty="0" smtClean="0"/>
              <a:t>Science </a:t>
            </a:r>
            <a:r>
              <a:rPr lang="en-US" sz="1600" dirty="0"/>
              <a:t>Drivers </a:t>
            </a:r>
            <a:endParaRPr lang="en-US" sz="1600" dirty="0" smtClean="0"/>
          </a:p>
          <a:p>
            <a:pPr marL="285750" indent="-285750">
              <a:buFont typeface="Arial" panose="020B0604020202020204" pitchFamily="34" charset="0"/>
              <a:buChar char="•"/>
            </a:pPr>
            <a:r>
              <a:rPr lang="en-US" sz="1600" dirty="0" smtClean="0"/>
              <a:t>Community </a:t>
            </a:r>
            <a:r>
              <a:rPr lang="en-US" sz="1600" dirty="0"/>
              <a:t>Needs </a:t>
            </a:r>
            <a:endParaRPr lang="en-US" sz="1600" dirty="0" smtClean="0"/>
          </a:p>
          <a:p>
            <a:pPr marL="285750" indent="-285750">
              <a:buFont typeface="Arial" panose="020B0604020202020204" pitchFamily="34" charset="0"/>
              <a:buChar char="•"/>
            </a:pPr>
            <a:r>
              <a:rPr lang="en-US" sz="1600" dirty="0" smtClean="0"/>
              <a:t>Existing </a:t>
            </a:r>
            <a:r>
              <a:rPr lang="en-US" sz="1600" dirty="0"/>
              <a:t>Work </a:t>
            </a:r>
            <a:endParaRPr lang="en-US" sz="1600" dirty="0" smtClean="0"/>
          </a:p>
          <a:p>
            <a:pPr marL="285750" indent="-285750">
              <a:buFont typeface="Arial" panose="020B0604020202020204" pitchFamily="34" charset="0"/>
              <a:buChar char="•"/>
            </a:pPr>
            <a:r>
              <a:rPr lang="en-US" sz="1600" dirty="0" smtClean="0"/>
              <a:t>Applications</a:t>
            </a:r>
            <a:r>
              <a:rPr lang="en-US" sz="1600" dirty="0"/>
              <a:t>, Design, and Technology </a:t>
            </a:r>
            <a:endParaRPr lang="en-US" sz="1600" dirty="0" smtClean="0"/>
          </a:p>
          <a:p>
            <a:pPr marL="742950" lvl="1" indent="-285750">
              <a:buFont typeface="Arial" panose="020B0604020202020204" pitchFamily="34" charset="0"/>
              <a:buChar char="•"/>
            </a:pPr>
            <a:r>
              <a:rPr lang="en-US" sz="1600" dirty="0" smtClean="0"/>
              <a:t>System-level use-cases</a:t>
            </a:r>
          </a:p>
          <a:p>
            <a:pPr marL="1085850" lvl="2" indent="-171450">
              <a:buFont typeface="Arial" panose="020B0604020202020204" pitchFamily="34" charset="0"/>
              <a:buChar char="•"/>
            </a:pPr>
            <a:r>
              <a:rPr lang="en-US" sz="1400" dirty="0"/>
              <a:t>Sensor-integrated AI </a:t>
            </a:r>
          </a:p>
          <a:p>
            <a:pPr marL="1085850" lvl="2" indent="-171450">
              <a:buFont typeface="Arial" panose="020B0604020202020204" pitchFamily="34" charset="0"/>
              <a:buChar char="•"/>
            </a:pPr>
            <a:r>
              <a:rPr lang="en-US" sz="1400" dirty="0"/>
              <a:t>On-detector data </a:t>
            </a:r>
            <a:r>
              <a:rPr lang="en-US" sz="1400" dirty="0" smtClean="0"/>
              <a:t>concentration</a:t>
            </a:r>
            <a:endParaRPr lang="en-US" dirty="0" smtClean="0"/>
          </a:p>
          <a:p>
            <a:pPr marL="742950" lvl="1" indent="-285750">
              <a:buFont typeface="Arial" panose="020B0604020202020204" pitchFamily="34" charset="0"/>
              <a:buChar char="•"/>
            </a:pPr>
            <a:r>
              <a:rPr lang="en-US" sz="1600" dirty="0" smtClean="0"/>
              <a:t>Efficient </a:t>
            </a:r>
            <a:r>
              <a:rPr lang="en-US" sz="1600" dirty="0"/>
              <a:t>machine learning training and </a:t>
            </a:r>
            <a:r>
              <a:rPr lang="en-US" sz="1600" dirty="0" smtClean="0"/>
              <a:t>implementation</a:t>
            </a:r>
          </a:p>
          <a:p>
            <a:pPr marL="1085850" lvl="2" indent="-171450">
              <a:buFont typeface="Arial" panose="020B0604020202020204" pitchFamily="34" charset="0"/>
              <a:buChar char="•"/>
            </a:pPr>
            <a:r>
              <a:rPr lang="en-US" sz="1400" dirty="0"/>
              <a:t>Reduced precision and compression</a:t>
            </a:r>
          </a:p>
          <a:p>
            <a:pPr marL="1085850" lvl="2" indent="-171450">
              <a:buFont typeface="Arial" panose="020B0604020202020204" pitchFamily="34" charset="0"/>
              <a:buChar char="•"/>
            </a:pPr>
            <a:r>
              <a:rPr lang="en-US" sz="1400" dirty="0"/>
              <a:t>Domain adaptation and transfer </a:t>
            </a:r>
            <a:r>
              <a:rPr lang="en-US" sz="1400" dirty="0" smtClean="0"/>
              <a:t>learning</a:t>
            </a:r>
            <a:endParaRPr lang="en-US" sz="1600" dirty="0" smtClean="0"/>
          </a:p>
          <a:p>
            <a:pPr marL="742950" lvl="1" indent="-285750">
              <a:buFont typeface="Arial" panose="020B0604020202020204" pitchFamily="34" charset="0"/>
              <a:buChar char="•"/>
            </a:pPr>
            <a:r>
              <a:rPr lang="en-US" sz="1600" dirty="0" smtClean="0"/>
              <a:t>AI </a:t>
            </a:r>
            <a:r>
              <a:rPr lang="en-US" sz="1600" dirty="0"/>
              <a:t>co-design tools </a:t>
            </a:r>
            <a:r>
              <a:rPr lang="en-US" sz="1600" dirty="0" smtClean="0"/>
              <a:t>and methodology</a:t>
            </a:r>
          </a:p>
          <a:p>
            <a:pPr marL="1085850" lvl="2" indent="-171450">
              <a:buFont typeface="Arial" panose="020B0604020202020204" pitchFamily="34" charset="0"/>
              <a:buChar char="•"/>
            </a:pPr>
            <a:r>
              <a:rPr lang="en-US" sz="1400" dirty="0"/>
              <a:t>Neural network translation and representation lowering</a:t>
            </a:r>
          </a:p>
          <a:p>
            <a:pPr marL="1085850" lvl="2" indent="-171450">
              <a:buFont typeface="Arial" panose="020B0604020202020204" pitchFamily="34" charset="0"/>
              <a:buChar char="•"/>
            </a:pPr>
            <a:r>
              <a:rPr lang="en-US" sz="1400" dirty="0"/>
              <a:t>Integration, system-on-chip, and </a:t>
            </a:r>
            <a:r>
              <a:rPr lang="en-US" sz="1400" dirty="0" smtClean="0"/>
              <a:t>verification</a:t>
            </a:r>
            <a:endParaRPr lang="en-US" dirty="0" smtClean="0"/>
          </a:p>
          <a:p>
            <a:pPr marL="742950" lvl="1" indent="-285750">
              <a:buFont typeface="Arial" panose="020B0604020202020204" pitchFamily="34" charset="0"/>
              <a:buChar char="•"/>
            </a:pPr>
            <a:r>
              <a:rPr lang="en-US" sz="1600" dirty="0" smtClean="0"/>
              <a:t>Emerging </a:t>
            </a:r>
            <a:r>
              <a:rPr lang="en-US" sz="1600" dirty="0"/>
              <a:t>microelectronics </a:t>
            </a:r>
            <a:r>
              <a:rPr lang="en-US" sz="1600" dirty="0" smtClean="0"/>
              <a:t>technologies</a:t>
            </a:r>
          </a:p>
          <a:p>
            <a:pPr marL="1200150" lvl="2" indent="-285750">
              <a:buFont typeface="Arial" panose="020B0604020202020204" pitchFamily="34" charset="0"/>
              <a:buChar char="•"/>
            </a:pPr>
            <a:r>
              <a:rPr lang="en-US" sz="1400" dirty="0" smtClean="0"/>
              <a:t>Advanced </a:t>
            </a:r>
            <a:r>
              <a:rPr lang="en-US" sz="1400" dirty="0"/>
              <a:t>Geometry </a:t>
            </a:r>
            <a:r>
              <a:rPr lang="en-US" sz="1400" dirty="0" smtClean="0"/>
              <a:t>nodes</a:t>
            </a:r>
          </a:p>
          <a:p>
            <a:pPr marL="1200150" lvl="2" indent="-285750">
              <a:buFont typeface="Arial" panose="020B0604020202020204" pitchFamily="34" charset="0"/>
              <a:buChar char="•"/>
            </a:pPr>
            <a:r>
              <a:rPr lang="en-US" sz="1400" dirty="0" smtClean="0"/>
              <a:t>Beyond </a:t>
            </a:r>
            <a:r>
              <a:rPr lang="en-US" sz="1400" dirty="0"/>
              <a:t>CMOS</a:t>
            </a:r>
          </a:p>
          <a:p>
            <a:pPr marL="1200150" lvl="2" indent="-28575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393113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35"/>
            <a:ext cx="11049000" cy="1325563"/>
          </a:xfrm>
        </p:spPr>
        <p:txBody>
          <a:bodyPr>
            <a:normAutofit/>
          </a:bodyPr>
          <a:lstStyle/>
          <a:p>
            <a:r>
              <a:rPr lang="en-US" sz="4000" dirty="0" smtClean="0"/>
              <a:t>WP7: </a:t>
            </a:r>
            <a:r>
              <a:rPr lang="en-US" sz="4000" dirty="0" err="1" smtClean="0"/>
              <a:t>Cryoelectronics</a:t>
            </a:r>
            <a:endParaRPr lang="en-US" sz="4000" dirty="0"/>
          </a:p>
        </p:txBody>
      </p:sp>
      <p:sp>
        <p:nvSpPr>
          <p:cNvPr id="4" name="Slide Number Placeholder 3"/>
          <p:cNvSpPr>
            <a:spLocks noGrp="1"/>
          </p:cNvSpPr>
          <p:nvPr>
            <p:ph type="sldNum" sz="quarter" idx="4294967295"/>
          </p:nvPr>
        </p:nvSpPr>
        <p:spPr>
          <a:xfrm>
            <a:off x="11188014" y="6316595"/>
            <a:ext cx="432486" cy="365125"/>
          </a:xfrm>
          <a:prstGeom prst="rect">
            <a:avLst/>
          </a:prstGeom>
        </p:spPr>
        <p:txBody>
          <a:bodyPr/>
          <a:lstStyle/>
          <a:p>
            <a:fld id="{933A556B-7C63-244D-9B7C-B0EA8042B330}" type="slidenum">
              <a:rPr lang="en-US" smtClean="0"/>
              <a:pPr/>
              <a:t>9</a:t>
            </a:fld>
            <a:endParaRPr lang="en-US" sz="1000" dirty="0"/>
          </a:p>
        </p:txBody>
      </p:sp>
      <p:pic>
        <p:nvPicPr>
          <p:cNvPr id="9" name="Picture 8"/>
          <p:cNvPicPr>
            <a:picLocks noChangeAspect="1"/>
          </p:cNvPicPr>
          <p:nvPr/>
        </p:nvPicPr>
        <p:blipFill rotWithShape="1">
          <a:blip r:embed="rId3"/>
          <a:srcRect l="52929" t="14857" r="8500" b="3618"/>
          <a:stretch/>
        </p:blipFill>
        <p:spPr>
          <a:xfrm>
            <a:off x="571500" y="1090816"/>
            <a:ext cx="4702630" cy="5590904"/>
          </a:xfrm>
          <a:prstGeom prst="rect">
            <a:avLst/>
          </a:prstGeom>
        </p:spPr>
      </p:pic>
      <p:sp>
        <p:nvSpPr>
          <p:cNvPr id="10" name="TextBox 9"/>
          <p:cNvSpPr txBox="1"/>
          <p:nvPr/>
        </p:nvSpPr>
        <p:spPr>
          <a:xfrm>
            <a:off x="5865223" y="1624110"/>
            <a:ext cx="5447211" cy="5016758"/>
          </a:xfrm>
          <a:prstGeom prst="rect">
            <a:avLst/>
          </a:prstGeom>
          <a:noFill/>
        </p:spPr>
        <p:txBody>
          <a:bodyPr wrap="square" rtlCol="0">
            <a:spAutoFit/>
          </a:bodyPr>
          <a:lstStyle/>
          <a:p>
            <a:pPr marL="285750" indent="-285750">
              <a:buFont typeface="Arial" panose="020B0604020202020204" pitchFamily="34" charset="0"/>
              <a:buChar char="•"/>
            </a:pPr>
            <a:r>
              <a:rPr lang="en-US" sz="1600" dirty="0"/>
              <a:t>Deep Cryogenic </a:t>
            </a:r>
            <a:r>
              <a:rPr lang="en-US" sz="1600" dirty="0" smtClean="0"/>
              <a:t>Electronics</a:t>
            </a:r>
          </a:p>
          <a:p>
            <a:pPr marL="742950" lvl="1" indent="-285750">
              <a:buFont typeface="Arial" panose="020B0604020202020204" pitchFamily="34" charset="0"/>
              <a:buChar char="•"/>
            </a:pPr>
            <a:r>
              <a:rPr lang="en-US" sz="1600" dirty="0" smtClean="0"/>
              <a:t>Qubit </a:t>
            </a:r>
            <a:r>
              <a:rPr lang="en-US" sz="1600" dirty="0"/>
              <a:t>Readout and </a:t>
            </a:r>
            <a:r>
              <a:rPr lang="en-US" sz="1600" dirty="0" smtClean="0"/>
              <a:t>Control</a:t>
            </a:r>
          </a:p>
          <a:p>
            <a:pPr marL="1200150" lvl="2" indent="-285750">
              <a:buFont typeface="Arial" panose="020B0604020202020204" pitchFamily="34" charset="0"/>
              <a:buChar char="•"/>
            </a:pPr>
            <a:r>
              <a:rPr lang="en-US" sz="1600" dirty="0" smtClean="0"/>
              <a:t>Readout </a:t>
            </a:r>
            <a:r>
              <a:rPr lang="en-US" sz="1600" dirty="0"/>
              <a:t>and Control for Ion Traps Based Qubits</a:t>
            </a:r>
          </a:p>
          <a:p>
            <a:pPr marL="742950" lvl="1" indent="-285750">
              <a:buFont typeface="Arial" panose="020B0604020202020204" pitchFamily="34" charset="0"/>
              <a:buChar char="•"/>
            </a:pPr>
            <a:r>
              <a:rPr lang="en-US" sz="1600" dirty="0"/>
              <a:t>Readout and Control for Superconducting </a:t>
            </a:r>
            <a:r>
              <a:rPr lang="en-US" sz="1600" dirty="0" smtClean="0"/>
              <a:t>Qubits</a:t>
            </a:r>
          </a:p>
          <a:p>
            <a:pPr marL="742950" lvl="1" indent="-285750">
              <a:buFont typeface="Arial" panose="020B0604020202020204" pitchFamily="34" charset="0"/>
              <a:buChar char="•"/>
            </a:pPr>
            <a:r>
              <a:rPr lang="en-US" sz="1600" dirty="0"/>
              <a:t>Quantum sensor </a:t>
            </a:r>
            <a:r>
              <a:rPr lang="en-US" sz="1600" dirty="0" smtClean="0"/>
              <a:t>readout</a:t>
            </a:r>
          </a:p>
          <a:p>
            <a:pPr marL="742950" lvl="1" indent="-285750">
              <a:buFont typeface="Arial" panose="020B0604020202020204" pitchFamily="34" charset="0"/>
              <a:buChar char="•"/>
            </a:pPr>
            <a:r>
              <a:rPr lang="en-US" sz="1600" dirty="0"/>
              <a:t>Readout ASICs on CMOS 22 nm </a:t>
            </a:r>
            <a:r>
              <a:rPr lang="en-US" sz="1600" dirty="0" smtClean="0"/>
              <a:t>FDSOI</a:t>
            </a:r>
            <a:endParaRPr lang="en-US" sz="1600" dirty="0"/>
          </a:p>
          <a:p>
            <a:pPr marL="285750" indent="-285750">
              <a:buFont typeface="Arial" panose="020B0604020202020204" pitchFamily="34" charset="0"/>
              <a:buChar char="•"/>
            </a:pPr>
            <a:r>
              <a:rPr lang="en-US" sz="1600" dirty="0" smtClean="0"/>
              <a:t>Neutrino</a:t>
            </a:r>
          </a:p>
          <a:p>
            <a:pPr marL="742950" lvl="1" indent="-285750">
              <a:buFont typeface="Arial" panose="020B0604020202020204" pitchFamily="34" charset="0"/>
              <a:buChar char="•"/>
            </a:pPr>
            <a:r>
              <a:rPr lang="en-US" sz="1600" dirty="0" err="1" smtClean="0"/>
              <a:t>Wireplane</a:t>
            </a:r>
            <a:r>
              <a:rPr lang="en-US" sz="1600" dirty="0" smtClean="0"/>
              <a:t>-Based </a:t>
            </a:r>
            <a:r>
              <a:rPr lang="en-US" sz="1600" dirty="0"/>
              <a:t>Readout of </a:t>
            </a:r>
            <a:r>
              <a:rPr lang="en-US" sz="1600" dirty="0" err="1"/>
              <a:t>LAr</a:t>
            </a:r>
            <a:r>
              <a:rPr lang="en-US" sz="1600" dirty="0"/>
              <a:t> </a:t>
            </a:r>
            <a:r>
              <a:rPr lang="en-US" sz="1600" dirty="0" smtClean="0"/>
              <a:t>TPCs</a:t>
            </a:r>
          </a:p>
          <a:p>
            <a:pPr marL="742950" lvl="1" indent="-285750">
              <a:buFont typeface="Arial" panose="020B0604020202020204" pitchFamily="34" charset="0"/>
              <a:buChar char="•"/>
            </a:pPr>
            <a:r>
              <a:rPr lang="en-US" sz="1600" dirty="0"/>
              <a:t>Pixelated Readout of </a:t>
            </a:r>
            <a:r>
              <a:rPr lang="en-US" sz="1600" dirty="0" err="1"/>
              <a:t>LAr</a:t>
            </a:r>
            <a:r>
              <a:rPr lang="en-US" sz="1600" dirty="0"/>
              <a:t> </a:t>
            </a:r>
            <a:r>
              <a:rPr lang="en-US" sz="1600" dirty="0" smtClean="0"/>
              <a:t>TPCs</a:t>
            </a:r>
          </a:p>
          <a:p>
            <a:pPr marL="1200150" lvl="2" indent="-285750">
              <a:buFont typeface="Arial" panose="020B0604020202020204" pitchFamily="34" charset="0"/>
              <a:buChar char="•"/>
            </a:pPr>
            <a:r>
              <a:rPr lang="en-US" sz="1600" dirty="0" err="1"/>
              <a:t>Qpix</a:t>
            </a:r>
            <a:r>
              <a:rPr lang="en-US" sz="1600" dirty="0"/>
              <a:t> - 65 nm </a:t>
            </a:r>
            <a:r>
              <a:rPr lang="en-US" sz="1600" dirty="0" smtClean="0"/>
              <a:t>readout</a:t>
            </a:r>
            <a:endParaRPr lang="en-US" sz="1600" dirty="0"/>
          </a:p>
          <a:p>
            <a:pPr marL="742950" lvl="1" indent="-285750">
              <a:buFont typeface="Arial" panose="020B0604020202020204" pitchFamily="34" charset="0"/>
              <a:buChar char="•"/>
            </a:pPr>
            <a:r>
              <a:rPr lang="en-US" sz="1600" dirty="0" smtClean="0"/>
              <a:t>A </a:t>
            </a:r>
            <a:r>
              <a:rPr lang="en-US" sz="1600" dirty="0"/>
              <a:t>System-on-Chip for Charge Readout in the </a:t>
            </a:r>
            <a:r>
              <a:rPr lang="en-US" sz="1600" dirty="0" err="1"/>
              <a:t>nEXO</a:t>
            </a:r>
            <a:r>
              <a:rPr lang="en-US" sz="1600" dirty="0"/>
              <a:t> </a:t>
            </a:r>
            <a:r>
              <a:rPr lang="en-US" sz="1600" dirty="0" smtClean="0"/>
              <a:t>Experiment</a:t>
            </a:r>
          </a:p>
          <a:p>
            <a:pPr marL="742950" lvl="1" indent="-285750">
              <a:buFont typeface="Arial" panose="020B0604020202020204" pitchFamily="34" charset="0"/>
              <a:buChar char="•"/>
            </a:pPr>
            <a:r>
              <a:rPr lang="en-US" sz="1600" dirty="0"/>
              <a:t>Collaborative Development of Scalable Pixelated Detector </a:t>
            </a:r>
            <a:r>
              <a:rPr lang="en-US" sz="1600" dirty="0" smtClean="0"/>
              <a:t>System</a:t>
            </a:r>
          </a:p>
          <a:p>
            <a:pPr marL="742950" lvl="1" indent="-285750">
              <a:buFont typeface="Arial" panose="020B0604020202020204" pitchFamily="34" charset="0"/>
              <a:buChar char="•"/>
            </a:pPr>
            <a:r>
              <a:rPr lang="en-US" sz="1600" dirty="0"/>
              <a:t>Dual Scale Charge Readout for fine grained readout of liquid noble</a:t>
            </a:r>
            <a:br>
              <a:rPr lang="en-US" sz="1600" dirty="0"/>
            </a:br>
            <a:r>
              <a:rPr lang="en-US" sz="1600" dirty="0" smtClean="0"/>
              <a:t>TPCs</a:t>
            </a:r>
          </a:p>
          <a:p>
            <a:pPr marL="285750" indent="-285750">
              <a:buFont typeface="Arial" panose="020B0604020202020204" pitchFamily="34" charset="0"/>
              <a:buChar char="•"/>
            </a:pPr>
            <a:r>
              <a:rPr lang="en-US" sz="1600" dirty="0" smtClean="0"/>
              <a:t>Other </a:t>
            </a:r>
            <a:r>
              <a:rPr lang="en-US" sz="1600" dirty="0"/>
              <a:t>rare </a:t>
            </a:r>
            <a:r>
              <a:rPr lang="en-US" sz="1600" dirty="0" smtClean="0"/>
              <a:t>searches</a:t>
            </a:r>
          </a:p>
          <a:p>
            <a:pPr marL="742950" lvl="1" indent="-285750">
              <a:buFont typeface="Arial" panose="020B0604020202020204" pitchFamily="34" charset="0"/>
              <a:buChar char="•"/>
            </a:pPr>
            <a:r>
              <a:rPr lang="en-US" sz="1600" dirty="0" smtClean="0"/>
              <a:t>Dark </a:t>
            </a:r>
            <a:r>
              <a:rPr lang="en-US" sz="1600" dirty="0"/>
              <a:t>Matter</a:t>
            </a:r>
          </a:p>
        </p:txBody>
      </p:sp>
    </p:spTree>
    <p:extLst>
      <p:ext uri="{BB962C8B-B14F-4D97-AF65-F5344CB8AC3E}">
        <p14:creationId xmlns:p14="http://schemas.microsoft.com/office/powerpoint/2010/main" val="4036036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1967</TotalTime>
  <Words>1040</Words>
  <Application>Microsoft Office PowerPoint</Application>
  <PresentationFormat>Widescreen</PresentationFormat>
  <Paragraphs>247</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Mesh</vt:lpstr>
      <vt:lpstr>Instrumentation Frontier</vt:lpstr>
      <vt:lpstr>Electronics / ASICs</vt:lpstr>
      <vt:lpstr>Cross Cutting and System Integration</vt:lpstr>
      <vt:lpstr>WP1: Enabling Capabilities</vt:lpstr>
      <vt:lpstr>WP2: Readout for Calorimetry</vt:lpstr>
      <vt:lpstr>WP4: Electronics for Fast Timing</vt:lpstr>
      <vt:lpstr>WP5: Optical links</vt:lpstr>
      <vt:lpstr>WP6: AI/ML on-detector electronics</vt:lpstr>
      <vt:lpstr>WP7: Cryoelectronics</vt:lpstr>
      <vt:lpstr>WP8: RF Electronics</vt:lpstr>
      <vt:lpstr>Takeaways</vt:lpstr>
      <vt:lpstr>SOME remarks</vt:lpstr>
      <vt:lpstr>A long journey: from the Basic Research Needs for High Energy Physics Detector Research and Development</vt:lpstr>
      <vt:lpstr>Readout and ASICs</vt:lpstr>
      <vt:lpstr>What’s next?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Instrumentation Frontier</dc:title>
  <dc:creator>gabriella</dc:creator>
  <cp:lastModifiedBy>gabriella</cp:lastModifiedBy>
  <cp:revision>7</cp:revision>
  <dcterms:created xsi:type="dcterms:W3CDTF">2022-07-20T04:04:09Z</dcterms:created>
  <dcterms:modified xsi:type="dcterms:W3CDTF">2022-07-21T12:51:44Z</dcterms:modified>
</cp:coreProperties>
</file>