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14"/>
  </p:notesMasterIdLst>
  <p:sldIdLst>
    <p:sldId id="261" r:id="rId2"/>
    <p:sldId id="272" r:id="rId3"/>
    <p:sldId id="273" r:id="rId4"/>
    <p:sldId id="274" r:id="rId5"/>
    <p:sldId id="284" r:id="rId6"/>
    <p:sldId id="275" r:id="rId7"/>
    <p:sldId id="276" r:id="rId8"/>
    <p:sldId id="281" r:id="rId9"/>
    <p:sldId id="283" r:id="rId10"/>
    <p:sldId id="285" r:id="rId11"/>
    <p:sldId id="280" r:id="rId12"/>
    <p:sldId id="27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81"/>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E65FAC-E498-0C44-A4AA-B0D292F99FFA}" type="datetimeFigureOut">
              <a:rPr lang="en-US" smtClean="0"/>
              <a:t>7/23/22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9B67F-8358-7249-BAC1-412787C789AB}" type="slidenum">
              <a:rPr lang="en-US" smtClean="0"/>
              <a:t>‹#›</a:t>
            </a:fld>
            <a:endParaRPr lang="en-US"/>
          </a:p>
        </p:txBody>
      </p:sp>
    </p:spTree>
    <p:extLst>
      <p:ext uri="{BB962C8B-B14F-4D97-AF65-F5344CB8AC3E}">
        <p14:creationId xmlns:p14="http://schemas.microsoft.com/office/powerpoint/2010/main" val="2532865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7/23/22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89026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7/23/22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4785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7/23/22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59721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311035"/>
            <a:ext cx="11687174" cy="702305"/>
          </a:xfrm>
        </p:spPr>
        <p:txBody>
          <a:bodyPr/>
          <a:lstStyle>
            <a:lvl1pPr>
              <a:defRPr>
                <a:solidFill>
                  <a:schemeClr val="bg2">
                    <a:lumMod val="25000"/>
                  </a:schemeClr>
                </a:solidFill>
              </a:defRPr>
            </a:lvl1pPr>
          </a:lstStyle>
          <a:p>
            <a:r>
              <a:rPr lang="en-US" dirty="0"/>
              <a:t>Click to edit Master title style</a:t>
            </a:r>
          </a:p>
        </p:txBody>
      </p:sp>
      <p:sp>
        <p:nvSpPr>
          <p:cNvPr id="3" name="Content Placeholder 2"/>
          <p:cNvSpPr>
            <a:spLocks noGrp="1"/>
          </p:cNvSpPr>
          <p:nvPr>
            <p:ph idx="1"/>
          </p:nvPr>
        </p:nvSpPr>
        <p:spPr>
          <a:xfrm>
            <a:off x="228601" y="1200150"/>
            <a:ext cx="11687174" cy="4914899"/>
          </a:xfrm>
          <a:effectLst>
            <a:outerShdw blurRad="50800" dist="50800" dir="5400000" sx="34000" sy="34000" algn="ctr" rotWithShape="0">
              <a:schemeClr val="bg2">
                <a:lumMod val="25000"/>
                <a:alpha val="43000"/>
              </a:schemeClr>
            </a:outerShdw>
          </a:effectLst>
        </p:spPr>
        <p:txBody>
          <a:bodyPr>
            <a:noAutofit/>
          </a:bodyPr>
          <a:lstStyle>
            <a:lvl1pPr>
              <a:defRPr>
                <a:effectLst>
                  <a:outerShdw dist="50800" sx="1000" sy="1000" algn="ctr" rotWithShape="0">
                    <a:srgbClr val="000000"/>
                  </a:outerShdw>
                </a:effectLst>
              </a:defRPr>
            </a:lvl1pPr>
            <a:lvl2pPr>
              <a:defRPr>
                <a:effectLst>
                  <a:outerShdw dist="50800" sx="1000" sy="1000" algn="ctr" rotWithShape="0">
                    <a:srgbClr val="000000"/>
                  </a:outerShdw>
                </a:effectLst>
              </a:defRPr>
            </a:lvl2pPr>
            <a:lvl3pPr>
              <a:defRPr>
                <a:effectLst>
                  <a:outerShdw dist="50800" sx="1000" sy="1000" algn="ctr" rotWithShape="0">
                    <a:srgbClr val="000000"/>
                  </a:outerShdw>
                </a:effectLst>
              </a:defRPr>
            </a:lvl3pPr>
            <a:lvl4pPr>
              <a:defRPr>
                <a:effectLst>
                  <a:outerShdw dist="50800" sx="1000" sy="1000" algn="ctr" rotWithShape="0">
                    <a:srgbClr val="000000"/>
                  </a:outerShdw>
                </a:effectLst>
              </a:defRPr>
            </a:lvl4pPr>
            <a:lvl5pPr>
              <a:defRPr>
                <a:effectLst>
                  <a:outerShdw dist="50800" sx="1000" sy="1000" algn="ctr" rotWithShape="0">
                    <a:srgbClr val="000000"/>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1007D38D-3991-DE43-AA98-34C8A23D1DB4}"/>
              </a:ext>
            </a:extLst>
          </p:cNvPr>
          <p:cNvSpPr/>
          <p:nvPr userDrawn="1"/>
        </p:nvSpPr>
        <p:spPr>
          <a:xfrm>
            <a:off x="961171" y="6488668"/>
            <a:ext cx="4317785" cy="369332"/>
          </a:xfrm>
          <a:prstGeom prst="rect">
            <a:avLst/>
          </a:prstGeom>
        </p:spPr>
        <p:txBody>
          <a:bodyPr wrap="none">
            <a:spAutoFit/>
          </a:bodyPr>
          <a:lstStyle/>
          <a:p>
            <a:r>
              <a:rPr lang="en-US" sz="1800" dirty="0">
                <a:solidFill>
                  <a:schemeClr val="bg1"/>
                </a:solidFill>
              </a:rPr>
              <a:t>QST⇤⇥HEP Intersections July 23, 2022</a:t>
            </a:r>
            <a:endParaRPr lang="en-US" dirty="0">
              <a:solidFill>
                <a:schemeClr val="bg1"/>
              </a:solidFill>
            </a:endParaRPr>
          </a:p>
        </p:txBody>
      </p:sp>
      <p:pic>
        <p:nvPicPr>
          <p:cNvPr id="10" name="Picture 2" descr="Snowmass21">
            <a:extLst>
              <a:ext uri="{FF2B5EF4-FFF2-40B4-BE49-F238E27FC236}">
                <a16:creationId xmlns:a16="http://schemas.microsoft.com/office/drawing/2014/main" id="{9962FE7B-4142-5948-8DD5-5B20BD3D7C60}"/>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511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332231" y="6405333"/>
            <a:ext cx="583544"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eattle Snowmass Summer Meeting 2022">
            <a:extLst>
              <a:ext uri="{FF2B5EF4-FFF2-40B4-BE49-F238E27FC236}">
                <a16:creationId xmlns:a16="http://schemas.microsoft.com/office/drawing/2014/main" id="{16B33B43-AA6D-AC49-826F-AF8A09F36188}"/>
              </a:ext>
            </a:extLst>
          </p:cNvPr>
          <p:cNvPicPr>
            <a:picLocks noChangeAspect="1" noChangeArrowheads="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136029" y="6410054"/>
            <a:ext cx="1196202" cy="364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96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7/23/22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45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7/23/22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5608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7/23/22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37842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7/23/22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2594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7/23/22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0338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7/23/22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43514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7/23/22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223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66800" y="125737"/>
            <a:ext cx="10058400" cy="86317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375569"/>
            <a:ext cx="10058400" cy="410686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7/23/22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4065650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hf sldNum="0" hdr="0" ftr="0" dt="0"/>
  <p:txStyles>
    <p:titleStyle>
      <a:lvl1pPr algn="l" defTabSz="914400" rtl="0" eaLnBrk="1" latinLnBrk="0" hangingPunct="1">
        <a:lnSpc>
          <a:spcPct val="90000"/>
        </a:lnSpc>
        <a:spcBef>
          <a:spcPct val="0"/>
        </a:spcBef>
        <a:buNone/>
        <a:defRPr sz="47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9EDA-2EFB-7944-A093-A7A1153C79BF}"/>
              </a:ext>
            </a:extLst>
          </p:cNvPr>
          <p:cNvSpPr>
            <a:spLocks noGrp="1"/>
          </p:cNvSpPr>
          <p:nvPr>
            <p:ph type="title"/>
          </p:nvPr>
        </p:nvSpPr>
        <p:spPr/>
        <p:txBody>
          <a:bodyPr>
            <a:normAutofit fontScale="90000"/>
          </a:bodyPr>
          <a:lstStyle/>
          <a:p>
            <a:r>
              <a:rPr lang="en-US" dirty="0">
                <a:solidFill>
                  <a:srgbClr val="0070C0"/>
                </a:solidFill>
              </a:rPr>
              <a:t>HEP/QST Landscape: Foundations</a:t>
            </a:r>
          </a:p>
        </p:txBody>
      </p:sp>
      <p:sp>
        <p:nvSpPr>
          <p:cNvPr id="3" name="Content Placeholder 2">
            <a:extLst>
              <a:ext uri="{FF2B5EF4-FFF2-40B4-BE49-F238E27FC236}">
                <a16:creationId xmlns:a16="http://schemas.microsoft.com/office/drawing/2014/main" id="{6888B59F-4E34-934E-86F6-7EF4BCD37ED9}"/>
              </a:ext>
            </a:extLst>
          </p:cNvPr>
          <p:cNvSpPr>
            <a:spLocks noGrp="1"/>
          </p:cNvSpPr>
          <p:nvPr>
            <p:ph idx="1"/>
          </p:nvPr>
        </p:nvSpPr>
        <p:spPr>
          <a:xfrm>
            <a:off x="228601" y="1200150"/>
            <a:ext cx="10933042" cy="4914899"/>
          </a:xfrm>
        </p:spPr>
        <p:txBody>
          <a:bodyPr/>
          <a:lstStyle/>
          <a:p>
            <a:r>
              <a:rPr lang="en-US" dirty="0"/>
              <a:t>The origins of quantum science &amp; technology arose from scientists confronting challenges in particle physics/gravity: </a:t>
            </a:r>
          </a:p>
          <a:p>
            <a:pPr>
              <a:buClr>
                <a:schemeClr val="tx1"/>
              </a:buClr>
              <a:buFont typeface="Arial" panose="020B0604020202020204" pitchFamily="34" charset="0"/>
              <a:buChar char="•"/>
            </a:pPr>
            <a:r>
              <a:rPr lang="en-US" dirty="0"/>
              <a:t> quantum computing/simulation (Feynman 1981)</a:t>
            </a:r>
          </a:p>
          <a:p>
            <a:pPr>
              <a:buClr>
                <a:schemeClr val="tx1"/>
              </a:buClr>
              <a:buFont typeface="Arial" panose="020B0604020202020204" pitchFamily="34" charset="0"/>
              <a:buChar char="•"/>
            </a:pPr>
            <a:r>
              <a:rPr lang="en-US" dirty="0"/>
              <a:t> quantum sensors/metrology  (Heisenberg 1927, Caves 1981)</a:t>
            </a:r>
          </a:p>
          <a:p>
            <a:pPr>
              <a:buClr>
                <a:schemeClr val="tx1"/>
              </a:buClr>
              <a:buFont typeface="Arial" panose="020B0604020202020204" pitchFamily="34" charset="0"/>
              <a:buChar char="•"/>
            </a:pPr>
            <a:r>
              <a:rPr lang="en-US" dirty="0"/>
              <a:t> quantum communications/entanglement (Einstein-Podolsky-Rosen, 1935, Hawking 1976)</a:t>
            </a:r>
          </a:p>
          <a:p>
            <a:pPr marL="0" indent="0">
              <a:buNone/>
            </a:pPr>
            <a:r>
              <a:rPr lang="en-US" dirty="0">
                <a:solidFill>
                  <a:srgbClr val="0070C0"/>
                </a:solidFill>
              </a:rPr>
              <a:t>The HEP community continues to have large footprint on the intellectual high ground of QST, because it underlies the foundational questions of our science (see talk by Geoff </a:t>
            </a:r>
            <a:r>
              <a:rPr lang="en-US" dirty="0" err="1">
                <a:solidFill>
                  <a:srgbClr val="0070C0"/>
                </a:solidFill>
              </a:rPr>
              <a:t>Penington</a:t>
            </a:r>
            <a:r>
              <a:rPr lang="en-US" dirty="0">
                <a:solidFill>
                  <a:srgbClr val="0070C0"/>
                </a:solidFill>
              </a:rPr>
              <a:t>)</a:t>
            </a:r>
          </a:p>
          <a:p>
            <a:endParaRPr lang="en-US" dirty="0"/>
          </a:p>
          <a:p>
            <a:endParaRPr lang="en-US" dirty="0"/>
          </a:p>
        </p:txBody>
      </p:sp>
      <p:sp>
        <p:nvSpPr>
          <p:cNvPr id="4" name="TextBox 3">
            <a:extLst>
              <a:ext uri="{FF2B5EF4-FFF2-40B4-BE49-F238E27FC236}">
                <a16:creationId xmlns:a16="http://schemas.microsoft.com/office/drawing/2014/main" id="{CC37BC52-0394-7941-AFA4-39927017F3B8}"/>
              </a:ext>
            </a:extLst>
          </p:cNvPr>
          <p:cNvSpPr txBox="1"/>
          <p:nvPr/>
        </p:nvSpPr>
        <p:spPr>
          <a:xfrm>
            <a:off x="5277681" y="6472589"/>
            <a:ext cx="2405270" cy="369332"/>
          </a:xfrm>
          <a:prstGeom prst="rect">
            <a:avLst/>
          </a:prstGeom>
          <a:noFill/>
        </p:spPr>
        <p:txBody>
          <a:bodyPr wrap="square" rtlCol="0">
            <a:spAutoFit/>
          </a:bodyPr>
          <a:lstStyle/>
          <a:p>
            <a:r>
              <a:rPr lang="en-US" dirty="0">
                <a:solidFill>
                  <a:schemeClr val="bg1"/>
                </a:solidFill>
              </a:rPr>
              <a:t>J. Lykken (Fermilab)</a:t>
            </a:r>
          </a:p>
        </p:txBody>
      </p:sp>
      <p:pic>
        <p:nvPicPr>
          <p:cNvPr id="5" name="Picture 4">
            <a:extLst>
              <a:ext uri="{FF2B5EF4-FFF2-40B4-BE49-F238E27FC236}">
                <a16:creationId xmlns:a16="http://schemas.microsoft.com/office/drawing/2014/main" id="{1CA5EBCD-3036-8A4B-A2A0-BD041047A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436" y="4481550"/>
            <a:ext cx="1990076" cy="1812269"/>
          </a:xfrm>
          <a:prstGeom prst="rect">
            <a:avLst/>
          </a:prstGeom>
        </p:spPr>
      </p:pic>
      <p:pic>
        <p:nvPicPr>
          <p:cNvPr id="7" name="Picture 6">
            <a:extLst>
              <a:ext uri="{FF2B5EF4-FFF2-40B4-BE49-F238E27FC236}">
                <a16:creationId xmlns:a16="http://schemas.microsoft.com/office/drawing/2014/main" id="{75C34A34-2828-6E4C-AE1D-441EA73A7820}"/>
              </a:ext>
            </a:extLst>
          </p:cNvPr>
          <p:cNvPicPr>
            <a:picLocks noChangeAspect="1"/>
          </p:cNvPicPr>
          <p:nvPr/>
        </p:nvPicPr>
        <p:blipFill>
          <a:blip r:embed="rId3"/>
          <a:stretch>
            <a:fillRect/>
          </a:stretch>
        </p:blipFill>
        <p:spPr>
          <a:xfrm>
            <a:off x="4383018" y="4420786"/>
            <a:ext cx="2624207" cy="1949875"/>
          </a:xfrm>
          <a:prstGeom prst="rect">
            <a:avLst/>
          </a:prstGeom>
        </p:spPr>
      </p:pic>
      <p:pic>
        <p:nvPicPr>
          <p:cNvPr id="10" name="Picture 9">
            <a:extLst>
              <a:ext uri="{FF2B5EF4-FFF2-40B4-BE49-F238E27FC236}">
                <a16:creationId xmlns:a16="http://schemas.microsoft.com/office/drawing/2014/main" id="{1EA68AD4-2FDF-C842-B88E-61C7D9EC3C37}"/>
              </a:ext>
            </a:extLst>
          </p:cNvPr>
          <p:cNvPicPr>
            <a:picLocks noChangeAspect="1"/>
          </p:cNvPicPr>
          <p:nvPr/>
        </p:nvPicPr>
        <p:blipFill>
          <a:blip r:embed="rId4"/>
          <a:stretch>
            <a:fillRect/>
          </a:stretch>
        </p:blipFill>
        <p:spPr>
          <a:xfrm>
            <a:off x="7682951" y="4582732"/>
            <a:ext cx="2405270" cy="1787929"/>
          </a:xfrm>
          <a:prstGeom prst="rect">
            <a:avLst/>
          </a:prstGeom>
        </p:spPr>
      </p:pic>
    </p:spTree>
    <p:extLst>
      <p:ext uri="{BB962C8B-B14F-4D97-AF65-F5344CB8AC3E}">
        <p14:creationId xmlns:p14="http://schemas.microsoft.com/office/powerpoint/2010/main" val="2160592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9EDA-2EFB-7944-A093-A7A1153C79BF}"/>
              </a:ext>
            </a:extLst>
          </p:cNvPr>
          <p:cNvSpPr>
            <a:spLocks noGrp="1"/>
          </p:cNvSpPr>
          <p:nvPr>
            <p:ph type="title"/>
          </p:nvPr>
        </p:nvSpPr>
        <p:spPr/>
        <p:txBody>
          <a:bodyPr>
            <a:normAutofit fontScale="90000"/>
          </a:bodyPr>
          <a:lstStyle/>
          <a:p>
            <a:r>
              <a:rPr lang="en-US" dirty="0">
                <a:solidFill>
                  <a:srgbClr val="0070C0"/>
                </a:solidFill>
              </a:rPr>
              <a:t>Snowmass whitepapers: quantum networks</a:t>
            </a:r>
          </a:p>
        </p:txBody>
      </p:sp>
      <p:sp>
        <p:nvSpPr>
          <p:cNvPr id="3" name="Content Placeholder 2">
            <a:extLst>
              <a:ext uri="{FF2B5EF4-FFF2-40B4-BE49-F238E27FC236}">
                <a16:creationId xmlns:a16="http://schemas.microsoft.com/office/drawing/2014/main" id="{6888B59F-4E34-934E-86F6-7EF4BCD37ED9}"/>
              </a:ext>
            </a:extLst>
          </p:cNvPr>
          <p:cNvSpPr>
            <a:spLocks noGrp="1"/>
          </p:cNvSpPr>
          <p:nvPr>
            <p:ph idx="1"/>
          </p:nvPr>
        </p:nvSpPr>
        <p:spPr>
          <a:xfrm>
            <a:off x="276226" y="1013341"/>
            <a:ext cx="8152158" cy="2415660"/>
          </a:xfrm>
        </p:spPr>
        <p:txBody>
          <a:bodyPr/>
          <a:lstStyle/>
          <a:p>
            <a:pPr>
              <a:spcBef>
                <a:spcPts val="0"/>
              </a:spcBef>
              <a:spcAft>
                <a:spcPts val="0"/>
              </a:spcAft>
            </a:pPr>
            <a:r>
              <a:rPr lang="en-US" dirty="0">
                <a:effectLst/>
              </a:rPr>
              <a:t>“Quantum Networks for High Energy Physics” arXiv:2203.16979 </a:t>
            </a:r>
          </a:p>
          <a:p>
            <a:pPr>
              <a:spcBef>
                <a:spcPts val="0"/>
              </a:spcBef>
              <a:spcAft>
                <a:spcPts val="0"/>
              </a:spcAft>
            </a:pPr>
            <a:endParaRPr lang="en-US" dirty="0">
              <a:solidFill>
                <a:srgbClr val="0070C0"/>
              </a:solidFill>
              <a:effectLst/>
            </a:endParaRPr>
          </a:p>
          <a:p>
            <a:pPr>
              <a:spcBef>
                <a:spcPts val="0"/>
              </a:spcBef>
              <a:spcAft>
                <a:spcPts val="0"/>
              </a:spcAft>
            </a:pPr>
            <a:r>
              <a:rPr lang="en-US" dirty="0">
                <a:solidFill>
                  <a:srgbClr val="0070C0"/>
                </a:solidFill>
              </a:rPr>
              <a:t>Quantum Networks for HEP: </a:t>
            </a:r>
            <a:r>
              <a:rPr lang="en-US" dirty="0">
                <a:solidFill>
                  <a:schemeClr val="tx2"/>
                </a:solidFill>
              </a:rPr>
              <a:t>Quantum networks of quantum sensors or clocks, quantum telescopes</a:t>
            </a:r>
          </a:p>
          <a:p>
            <a:r>
              <a:rPr lang="en-US" dirty="0">
                <a:solidFill>
                  <a:srgbClr val="0070C0"/>
                </a:solidFill>
              </a:rPr>
              <a:t>HEP for Quantum Networks: </a:t>
            </a:r>
            <a:r>
              <a:rPr lang="en-US" dirty="0">
                <a:solidFill>
                  <a:schemeClr val="tx2"/>
                </a:solidFill>
              </a:rPr>
              <a:t>HEP knows how to do                             real time picosecond time synchronization, </a:t>
            </a:r>
            <a:r>
              <a:rPr lang="en-US" dirty="0" err="1">
                <a:solidFill>
                  <a:schemeClr val="tx2"/>
                </a:solidFill>
              </a:rPr>
              <a:t>etc</a:t>
            </a:r>
            <a:endParaRPr lang="en-US" dirty="0">
              <a:solidFill>
                <a:schemeClr val="tx2"/>
              </a:solidFill>
            </a:endParaRPr>
          </a:p>
          <a:p>
            <a:endParaRPr lang="en-US" dirty="0">
              <a:solidFill>
                <a:srgbClr val="0070C0"/>
              </a:solidFill>
            </a:endParaRPr>
          </a:p>
        </p:txBody>
      </p:sp>
      <p:sp>
        <p:nvSpPr>
          <p:cNvPr id="4" name="TextBox 3">
            <a:extLst>
              <a:ext uri="{FF2B5EF4-FFF2-40B4-BE49-F238E27FC236}">
                <a16:creationId xmlns:a16="http://schemas.microsoft.com/office/drawing/2014/main" id="{CC37BC52-0394-7941-AFA4-39927017F3B8}"/>
              </a:ext>
            </a:extLst>
          </p:cNvPr>
          <p:cNvSpPr txBox="1"/>
          <p:nvPr/>
        </p:nvSpPr>
        <p:spPr>
          <a:xfrm>
            <a:off x="5277681" y="6472589"/>
            <a:ext cx="2405270" cy="369332"/>
          </a:xfrm>
          <a:prstGeom prst="rect">
            <a:avLst/>
          </a:prstGeom>
          <a:noFill/>
        </p:spPr>
        <p:txBody>
          <a:bodyPr wrap="square" rtlCol="0">
            <a:spAutoFit/>
          </a:bodyPr>
          <a:lstStyle/>
          <a:p>
            <a:r>
              <a:rPr lang="en-US" dirty="0">
                <a:solidFill>
                  <a:schemeClr val="bg1"/>
                </a:solidFill>
              </a:rPr>
              <a:t>J. Lykken (Fermilab)</a:t>
            </a:r>
          </a:p>
        </p:txBody>
      </p:sp>
      <p:pic>
        <p:nvPicPr>
          <p:cNvPr id="5" name="Picture 4">
            <a:extLst>
              <a:ext uri="{FF2B5EF4-FFF2-40B4-BE49-F238E27FC236}">
                <a16:creationId xmlns:a16="http://schemas.microsoft.com/office/drawing/2014/main" id="{F276CCD1-7B47-4240-A3AE-298F30544CB2}"/>
              </a:ext>
            </a:extLst>
          </p:cNvPr>
          <p:cNvPicPr>
            <a:picLocks noChangeAspect="1"/>
          </p:cNvPicPr>
          <p:nvPr/>
        </p:nvPicPr>
        <p:blipFill>
          <a:blip r:embed="rId2"/>
          <a:stretch>
            <a:fillRect/>
          </a:stretch>
        </p:blipFill>
        <p:spPr>
          <a:xfrm>
            <a:off x="5321253" y="4146816"/>
            <a:ext cx="3362785" cy="2240455"/>
          </a:xfrm>
          <a:prstGeom prst="rect">
            <a:avLst/>
          </a:prstGeom>
        </p:spPr>
      </p:pic>
      <p:pic>
        <p:nvPicPr>
          <p:cNvPr id="7" name="Picture 6">
            <a:extLst>
              <a:ext uri="{FF2B5EF4-FFF2-40B4-BE49-F238E27FC236}">
                <a16:creationId xmlns:a16="http://schemas.microsoft.com/office/drawing/2014/main" id="{7FD81982-25D9-B440-9BE7-ED1BC885D682}"/>
              </a:ext>
            </a:extLst>
          </p:cNvPr>
          <p:cNvPicPr>
            <a:picLocks noChangeAspect="1"/>
          </p:cNvPicPr>
          <p:nvPr/>
        </p:nvPicPr>
        <p:blipFill>
          <a:blip r:embed="rId3"/>
          <a:stretch>
            <a:fillRect/>
          </a:stretch>
        </p:blipFill>
        <p:spPr>
          <a:xfrm>
            <a:off x="0" y="4146816"/>
            <a:ext cx="5595974" cy="2240455"/>
          </a:xfrm>
          <a:prstGeom prst="rect">
            <a:avLst/>
          </a:prstGeom>
        </p:spPr>
      </p:pic>
      <p:pic>
        <p:nvPicPr>
          <p:cNvPr id="9" name="Picture 8">
            <a:extLst>
              <a:ext uri="{FF2B5EF4-FFF2-40B4-BE49-F238E27FC236}">
                <a16:creationId xmlns:a16="http://schemas.microsoft.com/office/drawing/2014/main" id="{3AFEE413-0C32-C941-9AB0-92D42CC361C7}"/>
              </a:ext>
            </a:extLst>
          </p:cNvPr>
          <p:cNvPicPr>
            <a:picLocks noChangeAspect="1"/>
          </p:cNvPicPr>
          <p:nvPr/>
        </p:nvPicPr>
        <p:blipFill>
          <a:blip r:embed="rId4"/>
          <a:stretch>
            <a:fillRect/>
          </a:stretch>
        </p:blipFill>
        <p:spPr>
          <a:xfrm>
            <a:off x="8684038" y="4146816"/>
            <a:ext cx="3501887" cy="2240455"/>
          </a:xfrm>
          <a:prstGeom prst="rect">
            <a:avLst/>
          </a:prstGeom>
        </p:spPr>
      </p:pic>
      <p:pic>
        <p:nvPicPr>
          <p:cNvPr id="11" name="Picture 10">
            <a:extLst>
              <a:ext uri="{FF2B5EF4-FFF2-40B4-BE49-F238E27FC236}">
                <a16:creationId xmlns:a16="http://schemas.microsoft.com/office/drawing/2014/main" id="{19BF007F-25D1-D64B-94DF-18C44B8843BC}"/>
              </a:ext>
            </a:extLst>
          </p:cNvPr>
          <p:cNvPicPr>
            <a:picLocks noChangeAspect="1"/>
          </p:cNvPicPr>
          <p:nvPr/>
        </p:nvPicPr>
        <p:blipFill>
          <a:blip r:embed="rId5"/>
          <a:stretch>
            <a:fillRect/>
          </a:stretch>
        </p:blipFill>
        <p:spPr>
          <a:xfrm>
            <a:off x="6460497" y="2500527"/>
            <a:ext cx="5725428" cy="1646289"/>
          </a:xfrm>
          <a:prstGeom prst="rect">
            <a:avLst/>
          </a:prstGeom>
        </p:spPr>
      </p:pic>
    </p:spTree>
    <p:extLst>
      <p:ext uri="{BB962C8B-B14F-4D97-AF65-F5344CB8AC3E}">
        <p14:creationId xmlns:p14="http://schemas.microsoft.com/office/powerpoint/2010/main" val="1101368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9EDA-2EFB-7944-A093-A7A1153C79BF}"/>
              </a:ext>
            </a:extLst>
          </p:cNvPr>
          <p:cNvSpPr>
            <a:spLocks noGrp="1"/>
          </p:cNvSpPr>
          <p:nvPr>
            <p:ph type="title"/>
          </p:nvPr>
        </p:nvSpPr>
        <p:spPr/>
        <p:txBody>
          <a:bodyPr>
            <a:normAutofit fontScale="90000"/>
          </a:bodyPr>
          <a:lstStyle/>
          <a:p>
            <a:r>
              <a:rPr lang="en-US" dirty="0">
                <a:solidFill>
                  <a:srgbClr val="0070C0"/>
                </a:solidFill>
              </a:rPr>
              <a:t>HEP/QST Landscape: CERN QTI</a:t>
            </a:r>
          </a:p>
        </p:txBody>
      </p:sp>
      <p:sp>
        <p:nvSpPr>
          <p:cNvPr id="3" name="Content Placeholder 2">
            <a:extLst>
              <a:ext uri="{FF2B5EF4-FFF2-40B4-BE49-F238E27FC236}">
                <a16:creationId xmlns:a16="http://schemas.microsoft.com/office/drawing/2014/main" id="{6888B59F-4E34-934E-86F6-7EF4BCD37ED9}"/>
              </a:ext>
            </a:extLst>
          </p:cNvPr>
          <p:cNvSpPr>
            <a:spLocks noGrp="1"/>
          </p:cNvSpPr>
          <p:nvPr>
            <p:ph idx="1"/>
          </p:nvPr>
        </p:nvSpPr>
        <p:spPr>
          <a:xfrm>
            <a:off x="228601" y="1200150"/>
            <a:ext cx="7295321" cy="5272439"/>
          </a:xfrm>
        </p:spPr>
        <p:txBody>
          <a:bodyPr/>
          <a:lstStyle/>
          <a:p>
            <a:pPr marL="0" indent="0">
              <a:buNone/>
            </a:pPr>
            <a:r>
              <a:rPr lang="en-US" dirty="0">
                <a:solidFill>
                  <a:srgbClr val="0070C0"/>
                </a:solidFill>
              </a:rPr>
              <a:t>CERN Quantum Technology Initiative includes</a:t>
            </a:r>
          </a:p>
          <a:p>
            <a:pPr>
              <a:spcBef>
                <a:spcPts val="0"/>
              </a:spcBef>
              <a:spcAft>
                <a:spcPts val="0"/>
              </a:spcAft>
              <a:buClr>
                <a:schemeClr val="tx1"/>
              </a:buClr>
              <a:buFont typeface="Arial" panose="020B0604020202020204" pitchFamily="34" charset="0"/>
              <a:buChar char="•"/>
            </a:pPr>
            <a:r>
              <a:rPr lang="en-US" dirty="0"/>
              <a:t> Quantum computing and algorithms</a:t>
            </a:r>
          </a:p>
          <a:p>
            <a:pPr>
              <a:spcBef>
                <a:spcPts val="0"/>
              </a:spcBef>
              <a:spcAft>
                <a:spcPts val="0"/>
              </a:spcAft>
              <a:buClr>
                <a:schemeClr val="tx1"/>
              </a:buClr>
              <a:buFont typeface="Arial" panose="020B0604020202020204" pitchFamily="34" charset="0"/>
              <a:buChar char="•"/>
            </a:pPr>
            <a:r>
              <a:rPr lang="en-US" dirty="0"/>
              <a:t> Quantum theory and simulation</a:t>
            </a:r>
          </a:p>
          <a:p>
            <a:pPr>
              <a:spcBef>
                <a:spcPts val="0"/>
              </a:spcBef>
              <a:spcAft>
                <a:spcPts val="0"/>
              </a:spcAft>
              <a:buClr>
                <a:schemeClr val="tx1"/>
              </a:buClr>
              <a:buFont typeface="Arial" panose="020B0604020202020204" pitchFamily="34" charset="0"/>
              <a:buChar char="•"/>
            </a:pPr>
            <a:r>
              <a:rPr lang="en-US" dirty="0"/>
              <a:t> Quantum sensing, metrology and materials</a:t>
            </a:r>
          </a:p>
          <a:p>
            <a:pPr>
              <a:spcBef>
                <a:spcPts val="0"/>
              </a:spcBef>
              <a:spcAft>
                <a:spcPts val="0"/>
              </a:spcAft>
              <a:buClr>
                <a:schemeClr val="tx1"/>
              </a:buClr>
              <a:buFont typeface="Arial" panose="020B0604020202020204" pitchFamily="34" charset="0"/>
              <a:buChar char="•"/>
            </a:pPr>
            <a:r>
              <a:rPr lang="en-US" dirty="0"/>
              <a:t> Quantum communication and networks</a:t>
            </a:r>
            <a:endParaRPr lang="en-US" dirty="0">
              <a:solidFill>
                <a:srgbClr val="0070C0"/>
              </a:solidFill>
            </a:endParaRPr>
          </a:p>
          <a:p>
            <a:pPr marL="0" indent="0">
              <a:buNone/>
            </a:pPr>
            <a:r>
              <a:rPr lang="en-US" dirty="0"/>
              <a:t>Relatively new but ramping up, engaging with the European quantum ecosystem</a:t>
            </a:r>
          </a:p>
          <a:p>
            <a:pPr marL="0" indent="0">
              <a:buNone/>
            </a:pPr>
            <a:r>
              <a:rPr lang="en-US" dirty="0"/>
              <a:t>“CERN’s traditional collaborative culture and the specific position of CERN as an international multidisciplinary scientific research </a:t>
            </a:r>
            <a:r>
              <a:rPr lang="en-US" dirty="0" err="1"/>
              <a:t>centre</a:t>
            </a:r>
            <a:r>
              <a:rPr lang="en-US" dirty="0"/>
              <a:t> put the Organization in an ideal position to act as a hub, an honest broker, for knowledge advancement and sharing across communities and to promote broader discussions about the development and use of quantum technologies for science and society.”</a:t>
            </a:r>
          </a:p>
        </p:txBody>
      </p:sp>
      <p:sp>
        <p:nvSpPr>
          <p:cNvPr id="4" name="TextBox 3">
            <a:extLst>
              <a:ext uri="{FF2B5EF4-FFF2-40B4-BE49-F238E27FC236}">
                <a16:creationId xmlns:a16="http://schemas.microsoft.com/office/drawing/2014/main" id="{CC37BC52-0394-7941-AFA4-39927017F3B8}"/>
              </a:ext>
            </a:extLst>
          </p:cNvPr>
          <p:cNvSpPr txBox="1"/>
          <p:nvPr/>
        </p:nvSpPr>
        <p:spPr>
          <a:xfrm>
            <a:off x="5277681" y="6472589"/>
            <a:ext cx="2405270" cy="369332"/>
          </a:xfrm>
          <a:prstGeom prst="rect">
            <a:avLst/>
          </a:prstGeom>
          <a:noFill/>
        </p:spPr>
        <p:txBody>
          <a:bodyPr wrap="square" rtlCol="0">
            <a:spAutoFit/>
          </a:bodyPr>
          <a:lstStyle/>
          <a:p>
            <a:r>
              <a:rPr lang="en-US" dirty="0">
                <a:solidFill>
                  <a:schemeClr val="bg1"/>
                </a:solidFill>
              </a:rPr>
              <a:t>J. Lykken (Fermilab)</a:t>
            </a:r>
          </a:p>
        </p:txBody>
      </p:sp>
      <p:pic>
        <p:nvPicPr>
          <p:cNvPr id="6" name="Picture 5">
            <a:extLst>
              <a:ext uri="{FF2B5EF4-FFF2-40B4-BE49-F238E27FC236}">
                <a16:creationId xmlns:a16="http://schemas.microsoft.com/office/drawing/2014/main" id="{C6674966-3743-594E-B81C-35F4EE7E70A0}"/>
              </a:ext>
            </a:extLst>
          </p:cNvPr>
          <p:cNvPicPr>
            <a:picLocks noChangeAspect="1"/>
          </p:cNvPicPr>
          <p:nvPr/>
        </p:nvPicPr>
        <p:blipFill>
          <a:blip r:embed="rId2"/>
          <a:stretch>
            <a:fillRect/>
          </a:stretch>
        </p:blipFill>
        <p:spPr>
          <a:xfrm>
            <a:off x="8280012" y="939481"/>
            <a:ext cx="3756276" cy="2664335"/>
          </a:xfrm>
          <a:prstGeom prst="rect">
            <a:avLst/>
          </a:prstGeom>
        </p:spPr>
      </p:pic>
      <p:pic>
        <p:nvPicPr>
          <p:cNvPr id="8" name="Picture 7">
            <a:extLst>
              <a:ext uri="{FF2B5EF4-FFF2-40B4-BE49-F238E27FC236}">
                <a16:creationId xmlns:a16="http://schemas.microsoft.com/office/drawing/2014/main" id="{66726D9A-3CC5-4545-83DD-1A2B3D77CB11}"/>
              </a:ext>
            </a:extLst>
          </p:cNvPr>
          <p:cNvPicPr>
            <a:picLocks noChangeAspect="1"/>
          </p:cNvPicPr>
          <p:nvPr/>
        </p:nvPicPr>
        <p:blipFill>
          <a:blip r:embed="rId3"/>
          <a:stretch>
            <a:fillRect/>
          </a:stretch>
        </p:blipFill>
        <p:spPr>
          <a:xfrm>
            <a:off x="8325579" y="3701217"/>
            <a:ext cx="3710709" cy="2664335"/>
          </a:xfrm>
          <a:prstGeom prst="rect">
            <a:avLst/>
          </a:prstGeom>
        </p:spPr>
      </p:pic>
    </p:spTree>
    <p:extLst>
      <p:ext uri="{BB962C8B-B14F-4D97-AF65-F5344CB8AC3E}">
        <p14:creationId xmlns:p14="http://schemas.microsoft.com/office/powerpoint/2010/main" val="241686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9EDA-2EFB-7944-A093-A7A1153C79BF}"/>
              </a:ext>
            </a:extLst>
          </p:cNvPr>
          <p:cNvSpPr>
            <a:spLocks noGrp="1"/>
          </p:cNvSpPr>
          <p:nvPr>
            <p:ph type="title"/>
          </p:nvPr>
        </p:nvSpPr>
        <p:spPr>
          <a:xfrm>
            <a:off x="228601" y="311035"/>
            <a:ext cx="11861426" cy="702305"/>
          </a:xfrm>
        </p:spPr>
        <p:txBody>
          <a:bodyPr>
            <a:normAutofit fontScale="90000"/>
          </a:bodyPr>
          <a:lstStyle/>
          <a:p>
            <a:r>
              <a:rPr lang="en-US" dirty="0">
                <a:solidFill>
                  <a:srgbClr val="0070C0"/>
                </a:solidFill>
              </a:rPr>
              <a:t>HEP/QST Landscape: quantum pathfinders</a:t>
            </a:r>
          </a:p>
        </p:txBody>
      </p:sp>
      <p:sp>
        <p:nvSpPr>
          <p:cNvPr id="3" name="Content Placeholder 2">
            <a:extLst>
              <a:ext uri="{FF2B5EF4-FFF2-40B4-BE49-F238E27FC236}">
                <a16:creationId xmlns:a16="http://schemas.microsoft.com/office/drawing/2014/main" id="{6888B59F-4E34-934E-86F6-7EF4BCD37ED9}"/>
              </a:ext>
            </a:extLst>
          </p:cNvPr>
          <p:cNvSpPr>
            <a:spLocks noGrp="1"/>
          </p:cNvSpPr>
          <p:nvPr>
            <p:ph idx="1"/>
          </p:nvPr>
        </p:nvSpPr>
        <p:spPr>
          <a:xfrm>
            <a:off x="228601" y="1200150"/>
            <a:ext cx="8259416" cy="4914899"/>
          </a:xfrm>
        </p:spPr>
        <p:txBody>
          <a:bodyPr/>
          <a:lstStyle/>
          <a:p>
            <a:r>
              <a:rPr lang="en-US" dirty="0"/>
              <a:t>See arXiv.2102.10996</a:t>
            </a:r>
          </a:p>
          <a:p>
            <a:r>
              <a:rPr lang="en-US" dirty="0">
                <a:solidFill>
                  <a:schemeClr val="tx1"/>
                </a:solidFill>
              </a:rPr>
              <a:t>DOE QuantISED has already supported a few experiments</a:t>
            </a:r>
          </a:p>
          <a:p>
            <a:r>
              <a:rPr lang="en-US" dirty="0">
                <a:solidFill>
                  <a:schemeClr val="tx1"/>
                </a:solidFill>
              </a:rPr>
              <a:t>Could grow this into a continuing portfolio of low-cost high return pathfinder experiments</a:t>
            </a:r>
          </a:p>
          <a:p>
            <a:r>
              <a:rPr lang="en-US" dirty="0">
                <a:solidFill>
                  <a:schemeClr val="tx1"/>
                </a:solidFill>
              </a:rPr>
              <a:t>Emphasis on pathfinders for future HEP science targets that exploit quantum sensor technologies</a:t>
            </a:r>
          </a:p>
          <a:p>
            <a:r>
              <a:rPr lang="en-US" dirty="0">
                <a:solidFill>
                  <a:schemeClr val="tx1"/>
                </a:solidFill>
              </a:rPr>
              <a:t>Small experiments are great for the health of HEP:</a:t>
            </a:r>
          </a:p>
          <a:p>
            <a:pPr lvl="3">
              <a:buFont typeface="Arial" panose="020B0604020202020204" pitchFamily="34" charset="0"/>
              <a:buChar char="•"/>
            </a:pPr>
            <a:r>
              <a:rPr lang="en-US" sz="1800" dirty="0">
                <a:solidFill>
                  <a:schemeClr val="tx1"/>
                </a:solidFill>
              </a:rPr>
              <a:t>Provide more opportunities for junior scientists</a:t>
            </a:r>
          </a:p>
          <a:p>
            <a:pPr lvl="3">
              <a:buFont typeface="Arial" panose="020B0604020202020204" pitchFamily="34" charset="0"/>
              <a:buChar char="•"/>
            </a:pPr>
            <a:r>
              <a:rPr lang="en-US" sz="1800" dirty="0">
                <a:solidFill>
                  <a:schemeClr val="tx1"/>
                </a:solidFill>
              </a:rPr>
              <a:t>Attract and train a more diverse scientific workforce</a:t>
            </a:r>
          </a:p>
          <a:p>
            <a:pPr lvl="3">
              <a:buFont typeface="Arial" panose="020B0604020202020204" pitchFamily="34" charset="0"/>
              <a:buChar char="•"/>
            </a:pPr>
            <a:r>
              <a:rPr lang="en-US" sz="1800" dirty="0">
                <a:solidFill>
                  <a:schemeClr val="tx1"/>
                </a:solidFill>
              </a:rPr>
              <a:t>Convince our stakeholders to invest in larger mature versions</a:t>
            </a:r>
          </a:p>
          <a:p>
            <a:endParaRPr lang="en-US" dirty="0"/>
          </a:p>
        </p:txBody>
      </p:sp>
      <p:sp>
        <p:nvSpPr>
          <p:cNvPr id="4" name="TextBox 3">
            <a:extLst>
              <a:ext uri="{FF2B5EF4-FFF2-40B4-BE49-F238E27FC236}">
                <a16:creationId xmlns:a16="http://schemas.microsoft.com/office/drawing/2014/main" id="{CC37BC52-0394-7941-AFA4-39927017F3B8}"/>
              </a:ext>
            </a:extLst>
          </p:cNvPr>
          <p:cNvSpPr txBox="1"/>
          <p:nvPr/>
        </p:nvSpPr>
        <p:spPr>
          <a:xfrm>
            <a:off x="5277681" y="6472589"/>
            <a:ext cx="2405270" cy="369332"/>
          </a:xfrm>
          <a:prstGeom prst="rect">
            <a:avLst/>
          </a:prstGeom>
          <a:noFill/>
        </p:spPr>
        <p:txBody>
          <a:bodyPr wrap="square" rtlCol="0">
            <a:spAutoFit/>
          </a:bodyPr>
          <a:lstStyle/>
          <a:p>
            <a:r>
              <a:rPr lang="en-US" dirty="0">
                <a:solidFill>
                  <a:schemeClr val="bg1"/>
                </a:solidFill>
              </a:rPr>
              <a:t>J. Lykken (Fermilab)</a:t>
            </a:r>
          </a:p>
        </p:txBody>
      </p:sp>
      <p:pic>
        <p:nvPicPr>
          <p:cNvPr id="5" name="Picture 4">
            <a:extLst>
              <a:ext uri="{FF2B5EF4-FFF2-40B4-BE49-F238E27FC236}">
                <a16:creationId xmlns:a16="http://schemas.microsoft.com/office/drawing/2014/main" id="{FD8CE085-F1EB-7B4C-9DF9-D830D615C0DE}"/>
              </a:ext>
            </a:extLst>
          </p:cNvPr>
          <p:cNvPicPr>
            <a:picLocks noChangeAspect="1"/>
          </p:cNvPicPr>
          <p:nvPr/>
        </p:nvPicPr>
        <p:blipFill>
          <a:blip r:embed="rId2"/>
          <a:stretch>
            <a:fillRect/>
          </a:stretch>
        </p:blipFill>
        <p:spPr>
          <a:xfrm>
            <a:off x="8788158" y="1880845"/>
            <a:ext cx="3301869" cy="4412974"/>
          </a:xfrm>
          <a:prstGeom prst="rect">
            <a:avLst/>
          </a:prstGeom>
        </p:spPr>
      </p:pic>
    </p:spTree>
    <p:extLst>
      <p:ext uri="{BB962C8B-B14F-4D97-AF65-F5344CB8AC3E}">
        <p14:creationId xmlns:p14="http://schemas.microsoft.com/office/powerpoint/2010/main" val="301760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9EDA-2EFB-7944-A093-A7A1153C79BF}"/>
              </a:ext>
            </a:extLst>
          </p:cNvPr>
          <p:cNvSpPr>
            <a:spLocks noGrp="1"/>
          </p:cNvSpPr>
          <p:nvPr>
            <p:ph type="title"/>
          </p:nvPr>
        </p:nvSpPr>
        <p:spPr/>
        <p:txBody>
          <a:bodyPr>
            <a:normAutofit fontScale="90000"/>
          </a:bodyPr>
          <a:lstStyle/>
          <a:p>
            <a:r>
              <a:rPr lang="en-US" dirty="0">
                <a:solidFill>
                  <a:srgbClr val="0070C0"/>
                </a:solidFill>
              </a:rPr>
              <a:t>HEP/QST Landscape: QST for HEP</a:t>
            </a:r>
          </a:p>
        </p:txBody>
      </p:sp>
      <p:sp>
        <p:nvSpPr>
          <p:cNvPr id="3" name="Content Placeholder 2">
            <a:extLst>
              <a:ext uri="{FF2B5EF4-FFF2-40B4-BE49-F238E27FC236}">
                <a16:creationId xmlns:a16="http://schemas.microsoft.com/office/drawing/2014/main" id="{6888B59F-4E34-934E-86F6-7EF4BCD37ED9}"/>
              </a:ext>
            </a:extLst>
          </p:cNvPr>
          <p:cNvSpPr>
            <a:spLocks noGrp="1"/>
          </p:cNvSpPr>
          <p:nvPr>
            <p:ph idx="1"/>
          </p:nvPr>
        </p:nvSpPr>
        <p:spPr>
          <a:xfrm>
            <a:off x="228601" y="1200150"/>
            <a:ext cx="8030816" cy="4914899"/>
          </a:xfrm>
        </p:spPr>
        <p:txBody>
          <a:bodyPr/>
          <a:lstStyle/>
          <a:p>
            <a:r>
              <a:rPr lang="en-US" dirty="0"/>
              <a:t>Other communities have growing scientific interests in QST and are making important advances:</a:t>
            </a:r>
          </a:p>
          <a:p>
            <a:pPr>
              <a:buClr>
                <a:schemeClr val="tx1"/>
              </a:buClr>
              <a:buFont typeface="Arial" panose="020B0604020202020204" pitchFamily="34" charset="0"/>
              <a:buChar char="•"/>
            </a:pPr>
            <a:r>
              <a:rPr lang="en-US" dirty="0"/>
              <a:t> Condensed matter, materials and AMO: superconducting qubits, ion traps, cold atoms, topological materials, spin-based sensors, …</a:t>
            </a:r>
          </a:p>
          <a:p>
            <a:pPr>
              <a:buClr>
                <a:schemeClr val="tx1"/>
              </a:buClr>
              <a:buFont typeface="Arial" panose="020B0604020202020204" pitchFamily="34" charset="0"/>
              <a:buChar char="•"/>
            </a:pPr>
            <a:r>
              <a:rPr lang="en-US" dirty="0"/>
              <a:t> High performance computing: quantum hardware/software for quantum problems</a:t>
            </a:r>
          </a:p>
          <a:p>
            <a:pPr>
              <a:buClr>
                <a:schemeClr val="tx1"/>
              </a:buClr>
              <a:buFont typeface="Arial" panose="020B0604020202020204" pitchFamily="34" charset="0"/>
              <a:buChar char="•"/>
            </a:pPr>
            <a:r>
              <a:rPr lang="en-US" dirty="0"/>
              <a:t> Quantum Information Science: quantum physics in the language of information theory</a:t>
            </a:r>
          </a:p>
          <a:p>
            <a:pPr>
              <a:buClr>
                <a:schemeClr val="tx1"/>
              </a:buClr>
              <a:buFont typeface="Arial" panose="020B0604020202020204" pitchFamily="34" charset="0"/>
              <a:buChar char="•"/>
            </a:pPr>
            <a:r>
              <a:rPr lang="en-US" dirty="0"/>
              <a:t> Quantum metrology: pushing the limits of sensing and precision measurements</a:t>
            </a:r>
          </a:p>
          <a:p>
            <a:pPr marL="0" indent="0">
              <a:buNone/>
            </a:pPr>
            <a:r>
              <a:rPr lang="en-US" dirty="0">
                <a:solidFill>
                  <a:srgbClr val="0070C0"/>
                </a:solidFill>
              </a:rPr>
              <a:t>HEP has a lot to gain from collaborating with these communities!</a:t>
            </a:r>
          </a:p>
          <a:p>
            <a:endParaRPr lang="en-US" dirty="0"/>
          </a:p>
        </p:txBody>
      </p:sp>
      <p:sp>
        <p:nvSpPr>
          <p:cNvPr id="4" name="TextBox 3">
            <a:extLst>
              <a:ext uri="{FF2B5EF4-FFF2-40B4-BE49-F238E27FC236}">
                <a16:creationId xmlns:a16="http://schemas.microsoft.com/office/drawing/2014/main" id="{CC37BC52-0394-7941-AFA4-39927017F3B8}"/>
              </a:ext>
            </a:extLst>
          </p:cNvPr>
          <p:cNvSpPr txBox="1"/>
          <p:nvPr/>
        </p:nvSpPr>
        <p:spPr>
          <a:xfrm>
            <a:off x="5277681" y="6472589"/>
            <a:ext cx="2405270" cy="369332"/>
          </a:xfrm>
          <a:prstGeom prst="rect">
            <a:avLst/>
          </a:prstGeom>
          <a:noFill/>
        </p:spPr>
        <p:txBody>
          <a:bodyPr wrap="square" rtlCol="0">
            <a:spAutoFit/>
          </a:bodyPr>
          <a:lstStyle/>
          <a:p>
            <a:r>
              <a:rPr lang="en-US" dirty="0">
                <a:solidFill>
                  <a:schemeClr val="bg1"/>
                </a:solidFill>
              </a:rPr>
              <a:t>J. Lykken (Fermilab)</a:t>
            </a:r>
          </a:p>
        </p:txBody>
      </p:sp>
      <p:pic>
        <p:nvPicPr>
          <p:cNvPr id="6" name="Picture 5">
            <a:extLst>
              <a:ext uri="{FF2B5EF4-FFF2-40B4-BE49-F238E27FC236}">
                <a16:creationId xmlns:a16="http://schemas.microsoft.com/office/drawing/2014/main" id="{1565017F-6185-4549-BD13-126D79BAFC04}"/>
              </a:ext>
            </a:extLst>
          </p:cNvPr>
          <p:cNvPicPr>
            <a:picLocks noChangeAspect="1"/>
          </p:cNvPicPr>
          <p:nvPr/>
        </p:nvPicPr>
        <p:blipFill>
          <a:blip r:embed="rId2"/>
          <a:stretch>
            <a:fillRect/>
          </a:stretch>
        </p:blipFill>
        <p:spPr>
          <a:xfrm>
            <a:off x="8668935" y="16144"/>
            <a:ext cx="2022751" cy="1682496"/>
          </a:xfrm>
          <a:prstGeom prst="rect">
            <a:avLst/>
          </a:prstGeom>
        </p:spPr>
      </p:pic>
      <p:pic>
        <p:nvPicPr>
          <p:cNvPr id="8" name="Picture 7">
            <a:extLst>
              <a:ext uri="{FF2B5EF4-FFF2-40B4-BE49-F238E27FC236}">
                <a16:creationId xmlns:a16="http://schemas.microsoft.com/office/drawing/2014/main" id="{3BCFD256-EDC7-0943-B9AB-3953895AD8BD}"/>
              </a:ext>
            </a:extLst>
          </p:cNvPr>
          <p:cNvPicPr>
            <a:picLocks noChangeAspect="1"/>
          </p:cNvPicPr>
          <p:nvPr/>
        </p:nvPicPr>
        <p:blipFill>
          <a:blip r:embed="rId3"/>
          <a:stretch>
            <a:fillRect/>
          </a:stretch>
        </p:blipFill>
        <p:spPr>
          <a:xfrm>
            <a:off x="9681084" y="1392034"/>
            <a:ext cx="2021205" cy="2424295"/>
          </a:xfrm>
          <a:prstGeom prst="rect">
            <a:avLst/>
          </a:prstGeom>
        </p:spPr>
      </p:pic>
      <p:pic>
        <p:nvPicPr>
          <p:cNvPr id="10" name="Picture 9">
            <a:extLst>
              <a:ext uri="{FF2B5EF4-FFF2-40B4-BE49-F238E27FC236}">
                <a16:creationId xmlns:a16="http://schemas.microsoft.com/office/drawing/2014/main" id="{0F804A70-3D0D-9241-B45B-CF75847A72FD}"/>
              </a:ext>
            </a:extLst>
          </p:cNvPr>
          <p:cNvPicPr>
            <a:picLocks noChangeAspect="1"/>
          </p:cNvPicPr>
          <p:nvPr/>
        </p:nvPicPr>
        <p:blipFill>
          <a:blip r:embed="rId4"/>
          <a:stretch>
            <a:fillRect/>
          </a:stretch>
        </p:blipFill>
        <p:spPr>
          <a:xfrm>
            <a:off x="8956630" y="3816329"/>
            <a:ext cx="2217784" cy="2539447"/>
          </a:xfrm>
          <a:prstGeom prst="rect">
            <a:avLst/>
          </a:prstGeom>
        </p:spPr>
      </p:pic>
    </p:spTree>
    <p:extLst>
      <p:ext uri="{BB962C8B-B14F-4D97-AF65-F5344CB8AC3E}">
        <p14:creationId xmlns:p14="http://schemas.microsoft.com/office/powerpoint/2010/main" val="2887477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9EDA-2EFB-7944-A093-A7A1153C79BF}"/>
              </a:ext>
            </a:extLst>
          </p:cNvPr>
          <p:cNvSpPr>
            <a:spLocks noGrp="1"/>
          </p:cNvSpPr>
          <p:nvPr>
            <p:ph type="title"/>
          </p:nvPr>
        </p:nvSpPr>
        <p:spPr/>
        <p:txBody>
          <a:bodyPr>
            <a:normAutofit fontScale="90000"/>
          </a:bodyPr>
          <a:lstStyle/>
          <a:p>
            <a:r>
              <a:rPr lang="en-US" dirty="0">
                <a:solidFill>
                  <a:srgbClr val="0070C0"/>
                </a:solidFill>
              </a:rPr>
              <a:t>HEP/QST Landscape: HEP for QST</a:t>
            </a:r>
          </a:p>
        </p:txBody>
      </p:sp>
      <p:sp>
        <p:nvSpPr>
          <p:cNvPr id="3" name="Content Placeholder 2">
            <a:extLst>
              <a:ext uri="{FF2B5EF4-FFF2-40B4-BE49-F238E27FC236}">
                <a16:creationId xmlns:a16="http://schemas.microsoft.com/office/drawing/2014/main" id="{6888B59F-4E34-934E-86F6-7EF4BCD37ED9}"/>
              </a:ext>
            </a:extLst>
          </p:cNvPr>
          <p:cNvSpPr>
            <a:spLocks noGrp="1"/>
          </p:cNvSpPr>
          <p:nvPr>
            <p:ph idx="1"/>
          </p:nvPr>
        </p:nvSpPr>
        <p:spPr>
          <a:xfrm>
            <a:off x="228601" y="1200150"/>
            <a:ext cx="9591260" cy="5121137"/>
          </a:xfrm>
        </p:spPr>
        <p:txBody>
          <a:bodyPr/>
          <a:lstStyle/>
          <a:p>
            <a:r>
              <a:rPr lang="en-US" dirty="0">
                <a:solidFill>
                  <a:srgbClr val="0070C0"/>
                </a:solidFill>
              </a:rPr>
              <a:t>Other communities recognize that HEP brings value to the quantum ecosystem:</a:t>
            </a:r>
          </a:p>
          <a:p>
            <a:pPr>
              <a:buClr>
                <a:schemeClr val="tx1"/>
              </a:buClr>
              <a:buFont typeface="Arial" panose="020B0604020202020204" pitchFamily="34" charset="0"/>
              <a:buChar char="•"/>
            </a:pPr>
            <a:r>
              <a:rPr lang="en-US" dirty="0"/>
              <a:t> We have lots of hard quantum problems!</a:t>
            </a:r>
          </a:p>
          <a:p>
            <a:pPr>
              <a:buClr>
                <a:schemeClr val="tx1"/>
              </a:buClr>
              <a:buFont typeface="Arial" panose="020B0604020202020204" pitchFamily="34" charset="0"/>
              <a:buChar char="•"/>
            </a:pPr>
            <a:r>
              <a:rPr lang="en-US" dirty="0"/>
              <a:t> Because of the demands of our science, we are world leaders in many technologies relevant to the larger quantum ecosystem, including superconducting RF, advanced control systems, fast timing, cryogenics, design, scale up and deployment of sensor systems</a:t>
            </a:r>
          </a:p>
          <a:p>
            <a:pPr>
              <a:buClr>
                <a:schemeClr val="tx1"/>
              </a:buClr>
              <a:buFont typeface="Arial" panose="020B0604020202020204" pitchFamily="34" charset="0"/>
              <a:buChar char="•"/>
            </a:pPr>
            <a:r>
              <a:rPr lang="en-US" dirty="0"/>
              <a:t> Because of the demands of our science, we are early adopters of new technologies and approaches, not afraid to get our hands dirty with NISQ quantum computers/simulators, hybrid computing systems, sensor and sensor network prototypes, quantum machine learning, …</a:t>
            </a:r>
          </a:p>
          <a:p>
            <a:pPr>
              <a:buClr>
                <a:schemeClr val="tx1"/>
              </a:buClr>
              <a:buFont typeface="Arial" panose="020B0604020202020204" pitchFamily="34" charset="0"/>
              <a:buChar char="•"/>
            </a:pPr>
            <a:r>
              <a:rPr lang="en-US" dirty="0"/>
              <a:t> Because of the nature of our experiments, we take the long view: LHC and DUNE will still be operating 20 years from now, lattice gauge theory took 30 years to mature, </a:t>
            </a:r>
            <a:r>
              <a:rPr lang="en-US" dirty="0" err="1"/>
              <a:t>etc</a:t>
            </a:r>
            <a:endParaRPr lang="en-US" dirty="0"/>
          </a:p>
          <a:p>
            <a:pPr marL="0" indent="0">
              <a:buNone/>
            </a:pPr>
            <a:endParaRPr lang="en-US" dirty="0">
              <a:solidFill>
                <a:srgbClr val="0070C0"/>
              </a:solidFill>
            </a:endParaRPr>
          </a:p>
          <a:p>
            <a:endParaRPr lang="en-US" dirty="0"/>
          </a:p>
        </p:txBody>
      </p:sp>
      <p:sp>
        <p:nvSpPr>
          <p:cNvPr id="4" name="TextBox 3">
            <a:extLst>
              <a:ext uri="{FF2B5EF4-FFF2-40B4-BE49-F238E27FC236}">
                <a16:creationId xmlns:a16="http://schemas.microsoft.com/office/drawing/2014/main" id="{CC37BC52-0394-7941-AFA4-39927017F3B8}"/>
              </a:ext>
            </a:extLst>
          </p:cNvPr>
          <p:cNvSpPr txBox="1"/>
          <p:nvPr/>
        </p:nvSpPr>
        <p:spPr>
          <a:xfrm>
            <a:off x="5277681" y="6472589"/>
            <a:ext cx="2405270" cy="369332"/>
          </a:xfrm>
          <a:prstGeom prst="rect">
            <a:avLst/>
          </a:prstGeom>
          <a:noFill/>
        </p:spPr>
        <p:txBody>
          <a:bodyPr wrap="square" rtlCol="0">
            <a:spAutoFit/>
          </a:bodyPr>
          <a:lstStyle/>
          <a:p>
            <a:r>
              <a:rPr lang="en-US" dirty="0">
                <a:solidFill>
                  <a:schemeClr val="bg1"/>
                </a:solidFill>
              </a:rPr>
              <a:t>J. Lykken (Fermilab)</a:t>
            </a:r>
          </a:p>
        </p:txBody>
      </p:sp>
      <p:pic>
        <p:nvPicPr>
          <p:cNvPr id="6" name="Picture 5">
            <a:extLst>
              <a:ext uri="{FF2B5EF4-FFF2-40B4-BE49-F238E27FC236}">
                <a16:creationId xmlns:a16="http://schemas.microsoft.com/office/drawing/2014/main" id="{7169788B-B918-354B-B4CA-9B8163FDC9D7}"/>
              </a:ext>
            </a:extLst>
          </p:cNvPr>
          <p:cNvPicPr>
            <a:picLocks noChangeAspect="1"/>
          </p:cNvPicPr>
          <p:nvPr/>
        </p:nvPicPr>
        <p:blipFill>
          <a:blip r:embed="rId2"/>
          <a:stretch>
            <a:fillRect/>
          </a:stretch>
        </p:blipFill>
        <p:spPr>
          <a:xfrm>
            <a:off x="10484834" y="3948242"/>
            <a:ext cx="1639007" cy="2251566"/>
          </a:xfrm>
          <a:prstGeom prst="rect">
            <a:avLst/>
          </a:prstGeom>
        </p:spPr>
      </p:pic>
      <p:pic>
        <p:nvPicPr>
          <p:cNvPr id="9" name="Picture 8">
            <a:extLst>
              <a:ext uri="{FF2B5EF4-FFF2-40B4-BE49-F238E27FC236}">
                <a16:creationId xmlns:a16="http://schemas.microsoft.com/office/drawing/2014/main" id="{16F841CD-BB0F-FE44-B6C3-E6A0F16851B9}"/>
              </a:ext>
            </a:extLst>
          </p:cNvPr>
          <p:cNvPicPr>
            <a:picLocks noChangeAspect="1"/>
          </p:cNvPicPr>
          <p:nvPr/>
        </p:nvPicPr>
        <p:blipFill>
          <a:blip r:embed="rId3"/>
          <a:stretch>
            <a:fillRect/>
          </a:stretch>
        </p:blipFill>
        <p:spPr>
          <a:xfrm>
            <a:off x="9819861" y="1746802"/>
            <a:ext cx="2303980" cy="2228850"/>
          </a:xfrm>
          <a:prstGeom prst="rect">
            <a:avLst/>
          </a:prstGeom>
        </p:spPr>
      </p:pic>
    </p:spTree>
    <p:extLst>
      <p:ext uri="{BB962C8B-B14F-4D97-AF65-F5344CB8AC3E}">
        <p14:creationId xmlns:p14="http://schemas.microsoft.com/office/powerpoint/2010/main" val="877765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9EDA-2EFB-7944-A093-A7A1153C79BF}"/>
              </a:ext>
            </a:extLst>
          </p:cNvPr>
          <p:cNvSpPr>
            <a:spLocks noGrp="1"/>
          </p:cNvSpPr>
          <p:nvPr>
            <p:ph type="title"/>
          </p:nvPr>
        </p:nvSpPr>
        <p:spPr/>
        <p:txBody>
          <a:bodyPr>
            <a:normAutofit fontScale="90000"/>
          </a:bodyPr>
          <a:lstStyle/>
          <a:p>
            <a:r>
              <a:rPr lang="en-US" dirty="0">
                <a:solidFill>
                  <a:srgbClr val="0070C0"/>
                </a:solidFill>
              </a:rPr>
              <a:t>HEP/QST Landscape: DOE HEP</a:t>
            </a:r>
          </a:p>
        </p:txBody>
      </p:sp>
      <p:sp>
        <p:nvSpPr>
          <p:cNvPr id="3" name="Content Placeholder 2">
            <a:extLst>
              <a:ext uri="{FF2B5EF4-FFF2-40B4-BE49-F238E27FC236}">
                <a16:creationId xmlns:a16="http://schemas.microsoft.com/office/drawing/2014/main" id="{6888B59F-4E34-934E-86F6-7EF4BCD37ED9}"/>
              </a:ext>
            </a:extLst>
          </p:cNvPr>
          <p:cNvSpPr>
            <a:spLocks noGrp="1"/>
          </p:cNvSpPr>
          <p:nvPr>
            <p:ph idx="1"/>
          </p:nvPr>
        </p:nvSpPr>
        <p:spPr>
          <a:xfrm>
            <a:off x="228600" y="1200150"/>
            <a:ext cx="9442173" cy="5141015"/>
          </a:xfrm>
        </p:spPr>
        <p:txBody>
          <a:bodyPr/>
          <a:lstStyle/>
          <a:p>
            <a:r>
              <a:rPr lang="en-US" dirty="0"/>
              <a:t>QST did not exist as a topic in the 2013/14 Snowmass/P5 process. </a:t>
            </a:r>
          </a:p>
          <a:p>
            <a:r>
              <a:rPr lang="en-US" dirty="0"/>
              <a:t>A first order phase transition occurred in 2018 with the DOE                        National Quantum Initiative (see talk by Paul </a:t>
            </a:r>
            <a:r>
              <a:rPr lang="en-US" dirty="0" err="1"/>
              <a:t>Dabbar</a:t>
            </a:r>
            <a:r>
              <a:rPr lang="en-US" dirty="0"/>
              <a:t>)</a:t>
            </a:r>
          </a:p>
          <a:p>
            <a:pPr>
              <a:buClr>
                <a:schemeClr val="tx1"/>
              </a:buClr>
              <a:buFont typeface="Arial" panose="020B0604020202020204" pitchFamily="34" charset="0"/>
              <a:buChar char="•"/>
            </a:pPr>
            <a:r>
              <a:rPr lang="en-US" dirty="0"/>
              <a:t> The DOE HEP QuantISED program started in FY18 with 14 funding              awards for university-led projects and 27 to lab-led consortia                            (ANL, BNL, FNAL, ORNL, LANL, LBNL, SLAC)</a:t>
            </a:r>
          </a:p>
          <a:p>
            <a:pPr>
              <a:buClr>
                <a:schemeClr val="tx1"/>
              </a:buClr>
              <a:buFont typeface="Arial" panose="020B0604020202020204" pitchFamily="34" charset="0"/>
              <a:buChar char="•"/>
            </a:pPr>
            <a:r>
              <a:rPr lang="en-US" dirty="0"/>
              <a:t> From the start, HEP QuantISED highly leveraged by encouraging     collaborations with other scientific communities and programs/agencies.    (ASCR, BES, DOD, NASA, NIST, NP, NSF,…)</a:t>
            </a:r>
          </a:p>
          <a:p>
            <a:pPr>
              <a:buClr>
                <a:schemeClr val="tx1"/>
              </a:buClr>
              <a:buFont typeface="Arial" panose="020B0604020202020204" pitchFamily="34" charset="0"/>
              <a:buChar char="•"/>
            </a:pPr>
            <a:r>
              <a:rPr lang="en-US" dirty="0"/>
              <a:t> The first HEP QuantISED experiment, Dark SRF, began in 2018. QuantISED FY19 awards included two more quantum experiments, both based on atom interferometry expertise developed outside HEP. </a:t>
            </a:r>
            <a:endParaRPr lang="en-US" dirty="0">
              <a:solidFill>
                <a:srgbClr val="0070C0"/>
              </a:solidFill>
            </a:endParaRPr>
          </a:p>
          <a:p>
            <a:endParaRPr lang="en-US" dirty="0"/>
          </a:p>
        </p:txBody>
      </p:sp>
      <p:sp>
        <p:nvSpPr>
          <p:cNvPr id="4" name="TextBox 3">
            <a:extLst>
              <a:ext uri="{FF2B5EF4-FFF2-40B4-BE49-F238E27FC236}">
                <a16:creationId xmlns:a16="http://schemas.microsoft.com/office/drawing/2014/main" id="{CC37BC52-0394-7941-AFA4-39927017F3B8}"/>
              </a:ext>
            </a:extLst>
          </p:cNvPr>
          <p:cNvSpPr txBox="1"/>
          <p:nvPr/>
        </p:nvSpPr>
        <p:spPr>
          <a:xfrm>
            <a:off x="5277681" y="6472589"/>
            <a:ext cx="2405270" cy="369332"/>
          </a:xfrm>
          <a:prstGeom prst="rect">
            <a:avLst/>
          </a:prstGeom>
          <a:noFill/>
        </p:spPr>
        <p:txBody>
          <a:bodyPr wrap="square" rtlCol="0">
            <a:spAutoFit/>
          </a:bodyPr>
          <a:lstStyle/>
          <a:p>
            <a:r>
              <a:rPr lang="en-US" dirty="0">
                <a:solidFill>
                  <a:schemeClr val="bg1"/>
                </a:solidFill>
              </a:rPr>
              <a:t>J. Lykken (Fermilab)</a:t>
            </a:r>
          </a:p>
        </p:txBody>
      </p:sp>
      <p:pic>
        <p:nvPicPr>
          <p:cNvPr id="6" name="Picture 5">
            <a:extLst>
              <a:ext uri="{FF2B5EF4-FFF2-40B4-BE49-F238E27FC236}">
                <a16:creationId xmlns:a16="http://schemas.microsoft.com/office/drawing/2014/main" id="{6642308E-9CDC-C349-A869-438232F13DC3}"/>
              </a:ext>
            </a:extLst>
          </p:cNvPr>
          <p:cNvPicPr>
            <a:picLocks noChangeAspect="1"/>
          </p:cNvPicPr>
          <p:nvPr/>
        </p:nvPicPr>
        <p:blipFill>
          <a:blip r:embed="rId2"/>
          <a:stretch>
            <a:fillRect/>
          </a:stretch>
        </p:blipFill>
        <p:spPr>
          <a:xfrm>
            <a:off x="8226289" y="238539"/>
            <a:ext cx="3949356" cy="799714"/>
          </a:xfrm>
          <a:prstGeom prst="rect">
            <a:avLst/>
          </a:prstGeom>
        </p:spPr>
      </p:pic>
      <p:pic>
        <p:nvPicPr>
          <p:cNvPr id="7" name="Picture 6">
            <a:extLst>
              <a:ext uri="{FF2B5EF4-FFF2-40B4-BE49-F238E27FC236}">
                <a16:creationId xmlns:a16="http://schemas.microsoft.com/office/drawing/2014/main" id="{A01B9034-C58B-8748-B3BA-5E52F31D9EFC}"/>
              </a:ext>
            </a:extLst>
          </p:cNvPr>
          <p:cNvPicPr>
            <a:picLocks noChangeAspect="1"/>
          </p:cNvPicPr>
          <p:nvPr/>
        </p:nvPicPr>
        <p:blipFill>
          <a:blip r:embed="rId3"/>
          <a:stretch>
            <a:fillRect/>
          </a:stretch>
        </p:blipFill>
        <p:spPr>
          <a:xfrm>
            <a:off x="8749897" y="1068726"/>
            <a:ext cx="3442103" cy="3657598"/>
          </a:xfrm>
          <a:prstGeom prst="rect">
            <a:avLst/>
          </a:prstGeom>
        </p:spPr>
      </p:pic>
    </p:spTree>
    <p:extLst>
      <p:ext uri="{BB962C8B-B14F-4D97-AF65-F5344CB8AC3E}">
        <p14:creationId xmlns:p14="http://schemas.microsoft.com/office/powerpoint/2010/main" val="3138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9EDA-2EFB-7944-A093-A7A1153C79BF}"/>
              </a:ext>
            </a:extLst>
          </p:cNvPr>
          <p:cNvSpPr>
            <a:spLocks noGrp="1"/>
          </p:cNvSpPr>
          <p:nvPr>
            <p:ph type="title"/>
          </p:nvPr>
        </p:nvSpPr>
        <p:spPr/>
        <p:txBody>
          <a:bodyPr>
            <a:normAutofit fontScale="90000"/>
          </a:bodyPr>
          <a:lstStyle/>
          <a:p>
            <a:r>
              <a:rPr lang="en-US" dirty="0">
                <a:solidFill>
                  <a:srgbClr val="0070C0"/>
                </a:solidFill>
              </a:rPr>
              <a:t>HEP/QST Landscape: DOE HEP</a:t>
            </a:r>
          </a:p>
        </p:txBody>
      </p:sp>
      <p:sp>
        <p:nvSpPr>
          <p:cNvPr id="3" name="Content Placeholder 2">
            <a:extLst>
              <a:ext uri="{FF2B5EF4-FFF2-40B4-BE49-F238E27FC236}">
                <a16:creationId xmlns:a16="http://schemas.microsoft.com/office/drawing/2014/main" id="{6888B59F-4E34-934E-86F6-7EF4BCD37ED9}"/>
              </a:ext>
            </a:extLst>
          </p:cNvPr>
          <p:cNvSpPr>
            <a:spLocks noGrp="1"/>
          </p:cNvSpPr>
          <p:nvPr>
            <p:ph idx="1"/>
          </p:nvPr>
        </p:nvSpPr>
        <p:spPr>
          <a:xfrm>
            <a:off x="228601" y="1200150"/>
            <a:ext cx="11687174" cy="1095789"/>
          </a:xfrm>
        </p:spPr>
        <p:txBody>
          <a:bodyPr/>
          <a:lstStyle/>
          <a:p>
            <a:r>
              <a:rPr lang="en-US" dirty="0">
                <a:solidFill>
                  <a:srgbClr val="0070C0"/>
                </a:solidFill>
              </a:rPr>
              <a:t>FY21: ramp up of the $115M HEP-led NQI center SQMS at Fermilab</a:t>
            </a:r>
          </a:p>
          <a:p>
            <a:r>
              <a:rPr lang="en-US" dirty="0"/>
              <a:t>Three other NQI centers have HEP PIs in the org chart: QSC, Q-NEXT, and QSA</a:t>
            </a:r>
          </a:p>
          <a:p>
            <a:pPr marL="0" indent="0">
              <a:buClr>
                <a:schemeClr val="tx1"/>
              </a:buClr>
              <a:buNone/>
            </a:pPr>
            <a:endParaRPr lang="en-US" dirty="0"/>
          </a:p>
          <a:p>
            <a:pPr>
              <a:buClr>
                <a:schemeClr val="tx1"/>
              </a:buClr>
              <a:buFont typeface="Arial" panose="020B0604020202020204" pitchFamily="34" charset="0"/>
              <a:buChar char="•"/>
            </a:pPr>
            <a:endParaRPr lang="en-US" dirty="0">
              <a:solidFill>
                <a:srgbClr val="0070C0"/>
              </a:solidFill>
            </a:endParaRPr>
          </a:p>
          <a:p>
            <a:pPr>
              <a:buClr>
                <a:schemeClr val="tx1"/>
              </a:buClr>
              <a:buFont typeface="Arial" panose="020B0604020202020204" pitchFamily="34" charset="0"/>
              <a:buChar char="•"/>
            </a:pPr>
            <a:endParaRPr lang="en-US" dirty="0">
              <a:solidFill>
                <a:srgbClr val="0070C0"/>
              </a:solidFill>
            </a:endParaRPr>
          </a:p>
          <a:p>
            <a:pPr>
              <a:buClr>
                <a:schemeClr val="tx1"/>
              </a:buClr>
              <a:buFont typeface="Arial" panose="020B0604020202020204" pitchFamily="34" charset="0"/>
              <a:buChar char="•"/>
            </a:pPr>
            <a:endParaRPr lang="en-US" dirty="0">
              <a:solidFill>
                <a:srgbClr val="0070C0"/>
              </a:solidFill>
            </a:endParaRPr>
          </a:p>
          <a:p>
            <a:endParaRPr lang="en-US" dirty="0"/>
          </a:p>
        </p:txBody>
      </p:sp>
      <p:sp>
        <p:nvSpPr>
          <p:cNvPr id="4" name="TextBox 3">
            <a:extLst>
              <a:ext uri="{FF2B5EF4-FFF2-40B4-BE49-F238E27FC236}">
                <a16:creationId xmlns:a16="http://schemas.microsoft.com/office/drawing/2014/main" id="{CC37BC52-0394-7941-AFA4-39927017F3B8}"/>
              </a:ext>
            </a:extLst>
          </p:cNvPr>
          <p:cNvSpPr txBox="1"/>
          <p:nvPr/>
        </p:nvSpPr>
        <p:spPr>
          <a:xfrm>
            <a:off x="5277681" y="6472589"/>
            <a:ext cx="2405270" cy="369332"/>
          </a:xfrm>
          <a:prstGeom prst="rect">
            <a:avLst/>
          </a:prstGeom>
          <a:noFill/>
        </p:spPr>
        <p:txBody>
          <a:bodyPr wrap="square" rtlCol="0">
            <a:spAutoFit/>
          </a:bodyPr>
          <a:lstStyle/>
          <a:p>
            <a:r>
              <a:rPr lang="en-US" dirty="0">
                <a:solidFill>
                  <a:schemeClr val="bg1"/>
                </a:solidFill>
              </a:rPr>
              <a:t>J. Lykken (Fermilab)</a:t>
            </a:r>
          </a:p>
        </p:txBody>
      </p:sp>
      <p:pic>
        <p:nvPicPr>
          <p:cNvPr id="6" name="Picture 5">
            <a:extLst>
              <a:ext uri="{FF2B5EF4-FFF2-40B4-BE49-F238E27FC236}">
                <a16:creationId xmlns:a16="http://schemas.microsoft.com/office/drawing/2014/main" id="{E012F355-7275-734C-88A6-5CC38195B8D1}"/>
              </a:ext>
            </a:extLst>
          </p:cNvPr>
          <p:cNvPicPr>
            <a:picLocks noChangeAspect="1"/>
          </p:cNvPicPr>
          <p:nvPr/>
        </p:nvPicPr>
        <p:blipFill>
          <a:blip r:embed="rId2"/>
          <a:stretch>
            <a:fillRect/>
          </a:stretch>
        </p:blipFill>
        <p:spPr>
          <a:xfrm rot="518437">
            <a:off x="-99393" y="3519523"/>
            <a:ext cx="6663128" cy="2051380"/>
          </a:xfrm>
          <a:prstGeom prst="rect">
            <a:avLst/>
          </a:prstGeom>
        </p:spPr>
      </p:pic>
      <p:pic>
        <p:nvPicPr>
          <p:cNvPr id="7" name="Picture 6">
            <a:extLst>
              <a:ext uri="{FF2B5EF4-FFF2-40B4-BE49-F238E27FC236}">
                <a16:creationId xmlns:a16="http://schemas.microsoft.com/office/drawing/2014/main" id="{AAA85A40-457E-384F-A138-2BF85947AE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01922">
            <a:off x="6175852" y="2378869"/>
            <a:ext cx="5818759" cy="2873327"/>
          </a:xfrm>
          <a:prstGeom prst="rect">
            <a:avLst/>
          </a:prstGeom>
          <a:ln>
            <a:solidFill>
              <a:srgbClr val="50504E"/>
            </a:solidFill>
          </a:ln>
        </p:spPr>
      </p:pic>
    </p:spTree>
    <p:extLst>
      <p:ext uri="{BB962C8B-B14F-4D97-AF65-F5344CB8AC3E}">
        <p14:creationId xmlns:p14="http://schemas.microsoft.com/office/powerpoint/2010/main" val="3513099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9EDA-2EFB-7944-A093-A7A1153C79BF}"/>
              </a:ext>
            </a:extLst>
          </p:cNvPr>
          <p:cNvSpPr>
            <a:spLocks noGrp="1"/>
          </p:cNvSpPr>
          <p:nvPr>
            <p:ph type="title"/>
          </p:nvPr>
        </p:nvSpPr>
        <p:spPr/>
        <p:txBody>
          <a:bodyPr>
            <a:normAutofit fontScale="90000"/>
          </a:bodyPr>
          <a:lstStyle/>
          <a:p>
            <a:r>
              <a:rPr lang="en-US" dirty="0">
                <a:solidFill>
                  <a:srgbClr val="0070C0"/>
                </a:solidFill>
              </a:rPr>
              <a:t>HEP/QST Landscape: Snowmass 2022</a:t>
            </a:r>
          </a:p>
        </p:txBody>
      </p:sp>
      <p:sp>
        <p:nvSpPr>
          <p:cNvPr id="3" name="Content Placeholder 2">
            <a:extLst>
              <a:ext uri="{FF2B5EF4-FFF2-40B4-BE49-F238E27FC236}">
                <a16:creationId xmlns:a16="http://schemas.microsoft.com/office/drawing/2014/main" id="{6888B59F-4E34-934E-86F6-7EF4BCD37ED9}"/>
              </a:ext>
            </a:extLst>
          </p:cNvPr>
          <p:cNvSpPr>
            <a:spLocks noGrp="1"/>
          </p:cNvSpPr>
          <p:nvPr>
            <p:ph idx="1"/>
          </p:nvPr>
        </p:nvSpPr>
        <p:spPr/>
        <p:txBody>
          <a:bodyPr/>
          <a:lstStyle/>
          <a:p>
            <a:r>
              <a:rPr lang="en-US" dirty="0"/>
              <a:t>For Snowmass 2022, QST was not organized as a separate “frontier”, but instead integrated into the Computational, Instrumentation, and Theory Frontiers, which are themselves cross-cutting frontiers:</a:t>
            </a:r>
          </a:p>
          <a:p>
            <a:pPr>
              <a:buClr>
                <a:schemeClr val="tx1"/>
              </a:buClr>
              <a:buFont typeface="Arial" panose="020B0604020202020204" pitchFamily="34" charset="0"/>
              <a:buChar char="•"/>
            </a:pPr>
            <a:r>
              <a:rPr lang="en-US" dirty="0"/>
              <a:t> CompF6: Quantum Computing (Travis Humble, Gabe Perdue, Martin Savage)</a:t>
            </a:r>
          </a:p>
          <a:p>
            <a:pPr>
              <a:buClr>
                <a:schemeClr val="tx1"/>
              </a:buClr>
              <a:buFont typeface="Arial" panose="020B0604020202020204" pitchFamily="34" charset="0"/>
              <a:buChar char="•"/>
            </a:pPr>
            <a:r>
              <a:rPr lang="en-US" dirty="0"/>
              <a:t> IF1: Quantum Sensors (Thomas Cecil, Kent Irwin, Reina Maruyama, Matt Pyle)</a:t>
            </a:r>
          </a:p>
          <a:p>
            <a:pPr>
              <a:buClr>
                <a:schemeClr val="tx1"/>
              </a:buClr>
              <a:buFont typeface="Arial" panose="020B0604020202020204" pitchFamily="34" charset="0"/>
              <a:buChar char="•"/>
            </a:pPr>
            <a:r>
              <a:rPr lang="en-US" dirty="0"/>
              <a:t> TF10: Quantum Information Science (Simon Catterall, Roni </a:t>
            </a:r>
            <a:r>
              <a:rPr lang="en-US" dirty="0" err="1"/>
              <a:t>Harnik</a:t>
            </a:r>
            <a:r>
              <a:rPr lang="en-US" dirty="0"/>
              <a:t>, Veronika </a:t>
            </a:r>
            <a:r>
              <a:rPr lang="en-US" dirty="0" err="1"/>
              <a:t>Hubeny</a:t>
            </a:r>
            <a:r>
              <a:rPr lang="en-US" dirty="0"/>
              <a:t>)</a:t>
            </a:r>
          </a:p>
          <a:p>
            <a:pPr marL="0" indent="0">
              <a:buNone/>
            </a:pPr>
            <a:r>
              <a:rPr lang="en-US" dirty="0">
                <a:solidFill>
                  <a:srgbClr val="0070C0"/>
                </a:solidFill>
              </a:rPr>
              <a:t>These topical groups have a total of 22 whitepapers from ~400 distinct authors, not counting pre-existing collaborations</a:t>
            </a:r>
          </a:p>
          <a:p>
            <a:pPr marL="0" indent="0">
              <a:buNone/>
            </a:pPr>
            <a:r>
              <a:rPr lang="en-US" dirty="0"/>
              <a:t>It is evident from the whitepapers that there is cross-cutting overlap with </a:t>
            </a:r>
            <a:r>
              <a:rPr lang="en-US" dirty="0">
                <a:solidFill>
                  <a:srgbClr val="0070C0"/>
                </a:solidFill>
              </a:rPr>
              <a:t>all the other frontiers: </a:t>
            </a:r>
            <a:r>
              <a:rPr lang="en-US" dirty="0"/>
              <a:t>Energy, Neutrino Physics, Rare Processes and Precision, Cosmic, Accelerator, Underground Facilities, and Community Engagement!</a:t>
            </a:r>
          </a:p>
          <a:p>
            <a:pPr marL="0" indent="0">
              <a:buClr>
                <a:schemeClr val="tx1"/>
              </a:buClr>
              <a:buNone/>
            </a:pPr>
            <a:endParaRPr lang="en-US" dirty="0">
              <a:solidFill>
                <a:srgbClr val="0070C0"/>
              </a:solidFill>
            </a:endParaRPr>
          </a:p>
          <a:p>
            <a:endParaRPr lang="en-US" dirty="0"/>
          </a:p>
        </p:txBody>
      </p:sp>
      <p:sp>
        <p:nvSpPr>
          <p:cNvPr id="4" name="TextBox 3">
            <a:extLst>
              <a:ext uri="{FF2B5EF4-FFF2-40B4-BE49-F238E27FC236}">
                <a16:creationId xmlns:a16="http://schemas.microsoft.com/office/drawing/2014/main" id="{CC37BC52-0394-7941-AFA4-39927017F3B8}"/>
              </a:ext>
            </a:extLst>
          </p:cNvPr>
          <p:cNvSpPr txBox="1"/>
          <p:nvPr/>
        </p:nvSpPr>
        <p:spPr>
          <a:xfrm>
            <a:off x="5277681" y="6472589"/>
            <a:ext cx="2405270" cy="369332"/>
          </a:xfrm>
          <a:prstGeom prst="rect">
            <a:avLst/>
          </a:prstGeom>
          <a:noFill/>
        </p:spPr>
        <p:txBody>
          <a:bodyPr wrap="square" rtlCol="0">
            <a:spAutoFit/>
          </a:bodyPr>
          <a:lstStyle/>
          <a:p>
            <a:r>
              <a:rPr lang="en-US" dirty="0">
                <a:solidFill>
                  <a:schemeClr val="bg1"/>
                </a:solidFill>
              </a:rPr>
              <a:t>J. Lykken (Fermilab)</a:t>
            </a:r>
          </a:p>
        </p:txBody>
      </p:sp>
    </p:spTree>
    <p:extLst>
      <p:ext uri="{BB962C8B-B14F-4D97-AF65-F5344CB8AC3E}">
        <p14:creationId xmlns:p14="http://schemas.microsoft.com/office/powerpoint/2010/main" val="3041271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9EDA-2EFB-7944-A093-A7A1153C79BF}"/>
              </a:ext>
            </a:extLst>
          </p:cNvPr>
          <p:cNvSpPr>
            <a:spLocks noGrp="1"/>
          </p:cNvSpPr>
          <p:nvPr>
            <p:ph type="title"/>
          </p:nvPr>
        </p:nvSpPr>
        <p:spPr/>
        <p:txBody>
          <a:bodyPr>
            <a:normAutofit fontScale="90000"/>
          </a:bodyPr>
          <a:lstStyle/>
          <a:p>
            <a:r>
              <a:rPr lang="en-US" dirty="0">
                <a:solidFill>
                  <a:srgbClr val="0070C0"/>
                </a:solidFill>
              </a:rPr>
              <a:t>Snowmass whitepapers: foundations</a:t>
            </a:r>
          </a:p>
        </p:txBody>
      </p:sp>
      <p:sp>
        <p:nvSpPr>
          <p:cNvPr id="3" name="Content Placeholder 2">
            <a:extLst>
              <a:ext uri="{FF2B5EF4-FFF2-40B4-BE49-F238E27FC236}">
                <a16:creationId xmlns:a16="http://schemas.microsoft.com/office/drawing/2014/main" id="{6888B59F-4E34-934E-86F6-7EF4BCD37ED9}"/>
              </a:ext>
            </a:extLst>
          </p:cNvPr>
          <p:cNvSpPr>
            <a:spLocks noGrp="1"/>
          </p:cNvSpPr>
          <p:nvPr>
            <p:ph idx="1"/>
          </p:nvPr>
        </p:nvSpPr>
        <p:spPr>
          <a:xfrm>
            <a:off x="252413" y="971550"/>
            <a:ext cx="11687174" cy="4186859"/>
          </a:xfrm>
        </p:spPr>
        <p:txBody>
          <a:bodyPr/>
          <a:lstStyle/>
          <a:p>
            <a:r>
              <a:rPr lang="en-US" dirty="0">
                <a:effectLst/>
              </a:rPr>
              <a:t>“Quantum information in quantum field theory and quantum gravity” arXiv:2203.07117</a:t>
            </a:r>
          </a:p>
          <a:p>
            <a:r>
              <a:rPr lang="en-US" dirty="0">
                <a:solidFill>
                  <a:srgbClr val="0070C0"/>
                </a:solidFill>
              </a:rPr>
              <a:t>What is QFT? </a:t>
            </a:r>
            <a:r>
              <a:rPr lang="en-US" dirty="0"/>
              <a:t>cast quantum field theory in the language of quantum information and entanglement</a:t>
            </a:r>
          </a:p>
          <a:p>
            <a:r>
              <a:rPr lang="en-US" dirty="0">
                <a:solidFill>
                  <a:srgbClr val="0070C0"/>
                </a:solidFill>
                <a:effectLst/>
              </a:rPr>
              <a:t>The quantum origins of spacetime: </a:t>
            </a:r>
            <a:r>
              <a:rPr lang="en-US" dirty="0">
                <a:effectLst/>
              </a:rPr>
              <a:t>holographic duality predicts surprising phenomena such as teleportation via traversable wormholes, that might teach us more about how spacetime emerges from quantum microphysics</a:t>
            </a:r>
            <a:endParaRPr lang="en-US" dirty="0"/>
          </a:p>
          <a:p>
            <a:r>
              <a:rPr lang="en-US" dirty="0">
                <a:solidFill>
                  <a:srgbClr val="0070C0"/>
                </a:solidFill>
                <a:effectLst/>
              </a:rPr>
              <a:t>Quantum simulation: </a:t>
            </a:r>
            <a:r>
              <a:rPr lang="en-US" dirty="0">
                <a:effectLst/>
              </a:rPr>
              <a:t>understanding how in principle to formulate strongly coupled field theories or quantum gravity as tractable quantum simulations, similar to Wilson’s deep insights from asking how to simulate QFT on a classical computer. </a:t>
            </a:r>
            <a:endParaRPr lang="en-US" dirty="0"/>
          </a:p>
          <a:p>
            <a:r>
              <a:rPr lang="en-US" dirty="0">
                <a:solidFill>
                  <a:srgbClr val="0070C0"/>
                </a:solidFill>
              </a:rPr>
              <a:t>QFT and quantum error correction: </a:t>
            </a:r>
            <a:r>
              <a:rPr lang="en-US" dirty="0">
                <a:effectLst/>
              </a:rPr>
              <a:t>holographic duality suggests that study of strongly coupled gauge theories might bring additional insights and models for quantum error correction. </a:t>
            </a:r>
            <a:endParaRPr lang="en-US" dirty="0"/>
          </a:p>
          <a:p>
            <a:pPr marL="0" indent="0">
              <a:buNone/>
            </a:pPr>
            <a:endParaRPr lang="en-US" dirty="0"/>
          </a:p>
          <a:p>
            <a:endParaRPr lang="en-US" dirty="0">
              <a:solidFill>
                <a:srgbClr val="0070C0"/>
              </a:solidFill>
            </a:endParaRPr>
          </a:p>
        </p:txBody>
      </p:sp>
      <p:sp>
        <p:nvSpPr>
          <p:cNvPr id="4" name="TextBox 3">
            <a:extLst>
              <a:ext uri="{FF2B5EF4-FFF2-40B4-BE49-F238E27FC236}">
                <a16:creationId xmlns:a16="http://schemas.microsoft.com/office/drawing/2014/main" id="{CC37BC52-0394-7941-AFA4-39927017F3B8}"/>
              </a:ext>
            </a:extLst>
          </p:cNvPr>
          <p:cNvSpPr txBox="1"/>
          <p:nvPr/>
        </p:nvSpPr>
        <p:spPr>
          <a:xfrm>
            <a:off x="5277681" y="6472589"/>
            <a:ext cx="2405270" cy="369332"/>
          </a:xfrm>
          <a:prstGeom prst="rect">
            <a:avLst/>
          </a:prstGeom>
          <a:noFill/>
        </p:spPr>
        <p:txBody>
          <a:bodyPr wrap="square" rtlCol="0">
            <a:spAutoFit/>
          </a:bodyPr>
          <a:lstStyle/>
          <a:p>
            <a:r>
              <a:rPr lang="en-US" dirty="0">
                <a:solidFill>
                  <a:schemeClr val="bg1"/>
                </a:solidFill>
              </a:rPr>
              <a:t>J. Lykken (Fermilab)</a:t>
            </a:r>
          </a:p>
        </p:txBody>
      </p:sp>
      <p:pic>
        <p:nvPicPr>
          <p:cNvPr id="6" name="Picture 5">
            <a:extLst>
              <a:ext uri="{FF2B5EF4-FFF2-40B4-BE49-F238E27FC236}">
                <a16:creationId xmlns:a16="http://schemas.microsoft.com/office/drawing/2014/main" id="{F7EAD511-7645-8F4F-B8C2-FC075C85BACE}"/>
              </a:ext>
            </a:extLst>
          </p:cNvPr>
          <p:cNvPicPr>
            <a:picLocks noChangeAspect="1"/>
          </p:cNvPicPr>
          <p:nvPr/>
        </p:nvPicPr>
        <p:blipFill>
          <a:blip r:embed="rId2"/>
          <a:stretch>
            <a:fillRect/>
          </a:stretch>
        </p:blipFill>
        <p:spPr>
          <a:xfrm>
            <a:off x="4717758" y="5158409"/>
            <a:ext cx="3251730" cy="1105459"/>
          </a:xfrm>
          <a:prstGeom prst="rect">
            <a:avLst/>
          </a:prstGeom>
        </p:spPr>
      </p:pic>
      <p:pic>
        <p:nvPicPr>
          <p:cNvPr id="8" name="Picture 7">
            <a:extLst>
              <a:ext uri="{FF2B5EF4-FFF2-40B4-BE49-F238E27FC236}">
                <a16:creationId xmlns:a16="http://schemas.microsoft.com/office/drawing/2014/main" id="{57557ACA-D729-5646-B8E6-713C790DE922}"/>
              </a:ext>
            </a:extLst>
          </p:cNvPr>
          <p:cNvPicPr>
            <a:picLocks noChangeAspect="1"/>
          </p:cNvPicPr>
          <p:nvPr/>
        </p:nvPicPr>
        <p:blipFill>
          <a:blip r:embed="rId3"/>
          <a:stretch>
            <a:fillRect/>
          </a:stretch>
        </p:blipFill>
        <p:spPr>
          <a:xfrm>
            <a:off x="1400488" y="5158409"/>
            <a:ext cx="2808355" cy="1105459"/>
          </a:xfrm>
          <a:prstGeom prst="rect">
            <a:avLst/>
          </a:prstGeom>
        </p:spPr>
      </p:pic>
      <p:sp>
        <p:nvSpPr>
          <p:cNvPr id="10" name="Content Placeholder 2">
            <a:extLst>
              <a:ext uri="{FF2B5EF4-FFF2-40B4-BE49-F238E27FC236}">
                <a16:creationId xmlns:a16="http://schemas.microsoft.com/office/drawing/2014/main" id="{8A78AD87-AB71-2E4B-AD8F-F332675D2060}"/>
              </a:ext>
            </a:extLst>
          </p:cNvPr>
          <p:cNvSpPr txBox="1">
            <a:spLocks/>
          </p:cNvSpPr>
          <p:nvPr/>
        </p:nvSpPr>
        <p:spPr>
          <a:xfrm>
            <a:off x="8323486" y="5423318"/>
            <a:ext cx="3262102" cy="575641"/>
          </a:xfrm>
          <a:prstGeom prst="rect">
            <a:avLst/>
          </a:prstGeom>
          <a:effectLst>
            <a:outerShdw blurRad="50800" dist="50800" dir="5400000" sx="34000" sy="34000" algn="ctr" rotWithShape="0">
              <a:schemeClr val="bg2">
                <a:lumMod val="25000"/>
                <a:alpha val="43000"/>
              </a:schemeClr>
            </a:outerShdw>
          </a:effectLst>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effectLst>
                  <a:outerShdw dist="50800" sx="1000" sy="1000" algn="ctr" rotWithShape="0">
                    <a:srgbClr val="000000"/>
                  </a:outerShdw>
                </a:effectLst>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effectLst>
                  <a:outerShdw dist="50800" sx="1000" sy="1000" algn="ctr" rotWithShape="0">
                    <a:srgbClr val="000000"/>
                  </a:outerShdw>
                </a:effectLst>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effectLst>
                  <a:outerShdw dist="50800" sx="1000" sy="1000" algn="ctr" rotWithShape="0">
                    <a:srgbClr val="000000"/>
                  </a:outerShdw>
                </a:effectLst>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effectLst>
                  <a:outerShdw dist="50800" sx="1000" sy="1000" algn="ctr" rotWithShape="0">
                    <a:srgbClr val="000000"/>
                  </a:outerShdw>
                </a:effectLst>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effectLst>
                  <a:outerShdw dist="50800" sx="1000" sy="1000" algn="ctr" rotWithShape="0">
                    <a:srgbClr val="000000"/>
                  </a:outerShdw>
                </a:effectLst>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400" dirty="0">
                <a:effectLst/>
              </a:rPr>
              <a:t>similar points made in </a:t>
            </a:r>
            <a:r>
              <a:rPr lang="en-US" sz="1400" dirty="0" err="1">
                <a:effectLst/>
              </a:rPr>
              <a:t>Shamit</a:t>
            </a:r>
            <a:r>
              <a:rPr lang="en-US" sz="1400" dirty="0">
                <a:effectLst/>
              </a:rPr>
              <a:t> Kachru’s theory summary</a:t>
            </a:r>
            <a:endParaRPr lang="en-US" sz="1400" dirty="0"/>
          </a:p>
          <a:p>
            <a:endParaRPr lang="en-US" dirty="0">
              <a:solidFill>
                <a:srgbClr val="0070C0"/>
              </a:solidFill>
            </a:endParaRPr>
          </a:p>
        </p:txBody>
      </p:sp>
    </p:spTree>
    <p:extLst>
      <p:ext uri="{BB962C8B-B14F-4D97-AF65-F5344CB8AC3E}">
        <p14:creationId xmlns:p14="http://schemas.microsoft.com/office/powerpoint/2010/main" val="4155171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9EDA-2EFB-7944-A093-A7A1153C79BF}"/>
              </a:ext>
            </a:extLst>
          </p:cNvPr>
          <p:cNvSpPr>
            <a:spLocks noGrp="1"/>
          </p:cNvSpPr>
          <p:nvPr>
            <p:ph type="title"/>
          </p:nvPr>
        </p:nvSpPr>
        <p:spPr/>
        <p:txBody>
          <a:bodyPr>
            <a:normAutofit fontScale="90000"/>
          </a:bodyPr>
          <a:lstStyle/>
          <a:p>
            <a:r>
              <a:rPr lang="en-US" dirty="0">
                <a:solidFill>
                  <a:srgbClr val="0070C0"/>
                </a:solidFill>
              </a:rPr>
              <a:t>Snowmass whitepapers: quantum computing</a:t>
            </a:r>
          </a:p>
        </p:txBody>
      </p:sp>
      <p:sp>
        <p:nvSpPr>
          <p:cNvPr id="3" name="Content Placeholder 2">
            <a:extLst>
              <a:ext uri="{FF2B5EF4-FFF2-40B4-BE49-F238E27FC236}">
                <a16:creationId xmlns:a16="http://schemas.microsoft.com/office/drawing/2014/main" id="{6888B59F-4E34-934E-86F6-7EF4BCD37ED9}"/>
              </a:ext>
            </a:extLst>
          </p:cNvPr>
          <p:cNvSpPr>
            <a:spLocks noGrp="1"/>
          </p:cNvSpPr>
          <p:nvPr>
            <p:ph idx="1"/>
          </p:nvPr>
        </p:nvSpPr>
        <p:spPr/>
        <p:txBody>
          <a:bodyPr/>
          <a:lstStyle/>
          <a:p>
            <a:pPr>
              <a:spcBef>
                <a:spcPts val="0"/>
              </a:spcBef>
              <a:spcAft>
                <a:spcPts val="0"/>
              </a:spcAft>
            </a:pPr>
            <a:r>
              <a:rPr lang="en-US" dirty="0">
                <a:effectLst/>
              </a:rPr>
              <a:t>“Quantum Simulation for High Energy Physics” arXiv:2204.03381</a:t>
            </a:r>
          </a:p>
          <a:p>
            <a:pPr>
              <a:spcBef>
                <a:spcPts val="0"/>
              </a:spcBef>
              <a:spcAft>
                <a:spcPts val="0"/>
              </a:spcAft>
            </a:pPr>
            <a:r>
              <a:rPr lang="en-US" dirty="0">
                <a:effectLst/>
              </a:rPr>
              <a:t>”Quantum Computing for Data Analysis in High Energy Physics” arXiv:2203.08805</a:t>
            </a:r>
          </a:p>
          <a:p>
            <a:pPr>
              <a:spcBef>
                <a:spcPts val="0"/>
              </a:spcBef>
              <a:spcAft>
                <a:spcPts val="0"/>
              </a:spcAft>
            </a:pPr>
            <a:r>
              <a:rPr lang="en-US" dirty="0">
                <a:effectLst/>
              </a:rPr>
              <a:t>“Quantum Computing Systems and Software for High Energy Physics Research” arXiv:2203.07091</a:t>
            </a:r>
            <a:endParaRPr lang="en-US" dirty="0">
              <a:solidFill>
                <a:schemeClr val="tx1"/>
              </a:solidFill>
            </a:endParaRPr>
          </a:p>
          <a:p>
            <a:r>
              <a:rPr lang="en-US" dirty="0">
                <a:solidFill>
                  <a:srgbClr val="0070C0"/>
                </a:solidFill>
              </a:rPr>
              <a:t>HEP is full of hard problems not tractable with classical computing:</a:t>
            </a:r>
          </a:p>
          <a:p>
            <a:r>
              <a:rPr lang="en-US" dirty="0">
                <a:solidFill>
                  <a:schemeClr val="tx2"/>
                </a:solidFill>
              </a:rPr>
              <a:t>Real-time strong interaction processes like LHC collisions and neutrino-nucleus collisions at DUNE</a:t>
            </a:r>
          </a:p>
          <a:p>
            <a:r>
              <a:rPr lang="en-US" dirty="0">
                <a:solidFill>
                  <a:schemeClr val="tx2"/>
                </a:solidFill>
              </a:rPr>
              <a:t>Non-equilibrium dynamics like cosmic inflation and baryogenesis</a:t>
            </a:r>
          </a:p>
          <a:p>
            <a:r>
              <a:rPr lang="en-US" dirty="0">
                <a:solidFill>
                  <a:schemeClr val="tx2"/>
                </a:solidFill>
              </a:rPr>
              <a:t>As with lattice gauge theory circa 1980, don’t sit on your hands until adequate quantum computing hardware is available – get started now!</a:t>
            </a:r>
          </a:p>
          <a:p>
            <a:r>
              <a:rPr lang="en-US" dirty="0">
                <a:solidFill>
                  <a:srgbClr val="0070C0"/>
                </a:solidFill>
              </a:rPr>
              <a:t>HEP is also full of problems where incremental improvements in speed/accuracy have large value:</a:t>
            </a:r>
          </a:p>
          <a:p>
            <a:r>
              <a:rPr lang="en-US" dirty="0">
                <a:solidFill>
                  <a:schemeClr val="tx2"/>
                </a:solidFill>
              </a:rPr>
              <a:t>LHC triggers, modeling of hadronization/showers, pattern/anomaly recognition, tagging</a:t>
            </a:r>
          </a:p>
          <a:p>
            <a:r>
              <a:rPr lang="en-US" dirty="0">
                <a:solidFill>
                  <a:srgbClr val="0070C0"/>
                </a:solidFill>
                <a:effectLst/>
              </a:rPr>
              <a:t>Look for near term HEP quantum advantage taking into account limitations of NISQ era devices</a:t>
            </a:r>
            <a:endParaRPr lang="en-US" dirty="0">
              <a:solidFill>
                <a:srgbClr val="0070C0"/>
              </a:solidFill>
            </a:endParaRPr>
          </a:p>
          <a:p>
            <a:endParaRPr lang="en-US" dirty="0">
              <a:solidFill>
                <a:srgbClr val="0070C0"/>
              </a:solidFill>
            </a:endParaRPr>
          </a:p>
        </p:txBody>
      </p:sp>
      <p:sp>
        <p:nvSpPr>
          <p:cNvPr id="4" name="TextBox 3">
            <a:extLst>
              <a:ext uri="{FF2B5EF4-FFF2-40B4-BE49-F238E27FC236}">
                <a16:creationId xmlns:a16="http://schemas.microsoft.com/office/drawing/2014/main" id="{CC37BC52-0394-7941-AFA4-39927017F3B8}"/>
              </a:ext>
            </a:extLst>
          </p:cNvPr>
          <p:cNvSpPr txBox="1"/>
          <p:nvPr/>
        </p:nvSpPr>
        <p:spPr>
          <a:xfrm>
            <a:off x="5277681" y="6472589"/>
            <a:ext cx="2405270" cy="369332"/>
          </a:xfrm>
          <a:prstGeom prst="rect">
            <a:avLst/>
          </a:prstGeom>
          <a:noFill/>
        </p:spPr>
        <p:txBody>
          <a:bodyPr wrap="square" rtlCol="0">
            <a:spAutoFit/>
          </a:bodyPr>
          <a:lstStyle/>
          <a:p>
            <a:r>
              <a:rPr lang="en-US" dirty="0">
                <a:solidFill>
                  <a:schemeClr val="bg1"/>
                </a:solidFill>
              </a:rPr>
              <a:t>J. Lykken (Fermilab)</a:t>
            </a:r>
          </a:p>
        </p:txBody>
      </p:sp>
    </p:spTree>
    <p:extLst>
      <p:ext uri="{BB962C8B-B14F-4D97-AF65-F5344CB8AC3E}">
        <p14:creationId xmlns:p14="http://schemas.microsoft.com/office/powerpoint/2010/main" val="4142285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9EDA-2EFB-7944-A093-A7A1153C79BF}"/>
              </a:ext>
            </a:extLst>
          </p:cNvPr>
          <p:cNvSpPr>
            <a:spLocks noGrp="1"/>
          </p:cNvSpPr>
          <p:nvPr>
            <p:ph type="title"/>
          </p:nvPr>
        </p:nvSpPr>
        <p:spPr>
          <a:xfrm>
            <a:off x="228600" y="311035"/>
            <a:ext cx="11867321" cy="702305"/>
          </a:xfrm>
        </p:spPr>
        <p:txBody>
          <a:bodyPr>
            <a:normAutofit fontScale="90000"/>
          </a:bodyPr>
          <a:lstStyle/>
          <a:p>
            <a:r>
              <a:rPr lang="en-US" dirty="0">
                <a:solidFill>
                  <a:srgbClr val="0070C0"/>
                </a:solidFill>
              </a:rPr>
              <a:t>Snowmass whitepapers: quantum sensors for DM</a:t>
            </a:r>
          </a:p>
        </p:txBody>
      </p:sp>
      <p:sp>
        <p:nvSpPr>
          <p:cNvPr id="3" name="Content Placeholder 2">
            <a:extLst>
              <a:ext uri="{FF2B5EF4-FFF2-40B4-BE49-F238E27FC236}">
                <a16:creationId xmlns:a16="http://schemas.microsoft.com/office/drawing/2014/main" id="{6888B59F-4E34-934E-86F6-7EF4BCD37ED9}"/>
              </a:ext>
            </a:extLst>
          </p:cNvPr>
          <p:cNvSpPr>
            <a:spLocks noGrp="1"/>
          </p:cNvSpPr>
          <p:nvPr>
            <p:ph idx="1"/>
          </p:nvPr>
        </p:nvSpPr>
        <p:spPr>
          <a:xfrm>
            <a:off x="228601" y="1200150"/>
            <a:ext cx="6808303" cy="4914899"/>
          </a:xfrm>
        </p:spPr>
        <p:txBody>
          <a:bodyPr/>
          <a:lstStyle/>
          <a:p>
            <a:pPr>
              <a:spcBef>
                <a:spcPts val="0"/>
              </a:spcBef>
              <a:spcAft>
                <a:spcPts val="0"/>
              </a:spcAft>
            </a:pPr>
            <a:r>
              <a:rPr lang="en-US" dirty="0">
                <a:effectLst/>
              </a:rPr>
              <a:t>“New Horizons: Scalar and Vector Ultralight Dark Matter” arXiv:2203.14915</a:t>
            </a:r>
          </a:p>
          <a:p>
            <a:pPr>
              <a:spcBef>
                <a:spcPts val="0"/>
              </a:spcBef>
              <a:spcAft>
                <a:spcPts val="0"/>
              </a:spcAft>
            </a:pPr>
            <a:r>
              <a:rPr lang="en-US" dirty="0">
                <a:effectLst/>
              </a:rPr>
              <a:t>“Ultraheavy Particle Dark Matter” arXiv:2203.06508</a:t>
            </a:r>
          </a:p>
          <a:p>
            <a:r>
              <a:rPr lang="en-US" dirty="0">
                <a:solidFill>
                  <a:srgbClr val="0070C0"/>
                </a:solidFill>
              </a:rPr>
              <a:t>Special challenges e.g., of detecting dark matter that is either ultralight or ultraheavy </a:t>
            </a:r>
          </a:p>
          <a:p>
            <a:r>
              <a:rPr lang="en-US" dirty="0">
                <a:solidFill>
                  <a:schemeClr val="tx2"/>
                </a:solidFill>
              </a:rPr>
              <a:t>Direct detection of DM is one of the primary goals of HEP, so cannot ignore the hard cases</a:t>
            </a:r>
          </a:p>
          <a:p>
            <a:r>
              <a:rPr lang="en-US" dirty="0">
                <a:solidFill>
                  <a:schemeClr val="tx2"/>
                </a:solidFill>
              </a:rPr>
              <a:t>Roadmap to discovery:</a:t>
            </a:r>
          </a:p>
          <a:p>
            <a:pPr lvl="1">
              <a:buFont typeface="Arial" panose="020B0604020202020204" pitchFamily="34" charset="0"/>
              <a:buChar char="•"/>
            </a:pPr>
            <a:r>
              <a:rPr lang="en-US" dirty="0">
                <a:solidFill>
                  <a:schemeClr val="tx2"/>
                </a:solidFill>
              </a:rPr>
              <a:t>Theory study of candidates and signatures</a:t>
            </a:r>
          </a:p>
          <a:p>
            <a:pPr lvl="1">
              <a:buFont typeface="Arial" panose="020B0604020202020204" pitchFamily="34" charset="0"/>
              <a:buChar char="•"/>
            </a:pPr>
            <a:r>
              <a:rPr lang="en-US" dirty="0">
                <a:solidFill>
                  <a:schemeClr val="tx2"/>
                </a:solidFill>
              </a:rPr>
              <a:t>Collaboration between HEP and </a:t>
            </a:r>
            <a:r>
              <a:rPr lang="en-US" dirty="0">
                <a:effectLst/>
              </a:rPr>
              <a:t>atomic, molecular, optical, nuclear, and solid-state physics, metrology, and QIS</a:t>
            </a:r>
          </a:p>
          <a:p>
            <a:pPr lvl="1">
              <a:buFont typeface="Arial" panose="020B0604020202020204" pitchFamily="34" charset="0"/>
              <a:buChar char="•"/>
            </a:pPr>
            <a:r>
              <a:rPr lang="en-US" dirty="0">
                <a:effectLst/>
              </a:rPr>
              <a:t>Robust R&amp;D, deploy pathfinders</a:t>
            </a:r>
            <a:endParaRPr lang="en-US" dirty="0"/>
          </a:p>
          <a:p>
            <a:pPr lvl="1">
              <a:buFont typeface="Arial" panose="020B0604020202020204" pitchFamily="34" charset="0"/>
              <a:buChar char="•"/>
            </a:pPr>
            <a:endParaRPr lang="en-US" dirty="0">
              <a:solidFill>
                <a:schemeClr val="tx2"/>
              </a:solidFill>
            </a:endParaRPr>
          </a:p>
          <a:p>
            <a:pPr lvl="1">
              <a:buFont typeface="Arial" panose="020B0604020202020204" pitchFamily="34" charset="0"/>
              <a:buChar char="•"/>
            </a:pPr>
            <a:endParaRPr lang="en-US" dirty="0">
              <a:solidFill>
                <a:schemeClr val="tx2"/>
              </a:solidFill>
            </a:endParaRPr>
          </a:p>
          <a:p>
            <a:endParaRPr lang="en-US" dirty="0">
              <a:solidFill>
                <a:srgbClr val="0070C0"/>
              </a:solidFill>
            </a:endParaRPr>
          </a:p>
        </p:txBody>
      </p:sp>
      <p:sp>
        <p:nvSpPr>
          <p:cNvPr id="4" name="TextBox 3">
            <a:extLst>
              <a:ext uri="{FF2B5EF4-FFF2-40B4-BE49-F238E27FC236}">
                <a16:creationId xmlns:a16="http://schemas.microsoft.com/office/drawing/2014/main" id="{CC37BC52-0394-7941-AFA4-39927017F3B8}"/>
              </a:ext>
            </a:extLst>
          </p:cNvPr>
          <p:cNvSpPr txBox="1"/>
          <p:nvPr/>
        </p:nvSpPr>
        <p:spPr>
          <a:xfrm>
            <a:off x="5277681" y="6472589"/>
            <a:ext cx="2405270" cy="369332"/>
          </a:xfrm>
          <a:prstGeom prst="rect">
            <a:avLst/>
          </a:prstGeom>
          <a:noFill/>
        </p:spPr>
        <p:txBody>
          <a:bodyPr wrap="square" rtlCol="0">
            <a:spAutoFit/>
          </a:bodyPr>
          <a:lstStyle/>
          <a:p>
            <a:r>
              <a:rPr lang="en-US" dirty="0">
                <a:solidFill>
                  <a:schemeClr val="bg1"/>
                </a:solidFill>
              </a:rPr>
              <a:t>J. Lykken (Fermilab)</a:t>
            </a:r>
          </a:p>
        </p:txBody>
      </p:sp>
      <p:pic>
        <p:nvPicPr>
          <p:cNvPr id="6" name="Picture 5">
            <a:extLst>
              <a:ext uri="{FF2B5EF4-FFF2-40B4-BE49-F238E27FC236}">
                <a16:creationId xmlns:a16="http://schemas.microsoft.com/office/drawing/2014/main" id="{2DA02C30-4BB4-6846-86E6-267ADABC9D4B}"/>
              </a:ext>
            </a:extLst>
          </p:cNvPr>
          <p:cNvPicPr>
            <a:picLocks noChangeAspect="1"/>
          </p:cNvPicPr>
          <p:nvPr/>
        </p:nvPicPr>
        <p:blipFill>
          <a:blip r:embed="rId2"/>
          <a:stretch>
            <a:fillRect/>
          </a:stretch>
        </p:blipFill>
        <p:spPr>
          <a:xfrm>
            <a:off x="8388924" y="1075908"/>
            <a:ext cx="3416301" cy="2646016"/>
          </a:xfrm>
          <a:prstGeom prst="rect">
            <a:avLst/>
          </a:prstGeom>
        </p:spPr>
      </p:pic>
      <p:pic>
        <p:nvPicPr>
          <p:cNvPr id="8" name="Picture 7">
            <a:extLst>
              <a:ext uri="{FF2B5EF4-FFF2-40B4-BE49-F238E27FC236}">
                <a16:creationId xmlns:a16="http://schemas.microsoft.com/office/drawing/2014/main" id="{8EF7FC56-2D01-0440-B68C-5F99D4FDCFFF}"/>
              </a:ext>
            </a:extLst>
          </p:cNvPr>
          <p:cNvPicPr>
            <a:picLocks noChangeAspect="1"/>
          </p:cNvPicPr>
          <p:nvPr/>
        </p:nvPicPr>
        <p:blipFill>
          <a:blip r:embed="rId3"/>
          <a:stretch>
            <a:fillRect/>
          </a:stretch>
        </p:blipFill>
        <p:spPr>
          <a:xfrm>
            <a:off x="8388924" y="3729389"/>
            <a:ext cx="3416300" cy="2743200"/>
          </a:xfrm>
          <a:prstGeom prst="rect">
            <a:avLst/>
          </a:prstGeom>
        </p:spPr>
      </p:pic>
    </p:spTree>
    <p:extLst>
      <p:ext uri="{BB962C8B-B14F-4D97-AF65-F5344CB8AC3E}">
        <p14:creationId xmlns:p14="http://schemas.microsoft.com/office/powerpoint/2010/main" val="2203350929"/>
      </p:ext>
    </p:extLst>
  </p:cSld>
  <p:clrMapOvr>
    <a:masterClrMapping/>
  </p:clrMapOvr>
</p:sld>
</file>

<file path=ppt/theme/theme1.xml><?xml version="1.0" encoding="utf-8"?>
<a:theme xmlns:a="http://schemas.openxmlformats.org/drawingml/2006/main" name="RetrospectVTI">
  <a:themeElements>
    <a:clrScheme name="AnalogousFromDarkSeedLeftStep">
      <a:dk1>
        <a:srgbClr val="000000"/>
      </a:dk1>
      <a:lt1>
        <a:srgbClr val="FFFFFF"/>
      </a:lt1>
      <a:dk2>
        <a:srgbClr val="302E1B"/>
      </a:dk2>
      <a:lt2>
        <a:srgbClr val="F0F0F3"/>
      </a:lt2>
      <a:accent1>
        <a:srgbClr val="ABA343"/>
      </a:accent1>
      <a:accent2>
        <a:srgbClr val="B1763B"/>
      </a:accent2>
      <a:accent3>
        <a:srgbClr val="C3574D"/>
      </a:accent3>
      <a:accent4>
        <a:srgbClr val="B13B62"/>
      </a:accent4>
      <a:accent5>
        <a:srgbClr val="C34DA5"/>
      </a:accent5>
      <a:accent6>
        <a:srgbClr val="9E3BB1"/>
      </a:accent6>
      <a:hlink>
        <a:srgbClr val="C24990"/>
      </a:hlink>
      <a:folHlink>
        <a:srgbClr val="7F7F7F"/>
      </a:folHlink>
    </a:clrScheme>
    <a:fontScheme name="Retrospect">
      <a:majorFont>
        <a:latin typeface="Avenir Next LT Pro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enir Next LT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5873</TotalTime>
  <Words>1367</Words>
  <Application>Microsoft Macintosh PowerPoint</Application>
  <PresentationFormat>Widescreen</PresentationFormat>
  <Paragraphs>100</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Avenir Next LT Pro</vt:lpstr>
      <vt:lpstr>Avenir Next LT Pro Light</vt:lpstr>
      <vt:lpstr>Calibri</vt:lpstr>
      <vt:lpstr>RetrospectVTI</vt:lpstr>
      <vt:lpstr>HEP/QST Landscape: Foundations</vt:lpstr>
      <vt:lpstr>HEP/QST Landscape: QST for HEP</vt:lpstr>
      <vt:lpstr>HEP/QST Landscape: HEP for QST</vt:lpstr>
      <vt:lpstr>HEP/QST Landscape: DOE HEP</vt:lpstr>
      <vt:lpstr>HEP/QST Landscape: DOE HEP</vt:lpstr>
      <vt:lpstr>HEP/QST Landscape: Snowmass 2022</vt:lpstr>
      <vt:lpstr>Snowmass whitepapers: foundations</vt:lpstr>
      <vt:lpstr>Snowmass whitepapers: quantum computing</vt:lpstr>
      <vt:lpstr>Snowmass whitepapers: quantum sensors for DM</vt:lpstr>
      <vt:lpstr>Snowmass whitepapers: quantum networks</vt:lpstr>
      <vt:lpstr>HEP/QST Landscape: CERN QTI</vt:lpstr>
      <vt:lpstr>HEP/QST Landscape: quantum pathfinders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QST/HEP Intersections</dc:title>
  <dc:creator>Spiropulu, Maria</dc:creator>
  <cp:lastModifiedBy>Joseph Lykken</cp:lastModifiedBy>
  <cp:revision>33</cp:revision>
  <dcterms:created xsi:type="dcterms:W3CDTF">2022-07-18T15:23:13Z</dcterms:created>
  <dcterms:modified xsi:type="dcterms:W3CDTF">2022-07-23T21:36:22Z</dcterms:modified>
</cp:coreProperties>
</file>