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sldIdLst>
    <p:sldId id="261" r:id="rId2"/>
    <p:sldId id="260" r:id="rId3"/>
    <p:sldId id="262" r:id="rId4"/>
    <p:sldId id="263" r:id="rId5"/>
    <p:sldId id="26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381"/>
  </p:normalViewPr>
  <p:slideViewPr>
    <p:cSldViewPr snapToGrid="0" snapToObjects="1">
      <p:cViewPr varScale="1">
        <p:scale>
          <a:sx n="117" d="100"/>
          <a:sy n="117" d="100"/>
        </p:scale>
        <p:origin x="3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7/23/22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026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7/23/22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85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7/23/22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721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1" y="311035"/>
            <a:ext cx="11687174" cy="702305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200150"/>
            <a:ext cx="11687174" cy="4914899"/>
          </a:xfrm>
          <a:effectLst>
            <a:outerShdw blurRad="50800" dist="50800" dir="5400000" sx="34000" sy="34000" algn="ctr" rotWithShape="0">
              <a:schemeClr val="bg2">
                <a:lumMod val="25000"/>
                <a:alpha val="43000"/>
              </a:schemeClr>
            </a:outerShdw>
          </a:effectLst>
        </p:spPr>
        <p:txBody>
          <a:bodyPr>
            <a:noAutofit/>
          </a:bodyPr>
          <a:lstStyle>
            <a:lvl1pPr>
              <a:defRPr>
                <a:effectLst>
                  <a:outerShdw dist="50800" sx="1000" sy="1000" algn="ctr" rotWithShape="0">
                    <a:srgbClr val="000000"/>
                  </a:outerShdw>
                </a:effectLst>
              </a:defRPr>
            </a:lvl1pPr>
            <a:lvl2pPr>
              <a:defRPr>
                <a:effectLst>
                  <a:outerShdw dist="50800" sx="1000" sy="1000" algn="ctr" rotWithShape="0">
                    <a:srgbClr val="000000"/>
                  </a:outerShdw>
                </a:effectLst>
              </a:defRPr>
            </a:lvl2pPr>
            <a:lvl3pPr>
              <a:defRPr>
                <a:effectLst>
                  <a:outerShdw dist="50800" sx="1000" sy="1000" algn="ctr" rotWithShape="0">
                    <a:srgbClr val="000000"/>
                  </a:outerShdw>
                </a:effectLst>
              </a:defRPr>
            </a:lvl3pPr>
            <a:lvl4pPr>
              <a:defRPr>
                <a:effectLst>
                  <a:outerShdw dist="50800" sx="1000" sy="1000" algn="ctr" rotWithShape="0">
                    <a:srgbClr val="000000"/>
                  </a:outerShdw>
                </a:effectLst>
              </a:defRPr>
            </a:lvl4pPr>
            <a:lvl5pPr>
              <a:defRPr>
                <a:effectLst>
                  <a:outerShdw dist="50800" sx="1000" sy="1000" algn="ctr" rotWithShape="0">
                    <a:srgbClr val="000000"/>
                  </a:outerShdw>
                </a:effectLst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007D38D-3991-DE43-AA98-34C8A23D1DB4}"/>
              </a:ext>
            </a:extLst>
          </p:cNvPr>
          <p:cNvSpPr/>
          <p:nvPr userDrawn="1"/>
        </p:nvSpPr>
        <p:spPr>
          <a:xfrm>
            <a:off x="961171" y="6488668"/>
            <a:ext cx="43177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</a:rPr>
              <a:t>QST⇤⇥HEP Intersections July 23, 2022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" name="Picture 2" descr="Snowmass21">
            <a:extLst>
              <a:ext uri="{FF2B5EF4-FFF2-40B4-BE49-F238E27FC236}">
                <a16:creationId xmlns:a16="http://schemas.microsoft.com/office/drawing/2014/main" id="{9962FE7B-4142-5948-8DD5-5B20BD3D7C6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11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2231" y="6405333"/>
            <a:ext cx="583544" cy="369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Seattle Snowmass Summer Meeting 2022">
            <a:extLst>
              <a:ext uri="{FF2B5EF4-FFF2-40B4-BE49-F238E27FC236}">
                <a16:creationId xmlns:a16="http://schemas.microsoft.com/office/drawing/2014/main" id="{16B33B43-AA6D-AC49-826F-AF8A09F3618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6029" y="6410054"/>
            <a:ext cx="1196202" cy="364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596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7/23/22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5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7/23/22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608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7/23/22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842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7/23/22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594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7/23/22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338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7/23/22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144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7/23/22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305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125737"/>
            <a:ext cx="10058400" cy="86317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375569"/>
            <a:ext cx="10058400" cy="4106862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7/23/22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565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72" r:id="rId6"/>
    <p:sldLayoutId id="2147483667" r:id="rId7"/>
    <p:sldLayoutId id="2147483668" r:id="rId8"/>
    <p:sldLayoutId id="2147483669" r:id="rId9"/>
    <p:sldLayoutId id="2147483671" r:id="rId10"/>
    <p:sldLayoutId id="214748367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7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1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1C9EDA-2EFB-7944-A093-A7A1153C7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dirty="0"/>
              <a:t>Snowmass HEP Meeting 2022 </a:t>
            </a:r>
            <a:endParaRPr lang="en-US" b="1" dirty="0"/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16207B76-945C-B7BB-7BCC-5DD035DD1C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1820" y="1200150"/>
            <a:ext cx="10853530" cy="1877483"/>
          </a:xfrm>
        </p:spPr>
        <p:txBody>
          <a:bodyPr/>
          <a:lstStyle/>
          <a:p>
            <a:pPr marL="0" indent="0">
              <a:buNone/>
            </a:pPr>
            <a:r>
              <a:rPr lang="en-US" sz="4400" dirty="0"/>
              <a:t>Status of the NQI and Quantum Industry of the Future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DFD41B2-61D2-E91A-B3DA-79E322760109}"/>
              </a:ext>
            </a:extLst>
          </p:cNvPr>
          <p:cNvSpPr txBox="1"/>
          <p:nvPr/>
        </p:nvSpPr>
        <p:spPr>
          <a:xfrm>
            <a:off x="1197429" y="3526971"/>
            <a:ext cx="481584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Paul Dabbar </a:t>
            </a:r>
          </a:p>
          <a:p>
            <a:r>
              <a:rPr lang="en-US" sz="2200" dirty="0"/>
              <a:t>Distinguished Visiting Fellow, Columbia University</a:t>
            </a:r>
          </a:p>
          <a:p>
            <a:endParaRPr lang="en-US" sz="2200" dirty="0"/>
          </a:p>
          <a:p>
            <a:r>
              <a:rPr lang="en-US" sz="2200" dirty="0"/>
              <a:t>Former Under Secretary for Science</a:t>
            </a:r>
          </a:p>
          <a:p>
            <a:r>
              <a:rPr lang="en-US" sz="2200" dirty="0"/>
              <a:t>U.S. Department of Energy</a:t>
            </a:r>
          </a:p>
        </p:txBody>
      </p:sp>
    </p:spTree>
    <p:extLst>
      <p:ext uri="{BB962C8B-B14F-4D97-AF65-F5344CB8AC3E}">
        <p14:creationId xmlns:p14="http://schemas.microsoft.com/office/powerpoint/2010/main" val="1774667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1C9EDA-2EFB-7944-A093-A7A1153C7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Goals of the National Quantum Initiative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DFD41B2-61D2-E91A-B3DA-79E322760109}"/>
              </a:ext>
            </a:extLst>
          </p:cNvPr>
          <p:cNvSpPr txBox="1"/>
          <p:nvPr/>
        </p:nvSpPr>
        <p:spPr>
          <a:xfrm>
            <a:off x="718456" y="1510937"/>
            <a:ext cx="1125582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700" dirty="0">
                <a:latin typeface="Calibri" panose="020F0502020204030204" pitchFamily="34" charset="0"/>
                <a:ea typeface="Times New Roman" panose="02020603050405020304" pitchFamily="18" charset="0"/>
              </a:rPr>
              <a:t>A</a:t>
            </a:r>
            <a:r>
              <a:rPr lang="en-US" sz="27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dd significant federal support for QIS</a:t>
            </a:r>
            <a:endParaRPr lang="en-US" sz="27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7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Build on long history of efforts from NSF, NIST and DOE</a:t>
            </a:r>
            <a:endParaRPr lang="en-US" sz="27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7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Additional financial support in three verticals:</a:t>
            </a:r>
            <a:endParaRPr lang="en-US" sz="27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7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Additional university support (NSF)</a:t>
            </a:r>
            <a:endParaRPr lang="en-US" sz="2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7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Commercial/industrial consortium (NIST)</a:t>
            </a:r>
            <a:endParaRPr lang="en-US" sz="2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7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Focused R&amp;D centers each with breadth of participation (DOE)</a:t>
            </a:r>
            <a:endParaRPr lang="en-US" sz="2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en-US" sz="27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First large-scale participation of private sector in DOE SC research</a:t>
            </a:r>
            <a:endParaRPr lang="en-US" sz="27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7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Trigger additional interest and investment </a:t>
            </a:r>
            <a:endParaRPr lang="en-US" sz="27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7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National coordination of future Q efforts (aka NQI Advisory Committee, OSTP)</a:t>
            </a:r>
            <a:endParaRPr lang="en-US" sz="27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973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1C9EDA-2EFB-7944-A093-A7A1153C7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Status of the NQI Efforts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A046511-0C16-59EA-97A2-DAEBE736344D}"/>
              </a:ext>
            </a:extLst>
          </p:cNvPr>
          <p:cNvSpPr txBox="1"/>
          <p:nvPr/>
        </p:nvSpPr>
        <p:spPr>
          <a:xfrm>
            <a:off x="338666" y="1194692"/>
            <a:ext cx="11472334" cy="44935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Quick and full support from Congressional appropriations </a:t>
            </a:r>
            <a:endParaRPr lang="en-US" sz="2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Derivative efforts spawned: Quantum Internet Blueprint</a:t>
            </a:r>
            <a:endParaRPr lang="en-US" sz="2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All three agencies quickly executed their verticals</a:t>
            </a:r>
            <a:endParaRPr lang="en-US" sz="2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High continued interest from all sides in Congress </a:t>
            </a:r>
            <a:endParaRPr lang="en-US" sz="2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Jury still out:</a:t>
            </a:r>
            <a:endParaRPr lang="en-US" sz="2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Broad Community building</a:t>
            </a:r>
            <a:endParaRPr lang="en-US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Science &amp; technology achievements from the centers</a:t>
            </a:r>
            <a:endParaRPr lang="en-US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Impact of NSF and DOE efforts on commercialization impact</a:t>
            </a:r>
            <a:endParaRPr lang="en-US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New Administration projects </a:t>
            </a:r>
            <a:endParaRPr lang="en-US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Potential “national projects” for quantum. </a:t>
            </a:r>
            <a:r>
              <a:rPr lang="en-US" sz="26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Ie</a:t>
            </a:r>
            <a:r>
              <a:rPr lang="en-US" sz="2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first advantage QC, first quantum networks, quantum satellite communications, etc. </a:t>
            </a:r>
            <a:endParaRPr lang="en-US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2551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1C9EDA-2EFB-7944-A093-A7A1153C7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Status of the Quantum Tech Community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135794B-DC19-A2DB-7811-6C7738E23DC2}"/>
              </a:ext>
            </a:extLst>
          </p:cNvPr>
          <p:cNvSpPr txBox="1"/>
          <p:nvPr/>
        </p:nvSpPr>
        <p:spPr>
          <a:xfrm>
            <a:off x="347133" y="1237995"/>
            <a:ext cx="11430000" cy="44935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Explosion of lab, academic and commercial efforts</a:t>
            </a:r>
            <a:endParaRPr lang="en-US" sz="2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Expansion of university degree programs (aka UChicago, Harvard, etc.)</a:t>
            </a:r>
            <a:endParaRPr lang="en-US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Massive private capital investment (but under risk due to recent economic challenges)</a:t>
            </a:r>
            <a:endParaRPr lang="en-US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Private companies now under the focus of investors to deliver in a timely manner. </a:t>
            </a:r>
            <a:endParaRPr lang="en-US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en-US" sz="2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QC companies making promises on the timing of their “advantaged QC’s”</a:t>
            </a:r>
            <a:endParaRPr lang="en-US" sz="2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Competition pushing global investment</a:t>
            </a:r>
            <a:endParaRPr lang="en-US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SzPts val="1000"/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2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Greater awareness by the political community of the impact of discovery science on Industries of the Future and national security (key issue for broader HEP support)</a:t>
            </a:r>
            <a:endParaRPr lang="en-US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6429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1C9EDA-2EFB-7944-A093-A7A1153C7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1" y="674440"/>
            <a:ext cx="11687174" cy="702305"/>
          </a:xfrm>
        </p:spPr>
        <p:txBody>
          <a:bodyPr>
            <a:normAutofit fontScale="90000"/>
          </a:bodyPr>
          <a:lstStyle/>
          <a:p>
            <a:r>
              <a:rPr lang="en-US" dirty="0"/>
              <a:t>Future Government/Lab-Academia-Private Sector Quantum Partnership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DFD41B2-61D2-E91A-B3DA-79E322760109}"/>
              </a:ext>
            </a:extLst>
          </p:cNvPr>
          <p:cNvSpPr txBox="1"/>
          <p:nvPr/>
        </p:nvSpPr>
        <p:spPr>
          <a:xfrm>
            <a:off x="718456" y="1510937"/>
            <a:ext cx="11255829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2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Need to continue to bridge the gap between research, first quantum products, and users. Still much larger than most technologies</a:t>
            </a:r>
            <a:endParaRPr lang="en-US" sz="22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2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While still pushing the science, it is imperative for first generation commercial products </a:t>
            </a:r>
            <a:r>
              <a:rPr lang="en-US" sz="2200">
                <a:latin typeface="Calibri" panose="020F0502020204030204" pitchFamily="34" charset="0"/>
                <a:ea typeface="Times New Roman" panose="02020603050405020304" pitchFamily="18" charset="0"/>
              </a:rPr>
              <a:t>to</a:t>
            </a:r>
            <a:r>
              <a:rPr lang="en-US" sz="22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deploy, or else governments and private sector support will pivot away</a:t>
            </a:r>
            <a:endParaRPr lang="en-US" sz="22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2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This happened for energy tech in the 2000’s; it killed investment for a decade </a:t>
            </a:r>
            <a:endParaRPr lang="en-US" sz="22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2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Government should be a first-purchaser, like it was for other first technologies (internet, nuclear power, etc.)</a:t>
            </a:r>
            <a:endParaRPr lang="en-US" sz="22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2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QC’s or heterogeneous HPCs with QPUs should be purchased by national labs or DOD</a:t>
            </a:r>
            <a:endParaRPr lang="en-US" sz="22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2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First metro-area q-nets should be built by DOD, DOE and/or NSF</a:t>
            </a:r>
            <a:endParaRPr lang="en-US" sz="22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2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DOD and/or NASA should deploy a first U.S. q-comms satellite</a:t>
            </a:r>
            <a:endParaRPr lang="en-US" sz="22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2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U.S. should accelerate collaboration with allied nations on quantum</a:t>
            </a:r>
            <a:endParaRPr lang="en-US" sz="22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2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Cooperation agreements are not sufficient; specific joint programs need to be structured and executed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624917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AnalogousFromDarkSeedLeftStep">
      <a:dk1>
        <a:srgbClr val="000000"/>
      </a:dk1>
      <a:lt1>
        <a:srgbClr val="FFFFFF"/>
      </a:lt1>
      <a:dk2>
        <a:srgbClr val="302E1B"/>
      </a:dk2>
      <a:lt2>
        <a:srgbClr val="F0F0F3"/>
      </a:lt2>
      <a:accent1>
        <a:srgbClr val="ABA343"/>
      </a:accent1>
      <a:accent2>
        <a:srgbClr val="B1763B"/>
      </a:accent2>
      <a:accent3>
        <a:srgbClr val="C3574D"/>
      </a:accent3>
      <a:accent4>
        <a:srgbClr val="B13B62"/>
      </a:accent4>
      <a:accent5>
        <a:srgbClr val="C34DA5"/>
      </a:accent5>
      <a:accent6>
        <a:srgbClr val="9E3BB1"/>
      </a:accent6>
      <a:hlink>
        <a:srgbClr val="C24990"/>
      </a:hlink>
      <a:folHlink>
        <a:srgbClr val="7F7F7F"/>
      </a:folHlink>
    </a:clrScheme>
    <a:fontScheme name="Retrospect">
      <a:majorFont>
        <a:latin typeface="Avenir Next LT Pro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venir Next LT Pro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5017</TotalTime>
  <Words>467</Words>
  <Application>Microsoft Macintosh PowerPoint</Application>
  <PresentationFormat>Widescreen</PresentationFormat>
  <Paragraphs>46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Avenir Next LT Pro</vt:lpstr>
      <vt:lpstr>Avenir Next LT Pro Light</vt:lpstr>
      <vt:lpstr>Calibri</vt:lpstr>
      <vt:lpstr>Courier New</vt:lpstr>
      <vt:lpstr>Symbol</vt:lpstr>
      <vt:lpstr>Wingdings</vt:lpstr>
      <vt:lpstr>RetrospectVTI</vt:lpstr>
      <vt:lpstr>Snowmass HEP Meeting 2022 </vt:lpstr>
      <vt:lpstr>Goals of the National Quantum Initiative</vt:lpstr>
      <vt:lpstr>Status of the NQI Efforts</vt:lpstr>
      <vt:lpstr>Status of the Quantum Tech Community</vt:lpstr>
      <vt:lpstr>Future Government/Lab-Academia-Private Sector Quantum Partnership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QST/HEP Intersections</dc:title>
  <dc:creator>Spiropulu, Maria</dc:creator>
  <cp:lastModifiedBy>Spiropulu, Maria</cp:lastModifiedBy>
  <cp:revision>4</cp:revision>
  <dcterms:created xsi:type="dcterms:W3CDTF">2022-07-18T15:23:13Z</dcterms:created>
  <dcterms:modified xsi:type="dcterms:W3CDTF">2022-07-23T22:46:07Z</dcterms:modified>
</cp:coreProperties>
</file>