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74"/>
  </p:normalViewPr>
  <p:slideViewPr>
    <p:cSldViewPr snapToGrid="0">
      <p:cViewPr varScale="1">
        <p:scale>
          <a:sx n="135" d="100"/>
          <a:sy n="135" d="100"/>
        </p:scale>
        <p:origin x="184" y="6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0" y="175124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216568" y="811130"/>
            <a:ext cx="8686800" cy="4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872551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17667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85430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  <a:defRPr/>
            </a:lvl2pPr>
            <a:lvl3pPr marL="1371600" lvl="2" indent="-305752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215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290512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975"/>
              <a:buChar char="•"/>
              <a:defRPr/>
            </a:lvl6pPr>
            <a:lvl7pPr marL="3200400" lvl="6" indent="-290512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975"/>
              <a:buChar char="•"/>
              <a:defRPr/>
            </a:lvl7pPr>
            <a:lvl8pPr marL="3657600" lvl="7" indent="-290512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975"/>
              <a:buChar char="•"/>
              <a:defRPr/>
            </a:lvl8pPr>
            <a:lvl9pPr marL="4114800" lvl="8" indent="-290512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SzPts val="975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0" y="394191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0" y="394191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195411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16568" y="811130"/>
            <a:ext cx="8686800" cy="4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energy/sta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/>
        </p:nvSpPr>
        <p:spPr>
          <a:xfrm>
            <a:off x="662940" y="1167453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Energy Frontier - </a:t>
            </a:r>
            <a:r>
              <a:rPr lang="en-US" sz="4000">
                <a:solidFill>
                  <a:srgbClr val="C00000"/>
                </a:solidFill>
              </a:rPr>
              <a:t>Introduction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05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7"/>
          <p:cNvSpPr txBox="1"/>
          <p:nvPr/>
        </p:nvSpPr>
        <p:spPr>
          <a:xfrm>
            <a:off x="662939" y="2471929"/>
            <a:ext cx="81894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rPr>
              <a:t>Snowmass Community Summer Study (CSS)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US" sz="1800" b="0" i="1" u="none" strike="noStrike" cap="none" dirty="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rPr>
              <a:t>Seattle, July 17-26,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35;p7"/>
          <p:cNvCxnSpPr/>
          <p:nvPr/>
        </p:nvCxnSpPr>
        <p:spPr>
          <a:xfrm>
            <a:off x="662939" y="2430379"/>
            <a:ext cx="7848601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/>
          <p:nvPr/>
        </p:nvSpPr>
        <p:spPr>
          <a:xfrm>
            <a:off x="168239" y="3312568"/>
            <a:ext cx="86841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76A1"/>
                </a:solidFill>
                <a:latin typeface="Arial"/>
                <a:ea typeface="Arial"/>
                <a:cs typeface="Arial"/>
                <a:sym typeface="Arial"/>
              </a:rPr>
              <a:t>Laura Reina (FSU), </a:t>
            </a:r>
            <a:r>
              <a:rPr lang="en-US" sz="2000" b="0" i="0" u="sng" strike="noStrike" cap="none" dirty="0">
                <a:solidFill>
                  <a:srgbClr val="0076A1"/>
                </a:solidFill>
                <a:latin typeface="Arial"/>
                <a:ea typeface="Arial"/>
                <a:cs typeface="Arial"/>
                <a:sym typeface="Arial"/>
              </a:rPr>
              <a:t>Meenakshi </a:t>
            </a:r>
            <a:r>
              <a:rPr lang="en-US" sz="2000" b="0" i="0" u="sng" strike="noStrike" cap="none" dirty="0" err="1">
                <a:solidFill>
                  <a:srgbClr val="0076A1"/>
                </a:solidFill>
                <a:latin typeface="Arial"/>
                <a:ea typeface="Arial"/>
                <a:cs typeface="Arial"/>
                <a:sym typeface="Arial"/>
              </a:rPr>
              <a:t>Narain</a:t>
            </a:r>
            <a:r>
              <a:rPr lang="en-US" sz="2000" b="0" i="0" u="sng" strike="noStrike" cap="none" dirty="0">
                <a:solidFill>
                  <a:srgbClr val="0076A1"/>
                </a:solidFill>
                <a:latin typeface="Arial"/>
                <a:ea typeface="Arial"/>
                <a:cs typeface="Arial"/>
                <a:sym typeface="Arial"/>
              </a:rPr>
              <a:t> (Brown U.)</a:t>
            </a:r>
            <a:r>
              <a:rPr lang="en-US" sz="2000" b="0" i="0" u="none" strike="noStrike" cap="none" dirty="0">
                <a:solidFill>
                  <a:srgbClr val="0076A1"/>
                </a:solidFill>
                <a:latin typeface="Arial"/>
                <a:ea typeface="Arial"/>
                <a:cs typeface="Arial"/>
                <a:sym typeface="Arial"/>
              </a:rPr>
              <a:t>, Alessandro </a:t>
            </a:r>
            <a:r>
              <a:rPr lang="en-US" sz="2000" b="0" i="0" u="none" strike="noStrike" cap="none" dirty="0" err="1">
                <a:solidFill>
                  <a:srgbClr val="0076A1"/>
                </a:solidFill>
                <a:latin typeface="Arial"/>
                <a:ea typeface="Arial"/>
                <a:cs typeface="Arial"/>
                <a:sym typeface="Arial"/>
              </a:rPr>
              <a:t>Tricoli</a:t>
            </a:r>
            <a:r>
              <a:rPr lang="en-US" sz="2000" b="0" i="0" u="none" strike="noStrike" cap="none" dirty="0">
                <a:solidFill>
                  <a:srgbClr val="0076A1"/>
                </a:solidFill>
                <a:latin typeface="Arial"/>
                <a:ea typeface="Arial"/>
                <a:cs typeface="Arial"/>
                <a:sym typeface="Arial"/>
              </a:rPr>
              <a:t> (BNL)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2000" b="0" i="0" u="none" strike="noStrike" cap="none" dirty="0">
              <a:solidFill>
                <a:srgbClr val="0076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7872551" y="488289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8" name="Google Shape;38;p7"/>
          <p:cNvSpPr txBox="1"/>
          <p:nvPr/>
        </p:nvSpPr>
        <p:spPr>
          <a:xfrm>
            <a:off x="1250400" y="279959"/>
            <a:ext cx="6643200" cy="446400"/>
          </a:xfrm>
          <a:prstGeom prst="rect">
            <a:avLst/>
          </a:prstGeom>
          <a:solidFill>
            <a:srgbClr val="E7E5B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EF wiki: </a:t>
            </a:r>
            <a:r>
              <a:rPr lang="en-US" sz="1700" b="0" i="0" u="sng" strike="noStrike" cap="none" dirty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https://snowmass21.org/energy/start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226208" y="5551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dirty="0">
                <a:solidFill>
                  <a:srgbClr val="C00000"/>
                </a:solidFill>
              </a:rPr>
              <a:t>Energy Frontier Machines: P</a:t>
            </a:r>
            <a:r>
              <a:rPr lang="en-US" sz="2400" dirty="0"/>
              <a:t>recision Measurements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6552" y="719156"/>
            <a:ext cx="5170012" cy="424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70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7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70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700"/>
          </a:p>
          <a:p>
            <a:pPr marL="9144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40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1803" y="1278611"/>
            <a:ext cx="3698209" cy="3164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6228876" y="3692490"/>
            <a:ext cx="2915124" cy="492412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HF: Higgs factory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HE: high-energy or multi-TeV collider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64447" y="449478"/>
            <a:ext cx="5257356" cy="424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Higgs Factory has increased reach in the coupling vs mass plane through indirect searches benefiting from increased precision. </a:t>
            </a:r>
            <a:endParaRPr dirty="0"/>
          </a:p>
          <a:p>
            <a: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level of precision reached  is ultimately a function of technology and control of systematic uncertainties. </a:t>
            </a:r>
            <a:endParaRPr dirty="0"/>
          </a:p>
          <a:p>
            <a: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1% precision measurement suggests a scale probed of up to a few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TeV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if BSM physics couples at tree-level to the observables of interest. </a:t>
            </a:r>
            <a:endParaRPr dirty="0"/>
          </a:p>
          <a:p>
            <a: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Potentially within reach of the LHC, and the type of UV physics determines whether or not this results in additional reach beyond LHC or complementary probes. </a:t>
            </a:r>
            <a:endParaRPr dirty="0"/>
          </a:p>
          <a:p>
            <a: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new physics couples at loop-level then the scale probed indirectly is lower.</a:t>
            </a:r>
            <a:endParaRPr dirty="0"/>
          </a:p>
          <a:p>
            <a: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ultimate precision, and what scale the High Energy (HE), i.e. multi-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TeV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colliders can probe is ultimately a collider specific question.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0" marR="0" lvl="1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2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0" marR="0" lvl="1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2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0" y="10253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400">
                <a:solidFill>
                  <a:srgbClr val="C00000"/>
                </a:solidFill>
              </a:rPr>
              <a:t>Which machines?</a:t>
            </a:r>
            <a:endParaRPr sz="3400">
              <a:solidFill>
                <a:srgbClr val="C00000"/>
              </a:solidFill>
            </a:endParaRPr>
          </a:p>
        </p:txBody>
      </p:sp>
      <p:grpSp>
        <p:nvGrpSpPr>
          <p:cNvPr id="116" name="Google Shape;116;p17"/>
          <p:cNvGrpSpPr/>
          <p:nvPr/>
        </p:nvGrpSpPr>
        <p:grpSpPr>
          <a:xfrm>
            <a:off x="7231241" y="717380"/>
            <a:ext cx="1738232" cy="2141079"/>
            <a:chOff x="6189916" y="2354318"/>
            <a:chExt cx="2375093" cy="2509662"/>
          </a:xfrm>
        </p:grpSpPr>
        <p:pic>
          <p:nvPicPr>
            <p:cNvPr id="117" name="Google Shape;117;p17" descr="http://www.fnal.gov/pub/muon_collider/images/photos/Site_Map.jpg"/>
            <p:cNvPicPr preferRelativeResize="0"/>
            <p:nvPr/>
          </p:nvPicPr>
          <p:blipFill rotWithShape="1">
            <a:blip r:embed="rId3">
              <a:alphaModFix/>
            </a:blip>
            <a:srcRect l="43635" t="26667" r="14544" b="15685"/>
            <a:stretch/>
          </p:blipFill>
          <p:spPr>
            <a:xfrm>
              <a:off x="6208986" y="2354318"/>
              <a:ext cx="2356023" cy="2509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7"/>
            <p:cNvSpPr txBox="1"/>
            <p:nvPr/>
          </p:nvSpPr>
          <p:spPr>
            <a:xfrm>
              <a:off x="6189916" y="2354318"/>
              <a:ext cx="1292337" cy="613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Muon Collider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17"/>
          <p:cNvGrpSpPr/>
          <p:nvPr/>
        </p:nvGrpSpPr>
        <p:grpSpPr>
          <a:xfrm>
            <a:off x="0" y="2427782"/>
            <a:ext cx="2230432" cy="1876075"/>
            <a:chOff x="6212799" y="165591"/>
            <a:chExt cx="2931200" cy="2611793"/>
          </a:xfrm>
        </p:grpSpPr>
        <p:pic>
          <p:nvPicPr>
            <p:cNvPr id="120" name="Google Shape;120;p17"/>
            <p:cNvPicPr preferRelativeResize="0"/>
            <p:nvPr/>
          </p:nvPicPr>
          <p:blipFill rotWithShape="1">
            <a:blip r:embed="rId4">
              <a:alphaModFix/>
            </a:blip>
            <a:srcRect l="4572"/>
            <a:stretch/>
          </p:blipFill>
          <p:spPr>
            <a:xfrm>
              <a:off x="6212799" y="165591"/>
              <a:ext cx="2931200" cy="26117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7"/>
            <p:cNvSpPr txBox="1"/>
            <p:nvPr/>
          </p:nvSpPr>
          <p:spPr>
            <a:xfrm>
              <a:off x="7065786" y="1583150"/>
              <a:ext cx="1332752" cy="581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CEPC SppC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17"/>
          <p:cNvGrpSpPr/>
          <p:nvPr/>
        </p:nvGrpSpPr>
        <p:grpSpPr>
          <a:xfrm>
            <a:off x="7129684" y="3238150"/>
            <a:ext cx="1955308" cy="1523036"/>
            <a:chOff x="217316" y="1146801"/>
            <a:chExt cx="2782074" cy="2079875"/>
          </a:xfrm>
        </p:grpSpPr>
        <p:pic>
          <p:nvPicPr>
            <p:cNvPr id="123" name="Google Shape;123;p17"/>
            <p:cNvPicPr preferRelativeResize="0"/>
            <p:nvPr/>
          </p:nvPicPr>
          <p:blipFill rotWithShape="1">
            <a:blip r:embed="rId5">
              <a:alphaModFix/>
            </a:blip>
            <a:srcRect l="16000" t="12356" r="14286" b="950"/>
            <a:stretch/>
          </p:blipFill>
          <p:spPr>
            <a:xfrm>
              <a:off x="217316" y="1146801"/>
              <a:ext cx="2782074" cy="207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7"/>
            <p:cNvSpPr txBox="1"/>
            <p:nvPr/>
          </p:nvSpPr>
          <p:spPr>
            <a:xfrm>
              <a:off x="375949" y="1911185"/>
              <a:ext cx="1233854" cy="403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CLIC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17"/>
          <p:cNvGrpSpPr/>
          <p:nvPr/>
        </p:nvGrpSpPr>
        <p:grpSpPr>
          <a:xfrm>
            <a:off x="4244044" y="3498578"/>
            <a:ext cx="2784555" cy="1104994"/>
            <a:chOff x="274256" y="3310759"/>
            <a:chExt cx="3804680" cy="1312615"/>
          </a:xfrm>
        </p:grpSpPr>
        <p:pic>
          <p:nvPicPr>
            <p:cNvPr id="126" name="Google Shape;126;p17" descr="http://upload.wikimedia.org/wikipedia/commons/thumb/d/dd/ILC_SchemeTDR.jpg/800px-ILC_SchemeTDR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4256" y="3310759"/>
              <a:ext cx="3804680" cy="131261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27" name="Google Shape;127;p17"/>
            <p:cNvSpPr txBox="1"/>
            <p:nvPr/>
          </p:nvSpPr>
          <p:spPr>
            <a:xfrm>
              <a:off x="573487" y="3379046"/>
              <a:ext cx="716551" cy="365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ILC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17"/>
          <p:cNvGrpSpPr/>
          <p:nvPr/>
        </p:nvGrpSpPr>
        <p:grpSpPr>
          <a:xfrm>
            <a:off x="2338897" y="3249365"/>
            <a:ext cx="1846205" cy="1511821"/>
            <a:chOff x="2152275" y="3249365"/>
            <a:chExt cx="1927728" cy="1591491"/>
          </a:xfrm>
        </p:grpSpPr>
        <p:pic>
          <p:nvPicPr>
            <p:cNvPr id="129" name="Google Shape;129;p17"/>
            <p:cNvPicPr preferRelativeResize="0"/>
            <p:nvPr/>
          </p:nvPicPr>
          <p:blipFill rotWithShape="1">
            <a:blip r:embed="rId7">
              <a:alphaModFix/>
            </a:blip>
            <a:srcRect l="13387" t="7791" r="46623" b="4166"/>
            <a:stretch/>
          </p:blipFill>
          <p:spPr>
            <a:xfrm>
              <a:off x="2152275" y="3249365"/>
              <a:ext cx="1927728" cy="1591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7"/>
            <p:cNvSpPr txBox="1"/>
            <p:nvPr/>
          </p:nvSpPr>
          <p:spPr>
            <a:xfrm>
              <a:off x="3116139" y="4013744"/>
              <a:ext cx="6967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LHeC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17"/>
          <p:cNvGrpSpPr/>
          <p:nvPr/>
        </p:nvGrpSpPr>
        <p:grpSpPr>
          <a:xfrm>
            <a:off x="51065" y="319996"/>
            <a:ext cx="2235283" cy="1933547"/>
            <a:chOff x="124635" y="330506"/>
            <a:chExt cx="2235283" cy="1933547"/>
          </a:xfrm>
        </p:grpSpPr>
        <p:pic>
          <p:nvPicPr>
            <p:cNvPr id="132" name="Google Shape;132;p17"/>
            <p:cNvPicPr preferRelativeResize="0"/>
            <p:nvPr/>
          </p:nvPicPr>
          <p:blipFill rotWithShape="1">
            <a:blip r:embed="rId8">
              <a:alphaModFix/>
            </a:blip>
            <a:srcRect l="5033"/>
            <a:stretch/>
          </p:blipFill>
          <p:spPr>
            <a:xfrm>
              <a:off x="124635" y="330506"/>
              <a:ext cx="2235283" cy="19335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17"/>
            <p:cNvSpPr txBox="1"/>
            <p:nvPr/>
          </p:nvSpPr>
          <p:spPr>
            <a:xfrm>
              <a:off x="473206" y="909841"/>
              <a:ext cx="1063112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 e</a:t>
              </a:r>
              <a:r>
                <a:rPr lang="en-US" sz="900" b="0" i="0" u="none" strike="noStrike" cap="none" baseline="30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lang="en-US" sz="900" b="0" i="0" u="none" strike="noStrike" cap="none" baseline="30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 hadron-hadron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 hadron-electron</a:t>
              </a:r>
              <a:endParaRPr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7"/>
            <p:cNvSpPr txBox="1"/>
            <p:nvPr/>
          </p:nvSpPr>
          <p:spPr>
            <a:xfrm>
              <a:off x="124635" y="1919253"/>
              <a:ext cx="6846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FCC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5" name="Google Shape;135;p17"/>
          <p:cNvPicPr preferRelativeResize="0"/>
          <p:nvPr/>
        </p:nvPicPr>
        <p:blipFill rotWithShape="1">
          <a:blip r:embed="rId9">
            <a:alphaModFix/>
          </a:blip>
          <a:srcRect l="-1880" t="8285" b="1075"/>
          <a:stretch/>
        </p:blipFill>
        <p:spPr>
          <a:xfrm>
            <a:off x="2009523" y="665673"/>
            <a:ext cx="5120161" cy="250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5742276" y="4303825"/>
            <a:ext cx="1269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+C</a:t>
            </a:r>
            <a:r>
              <a:rPr lang="en-US" sz="1400" b="1" i="0" u="none" strike="noStrike" cap="none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4584563" y="126600"/>
            <a:ext cx="45216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rgbClr val="C00000"/>
                </a:solidFill>
              </a:rPr>
              <a:t>Snowmass 2021: </a:t>
            </a:r>
            <a:endParaRPr sz="240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rgbClr val="C00000"/>
                </a:solidFill>
              </a:rPr>
              <a:t>EF Benchmark Scenarios</a:t>
            </a:r>
            <a:r>
              <a:rPr lang="en-US" sz="3200"/>
              <a:t> </a:t>
            </a:r>
            <a:endParaRPr sz="3200"/>
          </a:p>
        </p:txBody>
      </p:sp>
      <p:sp>
        <p:nvSpPr>
          <p:cNvPr id="142" name="Google Shape;142;p18"/>
          <p:cNvSpPr txBox="1"/>
          <p:nvPr/>
        </p:nvSpPr>
        <p:spPr>
          <a:xfrm>
            <a:off x="713950" y="4930"/>
            <a:ext cx="312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Higgs-boson factories </a:t>
            </a:r>
            <a:endParaRPr sz="19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(up to 1 </a:t>
            </a:r>
            <a:r>
              <a:rPr lang="en-US" sz="1900" b="1" i="0" u="none" strike="noStrike" cap="none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TeV</a:t>
            </a:r>
            <a:r>
              <a:rPr lang="en-US" sz="19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strike="noStrike" cap="none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c.o.m.</a:t>
            </a:r>
            <a:r>
              <a:rPr lang="en-US" sz="19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energy)</a:t>
            </a:r>
            <a:endParaRPr sz="19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5297700" y="1288725"/>
            <a:ext cx="2994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Multi-TeV colliders </a:t>
            </a:r>
            <a:endParaRPr sz="18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(&gt; 1 TeV c.o.m. energy)</a:t>
            </a:r>
            <a:endParaRPr sz="18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7872551" y="488289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 t="4287"/>
          <a:stretch/>
        </p:blipFill>
        <p:spPr>
          <a:xfrm>
            <a:off x="313525" y="888430"/>
            <a:ext cx="4271050" cy="36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 t="3605"/>
          <a:stretch/>
        </p:blipFill>
        <p:spPr>
          <a:xfrm>
            <a:off x="4718057" y="2027625"/>
            <a:ext cx="4254624" cy="22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311700" y="25221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Summary:</a:t>
            </a:r>
            <a:endParaRPr dirty="0"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sz="1600" dirty="0"/>
              <a:t>Energy-frontier colliders are the ultimate tool we possess to clarify the fundamental nature of deviations observed either at EF colliders or in low-energy experiments.</a:t>
            </a:r>
            <a:endParaRPr dirty="0"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sz="1600" dirty="0"/>
              <a:t>Some current examples of deviations in precision measurements of SM parameters that provide targets for direct BSM searches and call for direct exploration to clarify their nature.</a:t>
            </a:r>
            <a:endParaRPr dirty="0"/>
          </a:p>
          <a:p>
            <a: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US" sz="1400" dirty="0"/>
              <a:t>anomalies in (semi)leptonic B-hadrons decay, including hints of lepton flavor universality violations, </a:t>
            </a:r>
            <a:endParaRPr dirty="0"/>
          </a:p>
          <a:p>
            <a: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US" sz="1400" dirty="0"/>
              <a:t>the muon anomalous magnetic moment (</a:t>
            </a:r>
            <a:r>
              <a:rPr lang="en-US" sz="1400" dirty="0" err="1"/>
              <a:t>g</a:t>
            </a:r>
            <a:r>
              <a:rPr lang="en-US" sz="1400" baseline="-25000" dirty="0" err="1"/>
              <a:t>μ</a:t>
            </a:r>
            <a:r>
              <a:rPr lang="en-US" sz="1400" dirty="0"/>
              <a:t> − 2)</a:t>
            </a:r>
            <a:endParaRPr sz="1400" dirty="0"/>
          </a:p>
          <a:p>
            <a: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US" sz="1400" dirty="0"/>
              <a:t>the recent W mass measurement</a:t>
            </a:r>
            <a:endParaRPr dirty="0"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We need both increased energy and increased precision for the full exploration of the Energy Frontier Program.</a:t>
            </a:r>
            <a:endParaRPr sz="1600" dirty="0"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sz="1600" dirty="0"/>
              <a:t>The Energy Frontier program should be broad and have the ability to directly and unambiguously probe energy scales of the order of several </a:t>
            </a:r>
            <a:r>
              <a:rPr lang="en-US" sz="1600" dirty="0" err="1"/>
              <a:t>TeV</a:t>
            </a:r>
            <a:r>
              <a:rPr lang="en-US" sz="1600" dirty="0"/>
              <a:t>.</a:t>
            </a:r>
            <a:endParaRPr dirty="0"/>
          </a:p>
          <a:p>
            <a:pPr marL="914400" lvl="1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</a:pPr>
            <a:endParaRPr sz="1400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600" dirty="0"/>
          </a:p>
        </p:txBody>
      </p:sp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0" y="394191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Backup</a:t>
            </a: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136650" y="1363399"/>
            <a:ext cx="8870700" cy="2543400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100000">
                <a:srgbClr val="CDD4D0"/>
              </a:gs>
            </a:gsLst>
            <a:lin ang="5400012" scaled="0"/>
          </a:gra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671513" dist="127000" dir="12600000" sx="75000" sy="75000" algn="bl" rotWithShape="0">
              <a:srgbClr val="000000">
                <a:alpha val="5411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29845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Why is physics at the energy frontier important?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should the US be involved in near future and far future energy-frontier machines after HL-LHC?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could be the energy-frontier machines that follow the HL-LHC?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can the US continue to play a leadership role in energy-frontier experiments?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can the Snowmass process help develop a plan for the energy-frontier research and convince the community about our priorities?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Should we start entertaining the idea of a future collider in the US again? If so, what are our goals, the benefits for the US and the international community, and how can we get there?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etc...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0" y="489241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700">
                <a:solidFill>
                  <a:srgbClr val="C00000"/>
                </a:solidFill>
              </a:rPr>
              <a:t>Big Picture Questions </a:t>
            </a:r>
            <a:endParaRPr sz="270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700">
                <a:solidFill>
                  <a:srgbClr val="C00000"/>
                </a:solidFill>
              </a:rPr>
              <a:t>set at the beginning of Snowmass</a:t>
            </a:r>
            <a:endParaRPr sz="2700">
              <a:solidFill>
                <a:srgbClr val="C00000"/>
              </a:solidFill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2127300" y="1086499"/>
            <a:ext cx="48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Snowmass Day, Sept 24, 2021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475" y="968025"/>
            <a:ext cx="6926000" cy="38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/>
        </p:nvSpPr>
        <p:spPr>
          <a:xfrm>
            <a:off x="125700" y="164175"/>
            <a:ext cx="8892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Energy Frontier: explore the TeV energy scale and beyond </a:t>
            </a:r>
            <a:endParaRPr sz="2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Aims at advancing the investigation of still open fundamental questions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200" b="0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exploring the unknown</a:t>
            </a:r>
            <a:endParaRPr sz="2200" b="0" i="0" u="none" strike="noStrike" cap="none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175" y="881409"/>
            <a:ext cx="7151299" cy="40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/>
        </p:nvSpPr>
        <p:spPr>
          <a:xfrm>
            <a:off x="125700" y="152400"/>
            <a:ext cx="88926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Energy Frontier: explore the TeV energy scale and beyond </a:t>
            </a:r>
            <a:endParaRPr sz="2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Each question manifests as a variety of processes, that can be used as probes to discover and characterize the nature of the new physics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125" y="708125"/>
            <a:ext cx="7272026" cy="40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/>
        </p:nvSpPr>
        <p:spPr>
          <a:xfrm>
            <a:off x="75900" y="50525"/>
            <a:ext cx="9068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Energy Frontier: explore the TeV energy scale and beyond </a:t>
            </a:r>
            <a:endParaRPr sz="2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Through the breadth and multitude of collider physics signatures</a:t>
            </a:r>
            <a:endParaRPr sz="2200" b="0" i="0" u="none" strike="noStrike" cap="none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185400" y="179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rgbClr val="C00000"/>
                </a:solidFill>
              </a:rPr>
              <a:t>Energy Frontier: explore the TeV energy scale and beyond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82050" y="866400"/>
            <a:ext cx="8979900" cy="3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dirty="0"/>
              <a:t>Addressing the “Big Questions” need EF explorations to proceed along </a:t>
            </a:r>
            <a:r>
              <a:rPr lang="en-US" dirty="0">
                <a:solidFill>
                  <a:schemeClr val="dk1"/>
                </a:solidFill>
              </a:rPr>
              <a:t>two main complementary directions: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Study known phenomena at high energies for indirect evidence of BSM physics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Search for direct evidence of BSM physics at the energy frontier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dirty="0"/>
              <a:t>The Energy Frontier is at a turning point, in which experimental guidance is needed to shed light on new physics beyond the SM.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US" dirty="0"/>
              <a:t>The HL-LHC is the approved short-term project with a potential to shed light on BSM physics directly through searches and indirectly via precision measurements of the Higgs boson and all SM parameters.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US" dirty="0"/>
              <a:t>During this Snowmass, the focus of the discussion is to identify projects and machines which extend the reach of the HL-LHC in terms of precision measurements and direct searches.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US" dirty="0"/>
              <a:t>Preparations for the next collider experiments beyond the HL-LHC have to start now to maintain and to strengthen the vitality and motivation of the community.</a:t>
            </a:r>
            <a:endParaRPr dirty="0"/>
          </a:p>
          <a:p>
            <a:pPr marL="742950" lvl="1" indent="-2047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</a:pPr>
            <a:endParaRPr dirty="0"/>
          </a:p>
          <a:p>
            <a:pPr marL="742950" lvl="1" indent="-2047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</a:pPr>
            <a:endParaRPr b="1" dirty="0">
              <a:solidFill>
                <a:srgbClr val="0070C0"/>
              </a:solidFill>
            </a:endParaRPr>
          </a:p>
          <a:p>
            <a:pPr marL="822960" lvl="1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b="1" dirty="0">
              <a:solidFill>
                <a:srgbClr val="0070C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700" dirty="0"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185400" y="179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rgbClr val="C00000"/>
                </a:solidFill>
              </a:rPr>
              <a:t>Energy Frontier Machines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82050" y="819265"/>
            <a:ext cx="8979900" cy="3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dirty="0"/>
              <a:t>Discoveries at the Energy Frontier are intricately linked to new accelerators, detector instrumentation, advances in theory (including calculation tools), and innovative analysis technologies and frameworks.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sz="1600" dirty="0"/>
              <a:t>Goals of the next Energy Frontier Machines:</a:t>
            </a:r>
            <a:endParaRPr sz="1700" b="1" dirty="0">
              <a:solidFill>
                <a:srgbClr val="9900FF"/>
              </a:solidFill>
            </a:endParaRPr>
          </a:p>
          <a:p>
            <a:pPr marL="457200" lvl="0" indent="-31940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30"/>
              <a:buChar char="➢"/>
            </a:pPr>
            <a:r>
              <a:rPr lang="en-US" sz="1700" b="1" dirty="0">
                <a:solidFill>
                  <a:schemeClr val="dk1"/>
                </a:solidFill>
              </a:rPr>
              <a:t>Look for indirect evidence of BSM physics</a:t>
            </a:r>
            <a:endParaRPr sz="1700" b="1" dirty="0">
              <a:solidFill>
                <a:schemeClr val="dk1"/>
              </a:solidFill>
            </a:endParaRPr>
          </a:p>
          <a:p>
            <a:pPr marL="822960" lvl="1" indent="-2324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dirty="0">
                <a:solidFill>
                  <a:schemeClr val="dk1"/>
                </a:solidFill>
              </a:rPr>
              <a:t>Need factories of Higgs bosons (and other SM particles)</a:t>
            </a:r>
            <a:endParaRPr dirty="0">
              <a:solidFill>
                <a:schemeClr val="dk1"/>
              </a:solidFill>
            </a:endParaRPr>
          </a:p>
          <a:p>
            <a:pPr marL="822960" lvl="1" indent="-2324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dirty="0">
                <a:solidFill>
                  <a:schemeClr val="dk1"/>
                </a:solidFill>
              </a:rPr>
              <a:t>Need high precision to probe the </a:t>
            </a:r>
            <a:r>
              <a:rPr lang="en-US" dirty="0" err="1">
                <a:solidFill>
                  <a:schemeClr val="dk1"/>
                </a:solidFill>
              </a:rPr>
              <a:t>TeV</a:t>
            </a:r>
            <a:r>
              <a:rPr lang="en-US" dirty="0">
                <a:solidFill>
                  <a:schemeClr val="dk1"/>
                </a:solidFill>
              </a:rPr>
              <a:t> scale and beyond</a:t>
            </a:r>
            <a:endParaRPr dirty="0"/>
          </a:p>
          <a:p>
            <a:pPr marL="59055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 b="1" dirty="0">
                <a:solidFill>
                  <a:srgbClr val="0070C0"/>
                </a:solidFill>
              </a:rPr>
              <a:t>→ Need both luminosity and energy</a:t>
            </a:r>
            <a:endParaRPr sz="1500" b="1" dirty="0">
              <a:solidFill>
                <a:srgbClr val="0070C0"/>
              </a:solidFill>
            </a:endParaRPr>
          </a:p>
          <a:p>
            <a:pPr marL="457200" lvl="0" indent="-31940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30"/>
              <a:buChar char="➢"/>
            </a:pPr>
            <a:r>
              <a:rPr lang="en-US" sz="1700" b="1" dirty="0">
                <a:solidFill>
                  <a:schemeClr val="dk1"/>
                </a:solidFill>
              </a:rPr>
              <a:t>Search for direct evidence of BSM physics at the energy frontier</a:t>
            </a:r>
            <a:endParaRPr sz="1700" b="1" dirty="0">
              <a:solidFill>
                <a:schemeClr val="dk1"/>
              </a:solidFill>
            </a:endParaRPr>
          </a:p>
          <a:p>
            <a:pPr marL="822960" lvl="1" indent="-2324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dirty="0">
                <a:solidFill>
                  <a:schemeClr val="dk1"/>
                </a:solidFill>
              </a:rPr>
              <a:t>Need to explore the multi-</a:t>
            </a:r>
            <a:r>
              <a:rPr lang="en-US" dirty="0" err="1">
                <a:solidFill>
                  <a:schemeClr val="dk1"/>
                </a:solidFill>
              </a:rPr>
              <a:t>TeV</a:t>
            </a:r>
            <a:r>
              <a:rPr lang="en-US" dirty="0">
                <a:solidFill>
                  <a:schemeClr val="dk1"/>
                </a:solidFill>
              </a:rPr>
              <a:t> scale → </a:t>
            </a:r>
            <a:r>
              <a:rPr lang="en-US" b="1" dirty="0">
                <a:solidFill>
                  <a:srgbClr val="0076B9"/>
                </a:solidFill>
              </a:rPr>
              <a:t>Need energy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822960" lvl="1" indent="-2324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dirty="0">
                <a:solidFill>
                  <a:schemeClr val="dk1"/>
                </a:solidFill>
              </a:rPr>
              <a:t>Need to explore what LHC/HL-LHC may have difficulty exploring → </a:t>
            </a:r>
            <a:r>
              <a:rPr lang="en-US" b="1" dirty="0">
                <a:solidFill>
                  <a:srgbClr val="0070C0"/>
                </a:solidFill>
              </a:rPr>
              <a:t>Need luminosity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dirty="0"/>
              <a:t>A clear path towards the identification of the next collider project has to be well supported by the US and international community as a whole.</a:t>
            </a:r>
            <a:endParaRPr dirty="0"/>
          </a:p>
          <a:p>
            <a:pPr marL="742950" lvl="1" indent="-2047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</a:pPr>
            <a:endParaRPr dirty="0"/>
          </a:p>
          <a:p>
            <a:pPr marL="822960" lvl="1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b="1" dirty="0">
              <a:solidFill>
                <a:srgbClr val="0070C0"/>
              </a:solidFill>
            </a:endParaRPr>
          </a:p>
          <a:p>
            <a:pPr marL="822960" lvl="1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b="1" dirty="0">
              <a:solidFill>
                <a:srgbClr val="0070C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700" dirty="0"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85400" y="179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rgbClr val="C00000"/>
                </a:solidFill>
              </a:rPr>
              <a:t>Energy Frontier Machines: Energy and Precision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82050" y="781557"/>
            <a:ext cx="8979900" cy="3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b="1" dirty="0">
                <a:solidFill>
                  <a:srgbClr val="9900FF"/>
                </a:solidFill>
              </a:rPr>
              <a:t>New physics can be at low and at high mass scales: </a:t>
            </a:r>
            <a:r>
              <a:rPr lang="en-US" dirty="0"/>
              <a:t>Naturalness would prefer mass scale close to the EW scale, but direct searches of specific models have placed stronger bounds around 1-2 </a:t>
            </a:r>
            <a:r>
              <a:rPr lang="en-US" dirty="0" err="1"/>
              <a:t>TeV</a:t>
            </a:r>
            <a:r>
              <a:rPr lang="en-US" dirty="0"/>
              <a:t>.</a:t>
            </a:r>
            <a:endParaRPr dirty="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b="1" dirty="0">
                <a:solidFill>
                  <a:srgbClr val="9900FF"/>
                </a:solidFill>
              </a:rPr>
              <a:t>We need to use both energy and precision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US" sz="1800" dirty="0"/>
              <a:t>Investigation at the energy frontier allows one to combine direct BSM searches with precision measurements of observables sensitive to scales above the available center-of-mass energy.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dirty="0">
                <a:solidFill>
                  <a:schemeClr val="dk2"/>
                </a:solidFill>
              </a:rPr>
              <a:t>Depending on the mass scale of new physics and the type of collider, the primary method for discovery new physics can vary.</a:t>
            </a:r>
            <a:endParaRPr b="1" dirty="0">
              <a:solidFill>
                <a:schemeClr val="dk2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US" sz="1800" dirty="0"/>
              <a:t>The type of collider employed directly influences what signatures are possible to probe within the foreseeable accelerator parameters, detector technology and physics backgrounds.</a:t>
            </a:r>
            <a:endParaRPr dirty="0"/>
          </a:p>
          <a:p>
            <a:pPr marL="742950" lvl="1" indent="-2047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</a:pPr>
            <a:endParaRPr sz="1800" dirty="0"/>
          </a:p>
          <a:p>
            <a:pPr marL="822960" lvl="1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800" b="1" dirty="0">
              <a:solidFill>
                <a:srgbClr val="0070C0"/>
              </a:solidFill>
            </a:endParaRPr>
          </a:p>
          <a:p>
            <a:pPr marL="822960" lvl="1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800" b="1" dirty="0">
              <a:solidFill>
                <a:srgbClr val="0070C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dirty="0"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226208" y="6161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dirty="0">
                <a:solidFill>
                  <a:srgbClr val="C00000"/>
                </a:solidFill>
              </a:rPr>
              <a:t>Energy Frontier Machines: Direct Searches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66552" y="530617"/>
            <a:ext cx="5233868" cy="3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sz="1600" dirty="0"/>
              <a:t>Lessons learned from the LHC:</a:t>
            </a:r>
            <a:endParaRPr dirty="0"/>
          </a:p>
          <a:p>
            <a: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US" sz="1400" dirty="0"/>
              <a:t>a Higgs-like particle exists at 125 GeV </a:t>
            </a:r>
            <a:endParaRPr dirty="0"/>
          </a:p>
          <a:p>
            <a: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US" sz="1400" dirty="0"/>
              <a:t>no other signal of BSM physics. </a:t>
            </a:r>
            <a:endParaRPr dirty="0"/>
          </a:p>
          <a:p>
            <a: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US" sz="1400" dirty="0"/>
              <a:t>either there is a gap to the scale of new physics, or it must be more weakly coupled to the SM or hidden in backgrounds at the LHC.</a:t>
            </a:r>
            <a:endParaRPr dirty="0"/>
          </a:p>
          <a:p>
            <a: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US" sz="1400" dirty="0"/>
              <a:t>HL-LHC will either strengthen these conclusions or point us in a particular direction for discovery.</a:t>
            </a:r>
            <a:endParaRPr dirty="0"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sz="1600" dirty="0"/>
              <a:t>Future colliders must have complementary potential to answer these fundamental questions beyond what the LHC physics program can probe.</a:t>
            </a:r>
            <a:endParaRPr dirty="0"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sz="1600" dirty="0"/>
              <a:t>Use a simplified picture where generic new physics spans a 2D parameter space of coupling of these new states to the SM and its mass scale.</a:t>
            </a:r>
            <a:endParaRPr sz="1600" b="1" dirty="0">
              <a:solidFill>
                <a:srgbClr val="0070C0"/>
              </a:solidFill>
            </a:endParaRPr>
          </a:p>
          <a:p>
            <a:pPr marL="822960" lvl="1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600" b="1" dirty="0">
              <a:solidFill>
                <a:srgbClr val="0070C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600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4365" y="877754"/>
            <a:ext cx="3572849" cy="29024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6;p14">
            <a:extLst>
              <a:ext uri="{FF2B5EF4-FFF2-40B4-BE49-F238E27FC236}">
                <a16:creationId xmlns:a16="http://schemas.microsoft.com/office/drawing/2014/main" id="{C11B086A-9B51-612B-531D-3F3258AE8D3C}"/>
              </a:ext>
            </a:extLst>
          </p:cNvPr>
          <p:cNvSpPr txBox="1">
            <a:spLocks/>
          </p:cNvSpPr>
          <p:nvPr/>
        </p:nvSpPr>
        <p:spPr>
          <a:xfrm>
            <a:off x="66552" y="4017300"/>
            <a:ext cx="8954607" cy="72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rgbClr val="C00000"/>
                </a:solidFill>
              </a:rPr>
              <a:t>Pursue multiple approaches for BSM searches depending on the type of collider considered</a:t>
            </a:r>
            <a:r>
              <a:rPr lang="en-US" sz="1400" dirty="0">
                <a:solidFill>
                  <a:srgbClr val="C00000"/>
                </a:solidFill>
              </a:rPr>
              <a:t>.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  <a:p>
            <a:pPr marL="822960" lvl="1" indent="-137160">
              <a:spcBef>
                <a:spcPts val="0"/>
              </a:spcBef>
              <a:buClr>
                <a:schemeClr val="dk1"/>
              </a:buClr>
              <a:buSzPts val="1500"/>
              <a:buFont typeface="Arial"/>
              <a:buNone/>
            </a:pPr>
            <a:endParaRPr lang="en-US" sz="1600" b="1" dirty="0">
              <a:solidFill>
                <a:srgbClr val="0070C0"/>
              </a:solidFill>
            </a:endParaRPr>
          </a:p>
          <a:p>
            <a:pPr marL="822960" lvl="1" indent="-137160">
              <a:spcBef>
                <a:spcPts val="0"/>
              </a:spcBef>
              <a:buClr>
                <a:schemeClr val="dk1"/>
              </a:buClr>
              <a:buSzPts val="1500"/>
              <a:buFont typeface="Arial"/>
              <a:buNone/>
            </a:pPr>
            <a:endParaRPr lang="en-US" sz="1600" b="1" dirty="0">
              <a:solidFill>
                <a:srgbClr val="0070C0"/>
              </a:solidFill>
            </a:endParaRPr>
          </a:p>
          <a:p>
            <a:pPr marL="914400" indent="0">
              <a:buFont typeface="Arial"/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85400" y="949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dirty="0">
                <a:solidFill>
                  <a:srgbClr val="C00000"/>
                </a:solidFill>
              </a:rPr>
              <a:t>Energy Frontier Machines: P</a:t>
            </a:r>
            <a:r>
              <a:rPr lang="en-US" sz="2400" dirty="0"/>
              <a:t>recision Measurements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66552" y="558900"/>
            <a:ext cx="5170012" cy="424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sz="1700" dirty="0"/>
              <a:t>Precision measurements allow probing scales above the kinematic limit for direct searches at colliders. </a:t>
            </a:r>
            <a:endParaRPr dirty="0"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sz="1700" dirty="0"/>
              <a:t>Effective Field Theory techniques are deployed when there is a gap between the energy scale probed and the scale of new physics.</a:t>
            </a:r>
            <a:endParaRPr dirty="0"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I</a:t>
            </a:r>
            <a:r>
              <a:rPr lang="en-US" sz="1600" b="1" dirty="0">
                <a:solidFill>
                  <a:srgbClr val="0070C0"/>
                </a:solidFill>
              </a:rPr>
              <a:t>n a simplified picture:</a:t>
            </a:r>
            <a:endParaRPr sz="1400" b="1" dirty="0">
              <a:solidFill>
                <a:srgbClr val="000000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700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700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700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700" dirty="0"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 sz="1700" dirty="0"/>
              <a:t>Energy versus precision trade-off crucially depends on the attainable precision.</a:t>
            </a: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dirty="0"/>
          </a:p>
          <a:p>
            <a:pPr marL="822960" lvl="1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400" b="1" dirty="0">
              <a:solidFill>
                <a:srgbClr val="0070C0"/>
              </a:solidFill>
            </a:endParaRPr>
          </a:p>
          <a:p>
            <a:pPr marL="822960" lvl="1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400" b="1" dirty="0">
              <a:solidFill>
                <a:srgbClr val="0070C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400" dirty="0"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862000" y="2570020"/>
            <a:ext cx="2677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physics at tree level: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δη</a:t>
            </a:r>
            <a:r>
              <a:rPr lang="en-US" sz="15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 g</a:t>
            </a:r>
            <a:r>
              <a:rPr lang="en-US" sz="15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5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BSM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5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/M</a:t>
            </a:r>
            <a:r>
              <a:rPr lang="en-US" sz="15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5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862000" y="3216520"/>
            <a:ext cx="2819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physics at loop level: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δη</a:t>
            </a:r>
            <a:r>
              <a:rPr lang="en-US" sz="15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 1/16π</a:t>
            </a:r>
            <a:r>
              <a:rPr lang="en-US" sz="15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× g</a:t>
            </a:r>
            <a:r>
              <a:rPr lang="en-US" sz="15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5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BSM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</a:t>
            </a:r>
            <a:r>
              <a:rPr lang="en-US" sz="15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/M</a:t>
            </a:r>
            <a:r>
              <a:rPr lang="en-US" sz="15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500" b="0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7;p16">
            <a:extLst>
              <a:ext uri="{FF2B5EF4-FFF2-40B4-BE49-F238E27FC236}">
                <a16:creationId xmlns:a16="http://schemas.microsoft.com/office/drawing/2014/main" id="{C8ECF837-3BFE-A3DC-FA56-B14535D9B5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1803" y="1278611"/>
            <a:ext cx="3698209" cy="3164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8;p16">
            <a:extLst>
              <a:ext uri="{FF2B5EF4-FFF2-40B4-BE49-F238E27FC236}">
                <a16:creationId xmlns:a16="http://schemas.microsoft.com/office/drawing/2014/main" id="{FB55D937-F701-6682-20ED-F631A83A773D}"/>
              </a:ext>
            </a:extLst>
          </p:cNvPr>
          <p:cNvSpPr txBox="1"/>
          <p:nvPr/>
        </p:nvSpPr>
        <p:spPr>
          <a:xfrm>
            <a:off x="6228876" y="3692490"/>
            <a:ext cx="2915124" cy="492412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HF: Higgs factory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HE: high-energy or multi-TeV collider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1267</Words>
  <Application>Microsoft Macintosh PowerPoint</Application>
  <PresentationFormat>On-screen Show (16:9)</PresentationFormat>
  <Paragraphs>136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Clarity</vt:lpstr>
      <vt:lpstr>PowerPoint Presentation</vt:lpstr>
      <vt:lpstr>PowerPoint Presentation</vt:lpstr>
      <vt:lpstr>PowerPoint Presentation</vt:lpstr>
      <vt:lpstr>PowerPoint Presentation</vt:lpstr>
      <vt:lpstr>Energy Frontier: explore the TeV energy scale and beyond</vt:lpstr>
      <vt:lpstr>Energy Frontier Machines</vt:lpstr>
      <vt:lpstr>Energy Frontier Machines: Energy and Precision</vt:lpstr>
      <vt:lpstr>Energy Frontier Machines: Direct Searches</vt:lpstr>
      <vt:lpstr>Energy Frontier Machines: Precision Measurements</vt:lpstr>
      <vt:lpstr>Energy Frontier Machines: Precision Measurements</vt:lpstr>
      <vt:lpstr>Which machines?</vt:lpstr>
      <vt:lpstr>Snowmass 2021:  EF Benchmark Scenarios </vt:lpstr>
      <vt:lpstr>Summary:</vt:lpstr>
      <vt:lpstr>Backup</vt:lpstr>
      <vt:lpstr>Big Picture Questions  set at the beginning of Snowmass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Meenakshi Narain</cp:lastModifiedBy>
  <cp:revision>5</cp:revision>
  <dcterms:modified xsi:type="dcterms:W3CDTF">2022-07-23T14:00:03Z</dcterms:modified>
</cp:coreProperties>
</file>