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65" r:id="rId2"/>
    <p:sldId id="267" r:id="rId3"/>
    <p:sldId id="266" r:id="rId4"/>
    <p:sldId id="560" r:id="rId5"/>
    <p:sldId id="567" r:id="rId6"/>
    <p:sldId id="570" r:id="rId7"/>
    <p:sldId id="566" r:id="rId8"/>
    <p:sldId id="259" r:id="rId9"/>
    <p:sldId id="565" r:id="rId10"/>
    <p:sldId id="571" r:id="rId11"/>
    <p:sldId id="572" r:id="rId12"/>
    <p:sldId id="564" r:id="rId13"/>
    <p:sldId id="268" r:id="rId14"/>
    <p:sldId id="568" r:id="rId15"/>
    <p:sldId id="561" r:id="rId16"/>
    <p:sldId id="273" r:id="rId17"/>
    <p:sldId id="573" r:id="rId18"/>
    <p:sldId id="575" r:id="rId19"/>
    <p:sldId id="562" r:id="rId20"/>
    <p:sldId id="278" r:id="rId21"/>
    <p:sldId id="274" r:id="rId22"/>
    <p:sldId id="574" r:id="rId23"/>
    <p:sldId id="262" r:id="rId24"/>
    <p:sldId id="263" r:id="rId25"/>
    <p:sldId id="271" r:id="rId26"/>
    <p:sldId id="270" r:id="rId27"/>
    <p:sldId id="563" r:id="rId28"/>
    <p:sldId id="272" r:id="rId29"/>
    <p:sldId id="576" r:id="rId30"/>
    <p:sldId id="276" r:id="rId31"/>
    <p:sldId id="577" r:id="rId32"/>
  </p:sldIdLst>
  <p:sldSz cx="12192000" cy="6858000"/>
  <p:notesSz cx="7102475" cy="938847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olsky, Pavel" initials="NP" lastIdx="2" clrIdx="0">
    <p:extLst/>
  </p:cmAuthor>
  <p:cmAuthor id="2" name="Pavel Nadolsky" initials="P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8000"/>
    <a:srgbClr val="00B050"/>
    <a:srgbClr val="3957FF"/>
    <a:srgbClr val="5454A9"/>
    <a:srgbClr val="C85523"/>
    <a:srgbClr val="FFFF00"/>
    <a:srgbClr val="FF6600"/>
    <a:srgbClr val="CC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82" autoAdjust="0"/>
    <p:restoredTop sz="93575" autoAdjust="0"/>
  </p:normalViewPr>
  <p:slideViewPr>
    <p:cSldViewPr snapToGrid="0">
      <p:cViewPr varScale="1">
        <p:scale>
          <a:sx n="47" d="100"/>
          <a:sy n="47" d="100"/>
        </p:scale>
        <p:origin x="60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3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0"/>
    </p:cViewPr>
  </p:sorterViewPr>
  <p:notesViewPr>
    <p:cSldViewPr snapToGrid="0">
      <p:cViewPr varScale="1">
        <p:scale>
          <a:sx n="45" d="100"/>
          <a:sy n="45" d="100"/>
        </p:scale>
        <p:origin x="22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E208595-0B3D-7F47-8D46-14E1CEEC7908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B57F395-C38F-4040-BF95-A98DB54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11FE4ED-F9AF-45C4-A6F3-E2DD9D4DA0A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E683AE-068D-4368-866D-D9F1756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2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2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0aad21d26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0aad21d26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44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0aad21d26_1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0aad21d26_1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65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55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0aad21d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0aad21d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32" indent="0" algn="ctr">
              <a:buNone/>
              <a:defRPr/>
            </a:lvl2pPr>
            <a:lvl3pPr marL="685661" indent="0" algn="ctr">
              <a:buNone/>
              <a:defRPr/>
            </a:lvl3pPr>
            <a:lvl4pPr marL="1028493" indent="0" algn="ctr">
              <a:buNone/>
              <a:defRPr/>
            </a:lvl4pPr>
            <a:lvl5pPr marL="1371322" indent="0" algn="ctr">
              <a:buNone/>
              <a:defRPr/>
            </a:lvl5pPr>
            <a:lvl6pPr marL="1714151" indent="0" algn="ctr">
              <a:buNone/>
              <a:defRPr/>
            </a:lvl6pPr>
            <a:lvl7pPr marL="2056981" indent="0" algn="ctr">
              <a:buNone/>
              <a:defRPr/>
            </a:lvl7pPr>
            <a:lvl8pPr marL="2399811" indent="0" algn="ctr">
              <a:buNone/>
              <a:defRPr/>
            </a:lvl8pPr>
            <a:lvl9pPr marL="27426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2022-07-23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QCD report @ Seattle CSS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5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6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32" indent="0">
              <a:buNone/>
              <a:defRPr sz="2100"/>
            </a:lvl2pPr>
            <a:lvl3pPr marL="685661" indent="0">
              <a:buNone/>
              <a:defRPr sz="1800"/>
            </a:lvl3pPr>
            <a:lvl4pPr marL="1028493" indent="0">
              <a:buNone/>
              <a:defRPr sz="1500"/>
            </a:lvl4pPr>
            <a:lvl5pPr marL="1371322" indent="0">
              <a:buNone/>
              <a:defRPr sz="1500"/>
            </a:lvl5pPr>
            <a:lvl6pPr marL="1714151" indent="0">
              <a:buNone/>
              <a:defRPr sz="1500"/>
            </a:lvl6pPr>
            <a:lvl7pPr marL="2056981" indent="0">
              <a:buNone/>
              <a:defRPr sz="1500"/>
            </a:lvl7pPr>
            <a:lvl8pPr marL="2399811" indent="0">
              <a:buNone/>
              <a:defRPr sz="1500"/>
            </a:lvl8pPr>
            <a:lvl9pPr marL="2742643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4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73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08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155028" y="637624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2022-07-23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QCD report @ Seattle CSS</a:t>
            </a:r>
          </a:p>
        </p:txBody>
      </p:sp>
    </p:spTree>
    <p:extLst>
      <p:ext uri="{BB962C8B-B14F-4D97-AF65-F5344CB8AC3E}">
        <p14:creationId xmlns:p14="http://schemas.microsoft.com/office/powerpoint/2010/main" val="340632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949737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55028" y="637624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2022-07-23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QCD report @ Seattle CSS</a:t>
            </a:r>
          </a:p>
        </p:txBody>
      </p:sp>
    </p:spTree>
    <p:extLst>
      <p:ext uri="{BB962C8B-B14F-4D97-AF65-F5344CB8AC3E}">
        <p14:creationId xmlns:p14="http://schemas.microsoft.com/office/powerpoint/2010/main" val="292538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37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2" indent="0">
              <a:buNone/>
              <a:defRPr sz="1300"/>
            </a:lvl2pPr>
            <a:lvl3pPr marL="685661" indent="0">
              <a:buNone/>
              <a:defRPr sz="1200"/>
            </a:lvl3pPr>
            <a:lvl4pPr marL="1028493" indent="0">
              <a:buNone/>
              <a:defRPr sz="1100"/>
            </a:lvl4pPr>
            <a:lvl5pPr marL="1371322" indent="0">
              <a:buNone/>
              <a:defRPr sz="1100"/>
            </a:lvl5pPr>
            <a:lvl6pPr marL="1714151" indent="0">
              <a:buNone/>
              <a:defRPr sz="1100"/>
            </a:lvl6pPr>
            <a:lvl7pPr marL="2056981" indent="0">
              <a:buNone/>
              <a:defRPr sz="1100"/>
            </a:lvl7pPr>
            <a:lvl8pPr marL="2399811" indent="0">
              <a:buNone/>
              <a:defRPr sz="1100"/>
            </a:lvl8pPr>
            <a:lvl9pPr marL="27426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4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2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5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297C01-4C31-4A9A-B408-571DF287B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408" y="0"/>
            <a:ext cx="4743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6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439301"/>
            <a:ext cx="3860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9301"/>
            <a:ext cx="2844800" cy="282174"/>
          </a:xfrm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CC9F2-1610-4A73-9F98-9391EA293B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" y="136524"/>
            <a:ext cx="5312372" cy="62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6" r:id="rId8"/>
    <p:sldLayoutId id="2147483687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6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9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32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3" indent="-2571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75" indent="-17141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906" indent="-17141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37" indent="-1714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65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97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22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5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9C56670-7A3E-417B-9319-A3C49B92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8" y="551361"/>
            <a:ext cx="6840224" cy="1122400"/>
          </a:xfrm>
        </p:spPr>
        <p:txBody>
          <a:bodyPr/>
          <a:lstStyle/>
          <a:p>
            <a:r>
              <a:rPr lang="en-US" dirty="0"/>
              <a:t>Pictures from </a:t>
            </a:r>
            <a:br>
              <a:rPr lang="en-US" dirty="0"/>
            </a:br>
            <a:r>
              <a:rPr lang="en-US" dirty="0"/>
              <a:t>the QCD Frontier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1B976DA-AB29-4F34-BD6C-C430DDE8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44" y="2212252"/>
            <a:ext cx="6578331" cy="426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Calibri" panose="020F0502020204030204" pitchFamily="34" charset="0"/>
              </a:rPr>
              <a:t>M. </a:t>
            </a:r>
            <a:r>
              <a:rPr lang="en-US" altLang="en-US" sz="2400" dirty="0" err="1">
                <a:cs typeface="Calibri" panose="020F0502020204030204" pitchFamily="34" charset="0"/>
              </a:rPr>
              <a:t>Begel</a:t>
            </a:r>
            <a:r>
              <a:rPr lang="en-US" altLang="en-US" sz="2400" dirty="0">
                <a:cs typeface="Calibri" panose="020F0502020204030204" pitchFamily="34" charset="0"/>
              </a:rPr>
              <a:t>, S. </a:t>
            </a:r>
            <a:r>
              <a:rPr lang="en-US" altLang="en-US" sz="2400" dirty="0" err="1">
                <a:cs typeface="Calibri" panose="020F0502020204030204" pitchFamily="34" charset="0"/>
              </a:rPr>
              <a:t>Höche</a:t>
            </a:r>
            <a:r>
              <a:rPr lang="en-US" altLang="en-US" sz="2400" dirty="0">
                <a:cs typeface="Calibri" panose="020F0502020204030204" pitchFamily="34" charset="0"/>
              </a:rPr>
              <a:t>, Y.J. Lee, H.-W. Lin,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Calibri" panose="020F0502020204030204" pitchFamily="34" charset="0"/>
              </a:rPr>
              <a:t>S. Mukherjee, </a:t>
            </a:r>
            <a:r>
              <a:rPr lang="en-US" altLang="en-US" sz="2400" b="1" dirty="0">
                <a:cs typeface="Calibri" panose="020F0502020204030204" pitchFamily="34" charset="0"/>
              </a:rPr>
              <a:t>Pavel Nadolsky</a:t>
            </a:r>
            <a:r>
              <a:rPr lang="en-US" altLang="en-US" sz="2400" dirty="0">
                <a:cs typeface="Calibri" panose="020F0502020204030204" pitchFamily="34" charset="0"/>
              </a:rPr>
              <a:t>,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Calibri" panose="020F0502020204030204" pitchFamily="34" charset="0"/>
              </a:rPr>
              <a:t>C. </a:t>
            </a:r>
            <a:r>
              <a:rPr lang="en-US" altLang="en-US" sz="2400" dirty="0" err="1">
                <a:cs typeface="Calibri" panose="020F0502020204030204" pitchFamily="34" charset="0"/>
              </a:rPr>
              <a:t>Royon</a:t>
            </a:r>
            <a:r>
              <a:rPr lang="en-US" altLang="en-US" sz="2400" dirty="0">
                <a:cs typeface="Calibri" panose="020F0502020204030204" pitchFamily="34" charset="0"/>
              </a:rPr>
              <a:t>, and M. Schmitt (conveners)</a:t>
            </a:r>
            <a:br>
              <a:rPr lang="en-US" altLang="en-US" sz="2400" dirty="0">
                <a:cs typeface="Calibri" panose="020F0502020204030204" pitchFamily="34" charset="0"/>
              </a:rPr>
            </a:br>
            <a:endParaRPr lang="en-US" altLang="en-US" sz="2400" dirty="0">
              <a:cs typeface="Calibri" panose="020F050202020403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Calibri" panose="020F0502020204030204" pitchFamily="34" charset="0"/>
              </a:rPr>
              <a:t>On behalf of QCD and Strong Interactions Topical Groups:</a:t>
            </a:r>
          </a:p>
          <a:p>
            <a:pPr marL="380990" indent="-38099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Calibri" panose="020F0502020204030204" pitchFamily="34" charset="0"/>
              </a:rPr>
              <a:t>EF05: Precision QCD</a:t>
            </a:r>
          </a:p>
          <a:p>
            <a:pPr marL="380990" indent="-38099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Calibri" panose="020F0502020204030204" pitchFamily="34" charset="0"/>
              </a:rPr>
              <a:t>EF06: Hadronic structure and forward QCD</a:t>
            </a:r>
          </a:p>
          <a:p>
            <a:pPr marL="380990" indent="-38099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Calibri" panose="020F0502020204030204" pitchFamily="34" charset="0"/>
              </a:rPr>
              <a:t>EF07: Heavy Ions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333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7676A8-9FBC-4937-A41A-7A12B5DA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08" y="0"/>
            <a:ext cx="4743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477178-6B1B-4070-94F0-32C588CA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7" y="1617731"/>
            <a:ext cx="7038049" cy="451283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27AFF-3D54-41F5-9673-F4B1C94B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3900" y="6503105"/>
            <a:ext cx="3860800" cy="2821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ED268-52F3-40BB-AD4A-4170E7F9DE17}"/>
              </a:ext>
            </a:extLst>
          </p:cNvPr>
          <p:cNvSpPr txBox="1"/>
          <p:nvPr/>
        </p:nvSpPr>
        <p:spPr>
          <a:xfrm>
            <a:off x="182617" y="139926"/>
            <a:ext cx="11971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Higher-dim operators and QCD effects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modify SMEFT exclusion limits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F3D11-CE28-4636-AA25-6853BD0B398F}"/>
              </a:ext>
            </a:extLst>
          </p:cNvPr>
          <p:cNvSpPr txBox="1"/>
          <p:nvPr/>
        </p:nvSpPr>
        <p:spPr>
          <a:xfrm>
            <a:off x="3303295" y="1280301"/>
            <a:ext cx="1924629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Petriello</a:t>
            </a:r>
            <a:r>
              <a:rPr lang="en-US" dirty="0"/>
              <a:t>, TF07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876EC-E04D-45F7-B9E6-A7291A53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D402-928E-4FF1-B084-008F599E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408CD1-6E5E-4048-97AB-FDFB31B2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9212" y="2480841"/>
            <a:ext cx="4193188" cy="3094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6F68C-264E-4739-A25B-B03E4132D45B}"/>
              </a:ext>
            </a:extLst>
          </p:cNvPr>
          <p:cNvSpPr txBox="1"/>
          <p:nvPr/>
        </p:nvSpPr>
        <p:spPr>
          <a:xfrm>
            <a:off x="7721600" y="1617731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Fitting SMEFT coefficients and PDFs together can modify the constraints, too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C8B1A-F132-44E8-B7DE-8DF960CF563C}"/>
              </a:ext>
            </a:extLst>
          </p:cNvPr>
          <p:cNvSpPr txBox="1"/>
          <p:nvPr/>
        </p:nvSpPr>
        <p:spPr>
          <a:xfrm>
            <a:off x="8394700" y="5731337"/>
            <a:ext cx="282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957FF"/>
                </a:solidFill>
              </a:rPr>
              <a:t>A. </a:t>
            </a:r>
            <a:r>
              <a:rPr lang="en-US" sz="1400" dirty="0" err="1">
                <a:solidFill>
                  <a:srgbClr val="3957FF"/>
                </a:solidFill>
              </a:rPr>
              <a:t>Greljo</a:t>
            </a:r>
            <a:r>
              <a:rPr lang="en-US" sz="1400" dirty="0">
                <a:solidFill>
                  <a:srgbClr val="3957FF"/>
                </a:solidFill>
              </a:rPr>
              <a:t> et al., arXiv:2104.02723</a:t>
            </a:r>
          </a:p>
        </p:txBody>
      </p:sp>
    </p:spTree>
    <p:extLst>
      <p:ext uri="{BB962C8B-B14F-4D97-AF65-F5344CB8AC3E}">
        <p14:creationId xmlns:p14="http://schemas.microsoft.com/office/powerpoint/2010/main" val="277206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2F16F-522D-4253-88E7-299CB539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6CAF8-178F-4D6B-AF80-7B48C5BA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85F54-E7A2-4629-9BFB-080F7C8B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5A10-A359-420C-96A6-861AF76F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78115"/>
            <a:ext cx="9537700" cy="4074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FF447B-9990-4B27-BF1D-2DCFB962D4F9}"/>
                  </a:ext>
                </a:extLst>
              </p:cNvPr>
              <p:cNvSpPr txBox="1"/>
              <p:nvPr/>
            </p:nvSpPr>
            <p:spPr>
              <a:xfrm>
                <a:off x="220717" y="354895"/>
                <a:ext cx="9884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QCD theory = the key factor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threshold scans at FCC-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ee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FF447B-9990-4B27-BF1D-2DCFB962D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7" y="354895"/>
                <a:ext cx="9884373" cy="523220"/>
              </a:xfrm>
              <a:prstGeom prst="rect">
                <a:avLst/>
              </a:prstGeom>
              <a:blipFill>
                <a:blip r:embed="rId3"/>
                <a:stretch>
                  <a:fillRect l="-1233" t="-11628" r="-12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52B3FE3-026D-4124-9254-CF37B45C58CC}"/>
              </a:ext>
            </a:extLst>
          </p:cNvPr>
          <p:cNvSpPr/>
          <p:nvPr/>
        </p:nvSpPr>
        <p:spPr>
          <a:xfrm>
            <a:off x="10423748" y="170229"/>
            <a:ext cx="1602811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AAAAC+Roboto-Bold"/>
              </a:rPr>
              <a:t>F. Simon, EF03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094D3-6A7C-4FD7-A28A-4BCCBD15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5" y="4565557"/>
            <a:ext cx="4905483" cy="1821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413C13-16E7-41E2-BA2F-DF550B08C28A}"/>
              </a:ext>
            </a:extLst>
          </p:cNvPr>
          <p:cNvSpPr/>
          <p:nvPr/>
        </p:nvSpPr>
        <p:spPr bwMode="auto">
          <a:xfrm>
            <a:off x="316515" y="5168901"/>
            <a:ext cx="4905483" cy="431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0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F6BEA-97FC-4E01-A0E7-8DD5017EEF98}"/>
              </a:ext>
            </a:extLst>
          </p:cNvPr>
          <p:cNvSpPr txBox="1"/>
          <p:nvPr/>
        </p:nvSpPr>
        <p:spPr>
          <a:xfrm>
            <a:off x="609600" y="2598003"/>
            <a:ext cx="620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Multi-loop revolution in perturbative QCD drives critical advancements in many areas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16ABB-03E3-4FF7-B8EE-8848DA68BFD7}"/>
              </a:ext>
            </a:extLst>
          </p:cNvPr>
          <p:cNvSpPr txBox="1"/>
          <p:nvPr/>
        </p:nvSpPr>
        <p:spPr>
          <a:xfrm>
            <a:off x="609600" y="4078828"/>
            <a:ext cx="652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NNLO QCD + NLO EW predictions are now a standard for many LHC processes</a:t>
            </a:r>
          </a:p>
          <a:p>
            <a:endParaRPr lang="en-US" dirty="0"/>
          </a:p>
          <a:p>
            <a:r>
              <a:rPr lang="en-US" dirty="0"/>
              <a:t>N3LO is becoming available and will be in [high] demand in the HL-LHC era </a:t>
            </a:r>
          </a:p>
        </p:txBody>
      </p:sp>
    </p:spTree>
    <p:extLst>
      <p:ext uri="{BB962C8B-B14F-4D97-AF65-F5344CB8AC3E}">
        <p14:creationId xmlns:p14="http://schemas.microsoft.com/office/powerpoint/2010/main" val="260827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2022 Les </a:t>
            </a:r>
            <a:r>
              <a:rPr lang="en-US" dirty="0" err="1"/>
              <a:t>Houches</a:t>
            </a:r>
            <a:r>
              <a:rPr lang="en-US" dirty="0"/>
              <a:t> wish list for PQCD calculations</a:t>
            </a:r>
            <a:br>
              <a:rPr lang="en-US" dirty="0"/>
            </a:br>
            <a:r>
              <a:rPr lang="en-US" dirty="0"/>
              <a:t>                                                  for hadron colliders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94" b="31793"/>
          <a:stretch/>
        </p:blipFill>
        <p:spPr>
          <a:xfrm>
            <a:off x="415600" y="1072155"/>
            <a:ext cx="5768001" cy="532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662" t="68439"/>
          <a:stretch/>
        </p:blipFill>
        <p:spPr>
          <a:xfrm>
            <a:off x="6142437" y="1505607"/>
            <a:ext cx="6049563" cy="2543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3601" y="4375352"/>
            <a:ext cx="4925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[545] A. Huss, J. Huston, S. Jones, and M. </a:t>
            </a:r>
            <a:r>
              <a:rPr lang="en-US" dirty="0" err="1">
                <a:latin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</a:rPr>
              <a:t>, “Report on the standard model precision </a:t>
            </a:r>
            <a:r>
              <a:rPr lang="en-US" dirty="0" err="1">
                <a:latin typeface="Arial" panose="020B0604020202020204" pitchFamily="34" charset="0"/>
              </a:rPr>
              <a:t>wishlist</a:t>
            </a:r>
            <a:r>
              <a:rPr lang="en-US" dirty="0">
                <a:latin typeface="Arial" panose="020B0604020202020204" pitchFamily="34" charset="0"/>
              </a:rPr>
              <a:t>,”. To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</a:rPr>
              <a:t>appear in Les </a:t>
            </a:r>
            <a:r>
              <a:rPr lang="en-US" dirty="0" err="1">
                <a:latin typeface="Arial" panose="020B0604020202020204" pitchFamily="34" charset="0"/>
              </a:rPr>
              <a:t>Houches</a:t>
            </a:r>
            <a:r>
              <a:rPr lang="en-US" dirty="0">
                <a:latin typeface="Arial" panose="020B0604020202020204" pitchFamily="34" charset="0"/>
              </a:rPr>
              <a:t> 2021: Physics at </a:t>
            </a:r>
            <a:r>
              <a:rPr lang="en-US" dirty="0" err="1">
                <a:latin typeface="Arial" panose="020B0604020202020204" pitchFamily="34" charset="0"/>
              </a:rPr>
              <a:t>TeV</a:t>
            </a:r>
            <a:r>
              <a:rPr lang="en-US" dirty="0">
                <a:latin typeface="Arial" panose="020B0604020202020204" pitchFamily="34" charset="0"/>
              </a:rPr>
              <a:t> Colliders.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1069BF-13AA-4F52-9E57-690F4CCDC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</p:spTree>
    <p:extLst>
      <p:ext uri="{BB962C8B-B14F-4D97-AF65-F5344CB8AC3E}">
        <p14:creationId xmlns:p14="http://schemas.microsoft.com/office/powerpoint/2010/main" val="248348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C2DD6-F2B2-45FE-951C-628AEC6BBF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D930-44D0-4F33-BC51-44F0ED33EC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E808-2DBA-452E-BB8C-4C4ADBEDF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F3C6F-1D0C-482D-997D-7D68C017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43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D108E7-0B4B-4C37-BC01-92F5E98592DD}"/>
              </a:ext>
            </a:extLst>
          </p:cNvPr>
          <p:cNvSpPr txBox="1"/>
          <p:nvPr/>
        </p:nvSpPr>
        <p:spPr>
          <a:xfrm>
            <a:off x="9916517" y="7374"/>
            <a:ext cx="2225994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Maltoni</a:t>
            </a:r>
            <a:r>
              <a:rPr lang="en-US" dirty="0"/>
              <a:t>, TF06+07</a:t>
            </a:r>
          </a:p>
        </p:txBody>
      </p:sp>
    </p:spTree>
    <p:extLst>
      <p:ext uri="{BB962C8B-B14F-4D97-AF65-F5344CB8AC3E}">
        <p14:creationId xmlns:p14="http://schemas.microsoft.com/office/powerpoint/2010/main" val="257322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6F6BEA-97FC-4E01-A0E7-8DD5017EEF98}"/>
                  </a:ext>
                </a:extLst>
              </p:cNvPr>
              <p:cNvSpPr txBox="1"/>
              <p:nvPr/>
            </p:nvSpPr>
            <p:spPr>
              <a:xfrm>
                <a:off x="517035" y="2958010"/>
                <a:ext cx="6209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QCD coupling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least known coupling of the Standard Model. Even gravity is known better. Yet,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controls accuracy of many collider measurements.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6F6BEA-97FC-4E01-A0E7-8DD5017E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5" y="2958010"/>
                <a:ext cx="6209586" cy="1569660"/>
              </a:xfrm>
              <a:prstGeom prst="rect">
                <a:avLst/>
              </a:prstGeom>
              <a:blipFill>
                <a:blip r:embed="rId2"/>
                <a:stretch>
                  <a:fillRect l="-1572" t="-2713" r="-2652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9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27" y="195236"/>
            <a:ext cx="7040174" cy="582529"/>
          </a:xfrm>
          <a:noFill/>
        </p:spPr>
        <p:txBody>
          <a:bodyPr/>
          <a:lstStyle/>
          <a:p>
            <a:pPr algn="l"/>
            <a:r>
              <a:rPr lang="en-US" sz="2667" dirty="0"/>
              <a:t>Future measurements of the QCD coupling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0993F4-DB11-4EB4-BDBA-73CF079E9537}"/>
              </a:ext>
            </a:extLst>
          </p:cNvPr>
          <p:cNvGrpSpPr/>
          <p:nvPr/>
        </p:nvGrpSpPr>
        <p:grpSpPr>
          <a:xfrm>
            <a:off x="236927" y="773215"/>
            <a:ext cx="6544875" cy="5677425"/>
            <a:chOff x="236925" y="1064998"/>
            <a:chExt cx="6544875" cy="56774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925" y="1475367"/>
              <a:ext cx="6436536" cy="52670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6925" y="1064998"/>
                  <a:ext cx="6544875" cy="83099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individual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400" dirty="0"/>
                    <a:t> measurements can reach precision of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.1%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25" y="1064998"/>
                  <a:ext cx="6544875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490" t="-5147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897" y="109710"/>
            <a:ext cx="3685060" cy="54401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69806" y="5547552"/>
            <a:ext cx="5022194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d’Enterria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EF QCD, 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arXiv:2203.08271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0C2B-15AD-4F25-B85F-D372D9D729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39D040C-6989-46C1-BF0D-4E55B535A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</p:spTree>
    <p:extLst>
      <p:ext uri="{BB962C8B-B14F-4D97-AF65-F5344CB8AC3E}">
        <p14:creationId xmlns:p14="http://schemas.microsoft.com/office/powerpoint/2010/main" val="113082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6927" y="195236"/>
                <a:ext cx="7040174" cy="582529"/>
              </a:xfrm>
              <a:noFill/>
            </p:spPr>
            <p:txBody>
              <a:bodyPr/>
              <a:lstStyle/>
              <a:p>
                <a:pPr algn="l"/>
                <a:r>
                  <a:rPr lang="en-US" sz="2667" dirty="0"/>
                  <a:t>Lattice QCD &amp; world-average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667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67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/>
                  <a:t>combination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6927" y="195236"/>
                <a:ext cx="7040174" cy="582529"/>
              </a:xfrm>
              <a:blipFill>
                <a:blip r:embed="rId3"/>
                <a:stretch>
                  <a:fillRect l="-1645" t="-2083" r="-26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897" y="109710"/>
            <a:ext cx="3685060" cy="544011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0C2B-15AD-4F25-B85F-D372D9D729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39D040C-6989-46C1-BF0D-4E55B535A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72472" y="6264509"/>
            <a:ext cx="4114800" cy="366183"/>
          </a:xfrm>
        </p:spPr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CB6020-BA7B-456C-B154-EC15E15AB668}"/>
              </a:ext>
            </a:extLst>
          </p:cNvPr>
          <p:cNvSpPr/>
          <p:nvPr/>
        </p:nvSpPr>
        <p:spPr>
          <a:xfrm>
            <a:off x="9092167" y="4965700"/>
            <a:ext cx="818651" cy="203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A7542-C576-429B-94EC-FADC28F1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917328"/>
            <a:ext cx="4810672" cy="38248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1B6357-D9D2-43A0-840B-B643238C4891}"/>
              </a:ext>
            </a:extLst>
          </p:cNvPr>
          <p:cNvSpPr/>
          <p:nvPr/>
        </p:nvSpPr>
        <p:spPr bwMode="auto">
          <a:xfrm>
            <a:off x="992043" y="806525"/>
            <a:ext cx="5233715" cy="4159175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E1A48-AE1C-4C57-95EA-7B6B259A76D1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 flipH="1" flipV="1">
            <a:off x="6225758" y="2886113"/>
            <a:ext cx="2866410" cy="2079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5761A7-2B6E-438E-AC68-CEB9A7D5BED7}"/>
                  </a:ext>
                </a:extLst>
              </p:cNvPr>
              <p:cNvSpPr txBox="1"/>
              <p:nvPr/>
            </p:nvSpPr>
            <p:spPr>
              <a:xfrm>
                <a:off x="236928" y="5270499"/>
                <a:ext cx="70401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Lattice determinations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in multiple channels are projected to be [far] more precise than many experiments. Several challenges with combining the eclectic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inputs with the current procedure.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5761A7-2B6E-438E-AC68-CEB9A7D5B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28" y="5270499"/>
                <a:ext cx="7040174" cy="923330"/>
              </a:xfrm>
              <a:prstGeom prst="rect">
                <a:avLst/>
              </a:prstGeom>
              <a:blipFill>
                <a:blip r:embed="rId6"/>
                <a:stretch>
                  <a:fillRect l="-779" t="-3974" r="-112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906AB57-EF61-4421-9C5F-8CB2DB626722}"/>
                  </a:ext>
                </a:extLst>
              </p:cNvPr>
              <p:cNvSpPr/>
              <p:nvPr/>
            </p:nvSpPr>
            <p:spPr>
              <a:xfrm>
                <a:off x="7486846" y="5680383"/>
                <a:ext cx="4362254" cy="646331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Time to rethink how the world-average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combination is performed?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906AB57-EF61-4421-9C5F-8CB2DB626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46" y="5680383"/>
                <a:ext cx="4362254" cy="646331"/>
              </a:xfrm>
              <a:prstGeom prst="rect">
                <a:avLst/>
              </a:prstGeom>
              <a:blipFill>
                <a:blip r:embed="rId7"/>
                <a:stretch>
                  <a:fillRect l="-111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E84A4CD2-226F-4841-8EF4-61680C35432E}"/>
              </a:ext>
            </a:extLst>
          </p:cNvPr>
          <p:cNvSpPr/>
          <p:nvPr/>
        </p:nvSpPr>
        <p:spPr>
          <a:xfrm>
            <a:off x="382067" y="4778780"/>
            <a:ext cx="1219949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AAAAC+Roboto-Bold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AAAAAC+Roboto-Bold"/>
              </a:rPr>
              <a:t>Kronfeld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7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27" y="195236"/>
            <a:ext cx="7040174" cy="582529"/>
          </a:xfrm>
          <a:noFill/>
        </p:spPr>
        <p:txBody>
          <a:bodyPr/>
          <a:lstStyle/>
          <a:p>
            <a:pPr algn="l"/>
            <a:r>
              <a:rPr lang="en-US" sz="2667" dirty="0"/>
              <a:t>Heavy-quark masses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0C2B-15AD-4F25-B85F-D372D9D729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39D040C-6989-46C1-BF0D-4E55B535A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72472" y="6264509"/>
            <a:ext cx="4114800" cy="366183"/>
          </a:xfrm>
        </p:spPr>
        <p:txBody>
          <a:bodyPr/>
          <a:lstStyle/>
          <a:p>
            <a:r>
              <a:rPr lang="en-US"/>
              <a:t>QCD report @ Seattle CSS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7EFC2-0EFD-46B2-9CD7-8C77C5AD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28" y="777765"/>
            <a:ext cx="8573696" cy="48965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115473-F313-4EB3-8E48-C2AD9538FE38}"/>
              </a:ext>
            </a:extLst>
          </p:cNvPr>
          <p:cNvSpPr/>
          <p:nvPr/>
        </p:nvSpPr>
        <p:spPr>
          <a:xfrm>
            <a:off x="10808262" y="117168"/>
            <a:ext cx="1219949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AAAAC+Roboto-Bold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AAAAAC+Roboto-Bold"/>
              </a:rPr>
              <a:t>Kronfeld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1737A4-A34F-4103-9F31-5BD3529AE85B}"/>
                  </a:ext>
                </a:extLst>
              </p:cNvPr>
              <p:cNvSpPr txBox="1"/>
              <p:nvPr/>
            </p:nvSpPr>
            <p:spPr>
              <a:xfrm>
                <a:off x="495300" y="5728872"/>
                <a:ext cx="8828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calculations, lattice QCD already surpasses the PDG average in accuracy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1737A4-A34F-4103-9F31-5BD3529AE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728872"/>
                <a:ext cx="8828122" cy="369332"/>
              </a:xfrm>
              <a:prstGeom prst="rect">
                <a:avLst/>
              </a:prstGeom>
              <a:blipFill>
                <a:blip r:embed="rId4"/>
                <a:stretch>
                  <a:fillRect l="-5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44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F6BEA-97FC-4E01-A0E7-8DD5017EEF98}"/>
              </a:ext>
            </a:extLst>
          </p:cNvPr>
          <p:cNvSpPr txBox="1"/>
          <p:nvPr/>
        </p:nvSpPr>
        <p:spPr>
          <a:xfrm>
            <a:off x="517035" y="2958010"/>
            <a:ext cx="620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Precision </a:t>
            </a:r>
            <a:r>
              <a:rPr lang="en-US" sz="2400" b="1" dirty="0" err="1">
                <a:solidFill>
                  <a:srgbClr val="C00000"/>
                </a:solidFill>
              </a:rPr>
              <a:t>p</a:t>
            </a:r>
            <a:r>
              <a:rPr lang="en-US" sz="2400" dirty="0" err="1"/>
              <a:t>arton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d</a:t>
            </a:r>
            <a:r>
              <a:rPr lang="en-US" sz="2400" dirty="0"/>
              <a:t>istribution </a:t>
            </a:r>
            <a:r>
              <a:rPr lang="en-US" sz="2400" b="1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unction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 for (N)NNLO calculations are obtained in versatile global analyses, with lattice QCD providing increasingly valuable inputs</a:t>
            </a:r>
          </a:p>
        </p:txBody>
      </p:sp>
    </p:spTree>
    <p:extLst>
      <p:ext uri="{BB962C8B-B14F-4D97-AF65-F5344CB8AC3E}">
        <p14:creationId xmlns:p14="http://schemas.microsoft.com/office/powerpoint/2010/main" val="424359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726400"/>
            <a:ext cx="11360800" cy="763600"/>
          </a:xfrm>
          <a:noFill/>
        </p:spPr>
        <p:txBody>
          <a:bodyPr/>
          <a:lstStyle/>
          <a:p>
            <a:r>
              <a:rPr lang="en-US" dirty="0"/>
              <a:t>Joint EF05-06-07 report on QCD to be released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21237"/>
                <a:ext cx="11360800" cy="45552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Detailed discussions of 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dirty="0"/>
                  <a:t>Current and future hadron collider facilities </a:t>
                </a:r>
              </a:p>
              <a:p>
                <a:r>
                  <a:rPr lang="en-US" dirty="0"/>
                  <a:t>Perturbative calculations and QCD tests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MS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dirty="0"/>
                  <a:t> ,…)</a:t>
                </a:r>
              </a:p>
              <a:p>
                <a:r>
                  <a:rPr lang="en-US" dirty="0"/>
                  <a:t>Parton distribution functions (PDFs) and fragmentation functions (FFs)</a:t>
                </a:r>
              </a:p>
              <a:p>
                <a:r>
                  <a:rPr lang="en-US" dirty="0"/>
                  <a:t>Predicting hadron structure in lattice QCD</a:t>
                </a:r>
              </a:p>
              <a:p>
                <a:r>
                  <a:rPr lang="en-US" dirty="0"/>
                  <a:t>Forward scattering and saturation</a:t>
                </a:r>
              </a:p>
              <a:p>
                <a:r>
                  <a:rPr lang="en-US" dirty="0"/>
                  <a:t>Jet substructure</a:t>
                </a:r>
              </a:p>
              <a:p>
                <a:r>
                  <a:rPr lang="en-US" dirty="0"/>
                  <a:t>Photon-photon scattering</a:t>
                </a:r>
              </a:p>
              <a:p>
                <a:r>
                  <a:rPr lang="en-US" dirty="0"/>
                  <a:t>Ultraperipheral collisions</a:t>
                </a:r>
              </a:p>
              <a:p>
                <a:r>
                  <a:rPr lang="en-US" dirty="0"/>
                  <a:t>QCD with heavy ions</a:t>
                </a:r>
              </a:p>
              <a:p>
                <a:r>
                  <a:rPr lang="en-US" dirty="0"/>
                  <a:t>Cross cutting aspects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21237"/>
                <a:ext cx="11360800" cy="4555200"/>
              </a:xfrm>
              <a:blipFill>
                <a:blip r:embed="rId3"/>
                <a:stretch>
                  <a:fillRect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F9096-177F-462D-9DD4-76B6BDD5D25D}"/>
              </a:ext>
            </a:extLst>
          </p:cNvPr>
          <p:cNvSpPr txBox="1"/>
          <p:nvPr/>
        </p:nvSpPr>
        <p:spPr>
          <a:xfrm>
            <a:off x="9137676" y="156784"/>
            <a:ext cx="2890535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EF QCD Session, Monday</a:t>
            </a:r>
          </a:p>
        </p:txBody>
      </p:sp>
    </p:spTree>
    <p:extLst>
      <p:ext uri="{BB962C8B-B14F-4D97-AF65-F5344CB8AC3E}">
        <p14:creationId xmlns:p14="http://schemas.microsoft.com/office/powerpoint/2010/main" val="352846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651643" y="748280"/>
            <a:ext cx="4370053" cy="6040099"/>
          </a:xfrm>
          <a:prstGeom prst="rect">
            <a:avLst/>
          </a:prstGeom>
          <a:solidFill>
            <a:srgbClr val="FFF0E1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961" t="3378"/>
          <a:stretch/>
        </p:blipFill>
        <p:spPr>
          <a:xfrm>
            <a:off x="776477" y="3768329"/>
            <a:ext cx="4096191" cy="2783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619941" y="1475282"/>
            <a:ext cx="4667833" cy="4802140"/>
          </a:xfrm>
          <a:prstGeom prst="rect">
            <a:avLst/>
          </a:prstGeom>
          <a:solidFill>
            <a:srgbClr val="FFF0E1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5E1A1-6B7D-4392-8723-F0E9D7D18E8C}"/>
              </a:ext>
            </a:extLst>
          </p:cNvPr>
          <p:cNvSpPr txBox="1"/>
          <p:nvPr/>
        </p:nvSpPr>
        <p:spPr>
          <a:xfrm>
            <a:off x="1019840" y="834167"/>
            <a:ext cx="436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current status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4ADF8D-3ED5-4A10-B67D-7E718753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488" y="1948564"/>
            <a:ext cx="3659523" cy="4132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3D5691-358F-43E1-82D8-95D40A3BC305}"/>
              </a:ext>
            </a:extLst>
          </p:cNvPr>
          <p:cNvSpPr txBox="1"/>
          <p:nvPr/>
        </p:nvSpPr>
        <p:spPr>
          <a:xfrm>
            <a:off x="9603089" y="4984761"/>
            <a:ext cx="1684684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FF"/>
                </a:solidFill>
              </a:rPr>
              <a:t>an optimistic post-</a:t>
            </a:r>
            <a:r>
              <a:rPr lang="en-US" sz="1400" dirty="0" err="1">
                <a:solidFill>
                  <a:srgbClr val="CC00FF"/>
                </a:solidFill>
              </a:rPr>
              <a:t>LHeC</a:t>
            </a:r>
            <a:r>
              <a:rPr lang="en-US" sz="1400" dirty="0">
                <a:solidFill>
                  <a:srgbClr val="CC00FF"/>
                </a:solidFill>
              </a:rPr>
              <a:t> uncertainty,</a:t>
            </a:r>
          </a:p>
          <a:p>
            <a:r>
              <a:rPr lang="en-US" sz="1400" dirty="0">
                <a:solidFill>
                  <a:srgbClr val="CC00FF"/>
                </a:solidFill>
              </a:rPr>
              <a:t>    </a:t>
            </a:r>
            <a:r>
              <a:rPr lang="en-US" sz="1200" dirty="0"/>
              <a:t>requiring all advancements in the </a:t>
            </a:r>
          </a:p>
          <a:p>
            <a:r>
              <a:rPr lang="en-US" sz="1200" dirty="0"/>
              <a:t>     PDF fitting methodology  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2E1C99-D4AC-4BB6-AC08-F842B0B29B22}"/>
              </a:ext>
            </a:extLst>
          </p:cNvPr>
          <p:cNvCxnSpPr>
            <a:cxnSpLocks/>
          </p:cNvCxnSpPr>
          <p:nvPr/>
        </p:nvCxnSpPr>
        <p:spPr bwMode="auto">
          <a:xfrm>
            <a:off x="7628649" y="4698732"/>
            <a:ext cx="2025585" cy="593807"/>
          </a:xfrm>
          <a:prstGeom prst="line">
            <a:avLst/>
          </a:prstGeom>
          <a:ln w="38100" cap="flat" cmpd="sng" algn="ctr">
            <a:solidFill>
              <a:srgbClr val="CC00FF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25E1A1-6B7D-4392-8723-F0E9D7D18E8C}"/>
              </a:ext>
            </a:extLst>
          </p:cNvPr>
          <p:cNvSpPr txBox="1"/>
          <p:nvPr/>
        </p:nvSpPr>
        <p:spPr>
          <a:xfrm>
            <a:off x="7426337" y="5271673"/>
            <a:ext cx="137035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Late 2030’s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5E1A1-6B7D-4392-8723-F0E9D7D18E8C}"/>
              </a:ext>
            </a:extLst>
          </p:cNvPr>
          <p:cNvSpPr txBox="1"/>
          <p:nvPr/>
        </p:nvSpPr>
        <p:spPr>
          <a:xfrm>
            <a:off x="7703540" y="1475283"/>
            <a:ext cx="327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…and future prospects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862" y="736118"/>
            <a:ext cx="6327157" cy="52233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7B590-63E5-4E70-BA09-47F5BB42CB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BFA0A-ACE2-422D-AE07-1726C659A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0318757-5419-4607-BD53-69972F1C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19706"/>
            <a:ext cx="5788572" cy="763600"/>
          </a:xfrm>
          <a:noFill/>
        </p:spPr>
        <p:txBody>
          <a:bodyPr/>
          <a:lstStyle/>
          <a:p>
            <a:pPr algn="l"/>
            <a:r>
              <a:rPr lang="en-US" dirty="0"/>
              <a:t>Progress in PDF analysis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6C1225-6B74-40F9-A850-9114C17689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228"/>
          <a:stretch/>
        </p:blipFill>
        <p:spPr>
          <a:xfrm>
            <a:off x="1009347" y="1267648"/>
            <a:ext cx="3777761" cy="2442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25E1A1-6B7D-4392-8723-F0E9D7D18E8C}"/>
              </a:ext>
            </a:extLst>
          </p:cNvPr>
          <p:cNvSpPr txBox="1"/>
          <p:nvPr/>
        </p:nvSpPr>
        <p:spPr>
          <a:xfrm>
            <a:off x="4084429" y="863249"/>
            <a:ext cx="74439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2022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E058A5-84F8-40A5-8586-50EA8DAEE0C6}"/>
              </a:ext>
            </a:extLst>
          </p:cNvPr>
          <p:cNvSpPr txBox="1"/>
          <p:nvPr/>
        </p:nvSpPr>
        <p:spPr>
          <a:xfrm>
            <a:off x="9245600" y="135466"/>
            <a:ext cx="1800493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Xie</a:t>
            </a:r>
            <a:r>
              <a:rPr lang="en-US" dirty="0"/>
              <a:t>, EF QCD</a:t>
            </a:r>
          </a:p>
        </p:txBody>
      </p:sp>
    </p:spTree>
    <p:extLst>
      <p:ext uri="{BB962C8B-B14F-4D97-AF65-F5344CB8AC3E}">
        <p14:creationId xmlns:p14="http://schemas.microsoft.com/office/powerpoint/2010/main" val="219257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dirty="0"/>
              <a:t>Lattice QCD for unpolarized PDFs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Precise pheno PDFs are used to calibrate lattice PDF calculations</a:t>
                </a:r>
              </a:p>
              <a:p>
                <a:r>
                  <a:rPr lang="en-US"/>
                  <a:t>In turn, lattice QCD can constrain PDFs (subleading, polarized, meson, TMDs, GPDs,…) that are difficult to access in experiments</a:t>
                </a:r>
              </a:p>
              <a:p>
                <a:r>
                  <a:rPr lang="en-US"/>
                  <a:t>Example: the strangeness asymmetry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&gt;0.2</m:t>
                    </m:r>
                  </m:oMath>
                </a14:m>
                <a:r>
                  <a:rPr lang="en-US"/>
                  <a:t> is difficult to measure (left), but can be predicted in lattice QCD (right)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1" y="3330168"/>
            <a:ext cx="4326351" cy="3031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982" y="3248797"/>
            <a:ext cx="4246180" cy="2980239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7264400" y="6162662"/>
            <a:ext cx="4558409" cy="4792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51" tIns="54425" rIns="108851" bIns="54425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T.-J. Hou et al., </a:t>
            </a:r>
            <a:r>
              <a:rPr lang="en-US" sz="2400" spc="-1" dirty="0" err="1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400" spc="-1" dirty="0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2204.07944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1904" y="4046482"/>
            <a:ext cx="187487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differences reflect the pulls of LHC and other experiments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073596" y="3689132"/>
            <a:ext cx="908308" cy="1326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4073596" y="4075248"/>
            <a:ext cx="908308" cy="940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4228404" y="4374370"/>
            <a:ext cx="753500" cy="641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370639" y="6376241"/>
            <a:ext cx="4114800" cy="366183"/>
          </a:xfrm>
        </p:spPr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EF8EF-98F7-4060-B40D-7FC29CA81824}"/>
              </a:ext>
            </a:extLst>
          </p:cNvPr>
          <p:cNvSpPr txBox="1"/>
          <p:nvPr/>
        </p:nvSpPr>
        <p:spPr>
          <a:xfrm>
            <a:off x="10395611" y="61271"/>
            <a:ext cx="1796389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H.-W. Lin, TF05</a:t>
            </a:r>
          </a:p>
        </p:txBody>
      </p:sp>
    </p:spTree>
    <p:extLst>
      <p:ext uri="{BB962C8B-B14F-4D97-AF65-F5344CB8AC3E}">
        <p14:creationId xmlns:p14="http://schemas.microsoft.com/office/powerpoint/2010/main" val="207967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F6BEA-97FC-4E01-A0E7-8DD5017EEF98}"/>
              </a:ext>
            </a:extLst>
          </p:cNvPr>
          <p:cNvSpPr txBox="1"/>
          <p:nvPr/>
        </p:nvSpPr>
        <p:spPr>
          <a:xfrm>
            <a:off x="279400" y="2932610"/>
            <a:ext cx="6561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DIS and forward physics experiments that run </a:t>
            </a:r>
            <a:r>
              <a:rPr lang="en-US" sz="2400" b="1" dirty="0"/>
              <a:t>concurrently</a:t>
            </a:r>
            <a:r>
              <a:rPr lang="en-US" sz="2400" dirty="0"/>
              <a:t> with, or after the HL-LHC, create a strong synergistic effect in both SM and BSM studies</a:t>
            </a:r>
          </a:p>
        </p:txBody>
      </p:sp>
    </p:spTree>
    <p:extLst>
      <p:ext uri="{BB962C8B-B14F-4D97-AF65-F5344CB8AC3E}">
        <p14:creationId xmlns:p14="http://schemas.microsoft.com/office/powerpoint/2010/main" val="195677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dirty="0"/>
              <a:t>Electron-Ion Collider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fld id="{00000000-1234-1234-1234-123412341234}" type="slidenum">
              <a:rPr lang="en-GB"/>
              <a:pPr/>
              <a:t>23</a:t>
            </a:fld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497133" y="2634700"/>
            <a:ext cx="5680800" cy="108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04927" y="2088372"/>
            <a:ext cx="6557351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spcBef>
                <a:spcPts val="1600"/>
              </a:spcBef>
            </a:pPr>
            <a:r>
              <a:rPr lang="en-GB" sz="2000" dirty="0">
                <a:solidFill>
                  <a:schemeClr val="dk1"/>
                </a:solidFill>
              </a:rPr>
              <a:t>the only new large-scale accelerator facility planned for construction in US in the next few decades</a:t>
            </a:r>
            <a:endParaRPr sz="2000" dirty="0">
              <a:solidFill>
                <a:schemeClr val="dk1"/>
              </a:solidFill>
            </a:endParaRP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n-GB" sz="2000" dirty="0">
                <a:solidFill>
                  <a:schemeClr val="dk2"/>
                </a:solidFill>
              </a:rPr>
              <a:t>polarized electrons with polarized beams of proton and light ions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95668" y="3694673"/>
            <a:ext cx="6415295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2"/>
                </a:solidFill>
              </a:rPr>
              <a:t>many opportunities for QCD and beyond:</a:t>
            </a:r>
            <a:endParaRPr sz="2000" dirty="0">
              <a:solidFill>
                <a:schemeClr val="dk2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dk2"/>
              </a:buClr>
              <a:buSzPts val="1400"/>
              <a:buChar char="❏"/>
            </a:pPr>
            <a:r>
              <a:rPr lang="en-GB" sz="2000" dirty="0">
                <a:solidFill>
                  <a:schemeClr val="dk2"/>
                </a:solidFill>
              </a:rPr>
              <a:t>Precision 3-dimensional tomography of hadrons and nuclei</a:t>
            </a:r>
            <a:endParaRPr sz="2000" dirty="0">
              <a:solidFill>
                <a:schemeClr val="dk2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dk2"/>
              </a:buClr>
              <a:buSzPts val="1400"/>
              <a:buChar char="❏"/>
            </a:pPr>
            <a:r>
              <a:rPr lang="en-GB" sz="2000" dirty="0">
                <a:solidFill>
                  <a:schemeClr val="dk2"/>
                </a:solidFill>
              </a:rPr>
              <a:t>Physics of QCD jets</a:t>
            </a:r>
            <a:endParaRPr sz="2000" dirty="0">
              <a:solidFill>
                <a:schemeClr val="dk2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dk2"/>
              </a:buClr>
              <a:buSzPts val="1400"/>
              <a:buChar char="❏"/>
            </a:pPr>
            <a:r>
              <a:rPr lang="en-GB" sz="2000" dirty="0">
                <a:solidFill>
                  <a:schemeClr val="dk2"/>
                </a:solidFill>
              </a:rPr>
              <a:t>Physics of heavy </a:t>
            </a:r>
            <a:r>
              <a:rPr lang="en-GB" sz="2000" dirty="0" err="1">
                <a:solidFill>
                  <a:schemeClr val="dk2"/>
                </a:solidFill>
              </a:rPr>
              <a:t>flavors</a:t>
            </a:r>
            <a:endParaRPr sz="2000" dirty="0">
              <a:solidFill>
                <a:schemeClr val="dk2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dk2"/>
              </a:buClr>
              <a:buSzPts val="1400"/>
              <a:buChar char="❏"/>
            </a:pPr>
            <a:r>
              <a:rPr lang="en-GB" sz="2000" dirty="0">
                <a:solidFill>
                  <a:schemeClr val="dk2"/>
                </a:solidFill>
              </a:rPr>
              <a:t>Partonic saturation</a:t>
            </a:r>
            <a:endParaRPr sz="2000" dirty="0">
              <a:solidFill>
                <a:schemeClr val="dk2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dk2"/>
              </a:buClr>
              <a:buSzPts val="1400"/>
              <a:buChar char="❏"/>
            </a:pPr>
            <a:r>
              <a:rPr lang="en-GB" sz="2000" dirty="0">
                <a:solidFill>
                  <a:schemeClr val="dk2"/>
                </a:solidFill>
              </a:rPr>
              <a:t>Electroweak and beyond standard model physics 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0" y="1107763"/>
            <a:ext cx="9399312" cy="558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37" y="1689105"/>
            <a:ext cx="9589839" cy="584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3069" r="1945"/>
          <a:stretch/>
        </p:blipFill>
        <p:spPr>
          <a:xfrm>
            <a:off x="6735631" y="2397811"/>
            <a:ext cx="5137516" cy="302228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832190" y="3738340"/>
            <a:ext cx="367861" cy="515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10075219" y="3996196"/>
            <a:ext cx="1736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arXiv:2203.06258 </a:t>
            </a:r>
            <a:endParaRPr lang="en-US" sz="16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452074"/>
            <a:ext cx="4114800" cy="366183"/>
          </a:xfrm>
        </p:spPr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65210" y="5548714"/>
            <a:ext cx="3639390" cy="97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EIC will strengthen the physics reach of the HL-LHC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4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dirty="0"/>
              <a:t>Electron-Ion Collider: a wealth of HEP-focused studies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fld id="{00000000-1234-1234-1234-123412341234}" type="slidenum">
              <a:rPr lang="en-GB"/>
              <a:pPr/>
              <a:t>24</a:t>
            </a:fld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147747" y="3538358"/>
            <a:ext cx="4302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</a:rPr>
              <a:t>weak mixing angle </a:t>
            </a:r>
            <a:r>
              <a:rPr lang="en-GB" sz="1400" dirty="0" err="1">
                <a:solidFill>
                  <a:schemeClr val="dk2"/>
                </a:solidFill>
                <a:highlight>
                  <a:srgbClr val="FFFFFF"/>
                </a:highlight>
              </a:rPr>
              <a:t>arXiv</a:t>
            </a:r>
            <a:r>
              <a:rPr lang="en-GB" sz="1400" dirty="0">
                <a:solidFill>
                  <a:schemeClr val="dk2"/>
                </a:solidFill>
                <a:highlight>
                  <a:srgbClr val="FFFFFF"/>
                </a:highlight>
              </a:rPr>
              <a:t>: 2203.13199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7384400" y="3129234"/>
            <a:ext cx="1732800" cy="91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1467">
              <a:solidFill>
                <a:schemeClr val="accent3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711" y="1734188"/>
            <a:ext cx="4164301" cy="2527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860572" y="822928"/>
            <a:ext cx="3457256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>
                <a:solidFill>
                  <a:schemeClr val="dk2"/>
                </a:solidFill>
              </a:rPr>
              <a:t>heavy neutral lepton searches </a:t>
            </a:r>
            <a:r>
              <a:rPr lang="en-GB" sz="1400" dirty="0" err="1">
                <a:solidFill>
                  <a:schemeClr val="dk2"/>
                </a:solidFill>
                <a:highlight>
                  <a:srgbClr val="FFFFFF"/>
                </a:highlight>
              </a:rPr>
              <a:t>arXiv</a:t>
            </a:r>
            <a:r>
              <a:rPr lang="en-GB" sz="1400" dirty="0">
                <a:solidFill>
                  <a:schemeClr val="dk2"/>
                </a:solidFill>
                <a:highlight>
                  <a:srgbClr val="FFFFFF"/>
                </a:highlight>
              </a:rPr>
              <a:t>: 2203.06705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317828" y="772729"/>
            <a:ext cx="411930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>
                <a:solidFill>
                  <a:schemeClr val="dk2"/>
                </a:solidFill>
              </a:rPr>
              <a:t>SMEFT Wilson coefficients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19" y="4170016"/>
            <a:ext cx="4164301" cy="223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205020" y="6348074"/>
            <a:ext cx="4114800" cy="366183"/>
          </a:xfrm>
        </p:spPr>
        <p:txBody>
          <a:bodyPr/>
          <a:lstStyle/>
          <a:p>
            <a:r>
              <a:rPr lang="en-US"/>
              <a:t>QCD report @ Seattle CSS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75C1D-728A-480F-A8DE-86FFAAA84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800" y="1191236"/>
            <a:ext cx="3789415" cy="36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54652-18CB-4ADC-9A35-627B88B3B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29" y="4064820"/>
            <a:ext cx="2638793" cy="2250965"/>
          </a:xfrm>
          <a:prstGeom prst="rect">
            <a:avLst/>
          </a:prstGeom>
        </p:spPr>
      </p:pic>
      <p:sp>
        <p:nvSpPr>
          <p:cNvPr id="17" name="Google Shape;129;p20">
            <a:extLst>
              <a:ext uri="{FF2B5EF4-FFF2-40B4-BE49-F238E27FC236}">
                <a16:creationId xmlns:a16="http://schemas.microsoft.com/office/drawing/2014/main" id="{8BAB5036-7E0A-4222-81DC-2A38B23638CD}"/>
              </a:ext>
            </a:extLst>
          </p:cNvPr>
          <p:cNvSpPr txBox="1"/>
          <p:nvPr/>
        </p:nvSpPr>
        <p:spPr>
          <a:xfrm>
            <a:off x="7294310" y="5347756"/>
            <a:ext cx="3318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>
                <a:solidFill>
                  <a:schemeClr val="dk2"/>
                </a:solidFill>
              </a:rPr>
              <a:t>Lorentz/CPT violations</a:t>
            </a:r>
          </a:p>
          <a:p>
            <a:r>
              <a:rPr lang="en-GB" sz="1400" dirty="0">
                <a:solidFill>
                  <a:schemeClr val="dk2"/>
                </a:solidFill>
              </a:rPr>
              <a:t>A. R. Vieira et al., 1911.04002</a:t>
            </a:r>
            <a:endParaRPr lang="en-GB" sz="1400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A34F2-B2EB-466B-9751-0834A24D0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01" y="1374379"/>
            <a:ext cx="3237526" cy="2348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C1ACE-2B02-44E3-A05D-2AA52411B69E}"/>
              </a:ext>
            </a:extLst>
          </p:cNvPr>
          <p:cNvSpPr txBox="1"/>
          <p:nvPr/>
        </p:nvSpPr>
        <p:spPr>
          <a:xfrm>
            <a:off x="1309163" y="966712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PDFs: </a:t>
            </a:r>
            <a:r>
              <a:rPr lang="en-US" sz="1400" dirty="0"/>
              <a:t>arXiv:2103.05419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6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sz="2667" dirty="0"/>
              <a:t>The Muon-Ion Collider, Large Hadron Electron Collider, FCC-eh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11" y="735910"/>
            <a:ext cx="11360800" cy="763449"/>
          </a:xfrm>
        </p:spPr>
        <p:txBody>
          <a:bodyPr/>
          <a:lstStyle/>
          <a:p>
            <a:pPr marL="152396" indent="0">
              <a:buNone/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Acosta et al., “The Potential of a </a:t>
            </a: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-Scale Muon-Ion Collider,” </a:t>
            </a:r>
            <a:r>
              <a:rPr lang="en-US" sz="1867" dirty="0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arXiv:2203.06258 [hep-</a:t>
            </a:r>
            <a:r>
              <a:rPr lang="en-US" sz="1867" dirty="0" err="1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67" dirty="0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152396" indent="0">
              <a:buNone/>
            </a:pPr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LHeC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FCC-he Study Group, </a:t>
            </a:r>
            <a:r>
              <a:rPr lang="en-US" sz="1867" dirty="0">
                <a:solidFill>
                  <a:srgbClr val="FC5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arXiv:1206.2913, 2007.14491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3099" t="-696" r="-6930" b="-4782"/>
          <a:stretch/>
        </p:blipFill>
        <p:spPr>
          <a:xfrm>
            <a:off x="4031703" y="1379751"/>
            <a:ext cx="7924801" cy="4537097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2882269" y="2663851"/>
            <a:ext cx="267155" cy="515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069" r="1945"/>
          <a:stretch/>
        </p:blipFill>
        <p:spPr>
          <a:xfrm>
            <a:off x="84673" y="1499359"/>
            <a:ext cx="3652937" cy="2148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00" y="3892909"/>
                <a:ext cx="40167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Exceptional machines for BSM discoveries, Higgs physics such as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and SM tests at (sub)percent precision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00" y="3892909"/>
                <a:ext cx="4016700" cy="2308324"/>
              </a:xfrm>
              <a:prstGeom prst="rect">
                <a:avLst/>
              </a:prstGeom>
              <a:blipFill>
                <a:blip r:embed="rId5"/>
                <a:stretch>
                  <a:fillRect l="-2276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/>
          <p:cNvSpPr/>
          <p:nvPr/>
        </p:nvSpPr>
        <p:spPr>
          <a:xfrm>
            <a:off x="2781563" y="2741522"/>
            <a:ext cx="213885" cy="338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</p:spTree>
    <p:extLst>
      <p:ext uri="{BB962C8B-B14F-4D97-AF65-F5344CB8AC3E}">
        <p14:creationId xmlns:p14="http://schemas.microsoft.com/office/powerpoint/2010/main" val="1557572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89" y="115576"/>
            <a:ext cx="11360800" cy="763600"/>
          </a:xfrm>
          <a:noFill/>
        </p:spPr>
        <p:txBody>
          <a:bodyPr/>
          <a:lstStyle/>
          <a:p>
            <a:pPr algn="l"/>
            <a:r>
              <a:rPr lang="en-US" dirty="0"/>
              <a:t>The Forward Physics Facility at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" y="1752748"/>
            <a:ext cx="5933733" cy="3898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789" y="5565059"/>
            <a:ext cx="870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FPF can clarify multiple aspects of QCD in the new forward region </a:t>
            </a:r>
            <a:r>
              <a:rPr lang="en-US" sz="2400" b="1" dirty="0"/>
              <a:t>in coordination</a:t>
            </a:r>
            <a:r>
              <a:rPr lang="en-US" sz="2400" dirty="0"/>
              <a:t> with the HL-LHC and EIC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69" y="817628"/>
            <a:ext cx="9920084" cy="965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14993"/>
            <a:ext cx="5724793" cy="32544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D72EB-D7FF-428A-A5B2-C1D4894156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76CCF-D325-468E-B103-39A66C981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87D89-FCAD-4AE4-8C63-9266773F8DA3}"/>
              </a:ext>
            </a:extLst>
          </p:cNvPr>
          <p:cNvSpPr txBox="1"/>
          <p:nvPr/>
        </p:nvSpPr>
        <p:spPr>
          <a:xfrm>
            <a:off x="9676285" y="102063"/>
            <a:ext cx="235192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M. H. Reno, EF QCD</a:t>
            </a:r>
          </a:p>
        </p:txBody>
      </p:sp>
    </p:spTree>
    <p:extLst>
      <p:ext uri="{BB962C8B-B14F-4D97-AF65-F5344CB8AC3E}">
        <p14:creationId xmlns:p14="http://schemas.microsoft.com/office/powerpoint/2010/main" val="362430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F6BEA-97FC-4E01-A0E7-8DD5017EEF98}"/>
              </a:ext>
            </a:extLst>
          </p:cNvPr>
          <p:cNvSpPr txBox="1"/>
          <p:nvPr/>
        </p:nvSpPr>
        <p:spPr>
          <a:xfrm>
            <a:off x="609600" y="2598003"/>
            <a:ext cx="620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in QCD increasingly depends on cross-cutting research</a:t>
            </a:r>
          </a:p>
        </p:txBody>
      </p:sp>
    </p:spTree>
    <p:extLst>
      <p:ext uri="{BB962C8B-B14F-4D97-AF65-F5344CB8AC3E}">
        <p14:creationId xmlns:p14="http://schemas.microsoft.com/office/powerpoint/2010/main" val="3836945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dirty="0"/>
              <a:t>Cross-cutting QCD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00" y="967613"/>
            <a:ext cx="11547800" cy="942719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Many future successes depend on developments at the intersections of high-energy QCD and other domains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2100" y="1784483"/>
            <a:ext cx="7141337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296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For example, multi-functional QCD event generators play the central role in collider studies</a:t>
            </a:r>
          </a:p>
          <a:p>
            <a:pPr>
              <a:spcBef>
                <a:spcPts val="400"/>
              </a:spcBef>
            </a:pP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9F09B-A0D9-4EA0-AFC1-DDD1C5C23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56" y="2594961"/>
            <a:ext cx="3378615" cy="360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E934C5-7EDF-48B9-8B84-D1A2E8C472BB}"/>
              </a:ext>
            </a:extLst>
          </p:cNvPr>
          <p:cNvSpPr/>
          <p:nvPr/>
        </p:nvSpPr>
        <p:spPr>
          <a:xfrm>
            <a:off x="6096000" y="3049747"/>
            <a:ext cx="6096000" cy="27289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Low-energy QCD facilities will elucidate </a:t>
            </a:r>
            <a:r>
              <a:rPr lang="en-US" sz="2400" dirty="0" err="1"/>
              <a:t>nonpert</a:t>
            </a:r>
            <a:r>
              <a:rPr lang="en-US" sz="2400" dirty="0"/>
              <a:t>. QCD aspects of </a:t>
            </a:r>
            <a:r>
              <a:rPr lang="en-US" sz="2400" dirty="0" err="1"/>
              <a:t>resummations</a:t>
            </a:r>
            <a:r>
              <a:rPr lang="en-US" sz="2400" dirty="0"/>
              <a:t>, jet substructure</a:t>
            </a:r>
          </a:p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Consistent estimates of systematic uncertainties are indispensable for precision analyses and require experimental-theoretical collaborations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323CE-EB45-442D-BD01-AE29A2ACFF37}"/>
              </a:ext>
            </a:extLst>
          </p:cNvPr>
          <p:cNvSpPr txBox="1"/>
          <p:nvPr/>
        </p:nvSpPr>
        <p:spPr>
          <a:xfrm>
            <a:off x="155028" y="5778699"/>
            <a:ext cx="2133918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J. Isaacson, EF-TF</a:t>
            </a:r>
          </a:p>
        </p:txBody>
      </p:sp>
    </p:spTree>
    <p:extLst>
      <p:ext uri="{BB962C8B-B14F-4D97-AF65-F5344CB8AC3E}">
        <p14:creationId xmlns:p14="http://schemas.microsoft.com/office/powerpoint/2010/main" val="2532239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28923-D29D-4B9E-A9CD-2CE57111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28644-B064-4719-A0F8-6ECFAF3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DC94B-FBF0-424F-BD1E-A4AC861B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25B56-A51C-4B1F-975C-AF140172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815" y="2051"/>
            <a:ext cx="6490189" cy="506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3B4E8-29A8-4B91-8352-29D352AC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3" y="3356290"/>
            <a:ext cx="2743583" cy="3038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59A65-A80A-4EDD-A809-16EF68AA2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618" y="3089094"/>
            <a:ext cx="2450554" cy="2864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35C2C-CEE6-4706-A27D-4420AAC0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517" y="5105754"/>
            <a:ext cx="2637483" cy="1289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9CBA2-B325-4D45-9AC5-1F2B7F5CB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878" y="5142629"/>
            <a:ext cx="2157582" cy="12705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EBF45C-66F3-40B1-A4B3-279B386A1206}"/>
              </a:ext>
            </a:extLst>
          </p:cNvPr>
          <p:cNvSpPr/>
          <p:nvPr/>
        </p:nvSpPr>
        <p:spPr bwMode="auto">
          <a:xfrm>
            <a:off x="304829" y="3429000"/>
            <a:ext cx="2868754" cy="30082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C83E6-1A38-4939-92D5-40FDEBDC839B}"/>
              </a:ext>
            </a:extLst>
          </p:cNvPr>
          <p:cNvSpPr/>
          <p:nvPr/>
        </p:nvSpPr>
        <p:spPr bwMode="auto">
          <a:xfrm>
            <a:off x="9757880" y="3089094"/>
            <a:ext cx="2450555" cy="30082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89396-C589-4BBC-B43D-9DD5503AC6B3}"/>
              </a:ext>
            </a:extLst>
          </p:cNvPr>
          <p:cNvSpPr/>
          <p:nvPr/>
        </p:nvSpPr>
        <p:spPr bwMode="auto">
          <a:xfrm>
            <a:off x="3992081" y="5147815"/>
            <a:ext cx="4717256" cy="128943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855544-5059-4AC6-B0E9-43A23E7AA839}"/>
              </a:ext>
            </a:extLst>
          </p:cNvPr>
          <p:cNvCxnSpPr/>
          <p:nvPr/>
        </p:nvCxnSpPr>
        <p:spPr bwMode="auto">
          <a:xfrm flipV="1">
            <a:off x="3173583" y="3089094"/>
            <a:ext cx="818498" cy="12416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03BA15-D197-4E74-B4DE-30A57BB36C3A}"/>
              </a:ext>
            </a:extLst>
          </p:cNvPr>
          <p:cNvCxnSpPr>
            <a:cxnSpLocks/>
          </p:cNvCxnSpPr>
          <p:nvPr/>
        </p:nvCxnSpPr>
        <p:spPr bwMode="auto">
          <a:xfrm flipV="1">
            <a:off x="5012362" y="3429000"/>
            <a:ext cx="1338347" cy="17136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03CA1B-156B-496F-9366-E353EDF8443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35460" y="2945457"/>
            <a:ext cx="1022421" cy="10470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5AB62FC-3461-4EFD-BD96-78A12A23EC1F}"/>
              </a:ext>
            </a:extLst>
          </p:cNvPr>
          <p:cNvSpPr txBox="1"/>
          <p:nvPr/>
        </p:nvSpPr>
        <p:spPr>
          <a:xfrm>
            <a:off x="201156" y="299077"/>
            <a:ext cx="366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Cross-cutting goals for reaching 1% precision at the HL-LHC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79BEBF-23F8-4BA4-BD6D-3D1189F79D23}"/>
              </a:ext>
            </a:extLst>
          </p:cNvPr>
          <p:cNvSpPr txBox="1"/>
          <p:nvPr/>
        </p:nvSpPr>
        <p:spPr>
          <a:xfrm>
            <a:off x="9810977" y="299077"/>
            <a:ext cx="2225994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Maltoni</a:t>
            </a:r>
            <a:r>
              <a:rPr lang="en-US" dirty="0"/>
              <a:t>, TF06+07</a:t>
            </a:r>
          </a:p>
        </p:txBody>
      </p:sp>
    </p:spTree>
    <p:extLst>
      <p:ext uri="{BB962C8B-B14F-4D97-AF65-F5344CB8AC3E}">
        <p14:creationId xmlns:p14="http://schemas.microsoft.com/office/powerpoint/2010/main" val="15297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/>
              <a:t>Based on 19 Snowmass’2021 White Papers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44" y="950567"/>
            <a:ext cx="8823912" cy="56957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</p:spTree>
    <p:extLst>
      <p:ext uri="{BB962C8B-B14F-4D97-AF65-F5344CB8AC3E}">
        <p14:creationId xmlns:p14="http://schemas.microsoft.com/office/powerpoint/2010/main" val="1462115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700D7-75A7-429B-84FE-7C23B94846F5}"/>
              </a:ext>
            </a:extLst>
          </p:cNvPr>
          <p:cNvGrpSpPr/>
          <p:nvPr/>
        </p:nvGrpSpPr>
        <p:grpSpPr>
          <a:xfrm>
            <a:off x="834784" y="381005"/>
            <a:ext cx="10671415" cy="3792301"/>
            <a:chOff x="516507" y="1130546"/>
            <a:chExt cx="11113719" cy="3551146"/>
          </a:xfrm>
        </p:grpSpPr>
        <p:sp>
          <p:nvSpPr>
            <p:cNvPr id="28" name="Origin of EWSB?"/>
            <p:cNvSpPr/>
            <p:nvPr/>
          </p:nvSpPr>
          <p:spPr>
            <a:xfrm>
              <a:off x="3528896" y="1130546"/>
              <a:ext cx="4942808" cy="131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gradFill>
              <a:gsLst>
                <a:gs pos="0">
                  <a:srgbClr val="00A2FF"/>
                </a:gs>
                <a:gs pos="100000">
                  <a:srgbClr val="00A2FF">
                    <a:hueOff val="114395"/>
                    <a:lumOff val="-24975"/>
                  </a:srgbClr>
                </a:gs>
              </a:gsLst>
              <a:path path="circle">
                <a:fillToRect l="37721" t="-19636" r="62278" b="119636"/>
              </a:path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 defTabSz="1100639" hangingPunct="0"/>
              <a:r>
                <a:rPr lang="en-US" b="1" dirty="0">
                  <a:solidFill>
                    <a:srgbClr val="FFE089"/>
                  </a:solidFill>
                </a:rPr>
                <a:t>QCD at 1% accuracy</a:t>
              </a:r>
              <a:endParaRPr b="1" kern="0" dirty="0">
                <a:solidFill>
                  <a:srgbClr val="FFE089"/>
                </a:solidFill>
                <a:latin typeface="Helvetica Neue Medium"/>
              </a:endParaRPr>
            </a:p>
          </p:txBody>
        </p:sp>
        <p:sp>
          <p:nvSpPr>
            <p:cNvPr id="35" name="Thermal History of Universe"/>
            <p:cNvSpPr/>
            <p:nvPr/>
          </p:nvSpPr>
          <p:spPr>
            <a:xfrm>
              <a:off x="3331470" y="3342265"/>
              <a:ext cx="2668831" cy="133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gradFill>
              <a:gsLst>
                <a:gs pos="0">
                  <a:srgbClr val="00A2FF"/>
                </a:gs>
                <a:gs pos="100000">
                  <a:srgbClr val="00A2FF">
                    <a:hueOff val="114395"/>
                    <a:lumOff val="-24975"/>
                  </a:srgbClr>
                </a:gs>
              </a:gsLst>
              <a:path path="circle">
                <a:fillToRect l="37721" t="-19636" r="62278" b="119636"/>
              </a:path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lang="en-US" sz="1867" dirty="0">
                  <a:solidFill>
                    <a:schemeClr val="bg1"/>
                  </a:solidFill>
                </a:rPr>
                <a:t>QCD infrastructure </a:t>
              </a:r>
            </a:p>
            <a:p>
              <a:pPr algn="ctr"/>
              <a:r>
                <a:rPr lang="en-US" sz="1867" dirty="0">
                  <a:solidFill>
                    <a:schemeClr val="bg1"/>
                  </a:solidFill>
                </a:rPr>
                <a:t>for these calculations</a:t>
              </a:r>
            </a:p>
          </p:txBody>
        </p:sp>
        <p:sp>
          <p:nvSpPr>
            <p:cNvPr id="36" name="Thermal History of Universe"/>
            <p:cNvSpPr/>
            <p:nvPr/>
          </p:nvSpPr>
          <p:spPr>
            <a:xfrm>
              <a:off x="516507" y="3342265"/>
              <a:ext cx="2668831" cy="133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gradFill>
              <a:gsLst>
                <a:gs pos="0">
                  <a:srgbClr val="00A2FF"/>
                </a:gs>
                <a:gs pos="100000">
                  <a:srgbClr val="00A2FF">
                    <a:hueOff val="114395"/>
                    <a:lumOff val="-24975"/>
                  </a:srgbClr>
                </a:gs>
              </a:gsLst>
              <a:path path="circle">
                <a:fillToRect l="37721" t="-19636" r="62278" b="119636"/>
              </a:path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lang="en-US" sz="1867" dirty="0">
                  <a:solidFill>
                    <a:schemeClr val="bg1"/>
                  </a:solidFill>
                </a:rPr>
                <a:t>N2LO and N3LO calculations</a:t>
              </a:r>
            </a:p>
          </p:txBody>
        </p:sp>
        <p:sp>
          <p:nvSpPr>
            <p:cNvPr id="37" name="Thermal History of Universe"/>
            <p:cNvSpPr/>
            <p:nvPr/>
          </p:nvSpPr>
          <p:spPr>
            <a:xfrm>
              <a:off x="8961395" y="3342265"/>
              <a:ext cx="2668831" cy="133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gradFill>
              <a:gsLst>
                <a:gs pos="0">
                  <a:srgbClr val="00A2FF"/>
                </a:gs>
                <a:gs pos="100000">
                  <a:srgbClr val="00A2FF">
                    <a:hueOff val="114395"/>
                    <a:lumOff val="-24975"/>
                  </a:srgbClr>
                </a:gs>
              </a:gsLst>
              <a:path path="circle">
                <a:fillToRect l="37721" t="-19636" r="62278" b="119636"/>
              </a:path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lang="en-US" sz="1867" dirty="0">
                  <a:solidFill>
                    <a:schemeClr val="bg1"/>
                  </a:solidFill>
                </a:rPr>
                <a:t>systemwide processes and standards for</a:t>
              </a:r>
            </a:p>
            <a:p>
              <a:pPr algn="ctr"/>
              <a:r>
                <a:rPr lang="en-US" sz="1867" dirty="0">
                  <a:solidFill>
                    <a:schemeClr val="bg1"/>
                  </a:solidFill>
                </a:rPr>
                <a:t>accuracy control</a:t>
              </a:r>
            </a:p>
          </p:txBody>
        </p:sp>
        <p:sp>
          <p:nvSpPr>
            <p:cNvPr id="38" name="Thermal History of Universe"/>
            <p:cNvSpPr/>
            <p:nvPr/>
          </p:nvSpPr>
          <p:spPr>
            <a:xfrm>
              <a:off x="6146433" y="3342265"/>
              <a:ext cx="2668831" cy="133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gradFill>
              <a:gsLst>
                <a:gs pos="0">
                  <a:srgbClr val="00A2FF"/>
                </a:gs>
                <a:gs pos="100000">
                  <a:srgbClr val="00A2FF">
                    <a:hueOff val="114395"/>
                    <a:lumOff val="-24975"/>
                  </a:srgbClr>
                </a:gs>
              </a:gsLst>
              <a:path path="circle">
                <a:fillToRect l="37721" t="-19636" r="62278" b="119636"/>
              </a:path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>
                <a:spcAft>
                  <a:spcPts val="800"/>
                </a:spcAft>
              </a:pPr>
              <a:r>
                <a:rPr lang="en-US" sz="1867" dirty="0">
                  <a:solidFill>
                    <a:schemeClr val="bg1"/>
                  </a:solidFill>
                </a:rPr>
                <a:t>representative uncertainty estimates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134304" y="2249214"/>
              <a:ext cx="1394593" cy="922873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 flipH="1" flipV="1">
              <a:off x="8576440" y="2249214"/>
              <a:ext cx="1389888" cy="922877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4750676" y="2576275"/>
              <a:ext cx="0" cy="595813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 flipV="1">
              <a:off x="7431799" y="2576275"/>
              <a:ext cx="0" cy="595813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E196D-160A-4933-B3CB-71D583B53C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D243C-FD63-4A60-AF90-9724FBF57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11B5D-BC50-4F8E-BA9B-5F2EA8D027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CEEA7-0DA5-40D8-9A50-7F53EF4C53DE}"/>
              </a:ext>
            </a:extLst>
          </p:cNvPr>
          <p:cNvSpPr txBox="1"/>
          <p:nvPr/>
        </p:nvSpPr>
        <p:spPr>
          <a:xfrm>
            <a:off x="3509791" y="4355036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Parton showers, fast </a:t>
            </a:r>
            <a:r>
              <a:rPr lang="en-US" dirty="0" err="1"/>
              <a:t>NxLO</a:t>
            </a:r>
            <a:r>
              <a:rPr lang="en-US" dirty="0"/>
              <a:t> interfaces, PDFs, ... must be comparably accurate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C0214-57AC-4B6E-A06D-77C72D94DFA9}"/>
              </a:ext>
            </a:extLst>
          </p:cNvPr>
          <p:cNvSpPr txBox="1"/>
          <p:nvPr/>
        </p:nvSpPr>
        <p:spPr>
          <a:xfrm>
            <a:off x="6291091" y="4374127"/>
            <a:ext cx="2687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The Importance of Being Earnest with Systematic Errors (</a:t>
            </a:r>
            <a:r>
              <a:rPr lang="en-US" dirty="0" err="1"/>
              <a:t>experiment+theory</a:t>
            </a:r>
            <a:r>
              <a:rPr lang="en-US" dirty="0"/>
              <a:t>;</a:t>
            </a:r>
          </a:p>
          <a:p>
            <a:r>
              <a:rPr lang="en-US" dirty="0"/>
              <a:t>traditional or AI/ML)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023B9-DB66-4399-8DD8-94927E6A87F3}"/>
              </a:ext>
            </a:extLst>
          </p:cNvPr>
          <p:cNvSpPr txBox="1"/>
          <p:nvPr/>
        </p:nvSpPr>
        <p:spPr>
          <a:xfrm>
            <a:off x="933955" y="4440954"/>
            <a:ext cx="236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promise in this area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ED3B7-A09C-4286-9778-D2FAF4AF9F1C}"/>
              </a:ext>
            </a:extLst>
          </p:cNvPr>
          <p:cNvSpPr txBox="1"/>
          <p:nvPr/>
        </p:nvSpPr>
        <p:spPr>
          <a:xfrm>
            <a:off x="9072391" y="4440954"/>
            <a:ext cx="26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must be a part of the precision-focused community culture</a:t>
            </a:r>
          </a:p>
        </p:txBody>
      </p:sp>
    </p:spTree>
    <p:extLst>
      <p:ext uri="{BB962C8B-B14F-4D97-AF65-F5344CB8AC3E}">
        <p14:creationId xmlns:p14="http://schemas.microsoft.com/office/powerpoint/2010/main" val="4033417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F6BEA-97FC-4E01-A0E7-8DD5017EEF98}"/>
              </a:ext>
            </a:extLst>
          </p:cNvPr>
          <p:cNvSpPr txBox="1"/>
          <p:nvPr/>
        </p:nvSpPr>
        <p:spPr>
          <a:xfrm>
            <a:off x="381000" y="1057445"/>
            <a:ext cx="656152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Many precision measurements - in Higgs, top, and EWK - are limited by our understanding of QCD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the HL-LHC &amp; EIC programs - together with a Higgs factory - will provide unprecedented levels of precision in QCD impacting most areas in the Energy Frontier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Many thanks to the participants of the Seattle meeting and EF TGs for their strong interest in the topic.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CDED5-A083-41D7-9B2A-7029529DF4C4}"/>
              </a:ext>
            </a:extLst>
          </p:cNvPr>
          <p:cNvSpPr txBox="1"/>
          <p:nvPr/>
        </p:nvSpPr>
        <p:spPr>
          <a:xfrm>
            <a:off x="2032000" y="383687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Why QCD?</a:t>
            </a:r>
          </a:p>
        </p:txBody>
      </p:sp>
    </p:spTree>
    <p:extLst>
      <p:ext uri="{BB962C8B-B14F-4D97-AF65-F5344CB8AC3E}">
        <p14:creationId xmlns:p14="http://schemas.microsoft.com/office/powerpoint/2010/main" val="25341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8161-18E8-4334-88B2-AF9AC3F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537-3EC2-4E05-8CEA-B326AFA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FD3F6-FCD4-48A5-89F3-27986632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F6BEA-97FC-4E01-A0E7-8DD5017EEF98}"/>
              </a:ext>
            </a:extLst>
          </p:cNvPr>
          <p:cNvSpPr txBox="1"/>
          <p:nvPr/>
        </p:nvSpPr>
        <p:spPr>
          <a:xfrm>
            <a:off x="926938" y="1581156"/>
            <a:ext cx="6209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QCD draws strong interest in numerous discussions at the Snowmass CSS…</a:t>
            </a:r>
          </a:p>
          <a:p>
            <a:endParaRPr lang="en-US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… as the only QFT that can be experimentally studied in perturbative and nonperturbative phases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… as the key theory in HEP phenomenology now and in the future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… it is rich both in data and in ideas!</a:t>
            </a:r>
          </a:p>
        </p:txBody>
      </p:sp>
    </p:spTree>
    <p:extLst>
      <p:ext uri="{BB962C8B-B14F-4D97-AF65-F5344CB8AC3E}">
        <p14:creationId xmlns:p14="http://schemas.microsoft.com/office/powerpoint/2010/main" val="237818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E7597B-7295-4D22-A0E0-D207DD8B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5793" cy="809297"/>
          </a:xfrm>
        </p:spPr>
        <p:txBody>
          <a:bodyPr/>
          <a:lstStyle/>
          <a:p>
            <a:r>
              <a:rPr lang="en-US" dirty="0"/>
              <a:t>Higgs physics relies on QCD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91BA3-28C3-4035-9834-24FAFF0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CAF8-CF44-4056-BCE1-98B8D6B3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39301"/>
            <a:ext cx="3860800" cy="2821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A9FCE-F699-4167-AC35-A6CBC4D8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2" y="954165"/>
            <a:ext cx="7078218" cy="31580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6390F-1581-4BEB-8B85-D6BE2715F918}"/>
              </a:ext>
            </a:extLst>
          </p:cNvPr>
          <p:cNvGrpSpPr/>
          <p:nvPr/>
        </p:nvGrpSpPr>
        <p:grpSpPr>
          <a:xfrm>
            <a:off x="0" y="3361003"/>
            <a:ext cx="3542778" cy="3219385"/>
            <a:chOff x="92101" y="3502090"/>
            <a:chExt cx="3542778" cy="32193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9B3427-F5B4-4DCB-A61B-FF129558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1" y="3502090"/>
              <a:ext cx="3187127" cy="32193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613D92B-D250-4792-9A07-CD41F952304B}"/>
                    </a:ext>
                  </a:extLst>
                </p:cNvPr>
                <p:cNvSpPr txBox="1"/>
                <p:nvPr/>
              </p:nvSpPr>
              <p:spPr>
                <a:xfrm>
                  <a:off x="809297" y="4523203"/>
                  <a:ext cx="2825582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Experimental</a:t>
                  </a:r>
                </a:p>
                <a:p>
                  <a:r>
                    <a:rPr lang="en-US" dirty="0"/>
                    <a:t>Uncertainty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613D92B-D250-4792-9A07-CD41F9523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297" y="4523203"/>
                  <a:ext cx="282558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944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F8BE7F-0046-433B-B0EE-A43BB9539D16}"/>
              </a:ext>
            </a:extLst>
          </p:cNvPr>
          <p:cNvSpPr txBox="1"/>
          <p:nvPr/>
        </p:nvSpPr>
        <p:spPr>
          <a:xfrm>
            <a:off x="9198808" y="5621"/>
            <a:ext cx="2993192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Mistlberger</a:t>
            </a:r>
            <a:r>
              <a:rPr lang="en-US" dirty="0"/>
              <a:t>, CTEQ SS22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63B6DD-58F9-4BC9-806B-6EBDA6C4FA91}"/>
              </a:ext>
            </a:extLst>
          </p:cNvPr>
          <p:cNvGrpSpPr/>
          <p:nvPr/>
        </p:nvGrpSpPr>
        <p:grpSpPr>
          <a:xfrm>
            <a:off x="7575931" y="809297"/>
            <a:ext cx="4425546" cy="2692793"/>
            <a:chOff x="7575931" y="809297"/>
            <a:chExt cx="4425546" cy="26927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593D1E-27ED-4D25-B3D1-318BD2EE3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5931" y="809297"/>
              <a:ext cx="4425546" cy="26927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E843A6-E6F3-47F5-91C9-9A262794D0DB}"/>
                </a:ext>
              </a:extLst>
            </p:cNvPr>
            <p:cNvSpPr txBox="1"/>
            <p:nvPr/>
          </p:nvSpPr>
          <p:spPr>
            <a:xfrm>
              <a:off x="7650169" y="2759569"/>
              <a:ext cx="39456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Theory cross section @13 </a:t>
              </a:r>
              <a:r>
                <a:rPr lang="en-US" dirty="0" err="1"/>
                <a:t>TeV</a:t>
              </a:r>
              <a:r>
                <a:rPr lang="en-US" dirty="0"/>
                <a:t>, 2018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014DC8-EAE3-4D70-A662-51CE43C5A27E}"/>
              </a:ext>
            </a:extLst>
          </p:cNvPr>
          <p:cNvGrpSpPr/>
          <p:nvPr/>
        </p:nvGrpSpPr>
        <p:grpSpPr>
          <a:xfrm>
            <a:off x="7490867" y="3584598"/>
            <a:ext cx="4510610" cy="2995790"/>
            <a:chOff x="7490867" y="3584598"/>
            <a:chExt cx="4510610" cy="29957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8EC72-F188-48DD-B1EE-A9E7FE47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0867" y="3584598"/>
              <a:ext cx="4510610" cy="299579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E234BD-E2A3-4783-8D92-4E55B5480457}"/>
                </a:ext>
              </a:extLst>
            </p:cNvPr>
            <p:cNvSpPr txBox="1"/>
            <p:nvPr/>
          </p:nvSpPr>
          <p:spPr>
            <a:xfrm>
              <a:off x="8386636" y="3733792"/>
              <a:ext cx="312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Sources of </a:t>
              </a:r>
              <a:r>
                <a:rPr lang="en-US" dirty="0" err="1"/>
                <a:t>theor</a:t>
              </a:r>
              <a:r>
                <a:rPr lang="en-US" dirty="0"/>
                <a:t>. uncertainty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14AA10-5EAC-44F3-853C-DC2826F52A40}"/>
                </a:ext>
              </a:extLst>
            </p:cNvPr>
            <p:cNvSpPr txBox="1"/>
            <p:nvPr/>
          </p:nvSpPr>
          <p:spPr>
            <a:xfrm>
              <a:off x="10270126" y="5838267"/>
              <a:ext cx="1636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[</a:t>
              </a:r>
              <a:r>
                <a:rPr lang="en-US" sz="1400" dirty="0" err="1">
                  <a:solidFill>
                    <a:schemeClr val="bg2">
                      <a:lumMod val="75000"/>
                    </a:schemeClr>
                  </a:solidFill>
                </a:rPr>
                <a:t>Dulat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 et al., 2018]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B4D2A4-5361-490D-AC36-9B08A70C4C93}"/>
              </a:ext>
            </a:extLst>
          </p:cNvPr>
          <p:cNvGrpSpPr/>
          <p:nvPr/>
        </p:nvGrpSpPr>
        <p:grpSpPr>
          <a:xfrm>
            <a:off x="4259974" y="5033202"/>
            <a:ext cx="4013693" cy="923330"/>
            <a:chOff x="4259974" y="5033202"/>
            <a:chExt cx="401369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E42D1-8E80-43F8-A9A3-F77A718F88DE}"/>
                </a:ext>
              </a:extLst>
            </p:cNvPr>
            <p:cNvSpPr txBox="1"/>
            <p:nvPr/>
          </p:nvSpPr>
          <p:spPr>
            <a:xfrm>
              <a:off x="4259974" y="5033202"/>
              <a:ext cx="2826415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Experimental,</a:t>
              </a:r>
            </a:p>
            <a:p>
              <a:r>
                <a:rPr lang="en-US" dirty="0"/>
                <a:t>perturbative, and </a:t>
              </a:r>
              <a:r>
                <a:rPr lang="en-US" dirty="0" err="1"/>
                <a:t>nonpert</a:t>
              </a:r>
              <a:r>
                <a:rPr lang="en-US" dirty="0"/>
                <a:t>.</a:t>
              </a:r>
            </a:p>
            <a:p>
              <a:r>
                <a:rPr lang="en-US" dirty="0"/>
                <a:t>sources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E8994DC-1FAA-41FB-97F2-DB8DF575BE55}"/>
                </a:ext>
              </a:extLst>
            </p:cNvPr>
            <p:cNvCxnSpPr>
              <a:stCxn id="18" idx="3"/>
            </p:cNvCxnSpPr>
            <p:nvPr/>
          </p:nvCxnSpPr>
          <p:spPr bwMode="auto">
            <a:xfrm flipV="1">
              <a:off x="7086389" y="5376231"/>
              <a:ext cx="1187278" cy="118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FBE8B53-ACFA-4DAF-82DB-E55B9588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9334-6E82-4BDC-AD06-8B286CB8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36525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Electroweak precision physics relies on QCD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46ABE-F1EB-44DF-AF9B-17EE4773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9A399-178C-4F27-9D29-C7CE3826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218FF-4AF2-4539-8FEA-55A46428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9A6E9-1E8A-41A4-A5B2-734242DC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0" y="1315883"/>
            <a:ext cx="5620534" cy="5087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0E343-E640-44E8-9719-572C947AAD3B}"/>
                  </a:ext>
                </a:extLst>
              </p:cNvPr>
              <p:cNvSpPr txBox="1"/>
              <p:nvPr/>
            </p:nvSpPr>
            <p:spPr>
              <a:xfrm>
                <a:off x="127000" y="965140"/>
                <a:ext cx="9448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instance,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boson mass measurements at the </a:t>
                </a:r>
                <a:r>
                  <a:rPr lang="en-US" sz="2000" dirty="0" err="1"/>
                  <a:t>Tevatron</a:t>
                </a:r>
                <a:r>
                  <a:rPr lang="en-US" sz="2000" dirty="0"/>
                  <a:t> and LHC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0E343-E640-44E8-9719-572C947AA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965140"/>
                <a:ext cx="9448800" cy="400110"/>
              </a:xfrm>
              <a:prstGeom prst="rect">
                <a:avLst/>
              </a:prstGeom>
              <a:blipFill>
                <a:blip r:embed="rId3"/>
                <a:stretch>
                  <a:fillRect l="-71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64C3CA-D346-4F11-9C3A-D54BCF5D2DE7}"/>
                  </a:ext>
                </a:extLst>
              </p:cNvPr>
              <p:cNvSpPr/>
              <p:nvPr/>
            </p:nvSpPr>
            <p:spPr>
              <a:xfrm>
                <a:off x="1357117" y="1401608"/>
                <a:ext cx="25146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latin typeface="LMSans10-Regular"/>
                  </a:rPr>
                  <a:t>LHCb</a:t>
                </a:r>
                <a:r>
                  <a:rPr lang="en-US" sz="1600" dirty="0">
                    <a:latin typeface="LMSans10-Regular"/>
                  </a:rPr>
                  <a:t>: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80,354±32</m:t>
                    </m:r>
                  </m:oMath>
                </a14:m>
                <a:endParaRPr lang="en-US" sz="1600" dirty="0">
                  <a:latin typeface="LMSans10-Regular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64C3CA-D346-4F11-9C3A-D54BCF5D2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17" y="1401608"/>
                <a:ext cx="2514600" cy="338554"/>
              </a:xfrm>
              <a:prstGeom prst="rect">
                <a:avLst/>
              </a:prstGeom>
              <a:blipFill>
                <a:blip r:embed="rId4"/>
                <a:stretch>
                  <a:fillRect l="-145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8F85EC-FA36-47BE-961F-1D1E92D1B1D5}"/>
              </a:ext>
            </a:extLst>
          </p:cNvPr>
          <p:cNvSpPr txBox="1"/>
          <p:nvPr/>
        </p:nvSpPr>
        <p:spPr>
          <a:xfrm>
            <a:off x="7485868" y="2847054"/>
            <a:ext cx="4423166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J. Isaacson, TF06+07, for discussion of QCD+EW theory issues </a:t>
            </a:r>
          </a:p>
        </p:txBody>
      </p:sp>
    </p:spTree>
    <p:extLst>
      <p:ext uri="{BB962C8B-B14F-4D97-AF65-F5344CB8AC3E}">
        <p14:creationId xmlns:p14="http://schemas.microsoft.com/office/powerpoint/2010/main" val="270934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20359-76C3-4877-B4EB-FF1DCD2C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136525"/>
            <a:ext cx="8839200" cy="608231"/>
          </a:xfrm>
        </p:spPr>
        <p:txBody>
          <a:bodyPr/>
          <a:lstStyle/>
          <a:p>
            <a:r>
              <a:rPr lang="en-US" dirty="0"/>
              <a:t>Toward jet substructure as a precision science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D3843-DF89-4F8D-ADC9-89D949F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99B81-5875-4A97-959F-242B64C4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3266D-D922-4FBC-84B9-BFEC1D0F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A7495-101C-4085-8BFC-AAD4591EB648}"/>
              </a:ext>
            </a:extLst>
          </p:cNvPr>
          <p:cNvSpPr txBox="1"/>
          <p:nvPr/>
        </p:nvSpPr>
        <p:spPr>
          <a:xfrm>
            <a:off x="9446697" y="10510"/>
            <a:ext cx="2745303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I. </a:t>
            </a:r>
            <a:r>
              <a:rPr lang="en-US" dirty="0" err="1"/>
              <a:t>Moult</a:t>
            </a:r>
            <a:r>
              <a:rPr lang="en-US" dirty="0"/>
              <a:t>, CompF03, TF07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DF5D6-7285-406E-A133-093EE782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244" y="1222181"/>
            <a:ext cx="9783540" cy="5048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793B83-7DD3-46BF-92B5-6C35E8CE523A}"/>
              </a:ext>
            </a:extLst>
          </p:cNvPr>
          <p:cNvSpPr/>
          <p:nvPr/>
        </p:nvSpPr>
        <p:spPr>
          <a:xfrm>
            <a:off x="147145" y="7841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 dynamics at various energy scales is imprinted in angular distributions of particle energy flows.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08504F-FF07-44FF-A9E9-8F222255728A}"/>
              </a:ext>
            </a:extLst>
          </p:cNvPr>
          <p:cNvSpPr/>
          <p:nvPr/>
        </p:nvSpPr>
        <p:spPr>
          <a:xfrm>
            <a:off x="174216" y="1660207"/>
            <a:ext cx="4639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 in formal QCD and AI/ML open avenues to learn about this dynamics directly from recorded collider events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9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/>
              <a:t>Forward QCD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15600" y="850584"/>
            <a:ext cx="6569400" cy="5004115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000" dirty="0"/>
              <a:t>New forward QCD experiments: </a:t>
            </a:r>
            <a:r>
              <a:rPr lang="en-GB" sz="2000" dirty="0" err="1"/>
              <a:t>LHCb</a:t>
            </a:r>
            <a:r>
              <a:rPr lang="en-GB" sz="2000" dirty="0"/>
              <a:t>, Forward Physics Facility, forward diffractive scattering, central exclusive production, LHC as a photon-photon collider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-GB" sz="2000" dirty="0"/>
              <a:t>(TMD) factorization formalisms and evolution at small x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-GB" sz="2000" dirty="0"/>
              <a:t>Best observables to look for small-x factorization (BFKL) and </a:t>
            </a:r>
            <a:r>
              <a:rPr lang="en-GB" sz="2000" dirty="0" err="1"/>
              <a:t>parton</a:t>
            </a:r>
            <a:r>
              <a:rPr lang="en-GB" sz="2000" dirty="0"/>
              <a:t> saturation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-GB" sz="2000" dirty="0"/>
              <a:t>Incisive measurements and predictive models for diffractive scattering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-GB" sz="2000" dirty="0"/>
              <a:t>Saturation in the nuclear medium (ALICE, EIC, …) 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-GB" sz="2000" dirty="0"/>
              <a:t>QCD dynamics at very large x (intrinsic charm)</a:t>
            </a:r>
            <a:endParaRPr sz="20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000" dirty="0"/>
              <a:t>Precision of Monte-Carlo programs for forward particle production</a:t>
            </a:r>
            <a:endParaRPr sz="2000"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fld id="{00000000-1234-1234-1234-123412341234}" type="slidenum">
              <a:rPr lang="en-GB"/>
              <a:pPr/>
              <a:t>8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2022-07-23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QCD report @ Seattle CSS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F339E-3DB9-436C-AA74-61A49C8A7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68767"/>
            <a:ext cx="3496163" cy="3991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7E639A-F443-442B-82C1-63D83F54E1B0}"/>
                  </a:ext>
                </a:extLst>
              </p:cNvPr>
              <p:cNvSpPr txBox="1"/>
              <p:nvPr/>
            </p:nvSpPr>
            <p:spPr>
              <a:xfrm>
                <a:off x="7655911" y="4581802"/>
                <a:ext cx="4372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Prospects to probe small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dynamics at intermediate </a:t>
                </a:r>
                <a:r>
                  <a:rPr lang="en-US" dirty="0" err="1"/>
                  <a:t>virtualities</a:t>
                </a:r>
                <a:r>
                  <a:rPr lang="en-US" dirty="0"/>
                  <a:t> in ultraperipheral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𝐴𝐴</m:t>
                    </m:r>
                  </m:oMath>
                </a14:m>
                <a:r>
                  <a:rPr lang="en-US" dirty="0"/>
                  <a:t> collisions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7E639A-F443-442B-82C1-63D83F54E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11" y="4581802"/>
                <a:ext cx="4372300" cy="923330"/>
              </a:xfrm>
              <a:prstGeom prst="rect">
                <a:avLst/>
              </a:prstGeom>
              <a:blipFill>
                <a:blip r:embed="rId4"/>
                <a:stretch>
                  <a:fillRect l="-1255" t="-3974" r="-55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AB2034-7934-49F2-998B-98AD87EA4B3A}"/>
              </a:ext>
            </a:extLst>
          </p:cNvPr>
          <p:cNvSpPr txBox="1"/>
          <p:nvPr/>
        </p:nvSpPr>
        <p:spPr>
          <a:xfrm>
            <a:off x="9461500" y="5670033"/>
            <a:ext cx="241604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Strikman</a:t>
            </a:r>
            <a:r>
              <a:rPr lang="en-US" dirty="0"/>
              <a:t>, EF QCD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27AFF-3D54-41F5-9673-F4B1C94B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3900" y="6503105"/>
            <a:ext cx="3860800" cy="2821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QCD report @ Seattle CSS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5CAE3-9CB1-4234-B226-CF4F6F031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" r="716" b="5407"/>
          <a:stretch/>
        </p:blipFill>
        <p:spPr>
          <a:xfrm>
            <a:off x="2784367" y="881118"/>
            <a:ext cx="8798033" cy="54089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19C70-7317-40E2-8848-7D4257C2DFBF}"/>
              </a:ext>
            </a:extLst>
          </p:cNvPr>
          <p:cNvSpPr/>
          <p:nvPr/>
        </p:nvSpPr>
        <p:spPr bwMode="auto">
          <a:xfrm>
            <a:off x="3605048" y="5328745"/>
            <a:ext cx="6684580" cy="69368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ED268-52F3-40BB-AD4A-4170E7F9DE17}"/>
              </a:ext>
            </a:extLst>
          </p:cNvPr>
          <p:cNvSpPr txBox="1"/>
          <p:nvPr/>
        </p:nvSpPr>
        <p:spPr>
          <a:xfrm>
            <a:off x="220717" y="354895"/>
            <a:ext cx="7109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QCD controls accuracy of SMEFT analyses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F3D11-CE28-4636-AA25-6853BD0B398F}"/>
              </a:ext>
            </a:extLst>
          </p:cNvPr>
          <p:cNvSpPr txBox="1"/>
          <p:nvPr/>
        </p:nvSpPr>
        <p:spPr>
          <a:xfrm>
            <a:off x="10224795" y="0"/>
            <a:ext cx="1967205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G. Durieux, EF03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089C0A-A63A-4C6A-86BF-401D6D55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2022-07-23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71A3E1-075F-4AF6-847F-A80207ED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5380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65434</TotalTime>
  <Words>1587</Words>
  <Application>Microsoft Office PowerPoint</Application>
  <PresentationFormat>Widescreen</PresentationFormat>
  <Paragraphs>247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AAAAAC+Roboto-Bold</vt:lpstr>
      <vt:lpstr>Arial</vt:lpstr>
      <vt:lpstr>Calibri</vt:lpstr>
      <vt:lpstr>Cambria Math</vt:lpstr>
      <vt:lpstr>CMSS10</vt:lpstr>
      <vt:lpstr>Helvetica Neue Medium</vt:lpstr>
      <vt:lpstr>LMSans10-Regular</vt:lpstr>
      <vt:lpstr>Times New Roman</vt:lpstr>
      <vt:lpstr>Default Design</vt:lpstr>
      <vt:lpstr>Pictures from  the QCD Frontier</vt:lpstr>
      <vt:lpstr>Joint EF05-06-07 report on QCD to be released soon!</vt:lpstr>
      <vt:lpstr>Based on 19 Snowmass’2021 White Papers</vt:lpstr>
      <vt:lpstr>PowerPoint Presentation</vt:lpstr>
      <vt:lpstr>Higgs physics relies on QCD</vt:lpstr>
      <vt:lpstr>Electroweak precision physics relies on QCD</vt:lpstr>
      <vt:lpstr>Toward jet substructure as a precision science</vt:lpstr>
      <vt:lpstr>Forward QCD</vt:lpstr>
      <vt:lpstr>PowerPoint Presentation</vt:lpstr>
      <vt:lpstr>PowerPoint Presentation</vt:lpstr>
      <vt:lpstr>PowerPoint Presentation</vt:lpstr>
      <vt:lpstr>PowerPoint Presentation</vt:lpstr>
      <vt:lpstr>2022 Les Houches wish list for PQCD calculations                                                   for hadron colliders</vt:lpstr>
      <vt:lpstr>PowerPoint Presentation</vt:lpstr>
      <vt:lpstr>PowerPoint Presentation</vt:lpstr>
      <vt:lpstr>Future measurements of the QCD coupling </vt:lpstr>
      <vt:lpstr>Lattice QCD &amp; world-average α_s  combination</vt:lpstr>
      <vt:lpstr>Heavy-quark masses</vt:lpstr>
      <vt:lpstr>PowerPoint Presentation</vt:lpstr>
      <vt:lpstr>Progress in PDF analysis</vt:lpstr>
      <vt:lpstr>Lattice QCD for unpolarized PDFs</vt:lpstr>
      <vt:lpstr>PowerPoint Presentation</vt:lpstr>
      <vt:lpstr>Electron-Ion Collider</vt:lpstr>
      <vt:lpstr>Electron-Ion Collider: a wealth of HEP-focused studies</vt:lpstr>
      <vt:lpstr>The Muon-Ion Collider, Large Hadron Electron Collider, FCC-eh</vt:lpstr>
      <vt:lpstr>The Forward Physics Facility at CERN</vt:lpstr>
      <vt:lpstr>PowerPoint Presentation</vt:lpstr>
      <vt:lpstr>Cross-cutting QCD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perspective  eliminates wrong solutions</dc:title>
  <dc:creator>Nadolsky, Pavel</dc:creator>
  <cp:lastModifiedBy>Nadolsky, Pavel</cp:lastModifiedBy>
  <cp:revision>1404</cp:revision>
  <cp:lastPrinted>2019-04-03T23:48:28Z</cp:lastPrinted>
  <dcterms:created xsi:type="dcterms:W3CDTF">2016-04-03T12:53:53Z</dcterms:created>
  <dcterms:modified xsi:type="dcterms:W3CDTF">2022-07-23T19:15:23Z</dcterms:modified>
</cp:coreProperties>
</file>