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4" r:id="rId1"/>
  </p:sldMasterIdLst>
  <p:notesMasterIdLst>
    <p:notesMasterId r:id="rId10"/>
  </p:notesMasterIdLst>
  <p:handoutMasterIdLst>
    <p:handoutMasterId r:id="rId11"/>
  </p:handoutMasterIdLst>
  <p:sldIdLst>
    <p:sldId id="1904" r:id="rId2"/>
    <p:sldId id="1946" r:id="rId3"/>
    <p:sldId id="1953" r:id="rId4"/>
    <p:sldId id="1947" r:id="rId5"/>
    <p:sldId id="1948" r:id="rId6"/>
    <p:sldId id="1952" r:id="rId7"/>
    <p:sldId id="1949" r:id="rId8"/>
    <p:sldId id="1950" r:id="rId9"/>
  </p:sldIdLst>
  <p:sldSz cx="12192000" cy="6858000"/>
  <p:notesSz cx="7315200" cy="9601200"/>
  <p:embeddedFontLst>
    <p:embeddedFont>
      <p:font typeface="Cambria Math" panose="02040503050406030204" pitchFamily="18" charset="0"/>
      <p:regular r:id="rId12"/>
    </p:embeddedFont>
    <p:embeddedFont>
      <p:font typeface="Times" panose="02020603050405020304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996633"/>
    <a:srgbClr val="0066FF"/>
    <a:srgbClr val="339933"/>
    <a:srgbClr val="008000"/>
    <a:srgbClr val="0033CC"/>
    <a:srgbClr val="0099CC"/>
    <a:srgbClr val="33CC33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522" autoAdjust="0"/>
    <p:restoredTop sz="95828" autoAdjust="0"/>
  </p:normalViewPr>
  <p:slideViewPr>
    <p:cSldViewPr>
      <p:cViewPr varScale="1">
        <p:scale>
          <a:sx n="84" d="100"/>
          <a:sy n="84" d="100"/>
        </p:scale>
        <p:origin x="10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65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88" tIns="48345" rIns="96688" bIns="48345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335" y="0"/>
            <a:ext cx="3169865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88" tIns="48345" rIns="96688" bIns="48345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662"/>
            <a:ext cx="3169865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88" tIns="48345" rIns="96688" bIns="48345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335" y="9121662"/>
            <a:ext cx="3169865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88" tIns="48345" rIns="96688" bIns="4834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CB01BA09-F328-4BDB-8E96-687798C67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87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65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88" tIns="48345" rIns="96688" bIns="48345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335" y="0"/>
            <a:ext cx="3169865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88" tIns="48345" rIns="96688" bIns="48345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470" y="4561576"/>
            <a:ext cx="5364261" cy="432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88" tIns="48345" rIns="96688" bIns="48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662"/>
            <a:ext cx="3169865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88" tIns="48345" rIns="96688" bIns="48345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335" y="9121662"/>
            <a:ext cx="3169865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88" tIns="48345" rIns="96688" bIns="4834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732604-B59C-40EB-97DF-2F4BB3328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41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31CB95-0A60-4BE9-81CE-2F4C647ED08E}" type="slidenum">
              <a:rPr lang="en-US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20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11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grpSp>
        <p:nvGrpSpPr>
          <p:cNvPr id="4102" name="Group 1030"/>
          <p:cNvGrpSpPr>
            <a:grpSpLocks/>
          </p:cNvGrpSpPr>
          <p:nvPr/>
        </p:nvGrpSpPr>
        <p:grpSpPr bwMode="auto">
          <a:xfrm>
            <a:off x="508000" y="0"/>
            <a:ext cx="11684000" cy="533400"/>
            <a:chOff x="288" y="625"/>
            <a:chExt cx="5136" cy="1008"/>
          </a:xfrm>
        </p:grpSpPr>
        <p:sp>
          <p:nvSpPr>
            <p:cNvPr id="4103" name="Arc 1031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104" name="Arc 1032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105" name="Arc 1033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106" name="AutoShape 1034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4107" name="Rectangle 103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4108" name="Rectangle 103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97FF1F-FFFB-40D5-841E-876D6D18CDD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413B97C-6EF2-79B5-DDD8-9812750B9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4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D8FA-64B3-4E61-B7A9-837BC7F37C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D21C896-1EF2-1173-76CF-CB5D276DAF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285750"/>
            <a:ext cx="2794000" cy="6419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85750"/>
            <a:ext cx="8178800" cy="6419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2D7E-C652-444E-AB15-268424C1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21AF649-009F-A472-B83D-2DC5650CC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1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85750"/>
            <a:ext cx="7112000" cy="381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762000"/>
            <a:ext cx="54864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762000"/>
            <a:ext cx="54864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8000" y="0"/>
            <a:ext cx="6096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04000" y="0"/>
            <a:ext cx="711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3741-E6B0-4FC5-8BD2-72662F9C57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0FD3667-20F2-A67C-13BA-02589AE73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285750"/>
            <a:ext cx="7112000" cy="381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762000"/>
            <a:ext cx="54864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762000"/>
            <a:ext cx="54864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0" y="3810000"/>
            <a:ext cx="54864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810000"/>
            <a:ext cx="54864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08000" y="0"/>
            <a:ext cx="6096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604000" y="0"/>
            <a:ext cx="711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3741-E6B0-4FC5-8BD2-72662F9C57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DE54F99-97C4-B44B-897F-80E052D25D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9D97-3727-426C-A471-261269F6CB3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92C6101-95B4-BDD2-9A9A-37D5ED9FC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6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C13A-D9ED-4A04-849F-34E591E581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BF89A67-A6CD-4392-7786-358542257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762000"/>
            <a:ext cx="54864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762000"/>
            <a:ext cx="54864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CA52-2A4F-4B4B-934E-75A4FA56B2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42146D6-271A-C69B-0E1C-F9B081866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CF50-B202-45AC-A38F-7E4342C25E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58DCCC1-E0E1-7A2F-9663-AC9225438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DF72-A2BA-4672-A714-13A03B0EA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BDA0D57-F978-5BD3-0FE3-A6912301F8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8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292C8-F84A-4569-B6D7-F870D79CD2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21FF0A3-5E2F-A158-AB73-9943AAE3A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0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1113-31AD-4653-B0B9-1A490CE015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91D48E6-087D-2332-A93B-D84578B5A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5ADA-6A43-487C-992C-EB975751C5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D8710AC-C7ED-A62F-28FB-E282ACBE47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"/>
            <a:ext cx="601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6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85750"/>
            <a:ext cx="711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762000"/>
            <a:ext cx="11176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000" y="0"/>
            <a:ext cx="6096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0"/>
            <a:ext cx="71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B53741-E6B0-4FC5-8BD2-72662F9C57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508000" y="0"/>
            <a:ext cx="11684000" cy="533400"/>
            <a:chOff x="288" y="625"/>
            <a:chExt cx="5136" cy="1008"/>
          </a:xfrm>
        </p:grpSpPr>
        <p:sp>
          <p:nvSpPr>
            <p:cNvPr id="3079" name="Arc 7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080" name="Arc 8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081" name="Arc 9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26209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skwarni@sy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ichard.Lebed@asu.ed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9" Type="http://schemas.openxmlformats.org/officeDocument/2006/relationships/image" Target="../media/image281.png"/><Relationship Id="rId3" Type="http://schemas.openxmlformats.org/officeDocument/2006/relationships/image" Target="../media/image5.png"/><Relationship Id="rId42" Type="http://schemas.openxmlformats.org/officeDocument/2006/relationships/image" Target="../media/image25.png"/><Relationship Id="rId47" Type="http://schemas.openxmlformats.org/officeDocument/2006/relationships/image" Target="../media/image3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38" Type="http://schemas.openxmlformats.org/officeDocument/2006/relationships/image" Target="../media/image279.png"/><Relationship Id="rId46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37" Type="http://schemas.openxmlformats.org/officeDocument/2006/relationships/image" Target="../media/image2610.png"/><Relationship Id="rId40" Type="http://schemas.openxmlformats.org/officeDocument/2006/relationships/image" Target="../media/image23.png"/><Relationship Id="rId45" Type="http://schemas.openxmlformats.org/officeDocument/2006/relationships/image" Target="../media/image2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36" Type="http://schemas.openxmlformats.org/officeDocument/2006/relationships/image" Target="../media/image25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4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4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43796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fnal.gov/event/51176/" TargetMode="External"/><Relationship Id="rId3" Type="http://schemas.openxmlformats.org/officeDocument/2006/relationships/hyperlink" Target="https://indico.fnal.gov/event/45310/" TargetMode="External"/><Relationship Id="rId7" Type="http://schemas.openxmlformats.org/officeDocument/2006/relationships/hyperlink" Target="https://indico.fnal.gov/event/45587/" TargetMode="External"/><Relationship Id="rId2" Type="http://schemas.openxmlformats.org/officeDocument/2006/relationships/hyperlink" Target="https://indico.fnal.gov/event/4533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fnal.gov/event/46315/" TargetMode="External"/><Relationship Id="rId5" Type="http://schemas.openxmlformats.org/officeDocument/2006/relationships/hyperlink" Target="https://indico.fnal.gov/event/45713/sessions/16422/#20201002" TargetMode="External"/><Relationship Id="rId4" Type="http://schemas.openxmlformats.org/officeDocument/2006/relationships/hyperlink" Target="https://indico.fnal.gov/event/45338/" TargetMode="External"/><Relationship Id="rId9" Type="http://schemas.openxmlformats.org/officeDocument/2006/relationships/hyperlink" Target="https://indico.fnal.gov/event/51844/sessions/20397/#2022051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203.08290.pdf" TargetMode="External"/><Relationship Id="rId3" Type="http://schemas.openxmlformats.org/officeDocument/2006/relationships/hyperlink" Target="http://cds.cern.ch/record/2806962" TargetMode="External"/><Relationship Id="rId7" Type="http://schemas.openxmlformats.org/officeDocument/2006/relationships/hyperlink" Target="https://arxiv.org/pdf/2203.07141.pdf" TargetMode="External"/><Relationship Id="rId2" Type="http://schemas.openxmlformats.org/officeDocument/2006/relationships/hyperlink" Target="https://cds.cern.ch/record/28061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2204.08943.pdf" TargetMode="External"/><Relationship Id="rId11" Type="http://schemas.openxmlformats.org/officeDocument/2006/relationships/hyperlink" Target="https://arxiv.org/pdf/2203.03230.pdf" TargetMode="External"/><Relationship Id="rId5" Type="http://schemas.openxmlformats.org/officeDocument/2006/relationships/hyperlink" Target="https://arxiv.org/pdf/2207.06307.pdf" TargetMode="External"/><Relationship Id="rId10" Type="http://schemas.openxmlformats.org/officeDocument/2006/relationships/hyperlink" Target="https://arxiv.org/pdf/2203.08208.pdf" TargetMode="External"/><Relationship Id="rId4" Type="http://schemas.openxmlformats.org/officeDocument/2006/relationships/hyperlink" Target="https://arxiv.org/pdf/2204.06667.pdf" TargetMode="External"/><Relationship Id="rId9" Type="http://schemas.openxmlformats.org/officeDocument/2006/relationships/hyperlink" Target="https://arxiv.org/pdf/2203.16583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hep.phy.syr.edu/~tomasz/Snowmass21_RF7_Summary_draft_July11_2022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indico.fnal.gov/event/22303/sessions/20643/#202207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715093"/>
            <a:ext cx="10401416" cy="1371600"/>
          </a:xfrm>
        </p:spPr>
        <p:txBody>
          <a:bodyPr/>
          <a:lstStyle/>
          <a:p>
            <a:r>
              <a:rPr lang="en-US" sz="3600" dirty="0"/>
              <a:t>RF7: Hadron Spectroscopy</a:t>
            </a:r>
            <a:br>
              <a:rPr lang="en-US" sz="3600" dirty="0"/>
            </a:br>
            <a:r>
              <a:rPr lang="en-US" sz="3600" dirty="0"/>
              <a:t>Welcome and Summary of RF7 activities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420335"/>
            <a:ext cx="8778843" cy="685800"/>
          </a:xfrm>
        </p:spPr>
        <p:txBody>
          <a:bodyPr/>
          <a:lstStyle/>
          <a:p>
            <a:r>
              <a:rPr lang="en-US" altLang="en-US" b="1" dirty="0"/>
              <a:t>Tomasz Skwarnicki</a:t>
            </a:r>
            <a:r>
              <a:rPr lang="en-US" altLang="en-US" i="1" dirty="0"/>
              <a:t>, </a:t>
            </a:r>
            <a:r>
              <a:rPr lang="en-US" altLang="en-US" sz="2000" i="1" dirty="0"/>
              <a:t>Syracuse University, </a:t>
            </a:r>
            <a:r>
              <a:rPr lang="en-US" altLang="en-US" sz="1200" i="1" dirty="0">
                <a:hlinkClick r:id="rId3"/>
              </a:rPr>
              <a:t>tskwarni@syr.edu</a:t>
            </a:r>
            <a:endParaRPr lang="en-US" altLang="en-US" sz="1200" i="1" dirty="0"/>
          </a:p>
          <a:p>
            <a:endParaRPr lang="en-US" altLang="en-US" sz="1200" i="1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eaLnBrk="1" hangingPunct="1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70" y="4995535"/>
            <a:ext cx="8407113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8A09D-79FF-F182-307A-97682CFF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15" y="4876800"/>
            <a:ext cx="4419600" cy="1523836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A651A7F5-A962-CC51-BA82-C54805D6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398" y="2958701"/>
            <a:ext cx="901844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Richard Lebed</a:t>
            </a:r>
            <a:r>
              <a:rPr lang="en-US" altLang="en-US" i="1" dirty="0"/>
              <a:t>, </a:t>
            </a:r>
            <a:r>
              <a:rPr lang="en-US" altLang="en-US" sz="2000" i="1" dirty="0"/>
              <a:t>Arizona State University, </a:t>
            </a:r>
            <a:r>
              <a:rPr lang="en-US" altLang="en-US" sz="1200" i="1" dirty="0">
                <a:hlinkClick r:id="rId6"/>
              </a:rPr>
              <a:t>Richard.Lebed@asu.edu</a:t>
            </a:r>
            <a:endParaRPr lang="en-US" altLang="en-US" sz="1200" i="1" dirty="0"/>
          </a:p>
          <a:p>
            <a:endParaRPr lang="en-US" altLang="en-US" sz="1200" i="1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46781-A40D-E07A-0F0D-757292376FE1}"/>
              </a:ext>
            </a:extLst>
          </p:cNvPr>
          <p:cNvSpPr txBox="1"/>
          <p:nvPr/>
        </p:nvSpPr>
        <p:spPr>
          <a:xfrm>
            <a:off x="4955968" y="2628122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Conveners:</a:t>
            </a:r>
          </a:p>
        </p:txBody>
      </p:sp>
    </p:spTree>
    <p:extLst>
      <p:ext uri="{BB962C8B-B14F-4D97-AF65-F5344CB8AC3E}">
        <p14:creationId xmlns:p14="http://schemas.microsoft.com/office/powerpoint/2010/main" val="268299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7F02-CAFF-AB05-97E4-10D9E5DD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Spectroscopy is in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AA74-4A6C-E951-2037-E67F37576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041" y="5941123"/>
            <a:ext cx="6024648" cy="862543"/>
          </a:xfrm>
        </p:spPr>
        <p:txBody>
          <a:bodyPr/>
          <a:lstStyle/>
          <a:p>
            <a:r>
              <a:rPr lang="en-US" dirty="0"/>
              <a:t>Internal structure of the new particle Zoo is poorly understood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227FA-96F8-BE58-69AF-7374721520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BCB3A-F20C-2E0A-8FF4-8178F4057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9E9D97-3727-426C-A471-261269F6CB3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FCAAFF-8A2C-C654-0289-B268A29C8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33150"/>
            <a:ext cx="5475481" cy="4641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C980E-18C0-734F-59EB-923DFA96A248}"/>
                  </a:ext>
                </a:extLst>
              </p:cNvPr>
              <p:cNvSpPr txBox="1"/>
              <p:nvPr/>
            </p:nvSpPr>
            <p:spPr>
              <a:xfrm>
                <a:off x="1004632" y="1065259"/>
                <a:ext cx="37689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Charmonium in textbooks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C980E-18C0-734F-59EB-923DFA96A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32" y="1065259"/>
                <a:ext cx="3768917" cy="400110"/>
              </a:xfrm>
              <a:prstGeom prst="rect">
                <a:avLst/>
              </a:prstGeom>
              <a:blipFill>
                <a:blip r:embed="rId3"/>
                <a:stretch>
                  <a:fillRect l="-1780" t="-7692" r="-32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2785230-51F0-5321-1F4E-503597FEF003}"/>
              </a:ext>
            </a:extLst>
          </p:cNvPr>
          <p:cNvSpPr txBox="1"/>
          <p:nvPr/>
        </p:nvSpPr>
        <p:spPr>
          <a:xfrm>
            <a:off x="3512821" y="1874532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predicted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F616C-E229-05FD-DA2A-C37D1701F04C}"/>
              </a:ext>
            </a:extLst>
          </p:cNvPr>
          <p:cNvSpPr txBox="1"/>
          <p:nvPr/>
        </p:nvSpPr>
        <p:spPr>
          <a:xfrm>
            <a:off x="4087058" y="4118622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measured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EC66E-0528-2162-1E49-23E9D940ADF1}"/>
              </a:ext>
            </a:extLst>
          </p:cNvPr>
          <p:cNvSpPr txBox="1"/>
          <p:nvPr/>
        </p:nvSpPr>
        <p:spPr>
          <a:xfrm>
            <a:off x="4505726" y="2642097"/>
            <a:ext cx="1145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63300"/>
                </a:solidFill>
              </a:rPr>
              <a:t>open flavor thresholds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2A9825-FD5F-2F63-422F-FAA9348ACD53}"/>
              </a:ext>
            </a:extLst>
          </p:cNvPr>
          <p:cNvCxnSpPr/>
          <p:nvPr/>
        </p:nvCxnSpPr>
        <p:spPr bwMode="auto">
          <a:xfrm>
            <a:off x="1669474" y="3796850"/>
            <a:ext cx="364126" cy="61686"/>
          </a:xfrm>
          <a:prstGeom prst="straightConnector1">
            <a:avLst/>
          </a:prstGeom>
          <a:noFill/>
          <a:ln w="9525" cap="flat" cmpd="sng" algn="ctr">
            <a:solidFill>
              <a:srgbClr val="66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773235-374B-315B-0B86-3D183AB18E6B}"/>
              </a:ext>
            </a:extLst>
          </p:cNvPr>
          <p:cNvCxnSpPr/>
          <p:nvPr/>
        </p:nvCxnSpPr>
        <p:spPr bwMode="auto">
          <a:xfrm>
            <a:off x="1669474" y="3277191"/>
            <a:ext cx="294853" cy="519659"/>
          </a:xfrm>
          <a:prstGeom prst="straightConnector1">
            <a:avLst/>
          </a:prstGeom>
          <a:noFill/>
          <a:ln w="9525" cap="flat" cmpd="sng" algn="ctr">
            <a:solidFill>
              <a:srgbClr val="66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F26915-EEA4-061C-7038-ACF72FB7C299}"/>
              </a:ext>
            </a:extLst>
          </p:cNvPr>
          <p:cNvCxnSpPr/>
          <p:nvPr/>
        </p:nvCxnSpPr>
        <p:spPr bwMode="auto">
          <a:xfrm>
            <a:off x="1673527" y="3252836"/>
            <a:ext cx="356154" cy="55233"/>
          </a:xfrm>
          <a:prstGeom prst="straightConnector1">
            <a:avLst/>
          </a:prstGeom>
          <a:noFill/>
          <a:ln w="9525" cap="flat" cmpd="sng" algn="ctr">
            <a:solidFill>
              <a:srgbClr val="66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898318-A427-01F8-6E33-36D5AD23769A}"/>
              </a:ext>
            </a:extLst>
          </p:cNvPr>
          <p:cNvCxnSpPr/>
          <p:nvPr/>
        </p:nvCxnSpPr>
        <p:spPr bwMode="auto">
          <a:xfrm>
            <a:off x="1652290" y="2929485"/>
            <a:ext cx="199247" cy="260218"/>
          </a:xfrm>
          <a:prstGeom prst="straightConnector1">
            <a:avLst/>
          </a:prstGeom>
          <a:noFill/>
          <a:ln w="9525" cap="flat" cmpd="sng" algn="ctr">
            <a:solidFill>
              <a:srgbClr val="66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D3962F-FA0F-2F2D-C51D-8282640F812A}"/>
              </a:ext>
            </a:extLst>
          </p:cNvPr>
          <p:cNvCxnSpPr/>
          <p:nvPr/>
        </p:nvCxnSpPr>
        <p:spPr bwMode="auto">
          <a:xfrm>
            <a:off x="1669474" y="3267588"/>
            <a:ext cx="364126" cy="312020"/>
          </a:xfrm>
          <a:prstGeom prst="straightConnector1">
            <a:avLst/>
          </a:prstGeom>
          <a:noFill/>
          <a:ln w="9525" cap="flat" cmpd="sng" algn="ctr">
            <a:solidFill>
              <a:srgbClr val="66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3882D1-6623-437C-7069-63705AFA27F8}"/>
              </a:ext>
            </a:extLst>
          </p:cNvPr>
          <p:cNvCxnSpPr/>
          <p:nvPr/>
        </p:nvCxnSpPr>
        <p:spPr bwMode="auto">
          <a:xfrm>
            <a:off x="1541454" y="2437759"/>
            <a:ext cx="310083" cy="401663"/>
          </a:xfrm>
          <a:prstGeom prst="straightConnector1">
            <a:avLst/>
          </a:prstGeom>
          <a:noFill/>
          <a:ln w="9525" cap="flat" cmpd="sng" algn="ctr">
            <a:solidFill>
              <a:srgbClr val="66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A16AB36-EAA9-748C-A6B2-E4EE5D9C1E39}"/>
              </a:ext>
            </a:extLst>
          </p:cNvPr>
          <p:cNvGrpSpPr/>
          <p:nvPr/>
        </p:nvGrpSpPr>
        <p:grpSpPr>
          <a:xfrm>
            <a:off x="5726847" y="990600"/>
            <a:ext cx="6443180" cy="5318144"/>
            <a:chOff x="5726847" y="990600"/>
            <a:chExt cx="6443180" cy="531814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AC6DBA-5438-F696-AB03-32189AE552A0}"/>
                </a:ext>
              </a:extLst>
            </p:cNvPr>
            <p:cNvSpPr txBox="1"/>
            <p:nvPr/>
          </p:nvSpPr>
          <p:spPr>
            <a:xfrm>
              <a:off x="7687429" y="1014126"/>
              <a:ext cx="3288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Real charmonium system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2228207-F3BF-17B6-9407-EA16581840D8}"/>
                </a:ext>
              </a:extLst>
            </p:cNvPr>
            <p:cNvGrpSpPr/>
            <p:nvPr/>
          </p:nvGrpSpPr>
          <p:grpSpPr>
            <a:xfrm>
              <a:off x="6011623" y="990600"/>
              <a:ext cx="5596684" cy="5318144"/>
              <a:chOff x="6595316" y="549069"/>
              <a:chExt cx="5596684" cy="531814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ABD2F24-D425-770B-8890-FB43202CAF84}"/>
                  </a:ext>
                </a:extLst>
              </p:cNvPr>
              <p:cNvSpPr txBox="1"/>
              <p:nvPr/>
            </p:nvSpPr>
            <p:spPr>
              <a:xfrm>
                <a:off x="6694587" y="5467103"/>
                <a:ext cx="5444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037E917-4B80-EFDE-2F3B-5F71A8727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5316" y="885855"/>
                <a:ext cx="5410200" cy="4661619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5C9C4B5-8AB1-E278-B81B-4A9D389B4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008034" y="1228291"/>
                <a:ext cx="672978" cy="55849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4F89D0B-C3C9-C414-343D-C83F6C57D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95716" y="2599255"/>
                <a:ext cx="381000" cy="39614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C2DB307-892D-54C4-E101-C5BDC3D16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33172" y="2398673"/>
                <a:ext cx="580099" cy="251609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B18EB68-D395-B463-C005-DDA2C2E73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74073" y="1118493"/>
                <a:ext cx="650817" cy="38096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7E08413-1FD7-FB00-3080-4F213CE8A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65245" y="2070296"/>
                <a:ext cx="555580" cy="418147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1194EBD-99F8-FB5F-28CF-5168EFB6E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5809" y="1482355"/>
                <a:ext cx="637275" cy="44141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5EDB2C3-11D1-E2F8-96EF-D2992301A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01014" y="1871657"/>
                <a:ext cx="431430" cy="527016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D958A79-AFF3-048E-2447-2FC8FE169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21439" y="2398673"/>
                <a:ext cx="375509" cy="416839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A7047EA-8BE8-5632-2BC7-4ED8AC22E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40031" y="1680001"/>
                <a:ext cx="480990" cy="52056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9D0F64D-8924-B555-587C-40285EAFDE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64567" y="3032929"/>
                <a:ext cx="387530" cy="400667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001EE8B-7D10-C69A-909F-608EF354A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459791" y="1863936"/>
                <a:ext cx="480990" cy="520565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FF4DCE2A-54AF-120A-28D6-625B9D99D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86842" y="2840354"/>
                <a:ext cx="219431" cy="37631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3C7082A2-C5B4-ACB0-6A7A-9D368F467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flipH="1">
                <a:off x="7127575" y="2279369"/>
                <a:ext cx="424912" cy="509587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BC227F04-9990-4CFF-BF38-DC3B9D874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74108" y="2000896"/>
                <a:ext cx="210870" cy="27847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9802CA0-7BE2-D581-9458-6D677DAB1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85948" y="1451827"/>
                <a:ext cx="316639" cy="29537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D4825B9-523E-BC74-ECB1-4A345C384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20425" y="1819921"/>
                <a:ext cx="1171575" cy="180975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9C69C07-6454-56FB-FF95-893E0E14F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990458" y="1994163"/>
                <a:ext cx="581025" cy="180975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0C13A64-2C12-D10C-379F-0CCEC6EFBD04}"/>
                  </a:ext>
                </a:extLst>
              </p:cNvPr>
              <p:cNvSpPr txBox="1"/>
              <p:nvPr/>
            </p:nvSpPr>
            <p:spPr>
              <a:xfrm>
                <a:off x="11874630" y="718383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DA8E0FB-CA81-B44D-3730-7CDF204726F5}"/>
                  </a:ext>
                </a:extLst>
              </p:cNvPr>
              <p:cNvCxnSpPr/>
              <p:nvPr/>
            </p:nvCxnSpPr>
            <p:spPr bwMode="auto">
              <a:xfrm>
                <a:off x="7173018" y="665754"/>
                <a:ext cx="27424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99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320D084-E7B7-32BE-1CBD-EB080679723A}"/>
                  </a:ext>
                </a:extLst>
              </p:cNvPr>
              <p:cNvCxnSpPr/>
              <p:nvPr/>
            </p:nvCxnSpPr>
            <p:spPr bwMode="auto">
              <a:xfrm>
                <a:off x="7371930" y="691011"/>
                <a:ext cx="23241" cy="186316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EB3C50E8-9C99-BCAD-2532-E35237844633}"/>
                  </a:ext>
                </a:extLst>
              </p:cNvPr>
              <p:cNvCxnSpPr/>
              <p:nvPr/>
            </p:nvCxnSpPr>
            <p:spPr bwMode="auto">
              <a:xfrm>
                <a:off x="7415364" y="1090353"/>
                <a:ext cx="73608" cy="54602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E830908-9E32-5C44-1EAE-41D4142BF179}"/>
                  </a:ext>
                </a:extLst>
              </p:cNvPr>
              <p:cNvCxnSpPr/>
              <p:nvPr/>
            </p:nvCxnSpPr>
            <p:spPr bwMode="auto">
              <a:xfrm>
                <a:off x="7709154" y="3045412"/>
                <a:ext cx="70884" cy="43334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34A844A6-6A48-E005-347E-EE1089ACC5B8}"/>
                  </a:ext>
                </a:extLst>
              </p:cNvPr>
              <p:cNvCxnSpPr/>
              <p:nvPr/>
            </p:nvCxnSpPr>
            <p:spPr bwMode="auto">
              <a:xfrm>
                <a:off x="7789122" y="3619072"/>
                <a:ext cx="23479" cy="154276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5240DF0D-611E-3BE9-053E-9E42C2979B32}"/>
                  </a:ext>
                </a:extLst>
              </p:cNvPr>
              <p:cNvCxnSpPr/>
              <p:nvPr/>
            </p:nvCxnSpPr>
            <p:spPr bwMode="auto">
              <a:xfrm>
                <a:off x="7903534" y="4224035"/>
                <a:ext cx="60219" cy="275932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25CCBED-8D3A-9A5A-2DA1-A9AED5EBDB0E}"/>
                  </a:ext>
                </a:extLst>
              </p:cNvPr>
              <p:cNvCxnSpPr/>
              <p:nvPr/>
            </p:nvCxnSpPr>
            <p:spPr bwMode="auto">
              <a:xfrm>
                <a:off x="7627725" y="2561031"/>
                <a:ext cx="35442" cy="25681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2360CFE-E661-2317-2085-1EB8DAECA5F7}"/>
                      </a:ext>
                    </a:extLst>
                  </p:cNvPr>
                  <p:cNvSpPr txBox="1"/>
                  <p:nvPr/>
                </p:nvSpPr>
                <p:spPr>
                  <a:xfrm>
                    <a:off x="7395340" y="549069"/>
                    <a:ext cx="78758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996600"/>
                                </a:solidFill>
                                <a:latin typeface="Cambria Math" panose="02040503050406030204" pitchFamily="18" charset="0"/>
                                <a:cs typeface="Times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996600"/>
                                </a:solidFill>
                                <a:latin typeface="Cambria Math" panose="02040503050406030204" pitchFamily="18" charset="0"/>
                                <a:cs typeface="Times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996600"/>
                                </a:solidFill>
                                <a:latin typeface="Cambria Math" panose="02040503050406030204" pitchFamily="18" charset="0"/>
                                <a:cs typeface="Times" panose="02020603050405020304" pitchFamily="18" charset="0"/>
                              </a:rPr>
                              <m:t>𝑐𝑐</m:t>
                            </m:r>
                          </m:sub>
                        </m:sSub>
                      </m:oMath>
                    </a14:m>
                    <a:r>
                      <a:rPr lang="en-US" sz="1200" dirty="0">
                        <a:solidFill>
                          <a:srgbClr val="99660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rPr>
                      <a:t>(6900)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5340" y="549069"/>
                    <a:ext cx="787588" cy="276999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A239A299-8FD7-CDC7-6B8C-20F1CD6FD682}"/>
                      </a:ext>
                    </a:extLst>
                  </p:cNvPr>
                  <p:cNvSpPr txBox="1"/>
                  <p:nvPr/>
                </p:nvSpPr>
                <p:spPr>
                  <a:xfrm>
                    <a:off x="7470323" y="1179680"/>
                    <a:ext cx="29219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1200" b="0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200" b="0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99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0323" y="1179680"/>
                    <a:ext cx="292195" cy="184666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l="-14583" t="-3333" r="-16667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82E8663-AA0F-4699-07D4-56F6BA84F320}"/>
                  </a:ext>
                </a:extLst>
              </p:cNvPr>
              <p:cNvSpPr txBox="1"/>
              <p:nvPr/>
            </p:nvSpPr>
            <p:spPr>
              <a:xfrm rot="4795720">
                <a:off x="7281246" y="794217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996600"/>
                    </a:solidFill>
                  </a:rPr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A37F5AE-1EEE-0EEE-6CDF-B40AB7E73A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450652" y="1646331"/>
                    <a:ext cx="576696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b="0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  <m:sup>
                            <m:r>
                              <a:rPr lang="en-US" sz="1100" b="0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a14:m>
                    <a:r>
                      <a:rPr lang="en-US" sz="1100" dirty="0">
                        <a:solidFill>
                          <a:srgbClr val="003300"/>
                        </a:solidFill>
                      </a:rPr>
                      <a:t>(4459)</a:t>
                    </a:r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50652" y="1646331"/>
                    <a:ext cx="576696" cy="169277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l="-8421" t="-28571" r="-1684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44343CF-C898-33DF-AD04-9BF07C0E0ABD}"/>
                  </a:ext>
                </a:extLst>
              </p:cNvPr>
              <p:cNvCxnSpPr/>
              <p:nvPr/>
            </p:nvCxnSpPr>
            <p:spPr bwMode="auto">
              <a:xfrm>
                <a:off x="10483701" y="1897905"/>
                <a:ext cx="27424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6702E5B-DEA0-42C1-3BD4-D47F07950B3A}"/>
                  </a:ext>
                </a:extLst>
              </p:cNvPr>
              <p:cNvCxnSpPr/>
              <p:nvPr/>
            </p:nvCxnSpPr>
            <p:spPr bwMode="auto">
              <a:xfrm flipH="1">
                <a:off x="10249760" y="1940283"/>
                <a:ext cx="265785" cy="29336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E83DBB4-E546-695E-6902-2723A665373B}"/>
                  </a:ext>
                </a:extLst>
              </p:cNvPr>
              <p:cNvCxnSpPr/>
              <p:nvPr/>
            </p:nvCxnSpPr>
            <p:spPr bwMode="auto">
              <a:xfrm flipH="1">
                <a:off x="10060866" y="2330348"/>
                <a:ext cx="101048" cy="11796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28DDA38-786F-5B0E-AAC7-E2E6EB8BCAA3}"/>
                  </a:ext>
                </a:extLst>
              </p:cNvPr>
              <p:cNvCxnSpPr/>
              <p:nvPr/>
            </p:nvCxnSpPr>
            <p:spPr bwMode="auto">
              <a:xfrm flipH="1">
                <a:off x="9552097" y="2549619"/>
                <a:ext cx="367652" cy="40885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F2F4C51-75A0-CECB-7615-CE264268184A}"/>
                  </a:ext>
                </a:extLst>
              </p:cNvPr>
              <p:cNvCxnSpPr/>
              <p:nvPr/>
            </p:nvCxnSpPr>
            <p:spPr bwMode="auto">
              <a:xfrm flipH="1">
                <a:off x="8281328" y="3297464"/>
                <a:ext cx="912233" cy="112236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1B2A2AFA-D783-B451-688C-14FDCC5526FA}"/>
                      </a:ext>
                    </a:extLst>
                  </p:cNvPr>
                  <p:cNvSpPr txBox="1"/>
                  <p:nvPr/>
                </p:nvSpPr>
                <p:spPr>
                  <a:xfrm>
                    <a:off x="10276836" y="1886441"/>
                    <a:ext cx="158697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4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00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76836" y="1886441"/>
                    <a:ext cx="158697" cy="215444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l="-23077" r="-23077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1E9B9F9-D939-8460-771B-2AEBEF933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776791" y="598167"/>
                <a:ext cx="390933" cy="372003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0BC3987-C0EB-4002-66B8-0DB41043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5788568" y="3245428"/>
              <a:ext cx="193890" cy="20312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6DAA154-E4CD-71ED-1BA5-47128C3A2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5773287" y="2862058"/>
              <a:ext cx="197754" cy="25389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89E5BC-670C-BA9E-B04F-C830E08742B8}"/>
                </a:ext>
              </a:extLst>
            </p:cNvPr>
            <p:cNvCxnSpPr/>
            <p:nvPr/>
          </p:nvCxnSpPr>
          <p:spPr bwMode="auto">
            <a:xfrm flipH="1">
              <a:off x="6131591" y="3359216"/>
              <a:ext cx="489632" cy="0"/>
            </a:xfrm>
            <a:prstGeom prst="line">
              <a:avLst/>
            </a:prstGeom>
            <a:noFill/>
            <a:ln w="19050" cap="flat" cmpd="sng" algn="ctr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DFA96B2-C8F1-6DCD-F4CF-07A17C41E32D}"/>
                    </a:ext>
                  </a:extLst>
                </p:cNvPr>
                <p:cNvSpPr txBox="1"/>
                <p:nvPr/>
              </p:nvSpPr>
              <p:spPr>
                <a:xfrm>
                  <a:off x="5870957" y="3332639"/>
                  <a:ext cx="61311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99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9966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9966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1400" i="1" smtClean="0">
                                <a:solidFill>
                                  <a:srgbClr val="99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1400" i="1" smtClean="0">
                                    <a:solidFill>
                                      <a:srgbClr val="99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solidFill>
                                      <a:srgbClr val="996600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US" sz="1400" b="0" i="0" smtClean="0">
                                    <a:solidFill>
                                      <a:srgbClr val="9966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acc>
                      </m:oMath>
                    </m:oMathPara>
                  </a14:m>
                  <a:endParaRPr lang="en-US" sz="1400" dirty="0">
                    <a:solidFill>
                      <a:srgbClr val="9966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DFA96B2-C8F1-6DCD-F4CF-07A17C41E3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957" y="3332639"/>
                  <a:ext cx="613117" cy="307777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AD67D4-C548-5557-2D93-A93D64E1FB23}"/>
                </a:ext>
              </a:extLst>
            </p:cNvPr>
            <p:cNvCxnSpPr/>
            <p:nvPr/>
          </p:nvCxnSpPr>
          <p:spPr bwMode="auto">
            <a:xfrm>
              <a:off x="6091286" y="3281885"/>
              <a:ext cx="224541" cy="0"/>
            </a:xfrm>
            <a:prstGeom prst="lin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39EACC4-2E5D-C758-1A73-E1CEE8B38FB1}"/>
                    </a:ext>
                  </a:extLst>
                </p:cNvPr>
                <p:cNvSpPr txBox="1"/>
                <p:nvPr/>
              </p:nvSpPr>
              <p:spPr>
                <a:xfrm>
                  <a:off x="5800210" y="3046915"/>
                  <a:ext cx="59535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1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𝑐𝑠</m:t>
                          </m:r>
                        </m:sub>
                        <m:sup>
                          <m:r>
                            <a:rPr lang="en-US" sz="11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sz="1100" dirty="0">
                      <a:solidFill>
                        <a:srgbClr val="FF00FF"/>
                      </a:solidFill>
                    </a:rPr>
                    <a:t>(4000)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39EACC4-2E5D-C758-1A73-E1CEE8B38F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210" y="3046915"/>
                  <a:ext cx="595356" cy="169277"/>
                </a:xfrm>
                <a:prstGeom prst="rect">
                  <a:avLst/>
                </a:prstGeom>
                <a:blipFill>
                  <a:blip r:embed="rId44"/>
                  <a:stretch>
                    <a:fillRect l="-8163" t="-32143" r="-16327" b="-46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2BE9ED2-D8CA-8E46-E588-D973E332E062}"/>
                </a:ext>
              </a:extLst>
            </p:cNvPr>
            <p:cNvCxnSpPr/>
            <p:nvPr/>
          </p:nvCxnSpPr>
          <p:spPr bwMode="auto">
            <a:xfrm>
              <a:off x="6260725" y="3269017"/>
              <a:ext cx="1078374" cy="1649497"/>
            </a:xfrm>
            <a:prstGeom prst="straightConnector1">
              <a:avLst/>
            </a:prstGeom>
            <a:noFill/>
            <a:ln w="63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B6BB831-C598-DA66-A22D-5407043D9044}"/>
                    </a:ext>
                  </a:extLst>
                </p:cNvPr>
                <p:cNvSpPr txBox="1"/>
                <p:nvPr/>
              </p:nvSpPr>
              <p:spPr>
                <a:xfrm>
                  <a:off x="6881713" y="4067533"/>
                  <a:ext cx="43159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B6BB831-C598-DA66-A22D-5407043D9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713" y="4067533"/>
                  <a:ext cx="431593" cy="276999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EC569DD-9360-5B5A-0BC8-1D59B8703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5726847" y="2350361"/>
              <a:ext cx="285138" cy="317006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0DE76A-98C0-AB8D-5B1D-900A645DB013}"/>
                </a:ext>
              </a:extLst>
            </p:cNvPr>
            <p:cNvCxnSpPr/>
            <p:nvPr/>
          </p:nvCxnSpPr>
          <p:spPr bwMode="auto">
            <a:xfrm>
              <a:off x="6051752" y="2861357"/>
              <a:ext cx="224541" cy="0"/>
            </a:xfrm>
            <a:prstGeom prst="lin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8F3444E-2E57-CA19-0484-C2D827448863}"/>
                    </a:ext>
                  </a:extLst>
                </p:cNvPr>
                <p:cNvSpPr txBox="1"/>
                <p:nvPr/>
              </p:nvSpPr>
              <p:spPr>
                <a:xfrm>
                  <a:off x="5732490" y="2652593"/>
                  <a:ext cx="59535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1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𝑐𝑠</m:t>
                          </m:r>
                        </m:sub>
                        <m:sup>
                          <m:r>
                            <a:rPr lang="en-US" sz="11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sz="1100" dirty="0">
                      <a:solidFill>
                        <a:srgbClr val="FF00FF"/>
                      </a:solidFill>
                    </a:rPr>
                    <a:t>(4216)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8F3444E-2E57-CA19-0484-C2D8274488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2490" y="2652593"/>
                  <a:ext cx="595356" cy="169277"/>
                </a:xfrm>
                <a:prstGeom prst="rect">
                  <a:avLst/>
                </a:prstGeom>
                <a:blipFill>
                  <a:blip r:embed="rId47"/>
                  <a:stretch>
                    <a:fillRect l="-8163" t="-28571" r="-1632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CDDE894-16DA-C33E-1B58-C2F42D7566E3}"/>
                </a:ext>
              </a:extLst>
            </p:cNvPr>
            <p:cNvCxnSpPr/>
            <p:nvPr/>
          </p:nvCxnSpPr>
          <p:spPr bwMode="auto">
            <a:xfrm>
              <a:off x="6183982" y="2848723"/>
              <a:ext cx="1199241" cy="2163220"/>
            </a:xfrm>
            <a:prstGeom prst="straightConnector1">
              <a:avLst/>
            </a:prstGeom>
            <a:noFill/>
            <a:ln w="63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69A7D-D224-ACF0-D705-D6BE31DEA792}"/>
                </a:ext>
              </a:extLst>
            </p:cNvPr>
            <p:cNvCxnSpPr/>
            <p:nvPr/>
          </p:nvCxnSpPr>
          <p:spPr bwMode="auto">
            <a:xfrm>
              <a:off x="5990841" y="3312886"/>
              <a:ext cx="224541" cy="0"/>
            </a:xfrm>
            <a:prstGeom prst="lin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81BCE65-93C2-63AA-6EA4-00FDC5A1FD55}"/>
                </a:ext>
              </a:extLst>
            </p:cNvPr>
            <p:cNvCxnSpPr/>
            <p:nvPr/>
          </p:nvCxnSpPr>
          <p:spPr bwMode="auto">
            <a:xfrm>
              <a:off x="6037971" y="3312886"/>
              <a:ext cx="128997" cy="57883"/>
            </a:xfrm>
            <a:prstGeom prst="straightConnector1">
              <a:avLst/>
            </a:prstGeom>
            <a:noFill/>
            <a:ln w="9525" cap="flat" cmpd="sng" algn="ctr">
              <a:solidFill>
                <a:srgbClr val="99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FA06DEE-455B-2992-D49B-44CB706B6A80}"/>
                </a:ext>
              </a:extLst>
            </p:cNvPr>
            <p:cNvSpPr txBox="1"/>
            <p:nvPr/>
          </p:nvSpPr>
          <p:spPr>
            <a:xfrm rot="16200000">
              <a:off x="10691097" y="2278031"/>
              <a:ext cx="2496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New particle Zoo</a:t>
              </a:r>
            </a:p>
          </p:txBody>
        </p:sp>
        <p:sp>
          <p:nvSpPr>
            <p:cNvPr id="75" name="Right Brace 74">
              <a:extLst>
                <a:ext uri="{FF2B5EF4-FFF2-40B4-BE49-F238E27FC236}">
                  <a16:creationId xmlns:a16="http://schemas.microsoft.com/office/drawing/2014/main" id="{E7426708-9098-B551-DF98-D4B8467C194A}"/>
                </a:ext>
              </a:extLst>
            </p:cNvPr>
            <p:cNvSpPr/>
            <p:nvPr/>
          </p:nvSpPr>
          <p:spPr bwMode="auto">
            <a:xfrm>
              <a:off x="11400418" y="1355765"/>
              <a:ext cx="371530" cy="2496197"/>
            </a:xfrm>
            <a:prstGeom prst="righ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CCB5-66D6-F781-55FE-6B52A44E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85750"/>
            <a:ext cx="9169400" cy="381000"/>
          </a:xfrm>
        </p:spPr>
        <p:txBody>
          <a:bodyPr/>
          <a:lstStyle/>
          <a:p>
            <a:r>
              <a:rPr lang="en-US" dirty="0"/>
              <a:t>It is time to stop pretending that we understand hadrons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ED850-ED83-C91A-10DB-EB7A63E4E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74BB-D7CC-9ECB-6706-342DC6CB24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9E9D97-3727-426C-A471-261269F6CB3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2D813-ACA1-0E1C-3661-60B925D91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2" r="22644" b="14286"/>
          <a:stretch/>
        </p:blipFill>
        <p:spPr>
          <a:xfrm>
            <a:off x="164924" y="914400"/>
            <a:ext cx="4559475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075E75-06E5-1E9E-68AD-F51DB990F7A5}"/>
                  </a:ext>
                </a:extLst>
              </p:cNvPr>
              <p:cNvSpPr txBox="1"/>
              <p:nvPr/>
            </p:nvSpPr>
            <p:spPr>
              <a:xfrm>
                <a:off x="2333954" y="903342"/>
                <a:ext cx="21212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Excited kaons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075E75-06E5-1E9E-68AD-F51DB990F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954" y="903342"/>
                <a:ext cx="2121286" cy="400110"/>
              </a:xfrm>
              <a:prstGeom prst="rect">
                <a:avLst/>
              </a:prstGeom>
              <a:blipFill>
                <a:blip r:embed="rId3"/>
                <a:stretch>
                  <a:fillRect l="-3161" t="-6061" r="-1264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CE399F-BA8A-E3E0-548D-4EE0105CE92E}"/>
              </a:ext>
            </a:extLst>
          </p:cNvPr>
          <p:cNvCxnSpPr/>
          <p:nvPr/>
        </p:nvCxnSpPr>
        <p:spPr bwMode="auto">
          <a:xfrm>
            <a:off x="604067" y="4754217"/>
            <a:ext cx="3358332" cy="0"/>
          </a:xfrm>
          <a:prstGeom prst="line">
            <a:avLst/>
          </a:prstGeom>
          <a:noFill/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E1265C-8315-AB3D-E42A-9326F3114293}"/>
                  </a:ext>
                </a:extLst>
              </p:cNvPr>
              <p:cNvSpPr txBox="1"/>
              <p:nvPr/>
            </p:nvSpPr>
            <p:spPr>
              <a:xfrm>
                <a:off x="4059252" y="4570511"/>
                <a:ext cx="407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6633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9966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rgbClr val="996633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E1265C-8315-AB3D-E42A-9326F3114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52" y="4570511"/>
                <a:ext cx="407869" cy="307777"/>
              </a:xfrm>
              <a:prstGeom prst="rect">
                <a:avLst/>
              </a:prstGeom>
              <a:blipFill>
                <a:blip r:embed="rId4"/>
                <a:stretch>
                  <a:fillRect l="-13433" r="-447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FD125-4626-BE50-5A94-2D871CFC3E1B}"/>
                  </a:ext>
                </a:extLst>
              </p:cNvPr>
              <p:cNvSpPr txBox="1"/>
              <p:nvPr/>
            </p:nvSpPr>
            <p:spPr>
              <a:xfrm>
                <a:off x="1168970" y="4774095"/>
                <a:ext cx="257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FD125-4626-BE50-5A94-2D871CFC3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70" y="4774095"/>
                <a:ext cx="257826" cy="307777"/>
              </a:xfrm>
              <a:prstGeom prst="rect">
                <a:avLst/>
              </a:prstGeom>
              <a:blipFill>
                <a:blip r:embed="rId5"/>
                <a:stretch>
                  <a:fillRect l="-21429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169EFB-726B-2D3C-BDC6-7F0912364669}"/>
                  </a:ext>
                </a:extLst>
              </p:cNvPr>
              <p:cNvSpPr txBox="1"/>
              <p:nvPr/>
            </p:nvSpPr>
            <p:spPr>
              <a:xfrm>
                <a:off x="1673144" y="4210878"/>
                <a:ext cx="981038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(892)</m:t>
                      </m:r>
                    </m:oMath>
                  </m:oMathPara>
                </a14:m>
                <a:endParaRPr lang="en-US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169EFB-726B-2D3C-BDC6-7F0912364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144" y="4210878"/>
                <a:ext cx="981038" cy="300660"/>
              </a:xfrm>
              <a:prstGeom prst="rect">
                <a:avLst/>
              </a:prstGeom>
              <a:blipFill>
                <a:blip r:embed="rId6"/>
                <a:stretch>
                  <a:fillRect l="-5590" r="-9317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ED6DFD7-70EE-FE3C-1630-F4246DC8F924}"/>
              </a:ext>
            </a:extLst>
          </p:cNvPr>
          <p:cNvSpPr txBox="1"/>
          <p:nvPr/>
        </p:nvSpPr>
        <p:spPr>
          <a:xfrm>
            <a:off x="820191" y="1193648"/>
            <a:ext cx="2487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S. Godfrey, N. </a:t>
            </a:r>
            <a:r>
              <a:rPr lang="en-US" sz="1400" dirty="0" err="1"/>
              <a:t>Isgur</a:t>
            </a:r>
            <a:r>
              <a:rPr lang="en-US" sz="1400" dirty="0"/>
              <a:t> </a:t>
            </a:r>
          </a:p>
          <a:p>
            <a:r>
              <a:rPr lang="en-US" sz="1400" dirty="0"/>
              <a:t>PR,D32,189 (1985)</a:t>
            </a:r>
          </a:p>
          <a:p>
            <a:r>
              <a:rPr lang="en-US" sz="1400" i="1" dirty="0"/>
              <a:t>Mesons in a relativized quark model with chromodynamics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71F07-4C41-A0CB-EF73-0BF9A6110533}"/>
              </a:ext>
            </a:extLst>
          </p:cNvPr>
          <p:cNvSpPr txBox="1"/>
          <p:nvPr/>
        </p:nvSpPr>
        <p:spPr>
          <a:xfrm rot="16200000">
            <a:off x="3517122" y="2778592"/>
            <a:ext cx="3934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New Zoo is likely also here!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E1A72281-2276-6F4C-B016-796B285B8E8B}"/>
              </a:ext>
            </a:extLst>
          </p:cNvPr>
          <p:cNvSpPr/>
          <p:nvPr/>
        </p:nvSpPr>
        <p:spPr bwMode="auto">
          <a:xfrm>
            <a:off x="4923418" y="1355765"/>
            <a:ext cx="410582" cy="3428314"/>
          </a:xfrm>
          <a:prstGeom prst="rightBrac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AC8905-F17B-CF4E-86BF-316FDD5B7093}"/>
              </a:ext>
            </a:extLst>
          </p:cNvPr>
          <p:cNvCxnSpPr/>
          <p:nvPr/>
        </p:nvCxnSpPr>
        <p:spPr bwMode="auto">
          <a:xfrm>
            <a:off x="624480" y="4247322"/>
            <a:ext cx="3337919" cy="0"/>
          </a:xfrm>
          <a:prstGeom prst="line">
            <a:avLst/>
          </a:prstGeom>
          <a:noFill/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3A1449-03C5-6A8C-FEEF-CE7AA2A6F772}"/>
                  </a:ext>
                </a:extLst>
              </p:cNvPr>
              <p:cNvSpPr txBox="1"/>
              <p:nvPr/>
            </p:nvSpPr>
            <p:spPr>
              <a:xfrm>
                <a:off x="4033282" y="4072067"/>
                <a:ext cx="5216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9966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6633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663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66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rgbClr val="996633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3A1449-03C5-6A8C-FEEF-CE7AA2A6F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82" y="4072067"/>
                <a:ext cx="521681" cy="307777"/>
              </a:xfrm>
              <a:prstGeom prst="rect">
                <a:avLst/>
              </a:prstGeom>
              <a:blipFill>
                <a:blip r:embed="rId7"/>
                <a:stretch>
                  <a:fillRect l="-10588" r="-470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EEBFF0-904E-6485-E81E-A274990B66AB}"/>
              </a:ext>
            </a:extLst>
          </p:cNvPr>
          <p:cNvCxnSpPr/>
          <p:nvPr/>
        </p:nvCxnSpPr>
        <p:spPr bwMode="auto">
          <a:xfrm>
            <a:off x="637734" y="3296475"/>
            <a:ext cx="3324665" cy="0"/>
          </a:xfrm>
          <a:prstGeom prst="line">
            <a:avLst/>
          </a:prstGeom>
          <a:noFill/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AF2F2A-1A8A-C51C-9E36-7CD92778CC82}"/>
                  </a:ext>
                </a:extLst>
              </p:cNvPr>
              <p:cNvSpPr txBox="1"/>
              <p:nvPr/>
            </p:nvSpPr>
            <p:spPr>
              <a:xfrm>
                <a:off x="4013498" y="3124200"/>
                <a:ext cx="10919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9966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6633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663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66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solidFill>
                            <a:srgbClr val="9966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9966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6633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663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9966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>
                  <a:solidFill>
                    <a:srgbClr val="996633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AF2F2A-1A8A-C51C-9E36-7CD92778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498" y="3124200"/>
                <a:ext cx="1091901" cy="307777"/>
              </a:xfrm>
              <a:prstGeom prst="rect">
                <a:avLst/>
              </a:prstGeom>
              <a:blipFill>
                <a:blip r:embed="rId8"/>
                <a:stretch>
                  <a:fillRect l="-4469" r="-5028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7C1460-E716-87FF-0E55-52612C5A8955}"/>
              </a:ext>
            </a:extLst>
          </p:cNvPr>
          <p:cNvCxnSpPr/>
          <p:nvPr/>
        </p:nvCxnSpPr>
        <p:spPr bwMode="auto">
          <a:xfrm>
            <a:off x="634419" y="3942522"/>
            <a:ext cx="3327980" cy="0"/>
          </a:xfrm>
          <a:prstGeom prst="line">
            <a:avLst/>
          </a:prstGeom>
          <a:noFill/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65F7A1-8404-FE00-6918-18E8F5B67C4F}"/>
                  </a:ext>
                </a:extLst>
              </p:cNvPr>
              <p:cNvSpPr txBox="1"/>
              <p:nvPr/>
            </p:nvSpPr>
            <p:spPr>
              <a:xfrm>
                <a:off x="4073038" y="3763617"/>
                <a:ext cx="8642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6633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9966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solidFill>
                            <a:srgbClr val="9966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9966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9966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>
                  <a:solidFill>
                    <a:srgbClr val="99663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65F7A1-8404-FE00-6918-18E8F5B67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038" y="3763617"/>
                <a:ext cx="864276" cy="307777"/>
              </a:xfrm>
              <a:prstGeom prst="rect">
                <a:avLst/>
              </a:prstGeom>
              <a:blipFill>
                <a:blip r:embed="rId9"/>
                <a:stretch>
                  <a:fillRect l="-5634" r="-8451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5428714D-81D7-A7C5-C9E6-C9EA23330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7425" y="806301"/>
            <a:ext cx="5972175" cy="51816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1D15DE3-56C0-B8AD-4D15-7ADF11F0AC69}"/>
              </a:ext>
            </a:extLst>
          </p:cNvPr>
          <p:cNvSpPr/>
          <p:nvPr/>
        </p:nvSpPr>
        <p:spPr bwMode="auto">
          <a:xfrm>
            <a:off x="7134225" y="5791200"/>
            <a:ext cx="4905375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B5C9A-348E-444D-407D-36F88C04CFC9}"/>
              </a:ext>
            </a:extLst>
          </p:cNvPr>
          <p:cNvSpPr txBox="1"/>
          <p:nvPr/>
        </p:nvSpPr>
        <p:spPr>
          <a:xfrm>
            <a:off x="8886299" y="3507463"/>
            <a:ext cx="3140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ymbol" panose="05050102010706020507" pitchFamily="18" charset="2"/>
              </a:rPr>
              <a:t>L</a:t>
            </a:r>
            <a:r>
              <a:rPr lang="en-US" sz="1400" dirty="0"/>
              <a:t>* mass predictions by Loring-</a:t>
            </a:r>
            <a:r>
              <a:rPr lang="en-US" sz="1400" dirty="0" err="1"/>
              <a:t>Metsch</a:t>
            </a:r>
            <a:r>
              <a:rPr lang="en-US" sz="1400" dirty="0"/>
              <a:t>-</a:t>
            </a:r>
            <a:r>
              <a:rPr lang="en-US" sz="1400" dirty="0" err="1"/>
              <a:t>Petry</a:t>
            </a:r>
            <a:r>
              <a:rPr lang="en-US" sz="1400" dirty="0"/>
              <a:t> EPJ, A10, 447 (2001)</a:t>
            </a:r>
          </a:p>
          <a:p>
            <a:pPr algn="ctr"/>
            <a:r>
              <a:rPr lang="en-US" sz="1400" dirty="0"/>
              <a:t>vs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Well-established </a:t>
            </a:r>
            <a:r>
              <a:rPr lang="en-US" sz="1400" b="1" dirty="0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en-US" sz="1400" b="1" dirty="0">
                <a:solidFill>
                  <a:srgbClr val="C00000"/>
                </a:solidFill>
              </a:rPr>
              <a:t>*s</a:t>
            </a:r>
            <a:endParaRPr lang="en-US" sz="1400" b="1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0FBF521-7A7E-5B8B-6252-88EBA6D1F3F6}"/>
              </a:ext>
            </a:extLst>
          </p:cNvPr>
          <p:cNvCxnSpPr/>
          <p:nvPr/>
        </p:nvCxnSpPr>
        <p:spPr bwMode="auto">
          <a:xfrm>
            <a:off x="6937524" y="4508202"/>
            <a:ext cx="4971901" cy="0"/>
          </a:xfrm>
          <a:prstGeom prst="line">
            <a:avLst/>
          </a:prstGeom>
          <a:noFill/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3876BE8-EF70-BBDC-C481-A840876FA069}"/>
              </a:ext>
            </a:extLst>
          </p:cNvPr>
          <p:cNvCxnSpPr/>
          <p:nvPr/>
        </p:nvCxnSpPr>
        <p:spPr bwMode="auto">
          <a:xfrm>
            <a:off x="7786357" y="4283633"/>
            <a:ext cx="0" cy="322035"/>
          </a:xfrm>
          <a:prstGeom prst="straightConnector1">
            <a:avLst/>
          </a:prstGeom>
          <a:noFill/>
          <a:ln w="12700" cap="flat" cmpd="sng" algn="ctr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2C75550-75F8-03A0-982B-566174FA8B3D}"/>
              </a:ext>
            </a:extLst>
          </p:cNvPr>
          <p:cNvSpPr txBox="1"/>
          <p:nvPr/>
        </p:nvSpPr>
        <p:spPr>
          <a:xfrm>
            <a:off x="7950758" y="4508202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Symbol" panose="05050102010706020507" pitchFamily="18" charset="2"/>
                <a:cs typeface="Times" panose="02020603050405020304" pitchFamily="18" charset="0"/>
              </a:rPr>
              <a:t>L</a:t>
            </a:r>
            <a:r>
              <a:rPr lang="en-US" sz="14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(1405)</a:t>
            </a:r>
            <a:endParaRPr lang="en-US" sz="1400" b="1" baseline="30000" dirty="0">
              <a:solidFill>
                <a:srgbClr val="C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04B4504-915B-929B-F9A0-C1F02377552B}"/>
                  </a:ext>
                </a:extLst>
              </p:cNvPr>
              <p:cNvSpPr txBox="1"/>
              <p:nvPr/>
            </p:nvSpPr>
            <p:spPr>
              <a:xfrm>
                <a:off x="6097996" y="4245654"/>
                <a:ext cx="6285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996633"/>
                          </a:solidFill>
                          <a:latin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en-US" dirty="0">
                  <a:solidFill>
                    <a:srgbClr val="99663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04B4504-915B-929B-F9A0-C1F023775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996" y="4245654"/>
                <a:ext cx="62857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E63DB84-A4E0-7254-2D30-B9E3A91F18C1}"/>
              </a:ext>
            </a:extLst>
          </p:cNvPr>
          <p:cNvSpPr txBox="1"/>
          <p:nvPr/>
        </p:nvSpPr>
        <p:spPr>
          <a:xfrm>
            <a:off x="6148022" y="4615924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996633"/>
                </a:solidFill>
                <a:latin typeface="Symbol" panose="05050102010706020507" pitchFamily="18" charset="2"/>
              </a:rPr>
              <a:t>pS</a:t>
            </a:r>
            <a:endParaRPr lang="en-US" i="1" dirty="0">
              <a:solidFill>
                <a:srgbClr val="996633"/>
              </a:solidFill>
              <a:latin typeface="Symbol" panose="05050102010706020507" pitchFamily="18" charset="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836F66-E280-5AD6-8501-F8920E0D9B8B}"/>
              </a:ext>
            </a:extLst>
          </p:cNvPr>
          <p:cNvSpPr txBox="1"/>
          <p:nvPr/>
        </p:nvSpPr>
        <p:spPr>
          <a:xfrm>
            <a:off x="7209165" y="5359191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  <a:cs typeface="Times" panose="02020603050405020304" pitchFamily="18" charset="0"/>
              </a:rPr>
              <a:t>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74F1D55-2612-FD36-DF26-D24C0F8D1541}"/>
                  </a:ext>
                </a:extLst>
              </p:cNvPr>
              <p:cNvSpPr txBox="1"/>
              <p:nvPr/>
            </p:nvSpPr>
            <p:spPr>
              <a:xfrm>
                <a:off x="7128946" y="1009397"/>
                <a:ext cx="19245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Excited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’s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𝑢𝑑𝑠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74F1D55-2612-FD36-DF26-D24C0F8D1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946" y="1009397"/>
                <a:ext cx="1924566" cy="400110"/>
              </a:xfrm>
              <a:prstGeom prst="rect">
                <a:avLst/>
              </a:prstGeom>
              <a:blipFill>
                <a:blip r:embed="rId12"/>
                <a:stretch>
                  <a:fillRect l="-3165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9E3B8B6F-8C26-54DC-DACF-5D36E6C0EDDA}"/>
              </a:ext>
            </a:extLst>
          </p:cNvPr>
          <p:cNvSpPr/>
          <p:nvPr/>
        </p:nvSpPr>
        <p:spPr bwMode="auto">
          <a:xfrm>
            <a:off x="7525706" y="4070855"/>
            <a:ext cx="478016" cy="713224"/>
          </a:xfrm>
          <a:prstGeom prst="ellipse">
            <a:avLst/>
          </a:prstGeom>
          <a:noFill/>
          <a:ln w="28575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A3009F5-F24A-D907-0032-62D326A2A38A}"/>
              </a:ext>
            </a:extLst>
          </p:cNvPr>
          <p:cNvCxnSpPr/>
          <p:nvPr/>
        </p:nvCxnSpPr>
        <p:spPr bwMode="auto">
          <a:xfrm>
            <a:off x="6937524" y="4815979"/>
            <a:ext cx="4971901" cy="0"/>
          </a:xfrm>
          <a:prstGeom prst="line">
            <a:avLst/>
          </a:prstGeom>
          <a:noFill/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ight Brace 52">
            <a:extLst>
              <a:ext uri="{FF2B5EF4-FFF2-40B4-BE49-F238E27FC236}">
                <a16:creationId xmlns:a16="http://schemas.microsoft.com/office/drawing/2014/main" id="{FC71CB5D-5961-9211-7795-2377B1D12929}"/>
              </a:ext>
            </a:extLst>
          </p:cNvPr>
          <p:cNvSpPr/>
          <p:nvPr/>
        </p:nvSpPr>
        <p:spPr bwMode="auto">
          <a:xfrm flipH="1">
            <a:off x="5679677" y="1251672"/>
            <a:ext cx="492523" cy="3571234"/>
          </a:xfrm>
          <a:prstGeom prst="rightBrac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7AB9BCC-783C-A66F-E9CE-73AD66190417}"/>
              </a:ext>
            </a:extLst>
          </p:cNvPr>
          <p:cNvSpPr txBox="1"/>
          <p:nvPr/>
        </p:nvSpPr>
        <p:spPr>
          <a:xfrm>
            <a:off x="5403787" y="6188038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Didn’t Gell-Mann tell us so?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4089544-EBFA-456A-05BE-BF8A3C7E9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5300" y="5992806"/>
            <a:ext cx="3581400" cy="7905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7400D7E-7AA4-E21E-2F12-A06E034A2A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262" y="5383227"/>
            <a:ext cx="6287538" cy="3474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B20589E-7196-8859-5F1B-9B7D2EB3342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71299"/>
          <a:stretch/>
        </p:blipFill>
        <p:spPr>
          <a:xfrm>
            <a:off x="918177" y="5723152"/>
            <a:ext cx="4476750" cy="1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16" grpId="0"/>
      <p:bldP spid="18" grpId="0"/>
      <p:bldP spid="20" grpId="0"/>
      <p:bldP spid="51" grpId="0" animBg="1"/>
      <p:bldP spid="53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37A8-BF3E-698B-3207-C9A1E7F4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85750"/>
            <a:ext cx="9321800" cy="381000"/>
          </a:xfrm>
        </p:spPr>
        <p:txBody>
          <a:bodyPr/>
          <a:lstStyle/>
          <a:p>
            <a:r>
              <a:rPr lang="en-US" dirty="0"/>
              <a:t>Summary of RF7 activities – topical group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2BFB4-5E3F-E039-2F97-DA8B9BF8F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0"/>
            <a:ext cx="12115800" cy="5943600"/>
          </a:xfrm>
        </p:spPr>
        <p:txBody>
          <a:bodyPr/>
          <a:lstStyle/>
          <a:p>
            <a:r>
              <a:rPr lang="en-US" sz="2400" dirty="0"/>
              <a:t>June 24, 2020  session on </a:t>
            </a:r>
            <a:r>
              <a:rPr lang="en-US" sz="2400" dirty="0">
                <a:hlinkClick r:id="rId2"/>
              </a:rPr>
              <a:t>“Hadron Spectroscopy” within EF06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Hadron Spectroscopy </a:t>
            </a:r>
            <a:r>
              <a:rPr lang="en-US" sz="2400" dirty="0"/>
              <a:t>added as its own Topical Group </a:t>
            </a:r>
            <a:r>
              <a:rPr lang="en-US" sz="2400" dirty="0">
                <a:solidFill>
                  <a:srgbClr val="FF66FF"/>
                </a:solidFill>
              </a:rPr>
              <a:t>[first time ever for Snowmass] </a:t>
            </a:r>
            <a:r>
              <a:rPr lang="en-US" sz="2400" dirty="0"/>
              <a:t>within Rare and Precision Frontier in July, 2020 (</a:t>
            </a:r>
            <a:r>
              <a:rPr lang="en-US" sz="2400" dirty="0">
                <a:solidFill>
                  <a:srgbClr val="FF0000"/>
                </a:solidFill>
              </a:rPr>
              <a:t>RF7</a:t>
            </a:r>
            <a:r>
              <a:rPr lang="en-US" sz="2400" dirty="0"/>
              <a:t>) with </a:t>
            </a:r>
            <a:r>
              <a:rPr lang="en-US" sz="2400" i="1" dirty="0">
                <a:solidFill>
                  <a:srgbClr val="0000FF"/>
                </a:solidFill>
              </a:rPr>
              <a:t>Rich Lebed (Arizona State U.) </a:t>
            </a:r>
            <a:r>
              <a:rPr lang="en-US" sz="2400" dirty="0">
                <a:solidFill>
                  <a:srgbClr val="0000FF"/>
                </a:solidFill>
              </a:rPr>
              <a:t>and T.S. (Syracuse U.) </a:t>
            </a:r>
            <a:r>
              <a:rPr lang="en-US" sz="2400" dirty="0"/>
              <a:t>as conveners, who invited many </a:t>
            </a:r>
            <a:r>
              <a:rPr lang="en-US" sz="2400" dirty="0" err="1"/>
              <a:t>subconveners</a:t>
            </a:r>
            <a:r>
              <a:rPr lang="en-US" sz="2400" dirty="0"/>
              <a:t> for a good representation of the broad </a:t>
            </a:r>
            <a:r>
              <a:rPr lang="en-US" sz="2400" dirty="0">
                <a:solidFill>
                  <a:srgbClr val="0000FF"/>
                </a:solidFill>
              </a:rPr>
              <a:t>experimental</a:t>
            </a:r>
            <a:r>
              <a:rPr lang="en-US" sz="2400" dirty="0"/>
              <a:t> and </a:t>
            </a:r>
            <a:r>
              <a:rPr lang="en-US" sz="2400" i="1" dirty="0">
                <a:solidFill>
                  <a:srgbClr val="0000FF"/>
                </a:solidFill>
              </a:rPr>
              <a:t>theoretical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communities studying topics we concentrated on:</a:t>
            </a:r>
          </a:p>
          <a:p>
            <a:pPr marL="400050" lvl="1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Heavy-Quark Conventional Hadrons</a:t>
            </a:r>
          </a:p>
          <a:p>
            <a:pPr lvl="1" algn="ctr"/>
            <a:r>
              <a:rPr lang="en-US" dirty="0">
                <a:solidFill>
                  <a:srgbClr val="0000FF"/>
                </a:solidFill>
              </a:rPr>
              <a:t>Bryan Fulsom (PNNL), Alexis Pompili (U. of Bari), </a:t>
            </a:r>
            <a:r>
              <a:rPr lang="en-US" i="1" dirty="0">
                <a:solidFill>
                  <a:srgbClr val="0000FF"/>
                </a:solidFill>
              </a:rPr>
              <a:t>Elena Santopinto (INFN </a:t>
            </a:r>
            <a:r>
              <a:rPr lang="en-US" i="1" dirty="0" err="1">
                <a:solidFill>
                  <a:srgbClr val="0000FF"/>
                </a:solidFill>
              </a:rPr>
              <a:t>Geona</a:t>
            </a:r>
            <a:r>
              <a:rPr lang="en-US" i="1" dirty="0">
                <a:solidFill>
                  <a:srgbClr val="0000FF"/>
                </a:solidFill>
              </a:rPr>
              <a:t>)</a:t>
            </a:r>
          </a:p>
          <a:p>
            <a:pPr marL="400050" lvl="1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Heavy-Quark Exotic Hadrons:</a:t>
            </a:r>
          </a:p>
          <a:p>
            <a:pPr lvl="1" algn="ctr"/>
            <a:r>
              <a:rPr lang="en-US" dirty="0">
                <a:solidFill>
                  <a:srgbClr val="0000FF"/>
                </a:solidFill>
              </a:rPr>
              <a:t>Liupan An (CERN), Ryan Mitchell (Indiana U.), </a:t>
            </a:r>
            <a:r>
              <a:rPr lang="en-US" i="1" dirty="0" err="1">
                <a:solidFill>
                  <a:srgbClr val="0000FF"/>
                </a:solidFill>
              </a:rPr>
              <a:t>Sasa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Prelovsek</a:t>
            </a:r>
            <a:r>
              <a:rPr lang="en-US" i="1" dirty="0">
                <a:solidFill>
                  <a:srgbClr val="0000FF"/>
                </a:solidFill>
              </a:rPr>
              <a:t> (U. of </a:t>
            </a:r>
            <a:r>
              <a:rPr lang="en-US" i="1" dirty="0" err="1">
                <a:solidFill>
                  <a:srgbClr val="0000FF"/>
                </a:solidFill>
              </a:rPr>
              <a:t>Ljubjana</a:t>
            </a:r>
            <a:r>
              <a:rPr lang="en-US" i="1" dirty="0">
                <a:solidFill>
                  <a:srgbClr val="0000FF"/>
                </a:solidFill>
              </a:rPr>
              <a:t>)</a:t>
            </a:r>
          </a:p>
          <a:p>
            <a:pPr marL="400050" lvl="1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Light-Quark Exotic Hadrons:</a:t>
            </a:r>
          </a:p>
          <a:p>
            <a:pPr lvl="1" algn="ctr"/>
            <a:r>
              <a:rPr lang="en-US" dirty="0">
                <a:solidFill>
                  <a:srgbClr val="0000FF"/>
                </a:solidFill>
              </a:rPr>
              <a:t>Sean Dobbs (Florida State U.), Justin Stevens (College of </a:t>
            </a:r>
            <a:r>
              <a:rPr lang="en-US" dirty="0" err="1">
                <a:solidFill>
                  <a:srgbClr val="0000FF"/>
                </a:solidFill>
              </a:rPr>
              <a:t>William&amp;Mary</a:t>
            </a:r>
            <a:r>
              <a:rPr lang="en-US" dirty="0">
                <a:solidFill>
                  <a:srgbClr val="0000FF"/>
                </a:solidFill>
              </a:rPr>
              <a:t>), </a:t>
            </a:r>
            <a:r>
              <a:rPr lang="en-US" i="1" dirty="0">
                <a:solidFill>
                  <a:srgbClr val="0000FF"/>
                </a:solidFill>
              </a:rPr>
              <a:t>Adam Szczepaniak (Indiana U.)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8A049-8C4A-6D3E-3095-302A2CF15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D1B34-93BB-6DAA-18C6-20606DE39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9E9D97-3727-426C-A471-261269F6CB3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161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37A8-BF3E-698B-3207-C9A1E7F4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RF7 activities - meetings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2BFB4-5E3F-E039-2F97-DA8B9BF8F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8676"/>
            <a:ext cx="12115800" cy="59436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Three early workshops to review each subtopics </a:t>
            </a:r>
            <a:r>
              <a:rPr lang="en-US" sz="2400" dirty="0"/>
              <a:t>(7-8 presentations each, good attendance virtual attendance): </a:t>
            </a:r>
          </a:p>
          <a:p>
            <a:pPr lvl="1"/>
            <a:r>
              <a:rPr lang="en-US" sz="2000" dirty="0"/>
              <a:t>Sep.16, 2020 </a:t>
            </a:r>
            <a:r>
              <a:rPr lang="en-US" sz="2000" dirty="0">
                <a:hlinkClick r:id="rId2"/>
              </a:rPr>
              <a:t>Heavy-Quark Exotic Hadrons </a:t>
            </a:r>
            <a:endParaRPr lang="en-US" sz="2000" dirty="0"/>
          </a:p>
          <a:p>
            <a:pPr lvl="1"/>
            <a:r>
              <a:rPr lang="en-US" sz="2000" dirty="0"/>
              <a:t>Sep.23, 2020 </a:t>
            </a:r>
            <a:r>
              <a:rPr lang="en-US" sz="2000" dirty="0">
                <a:hlinkClick r:id="rId3"/>
              </a:rPr>
              <a:t>Heavy-Quark Conventional Hadrons</a:t>
            </a:r>
            <a:endParaRPr lang="en-US" sz="2000" dirty="0"/>
          </a:p>
          <a:p>
            <a:pPr lvl="1"/>
            <a:r>
              <a:rPr lang="en-US" sz="2000" dirty="0"/>
              <a:t>Sep.30, 2020 </a:t>
            </a:r>
            <a:r>
              <a:rPr lang="en-US" sz="2000" dirty="0">
                <a:hlinkClick r:id="rId4"/>
              </a:rPr>
              <a:t>Light-Quark Exotic Hadrons</a:t>
            </a:r>
            <a:endParaRPr lang="en-US" sz="2000" dirty="0"/>
          </a:p>
          <a:p>
            <a:r>
              <a:rPr lang="en-US" sz="2400" dirty="0"/>
              <a:t>Oct.2, 2020 </a:t>
            </a:r>
            <a:r>
              <a:rPr lang="en-US" sz="2400" dirty="0">
                <a:solidFill>
                  <a:srgbClr val="0000FF"/>
                </a:solidFill>
                <a:hlinkClick r:id="rId5"/>
              </a:rPr>
              <a:t>Review 14 </a:t>
            </a:r>
            <a:r>
              <a:rPr lang="en-US" sz="2400" dirty="0" err="1">
                <a:solidFill>
                  <a:srgbClr val="0000FF"/>
                </a:solidFill>
                <a:hlinkClick r:id="rId5"/>
              </a:rPr>
              <a:t>LoIs</a:t>
            </a:r>
            <a:r>
              <a:rPr lang="en-US" sz="2400" dirty="0">
                <a:solidFill>
                  <a:srgbClr val="0000FF"/>
                </a:solidFill>
                <a:hlinkClick r:id="rId5"/>
              </a:rPr>
              <a:t> at RPF Townhall meeting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Two additional workshops to review remaining topics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Nov.18, 2020 </a:t>
            </a:r>
            <a:r>
              <a:rPr lang="en-US" sz="2000" dirty="0">
                <a:hlinkClick r:id="rId6"/>
              </a:rPr>
              <a:t>Opportunities in Hadron Spectroscopy</a:t>
            </a:r>
            <a:endParaRPr lang="en-US" sz="2000" dirty="0"/>
          </a:p>
          <a:p>
            <a:pPr lvl="1"/>
            <a:r>
              <a:rPr lang="en-US" sz="2000" dirty="0"/>
              <a:t>Dec.16, 2020 </a:t>
            </a:r>
            <a:r>
              <a:rPr lang="en-US" sz="2000" dirty="0">
                <a:hlinkClick r:id="rId7"/>
              </a:rPr>
              <a:t>Joint Session with Energy Frontier </a:t>
            </a:r>
            <a:r>
              <a:rPr lang="en-US" sz="2000" dirty="0"/>
              <a:t>(EF06,EF07) on hadron production (there is also a joint discussion session at this meeting on Friday, July 21, 2022 at 10:30am)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Workshop to restart activities after a COVID pause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Oct.25, 2021 </a:t>
            </a:r>
            <a:r>
              <a:rPr lang="en-US" sz="2000" dirty="0">
                <a:hlinkClick r:id="rId8"/>
              </a:rPr>
              <a:t>Update on Hadron Spectroscopy</a:t>
            </a:r>
            <a:endParaRPr lang="en-US" sz="2000" dirty="0"/>
          </a:p>
          <a:p>
            <a:r>
              <a:rPr lang="en-US" sz="2400" dirty="0">
                <a:solidFill>
                  <a:srgbClr val="0000FF"/>
                </a:solidFill>
              </a:rPr>
              <a:t>This year activities:</a:t>
            </a:r>
          </a:p>
          <a:p>
            <a:pPr lvl="1"/>
            <a:r>
              <a:rPr lang="en-US" sz="2000" dirty="0"/>
              <a:t>Consolidation of </a:t>
            </a:r>
            <a:r>
              <a:rPr lang="en-US" sz="2000" dirty="0" err="1"/>
              <a:t>LoIs</a:t>
            </a:r>
            <a:r>
              <a:rPr lang="en-US" sz="2000" dirty="0"/>
              <a:t> into ~10 White Papers relevant to our subgroup</a:t>
            </a:r>
          </a:p>
          <a:p>
            <a:pPr lvl="1"/>
            <a:r>
              <a:rPr lang="en-US" sz="2000" dirty="0"/>
              <a:t>May 17, 2022 Presentations of </a:t>
            </a:r>
            <a:r>
              <a:rPr lang="en-US" sz="2000" dirty="0">
                <a:hlinkClick r:id="rId9"/>
              </a:rPr>
              <a:t>white papers in parallel session of RPF Cincinnati Meeting    </a:t>
            </a:r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8A049-8C4A-6D3E-3095-302A2CF15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D1B34-93BB-6DAA-18C6-20606DE39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9E9D97-3727-426C-A471-261269F6CB3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013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DF29-B960-2251-0559-153F91A3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RF7 White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7583-DCA2-1804-8CE0-71CD63D4C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23494"/>
            <a:ext cx="12115800" cy="6234505"/>
          </a:xfrm>
        </p:spPr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</a:rPr>
              <a:t>Future Physics Potential of LHCb,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LHCb collaboration, LHCb-PUB-2022-012, CERN-LHCb-PUB-2022-012, in 2022 Snowmass Summer Study, 2022, </a:t>
            </a:r>
            <a:r>
              <a:rPr lang="en-US" sz="2000" dirty="0">
                <a:hlinkClick r:id="rId2"/>
              </a:rPr>
              <a:t>https://cds.cern.ch/record/2806113</a:t>
            </a:r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Physics with the Phase-2, ATLAS and CMS Detectors, </a:t>
            </a:r>
            <a:r>
              <a:rPr lang="en-US" sz="2000" dirty="0"/>
              <a:t>ATLAS and CMS collaborations, CMS PAS FTR-22-001, ATL-PHYS-PUB-2022-018 </a:t>
            </a:r>
            <a:r>
              <a:rPr lang="en-US" sz="2000" dirty="0">
                <a:hlinkClick r:id="rId3"/>
              </a:rPr>
              <a:t>http://cds.cern.ch/record/2806962</a:t>
            </a:r>
            <a:r>
              <a:rPr lang="en-US" sz="2000" dirty="0"/>
              <a:t> 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Review of CMS Contribution to Hadron Spectroscopy (Snowmass 2021 White Paper), </a:t>
            </a:r>
            <a:r>
              <a:rPr lang="en-US" sz="2000" dirty="0"/>
              <a:t>R. </a:t>
            </a:r>
            <a:r>
              <a:rPr lang="en-US" sz="2000" dirty="0" err="1"/>
              <a:t>Chistov</a:t>
            </a:r>
            <a:r>
              <a:rPr lang="en-US" sz="2000" dirty="0"/>
              <a:t>, V. Papadimitriou, S. </a:t>
            </a:r>
            <a:r>
              <a:rPr lang="en-US" sz="2000" dirty="0" err="1"/>
              <a:t>Polikarpov</a:t>
            </a:r>
            <a:r>
              <a:rPr lang="en-US" sz="2000" dirty="0"/>
              <a:t>, A. Pompili and A. Sanchez-Hernandez, </a:t>
            </a:r>
            <a:r>
              <a:rPr lang="en-US" sz="2000" dirty="0">
                <a:hlinkClick r:id="rId4"/>
              </a:rPr>
              <a:t>arXiv:2204.06667</a:t>
            </a:r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Belle II Physics Reach and Plans for the Next Decade and Beyond, </a:t>
            </a:r>
            <a:r>
              <a:rPr lang="en-US" sz="2000" dirty="0"/>
              <a:t>Belle II collaboration, </a:t>
            </a:r>
            <a:r>
              <a:rPr lang="en-US" sz="2000" dirty="0">
                <a:hlinkClick r:id="rId5"/>
              </a:rPr>
              <a:t>arXiv:2207.06307</a:t>
            </a:r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Physics in the Tau-Charm Region at BESIII</a:t>
            </a:r>
            <a:r>
              <a:rPr lang="en-US" sz="2000" dirty="0"/>
              <a:t>, BESIII collaboration, </a:t>
            </a:r>
            <a:r>
              <a:rPr lang="en-US" sz="2000" dirty="0">
                <a:hlinkClick r:id="rId6"/>
              </a:rPr>
              <a:t>arXiv:2204.08943</a:t>
            </a:r>
            <a:endParaRPr lang="en-US" sz="2000" dirty="0"/>
          </a:p>
          <a:p>
            <a:r>
              <a:rPr lang="pt-BR" sz="2000" b="1" dirty="0">
                <a:solidFill>
                  <a:srgbClr val="C00000"/>
                </a:solidFill>
              </a:rPr>
              <a:t>Hadron Spectroscopy at STCF, </a:t>
            </a:r>
            <a:r>
              <a:rPr lang="pt-BR" sz="2000" dirty="0"/>
              <a:t>F.-K. Guo, H. Peng, J.-J. Xie and X. Zhou, </a:t>
            </a:r>
            <a:r>
              <a:rPr lang="pt-BR" sz="2000" dirty="0">
                <a:hlinkClick r:id="rId7"/>
              </a:rPr>
              <a:t>arXiv:2203.07141</a:t>
            </a:r>
            <a:endParaRPr lang="pt-BR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Hadron Spectroscopy in Photoproduction, </a:t>
            </a:r>
            <a:r>
              <a:rPr lang="en-US" sz="2000" dirty="0"/>
              <a:t>M. Albaladejo, L. </a:t>
            </a:r>
            <a:r>
              <a:rPr lang="en-US" sz="2000" dirty="0" err="1"/>
              <a:t>Bibrzycki</a:t>
            </a:r>
            <a:r>
              <a:rPr lang="en-US" sz="2000" dirty="0"/>
              <a:t>, S. Dobbs, C. Fernandez-</a:t>
            </a:r>
            <a:r>
              <a:rPr lang="en-US" sz="2000" dirty="0" err="1"/>
              <a:t>Ramırez</a:t>
            </a:r>
            <a:r>
              <a:rPr lang="en-US" sz="2000" dirty="0"/>
              <a:t>, A. Hiller Blin, V. Mathieu et al., </a:t>
            </a:r>
            <a:r>
              <a:rPr lang="en-US" sz="2000" dirty="0">
                <a:hlinkClick r:id="rId8"/>
              </a:rPr>
              <a:t>arXiv:2203.08290</a:t>
            </a:r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Substructure of Multiquark Hadrons,</a:t>
            </a:r>
            <a:r>
              <a:rPr lang="en-US" sz="2000" dirty="0"/>
              <a:t> M. Karliner, E. Santopinto et al., </a:t>
            </a:r>
            <a:r>
              <a:rPr lang="en-US" sz="2000" dirty="0">
                <a:hlinkClick r:id="rId9"/>
              </a:rPr>
              <a:t>arXiv:2203.16583</a:t>
            </a:r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Need for Amplitude Analysis in the Discovery of New Hadrons, </a:t>
            </a:r>
            <a:r>
              <a:rPr lang="en-US" sz="2000" dirty="0"/>
              <a:t>JPAC collaboration, </a:t>
            </a:r>
            <a:r>
              <a:rPr lang="en-US" sz="2000" dirty="0">
                <a:hlinkClick r:id="rId10"/>
              </a:rPr>
              <a:t>arXiv:2203.08208</a:t>
            </a:r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Hadron Spectroscopy with Lattice QCD, </a:t>
            </a:r>
            <a:r>
              <a:rPr lang="en-US" sz="2000" dirty="0"/>
              <a:t>J. </a:t>
            </a:r>
            <a:r>
              <a:rPr lang="en-US" sz="2000" dirty="0" err="1"/>
              <a:t>Bulava</a:t>
            </a:r>
            <a:r>
              <a:rPr lang="en-US" sz="2000" dirty="0"/>
              <a:t> et al., </a:t>
            </a:r>
            <a:r>
              <a:rPr lang="en-US" sz="2000" dirty="0">
                <a:hlinkClick r:id="rId11"/>
              </a:rPr>
              <a:t>arXiv:2203.03230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CF08F-C148-02BE-AAF1-BA1E2225F8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35B39-9CC7-69B2-B9F5-458209CA0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9E9D97-3727-426C-A471-261269F6CB3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838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AD57-F477-63BC-1E9E-097C5C7D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RF7 Summary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FEF9-0EDF-7395-EF96-E4595629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762000"/>
            <a:ext cx="6197600" cy="5943600"/>
          </a:xfrm>
        </p:spPr>
        <p:txBody>
          <a:bodyPr/>
          <a:lstStyle/>
          <a:p>
            <a:r>
              <a:rPr lang="en-US" dirty="0"/>
              <a:t>Drafted by R.L. and T.S. with input from the submitted white papers and their editors</a:t>
            </a:r>
          </a:p>
          <a:p>
            <a:r>
              <a:rPr lang="en-US" dirty="0"/>
              <a:t>Feedback from the RF7 community at the RPF Cincinnati meeting (May 18, 2022)</a:t>
            </a:r>
          </a:p>
          <a:p>
            <a:r>
              <a:rPr lang="en-US" dirty="0"/>
              <a:t>The improved </a:t>
            </a:r>
            <a:r>
              <a:rPr lang="en-US" dirty="0">
                <a:hlinkClick r:id="rId2"/>
              </a:rPr>
              <a:t>draft</a:t>
            </a:r>
            <a:r>
              <a:rPr lang="en-US" dirty="0"/>
              <a:t> circulated to the RF7 mailing list on July 11. </a:t>
            </a:r>
          </a:p>
          <a:p>
            <a:r>
              <a:rPr lang="en-US" dirty="0"/>
              <a:t>We are accepting comments until the end of the Seattle meeting (July 26, 2022)</a:t>
            </a:r>
          </a:p>
          <a:p>
            <a:r>
              <a:rPr lang="en-US" dirty="0"/>
              <a:t>We expect to submit it to </a:t>
            </a:r>
            <a:r>
              <a:rPr lang="en-US" dirty="0" err="1"/>
              <a:t>arXiv</a:t>
            </a:r>
            <a:r>
              <a:rPr lang="en-US" dirty="0"/>
              <a:t> by early August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5EAF7-3F67-8B36-DD51-057945622B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A61DE-A3EF-89E4-832C-A76D17D35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9E9D97-3727-426C-A471-261269F6CB3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EA0E2A-DAC8-3F58-842C-35B2E239F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60208"/>
            <a:ext cx="50006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9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665C-AE8D-46CA-96B4-B50BB22E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Today session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12C9-3A25-9521-B389-07C35A566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0" y="1481136"/>
            <a:ext cx="4629149" cy="4468665"/>
          </a:xfrm>
        </p:spPr>
        <p:txBody>
          <a:bodyPr/>
          <a:lstStyle/>
          <a:p>
            <a:r>
              <a:rPr lang="en-US" sz="2400" dirty="0"/>
              <a:t>Short review presentations (10 + 2 min) by the representatives of the major stakeholders  </a:t>
            </a:r>
          </a:p>
          <a:p>
            <a:r>
              <a:rPr lang="en-US" sz="2400" dirty="0"/>
              <a:t>Please stick to your allocated time!</a:t>
            </a:r>
          </a:p>
          <a:p>
            <a:r>
              <a:rPr lang="en-US" sz="2400" dirty="0"/>
              <a:t>More of discussion opportunities at the Friday joint session with EF 10am-12pm, MGH, Rm 248 (no talks scheduled!)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76AC-C321-C0F4-D7C1-91C03872A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Snowmass Seattle Meeting, July 20, 2022 (Summary of RF7 activities) T. Skwarnicki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83309-017F-2D9D-255F-0512C0904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9E9D97-3727-426C-A471-261269F6CB3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789E87-04AA-DF4B-98C2-61F35E58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08199"/>
            <a:ext cx="70294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13618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-landscap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minimal-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inimal-landscap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-landscap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-landscap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-landscap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-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-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-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warnicki.potm" id="{8F83530A-91C2-4A3C-8AF1-C260C8DC8DF7}" vid="{831ABFDF-A975-4AF8-AA31-63E7ED370DB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Skwarnicki</Template>
  <TotalTime>184106</TotalTime>
  <Words>1012</Words>
  <Application>Microsoft Office PowerPoint</Application>
  <PresentationFormat>Widescreen</PresentationFormat>
  <Paragraphs>106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Symbol</vt:lpstr>
      <vt:lpstr>Arial</vt:lpstr>
      <vt:lpstr>Cambria Math</vt:lpstr>
      <vt:lpstr>Times</vt:lpstr>
      <vt:lpstr>minimal-landscape</vt:lpstr>
      <vt:lpstr>RF7: Hadron Spectroscopy Welcome and Summary of RF7 activities</vt:lpstr>
      <vt:lpstr>Hadron Spectroscopy is in crisis</vt:lpstr>
      <vt:lpstr>It is time to stop pretending that we understand hadrons</vt:lpstr>
      <vt:lpstr>Summary of RF7 activities – topical group structure</vt:lpstr>
      <vt:lpstr>Summary of RF7 activities - meetings </vt:lpstr>
      <vt:lpstr>RF7 White Papers</vt:lpstr>
      <vt:lpstr>RF7 Summary Report</vt:lpstr>
      <vt:lpstr>Today session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RF7 activities: Snowmass, Seattle 2022</dc:title>
  <dc:creator>tskwarni@syr.edu</dc:creator>
  <cp:lastModifiedBy>Tomasz Skwarnicki</cp:lastModifiedBy>
  <cp:revision>3576</cp:revision>
  <cp:lastPrinted>2020-07-26T20:40:09Z</cp:lastPrinted>
  <dcterms:created xsi:type="dcterms:W3CDTF">2005-09-01T19:41:52Z</dcterms:created>
  <dcterms:modified xsi:type="dcterms:W3CDTF">2022-07-20T16:04:34Z</dcterms:modified>
</cp:coreProperties>
</file>