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4" r:id="rId1"/>
    <p:sldMasterId id="2147483665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5143500" type="screen16x9"/>
  <p:notesSz cx="9144000" cy="6858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Helvetica Neue" panose="02000503000000020004" pitchFamily="2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50C90DF-A177-4F22-B312-4B2CFF911B6C}">
  <a:tblStyle styleId="{150C90DF-A177-4F22-B312-4B2CFF911B6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74"/>
  </p:normalViewPr>
  <p:slideViewPr>
    <p:cSldViewPr snapToGrid="0">
      <p:cViewPr varScale="1">
        <p:scale>
          <a:sx n="165" d="100"/>
          <a:sy n="165" d="100"/>
        </p:scale>
        <p:origin x="36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13e666826af_1_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g13e666826af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13ebe98d7d6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13ebe98d7d6_0_1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13ebe98d7d6_0_4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13ebe98d7d6_0_44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136ce02ca13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136ce02ca13_0_1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136c487f7cd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136c487f7cd_0_5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13ebe98d7d6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13ebe98d7d6_0_3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13ec900569c_6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13ec900569c_6_8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13ec900569c_6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13ec900569c_6_1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3" name="Google Shape;12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1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3ebe98d7d6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3ebe98d7d6_0_1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3ebe98d7d6_0_243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9" name="Google Shape;169;g13ebe98d7d6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857250"/>
            <a:ext cx="7315200" cy="2314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3ebe98d7d6_0_319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8" name="Google Shape;238;g13ebe98d7d6_0_3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857250"/>
            <a:ext cx="7315200" cy="2314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13ec900569c_6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13ec900569c_6_2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13e666826af_1_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g13e666826a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0" y="165591"/>
            <a:ext cx="9144000" cy="493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216568" y="658730"/>
            <a:ext cx="8686800" cy="4199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marL="1371600" lvl="2" indent="-33146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7872551" y="488289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6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88" name="Google Shape;88;p16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•"/>
              <a:defRPr/>
            </a:lvl2pPr>
            <a:lvl3pPr marL="1371600" lvl="2" indent="-305752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215"/>
              <a:buChar char="•"/>
              <a:defRPr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Char char="•"/>
              <a:defRPr/>
            </a:lvl4pPr>
            <a:lvl5pPr marL="2286000" lvl="4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1050"/>
              <a:buChar char="•"/>
              <a:defRPr/>
            </a:lvl5pPr>
            <a:lvl6pPr marL="2743200" lvl="5" indent="-290512" algn="l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SzPts val="975"/>
              <a:buChar char="•"/>
              <a:defRPr/>
            </a:lvl6pPr>
            <a:lvl7pPr marL="3200400" lvl="6" indent="-290512" algn="l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SzPts val="975"/>
              <a:buChar char="•"/>
              <a:defRPr/>
            </a:lvl7pPr>
            <a:lvl8pPr marL="3657600" lvl="7" indent="-290512" algn="l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SzPts val="975"/>
              <a:buChar char="•"/>
              <a:defRPr/>
            </a:lvl8pPr>
            <a:lvl9pPr marL="4114800" lvl="8" indent="-290512" algn="l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SzPts val="975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0" y="165591"/>
            <a:ext cx="9144000" cy="493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7620000" y="488289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0" y="165591"/>
            <a:ext cx="9144000" cy="493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7620000" y="488289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>
            <a:spLocks noGrp="1"/>
          </p:cNvSpPr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0" y="165591"/>
            <a:ext cx="9144000" cy="493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16568" y="658730"/>
            <a:ext cx="8686800" cy="4199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956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5752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215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0512" algn="l" rtl="0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0512" algn="l" rtl="0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0512" algn="l" rtl="0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0512" algn="l" rtl="0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>
            <a:off x="0" y="4869180"/>
            <a:ext cx="9144000" cy="27432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7620000" y="488289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" name="Google Shape;10;p1"/>
          <p:cNvSpPr/>
          <p:nvPr/>
        </p:nvSpPr>
        <p:spPr>
          <a:xfrm>
            <a:off x="2622375" y="4882900"/>
            <a:ext cx="4583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i="1"/>
              <a:t>Large Experiments Panel</a:t>
            </a:r>
            <a:r>
              <a:rPr lang="en-US"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@CSS, Seattle, July 2</a:t>
            </a:r>
            <a:r>
              <a:rPr lang="en-US" sz="1200" i="1"/>
              <a:t>6</a:t>
            </a:r>
            <a:r>
              <a:rPr lang="en-US"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2022</a:t>
            </a:r>
            <a:endParaRPr sz="12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nowmass21.org/energy/star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fnal.gov/event/54953/sessions/20614/attachments/156153/205983/ITFreportDRAFT-July19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/>
          <p:nvPr/>
        </p:nvSpPr>
        <p:spPr>
          <a:xfrm>
            <a:off x="662940" y="1167453"/>
            <a:ext cx="7848600" cy="144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50"/>
              <a:buFont typeface="Arial"/>
              <a:buNone/>
            </a:pPr>
            <a:r>
              <a:rPr lang="en-US" sz="40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Energy Frontier </a:t>
            </a:r>
            <a:endParaRPr sz="4000">
              <a:solidFill>
                <a:srgbClr val="C00000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50"/>
              <a:buFont typeface="Arial"/>
              <a:buNone/>
            </a:pPr>
            <a:r>
              <a:rPr lang="en-US" sz="4000">
                <a:solidFill>
                  <a:srgbClr val="C00000"/>
                </a:solidFill>
              </a:rPr>
              <a:t>Large Experiments</a:t>
            </a:r>
            <a:br>
              <a:rPr lang="en-US" sz="40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3050" b="0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9"/>
          <p:cNvSpPr txBox="1"/>
          <p:nvPr/>
        </p:nvSpPr>
        <p:spPr>
          <a:xfrm>
            <a:off x="662939" y="2594479"/>
            <a:ext cx="8189400" cy="6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Arial"/>
              <a:buNone/>
            </a:pPr>
            <a:r>
              <a:rPr lang="en-US" sz="1800" b="1" i="0" u="none" strike="noStrike" cap="none">
                <a:solidFill>
                  <a:srgbClr val="57576E"/>
                </a:solidFill>
                <a:latin typeface="Arial"/>
                <a:ea typeface="Arial"/>
                <a:cs typeface="Arial"/>
                <a:sym typeface="Arial"/>
              </a:rPr>
              <a:t>Snowmass Community Summer Study (CSS)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Arial"/>
              <a:buNone/>
            </a:pPr>
            <a:r>
              <a:rPr lang="en-US" sz="1800" b="0" i="1" u="none" strike="noStrike" cap="none">
                <a:solidFill>
                  <a:srgbClr val="57576E"/>
                </a:solidFill>
                <a:latin typeface="Arial"/>
                <a:ea typeface="Arial"/>
                <a:cs typeface="Arial"/>
                <a:sym typeface="Arial"/>
              </a:rPr>
              <a:t>Seattle, July 17-26, 2022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0" name="Google Shape;110;p19"/>
          <p:cNvCxnSpPr/>
          <p:nvPr/>
        </p:nvCxnSpPr>
        <p:spPr>
          <a:xfrm>
            <a:off x="662939" y="2430379"/>
            <a:ext cx="7848601" cy="0"/>
          </a:xfrm>
          <a:prstGeom prst="straightConnector1">
            <a:avLst/>
          </a:prstGeom>
          <a:noFill/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1" name="Google Shape;111;p19"/>
          <p:cNvSpPr txBox="1"/>
          <p:nvPr/>
        </p:nvSpPr>
        <p:spPr>
          <a:xfrm>
            <a:off x="73000" y="3310225"/>
            <a:ext cx="8966400" cy="7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Arial"/>
              <a:buNone/>
            </a:pPr>
            <a:r>
              <a:rPr lang="en-US" sz="2000" b="0" i="0" u="none" strike="noStrike" cap="none">
                <a:solidFill>
                  <a:srgbClr val="0076A1"/>
                </a:solidFill>
                <a:latin typeface="Arial"/>
                <a:ea typeface="Arial"/>
                <a:cs typeface="Arial"/>
                <a:sym typeface="Arial"/>
              </a:rPr>
              <a:t>Laura Reina (FSU), </a:t>
            </a:r>
            <a:r>
              <a:rPr lang="en-US" sz="2000" b="0" i="0" u="sng" strike="noStrike" cap="none">
                <a:solidFill>
                  <a:srgbClr val="0076A1"/>
                </a:solidFill>
                <a:latin typeface="Arial"/>
                <a:ea typeface="Arial"/>
                <a:cs typeface="Arial"/>
                <a:sym typeface="Arial"/>
              </a:rPr>
              <a:t>Meenakshi Narain (Brown U.)</a:t>
            </a:r>
            <a:r>
              <a:rPr lang="en-US" sz="2000" b="0" i="0" u="none" strike="noStrike" cap="none">
                <a:solidFill>
                  <a:srgbClr val="0076A1"/>
                </a:solidFill>
                <a:latin typeface="Arial"/>
                <a:ea typeface="Arial"/>
                <a:cs typeface="Arial"/>
                <a:sym typeface="Arial"/>
              </a:rPr>
              <a:t>, Alessandro Tricoli (BNL)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Arial"/>
              <a:buNone/>
            </a:pPr>
            <a:endParaRPr sz="2000" b="0" i="0" u="none" strike="noStrike" cap="none">
              <a:solidFill>
                <a:srgbClr val="0076A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9"/>
          <p:cNvSpPr txBox="1">
            <a:spLocks noGrp="1"/>
          </p:cNvSpPr>
          <p:nvPr>
            <p:ph type="sldNum" idx="12"/>
          </p:nvPr>
        </p:nvSpPr>
        <p:spPr>
          <a:xfrm>
            <a:off x="7872551" y="4882896"/>
            <a:ext cx="10668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113" name="Google Shape;113;p19"/>
          <p:cNvSpPr txBox="1"/>
          <p:nvPr/>
        </p:nvSpPr>
        <p:spPr>
          <a:xfrm>
            <a:off x="2199875" y="3863875"/>
            <a:ext cx="5175000" cy="415500"/>
          </a:xfrm>
          <a:prstGeom prst="rect">
            <a:avLst/>
          </a:prstGeom>
          <a:solidFill>
            <a:srgbClr val="E7E5B9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Snowmass EF wiki: </a:t>
            </a:r>
            <a:r>
              <a:rPr lang="en-US" sz="1500" b="0" i="0" u="sng" strike="noStrike" cap="none">
                <a:solidFill>
                  <a:srgbClr val="0097A7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https://snowmass21.org/energy/start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8"/>
          <p:cNvSpPr txBox="1">
            <a:spLocks noGrp="1"/>
          </p:cNvSpPr>
          <p:nvPr>
            <p:ph type="title"/>
          </p:nvPr>
        </p:nvSpPr>
        <p:spPr>
          <a:xfrm>
            <a:off x="0" y="124193"/>
            <a:ext cx="6858000" cy="3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Calibri"/>
              <a:buNone/>
            </a:pPr>
            <a:r>
              <a:rPr lang="en-US"/>
              <a:t>Medium Project Scale R&amp;D requests</a:t>
            </a:r>
            <a:endParaRPr/>
          </a:p>
        </p:txBody>
      </p:sp>
      <p:graphicFrame>
        <p:nvGraphicFramePr>
          <p:cNvPr id="307" name="Google Shape;307;p28"/>
          <p:cNvGraphicFramePr/>
          <p:nvPr/>
        </p:nvGraphicFramePr>
        <p:xfrm>
          <a:off x="226808" y="913629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{150C90DF-A177-4F22-B312-4B2CFF911B6C}</a:tableStyleId>
              </a:tblPr>
              <a:tblGrid>
                <a:gridCol w="1395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1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2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6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7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Project</a:t>
                      </a:r>
                      <a:endParaRPr sz="110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R&amp;D Start date (yr)</a:t>
                      </a:r>
                      <a:endParaRPr sz="110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R&amp;D End 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Date (yr)</a:t>
                      </a:r>
                      <a:endParaRPr sz="110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R&amp;D cost</a:t>
                      </a:r>
                      <a:endParaRPr sz="11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 M$</a:t>
                      </a:r>
                      <a:endParaRPr sz="1100"/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7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Higgs Factory detector R&amp;D</a:t>
                      </a:r>
                      <a:endParaRPr sz="140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now</a:t>
                      </a:r>
                      <a:endParaRPr sz="140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2035</a:t>
                      </a:r>
                      <a:endParaRPr sz="140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~100-150</a:t>
                      </a:r>
                      <a:endParaRPr sz="1400"/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7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CCC higgs factory</a:t>
                      </a:r>
                      <a:endParaRPr sz="110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2024</a:t>
                      </a:r>
                      <a:endParaRPr sz="110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2028</a:t>
                      </a:r>
                      <a:endParaRPr sz="110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~100</a:t>
                      </a:r>
                      <a:endParaRPr sz="1100"/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7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CCC High Energy</a:t>
                      </a:r>
                      <a:endParaRPr sz="110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2045</a:t>
                      </a:r>
                      <a:endParaRPr sz="110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2050</a:t>
                      </a:r>
                      <a:endParaRPr sz="110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~200</a:t>
                      </a:r>
                      <a:endParaRPr sz="1100"/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7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Muon Collider 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(1-3 TeV)</a:t>
                      </a:r>
                      <a:endParaRPr sz="110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now</a:t>
                      </a:r>
                      <a:endParaRPr sz="110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2040</a:t>
                      </a:r>
                      <a:endParaRPr sz="110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~300</a:t>
                      </a:r>
                      <a:endParaRPr sz="1400"/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7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Muon Collider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(10 TeV)</a:t>
                      </a:r>
                      <a:endParaRPr sz="110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2040</a:t>
                      </a:r>
                      <a:endParaRPr sz="110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2047</a:t>
                      </a:r>
                      <a:endParaRPr sz="110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~200</a:t>
                      </a:r>
                      <a:endParaRPr sz="1100"/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08" name="Google Shape;308;p28"/>
          <p:cNvSpPr txBox="1"/>
          <p:nvPr/>
        </p:nvSpPr>
        <p:spPr>
          <a:xfrm>
            <a:off x="5974146" y="1260633"/>
            <a:ext cx="2709000" cy="28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Estimated US Contributions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spirit of Snowmass numbers are very preliminary.  They give an approximate scale.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Need to be vetted further.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Accelerator &amp; Detector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R&amp;D Needs</a:t>
            </a:r>
            <a:endParaRPr sz="7400"/>
          </a:p>
        </p:txBody>
      </p:sp>
      <p:sp>
        <p:nvSpPr>
          <p:cNvPr id="314" name="Google Shape;314;p2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9"/>
          <p:cNvSpPr txBox="1">
            <a:spLocks noGrp="1"/>
          </p:cNvSpPr>
          <p:nvPr>
            <p:ph type="sldNum" idx="12"/>
          </p:nvPr>
        </p:nvSpPr>
        <p:spPr>
          <a:xfrm>
            <a:off x="8472458" y="4815617"/>
            <a:ext cx="548700" cy="39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0"/>
          <p:cNvSpPr txBox="1">
            <a:spLocks noGrp="1"/>
          </p:cNvSpPr>
          <p:nvPr>
            <p:ph type="title"/>
          </p:nvPr>
        </p:nvSpPr>
        <p:spPr>
          <a:xfrm>
            <a:off x="311700" y="172650"/>
            <a:ext cx="8520600" cy="572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Higgs Factories				  Multi-TeV Machines</a:t>
            </a:r>
            <a:endParaRPr/>
          </a:p>
        </p:txBody>
      </p:sp>
      <p:sp>
        <p:nvSpPr>
          <p:cNvPr id="321" name="Google Shape;321;p30"/>
          <p:cNvSpPr txBox="1">
            <a:spLocks noGrp="1"/>
          </p:cNvSpPr>
          <p:nvPr>
            <p:ph type="body" idx="1"/>
          </p:nvPr>
        </p:nvSpPr>
        <p:spPr>
          <a:xfrm>
            <a:off x="311700" y="787350"/>
            <a:ext cx="4608900" cy="3727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600" b="1"/>
              <a:t>Support a fast-start for construction of an e+e- Higgs Factory</a:t>
            </a:r>
            <a:endParaRPr sz="1600" b="1"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38761D"/>
                </a:solidFill>
              </a:rPr>
              <a:t>Viability of Facilities</a:t>
            </a:r>
            <a:r>
              <a:rPr lang="en-US" sz="1500"/>
              <a:t> and </a:t>
            </a:r>
            <a:r>
              <a:rPr lang="en-US" sz="1500">
                <a:solidFill>
                  <a:srgbClr val="9900FF"/>
                </a:solidFill>
              </a:rPr>
              <a:t>Challenges</a:t>
            </a:r>
            <a:r>
              <a:rPr lang="en-US" sz="1500"/>
              <a:t> (from AF) </a:t>
            </a:r>
            <a:endParaRPr sz="1500"/>
          </a:p>
          <a:p>
            <a:pPr marL="457200" lvl="0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●"/>
            </a:pPr>
            <a:r>
              <a:rPr lang="en-US" sz="1400"/>
              <a:t>ILC: 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400"/>
              <a:buChar char="○"/>
            </a:pPr>
            <a:r>
              <a:rPr lang="en-US" sz="1400">
                <a:solidFill>
                  <a:srgbClr val="38761D"/>
                </a:solidFill>
              </a:rPr>
              <a:t>Ready to go, polarization</a:t>
            </a:r>
            <a:endParaRPr sz="1400">
              <a:solidFill>
                <a:srgbClr val="38761D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1400"/>
              <a:buChar char="○"/>
            </a:pPr>
            <a:r>
              <a:rPr lang="en-US" sz="1400">
                <a:solidFill>
                  <a:srgbClr val="9900FF"/>
                </a:solidFill>
              </a:rPr>
              <a:t>Long, e+ source, </a:t>
            </a:r>
            <a:endParaRPr sz="1400">
              <a:solidFill>
                <a:srgbClr val="9900FF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sz="1400"/>
              <a:t>consider CCC technology for upgrades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1400"/>
              <a:t>FCCee &amp; CEPC :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400"/>
              <a:buChar char="○"/>
            </a:pPr>
            <a:r>
              <a:rPr lang="en-US" sz="1400">
                <a:solidFill>
                  <a:srgbClr val="38761D"/>
                </a:solidFill>
              </a:rPr>
              <a:t>Ongoing feasibility study </a:t>
            </a:r>
            <a:endParaRPr sz="1400">
              <a:solidFill>
                <a:srgbClr val="38761D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1400"/>
              <a:buChar char="○"/>
            </a:pPr>
            <a:r>
              <a:rPr lang="en-US" sz="1400">
                <a:solidFill>
                  <a:srgbClr val="9900FF"/>
                </a:solidFill>
              </a:rPr>
              <a:t>Longest, $$, power consumption</a:t>
            </a:r>
            <a:endParaRPr sz="1400">
              <a:solidFill>
                <a:srgbClr val="9900FF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1400"/>
              <a:t>CLIC: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400"/>
              <a:buChar char="○"/>
            </a:pPr>
            <a:r>
              <a:rPr lang="en-US" sz="1400">
                <a:solidFill>
                  <a:srgbClr val="38761D"/>
                </a:solidFill>
              </a:rPr>
              <a:t>Lowest power needs, shortest</a:t>
            </a:r>
            <a:endParaRPr sz="1400">
              <a:solidFill>
                <a:srgbClr val="38761D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1400"/>
              <a:buChar char="○"/>
            </a:pPr>
            <a:r>
              <a:rPr lang="en-US" sz="1400">
                <a:solidFill>
                  <a:srgbClr val="9900FF"/>
                </a:solidFill>
              </a:rPr>
              <a:t>2-beams (or klystrons?), tolerances </a:t>
            </a:r>
            <a:endParaRPr sz="1400">
              <a:solidFill>
                <a:srgbClr val="9900FF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1400"/>
              <a:t>Cool Copper Collider or HELEN: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sz="1400" b="1"/>
              <a:t>new proposals from Snowmass</a:t>
            </a:r>
            <a:endParaRPr sz="1400" b="1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400"/>
              <a:buChar char="○"/>
            </a:pPr>
            <a:r>
              <a:rPr lang="en-US" sz="1400">
                <a:solidFill>
                  <a:srgbClr val="38761D"/>
                </a:solidFill>
              </a:rPr>
              <a:t>lower cost option to ILC/CLIC</a:t>
            </a:r>
            <a:endParaRPr sz="1400">
              <a:solidFill>
                <a:srgbClr val="38761D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1400"/>
              <a:buChar char="○"/>
            </a:pPr>
            <a:r>
              <a:rPr lang="en-US" sz="1400">
                <a:solidFill>
                  <a:srgbClr val="9900FF"/>
                </a:solidFill>
              </a:rPr>
              <a:t>large gradients at least 70MV/m (HELEN)  CCC capability up to 120-155 MV/m </a:t>
            </a:r>
            <a:endParaRPr sz="1400">
              <a:solidFill>
                <a:srgbClr val="9900FF"/>
              </a:solidFill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sz="1700"/>
          </a:p>
          <a:p>
            <a:pPr marL="45720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22" name="Google Shape;322;p30"/>
          <p:cNvSpPr txBox="1">
            <a:spLocks noGrp="1"/>
          </p:cNvSpPr>
          <p:nvPr>
            <p:ph type="sldNum" idx="12"/>
          </p:nvPr>
        </p:nvSpPr>
        <p:spPr>
          <a:xfrm>
            <a:off x="8472458" y="4815617"/>
            <a:ext cx="548700" cy="39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323" name="Google Shape;323;p30"/>
          <p:cNvSpPr txBox="1">
            <a:spLocks noGrp="1"/>
          </p:cNvSpPr>
          <p:nvPr>
            <p:ph type="body" idx="1"/>
          </p:nvPr>
        </p:nvSpPr>
        <p:spPr>
          <a:xfrm>
            <a:off x="4572000" y="771475"/>
            <a:ext cx="4449300" cy="3727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600" b="1"/>
              <a:t>Support for R&amp;D for EF multi-TeV colliders</a:t>
            </a:r>
            <a:endParaRPr sz="1600" b="1"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38761D"/>
                </a:solidFill>
              </a:rPr>
              <a:t>Viability of Facilities</a:t>
            </a:r>
            <a:r>
              <a:rPr lang="en-US" sz="1600"/>
              <a:t> and </a:t>
            </a:r>
            <a:r>
              <a:rPr lang="en-US" sz="1600">
                <a:solidFill>
                  <a:srgbClr val="9900FF"/>
                </a:solidFill>
              </a:rPr>
              <a:t>Challenges</a:t>
            </a:r>
            <a:r>
              <a:rPr lang="en-US" sz="1600"/>
              <a:t> (from AF)</a:t>
            </a:r>
            <a:endParaRPr sz="1600"/>
          </a:p>
          <a:p>
            <a:pPr marL="457200" lvl="0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●"/>
            </a:pPr>
            <a:r>
              <a:rPr lang="en-US" sz="1400"/>
              <a:t>CLIC-3 TeV :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400"/>
              <a:buChar char="○"/>
            </a:pPr>
            <a:r>
              <a:rPr lang="en-US" sz="1400">
                <a:solidFill>
                  <a:srgbClr val="38761D"/>
                </a:solidFill>
              </a:rPr>
              <a:t>Established CDR, demo facilities</a:t>
            </a:r>
            <a:endParaRPr sz="1400">
              <a:solidFill>
                <a:srgbClr val="38761D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1400"/>
              <a:buChar char="○"/>
            </a:pPr>
            <a:r>
              <a:rPr lang="en-US" sz="1400">
                <a:solidFill>
                  <a:srgbClr val="9900FF"/>
                </a:solidFill>
              </a:rPr>
              <a:t>Long, $$$, huge power consumption</a:t>
            </a:r>
            <a:endParaRPr sz="1400">
              <a:solidFill>
                <a:srgbClr val="9900FF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1400"/>
              <a:t>FCChh-100 TeV: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400"/>
              <a:buChar char="○"/>
            </a:pPr>
            <a:r>
              <a:rPr lang="en-US" sz="1400">
                <a:solidFill>
                  <a:srgbClr val="38761D"/>
                </a:solidFill>
              </a:rPr>
              <a:t>Re-use FCCee tunnel, high-L, LHC exp.</a:t>
            </a:r>
            <a:endParaRPr sz="1400">
              <a:solidFill>
                <a:srgbClr val="38761D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sz="1400"/>
              <a:t>2</a:t>
            </a:r>
            <a:r>
              <a:rPr lang="en-US" sz="1400">
                <a:solidFill>
                  <a:srgbClr val="9900FF"/>
                </a:solidFill>
              </a:rPr>
              <a:t>0(?) yrs for 16 T magnets, $$$, power</a:t>
            </a:r>
            <a:endParaRPr sz="1400">
              <a:solidFill>
                <a:srgbClr val="9900FF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1400"/>
              <a:t>SPPC-125 TeV: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400"/>
              <a:buChar char="○"/>
            </a:pPr>
            <a:r>
              <a:rPr lang="en-US" sz="1400">
                <a:solidFill>
                  <a:srgbClr val="38761D"/>
                </a:solidFill>
              </a:rPr>
              <a:t>Re-use CepC tunnel, ep 0.12+62.5 TeV </a:t>
            </a:r>
            <a:endParaRPr sz="1400">
              <a:solidFill>
                <a:srgbClr val="38761D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1400"/>
              <a:buChar char="○"/>
            </a:pPr>
            <a:r>
              <a:rPr lang="en-US" sz="1400">
                <a:solidFill>
                  <a:srgbClr val="9900FF"/>
                </a:solidFill>
              </a:rPr>
              <a:t>(N) yrs for 20 T magnets, $$$, power</a:t>
            </a:r>
            <a:endParaRPr sz="1400">
              <a:solidFill>
                <a:srgbClr val="9900FF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1400"/>
              <a:t>Muon Collider-10(14) TeV: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400"/>
              <a:buChar char="○"/>
            </a:pPr>
            <a:r>
              <a:rPr lang="en-US" sz="1400">
                <a:solidFill>
                  <a:srgbClr val="38761D"/>
                </a:solidFill>
              </a:rPr>
              <a:t>Potentially lowest cost, best Lumi/TWh </a:t>
            </a:r>
            <a:endParaRPr sz="1400">
              <a:solidFill>
                <a:srgbClr val="38761D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1400"/>
              <a:buChar char="○"/>
            </a:pPr>
            <a:r>
              <a:rPr lang="en-US" sz="1400">
                <a:solidFill>
                  <a:srgbClr val="9900FF"/>
                </a:solidFill>
              </a:rPr>
              <a:t>6D cooling R ,  D on many subsystems</a:t>
            </a:r>
            <a:endParaRPr sz="1400">
              <a:solidFill>
                <a:srgbClr val="9900FF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30"/>
          <p:cNvSpPr txBox="1"/>
          <p:nvPr/>
        </p:nvSpPr>
        <p:spPr>
          <a:xfrm>
            <a:off x="3354850" y="222475"/>
            <a:ext cx="5125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1"/>
          <p:cNvSpPr txBox="1">
            <a:spLocks noGrp="1"/>
          </p:cNvSpPr>
          <p:nvPr>
            <p:ph type="title"/>
          </p:nvPr>
        </p:nvSpPr>
        <p:spPr>
          <a:xfrm>
            <a:off x="0" y="165591"/>
            <a:ext cx="9144000" cy="493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Detector R&amp;D Needs </a:t>
            </a:r>
            <a:endParaRPr/>
          </a:p>
        </p:txBody>
      </p:sp>
      <p:sp>
        <p:nvSpPr>
          <p:cNvPr id="330" name="Google Shape;330;p31"/>
          <p:cNvSpPr txBox="1">
            <a:spLocks noGrp="1"/>
          </p:cNvSpPr>
          <p:nvPr>
            <p:ph type="body" idx="1"/>
          </p:nvPr>
        </p:nvSpPr>
        <p:spPr>
          <a:xfrm>
            <a:off x="216568" y="658730"/>
            <a:ext cx="8686800" cy="419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Helvetica Neue"/>
                <a:ea typeface="Helvetica Neue"/>
                <a:cs typeface="Helvetica Neue"/>
                <a:sym typeface="Helvetica Neue"/>
              </a:rPr>
              <a:t>Preparation of a Technical Design for a Detector needs an R&amp;D program</a:t>
            </a:r>
            <a:endParaRPr sz="1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57175" lvl="0" indent="-35433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30"/>
              <a:buChar char="•"/>
            </a:pPr>
            <a:r>
              <a:rPr lang="en-US" sz="1900">
                <a:solidFill>
                  <a:srgbClr val="000000"/>
                </a:solidFill>
              </a:rPr>
              <a:t>Highly segmented detectors with good resolution were simulated to make the case for physics studies for Higgs Factories &amp; Multi-TeV Colliders.</a:t>
            </a:r>
            <a:r>
              <a:rPr lang="en-US" sz="1500">
                <a:solidFill>
                  <a:srgbClr val="000000"/>
                </a:solidFill>
              </a:rPr>
              <a:t> </a:t>
            </a:r>
            <a:endParaRPr sz="1500">
              <a:solidFill>
                <a:srgbClr val="000000"/>
              </a:solidFill>
            </a:endParaRPr>
          </a:p>
          <a:p>
            <a:pPr marL="257175" lvl="0" indent="-35433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30"/>
              <a:buChar char="•"/>
            </a:pPr>
            <a:r>
              <a:rPr lang="en-US" sz="2000" b="1">
                <a:solidFill>
                  <a:srgbClr val="000000"/>
                </a:solidFill>
              </a:rPr>
              <a:t>We do need complex/cutting-edge detectors to meet the ambitious physics goals!</a:t>
            </a:r>
            <a:r>
              <a:rPr lang="en-US" sz="2000" b="1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900">
                <a:latin typeface="Helvetica Neue"/>
                <a:ea typeface="Helvetica Neue"/>
                <a:cs typeface="Helvetica Neue"/>
                <a:sym typeface="Helvetica Neue"/>
              </a:rPr>
              <a:t>The needs extend beyond generic R&amp;D.</a:t>
            </a:r>
            <a:endParaRPr sz="1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642937" lvl="1" indent="-3302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-US" sz="1900">
                <a:latin typeface="Helvetica Neue"/>
                <a:ea typeface="Helvetica Neue"/>
                <a:cs typeface="Helvetica Neue"/>
                <a:sym typeface="Helvetica Neue"/>
              </a:rPr>
              <a:t>Address the specific detector challenges for e</a:t>
            </a:r>
            <a:r>
              <a:rPr lang="en-US" sz="1900" baseline="30000">
                <a:latin typeface="Helvetica Neue"/>
                <a:ea typeface="Helvetica Neue"/>
                <a:cs typeface="Helvetica Neue"/>
                <a:sym typeface="Helvetica Neue"/>
              </a:rPr>
              <a:t>+</a:t>
            </a:r>
            <a:r>
              <a:rPr lang="en-US" sz="1900"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r>
              <a:rPr lang="en-US" sz="1900" baseline="30000">
                <a:latin typeface="Helvetica Neue"/>
                <a:ea typeface="Helvetica Neue"/>
                <a:cs typeface="Helvetica Neue"/>
                <a:sym typeface="Helvetica Neue"/>
              </a:rPr>
              <a:t>–</a:t>
            </a:r>
            <a:r>
              <a:rPr lang="en-US" sz="1900">
                <a:latin typeface="Helvetica Neue"/>
                <a:ea typeface="Helvetica Neue"/>
                <a:cs typeface="Helvetica Neue"/>
                <a:sym typeface="Helvetica Neue"/>
              </a:rPr>
              <a:t> colliders. </a:t>
            </a:r>
            <a:endParaRPr sz="1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lvl="0" indent="-3365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b="1">
                <a:latin typeface="Helvetica Neue"/>
                <a:ea typeface="Helvetica Neue"/>
                <a:cs typeface="Helvetica Neue"/>
                <a:sym typeface="Helvetica Neue"/>
              </a:rPr>
              <a:t>Such a program needs to start now </a:t>
            </a:r>
            <a:endParaRPr sz="2000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642937" lvl="1" indent="-3302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-US" sz="1900">
                <a:latin typeface="Helvetica Neue"/>
                <a:ea typeface="Helvetica Neue"/>
                <a:cs typeface="Helvetica Neue"/>
                <a:sym typeface="Helvetica Neue"/>
              </a:rPr>
              <a:t>to explore the technology to build a full-scale e</a:t>
            </a:r>
            <a:r>
              <a:rPr lang="en-US" sz="1900" baseline="30000">
                <a:latin typeface="Helvetica Neue"/>
                <a:ea typeface="Helvetica Neue"/>
                <a:cs typeface="Helvetica Neue"/>
                <a:sym typeface="Helvetica Neue"/>
              </a:rPr>
              <a:t>+</a:t>
            </a:r>
            <a:r>
              <a:rPr lang="en-US" sz="1900"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r>
              <a:rPr lang="en-US" sz="1900" baseline="30000">
                <a:latin typeface="Helvetica Neue"/>
                <a:ea typeface="Helvetica Neue"/>
                <a:cs typeface="Helvetica Neue"/>
                <a:sym typeface="Helvetica Neue"/>
              </a:rPr>
              <a:t>– </a:t>
            </a:r>
            <a:r>
              <a:rPr lang="en-US" sz="1900">
                <a:latin typeface="Helvetica Neue"/>
                <a:ea typeface="Helvetica Neue"/>
                <a:cs typeface="Helvetica Neue"/>
                <a:sym typeface="Helvetica Neue"/>
              </a:rPr>
              <a:t>collider detector </a:t>
            </a:r>
            <a:endParaRPr sz="1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642937" lvl="1" indent="-330200" algn="l" rtl="0">
              <a:spcBef>
                <a:spcPts val="420"/>
              </a:spcBef>
              <a:spcAft>
                <a:spcPts val="0"/>
              </a:spcAft>
              <a:buClr>
                <a:srgbClr val="FF0000"/>
              </a:buClr>
              <a:buSzPts val="1900"/>
              <a:buFont typeface="Helvetica Neue"/>
              <a:buChar char="•"/>
            </a:pPr>
            <a:r>
              <a:rPr lang="en-US" sz="1900">
                <a:latin typeface="Helvetica Neue"/>
                <a:ea typeface="Helvetica Neue"/>
                <a:cs typeface="Helvetica Neue"/>
                <a:sym typeface="Helvetica Neue"/>
              </a:rPr>
              <a:t>It takes about 10 years from CD0 to end of construction of a collider detector.</a:t>
            </a:r>
            <a:endParaRPr sz="1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642937" lvl="1" indent="-330200" algn="l" rtl="0">
              <a:spcBef>
                <a:spcPts val="420"/>
              </a:spcBef>
              <a:spcAft>
                <a:spcPts val="0"/>
              </a:spcAft>
              <a:buClr>
                <a:srgbClr val="FF0000"/>
              </a:buClr>
              <a:buSzPts val="1900"/>
              <a:buFont typeface="Helvetica Neue"/>
              <a:buChar char="•"/>
            </a:pPr>
            <a:r>
              <a:rPr lang="en-US" sz="1900" b="1">
                <a:latin typeface="Helvetica Neue"/>
                <a:ea typeface="Helvetica Neue"/>
                <a:cs typeface="Helvetica Neue"/>
                <a:sym typeface="Helvetica Neue"/>
              </a:rPr>
              <a:t>Thus investment in targeted detector R&amp;D for a Higgs Factory has to start soon</a:t>
            </a:r>
            <a:r>
              <a:rPr lang="en-US" sz="1900">
                <a:latin typeface="Helvetica Neue"/>
                <a:ea typeface="Helvetica Neue"/>
                <a:cs typeface="Helvetica Neue"/>
                <a:sym typeface="Helvetica Neue"/>
              </a:rPr>
              <a:t>!</a:t>
            </a:r>
            <a:endParaRPr sz="1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1" name="Google Shape;331;p31"/>
          <p:cNvSpPr txBox="1">
            <a:spLocks noGrp="1"/>
          </p:cNvSpPr>
          <p:nvPr>
            <p:ph type="sldNum" idx="12"/>
          </p:nvPr>
        </p:nvSpPr>
        <p:spPr>
          <a:xfrm>
            <a:off x="7872551" y="4882896"/>
            <a:ext cx="1066800" cy="246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2"/>
          <p:cNvSpPr txBox="1">
            <a:spLocks noGrp="1"/>
          </p:cNvSpPr>
          <p:nvPr>
            <p:ph type="title"/>
          </p:nvPr>
        </p:nvSpPr>
        <p:spPr>
          <a:xfrm>
            <a:off x="0" y="165591"/>
            <a:ext cx="9144000" cy="493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Detector R&amp;D Needs for Higgs Factory</a:t>
            </a:r>
            <a:endParaRPr/>
          </a:p>
        </p:txBody>
      </p:sp>
      <p:sp>
        <p:nvSpPr>
          <p:cNvPr id="337" name="Google Shape;337;p32"/>
          <p:cNvSpPr txBox="1">
            <a:spLocks noGrp="1"/>
          </p:cNvSpPr>
          <p:nvPr>
            <p:ph type="body" idx="1"/>
          </p:nvPr>
        </p:nvSpPr>
        <p:spPr>
          <a:xfrm>
            <a:off x="216568" y="658730"/>
            <a:ext cx="8686800" cy="419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Main features identified together with Instrumentation Frontier:</a:t>
            </a:r>
            <a:endParaRPr sz="2200"/>
          </a:p>
          <a:p>
            <a:pPr marL="914400" lvl="1" indent="-351155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930"/>
              <a:buChar char="•"/>
            </a:pPr>
            <a:r>
              <a:rPr lang="en-US" sz="1900"/>
              <a:t>Pixel tracker with lowest possible mass and possible radius</a:t>
            </a:r>
            <a:endParaRPr sz="1900"/>
          </a:p>
          <a:p>
            <a:pPr marL="914400" lvl="1" indent="-351155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930"/>
              <a:buChar char="•"/>
            </a:pPr>
            <a:r>
              <a:rPr lang="en-US" sz="1900">
                <a:solidFill>
                  <a:srgbClr val="0000FF"/>
                </a:solidFill>
              </a:rPr>
              <a:t>Low-mass outer tracker for excellent momentum resolution to high energies</a:t>
            </a:r>
            <a:endParaRPr sz="1900">
              <a:solidFill>
                <a:srgbClr val="0000FF"/>
              </a:solidFill>
            </a:endParaRPr>
          </a:p>
          <a:p>
            <a:pPr marL="914400" lvl="1" indent="-35115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30"/>
              <a:buChar char="•"/>
            </a:pPr>
            <a:r>
              <a:rPr lang="en-US" sz="1900"/>
              <a:t>A highly segmented calorimeter for particle flow</a:t>
            </a:r>
            <a:endParaRPr sz="1900"/>
          </a:p>
          <a:p>
            <a:pPr marL="914400" lvl="1" indent="-35115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30"/>
              <a:buChar char="•"/>
            </a:pPr>
            <a:r>
              <a:rPr lang="en-US" sz="1900"/>
              <a:t>A large superconducting solenoid enclosing calorimeter and tracker</a:t>
            </a:r>
            <a:endParaRPr sz="1900"/>
          </a:p>
          <a:p>
            <a:pPr marL="914400" lvl="1" indent="-35115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30"/>
              <a:buChar char="•"/>
            </a:pPr>
            <a:r>
              <a:rPr lang="en-US" sz="1900"/>
              <a:t>Muon chambers</a:t>
            </a:r>
            <a:endParaRPr sz="1900"/>
          </a:p>
          <a:p>
            <a:pPr marL="914400" lvl="1" indent="-35115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30"/>
              <a:buChar char="•"/>
            </a:pPr>
            <a:r>
              <a:rPr lang="en-US" sz="1900"/>
              <a:t>Triggerless readout</a:t>
            </a:r>
            <a:endParaRPr sz="2200"/>
          </a:p>
          <a:p>
            <a:pPr marL="914400" lvl="1" indent="-351155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930"/>
              <a:buChar char="•"/>
            </a:pPr>
            <a:r>
              <a:rPr lang="en-US" sz="1900">
                <a:solidFill>
                  <a:srgbClr val="0000FF"/>
                </a:solidFill>
              </a:rPr>
              <a:t>Timing detectors</a:t>
            </a:r>
            <a:endParaRPr sz="1900">
              <a:solidFill>
                <a:srgbClr val="0000FF"/>
              </a:solidFill>
            </a:endParaRPr>
          </a:p>
          <a:p>
            <a:pPr marL="914400" lvl="1" indent="-35115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30"/>
              <a:buChar char="•"/>
            </a:pPr>
            <a:r>
              <a:rPr lang="en-US" sz="1900"/>
              <a:t>Particle ID K/π/p separation</a:t>
            </a:r>
            <a:endParaRPr sz="1900"/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900"/>
              <a:buChar char="•"/>
            </a:pPr>
            <a:r>
              <a:rPr lang="en-US" sz="1900">
                <a:solidFill>
                  <a:srgbClr val="0000FF"/>
                </a:solidFill>
              </a:rPr>
              <a:t>sophisticated electronics to handle large data volume</a:t>
            </a:r>
            <a:endParaRPr sz="1900">
              <a:solidFill>
                <a:srgbClr val="0000FF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900"/>
              <a:buChar char="•"/>
            </a:pPr>
            <a:r>
              <a:rPr lang="en-US" sz="1900">
                <a:solidFill>
                  <a:srgbClr val="0000FF"/>
                </a:solidFill>
              </a:rPr>
              <a:t>Understanding the Machine Detector Interface</a:t>
            </a:r>
            <a:endParaRPr sz="1900">
              <a:solidFill>
                <a:srgbClr val="0000FF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900"/>
              <a:buChar char="•"/>
            </a:pPr>
            <a:r>
              <a:rPr lang="en-US" sz="1900">
                <a:solidFill>
                  <a:srgbClr val="0000FF"/>
                </a:solidFill>
              </a:rPr>
              <a:t>Need engineering to go from prototypes to detector</a:t>
            </a:r>
            <a:endParaRPr sz="1900">
              <a:solidFill>
                <a:srgbClr val="0000FF"/>
              </a:solidFill>
            </a:endParaRPr>
          </a:p>
        </p:txBody>
      </p:sp>
      <p:sp>
        <p:nvSpPr>
          <p:cNvPr id="338" name="Google Shape;338;p32"/>
          <p:cNvSpPr txBox="1">
            <a:spLocks noGrp="1"/>
          </p:cNvSpPr>
          <p:nvPr>
            <p:ph type="sldNum" idx="12"/>
          </p:nvPr>
        </p:nvSpPr>
        <p:spPr>
          <a:xfrm>
            <a:off x="7872551" y="4882896"/>
            <a:ext cx="1066800" cy="246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3"/>
          <p:cNvSpPr txBox="1">
            <a:spLocks noGrp="1"/>
          </p:cNvSpPr>
          <p:nvPr>
            <p:ph type="title"/>
          </p:nvPr>
        </p:nvSpPr>
        <p:spPr>
          <a:xfrm>
            <a:off x="0" y="165591"/>
            <a:ext cx="9144000" cy="493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Summary</a:t>
            </a:r>
            <a:endParaRPr/>
          </a:p>
        </p:txBody>
      </p:sp>
      <p:sp>
        <p:nvSpPr>
          <p:cNvPr id="344" name="Google Shape;344;p33"/>
          <p:cNvSpPr txBox="1">
            <a:spLocks noGrp="1"/>
          </p:cNvSpPr>
          <p:nvPr>
            <p:ph type="body" idx="1"/>
          </p:nvPr>
        </p:nvSpPr>
        <p:spPr>
          <a:xfrm>
            <a:off x="216568" y="658730"/>
            <a:ext cx="8686800" cy="419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7505" algn="l" rtl="0">
              <a:spcBef>
                <a:spcPts val="360"/>
              </a:spcBef>
              <a:spcAft>
                <a:spcPts val="0"/>
              </a:spcAft>
              <a:buSzPts val="2030"/>
              <a:buChar char="•"/>
            </a:pPr>
            <a:r>
              <a:rPr lang="en-US" sz="2300"/>
              <a:t>An opportunity for US to take leadership in colliders</a:t>
            </a:r>
            <a:endParaRPr sz="2300"/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300"/>
          </a:p>
          <a:p>
            <a:pPr marL="457200" lvl="0" indent="-357505" algn="l" rtl="0">
              <a:spcBef>
                <a:spcPts val="360"/>
              </a:spcBef>
              <a:spcAft>
                <a:spcPts val="0"/>
              </a:spcAft>
              <a:buSzPts val="2030"/>
              <a:buChar char="•"/>
            </a:pPr>
            <a:r>
              <a:rPr lang="en-US" sz="2300"/>
              <a:t>US EF community strongly supports </a:t>
            </a:r>
            <a:endParaRPr sz="23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A fast start of construction of an e+e- Higgs Factory (FCC-ee, ILC, C</a:t>
            </a:r>
            <a:r>
              <a:rPr lang="en-US" sz="2000" baseline="30000"/>
              <a:t>3</a:t>
            </a:r>
            <a:r>
              <a:rPr lang="en-US" sz="2000"/>
              <a:t>, CLIC)  </a:t>
            </a:r>
            <a:r>
              <a:rPr lang="en-US" sz="2000">
                <a:solidFill>
                  <a:srgbClr val="9900FF"/>
                </a:solidFill>
              </a:rPr>
              <a:t>[Large Project]</a:t>
            </a:r>
            <a:endParaRPr sz="2000">
              <a:solidFill>
                <a:srgbClr val="9900FF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Request for targeted detector R&amp;D for Higgs Factory </a:t>
            </a:r>
            <a:r>
              <a:rPr lang="en-US" sz="2000">
                <a:solidFill>
                  <a:srgbClr val="9900FF"/>
                </a:solidFill>
              </a:rPr>
              <a:t>[in the range of small project costs]</a:t>
            </a:r>
            <a:endParaRPr sz="2000">
              <a:solidFill>
                <a:srgbClr val="9900FF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Request for investment in R&amp;D towards lowering of costs for Higgs Factory </a:t>
            </a:r>
            <a:r>
              <a:rPr lang="en-US" sz="2000">
                <a:solidFill>
                  <a:srgbClr val="9900FF"/>
                </a:solidFill>
              </a:rPr>
              <a:t>[lower end of medium project costs]</a:t>
            </a:r>
            <a:endParaRPr sz="2000">
              <a:solidFill>
                <a:srgbClr val="9900FF"/>
              </a:solidFill>
            </a:endParaRPr>
          </a:p>
          <a:p>
            <a:pPr marL="914400" lvl="1" indent="-346075" algn="l" rtl="0">
              <a:spcBef>
                <a:spcPts val="0"/>
              </a:spcBef>
              <a:spcAft>
                <a:spcPts val="0"/>
              </a:spcAft>
              <a:buSzPts val="1850"/>
              <a:buAutoNum type="alphaLcPeriod"/>
            </a:pPr>
            <a:r>
              <a:rPr lang="en-US" sz="1850"/>
              <a:t>interest in new technologies from early career scientists</a:t>
            </a:r>
            <a:endParaRPr sz="185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Request for investment in R&amp;D towards multi-TeV colliders</a:t>
            </a:r>
            <a:endParaRPr sz="1850"/>
          </a:p>
          <a:p>
            <a:pPr marL="914400" lvl="1" indent="-346075" algn="l" rtl="0">
              <a:spcBef>
                <a:spcPts val="0"/>
              </a:spcBef>
              <a:spcAft>
                <a:spcPts val="0"/>
              </a:spcAft>
              <a:buSzPts val="1850"/>
              <a:buAutoNum type="alphaLcPeriod"/>
            </a:pPr>
            <a:r>
              <a:rPr lang="en-US" sz="1850"/>
              <a:t>significant interest for adding muon collider R&amp;D. </a:t>
            </a:r>
            <a:r>
              <a:rPr lang="en-US" sz="2000">
                <a:solidFill>
                  <a:srgbClr val="9900FF"/>
                </a:solidFill>
              </a:rPr>
              <a:t>[lower end of medium project costs]</a:t>
            </a:r>
            <a:endParaRPr sz="1850">
              <a:solidFill>
                <a:srgbClr val="9900FF"/>
              </a:solidFill>
            </a:endParaRPr>
          </a:p>
        </p:txBody>
      </p:sp>
      <p:sp>
        <p:nvSpPr>
          <p:cNvPr id="345" name="Google Shape;345;p33"/>
          <p:cNvSpPr txBox="1">
            <a:spLocks noGrp="1"/>
          </p:cNvSpPr>
          <p:nvPr>
            <p:ph type="sldNum" idx="12"/>
          </p:nvPr>
        </p:nvSpPr>
        <p:spPr>
          <a:xfrm>
            <a:off x="7872551" y="4882896"/>
            <a:ext cx="1066800" cy="246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4"/>
          <p:cNvSpPr txBox="1">
            <a:spLocks noGrp="1"/>
          </p:cNvSpPr>
          <p:nvPr>
            <p:ph type="title"/>
          </p:nvPr>
        </p:nvSpPr>
        <p:spPr>
          <a:xfrm>
            <a:off x="0" y="165591"/>
            <a:ext cx="9144000" cy="493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backup</a:t>
            </a:r>
            <a:endParaRPr/>
          </a:p>
        </p:txBody>
      </p:sp>
      <p:sp>
        <p:nvSpPr>
          <p:cNvPr id="351" name="Google Shape;351;p34"/>
          <p:cNvSpPr txBox="1">
            <a:spLocks noGrp="1"/>
          </p:cNvSpPr>
          <p:nvPr>
            <p:ph type="body" idx="1"/>
          </p:nvPr>
        </p:nvSpPr>
        <p:spPr>
          <a:xfrm>
            <a:off x="216568" y="658730"/>
            <a:ext cx="8686800" cy="419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34"/>
          <p:cNvSpPr txBox="1">
            <a:spLocks noGrp="1"/>
          </p:cNvSpPr>
          <p:nvPr>
            <p:ph type="sldNum" idx="12"/>
          </p:nvPr>
        </p:nvSpPr>
        <p:spPr>
          <a:xfrm>
            <a:off x="7872551" y="4882896"/>
            <a:ext cx="1066800" cy="246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5"/>
          <p:cNvSpPr txBox="1">
            <a:spLocks noGrp="1"/>
          </p:cNvSpPr>
          <p:nvPr>
            <p:ph type="title"/>
          </p:nvPr>
        </p:nvSpPr>
        <p:spPr>
          <a:xfrm>
            <a:off x="0" y="165591"/>
            <a:ext cx="9144000" cy="493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35"/>
          <p:cNvSpPr txBox="1">
            <a:spLocks noGrp="1"/>
          </p:cNvSpPr>
          <p:nvPr>
            <p:ph type="body" idx="1"/>
          </p:nvPr>
        </p:nvSpPr>
        <p:spPr>
          <a:xfrm>
            <a:off x="216568" y="658730"/>
            <a:ext cx="8686800" cy="419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</a:rPr>
              <a:t>The definitions of small, medium and large experiments are:</a:t>
            </a:r>
            <a:endParaRPr sz="11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Large: &gt;$500M</a:t>
            </a:r>
            <a:endParaRPr sz="1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Medium:  $75M - $500M</a:t>
            </a:r>
            <a:endParaRPr sz="1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Small; &lt;$75M</a:t>
            </a:r>
            <a:endParaRPr/>
          </a:p>
        </p:txBody>
      </p:sp>
      <p:sp>
        <p:nvSpPr>
          <p:cNvPr id="359" name="Google Shape;359;p35"/>
          <p:cNvSpPr txBox="1">
            <a:spLocks noGrp="1"/>
          </p:cNvSpPr>
          <p:nvPr>
            <p:ph type="sldNum" idx="12"/>
          </p:nvPr>
        </p:nvSpPr>
        <p:spPr>
          <a:xfrm>
            <a:off x="7872551" y="4882896"/>
            <a:ext cx="1066800" cy="246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4423" y="1377075"/>
            <a:ext cx="5975050" cy="3360974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0"/>
          <p:cNvSpPr txBox="1"/>
          <p:nvPr/>
        </p:nvSpPr>
        <p:spPr>
          <a:xfrm>
            <a:off x="75900" y="126725"/>
            <a:ext cx="90681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Energy Frontier: explore the TeV energy scale and beyond </a:t>
            </a:r>
            <a:endParaRPr sz="2400" b="0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800">
                <a:solidFill>
                  <a:srgbClr val="E69138"/>
                </a:solidFill>
              </a:rPr>
              <a:t>Aims at investigating open fundamental questions</a:t>
            </a:r>
            <a:r>
              <a:rPr lang="en-US" sz="1800"/>
              <a:t> </a:t>
            </a:r>
            <a:r>
              <a:rPr lang="en-US" sz="1800">
                <a:solidFill>
                  <a:srgbClr val="E69138"/>
                </a:solidFill>
              </a:rPr>
              <a:t>and exploring the unknown, using various probes to discover and characterize the nature of new physics,</a:t>
            </a:r>
            <a:r>
              <a:rPr lang="en-US" sz="1800"/>
              <a:t> </a:t>
            </a:r>
            <a:r>
              <a:rPr lang="en-US" sz="1800" b="0" i="0" u="none" strike="noStrike" cap="none">
                <a:solidFill>
                  <a:srgbClr val="E69138"/>
                </a:solidFill>
                <a:latin typeface="Arial"/>
                <a:ea typeface="Arial"/>
                <a:cs typeface="Arial"/>
                <a:sym typeface="Arial"/>
              </a:rPr>
              <a:t>through the breadth and multitude of collider physics signatures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0"/>
          <p:cNvSpPr txBox="1">
            <a:spLocks noGrp="1"/>
          </p:cNvSpPr>
          <p:nvPr>
            <p:ph type="sldNum" idx="12"/>
          </p:nvPr>
        </p:nvSpPr>
        <p:spPr>
          <a:xfrm>
            <a:off x="7620000" y="4882896"/>
            <a:ext cx="10668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74" y="254925"/>
            <a:ext cx="2057150" cy="1783676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1"/>
          <p:cNvSpPr txBox="1">
            <a:spLocks noGrp="1"/>
          </p:cNvSpPr>
          <p:nvPr>
            <p:ph type="sldNum" idx="12"/>
          </p:nvPr>
        </p:nvSpPr>
        <p:spPr>
          <a:xfrm>
            <a:off x="7620000" y="488289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title"/>
          </p:nvPr>
        </p:nvSpPr>
        <p:spPr>
          <a:xfrm>
            <a:off x="0" y="102531"/>
            <a:ext cx="9144000" cy="493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</a:pPr>
            <a:r>
              <a:rPr lang="en-US" sz="3400">
                <a:solidFill>
                  <a:srgbClr val="C00000"/>
                </a:solidFill>
              </a:rPr>
              <a:t>Which machines?</a:t>
            </a:r>
            <a:endParaRPr sz="3400">
              <a:solidFill>
                <a:srgbClr val="C00000"/>
              </a:solidFill>
            </a:endParaRPr>
          </a:p>
        </p:txBody>
      </p:sp>
      <p:grpSp>
        <p:nvGrpSpPr>
          <p:cNvPr id="128" name="Google Shape;128;p21"/>
          <p:cNvGrpSpPr/>
          <p:nvPr/>
        </p:nvGrpSpPr>
        <p:grpSpPr>
          <a:xfrm>
            <a:off x="7231498" y="31499"/>
            <a:ext cx="1738331" cy="2140993"/>
            <a:chOff x="6189916" y="1729069"/>
            <a:chExt cx="2375094" cy="2509662"/>
          </a:xfrm>
        </p:grpSpPr>
        <p:pic>
          <p:nvPicPr>
            <p:cNvPr id="129" name="Google Shape;129;p21" descr="http://www.fnal.gov/pub/muon_collider/images/photos/Site_Map.jpg"/>
            <p:cNvPicPr preferRelativeResize="0"/>
            <p:nvPr/>
          </p:nvPicPr>
          <p:blipFill rotWithShape="1">
            <a:blip r:embed="rId4">
              <a:alphaModFix/>
            </a:blip>
            <a:srcRect l="43635" t="26667" r="14544" b="15685"/>
            <a:stretch/>
          </p:blipFill>
          <p:spPr>
            <a:xfrm>
              <a:off x="6208986" y="1729069"/>
              <a:ext cx="2356024" cy="25096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0" name="Google Shape;130;p21"/>
            <p:cNvSpPr txBox="1"/>
            <p:nvPr/>
          </p:nvSpPr>
          <p:spPr>
            <a:xfrm>
              <a:off x="6189916" y="1729069"/>
              <a:ext cx="1292400" cy="61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Muon Collider</a:t>
              </a:r>
              <a:endParaRPr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" name="Google Shape;131;p21"/>
          <p:cNvGrpSpPr/>
          <p:nvPr/>
        </p:nvGrpSpPr>
        <p:grpSpPr>
          <a:xfrm>
            <a:off x="6913451" y="2217930"/>
            <a:ext cx="2230350" cy="1876051"/>
            <a:chOff x="6212799" y="-789163"/>
            <a:chExt cx="2931200" cy="2611792"/>
          </a:xfrm>
        </p:grpSpPr>
        <p:pic>
          <p:nvPicPr>
            <p:cNvPr id="132" name="Google Shape;132;p21"/>
            <p:cNvPicPr preferRelativeResize="0"/>
            <p:nvPr/>
          </p:nvPicPr>
          <p:blipFill rotWithShape="1">
            <a:blip r:embed="rId5">
              <a:alphaModFix/>
            </a:blip>
            <a:srcRect l="4572"/>
            <a:stretch/>
          </p:blipFill>
          <p:spPr>
            <a:xfrm>
              <a:off x="6212799" y="-789163"/>
              <a:ext cx="2931200" cy="26117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3" name="Google Shape;133;p21"/>
            <p:cNvSpPr txBox="1"/>
            <p:nvPr/>
          </p:nvSpPr>
          <p:spPr>
            <a:xfrm>
              <a:off x="7065786" y="628396"/>
              <a:ext cx="1332900" cy="72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CEPC SppC</a:t>
              </a:r>
              <a:endParaRPr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4" name="Google Shape;134;p21"/>
          <p:cNvGrpSpPr/>
          <p:nvPr/>
        </p:nvGrpSpPr>
        <p:grpSpPr>
          <a:xfrm>
            <a:off x="355851" y="3846410"/>
            <a:ext cx="1665907" cy="1283283"/>
            <a:chOff x="-9854682" y="445859"/>
            <a:chExt cx="2782076" cy="2079875"/>
          </a:xfrm>
        </p:grpSpPr>
        <p:pic>
          <p:nvPicPr>
            <p:cNvPr id="135" name="Google Shape;135;p21"/>
            <p:cNvPicPr preferRelativeResize="0"/>
            <p:nvPr/>
          </p:nvPicPr>
          <p:blipFill rotWithShape="1">
            <a:blip r:embed="rId6">
              <a:alphaModFix/>
            </a:blip>
            <a:srcRect l="16000" t="12356" r="14286" b="950"/>
            <a:stretch/>
          </p:blipFill>
          <p:spPr>
            <a:xfrm>
              <a:off x="-9854682" y="445859"/>
              <a:ext cx="2782076" cy="2079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6" name="Google Shape;136;p21"/>
            <p:cNvSpPr txBox="1"/>
            <p:nvPr/>
          </p:nvSpPr>
          <p:spPr>
            <a:xfrm>
              <a:off x="-9696049" y="1210243"/>
              <a:ext cx="1233900" cy="49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CLIC</a:t>
              </a:r>
              <a:endParaRPr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7" name="Google Shape;137;p21"/>
          <p:cNvGrpSpPr/>
          <p:nvPr/>
        </p:nvGrpSpPr>
        <p:grpSpPr>
          <a:xfrm>
            <a:off x="2387326" y="2944415"/>
            <a:ext cx="2784645" cy="1104959"/>
            <a:chOff x="274256" y="3310759"/>
            <a:chExt cx="3804680" cy="1312615"/>
          </a:xfrm>
        </p:grpSpPr>
        <p:pic>
          <p:nvPicPr>
            <p:cNvPr id="138" name="Google Shape;138;p21" descr="http://upload.wikimedia.org/wikipedia/commons/thumb/d/dd/ILC_SchemeTDR.jpg/800px-ILC_SchemeTDR.jp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74256" y="3310759"/>
              <a:ext cx="3804680" cy="1312615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139" name="Google Shape;139;p21"/>
            <p:cNvSpPr txBox="1"/>
            <p:nvPr/>
          </p:nvSpPr>
          <p:spPr>
            <a:xfrm>
              <a:off x="573487" y="3379046"/>
              <a:ext cx="716551" cy="3656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ILC</a:t>
              </a:r>
              <a:endParaRPr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0" name="Google Shape;140;p21"/>
          <p:cNvGrpSpPr/>
          <p:nvPr/>
        </p:nvGrpSpPr>
        <p:grpSpPr>
          <a:xfrm>
            <a:off x="5295875" y="2966122"/>
            <a:ext cx="1567222" cy="1283352"/>
            <a:chOff x="8135151" y="3163527"/>
            <a:chExt cx="1636444" cy="1351039"/>
          </a:xfrm>
        </p:grpSpPr>
        <p:pic>
          <p:nvPicPr>
            <p:cNvPr id="141" name="Google Shape;141;p21"/>
            <p:cNvPicPr preferRelativeResize="0"/>
            <p:nvPr/>
          </p:nvPicPr>
          <p:blipFill rotWithShape="1">
            <a:blip r:embed="rId8">
              <a:alphaModFix/>
            </a:blip>
            <a:srcRect l="13387" t="7791" r="46623" b="4166"/>
            <a:stretch/>
          </p:blipFill>
          <p:spPr>
            <a:xfrm>
              <a:off x="8135151" y="3163527"/>
              <a:ext cx="1636444" cy="13510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2" name="Google Shape;142;p21"/>
            <p:cNvSpPr txBox="1"/>
            <p:nvPr/>
          </p:nvSpPr>
          <p:spPr>
            <a:xfrm>
              <a:off x="8338194" y="3739268"/>
              <a:ext cx="696900" cy="32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LHeC</a:t>
              </a:r>
              <a:endParaRPr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3" name="Google Shape;143;p21"/>
          <p:cNvGrpSpPr/>
          <p:nvPr/>
        </p:nvGrpSpPr>
        <p:grpSpPr>
          <a:xfrm>
            <a:off x="51065" y="1916171"/>
            <a:ext cx="2235283" cy="1933547"/>
            <a:chOff x="124635" y="330506"/>
            <a:chExt cx="2235283" cy="1933547"/>
          </a:xfrm>
        </p:grpSpPr>
        <p:pic>
          <p:nvPicPr>
            <p:cNvPr id="144" name="Google Shape;144;p21"/>
            <p:cNvPicPr preferRelativeResize="0"/>
            <p:nvPr/>
          </p:nvPicPr>
          <p:blipFill rotWithShape="1">
            <a:blip r:embed="rId9">
              <a:alphaModFix/>
            </a:blip>
            <a:srcRect l="5033"/>
            <a:stretch/>
          </p:blipFill>
          <p:spPr>
            <a:xfrm>
              <a:off x="124635" y="330506"/>
              <a:ext cx="2235283" cy="19335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5" name="Google Shape;145;p21"/>
            <p:cNvSpPr txBox="1"/>
            <p:nvPr/>
          </p:nvSpPr>
          <p:spPr>
            <a:xfrm>
              <a:off x="473206" y="909841"/>
              <a:ext cx="1063112" cy="5078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- e</a:t>
              </a:r>
              <a:r>
                <a:rPr lang="en-US" sz="900" b="0" i="0" u="none" strike="noStrike" cap="none" baseline="300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+</a:t>
              </a:r>
              <a:r>
                <a:rPr lang="en-US" sz="900" b="0" i="0" u="none" strike="noStrike" cap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e</a:t>
              </a:r>
              <a:r>
                <a:rPr lang="en-US" sz="900" b="0" i="0" u="none" strike="noStrike" cap="none" baseline="300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- hadron-hadron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- hadron-electron</a:t>
              </a:r>
              <a:endParaRPr sz="9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1"/>
            <p:cNvSpPr txBox="1"/>
            <p:nvPr/>
          </p:nvSpPr>
          <p:spPr>
            <a:xfrm>
              <a:off x="124635" y="1919253"/>
              <a:ext cx="68466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FCC</a:t>
              </a:r>
              <a:endParaRPr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7" name="Google Shape;147;p21"/>
          <p:cNvSpPr txBox="1"/>
          <p:nvPr/>
        </p:nvSpPr>
        <p:spPr>
          <a:xfrm>
            <a:off x="3773675" y="3764400"/>
            <a:ext cx="1522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lang="en-US" b="1">
                <a:solidFill>
                  <a:srgbClr val="FF0000"/>
                </a:solidFill>
              </a:rPr>
              <a:t>CCC /</a:t>
            </a:r>
            <a:r>
              <a:rPr lang="en-US" sz="1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HELEN</a:t>
            </a:r>
            <a:endParaRPr sz="15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1"/>
          <p:cNvSpPr txBox="1"/>
          <p:nvPr/>
        </p:nvSpPr>
        <p:spPr>
          <a:xfrm>
            <a:off x="2191150" y="650000"/>
            <a:ext cx="4798500" cy="22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9405" algn="l" rtl="0">
              <a:spcBef>
                <a:spcPts val="360"/>
              </a:spcBef>
              <a:spcAft>
                <a:spcPts val="0"/>
              </a:spcAft>
              <a:buClr>
                <a:srgbClr val="C00000"/>
              </a:buClr>
              <a:buSzPts val="1430"/>
              <a:buChar char="➢"/>
            </a:pPr>
            <a:r>
              <a:rPr lang="en-US" sz="1700" b="1">
                <a:solidFill>
                  <a:srgbClr val="C00000"/>
                </a:solidFill>
              </a:rPr>
              <a:t>Looking for indirect evidence of BSM physics </a:t>
            </a:r>
            <a:endParaRPr sz="1700">
              <a:solidFill>
                <a:srgbClr val="C00000"/>
              </a:solidFill>
            </a:endParaRPr>
          </a:p>
          <a:p>
            <a:pPr marL="914400" lvl="1" indent="-319405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30"/>
              <a:buChar char="○"/>
            </a:pPr>
            <a:r>
              <a:rPr lang="en-US" sz="1500"/>
              <a:t>Need </a:t>
            </a:r>
            <a:r>
              <a:rPr lang="en-US" sz="1500" b="1"/>
              <a:t>factories of Higgs bosons</a:t>
            </a:r>
            <a:r>
              <a:rPr lang="en-US" sz="1500"/>
              <a:t> (and other SM particles) to probe the TeV scale via precision measurements</a:t>
            </a:r>
            <a:endParaRPr sz="1500"/>
          </a:p>
          <a:p>
            <a:pPr marL="457200" lvl="0" indent="-319405" algn="l" rtl="0"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1430"/>
              <a:buChar char="➢"/>
            </a:pPr>
            <a:r>
              <a:rPr lang="en-US" sz="1700" b="1">
                <a:solidFill>
                  <a:srgbClr val="C00000"/>
                </a:solidFill>
              </a:rPr>
              <a:t>Search for direct evidence of BSM physics at the energy frontier</a:t>
            </a:r>
            <a:endParaRPr sz="1700" b="1">
              <a:solidFill>
                <a:srgbClr val="C00000"/>
              </a:solidFill>
            </a:endParaRPr>
          </a:p>
          <a:p>
            <a:pPr marL="822960" lvl="1" indent="-23241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○"/>
            </a:pPr>
            <a:r>
              <a:rPr lang="en-US" sz="1500"/>
              <a:t>Need to directly reach the </a:t>
            </a:r>
            <a:r>
              <a:rPr lang="en-US" sz="1500" b="1"/>
              <a:t>multi-TeV scale</a:t>
            </a:r>
            <a:r>
              <a:rPr lang="en-US" sz="1500"/>
              <a:t> </a:t>
            </a:r>
            <a:endParaRPr sz="1500" b="1">
              <a:solidFill>
                <a:srgbClr val="0076B9"/>
              </a:solidFill>
            </a:endParaRPr>
          </a:p>
        </p:txBody>
      </p:sp>
      <p:sp>
        <p:nvSpPr>
          <p:cNvPr id="149" name="Google Shape;149;p21"/>
          <p:cNvSpPr txBox="1"/>
          <p:nvPr/>
        </p:nvSpPr>
        <p:spPr>
          <a:xfrm>
            <a:off x="516106" y="31500"/>
            <a:ext cx="1127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>
                <a:solidFill>
                  <a:srgbClr val="FF0000"/>
                </a:solidFill>
              </a:rPr>
              <a:t>HL-LHC</a:t>
            </a:r>
            <a:endParaRPr sz="1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"/>
          <p:cNvSpPr txBox="1">
            <a:spLocks noGrp="1"/>
          </p:cNvSpPr>
          <p:nvPr>
            <p:ph type="title"/>
          </p:nvPr>
        </p:nvSpPr>
        <p:spPr>
          <a:xfrm>
            <a:off x="0" y="165591"/>
            <a:ext cx="91440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400">
                <a:solidFill>
                  <a:srgbClr val="C00000"/>
                </a:solidFill>
              </a:rPr>
              <a:t>Energy Frontier Benchmark Scenarios</a:t>
            </a:r>
            <a:r>
              <a:rPr lang="en-US" sz="3200"/>
              <a:t> </a:t>
            </a:r>
            <a:endParaRPr sz="3200"/>
          </a:p>
        </p:txBody>
      </p:sp>
      <p:sp>
        <p:nvSpPr>
          <p:cNvPr id="155" name="Google Shape;155;p22"/>
          <p:cNvSpPr txBox="1"/>
          <p:nvPr/>
        </p:nvSpPr>
        <p:spPr>
          <a:xfrm>
            <a:off x="588225" y="635800"/>
            <a:ext cx="31254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Higgs-boson factories </a:t>
            </a:r>
            <a:endParaRPr sz="1900" b="1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(up to 1 TeV c.o.m. energy)</a:t>
            </a:r>
            <a:endParaRPr sz="1900" b="1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2"/>
          <p:cNvSpPr txBox="1"/>
          <p:nvPr/>
        </p:nvSpPr>
        <p:spPr>
          <a:xfrm>
            <a:off x="5425350" y="838275"/>
            <a:ext cx="29943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Multi-TeV colliders </a:t>
            </a:r>
            <a:endParaRPr sz="1800" b="1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(&gt; 1 TeV c.o.m. energy)</a:t>
            </a:r>
            <a:endParaRPr sz="1800" b="1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22"/>
          <p:cNvSpPr txBox="1">
            <a:spLocks noGrp="1"/>
          </p:cNvSpPr>
          <p:nvPr>
            <p:ph type="sldNum" idx="12"/>
          </p:nvPr>
        </p:nvSpPr>
        <p:spPr>
          <a:xfrm>
            <a:off x="7872551" y="4882896"/>
            <a:ext cx="10668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pic>
        <p:nvPicPr>
          <p:cNvPr id="158" name="Google Shape;15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0450" y="1759507"/>
            <a:ext cx="4367350" cy="2022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363213"/>
            <a:ext cx="4657551" cy="2965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Timelines </a:t>
            </a:r>
            <a:endParaRPr sz="7400"/>
          </a:p>
        </p:txBody>
      </p:sp>
      <p:sp>
        <p:nvSpPr>
          <p:cNvPr id="165" name="Google Shape;165;p2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3"/>
          <p:cNvSpPr txBox="1">
            <a:spLocks noGrp="1"/>
          </p:cNvSpPr>
          <p:nvPr>
            <p:ph type="sldNum" idx="12"/>
          </p:nvPr>
        </p:nvSpPr>
        <p:spPr>
          <a:xfrm>
            <a:off x="8472458" y="4815617"/>
            <a:ext cx="548700" cy="39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1" name="Google Shape;171;p24"/>
          <p:cNvCxnSpPr/>
          <p:nvPr/>
        </p:nvCxnSpPr>
        <p:spPr>
          <a:xfrm>
            <a:off x="5583725" y="3746250"/>
            <a:ext cx="1162800" cy="105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2" name="Google Shape;172;p24"/>
          <p:cNvCxnSpPr/>
          <p:nvPr/>
        </p:nvCxnSpPr>
        <p:spPr>
          <a:xfrm>
            <a:off x="4605630" y="3684634"/>
            <a:ext cx="126000" cy="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3" name="Google Shape;173;p24"/>
          <p:cNvSpPr txBox="1"/>
          <p:nvPr/>
        </p:nvSpPr>
        <p:spPr>
          <a:xfrm>
            <a:off x="34420" y="-9483"/>
            <a:ext cx="27507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68575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Indicative scenarios of future colliders [considered by ESG]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24"/>
          <p:cNvSpPr txBox="1"/>
          <p:nvPr/>
        </p:nvSpPr>
        <p:spPr>
          <a:xfrm>
            <a:off x="396346" y="4888106"/>
            <a:ext cx="5001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2020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24"/>
          <p:cNvSpPr txBox="1"/>
          <p:nvPr/>
        </p:nvSpPr>
        <p:spPr>
          <a:xfrm>
            <a:off x="6149701" y="4927700"/>
            <a:ext cx="6855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2070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24"/>
          <p:cNvSpPr txBox="1"/>
          <p:nvPr/>
        </p:nvSpPr>
        <p:spPr>
          <a:xfrm>
            <a:off x="2711763" y="4910686"/>
            <a:ext cx="5415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2040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4"/>
          <p:cNvSpPr txBox="1"/>
          <p:nvPr/>
        </p:nvSpPr>
        <p:spPr>
          <a:xfrm>
            <a:off x="1556679" y="4910686"/>
            <a:ext cx="5064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2030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4"/>
          <p:cNvSpPr txBox="1"/>
          <p:nvPr/>
        </p:nvSpPr>
        <p:spPr>
          <a:xfrm>
            <a:off x="3904828" y="4921998"/>
            <a:ext cx="5160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2050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4"/>
          <p:cNvSpPr txBox="1"/>
          <p:nvPr/>
        </p:nvSpPr>
        <p:spPr>
          <a:xfrm>
            <a:off x="5032920" y="4932736"/>
            <a:ext cx="5049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2060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24"/>
          <p:cNvSpPr/>
          <p:nvPr/>
        </p:nvSpPr>
        <p:spPr>
          <a:xfrm>
            <a:off x="249524" y="889309"/>
            <a:ext cx="205500" cy="394800"/>
          </a:xfrm>
          <a:prstGeom prst="leftBrace">
            <a:avLst>
              <a:gd name="adj1" fmla="val 8333"/>
              <a:gd name="adj2" fmla="val 50533"/>
            </a:avLst>
          </a:prstGeom>
          <a:noFill/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4"/>
          <p:cNvSpPr txBox="1"/>
          <p:nvPr/>
        </p:nvSpPr>
        <p:spPr>
          <a:xfrm rot="-5400000">
            <a:off x="-134049" y="907252"/>
            <a:ext cx="5838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Japan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4"/>
          <p:cNvSpPr/>
          <p:nvPr/>
        </p:nvSpPr>
        <p:spPr>
          <a:xfrm>
            <a:off x="256363" y="2685107"/>
            <a:ext cx="382500" cy="1926600"/>
          </a:xfrm>
          <a:prstGeom prst="leftBrace">
            <a:avLst>
              <a:gd name="adj1" fmla="val 8333"/>
              <a:gd name="adj2" fmla="val 50533"/>
            </a:avLst>
          </a:prstGeom>
          <a:noFill/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4"/>
          <p:cNvSpPr txBox="1"/>
          <p:nvPr/>
        </p:nvSpPr>
        <p:spPr>
          <a:xfrm rot="-5400000">
            <a:off x="-154970" y="3615437"/>
            <a:ext cx="6045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CERN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24"/>
          <p:cNvSpPr txBox="1"/>
          <p:nvPr/>
        </p:nvSpPr>
        <p:spPr>
          <a:xfrm>
            <a:off x="2654428" y="869227"/>
            <a:ext cx="1268400" cy="393300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27000" rIns="68575" bIns="27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ILC: 250 GeV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 ab</a:t>
            </a:r>
            <a:r>
              <a:rPr lang="en-US" sz="1100" b="0" i="0" u="none" strike="noStrike" cap="none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-1</a:t>
            </a:r>
            <a:endParaRPr sz="1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24"/>
          <p:cNvSpPr txBox="1"/>
          <p:nvPr/>
        </p:nvSpPr>
        <p:spPr>
          <a:xfrm>
            <a:off x="2312975" y="1758967"/>
            <a:ext cx="1491900" cy="361800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CepC: </a:t>
            </a:r>
            <a:r>
              <a:rPr lang="en-US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90/160/240</a:t>
            </a:r>
            <a:r>
              <a:rPr lang="en-US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GeV</a:t>
            </a:r>
            <a:r>
              <a:rPr lang="en-US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100/6/20 ab</a:t>
            </a:r>
            <a:r>
              <a:rPr lang="en-US" sz="800" b="0" i="0" u="none" strike="noStrike" cap="none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-1</a:t>
            </a:r>
            <a:r>
              <a:rPr lang="en-US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24"/>
          <p:cNvSpPr txBox="1"/>
          <p:nvPr/>
        </p:nvSpPr>
        <p:spPr>
          <a:xfrm>
            <a:off x="4121071" y="867940"/>
            <a:ext cx="1065600" cy="393300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7500" tIns="27000" rIns="68575" bIns="27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500 GeV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 ab</a:t>
            </a:r>
            <a:r>
              <a:rPr lang="en-US" sz="1100" b="0" i="0" u="none" strike="noStrike" cap="none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-1</a:t>
            </a:r>
            <a:endParaRPr sz="1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4"/>
          <p:cNvSpPr txBox="1"/>
          <p:nvPr/>
        </p:nvSpPr>
        <p:spPr>
          <a:xfrm>
            <a:off x="3814313" y="3541977"/>
            <a:ext cx="1162200" cy="315600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FCC-ee:  </a:t>
            </a:r>
            <a:r>
              <a:rPr lang="en-US" sz="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90/160/250 GeV </a:t>
            </a:r>
            <a:r>
              <a:rPr lang="en-US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-</a:t>
            </a:r>
            <a:r>
              <a:rPr lang="en-US" sz="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150/10/5 ab</a:t>
            </a:r>
            <a:r>
              <a:rPr lang="en-US" sz="600" b="0" i="0" u="none" strike="noStrike" cap="none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-1</a:t>
            </a:r>
            <a:r>
              <a:rPr lang="en-US" sz="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24"/>
          <p:cNvSpPr/>
          <p:nvPr/>
        </p:nvSpPr>
        <p:spPr>
          <a:xfrm>
            <a:off x="268252" y="1815640"/>
            <a:ext cx="174900" cy="323700"/>
          </a:xfrm>
          <a:prstGeom prst="leftBrace">
            <a:avLst>
              <a:gd name="adj1" fmla="val 8333"/>
              <a:gd name="adj2" fmla="val 50533"/>
            </a:avLst>
          </a:prstGeom>
          <a:noFill/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24"/>
          <p:cNvSpPr txBox="1"/>
          <p:nvPr/>
        </p:nvSpPr>
        <p:spPr>
          <a:xfrm rot="-5400000">
            <a:off x="-125297" y="1783551"/>
            <a:ext cx="5604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China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4"/>
          <p:cNvSpPr txBox="1"/>
          <p:nvPr/>
        </p:nvSpPr>
        <p:spPr>
          <a:xfrm>
            <a:off x="4601663" y="1869175"/>
            <a:ext cx="1781400" cy="238500"/>
          </a:xfrm>
          <a:prstGeom prst="rect">
            <a:avLst/>
          </a:prstGeom>
          <a:solidFill>
            <a:srgbClr val="0070C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SppC: </a:t>
            </a:r>
            <a:r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75-125 TeV, 10-20 ab</a:t>
            </a:r>
            <a:r>
              <a:rPr lang="en-US" sz="900" b="0" i="0" u="none" strike="noStrike" cap="none" baseline="30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-1</a:t>
            </a:r>
            <a:r>
              <a:rPr lang="en-US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4"/>
          <p:cNvSpPr/>
          <p:nvPr/>
        </p:nvSpPr>
        <p:spPr>
          <a:xfrm>
            <a:off x="2715692" y="18240"/>
            <a:ext cx="135000" cy="81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24"/>
          <p:cNvSpPr/>
          <p:nvPr/>
        </p:nvSpPr>
        <p:spPr>
          <a:xfrm>
            <a:off x="2723899" y="168368"/>
            <a:ext cx="135000" cy="81000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24"/>
          <p:cNvSpPr/>
          <p:nvPr/>
        </p:nvSpPr>
        <p:spPr>
          <a:xfrm>
            <a:off x="2723741" y="318101"/>
            <a:ext cx="135000" cy="8100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4"/>
          <p:cNvSpPr txBox="1"/>
          <p:nvPr/>
        </p:nvSpPr>
        <p:spPr>
          <a:xfrm>
            <a:off x="2926732" y="-42093"/>
            <a:ext cx="23061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Proton collider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4"/>
          <p:cNvSpPr txBox="1"/>
          <p:nvPr/>
        </p:nvSpPr>
        <p:spPr>
          <a:xfrm>
            <a:off x="2926899" y="115351"/>
            <a:ext cx="23061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Electron  collider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24"/>
          <p:cNvSpPr txBox="1"/>
          <p:nvPr/>
        </p:nvSpPr>
        <p:spPr>
          <a:xfrm>
            <a:off x="2926899" y="274236"/>
            <a:ext cx="23061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Muon  collider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24"/>
          <p:cNvSpPr txBox="1"/>
          <p:nvPr/>
        </p:nvSpPr>
        <p:spPr>
          <a:xfrm>
            <a:off x="7256901" y="4916100"/>
            <a:ext cx="5898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2080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8" name="Google Shape;198;p24"/>
          <p:cNvCxnSpPr/>
          <p:nvPr/>
        </p:nvCxnSpPr>
        <p:spPr>
          <a:xfrm rot="10800000" flipH="1">
            <a:off x="4857420" y="84989"/>
            <a:ext cx="351000" cy="6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9" name="Google Shape;199;p24"/>
          <p:cNvSpPr txBox="1"/>
          <p:nvPr/>
        </p:nvSpPr>
        <p:spPr>
          <a:xfrm>
            <a:off x="5232920" y="-7905"/>
            <a:ext cx="39111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Construction/Transformation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0" name="Google Shape;200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778" y="4859304"/>
            <a:ext cx="8158983" cy="96408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4"/>
          <p:cNvSpPr txBox="1"/>
          <p:nvPr/>
        </p:nvSpPr>
        <p:spPr>
          <a:xfrm>
            <a:off x="8394174" y="4910675"/>
            <a:ext cx="5898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2090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24"/>
          <p:cNvSpPr txBox="1">
            <a:spLocks noGrp="1"/>
          </p:cNvSpPr>
          <p:nvPr>
            <p:ph type="dt" idx="10"/>
          </p:nvPr>
        </p:nvSpPr>
        <p:spPr>
          <a:xfrm>
            <a:off x="7329134" y="252973"/>
            <a:ext cx="1741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Original from ESG by UB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Updated  July 25, 2022 by MN</a:t>
            </a:r>
            <a:endParaRPr/>
          </a:p>
        </p:txBody>
      </p:sp>
      <p:sp>
        <p:nvSpPr>
          <p:cNvPr id="203" name="Google Shape;203;p24"/>
          <p:cNvSpPr txBox="1">
            <a:spLocks noGrp="1"/>
          </p:cNvSpPr>
          <p:nvPr>
            <p:ph type="ftr" idx="11"/>
          </p:nvPr>
        </p:nvSpPr>
        <p:spPr>
          <a:xfrm>
            <a:off x="8713368" y="5023970"/>
            <a:ext cx="589800" cy="1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UB</a:t>
            </a:r>
            <a:endParaRPr/>
          </a:p>
        </p:txBody>
      </p:sp>
      <p:sp>
        <p:nvSpPr>
          <p:cNvPr id="204" name="Google Shape;204;p24"/>
          <p:cNvSpPr txBox="1"/>
          <p:nvPr/>
        </p:nvSpPr>
        <p:spPr>
          <a:xfrm>
            <a:off x="5066660" y="3532946"/>
            <a:ext cx="567300" cy="408000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350-365 </a:t>
            </a:r>
            <a:r>
              <a:rPr lang="en-US" sz="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GeV 1.7 ab</a:t>
            </a:r>
            <a:r>
              <a:rPr lang="en-US" sz="700" b="0" i="0" u="none" strike="noStrike" cap="none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-1</a:t>
            </a:r>
            <a:r>
              <a:rPr lang="en-US" sz="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24"/>
          <p:cNvSpPr txBox="1"/>
          <p:nvPr/>
        </p:nvSpPr>
        <p:spPr>
          <a:xfrm>
            <a:off x="1654368" y="979511"/>
            <a:ext cx="8355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20km tunnel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24"/>
          <p:cNvSpPr txBox="1"/>
          <p:nvPr/>
        </p:nvSpPr>
        <p:spPr>
          <a:xfrm>
            <a:off x="1508746" y="1882481"/>
            <a:ext cx="8355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100km tunnel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24"/>
          <p:cNvSpPr txBox="1"/>
          <p:nvPr/>
        </p:nvSpPr>
        <p:spPr>
          <a:xfrm>
            <a:off x="2067625" y="3475529"/>
            <a:ext cx="13893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100km tunnel, installation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24"/>
          <p:cNvSpPr txBox="1"/>
          <p:nvPr/>
        </p:nvSpPr>
        <p:spPr>
          <a:xfrm>
            <a:off x="5533772" y="4550130"/>
            <a:ext cx="8457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 km tunnel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24"/>
          <p:cNvSpPr txBox="1"/>
          <p:nvPr/>
        </p:nvSpPr>
        <p:spPr>
          <a:xfrm>
            <a:off x="6726840" y="3619341"/>
            <a:ext cx="2748000" cy="253800"/>
          </a:xfrm>
          <a:prstGeom prst="rect">
            <a:avLst/>
          </a:prstGeom>
          <a:solidFill>
            <a:srgbClr val="0070C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FCC hh: 100 TeV ≈ 30 ab</a:t>
            </a:r>
            <a:r>
              <a:rPr lang="en-US" sz="1200" b="0" i="0" u="none" strike="noStrike" cap="none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-1 </a:t>
            </a:r>
            <a:r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100"/>
          </a:p>
        </p:txBody>
      </p:sp>
      <p:sp>
        <p:nvSpPr>
          <p:cNvPr id="210" name="Google Shape;210;p24"/>
          <p:cNvSpPr txBox="1"/>
          <p:nvPr/>
        </p:nvSpPr>
        <p:spPr>
          <a:xfrm>
            <a:off x="5398045" y="863351"/>
            <a:ext cx="1065600" cy="393300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7500" tIns="27000" rIns="68575" bIns="27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 TeV</a:t>
            </a:r>
            <a:endParaRPr sz="1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≈ 4-5.4 ab</a:t>
            </a:r>
            <a:r>
              <a:rPr lang="en-US" sz="1100" b="0" i="0" u="none" strike="noStrike" cap="none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-1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4"/>
          <p:cNvSpPr txBox="1"/>
          <p:nvPr/>
        </p:nvSpPr>
        <p:spPr>
          <a:xfrm>
            <a:off x="3316446" y="1261606"/>
            <a:ext cx="8355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31km tunnel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24"/>
          <p:cNvSpPr txBox="1"/>
          <p:nvPr/>
        </p:nvSpPr>
        <p:spPr>
          <a:xfrm>
            <a:off x="4694300" y="1253042"/>
            <a:ext cx="8355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 km tunnel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24"/>
          <p:cNvSpPr txBox="1"/>
          <p:nvPr/>
        </p:nvSpPr>
        <p:spPr>
          <a:xfrm>
            <a:off x="944209" y="962150"/>
            <a:ext cx="6378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 years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4" name="Google Shape;214;p24"/>
          <p:cNvCxnSpPr/>
          <p:nvPr/>
        </p:nvCxnSpPr>
        <p:spPr>
          <a:xfrm>
            <a:off x="4830623" y="283365"/>
            <a:ext cx="376200" cy="0"/>
          </a:xfrm>
          <a:prstGeom prst="straightConnector1">
            <a:avLst/>
          </a:prstGeom>
          <a:noFill/>
          <a:ln w="762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5" name="Google Shape;215;p24"/>
          <p:cNvSpPr txBox="1"/>
          <p:nvPr/>
        </p:nvSpPr>
        <p:spPr>
          <a:xfrm>
            <a:off x="5206814" y="179998"/>
            <a:ext cx="29304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Preparation / R&amp;D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24"/>
          <p:cNvSpPr txBox="1"/>
          <p:nvPr/>
        </p:nvSpPr>
        <p:spPr>
          <a:xfrm>
            <a:off x="4308157" y="4550130"/>
            <a:ext cx="8457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29 km tunnel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7" name="Google Shape;217;p24"/>
          <p:cNvCxnSpPr/>
          <p:nvPr/>
        </p:nvCxnSpPr>
        <p:spPr>
          <a:xfrm rot="10800000" flipH="1">
            <a:off x="3363797" y="1244789"/>
            <a:ext cx="757500" cy="51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8" name="Google Shape;218;p24"/>
          <p:cNvCxnSpPr/>
          <p:nvPr/>
        </p:nvCxnSpPr>
        <p:spPr>
          <a:xfrm rot="10800000" flipH="1">
            <a:off x="4645809" y="1244654"/>
            <a:ext cx="757500" cy="51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9" name="Google Shape;219;p24"/>
          <p:cNvCxnSpPr/>
          <p:nvPr/>
        </p:nvCxnSpPr>
        <p:spPr>
          <a:xfrm rot="10800000" flipH="1">
            <a:off x="1290732" y="2087493"/>
            <a:ext cx="1053600" cy="42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0" name="Google Shape;220;p24"/>
          <p:cNvCxnSpPr/>
          <p:nvPr/>
        </p:nvCxnSpPr>
        <p:spPr>
          <a:xfrm>
            <a:off x="3812282" y="2083316"/>
            <a:ext cx="781800" cy="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1" name="Google Shape;221;p24"/>
          <p:cNvCxnSpPr>
            <a:stCxn id="204" idx="1"/>
            <a:endCxn id="204" idx="1"/>
          </p:cNvCxnSpPr>
          <p:nvPr/>
        </p:nvCxnSpPr>
        <p:spPr>
          <a:xfrm>
            <a:off x="5066660" y="3736946"/>
            <a:ext cx="0" cy="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2" name="Google Shape;222;p24"/>
          <p:cNvCxnSpPr/>
          <p:nvPr/>
        </p:nvCxnSpPr>
        <p:spPr>
          <a:xfrm>
            <a:off x="828915" y="3699443"/>
            <a:ext cx="1285500" cy="3000"/>
          </a:xfrm>
          <a:prstGeom prst="straightConnector1">
            <a:avLst/>
          </a:prstGeom>
          <a:noFill/>
          <a:ln w="762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3" name="Google Shape;223;p24"/>
          <p:cNvCxnSpPr/>
          <p:nvPr/>
        </p:nvCxnSpPr>
        <p:spPr>
          <a:xfrm>
            <a:off x="823106" y="2083316"/>
            <a:ext cx="466200" cy="8400"/>
          </a:xfrm>
          <a:prstGeom prst="straightConnector1">
            <a:avLst/>
          </a:prstGeom>
          <a:noFill/>
          <a:ln w="762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4" name="Google Shape;224;p24"/>
          <p:cNvCxnSpPr/>
          <p:nvPr/>
        </p:nvCxnSpPr>
        <p:spPr>
          <a:xfrm rot="10800000">
            <a:off x="810361" y="863510"/>
            <a:ext cx="20100" cy="40605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5" name="Google Shape;225;p24"/>
          <p:cNvCxnSpPr/>
          <p:nvPr/>
        </p:nvCxnSpPr>
        <p:spPr>
          <a:xfrm>
            <a:off x="972248" y="1204412"/>
            <a:ext cx="554700" cy="0"/>
          </a:xfrm>
          <a:prstGeom prst="straightConnector1">
            <a:avLst/>
          </a:prstGeom>
          <a:noFill/>
          <a:ln w="762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6" name="Google Shape;226;p24"/>
          <p:cNvCxnSpPr>
            <a:endCxn id="187" idx="1"/>
          </p:cNvCxnSpPr>
          <p:nvPr/>
        </p:nvCxnSpPr>
        <p:spPr>
          <a:xfrm rot="10800000" flipH="1">
            <a:off x="2114213" y="3699777"/>
            <a:ext cx="1700100" cy="162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7" name="Google Shape;227;p24"/>
          <p:cNvCxnSpPr/>
          <p:nvPr/>
        </p:nvCxnSpPr>
        <p:spPr>
          <a:xfrm rot="10800000" flipH="1">
            <a:off x="1508746" y="1187232"/>
            <a:ext cx="1170900" cy="129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8" name="Google Shape;228;p24"/>
          <p:cNvSpPr txBox="1"/>
          <p:nvPr/>
        </p:nvSpPr>
        <p:spPr>
          <a:xfrm>
            <a:off x="2581052" y="696857"/>
            <a:ext cx="1136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2038 start physics</a:t>
            </a:r>
            <a:endParaRPr sz="1100"/>
          </a:p>
        </p:txBody>
      </p:sp>
      <p:sp>
        <p:nvSpPr>
          <p:cNvPr id="229" name="Google Shape;229;p24"/>
          <p:cNvSpPr txBox="1"/>
          <p:nvPr/>
        </p:nvSpPr>
        <p:spPr>
          <a:xfrm>
            <a:off x="2233308" y="1566174"/>
            <a:ext cx="1136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2035 start physics</a:t>
            </a:r>
            <a:endParaRPr sz="1100"/>
          </a:p>
        </p:txBody>
      </p:sp>
      <p:sp>
        <p:nvSpPr>
          <p:cNvPr id="230" name="Google Shape;230;p24"/>
          <p:cNvSpPr txBox="1"/>
          <p:nvPr/>
        </p:nvSpPr>
        <p:spPr>
          <a:xfrm>
            <a:off x="3747325" y="3315814"/>
            <a:ext cx="1136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2048 start physics</a:t>
            </a:r>
            <a:endParaRPr sz="1100"/>
          </a:p>
        </p:txBody>
      </p:sp>
      <p:sp>
        <p:nvSpPr>
          <p:cNvPr id="231" name="Google Shape;231;p24"/>
          <p:cNvSpPr/>
          <p:nvPr/>
        </p:nvSpPr>
        <p:spPr>
          <a:xfrm>
            <a:off x="638929" y="2685107"/>
            <a:ext cx="2614500" cy="446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LHC              HL-LHC (14TeV, 3 ab</a:t>
            </a:r>
            <a:r>
              <a:rPr lang="en-US" sz="1100" b="0" i="0" u="none" strike="noStrike" cap="none" baseline="30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-1</a:t>
            </a:r>
            <a:r>
              <a:rPr lang="en-US"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endParaRPr sz="11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(13.6TeV, 450 fb</a:t>
            </a:r>
            <a:r>
              <a:rPr lang="en-US" sz="800" b="0" i="0" u="none" strike="noStrike" cap="none" baseline="30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-1 </a:t>
            </a:r>
            <a:r>
              <a:rPr lang="en-US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24"/>
          <p:cNvSpPr/>
          <p:nvPr/>
        </p:nvSpPr>
        <p:spPr>
          <a:xfrm>
            <a:off x="5898570" y="3505271"/>
            <a:ext cx="6855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installation 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3" name="Google Shape;233;p24"/>
          <p:cNvCxnSpPr/>
          <p:nvPr/>
        </p:nvCxnSpPr>
        <p:spPr>
          <a:xfrm rot="10800000" flipH="1">
            <a:off x="4964483" y="3819823"/>
            <a:ext cx="105300" cy="84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34" name="Google Shape;23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8925" y="3975738"/>
            <a:ext cx="6304924" cy="6447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5" name="Google Shape;235;p24"/>
          <p:cNvCxnSpPr/>
          <p:nvPr/>
        </p:nvCxnSpPr>
        <p:spPr>
          <a:xfrm rot="10800000">
            <a:off x="4609886" y="904760"/>
            <a:ext cx="20100" cy="40605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5"/>
          <p:cNvSpPr txBox="1">
            <a:spLocks noGrp="1"/>
          </p:cNvSpPr>
          <p:nvPr>
            <p:ph type="body" idx="1"/>
          </p:nvPr>
        </p:nvSpPr>
        <p:spPr>
          <a:xfrm>
            <a:off x="646475" y="535475"/>
            <a:ext cx="8232300" cy="45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55000" lnSpcReduction="20000"/>
          </a:bodyPr>
          <a:lstStyle/>
          <a:p>
            <a:pPr marL="8890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39106"/>
              <a:buNone/>
            </a:pPr>
            <a:r>
              <a:rPr lang="en-US" sz="3580" b="1">
                <a:solidFill>
                  <a:srgbClr val="FF0000"/>
                </a:solidFill>
              </a:rPr>
              <a:t>Proposals emerging  from this Snowmass for a US based collider</a:t>
            </a:r>
            <a:endParaRPr sz="3580" b="1">
              <a:solidFill>
                <a:srgbClr val="FF0000"/>
              </a:solidFill>
            </a:endParaRPr>
          </a:p>
          <a:p>
            <a:pPr marL="431800" lvl="1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64443"/>
              <a:buNone/>
            </a:pPr>
            <a:r>
              <a:rPr lang="en-US" sz="2172"/>
              <a:t>   </a:t>
            </a:r>
            <a:endParaRPr sz="2172"/>
          </a:p>
          <a:p>
            <a:pPr marL="431800" lvl="1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64443"/>
              <a:buNone/>
            </a:pPr>
            <a:r>
              <a:rPr lang="en-US" sz="2172"/>
              <a:t>  </a:t>
            </a:r>
            <a:r>
              <a:rPr lang="en-US" sz="2717" b="1">
                <a:solidFill>
                  <a:srgbClr val="0000FF"/>
                </a:solidFill>
              </a:rPr>
              <a:t>CCC</a:t>
            </a:r>
            <a:endParaRPr sz="3017" b="1">
              <a:solidFill>
                <a:srgbClr val="0000FF"/>
              </a:solidFill>
            </a:endParaRPr>
          </a:p>
          <a:p>
            <a:pPr marL="685800" lvl="1" indent="-165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51510"/>
              <a:buNone/>
            </a:pPr>
            <a:endParaRPr sz="2717"/>
          </a:p>
          <a:p>
            <a:pPr marL="0" lvl="1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51510"/>
              <a:buNone/>
            </a:pPr>
            <a:endParaRPr sz="2717"/>
          </a:p>
          <a:p>
            <a:pPr marL="431800" lvl="1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51510"/>
              <a:buNone/>
            </a:pPr>
            <a:r>
              <a:rPr lang="en-US" sz="2717"/>
              <a:t>  </a:t>
            </a:r>
            <a:r>
              <a:rPr lang="en-US" sz="2717" b="1">
                <a:solidFill>
                  <a:srgbClr val="0000FF"/>
                </a:solidFill>
              </a:rPr>
              <a:t>Muon Collider</a:t>
            </a:r>
            <a:endParaRPr sz="3017" b="1">
              <a:solidFill>
                <a:srgbClr val="0000FF"/>
              </a:solidFill>
            </a:endParaRPr>
          </a:p>
          <a:p>
            <a:pPr marL="8890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56624"/>
              <a:buNone/>
            </a:pPr>
            <a:endParaRPr sz="2472"/>
          </a:p>
          <a:p>
            <a:pPr marL="8890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56624"/>
              <a:buNone/>
            </a:pPr>
            <a:endParaRPr sz="2472"/>
          </a:p>
          <a:p>
            <a:pPr marL="8890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56624"/>
              <a:buNone/>
            </a:pPr>
            <a:endParaRPr sz="2472"/>
          </a:p>
          <a:p>
            <a:pPr marL="34290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472" b="1">
              <a:solidFill>
                <a:srgbClr val="C00000"/>
              </a:solidFill>
            </a:endParaRPr>
          </a:p>
          <a:p>
            <a:pPr marL="342900" lvl="0" indent="-265746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87811"/>
              <a:buChar char="•"/>
            </a:pPr>
            <a:r>
              <a:rPr lang="en-US" sz="3281" b="1">
                <a:solidFill>
                  <a:srgbClr val="C00000"/>
                </a:solidFill>
              </a:rPr>
              <a:t>Timelines technologically limited</a:t>
            </a:r>
            <a:endParaRPr sz="3281">
              <a:solidFill>
                <a:schemeClr val="dk1"/>
              </a:solidFill>
            </a:endParaRPr>
          </a:p>
          <a:p>
            <a:pPr marL="342900" lvl="0" indent="-265746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96646"/>
              <a:buChar char="•"/>
            </a:pPr>
            <a:r>
              <a:rPr lang="en-US" sz="2981">
                <a:solidFill>
                  <a:schemeClr val="dk1"/>
                </a:solidFill>
              </a:rPr>
              <a:t>Uncertainties to be sorted out</a:t>
            </a:r>
            <a:endParaRPr sz="3581"/>
          </a:p>
          <a:p>
            <a:pPr marL="685800" lvl="1" indent="-26574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96646"/>
              <a:buChar char="•"/>
            </a:pPr>
            <a:r>
              <a:rPr lang="en-US" sz="2981">
                <a:solidFill>
                  <a:schemeClr val="dk1"/>
                </a:solidFill>
              </a:rPr>
              <a:t>Find a contact lab(s) </a:t>
            </a:r>
            <a:endParaRPr sz="3281"/>
          </a:p>
          <a:p>
            <a:pPr marL="685800" lvl="1" indent="-26574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96646"/>
              <a:buChar char="•"/>
            </a:pPr>
            <a:r>
              <a:rPr lang="en-US" sz="2981">
                <a:solidFill>
                  <a:schemeClr val="dk1"/>
                </a:solidFill>
              </a:rPr>
              <a:t>Successful R&amp;D and feasibility demonstration for CCC and Muon Collider</a:t>
            </a:r>
            <a:endParaRPr sz="3281"/>
          </a:p>
          <a:p>
            <a:pPr marL="685800" lvl="1" indent="-26574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96646"/>
              <a:buChar char="•"/>
            </a:pPr>
            <a:r>
              <a:rPr lang="en-US" sz="2981">
                <a:solidFill>
                  <a:schemeClr val="dk1"/>
                </a:solidFill>
              </a:rPr>
              <a:t>Evaluate CCC progress in the international </a:t>
            </a:r>
            <a:r>
              <a:rPr lang="en-US" sz="2981"/>
              <a:t>context, and consider proposing an </a:t>
            </a:r>
            <a:r>
              <a:rPr lang="en-US" sz="2981">
                <a:solidFill>
                  <a:schemeClr val="dk1"/>
                </a:solidFill>
              </a:rPr>
              <a:t>ILC/CCC  [ie CCC used as an upgrade of ILC] or a CCC only option in the US</a:t>
            </a:r>
            <a:r>
              <a:rPr lang="en-US" sz="2981"/>
              <a:t>.</a:t>
            </a:r>
            <a:r>
              <a:rPr lang="en-US" sz="2981">
                <a:solidFill>
                  <a:schemeClr val="dk1"/>
                </a:solidFill>
              </a:rPr>
              <a:t>            </a:t>
            </a:r>
            <a:endParaRPr sz="2981"/>
          </a:p>
          <a:p>
            <a:pPr marL="685800" lvl="1" indent="-26574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96646"/>
              <a:buChar char="•"/>
            </a:pPr>
            <a:r>
              <a:rPr lang="en-US" sz="2981">
                <a:solidFill>
                  <a:schemeClr val="dk1"/>
                </a:solidFill>
              </a:rPr>
              <a:t>International Cost Sharing</a:t>
            </a:r>
            <a:endParaRPr sz="2981">
              <a:solidFill>
                <a:schemeClr val="dk1"/>
              </a:solidFill>
            </a:endParaRPr>
          </a:p>
          <a:p>
            <a:pPr marL="68580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2981"/>
          </a:p>
          <a:p>
            <a:pPr marL="342900" lvl="0" indent="-269239" algn="l" rtl="0">
              <a:spcBef>
                <a:spcPts val="400"/>
              </a:spcBef>
              <a:spcAft>
                <a:spcPts val="0"/>
              </a:spcAft>
              <a:buClr>
                <a:srgbClr val="0000FF"/>
              </a:buClr>
              <a:buSzPct val="100000"/>
              <a:buChar char="•"/>
            </a:pPr>
            <a:r>
              <a:rPr lang="en-US" sz="2981">
                <a:solidFill>
                  <a:srgbClr val="0000FF"/>
                </a:solidFill>
              </a:rPr>
              <a:t>Consider proposing hosting ILC in the US.</a:t>
            </a:r>
            <a:endParaRPr sz="2981">
              <a:solidFill>
                <a:srgbClr val="0000FF"/>
              </a:solidFill>
            </a:endParaRPr>
          </a:p>
        </p:txBody>
      </p:sp>
      <p:sp>
        <p:nvSpPr>
          <p:cNvPr id="241" name="Google Shape;241;p25"/>
          <p:cNvSpPr txBox="1"/>
          <p:nvPr/>
        </p:nvSpPr>
        <p:spPr>
          <a:xfrm>
            <a:off x="34420" y="-9483"/>
            <a:ext cx="27507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68575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Possible scenarios of future colliders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25"/>
          <p:cNvSpPr txBox="1"/>
          <p:nvPr/>
        </p:nvSpPr>
        <p:spPr>
          <a:xfrm>
            <a:off x="396346" y="2530189"/>
            <a:ext cx="5001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2020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25"/>
          <p:cNvSpPr txBox="1"/>
          <p:nvPr/>
        </p:nvSpPr>
        <p:spPr>
          <a:xfrm>
            <a:off x="6149701" y="2569775"/>
            <a:ext cx="5877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2070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25"/>
          <p:cNvSpPr txBox="1"/>
          <p:nvPr/>
        </p:nvSpPr>
        <p:spPr>
          <a:xfrm>
            <a:off x="2711763" y="2552768"/>
            <a:ext cx="5415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2040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25"/>
          <p:cNvSpPr txBox="1"/>
          <p:nvPr/>
        </p:nvSpPr>
        <p:spPr>
          <a:xfrm>
            <a:off x="1556679" y="2552768"/>
            <a:ext cx="5064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2030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25"/>
          <p:cNvSpPr txBox="1"/>
          <p:nvPr/>
        </p:nvSpPr>
        <p:spPr>
          <a:xfrm>
            <a:off x="3904828" y="2564081"/>
            <a:ext cx="5160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2050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25"/>
          <p:cNvSpPr txBox="1"/>
          <p:nvPr/>
        </p:nvSpPr>
        <p:spPr>
          <a:xfrm>
            <a:off x="5032920" y="2574818"/>
            <a:ext cx="5049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2060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25"/>
          <p:cNvSpPr/>
          <p:nvPr/>
        </p:nvSpPr>
        <p:spPr>
          <a:xfrm>
            <a:off x="2715692" y="18240"/>
            <a:ext cx="135000" cy="81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25"/>
          <p:cNvSpPr/>
          <p:nvPr/>
        </p:nvSpPr>
        <p:spPr>
          <a:xfrm>
            <a:off x="2723899" y="168368"/>
            <a:ext cx="135000" cy="81000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25"/>
          <p:cNvSpPr/>
          <p:nvPr/>
        </p:nvSpPr>
        <p:spPr>
          <a:xfrm>
            <a:off x="2723741" y="318101"/>
            <a:ext cx="135000" cy="8100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25"/>
          <p:cNvSpPr txBox="1"/>
          <p:nvPr/>
        </p:nvSpPr>
        <p:spPr>
          <a:xfrm>
            <a:off x="2926732" y="-42093"/>
            <a:ext cx="23061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Proton collider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25"/>
          <p:cNvSpPr txBox="1"/>
          <p:nvPr/>
        </p:nvSpPr>
        <p:spPr>
          <a:xfrm>
            <a:off x="2926899" y="115351"/>
            <a:ext cx="23061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Electron  collider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25"/>
          <p:cNvSpPr txBox="1"/>
          <p:nvPr/>
        </p:nvSpPr>
        <p:spPr>
          <a:xfrm>
            <a:off x="2926899" y="274236"/>
            <a:ext cx="23061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Muon  collider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25"/>
          <p:cNvSpPr txBox="1"/>
          <p:nvPr/>
        </p:nvSpPr>
        <p:spPr>
          <a:xfrm>
            <a:off x="7256901" y="2558200"/>
            <a:ext cx="5877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2080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5" name="Google Shape;255;p25"/>
          <p:cNvCxnSpPr/>
          <p:nvPr/>
        </p:nvCxnSpPr>
        <p:spPr>
          <a:xfrm rot="10800000" flipH="1">
            <a:off x="4857420" y="84989"/>
            <a:ext cx="351000" cy="6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56" name="Google Shape;256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778" y="2501387"/>
            <a:ext cx="8158983" cy="96408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25"/>
          <p:cNvSpPr txBox="1"/>
          <p:nvPr/>
        </p:nvSpPr>
        <p:spPr>
          <a:xfrm>
            <a:off x="8394174" y="2552775"/>
            <a:ext cx="5877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2090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25"/>
          <p:cNvSpPr txBox="1">
            <a:spLocks noGrp="1"/>
          </p:cNvSpPr>
          <p:nvPr>
            <p:ph type="ftr" idx="11"/>
          </p:nvPr>
        </p:nvSpPr>
        <p:spPr>
          <a:xfrm>
            <a:off x="3028950" y="2409345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UB</a:t>
            </a:r>
            <a:endParaRPr/>
          </a:p>
        </p:txBody>
      </p:sp>
      <p:cxnSp>
        <p:nvCxnSpPr>
          <p:cNvPr id="259" name="Google Shape;259;p25"/>
          <p:cNvCxnSpPr/>
          <p:nvPr/>
        </p:nvCxnSpPr>
        <p:spPr>
          <a:xfrm>
            <a:off x="4830623" y="283365"/>
            <a:ext cx="376200" cy="0"/>
          </a:xfrm>
          <a:prstGeom prst="straightConnector1">
            <a:avLst/>
          </a:prstGeom>
          <a:noFill/>
          <a:ln w="762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0" name="Google Shape;260;p25"/>
          <p:cNvSpPr txBox="1"/>
          <p:nvPr/>
        </p:nvSpPr>
        <p:spPr>
          <a:xfrm>
            <a:off x="5206814" y="179998"/>
            <a:ext cx="29304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Preparation / R&amp;D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1" name="Google Shape;261;p25"/>
          <p:cNvCxnSpPr/>
          <p:nvPr/>
        </p:nvCxnSpPr>
        <p:spPr>
          <a:xfrm rot="10800000">
            <a:off x="1176955" y="1132243"/>
            <a:ext cx="0" cy="13557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2" name="Google Shape;262;p25"/>
          <p:cNvSpPr txBox="1"/>
          <p:nvPr/>
        </p:nvSpPr>
        <p:spPr>
          <a:xfrm rot="-5400000">
            <a:off x="-147850" y="1634833"/>
            <a:ext cx="5604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USA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25"/>
          <p:cNvSpPr txBox="1"/>
          <p:nvPr/>
        </p:nvSpPr>
        <p:spPr>
          <a:xfrm>
            <a:off x="2965835" y="1111699"/>
            <a:ext cx="1268400" cy="393300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27000" rIns="68575" bIns="27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CCC: 250 GeV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 ab</a:t>
            </a:r>
            <a:r>
              <a:rPr lang="en-US" sz="1100" b="0" i="0" u="none" strike="noStrike" cap="none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-1</a:t>
            </a:r>
            <a:endParaRPr sz="1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25"/>
          <p:cNvSpPr txBox="1"/>
          <p:nvPr/>
        </p:nvSpPr>
        <p:spPr>
          <a:xfrm>
            <a:off x="4442417" y="1110412"/>
            <a:ext cx="1065600" cy="393300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7500" tIns="27000" rIns="68575" bIns="27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550 GeV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 ab</a:t>
            </a:r>
            <a:r>
              <a:rPr lang="en-US" sz="1100" b="0" i="0" u="none" strike="noStrike" cap="none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-1</a:t>
            </a:r>
            <a:endParaRPr sz="1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25"/>
          <p:cNvSpPr txBox="1"/>
          <p:nvPr/>
        </p:nvSpPr>
        <p:spPr>
          <a:xfrm>
            <a:off x="1947872" y="1229473"/>
            <a:ext cx="8355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 km tunnel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25"/>
          <p:cNvSpPr txBox="1"/>
          <p:nvPr/>
        </p:nvSpPr>
        <p:spPr>
          <a:xfrm>
            <a:off x="5742508" y="1105823"/>
            <a:ext cx="1065600" cy="393300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7500" tIns="27000" rIns="68575" bIns="27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 TeV</a:t>
            </a:r>
            <a:endParaRPr sz="1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≈ 4 ab</a:t>
            </a:r>
            <a:r>
              <a:rPr lang="en-US" sz="1100" b="0" i="0" u="none" strike="noStrike" cap="none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-1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7" name="Google Shape;267;p25"/>
          <p:cNvCxnSpPr/>
          <p:nvPr/>
        </p:nvCxnSpPr>
        <p:spPr>
          <a:xfrm>
            <a:off x="1175345" y="1450324"/>
            <a:ext cx="587700" cy="0"/>
          </a:xfrm>
          <a:prstGeom prst="straightConnector1">
            <a:avLst/>
          </a:prstGeom>
          <a:noFill/>
          <a:ln w="762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8" name="Google Shape;268;p25"/>
          <p:cNvSpPr txBox="1"/>
          <p:nvPr/>
        </p:nvSpPr>
        <p:spPr>
          <a:xfrm>
            <a:off x="1199185" y="1212111"/>
            <a:ext cx="6378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 years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9" name="Google Shape;269;p25"/>
          <p:cNvCxnSpPr/>
          <p:nvPr/>
        </p:nvCxnSpPr>
        <p:spPr>
          <a:xfrm>
            <a:off x="3524332" y="1492361"/>
            <a:ext cx="903300" cy="54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0" name="Google Shape;270;p25"/>
          <p:cNvCxnSpPr/>
          <p:nvPr/>
        </p:nvCxnSpPr>
        <p:spPr>
          <a:xfrm rot="10800000" flipH="1">
            <a:off x="4967156" y="1488326"/>
            <a:ext cx="762600" cy="39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1" name="Google Shape;271;p25"/>
          <p:cNvSpPr txBox="1"/>
          <p:nvPr/>
        </p:nvSpPr>
        <p:spPr>
          <a:xfrm>
            <a:off x="3439635" y="1871022"/>
            <a:ext cx="630600" cy="3009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27000" rIns="68575" bIns="27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muC:Stage1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 TeV </a:t>
            </a:r>
            <a:endParaRPr sz="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25"/>
          <p:cNvSpPr txBox="1"/>
          <p:nvPr/>
        </p:nvSpPr>
        <p:spPr>
          <a:xfrm>
            <a:off x="2188140" y="2174404"/>
            <a:ext cx="12516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4km+6km km ring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25"/>
          <p:cNvSpPr txBox="1"/>
          <p:nvPr/>
        </p:nvSpPr>
        <p:spPr>
          <a:xfrm>
            <a:off x="4803637" y="1824283"/>
            <a:ext cx="656700" cy="4239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7500" tIns="27000" rIns="68575" bIns="27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Stage2</a:t>
            </a:r>
            <a:endParaRPr sz="11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 TeV; </a:t>
            </a:r>
            <a:endParaRPr sz="11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≈ 10 ab</a:t>
            </a:r>
            <a:r>
              <a:rPr lang="en-US" sz="800" b="0" i="0" u="none" strike="noStrike" cap="none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-1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4" name="Google Shape;274;p25"/>
          <p:cNvCxnSpPr/>
          <p:nvPr/>
        </p:nvCxnSpPr>
        <p:spPr>
          <a:xfrm rot="10800000" flipH="1">
            <a:off x="1172809" y="2156685"/>
            <a:ext cx="1487400" cy="6000"/>
          </a:xfrm>
          <a:prstGeom prst="straightConnector1">
            <a:avLst/>
          </a:prstGeom>
          <a:noFill/>
          <a:ln w="762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5" name="Google Shape;275;p25"/>
          <p:cNvSpPr txBox="1"/>
          <p:nvPr/>
        </p:nvSpPr>
        <p:spPr>
          <a:xfrm>
            <a:off x="1172809" y="1899092"/>
            <a:ext cx="6378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 years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6" name="Google Shape;276;p25"/>
          <p:cNvCxnSpPr/>
          <p:nvPr/>
        </p:nvCxnSpPr>
        <p:spPr>
          <a:xfrm>
            <a:off x="2664346" y="2160219"/>
            <a:ext cx="781800" cy="9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7" name="Google Shape;277;p25"/>
          <p:cNvCxnSpPr/>
          <p:nvPr/>
        </p:nvCxnSpPr>
        <p:spPr>
          <a:xfrm>
            <a:off x="3692968" y="2211241"/>
            <a:ext cx="1123800" cy="93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8" name="Google Shape;278;p25"/>
          <p:cNvSpPr txBox="1"/>
          <p:nvPr/>
        </p:nvSpPr>
        <p:spPr>
          <a:xfrm>
            <a:off x="3477515" y="1482348"/>
            <a:ext cx="8355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RF upgrade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25"/>
          <p:cNvSpPr txBox="1"/>
          <p:nvPr/>
        </p:nvSpPr>
        <p:spPr>
          <a:xfrm>
            <a:off x="3650016" y="2239256"/>
            <a:ext cx="13590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10km &amp; 16.5 km tunnels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25"/>
          <p:cNvSpPr txBox="1"/>
          <p:nvPr/>
        </p:nvSpPr>
        <p:spPr>
          <a:xfrm>
            <a:off x="2063174" y="1969813"/>
            <a:ext cx="12333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4km &amp; reuse Tevatron ring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25"/>
          <p:cNvSpPr/>
          <p:nvPr/>
        </p:nvSpPr>
        <p:spPr>
          <a:xfrm>
            <a:off x="5627875" y="2046145"/>
            <a:ext cx="16257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Note: Possibility of </a:t>
            </a:r>
            <a:endParaRPr sz="11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125 GeV or 1 TeV at Stage 1</a:t>
            </a:r>
            <a:endParaRPr sz="1100"/>
          </a:p>
        </p:txBody>
      </p:sp>
      <p:cxnSp>
        <p:nvCxnSpPr>
          <p:cNvPr id="282" name="Google Shape;282;p25"/>
          <p:cNvCxnSpPr/>
          <p:nvPr/>
        </p:nvCxnSpPr>
        <p:spPr>
          <a:xfrm>
            <a:off x="1782272" y="1441844"/>
            <a:ext cx="1183200" cy="12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3" name="Google Shape;283;p25"/>
          <p:cNvSpPr txBox="1"/>
          <p:nvPr/>
        </p:nvSpPr>
        <p:spPr>
          <a:xfrm>
            <a:off x="3363797" y="1703654"/>
            <a:ext cx="1136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2045 start physics</a:t>
            </a:r>
            <a:endParaRPr sz="1100"/>
          </a:p>
        </p:txBody>
      </p:sp>
      <p:sp>
        <p:nvSpPr>
          <p:cNvPr id="284" name="Google Shape;284;p25"/>
          <p:cNvSpPr/>
          <p:nvPr/>
        </p:nvSpPr>
        <p:spPr>
          <a:xfrm>
            <a:off x="265153" y="968561"/>
            <a:ext cx="323700" cy="1389000"/>
          </a:xfrm>
          <a:prstGeom prst="leftBrace">
            <a:avLst>
              <a:gd name="adj1" fmla="val 8333"/>
              <a:gd name="adj2" fmla="val 50533"/>
            </a:avLst>
          </a:prstGeom>
          <a:noFill/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25"/>
          <p:cNvSpPr txBox="1"/>
          <p:nvPr/>
        </p:nvSpPr>
        <p:spPr>
          <a:xfrm>
            <a:off x="2874840" y="919914"/>
            <a:ext cx="1136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2040 start physics</a:t>
            </a:r>
            <a:endParaRPr sz="1100"/>
          </a:p>
        </p:txBody>
      </p:sp>
      <p:sp>
        <p:nvSpPr>
          <p:cNvPr id="286" name="Google Shape;286;p25"/>
          <p:cNvSpPr txBox="1"/>
          <p:nvPr/>
        </p:nvSpPr>
        <p:spPr>
          <a:xfrm>
            <a:off x="7329134" y="252973"/>
            <a:ext cx="1741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Original from ESG by UB</a:t>
            </a:r>
            <a:endParaRPr sz="11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Updated  July 2</a:t>
            </a:r>
            <a:r>
              <a:rPr lang="en-US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en-US"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, 2022 by MN</a:t>
            </a:r>
            <a:endParaRPr sz="9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25"/>
          <p:cNvSpPr txBox="1"/>
          <p:nvPr/>
        </p:nvSpPr>
        <p:spPr>
          <a:xfrm>
            <a:off x="5232920" y="-7905"/>
            <a:ext cx="39111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Construction/Transformation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Costs</a:t>
            </a:r>
            <a:endParaRPr sz="7400"/>
          </a:p>
        </p:txBody>
      </p:sp>
      <p:sp>
        <p:nvSpPr>
          <p:cNvPr id="293" name="Google Shape;293;p2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26"/>
          <p:cNvSpPr txBox="1">
            <a:spLocks noGrp="1"/>
          </p:cNvSpPr>
          <p:nvPr>
            <p:ph type="sldNum" idx="12"/>
          </p:nvPr>
        </p:nvSpPr>
        <p:spPr>
          <a:xfrm>
            <a:off x="8472458" y="4815617"/>
            <a:ext cx="548700" cy="39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7"/>
          <p:cNvSpPr txBox="1">
            <a:spLocks noGrp="1"/>
          </p:cNvSpPr>
          <p:nvPr>
            <p:ph type="title"/>
          </p:nvPr>
        </p:nvSpPr>
        <p:spPr>
          <a:xfrm>
            <a:off x="628650" y="-163478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/>
              <a:t>Large Projects</a:t>
            </a:r>
            <a:endParaRPr/>
          </a:p>
        </p:txBody>
      </p:sp>
      <p:graphicFrame>
        <p:nvGraphicFramePr>
          <p:cNvPr id="300" name="Google Shape;300;p27"/>
          <p:cNvGraphicFramePr/>
          <p:nvPr/>
        </p:nvGraphicFramePr>
        <p:xfrm>
          <a:off x="628650" y="527727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{150C90DF-A177-4F22-B312-4B2CFF911B6C}</a:tableStyleId>
              </a:tblPr>
              <a:tblGrid>
                <a:gridCol w="1554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4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7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8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Project</a:t>
                      </a:r>
                      <a:endParaRPr sz="110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Construction 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Start date (yr)</a:t>
                      </a:r>
                      <a:endParaRPr sz="110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Construction End date (yr)</a:t>
                      </a:r>
                      <a:endParaRPr sz="110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Construction Cost B$</a:t>
                      </a:r>
                      <a:endParaRPr sz="1100"/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solidFill>
                            <a:srgbClr val="FF0000"/>
                          </a:solidFill>
                        </a:rPr>
                        <a:t>Higgs Factories</a:t>
                      </a:r>
                      <a:endParaRPr sz="110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CepC </a:t>
                      </a:r>
                      <a:endParaRPr sz="110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2026</a:t>
                      </a:r>
                      <a:endParaRPr sz="110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2035</a:t>
                      </a:r>
                      <a:endParaRPr sz="110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12-18</a:t>
                      </a:r>
                      <a:endParaRPr sz="1100"/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CCC (higgs Fac)</a:t>
                      </a:r>
                      <a:endParaRPr sz="110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2030</a:t>
                      </a:r>
                      <a:endParaRPr sz="110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2040</a:t>
                      </a:r>
                      <a:endParaRPr sz="110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7-12</a:t>
                      </a:r>
                      <a:endParaRPr sz="1100"/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ILC (higgs Fac)</a:t>
                      </a:r>
                      <a:endParaRPr sz="110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2028</a:t>
                      </a:r>
                      <a:endParaRPr sz="110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2038</a:t>
                      </a:r>
                      <a:endParaRPr sz="110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7-12</a:t>
                      </a:r>
                      <a:endParaRPr sz="1100"/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CLIC</a:t>
                      </a:r>
                      <a:endParaRPr sz="110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/>
                        <a:t>2041</a:t>
                      </a:r>
                      <a:endParaRPr sz="110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/>
                        <a:t>2048</a:t>
                      </a:r>
                      <a:endParaRPr sz="110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7-12</a:t>
                      </a:r>
                      <a:endParaRPr sz="1100"/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2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FCC-ee</a:t>
                      </a:r>
                      <a:endParaRPr sz="140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2033</a:t>
                      </a:r>
                      <a:endParaRPr sz="110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2048</a:t>
                      </a:r>
                      <a:endParaRPr sz="110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12-18</a:t>
                      </a:r>
                      <a:endParaRPr sz="1100"/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2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solidFill>
                            <a:srgbClr val="FF0000"/>
                          </a:solidFill>
                        </a:rPr>
                        <a:t>Multi-TeV Colliders</a:t>
                      </a:r>
                      <a:endParaRPr sz="110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2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Muon Collider (3 TeV)</a:t>
                      </a:r>
                      <a:endParaRPr sz="110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2038</a:t>
                      </a:r>
                      <a:endParaRPr sz="110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2045</a:t>
                      </a:r>
                      <a:endParaRPr sz="110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7-12</a:t>
                      </a:r>
                      <a:endParaRPr sz="1100"/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2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/>
                        <a:t>Muon Collider (10 TeV)</a:t>
                      </a:r>
                      <a:endParaRPr sz="110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2042</a:t>
                      </a:r>
                      <a:endParaRPr sz="110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2052</a:t>
                      </a:r>
                      <a:endParaRPr sz="110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12-18</a:t>
                      </a:r>
                      <a:endParaRPr sz="1100"/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2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SppC </a:t>
                      </a:r>
                      <a:endParaRPr sz="110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2043</a:t>
                      </a:r>
                      <a:endParaRPr sz="110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2055</a:t>
                      </a:r>
                      <a:endParaRPr sz="110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30-80</a:t>
                      </a:r>
                      <a:endParaRPr sz="1100"/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2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HE CCC</a:t>
                      </a:r>
                      <a:endParaRPr sz="110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2055</a:t>
                      </a:r>
                      <a:endParaRPr sz="110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2065</a:t>
                      </a:r>
                      <a:endParaRPr sz="110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12-18</a:t>
                      </a:r>
                      <a:endParaRPr sz="1100"/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2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HE CLIC (3 TeV)</a:t>
                      </a:r>
                      <a:endParaRPr sz="110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2062</a:t>
                      </a:r>
                      <a:endParaRPr sz="110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2068</a:t>
                      </a:r>
                      <a:endParaRPr sz="110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/>
                        <a:t>18-30</a:t>
                      </a:r>
                      <a:endParaRPr sz="1100"/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2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/>
                        <a:t>FCC-hh</a:t>
                      </a:r>
                      <a:endParaRPr sz="140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2063</a:t>
                      </a:r>
                      <a:endParaRPr sz="110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2074</a:t>
                      </a:r>
                      <a:endParaRPr sz="110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30-50</a:t>
                      </a:r>
                      <a:endParaRPr sz="1100"/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301" name="Google Shape;301;p27"/>
          <p:cNvSpPr txBox="1"/>
          <p:nvPr/>
        </p:nvSpPr>
        <p:spPr>
          <a:xfrm>
            <a:off x="5863855" y="1279525"/>
            <a:ext cx="3368400" cy="14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Cost estimates from the ITF report by AF. 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Please refer to the document for 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explanations now they were  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estimated and associated caveats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the report on AF wiki</a:t>
            </a:r>
            <a:endParaRPr sz="1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1338</Words>
  <Application>Microsoft Macintosh PowerPoint</Application>
  <PresentationFormat>On-screen Show (16:9)</PresentationFormat>
  <Paragraphs>310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Helvetica Neue</vt:lpstr>
      <vt:lpstr>Times New Roman</vt:lpstr>
      <vt:lpstr>Calibri</vt:lpstr>
      <vt:lpstr>Arial</vt:lpstr>
      <vt:lpstr>Clarity</vt:lpstr>
      <vt:lpstr>Thème Office</vt:lpstr>
      <vt:lpstr>PowerPoint Presentation</vt:lpstr>
      <vt:lpstr>PowerPoint Presentation</vt:lpstr>
      <vt:lpstr>Which machines?</vt:lpstr>
      <vt:lpstr>Energy Frontier Benchmark Scenarios </vt:lpstr>
      <vt:lpstr>Timelines </vt:lpstr>
      <vt:lpstr>PowerPoint Presentation</vt:lpstr>
      <vt:lpstr>PowerPoint Presentation</vt:lpstr>
      <vt:lpstr>Costs</vt:lpstr>
      <vt:lpstr>Large Projects</vt:lpstr>
      <vt:lpstr>Medium Project Scale R&amp;D requests</vt:lpstr>
      <vt:lpstr>Accelerator &amp; Detector  R&amp;D Needs</vt:lpstr>
      <vt:lpstr>Higgs Factories      Multi-TeV Machines</vt:lpstr>
      <vt:lpstr>Detector R&amp;D Needs </vt:lpstr>
      <vt:lpstr>Detector R&amp;D Needs for Higgs Factory</vt:lpstr>
      <vt:lpstr>Summary</vt:lpstr>
      <vt:lpstr>backup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Meenakshi Narain</cp:lastModifiedBy>
  <cp:revision>1</cp:revision>
  <dcterms:modified xsi:type="dcterms:W3CDTF">2022-07-26T15:33:31Z</dcterms:modified>
</cp:coreProperties>
</file>