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5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4" r:id="rId4"/>
    <p:sldId id="269" r:id="rId5"/>
    <p:sldId id="258" r:id="rId6"/>
    <p:sldId id="268" r:id="rId7"/>
    <p:sldId id="270" r:id="rId8"/>
    <p:sldId id="271" r:id="rId9"/>
    <p:sldId id="275" r:id="rId10"/>
    <p:sldId id="272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6E0"/>
    <a:srgbClr val="028ED4"/>
    <a:srgbClr val="0287CA"/>
    <a:srgbClr val="019BBF"/>
    <a:srgbClr val="027FBE"/>
    <a:srgbClr val="03A7BD"/>
    <a:srgbClr val="A42700"/>
    <a:srgbClr val="CC3300"/>
    <a:srgbClr val="CC0000"/>
    <a:srgbClr val="267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39" autoAdjust="0"/>
  </p:normalViewPr>
  <p:slideViewPr>
    <p:cSldViewPr>
      <p:cViewPr varScale="1">
        <p:scale>
          <a:sx n="62" d="100"/>
          <a:sy n="62" d="100"/>
        </p:scale>
        <p:origin x="832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5976D-3375-439E-BB13-E060DBB040F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59DBE-8865-4A29-B914-7D44CECFF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9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E0952-9951-41AE-BCBE-84112D41D7A0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762BC-8057-429B-860F-D1A05E2E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089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762BC-8057-429B-860F-D1A05E2EC6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7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July-22-2022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Dehmelt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3D086-F5AB-421A-B2DA-DA8466D3D1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2" y="5619599"/>
            <a:ext cx="585022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1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en-US"/>
              <a:t>July-22-2022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K. Dehmelt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A97BD-974A-40B3-A753-E2B1567DDD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2" y="5619599"/>
            <a:ext cx="585022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91DB89-79BE-4527-8634-290A6417C3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2" y="5619599"/>
            <a:ext cx="585022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5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971E-95DE-4216-AEC2-6AEF0064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57FD7-6207-49DC-B23F-C8555D08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July-22-2022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D6C17-8EAB-4CD9-ADFE-9BD38775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Dehmelt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135F1-1DFB-4B6F-A37C-7C1AD4B3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034" y="805103"/>
            <a:ext cx="64008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7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July-22-2022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K. Dehmelt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866B3B-5309-470A-BF89-CF2C8B4C7A4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31" y="6534909"/>
            <a:ext cx="2038369" cy="3199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2230339-A5FB-48DC-A7E1-1DF7A4C44A1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632631" y="762000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D6C5F4B-B4BF-456F-8C03-0E3E1F2FAA4D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5C6020-B8FA-4D33-9AE3-7E7A5708B7B6}"/>
                </a:ext>
              </a:extLst>
            </p:cNvPr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E53AC13-07EF-4418-8D3E-9C957CE6E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2034" y="805103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97" r:id="rId3"/>
    <p:sldLayoutId id="2147483699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545" y="0"/>
            <a:ext cx="6960870" cy="35204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mpgd</a:t>
            </a:r>
            <a:r>
              <a:rPr lang="en-US" sz="3600" dirty="0"/>
              <a:t>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recent advances, current r&amp;d, </a:t>
            </a:r>
            <a:r>
              <a:rPr lang="en-US" sz="4000" dirty="0"/>
              <a:t>and</a:t>
            </a:r>
            <a:r>
              <a:rPr lang="en-US" dirty="0"/>
              <a:t> the European strategy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4294967295"/>
          </p:nvPr>
        </p:nvSpPr>
        <p:spPr>
          <a:xfrm>
            <a:off x="2209800" y="3414713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Klaus Dehmelt on behalf of all WP1 contributors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0" i="0" dirty="0">
                <a:effectLst/>
              </a:rPr>
              <a:t>Seattle Snowmass Summer Meeting 2022</a:t>
            </a:r>
            <a:endParaRPr lang="en-US" b="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July 22, 2022</a:t>
            </a:r>
          </a:p>
        </p:txBody>
      </p:sp>
    </p:spTree>
    <p:extLst>
      <p:ext uri="{BB962C8B-B14F-4D97-AF65-F5344CB8AC3E}">
        <p14:creationId xmlns:p14="http://schemas.microsoft.com/office/powerpoint/2010/main" val="1133864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D268-F6F1-4BE4-A206-7750C36F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European strategy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AA9E8-F7DD-4E17-8166-4C98EAC2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July-22-2022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EC650-C00B-4856-8C16-4F8B1F01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Dehmelt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5C5CD-3702-4049-AB7E-EDA4E838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ACC19AE-E70F-F00C-472D-464394950E26}"/>
              </a:ext>
            </a:extLst>
          </p:cNvPr>
          <p:cNvSpPr txBox="1">
            <a:spLocks/>
          </p:cNvSpPr>
          <p:nvPr/>
        </p:nvSpPr>
        <p:spPr>
          <a:xfrm>
            <a:off x="247108" y="1524000"/>
            <a:ext cx="11724000" cy="4599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effectLst/>
              </a:rPr>
              <a:t>European Committee for Future Accelerators - ECFA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b="0" i="0" dirty="0">
                <a:effectLst/>
              </a:rPr>
              <a:t>mandated to develop a roadmap to balance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b="0" i="0" dirty="0">
                <a:effectLst/>
              </a:rPr>
              <a:t>R&amp;D efforts in Europe</a:t>
            </a:r>
          </a:p>
          <a:p>
            <a:r>
              <a:rPr lang="en-US" b="0" i="0" dirty="0">
                <a:effectLst/>
              </a:rPr>
              <a:t>After extensive expert and community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b="0" i="0" dirty="0">
                <a:effectLst/>
              </a:rPr>
              <a:t>consultation phase </a:t>
            </a:r>
            <a:r>
              <a:rPr lang="en-US" sz="2800" dirty="0">
                <a:sym typeface="Symbol" panose="05050102010706020507" pitchFamily="18" charset="2"/>
              </a:rPr>
              <a:t> final roadmap</a:t>
            </a:r>
          </a:p>
          <a:p>
            <a:pPr marL="0" indent="0">
              <a:buNone/>
            </a:pPr>
            <a:r>
              <a:rPr lang="en-US" sz="2800" dirty="0">
                <a:sym typeface="Symbol" panose="05050102010706020507" pitchFamily="18" charset="2"/>
              </a:rPr>
              <a:t>   approved end of 2021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sz="2800" dirty="0">
                <a:sym typeface="Symbol" panose="05050102010706020507" pitchFamily="18" charset="2"/>
              </a:rPr>
              <a:t>Gaseous detectors as one of the many</a:t>
            </a:r>
          </a:p>
          <a:p>
            <a:pPr marL="0" indent="0">
              <a:buNone/>
            </a:pPr>
            <a:r>
              <a:rPr lang="en-US" sz="2800" dirty="0">
                <a:sym typeface="Symbol" panose="05050102010706020507" pitchFamily="18" charset="2"/>
              </a:rPr>
              <a:t>   work-packages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dirty="0"/>
              <a:t> TF1</a:t>
            </a:r>
            <a:endParaRPr lang="en-US" sz="2700" dirty="0"/>
          </a:p>
          <a:p>
            <a:pPr lvl="1"/>
            <a:endParaRPr lang="en-US" sz="2700" dirty="0"/>
          </a:p>
        </p:txBody>
      </p:sp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3AFB1DB-A3B7-3FC9-D48C-C5C3FA67B1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50" y="1282730"/>
            <a:ext cx="4848050" cy="52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D268-F6F1-4BE4-A206-7750C36F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European strategy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AA9E8-F7DD-4E17-8166-4C98EAC2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July-22-2022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EC650-C00B-4856-8C16-4F8B1F01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Dehmelt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5C5CD-3702-4049-AB7E-EDA4E838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ACC19AE-E70F-F00C-472D-464394950E26}"/>
              </a:ext>
            </a:extLst>
          </p:cNvPr>
          <p:cNvSpPr txBox="1">
            <a:spLocks/>
          </p:cNvSpPr>
          <p:nvPr/>
        </p:nvSpPr>
        <p:spPr>
          <a:xfrm>
            <a:off x="247108" y="1524000"/>
            <a:ext cx="11724000" cy="4599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Detector R&amp;D Roadmap </a:t>
            </a:r>
            <a:r>
              <a:rPr lang="en-US" sz="2800" dirty="0">
                <a:sym typeface="Symbol" panose="05050102010706020507" pitchFamily="18" charset="2"/>
              </a:rPr>
              <a:t> </a:t>
            </a:r>
            <a:r>
              <a:rPr lang="en-US" sz="2700" dirty="0"/>
              <a:t>Detector R&amp;D Themes DRDT </a:t>
            </a:r>
          </a:p>
          <a:p>
            <a:pPr lvl="1"/>
            <a:endParaRPr lang="en-US" sz="27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CDE065-CF69-FD79-1D58-9016381EC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1225"/>
            <a:ext cx="12192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7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D268-F6F1-4BE4-A206-7750C36F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European strategy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AA9E8-F7DD-4E17-8166-4C98EAC2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July-22-2022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EC650-C00B-4856-8C16-4F8B1F01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Dehmelt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5C5CD-3702-4049-AB7E-EDA4E838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ACC19AE-E70F-F00C-472D-464394950E26}"/>
              </a:ext>
            </a:extLst>
          </p:cNvPr>
          <p:cNvSpPr txBox="1">
            <a:spLocks/>
          </p:cNvSpPr>
          <p:nvPr/>
        </p:nvSpPr>
        <p:spPr>
          <a:xfrm>
            <a:off x="247108" y="1524000"/>
            <a:ext cx="11724000" cy="459943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Plan is to restructure RD51</a:t>
            </a:r>
          </a:p>
          <a:p>
            <a:pPr lvl="1"/>
            <a:r>
              <a:rPr lang="en-US" sz="2400" dirty="0"/>
              <a:t>Formation of DRDC1 in 2023(?)</a:t>
            </a:r>
          </a:p>
          <a:p>
            <a:pPr lvl="1"/>
            <a:r>
              <a:rPr lang="en-US" sz="2400" dirty="0"/>
              <a:t>RD51 will cease to exist after 15 successful years of operation</a:t>
            </a:r>
          </a:p>
          <a:p>
            <a:pPr lvl="1"/>
            <a:r>
              <a:rPr lang="en-US" sz="2400" b="0" i="0" u="none" strike="noStrike" baseline="0" dirty="0"/>
              <a:t>Restructuring and implementation within the </a:t>
            </a:r>
            <a:r>
              <a:rPr lang="pt-BR" sz="2400" b="0" i="0" u="none" strike="noStrike" baseline="0" dirty="0"/>
              <a:t>ECFA Detector R&amp;D roadmap</a:t>
            </a:r>
          </a:p>
          <a:p>
            <a:pPr lvl="1"/>
            <a:r>
              <a:rPr lang="en-US" sz="2400" b="0" i="0" u="none" strike="noStrike" baseline="0" dirty="0">
                <a:solidFill>
                  <a:srgbClr val="0070C0"/>
                </a:solidFill>
              </a:rPr>
              <a:t>Basic Research Needs BRN study analogous to ECFA Detector R&amp;D roadmap</a:t>
            </a:r>
          </a:p>
          <a:p>
            <a:pPr lvl="2"/>
            <a:r>
              <a:rPr lang="en-US" sz="2400" dirty="0">
                <a:solidFill>
                  <a:srgbClr val="0070C0"/>
                </a:solidFill>
              </a:rPr>
              <a:t>BRN roadmap did not have gaseous detectors as topic</a:t>
            </a:r>
          </a:p>
          <a:p>
            <a:pPr lvl="2"/>
            <a:r>
              <a:rPr lang="en-US" sz="2400" dirty="0">
                <a:solidFill>
                  <a:srgbClr val="0070C0"/>
                </a:solidFill>
              </a:rPr>
              <a:t>SNOWMASS 2021 study introduced gaseous detectors as topic</a:t>
            </a:r>
          </a:p>
          <a:p>
            <a:pPr lvl="2"/>
            <a:r>
              <a:rPr lang="en-US" sz="2400" b="0" i="0" u="none" strike="noStrike" baseline="0" dirty="0">
                <a:solidFill>
                  <a:srgbClr val="0070C1"/>
                </a:solidFill>
              </a:rPr>
              <a:t>U.S. community planning should be synergistic:</a:t>
            </a:r>
            <a:r>
              <a:rPr lang="en-US" sz="20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sz="2400" b="0" i="0" u="none" strike="noStrike" baseline="0" dirty="0">
                <a:solidFill>
                  <a:srgbClr val="0070C0"/>
                </a:solidFill>
              </a:rPr>
              <a:t>BRN</a:t>
            </a:r>
            <a:r>
              <a:rPr lang="en-US" sz="20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 </a:t>
            </a:r>
            <a:r>
              <a:rPr lang="en-US" sz="2400" b="0" i="0" u="none" strike="noStrike" baseline="0" dirty="0">
                <a:solidFill>
                  <a:srgbClr val="0070C0"/>
                </a:solidFill>
              </a:rPr>
              <a:t>ECFA Detector R&amp;D roadmap</a:t>
            </a:r>
          </a:p>
          <a:p>
            <a:pPr lvl="2"/>
            <a:r>
              <a:rPr lang="en-US" sz="2400" dirty="0">
                <a:solidFill>
                  <a:srgbClr val="0070C0"/>
                </a:solidFill>
              </a:rPr>
              <a:t>U.S. community should stay engaged with DRDC</a:t>
            </a:r>
          </a:p>
          <a:p>
            <a:pPr lvl="2"/>
            <a:r>
              <a:rPr lang="en-US" sz="2400" b="0" i="0" u="none" strike="noStrike" baseline="0" dirty="0">
                <a:solidFill>
                  <a:srgbClr val="0070C0"/>
                </a:solidFill>
              </a:rPr>
              <a:t>U.S</a:t>
            </a:r>
            <a:r>
              <a:rPr lang="en-US" sz="2400" dirty="0">
                <a:solidFill>
                  <a:srgbClr val="0070C0"/>
                </a:solidFill>
              </a:rPr>
              <a:t>. community should establish MPGD facility/center within the country </a:t>
            </a:r>
            <a:endParaRPr lang="en-US" sz="2000" b="0" i="0" u="none" strike="noStrike" baseline="0" dirty="0">
              <a:solidFill>
                <a:srgbClr val="0070C0"/>
              </a:solidFill>
            </a:endParaRPr>
          </a:p>
          <a:p>
            <a:pPr lvl="2"/>
            <a:endParaRPr lang="en-US" sz="2200" dirty="0">
              <a:solidFill>
                <a:srgbClr val="0070C0"/>
              </a:solidFill>
            </a:endParaRPr>
          </a:p>
          <a:p>
            <a:pPr lvl="1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71627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0BE10-B3D6-4BEF-9900-9D86A5A0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July-22-2022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C3FF4-D4B5-41E5-AEB3-242A229C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Dehmelt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0D44A-BC8F-40D6-AA84-EB4FA101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432178A-9792-7CFE-B6C2-8F4A77C217E5}"/>
              </a:ext>
            </a:extLst>
          </p:cNvPr>
          <p:cNvSpPr txBox="1">
            <a:spLocks/>
          </p:cNvSpPr>
          <p:nvPr/>
        </p:nvSpPr>
        <p:spPr>
          <a:xfrm>
            <a:off x="247108" y="1524000"/>
            <a:ext cx="11724000" cy="487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Micro Pattern Gas Detectors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MPGD</a:t>
            </a:r>
          </a:p>
          <a:p>
            <a:pPr lvl="1"/>
            <a:r>
              <a:rPr lang="en-US" sz="2400" dirty="0"/>
              <a:t>Motivation and goal for MPGD development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>
                <a:sym typeface="Wingdings" panose="05000000000000000000" pitchFamily="2" charset="2"/>
              </a:rPr>
              <a:t> cost-effective, large-scale detectors with excellent position and timing resolution in high-rate applications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sz="2400" b="0" i="0" u="none" strike="noStrike" baseline="0" dirty="0"/>
              <a:t>Significant development time invested</a:t>
            </a:r>
          </a:p>
          <a:p>
            <a:pPr lvl="2"/>
            <a:r>
              <a:rPr lang="en-US" sz="2200" b="0" i="0" u="none" strike="noStrike" baseline="0" dirty="0"/>
              <a:t>understanding optimal manufacturing techniques for MPGDs</a:t>
            </a:r>
          </a:p>
          <a:p>
            <a:pPr lvl="2"/>
            <a:r>
              <a:rPr lang="en-US" sz="2200" b="0" i="0" u="none" strike="noStrike" baseline="0" dirty="0"/>
              <a:t>understanding their operation</a:t>
            </a:r>
          </a:p>
          <a:p>
            <a:pPr lvl="2"/>
            <a:r>
              <a:rPr lang="en-US" sz="2200" b="0" i="0" u="none" strike="noStrike" baseline="0" dirty="0"/>
              <a:t>mitigation of undesirable effects, for instance discharges and ion backflow</a:t>
            </a:r>
          </a:p>
          <a:p>
            <a:pPr lvl="1"/>
            <a:r>
              <a:rPr lang="en-US" sz="2400" dirty="0"/>
              <a:t>Culmination in formation of CERN-RD51 collaboration </a:t>
            </a:r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dirty="0"/>
              <a:t>2008</a:t>
            </a:r>
          </a:p>
          <a:p>
            <a:pPr lvl="1"/>
            <a:r>
              <a:rPr lang="en-US" sz="2400" dirty="0"/>
              <a:t>CERN PCB workshop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source of essential expertise in production, mitigation and correction of production issues, critical input for R&amp;D</a:t>
            </a:r>
            <a:endParaRPr lang="en-US" dirty="0"/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D6D951-0743-2172-0D0A-4BAC60EA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/>
              <a:t>recent advances - mpgd</a:t>
            </a:r>
          </a:p>
        </p:txBody>
      </p:sp>
    </p:spTree>
    <p:extLst>
      <p:ext uri="{BB962C8B-B14F-4D97-AF65-F5344CB8AC3E}">
        <p14:creationId xmlns:p14="http://schemas.microsoft.com/office/powerpoint/2010/main" val="275123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D268-F6F1-4BE4-A206-7750C36F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r&amp;d: the source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AA9E8-F7DD-4E17-8166-4C98EAC2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July-22-2022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EC650-C00B-4856-8C16-4F8B1F01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Dehmelt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5C5CD-3702-4049-AB7E-EDA4E838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ACC19AE-E70F-F00C-472D-464394950E26}"/>
              </a:ext>
            </a:extLst>
          </p:cNvPr>
          <p:cNvSpPr txBox="1">
            <a:spLocks/>
          </p:cNvSpPr>
          <p:nvPr/>
        </p:nvSpPr>
        <p:spPr>
          <a:xfrm>
            <a:off x="247108" y="1524000"/>
            <a:ext cx="11724000" cy="4599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CERN-RD51 collaboration </a:t>
            </a:r>
            <a:r>
              <a:rPr lang="en-US" sz="2800" dirty="0">
                <a:sym typeface="Symbol" panose="05050102010706020507" pitchFamily="18" charset="2"/>
              </a:rPr>
              <a:t> technical collaboration, established in 2008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Comprises ~450 collaborators from 89 institutes from 31countries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Well organized and managed</a:t>
            </a:r>
          </a:p>
          <a:p>
            <a:pPr lvl="1"/>
            <a:r>
              <a:rPr lang="en-US" sz="2400" dirty="0"/>
              <a:t>Driver for the coordinated efforts within the MPGD community</a:t>
            </a:r>
          </a:p>
          <a:p>
            <a:pPr lvl="2"/>
            <a:r>
              <a:rPr lang="en-US" sz="2200" b="0" i="0" u="none" strike="noStrike" baseline="0" dirty="0"/>
              <a:t>more</a:t>
            </a:r>
            <a:r>
              <a:rPr lang="en-US" sz="2200" dirty="0"/>
              <a:t> </a:t>
            </a:r>
            <a:r>
              <a:rPr lang="en-US" sz="2200" b="0" i="0" u="none" strike="noStrike" baseline="0" dirty="0"/>
              <a:t>techniques becoming available or affordable</a:t>
            </a:r>
          </a:p>
          <a:p>
            <a:pPr lvl="2"/>
            <a:r>
              <a:rPr lang="en-US" sz="2200" b="0" i="0" u="none" strike="noStrike" baseline="0" dirty="0"/>
              <a:t>new detection concepts are still being introduced</a:t>
            </a:r>
          </a:p>
          <a:p>
            <a:pPr lvl="2"/>
            <a:r>
              <a:rPr lang="en-US" sz="2200" b="0" i="0" u="none" strike="noStrike" baseline="0" dirty="0"/>
              <a:t>existing ones are being substantially improved</a:t>
            </a:r>
          </a:p>
          <a:p>
            <a:pPr lvl="1"/>
            <a:r>
              <a:rPr lang="en-US" sz="2400" dirty="0"/>
              <a:t>Seven Working Groups WG</a:t>
            </a:r>
          </a:p>
          <a:p>
            <a:pPr lvl="2"/>
            <a:r>
              <a:rPr lang="en-US" sz="2200" dirty="0"/>
              <a:t>Transversal to RD51 activities, covering all aspects of R&amp;D</a:t>
            </a:r>
          </a:p>
          <a:p>
            <a:pPr lvl="1"/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A8A4CB-A717-D95E-7167-EBF9859443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301" y="2786746"/>
            <a:ext cx="7563399" cy="40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D268-F6F1-4BE4-A206-7750C36F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r&amp;d: the source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AA9E8-F7DD-4E17-8166-4C98EAC2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July-22-2022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EC650-C00B-4856-8C16-4F8B1F01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Dehmelt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5C5CD-3702-4049-AB7E-EDA4E838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ACC19AE-E70F-F00C-472D-464394950E26}"/>
              </a:ext>
            </a:extLst>
          </p:cNvPr>
          <p:cNvSpPr txBox="1">
            <a:spLocks/>
          </p:cNvSpPr>
          <p:nvPr/>
        </p:nvSpPr>
        <p:spPr>
          <a:xfrm>
            <a:off x="247108" y="1524000"/>
            <a:ext cx="11724000" cy="4599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Seven Working Groups WG, t</a:t>
            </a:r>
            <a:r>
              <a:rPr lang="en-US" sz="2400" dirty="0"/>
              <a:t>ransversal to RD51 activities, covering all aspects of R&amp;D</a:t>
            </a:r>
          </a:p>
          <a:p>
            <a:pPr lvl="1"/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01291C-B4C5-A60C-3FA6-B8A79053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00" y="2005279"/>
            <a:ext cx="6200800" cy="448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2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D268-F6F1-4BE4-A206-7750C36F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r&amp;d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AA9E8-F7DD-4E17-8166-4C98EAC2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July-22-2022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EC650-C00B-4856-8C16-4F8B1F01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Dehmelt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5C5CD-3702-4049-AB7E-EDA4E838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ACC19AE-E70F-F00C-472D-464394950E26}"/>
              </a:ext>
            </a:extLst>
          </p:cNvPr>
          <p:cNvSpPr txBox="1">
            <a:spLocks/>
          </p:cNvSpPr>
          <p:nvPr/>
        </p:nvSpPr>
        <p:spPr>
          <a:xfrm>
            <a:off x="247108" y="1524000"/>
            <a:ext cx="11724000" cy="4599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</a:t>
            </a:r>
            <a:r>
              <a:rPr lang="en-US" dirty="0"/>
              <a:t>as </a:t>
            </a:r>
            <a:r>
              <a:rPr lang="en-US" b="1" dirty="0"/>
              <a:t>E</a:t>
            </a:r>
            <a:r>
              <a:rPr lang="en-US" dirty="0"/>
              <a:t>lectron </a:t>
            </a:r>
            <a:r>
              <a:rPr lang="en-US" b="1" dirty="0"/>
              <a:t>M</a:t>
            </a:r>
            <a:r>
              <a:rPr lang="en-US" dirty="0"/>
              <a:t>ultiplier (GEM) + </a:t>
            </a:r>
            <a:r>
              <a:rPr lang="en-US" b="1" i="0" dirty="0">
                <a:solidFill>
                  <a:srgbClr val="202122"/>
                </a:solidFill>
                <a:effectLst/>
              </a:rPr>
              <a:t>Micro</a:t>
            </a:r>
            <a:r>
              <a:rPr lang="en-US" b="0" i="0" dirty="0">
                <a:solidFill>
                  <a:srgbClr val="202122"/>
                </a:solidFill>
                <a:effectLst/>
              </a:rPr>
              <a:t>-</a:t>
            </a:r>
            <a:r>
              <a:rPr lang="en-US" b="1" i="0" dirty="0">
                <a:solidFill>
                  <a:srgbClr val="202122"/>
                </a:solidFill>
                <a:effectLst/>
              </a:rPr>
              <a:t>Me</a:t>
            </a:r>
            <a:r>
              <a:rPr lang="en-US" b="0" i="0" dirty="0">
                <a:solidFill>
                  <a:srgbClr val="202122"/>
                </a:solidFill>
                <a:effectLst/>
              </a:rPr>
              <a:t>sh </a:t>
            </a:r>
            <a:r>
              <a:rPr lang="en-US" b="1" i="0" dirty="0">
                <a:solidFill>
                  <a:srgbClr val="202122"/>
                </a:solidFill>
                <a:effectLst/>
              </a:rPr>
              <a:t>Ga</a:t>
            </a:r>
            <a:r>
              <a:rPr lang="en-US" b="0" i="0" dirty="0">
                <a:solidFill>
                  <a:srgbClr val="202122"/>
                </a:solidFill>
                <a:effectLst/>
              </a:rPr>
              <a:t>seous </a:t>
            </a:r>
            <a:r>
              <a:rPr lang="en-US" b="1" i="0" dirty="0">
                <a:solidFill>
                  <a:srgbClr val="202122"/>
                </a:solidFill>
                <a:effectLst/>
              </a:rPr>
              <a:t>S</a:t>
            </a:r>
            <a:r>
              <a:rPr lang="en-US" b="0" i="0" dirty="0">
                <a:solidFill>
                  <a:srgbClr val="202122"/>
                </a:solidFill>
                <a:effectLst/>
              </a:rPr>
              <a:t>tructure (Micromegas) </a:t>
            </a:r>
            <a:r>
              <a:rPr lang="en-US" sz="2800" dirty="0">
                <a:sym typeface="Symbol" panose="05050102010706020507" pitchFamily="18" charset="2"/>
              </a:rPr>
              <a:t></a:t>
            </a:r>
            <a:r>
              <a:rPr lang="en-US" b="0" i="0" dirty="0">
                <a:solidFill>
                  <a:srgbClr val="202122"/>
                </a:solidFill>
                <a:effectLst/>
              </a:rPr>
              <a:t> well established MPGD devices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More to come  THGEM, </a:t>
            </a:r>
            <a:r>
              <a:rPr lang="en-US" sz="2400" dirty="0" err="1">
                <a:latin typeface="Symbol" panose="05050102010706020507" pitchFamily="18" charset="2"/>
                <a:sym typeface="Symbol" panose="05050102010706020507" pitchFamily="18" charset="2"/>
              </a:rPr>
              <a:t>m</a:t>
            </a:r>
            <a:r>
              <a:rPr lang="en-US" sz="2400" dirty="0" err="1">
                <a:sym typeface="Symbol" panose="05050102010706020507" pitchFamily="18" charset="2"/>
              </a:rPr>
              <a:t>RWell</a:t>
            </a:r>
            <a:r>
              <a:rPr lang="en-US" sz="2400" dirty="0">
                <a:sym typeface="Symbol" panose="05050102010706020507" pitchFamily="18" charset="2"/>
              </a:rPr>
              <a:t>, …</a:t>
            </a:r>
          </a:p>
          <a:p>
            <a:pPr lvl="1"/>
            <a:r>
              <a:rPr lang="en-US" sz="2400" dirty="0"/>
              <a:t>Finding applications in many fields</a:t>
            </a:r>
          </a:p>
          <a:p>
            <a:pPr lvl="2"/>
            <a:r>
              <a:rPr lang="en-US" sz="2200" dirty="0"/>
              <a:t>HEP, NP, Astrophysics, Medical applications, Homeland Security, Commercial applications, …</a:t>
            </a:r>
          </a:p>
          <a:p>
            <a:pPr lvl="1"/>
            <a:r>
              <a:rPr lang="en-US" sz="2400" dirty="0"/>
              <a:t>Tracking, particle identification, timing, photo-detectors</a:t>
            </a:r>
          </a:p>
          <a:p>
            <a:pPr lvl="1"/>
            <a:r>
              <a:rPr lang="en-US" sz="2400" dirty="0"/>
              <a:t>Triggered electronics development</a:t>
            </a:r>
          </a:p>
          <a:p>
            <a:r>
              <a:rPr lang="en-US" dirty="0"/>
              <a:t>Number of LOIs received </a:t>
            </a:r>
            <a:r>
              <a:rPr lang="en-US" sz="2800" dirty="0">
                <a:sym typeface="Symbol" panose="05050102010706020507" pitchFamily="18" charset="2"/>
              </a:rPr>
              <a:t> illustration of ongoing developments and expansion of MPGD use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7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D268-F6F1-4BE4-A206-7750C36F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r&amp;d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AA9E8-F7DD-4E17-8166-4C98EAC2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July-22-2022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EC650-C00B-4856-8C16-4F8B1F01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Dehmelt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5C5CD-3702-4049-AB7E-EDA4E838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ACC19AE-E70F-F00C-472D-464394950E26}"/>
              </a:ext>
            </a:extLst>
          </p:cNvPr>
          <p:cNvSpPr txBox="1">
            <a:spLocks/>
          </p:cNvSpPr>
          <p:nvPr/>
        </p:nvSpPr>
        <p:spPr>
          <a:xfrm>
            <a:off x="247108" y="1524000"/>
            <a:ext cx="11724000" cy="4599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High-precision timing </a:t>
            </a:r>
            <a:r>
              <a:rPr lang="en-US" sz="2400" dirty="0">
                <a:sym typeface="Symbol" panose="05050102010706020507" pitchFamily="18" charset="2"/>
              </a:rPr>
              <a:t> the Micromegas PICOSEC concept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Prototypes show excellent timing resolution </a:t>
            </a:r>
            <a:r>
              <a:rPr lang="en-US" sz="2800" dirty="0" err="1">
                <a:latin typeface="Symbol" panose="05050102010706020507" pitchFamily="18" charset="2"/>
                <a:sym typeface="Symbol" panose="05050102010706020507" pitchFamily="18" charset="2"/>
              </a:rPr>
              <a:t>s</a:t>
            </a:r>
            <a:r>
              <a:rPr lang="en-US" sz="2400" baseline="-25000" dirty="0" err="1">
                <a:sym typeface="Symbol" panose="05050102010706020507" pitchFamily="18" charset="2"/>
              </a:rPr>
              <a:t>t</a:t>
            </a:r>
            <a:r>
              <a:rPr lang="en-US" sz="2400" dirty="0">
                <a:sym typeface="Symbol" panose="05050102010706020507" pitchFamily="18" charset="2"/>
              </a:rPr>
              <a:t>=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C" panose="00000400000000000000" pitchFamily="2" charset="0"/>
                <a:cs typeface="ScriptC" panose="00000400000000000000" pitchFamily="2" charset="0"/>
                <a:sym typeface="Symbol" panose="05050102010706020507" pitchFamily="18" charset="2"/>
              </a:rPr>
              <a:t>O</a:t>
            </a:r>
            <a:r>
              <a:rPr lang="en-US" sz="2400" dirty="0">
                <a:sym typeface="Symbol" panose="05050102010706020507" pitchFamily="18" charset="2"/>
              </a:rPr>
              <a:t>(20ps) for MIPs, </a:t>
            </a:r>
            <a:r>
              <a:rPr lang="en-US" sz="2800" dirty="0" err="1">
                <a:latin typeface="Symbol" panose="05050102010706020507" pitchFamily="18" charset="2"/>
                <a:sym typeface="Symbol" panose="05050102010706020507" pitchFamily="18" charset="2"/>
              </a:rPr>
              <a:t>s</a:t>
            </a:r>
            <a:r>
              <a:rPr lang="en-US" sz="2400" baseline="-25000" dirty="0" err="1">
                <a:sym typeface="Symbol" panose="05050102010706020507" pitchFamily="18" charset="2"/>
              </a:rPr>
              <a:t>t</a:t>
            </a:r>
            <a:r>
              <a:rPr lang="en-US" sz="2400" dirty="0">
                <a:sym typeface="Symbol" panose="05050102010706020507" pitchFamily="18" charset="2"/>
              </a:rPr>
              <a:t>=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C" panose="00000400000000000000" pitchFamily="2" charset="0"/>
                <a:cs typeface="ScriptC" panose="00000400000000000000" pitchFamily="2" charset="0"/>
                <a:sym typeface="Symbol" panose="05050102010706020507" pitchFamily="18" charset="2"/>
              </a:rPr>
              <a:t>O</a:t>
            </a:r>
            <a:r>
              <a:rPr lang="en-US" sz="2400" dirty="0">
                <a:sym typeface="Symbol" panose="05050102010706020507" pitchFamily="18" charset="2"/>
              </a:rPr>
              <a:t>(70ps) for photons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Few pads’ prototypes  many pads' prototypes</a:t>
            </a:r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507EBB-F920-3BEE-A486-5632BACA2E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287021"/>
            <a:ext cx="5081664" cy="20469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59D6AA-A18B-A9E1-E906-81B084BF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781" y="3272705"/>
            <a:ext cx="6563219" cy="20612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F1A356-B167-EDD3-6F83-0D12F0C74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127" y="3276196"/>
            <a:ext cx="9573961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D268-F6F1-4BE4-A206-7750C36F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err="1"/>
              <a:t>r&amp;d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AA9E8-F7DD-4E17-8166-4C98EAC2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July-22-2022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EC650-C00B-4856-8C16-4F8B1F01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Dehmelt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5C5CD-3702-4049-AB7E-EDA4E838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ACC19AE-E70F-F00C-472D-464394950E26}"/>
              </a:ext>
            </a:extLst>
          </p:cNvPr>
          <p:cNvSpPr txBox="1">
            <a:spLocks/>
          </p:cNvSpPr>
          <p:nvPr/>
        </p:nvSpPr>
        <p:spPr>
          <a:xfrm>
            <a:off x="247108" y="1524000"/>
            <a:ext cx="11724000" cy="4599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sym typeface="Symbol" panose="05050102010706020507" pitchFamily="18" charset="2"/>
              </a:rPr>
              <a:t>Pixelated resistive Micromegas for high-rate environments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Rate capability goal 10s MHz/cm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with stable and efficient operation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Development toward large areas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Diamond-like Carbon DLC resistive layer techniques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C1609B-B52C-B2BD-900F-9A10659C7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47" y="3590565"/>
            <a:ext cx="8649907" cy="2581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8B2487-0FB7-B531-7181-FAC1F6D7D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488" y="2032332"/>
            <a:ext cx="6785024" cy="4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D268-F6F1-4BE4-A206-7750C36F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r&amp;d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AA9E8-F7DD-4E17-8166-4C98EAC2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July-22-2022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EC650-C00B-4856-8C16-4F8B1F01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Dehmelt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5C5CD-3702-4049-AB7E-EDA4E838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ACC19AE-E70F-F00C-472D-464394950E26}"/>
              </a:ext>
            </a:extLst>
          </p:cNvPr>
          <p:cNvSpPr txBox="1">
            <a:spLocks/>
          </p:cNvSpPr>
          <p:nvPr/>
        </p:nvSpPr>
        <p:spPr>
          <a:xfrm>
            <a:off x="247108" y="1524000"/>
            <a:ext cx="11724000" cy="4599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sym typeface="Symbol" panose="05050102010706020507" pitchFamily="18" charset="2"/>
              </a:rPr>
              <a:t>Scalable Readout System SRS established readout system</a:t>
            </a:r>
          </a:p>
          <a:p>
            <a:pPr lvl="2"/>
            <a:r>
              <a:rPr lang="en-US" sz="2200" b="0" i="0" u="none" strike="noStrike" baseline="0" dirty="0"/>
              <a:t>designed for scalability from desktop stems to rack-sized readout systems running under the same Online DAQ and Control system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="0" i="0" u="none" strike="noStrike" baseline="0" dirty="0"/>
              <a:t>xtended SRS-e paradigm adds real-time trigger functionality, deep trigger pipelines and generalized frontend link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Workplan developed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7B458B-1C42-E8F5-44CD-E0C3357313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8163" y="3081810"/>
            <a:ext cx="5553837" cy="34872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91EAB3-C148-E0C7-DDD3-C7075E9F4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636" y="1371118"/>
            <a:ext cx="8942729" cy="518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D268-F6F1-4BE4-A206-7750C36F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err="1"/>
              <a:t>r&amp;d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5AA9E8-F7DD-4E17-8166-4C98EAC2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July-22-2022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EC650-C00B-4856-8C16-4F8B1F01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Dehmelt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5C5CD-3702-4049-AB7E-EDA4E838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ACC19AE-E70F-F00C-472D-464394950E26}"/>
              </a:ext>
            </a:extLst>
          </p:cNvPr>
          <p:cNvSpPr txBox="1">
            <a:spLocks/>
          </p:cNvSpPr>
          <p:nvPr/>
        </p:nvSpPr>
        <p:spPr>
          <a:xfrm>
            <a:off x="247108" y="1524000"/>
            <a:ext cx="11724000" cy="4599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sym typeface="Symbol" panose="05050102010706020507" pitchFamily="18" charset="2"/>
              </a:rPr>
              <a:t>High gain, low IBF multilayer Micromegas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Motivated by painful IBF issue for every Time Projection Chamber  need to gateless for high readout speed application</a:t>
            </a:r>
          </a:p>
          <a:p>
            <a:pPr lvl="1"/>
            <a:r>
              <a:rPr lang="en-US" sz="2400" dirty="0">
                <a:sym typeface="Symbol" panose="05050102010706020507" pitchFamily="18" charset="2"/>
              </a:rPr>
              <a:t>MPGD intrinsically IBF blocker  Micromegas superior</a:t>
            </a:r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3951DF-671C-C8DF-1AC4-2C07E82FC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93" y="3837228"/>
            <a:ext cx="4692307" cy="2125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A0D8E2-B2BF-3B94-B786-3B7C7FD5F2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5" t="7951" r="3051" b="3241"/>
          <a:stretch/>
        </p:blipFill>
        <p:spPr>
          <a:xfrm>
            <a:off x="6553200" y="3141502"/>
            <a:ext cx="4960846" cy="351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54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681</Words>
  <Application>Microsoft Office PowerPoint</Application>
  <PresentationFormat>Widescreen</PresentationFormat>
  <Paragraphs>107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Courier New</vt:lpstr>
      <vt:lpstr>Rockwell</vt:lpstr>
      <vt:lpstr>Rockwell Condensed</vt:lpstr>
      <vt:lpstr>ScriptC</vt:lpstr>
      <vt:lpstr>Symbol</vt:lpstr>
      <vt:lpstr>Wingdings</vt:lpstr>
      <vt:lpstr>Wingdings 2</vt:lpstr>
      <vt:lpstr>Wood Type</vt:lpstr>
      <vt:lpstr>mpgds:  recent advances, current r&amp;d, and the European strategy</vt:lpstr>
      <vt:lpstr>recent advances - mpgd</vt:lpstr>
      <vt:lpstr>current r&amp;d: the source</vt:lpstr>
      <vt:lpstr>current r&amp;d: the source</vt:lpstr>
      <vt:lpstr>current r&amp;d</vt:lpstr>
      <vt:lpstr>current r&amp;d</vt:lpstr>
      <vt:lpstr>current r&amp;d</vt:lpstr>
      <vt:lpstr>current r&amp;d</vt:lpstr>
      <vt:lpstr>current r&amp;d</vt:lpstr>
      <vt:lpstr>the European strategy</vt:lpstr>
      <vt:lpstr>the European strategy</vt:lpstr>
      <vt:lpstr>the European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2012-05-21T01:57:54Z</dcterms:created>
  <dcterms:modified xsi:type="dcterms:W3CDTF">2022-07-22T01:12:00Z</dcterms:modified>
</cp:coreProperties>
</file>