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88" r:id="rId4"/>
    <p:sldId id="263" r:id="rId5"/>
    <p:sldId id="294" r:id="rId6"/>
    <p:sldId id="290" r:id="rId7"/>
    <p:sldId id="289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mbria Math" panose="02040503050406030204" pitchFamily="18" charset="0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0TyAbcXCplWATNjHT/B0nB3TO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192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1b45e946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01b45e94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6" name="Google Shape;12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6219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1b45e946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101b45e946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 rot="5400000">
            <a:off x="1984804" y="-345646"/>
            <a:ext cx="517439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>
            <a:spLocks noGrp="1"/>
          </p:cNvSpPr>
          <p:nvPr>
            <p:ph type="chart" idx="2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5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1"/>
          </p:nvPr>
        </p:nvSpPr>
        <p:spPr>
          <a:xfrm>
            <a:off x="457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body" idx="2"/>
          </p:nvPr>
        </p:nvSpPr>
        <p:spPr>
          <a:xfrm>
            <a:off x="4648200" y="1312863"/>
            <a:ext cx="4038600" cy="4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none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2" y="1478071"/>
            <a:ext cx="8372901" cy="48225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82045" y="6388821"/>
            <a:ext cx="2392471" cy="395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 8"/>
          <p:cNvSpPr/>
          <p:nvPr userDrawn="1"/>
        </p:nvSpPr>
        <p:spPr>
          <a:xfrm>
            <a:off x="6640883" y="6353717"/>
            <a:ext cx="2392471" cy="395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4529351" y="6498726"/>
            <a:ext cx="228600" cy="176044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0" y="168792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0" y="43447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3400"/>
              <a:buFont typeface="Calibri"/>
              <a:buNone/>
              <a:defRPr sz="3400" b="0" i="0" u="none" strike="noStrike" cap="none">
                <a:solidFill>
                  <a:srgbClr val="9389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7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308775"/>
            <a:ext cx="932155" cy="589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457200" y="1181958"/>
            <a:ext cx="8229600" cy="517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" name="Google Shape;16;p7"/>
          <p:cNvCxnSpPr/>
          <p:nvPr/>
        </p:nvCxnSpPr>
        <p:spPr>
          <a:xfrm>
            <a:off x="932155" y="787796"/>
            <a:ext cx="8096435" cy="0"/>
          </a:xfrm>
          <a:prstGeom prst="straightConnector1">
            <a:avLst/>
          </a:prstGeom>
          <a:noFill/>
          <a:ln w="38100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1b45e9466_0_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</a:pPr>
            <a:r>
              <a:rPr lang="en-US" dirty="0"/>
              <a:t>C3 from the AF1 Point of View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AF1: Beam Physics and Accelerator Education</a:t>
            </a:r>
            <a:endParaRPr dirty="0"/>
          </a:p>
        </p:txBody>
      </p:sp>
      <p:sp>
        <p:nvSpPr>
          <p:cNvPr id="114" name="Google Shape;114;g101b45e9466_0_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</a:pPr>
            <a:r>
              <a:rPr lang="en-US" dirty="0"/>
              <a:t>Mei Bai (SLAC)</a:t>
            </a:r>
            <a:endParaRPr dirty="0"/>
          </a:p>
        </p:txBody>
      </p:sp>
      <p:sp>
        <p:nvSpPr>
          <p:cNvPr id="115" name="Google Shape;115;g101b45e9466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1013" y="-8"/>
            <a:ext cx="91440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AF1: Beam Physics and Accelerator Education</a:t>
            </a:r>
            <a:endParaRPr/>
          </a:p>
        </p:txBody>
      </p:sp>
      <p:grpSp>
        <p:nvGrpSpPr>
          <p:cNvPr id="132" name="Google Shape;132;p3"/>
          <p:cNvGrpSpPr/>
          <p:nvPr/>
        </p:nvGrpSpPr>
        <p:grpSpPr>
          <a:xfrm>
            <a:off x="2688744" y="2056185"/>
            <a:ext cx="3768522" cy="3774409"/>
            <a:chOff x="2675581" y="676586"/>
            <a:chExt cx="3793942" cy="3790328"/>
          </a:xfrm>
        </p:grpSpPr>
        <p:sp>
          <p:nvSpPr>
            <p:cNvPr id="133" name="Google Shape;133;p3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D7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name="adj1" fmla="val 12622480"/>
                <a:gd name="adj2" fmla="val 18176457"/>
                <a:gd name="adj3" fmla="val 20786"/>
              </a:avLst>
            </a:prstGeom>
            <a:solidFill>
              <a:srgbClr val="1F8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name="adj1" fmla="val 12564381"/>
                <a:gd name="adj2" fmla="val 18346131"/>
                <a:gd name="adj3" fmla="val 20844"/>
              </a:avLst>
            </a:prstGeom>
            <a:solidFill>
              <a:srgbClr val="155B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name="adj1" fmla="val 12622480"/>
                <a:gd name="adj2" fmla="val 18081133"/>
                <a:gd name="adj3" fmla="val 20809"/>
              </a:avLst>
            </a:prstGeom>
            <a:solidFill>
              <a:srgbClr val="1B78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 rot="5400000">
              <a:off x="5379664" y="2278951"/>
              <a:ext cx="585000" cy="585471"/>
              <a:chOff x="1967628" y="812211"/>
              <a:chExt cx="587999" cy="587999"/>
            </a:xfrm>
          </p:grpSpPr>
          <p:sp>
            <p:nvSpPr>
              <p:cNvPr id="138" name="Google Shape;138;p3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B786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B78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0" name="Google Shape;140;p3"/>
            <p:cNvGrpSpPr/>
            <p:nvPr/>
          </p:nvGrpSpPr>
          <p:grpSpPr>
            <a:xfrm rot="10800000">
              <a:off x="4280710" y="3378530"/>
              <a:ext cx="585000" cy="585471"/>
              <a:chOff x="1967628" y="812211"/>
              <a:chExt cx="587999" cy="587999"/>
            </a:xfrm>
          </p:grpSpPr>
          <p:sp>
            <p:nvSpPr>
              <p:cNvPr id="141" name="Google Shape;141;p3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D7E7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D7E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3"/>
            <p:cNvGrpSpPr/>
            <p:nvPr/>
          </p:nvGrpSpPr>
          <p:grpSpPr>
            <a:xfrm rot="-5400000">
              <a:off x="3179922" y="2281479"/>
              <a:ext cx="585000" cy="585471"/>
              <a:chOff x="1967628" y="812211"/>
              <a:chExt cx="587999" cy="587999"/>
            </a:xfrm>
          </p:grpSpPr>
          <p:sp>
            <p:nvSpPr>
              <p:cNvPr id="144" name="Google Shape;144;p3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F887E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F88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3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8" name="Google Shape;148;p3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49" name="Google Shape;149;p3"/>
            <p:cNvGrpSpPr/>
            <p:nvPr/>
          </p:nvGrpSpPr>
          <p:grpSpPr>
            <a:xfrm>
              <a:off x="4261689" y="1180926"/>
              <a:ext cx="585000" cy="585529"/>
              <a:chOff x="1967628" y="812211"/>
              <a:chExt cx="587999" cy="587999"/>
            </a:xfrm>
          </p:grpSpPr>
          <p:sp>
            <p:nvSpPr>
              <p:cNvPr id="150" name="Google Shape;150;p3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name="adj1" fmla="val 6190354"/>
                  <a:gd name="adj2" fmla="val 14996165"/>
                </a:avLst>
              </a:prstGeom>
              <a:solidFill>
                <a:srgbClr val="155B54"/>
              </a:solidFill>
              <a:ln>
                <a:noFill/>
              </a:ln>
              <a:effectLst>
                <a:outerShdw blurRad="142875" algn="bl" rotWithShape="0">
                  <a:srgbClr val="000000">
                    <a:alpha val="42745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name="adj1" fmla="val 4028252"/>
                  <a:gd name="adj2" fmla="val 17183677"/>
                </a:avLst>
              </a:prstGeom>
              <a:solidFill>
                <a:srgbClr val="155B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" name="Google Shape;152;p3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" name="Google Shape;153;p3"/>
          <p:cNvGrpSpPr/>
          <p:nvPr/>
        </p:nvGrpSpPr>
        <p:grpSpPr>
          <a:xfrm>
            <a:off x="110550" y="2363726"/>
            <a:ext cx="3340523" cy="1530300"/>
            <a:chOff x="323496" y="1170479"/>
            <a:chExt cx="3362717" cy="1530300"/>
          </a:xfrm>
        </p:grpSpPr>
        <p:sp>
          <p:nvSpPr>
            <p:cNvPr id="154" name="Google Shape;154;p3"/>
            <p:cNvSpPr txBox="1"/>
            <p:nvPr/>
          </p:nvSpPr>
          <p:spPr>
            <a:xfrm>
              <a:off x="323496" y="1170479"/>
              <a:ext cx="2595300" cy="15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01: Education, Diversity and Outreach</a:t>
              </a:r>
              <a:endParaRPr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Dedicated meeting (workshop)</a:t>
              </a:r>
              <a:endPara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Invite all LoI contributors </a:t>
              </a:r>
              <a:endPara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342900" marR="0" lvl="0" indent="-3048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Discuss issues and propose steps </a:t>
              </a:r>
              <a:endPara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Date: Target October </a:t>
              </a:r>
              <a:endParaRPr sz="1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Venue: online</a:t>
              </a:r>
              <a:endPara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5" name="Google Shape;155;p3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w="9525" cap="flat" cmpd="sng">
              <a:solidFill>
                <a:srgbClr val="1F887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56" name="Google Shape;156;p3"/>
          <p:cNvGrpSpPr/>
          <p:nvPr/>
        </p:nvGrpSpPr>
        <p:grpSpPr>
          <a:xfrm>
            <a:off x="110550" y="4152451"/>
            <a:ext cx="3842363" cy="1530300"/>
            <a:chOff x="110550" y="2828284"/>
            <a:chExt cx="3842363" cy="1530300"/>
          </a:xfrm>
        </p:grpSpPr>
        <p:sp>
          <p:nvSpPr>
            <p:cNvPr id="157" name="Google Shape;157;p3"/>
            <p:cNvSpPr txBox="1"/>
            <p:nvPr/>
          </p:nvSpPr>
          <p:spPr>
            <a:xfrm>
              <a:off x="110550" y="2828284"/>
              <a:ext cx="3090000" cy="15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02: Research Center/Facility</a:t>
              </a:r>
              <a:endParaRPr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Discussion forum to clarify needs of test/R&amp;D facilities to support concept R&amp;D, training, and educational needs.  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Venue: online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Co-Org with AF4, AF6, etc</a:t>
              </a:r>
              <a:endParaRPr sz="1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58" name="Google Shape;158;p3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w="9525" cap="flat" cmpd="sng">
              <a:solidFill>
                <a:srgbClr val="1D7E7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59" name="Google Shape;159;p3"/>
          <p:cNvGrpSpPr/>
          <p:nvPr/>
        </p:nvGrpSpPr>
        <p:grpSpPr>
          <a:xfrm>
            <a:off x="5209825" y="2047376"/>
            <a:ext cx="4010500" cy="2152800"/>
            <a:chOff x="5209825" y="723209"/>
            <a:chExt cx="4010500" cy="2152800"/>
          </a:xfrm>
        </p:grpSpPr>
        <p:sp>
          <p:nvSpPr>
            <p:cNvPr id="160" name="Google Shape;160;p3"/>
            <p:cNvSpPr txBox="1"/>
            <p:nvPr/>
          </p:nvSpPr>
          <p:spPr>
            <a:xfrm>
              <a:off x="6150425" y="723209"/>
              <a:ext cx="3069900" cy="215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04: Physics Limits of Ultimate Beams</a:t>
              </a:r>
              <a:endParaRPr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Dedicated workshop (joint with AF4, AF6, and Aries) to discuss ultimate beam parameters such as energy, intensity, brilliance, beam power on-target allowed by the fundamental laws of physics. Discuss practical limits from engineering and technology.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Venue: online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Co-Org with: AF4, AF6, &amp; Aries</a:t>
              </a:r>
              <a:endParaRPr sz="1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10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1" name="Google Shape;161;p3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55B54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  <p:grpSp>
        <p:nvGrpSpPr>
          <p:cNvPr id="162" name="Google Shape;162;p3"/>
          <p:cNvGrpSpPr/>
          <p:nvPr/>
        </p:nvGrpSpPr>
        <p:grpSpPr>
          <a:xfrm>
            <a:off x="5209825" y="4683201"/>
            <a:ext cx="3934175" cy="1289700"/>
            <a:chOff x="5209825" y="3359034"/>
            <a:chExt cx="3934175" cy="1289700"/>
          </a:xfrm>
        </p:grpSpPr>
        <p:sp>
          <p:nvSpPr>
            <p:cNvPr id="163" name="Google Shape;163;p3"/>
            <p:cNvSpPr txBox="1"/>
            <p:nvPr/>
          </p:nvSpPr>
          <p:spPr>
            <a:xfrm>
              <a:off x="6204600" y="3359034"/>
              <a:ext cx="29394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1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03: Computational Tools &amp; Machine Learning</a:t>
              </a:r>
              <a:endParaRPr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Propose joint with Computational Frontier to cover tools extending modeling capabilities, potential ML impacts, education, and more efficient use of resources. </a:t>
              </a:r>
              <a:endPara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1" i="0" u="none" strike="noStrike" cap="none">
                  <a:solidFill>
                    <a:srgbClr val="FF0000"/>
                  </a:solidFill>
                  <a:latin typeface="Roboto"/>
                  <a:ea typeface="Roboto"/>
                  <a:cs typeface="Roboto"/>
                  <a:sym typeface="Roboto"/>
                </a:rPr>
                <a:t>Co-Org with: Comp Frontier</a:t>
              </a:r>
              <a:endParaRPr sz="1200" b="1" i="0" u="none" strike="noStrike" cap="none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800"/>
                </a:spcBef>
                <a:spcAft>
                  <a:spcPts val="160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endParaRPr sz="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64" name="Google Shape;164;p3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w="9525" cap="flat" cmpd="sng">
              <a:solidFill>
                <a:srgbClr val="1B786E"/>
              </a:solidFill>
              <a:prstDash val="solid"/>
              <a:round/>
              <a:headEnd type="none" w="sm" len="sm"/>
              <a:tailEnd type="oval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title"/>
          </p:nvPr>
        </p:nvSpPr>
        <p:spPr>
          <a:xfrm>
            <a:off x="0" y="26744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</a:pPr>
            <a:r>
              <a:rPr lang="en-US" sz="2800"/>
              <a:t>Summary</a:t>
            </a:r>
            <a:endParaRPr lang="en-US"/>
          </a:p>
        </p:txBody>
      </p:sp>
      <p:sp>
        <p:nvSpPr>
          <p:cNvPr id="130" name="Google Shape;13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6D08EC5-F23B-4A75-8563-22E1FBD464E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5530" y="1018238"/>
                <a:ext cx="8727242" cy="53381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exploration of new physics calls for future colliders in beyond 1 </a:t>
                </a:r>
                <a:r>
                  <a:rPr lang="en-US" dirty="0" err="1"/>
                  <a:t>TeV</a:t>
                </a:r>
                <a:r>
                  <a:rPr lang="en-US" dirty="0"/>
                  <a:t> lepton colliders, and 100 </a:t>
                </a:r>
                <a:r>
                  <a:rPr lang="en-US" dirty="0" err="1"/>
                  <a:t>TeV</a:t>
                </a:r>
                <a:r>
                  <a:rPr lang="en-US" dirty="0"/>
                  <a:t> hadron colliders. Both cases require luminosity in the range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~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conventional RF acceleration-based beams so far are not yet at the quantum limit, but are facing a lot of challenges that require substantial R&amp;Ds</a:t>
                </a:r>
              </a:p>
              <a:p>
                <a:r>
                  <a:rPr lang="en-US" dirty="0"/>
                  <a:t>The ongoing plasma wake field acceleration or other disruptive acceleration technology could have the potential to reach the ultimate beams at the quantum limit</a:t>
                </a:r>
              </a:p>
              <a:p>
                <a:r>
                  <a:rPr lang="en-US" dirty="0"/>
                  <a:t>Continue the technology exploration</a:t>
                </a:r>
              </a:p>
              <a:p>
                <a:pPr lvl="1"/>
                <a:r>
                  <a:rPr lang="en-US" b="1" dirty="0"/>
                  <a:t>Need test facilities </a:t>
                </a:r>
              </a:p>
              <a:p>
                <a:pPr lvl="1"/>
                <a:r>
                  <a:rPr lang="en-US" b="1" dirty="0"/>
                  <a:t>Need people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6D08EC5-F23B-4A75-8563-22E1FBD464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5530" y="1018238"/>
                <a:ext cx="8727242" cy="5338112"/>
              </a:xfrm>
              <a:blipFill>
                <a:blip r:embed="rId3"/>
                <a:stretch>
                  <a:fillRect t="-950" r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064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1b45e9466_0_19"/>
          <p:cNvSpPr txBox="1">
            <a:spLocks noGrp="1"/>
          </p:cNvSpPr>
          <p:nvPr>
            <p:ph type="title"/>
          </p:nvPr>
        </p:nvSpPr>
        <p:spPr>
          <a:xfrm>
            <a:off x="0" y="20911"/>
            <a:ext cx="9144000" cy="8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8953"/>
              </a:buClr>
              <a:buSzPts val="1800"/>
              <a:buNone/>
            </a:pPr>
            <a:r>
              <a:rPr lang="en-US" dirty="0"/>
              <a:t>AF1 Recommendations</a:t>
            </a:r>
            <a:endParaRPr dirty="0"/>
          </a:p>
        </p:txBody>
      </p:sp>
      <p:sp>
        <p:nvSpPr>
          <p:cNvPr id="200" name="Google Shape;200;g101b45e9466_0_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01" name="Google Shape;201;g101b45e9466_0_19"/>
          <p:cNvSpPr txBox="1"/>
          <p:nvPr/>
        </p:nvSpPr>
        <p:spPr>
          <a:xfrm>
            <a:off x="136500" y="852987"/>
            <a:ext cx="8550300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Establish a decadal road map of accelerator and beam physics research in the DOE OHEP General Accelerator R&amp;D (GARD) to address the four ABP ”grand challenges” in beam intensity, beam quality, beam control and beam modeling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Re-establish a program of beam physics research on general collider related topics, in particular, towards future e +e − colliders and muon colliders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Strengthen and expand capabilities of the US accelerator beam test facilities to maintain their competitiveness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w.r.t.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worldwide capabilities.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lang="en-US" sz="1800" dirty="0"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dirty="0"/>
              <a:t>Comprehensive recommendations for addressing work force</a:t>
            </a:r>
          </a:p>
          <a:p>
            <a:pPr lvl="2">
              <a:buSzPts val="1800"/>
            </a:pPr>
            <a:r>
              <a:rPr lang="en-US" sz="1800" dirty="0"/>
              <a:t>     </a:t>
            </a:r>
          </a:p>
          <a:p>
            <a:pPr lvl="2">
              <a:buSzPts val="1800"/>
            </a:pPr>
            <a:r>
              <a:rPr lang="en-US" sz="1800" dirty="0"/>
              <a:t>     -- Education: support for USPAS, universities and DOE traineeship programs</a:t>
            </a:r>
          </a:p>
          <a:p>
            <a:pPr lvl="2">
              <a:buSzPts val="1800"/>
            </a:pPr>
            <a:r>
              <a:rPr lang="en-US" sz="1800" dirty="0"/>
              <a:t> </a:t>
            </a:r>
          </a:p>
          <a:p>
            <a:pPr lvl="2">
              <a:buSzPts val="1800"/>
            </a:pPr>
            <a:r>
              <a:rPr lang="en-US" sz="1800" dirty="0"/>
              <a:t>     -- Outreach:</a:t>
            </a:r>
          </a:p>
          <a:p>
            <a:pPr fontAlgn="base"/>
            <a:r>
              <a:rPr lang="en-US" sz="1800" dirty="0"/>
              <a:t>         -- </a:t>
            </a:r>
            <a:r>
              <a:rPr lang="en-US" dirty="0"/>
              <a:t>Yearly national undergrad-oriented recruiting class to draw in talent and Lab programs and   </a:t>
            </a:r>
          </a:p>
          <a:p>
            <a:pPr fontAlgn="base"/>
            <a:r>
              <a:rPr lang="en-US" dirty="0"/>
              <a:t>                expectations to deliver colloquia at universities </a:t>
            </a:r>
            <a:endParaRPr lang="en-US" sz="1800" dirty="0"/>
          </a:p>
          <a:p>
            <a:pPr lvl="2">
              <a:buSzPts val="1800"/>
            </a:pPr>
            <a:endParaRPr lang="en-US" sz="1800" dirty="0"/>
          </a:p>
          <a:p>
            <a:pPr lvl="2">
              <a:buSzPts val="1800"/>
            </a:pPr>
            <a:r>
              <a:rPr lang="en-US" sz="1800" dirty="0"/>
              <a:t>     -- Diversity Equity and Inclusion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0E7F95-46AE-435E-B156-517CC027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223415"/>
            <a:ext cx="8372901" cy="444501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Beam Test Facilities:  Research Thrust &amp; Capabilities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CF9F4-76C1-4A20-B19E-3B562518BC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5E79C-ADCE-4EA7-8AD6-B1D228511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1" y="1308951"/>
            <a:ext cx="8763000" cy="3975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26FE99-ED8E-462B-B81B-291599C40B3D}"/>
              </a:ext>
            </a:extLst>
          </p:cNvPr>
          <p:cNvSpPr txBox="1"/>
          <p:nvPr/>
        </p:nvSpPr>
        <p:spPr>
          <a:xfrm>
            <a:off x="456461" y="5316698"/>
            <a:ext cx="81457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  <a:latin typeface="Arial" panose="020B0604020202020204" pitchFamily="34" charset="0"/>
              </a:rPr>
              <a:t>(O(100) MeV energy drive beams, O(10) Petawatt drive lasers, O(1) Gigawatt RF power sources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A51F62-D2A2-9DEF-12E1-FE051F8A4F20}"/>
              </a:ext>
            </a:extLst>
          </p:cNvPr>
          <p:cNvSpPr txBox="1"/>
          <p:nvPr/>
        </p:nvSpPr>
        <p:spPr>
          <a:xfrm>
            <a:off x="2861278" y="5657071"/>
            <a:ext cx="4025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J. Power, ANL, AF1 Report, July 21, 2021 </a:t>
            </a:r>
          </a:p>
        </p:txBody>
      </p:sp>
    </p:spTree>
    <p:extLst>
      <p:ext uri="{BB962C8B-B14F-4D97-AF65-F5344CB8AC3E}">
        <p14:creationId xmlns:p14="http://schemas.microsoft.com/office/powerpoint/2010/main" val="36548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FC48-2783-7140-154A-E5A076E7F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from AF1 point of 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4ED0A-B4B9-3ADB-2734-5F97ADB38E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E19B6F-2D6A-9626-FCAD-217EFBB40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04" y="2105889"/>
            <a:ext cx="8460992" cy="38829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888B73-A61A-3ED5-7E50-C3D9E105BC39}"/>
              </a:ext>
            </a:extLst>
          </p:cNvPr>
          <p:cNvSpPr txBox="1"/>
          <p:nvPr/>
        </p:nvSpPr>
        <p:spPr>
          <a:xfrm>
            <a:off x="341503" y="985080"/>
            <a:ext cx="431892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Beam Physics Grand 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brightness beams</a:t>
            </a:r>
          </a:p>
          <a:p>
            <a:pPr lvl="1"/>
            <a:r>
              <a:rPr lang="en-US" dirty="0"/>
              <a:t>      -- low emittance photo injector, advanced beam  </a:t>
            </a:r>
          </a:p>
          <a:p>
            <a:pPr lvl="1"/>
            <a:r>
              <a:rPr lang="en-US" dirty="0"/>
              <a:t>          dynamics for </a:t>
            </a:r>
            <a:r>
              <a:rPr lang="en-US" dirty="0" err="1"/>
              <a:t>linac</a:t>
            </a:r>
            <a:r>
              <a:rPr lang="en-US" dirty="0"/>
              <a:t> and beam delivery system</a:t>
            </a:r>
          </a:p>
          <a:p>
            <a:pPr lvl="1"/>
            <a:r>
              <a:rPr lang="en-US" dirty="0"/>
              <a:t>      -- strong synergy with X-FEL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Beam control and modeling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FB049-2A33-B35D-893D-EAF36CBA764B}"/>
              </a:ext>
            </a:extLst>
          </p:cNvPr>
          <p:cNvSpPr txBox="1"/>
          <p:nvPr/>
        </p:nvSpPr>
        <p:spPr>
          <a:xfrm>
            <a:off x="4744513" y="985080"/>
            <a:ext cx="4399488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Acc. S&amp;T 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Novel HG RF structure and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scale LN cryogenic for accelerator system</a:t>
            </a:r>
          </a:p>
          <a:p>
            <a:pPr lvl="1"/>
            <a:r>
              <a:rPr lang="en-US" dirty="0"/>
              <a:t>      -- design, modeling, monitoring and </a:t>
            </a:r>
            <a:r>
              <a:rPr lang="en-US" dirty="0" err="1"/>
              <a:t>controling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Tunable permanent magnets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3BC722-4595-9FB6-5515-4347D1F20EE6}"/>
              </a:ext>
            </a:extLst>
          </p:cNvPr>
          <p:cNvSpPr txBox="1"/>
          <p:nvPr/>
        </p:nvSpPr>
        <p:spPr>
          <a:xfrm>
            <a:off x="369578" y="2970919"/>
            <a:ext cx="8432918" cy="2554545"/>
          </a:xfrm>
          <a:custGeom>
            <a:avLst/>
            <a:gdLst>
              <a:gd name="connsiteX0" fmla="*/ 0 w 8432918"/>
              <a:gd name="connsiteY0" fmla="*/ 0 h 2554545"/>
              <a:gd name="connsiteX1" fmla="*/ 564357 w 8432918"/>
              <a:gd name="connsiteY1" fmla="*/ 0 h 2554545"/>
              <a:gd name="connsiteX2" fmla="*/ 1297372 w 8432918"/>
              <a:gd name="connsiteY2" fmla="*/ 0 h 2554545"/>
              <a:gd name="connsiteX3" fmla="*/ 1777400 w 8432918"/>
              <a:gd name="connsiteY3" fmla="*/ 0 h 2554545"/>
              <a:gd name="connsiteX4" fmla="*/ 2426086 w 8432918"/>
              <a:gd name="connsiteY4" fmla="*/ 0 h 2554545"/>
              <a:gd name="connsiteX5" fmla="*/ 3159101 w 8432918"/>
              <a:gd name="connsiteY5" fmla="*/ 0 h 2554545"/>
              <a:gd name="connsiteX6" fmla="*/ 3554799 w 8432918"/>
              <a:gd name="connsiteY6" fmla="*/ 0 h 2554545"/>
              <a:gd name="connsiteX7" fmla="*/ 3950498 w 8432918"/>
              <a:gd name="connsiteY7" fmla="*/ 0 h 2554545"/>
              <a:gd name="connsiteX8" fmla="*/ 4767842 w 8432918"/>
              <a:gd name="connsiteY8" fmla="*/ 0 h 2554545"/>
              <a:gd name="connsiteX9" fmla="*/ 5416528 w 8432918"/>
              <a:gd name="connsiteY9" fmla="*/ 0 h 2554545"/>
              <a:gd name="connsiteX10" fmla="*/ 5812227 w 8432918"/>
              <a:gd name="connsiteY10" fmla="*/ 0 h 2554545"/>
              <a:gd name="connsiteX11" fmla="*/ 6460913 w 8432918"/>
              <a:gd name="connsiteY11" fmla="*/ 0 h 2554545"/>
              <a:gd name="connsiteX12" fmla="*/ 7278257 w 8432918"/>
              <a:gd name="connsiteY12" fmla="*/ 0 h 2554545"/>
              <a:gd name="connsiteX13" fmla="*/ 7842614 w 8432918"/>
              <a:gd name="connsiteY13" fmla="*/ 0 h 2554545"/>
              <a:gd name="connsiteX14" fmla="*/ 8432918 w 8432918"/>
              <a:gd name="connsiteY14" fmla="*/ 0 h 2554545"/>
              <a:gd name="connsiteX15" fmla="*/ 8432918 w 8432918"/>
              <a:gd name="connsiteY15" fmla="*/ 638636 h 2554545"/>
              <a:gd name="connsiteX16" fmla="*/ 8432918 w 8432918"/>
              <a:gd name="connsiteY16" fmla="*/ 1328363 h 2554545"/>
              <a:gd name="connsiteX17" fmla="*/ 8432918 w 8432918"/>
              <a:gd name="connsiteY17" fmla="*/ 1967000 h 2554545"/>
              <a:gd name="connsiteX18" fmla="*/ 8432918 w 8432918"/>
              <a:gd name="connsiteY18" fmla="*/ 2554545 h 2554545"/>
              <a:gd name="connsiteX19" fmla="*/ 7868561 w 8432918"/>
              <a:gd name="connsiteY19" fmla="*/ 2554545 h 2554545"/>
              <a:gd name="connsiteX20" fmla="*/ 7388534 w 8432918"/>
              <a:gd name="connsiteY20" fmla="*/ 2554545 h 2554545"/>
              <a:gd name="connsiteX21" fmla="*/ 6571189 w 8432918"/>
              <a:gd name="connsiteY21" fmla="*/ 2554545 h 2554545"/>
              <a:gd name="connsiteX22" fmla="*/ 5922503 w 8432918"/>
              <a:gd name="connsiteY22" fmla="*/ 2554545 h 2554545"/>
              <a:gd name="connsiteX23" fmla="*/ 5526805 w 8432918"/>
              <a:gd name="connsiteY23" fmla="*/ 2554545 h 2554545"/>
              <a:gd name="connsiteX24" fmla="*/ 4878119 w 8432918"/>
              <a:gd name="connsiteY24" fmla="*/ 2554545 h 2554545"/>
              <a:gd name="connsiteX25" fmla="*/ 4313762 w 8432918"/>
              <a:gd name="connsiteY25" fmla="*/ 2554545 h 2554545"/>
              <a:gd name="connsiteX26" fmla="*/ 3749405 w 8432918"/>
              <a:gd name="connsiteY26" fmla="*/ 2554545 h 2554545"/>
              <a:gd name="connsiteX27" fmla="*/ 3185048 w 8432918"/>
              <a:gd name="connsiteY27" fmla="*/ 2554545 h 2554545"/>
              <a:gd name="connsiteX28" fmla="*/ 2620691 w 8432918"/>
              <a:gd name="connsiteY28" fmla="*/ 2554545 h 2554545"/>
              <a:gd name="connsiteX29" fmla="*/ 1887676 w 8432918"/>
              <a:gd name="connsiteY29" fmla="*/ 2554545 h 2554545"/>
              <a:gd name="connsiteX30" fmla="*/ 1238990 w 8432918"/>
              <a:gd name="connsiteY30" fmla="*/ 2554545 h 2554545"/>
              <a:gd name="connsiteX31" fmla="*/ 843292 w 8432918"/>
              <a:gd name="connsiteY31" fmla="*/ 2554545 h 2554545"/>
              <a:gd name="connsiteX32" fmla="*/ 0 w 8432918"/>
              <a:gd name="connsiteY32" fmla="*/ 2554545 h 2554545"/>
              <a:gd name="connsiteX33" fmla="*/ 0 w 8432918"/>
              <a:gd name="connsiteY33" fmla="*/ 1890363 h 2554545"/>
              <a:gd name="connsiteX34" fmla="*/ 0 w 8432918"/>
              <a:gd name="connsiteY34" fmla="*/ 1200636 h 2554545"/>
              <a:gd name="connsiteX35" fmla="*/ 0 w 8432918"/>
              <a:gd name="connsiteY35" fmla="*/ 638636 h 2554545"/>
              <a:gd name="connsiteX36" fmla="*/ 0 w 8432918"/>
              <a:gd name="connsiteY36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32918" h="2554545" fill="none" extrusionOk="0">
                <a:moveTo>
                  <a:pt x="0" y="0"/>
                </a:moveTo>
                <a:cubicBezTo>
                  <a:pt x="127988" y="-4739"/>
                  <a:pt x="440394" y="26872"/>
                  <a:pt x="564357" y="0"/>
                </a:cubicBezTo>
                <a:cubicBezTo>
                  <a:pt x="688320" y="-26872"/>
                  <a:pt x="933941" y="-30726"/>
                  <a:pt x="1297372" y="0"/>
                </a:cubicBezTo>
                <a:cubicBezTo>
                  <a:pt x="1660803" y="30726"/>
                  <a:pt x="1553145" y="23198"/>
                  <a:pt x="1777400" y="0"/>
                </a:cubicBezTo>
                <a:cubicBezTo>
                  <a:pt x="2001655" y="-23198"/>
                  <a:pt x="2132043" y="23373"/>
                  <a:pt x="2426086" y="0"/>
                </a:cubicBezTo>
                <a:cubicBezTo>
                  <a:pt x="2720129" y="-23373"/>
                  <a:pt x="2877008" y="19682"/>
                  <a:pt x="3159101" y="0"/>
                </a:cubicBezTo>
                <a:cubicBezTo>
                  <a:pt x="3441195" y="-19682"/>
                  <a:pt x="3381211" y="3663"/>
                  <a:pt x="3554799" y="0"/>
                </a:cubicBezTo>
                <a:cubicBezTo>
                  <a:pt x="3728387" y="-3663"/>
                  <a:pt x="3837950" y="-6173"/>
                  <a:pt x="3950498" y="0"/>
                </a:cubicBezTo>
                <a:cubicBezTo>
                  <a:pt x="4063046" y="6173"/>
                  <a:pt x="4592967" y="-20037"/>
                  <a:pt x="4767842" y="0"/>
                </a:cubicBezTo>
                <a:cubicBezTo>
                  <a:pt x="4942717" y="20037"/>
                  <a:pt x="5157650" y="1192"/>
                  <a:pt x="5416528" y="0"/>
                </a:cubicBezTo>
                <a:cubicBezTo>
                  <a:pt x="5675406" y="-1192"/>
                  <a:pt x="5710508" y="5034"/>
                  <a:pt x="5812227" y="0"/>
                </a:cubicBezTo>
                <a:cubicBezTo>
                  <a:pt x="5913946" y="-5034"/>
                  <a:pt x="6230186" y="6601"/>
                  <a:pt x="6460913" y="0"/>
                </a:cubicBezTo>
                <a:cubicBezTo>
                  <a:pt x="6691640" y="-6601"/>
                  <a:pt x="7036928" y="40145"/>
                  <a:pt x="7278257" y="0"/>
                </a:cubicBezTo>
                <a:cubicBezTo>
                  <a:pt x="7519586" y="-40145"/>
                  <a:pt x="7692130" y="-25812"/>
                  <a:pt x="7842614" y="0"/>
                </a:cubicBezTo>
                <a:cubicBezTo>
                  <a:pt x="7993098" y="25812"/>
                  <a:pt x="8231853" y="24550"/>
                  <a:pt x="8432918" y="0"/>
                </a:cubicBezTo>
                <a:cubicBezTo>
                  <a:pt x="8439081" y="302078"/>
                  <a:pt x="8441231" y="427992"/>
                  <a:pt x="8432918" y="638636"/>
                </a:cubicBezTo>
                <a:cubicBezTo>
                  <a:pt x="8424605" y="849280"/>
                  <a:pt x="8446460" y="1142142"/>
                  <a:pt x="8432918" y="1328363"/>
                </a:cubicBezTo>
                <a:cubicBezTo>
                  <a:pt x="8419376" y="1514584"/>
                  <a:pt x="8421470" y="1663056"/>
                  <a:pt x="8432918" y="1967000"/>
                </a:cubicBezTo>
                <a:cubicBezTo>
                  <a:pt x="8444366" y="2270944"/>
                  <a:pt x="8455355" y="2283512"/>
                  <a:pt x="8432918" y="2554545"/>
                </a:cubicBezTo>
                <a:cubicBezTo>
                  <a:pt x="8227495" y="2528072"/>
                  <a:pt x="8012509" y="2529239"/>
                  <a:pt x="7868561" y="2554545"/>
                </a:cubicBezTo>
                <a:cubicBezTo>
                  <a:pt x="7724613" y="2579851"/>
                  <a:pt x="7514009" y="2544300"/>
                  <a:pt x="7388534" y="2554545"/>
                </a:cubicBezTo>
                <a:cubicBezTo>
                  <a:pt x="7263059" y="2564790"/>
                  <a:pt x="6889975" y="2558226"/>
                  <a:pt x="6571189" y="2554545"/>
                </a:cubicBezTo>
                <a:cubicBezTo>
                  <a:pt x="6252404" y="2550864"/>
                  <a:pt x="6052898" y="2538999"/>
                  <a:pt x="5922503" y="2554545"/>
                </a:cubicBezTo>
                <a:cubicBezTo>
                  <a:pt x="5792108" y="2570091"/>
                  <a:pt x="5644816" y="2548277"/>
                  <a:pt x="5526805" y="2554545"/>
                </a:cubicBezTo>
                <a:cubicBezTo>
                  <a:pt x="5408794" y="2560813"/>
                  <a:pt x="5059049" y="2580311"/>
                  <a:pt x="4878119" y="2554545"/>
                </a:cubicBezTo>
                <a:cubicBezTo>
                  <a:pt x="4697189" y="2528779"/>
                  <a:pt x="4568247" y="2532256"/>
                  <a:pt x="4313762" y="2554545"/>
                </a:cubicBezTo>
                <a:cubicBezTo>
                  <a:pt x="4059277" y="2576834"/>
                  <a:pt x="3993366" y="2565617"/>
                  <a:pt x="3749405" y="2554545"/>
                </a:cubicBezTo>
                <a:cubicBezTo>
                  <a:pt x="3505444" y="2543473"/>
                  <a:pt x="3460355" y="2561618"/>
                  <a:pt x="3185048" y="2554545"/>
                </a:cubicBezTo>
                <a:cubicBezTo>
                  <a:pt x="2909741" y="2547472"/>
                  <a:pt x="2902317" y="2576496"/>
                  <a:pt x="2620691" y="2554545"/>
                </a:cubicBezTo>
                <a:cubicBezTo>
                  <a:pt x="2339065" y="2532594"/>
                  <a:pt x="2142825" y="2552108"/>
                  <a:pt x="1887676" y="2554545"/>
                </a:cubicBezTo>
                <a:cubicBezTo>
                  <a:pt x="1632528" y="2556982"/>
                  <a:pt x="1458435" y="2566161"/>
                  <a:pt x="1238990" y="2554545"/>
                </a:cubicBezTo>
                <a:cubicBezTo>
                  <a:pt x="1019545" y="2542929"/>
                  <a:pt x="960480" y="2557892"/>
                  <a:pt x="843292" y="2554545"/>
                </a:cubicBezTo>
                <a:cubicBezTo>
                  <a:pt x="726104" y="2551198"/>
                  <a:pt x="367569" y="2568256"/>
                  <a:pt x="0" y="2554545"/>
                </a:cubicBezTo>
                <a:cubicBezTo>
                  <a:pt x="-30766" y="2291097"/>
                  <a:pt x="-13704" y="2159559"/>
                  <a:pt x="0" y="1890363"/>
                </a:cubicBezTo>
                <a:cubicBezTo>
                  <a:pt x="13704" y="1621167"/>
                  <a:pt x="3754" y="1493853"/>
                  <a:pt x="0" y="1200636"/>
                </a:cubicBezTo>
                <a:cubicBezTo>
                  <a:pt x="-3754" y="907419"/>
                  <a:pt x="-22241" y="913185"/>
                  <a:pt x="0" y="638636"/>
                </a:cubicBezTo>
                <a:cubicBezTo>
                  <a:pt x="22241" y="364087"/>
                  <a:pt x="-31105" y="197615"/>
                  <a:pt x="0" y="0"/>
                </a:cubicBezTo>
                <a:close/>
              </a:path>
              <a:path w="8432918" h="2554545" stroke="0" extrusionOk="0">
                <a:moveTo>
                  <a:pt x="0" y="0"/>
                </a:moveTo>
                <a:cubicBezTo>
                  <a:pt x="230128" y="-114"/>
                  <a:pt x="381371" y="-23714"/>
                  <a:pt x="564357" y="0"/>
                </a:cubicBezTo>
                <a:cubicBezTo>
                  <a:pt x="747343" y="23714"/>
                  <a:pt x="837234" y="-418"/>
                  <a:pt x="960055" y="0"/>
                </a:cubicBezTo>
                <a:cubicBezTo>
                  <a:pt x="1082876" y="418"/>
                  <a:pt x="1517639" y="-4638"/>
                  <a:pt x="1777400" y="0"/>
                </a:cubicBezTo>
                <a:cubicBezTo>
                  <a:pt x="2037162" y="4638"/>
                  <a:pt x="2181743" y="-4733"/>
                  <a:pt x="2341756" y="0"/>
                </a:cubicBezTo>
                <a:cubicBezTo>
                  <a:pt x="2501769" y="4733"/>
                  <a:pt x="2734995" y="24739"/>
                  <a:pt x="2906113" y="0"/>
                </a:cubicBezTo>
                <a:cubicBezTo>
                  <a:pt x="3077231" y="-24739"/>
                  <a:pt x="3403715" y="29737"/>
                  <a:pt x="3723458" y="0"/>
                </a:cubicBezTo>
                <a:cubicBezTo>
                  <a:pt x="4043202" y="-29737"/>
                  <a:pt x="4065414" y="-8080"/>
                  <a:pt x="4203485" y="0"/>
                </a:cubicBezTo>
                <a:cubicBezTo>
                  <a:pt x="4341556" y="8080"/>
                  <a:pt x="4668911" y="-33568"/>
                  <a:pt x="5020830" y="0"/>
                </a:cubicBezTo>
                <a:cubicBezTo>
                  <a:pt x="5372749" y="33568"/>
                  <a:pt x="5454514" y="-33265"/>
                  <a:pt x="5838174" y="0"/>
                </a:cubicBezTo>
                <a:cubicBezTo>
                  <a:pt x="6221834" y="33265"/>
                  <a:pt x="6295233" y="-25435"/>
                  <a:pt x="6486860" y="0"/>
                </a:cubicBezTo>
                <a:cubicBezTo>
                  <a:pt x="6678487" y="25435"/>
                  <a:pt x="6994544" y="-29096"/>
                  <a:pt x="7304204" y="0"/>
                </a:cubicBezTo>
                <a:cubicBezTo>
                  <a:pt x="7613864" y="29096"/>
                  <a:pt x="7698549" y="-27035"/>
                  <a:pt x="7868561" y="0"/>
                </a:cubicBezTo>
                <a:cubicBezTo>
                  <a:pt x="8038573" y="27035"/>
                  <a:pt x="8240727" y="-9528"/>
                  <a:pt x="8432918" y="0"/>
                </a:cubicBezTo>
                <a:cubicBezTo>
                  <a:pt x="8407796" y="226125"/>
                  <a:pt x="8451586" y="531117"/>
                  <a:pt x="8432918" y="664182"/>
                </a:cubicBezTo>
                <a:cubicBezTo>
                  <a:pt x="8414250" y="797247"/>
                  <a:pt x="8427275" y="1010834"/>
                  <a:pt x="8432918" y="1302818"/>
                </a:cubicBezTo>
                <a:cubicBezTo>
                  <a:pt x="8438561" y="1594802"/>
                  <a:pt x="8411260" y="1785212"/>
                  <a:pt x="8432918" y="1941454"/>
                </a:cubicBezTo>
                <a:cubicBezTo>
                  <a:pt x="8454576" y="2097696"/>
                  <a:pt x="8441434" y="2253193"/>
                  <a:pt x="8432918" y="2554545"/>
                </a:cubicBezTo>
                <a:cubicBezTo>
                  <a:pt x="8252306" y="2546101"/>
                  <a:pt x="7976919" y="2554865"/>
                  <a:pt x="7699903" y="2554545"/>
                </a:cubicBezTo>
                <a:cubicBezTo>
                  <a:pt x="7422887" y="2554225"/>
                  <a:pt x="7474017" y="2535478"/>
                  <a:pt x="7304204" y="2554545"/>
                </a:cubicBezTo>
                <a:cubicBezTo>
                  <a:pt x="7134391" y="2573612"/>
                  <a:pt x="7031392" y="2548710"/>
                  <a:pt x="6824177" y="2554545"/>
                </a:cubicBezTo>
                <a:cubicBezTo>
                  <a:pt x="6616962" y="2560380"/>
                  <a:pt x="6262280" y="2539914"/>
                  <a:pt x="6006832" y="2554545"/>
                </a:cubicBezTo>
                <a:cubicBezTo>
                  <a:pt x="5751385" y="2569176"/>
                  <a:pt x="5577845" y="2583935"/>
                  <a:pt x="5358146" y="2554545"/>
                </a:cubicBezTo>
                <a:cubicBezTo>
                  <a:pt x="5138447" y="2525155"/>
                  <a:pt x="4987867" y="2574622"/>
                  <a:pt x="4878119" y="2554545"/>
                </a:cubicBezTo>
                <a:cubicBezTo>
                  <a:pt x="4768371" y="2534468"/>
                  <a:pt x="4383621" y="2542906"/>
                  <a:pt x="4229433" y="2554545"/>
                </a:cubicBezTo>
                <a:cubicBezTo>
                  <a:pt x="4075245" y="2566184"/>
                  <a:pt x="4019767" y="2550353"/>
                  <a:pt x="3833734" y="2554545"/>
                </a:cubicBezTo>
                <a:cubicBezTo>
                  <a:pt x="3647701" y="2558737"/>
                  <a:pt x="3571316" y="2559074"/>
                  <a:pt x="3438036" y="2554545"/>
                </a:cubicBezTo>
                <a:cubicBezTo>
                  <a:pt x="3304756" y="2550016"/>
                  <a:pt x="2963031" y="2556474"/>
                  <a:pt x="2789350" y="2554545"/>
                </a:cubicBezTo>
                <a:cubicBezTo>
                  <a:pt x="2615669" y="2552616"/>
                  <a:pt x="2517391" y="2577732"/>
                  <a:pt x="2309322" y="2554545"/>
                </a:cubicBezTo>
                <a:cubicBezTo>
                  <a:pt x="2101253" y="2531358"/>
                  <a:pt x="1873745" y="2553023"/>
                  <a:pt x="1576307" y="2554545"/>
                </a:cubicBezTo>
                <a:cubicBezTo>
                  <a:pt x="1278869" y="2556067"/>
                  <a:pt x="1305105" y="2545588"/>
                  <a:pt x="1096279" y="2554545"/>
                </a:cubicBezTo>
                <a:cubicBezTo>
                  <a:pt x="887453" y="2563502"/>
                  <a:pt x="495127" y="2507451"/>
                  <a:pt x="0" y="2554545"/>
                </a:cubicBezTo>
                <a:cubicBezTo>
                  <a:pt x="9278" y="2288034"/>
                  <a:pt x="476" y="2119406"/>
                  <a:pt x="0" y="1992545"/>
                </a:cubicBezTo>
                <a:cubicBezTo>
                  <a:pt x="-476" y="1865684"/>
                  <a:pt x="24651" y="1614625"/>
                  <a:pt x="0" y="1405000"/>
                </a:cubicBezTo>
                <a:cubicBezTo>
                  <a:pt x="-24651" y="1195376"/>
                  <a:pt x="-30823" y="992772"/>
                  <a:pt x="0" y="740818"/>
                </a:cubicBezTo>
                <a:cubicBezTo>
                  <a:pt x="30823" y="488864"/>
                  <a:pt x="10713" y="194040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C3Demo facility will be complementary to the existing beam test facilities.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staged approach has strong synergies with other accelerator based scientific fields needs and can have strong near-term impact.</a:t>
            </a:r>
          </a:p>
          <a:p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The full realization will not only help to reduce the technical risks for the realization of C</a:t>
            </a:r>
            <a:r>
              <a:rPr lang="en-US" sz="2000" baseline="30000" dirty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, but also be the facility for accelerator and beam science R&amp;D as well as training next </a:t>
            </a:r>
            <a:r>
              <a:rPr lang="en-US" sz="2000">
                <a:solidFill>
                  <a:schemeClr val="accent6">
                    <a:lumMod val="50000"/>
                  </a:schemeClr>
                </a:solidFill>
              </a:rPr>
              <a:t>generation workforce.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9FB08E-D2E7-A540-66D7-06A749959C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B24DE1-69C2-79B5-A791-6CEB3E46E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501439" cy="37311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B8954-F65C-9A01-C684-3EE6283E9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980" y="3304721"/>
            <a:ext cx="4611020" cy="355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72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651</Words>
  <Application>Microsoft Macintosh PowerPoint</Application>
  <PresentationFormat>On-screen Show (4:3)</PresentationFormat>
  <Paragraphs>83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Roboto</vt:lpstr>
      <vt:lpstr>Calibri</vt:lpstr>
      <vt:lpstr>Cambria Math</vt:lpstr>
      <vt:lpstr>Arial</vt:lpstr>
      <vt:lpstr>Office Theme</vt:lpstr>
      <vt:lpstr>C3 from the AF1 Point of View  AF1: Beam Physics and Accelerator Education</vt:lpstr>
      <vt:lpstr>AF1: Beam Physics and Accelerator Education</vt:lpstr>
      <vt:lpstr>Summary</vt:lpstr>
      <vt:lpstr>AF1 Recommendations</vt:lpstr>
      <vt:lpstr>Beam Test Facilities:  Research Thrust &amp; Capabilities</vt:lpstr>
      <vt:lpstr>Look from AF1 point of 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AF1: Beam Physics and Accelerator Education Summary Report</dc:title>
  <dc:creator>Young-Kee Kim</dc:creator>
  <cp:lastModifiedBy>Bai, Mei</cp:lastModifiedBy>
  <cp:revision>9</cp:revision>
  <dcterms:created xsi:type="dcterms:W3CDTF">2014-06-24T05:51:31Z</dcterms:created>
  <dcterms:modified xsi:type="dcterms:W3CDTF">2022-07-22T17:13:25Z</dcterms:modified>
</cp:coreProperties>
</file>