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745" r:id="rId2"/>
    <p:sldId id="747" r:id="rId3"/>
    <p:sldId id="748" r:id="rId4"/>
    <p:sldId id="749" r:id="rId5"/>
  </p:sldIdLst>
  <p:sldSz cx="9144000" cy="6858000" type="screen4x3"/>
  <p:notesSz cx="7099300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39" autoAdjust="0"/>
    <p:restoredTop sz="98401" autoAdjust="0"/>
  </p:normalViewPr>
  <p:slideViewPr>
    <p:cSldViewPr>
      <p:cViewPr varScale="1">
        <p:scale>
          <a:sx n="87" d="100"/>
          <a:sy n="87" d="100"/>
        </p:scale>
        <p:origin x="688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6672" cy="511054"/>
          </a:xfrm>
          <a:prstGeom prst="rect">
            <a:avLst/>
          </a:prstGeom>
        </p:spPr>
        <p:txBody>
          <a:bodyPr vert="horz" lIns="93683" tIns="46842" rIns="93683" bIns="46842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1088" y="1"/>
            <a:ext cx="3076672" cy="511054"/>
          </a:xfrm>
          <a:prstGeom prst="rect">
            <a:avLst/>
          </a:prstGeom>
        </p:spPr>
        <p:txBody>
          <a:bodyPr vert="horz" lIns="93683" tIns="46842" rIns="93683" bIns="46842" rtlCol="0"/>
          <a:lstStyle>
            <a:lvl1pPr algn="r">
              <a:defRPr sz="1300"/>
            </a:lvl1pPr>
          </a:lstStyle>
          <a:p>
            <a:fld id="{37261EAB-4631-4904-8813-3A860B7B3A87}" type="datetimeFigureOut">
              <a:rPr lang="zh-CN" altLang="en-US" smtClean="0"/>
              <a:pPr/>
              <a:t>2022/7/22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8350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683" tIns="46842" rIns="93683" bIns="46842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240" y="4861782"/>
            <a:ext cx="5678823" cy="4604560"/>
          </a:xfrm>
          <a:prstGeom prst="rect">
            <a:avLst/>
          </a:prstGeom>
        </p:spPr>
        <p:txBody>
          <a:bodyPr vert="horz" lIns="93683" tIns="46842" rIns="93683" bIns="46842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1" y="9721869"/>
            <a:ext cx="3076672" cy="511054"/>
          </a:xfrm>
          <a:prstGeom prst="rect">
            <a:avLst/>
          </a:prstGeom>
        </p:spPr>
        <p:txBody>
          <a:bodyPr vert="horz" lIns="93683" tIns="46842" rIns="93683" bIns="46842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1088" y="9721869"/>
            <a:ext cx="3076672" cy="511054"/>
          </a:xfrm>
          <a:prstGeom prst="rect">
            <a:avLst/>
          </a:prstGeom>
        </p:spPr>
        <p:txBody>
          <a:bodyPr vert="horz" lIns="93683" tIns="46842" rIns="93683" bIns="46842" rtlCol="0" anchor="b"/>
          <a:lstStyle>
            <a:lvl1pPr algn="r">
              <a:defRPr sz="1300"/>
            </a:lvl1pPr>
          </a:lstStyle>
          <a:p>
            <a:fld id="{8A4F2AAD-0EA5-4CBE-94EE-F088B268F6E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1762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F2AAD-0EA5-4CBE-94EE-F088B268F6EB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5517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2022/7/22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2022/7/22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2022/7/22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2022/7/22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2022/7/22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2022/7/22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2022/7/22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2022/7/22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2022/7/22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2022/7/22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2022/7/22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2022/7/22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jpe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4.png"/><Relationship Id="rId7" Type="http://schemas.openxmlformats.org/officeDocument/2006/relationships/image" Target="NUL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C:\Backup IBM\FSU documents\Group website\Lulu's new site\Website final\images\Guo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26867"/>
            <a:ext cx="2808312" cy="465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http://www.eng.fsu.edu/cryolab/Facilities/lhff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38871"/>
            <a:ext cx="5251407" cy="1938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091" y="3793977"/>
            <a:ext cx="2585223" cy="1938917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395536" y="2977788"/>
            <a:ext cx="4257897" cy="2970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 dirty="0" smtClean="0">
                <a:solidFill>
                  <a:schemeClr val="bg1"/>
                </a:solidFill>
                <a:latin typeface="Comic Sans MS" pitchFamily="66" charset="0"/>
                <a:ea typeface="msmincho" charset="0"/>
                <a:cs typeface="msmincho" charset="0"/>
              </a:rPr>
              <a:t>Liquid Helium Flow Visualization Facility (LHFVF)</a:t>
            </a:r>
            <a:endParaRPr lang="en-GB" sz="1400" dirty="0">
              <a:solidFill>
                <a:schemeClr val="bg1"/>
              </a:solidFill>
              <a:latin typeface="Comic Sans MS" pitchFamily="66" charset="0"/>
              <a:ea typeface="msmincho" charset="0"/>
              <a:cs typeface="msmincho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968083" y="5807644"/>
            <a:ext cx="2861119" cy="5016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 dirty="0" smtClean="0">
                <a:solidFill>
                  <a:schemeClr val="bg1"/>
                </a:solidFill>
                <a:latin typeface="Comic Sans MS" pitchFamily="66" charset="0"/>
                <a:ea typeface="msmincho" charset="0"/>
                <a:cs typeface="msmincho" charset="0"/>
              </a:rPr>
              <a:t>Fluorescence Flow Visualization Facility</a:t>
            </a:r>
            <a:endParaRPr lang="en-GB" sz="1400" dirty="0">
              <a:solidFill>
                <a:schemeClr val="bg1"/>
              </a:solidFill>
              <a:latin typeface="Comic Sans MS" pitchFamily="66" charset="0"/>
              <a:ea typeface="msmincho" charset="0"/>
              <a:cs typeface="msmincho" charset="0"/>
            </a:endParaRPr>
          </a:p>
        </p:txBody>
      </p:sp>
      <p:pic>
        <p:nvPicPr>
          <p:cNvPr id="33" name="Picture 2" descr="http://www.digchip.com/companies_news/photos/spectra-physics_spitfir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04" y="3429000"/>
            <a:ext cx="2698250" cy="1504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470354" y="4941168"/>
            <a:ext cx="2949518" cy="297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 dirty="0" smtClean="0">
                <a:solidFill>
                  <a:schemeClr val="bg1"/>
                </a:solidFill>
                <a:latin typeface="Comic Sans MS" pitchFamily="66" charset="0"/>
                <a:ea typeface="msmincho" charset="0"/>
                <a:cs typeface="msmincho" charset="0"/>
              </a:rPr>
              <a:t>Regen-amplifier fs-laser system</a:t>
            </a:r>
            <a:endParaRPr lang="en-GB" sz="1400" dirty="0">
              <a:solidFill>
                <a:schemeClr val="bg1"/>
              </a:solidFill>
              <a:latin typeface="Comic Sans MS" pitchFamily="66" charset="0"/>
              <a:ea typeface="msmincho" charset="0"/>
              <a:cs typeface="msmincho" charset="0"/>
            </a:endParaRPr>
          </a:p>
        </p:txBody>
      </p:sp>
      <p:pic>
        <p:nvPicPr>
          <p:cNvPr id="35" name="Picture 6" descr="http://www.princetoninstruments.com/Uploads/Princeton/Images/product_images/PIMAX4_camera_front_back_500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04" y="5301208"/>
            <a:ext cx="2698249" cy="949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508807" y="6300348"/>
            <a:ext cx="2671600" cy="297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 dirty="0" smtClean="0">
                <a:solidFill>
                  <a:schemeClr val="bg1"/>
                </a:solidFill>
                <a:latin typeface="Comic Sans MS" pitchFamily="66" charset="0"/>
                <a:ea typeface="msmincho" charset="0"/>
                <a:cs typeface="msmincho" charset="0"/>
              </a:rPr>
              <a:t>Gen-III ICCD camera</a:t>
            </a:r>
            <a:endParaRPr lang="en-GB" sz="1400" dirty="0">
              <a:solidFill>
                <a:schemeClr val="bg1"/>
              </a:solidFill>
              <a:latin typeface="Comic Sans MS" pitchFamily="66" charset="0"/>
              <a:ea typeface="msmincho" charset="0"/>
              <a:cs typeface="msmincho" charset="0"/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>
            <a:off x="6040091" y="3615583"/>
            <a:ext cx="272273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3769559" y="6300348"/>
            <a:ext cx="2098585" cy="501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 dirty="0" smtClean="0">
                <a:solidFill>
                  <a:schemeClr val="bg1"/>
                </a:solidFill>
                <a:latin typeface="Comic Sans MS" pitchFamily="66" charset="0"/>
                <a:ea typeface="msmincho" charset="0"/>
                <a:cs typeface="msmincho" charset="0"/>
              </a:rPr>
              <a:t>Vacuum break testing facility</a:t>
            </a:r>
          </a:p>
        </p:txBody>
      </p:sp>
      <p:pic>
        <p:nvPicPr>
          <p:cNvPr id="39" name="Picture 2" descr="Cryogenic Helium Experimental Facility (CHEF)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347" y="1038871"/>
            <a:ext cx="1923069" cy="1938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Rectangle 39"/>
          <p:cNvSpPr/>
          <p:nvPr/>
        </p:nvSpPr>
        <p:spPr>
          <a:xfrm>
            <a:off x="6012160" y="2977788"/>
            <a:ext cx="28170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omic Sans MS" pitchFamily="66" charset="0"/>
                <a:ea typeface="msmincho" charset="0"/>
                <a:cs typeface="msmincho" charset="0"/>
              </a:rPr>
              <a:t>Cryogenic Helium Experimental Facility (</a:t>
            </a:r>
            <a:r>
              <a:rPr lang="en-US" sz="1400" dirty="0" smtClean="0">
                <a:solidFill>
                  <a:schemeClr val="bg1"/>
                </a:solidFill>
                <a:latin typeface="Comic Sans MS" pitchFamily="66" charset="0"/>
                <a:ea typeface="msmincho" charset="0"/>
                <a:cs typeface="msmincho" charset="0"/>
              </a:rPr>
              <a:t>CHEF)</a:t>
            </a:r>
            <a:endParaRPr lang="en-US" b="1" dirty="0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A8249702-9F47-4C03-8A01-DBF90D87F2F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3429000"/>
            <a:ext cx="1728192" cy="2851756"/>
          </a:xfrm>
          <a:prstGeom prst="rect">
            <a:avLst/>
          </a:prstGeom>
        </p:spPr>
      </p:pic>
      <p:sp>
        <p:nvSpPr>
          <p:cNvPr id="56" name="Rectangle 55"/>
          <p:cNvSpPr/>
          <p:nvPr/>
        </p:nvSpPr>
        <p:spPr>
          <a:xfrm>
            <a:off x="395536" y="539388"/>
            <a:ext cx="4248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u="sng" dirty="0" smtClean="0">
                <a:solidFill>
                  <a:srgbClr val="FFC000"/>
                </a:solidFill>
                <a:latin typeface="Comic Sans MS" pitchFamily="66" charset="0"/>
              </a:rPr>
              <a:t>Our facilities: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323528" y="908720"/>
            <a:ext cx="8505674" cy="5893304"/>
            <a:chOff x="323528" y="908720"/>
            <a:chExt cx="8505674" cy="5893304"/>
          </a:xfrm>
        </p:grpSpPr>
        <p:sp>
          <p:nvSpPr>
            <p:cNvPr id="3" name="Rectangle 2"/>
            <p:cNvSpPr/>
            <p:nvPr/>
          </p:nvSpPr>
          <p:spPr>
            <a:xfrm>
              <a:off x="323528" y="908720"/>
              <a:ext cx="8505674" cy="589330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20"/>
            <p:cNvPicPr/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584" y="1470568"/>
              <a:ext cx="7497688" cy="3542608"/>
            </a:xfrm>
            <a:prstGeom prst="rect">
              <a:avLst/>
            </a:prstGeom>
          </p:spPr>
        </p:pic>
      </p:grpSp>
      <p:sp>
        <p:nvSpPr>
          <p:cNvPr id="24" name="TextBox 23"/>
          <p:cNvSpPr txBox="1"/>
          <p:nvPr/>
        </p:nvSpPr>
        <p:spPr>
          <a:xfrm>
            <a:off x="8047377" y="6381328"/>
            <a:ext cx="845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FF0000"/>
              </a:buClr>
              <a:buSzPct val="100000"/>
            </a:pPr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Page </a:t>
            </a:r>
            <a:r>
              <a:rPr lang="en-US" dirty="0">
                <a:solidFill>
                  <a:schemeClr val="bg1"/>
                </a:solidFill>
                <a:latin typeface="Comic Sans MS" pitchFamily="66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620307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332656"/>
            <a:ext cx="4248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u="sng" dirty="0" smtClean="0">
                <a:solidFill>
                  <a:srgbClr val="FFC000"/>
                </a:solidFill>
                <a:latin typeface="Comic Sans MS" pitchFamily="66" charset="0"/>
              </a:rPr>
              <a:t>Our unique strength: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67544" y="692696"/>
            <a:ext cx="828968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600" dirty="0">
                <a:solidFill>
                  <a:schemeClr val="bg1"/>
                </a:solidFill>
                <a:latin typeface="Comic Sans MS" pitchFamily="66" charset="0"/>
              </a:rPr>
              <a:t>P</a:t>
            </a:r>
            <a:r>
              <a:rPr lang="nl-NL" sz="1600" dirty="0" smtClean="0">
                <a:solidFill>
                  <a:schemeClr val="bg1"/>
                </a:solidFill>
                <a:latin typeface="Comic Sans MS" pitchFamily="66" charset="0"/>
              </a:rPr>
              <a:t>owerful quantitative flow visualization measurement capability in cryogenic </a:t>
            </a:r>
            <a:r>
              <a:rPr lang="nl-NL" sz="1600" dirty="0" smtClean="0">
                <a:solidFill>
                  <a:schemeClr val="bg1"/>
                </a:solidFill>
                <a:latin typeface="Comic Sans MS" pitchFamily="66" charset="0"/>
              </a:rPr>
              <a:t>fluids:</a:t>
            </a:r>
            <a:endParaRPr lang="en-US" sz="1600" dirty="0"/>
          </a:p>
        </p:txBody>
      </p:sp>
      <p:pic>
        <p:nvPicPr>
          <p:cNvPr id="23" name="Picture 2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787" y="1428880"/>
            <a:ext cx="3170468" cy="2517086"/>
          </a:xfrm>
          <a:prstGeom prst="rect">
            <a:avLst/>
          </a:prstGeom>
        </p:spPr>
      </p:pic>
      <p:pic>
        <p:nvPicPr>
          <p:cNvPr id="24" name="Picture 23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786" y="4055585"/>
            <a:ext cx="3170468" cy="1844333"/>
          </a:xfrm>
          <a:prstGeom prst="rect">
            <a:avLst/>
          </a:prstGeom>
        </p:spPr>
      </p:pic>
      <p:sp>
        <p:nvSpPr>
          <p:cNvPr id="25" name="TextBox 29"/>
          <p:cNvSpPr txBox="1">
            <a:spLocks noChangeArrowheads="1"/>
          </p:cNvSpPr>
          <p:nvPr/>
        </p:nvSpPr>
        <p:spPr bwMode="auto">
          <a:xfrm>
            <a:off x="607453" y="1104999"/>
            <a:ext cx="290335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FF0000"/>
              </a:buClr>
              <a:buFont typeface="Arial" pitchFamily="34" charset="0"/>
              <a:buChar char="•"/>
            </a:pPr>
            <a:r>
              <a:rPr lang="en-US" altLang="zh-CN" sz="1400" dirty="0" smtClean="0">
                <a:solidFill>
                  <a:srgbClr val="FFFF00"/>
                </a:solidFill>
                <a:latin typeface="Comic Sans MS" pitchFamily="66" charset="0"/>
              </a:rPr>
              <a:t> Molecular tagging velocimetry: </a:t>
            </a:r>
            <a:endParaRPr lang="en-US" altLang="zh-CN" sz="14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4139952" y="1196752"/>
            <a:ext cx="0" cy="52367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11"/>
          <p:cNvSpPr txBox="1">
            <a:spLocks noChangeArrowheads="1"/>
          </p:cNvSpPr>
          <p:nvPr/>
        </p:nvSpPr>
        <p:spPr bwMode="auto">
          <a:xfrm>
            <a:off x="577544" y="5899919"/>
            <a:ext cx="34904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1450" indent="-171450">
              <a:buClr>
                <a:srgbClr val="FFFF00"/>
              </a:buClr>
              <a:buFont typeface="Arial" panose="020B0604020202020204" pitchFamily="34" charset="0"/>
              <a:buChar char="•"/>
            </a:pPr>
            <a:r>
              <a:rPr lang="en-US" altLang="zh-CN" sz="1100" dirty="0">
                <a:solidFill>
                  <a:schemeClr val="bg1"/>
                </a:solidFill>
                <a:latin typeface="Comic Sans MS" pitchFamily="66" charset="0"/>
                <a:ea typeface="msmincho"/>
                <a:cs typeface="msmincho"/>
              </a:rPr>
              <a:t>W. Guo, </a:t>
            </a:r>
            <a:r>
              <a:rPr lang="en-US" altLang="zh-CN" sz="1100" i="1" dirty="0">
                <a:solidFill>
                  <a:schemeClr val="bg1"/>
                </a:solidFill>
                <a:latin typeface="Comic Sans MS" pitchFamily="66" charset="0"/>
                <a:ea typeface="msmincho"/>
                <a:cs typeface="msmincho"/>
              </a:rPr>
              <a:t>et al</a:t>
            </a:r>
            <a:r>
              <a:rPr lang="en-US" altLang="zh-CN" sz="1100" dirty="0">
                <a:solidFill>
                  <a:schemeClr val="bg1"/>
                </a:solidFill>
                <a:latin typeface="Comic Sans MS" pitchFamily="66" charset="0"/>
                <a:ea typeface="msmincho"/>
                <a:cs typeface="msmincho"/>
              </a:rPr>
              <a:t>., </a:t>
            </a:r>
            <a:r>
              <a:rPr lang="en-US" altLang="zh-CN" sz="1100" dirty="0">
                <a:solidFill>
                  <a:schemeClr val="accent6"/>
                </a:solidFill>
                <a:latin typeface="Comic Sans MS" pitchFamily="66" charset="0"/>
                <a:ea typeface="msmincho"/>
                <a:cs typeface="msmincho"/>
              </a:rPr>
              <a:t>PNAS</a:t>
            </a:r>
            <a:r>
              <a:rPr lang="en-US" altLang="zh-CN" sz="1100" dirty="0">
                <a:solidFill>
                  <a:schemeClr val="bg1"/>
                </a:solidFill>
                <a:latin typeface="Comic Sans MS" pitchFamily="66" charset="0"/>
                <a:ea typeface="msmincho"/>
                <a:cs typeface="msmincho"/>
              </a:rPr>
              <a:t>, 111, 4653 (2014)</a:t>
            </a:r>
            <a:endParaRPr lang="en-GB" altLang="zh-CN" sz="1100" dirty="0">
              <a:solidFill>
                <a:schemeClr val="bg1"/>
              </a:solidFill>
              <a:latin typeface="Comic Sans MS" pitchFamily="66" charset="0"/>
              <a:ea typeface="msmincho"/>
              <a:cs typeface="msmincho"/>
            </a:endParaRPr>
          </a:p>
          <a:p>
            <a:pPr marL="171450" indent="-171450">
              <a:buClr>
                <a:srgbClr val="FFFF00"/>
              </a:buClr>
              <a:buFont typeface="Arial" panose="020B0604020202020204" pitchFamily="34" charset="0"/>
              <a:buChar char="•"/>
            </a:pPr>
            <a:r>
              <a:rPr lang="en-US" altLang="zh-CN" sz="1100" dirty="0" smtClean="0">
                <a:solidFill>
                  <a:schemeClr val="bg1"/>
                </a:solidFill>
                <a:latin typeface="Comic Sans MS" pitchFamily="66" charset="0"/>
              </a:rPr>
              <a:t>A</a:t>
            </a:r>
            <a:r>
              <a:rPr lang="en-US" altLang="zh-CN" sz="1100" dirty="0">
                <a:solidFill>
                  <a:schemeClr val="bg1"/>
                </a:solidFill>
                <a:latin typeface="Comic Sans MS" pitchFamily="66" charset="0"/>
              </a:rPr>
              <a:t>. </a:t>
            </a:r>
            <a:r>
              <a:rPr lang="en-US" altLang="zh-CN" sz="1100" dirty="0" err="1">
                <a:solidFill>
                  <a:schemeClr val="bg1"/>
                </a:solidFill>
                <a:latin typeface="Comic Sans MS" pitchFamily="66" charset="0"/>
              </a:rPr>
              <a:t>Marakov</a:t>
            </a:r>
            <a:r>
              <a:rPr lang="en-US" altLang="zh-CN" sz="1100" dirty="0">
                <a:solidFill>
                  <a:schemeClr val="bg1"/>
                </a:solidFill>
                <a:latin typeface="Comic Sans MS" pitchFamily="66" charset="0"/>
              </a:rPr>
              <a:t>, et al., </a:t>
            </a:r>
            <a:r>
              <a:rPr lang="en-US" altLang="zh-CN" sz="1100" dirty="0">
                <a:solidFill>
                  <a:schemeClr val="accent6"/>
                </a:solidFill>
                <a:latin typeface="Comic Sans MS" pitchFamily="66" charset="0"/>
              </a:rPr>
              <a:t>PRB</a:t>
            </a:r>
            <a:r>
              <a:rPr lang="en-US" altLang="zh-CN" sz="1100" dirty="0">
                <a:solidFill>
                  <a:schemeClr val="bg1"/>
                </a:solidFill>
                <a:latin typeface="Comic Sans MS" pitchFamily="66" charset="0"/>
              </a:rPr>
              <a:t> 91, 094503 (2015</a:t>
            </a:r>
            <a:r>
              <a:rPr lang="en-US" altLang="zh-CN" sz="1100" dirty="0" smtClean="0">
                <a:solidFill>
                  <a:schemeClr val="bg1"/>
                </a:solidFill>
                <a:latin typeface="Comic Sans MS" pitchFamily="66" charset="0"/>
              </a:rPr>
              <a:t>)</a:t>
            </a:r>
            <a:endParaRPr lang="en-US" sz="1100" dirty="0">
              <a:solidFill>
                <a:schemeClr val="bg1"/>
              </a:solidFill>
              <a:latin typeface="Comic Sans MS" pitchFamily="66" charset="0"/>
            </a:endParaRPr>
          </a:p>
          <a:p>
            <a:pPr marL="171450" indent="-171450">
              <a:buClr>
                <a:srgbClr val="FFFF00"/>
              </a:buClr>
              <a:buFont typeface="Arial" panose="020B0604020202020204" pitchFamily="34" charset="0"/>
              <a:buChar char="•"/>
            </a:pPr>
            <a:r>
              <a:rPr lang="en-US" altLang="zh-CN" sz="1100" dirty="0">
                <a:solidFill>
                  <a:schemeClr val="bg1"/>
                </a:solidFill>
                <a:latin typeface="Comic Sans MS" pitchFamily="66" charset="0"/>
              </a:rPr>
              <a:t>J. Gao, et al</a:t>
            </a:r>
            <a:r>
              <a:rPr lang="en-US" sz="1100" dirty="0">
                <a:solidFill>
                  <a:schemeClr val="bg1"/>
                </a:solidFill>
                <a:latin typeface="Comic Sans MS" pitchFamily="66" charset="0"/>
              </a:rPr>
              <a:t>, </a:t>
            </a:r>
            <a:r>
              <a:rPr lang="en-US" sz="1100" dirty="0">
                <a:solidFill>
                  <a:schemeClr val="accent6"/>
                </a:solidFill>
                <a:latin typeface="Comic Sans MS" pitchFamily="66" charset="0"/>
              </a:rPr>
              <a:t>PRB</a:t>
            </a:r>
            <a:r>
              <a:rPr lang="en-US" sz="1100" dirty="0">
                <a:solidFill>
                  <a:schemeClr val="bg1"/>
                </a:solidFill>
                <a:latin typeface="Comic Sans MS" pitchFamily="66" charset="0"/>
              </a:rPr>
              <a:t>, 97, 184518 (2018</a:t>
            </a:r>
            <a:r>
              <a:rPr lang="en-US" sz="1100" dirty="0" smtClean="0">
                <a:solidFill>
                  <a:schemeClr val="bg1"/>
                </a:solidFill>
                <a:latin typeface="Comic Sans MS" pitchFamily="66" charset="0"/>
              </a:rPr>
              <a:t>) </a:t>
            </a:r>
          </a:p>
          <a:p>
            <a:pPr marL="171450" indent="-171450">
              <a:buClr>
                <a:srgbClr val="FFFF00"/>
              </a:buClr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chemeClr val="bg1"/>
                </a:solidFill>
                <a:latin typeface="Comic Sans MS" pitchFamily="66" charset="0"/>
              </a:rPr>
              <a:t>T. Kanai, </a:t>
            </a:r>
            <a:r>
              <a:rPr lang="en-US" sz="1100" dirty="0" smtClean="0">
                <a:solidFill>
                  <a:schemeClr val="accent6"/>
                </a:solidFill>
                <a:latin typeface="Comic Sans MS" pitchFamily="66" charset="0"/>
              </a:rPr>
              <a:t>PRL</a:t>
            </a:r>
            <a:r>
              <a:rPr lang="en-US" sz="1100" dirty="0" smtClean="0">
                <a:solidFill>
                  <a:schemeClr val="bg1"/>
                </a:solidFill>
                <a:latin typeface="Comic Sans MS" pitchFamily="66" charset="0"/>
              </a:rPr>
              <a:t>, 127, 095301 (2021)</a:t>
            </a:r>
            <a:endParaRPr lang="en-US" sz="11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29" name="TextBox 29"/>
          <p:cNvSpPr txBox="1">
            <a:spLocks noChangeArrowheads="1"/>
          </p:cNvSpPr>
          <p:nvPr/>
        </p:nvSpPr>
        <p:spPr bwMode="auto">
          <a:xfrm>
            <a:off x="4365710" y="1104999"/>
            <a:ext cx="282160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FF0000"/>
              </a:buClr>
              <a:buFont typeface="Arial" pitchFamily="34" charset="0"/>
              <a:buChar char="•"/>
            </a:pPr>
            <a:r>
              <a:rPr lang="en-US" altLang="zh-CN" sz="1400" dirty="0" smtClean="0">
                <a:solidFill>
                  <a:srgbClr val="FFFF00"/>
                </a:solidFill>
                <a:latin typeface="Comic Sans MS" pitchFamily="66" charset="0"/>
              </a:rPr>
              <a:t> Particle tracking velocimetry: </a:t>
            </a:r>
            <a:endParaRPr lang="en-US" altLang="zh-CN" sz="14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047377" y="6381328"/>
            <a:ext cx="881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FF0000"/>
              </a:buClr>
              <a:buSzPct val="100000"/>
            </a:pPr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Page 2</a:t>
            </a:r>
            <a:endParaRPr lang="en-US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3335" y="1412778"/>
            <a:ext cx="1675089" cy="236455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613" y="1412777"/>
            <a:ext cx="2339771" cy="2364557"/>
          </a:xfrm>
          <a:prstGeom prst="rect">
            <a:avLst/>
          </a:prstGeom>
        </p:spPr>
      </p:pic>
      <p:pic>
        <p:nvPicPr>
          <p:cNvPr id="22" name="Vortex with a ring saved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>
            <a:lum bright="23000" contrast="53000"/>
          </a:blip>
          <a:stretch>
            <a:fillRect/>
          </a:stretch>
        </p:blipFill>
        <p:spPr>
          <a:xfrm>
            <a:off x="4320614" y="3861048"/>
            <a:ext cx="4067810" cy="2106705"/>
          </a:xfrm>
          <a:prstGeom prst="rect">
            <a:avLst/>
          </a:prstGeom>
          <a:ln>
            <a:solidFill>
              <a:srgbClr val="FFC000"/>
            </a:solidFill>
          </a:ln>
        </p:spPr>
      </p:pic>
      <p:sp>
        <p:nvSpPr>
          <p:cNvPr id="40" name="Rectangle 39"/>
          <p:cNvSpPr/>
          <p:nvPr/>
        </p:nvSpPr>
        <p:spPr>
          <a:xfrm>
            <a:off x="4232339" y="6021288"/>
            <a:ext cx="4372109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chemeClr val="bg1"/>
                </a:solidFill>
                <a:latin typeface="Comic Sans MS" pitchFamily="66" charset="0"/>
              </a:rPr>
              <a:t>S. </a:t>
            </a:r>
            <a:r>
              <a:rPr lang="en-US" sz="1100" dirty="0" err="1" smtClean="0">
                <a:solidFill>
                  <a:schemeClr val="bg1"/>
                </a:solidFill>
                <a:latin typeface="Comic Sans MS" pitchFamily="66" charset="0"/>
              </a:rPr>
              <a:t>Yui</a:t>
            </a:r>
            <a:r>
              <a:rPr lang="en-US" sz="1100" dirty="0" smtClean="0">
                <a:solidFill>
                  <a:schemeClr val="bg1"/>
                </a:solidFill>
                <a:latin typeface="Comic Sans MS" pitchFamily="66" charset="0"/>
              </a:rPr>
              <a:t>, et al., </a:t>
            </a:r>
            <a:r>
              <a:rPr lang="en-US" sz="1100" dirty="0" smtClean="0">
                <a:solidFill>
                  <a:schemeClr val="accent6"/>
                </a:solidFill>
                <a:latin typeface="Comic Sans MS" pitchFamily="66" charset="0"/>
              </a:rPr>
              <a:t>PRL</a:t>
            </a:r>
            <a:r>
              <a:rPr lang="en-US" sz="1100" dirty="0" smtClean="0">
                <a:solidFill>
                  <a:schemeClr val="bg1"/>
                </a:solidFill>
                <a:latin typeface="Comic Sans MS" pitchFamily="66" charset="0"/>
              </a:rPr>
              <a:t>., 124, 155301 (2020).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/>
                </a:solidFill>
                <a:latin typeface="Comic Sans MS" pitchFamily="66" charset="0"/>
              </a:rPr>
              <a:t>Y. Tang, et al., </a:t>
            </a:r>
            <a:r>
              <a:rPr lang="en-US" sz="1100" dirty="0">
                <a:solidFill>
                  <a:schemeClr val="accent6"/>
                </a:solidFill>
                <a:latin typeface="Comic Sans MS" pitchFamily="66" charset="0"/>
              </a:rPr>
              <a:t>PNAS</a:t>
            </a:r>
            <a:r>
              <a:rPr lang="en-US" sz="1100" dirty="0">
                <a:solidFill>
                  <a:schemeClr val="bg1"/>
                </a:solidFill>
                <a:latin typeface="Comic Sans MS" pitchFamily="66" charset="0"/>
              </a:rPr>
              <a:t>, 118, e2021957118, (2021</a:t>
            </a:r>
            <a:r>
              <a:rPr lang="en-US" sz="1100" dirty="0" smtClean="0">
                <a:solidFill>
                  <a:schemeClr val="bg1"/>
                </a:solidFill>
                <a:latin typeface="Comic Sans MS" pitchFamily="66" charset="0"/>
              </a:rPr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chemeClr val="bg1"/>
                </a:solidFill>
                <a:latin typeface="Comic Sans MS" pitchFamily="66" charset="0"/>
              </a:rPr>
              <a:t>S. </a:t>
            </a:r>
            <a:r>
              <a:rPr lang="en-US" sz="1100" dirty="0" err="1" smtClean="0">
                <a:solidFill>
                  <a:schemeClr val="bg1"/>
                </a:solidFill>
                <a:latin typeface="Comic Sans MS" pitchFamily="66" charset="0"/>
              </a:rPr>
              <a:t>Yui</a:t>
            </a:r>
            <a:r>
              <a:rPr lang="en-US" sz="1100" dirty="0" smtClean="0">
                <a:solidFill>
                  <a:schemeClr val="bg1"/>
                </a:solidFill>
                <a:latin typeface="Comic Sans MS" pitchFamily="66" charset="0"/>
              </a:rPr>
              <a:t>, </a:t>
            </a:r>
            <a:r>
              <a:rPr lang="en-US" sz="1100" dirty="0">
                <a:solidFill>
                  <a:schemeClr val="bg1"/>
                </a:solidFill>
                <a:latin typeface="Comic Sans MS" pitchFamily="66" charset="0"/>
              </a:rPr>
              <a:t>et al., </a:t>
            </a:r>
            <a:r>
              <a:rPr lang="en-US" sz="1100" dirty="0" smtClean="0">
                <a:solidFill>
                  <a:schemeClr val="accent6"/>
                </a:solidFill>
                <a:latin typeface="Comic Sans MS" pitchFamily="66" charset="0"/>
              </a:rPr>
              <a:t>PRL.</a:t>
            </a:r>
            <a:r>
              <a:rPr lang="en-US" sz="1100" dirty="0" smtClean="0">
                <a:solidFill>
                  <a:schemeClr val="bg1"/>
                </a:solidFill>
                <a:latin typeface="Comic Sans MS" pitchFamily="66" charset="0"/>
              </a:rPr>
              <a:t>, </a:t>
            </a:r>
            <a:r>
              <a:rPr lang="en-US" sz="1100" dirty="0">
                <a:solidFill>
                  <a:schemeClr val="bg1"/>
                </a:solidFill>
                <a:latin typeface="Comic Sans MS" pitchFamily="66" charset="0"/>
              </a:rPr>
              <a:t>129, 025301 (2022</a:t>
            </a:r>
            <a:r>
              <a:rPr lang="en-US" sz="1100" dirty="0" smtClean="0">
                <a:solidFill>
                  <a:schemeClr val="bg1"/>
                </a:solidFill>
                <a:latin typeface="Comic Sans MS" pitchFamily="66" charset="0"/>
              </a:rPr>
              <a:t>)</a:t>
            </a:r>
            <a:endParaRPr lang="en-US" sz="110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940865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22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771547" y="1484784"/>
            <a:ext cx="4160493" cy="1764539"/>
            <a:chOff x="1295400" y="990600"/>
            <a:chExt cx="6400800" cy="2667000"/>
          </a:xfrm>
        </p:grpSpPr>
        <p:pic>
          <p:nvPicPr>
            <p:cNvPr id="34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l="4377" t="5047" r="6499" b="6625"/>
            <a:stretch>
              <a:fillRect/>
            </a:stretch>
          </p:blipFill>
          <p:spPr bwMode="auto">
            <a:xfrm>
              <a:off x="1295400" y="990600"/>
              <a:ext cx="6400800" cy="2667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" name="TextBox 34"/>
            <p:cNvSpPr txBox="1"/>
            <p:nvPr/>
          </p:nvSpPr>
          <p:spPr>
            <a:xfrm>
              <a:off x="1295400" y="3348713"/>
              <a:ext cx="774571" cy="2462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>
                  <a:solidFill>
                    <a:schemeClr val="bg1"/>
                  </a:solidFill>
                  <a:latin typeface="Helvetica" pitchFamily="34" charset="0"/>
                  <a:cs typeface="Helvetica" pitchFamily="34" charset="0"/>
                </a:rPr>
                <a:t>ESS TDR </a:t>
              </a:r>
              <a:endParaRPr lang="en-US" sz="1000" b="1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549264" y="1143000"/>
              <a:ext cx="1826623" cy="46518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  <a:latin typeface="Helvetica" pitchFamily="34" charset="0"/>
                  <a:cs typeface="Helvetica" pitchFamily="34" charset="0"/>
                </a:rPr>
                <a:t>Cryomodule</a:t>
              </a:r>
              <a:endParaRPr lang="en-US" sz="1400" dirty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654127" y="1219200"/>
              <a:ext cx="1845674" cy="46518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  <a:latin typeface="Helvetica" pitchFamily="34" charset="0"/>
                  <a:cs typeface="Helvetica" pitchFamily="34" charset="0"/>
                </a:rPr>
                <a:t>Interconnect</a:t>
              </a:r>
              <a:endParaRPr lang="en-US" sz="1400" dirty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endParaRPr>
            </a:p>
          </p:txBody>
        </p:sp>
        <p:cxnSp>
          <p:nvCxnSpPr>
            <p:cNvPr id="38" name="Straight Arrow Connector 37"/>
            <p:cNvCxnSpPr>
              <a:stCxn id="37" idx="2"/>
            </p:cNvCxnSpPr>
            <p:nvPr/>
          </p:nvCxnSpPr>
          <p:spPr>
            <a:xfrm>
              <a:off x="6576964" y="1684387"/>
              <a:ext cx="509636" cy="754014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stCxn id="36" idx="2"/>
            </p:cNvCxnSpPr>
            <p:nvPr/>
          </p:nvCxnSpPr>
          <p:spPr>
            <a:xfrm>
              <a:off x="4462576" y="1608188"/>
              <a:ext cx="261825" cy="60161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Rectangle 46"/>
          <p:cNvSpPr/>
          <p:nvPr/>
        </p:nvSpPr>
        <p:spPr>
          <a:xfrm>
            <a:off x="500235" y="908720"/>
            <a:ext cx="7600157" cy="3262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 dirty="0" smtClean="0">
                <a:solidFill>
                  <a:schemeClr val="bg1"/>
                </a:solidFill>
                <a:latin typeface="Comic Sans MS" pitchFamily="66" charset="0"/>
                <a:ea typeface="msmincho" charset="0"/>
                <a:cs typeface="msmincho" charset="0"/>
              </a:rPr>
              <a:t>(1) Heat/mass transfer during loss-of-vacuum accident for cryogenic systems.</a:t>
            </a:r>
            <a:endParaRPr lang="en-GB" sz="1600" dirty="0">
              <a:solidFill>
                <a:schemeClr val="bg1"/>
              </a:solidFill>
              <a:latin typeface="Comic Sans MS" pitchFamily="66" charset="0"/>
              <a:ea typeface="msmincho" charset="0"/>
              <a:cs typeface="msmincho" charset="0"/>
            </a:endParaRPr>
          </a:p>
        </p:txBody>
      </p:sp>
      <p:cxnSp>
        <p:nvCxnSpPr>
          <p:cNvPr id="56" name="Straight Connector 55"/>
          <p:cNvCxnSpPr/>
          <p:nvPr/>
        </p:nvCxnSpPr>
        <p:spPr>
          <a:xfrm>
            <a:off x="5076056" y="1306971"/>
            <a:ext cx="0" cy="21220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8047377" y="6381328"/>
            <a:ext cx="9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FF0000"/>
              </a:buClr>
              <a:buSzPct val="100000"/>
            </a:pPr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Page 12</a:t>
            </a:r>
            <a:endParaRPr lang="en-US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4208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2825" y="3501009"/>
            <a:ext cx="2243079" cy="1548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" name="Rectangle 64"/>
          <p:cNvSpPr/>
          <p:nvPr/>
        </p:nvSpPr>
        <p:spPr>
          <a:xfrm>
            <a:off x="683568" y="5082569"/>
            <a:ext cx="537839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  <a:ea typeface="msmincho" charset="0"/>
                <a:cs typeface="msmincho" charset="0"/>
              </a:rPr>
              <a:t>N. </a:t>
            </a:r>
            <a:r>
              <a:rPr lang="en-US" sz="1100" dirty="0" err="1">
                <a:solidFill>
                  <a:schemeClr val="bg1">
                    <a:lumMod val="85000"/>
                  </a:schemeClr>
                </a:solidFill>
                <a:latin typeface="Comic Sans MS" pitchFamily="66" charset="0"/>
                <a:ea typeface="msmincho" charset="0"/>
                <a:cs typeface="msmincho" charset="0"/>
              </a:rPr>
              <a:t>Garceau</a:t>
            </a:r>
            <a:r>
              <a:rPr lang="en-US" sz="1100" dirty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  <a:ea typeface="msmincho" charset="0"/>
                <a:cs typeface="msmincho" charset="0"/>
              </a:rPr>
              <a:t>, S. </a:t>
            </a:r>
            <a:r>
              <a:rPr lang="en-US" sz="1100" dirty="0" err="1">
                <a:solidFill>
                  <a:schemeClr val="bg1">
                    <a:lumMod val="85000"/>
                  </a:schemeClr>
                </a:solidFill>
                <a:latin typeface="Comic Sans MS" pitchFamily="66" charset="0"/>
                <a:ea typeface="msmincho" charset="0"/>
                <a:cs typeface="msmincho" charset="0"/>
              </a:rPr>
              <a:t>Bao</a:t>
            </a:r>
            <a:r>
              <a:rPr lang="en-US" sz="1100" dirty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  <a:ea typeface="msmincho" charset="0"/>
                <a:cs typeface="msmincho" charset="0"/>
              </a:rPr>
              <a:t>, W. Guo, </a:t>
            </a:r>
            <a:r>
              <a:rPr lang="en-US" sz="1100" dirty="0">
                <a:solidFill>
                  <a:schemeClr val="accent6"/>
                </a:solidFill>
                <a:latin typeface="Comic Sans MS" pitchFamily="66" charset="0"/>
                <a:ea typeface="msmincho" charset="0"/>
                <a:cs typeface="msmincho" charset="0"/>
              </a:rPr>
              <a:t>Int. J. Heat Mass Tran</a:t>
            </a:r>
            <a:r>
              <a:rPr lang="en-US" sz="1100" dirty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  <a:ea typeface="msmincho" charset="0"/>
                <a:cs typeface="msmincho" charset="0"/>
              </a:rPr>
              <a:t>., 181, 121885 (2021</a:t>
            </a:r>
            <a:r>
              <a:rPr lang="en-US" sz="1100" dirty="0" smtClean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  <a:ea typeface="msmincho" charset="0"/>
                <a:cs typeface="msmincho" charset="0"/>
              </a:rPr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  <a:ea typeface="msmincho" charset="0"/>
                <a:cs typeface="msmincho" charset="0"/>
              </a:rPr>
              <a:t>S</a:t>
            </a:r>
            <a:r>
              <a:rPr lang="en-US" sz="1100" dirty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  <a:ea typeface="msmincho" charset="0"/>
                <a:cs typeface="msmincho" charset="0"/>
              </a:rPr>
              <a:t>. </a:t>
            </a:r>
            <a:r>
              <a:rPr lang="en-US" sz="1100" dirty="0" err="1">
                <a:solidFill>
                  <a:schemeClr val="bg1">
                    <a:lumMod val="85000"/>
                  </a:schemeClr>
                </a:solidFill>
                <a:latin typeface="Comic Sans MS" pitchFamily="66" charset="0"/>
                <a:ea typeface="msmincho" charset="0"/>
                <a:cs typeface="msmincho" charset="0"/>
              </a:rPr>
              <a:t>Bao</a:t>
            </a:r>
            <a:r>
              <a:rPr lang="en-US" sz="1100" dirty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  <a:ea typeface="msmincho" charset="0"/>
                <a:cs typeface="msmincho" charset="0"/>
              </a:rPr>
              <a:t>, N. </a:t>
            </a:r>
            <a:r>
              <a:rPr lang="en-US" sz="1100" dirty="0" err="1" smtClean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  <a:ea typeface="msmincho" charset="0"/>
                <a:cs typeface="msmincho" charset="0"/>
              </a:rPr>
              <a:t>Garceau</a:t>
            </a:r>
            <a:r>
              <a:rPr lang="en-US" sz="1100" dirty="0" smtClean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  <a:ea typeface="msmincho" charset="0"/>
                <a:cs typeface="msmincho" charset="0"/>
              </a:rPr>
              <a:t>, and </a:t>
            </a:r>
            <a:r>
              <a:rPr lang="en-US" sz="1100" dirty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  <a:ea typeface="msmincho" charset="0"/>
                <a:cs typeface="msmincho" charset="0"/>
              </a:rPr>
              <a:t>W. Guo, </a:t>
            </a:r>
            <a:r>
              <a:rPr lang="en-US" sz="1100" dirty="0">
                <a:solidFill>
                  <a:schemeClr val="accent6"/>
                </a:solidFill>
                <a:latin typeface="Comic Sans MS" pitchFamily="66" charset="0"/>
                <a:ea typeface="msmincho" charset="0"/>
                <a:cs typeface="msmincho" charset="0"/>
              </a:rPr>
              <a:t>Int. J. Heat Mass Tran</a:t>
            </a:r>
            <a:r>
              <a:rPr lang="en-US" sz="1100" dirty="0" smtClean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  <a:ea typeface="msmincho" charset="0"/>
                <a:cs typeface="msmincho" charset="0"/>
              </a:rPr>
              <a:t>., 146, 118883 (2020)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  <a:ea typeface="msmincho" charset="0"/>
                <a:cs typeface="msmincho" charset="0"/>
              </a:rPr>
              <a:t>N. </a:t>
            </a:r>
            <a:r>
              <a:rPr lang="en-US" sz="1100" dirty="0" err="1" smtClean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  <a:ea typeface="msmincho" charset="0"/>
                <a:cs typeface="msmincho" charset="0"/>
              </a:rPr>
              <a:t>Garceau</a:t>
            </a:r>
            <a:r>
              <a:rPr lang="en-US" sz="1100" dirty="0" smtClean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  <a:ea typeface="msmincho" charset="0"/>
                <a:cs typeface="msmincho" charset="0"/>
              </a:rPr>
              <a:t>, </a:t>
            </a:r>
            <a:r>
              <a:rPr lang="en-US" sz="1100" dirty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  <a:ea typeface="msmincho" charset="0"/>
                <a:cs typeface="msmincho" charset="0"/>
              </a:rPr>
              <a:t>S. </a:t>
            </a:r>
            <a:r>
              <a:rPr lang="en-US" sz="1100" dirty="0" err="1">
                <a:solidFill>
                  <a:schemeClr val="bg1">
                    <a:lumMod val="85000"/>
                  </a:schemeClr>
                </a:solidFill>
                <a:latin typeface="Comic Sans MS" pitchFamily="66" charset="0"/>
                <a:ea typeface="msmincho" charset="0"/>
                <a:cs typeface="msmincho" charset="0"/>
              </a:rPr>
              <a:t>Bao</a:t>
            </a:r>
            <a:r>
              <a:rPr lang="en-US" sz="1100" dirty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  <a:ea typeface="msmincho" charset="0"/>
                <a:cs typeface="msmincho" charset="0"/>
              </a:rPr>
              <a:t>, </a:t>
            </a:r>
            <a:r>
              <a:rPr lang="en-US" sz="1100" dirty="0" smtClean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  <a:ea typeface="msmincho" charset="0"/>
                <a:cs typeface="msmincho" charset="0"/>
              </a:rPr>
              <a:t>W</a:t>
            </a:r>
            <a:r>
              <a:rPr lang="en-US" sz="1100" dirty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  <a:ea typeface="msmincho" charset="0"/>
                <a:cs typeface="msmincho" charset="0"/>
              </a:rPr>
              <a:t>. Guo</a:t>
            </a:r>
            <a:r>
              <a:rPr lang="en-US" sz="1100" dirty="0" smtClean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  <a:ea typeface="msmincho" charset="0"/>
                <a:cs typeface="msmincho" charset="0"/>
              </a:rPr>
              <a:t>, S.W. Van </a:t>
            </a:r>
            <a:r>
              <a:rPr lang="en-US" sz="1100" dirty="0" err="1" smtClean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  <a:ea typeface="msmincho" charset="0"/>
                <a:cs typeface="msmincho" charset="0"/>
              </a:rPr>
              <a:t>Sciver</a:t>
            </a:r>
            <a:r>
              <a:rPr lang="en-US" sz="1100" dirty="0" smtClean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  <a:ea typeface="msmincho" charset="0"/>
                <a:cs typeface="msmincho" charset="0"/>
              </a:rPr>
              <a:t>, </a:t>
            </a:r>
            <a:r>
              <a:rPr lang="en-US" sz="1100" dirty="0" smtClean="0">
                <a:solidFill>
                  <a:schemeClr val="accent6"/>
                </a:solidFill>
                <a:latin typeface="Comic Sans MS" pitchFamily="66" charset="0"/>
                <a:ea typeface="msmincho" charset="0"/>
                <a:cs typeface="msmincho" charset="0"/>
              </a:rPr>
              <a:t>Cryogenics</a:t>
            </a:r>
            <a:r>
              <a:rPr lang="en-US" sz="1100" dirty="0" smtClean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  <a:ea typeface="msmincho" charset="0"/>
                <a:cs typeface="msmincho" charset="0"/>
              </a:rPr>
              <a:t>, 100, 92 (2019)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  <a:ea typeface="msmincho" charset="0"/>
                <a:cs typeface="msmincho" charset="0"/>
              </a:rPr>
              <a:t>N</a:t>
            </a:r>
            <a:r>
              <a:rPr lang="en-US" sz="1100" dirty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  <a:ea typeface="msmincho" charset="0"/>
                <a:cs typeface="msmincho" charset="0"/>
              </a:rPr>
              <a:t>. </a:t>
            </a:r>
            <a:r>
              <a:rPr lang="en-US" sz="1100" dirty="0" err="1" smtClean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  <a:ea typeface="msmincho" charset="0"/>
                <a:cs typeface="msmincho" charset="0"/>
              </a:rPr>
              <a:t>Garceau</a:t>
            </a:r>
            <a:r>
              <a:rPr lang="en-US" sz="1100" dirty="0" smtClean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  <a:ea typeface="msmincho" charset="0"/>
                <a:cs typeface="msmincho" charset="0"/>
              </a:rPr>
              <a:t>, </a:t>
            </a:r>
            <a:r>
              <a:rPr lang="en-US" sz="1100" dirty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  <a:ea typeface="msmincho" charset="0"/>
                <a:cs typeface="msmincho" charset="0"/>
              </a:rPr>
              <a:t>S. </a:t>
            </a:r>
            <a:r>
              <a:rPr lang="en-US" sz="1100" dirty="0" err="1">
                <a:solidFill>
                  <a:schemeClr val="bg1">
                    <a:lumMod val="85000"/>
                  </a:schemeClr>
                </a:solidFill>
                <a:latin typeface="Comic Sans MS" pitchFamily="66" charset="0"/>
                <a:ea typeface="msmincho" charset="0"/>
                <a:cs typeface="msmincho" charset="0"/>
              </a:rPr>
              <a:t>Bao</a:t>
            </a:r>
            <a:r>
              <a:rPr lang="en-US" sz="1100" dirty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  <a:ea typeface="msmincho" charset="0"/>
                <a:cs typeface="msmincho" charset="0"/>
              </a:rPr>
              <a:t>, and W. Guo, </a:t>
            </a:r>
            <a:r>
              <a:rPr lang="en-US" sz="1100" dirty="0">
                <a:solidFill>
                  <a:schemeClr val="accent6"/>
                </a:solidFill>
                <a:latin typeface="Comic Sans MS" pitchFamily="66" charset="0"/>
                <a:ea typeface="msmincho" charset="0"/>
                <a:cs typeface="msmincho" charset="0"/>
              </a:rPr>
              <a:t>Int. J. Heat Mass Tran</a:t>
            </a:r>
            <a:r>
              <a:rPr lang="en-US" sz="1100" dirty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  <a:ea typeface="msmincho" charset="0"/>
                <a:cs typeface="msmincho" charset="0"/>
              </a:rPr>
              <a:t>., 129, </a:t>
            </a:r>
            <a:r>
              <a:rPr lang="en-US" sz="1100" dirty="0" smtClean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  <a:ea typeface="msmincho" charset="0"/>
                <a:cs typeface="msmincho" charset="0"/>
              </a:rPr>
              <a:t>1144 </a:t>
            </a:r>
            <a:r>
              <a:rPr lang="en-US" sz="1100" dirty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  <a:ea typeface="msmincho" charset="0"/>
                <a:cs typeface="msmincho" charset="0"/>
              </a:rPr>
              <a:t>(2019</a:t>
            </a:r>
            <a:r>
              <a:rPr lang="en-US" sz="1100" dirty="0" smtClean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  <a:ea typeface="msmincho" charset="0"/>
                <a:cs typeface="msmincho" charset="0"/>
              </a:rPr>
              <a:t>)</a:t>
            </a:r>
          </a:p>
        </p:txBody>
      </p:sp>
      <p:pic>
        <p:nvPicPr>
          <p:cNvPr id="24" name="Graphic 38">
            <a:extLst>
              <a:ext uri="{FF2B5EF4-FFF2-40B4-BE49-F238E27FC236}">
                <a16:creationId xmlns:a16="http://schemas.microsoft.com/office/drawing/2014/main" id="{0E99EDA3-DCAD-4FB2-B988-D8D0C6F556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63071" y="3501008"/>
            <a:ext cx="5177081" cy="1548602"/>
          </a:xfrm>
          <a:prstGeom prst="rect">
            <a:avLst/>
          </a:prstGeom>
          <a:solidFill>
            <a:schemeClr val="bg1"/>
          </a:solidFill>
        </p:spPr>
      </p:pic>
      <p:cxnSp>
        <p:nvCxnSpPr>
          <p:cNvPr id="5" name="Straight Connector 4"/>
          <p:cNvCxnSpPr/>
          <p:nvPr/>
        </p:nvCxnSpPr>
        <p:spPr>
          <a:xfrm flipH="1">
            <a:off x="4932040" y="3356992"/>
            <a:ext cx="39604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683568" y="6021288"/>
            <a:ext cx="7812336" cy="2970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 dirty="0" smtClean="0">
                <a:solidFill>
                  <a:srgbClr val="FFC000"/>
                </a:solidFill>
                <a:latin typeface="Comic Sans MS" pitchFamily="66" charset="0"/>
                <a:ea typeface="msmincho" charset="0"/>
                <a:cs typeface="msmincho" charset="0"/>
              </a:rPr>
              <a:t>Knowledge gained could guide the design and safe operation accelerator cryogenic systems</a:t>
            </a:r>
            <a:endParaRPr lang="en-GB" sz="1400" dirty="0">
              <a:solidFill>
                <a:srgbClr val="FFC000"/>
              </a:solidFill>
              <a:latin typeface="Comic Sans MS" pitchFamily="66" charset="0"/>
              <a:ea typeface="msmincho" charset="0"/>
              <a:cs typeface="msmincho" charset="0"/>
            </a:endParaRPr>
          </a:p>
        </p:txBody>
      </p:sp>
      <p:pic>
        <p:nvPicPr>
          <p:cNvPr id="21" name="Picture 4" descr="C:\Backup IBM\Presentations\Logos\DoE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8853" y="1617307"/>
            <a:ext cx="1080226" cy="1008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5313438" y="2278613"/>
            <a:ext cx="32996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bg1"/>
                </a:solidFill>
                <a:latin typeface="Comic Sans MS" pitchFamily="66" charset="0"/>
                <a:ea typeface="msmincho" charset="0"/>
                <a:cs typeface="msmincho" charset="0"/>
              </a:rPr>
              <a:t>04/2019 - 03/2022; </a:t>
            </a:r>
          </a:p>
          <a:p>
            <a:r>
              <a:rPr lang="en-US" sz="1200" dirty="0" smtClean="0">
                <a:solidFill>
                  <a:schemeClr val="bg1"/>
                </a:solidFill>
                <a:latin typeface="Comic Sans MS" pitchFamily="66" charset="0"/>
                <a:ea typeface="msmincho" charset="0"/>
                <a:cs typeface="msmincho" charset="0"/>
              </a:rPr>
              <a:t>     Amount: </a:t>
            </a:r>
            <a:r>
              <a:rPr lang="en-US" sz="1200" dirty="0" smtClean="0">
                <a:solidFill>
                  <a:srgbClr val="00B0F0"/>
                </a:solidFill>
                <a:latin typeface="Comic Sans MS" pitchFamily="66" charset="0"/>
                <a:ea typeface="msmincho" charset="0"/>
                <a:cs typeface="msmincho" charset="0"/>
              </a:rPr>
              <a:t>$600,000</a:t>
            </a:r>
            <a:endParaRPr lang="en-US" sz="1200" dirty="0">
              <a:solidFill>
                <a:srgbClr val="00B0F0"/>
              </a:solidFill>
              <a:latin typeface="Comic Sans MS" pitchFamily="66" charset="0"/>
              <a:ea typeface="msmincho" charset="0"/>
              <a:cs typeface="msmincho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313440" y="1412776"/>
            <a:ext cx="22827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Comic Sans MS" pitchFamily="66" charset="0"/>
                <a:ea typeface="msmincho" charset="0"/>
                <a:cs typeface="msmincho" charset="0"/>
              </a:rPr>
              <a:t>PI: Guo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bg1"/>
                </a:solidFill>
                <a:latin typeface="Comic Sans MS" pitchFamily="66" charset="0"/>
                <a:ea typeface="msmincho" charset="0"/>
                <a:cs typeface="msmincho" charset="0"/>
              </a:rPr>
              <a:t>03/2022 -06/2023</a:t>
            </a:r>
          </a:p>
          <a:p>
            <a:r>
              <a:rPr lang="en-US" sz="1200" dirty="0">
                <a:solidFill>
                  <a:schemeClr val="bg1"/>
                </a:solidFill>
                <a:latin typeface="Comic Sans MS" pitchFamily="66" charset="0"/>
                <a:ea typeface="msmincho" charset="0"/>
                <a:cs typeface="msmincho" charset="0"/>
              </a:rPr>
              <a:t> </a:t>
            </a:r>
            <a:r>
              <a:rPr lang="en-US" sz="1200" dirty="0" smtClean="0">
                <a:solidFill>
                  <a:schemeClr val="bg1"/>
                </a:solidFill>
                <a:latin typeface="Comic Sans MS" pitchFamily="66" charset="0"/>
                <a:ea typeface="msmincho" charset="0"/>
                <a:cs typeface="msmincho" charset="0"/>
              </a:rPr>
              <a:t>     (renewal) </a:t>
            </a:r>
          </a:p>
          <a:p>
            <a:r>
              <a:rPr lang="en-US" sz="1200" dirty="0">
                <a:solidFill>
                  <a:schemeClr val="bg1"/>
                </a:solidFill>
                <a:latin typeface="Comic Sans MS" pitchFamily="66" charset="0"/>
                <a:ea typeface="msmincho" charset="0"/>
                <a:cs typeface="msmincho" charset="0"/>
              </a:rPr>
              <a:t> </a:t>
            </a:r>
            <a:r>
              <a:rPr lang="en-US" sz="1200" dirty="0" smtClean="0">
                <a:solidFill>
                  <a:schemeClr val="bg1"/>
                </a:solidFill>
                <a:latin typeface="Comic Sans MS" pitchFamily="66" charset="0"/>
                <a:ea typeface="msmincho" charset="0"/>
                <a:cs typeface="msmincho" charset="0"/>
              </a:rPr>
              <a:t>    Amount: </a:t>
            </a:r>
            <a:r>
              <a:rPr lang="en-US" sz="1200" dirty="0" smtClean="0">
                <a:solidFill>
                  <a:srgbClr val="00B0F0"/>
                </a:solidFill>
                <a:latin typeface="Comic Sans MS" pitchFamily="66" charset="0"/>
                <a:ea typeface="msmincho" charset="0"/>
                <a:cs typeface="msmincho" charset="0"/>
              </a:rPr>
              <a:t>$</a:t>
            </a:r>
            <a:r>
              <a:rPr lang="en-US" sz="1200" dirty="0" smtClean="0">
                <a:solidFill>
                  <a:srgbClr val="00B0F0"/>
                </a:solidFill>
                <a:latin typeface="Comic Sans MS" pitchFamily="66" charset="0"/>
                <a:ea typeface="msmincho" charset="0"/>
                <a:cs typeface="msmincho" charset="0"/>
              </a:rPr>
              <a:t>675</a:t>
            </a:r>
            <a:r>
              <a:rPr lang="en-US" sz="1200" dirty="0" smtClean="0">
                <a:solidFill>
                  <a:srgbClr val="00B0F0"/>
                </a:solidFill>
                <a:latin typeface="Comic Sans MS" pitchFamily="66" charset="0"/>
                <a:ea typeface="msmincho" charset="0"/>
                <a:cs typeface="msmincho" charset="0"/>
              </a:rPr>
              <a:t>,000</a:t>
            </a:r>
            <a:endParaRPr lang="en-US" sz="1200" dirty="0" smtClean="0">
              <a:solidFill>
                <a:srgbClr val="00B0F0"/>
              </a:solidFill>
              <a:latin typeface="Comic Sans MS" pitchFamily="66" charset="0"/>
              <a:ea typeface="msmincho" charset="0"/>
              <a:cs typeface="msmincho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313438" y="2751311"/>
            <a:ext cx="32996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bg1"/>
                </a:solidFill>
                <a:latin typeface="Comic Sans MS" pitchFamily="66" charset="0"/>
                <a:ea typeface="msmincho" charset="0"/>
                <a:cs typeface="msmincho" charset="0"/>
              </a:rPr>
              <a:t>04/2016 - 03/2019; </a:t>
            </a:r>
          </a:p>
          <a:p>
            <a:r>
              <a:rPr lang="en-US" sz="1200" dirty="0" smtClean="0">
                <a:solidFill>
                  <a:schemeClr val="bg1"/>
                </a:solidFill>
                <a:latin typeface="Comic Sans MS" pitchFamily="66" charset="0"/>
                <a:ea typeface="msmincho" charset="0"/>
                <a:cs typeface="msmincho" charset="0"/>
              </a:rPr>
              <a:t>     Amount: </a:t>
            </a:r>
            <a:r>
              <a:rPr lang="en-US" sz="1200" dirty="0" smtClean="0">
                <a:solidFill>
                  <a:srgbClr val="00B0F0"/>
                </a:solidFill>
                <a:latin typeface="Comic Sans MS" pitchFamily="66" charset="0"/>
                <a:ea typeface="msmincho" charset="0"/>
                <a:cs typeface="msmincho" charset="0"/>
              </a:rPr>
              <a:t>$765,000</a:t>
            </a:r>
            <a:endParaRPr lang="en-US" sz="1200" dirty="0">
              <a:solidFill>
                <a:srgbClr val="00B0F0"/>
              </a:solidFill>
              <a:latin typeface="Comic Sans MS" pitchFamily="66" charset="0"/>
              <a:ea typeface="msmincho" charset="0"/>
              <a:cs typeface="msmincho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67544" y="332656"/>
            <a:ext cx="73448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u="sng" dirty="0" smtClean="0">
                <a:solidFill>
                  <a:srgbClr val="FFC000"/>
                </a:solidFill>
                <a:latin typeface="Comic Sans MS" pitchFamily="66" charset="0"/>
              </a:rPr>
              <a:t>Existing </a:t>
            </a:r>
            <a:r>
              <a:rPr lang="nl-NL" u="sng" dirty="0">
                <a:solidFill>
                  <a:srgbClr val="FFC000"/>
                </a:solidFill>
                <a:latin typeface="Comic Sans MS" pitchFamily="66" charset="0"/>
              </a:rPr>
              <a:t>R&amp;D </a:t>
            </a:r>
            <a:r>
              <a:rPr lang="nl-NL" u="sng" dirty="0" smtClean="0">
                <a:solidFill>
                  <a:srgbClr val="FFC000"/>
                </a:solidFill>
                <a:latin typeface="Comic Sans MS" pitchFamily="66" charset="0"/>
              </a:rPr>
              <a:t>work pertinent to </a:t>
            </a:r>
            <a:r>
              <a:rPr lang="nl-NL" u="sng" dirty="0">
                <a:solidFill>
                  <a:srgbClr val="FFC000"/>
                </a:solidFill>
                <a:latin typeface="Comic Sans MS" pitchFamily="66" charset="0"/>
              </a:rPr>
              <a:t>particle accerlerator </a:t>
            </a:r>
            <a:r>
              <a:rPr lang="nl-NL" u="sng" dirty="0" smtClean="0">
                <a:solidFill>
                  <a:srgbClr val="FFC000"/>
                </a:solidFill>
                <a:latin typeface="Comic Sans MS" pitchFamily="66" charset="0"/>
              </a:rPr>
              <a:t>cryogenics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809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2">
            <a:extLst>
              <a:ext uri="{FF2B5EF4-FFF2-40B4-BE49-F238E27FC236}">
                <a16:creationId xmlns:a16="http://schemas.microsoft.com/office/drawing/2014/main" id="{40D063A8-6115-4371-89EB-F1D9C444C8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7" y="985670"/>
            <a:ext cx="2592288" cy="188014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1" name="矩形 34"/>
          <p:cNvSpPr>
            <a:spLocks noChangeArrowheads="1"/>
          </p:cNvSpPr>
          <p:nvPr/>
        </p:nvSpPr>
        <p:spPr bwMode="auto">
          <a:xfrm>
            <a:off x="5995191" y="1890800"/>
            <a:ext cx="283031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zh-CN" sz="12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itchFamily="66" charset="0"/>
              </a:rPr>
              <a:t>The maximum accelerating field is limited by cavity quenching caused by heating from tiny defects on the inner surface.</a:t>
            </a:r>
            <a:endParaRPr lang="en-US" altLang="zh-CN" sz="1200" dirty="0">
              <a:solidFill>
                <a:schemeClr val="accent1">
                  <a:lumMod val="20000"/>
                  <a:lumOff val="8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7" name="矩形 34"/>
          <p:cNvSpPr>
            <a:spLocks noChangeArrowheads="1"/>
          </p:cNvSpPr>
          <p:nvPr/>
        </p:nvSpPr>
        <p:spPr bwMode="auto">
          <a:xfrm>
            <a:off x="5995693" y="1005385"/>
            <a:ext cx="260875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zh-CN" sz="1200" dirty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itchFamily="66" charset="0"/>
              </a:rPr>
              <a:t>SRF </a:t>
            </a:r>
            <a:r>
              <a:rPr lang="en-US" altLang="zh-CN" sz="12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itchFamily="66" charset="0"/>
              </a:rPr>
              <a:t>cavities, cooled by He II, </a:t>
            </a:r>
            <a:r>
              <a:rPr lang="en-US" altLang="zh-CN" sz="1200" dirty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itchFamily="66" charset="0"/>
              </a:rPr>
              <a:t>are critical components of modern particle accelerators.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047377" y="6381328"/>
            <a:ext cx="9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FF0000"/>
              </a:buClr>
              <a:buSzPct val="100000"/>
            </a:pPr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Page 13</a:t>
            </a:r>
            <a:endParaRPr lang="en-US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527362" name="Picture 2" descr="C:\Backup IBM\Presentations\ICEC-2018\Talk file\Animation\Quench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923" y="980728"/>
            <a:ext cx="2508229" cy="1889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683568" y="548680"/>
            <a:ext cx="4009922" cy="3262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 dirty="0" smtClean="0">
                <a:solidFill>
                  <a:schemeClr val="bg1"/>
                </a:solidFill>
                <a:latin typeface="Comic Sans MS" pitchFamily="66" charset="0"/>
                <a:ea typeface="msmincho" charset="0"/>
                <a:cs typeface="msmincho" charset="0"/>
              </a:rPr>
              <a:t>(2) SRF cavity quench spot detection:</a:t>
            </a:r>
            <a:endParaRPr lang="en-GB" sz="1600" dirty="0">
              <a:solidFill>
                <a:schemeClr val="bg1"/>
              </a:solidFill>
              <a:latin typeface="Comic Sans MS" pitchFamily="66" charset="0"/>
              <a:ea typeface="msmincho" charset="0"/>
              <a:cs typeface="msmincho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2722" y="3176658"/>
            <a:ext cx="2521446" cy="1959088"/>
          </a:xfrm>
          <a:prstGeom prst="rect">
            <a:avLst/>
          </a:prstGeom>
        </p:spPr>
      </p:pic>
      <p:pic>
        <p:nvPicPr>
          <p:cNvPr id="16" name="Picture 2" descr="C:\Backup IBM\my things to do\Gatech\figures\Fig3-multi-lines.ep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176658"/>
            <a:ext cx="2445624" cy="1959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Straight Connector 18"/>
          <p:cNvCxnSpPr/>
          <p:nvPr/>
        </p:nvCxnSpPr>
        <p:spPr>
          <a:xfrm flipH="1">
            <a:off x="610394" y="3009829"/>
            <a:ext cx="82820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017" y="3176658"/>
            <a:ext cx="2703855" cy="195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11"/>
          <p:cNvSpPr txBox="1">
            <a:spLocks noChangeArrowheads="1"/>
          </p:cNvSpPr>
          <p:nvPr/>
        </p:nvSpPr>
        <p:spPr bwMode="auto">
          <a:xfrm>
            <a:off x="611560" y="5157192"/>
            <a:ext cx="750287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1450" indent="-171450">
              <a:buClr>
                <a:srgbClr val="FFFF00"/>
              </a:buClr>
              <a:buFont typeface="Arial" panose="020B0604020202020204" pitchFamily="34" charset="0"/>
              <a:buChar char="•"/>
            </a:pPr>
            <a:r>
              <a:rPr lang="en-US" altLang="zh-CN" sz="1200" dirty="0" smtClean="0">
                <a:solidFill>
                  <a:schemeClr val="bg1"/>
                </a:solidFill>
                <a:latin typeface="Comic Sans MS" pitchFamily="66" charset="0"/>
              </a:rPr>
              <a:t>S. </a:t>
            </a:r>
            <a:r>
              <a:rPr lang="en-US" altLang="zh-CN" sz="1200" dirty="0" err="1" smtClean="0">
                <a:solidFill>
                  <a:schemeClr val="bg1"/>
                </a:solidFill>
                <a:latin typeface="Comic Sans MS" pitchFamily="66" charset="0"/>
              </a:rPr>
              <a:t>Bao</a:t>
            </a:r>
            <a:r>
              <a:rPr lang="en-US" altLang="zh-CN" sz="1200" dirty="0" smtClean="0">
                <a:solidFill>
                  <a:schemeClr val="bg1"/>
                </a:solidFill>
                <a:latin typeface="Comic Sans MS" pitchFamily="66" charset="0"/>
              </a:rPr>
              <a:t> and W. Guo, </a:t>
            </a:r>
            <a:r>
              <a:rPr lang="en-US" altLang="zh-CN" sz="1200" dirty="0" smtClean="0">
                <a:solidFill>
                  <a:srgbClr val="0070C0"/>
                </a:solidFill>
                <a:latin typeface="Comic Sans MS" pitchFamily="66" charset="0"/>
              </a:rPr>
              <a:t>Phys. Rev. Applied</a:t>
            </a:r>
            <a:r>
              <a:rPr lang="en-US" altLang="zh-CN" sz="1200" dirty="0" smtClean="0">
                <a:solidFill>
                  <a:schemeClr val="bg1"/>
                </a:solidFill>
                <a:latin typeface="Comic Sans MS" pitchFamily="66" charset="0"/>
              </a:rPr>
              <a:t>, 11, 044003 (2019)</a:t>
            </a:r>
          </a:p>
          <a:p>
            <a:pPr marL="171450" indent="-171450">
              <a:buClr>
                <a:srgbClr val="FFFF00"/>
              </a:buClr>
              <a:buFont typeface="Arial" panose="020B0604020202020204" pitchFamily="34" charset="0"/>
              <a:buChar char="•"/>
            </a:pPr>
            <a:r>
              <a:rPr lang="en-US" altLang="zh-CN" sz="1200" dirty="0" smtClean="0">
                <a:solidFill>
                  <a:schemeClr val="bg1"/>
                </a:solidFill>
                <a:latin typeface="Comic Sans MS" pitchFamily="66" charset="0"/>
              </a:rPr>
              <a:t>S</a:t>
            </a:r>
            <a:r>
              <a:rPr lang="en-US" altLang="zh-CN" sz="1200" dirty="0">
                <a:solidFill>
                  <a:schemeClr val="bg1"/>
                </a:solidFill>
                <a:latin typeface="Comic Sans MS" pitchFamily="66" charset="0"/>
              </a:rPr>
              <a:t>. </a:t>
            </a:r>
            <a:r>
              <a:rPr lang="en-US" altLang="zh-CN" sz="1200" dirty="0" err="1">
                <a:solidFill>
                  <a:schemeClr val="bg1"/>
                </a:solidFill>
                <a:latin typeface="Comic Sans MS" pitchFamily="66" charset="0"/>
              </a:rPr>
              <a:t>Bao</a:t>
            </a:r>
            <a:r>
              <a:rPr lang="en-US" altLang="zh-CN" sz="1200" dirty="0">
                <a:solidFill>
                  <a:schemeClr val="bg1"/>
                </a:solidFill>
                <a:latin typeface="Comic Sans MS" pitchFamily="66" charset="0"/>
              </a:rPr>
              <a:t> et </a:t>
            </a:r>
            <a:r>
              <a:rPr lang="en-US" altLang="zh-CN" sz="1200" dirty="0" smtClean="0">
                <a:solidFill>
                  <a:schemeClr val="bg1"/>
                </a:solidFill>
                <a:latin typeface="Comic Sans MS" pitchFamily="66" charset="0"/>
              </a:rPr>
              <a:t>al.</a:t>
            </a:r>
            <a:r>
              <a:rPr lang="en-US" altLang="zh-CN" sz="1200" dirty="0" smtClean="0">
                <a:solidFill>
                  <a:srgbClr val="FFFF00"/>
                </a:solidFill>
                <a:latin typeface="Comic Sans MS" pitchFamily="66" charset="0"/>
              </a:rPr>
              <a:t>, </a:t>
            </a:r>
            <a:r>
              <a:rPr lang="en-US" altLang="zh-CN" sz="1200" dirty="0" smtClean="0">
                <a:solidFill>
                  <a:srgbClr val="0070C0"/>
                </a:solidFill>
                <a:latin typeface="Comic Sans MS" pitchFamily="66" charset="0"/>
              </a:rPr>
              <a:t>Int</a:t>
            </a:r>
            <a:r>
              <a:rPr lang="en-US" altLang="zh-CN" sz="1200" dirty="0">
                <a:solidFill>
                  <a:srgbClr val="0070C0"/>
                </a:solidFill>
                <a:latin typeface="Comic Sans MS" pitchFamily="66" charset="0"/>
              </a:rPr>
              <a:t>. J. Heat Mass </a:t>
            </a:r>
            <a:r>
              <a:rPr lang="en-US" altLang="zh-CN" sz="1200" dirty="0" smtClean="0">
                <a:solidFill>
                  <a:srgbClr val="0070C0"/>
                </a:solidFill>
                <a:latin typeface="Comic Sans MS" pitchFamily="66" charset="0"/>
              </a:rPr>
              <a:t>Trans.</a:t>
            </a:r>
            <a:r>
              <a:rPr lang="en-US" altLang="zh-CN" sz="1200" dirty="0" smtClean="0">
                <a:solidFill>
                  <a:schemeClr val="bg1"/>
                </a:solidFill>
                <a:latin typeface="Comic Sans MS" pitchFamily="66" charset="0"/>
              </a:rPr>
              <a:t>, </a:t>
            </a:r>
            <a:r>
              <a:rPr lang="en-US" sz="1200" dirty="0">
                <a:solidFill>
                  <a:schemeClr val="bg1"/>
                </a:solidFill>
                <a:latin typeface="Comic Sans MS" pitchFamily="66" charset="0"/>
              </a:rPr>
              <a:t>161, 120259 (2020)</a:t>
            </a:r>
            <a:endParaRPr lang="en-US" altLang="zh-CN" sz="12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23" name="矩形 34"/>
          <p:cNvSpPr>
            <a:spLocks noChangeArrowheads="1"/>
          </p:cNvSpPr>
          <p:nvPr/>
        </p:nvSpPr>
        <p:spPr bwMode="auto">
          <a:xfrm>
            <a:off x="849804" y="5805264"/>
            <a:ext cx="736971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altLang="zh-CN" sz="1400" dirty="0" smtClean="0">
                <a:solidFill>
                  <a:schemeClr val="accent6"/>
                </a:solidFill>
                <a:latin typeface="Comic Sans MS" pitchFamily="66" charset="0"/>
              </a:rPr>
              <a:t>Our flow visualization-based quench spot detection technique has demonstrated </a:t>
            </a:r>
            <a:r>
              <a:rPr lang="en-US" altLang="zh-CN" sz="1400" dirty="0" smtClean="0">
                <a:solidFill>
                  <a:schemeClr val="accent6"/>
                </a:solidFill>
                <a:latin typeface="Comic Sans MS" pitchFamily="66" charset="0"/>
              </a:rPr>
              <a:t>superior spatial </a:t>
            </a:r>
            <a:r>
              <a:rPr lang="en-US" altLang="zh-CN" sz="1400" dirty="0" smtClean="0">
                <a:solidFill>
                  <a:schemeClr val="accent6"/>
                </a:solidFill>
                <a:latin typeface="Comic Sans MS" pitchFamily="66" charset="0"/>
              </a:rPr>
              <a:t>resolution, i.e., ~ 10^2 microns. </a:t>
            </a:r>
            <a:endParaRPr lang="en-US" altLang="zh-CN" sz="1400" dirty="0">
              <a:solidFill>
                <a:schemeClr val="accent6"/>
              </a:solidFill>
              <a:latin typeface="Comic Sans MS" pitchFamily="66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02690" y="5805264"/>
            <a:ext cx="7585734" cy="52322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49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230746</TotalTime>
  <Words>450</Words>
  <Application>Microsoft Office PowerPoint</Application>
  <PresentationFormat>On-screen Show (4:3)</PresentationFormat>
  <Paragraphs>47</Paragraphs>
  <Slides>4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msmincho</vt:lpstr>
      <vt:lpstr>宋体</vt:lpstr>
      <vt:lpstr>Arial</vt:lpstr>
      <vt:lpstr>Calibri</vt:lpstr>
      <vt:lpstr>Comic Sans MS</vt:lpstr>
      <vt:lpstr>Helvetica</vt:lpstr>
      <vt:lpstr>Office 主题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Wei Guo</dc:creator>
  <cp:lastModifiedBy>Wei Guo</cp:lastModifiedBy>
  <cp:revision>1827</cp:revision>
  <cp:lastPrinted>2016-04-23T20:41:28Z</cp:lastPrinted>
  <dcterms:modified xsi:type="dcterms:W3CDTF">2022-07-22T15:19:01Z</dcterms:modified>
</cp:coreProperties>
</file>