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" panose="020F0502020204030203" pitchFamily="34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gVnRNd6X7s96oL/0CGTOXLVkr2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21B805-D81F-4C70-B7D3-574D50FA1335}">
  <a:tblStyle styleId="{D121B805-D81F-4C70-B7D3-574D50FA133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9784" y="290174"/>
            <a:ext cx="1296537" cy="82059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slac.stanford.edu/event/7155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indico.fnal.gov/event/22303/sessions/20646/#2022072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3.09076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209206" y="2342865"/>
            <a:ext cx="9298899" cy="3096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-US" sz="4400"/>
              <a:t> The Cool Copper Collider: An Advanced Concept for a Future Higgs Factory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endParaRPr sz="44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Emilio Nanni for C</a:t>
            </a:r>
            <a:r>
              <a:rPr lang="en-US" sz="2200" baseline="30000"/>
              <a:t>3</a:t>
            </a:r>
            <a:r>
              <a:rPr lang="en-US" sz="2200"/>
              <a:t> Enthusiasts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AF 3/4 Discussion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7/17/22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 descr="A picture containing text, receip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58684"/>
            <a:ext cx="5350836" cy="384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0" descr="Bar chart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6587" y="1993692"/>
            <a:ext cx="6250613" cy="4172487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0"/>
          <p:cNvSpPr/>
          <p:nvPr/>
        </p:nvSpPr>
        <p:spPr>
          <a:xfrm>
            <a:off x="304800" y="3571875"/>
            <a:ext cx="5010150" cy="285750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0"/>
          <p:cNvSpPr/>
          <p:nvPr/>
        </p:nvSpPr>
        <p:spPr>
          <a:xfrm>
            <a:off x="297822" y="4725048"/>
            <a:ext cx="5010150" cy="285750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0"/>
          <p:cNvSpPr/>
          <p:nvPr/>
        </p:nvSpPr>
        <p:spPr>
          <a:xfrm>
            <a:off x="8586788" y="1993692"/>
            <a:ext cx="481012" cy="4172487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0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ITF Maturity Assessment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6760" y="1774424"/>
            <a:ext cx="4117365" cy="4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1"/>
          <p:cNvSpPr txBox="1"/>
          <p:nvPr/>
        </p:nvSpPr>
        <p:spPr>
          <a:xfrm>
            <a:off x="8933800" y="1534625"/>
            <a:ext cx="2420100" cy="44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Mitchell Schneider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Charlotte Whener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Gordon Bowden 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Andy Haase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Julian Merrick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Bob Conley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Radiabeam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Cici Hanna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Zariq George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Valery Borzenets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65249" y="3034850"/>
            <a:ext cx="3734449" cy="37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25" y="959075"/>
            <a:ext cx="3910400" cy="489715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11"/>
          <p:cNvSpPr txBox="1"/>
          <p:nvPr/>
        </p:nvSpPr>
        <p:spPr>
          <a:xfrm>
            <a:off x="3173900" y="5987525"/>
            <a:ext cx="5504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</a:pPr>
            <a:r>
              <a:rPr lang="en-US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More Details Here (Follow, Endorse, Collaborate): 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Lato"/>
              <a:buNone/>
            </a:pPr>
            <a:r>
              <a:rPr lang="en-US" sz="1800" b="1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https://indico.slac.stanford.edu/event/7155/</a:t>
            </a:r>
            <a:r>
              <a:rPr lang="en-US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 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1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800200" y="1004927"/>
            <a:ext cx="105537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Additional Contributors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subTitle" idx="1"/>
          </p:nvPr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</a:pPr>
            <a:r>
              <a:rPr lang="en-US" sz="3500"/>
              <a:t>Baseline Design/Layout and Parameters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800100" y="1259173"/>
            <a:ext cx="10553700" cy="4728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Cool Copper Collider – A cryogenic (80 K) high-gradient distributed coupling accelerator concept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 km footprint for 250/550 GeV CoM 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⟹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70/120 MeV/m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km footprint at 155 MeV/m for 550 GeV CoM – present Fermilab site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 portions of accelerator complex are compatible between LC technologies 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delivery and IP modified from ILC (1.5 km for 550 GeV CoM)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Damping rings and injectors to be optimized with CLIC as baseline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5425" y="3247030"/>
            <a:ext cx="7056573" cy="36109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6484675" y="3126475"/>
            <a:ext cx="3888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600" b="1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- 8 km Footprint for 250/550 GeV</a:t>
            </a: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8098" y="3017975"/>
            <a:ext cx="5283109" cy="371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8225" y="4787372"/>
            <a:ext cx="5344822" cy="189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1718873" y="274220"/>
            <a:ext cx="9144000" cy="865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dirty="0"/>
              <a:t>Key Technologies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103" name="Google Shape;10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01570"/>
            <a:ext cx="5963131" cy="153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136" y="4321516"/>
            <a:ext cx="3784838" cy="235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00899" y="2074281"/>
            <a:ext cx="4639475" cy="1900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6818700" y="1301847"/>
            <a:ext cx="53733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Modern Manufacturing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Prototype One Meter Structure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351626" y="1431922"/>
            <a:ext cx="53733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Maximize Structure Efficiency and Performance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Distributed Coupling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351626" y="3510788"/>
            <a:ext cx="3989146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 Accelerating Gradients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Cryogenic Operation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7">
            <a:alphaModFix/>
          </a:blip>
          <a:srcRect l="7105" t="14533" r="26700" b="30278"/>
          <a:stretch/>
        </p:blipFill>
        <p:spPr>
          <a:xfrm rot="-5400000">
            <a:off x="9830408" y="4631847"/>
            <a:ext cx="1440346" cy="1601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6678806" y="3936810"/>
            <a:ext cx="5373300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Integrated Damping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Slot Damping with NiChrome Coating</a:t>
            </a:r>
            <a:endParaRPr sz="19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3604223" y="722407"/>
            <a:ext cx="5373300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Present Focus is the Main Linac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Future Expand to Rest of Complex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1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9">
            <a:alphaModFix/>
          </a:blip>
          <a:srcRect l="12806"/>
          <a:stretch/>
        </p:blipFill>
        <p:spPr>
          <a:xfrm>
            <a:off x="4229484" y="3731056"/>
            <a:ext cx="1992536" cy="30469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5995E5F8-2024-D340-B95F-30FF8BFA85BC}"/>
              </a:ext>
            </a:extLst>
          </p:cNvPr>
          <p:cNvSpPr txBox="1"/>
          <p:nvPr/>
        </p:nvSpPr>
        <p:spPr>
          <a:xfrm>
            <a:off x="3325078" y="3322335"/>
            <a:ext cx="3989146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Lato"/>
              <a:buNone/>
            </a:pP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1900" b="0" i="0" u="none" strike="noStrike" cap="none" baseline="30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1900" b="0" i="0" u="none" strike="noStrike" cap="none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Cryo</a:t>
            </a:r>
            <a:r>
              <a:rPr lang="en-US" sz="1900" b="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Test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libri"/>
              <a:buNone/>
            </a:pPr>
            <a:endParaRPr sz="1900" b="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800099" y="1259173"/>
            <a:ext cx="5937032" cy="5414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Accelerator Design 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Engineering and design of prototype cryomodule underway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Focused on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hallenges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dentified with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ommunity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hrough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nowmass (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nderway)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Gradient – Scaling up to meter scale cryogenic tests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Vibrations – Measurements with full thermal load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 – Working towards raft prototype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Cryogenics – Two-phase flow simulations to full flow tests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Damping – Materials, design and simulation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Loading and Stability -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Thermionic beam test</a:t>
            </a:r>
            <a:endParaRPr/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 – Cryomodules and integration</a:t>
            </a:r>
            <a:endParaRPr/>
          </a:p>
          <a:p>
            <a:pPr marL="1016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Laying the foundation for a demonstration program to address technical risks beyond RDR (CDR) level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4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Accelerator Design and Challenges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"/>
          <p:cNvSpPr txBox="1"/>
          <p:nvPr/>
        </p:nvSpPr>
        <p:spPr>
          <a:xfrm>
            <a:off x="709100" y="5812169"/>
            <a:ext cx="10553700" cy="861744"/>
          </a:xfrm>
          <a:prstGeom prst="rect">
            <a:avLst/>
          </a:prstGeom>
          <a:solidFill>
            <a:srgbClr val="1BBDEB">
              <a:alpha val="54117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Session at Snowmass Friday 22</a:t>
            </a:r>
            <a:r>
              <a:rPr lang="en-US" sz="2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340, HUB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https://indico.fnal.gov/event/22303/sessions/20646/#20220722</a:t>
            </a:r>
            <a:r>
              <a:rPr lang="en-US"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5">
            <a:alphaModFix/>
          </a:blip>
          <a:srcRect b="19865"/>
          <a:stretch/>
        </p:blipFill>
        <p:spPr>
          <a:xfrm>
            <a:off x="6822250" y="3321750"/>
            <a:ext cx="2003025" cy="21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19074" y="1487776"/>
            <a:ext cx="4183601" cy="265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8433170" y="1118483"/>
            <a:ext cx="315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Cryomodule Concept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5798820" y="2637008"/>
            <a:ext cx="315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Vibration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Studies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800100" y="1271588"/>
            <a:ext cx="6661493" cy="471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Compact footprint &lt;8 km for 550 GeV allows for many siting options</a:t>
            </a:r>
            <a:endParaRPr dirty="0"/>
          </a:p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Evaluating both underground and surface sites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Underground – less constraints on energy upgrade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 – lower cost and faster to first physics</a:t>
            </a:r>
            <a:endParaRPr dirty="0"/>
          </a:p>
          <a:p>
            <a:pPr marL="228600" marR="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6427" y="4969908"/>
            <a:ext cx="2898515" cy="1739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2551" y="4370269"/>
            <a:ext cx="3117904" cy="2328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100" y="3997158"/>
            <a:ext cx="3574663" cy="272828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5"/>
          <p:cNvSpPr txBox="1"/>
          <p:nvPr/>
        </p:nvSpPr>
        <p:spPr>
          <a:xfrm>
            <a:off x="343887" y="3902763"/>
            <a:ext cx="43865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Surface-Site Mockup (Tunnel in White Paper)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3861659" y="4230708"/>
            <a:ext cx="40222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Rapid Excavation / Parallel Installation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Vertical Shafts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6971643" y="2871844"/>
            <a:ext cx="22717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Lab and Green Field are Possibilities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 b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Civil Engineering and Site</a:t>
            </a:r>
            <a:endParaRPr sz="2400" b="0" u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82494" y="1216607"/>
            <a:ext cx="2657562" cy="3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8904491" y="887969"/>
            <a:ext cx="22717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Fermilab Site Filler</a:t>
            </a:r>
            <a:endParaRPr/>
          </a:p>
        </p:txBody>
      </p:sp>
      <p:sp>
        <p:nvSpPr>
          <p:cNvPr id="141" name="Google Shape;141;p5"/>
          <p:cNvSpPr txBox="1"/>
          <p:nvPr/>
        </p:nvSpPr>
        <p:spPr>
          <a:xfrm>
            <a:off x="7560607" y="4022944"/>
            <a:ext cx="1763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Hanford Site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04403"/>
            <a:ext cx="4540775" cy="255359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"/>
          <p:cNvSpPr txBox="1"/>
          <p:nvPr/>
        </p:nvSpPr>
        <p:spPr>
          <a:xfrm>
            <a:off x="6524875" y="1326667"/>
            <a:ext cx="6483393" cy="51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250 GeV CoM - </a:t>
            </a:r>
            <a:r>
              <a:rPr lang="en-US" sz="22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Luminosity - 1.3x10</a:t>
            </a:r>
            <a:r>
              <a:rPr lang="en-US" sz="2200" b="1" baseline="3000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4">
            <a:alphaModFix/>
          </a:blip>
          <a:srcRect t="58064" r="39657"/>
          <a:stretch/>
        </p:blipFill>
        <p:spPr>
          <a:xfrm>
            <a:off x="28655" y="1492735"/>
            <a:ext cx="3393517" cy="14233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9" name="Google Shape;149;p6"/>
          <p:cNvGraphicFramePr/>
          <p:nvPr/>
        </p:nvGraphicFramePr>
        <p:xfrm>
          <a:off x="7496185" y="1841775"/>
          <a:ext cx="4540775" cy="4782375"/>
        </p:xfrm>
        <a:graphic>
          <a:graphicData uri="http://schemas.openxmlformats.org/drawingml/2006/table">
            <a:tbl>
              <a:tblPr>
                <a:noFill/>
                <a:tableStyleId>{D121B805-D81F-4C70-B7D3-574D50FA1335}</a:tableStyleId>
              </a:tblPr>
              <a:tblGrid>
                <a:gridCol w="253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Parameter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Units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Value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Reliquification Plant Cost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M$/MW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18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Single Beam Power (125 GeV linac)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Total Beam Power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Total RF Power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18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Heat Load at Cryogenic Temperature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Electrical Power for RF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Electrical Power For Cryo-Cooler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60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Accelerator Complex Power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~50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Site Power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600" b="1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~150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50" name="Google Shape;150;p6"/>
          <p:cNvGraphicFramePr/>
          <p:nvPr/>
        </p:nvGraphicFramePr>
        <p:xfrm>
          <a:off x="3528518" y="1398802"/>
          <a:ext cx="3754975" cy="2932578"/>
        </p:xfrm>
        <a:graphic>
          <a:graphicData uri="http://schemas.openxmlformats.org/drawingml/2006/table">
            <a:tbl>
              <a:tblPr>
                <a:noFill/>
                <a:tableStyleId>{D121B805-D81F-4C70-B7D3-574D50FA1335}</a:tableStyleId>
              </a:tblPr>
              <a:tblGrid>
                <a:gridCol w="253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Temperature (K)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BDEB">
                        <a:alpha val="5411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77</a:t>
                      </a:r>
                      <a:endParaRPr sz="16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BDEB">
                        <a:alpha val="5411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Loading (%)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45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Gradient (MeV/m)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Flat Top Pulse Length (𝜇s) 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0.7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Cryogenic Load (MW)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9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Main Linac Electrical Load (MW)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100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Site Power (MW)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en-US" sz="16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~150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51" name="Google Shape;15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6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818034" y="6488666"/>
            <a:ext cx="1729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Highview Power</a:t>
            </a:r>
            <a:endParaRPr/>
          </a:p>
        </p:txBody>
      </p:sp>
      <p:sp>
        <p:nvSpPr>
          <p:cNvPr id="154" name="Google Shape;154;p6"/>
          <p:cNvSpPr txBox="1"/>
          <p:nvPr/>
        </p:nvSpPr>
        <p:spPr>
          <a:xfrm>
            <a:off x="186520" y="3618783"/>
            <a:ext cx="315547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Compatibility with Renewables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Cryogenic Fluid Energy Storage</a:t>
            </a: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4540775" y="5009953"/>
            <a:ext cx="274271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Intermittent and variable power  production from renewables mediated with commercial scale energy storage and power production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9399" y="3311772"/>
            <a:ext cx="5337800" cy="296710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6005154" y="2740842"/>
            <a:ext cx="398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Cryogenics Scale to multi-TeV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 txBox="1"/>
          <p:nvPr/>
        </p:nvSpPr>
        <p:spPr>
          <a:xfrm>
            <a:off x="196622" y="1650124"/>
            <a:ext cx="4364868" cy="4429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Beam power can be increased for additional luminosity</a:t>
            </a:r>
            <a:endParaRPr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a relatively low current for 250 GeV CoM (0.19 A) - Could we push to match CLIC at 1.66 A? (8.5X increase?)</a:t>
            </a:r>
            <a:endParaRPr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Pulse length and rep. rate are also options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3" name="Google Shape;163;p7"/>
          <p:cNvGraphicFramePr/>
          <p:nvPr/>
        </p:nvGraphicFramePr>
        <p:xfrm>
          <a:off x="435126" y="3687728"/>
          <a:ext cx="3960250" cy="2391822"/>
        </p:xfrm>
        <a:graphic>
          <a:graphicData uri="http://schemas.openxmlformats.org/drawingml/2006/table">
            <a:tbl>
              <a:tblPr>
                <a:noFill/>
                <a:tableStyleId>{D121B805-D81F-4C70-B7D3-574D50FA1335}</a:tableStyleId>
              </a:tblPr>
              <a:tblGrid>
                <a:gridCol w="154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3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3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Parameter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Units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Baseline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High-Lumi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 anchor="ctr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0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Energy CoM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GeV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Gradient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MeV/m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70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Current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0.2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1.6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2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16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Luminosity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x10</a:t>
                      </a:r>
                      <a:r>
                        <a:rPr lang="en-US" sz="1100" b="1" u="none" strike="noStrike" cap="none" baseline="30000">
                          <a:latin typeface="Lato"/>
                          <a:ea typeface="Lato"/>
                          <a:cs typeface="Lato"/>
                          <a:sym typeface="Lato"/>
                        </a:rPr>
                        <a:t>34</a:t>
                      </a:r>
                      <a:endParaRPr sz="1100" b="1" u="none" strike="noStrike" cap="none" baseline="300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1.3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10.4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Beam Loading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45%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87%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RF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MW/m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30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125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5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Site Power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MW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~150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Lato"/>
                        <a:buNone/>
                      </a:pPr>
                      <a:r>
                        <a:rPr lang="en-US" sz="11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~180</a:t>
                      </a:r>
                      <a:endParaRPr sz="11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0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4" name="Google Shape;164;p7"/>
          <p:cNvSpPr txBox="1"/>
          <p:nvPr/>
        </p:nvSpPr>
        <p:spPr>
          <a:xfrm>
            <a:off x="344" y="6111172"/>
            <a:ext cx="55350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Lato"/>
              <a:buNone/>
            </a:pPr>
            <a:r>
              <a:rPr lang="en-US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Caution: </a:t>
            </a:r>
            <a:r>
              <a:rPr lang="en-US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Requires serious investigation of beam dynamics - great topic for C</a:t>
            </a:r>
            <a:r>
              <a:rPr lang="en-US" sz="1800" b="1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en-US" sz="1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Demonstration R&amp;D</a:t>
            </a:r>
            <a:endParaRPr sz="18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7"/>
          <p:cNvSpPr txBox="1"/>
          <p:nvPr/>
        </p:nvSpPr>
        <p:spPr>
          <a:xfrm>
            <a:off x="777344" y="1188423"/>
            <a:ext cx="3981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Luminosity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4542340" y="1188423"/>
            <a:ext cx="514027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Proposals for Upgrades and Extensions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7"/>
          <p:cNvSpPr txBox="1"/>
          <p:nvPr/>
        </p:nvSpPr>
        <p:spPr>
          <a:xfrm>
            <a:off x="4561490" y="1600000"/>
            <a:ext cx="5982415" cy="87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 studied to 3 TeV</a:t>
            </a:r>
            <a:endParaRPr dirty="0"/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Requires rf pulse compression for reasonable site power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Higher gradient option (155 MeV/m) in consideration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9311084" y="6372121"/>
            <a:ext cx="27238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arXiv:1807.10195</a:t>
            </a:r>
            <a:r>
              <a:rPr lang="en-U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 (2018)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5">
            <a:alphaModFix/>
          </a:blip>
          <a:srcRect l="40055"/>
          <a:stretch/>
        </p:blipFill>
        <p:spPr>
          <a:xfrm>
            <a:off x="10557275" y="1650125"/>
            <a:ext cx="1530225" cy="252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7"/>
          <p:cNvSpPr txBox="1"/>
          <p:nvPr/>
        </p:nvSpPr>
        <p:spPr>
          <a:xfrm>
            <a:off x="10116850" y="1165825"/>
            <a:ext cx="209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HTS Pulse Compressor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REBCO Coatings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10787475" y="4682525"/>
            <a:ext cx="224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Le Sage, CERN Collaborators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10787475" y="4289150"/>
            <a:ext cx="112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ato"/>
                <a:ea typeface="Lato"/>
                <a:cs typeface="Lato"/>
                <a:sym typeface="Lato"/>
              </a:rPr>
              <a:t>Qo ~ 400k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100" y="2129754"/>
            <a:ext cx="10553702" cy="411738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800100" y="1110225"/>
            <a:ext cx="11161800" cy="8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Technically limited timeline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engagement through Snowmass to define the parameters of the C</a:t>
            </a:r>
            <a:r>
              <a:rPr lang="en-US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proposal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8650" y="6204379"/>
            <a:ext cx="2625850" cy="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en-US" sz="3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Stageability to Future Experiments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1237"/>
            <a:ext cx="6387177" cy="3814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0" y="1"/>
            <a:ext cx="12191998" cy="113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State of Proposal and R&amp;D needs (5 years)</a:t>
            </a:r>
            <a:endParaRPr/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8200" y="0"/>
            <a:ext cx="1193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 txBox="1"/>
          <p:nvPr/>
        </p:nvSpPr>
        <p:spPr>
          <a:xfrm>
            <a:off x="6643688" y="5372099"/>
            <a:ext cx="10553700" cy="1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Demonstrate fully engineered cryomodule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~50 m scale facility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GeV energy reach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 technical questions needed for CDR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 l="4498" t="3583" r="2899"/>
          <a:stretch/>
        </p:blipFill>
        <p:spPr>
          <a:xfrm rot="5400000">
            <a:off x="6379810" y="-582958"/>
            <a:ext cx="4090929" cy="753344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9"/>
          <p:cNvSpPr txBox="1"/>
          <p:nvPr/>
        </p:nvSpPr>
        <p:spPr>
          <a:xfrm>
            <a:off x="438152" y="1445100"/>
            <a:ext cx="5019674" cy="1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Steps: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Demonstration R&amp;D Plan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796337" y="5801796"/>
            <a:ext cx="336560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https://arxiv.org/abs/2203.09076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773</Words>
  <Application>Microsoft Macintosh PowerPoint</Application>
  <PresentationFormat>Widescreen</PresentationFormat>
  <Paragraphs>202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Lato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angeles.faus.golfe@gmail.com</dc:creator>
  <cp:lastModifiedBy>Nanni, Emilio Alessandro</cp:lastModifiedBy>
  <cp:revision>1</cp:revision>
  <dcterms:created xsi:type="dcterms:W3CDTF">2022-07-11T06:31:49Z</dcterms:created>
  <dcterms:modified xsi:type="dcterms:W3CDTF">2022-07-18T05:16:02Z</dcterms:modified>
</cp:coreProperties>
</file>