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1347" r:id="rId3"/>
    <p:sldId id="385" r:id="rId4"/>
    <p:sldId id="260" r:id="rId5"/>
    <p:sldId id="1344" r:id="rId6"/>
    <p:sldId id="727" r:id="rId7"/>
    <p:sldId id="726" r:id="rId8"/>
    <p:sldId id="322" r:id="rId9"/>
    <p:sldId id="729" r:id="rId10"/>
    <p:sldId id="730" r:id="rId11"/>
    <p:sldId id="1345" r:id="rId12"/>
    <p:sldId id="1346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29"/>
    <p:restoredTop sz="94577"/>
  </p:normalViewPr>
  <p:slideViewPr>
    <p:cSldViewPr snapToGrid="0" snapToObjects="1">
      <p:cViewPr varScale="1">
        <p:scale>
          <a:sx n="58" d="100"/>
          <a:sy n="58" d="100"/>
        </p:scale>
        <p:origin x="59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0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F4A44D-F9FB-F341-B4CB-D8DF2408A8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E71D3-F16E-C74A-B850-2EBECCB97E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8E4D7-26F9-5244-A705-35723188DE87}" type="datetimeFigureOut">
              <a:rPr lang="en-US" smtClean="0"/>
              <a:t>7/20/22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42848-1C1B-3C47-B06A-D6323FB4D1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5902C-9A6D-9449-A842-0E9EEAB4E0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A1B12-0D4C-8748-A5BF-F4746E4F2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24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10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09" name="Shape 10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2400">
        <a:latin typeface="+mn-lt"/>
        <a:ea typeface="+mn-ea"/>
        <a:cs typeface="+mn-cs"/>
        <a:sym typeface="Calibri"/>
      </a:defRPr>
    </a:lvl1pPr>
    <a:lvl2pPr indent="228600" latinLnBrk="0">
      <a:defRPr sz="2400">
        <a:latin typeface="+mn-lt"/>
        <a:ea typeface="+mn-ea"/>
        <a:cs typeface="+mn-cs"/>
        <a:sym typeface="Calibri"/>
      </a:defRPr>
    </a:lvl2pPr>
    <a:lvl3pPr indent="457200" latinLnBrk="0">
      <a:defRPr sz="2400">
        <a:latin typeface="+mn-lt"/>
        <a:ea typeface="+mn-ea"/>
        <a:cs typeface="+mn-cs"/>
        <a:sym typeface="Calibri"/>
      </a:defRPr>
    </a:lvl3pPr>
    <a:lvl4pPr indent="685800" latinLnBrk="0">
      <a:defRPr sz="2400">
        <a:latin typeface="+mn-lt"/>
        <a:ea typeface="+mn-ea"/>
        <a:cs typeface="+mn-cs"/>
        <a:sym typeface="Calibri"/>
      </a:defRPr>
    </a:lvl4pPr>
    <a:lvl5pPr indent="914400" latinLnBrk="0">
      <a:defRPr sz="2400">
        <a:latin typeface="+mn-lt"/>
        <a:ea typeface="+mn-ea"/>
        <a:cs typeface="+mn-cs"/>
        <a:sym typeface="Calibri"/>
      </a:defRPr>
    </a:lvl5pPr>
    <a:lvl6pPr indent="1143000" latinLnBrk="0">
      <a:defRPr sz="2400">
        <a:latin typeface="+mn-lt"/>
        <a:ea typeface="+mn-ea"/>
        <a:cs typeface="+mn-cs"/>
        <a:sym typeface="Calibri"/>
      </a:defRPr>
    </a:lvl6pPr>
    <a:lvl7pPr indent="1371600" latinLnBrk="0">
      <a:defRPr sz="2400">
        <a:latin typeface="+mn-lt"/>
        <a:ea typeface="+mn-ea"/>
        <a:cs typeface="+mn-cs"/>
        <a:sym typeface="Calibri"/>
      </a:defRPr>
    </a:lvl7pPr>
    <a:lvl8pPr indent="1600200" latinLnBrk="0">
      <a:defRPr sz="2400">
        <a:latin typeface="+mn-lt"/>
        <a:ea typeface="+mn-ea"/>
        <a:cs typeface="+mn-cs"/>
        <a:sym typeface="Calibri"/>
      </a:defRPr>
    </a:lvl8pPr>
    <a:lvl9pPr indent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"/>
          <p:cNvGrpSpPr/>
          <p:nvPr/>
        </p:nvGrpSpPr>
        <p:grpSpPr>
          <a:xfrm>
            <a:off x="2730559" y="-285258"/>
            <a:ext cx="18896263" cy="14275987"/>
            <a:chOff x="0" y="0"/>
            <a:chExt cx="18896262" cy="14275986"/>
          </a:xfrm>
        </p:grpSpPr>
        <p:grpSp>
          <p:nvGrpSpPr>
            <p:cNvPr id="67" name="Group"/>
            <p:cNvGrpSpPr/>
            <p:nvPr/>
          </p:nvGrpSpPr>
          <p:grpSpPr>
            <a:xfrm>
              <a:off x="1253052" y="14031754"/>
              <a:ext cx="16435735" cy="244233"/>
              <a:chOff x="0" y="0"/>
              <a:chExt cx="16435735" cy="244231"/>
            </a:xfrm>
          </p:grpSpPr>
          <p:sp>
            <p:nvSpPr>
              <p:cNvPr id="59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63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61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66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64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5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76" name="Group"/>
            <p:cNvGrpSpPr/>
            <p:nvPr/>
          </p:nvGrpSpPr>
          <p:grpSpPr>
            <a:xfrm>
              <a:off x="1253052" y="0"/>
              <a:ext cx="16435735" cy="244233"/>
              <a:chOff x="0" y="0"/>
              <a:chExt cx="16435735" cy="244231"/>
            </a:xfrm>
          </p:grpSpPr>
          <p:sp>
            <p:nvSpPr>
              <p:cNvPr id="68" name="Line"/>
              <p:cNvSpPr/>
              <p:nvPr/>
            </p:nvSpPr>
            <p:spPr>
              <a:xfrm flipH="1">
                <a:off x="-1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Line"/>
              <p:cNvSpPr/>
              <p:nvPr/>
            </p:nvSpPr>
            <p:spPr>
              <a:xfrm>
                <a:off x="16435733" y="0"/>
                <a:ext cx="2" cy="24423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grpSp>
            <p:nvGrpSpPr>
              <p:cNvPr id="72" name="Group"/>
              <p:cNvGrpSpPr/>
              <p:nvPr/>
            </p:nvGrpSpPr>
            <p:grpSpPr>
              <a:xfrm>
                <a:off x="10494388" y="0"/>
                <a:ext cx="914404" cy="244232"/>
                <a:chOff x="0" y="0"/>
                <a:chExt cx="914403" cy="244231"/>
              </a:xfrm>
            </p:grpSpPr>
            <p:sp>
              <p:nvSpPr>
                <p:cNvPr id="70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75" name="Group"/>
              <p:cNvGrpSpPr/>
              <p:nvPr/>
            </p:nvGrpSpPr>
            <p:grpSpPr>
              <a:xfrm>
                <a:off x="5007986" y="0"/>
                <a:ext cx="914404" cy="244232"/>
                <a:chOff x="0" y="0"/>
                <a:chExt cx="914403" cy="244231"/>
              </a:xfrm>
            </p:grpSpPr>
            <p:sp>
              <p:nvSpPr>
                <p:cNvPr id="73" name="Line"/>
                <p:cNvSpPr/>
                <p:nvPr/>
              </p:nvSpPr>
              <p:spPr>
                <a:xfrm>
                  <a:off x="91440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Line"/>
                <p:cNvSpPr/>
                <p:nvPr/>
              </p:nvSpPr>
              <p:spPr>
                <a:xfrm flipH="1">
                  <a:off x="-1" y="0"/>
                  <a:ext cx="2" cy="244232"/>
                </a:xfrm>
                <a:prstGeom prst="line">
                  <a:avLst/>
                </a:prstGeom>
                <a:noFill/>
                <a:ln w="3175" cap="flat">
                  <a:solidFill>
                    <a:srgbClr val="000000"/>
                  </a:solidFill>
                  <a:prstDash val="sysDot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</p:grpSp>
        </p:grpSp>
        <p:grpSp>
          <p:nvGrpSpPr>
            <p:cNvPr id="83" name="Group"/>
            <p:cNvGrpSpPr/>
            <p:nvPr/>
          </p:nvGrpSpPr>
          <p:grpSpPr>
            <a:xfrm>
              <a:off x="0" y="2570118"/>
              <a:ext cx="245504" cy="10058272"/>
              <a:chOff x="0" y="-1"/>
              <a:chExt cx="245503" cy="10058271"/>
            </a:xfrm>
          </p:grpSpPr>
          <p:sp>
            <p:nvSpPr>
              <p:cNvPr id="77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0" name="Group"/>
            <p:cNvGrpSpPr/>
            <p:nvPr/>
          </p:nvGrpSpPr>
          <p:grpSpPr>
            <a:xfrm>
              <a:off x="18650759" y="2570118"/>
              <a:ext cx="245504" cy="10058272"/>
              <a:chOff x="0" y="-1"/>
              <a:chExt cx="245503" cy="10058271"/>
            </a:xfrm>
          </p:grpSpPr>
          <p:sp>
            <p:nvSpPr>
              <p:cNvPr id="84" name="Line"/>
              <p:cNvSpPr/>
              <p:nvPr/>
            </p:nvSpPr>
            <p:spPr>
              <a:xfrm flipH="1" flipV="1">
                <a:off x="1270" y="-2"/>
                <a:ext cx="244234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Line"/>
              <p:cNvSpPr/>
              <p:nvPr/>
            </p:nvSpPr>
            <p:spPr>
              <a:xfrm flipH="1">
                <a:off x="1270" y="914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Line"/>
              <p:cNvSpPr/>
              <p:nvPr/>
            </p:nvSpPr>
            <p:spPr>
              <a:xfrm flipH="1">
                <a:off x="1270" y="10058269"/>
                <a:ext cx="244234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Line"/>
              <p:cNvSpPr/>
              <p:nvPr/>
            </p:nvSpPr>
            <p:spPr>
              <a:xfrm flipH="1">
                <a:off x="0" y="5866433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Line"/>
              <p:cNvSpPr/>
              <p:nvPr/>
            </p:nvSpPr>
            <p:spPr>
              <a:xfrm flipH="1">
                <a:off x="0" y="5074030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Line"/>
              <p:cNvSpPr/>
              <p:nvPr/>
            </p:nvSpPr>
            <p:spPr>
              <a:xfrm flipH="1">
                <a:off x="0" y="9262899"/>
                <a:ext cx="244229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ysDot"/>
                <a:round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92" name="Rectangle"/>
          <p:cNvSpPr/>
          <p:nvPr/>
        </p:nvSpPr>
        <p:spPr>
          <a:xfrm>
            <a:off x="3048919" y="12647548"/>
            <a:ext cx="21387918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9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285" y="12915720"/>
            <a:ext cx="3140938" cy="527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0160714_001-2-Edit_blueppt.jpg" descr="20160714_001-2-Edit_blue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0625" y="-1"/>
            <a:ext cx="24518542" cy="16929506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-53758" y="9783877"/>
            <a:ext cx="24491516" cy="3937828"/>
          </a:xfrm>
          <a:prstGeom prst="rect">
            <a:avLst/>
          </a:prstGeom>
          <a:gradFill>
            <a:gsLst>
              <a:gs pos="0">
                <a:srgbClr val="1F497D">
                  <a:alpha val="61000"/>
                </a:srgbClr>
              </a:gs>
              <a:gs pos="100000">
                <a:schemeClr val="accent3">
                  <a:alpha val="0"/>
                </a:schemeClr>
              </a:gs>
            </a:gsLst>
            <a:lin ang="16200000"/>
          </a:gradFill>
          <a:ln w="12700"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965578" y="9783877"/>
            <a:ext cx="16452852" cy="1610107"/>
          </a:xfrm>
          <a:prstGeom prst="rect">
            <a:avLst/>
          </a:prstGeom>
        </p:spPr>
        <p:txBody>
          <a:bodyPr anchor="b"/>
          <a:lstStyle>
            <a:lvl1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algn="ctr">
              <a:buSzTx/>
              <a:buFontTx/>
              <a:buNone/>
              <a:defRPr sz="48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Rectangle"/>
          <p:cNvSpPr/>
          <p:nvPr/>
        </p:nvSpPr>
        <p:spPr>
          <a:xfrm>
            <a:off x="-53758" y="2621948"/>
            <a:ext cx="24491516" cy="4367618"/>
          </a:xfrm>
          <a:prstGeom prst="rect">
            <a:avLst/>
          </a:prstGeom>
          <a:solidFill>
            <a:srgbClr val="00395A">
              <a:alpha val="90000"/>
            </a:srgbClr>
          </a:solidFill>
          <a:ln w="12700">
            <a:solidFill>
              <a:srgbClr val="4A7EBB"/>
            </a:solidFill>
          </a:ln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98" name="Rectangle"/>
          <p:cNvSpPr>
            <a:spLocks noGrp="1"/>
          </p:cNvSpPr>
          <p:nvPr>
            <p:ph type="body" sz="half" idx="13"/>
          </p:nvPr>
        </p:nvSpPr>
        <p:spPr>
          <a:xfrm>
            <a:off x="4724" y="2972275"/>
            <a:ext cx="24374552" cy="3149602"/>
          </a:xfrm>
          <a:prstGeom prst="rect">
            <a:avLst/>
          </a:prstGeom>
        </p:spPr>
        <p:txBody>
          <a:bodyPr anchor="ctr"/>
          <a:lstStyle/>
          <a:p>
            <a:pPr marL="124324" indent="-124324">
              <a:defRPr sz="4800"/>
            </a:pPr>
            <a:endParaRPr dirty="0"/>
          </a:p>
        </p:txBody>
      </p:sp>
      <p:pic>
        <p:nvPicPr>
          <p:cNvPr id="99" name="image3.png" descr="imag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308" y="143041"/>
            <a:ext cx="5684676" cy="2040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670591" y="12481561"/>
            <a:ext cx="483809" cy="4622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>
            <a:spLocks noGrp="1"/>
          </p:cNvSpPr>
          <p:nvPr>
            <p:ph type="title"/>
          </p:nvPr>
        </p:nvSpPr>
        <p:spPr>
          <a:xfrm>
            <a:off x="5021310" y="2309"/>
            <a:ext cx="17090546" cy="221307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92A2-ECC3-0E4A-B463-8950445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48729-6195-DD44-A2D3-291CAFCD7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199" y="12712700"/>
            <a:ext cx="11016343" cy="730250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52858-B553-9448-B8BF-6E8AE7847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start [SnowMass2021]">
            <a:extLst>
              <a:ext uri="{FF2B5EF4-FFF2-40B4-BE49-F238E27FC236}">
                <a16:creationId xmlns:a16="http://schemas.microsoft.com/office/drawing/2014/main" id="{98A11ABE-426E-47E0-2E81-E6E2DA1EC2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4327" y="-1"/>
            <a:ext cx="3297382" cy="208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74" y="12883246"/>
            <a:ext cx="3140937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"/>
          <p:cNvSpPr/>
          <p:nvPr/>
        </p:nvSpPr>
        <p:spPr>
          <a:xfrm>
            <a:off x="-67861" y="0"/>
            <a:ext cx="24493100" cy="2286000"/>
          </a:xfrm>
          <a:prstGeom prst="rect">
            <a:avLst/>
          </a:prstGeom>
          <a:solidFill>
            <a:srgbClr val="1F497D"/>
          </a:solidFill>
          <a:ln w="12700">
            <a:solidFill>
              <a:srgbClr val="4A7EBB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91438" tIns="91438" rIns="91438" bIns="9143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pic>
        <p:nvPicPr>
          <p:cNvPr id="5" name="image3.png" descr="image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29" y="108413"/>
            <a:ext cx="3577429" cy="12842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/>
          <p:cNvSpPr/>
          <p:nvPr/>
        </p:nvSpPr>
        <p:spPr>
          <a:xfrm flipV="1">
            <a:off x="3882952" y="187140"/>
            <a:ext cx="2" cy="1939646"/>
          </a:xfrm>
          <a:prstGeom prst="line">
            <a:avLst/>
          </a:prstGeom>
          <a:ln w="508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76200" dist="381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5021309" y="-25400"/>
            <a:ext cx="19396623" cy="2213071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223645" y="1305956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lvl1pPr algn="r">
              <a:defRPr sz="20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" name="Body Level One…"/>
          <p:cNvSpPr txBox="1">
            <a:spLocks noGrp="1"/>
          </p:cNvSpPr>
          <p:nvPr>
            <p:ph type="body" idx="1"/>
          </p:nvPr>
        </p:nvSpPr>
        <p:spPr>
          <a:xfrm>
            <a:off x="703555" y="2612015"/>
            <a:ext cx="22270530" cy="90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normAutofit/>
          </a:bodyPr>
          <a:lstStyle>
            <a:lvl2pPr marL="977648" indent="-520448"/>
            <a:lvl3pPr marL="1388423" indent="-474023"/>
            <a:lvl4pPr marL="1754777" indent="-383177"/>
            <a:lvl5pPr marL="2281428" indent="-452628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162830-4BF5-F146-8608-FB145C560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199" y="12712700"/>
            <a:ext cx="115040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US Magnet Development Program - Snowmass Community Summer Study Workshop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20A4EDA-ACD7-5348-8FB9-33448061BA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21,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hf hdr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103603" marR="0" indent="-10360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955962" marR="0" indent="-498763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o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1348921" marR="0" indent="-434521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1706880" marR="0" indent="-33528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–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2205990" marR="0" indent="-37719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»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2788919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32461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3703320" marR="0" indent="-502919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4160520" marR="0" indent="-502920" algn="l" defTabSz="914400" rtl="0" latinLnBrk="0">
        <a:lnSpc>
          <a:spcPct val="100000"/>
        </a:lnSpc>
        <a:spcBef>
          <a:spcPts val="1100"/>
        </a:spcBef>
        <a:spcAft>
          <a:spcPts val="0"/>
        </a:spcAft>
        <a:buClrTx/>
        <a:buSzPct val="100000"/>
        <a:buFont typeface="Arial"/>
        <a:buChar char="•"/>
        <a:tabLst/>
        <a:defRPr sz="4400" b="0" i="0" u="none" strike="noStrike" cap="none" spc="0" baseline="0">
          <a:solidFill>
            <a:srgbClr val="1F497D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emf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D4AEF8-3029-C97E-EA73-79FF03B9BD53}"/>
              </a:ext>
            </a:extLst>
          </p:cNvPr>
          <p:cNvSpPr/>
          <p:nvPr/>
        </p:nvSpPr>
        <p:spPr>
          <a:xfrm>
            <a:off x="8760542" y="-58995"/>
            <a:ext cx="11444748" cy="2707096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11" name="Soren Prestemon…"/>
          <p:cNvSpPr txBox="1">
            <a:spLocks noGrp="1"/>
          </p:cNvSpPr>
          <p:nvPr>
            <p:ph type="body" sz="half" idx="1"/>
          </p:nvPr>
        </p:nvSpPr>
        <p:spPr>
          <a:xfrm>
            <a:off x="3965572" y="4523764"/>
            <a:ext cx="16452852" cy="24741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sz="3200" dirty="0"/>
              <a:t>Soren Prestemon</a:t>
            </a:r>
            <a:r>
              <a:rPr lang="en-US" sz="3200" dirty="0"/>
              <a:t> 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sz="3200" dirty="0"/>
              <a:t>US Magnet Development Program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r>
              <a:rPr sz="3200" dirty="0"/>
              <a:t>Lawrence Berkeley National Laboratory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3600"/>
            </a:pPr>
            <a:endParaRPr sz="3200" dirty="0"/>
          </a:p>
        </p:txBody>
      </p:sp>
      <p:sp>
        <p:nvSpPr>
          <p:cNvPr id="1012" name="High Field Magnet Technology…"/>
          <p:cNvSpPr txBox="1"/>
          <p:nvPr/>
        </p:nvSpPr>
        <p:spPr>
          <a:xfrm>
            <a:off x="2927915" y="2538874"/>
            <a:ext cx="18528169" cy="2246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defRPr sz="67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rPr lang="en-US" b="1" dirty="0"/>
              <a:t>The US Magnet Development Program</a:t>
            </a:r>
          </a:p>
          <a:p>
            <a:r>
              <a:rPr lang="en-US" b="1" dirty="0"/>
              <a:t>Status and Plans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41034D-9AC9-A346-BA39-DC07DF8D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6" y="6900824"/>
            <a:ext cx="24126350" cy="8552603"/>
          </a:xfrm>
          <a:prstGeom prst="rect">
            <a:avLst/>
          </a:prstGeom>
        </p:spPr>
      </p:pic>
      <p:pic>
        <p:nvPicPr>
          <p:cNvPr id="1026" name="Picture 2" descr="start [SnowMass2021]">
            <a:extLst>
              <a:ext uri="{FF2B5EF4-FFF2-40B4-BE49-F238E27FC236}">
                <a16:creationId xmlns:a16="http://schemas.microsoft.com/office/drawing/2014/main" id="{061D36A1-CC9B-E41D-841A-9EE159D6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5290" y="-1"/>
            <a:ext cx="4178710" cy="264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E54F904-78F8-22FD-C8FF-AB9F631E56C2}"/>
              </a:ext>
            </a:extLst>
          </p:cNvPr>
          <p:cNvSpPr/>
          <p:nvPr/>
        </p:nvSpPr>
        <p:spPr>
          <a:xfrm>
            <a:off x="9137138" y="392274"/>
            <a:ext cx="110681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latin typeface="Montserrat" panose="020F0502020204030204" pitchFamily="34" charset="0"/>
              </a:rPr>
              <a:t>Snowmass Community Summer Study Workshop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D00DB1-A7BF-0E5A-3CF2-68541F08FEFC}"/>
              </a:ext>
            </a:extLst>
          </p:cNvPr>
          <p:cNvSpPr/>
          <p:nvPr/>
        </p:nvSpPr>
        <p:spPr>
          <a:xfrm>
            <a:off x="165578" y="10147610"/>
            <a:ext cx="11351184" cy="18734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09" y="-25400"/>
            <a:ext cx="6701299" cy="2213071"/>
          </a:xfrm>
        </p:spPr>
        <p:txBody>
          <a:bodyPr/>
          <a:lstStyle/>
          <a:p>
            <a:r>
              <a:rPr lang="en-US" dirty="0"/>
              <a:t>Ten-year 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578" y="2798045"/>
            <a:ext cx="11351184" cy="956779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10-year high-level roadmap recognizes this Snowmass process and possible program adjustments</a:t>
            </a:r>
          </a:p>
          <a:p>
            <a:endParaRPr lang="en-US" dirty="0"/>
          </a:p>
          <a:p>
            <a:r>
              <a:rPr lang="en-US" dirty="0"/>
              <a:t>Significant synergies with other programs</a:t>
            </a:r>
          </a:p>
          <a:p>
            <a:pPr lvl="1"/>
            <a:r>
              <a:rPr lang="en-US" dirty="0"/>
              <a:t>NHMFL development of high field solenoid technologies</a:t>
            </a:r>
          </a:p>
          <a:p>
            <a:pPr lvl="1"/>
            <a:r>
              <a:rPr lang="en-US" dirty="0"/>
              <a:t>Fusion development of high-field HTS-based Tokamaks</a:t>
            </a:r>
          </a:p>
          <a:p>
            <a:pPr lvl="1"/>
            <a:r>
              <a:rPr lang="en-US" dirty="0"/>
              <a:t>The DOE HEP and FES offices are </a:t>
            </a:r>
            <a:r>
              <a:rPr lang="en-US" u="sng" dirty="0"/>
              <a:t>investing now </a:t>
            </a:r>
            <a:r>
              <a:rPr lang="en-US" dirty="0"/>
              <a:t>in a High Field Cable Test Facility</a:t>
            </a:r>
          </a:p>
          <a:p>
            <a:pPr lvl="1"/>
            <a:r>
              <a:rPr lang="en-US" dirty="0"/>
              <a:t>We are working with DOE’s ARDAP to identify means to strengthen US industrial/laboratory ecosystem in superconductors and magnets</a:t>
            </a:r>
          </a:p>
          <a:p>
            <a:pPr lvl="1"/>
            <a:endParaRPr lang="en-US" dirty="0"/>
          </a:p>
          <a:p>
            <a:r>
              <a:rPr lang="en-US" dirty="0"/>
              <a:t>MDP can provide critical developments for many of the HEP science applications advocated at Snowmass </a:t>
            </a:r>
            <a:r>
              <a:rPr lang="en-US" b="1" i="1" dirty="0"/>
              <a:t>– but will require enhanced funding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7527-6C10-4F47-A69F-1AB9A4D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EEB919-7837-A645-95CF-723B43F42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6764" y="-25400"/>
            <a:ext cx="13230351" cy="127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18494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F83B-0733-2B0C-8DE3-8EF71185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8585" y="2309"/>
            <a:ext cx="16037599" cy="2213071"/>
          </a:xfrm>
        </p:spPr>
        <p:txBody>
          <a:bodyPr/>
          <a:lstStyle/>
          <a:p>
            <a:r>
              <a:rPr lang="en-US" dirty="0"/>
              <a:t>Progress in magnet technology is critical to enable future colliders, and is currently resource-limited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CBDC8-994B-4797-0079-6DD16791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420" y="2861397"/>
            <a:ext cx="24239511" cy="606363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MDP is a mature, effective multi-lab program </a:t>
            </a:r>
            <a:r>
              <a:rPr lang="en-US" b="1" i="1" dirty="0"/>
              <a:t>– </a:t>
            </a:r>
            <a:r>
              <a:rPr lang="en-US" b="1" i="1" u="sng" dirty="0"/>
              <a:t>Limited by funding resources!</a:t>
            </a:r>
          </a:p>
          <a:p>
            <a:pPr lvl="1"/>
            <a:r>
              <a:rPr lang="en-US" dirty="0"/>
              <a:t>Strong oversight by independent experts </a:t>
            </a:r>
          </a:p>
          <a:p>
            <a:pPr lvl="2"/>
            <a:r>
              <a:rPr lang="en-US" dirty="0"/>
              <a:t>Technical Advisory Committee (2-3 times / year):</a:t>
            </a:r>
          </a:p>
          <a:p>
            <a:pPr lvl="3"/>
            <a:r>
              <a:rPr lang="en-US" dirty="0"/>
              <a:t>A.J. Lankford (Chair); G. </a:t>
            </a:r>
            <a:r>
              <a:rPr lang="en-US" dirty="0" err="1"/>
              <a:t>Apollinari</a:t>
            </a:r>
            <a:r>
              <a:rPr lang="en-US" dirty="0"/>
              <a:t>, A. Ballarino, J. </a:t>
            </a:r>
            <a:r>
              <a:rPr lang="en-US" dirty="0" err="1"/>
              <a:t>Minervini</a:t>
            </a:r>
            <a:r>
              <a:rPr lang="en-US" dirty="0"/>
              <a:t>, M. Palmer, A. Yamamoto/T. </a:t>
            </a:r>
            <a:r>
              <a:rPr lang="en-US" dirty="0" err="1"/>
              <a:t>Ogitsu</a:t>
            </a:r>
            <a:endParaRPr lang="en-US" dirty="0"/>
          </a:p>
          <a:p>
            <a:pPr lvl="2"/>
            <a:r>
              <a:rPr lang="en-US" dirty="0"/>
              <a:t>Steering Council (~1 / year):</a:t>
            </a:r>
          </a:p>
          <a:p>
            <a:pPr lvl="3"/>
            <a:r>
              <a:rPr lang="en-US" dirty="0"/>
              <a:t>H. </a:t>
            </a:r>
            <a:r>
              <a:rPr lang="en-US" dirty="0" err="1"/>
              <a:t>Wheerts</a:t>
            </a:r>
            <a:r>
              <a:rPr lang="en-US" dirty="0"/>
              <a:t> (Chair); T. </a:t>
            </a:r>
            <a:r>
              <a:rPr lang="en-US" dirty="0" err="1"/>
              <a:t>Raubenheimer</a:t>
            </a:r>
            <a:r>
              <a:rPr lang="en-US" dirty="0"/>
              <a:t>, + Lab Directors (or delegates)</a:t>
            </a:r>
          </a:p>
          <a:p>
            <a:pPr lvl="3"/>
            <a:endParaRPr lang="en-US" dirty="0"/>
          </a:p>
          <a:p>
            <a:r>
              <a:rPr lang="en-US" dirty="0"/>
              <a:t>Reviewed by DOE-OHEP in December 2019</a:t>
            </a:r>
          </a:p>
          <a:p>
            <a:pPr lvl="1"/>
            <a:r>
              <a:rPr lang="en-US" dirty="0"/>
              <a:t>A.J. Lankford (UCI), Chair; Ruben Fair (Jefferson Lab); Pierre Vedrine (CEA-</a:t>
            </a:r>
            <a:r>
              <a:rPr lang="en-US" dirty="0" err="1"/>
              <a:t>Saclay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08962-CCBF-DB09-101B-CE1ADA9D2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1DF46-A838-DDA7-E4F1-49B913EE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21B1C-3561-2D1C-5E94-C3C2AA5B9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8E83C-EF2B-BB28-CED3-38135CD51E11}"/>
              </a:ext>
            </a:extLst>
          </p:cNvPr>
          <p:cNvSpPr/>
          <p:nvPr/>
        </p:nvSpPr>
        <p:spPr>
          <a:xfrm>
            <a:off x="3560956" y="9340665"/>
            <a:ext cx="15463023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Comments: Effectiveness in implementing a prioritized and optimized program: 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MDP management has been effective in establishing a successful R&amp;D program. It has also been effective in implementing its strategic plan, as demonstrated by the important accomplishments in each of its thrust areas.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343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AFE97-46E4-C069-A57E-5A291CD5D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03" y="2309"/>
            <a:ext cx="16425524" cy="2213071"/>
          </a:xfrm>
        </p:spPr>
        <p:txBody>
          <a:bodyPr/>
          <a:lstStyle/>
          <a:p>
            <a:r>
              <a:rPr lang="en-US" dirty="0"/>
              <a:t>Summary: A strong magnet R&amp;D program is essential to deliver on HEP science facility needs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D2C8C-4BF7-5061-E078-D13F2CEBC9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2576945"/>
            <a:ext cx="24079200" cy="10135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MDP focuses on ”generic” magnet R&amp;D that builds the foundations for Particle Physics applications</a:t>
            </a:r>
          </a:p>
          <a:p>
            <a:pPr lvl="1"/>
            <a:r>
              <a:rPr lang="en-US" dirty="0"/>
              <a:t>Strong modeling and analysis developments – leverage HPC, AI/ML</a:t>
            </a:r>
          </a:p>
          <a:p>
            <a:pPr lvl="1"/>
            <a:r>
              <a:rPr lang="en-US" dirty="0"/>
              <a:t>Strong diagnostics developments – insight into magnet performance, protection, control</a:t>
            </a:r>
          </a:p>
          <a:p>
            <a:pPr lvl="1"/>
            <a:r>
              <a:rPr lang="en-US" dirty="0"/>
              <a:t>Development of core magnet technologies – materials, processes, testing</a:t>
            </a:r>
          </a:p>
          <a:p>
            <a:pPr lvl="1"/>
            <a:r>
              <a:rPr lang="en-US" dirty="0"/>
              <a:t>Development of superconductors – performance, scalability and cost</a:t>
            </a:r>
          </a:p>
          <a:p>
            <a:pPr lvl="1"/>
            <a:r>
              <a:rPr lang="en-US" dirty="0"/>
              <a:t>And most critically =&gt; </a:t>
            </a:r>
            <a:r>
              <a:rPr lang="en-US" b="1" dirty="0"/>
              <a:t>development of the next generation of magnet experts for the community!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i="1" dirty="0"/>
              <a:t>MDP can be effectively complemented by directed R&amp;D when the time is right - i.e. a potential project is on the horizon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91203-80C4-8C84-3595-1215113C3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DAA47-657A-17B6-CC8D-2F6A94C3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199" y="12795827"/>
            <a:ext cx="11016343" cy="730250"/>
          </a:xfrm>
        </p:spPr>
        <p:txBody>
          <a:bodyPr/>
          <a:lstStyle/>
          <a:p>
            <a:r>
              <a:rPr lang="en-US" sz="2000" dirty="0"/>
              <a:t>US Magnet Development Program - Snowmass Community Summer Study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EA35A-62BA-E41E-48D6-70274484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6CEE04-5853-59AA-C9D5-B7849A16C09B}"/>
              </a:ext>
            </a:extLst>
          </p:cNvPr>
          <p:cNvSpPr/>
          <p:nvPr/>
        </p:nvSpPr>
        <p:spPr>
          <a:xfrm>
            <a:off x="698491" y="10708955"/>
            <a:ext cx="22987018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A long-range magnet R&amp;D program, designed to advance magnet technology while fully leveraging the broader community’s strengths, is vital to HEP and the future of particle physics.</a:t>
            </a:r>
          </a:p>
        </p:txBody>
      </p:sp>
    </p:spTree>
    <p:extLst>
      <p:ext uri="{BB962C8B-B14F-4D97-AF65-F5344CB8AC3E}">
        <p14:creationId xmlns:p14="http://schemas.microsoft.com/office/powerpoint/2010/main" val="13027486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A8D3-0236-ADA6-CEEA-5F679FD9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09" y="2309"/>
            <a:ext cx="17151927" cy="2213071"/>
          </a:xfrm>
        </p:spPr>
        <p:txBody>
          <a:bodyPr>
            <a:normAutofit fontScale="90000"/>
          </a:bodyPr>
          <a:lstStyle/>
          <a:p>
            <a:r>
              <a:rPr lang="en-US" dirty="0"/>
              <a:t>The HEP community needs advances in superconducting magnet technology to explore new physics realms via colliders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F8B5-2DEE-9604-7A92-44F53E8DF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555" y="2612015"/>
            <a:ext cx="14037681" cy="9051929"/>
          </a:xfrm>
        </p:spPr>
        <p:txBody>
          <a:bodyPr/>
          <a:lstStyle/>
          <a:p>
            <a:r>
              <a:rPr lang="en-US" dirty="0"/>
              <a:t> A strategic whitepaper detailing progress in magnet R&amp;D was submitted</a:t>
            </a:r>
          </a:p>
          <a:p>
            <a:pPr lvl="1"/>
            <a:r>
              <a:rPr lang="en-US" dirty="0"/>
              <a:t>14 “Statements” are highlighted in the document that summarize key points and future goals for our field</a:t>
            </a:r>
          </a:p>
          <a:p>
            <a:pPr lvl="1"/>
            <a:r>
              <a:rPr lang="en-US" dirty="0"/>
              <a:t>Complementary strategic whitepapers were submitted describing the European efforts in the field, as well as complementary US initiatives for directed-R&amp;D – </a:t>
            </a:r>
            <a:r>
              <a:rPr lang="en-US" b="1" i="1" dirty="0"/>
              <a:t>see following presentations!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0BD3C-37B0-9936-DB49-CD03C19F3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DED0A-2847-ADCA-383C-9DACFCDE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US Magnet Development Program - Snowmass Community Summer Study Workshop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EFF3C-2061-C470-1334-89D55E72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F0C05E-1AE5-3B90-0E16-303321AA0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1455" y="2436239"/>
            <a:ext cx="9171709" cy="10051911"/>
          </a:xfrm>
          <a:prstGeom prst="rect">
            <a:avLst/>
          </a:prstGeom>
          <a:ln w="25400">
            <a:solidFill>
              <a:srgbClr val="C0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142F86-5C85-81B1-5B08-CA11878C70B2}"/>
              </a:ext>
            </a:extLst>
          </p:cNvPr>
          <p:cNvSpPr/>
          <p:nvPr/>
        </p:nvSpPr>
        <p:spPr>
          <a:xfrm>
            <a:off x="8425656" y="10780819"/>
            <a:ext cx="6495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/abs/2203.13985</a:t>
            </a:r>
          </a:p>
        </p:txBody>
      </p:sp>
    </p:spTree>
    <p:extLst>
      <p:ext uri="{BB962C8B-B14F-4D97-AF65-F5344CB8AC3E}">
        <p14:creationId xmlns:p14="http://schemas.microsoft.com/office/powerpoint/2010/main" val="386414659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5021310" y="2309"/>
            <a:ext cx="16009890" cy="2213071"/>
          </a:xfrm>
          <a:ln/>
        </p:spPr>
        <p:txBody>
          <a:bodyPr>
            <a:normAutofit/>
          </a:bodyPr>
          <a:lstStyle/>
          <a:p>
            <a:r>
              <a:rPr lang="en-US" dirty="0"/>
              <a:t>Magnet technology drives the cost and reach of a future collider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1399B97-884C-5B96-94E4-3D6B9346C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EB765-C845-894A-97C6-7E57A13BF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06832" y="11578844"/>
            <a:ext cx="19676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A40800"/>
                </a:solidFill>
                <a:latin typeface="Times New Roman"/>
                <a:cs typeface="Times New Roman"/>
              </a:rPr>
              <a:t>Dominant cost drivers for a pp collider: </a:t>
            </a:r>
            <a:r>
              <a:rPr lang="en-US" sz="5600" b="1" u="sng" dirty="0">
                <a:solidFill>
                  <a:srgbClr val="A40800"/>
                </a:solidFill>
                <a:latin typeface="Times New Roman"/>
                <a:cs typeface="Times New Roman"/>
              </a:rPr>
              <a:t>Magnets</a:t>
            </a:r>
            <a:r>
              <a:rPr lang="en-US" sz="5600" b="1" dirty="0">
                <a:solidFill>
                  <a:srgbClr val="A40800"/>
                </a:solidFill>
                <a:latin typeface="Times New Roman"/>
                <a:cs typeface="Times New Roman"/>
              </a:rPr>
              <a:t> and tunnel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151CB8B8-A221-F843-854F-EF8A0CCACF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1317" y="2073623"/>
            <a:ext cx="11782006" cy="57649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" name="Group">
            <a:extLst>
              <a:ext uri="{FF2B5EF4-FFF2-40B4-BE49-F238E27FC236}">
                <a16:creationId xmlns:a16="http://schemas.microsoft.com/office/drawing/2014/main" id="{25F1F243-73F5-2140-908E-71D3F42E8BC8}"/>
              </a:ext>
            </a:extLst>
          </p:cNvPr>
          <p:cNvGrpSpPr/>
          <p:nvPr/>
        </p:nvGrpSpPr>
        <p:grpSpPr>
          <a:xfrm>
            <a:off x="345805" y="2485853"/>
            <a:ext cx="11376490" cy="7986010"/>
            <a:chOff x="0" y="0"/>
            <a:chExt cx="11376487" cy="7986009"/>
          </a:xfrm>
        </p:grpSpPr>
        <p:pic>
          <p:nvPicPr>
            <p:cNvPr id="13" name="Image" descr="Image">
              <a:extLst>
                <a:ext uri="{FF2B5EF4-FFF2-40B4-BE49-F238E27FC236}">
                  <a16:creationId xmlns:a16="http://schemas.microsoft.com/office/drawing/2014/main" id="{EF7D590A-BDD0-4541-8E53-99F156C3E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1376487" cy="79860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" name="Oval">
              <a:extLst>
                <a:ext uri="{FF2B5EF4-FFF2-40B4-BE49-F238E27FC236}">
                  <a16:creationId xmlns:a16="http://schemas.microsoft.com/office/drawing/2014/main" id="{0D5923DA-FA52-2F4C-9538-09A2DE9B96DF}"/>
                </a:ext>
              </a:extLst>
            </p:cNvPr>
            <p:cNvSpPr/>
            <p:nvPr/>
          </p:nvSpPr>
          <p:spPr>
            <a:xfrm>
              <a:off x="7682818" y="632026"/>
              <a:ext cx="331124" cy="322698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8" tIns="91438" rIns="91438" bIns="91438" numCol="1" anchor="ctr">
              <a:noAutofit/>
            </a:bodyPr>
            <a:lstStyle/>
            <a:p>
              <a:pPr>
                <a:defRPr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 sz="1800"/>
            </a:p>
          </p:txBody>
        </p:sp>
        <p:sp>
          <p:nvSpPr>
            <p:cNvPr id="15" name="Oval">
              <a:extLst>
                <a:ext uri="{FF2B5EF4-FFF2-40B4-BE49-F238E27FC236}">
                  <a16:creationId xmlns:a16="http://schemas.microsoft.com/office/drawing/2014/main" id="{B8D73231-70FA-B64F-87DE-6FE5AAC2361E}"/>
                </a:ext>
              </a:extLst>
            </p:cNvPr>
            <p:cNvSpPr/>
            <p:nvPr/>
          </p:nvSpPr>
          <p:spPr>
            <a:xfrm>
              <a:off x="6242984" y="2495131"/>
              <a:ext cx="331123" cy="322697"/>
            </a:xfrm>
            <a:prstGeom prst="ellipse">
              <a:avLst/>
            </a:prstGeom>
            <a:solidFill>
              <a:srgbClr val="FFFFFF"/>
            </a:solidFill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91438" tIns="91438" rIns="91438" bIns="91438" numCol="1" anchor="ctr">
              <a:noAutofit/>
            </a:bodyPr>
            <a:lstStyle/>
            <a:p>
              <a:pPr>
                <a:defRPr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 sz="1800"/>
            </a:p>
          </p:txBody>
        </p:sp>
        <p:sp>
          <p:nvSpPr>
            <p:cNvPr id="16" name="SppC">
              <a:extLst>
                <a:ext uri="{FF2B5EF4-FFF2-40B4-BE49-F238E27FC236}">
                  <a16:creationId xmlns:a16="http://schemas.microsoft.com/office/drawing/2014/main" id="{C86B2240-73B9-5547-9AE4-6D9C3F377224}"/>
                </a:ext>
              </a:extLst>
            </p:cNvPr>
            <p:cNvSpPr txBox="1"/>
            <p:nvPr/>
          </p:nvSpPr>
          <p:spPr>
            <a:xfrm>
              <a:off x="5917876" y="1940084"/>
              <a:ext cx="1046206" cy="600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>
                <a:defRPr sz="2700" b="1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dirty="0" err="1"/>
                <a:t>SppC</a:t>
              </a:r>
              <a:endParaRPr dirty="0"/>
            </a:p>
          </p:txBody>
        </p:sp>
        <p:sp>
          <p:nvSpPr>
            <p:cNvPr id="17" name="FCC">
              <a:extLst>
                <a:ext uri="{FF2B5EF4-FFF2-40B4-BE49-F238E27FC236}">
                  <a16:creationId xmlns:a16="http://schemas.microsoft.com/office/drawing/2014/main" id="{1D61272C-7C7D-C043-8DEB-93CAF430C557}"/>
                </a:ext>
              </a:extLst>
            </p:cNvPr>
            <p:cNvSpPr txBox="1"/>
            <p:nvPr/>
          </p:nvSpPr>
          <p:spPr>
            <a:xfrm>
              <a:off x="7403248" y="195908"/>
              <a:ext cx="927682" cy="600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8" tIns="91438" rIns="91438" bIns="91438" numCol="1" anchor="t">
              <a:spAutoFit/>
            </a:bodyPr>
            <a:lstStyle>
              <a:lvl1pPr>
                <a:defRPr sz="2700" b="1">
                  <a:solidFill>
                    <a:schemeClr val="accent6">
                      <a:satOff val="-35873"/>
                      <a:lumOff val="-12431"/>
                    </a:schemeClr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t>FCC</a:t>
              </a:r>
            </a:p>
          </p:txBody>
        </p:sp>
      </p:grp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653B4A9B-9425-2244-AD07-D0E818EFF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7227" y="7609959"/>
            <a:ext cx="10290182" cy="37737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7708AB9-BF87-984B-8A04-F2F4906CB832}"/>
              </a:ext>
            </a:extLst>
          </p:cNvPr>
          <p:cNvGrpSpPr/>
          <p:nvPr/>
        </p:nvGrpSpPr>
        <p:grpSpPr>
          <a:xfrm>
            <a:off x="1158144" y="9977338"/>
            <a:ext cx="10691038" cy="1119050"/>
            <a:chOff x="870547" y="4562576"/>
            <a:chExt cx="5345519" cy="559525"/>
          </a:xfrm>
        </p:grpSpPr>
        <p:sp>
          <p:nvSpPr>
            <p:cNvPr id="5" name="Rounded Rectangle 4"/>
            <p:cNvSpPr/>
            <p:nvPr/>
          </p:nvSpPr>
          <p:spPr>
            <a:xfrm>
              <a:off x="915957" y="4562576"/>
              <a:ext cx="5300109" cy="5595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2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0547" y="4602089"/>
              <a:ext cx="5300109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800000"/>
                  </a:solidFill>
                  <a:latin typeface="Times New Roman"/>
                  <a:cs typeface="Times New Roman"/>
                </a:rPr>
                <a:t>Cost/field-strength is the critical metric </a:t>
              </a:r>
            </a:p>
          </p:txBody>
        </p:sp>
      </p:grp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FC3E3AE-2271-1CBC-5FBB-70088270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199" y="12712700"/>
            <a:ext cx="11016343" cy="730250"/>
          </a:xfrm>
        </p:spPr>
        <p:txBody>
          <a:bodyPr/>
          <a:lstStyle/>
          <a:p>
            <a:r>
              <a:rPr lang="en-US" dirty="0"/>
              <a:t>US Magnet Development Program - Snowmass Community Summer Study Workshop</a:t>
            </a:r>
          </a:p>
        </p:txBody>
      </p:sp>
    </p:spTree>
    <p:extLst>
      <p:ext uri="{BB962C8B-B14F-4D97-AF65-F5344CB8AC3E}">
        <p14:creationId xmlns:p14="http://schemas.microsoft.com/office/powerpoint/2010/main" val="40254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73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5" y="12883247"/>
            <a:ext cx="3140938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777" name="The “magnet zoo” in colliders are all based on Cos(t) designs, whereas accelerator R&amp;D magnets explore other options"/>
          <p:cNvSpPr txBox="1">
            <a:spLocks noGrp="1"/>
          </p:cNvSpPr>
          <p:nvPr>
            <p:ph type="title"/>
          </p:nvPr>
        </p:nvSpPr>
        <p:spPr>
          <a:xfrm>
            <a:off x="4819135" y="273050"/>
            <a:ext cx="14874642" cy="179958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5400" dirty="0"/>
              <a:t>The “magnet zoo”</a:t>
            </a:r>
            <a:r>
              <a:rPr lang="en-US" sz="5400" dirty="0"/>
              <a:t> of design alternatives</a:t>
            </a:r>
            <a:endParaRPr sz="5400" dirty="0"/>
          </a:p>
        </p:txBody>
      </p:sp>
      <p:sp>
        <p:nvSpPr>
          <p:cNvPr id="782" name="R&amp;D magnet designs explore  layouts that attempt to address issues associated with conductor strain (to avoid degradation) and reduction of conductor/coil motion (to minimize training)…"/>
          <p:cNvSpPr txBox="1">
            <a:spLocks noGrp="1"/>
          </p:cNvSpPr>
          <p:nvPr>
            <p:ph type="body" idx="1"/>
          </p:nvPr>
        </p:nvSpPr>
        <p:spPr>
          <a:xfrm>
            <a:off x="98584" y="2721682"/>
            <a:ext cx="8267707" cy="970703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98424" indent="-98424" defTabSz="868680">
              <a:defRPr sz="4180"/>
            </a:pPr>
            <a:r>
              <a:rPr sz="4800" dirty="0"/>
              <a:t>R&amp;D magnet designs explore layouts that attempt to address issues associated with conductor strain (to avoid degradation) and reduction of conductor/coil motion (to minimize training)</a:t>
            </a:r>
          </a:p>
          <a:p>
            <a:pPr marL="98424" indent="-98424" defTabSz="868680">
              <a:defRPr sz="4180"/>
            </a:pPr>
            <a:endParaRPr sz="4800" dirty="0"/>
          </a:p>
          <a:p>
            <a:pPr marL="98424" indent="-98424" defTabSz="868680">
              <a:defRPr sz="4180"/>
            </a:pPr>
            <a:r>
              <a:rPr lang="en-US" sz="4800" dirty="0"/>
              <a:t> Colliders (to-date) all based on Cos(t) designs – efficient</a:t>
            </a:r>
          </a:p>
          <a:p>
            <a:pPr marL="98424" indent="-98424" defTabSz="868680">
              <a:defRPr sz="4180"/>
            </a:pPr>
            <a:endParaRPr lang="en-US" sz="4800" dirty="0"/>
          </a:p>
          <a:p>
            <a:pPr marL="98424" indent="-98424" defTabSz="868680">
              <a:defRPr sz="4180"/>
            </a:pPr>
            <a:r>
              <a:rPr sz="4800" dirty="0"/>
              <a:t>At high field “managing” stress through judicious force interception will be required </a:t>
            </a:r>
          </a:p>
        </p:txBody>
      </p:sp>
      <p:sp>
        <p:nvSpPr>
          <p:cNvPr id="778" name="Footer Placeholder 5"/>
          <p:cNvSpPr txBox="1"/>
          <p:nvPr/>
        </p:nvSpPr>
        <p:spPr>
          <a:xfrm>
            <a:off x="1929861" y="6511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sp>
        <p:nvSpPr>
          <p:cNvPr id="779" name="Footer Placeholder 5"/>
          <p:cNvSpPr txBox="1"/>
          <p:nvPr/>
        </p:nvSpPr>
        <p:spPr>
          <a:xfrm>
            <a:off x="2056861" y="6638678"/>
            <a:ext cx="643643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rIns="45720">
            <a:spAutoFit/>
          </a:bodyPr>
          <a:lstStyle>
            <a:lvl1pPr defTabSz="457200">
              <a:defRPr sz="11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S. Prestemon, Workshop on Advanced Superconducting Materials and Magnets, KEK January 22 2019</a:t>
            </a:r>
          </a:p>
        </p:txBody>
      </p:sp>
      <p:pic>
        <p:nvPicPr>
          <p:cNvPr id="78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506" y="2402112"/>
            <a:ext cx="15998852" cy="357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110" y="6692413"/>
            <a:ext cx="15251644" cy="5094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9017" y="5938815"/>
            <a:ext cx="1231902" cy="66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7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26433" y="5221603"/>
            <a:ext cx="1003302" cy="660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9117" y="11771971"/>
            <a:ext cx="2933702" cy="546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64559" y="11659553"/>
            <a:ext cx="1993902" cy="102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87175" y="11659553"/>
            <a:ext cx="2006602" cy="1028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0653" y="11475403"/>
            <a:ext cx="2057402" cy="1397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12987" y="11659553"/>
            <a:ext cx="2197102" cy="1028702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Line"/>
          <p:cNvSpPr/>
          <p:nvPr/>
        </p:nvSpPr>
        <p:spPr>
          <a:xfrm>
            <a:off x="8464290" y="6578793"/>
            <a:ext cx="14994436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8" tIns="45718" rIns="45718" bIns="45718"/>
          <a:lstStyle/>
          <a:p>
            <a:endParaRPr sz="18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7639A-743B-A54F-94C4-1A5734F77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85916" y="12790664"/>
            <a:ext cx="11762946" cy="730250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US Magnet Development Program - Snowmass Community Summer Study Workshop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51697C-7ABF-434D-8E6D-4667689EE2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35973" y="13013705"/>
            <a:ext cx="671481" cy="545064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Rectangle"/>
          <p:cNvSpPr/>
          <p:nvPr/>
        </p:nvSpPr>
        <p:spPr>
          <a:xfrm>
            <a:off x="-35245" y="12647548"/>
            <a:ext cx="24454490" cy="1092192"/>
          </a:xfrm>
          <a:prstGeom prst="rect">
            <a:avLst/>
          </a:prstGeom>
          <a:solidFill>
            <a:srgbClr val="1F497D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pPr algn="ctr" defTabSz="914162"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  <p:pic>
        <p:nvPicPr>
          <p:cNvPr id="717" name="RGB_White-Seal_White-Mark_SC_Horizontal–400dpi.png" descr="RGB_White-Seal_White-Mark_SC_Horizontal–400dpi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75" y="12883247"/>
            <a:ext cx="3140938" cy="527230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Nb3Sn accelerator magnet technology is finally being installed in a collider - in the interaction region quadrupoles of the LH-LHC"/>
          <p:cNvSpPr txBox="1">
            <a:spLocks noGrp="1"/>
          </p:cNvSpPr>
          <p:nvPr>
            <p:ph type="title"/>
          </p:nvPr>
        </p:nvSpPr>
        <p:spPr>
          <a:xfrm>
            <a:off x="4921797" y="569763"/>
            <a:ext cx="15915439" cy="114720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896112">
              <a:defRPr sz="5400"/>
            </a:pPr>
            <a:r>
              <a:rPr lang="en-US" sz="5400" dirty="0"/>
              <a:t>R&amp;D efforts for</a:t>
            </a:r>
            <a:r>
              <a:rPr sz="5400" dirty="0"/>
              <a:t> accelerator magnet technology </a:t>
            </a:r>
            <a:r>
              <a:rPr lang="en-US" sz="5400" dirty="0"/>
              <a:t>are becoming more structured</a:t>
            </a:r>
            <a:endParaRPr sz="5400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5436F263-9977-9D48-BB38-A54B88708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613" y="2449342"/>
            <a:ext cx="22581702" cy="9495530"/>
          </a:xfrm>
        </p:spPr>
        <p:txBody>
          <a:bodyPr>
            <a:normAutofit/>
          </a:bodyPr>
          <a:lstStyle/>
          <a:p>
            <a:r>
              <a:rPr lang="en-US" dirty="0"/>
              <a:t>DOE created  the US </a:t>
            </a:r>
            <a:r>
              <a:rPr lang="en-US" b="1" dirty="0"/>
              <a:t>Magnet Development Program </a:t>
            </a:r>
            <a:r>
              <a:rPr lang="en-US" dirty="0"/>
              <a:t>(MDP) in ~2016</a:t>
            </a:r>
          </a:p>
          <a:p>
            <a:r>
              <a:rPr lang="en-US" dirty="0"/>
              <a:t>Europe recently formed the </a:t>
            </a:r>
            <a:r>
              <a:rPr lang="en-US" b="1" dirty="0"/>
              <a:t>High Field Magnet program </a:t>
            </a:r>
            <a:r>
              <a:rPr lang="en-US" dirty="0"/>
              <a:t>(HFM)</a:t>
            </a:r>
          </a:p>
          <a:p>
            <a:pPr marL="0" indent="0">
              <a:buNone/>
            </a:pP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The programs strive to coordinate efforts to more rapidly advance technology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78286D-6142-AF43-B7F1-20EC430AA3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3689" y="12916462"/>
            <a:ext cx="10794380" cy="730250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US Magnet Development Program - Snowmass Community Summer Study Workshop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0E0331-2947-D744-B85B-5FC2C4D68714}"/>
              </a:ext>
            </a:extLst>
          </p:cNvPr>
          <p:cNvSpPr txBox="1"/>
          <p:nvPr/>
        </p:nvSpPr>
        <p:spPr>
          <a:xfrm>
            <a:off x="4360983" y="11632643"/>
            <a:ext cx="16960010" cy="8002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4000" b="1" i="1" dirty="0"/>
              <a:t>The US DOE approach balances long-range R&amp;D and project preparation</a:t>
            </a:r>
            <a:endParaRPr lang="en-US" sz="4000" b="1" i="1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CD6A326-E90D-A346-9619-B4CB39EA9E07}"/>
              </a:ext>
            </a:extLst>
          </p:cNvPr>
          <p:cNvSpPr/>
          <p:nvPr/>
        </p:nvSpPr>
        <p:spPr>
          <a:xfrm>
            <a:off x="1599523" y="6370510"/>
            <a:ext cx="21091378" cy="738660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  <a:softEdge rad="3665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endParaRPr lang="en-US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6" name="(ex: US MDP)">
            <a:extLst>
              <a:ext uri="{FF2B5EF4-FFF2-40B4-BE49-F238E27FC236}">
                <a16:creationId xmlns:a16="http://schemas.microsoft.com/office/drawing/2014/main" id="{8D9A6C3A-6C05-F145-9034-C9F2B6C1431B}"/>
              </a:ext>
            </a:extLst>
          </p:cNvPr>
          <p:cNvSpPr txBox="1"/>
          <p:nvPr/>
        </p:nvSpPr>
        <p:spPr>
          <a:xfrm>
            <a:off x="10360613" y="6384029"/>
            <a:ext cx="7146802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</a:t>
            </a:r>
            <a:r>
              <a:rPr lang="en-US" dirty="0"/>
              <a:t>ample</a:t>
            </a:r>
            <a:r>
              <a:rPr dirty="0"/>
              <a:t>: US MDP)</a:t>
            </a:r>
          </a:p>
        </p:txBody>
      </p:sp>
      <p:sp>
        <p:nvSpPr>
          <p:cNvPr id="77" name="(ex: LARP)">
            <a:extLst>
              <a:ext uri="{FF2B5EF4-FFF2-40B4-BE49-F238E27FC236}">
                <a16:creationId xmlns:a16="http://schemas.microsoft.com/office/drawing/2014/main" id="{4E700C23-70E2-164B-8702-AF9667D88BB5}"/>
              </a:ext>
            </a:extLst>
          </p:cNvPr>
          <p:cNvSpPr txBox="1"/>
          <p:nvPr/>
        </p:nvSpPr>
        <p:spPr>
          <a:xfrm>
            <a:off x="9925637" y="8238274"/>
            <a:ext cx="179888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(ex: LARP)</a:t>
            </a:r>
          </a:p>
        </p:txBody>
      </p:sp>
      <p:sp>
        <p:nvSpPr>
          <p:cNvPr id="78" name="(ex: HL-LHC AUP)">
            <a:extLst>
              <a:ext uri="{FF2B5EF4-FFF2-40B4-BE49-F238E27FC236}">
                <a16:creationId xmlns:a16="http://schemas.microsoft.com/office/drawing/2014/main" id="{D6A359BE-56DE-214A-9E97-F820A89818C3}"/>
              </a:ext>
            </a:extLst>
          </p:cNvPr>
          <p:cNvSpPr txBox="1"/>
          <p:nvPr/>
        </p:nvSpPr>
        <p:spPr>
          <a:xfrm>
            <a:off x="13216679" y="10379766"/>
            <a:ext cx="2882516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 numCol="1" anchor="t">
            <a:spAutoFit/>
          </a:bodyPr>
          <a:lstStyle>
            <a:lvl1pPr>
              <a:defRPr sz="3000" b="1" i="1">
                <a:solidFill>
                  <a:schemeClr val="accent2">
                    <a:satOff val="-4966"/>
                    <a:lumOff val="-10549"/>
                  </a:schemeClr>
                </a:solidFill>
              </a:defRPr>
            </a:lvl1pPr>
          </a:lstStyle>
          <a:p>
            <a:r>
              <a:rPr dirty="0"/>
              <a:t>(ex: HL-LHC AUP)</a:t>
            </a:r>
          </a:p>
        </p:txBody>
      </p:sp>
      <p:sp>
        <p:nvSpPr>
          <p:cNvPr id="79" name="Rounded Rectangle">
            <a:extLst>
              <a:ext uri="{FF2B5EF4-FFF2-40B4-BE49-F238E27FC236}">
                <a16:creationId xmlns:a16="http://schemas.microsoft.com/office/drawing/2014/main" id="{02FDB9D6-15A0-394D-8AA4-B1CCDBEF2761}"/>
              </a:ext>
            </a:extLst>
          </p:cNvPr>
          <p:cNvSpPr/>
          <p:nvPr/>
        </p:nvSpPr>
        <p:spPr>
          <a:xfrm>
            <a:off x="851040" y="5704886"/>
            <a:ext cx="22483984" cy="5794852"/>
          </a:xfrm>
          <a:prstGeom prst="roundRect">
            <a:avLst>
              <a:gd name="adj" fmla="val 15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wrap="square" lIns="91438" tIns="91438" rIns="91438" bIns="91438" numCol="1" anchor="ctr">
            <a:noAutofit/>
          </a:bodyPr>
          <a:lstStyle/>
          <a:p>
            <a:endParaRPr sz="180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E320E7C-0676-7F45-A529-1540340E8B20}"/>
              </a:ext>
            </a:extLst>
          </p:cNvPr>
          <p:cNvSpPr txBox="1"/>
          <p:nvPr/>
        </p:nvSpPr>
        <p:spPr>
          <a:xfrm>
            <a:off x="4617916" y="6342873"/>
            <a:ext cx="674098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dirty="0">
                <a:latin typeface="Franklin Gothic Book"/>
                <a:ea typeface="Franklin Gothic Book"/>
                <a:cs typeface="Franklin Gothic Book"/>
                <a:sym typeface="Franklin Gothic Book"/>
              </a:rPr>
              <a:t>General R&amp;D - programmatic </a:t>
            </a:r>
          </a:p>
        </p:txBody>
      </p:sp>
      <p:cxnSp>
        <p:nvCxnSpPr>
          <p:cNvPr id="81" name="Curved Connector 80">
            <a:extLst>
              <a:ext uri="{FF2B5EF4-FFF2-40B4-BE49-F238E27FC236}">
                <a16:creationId xmlns:a16="http://schemas.microsoft.com/office/drawing/2014/main" id="{C52369F9-1126-8947-9015-136F78B67192}"/>
              </a:ext>
            </a:extLst>
          </p:cNvPr>
          <p:cNvCxnSpPr/>
          <p:nvPr/>
        </p:nvCxnSpPr>
        <p:spPr>
          <a:xfrm>
            <a:off x="3648087" y="7274926"/>
            <a:ext cx="1630490" cy="1203440"/>
          </a:xfrm>
          <a:prstGeom prst="curvedConnector3">
            <a:avLst/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56DFD1DC-BF65-2F49-9A31-336A63F9C09C}"/>
              </a:ext>
            </a:extLst>
          </p:cNvPr>
          <p:cNvSpPr/>
          <p:nvPr/>
        </p:nvSpPr>
        <p:spPr>
          <a:xfrm>
            <a:off x="5278576" y="8041454"/>
            <a:ext cx="4514052" cy="1293967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72000">
                <a:schemeClr val="accent6">
                  <a:lumMod val="75000"/>
                </a:schemeClr>
              </a:gs>
              <a:gs pos="39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r>
              <a:rPr lang="en-US" sz="3200" dirty="0"/>
              <a:t>Directed R&amp;D</a:t>
            </a:r>
          </a:p>
          <a:p>
            <a:r>
              <a:rPr lang="en-US" sz="3200" dirty="0"/>
              <a:t>(Technology readiness)</a:t>
            </a:r>
            <a:endParaRPr lang="en-US" sz="32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F36949D5-2BB9-D646-A7F6-FA5A5A94CDA3}"/>
              </a:ext>
            </a:extLst>
          </p:cNvPr>
          <p:cNvSpPr/>
          <p:nvPr/>
        </p:nvSpPr>
        <p:spPr>
          <a:xfrm>
            <a:off x="10020893" y="9782600"/>
            <a:ext cx="3029326" cy="885344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3">
                  <a:lumMod val="50000"/>
                </a:schemeClr>
              </a:gs>
              <a:gs pos="39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Project</a:t>
            </a:r>
          </a:p>
        </p:txBody>
      </p:sp>
      <p:cxnSp>
        <p:nvCxnSpPr>
          <p:cNvPr id="84" name="Curved Connector 83">
            <a:extLst>
              <a:ext uri="{FF2B5EF4-FFF2-40B4-BE49-F238E27FC236}">
                <a16:creationId xmlns:a16="http://schemas.microsoft.com/office/drawing/2014/main" id="{813D6792-11D6-0F4D-929D-ED51B987BFC5}"/>
              </a:ext>
            </a:extLst>
          </p:cNvPr>
          <p:cNvCxnSpPr>
            <a:cxnSpLocks/>
          </p:cNvCxnSpPr>
          <p:nvPr/>
        </p:nvCxnSpPr>
        <p:spPr>
          <a:xfrm>
            <a:off x="8741327" y="9497018"/>
            <a:ext cx="1177394" cy="586456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Curved Connector 84">
            <a:extLst>
              <a:ext uri="{FF2B5EF4-FFF2-40B4-BE49-F238E27FC236}">
                <a16:creationId xmlns:a16="http://schemas.microsoft.com/office/drawing/2014/main" id="{277D8217-4C1A-6144-A5EE-0F4D29980329}"/>
              </a:ext>
            </a:extLst>
          </p:cNvPr>
          <p:cNvCxnSpPr/>
          <p:nvPr/>
        </p:nvCxnSpPr>
        <p:spPr>
          <a:xfrm>
            <a:off x="13288769" y="7213044"/>
            <a:ext cx="1630490" cy="1203440"/>
          </a:xfrm>
          <a:prstGeom prst="curvedConnector3">
            <a:avLst/>
          </a:prstGeom>
          <a:noFill/>
          <a:ln w="38100" cap="flat">
            <a:solidFill>
              <a:schemeClr val="accent1"/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Rounded Rectangle 85">
            <a:extLst>
              <a:ext uri="{FF2B5EF4-FFF2-40B4-BE49-F238E27FC236}">
                <a16:creationId xmlns:a16="http://schemas.microsoft.com/office/drawing/2014/main" id="{ADE03D97-A1C2-F14F-80D7-B84CD885D988}"/>
              </a:ext>
            </a:extLst>
          </p:cNvPr>
          <p:cNvSpPr/>
          <p:nvPr/>
        </p:nvSpPr>
        <p:spPr>
          <a:xfrm>
            <a:off x="14919258" y="7979572"/>
            <a:ext cx="4514052" cy="1293967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</a:schemeClr>
              </a:gs>
              <a:gs pos="72000">
                <a:schemeClr val="accent6">
                  <a:lumMod val="75000"/>
                </a:schemeClr>
              </a:gs>
              <a:gs pos="39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ysDot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r>
              <a:rPr lang="en-US" sz="3200" dirty="0"/>
              <a:t>Directed R&amp;D</a:t>
            </a:r>
          </a:p>
          <a:p>
            <a:r>
              <a:rPr lang="en-US" sz="3200" dirty="0"/>
              <a:t>(Technology readiness)</a:t>
            </a:r>
            <a:endParaRPr lang="en-US" sz="32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75B9D35C-6147-F648-967E-3E0F45CFF898}"/>
              </a:ext>
            </a:extLst>
          </p:cNvPr>
          <p:cNvSpPr/>
          <p:nvPr/>
        </p:nvSpPr>
        <p:spPr>
          <a:xfrm>
            <a:off x="19661575" y="9720718"/>
            <a:ext cx="3029326" cy="885344"/>
          </a:xfrm>
          <a:prstGeom prst="round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0">
                <a:schemeClr val="accent3">
                  <a:lumMod val="40000"/>
                  <a:lumOff val="60000"/>
                </a:schemeClr>
              </a:gs>
              <a:gs pos="84000">
                <a:schemeClr val="accent3">
                  <a:lumMod val="50000"/>
                </a:schemeClr>
              </a:gs>
              <a:gs pos="39000">
                <a:schemeClr val="accent3">
                  <a:lumMod val="50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0" scaled="0"/>
          </a:gradFill>
          <a:ln w="25400" cap="flat">
            <a:solidFill>
              <a:schemeClr val="accent1"/>
            </a:solidFill>
            <a:prstDash val="sysDot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Project</a:t>
            </a:r>
          </a:p>
        </p:txBody>
      </p:sp>
      <p:cxnSp>
        <p:nvCxnSpPr>
          <p:cNvPr id="88" name="Curved Connector 87">
            <a:extLst>
              <a:ext uri="{FF2B5EF4-FFF2-40B4-BE49-F238E27FC236}">
                <a16:creationId xmlns:a16="http://schemas.microsoft.com/office/drawing/2014/main" id="{E6DE7CB5-5721-4445-9C33-02969D51ADBD}"/>
              </a:ext>
            </a:extLst>
          </p:cNvPr>
          <p:cNvCxnSpPr>
            <a:cxnSpLocks/>
          </p:cNvCxnSpPr>
          <p:nvPr/>
        </p:nvCxnSpPr>
        <p:spPr>
          <a:xfrm>
            <a:off x="18382009" y="9435136"/>
            <a:ext cx="1177394" cy="586456"/>
          </a:xfrm>
          <a:prstGeom prst="curvedConnector3">
            <a:avLst>
              <a:gd name="adj1" fmla="val 50000"/>
            </a:avLst>
          </a:prstGeom>
          <a:noFill/>
          <a:ln w="38100" cap="flat">
            <a:solidFill>
              <a:schemeClr val="accent1"/>
            </a:solidFill>
            <a:prstDash val="sysDot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EAEB36C-9AFA-9B49-90FC-07CB202FD854}"/>
              </a:ext>
            </a:extLst>
          </p:cNvPr>
          <p:cNvCxnSpPr>
            <a:cxnSpLocks/>
          </p:cNvCxnSpPr>
          <p:nvPr/>
        </p:nvCxnSpPr>
        <p:spPr>
          <a:xfrm>
            <a:off x="379474" y="5360496"/>
            <a:ext cx="23447564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glow rad="67580">
              <a:schemeClr val="accent1">
                <a:alpha val="40000"/>
              </a:schemeClr>
            </a:glow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D9923B-2C7E-8F44-B6C4-95F0E7F52E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035973" y="13013705"/>
            <a:ext cx="671481" cy="545064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C817B2-E0CF-C0F5-AE6D-5FD366667416}"/>
              </a:ext>
            </a:extLst>
          </p:cNvPr>
          <p:cNvSpPr txBox="1"/>
          <p:nvPr/>
        </p:nvSpPr>
        <p:spPr>
          <a:xfrm>
            <a:off x="18357090" y="2472242"/>
            <a:ext cx="5927805" cy="6771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r>
              <a:rPr lang="en-US" sz="3200" i="1" dirty="0">
                <a:solidFill>
                  <a:schemeClr val="accent5">
                    <a:lumMod val="50000"/>
                  </a:schemeClr>
                </a:solidFill>
              </a:rPr>
              <a:t>https://</a:t>
            </a:r>
            <a:r>
              <a:rPr lang="en-US" sz="3200" i="1" dirty="0" err="1">
                <a:solidFill>
                  <a:schemeClr val="accent5">
                    <a:lumMod val="50000"/>
                  </a:schemeClr>
                </a:solidFill>
              </a:rPr>
              <a:t>arxiv.org</a:t>
            </a:r>
            <a:r>
              <a:rPr lang="en-US" sz="3200" i="1" dirty="0">
                <a:solidFill>
                  <a:schemeClr val="accent5">
                    <a:lumMod val="50000"/>
                  </a:schemeClr>
                </a:solidFill>
              </a:rPr>
              <a:t>/abs/2011.09539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0796373-8E85-215B-F705-14AA18740AA9}"/>
              </a:ext>
            </a:extLst>
          </p:cNvPr>
          <p:cNvSpPr/>
          <p:nvPr/>
        </p:nvSpPr>
        <p:spPr>
          <a:xfrm>
            <a:off x="18396665" y="3493735"/>
            <a:ext cx="5927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http://</a:t>
            </a:r>
            <a:r>
              <a:rPr lang="en-US" sz="3200" i="1" dirty="0" err="1"/>
              <a:t>arxiv.org</a:t>
            </a:r>
            <a:r>
              <a:rPr lang="en-US" sz="3200" i="1" dirty="0"/>
              <a:t>/abs/2201.07895</a:t>
            </a:r>
          </a:p>
        </p:txBody>
      </p:sp>
    </p:spTree>
    <p:extLst>
      <p:ext uri="{BB962C8B-B14F-4D97-AF65-F5344CB8AC3E}">
        <p14:creationId xmlns:p14="http://schemas.microsoft.com/office/powerpoint/2010/main" val="340502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71F04-99FA-7B48-91C9-3D7EC31E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10" y="2309"/>
            <a:ext cx="15566545" cy="2213071"/>
          </a:xfrm>
        </p:spPr>
        <p:txBody>
          <a:bodyPr/>
          <a:lstStyle/>
          <a:p>
            <a:r>
              <a:rPr lang="en-US" dirty="0"/>
              <a:t>Program vision and goals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4B392-962F-2249-BB3D-A5AA6DB98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EE9CA-A745-6646-B3E2-36E2878A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FC7F1-9C84-9C46-9310-B8E4D6780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0965829-B1B6-D746-BF37-0B1C28562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514" y="3534076"/>
            <a:ext cx="15566545" cy="9486761"/>
          </a:xfrm>
        </p:spPr>
        <p:txBody>
          <a:bodyPr>
            <a:normAutofit fontScale="70000" lnSpcReduction="20000"/>
          </a:bodyPr>
          <a:lstStyle/>
          <a:p>
            <a:r>
              <a:rPr lang="en-US" sz="5700" dirty="0">
                <a:solidFill>
                  <a:schemeClr val="accent6">
                    <a:lumMod val="50000"/>
                  </a:schemeClr>
                </a:solidFill>
              </a:rPr>
              <a:t>Vision</a:t>
            </a:r>
          </a:p>
          <a:p>
            <a:pPr lvl="1"/>
            <a:r>
              <a:rPr lang="en-US" dirty="0"/>
              <a:t>Maintain and strengthen US Leadership in high-field accelerator magnet technology for future colliders;</a:t>
            </a:r>
          </a:p>
          <a:p>
            <a:pPr lvl="1"/>
            <a:r>
              <a:rPr lang="en-US" dirty="0"/>
              <a:t>Further develop and integrate magnet research teams across the partner laboratories and US Universities for maximum value and effectiveness to MDP;</a:t>
            </a:r>
          </a:p>
          <a:p>
            <a:pPr lvl="1"/>
            <a:r>
              <a:rPr lang="en-US" dirty="0"/>
              <a:t>Identify and nurture cross-cutting / synergistic activities with other programs (e.g. Fusion), to more rapidly advance progress towards our goals.</a:t>
            </a:r>
          </a:p>
          <a:p>
            <a:pPr lvl="1"/>
            <a:r>
              <a:rPr lang="en-US" dirty="0"/>
              <a:t>Motivate and grow a new generation of magnet experts for future facilities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5700" dirty="0">
                <a:solidFill>
                  <a:schemeClr val="accent6">
                    <a:lumMod val="50000"/>
                  </a:schemeClr>
                </a:solidFill>
              </a:rPr>
              <a:t>Overarching goals:</a:t>
            </a:r>
          </a:p>
          <a:p>
            <a:pPr lvl="1"/>
            <a:r>
              <a:rPr lang="en-US" b="1" i="1" dirty="0"/>
              <a:t>Explore the performance limits</a:t>
            </a:r>
            <a:r>
              <a:rPr lang="en-US" b="1" dirty="0"/>
              <a:t> of Nb3Sn accelerator magnets</a:t>
            </a:r>
            <a:r>
              <a:rPr lang="en-US" dirty="0"/>
              <a:t>, with a sharpened focus on minimizing the required operating margin and significantly reducing or eliminating training</a:t>
            </a:r>
          </a:p>
          <a:p>
            <a:pPr lvl="1"/>
            <a:r>
              <a:rPr lang="en-US" b="1" i="1" dirty="0"/>
              <a:t>Develop and demonstrate an HTS accelerator magnet with a self-field of 5T</a:t>
            </a:r>
            <a:r>
              <a:rPr lang="en-US" b="1" dirty="0"/>
              <a:t> </a:t>
            </a:r>
            <a:r>
              <a:rPr lang="en-US" dirty="0"/>
              <a:t>or greater, compatible with operation in a hybrid HTS/LTS magnet for fields beyond 16T</a:t>
            </a:r>
          </a:p>
          <a:p>
            <a:pPr lvl="1"/>
            <a:r>
              <a:rPr lang="en-US" b="1" i="1" dirty="0"/>
              <a:t>Investigate fundamental aspects of magnet design and technology </a:t>
            </a:r>
            <a:r>
              <a:rPr lang="en-US" dirty="0"/>
              <a:t>that can lead to substantial performance improvements and magnet cost reduction</a:t>
            </a:r>
          </a:p>
          <a:p>
            <a:pPr lvl="1"/>
            <a:r>
              <a:rPr lang="en-US" b="1" i="1" dirty="0"/>
              <a:t>Pursue Nb</a:t>
            </a:r>
            <a:r>
              <a:rPr lang="en-US" b="1" i="1" baseline="-25000" dirty="0"/>
              <a:t>3</a:t>
            </a:r>
            <a:r>
              <a:rPr lang="en-US" b="1" i="1" dirty="0"/>
              <a:t>Sn and HTS conductor R&amp;D</a:t>
            </a:r>
            <a:r>
              <a:rPr lang="en-US" dirty="0"/>
              <a:t> with clear targets to increase performance, understand present performance limits, and reduce the cost of accelerator magnets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D7F084-3987-0134-F6AE-A76923F87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523" y="3534076"/>
            <a:ext cx="8673963" cy="8408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00319C-531E-8A2D-1D43-44CED0FF34E9}"/>
              </a:ext>
            </a:extLst>
          </p:cNvPr>
          <p:cNvSpPr txBox="1"/>
          <p:nvPr/>
        </p:nvSpPr>
        <p:spPr>
          <a:xfrm>
            <a:off x="430687" y="2385150"/>
            <a:ext cx="12667796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Initiated by DOE-OHEP in response to 2013 Snowmass/P5</a:t>
            </a:r>
          </a:p>
        </p:txBody>
      </p:sp>
    </p:spTree>
    <p:extLst>
      <p:ext uri="{BB962C8B-B14F-4D97-AF65-F5344CB8AC3E}">
        <p14:creationId xmlns:p14="http://schemas.microsoft.com/office/powerpoint/2010/main" val="1673344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310" y="2309"/>
            <a:ext cx="13543781" cy="2213071"/>
          </a:xfrm>
        </p:spPr>
        <p:txBody>
          <a:bodyPr/>
          <a:lstStyle/>
          <a:p>
            <a:r>
              <a:rPr lang="en-US" dirty="0"/>
              <a:t>Major results from MDP on multiple fronts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9005" y="2387600"/>
            <a:ext cx="19396623" cy="10045700"/>
          </a:xfrm>
        </p:spPr>
        <p:txBody>
          <a:bodyPr>
            <a:normAutofit fontScale="85000" lnSpcReduction="20000"/>
          </a:bodyPr>
          <a:lstStyle/>
          <a:p>
            <a:r>
              <a:rPr lang="en-US" sz="5200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</a:rPr>
              <a:t>Progress on multiple fronts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Cos-theta magnet MDPCT1 (FNAL) achieved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14.5T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60mm aperture)!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First two 2-layer Nb</a:t>
            </a:r>
            <a:r>
              <a:rPr lang="en-US" b="1" baseline="-25000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Sn Canted-Cos-theta (CCT) magnets (90mm bore) tested</a:t>
            </a:r>
          </a:p>
          <a:p>
            <a:pPr lvl="2"/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Reached 86-88% short-sample; different epoxy =&gt; improved training; 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Steady progress on REBCO CORC™-based magnet technology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Significant progress on Bi2212 magnet technology</a:t>
            </a:r>
          </a:p>
          <a:p>
            <a:pPr lvl="2"/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4.7T common coil =&gt; no training!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Variety of developments and improvements in diagnostics</a:t>
            </a: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Important developments in conductor R&amp;D (with industry)</a:t>
            </a:r>
          </a:p>
          <a:p>
            <a:pPr lvl="2"/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Record Nb</a:t>
            </a:r>
            <a:r>
              <a:rPr lang="en-US" sz="4300" b="1" baseline="-25000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3</a:t>
            </a:r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Sn via Zr doping; strong promise from Hf alloying</a:t>
            </a:r>
          </a:p>
          <a:p>
            <a:pPr lvl="2"/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“High-Cp” as a means to improve Nb</a:t>
            </a:r>
            <a:r>
              <a:rPr lang="en-US" sz="4300" b="1" baseline="-25000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3</a:t>
            </a:r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Sn quench performance</a:t>
            </a:r>
          </a:p>
          <a:p>
            <a:pPr lvl="2"/>
            <a:r>
              <a:rPr lang="en-US" sz="43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Record Bi2212 wire performance </a:t>
            </a:r>
          </a:p>
          <a:p>
            <a:pPr lvl="3"/>
            <a:r>
              <a:rPr lang="en-US" sz="39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Significantly exceeds “FCC spec” at 16T</a:t>
            </a:r>
          </a:p>
          <a:p>
            <a:pPr lvl="3"/>
            <a:r>
              <a:rPr lang="en-US" sz="3900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New Bi2212 powder producers – seeded by SBIR</a:t>
            </a:r>
          </a:p>
          <a:p>
            <a:pPr lvl="3"/>
            <a:endParaRPr lang="en-US" b="1" dirty="0">
              <a:solidFill>
                <a:srgbClr val="002060"/>
              </a:solidFill>
              <a:latin typeface="Franklin Gothic Medium" panose="020B060302010202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b="1" dirty="0">
                <a:solidFill>
                  <a:srgbClr val="002060"/>
                </a:solidFill>
                <a:latin typeface="Franklin Gothic Medium" panose="020B0603020102020204" pitchFamily="34" charset="0"/>
                <a:cs typeface="Times New Roman" panose="02020603050405020304" pitchFamily="18" charset="0"/>
              </a:rPr>
              <a:t>And many others…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7527-6C10-4F47-A69F-1AB9A4D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79F70-7EBF-4A4C-9CA8-816AAB376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059" y="-25400"/>
            <a:ext cx="5161873" cy="688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otation_all3">
            <a:hlinkClick r:id="" action="ppaction://media"/>
            <a:extLst>
              <a:ext uri="{FF2B5EF4-FFF2-40B4-BE49-F238E27FC236}">
                <a16:creationId xmlns:a16="http://schemas.microsoft.com/office/drawing/2014/main" id="{4E05555C-A32B-5D48-914A-02C61E797A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3667" y="9504795"/>
            <a:ext cx="11640334" cy="3100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D3782A-E07C-A964-855B-FEEB063D26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27932" y="6786995"/>
            <a:ext cx="88900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60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33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BF29F-26B8-5749-9F49-FD3483BC6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328" y="2309"/>
            <a:ext cx="16653164" cy="2213071"/>
          </a:xfrm>
        </p:spPr>
        <p:txBody>
          <a:bodyPr>
            <a:normAutofit/>
          </a:bodyPr>
          <a:lstStyle/>
          <a:p>
            <a:r>
              <a:rPr lang="en-US" dirty="0"/>
              <a:t>MDP results and developments prepare for high-field prototypes – stress-managed and hybrid magnets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6D35A-36DE-2945-94E9-726542BA3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972" y="2397069"/>
            <a:ext cx="20097311" cy="109975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MDP Magnet R&amp;D results pave path to stress-managed high-field hybrid HTS/LTS magnets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D59BE8-C7B3-C542-A044-3B7FA12081DA}"/>
              </a:ext>
            </a:extLst>
          </p:cNvPr>
          <p:cNvGrpSpPr/>
          <p:nvPr/>
        </p:nvGrpSpPr>
        <p:grpSpPr>
          <a:xfrm>
            <a:off x="1286771" y="3199138"/>
            <a:ext cx="6320883" cy="9334836"/>
            <a:chOff x="753843" y="3199138"/>
            <a:chExt cx="6320883" cy="933483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8EF9630F-413C-2142-B965-F54FA961E478}"/>
                </a:ext>
              </a:extLst>
            </p:cNvPr>
            <p:cNvSpPr/>
            <p:nvPr/>
          </p:nvSpPr>
          <p:spPr>
            <a:xfrm>
              <a:off x="753843" y="3199138"/>
              <a:ext cx="6320883" cy="9334836"/>
            </a:xfrm>
            <a:prstGeom prst="roundRect">
              <a:avLst>
                <a:gd name="adj" fmla="val 685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4" name="Text Placeholder 2">
              <a:extLst>
                <a:ext uri="{FF2B5EF4-FFF2-40B4-BE49-F238E27FC236}">
                  <a16:creationId xmlns:a16="http://schemas.microsoft.com/office/drawing/2014/main" id="{2A4EFBA4-8AD7-C342-B02E-CB3FDC2E1937}"/>
                </a:ext>
              </a:extLst>
            </p:cNvPr>
            <p:cNvSpPr txBox="1">
              <a:spLocks/>
            </p:cNvSpPr>
            <p:nvPr/>
          </p:nvSpPr>
          <p:spPr>
            <a:xfrm>
              <a:off x="1267742" y="4789099"/>
              <a:ext cx="5626442" cy="6898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8" rIns="91438">
              <a:normAutofit/>
            </a:bodyPr>
            <a:lstStyle>
              <a:lvl1pPr marL="62162" marR="0" indent="-62162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1pPr>
              <a:lvl2pPr marL="706581" marR="0" indent="-249381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2pPr>
              <a:lvl3pPr marL="1111910" marR="0" indent="-19751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3pPr>
              <a:lvl4pPr marL="15087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18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4pPr>
              <a:lvl5pPr marL="19659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5pPr>
              <a:lvl6pPr marL="25374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6pPr>
              <a:lvl7pPr marL="29946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7pPr>
              <a:lvl8pPr marL="34518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8pPr>
              <a:lvl9pPr marL="39090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9pPr>
            </a:lstStyle>
            <a:p>
              <a:pPr hangingPunct="1"/>
              <a:r>
                <a:rPr lang="en-US" sz="3200" dirty="0"/>
                <a:t>Conductor/cable samples</a:t>
              </a:r>
            </a:p>
            <a:p>
              <a:pPr hangingPunct="1"/>
              <a:r>
                <a:rPr lang="en-US" sz="3200" dirty="0"/>
                <a:t>Diagnostics &amp; materials dev.</a:t>
              </a:r>
            </a:p>
            <a:p>
              <a:pPr marL="0" indent="0" hangingPunct="1">
                <a:buNone/>
              </a:pPr>
              <a:r>
                <a:rPr lang="en-US" sz="3200" b="1" i="1" dirty="0"/>
                <a:t>=&gt; Fast turn-around, specific experiments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BBF1A4-5F90-5A44-92B4-F5CD0B192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0116" y="7376995"/>
              <a:ext cx="1491422" cy="159645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08BF76-972E-424F-A6AA-F37A534F7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501" y="7317957"/>
              <a:ext cx="3426988" cy="172582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9E35B4-EDF6-E14F-95DE-D61795508E35}"/>
                </a:ext>
              </a:extLst>
            </p:cNvPr>
            <p:cNvSpPr txBox="1"/>
            <p:nvPr/>
          </p:nvSpPr>
          <p:spPr>
            <a:xfrm>
              <a:off x="4995174" y="8876686"/>
              <a:ext cx="2044478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r>
                <a:rPr lang="en-US" sz="1800" i="1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Plastic optical fiber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E24AC5-DA27-914C-8E2E-9139748285AA}"/>
                </a:ext>
              </a:extLst>
            </p:cNvPr>
            <p:cNvSpPr txBox="1"/>
            <p:nvPr/>
          </p:nvSpPr>
          <p:spPr>
            <a:xfrm>
              <a:off x="1266980" y="8887084"/>
              <a:ext cx="4044782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r>
                <a:rPr lang="en-US" sz="1800" i="1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Cryo-Field-programmable gate array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248E85-151E-6B4C-9CC1-45173CE2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1153" y="10137872"/>
              <a:ext cx="3367904" cy="22618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2B26BF-2E8B-5E46-BB68-DA3B2306225D}"/>
                </a:ext>
              </a:extLst>
            </p:cNvPr>
            <p:cNvSpPr txBox="1"/>
            <p:nvPr/>
          </p:nvSpPr>
          <p:spPr>
            <a:xfrm>
              <a:off x="2818933" y="9426721"/>
              <a:ext cx="3822604" cy="800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r>
                <a:rPr lang="en-US" sz="2000" i="1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Development of advanced epoxies with US industry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FCC8596-8598-3240-BF22-AD70511DE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6905" y="3610500"/>
              <a:ext cx="1050452" cy="76944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317F4F-EF3D-B64E-A6F7-ADEEE0D26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6382" y="3964706"/>
              <a:ext cx="1719026" cy="45311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0A92DEE-4111-2343-AD9D-596CF838E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5552" y="3440079"/>
              <a:ext cx="1603850" cy="45824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02C2976-890C-B24D-9127-389A74E20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490" y="3514006"/>
              <a:ext cx="1603850" cy="85351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AFD73-F876-944C-AD54-3F1FC383DA24}"/>
              </a:ext>
            </a:extLst>
          </p:cNvPr>
          <p:cNvGrpSpPr/>
          <p:nvPr/>
        </p:nvGrpSpPr>
        <p:grpSpPr>
          <a:xfrm>
            <a:off x="8616162" y="3199138"/>
            <a:ext cx="6931838" cy="9334836"/>
            <a:chOff x="7617178" y="3199138"/>
            <a:chExt cx="6931838" cy="9334836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1B81896-C75C-9C46-8A28-75461D81A768}"/>
                </a:ext>
              </a:extLst>
            </p:cNvPr>
            <p:cNvSpPr/>
            <p:nvPr/>
          </p:nvSpPr>
          <p:spPr>
            <a:xfrm>
              <a:off x="7617178" y="3199138"/>
              <a:ext cx="6931838" cy="9334836"/>
            </a:xfrm>
            <a:prstGeom prst="roundRect">
              <a:avLst>
                <a:gd name="adj" fmla="val 685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CDF654BB-F73A-0849-B19F-88893A9E37F1}"/>
                </a:ext>
              </a:extLst>
            </p:cNvPr>
            <p:cNvSpPr txBox="1">
              <a:spLocks/>
            </p:cNvSpPr>
            <p:nvPr/>
          </p:nvSpPr>
          <p:spPr>
            <a:xfrm>
              <a:off x="8049231" y="4803820"/>
              <a:ext cx="6071286" cy="71965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8" rIns="91438">
              <a:normAutofit/>
            </a:bodyPr>
            <a:lstStyle>
              <a:lvl1pPr marL="62162" marR="0" indent="-62162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1pPr>
              <a:lvl2pPr marL="706581" marR="0" indent="-249381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2pPr>
              <a:lvl3pPr marL="1111910" marR="0" indent="-19751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3pPr>
              <a:lvl4pPr marL="15087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18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4pPr>
              <a:lvl5pPr marL="19659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5pPr>
              <a:lvl6pPr marL="25374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6pPr>
              <a:lvl7pPr marL="29946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7pPr>
              <a:lvl8pPr marL="34518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8pPr>
              <a:lvl9pPr marL="39090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9pPr>
            </a:lstStyle>
            <a:p>
              <a:pPr hangingPunct="1"/>
              <a:r>
                <a:rPr lang="en-US" sz="3200" dirty="0"/>
                <a:t>Subscale / HTS insert magnets</a:t>
              </a:r>
            </a:p>
            <a:p>
              <a:pPr marL="0" indent="-374438" hangingPunct="1">
                <a:buNone/>
              </a:pPr>
              <a:r>
                <a:rPr lang="en-US" sz="3200" b="1" i="1" dirty="0"/>
                <a:t>=&gt; Critical to develop magnet technology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68425D7-E6AC-7C45-9382-68853709D4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t="3658" b="7836"/>
            <a:stretch/>
          </p:blipFill>
          <p:spPr>
            <a:xfrm rot="5400000">
              <a:off x="7573985" y="7126357"/>
              <a:ext cx="2811866" cy="166467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F1DA23-8D07-7F40-BAD5-D6D1563F4A72}"/>
                </a:ext>
              </a:extLst>
            </p:cNvPr>
            <p:cNvSpPr txBox="1"/>
            <p:nvPr/>
          </p:nvSpPr>
          <p:spPr>
            <a:xfrm>
              <a:off x="8572861" y="9385913"/>
              <a:ext cx="5218102" cy="461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t">
              <a:spAutoFit/>
            </a:bodyPr>
            <a:lstStyle/>
            <a:p>
              <a:r>
                <a:rPr lang="en-US" sz="1800" i="1" dirty="0"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Subscale CCT with new flexible quench antenna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274DC03-5C11-7F4A-BDDA-932023AF6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169452" y="6483312"/>
              <a:ext cx="4308268" cy="29952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F2138C-0521-DA41-B745-8871AE0F7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50397" y="9859533"/>
              <a:ext cx="4632094" cy="2470450"/>
            </a:xfrm>
            <a:prstGeom prst="rect">
              <a:avLst/>
            </a:prstGeom>
            <a:noFill/>
            <a:ln w="15875">
              <a:solidFill>
                <a:srgbClr val="0070C0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5FE6737-E9CC-5945-9797-DE32ED487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71994" y="3617196"/>
              <a:ext cx="1050452" cy="76944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2AC3A79-43F0-3E4B-85C0-D08F3EE56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41471" y="3971402"/>
              <a:ext cx="1719026" cy="45311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4B920E-B27B-394A-8799-3E81A5A06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30641" y="3446775"/>
              <a:ext cx="1603850" cy="45824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2B9C869-B83F-4B45-B59C-D7427035CA8B}"/>
              </a:ext>
            </a:extLst>
          </p:cNvPr>
          <p:cNvGrpSpPr/>
          <p:nvPr/>
        </p:nvGrpSpPr>
        <p:grpSpPr>
          <a:xfrm>
            <a:off x="16829383" y="3199138"/>
            <a:ext cx="7303021" cy="9334836"/>
            <a:chOff x="15717107" y="3161247"/>
            <a:chExt cx="6633843" cy="9334836"/>
          </a:xfrm>
        </p:grpSpPr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4030215-7087-0449-9D4F-FFB088649263}"/>
                </a:ext>
              </a:extLst>
            </p:cNvPr>
            <p:cNvSpPr/>
            <p:nvPr/>
          </p:nvSpPr>
          <p:spPr>
            <a:xfrm>
              <a:off x="15717107" y="3161247"/>
              <a:ext cx="6633843" cy="9334836"/>
            </a:xfrm>
            <a:prstGeom prst="roundRect">
              <a:avLst>
                <a:gd name="adj" fmla="val 685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8" tIns="91438" rIns="91438" bIns="91438" numCol="1" spcCol="38100" rtlCol="0" anchor="ctr">
              <a:spAutoFit/>
            </a:bodyPr>
            <a:lstStyle/>
            <a:p>
              <a:endParaRPr lang="en-US">
                <a:latin typeface="Franklin Gothic Book"/>
                <a:ea typeface="Franklin Gothic Book"/>
                <a:cs typeface="Franklin Gothic Book"/>
                <a:sym typeface="Franklin Gothic Book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5D65D5-79F1-104E-BA23-00EF91EB4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174962" y="6002518"/>
              <a:ext cx="2778171" cy="3529096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4E7C1D-E38B-604F-9266-F2BE39B4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236643" y="9124605"/>
              <a:ext cx="4218356" cy="3371478"/>
            </a:xfrm>
            <a:prstGeom prst="rect">
              <a:avLst/>
            </a:prstGeom>
          </p:spPr>
        </p:pic>
        <p:sp>
          <p:nvSpPr>
            <p:cNvPr id="6" name="Text Placeholder 2">
              <a:extLst>
                <a:ext uri="{FF2B5EF4-FFF2-40B4-BE49-F238E27FC236}">
                  <a16:creationId xmlns:a16="http://schemas.microsoft.com/office/drawing/2014/main" id="{A97B7800-8FF6-1143-B158-1235FF0B9128}"/>
                </a:ext>
              </a:extLst>
            </p:cNvPr>
            <p:cNvSpPr txBox="1">
              <a:spLocks/>
            </p:cNvSpPr>
            <p:nvPr/>
          </p:nvSpPr>
          <p:spPr>
            <a:xfrm>
              <a:off x="16400494" y="4730034"/>
              <a:ext cx="5577719" cy="68111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38" rIns="91438">
              <a:normAutofit/>
            </a:bodyPr>
            <a:lstStyle>
              <a:lvl1pPr marL="62162" marR="0" indent="-62162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1pPr>
              <a:lvl2pPr marL="706581" marR="0" indent="-249381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o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2pPr>
              <a:lvl3pPr marL="1111910" marR="0" indent="-19751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0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3pPr>
              <a:lvl4pPr marL="15087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–"/>
                <a:tabLst/>
                <a:defRPr sz="18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4pPr>
              <a:lvl5pPr marL="1965960" marR="0" indent="-1371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»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5pPr>
              <a:lvl6pPr marL="25374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6pPr>
              <a:lvl7pPr marL="2994660" marR="0" indent="-251460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7pPr>
              <a:lvl8pPr marL="34518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8pPr>
              <a:lvl9pPr marL="3909059" marR="0" indent="-251459" algn="l" defTabSz="457200" rtl="0" latinLnBrk="0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Pct val="100000"/>
                <a:buFont typeface="Arial"/>
                <a:buChar char="•"/>
                <a:tabLst/>
                <a:defRPr sz="2200" b="0" i="0" u="none" strike="noStrike" cap="none" spc="0" baseline="0">
                  <a:ln>
                    <a:noFill/>
                  </a:ln>
                  <a:solidFill>
                    <a:srgbClr val="1F497D"/>
                  </a:solidFill>
                  <a:uFillTx/>
                  <a:latin typeface="Franklin Gothic Medium"/>
                  <a:ea typeface="Franklin Gothic Medium"/>
                  <a:cs typeface="Franklin Gothic Medium"/>
                  <a:sym typeface="Franklin Gothic Medium"/>
                </a:defRPr>
              </a:lvl9pPr>
            </a:lstStyle>
            <a:p>
              <a:pPr hangingPunct="1"/>
              <a:r>
                <a:rPr lang="en-US" sz="3200" dirty="0"/>
                <a:t>Full size R&amp;D magnets</a:t>
              </a:r>
            </a:p>
            <a:p>
              <a:pPr marL="0" indent="-374438" hangingPunct="1">
                <a:buNone/>
              </a:pPr>
              <a:r>
                <a:rPr lang="en-US" sz="3200" b="1" i="1" dirty="0"/>
                <a:t>=&gt; Final demonstration of MDP deliverables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BB4B364-DF76-0845-91F1-DF4F523EC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584842" y="3595310"/>
              <a:ext cx="1005294" cy="76944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951ADAD-9669-AC4C-80B0-251999E3E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41633" y="3897616"/>
              <a:ext cx="1645126" cy="453112"/>
            </a:xfrm>
            <a:prstGeom prst="rect">
              <a:avLst/>
            </a:prstGeom>
          </p:spPr>
        </p:pic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E51C7D4-066F-AC43-8754-63113EC207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223645" y="12915722"/>
            <a:ext cx="483809" cy="462279"/>
          </a:xfrm>
          <a:prstGeom prst="rect">
            <a:avLst/>
          </a:prstGeom>
          <a:ln w="12700">
            <a:miter lim="400000"/>
          </a:ln>
        </p:spPr>
        <p:txBody>
          <a:bodyPr wrap="none" lIns="91438" tIns="91438" rIns="91438" bIns="91438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rgbClr val="898989"/>
                </a:solidFill>
                <a:effectLst/>
                <a:uFillTx/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EF2F932-34DE-7A5F-E27C-B8655BBF9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199" y="12712700"/>
            <a:ext cx="11016343" cy="730250"/>
          </a:xfrm>
        </p:spPr>
        <p:txBody>
          <a:bodyPr/>
          <a:lstStyle/>
          <a:p>
            <a:r>
              <a:rPr lang="en-US" dirty="0"/>
              <a:t>US Magnet Development Program - Snowmass Community Summer Study Workshop</a:t>
            </a:r>
          </a:p>
        </p:txBody>
      </p:sp>
    </p:spTree>
    <p:extLst>
      <p:ext uri="{BB962C8B-B14F-4D97-AF65-F5344CB8AC3E}">
        <p14:creationId xmlns:p14="http://schemas.microsoft.com/office/powerpoint/2010/main" val="33502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8AC6-37BB-8545-96F2-A402E352A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6365" y="-25400"/>
            <a:ext cx="6993907" cy="2213071"/>
          </a:xfrm>
        </p:spPr>
        <p:txBody>
          <a:bodyPr/>
          <a:lstStyle/>
          <a:p>
            <a:r>
              <a:rPr lang="en-US" dirty="0"/>
              <a:t>Program roadmap for the 2020-2024 period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77577A-CB22-9449-B707-272106F72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117" y="2612015"/>
            <a:ext cx="11292171" cy="1008239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Strategic directions for the (2020) updated plan:</a:t>
            </a:r>
          </a:p>
          <a:p>
            <a:pPr lvl="1"/>
            <a:r>
              <a:rPr lang="en-US" dirty="0"/>
              <a:t>Probing stress management structures</a:t>
            </a:r>
          </a:p>
          <a:p>
            <a:pPr lvl="1"/>
            <a:r>
              <a:rPr lang="en-US" dirty="0"/>
              <a:t>Hybrid HTS/LTS designs</a:t>
            </a:r>
          </a:p>
          <a:p>
            <a:pPr lvl="1"/>
            <a:r>
              <a:rPr lang="en-US" dirty="0"/>
              <a:t>Understanding and impacting the disturbance-spectrum</a:t>
            </a:r>
          </a:p>
          <a:p>
            <a:pPr lvl="1"/>
            <a:r>
              <a:rPr lang="en-US" dirty="0"/>
              <a:t>Advancing both LTS and HTS conductors, optimized for HEP applications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We also introduced a new technology element </a:t>
            </a:r>
          </a:p>
          <a:p>
            <a:pPr marL="457200" lvl="1" indent="0" algn="ctr">
              <a:buNone/>
            </a:pPr>
            <a:r>
              <a:rPr lang="en-US" i="1" dirty="0"/>
              <a:t>20T Hybrid Magnet Design &amp; Comparative Analysis,</a:t>
            </a:r>
          </a:p>
          <a:p>
            <a:pPr marL="457200" lvl="1" indent="0">
              <a:buNone/>
            </a:pPr>
            <a:r>
              <a:rPr lang="en-US" dirty="0"/>
              <a:t> =&gt; designed to prepare for future milestones and directions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B7527-6C10-4F47-A69F-1AB9A4DDD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21,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4E6D-A252-F94E-99AD-788D3862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US Magnet Development Program - Snowmass Community Summer Study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B76B5-801E-174D-BD87-2EF18084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0728A9-C361-8A46-8024-0DB7B3F840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77472" y="-18288"/>
            <a:ext cx="12643104" cy="1271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0854B-0732-F5F9-944D-ABCBFCD8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279" y="3008390"/>
            <a:ext cx="7097435" cy="9686022"/>
          </a:xfrm>
          <a:prstGeom prst="rect">
            <a:avLst/>
          </a:prstGeom>
          <a:effectLst>
            <a:softEdge rad="50800"/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</p:spTree>
    <p:extLst>
      <p:ext uri="{BB962C8B-B14F-4D97-AF65-F5344CB8AC3E}">
        <p14:creationId xmlns:p14="http://schemas.microsoft.com/office/powerpoint/2010/main" val="29093361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TAP No Footer">
  <a:themeElements>
    <a:clrScheme name="ATAP No Foo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TAP No Foo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TAP No Foo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8" tIns="91438" rIns="91438" bIns="9143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76200" dist="381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91438" tIns="91438" rIns="91438" bIns="9143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62418</TotalTime>
  <Words>1409</Words>
  <Application>Microsoft Macintosh PowerPoint</Application>
  <PresentationFormat>Custom</PresentationFormat>
  <Paragraphs>158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Franklin Gothic Book</vt:lpstr>
      <vt:lpstr>Franklin Gothic Medium</vt:lpstr>
      <vt:lpstr>Montserrat</vt:lpstr>
      <vt:lpstr>Times New Roman</vt:lpstr>
      <vt:lpstr>ATAP No Footer</vt:lpstr>
      <vt:lpstr>PowerPoint Presentation</vt:lpstr>
      <vt:lpstr>The HEP community needs advances in superconducting magnet technology to explore new physics realms via colliders</vt:lpstr>
      <vt:lpstr>Magnet technology drives the cost and reach of a future collider </vt:lpstr>
      <vt:lpstr>The “magnet zoo” of design alternatives</vt:lpstr>
      <vt:lpstr>R&amp;D efforts for accelerator magnet technology are becoming more structured</vt:lpstr>
      <vt:lpstr>Program vision and goals</vt:lpstr>
      <vt:lpstr>Major results from MDP on multiple fronts</vt:lpstr>
      <vt:lpstr>MDP results and developments prepare for high-field prototypes – stress-managed and hybrid magnets</vt:lpstr>
      <vt:lpstr>Program roadmap for the 2020-2024 period</vt:lpstr>
      <vt:lpstr>Ten-year roadmap</vt:lpstr>
      <vt:lpstr>Progress in magnet technology is critical to enable future colliders, and is currently resource-limited</vt:lpstr>
      <vt:lpstr>Summary: A strong magnet R&amp;D program is essential to deliver on HEP science facility needs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Zlobin x8192 11001N</dc:creator>
  <cp:lastModifiedBy>soprestemon</cp:lastModifiedBy>
  <cp:revision>362</cp:revision>
  <dcterms:modified xsi:type="dcterms:W3CDTF">2022-07-21T01:17:10Z</dcterms:modified>
</cp:coreProperties>
</file>