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3" r:id="rId2"/>
    <p:sldId id="341" r:id="rId3"/>
    <p:sldId id="387" r:id="rId4"/>
    <p:sldId id="345" r:id="rId5"/>
    <p:sldId id="352" r:id="rId6"/>
    <p:sldId id="388" r:id="rId7"/>
    <p:sldId id="386" r:id="rId8"/>
    <p:sldId id="365" r:id="rId9"/>
    <p:sldId id="389" r:id="rId10"/>
    <p:sldId id="390" r:id="rId11"/>
    <p:sldId id="391" r:id="rId12"/>
    <p:sldId id="392" r:id="rId13"/>
    <p:sldId id="393" r:id="rId14"/>
    <p:sldId id="342" r:id="rId15"/>
    <p:sldId id="336" r:id="rId16"/>
    <p:sldId id="337" r:id="rId17"/>
    <p:sldId id="338" r:id="rId18"/>
    <p:sldId id="372" r:id="rId19"/>
    <p:sldId id="3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69" d="100"/>
          <a:sy n="69" d="100"/>
        </p:scale>
        <p:origin x="884" y="48"/>
      </p:cViewPr>
      <p:guideLst/>
    </p:cSldViewPr>
  </p:slideViewPr>
  <p:notesTextViewPr>
    <p:cViewPr>
      <p:scale>
        <a:sx n="1" d="1"/>
        <a:sy n="1" d="1"/>
      </p:scale>
      <p:origin x="0" y="0"/>
    </p:cViewPr>
  </p:notesTextViewPr>
  <p:sorterViewPr>
    <p:cViewPr>
      <p:scale>
        <a:sx n="100" d="100"/>
        <a:sy n="100" d="100"/>
      </p:scale>
      <p:origin x="0" y="-8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65140-9F4A-FC4F-9F2A-3C49589E68E8}" type="doc">
      <dgm:prSet loTypeId="urn:microsoft.com/office/officeart/2005/8/layout/venn1" loCatId="" qsTypeId="urn:microsoft.com/office/officeart/2005/8/quickstyle/simple1" qsCatId="simple" csTypeId="urn:microsoft.com/office/officeart/2005/8/colors/accent1_2" csCatId="accent1" phldr="1"/>
      <dgm:spPr/>
    </dgm:pt>
    <dgm:pt modelId="{DDEB4AED-3E5D-3849-A3E5-AE4A055441F3}">
      <dgm:prSet phldrT="[Text]" custT="1"/>
      <dgm:spPr>
        <a:solidFill>
          <a:schemeClr val="accent2">
            <a:alpha val="30000"/>
          </a:schemeClr>
        </a:solidFill>
        <a:ln w="31750">
          <a:solidFill>
            <a:schemeClr val="bg1"/>
          </a:solidFill>
        </a:ln>
      </dgm:spPr>
      <dgm:t>
        <a:bodyPr/>
        <a:lstStyle/>
        <a:p>
          <a:r>
            <a:rPr lang="en-US" sz="1800" dirty="0"/>
            <a:t>Performance</a:t>
          </a:r>
        </a:p>
      </dgm:t>
    </dgm:pt>
    <dgm:pt modelId="{B4449A71-CD4F-DF43-9757-B87FD8F640BF}" type="parTrans" cxnId="{F5DA3114-E4F7-EB42-BF31-1DF67ABC686B}">
      <dgm:prSet/>
      <dgm:spPr/>
      <dgm:t>
        <a:bodyPr/>
        <a:lstStyle/>
        <a:p>
          <a:endParaRPr lang="en-US"/>
        </a:p>
      </dgm:t>
    </dgm:pt>
    <dgm:pt modelId="{5CEAD06B-2CB4-0A4F-BBED-F89A42D3EE59}" type="sibTrans" cxnId="{F5DA3114-E4F7-EB42-BF31-1DF67ABC686B}">
      <dgm:prSet/>
      <dgm:spPr/>
      <dgm:t>
        <a:bodyPr/>
        <a:lstStyle/>
        <a:p>
          <a:endParaRPr lang="en-US"/>
        </a:p>
      </dgm:t>
    </dgm:pt>
    <dgm:pt modelId="{A7D206D0-FC5E-C44A-AB06-6DD2BE8339CA}">
      <dgm:prSet phldrT="[Text]" custT="1"/>
      <dgm:spPr>
        <a:solidFill>
          <a:schemeClr val="accent1">
            <a:hueOff val="0"/>
            <a:satOff val="0"/>
            <a:lumOff val="0"/>
            <a:alpha val="30000"/>
          </a:schemeClr>
        </a:solidFill>
        <a:ln w="31750">
          <a:solidFill>
            <a:schemeClr val="bg1"/>
          </a:solidFill>
        </a:ln>
      </dgm:spPr>
      <dgm:t>
        <a:bodyPr/>
        <a:lstStyle/>
        <a:p>
          <a:r>
            <a:rPr lang="en-US" sz="1800" dirty="0"/>
            <a:t>Robustness</a:t>
          </a:r>
        </a:p>
      </dgm:t>
    </dgm:pt>
    <dgm:pt modelId="{C4081F40-0A65-1943-AF47-EF7C31F66FB6}" type="parTrans" cxnId="{AFB555AF-42D9-8643-AE59-B73A18EB0352}">
      <dgm:prSet/>
      <dgm:spPr/>
      <dgm:t>
        <a:bodyPr/>
        <a:lstStyle/>
        <a:p>
          <a:endParaRPr lang="en-US"/>
        </a:p>
      </dgm:t>
    </dgm:pt>
    <dgm:pt modelId="{29D2AFAA-0421-8E44-B726-3F3B9F56F4E7}" type="sibTrans" cxnId="{AFB555AF-42D9-8643-AE59-B73A18EB0352}">
      <dgm:prSet/>
      <dgm:spPr/>
      <dgm:t>
        <a:bodyPr/>
        <a:lstStyle/>
        <a:p>
          <a:endParaRPr lang="en-US"/>
        </a:p>
      </dgm:t>
    </dgm:pt>
    <dgm:pt modelId="{BF8A7128-BACC-7243-A788-5268F839F5D3}">
      <dgm:prSet phldrT="[Text]" custT="1"/>
      <dgm:spPr>
        <a:solidFill>
          <a:srgbClr val="00B050">
            <a:alpha val="30000"/>
          </a:srgbClr>
        </a:solidFill>
        <a:ln w="31750">
          <a:solidFill>
            <a:schemeClr val="bg1"/>
          </a:solidFill>
        </a:ln>
      </dgm:spPr>
      <dgm:t>
        <a:bodyPr/>
        <a:lstStyle/>
        <a:p>
          <a:r>
            <a:rPr lang="en-US" sz="1800" dirty="0"/>
            <a:t>Cost</a:t>
          </a:r>
        </a:p>
      </dgm:t>
    </dgm:pt>
    <dgm:pt modelId="{5FD49FCC-12DC-CB49-BDCD-D1C9D1E3CB65}" type="parTrans" cxnId="{48026039-867D-DB4D-96DB-37FC16BAFC5D}">
      <dgm:prSet/>
      <dgm:spPr/>
      <dgm:t>
        <a:bodyPr/>
        <a:lstStyle/>
        <a:p>
          <a:endParaRPr lang="en-US"/>
        </a:p>
      </dgm:t>
    </dgm:pt>
    <dgm:pt modelId="{528CAE1E-0EAB-F24D-9EBA-81F630EF3DE6}" type="sibTrans" cxnId="{48026039-867D-DB4D-96DB-37FC16BAFC5D}">
      <dgm:prSet/>
      <dgm:spPr/>
      <dgm:t>
        <a:bodyPr/>
        <a:lstStyle/>
        <a:p>
          <a:endParaRPr lang="en-US"/>
        </a:p>
      </dgm:t>
    </dgm:pt>
    <dgm:pt modelId="{4B9DCEC4-48BD-A74C-B081-F6D4FD4C1F2B}" type="pres">
      <dgm:prSet presAssocID="{8BE65140-9F4A-FC4F-9F2A-3C49589E68E8}" presName="compositeShape" presStyleCnt="0">
        <dgm:presLayoutVars>
          <dgm:chMax val="7"/>
          <dgm:dir/>
          <dgm:resizeHandles val="exact"/>
        </dgm:presLayoutVars>
      </dgm:prSet>
      <dgm:spPr/>
    </dgm:pt>
    <dgm:pt modelId="{B749A455-015D-424E-AF70-0947987B5253}" type="pres">
      <dgm:prSet presAssocID="{DDEB4AED-3E5D-3849-A3E5-AE4A055441F3}" presName="circ1" presStyleLbl="vennNode1" presStyleIdx="0" presStyleCnt="3" custLinFactNeighborY="2574"/>
      <dgm:spPr/>
      <dgm:t>
        <a:bodyPr/>
        <a:lstStyle/>
        <a:p>
          <a:endParaRPr lang="fr-FR"/>
        </a:p>
      </dgm:t>
    </dgm:pt>
    <dgm:pt modelId="{F6DA2D9A-E15C-254F-B6AD-49093E2B5C16}" type="pres">
      <dgm:prSet presAssocID="{DDEB4AED-3E5D-3849-A3E5-AE4A055441F3}" presName="circ1Tx" presStyleLbl="revTx" presStyleIdx="0" presStyleCnt="0">
        <dgm:presLayoutVars>
          <dgm:chMax val="0"/>
          <dgm:chPref val="0"/>
          <dgm:bulletEnabled val="1"/>
        </dgm:presLayoutVars>
      </dgm:prSet>
      <dgm:spPr/>
      <dgm:t>
        <a:bodyPr/>
        <a:lstStyle/>
        <a:p>
          <a:endParaRPr lang="fr-FR"/>
        </a:p>
      </dgm:t>
    </dgm:pt>
    <dgm:pt modelId="{D3E3C424-2BD1-D649-873D-82193F7A4093}" type="pres">
      <dgm:prSet presAssocID="{A7D206D0-FC5E-C44A-AB06-6DD2BE8339CA}" presName="circ2" presStyleLbl="vennNode1" presStyleIdx="1" presStyleCnt="3" custLinFactNeighborX="-2574"/>
      <dgm:spPr/>
      <dgm:t>
        <a:bodyPr/>
        <a:lstStyle/>
        <a:p>
          <a:endParaRPr lang="fr-FR"/>
        </a:p>
      </dgm:t>
    </dgm:pt>
    <dgm:pt modelId="{A23A6F54-1735-3848-A8BE-BD94652A9658}" type="pres">
      <dgm:prSet presAssocID="{A7D206D0-FC5E-C44A-AB06-6DD2BE8339CA}" presName="circ2Tx" presStyleLbl="revTx" presStyleIdx="0" presStyleCnt="0">
        <dgm:presLayoutVars>
          <dgm:chMax val="0"/>
          <dgm:chPref val="0"/>
          <dgm:bulletEnabled val="1"/>
        </dgm:presLayoutVars>
      </dgm:prSet>
      <dgm:spPr/>
      <dgm:t>
        <a:bodyPr/>
        <a:lstStyle/>
        <a:p>
          <a:endParaRPr lang="fr-FR"/>
        </a:p>
      </dgm:t>
    </dgm:pt>
    <dgm:pt modelId="{7EEC6A2D-934A-9F47-B5D1-6CCE505E0B7C}" type="pres">
      <dgm:prSet presAssocID="{BF8A7128-BACC-7243-A788-5268F839F5D3}" presName="circ3" presStyleLbl="vennNode1" presStyleIdx="2" presStyleCnt="3" custLinFactNeighborX="2574"/>
      <dgm:spPr/>
      <dgm:t>
        <a:bodyPr/>
        <a:lstStyle/>
        <a:p>
          <a:endParaRPr lang="fr-FR"/>
        </a:p>
      </dgm:t>
    </dgm:pt>
    <dgm:pt modelId="{5E004225-1C49-724C-832A-9FC21592D6FD}" type="pres">
      <dgm:prSet presAssocID="{BF8A7128-BACC-7243-A788-5268F839F5D3}" presName="circ3Tx" presStyleLbl="revTx" presStyleIdx="0" presStyleCnt="0">
        <dgm:presLayoutVars>
          <dgm:chMax val="0"/>
          <dgm:chPref val="0"/>
          <dgm:bulletEnabled val="1"/>
        </dgm:presLayoutVars>
      </dgm:prSet>
      <dgm:spPr/>
      <dgm:t>
        <a:bodyPr/>
        <a:lstStyle/>
        <a:p>
          <a:endParaRPr lang="fr-FR"/>
        </a:p>
      </dgm:t>
    </dgm:pt>
  </dgm:ptLst>
  <dgm:cxnLst>
    <dgm:cxn modelId="{6DADBA7B-7E91-4040-8FFF-360359FF41E2}" type="presOf" srcId="{8BE65140-9F4A-FC4F-9F2A-3C49589E68E8}" destId="{4B9DCEC4-48BD-A74C-B081-F6D4FD4C1F2B}" srcOrd="0" destOrd="0" presId="urn:microsoft.com/office/officeart/2005/8/layout/venn1"/>
    <dgm:cxn modelId="{D9725B2C-C7CB-3249-B04C-2C3F8371BB1D}" type="presOf" srcId="{DDEB4AED-3E5D-3849-A3E5-AE4A055441F3}" destId="{B749A455-015D-424E-AF70-0947987B5253}" srcOrd="0" destOrd="0" presId="urn:microsoft.com/office/officeart/2005/8/layout/venn1"/>
    <dgm:cxn modelId="{77B542F5-7CA9-2C40-B04A-3C0C36860BDF}" type="presOf" srcId="{BF8A7128-BACC-7243-A788-5268F839F5D3}" destId="{5E004225-1C49-724C-832A-9FC21592D6FD}" srcOrd="1" destOrd="0" presId="urn:microsoft.com/office/officeart/2005/8/layout/venn1"/>
    <dgm:cxn modelId="{AFB555AF-42D9-8643-AE59-B73A18EB0352}" srcId="{8BE65140-9F4A-FC4F-9F2A-3C49589E68E8}" destId="{A7D206D0-FC5E-C44A-AB06-6DD2BE8339CA}" srcOrd="1" destOrd="0" parTransId="{C4081F40-0A65-1943-AF47-EF7C31F66FB6}" sibTransId="{29D2AFAA-0421-8E44-B726-3F3B9F56F4E7}"/>
    <dgm:cxn modelId="{DC62ACBD-BAC3-4049-8FDD-6351C96FC458}" type="presOf" srcId="{BF8A7128-BACC-7243-A788-5268F839F5D3}" destId="{7EEC6A2D-934A-9F47-B5D1-6CCE505E0B7C}" srcOrd="0" destOrd="0" presId="urn:microsoft.com/office/officeart/2005/8/layout/venn1"/>
    <dgm:cxn modelId="{48026039-867D-DB4D-96DB-37FC16BAFC5D}" srcId="{8BE65140-9F4A-FC4F-9F2A-3C49589E68E8}" destId="{BF8A7128-BACC-7243-A788-5268F839F5D3}" srcOrd="2" destOrd="0" parTransId="{5FD49FCC-12DC-CB49-BDCD-D1C9D1E3CB65}" sibTransId="{528CAE1E-0EAB-F24D-9EBA-81F630EF3DE6}"/>
    <dgm:cxn modelId="{2F67A7F2-97DC-7F4F-8EDE-F8C1D1339711}" type="presOf" srcId="{A7D206D0-FC5E-C44A-AB06-6DD2BE8339CA}" destId="{A23A6F54-1735-3848-A8BE-BD94652A9658}" srcOrd="1" destOrd="0" presId="urn:microsoft.com/office/officeart/2005/8/layout/venn1"/>
    <dgm:cxn modelId="{3720318D-E0EA-AF4A-B985-224937B8DDC9}" type="presOf" srcId="{A7D206D0-FC5E-C44A-AB06-6DD2BE8339CA}" destId="{D3E3C424-2BD1-D649-873D-82193F7A4093}" srcOrd="0" destOrd="0" presId="urn:microsoft.com/office/officeart/2005/8/layout/venn1"/>
    <dgm:cxn modelId="{DA9C9B03-4CC7-FA40-9169-A1A3019F04F2}" type="presOf" srcId="{DDEB4AED-3E5D-3849-A3E5-AE4A055441F3}" destId="{F6DA2D9A-E15C-254F-B6AD-49093E2B5C16}" srcOrd="1" destOrd="0" presId="urn:microsoft.com/office/officeart/2005/8/layout/venn1"/>
    <dgm:cxn modelId="{F5DA3114-E4F7-EB42-BF31-1DF67ABC686B}" srcId="{8BE65140-9F4A-FC4F-9F2A-3C49589E68E8}" destId="{DDEB4AED-3E5D-3849-A3E5-AE4A055441F3}" srcOrd="0" destOrd="0" parTransId="{B4449A71-CD4F-DF43-9757-B87FD8F640BF}" sibTransId="{5CEAD06B-2CB4-0A4F-BBED-F89A42D3EE59}"/>
    <dgm:cxn modelId="{7EA12B8F-9366-2F46-AA7D-B37898302CC8}" type="presParOf" srcId="{4B9DCEC4-48BD-A74C-B081-F6D4FD4C1F2B}" destId="{B749A455-015D-424E-AF70-0947987B5253}" srcOrd="0" destOrd="0" presId="urn:microsoft.com/office/officeart/2005/8/layout/venn1"/>
    <dgm:cxn modelId="{B92F9FBF-03A8-8F4E-B65E-CE1D628CD9CE}" type="presParOf" srcId="{4B9DCEC4-48BD-A74C-B081-F6D4FD4C1F2B}" destId="{F6DA2D9A-E15C-254F-B6AD-49093E2B5C16}" srcOrd="1" destOrd="0" presId="urn:microsoft.com/office/officeart/2005/8/layout/venn1"/>
    <dgm:cxn modelId="{07EA9677-0C36-DE47-8D3E-1F1AFE46480B}" type="presParOf" srcId="{4B9DCEC4-48BD-A74C-B081-F6D4FD4C1F2B}" destId="{D3E3C424-2BD1-D649-873D-82193F7A4093}" srcOrd="2" destOrd="0" presId="urn:microsoft.com/office/officeart/2005/8/layout/venn1"/>
    <dgm:cxn modelId="{F9D455CF-28F7-4246-A2F1-79AFE62668FE}" type="presParOf" srcId="{4B9DCEC4-48BD-A74C-B081-F6D4FD4C1F2B}" destId="{A23A6F54-1735-3848-A8BE-BD94652A9658}" srcOrd="3" destOrd="0" presId="urn:microsoft.com/office/officeart/2005/8/layout/venn1"/>
    <dgm:cxn modelId="{BB553FDB-9E6A-7C44-AA65-A5E80BDC70FF}" type="presParOf" srcId="{4B9DCEC4-48BD-A74C-B081-F6D4FD4C1F2B}" destId="{7EEC6A2D-934A-9F47-B5D1-6CCE505E0B7C}" srcOrd="4" destOrd="0" presId="urn:microsoft.com/office/officeart/2005/8/layout/venn1"/>
    <dgm:cxn modelId="{56362958-9D68-8744-9FF2-1999BD5F565C}" type="presParOf" srcId="{4B9DCEC4-48BD-A74C-B081-F6D4FD4C1F2B}" destId="{5E004225-1C49-724C-832A-9FC21592D6F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A455-015D-424E-AF70-0947987B5253}">
      <dsp:nvSpPr>
        <dsp:cNvPr id="0" name=""/>
        <dsp:cNvSpPr/>
      </dsp:nvSpPr>
      <dsp:spPr>
        <a:xfrm>
          <a:off x="1454308" y="99709"/>
          <a:ext cx="2140904" cy="2140904"/>
        </a:xfrm>
        <a:prstGeom prst="ellipse">
          <a:avLst/>
        </a:prstGeom>
        <a:solidFill>
          <a:schemeClr val="accent2">
            <a:alpha val="30000"/>
          </a:schemeClr>
        </a:solidFill>
        <a:ln w="317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Performance</a:t>
          </a:r>
        </a:p>
      </dsp:txBody>
      <dsp:txXfrm>
        <a:off x="1739762" y="474367"/>
        <a:ext cx="1569996" cy="963406"/>
      </dsp:txXfrm>
    </dsp:sp>
    <dsp:sp modelId="{D3E3C424-2BD1-D649-873D-82193F7A4093}">
      <dsp:nvSpPr>
        <dsp:cNvPr id="0" name=""/>
        <dsp:cNvSpPr/>
      </dsp:nvSpPr>
      <dsp:spPr>
        <a:xfrm>
          <a:off x="2171711" y="1382667"/>
          <a:ext cx="2140904" cy="2140904"/>
        </a:xfrm>
        <a:prstGeom prst="ellipse">
          <a:avLst/>
        </a:prstGeom>
        <a:solidFill>
          <a:schemeClr val="accent1">
            <a:hueOff val="0"/>
            <a:satOff val="0"/>
            <a:lumOff val="0"/>
            <a:alpha val="30000"/>
          </a:schemeClr>
        </a:solidFill>
        <a:ln w="317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Robustness</a:t>
          </a:r>
        </a:p>
      </dsp:txBody>
      <dsp:txXfrm>
        <a:off x="2826471" y="1935734"/>
        <a:ext cx="1284542" cy="1177497"/>
      </dsp:txXfrm>
    </dsp:sp>
    <dsp:sp modelId="{7EEC6A2D-934A-9F47-B5D1-6CCE505E0B7C}">
      <dsp:nvSpPr>
        <dsp:cNvPr id="0" name=""/>
        <dsp:cNvSpPr/>
      </dsp:nvSpPr>
      <dsp:spPr>
        <a:xfrm>
          <a:off x="736905" y="1382667"/>
          <a:ext cx="2140904" cy="2140904"/>
        </a:xfrm>
        <a:prstGeom prst="ellipse">
          <a:avLst/>
        </a:prstGeom>
        <a:solidFill>
          <a:srgbClr val="00B050">
            <a:alpha val="30000"/>
          </a:srgbClr>
        </a:solidFill>
        <a:ln w="317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Cost</a:t>
          </a:r>
        </a:p>
      </dsp:txBody>
      <dsp:txXfrm>
        <a:off x="938507" y="1935734"/>
        <a:ext cx="1284542" cy="11774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B9D27-D29A-44E8-A34B-95B4CDBC2C99}" type="datetimeFigureOut">
              <a:rPr lang="en-US" smtClean="0"/>
              <a:t>7/21/2022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D3CAA-4408-447B-AEA6-772A39A9979F}" type="slidenum">
              <a:rPr lang="en-US" smtClean="0"/>
              <a:t>‹N°›</a:t>
            </a:fld>
            <a:endParaRPr lang="en-US"/>
          </a:p>
        </p:txBody>
      </p:sp>
    </p:spTree>
    <p:extLst>
      <p:ext uri="{BB962C8B-B14F-4D97-AF65-F5344CB8AC3E}">
        <p14:creationId xmlns:p14="http://schemas.microsoft.com/office/powerpoint/2010/main" val="109358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5" name="Rectangle 4"/>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0"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1" name="ZoneTexte 10"/>
          <p:cNvSpPr txBox="1"/>
          <p:nvPr userDrawn="1"/>
        </p:nvSpPr>
        <p:spPr>
          <a:xfrm>
            <a:off x="1113036" y="6158144"/>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3"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8" name="Espace réservé du texte 12"/>
          <p:cNvSpPr>
            <a:spLocks noGrp="1"/>
          </p:cNvSpPr>
          <p:nvPr>
            <p:ph type="body" sz="quarter" idx="11"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ED1C4103-FF01-4613-BB77-A54429AC18D2}" type="datetime4">
              <a:rPr lang="fr-FR" noProof="0" smtClean="0"/>
              <a:t>20 mai 2019</a:t>
            </a:fld>
            <a:endParaRPr lang="fr-FR" noProof="0" dirty="0"/>
          </a:p>
        </p:txBody>
      </p:sp>
      <p:sp>
        <p:nvSpPr>
          <p:cNvPr id="9" name="Espace réservé du texte 12"/>
          <p:cNvSpPr>
            <a:spLocks noGrp="1"/>
          </p:cNvSpPr>
          <p:nvPr>
            <p:ph type="body" sz="quarter" idx="12"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spTree>
    <p:extLst>
      <p:ext uri="{BB962C8B-B14F-4D97-AF65-F5344CB8AC3E}">
        <p14:creationId xmlns:p14="http://schemas.microsoft.com/office/powerpoint/2010/main" val="203204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d'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DA024-CC5C-49D4-9EDE-B13C9CE4F869}"/>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76952101-6F0D-4470-B900-D7C009A8362C}"/>
              </a:ext>
            </a:extLst>
          </p:cNvPr>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5" name="Espace réservé pour une image  4">
            <a:extLst>
              <a:ext uri="{FF2B5EF4-FFF2-40B4-BE49-F238E27FC236}">
                <a16:creationId xmlns:a16="http://schemas.microsoft.com/office/drawing/2014/main" id="{60769C5C-EDFB-44C6-A754-7FD9C1B5A1AC}"/>
              </a:ext>
            </a:extLst>
          </p:cNvPr>
          <p:cNvSpPr>
            <a:spLocks noGrp="1"/>
          </p:cNvSpPr>
          <p:nvPr>
            <p:ph type="pic" sz="quarter" idx="11"/>
          </p:nvPr>
        </p:nvSpPr>
        <p:spPr>
          <a:xfrm>
            <a:off x="4530989" y="1358085"/>
            <a:ext cx="1447800" cy="1874064"/>
          </a:xfrm>
        </p:spPr>
        <p:txBody>
          <a:bodyPr/>
          <a:lstStyle/>
          <a:p>
            <a:r>
              <a:rPr lang="fr-FR"/>
              <a:t>Cliquez sur l'icône pour ajouter une image</a:t>
            </a:r>
          </a:p>
        </p:txBody>
      </p:sp>
      <p:sp>
        <p:nvSpPr>
          <p:cNvPr id="6" name="Espace réservé pour une image  4">
            <a:extLst>
              <a:ext uri="{FF2B5EF4-FFF2-40B4-BE49-F238E27FC236}">
                <a16:creationId xmlns:a16="http://schemas.microsoft.com/office/drawing/2014/main" id="{CE83B8F1-3CFD-4C6F-B77B-684EE09D6FEC}"/>
              </a:ext>
            </a:extLst>
          </p:cNvPr>
          <p:cNvSpPr>
            <a:spLocks noGrp="1"/>
          </p:cNvSpPr>
          <p:nvPr>
            <p:ph type="pic" sz="quarter" idx="12"/>
          </p:nvPr>
        </p:nvSpPr>
        <p:spPr>
          <a:xfrm>
            <a:off x="6191595" y="1358085"/>
            <a:ext cx="1447800" cy="1874064"/>
          </a:xfrm>
        </p:spPr>
        <p:txBody>
          <a:bodyPr/>
          <a:lstStyle/>
          <a:p>
            <a:r>
              <a:rPr lang="fr-FR"/>
              <a:t>Cliquez sur l'icône pour ajouter une image</a:t>
            </a:r>
          </a:p>
        </p:txBody>
      </p:sp>
      <p:sp>
        <p:nvSpPr>
          <p:cNvPr id="8" name="Espace réservé du texte 7">
            <a:extLst>
              <a:ext uri="{FF2B5EF4-FFF2-40B4-BE49-F238E27FC236}">
                <a16:creationId xmlns:a16="http://schemas.microsoft.com/office/drawing/2014/main" id="{81F07BDA-5AB0-410C-A329-8C06350E1EDE}"/>
              </a:ext>
            </a:extLst>
          </p:cNvPr>
          <p:cNvSpPr>
            <a:spLocks noGrp="1"/>
          </p:cNvSpPr>
          <p:nvPr>
            <p:ph type="body" sz="quarter" idx="13"/>
          </p:nvPr>
        </p:nvSpPr>
        <p:spPr>
          <a:xfrm>
            <a:off x="1241637" y="135808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0" name="Connecteur droit 9">
            <a:extLst>
              <a:ext uri="{FF2B5EF4-FFF2-40B4-BE49-F238E27FC236}">
                <a16:creationId xmlns:a16="http://schemas.microsoft.com/office/drawing/2014/main" id="{F95E4514-E62C-42B5-BE1E-5F1CD3D2A789}"/>
              </a:ext>
            </a:extLst>
          </p:cNvPr>
          <p:cNvCxnSpPr/>
          <p:nvPr userDrawn="1"/>
        </p:nvCxnSpPr>
        <p:spPr>
          <a:xfrm flipH="1">
            <a:off x="1219203" y="233280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1" name="Espace réservé du texte 7">
            <a:extLst>
              <a:ext uri="{FF2B5EF4-FFF2-40B4-BE49-F238E27FC236}">
                <a16:creationId xmlns:a16="http://schemas.microsoft.com/office/drawing/2014/main" id="{5C946E34-2083-434D-8404-8F5AEE71F02C}"/>
              </a:ext>
            </a:extLst>
          </p:cNvPr>
          <p:cNvSpPr>
            <a:spLocks noGrp="1"/>
          </p:cNvSpPr>
          <p:nvPr>
            <p:ph type="body" sz="quarter" idx="14"/>
          </p:nvPr>
        </p:nvSpPr>
        <p:spPr>
          <a:xfrm>
            <a:off x="7765237" y="135808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2" name="Connecteur droit 11">
            <a:extLst>
              <a:ext uri="{FF2B5EF4-FFF2-40B4-BE49-F238E27FC236}">
                <a16:creationId xmlns:a16="http://schemas.microsoft.com/office/drawing/2014/main" id="{6653795C-036F-4780-863C-5F5B75D45AC9}"/>
              </a:ext>
            </a:extLst>
          </p:cNvPr>
          <p:cNvCxnSpPr/>
          <p:nvPr userDrawn="1"/>
        </p:nvCxnSpPr>
        <p:spPr>
          <a:xfrm flipH="1">
            <a:off x="6191595" y="233280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3" name="Espace réservé pour une image  4">
            <a:extLst>
              <a:ext uri="{FF2B5EF4-FFF2-40B4-BE49-F238E27FC236}">
                <a16:creationId xmlns:a16="http://schemas.microsoft.com/office/drawing/2014/main" id="{6076C443-2E06-4281-8B05-53A67256EEBA}"/>
              </a:ext>
            </a:extLst>
          </p:cNvPr>
          <p:cNvSpPr>
            <a:spLocks noGrp="1"/>
          </p:cNvSpPr>
          <p:nvPr>
            <p:ph type="pic" sz="quarter" idx="15"/>
          </p:nvPr>
        </p:nvSpPr>
        <p:spPr>
          <a:xfrm>
            <a:off x="4530989" y="2628160"/>
            <a:ext cx="1447800" cy="1874064"/>
          </a:xfrm>
        </p:spPr>
        <p:txBody>
          <a:bodyPr/>
          <a:lstStyle/>
          <a:p>
            <a:r>
              <a:rPr lang="fr-FR"/>
              <a:t>Cliquez sur l'icône pour ajouter une image</a:t>
            </a:r>
          </a:p>
        </p:txBody>
      </p:sp>
      <p:sp>
        <p:nvSpPr>
          <p:cNvPr id="14" name="Espace réservé pour une image  4">
            <a:extLst>
              <a:ext uri="{FF2B5EF4-FFF2-40B4-BE49-F238E27FC236}">
                <a16:creationId xmlns:a16="http://schemas.microsoft.com/office/drawing/2014/main" id="{AAFC24E1-75A5-4390-A26C-B3DE9FF20EE3}"/>
              </a:ext>
            </a:extLst>
          </p:cNvPr>
          <p:cNvSpPr>
            <a:spLocks noGrp="1"/>
          </p:cNvSpPr>
          <p:nvPr>
            <p:ph type="pic" sz="quarter" idx="16"/>
          </p:nvPr>
        </p:nvSpPr>
        <p:spPr>
          <a:xfrm>
            <a:off x="6191595" y="2628160"/>
            <a:ext cx="1447800" cy="1874064"/>
          </a:xfrm>
        </p:spPr>
        <p:txBody>
          <a:bodyPr/>
          <a:lstStyle/>
          <a:p>
            <a:r>
              <a:rPr lang="fr-FR"/>
              <a:t>Cliquez sur l'icône pour ajouter une image</a:t>
            </a:r>
          </a:p>
        </p:txBody>
      </p:sp>
      <p:sp>
        <p:nvSpPr>
          <p:cNvPr id="15" name="Espace réservé du texte 7">
            <a:extLst>
              <a:ext uri="{FF2B5EF4-FFF2-40B4-BE49-F238E27FC236}">
                <a16:creationId xmlns:a16="http://schemas.microsoft.com/office/drawing/2014/main" id="{67AD350B-6F89-4863-9328-41F1D93BBC1F}"/>
              </a:ext>
            </a:extLst>
          </p:cNvPr>
          <p:cNvSpPr>
            <a:spLocks noGrp="1"/>
          </p:cNvSpPr>
          <p:nvPr>
            <p:ph type="body" sz="quarter" idx="17"/>
          </p:nvPr>
        </p:nvSpPr>
        <p:spPr>
          <a:xfrm>
            <a:off x="1241637" y="2628160"/>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6" name="Connecteur droit 15">
            <a:extLst>
              <a:ext uri="{FF2B5EF4-FFF2-40B4-BE49-F238E27FC236}">
                <a16:creationId xmlns:a16="http://schemas.microsoft.com/office/drawing/2014/main" id="{7B1C8393-42C9-4E5B-B22A-7A1C80B3392B}"/>
              </a:ext>
            </a:extLst>
          </p:cNvPr>
          <p:cNvCxnSpPr/>
          <p:nvPr userDrawn="1"/>
        </p:nvCxnSpPr>
        <p:spPr>
          <a:xfrm flipH="1">
            <a:off x="1219203" y="3602884"/>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7" name="Espace réservé du texte 7">
            <a:extLst>
              <a:ext uri="{FF2B5EF4-FFF2-40B4-BE49-F238E27FC236}">
                <a16:creationId xmlns:a16="http://schemas.microsoft.com/office/drawing/2014/main" id="{EADC8B10-F914-44B6-855C-77AEF500D416}"/>
              </a:ext>
            </a:extLst>
          </p:cNvPr>
          <p:cNvSpPr>
            <a:spLocks noGrp="1"/>
          </p:cNvSpPr>
          <p:nvPr>
            <p:ph type="body" sz="quarter" idx="18"/>
          </p:nvPr>
        </p:nvSpPr>
        <p:spPr>
          <a:xfrm>
            <a:off x="7765237" y="2634550"/>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18" name="Connecteur droit 17">
            <a:extLst>
              <a:ext uri="{FF2B5EF4-FFF2-40B4-BE49-F238E27FC236}">
                <a16:creationId xmlns:a16="http://schemas.microsoft.com/office/drawing/2014/main" id="{6674119E-EE06-45F8-B404-7D969C8F47C0}"/>
              </a:ext>
            </a:extLst>
          </p:cNvPr>
          <p:cNvCxnSpPr/>
          <p:nvPr userDrawn="1"/>
        </p:nvCxnSpPr>
        <p:spPr>
          <a:xfrm flipH="1">
            <a:off x="6191595" y="3602884"/>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19" name="Espace réservé pour une image  4">
            <a:extLst>
              <a:ext uri="{FF2B5EF4-FFF2-40B4-BE49-F238E27FC236}">
                <a16:creationId xmlns:a16="http://schemas.microsoft.com/office/drawing/2014/main" id="{2E8B88C5-9DD3-4342-8110-493B6A4046ED}"/>
              </a:ext>
            </a:extLst>
          </p:cNvPr>
          <p:cNvSpPr>
            <a:spLocks noGrp="1"/>
          </p:cNvSpPr>
          <p:nvPr>
            <p:ph type="pic" sz="quarter" idx="19"/>
          </p:nvPr>
        </p:nvSpPr>
        <p:spPr>
          <a:xfrm>
            <a:off x="4530989" y="3878368"/>
            <a:ext cx="1447800" cy="1874064"/>
          </a:xfrm>
        </p:spPr>
        <p:txBody>
          <a:bodyPr/>
          <a:lstStyle/>
          <a:p>
            <a:r>
              <a:rPr lang="fr-FR"/>
              <a:t>Cliquez sur l'icône pour ajouter une image</a:t>
            </a:r>
          </a:p>
        </p:txBody>
      </p:sp>
      <p:sp>
        <p:nvSpPr>
          <p:cNvPr id="20" name="Espace réservé pour une image  4">
            <a:extLst>
              <a:ext uri="{FF2B5EF4-FFF2-40B4-BE49-F238E27FC236}">
                <a16:creationId xmlns:a16="http://schemas.microsoft.com/office/drawing/2014/main" id="{11DFD99F-CCC2-490B-9103-83A0C7B5BF9E}"/>
              </a:ext>
            </a:extLst>
          </p:cNvPr>
          <p:cNvSpPr>
            <a:spLocks noGrp="1"/>
          </p:cNvSpPr>
          <p:nvPr>
            <p:ph type="pic" sz="quarter" idx="20"/>
          </p:nvPr>
        </p:nvSpPr>
        <p:spPr>
          <a:xfrm>
            <a:off x="6191595" y="3878368"/>
            <a:ext cx="1447800" cy="1874064"/>
          </a:xfrm>
        </p:spPr>
        <p:txBody>
          <a:bodyPr/>
          <a:lstStyle/>
          <a:p>
            <a:r>
              <a:rPr lang="fr-FR"/>
              <a:t>Cliquez sur l'icône pour ajouter une image</a:t>
            </a:r>
          </a:p>
        </p:txBody>
      </p:sp>
      <p:sp>
        <p:nvSpPr>
          <p:cNvPr id="21" name="Espace réservé du texte 7">
            <a:extLst>
              <a:ext uri="{FF2B5EF4-FFF2-40B4-BE49-F238E27FC236}">
                <a16:creationId xmlns:a16="http://schemas.microsoft.com/office/drawing/2014/main" id="{105DF51F-34C2-49EC-92D0-D81C49BE61DF}"/>
              </a:ext>
            </a:extLst>
          </p:cNvPr>
          <p:cNvSpPr>
            <a:spLocks noGrp="1"/>
          </p:cNvSpPr>
          <p:nvPr>
            <p:ph type="body" sz="quarter" idx="21"/>
          </p:nvPr>
        </p:nvSpPr>
        <p:spPr>
          <a:xfrm>
            <a:off x="1241637" y="3878368"/>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22" name="Connecteur droit 21">
            <a:extLst>
              <a:ext uri="{FF2B5EF4-FFF2-40B4-BE49-F238E27FC236}">
                <a16:creationId xmlns:a16="http://schemas.microsoft.com/office/drawing/2014/main" id="{A75A8DBD-F5B7-405E-B653-6D5F7E42EB8D}"/>
              </a:ext>
            </a:extLst>
          </p:cNvPr>
          <p:cNvCxnSpPr/>
          <p:nvPr userDrawn="1"/>
        </p:nvCxnSpPr>
        <p:spPr>
          <a:xfrm flipH="1">
            <a:off x="1219203" y="4853092"/>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23" name="Espace réservé du texte 7">
            <a:extLst>
              <a:ext uri="{FF2B5EF4-FFF2-40B4-BE49-F238E27FC236}">
                <a16:creationId xmlns:a16="http://schemas.microsoft.com/office/drawing/2014/main" id="{A402FF8C-DB59-4608-B517-7FD56431411A}"/>
              </a:ext>
            </a:extLst>
          </p:cNvPr>
          <p:cNvSpPr>
            <a:spLocks noGrp="1"/>
          </p:cNvSpPr>
          <p:nvPr>
            <p:ph type="body" sz="quarter" idx="22"/>
          </p:nvPr>
        </p:nvSpPr>
        <p:spPr>
          <a:xfrm>
            <a:off x="7765236" y="3866242"/>
            <a:ext cx="3145368"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24" name="Connecteur droit 23">
            <a:extLst>
              <a:ext uri="{FF2B5EF4-FFF2-40B4-BE49-F238E27FC236}">
                <a16:creationId xmlns:a16="http://schemas.microsoft.com/office/drawing/2014/main" id="{7D552D8A-671C-4599-8FC0-D56624B966E2}"/>
              </a:ext>
            </a:extLst>
          </p:cNvPr>
          <p:cNvCxnSpPr/>
          <p:nvPr userDrawn="1"/>
        </p:nvCxnSpPr>
        <p:spPr>
          <a:xfrm flipH="1">
            <a:off x="6191595" y="4853092"/>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25" name="Espace réservé pour une image  4">
            <a:extLst>
              <a:ext uri="{FF2B5EF4-FFF2-40B4-BE49-F238E27FC236}">
                <a16:creationId xmlns:a16="http://schemas.microsoft.com/office/drawing/2014/main" id="{979E6621-7EBD-4E8A-9D3F-98667422C622}"/>
              </a:ext>
            </a:extLst>
          </p:cNvPr>
          <p:cNvSpPr>
            <a:spLocks noGrp="1"/>
          </p:cNvSpPr>
          <p:nvPr>
            <p:ph type="pic" sz="quarter" idx="23"/>
          </p:nvPr>
        </p:nvSpPr>
        <p:spPr>
          <a:xfrm>
            <a:off x="4530989" y="5128575"/>
            <a:ext cx="1447800" cy="1874064"/>
          </a:xfrm>
        </p:spPr>
        <p:txBody>
          <a:bodyPr/>
          <a:lstStyle/>
          <a:p>
            <a:r>
              <a:rPr lang="fr-FR"/>
              <a:t>Cliquez sur l'icône pour ajouter une image</a:t>
            </a:r>
          </a:p>
        </p:txBody>
      </p:sp>
      <p:sp>
        <p:nvSpPr>
          <p:cNvPr id="26" name="Espace réservé pour une image  4">
            <a:extLst>
              <a:ext uri="{FF2B5EF4-FFF2-40B4-BE49-F238E27FC236}">
                <a16:creationId xmlns:a16="http://schemas.microsoft.com/office/drawing/2014/main" id="{4EB9FABD-311A-46B5-803C-4468714878B6}"/>
              </a:ext>
            </a:extLst>
          </p:cNvPr>
          <p:cNvSpPr>
            <a:spLocks noGrp="1"/>
          </p:cNvSpPr>
          <p:nvPr>
            <p:ph type="pic" sz="quarter" idx="24"/>
          </p:nvPr>
        </p:nvSpPr>
        <p:spPr>
          <a:xfrm>
            <a:off x="6191595" y="5128575"/>
            <a:ext cx="1447800" cy="1874064"/>
          </a:xfrm>
        </p:spPr>
        <p:txBody>
          <a:bodyPr/>
          <a:lstStyle/>
          <a:p>
            <a:r>
              <a:rPr lang="fr-FR"/>
              <a:t>Cliquez sur l'icône pour ajouter une image</a:t>
            </a:r>
          </a:p>
        </p:txBody>
      </p:sp>
      <p:sp>
        <p:nvSpPr>
          <p:cNvPr id="27" name="Espace réservé du texte 7">
            <a:extLst>
              <a:ext uri="{FF2B5EF4-FFF2-40B4-BE49-F238E27FC236}">
                <a16:creationId xmlns:a16="http://schemas.microsoft.com/office/drawing/2014/main" id="{B039882E-C7D2-4A10-8D17-525FEF966617}"/>
              </a:ext>
            </a:extLst>
          </p:cNvPr>
          <p:cNvSpPr>
            <a:spLocks noGrp="1"/>
          </p:cNvSpPr>
          <p:nvPr>
            <p:ph type="body" sz="quarter" idx="25"/>
          </p:nvPr>
        </p:nvSpPr>
        <p:spPr>
          <a:xfrm>
            <a:off x="1241637" y="512857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28" name="Connecteur droit 27">
            <a:extLst>
              <a:ext uri="{FF2B5EF4-FFF2-40B4-BE49-F238E27FC236}">
                <a16:creationId xmlns:a16="http://schemas.microsoft.com/office/drawing/2014/main" id="{40312D7E-F5FE-4ADB-8526-4D9ED88C5C15}"/>
              </a:ext>
            </a:extLst>
          </p:cNvPr>
          <p:cNvCxnSpPr/>
          <p:nvPr userDrawn="1"/>
        </p:nvCxnSpPr>
        <p:spPr>
          <a:xfrm flipH="1">
            <a:off x="1219203" y="610329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
        <p:nvSpPr>
          <p:cNvPr id="29" name="Espace réservé du texte 7">
            <a:extLst>
              <a:ext uri="{FF2B5EF4-FFF2-40B4-BE49-F238E27FC236}">
                <a16:creationId xmlns:a16="http://schemas.microsoft.com/office/drawing/2014/main" id="{6AD72B51-7D15-4502-B762-932C85FC8940}"/>
              </a:ext>
            </a:extLst>
          </p:cNvPr>
          <p:cNvSpPr>
            <a:spLocks noGrp="1"/>
          </p:cNvSpPr>
          <p:nvPr>
            <p:ph type="body" sz="quarter" idx="26"/>
          </p:nvPr>
        </p:nvSpPr>
        <p:spPr>
          <a:xfrm>
            <a:off x="7765237" y="5128575"/>
            <a:ext cx="3145367" cy="747089"/>
          </a:xfrm>
        </p:spPr>
        <p:txBody>
          <a:bodyPr/>
          <a:lstStyle>
            <a:lvl1pPr>
              <a:defRPr sz="1400"/>
            </a:lvl1pPr>
            <a:lvl2pPr>
              <a:defRPr sz="1200"/>
            </a:lvl2pPr>
            <a:lvl5pPr marL="1915851" indent="0">
              <a:buNone/>
              <a:defRPr/>
            </a:lvl5pPr>
          </a:lstStyle>
          <a:p>
            <a:pPr lvl="0"/>
            <a:r>
              <a:rPr lang="fr-FR"/>
              <a:t>Modifier les styles du texte du masque</a:t>
            </a:r>
          </a:p>
          <a:p>
            <a:pPr lvl="1"/>
            <a:r>
              <a:rPr lang="fr-FR"/>
              <a:t>Deuxième niveau</a:t>
            </a:r>
          </a:p>
        </p:txBody>
      </p:sp>
      <p:cxnSp>
        <p:nvCxnSpPr>
          <p:cNvPr id="30" name="Connecteur droit 29">
            <a:extLst>
              <a:ext uri="{FF2B5EF4-FFF2-40B4-BE49-F238E27FC236}">
                <a16:creationId xmlns:a16="http://schemas.microsoft.com/office/drawing/2014/main" id="{13D9F259-C0D9-40E4-B155-CD1D47C48F43}"/>
              </a:ext>
            </a:extLst>
          </p:cNvPr>
          <p:cNvCxnSpPr/>
          <p:nvPr userDrawn="1"/>
        </p:nvCxnSpPr>
        <p:spPr>
          <a:xfrm flipH="1">
            <a:off x="6191595" y="6103299"/>
            <a:ext cx="4759587" cy="0"/>
          </a:xfrm>
          <a:prstGeom prst="line">
            <a:avLst/>
          </a:prstGeom>
          <a:ln w="19050">
            <a:solidFill>
              <a:srgbClr val="54823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9075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merciement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9" name="Titre 1"/>
          <p:cNvSpPr>
            <a:spLocks noGrp="1"/>
          </p:cNvSpPr>
          <p:nvPr>
            <p:ph type="title" hasCustomPrompt="1"/>
          </p:nvPr>
        </p:nvSpPr>
        <p:spPr>
          <a:xfrm>
            <a:off x="4359965" y="2277417"/>
            <a:ext cx="6354635" cy="624772"/>
          </a:xfrm>
          <a:prstGeom prst="rect">
            <a:avLst/>
          </a:prstGeom>
        </p:spPr>
        <p:txBody>
          <a:bodyPr wrap="square">
            <a:spAutoFit/>
          </a:bodyPr>
          <a:lstStyle>
            <a:lvl1pPr marL="0" marR="0" indent="0" algn="l" defTabSz="957925" rtl="0" eaLnBrk="1" fontAlgn="auto" latinLnBrk="0" hangingPunct="1">
              <a:lnSpc>
                <a:spcPct val="100000"/>
              </a:lnSpc>
              <a:spcBef>
                <a:spcPct val="0"/>
              </a:spcBef>
              <a:spcAft>
                <a:spcPts val="0"/>
              </a:spcAft>
              <a:buClrTx/>
              <a:buSzTx/>
              <a:buFontTx/>
              <a:buNone/>
              <a:tabLst/>
              <a:defRPr lang="fr-FR" sz="3400" kern="1200" dirty="0" smtClean="0">
                <a:solidFill>
                  <a:schemeClr val="bg1"/>
                </a:solidFill>
                <a:latin typeface="Calibri"/>
                <a:ea typeface="+mn-ea"/>
                <a:cs typeface="Calibri"/>
              </a:defRPr>
            </a:lvl1pPr>
          </a:lstStyle>
          <a:p>
            <a:r>
              <a:rPr lang="fr-FR" noProof="0" dirty="0"/>
              <a:t>Merci de votre attention</a:t>
            </a:r>
          </a:p>
        </p:txBody>
      </p:sp>
      <p:sp>
        <p:nvSpPr>
          <p:cNvPr id="10" name="Espace réservé du texte 18"/>
          <p:cNvSpPr>
            <a:spLocks noGrp="1"/>
          </p:cNvSpPr>
          <p:nvPr>
            <p:ph type="body" sz="quarter" idx="10" hasCustomPrompt="1"/>
          </p:nvPr>
        </p:nvSpPr>
        <p:spPr>
          <a:xfrm>
            <a:off x="1322359" y="4403564"/>
            <a:ext cx="9130864" cy="267471"/>
          </a:xfrm>
        </p:spPr>
        <p:txBody>
          <a:bodyPr>
            <a:spAutoFit/>
          </a:bodyPr>
          <a:lstStyle>
            <a:lvl1pPr marL="0" indent="0">
              <a:buFontTx/>
              <a:buNone/>
              <a:defRPr sz="1100" baseline="0">
                <a:solidFill>
                  <a:schemeClr val="tx1">
                    <a:lumMod val="75000"/>
                    <a:lumOff val="25000"/>
                  </a:schemeClr>
                </a:solidFill>
              </a:defRPr>
            </a:lvl1pPr>
          </a:lstStyle>
          <a:p>
            <a:r>
              <a:rPr lang="fr-FR" sz="1000" b="1" noProof="0" dirty="0">
                <a:solidFill>
                  <a:schemeClr val="tx1"/>
                </a:solidFill>
                <a:latin typeface="Calibri"/>
                <a:cs typeface="Calibri"/>
              </a:rPr>
              <a:t>Crédits photos </a:t>
            </a:r>
            <a:r>
              <a:rPr lang="fr-FR" sz="1000" noProof="0" dirty="0">
                <a:solidFill>
                  <a:schemeClr val="tx1"/>
                </a:solidFill>
                <a:latin typeface="Calibri"/>
                <a:cs typeface="Calibri"/>
              </a:rPr>
              <a:t>:</a:t>
            </a:r>
          </a:p>
        </p:txBody>
      </p:sp>
      <p:sp>
        <p:nvSpPr>
          <p:cNvPr id="11" name="Espace réservé du texte 20"/>
          <p:cNvSpPr>
            <a:spLocks noGrp="1"/>
          </p:cNvSpPr>
          <p:nvPr>
            <p:ph type="body" sz="quarter" idx="12" hasCustomPrompt="1"/>
          </p:nvPr>
        </p:nvSpPr>
        <p:spPr>
          <a:xfrm>
            <a:off x="4359965" y="3140287"/>
            <a:ext cx="6285653" cy="405970"/>
          </a:xfrm>
        </p:spPr>
        <p:txBody>
          <a:bodyPr>
            <a:spAutoFit/>
          </a:bodyPr>
          <a:lstStyle>
            <a:lvl1pPr marL="0" indent="0">
              <a:buFontTx/>
              <a:buNone/>
              <a:defRPr lang="fr-FR" sz="2000" kern="1200" smtClean="0">
                <a:solidFill>
                  <a:schemeClr val="bg1"/>
                </a:solidFill>
                <a:latin typeface="Calibri"/>
                <a:cs typeface="Calibri"/>
              </a:defRPr>
            </a:lvl1pPr>
          </a:lstStyle>
          <a:p>
            <a:pPr lvl="0"/>
            <a:r>
              <a:rPr lang="fr-FR" sz="2000" kern="1200" noProof="0" dirty="0">
                <a:solidFill>
                  <a:schemeClr val="bg1"/>
                </a:solidFill>
                <a:latin typeface="Calibri"/>
                <a:ea typeface="+mn-ea"/>
                <a:cs typeface="Calibri"/>
              </a:rPr>
              <a:t>Mise à jour 20 mai 2019</a:t>
            </a:r>
            <a:endParaRPr lang="fr-FR" noProof="0" dirty="0"/>
          </a:p>
        </p:txBody>
      </p:sp>
      <p:sp>
        <p:nvSpPr>
          <p:cNvPr id="12"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4" name="Espace réservé du texte 12"/>
          <p:cNvSpPr>
            <a:spLocks noGrp="1"/>
          </p:cNvSpPr>
          <p:nvPr>
            <p:ph type="body" sz="quarter" idx="13" hasCustomPrompt="1"/>
          </p:nvPr>
        </p:nvSpPr>
        <p:spPr>
          <a:xfrm>
            <a:off x="4339916" y="3564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spTree>
    <p:extLst>
      <p:ext uri="{BB962C8B-B14F-4D97-AF65-F5344CB8AC3E}">
        <p14:creationId xmlns:p14="http://schemas.microsoft.com/office/powerpoint/2010/main" val="280667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0480"/>
            <a:ext cx="12192000" cy="5998464"/>
          </a:xfrm>
          <a:prstGeom prst="rect">
            <a:avLst/>
          </a:prstGeom>
        </p:spPr>
      </p:pic>
      <p:sp>
        <p:nvSpPr>
          <p:cNvPr id="16"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Annexes</a:t>
            </a:r>
          </a:p>
        </p:txBody>
      </p:sp>
      <p:sp>
        <p:nvSpPr>
          <p:cNvPr id="19"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20" name="Espace réservé du texte 12"/>
          <p:cNvSpPr>
            <a:spLocks noGrp="1"/>
          </p:cNvSpPr>
          <p:nvPr>
            <p:ph type="body" sz="quarter" idx="11"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r>
              <a:rPr lang="fr-FR" noProof="0" dirty="0"/>
              <a:t>13 mai 2019</a:t>
            </a:r>
          </a:p>
        </p:txBody>
      </p:sp>
    </p:spTree>
    <p:extLst>
      <p:ext uri="{BB962C8B-B14F-4D97-AF65-F5344CB8AC3E}">
        <p14:creationId xmlns:p14="http://schemas.microsoft.com/office/powerpoint/2010/main" val="1846222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42326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8001" y="1256885"/>
            <a:ext cx="10896619" cy="4968552"/>
          </a:xfrm>
          <a:prstGeom prst="rect">
            <a:avLst/>
          </a:prstGeom>
        </p:spPr>
        <p:txBody>
          <a:bodyPr/>
          <a:lstStyle>
            <a:lvl1pPr>
              <a:spcAft>
                <a:spcPts val="600"/>
              </a:spcAft>
              <a:defRPr cap="none" baseline="0">
                <a:latin typeface="Verdana" pitchFamily="34" charset="0"/>
                <a:ea typeface="Verdana" pitchFamily="34" charset="0"/>
                <a:cs typeface="Verdana" pitchFamily="34" charset="0"/>
              </a:defRPr>
            </a:lvl1pPr>
            <a:lvl2pPr marL="270000" indent="-270000">
              <a:lnSpc>
                <a:spcPct val="100000"/>
              </a:lnSpc>
              <a:spcAft>
                <a:spcPts val="400"/>
              </a:spcAft>
              <a:buSzPct val="60000"/>
              <a:defRPr sz="1800">
                <a:latin typeface="Verdana" pitchFamily="34" charset="0"/>
                <a:ea typeface="Verdana" pitchFamily="34" charset="0"/>
                <a:cs typeface="Verdana" pitchFamily="34" charset="0"/>
              </a:defRPr>
            </a:lvl2pPr>
            <a:lvl3pPr marL="360000">
              <a:lnSpc>
                <a:spcPct val="100000"/>
              </a:lnSpc>
              <a:defRPr>
                <a:latin typeface="Verdana" pitchFamily="34" charset="0"/>
                <a:ea typeface="Verdana" pitchFamily="34" charset="0"/>
                <a:cs typeface="Verdana" pitchFamily="34" charset="0"/>
              </a:defRPr>
            </a:lvl3pPr>
            <a:lvl4pPr marL="628650" indent="-276225">
              <a:lnSpc>
                <a:spcPct val="100000"/>
              </a:lnSpc>
              <a:spcBef>
                <a:spcPts val="200"/>
              </a:spcBef>
              <a:spcAft>
                <a:spcPts val="400"/>
              </a:spcAft>
              <a:buSzPct val="30000"/>
              <a:defRPr sz="1400">
                <a:latin typeface="Verdana" pitchFamily="34" charset="0"/>
                <a:ea typeface="Verdana" pitchFamily="34" charset="0"/>
                <a:cs typeface="Verdana" pitchFamily="34" charset="0"/>
              </a:defRPr>
            </a:lvl4pPr>
            <a:lvl5pPr marL="630000" indent="0">
              <a:lnSpc>
                <a:spcPct val="100000"/>
              </a:lnSpc>
              <a:defRPr sz="1200">
                <a:latin typeface="Verdana" pitchFamily="34" charset="0"/>
                <a:ea typeface="Verdana" pitchFamily="34" charset="0"/>
                <a:cs typeface="Verdana" pitchFamily="34" charset="0"/>
              </a:defRPr>
            </a:lvl5pPr>
            <a:lvl6pPr marL="809625" indent="-180975">
              <a:spcBef>
                <a:spcPts val="0"/>
              </a:spcBef>
              <a:defRPr sz="1200" baseline="0"/>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6" name="Espace réservé du titre 1"/>
          <p:cNvSpPr>
            <a:spLocks noGrp="1"/>
          </p:cNvSpPr>
          <p:nvPr>
            <p:ph type="title"/>
          </p:nvPr>
        </p:nvSpPr>
        <p:spPr>
          <a:xfrm>
            <a:off x="1842805" y="52752"/>
            <a:ext cx="9053728" cy="908720"/>
          </a:xfrm>
          <a:prstGeom prst="rect">
            <a:avLst/>
          </a:prstGeom>
        </p:spPr>
        <p:txBody>
          <a:bodyPr vert="horz" lIns="0" tIns="0" rIns="0" bIns="0" rtlCol="0" anchor="ctr" anchorCtr="0">
            <a:noAutofit/>
          </a:bodyPr>
          <a:lstStyle>
            <a:lvl1pPr>
              <a:defRPr sz="2400" cap="small" baseline="0"/>
            </a:lvl1pPr>
          </a:lstStyle>
          <a:p>
            <a:r>
              <a:rPr lang="fr-FR" dirty="0"/>
              <a:t>Cliquez pour modifier le style du titre</a:t>
            </a:r>
          </a:p>
        </p:txBody>
      </p:sp>
      <p:sp>
        <p:nvSpPr>
          <p:cNvPr id="30" name="Espace réservé du pied de page 4"/>
          <p:cNvSpPr>
            <a:spLocks noGrp="1"/>
          </p:cNvSpPr>
          <p:nvPr>
            <p:ph type="ftr" sz="quarter" idx="3"/>
          </p:nvPr>
        </p:nvSpPr>
        <p:spPr>
          <a:xfrm>
            <a:off x="768003" y="6465733"/>
            <a:ext cx="3465333" cy="324000"/>
          </a:xfrm>
          <a:prstGeom prst="rect">
            <a:avLst/>
          </a:prstGeom>
        </p:spPr>
        <p:txBody>
          <a:bodyPr vert="horz" lIns="0" tIns="0" rIns="0" bIns="0" rtlCol="0" anchor="ctr"/>
          <a:lstStyle>
            <a:lvl1pPr algn="l">
              <a:defRPr sz="1000">
                <a:solidFill>
                  <a:srgbClr val="666666"/>
                </a:solidFill>
              </a:defRPr>
            </a:lvl1pPr>
          </a:lstStyle>
          <a:p>
            <a:endParaRPr lang="fr-FR" dirty="0">
              <a:solidFill>
                <a:srgbClr val="FF0000"/>
              </a:solidFill>
            </a:endParaRPr>
          </a:p>
        </p:txBody>
      </p:sp>
      <p:sp>
        <p:nvSpPr>
          <p:cNvPr id="32" name="Espace réservé de la date 6"/>
          <p:cNvSpPr>
            <a:spLocks noGrp="1"/>
          </p:cNvSpPr>
          <p:nvPr>
            <p:ph type="dt" sz="half" idx="2"/>
          </p:nvPr>
        </p:nvSpPr>
        <p:spPr>
          <a:xfrm>
            <a:off x="4482717" y="6063437"/>
            <a:ext cx="5508976" cy="324000"/>
          </a:xfrm>
          <a:prstGeom prst="rect">
            <a:avLst/>
          </a:prstGeom>
        </p:spPr>
        <p:txBody>
          <a:bodyPr vert="horz" lIns="0" tIns="0" rIns="0" bIns="0" rtlCol="0" anchor="ctr"/>
          <a:lstStyle>
            <a:lvl1pPr algn="ctr">
              <a:defRPr sz="1000" b="0">
                <a:solidFill>
                  <a:srgbClr val="666666"/>
                </a:solidFill>
              </a:defRPr>
            </a:lvl1pPr>
          </a:lstStyle>
          <a:p>
            <a:endParaRPr lang="fr-FR" dirty="0"/>
          </a:p>
        </p:txBody>
      </p:sp>
      <p:sp>
        <p:nvSpPr>
          <p:cNvPr id="7"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96793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2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Réunion programme">
    <p:spTree>
      <p:nvGrpSpPr>
        <p:cNvPr id="1" name=""/>
        <p:cNvGrpSpPr/>
        <p:nvPr/>
      </p:nvGrpSpPr>
      <p:grpSpPr>
        <a:xfrm>
          <a:off x="0" y="0"/>
          <a:ext cx="0" cy="0"/>
          <a:chOff x="0" y="0"/>
          <a:chExt cx="0" cy="0"/>
        </a:xfrm>
      </p:grpSpPr>
      <p:sp>
        <p:nvSpPr>
          <p:cNvPr id="11" name="Espace réservé du titre 1"/>
          <p:cNvSpPr>
            <a:spLocks noGrp="1"/>
          </p:cNvSpPr>
          <p:nvPr>
            <p:ph type="title"/>
          </p:nvPr>
        </p:nvSpPr>
        <p:spPr bwMode="gray">
          <a:xfrm>
            <a:off x="2927649" y="52752"/>
            <a:ext cx="8736969" cy="908720"/>
          </a:xfrm>
          <a:prstGeom prst="rect">
            <a:avLst/>
          </a:prstGeom>
        </p:spPr>
        <p:txBody>
          <a:bodyPr vert="horz" lIns="0" tIns="0" rIns="0" bIns="0" rtlCol="0" anchor="ctr" anchorCtr="0">
            <a:noAutofit/>
          </a:bodyPr>
          <a:lstStyle/>
          <a:p>
            <a:r>
              <a:rPr lang="fr-FR" dirty="0"/>
              <a:t>Cliquez pour modifier le style du titre</a:t>
            </a:r>
          </a:p>
        </p:txBody>
      </p:sp>
      <p:sp>
        <p:nvSpPr>
          <p:cNvPr id="3"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1378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88263"/>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207492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pied de page 2"/>
          <p:cNvSpPr>
            <a:spLocks noGrp="1"/>
          </p:cNvSpPr>
          <p:nvPr>
            <p:ph type="ftr" sz="quarter" idx="10"/>
          </p:nvPr>
        </p:nvSpPr>
        <p:spPr/>
        <p:txBody>
          <a:bodyPr/>
          <a:lstStyle/>
          <a:p>
            <a:r>
              <a:rPr lang="fr-FR"/>
              <a:t>28 January 2021</a:t>
            </a:r>
            <a:endParaRPr lang="fr-FR" dirty="0"/>
          </a:p>
        </p:txBody>
      </p:sp>
      <p:sp>
        <p:nvSpPr>
          <p:cNvPr id="4" name="Espace réservé du numéro de diapositive 1"/>
          <p:cNvSpPr>
            <a:spLocks noGrp="1"/>
          </p:cNvSpPr>
          <p:nvPr>
            <p:ph type="sldNum" sz="quarter" idx="11"/>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37125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a:xfrm>
            <a:off x="1117604" y="1293436"/>
            <a:ext cx="14020800" cy="2687620"/>
          </a:xfrm>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a:p>
            <a:pPr lvl="5"/>
            <a:r>
              <a:rPr lang="en-GB" noProof="0" dirty="0" err="1"/>
              <a:t>Sechste</a:t>
            </a:r>
            <a:r>
              <a:rPr lang="en-GB" noProof="0" dirty="0"/>
              <a:t> </a:t>
            </a:r>
            <a:r>
              <a:rPr lang="en-GB" noProof="0" dirty="0" err="1"/>
              <a:t>Ebene</a:t>
            </a:r>
            <a:endParaRPr lang="en-GB" noProof="0" dirty="0"/>
          </a:p>
          <a:p>
            <a:pPr lvl="6"/>
            <a:r>
              <a:rPr lang="en-GB" noProof="0" dirty="0" err="1"/>
              <a:t>Siebte</a:t>
            </a:r>
            <a:r>
              <a:rPr lang="en-GB" noProof="0" dirty="0"/>
              <a:t> </a:t>
            </a:r>
            <a:r>
              <a:rPr lang="en-GB" noProof="0" dirty="0" err="1"/>
              <a:t>Ebene</a:t>
            </a:r>
            <a:endParaRPr lang="en-GB" noProof="0" dirty="0"/>
          </a:p>
          <a:p>
            <a:pPr lvl="7"/>
            <a:r>
              <a:rPr lang="en-GB" noProof="0" dirty="0" err="1"/>
              <a:t>Achte</a:t>
            </a:r>
            <a:r>
              <a:rPr lang="en-GB" noProof="0" dirty="0"/>
              <a:t> </a:t>
            </a:r>
            <a:r>
              <a:rPr lang="en-GB" noProof="0" dirty="0" err="1"/>
              <a:t>Ebene</a:t>
            </a:r>
            <a:endParaRPr lang="en-GB" noProof="0" dirty="0"/>
          </a:p>
          <a:p>
            <a:pPr lvl="8"/>
            <a:r>
              <a:rPr lang="en-GB" noProof="0" dirty="0" err="1"/>
              <a:t>Neunte</a:t>
            </a:r>
            <a:r>
              <a:rPr lang="en-GB" noProof="0" dirty="0"/>
              <a:t> </a:t>
            </a:r>
            <a:r>
              <a:rPr lang="en-GB" noProof="0" dirty="0" err="1"/>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‹N°›</a:t>
            </a:fld>
            <a:endParaRPr lang="de-DE" dirty="0"/>
          </a:p>
        </p:txBody>
      </p:sp>
    </p:spTree>
    <p:extLst>
      <p:ext uri="{BB962C8B-B14F-4D97-AF65-F5344CB8AC3E}">
        <p14:creationId xmlns:p14="http://schemas.microsoft.com/office/powerpoint/2010/main" val="23646853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spTree>
    <p:extLst>
      <p:ext uri="{BB962C8B-B14F-4D97-AF65-F5344CB8AC3E}">
        <p14:creationId xmlns:p14="http://schemas.microsoft.com/office/powerpoint/2010/main" val="304866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3"/>
            <a:ext cx="10376440" cy="452137"/>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76912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72678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éfaut avec 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12855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0520F-F2B4-4144-B2A0-D31492DE5858}"/>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990C283F-3F6C-463B-B6FF-C5A1120E751C}"/>
              </a:ext>
            </a:extLst>
          </p:cNvPr>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16" name="Image 15">
            <a:extLst>
              <a:ext uri="{FF2B5EF4-FFF2-40B4-BE49-F238E27FC236}">
                <a16:creationId xmlns:a16="http://schemas.microsoft.com/office/drawing/2014/main" id="{EA0235D1-1CA4-4813-8F9E-8EA6F5F924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27" name="Titre 4">
            <a:extLst>
              <a:ext uri="{FF2B5EF4-FFF2-40B4-BE49-F238E27FC236}">
                <a16:creationId xmlns:a16="http://schemas.microsoft.com/office/drawing/2014/main" id="{9EB6429C-6B7C-4EE1-B9DC-E41E0338FCE4}"/>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29" name="Espace réservé pour une image  28">
            <a:extLst>
              <a:ext uri="{FF2B5EF4-FFF2-40B4-BE49-F238E27FC236}">
                <a16:creationId xmlns:a16="http://schemas.microsoft.com/office/drawing/2014/main" id="{00B39465-DFB6-4F0B-AD93-34B67A43F556}"/>
              </a:ext>
            </a:extLst>
          </p:cNvPr>
          <p:cNvSpPr>
            <a:spLocks noGrp="1" noChangeAspect="1"/>
          </p:cNvSpPr>
          <p:nvPr>
            <p:ph type="pic" sz="quarter" idx="11"/>
          </p:nvPr>
        </p:nvSpPr>
        <p:spPr>
          <a:xfrm>
            <a:off x="175259" y="1835213"/>
            <a:ext cx="2029261" cy="1126167"/>
          </a:xfrm>
        </p:spPr>
        <p:txBody>
          <a:bodyPr/>
          <a:lstStyle/>
          <a:p>
            <a:r>
              <a:rPr lang="fr-FR"/>
              <a:t>Cliquez sur l'icône pour ajouter une image</a:t>
            </a:r>
            <a:endParaRPr lang="fr-FR" dirty="0"/>
          </a:p>
        </p:txBody>
      </p:sp>
      <p:sp>
        <p:nvSpPr>
          <p:cNvPr id="31" name="Espace réservé pour une image  30">
            <a:extLst>
              <a:ext uri="{FF2B5EF4-FFF2-40B4-BE49-F238E27FC236}">
                <a16:creationId xmlns:a16="http://schemas.microsoft.com/office/drawing/2014/main" id="{05215E8A-C584-469C-8777-F84DF88AD457}"/>
              </a:ext>
            </a:extLst>
          </p:cNvPr>
          <p:cNvSpPr>
            <a:spLocks noGrp="1" noChangeAspect="1"/>
          </p:cNvSpPr>
          <p:nvPr>
            <p:ph type="pic" sz="quarter" idx="12"/>
          </p:nvPr>
        </p:nvSpPr>
        <p:spPr>
          <a:xfrm>
            <a:off x="2336050" y="1835213"/>
            <a:ext cx="1971551" cy="1126167"/>
          </a:xfrm>
        </p:spPr>
        <p:txBody>
          <a:bodyPr/>
          <a:lstStyle/>
          <a:p>
            <a:r>
              <a:rPr lang="fr-FR"/>
              <a:t>Cliquez sur l'icône pour ajouter une image</a:t>
            </a:r>
            <a:endParaRPr lang="fr-FR" dirty="0"/>
          </a:p>
        </p:txBody>
      </p:sp>
      <p:sp>
        <p:nvSpPr>
          <p:cNvPr id="33" name="Espace réservé pour une image  32">
            <a:extLst>
              <a:ext uri="{FF2B5EF4-FFF2-40B4-BE49-F238E27FC236}">
                <a16:creationId xmlns:a16="http://schemas.microsoft.com/office/drawing/2014/main" id="{F295F236-0258-44BD-A085-BC26E990060E}"/>
              </a:ext>
            </a:extLst>
          </p:cNvPr>
          <p:cNvSpPr>
            <a:spLocks noGrp="1" noChangeAspect="1"/>
          </p:cNvSpPr>
          <p:nvPr>
            <p:ph type="pic" sz="quarter" idx="13"/>
          </p:nvPr>
        </p:nvSpPr>
        <p:spPr>
          <a:xfrm>
            <a:off x="4446232" y="1835151"/>
            <a:ext cx="1571453" cy="1375466"/>
          </a:xfrm>
        </p:spPr>
        <p:txBody>
          <a:bodyPr/>
          <a:lstStyle/>
          <a:p>
            <a:r>
              <a:rPr lang="fr-FR"/>
              <a:t>Cliquez sur l'icône pour ajouter une image</a:t>
            </a:r>
          </a:p>
        </p:txBody>
      </p:sp>
      <p:sp>
        <p:nvSpPr>
          <p:cNvPr id="35" name="Espace réservé pour une image  34">
            <a:extLst>
              <a:ext uri="{FF2B5EF4-FFF2-40B4-BE49-F238E27FC236}">
                <a16:creationId xmlns:a16="http://schemas.microsoft.com/office/drawing/2014/main" id="{10F23775-F583-446B-ADBA-A32E31D6D2FB}"/>
              </a:ext>
            </a:extLst>
          </p:cNvPr>
          <p:cNvSpPr>
            <a:spLocks noGrp="1" noChangeAspect="1"/>
          </p:cNvSpPr>
          <p:nvPr>
            <p:ph type="pic" sz="quarter" idx="14"/>
          </p:nvPr>
        </p:nvSpPr>
        <p:spPr>
          <a:xfrm>
            <a:off x="4437705" y="3298825"/>
            <a:ext cx="1579355" cy="1375466"/>
          </a:xfrm>
        </p:spPr>
        <p:txBody>
          <a:bodyPr/>
          <a:lstStyle/>
          <a:p>
            <a:r>
              <a:rPr lang="fr-FR"/>
              <a:t>Cliquez sur l'icône pour ajouter une image</a:t>
            </a:r>
          </a:p>
        </p:txBody>
      </p:sp>
      <p:sp>
        <p:nvSpPr>
          <p:cNvPr id="37" name="Espace réservé pour une image  36">
            <a:extLst>
              <a:ext uri="{FF2B5EF4-FFF2-40B4-BE49-F238E27FC236}">
                <a16:creationId xmlns:a16="http://schemas.microsoft.com/office/drawing/2014/main" id="{CBB53359-B79D-4793-A0BA-531D16C92DB5}"/>
              </a:ext>
            </a:extLst>
          </p:cNvPr>
          <p:cNvSpPr>
            <a:spLocks noGrp="1" noChangeAspect="1"/>
          </p:cNvSpPr>
          <p:nvPr>
            <p:ph type="pic" sz="quarter" idx="15"/>
          </p:nvPr>
        </p:nvSpPr>
        <p:spPr>
          <a:xfrm>
            <a:off x="2343153" y="3201989"/>
            <a:ext cx="1955921" cy="1126167"/>
          </a:xfrm>
        </p:spPr>
        <p:txBody>
          <a:bodyPr/>
          <a:lstStyle/>
          <a:p>
            <a:r>
              <a:rPr lang="fr-FR"/>
              <a:t>Cliquez sur l'icône pour ajouter une image</a:t>
            </a:r>
          </a:p>
        </p:txBody>
      </p:sp>
      <p:sp>
        <p:nvSpPr>
          <p:cNvPr id="39" name="Espace réservé pour une image  38">
            <a:extLst>
              <a:ext uri="{FF2B5EF4-FFF2-40B4-BE49-F238E27FC236}">
                <a16:creationId xmlns:a16="http://schemas.microsoft.com/office/drawing/2014/main" id="{7629CC81-1DE8-42E7-8943-496B487C7A15}"/>
              </a:ext>
            </a:extLst>
          </p:cNvPr>
          <p:cNvSpPr>
            <a:spLocks noGrp="1" noChangeAspect="1"/>
          </p:cNvSpPr>
          <p:nvPr>
            <p:ph type="pic" sz="quarter" idx="16"/>
          </p:nvPr>
        </p:nvSpPr>
        <p:spPr>
          <a:xfrm>
            <a:off x="175684" y="3968620"/>
            <a:ext cx="2023533" cy="1126167"/>
          </a:xfrm>
        </p:spPr>
        <p:txBody>
          <a:bodyPr/>
          <a:lstStyle/>
          <a:p>
            <a:r>
              <a:rPr lang="fr-FR"/>
              <a:t>Cliquez sur l'icône pour ajouter une image</a:t>
            </a:r>
            <a:endParaRPr lang="fr-FR" dirty="0"/>
          </a:p>
        </p:txBody>
      </p:sp>
      <p:sp>
        <p:nvSpPr>
          <p:cNvPr id="41" name="Espace réservé pour une image  40">
            <a:extLst>
              <a:ext uri="{FF2B5EF4-FFF2-40B4-BE49-F238E27FC236}">
                <a16:creationId xmlns:a16="http://schemas.microsoft.com/office/drawing/2014/main" id="{3D9A0616-6187-42B8-A49C-5704495AFA0F}"/>
              </a:ext>
            </a:extLst>
          </p:cNvPr>
          <p:cNvSpPr>
            <a:spLocks noGrp="1" noChangeAspect="1"/>
          </p:cNvSpPr>
          <p:nvPr>
            <p:ph type="pic" sz="quarter" idx="17"/>
          </p:nvPr>
        </p:nvSpPr>
        <p:spPr>
          <a:xfrm>
            <a:off x="175684" y="4673601"/>
            <a:ext cx="2023533" cy="1126167"/>
          </a:xfrm>
        </p:spPr>
        <p:txBody>
          <a:bodyPr/>
          <a:lstStyle/>
          <a:p>
            <a:r>
              <a:rPr lang="fr-FR"/>
              <a:t>Cliquez sur l'icône pour ajouter une image</a:t>
            </a:r>
          </a:p>
        </p:txBody>
      </p:sp>
      <p:sp>
        <p:nvSpPr>
          <p:cNvPr id="43" name="Espace réservé pour une image  42">
            <a:extLst>
              <a:ext uri="{FF2B5EF4-FFF2-40B4-BE49-F238E27FC236}">
                <a16:creationId xmlns:a16="http://schemas.microsoft.com/office/drawing/2014/main" id="{10BA3FEF-381F-4AA8-9215-136F5361141D}"/>
              </a:ext>
            </a:extLst>
          </p:cNvPr>
          <p:cNvSpPr>
            <a:spLocks noGrp="1" noChangeAspect="1"/>
          </p:cNvSpPr>
          <p:nvPr>
            <p:ph type="pic" sz="quarter" idx="18"/>
          </p:nvPr>
        </p:nvSpPr>
        <p:spPr>
          <a:xfrm>
            <a:off x="2336049" y="3968619"/>
            <a:ext cx="1955800" cy="1126167"/>
          </a:xfrm>
        </p:spPr>
        <p:txBody>
          <a:bodyPr/>
          <a:lstStyle/>
          <a:p>
            <a:r>
              <a:rPr lang="fr-FR"/>
              <a:t>Cliquez sur l'icône pour ajouter une image</a:t>
            </a:r>
          </a:p>
        </p:txBody>
      </p:sp>
      <p:sp>
        <p:nvSpPr>
          <p:cNvPr id="45" name="Espace réservé pour une image  44">
            <a:extLst>
              <a:ext uri="{FF2B5EF4-FFF2-40B4-BE49-F238E27FC236}">
                <a16:creationId xmlns:a16="http://schemas.microsoft.com/office/drawing/2014/main" id="{8FD27BC5-345B-4477-941A-3575E8185B4F}"/>
              </a:ext>
            </a:extLst>
          </p:cNvPr>
          <p:cNvSpPr>
            <a:spLocks noGrp="1" noChangeAspect="1"/>
          </p:cNvSpPr>
          <p:nvPr>
            <p:ph type="pic" sz="quarter" idx="19"/>
          </p:nvPr>
        </p:nvSpPr>
        <p:spPr>
          <a:xfrm>
            <a:off x="4425952" y="4619627"/>
            <a:ext cx="1591733" cy="1375466"/>
          </a:xfrm>
        </p:spPr>
        <p:txBody>
          <a:bodyPr/>
          <a:lstStyle/>
          <a:p>
            <a:r>
              <a:rPr lang="fr-FR"/>
              <a:t>Cliquez sur l'icône pour ajouter une image</a:t>
            </a:r>
          </a:p>
        </p:txBody>
      </p:sp>
    </p:spTree>
    <p:extLst>
      <p:ext uri="{BB962C8B-B14F-4D97-AF65-F5344CB8AC3E}">
        <p14:creationId xmlns:p14="http://schemas.microsoft.com/office/powerpoint/2010/main" val="333707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8264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29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a:xfrm>
            <a:off x="11157188" y="6665909"/>
            <a:ext cx="837259" cy="153888"/>
          </a:xfrm>
          <a:prstGeom prst="rect">
            <a:avLst/>
          </a:prstGeom>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08314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1476587" y="196178"/>
            <a:ext cx="10972800" cy="379192"/>
          </a:xfrm>
          <a:prstGeom prst="rect">
            <a:avLst/>
          </a:prstGeom>
        </p:spPr>
        <p:txBody>
          <a:bodyPr vert="horz" lIns="127723" tIns="50285" rIns="127723" bIns="50285" rtlCol="0" anchor="ctr">
            <a:spAutoFit/>
          </a:bodyPr>
          <a:lstStyle>
            <a:lvl1pPr>
              <a:defRPr cap="none" baseline="0"/>
            </a:lvl1pPr>
          </a:lstStyle>
          <a:p>
            <a:r>
              <a:rPr lang="fr-FR" noProof="0"/>
              <a:t>Modifiez le style du titre</a:t>
            </a:r>
            <a:endParaRPr lang="fr-FR" noProof="0" dirty="0"/>
          </a:p>
        </p:txBody>
      </p:sp>
      <p:sp>
        <p:nvSpPr>
          <p:cNvPr id="2" name="Espace réservé du numéro de diapositive 1"/>
          <p:cNvSpPr>
            <a:spLocks noGrp="1"/>
          </p:cNvSpPr>
          <p:nvPr>
            <p:ph type="sldNum" sz="quarter" idx="10"/>
          </p:nvPr>
        </p:nvSpPr>
        <p:spPr>
          <a:xfrm>
            <a:off x="11157188" y="6665909"/>
            <a:ext cx="837259" cy="153888"/>
          </a:xfrm>
          <a:prstGeom prst="rect">
            <a:avLst/>
          </a:prstGeom>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27474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52004" y="6635131"/>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2" name="Espace réservé du titre 1"/>
          <p:cNvSpPr>
            <a:spLocks noGrp="1"/>
          </p:cNvSpPr>
          <p:nvPr>
            <p:ph type="title"/>
          </p:nvPr>
        </p:nvSpPr>
        <p:spPr>
          <a:xfrm>
            <a:off x="1476588" y="196179"/>
            <a:ext cx="5860499" cy="379192"/>
          </a:xfrm>
          <a:prstGeom prst="rect">
            <a:avLst/>
          </a:prstGeom>
        </p:spPr>
        <p:txBody>
          <a:bodyPr vert="horz" wrap="square" lIns="127723" tIns="50285" rIns="127723" bIns="50285" rtlCol="0" anchor="ctr">
            <a:spAutoFit/>
          </a:bodyPr>
          <a:lstStyle/>
          <a:p>
            <a:r>
              <a:rPr lang="fr-FR" dirty="0"/>
              <a:t>Modifiez le style du titre</a:t>
            </a:r>
          </a:p>
        </p:txBody>
      </p:sp>
      <p:sp>
        <p:nvSpPr>
          <p:cNvPr id="4" name="Espace réservé du pied de page 3"/>
          <p:cNvSpPr>
            <a:spLocks noGrp="1"/>
          </p:cNvSpPr>
          <p:nvPr>
            <p:ph type="ftr" sz="quarter" idx="3"/>
          </p:nvPr>
        </p:nvSpPr>
        <p:spPr>
          <a:xfrm>
            <a:off x="3762273" y="656960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28 </a:t>
            </a:r>
            <a:r>
              <a:rPr lang="fr-FR" dirty="0" err="1"/>
              <a:t>January</a:t>
            </a:r>
            <a:r>
              <a:rPr lang="fr-FR" dirty="0"/>
              <a:t> 2021</a:t>
            </a:r>
          </a:p>
        </p:txBody>
      </p:sp>
      <p:sp>
        <p:nvSpPr>
          <p:cNvPr id="6" name="Espace réservé du numéro de diapositive 5"/>
          <p:cNvSpPr>
            <a:spLocks noGrp="1"/>
          </p:cNvSpPr>
          <p:nvPr>
            <p:ph type="sldNum" sz="quarter" idx="4"/>
          </p:nvPr>
        </p:nvSpPr>
        <p:spPr>
          <a:xfrm>
            <a:off x="9144333" y="65696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40B0A-A0DE-431E-A9CC-2296318244F9}" type="slidenum">
              <a:rPr lang="en-US" smtClean="0"/>
              <a:t>‹N°›</a:t>
            </a:fld>
            <a:endParaRPr lang="en-US"/>
          </a:p>
        </p:txBody>
      </p:sp>
    </p:spTree>
    <p:extLst>
      <p:ext uri="{BB962C8B-B14F-4D97-AF65-F5344CB8AC3E}">
        <p14:creationId xmlns:p14="http://schemas.microsoft.com/office/powerpoint/2010/main" val="4149045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hf hdr="0" ftr="0" dt="0"/>
  <p:txStyles>
    <p:title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indico.cern.ch/event/1032199/" TargetMode="External"/><Relationship Id="rId2" Type="http://schemas.openxmlformats.org/officeDocument/2006/relationships/hyperlink" Target="https://indico.cern.ch/event/1012691/" TargetMode="Externa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hyperlink" Target="https://indico.cern.ch/event/1063355/"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226026" y="1455195"/>
            <a:ext cx="5379807" cy="753193"/>
          </a:xfrm>
        </p:spPr>
        <p:txBody>
          <a:bodyPr>
            <a:noAutofit/>
          </a:bodyPr>
          <a:lstStyle/>
          <a:p>
            <a:pPr marL="0" indent="0" algn="ctr">
              <a:buNone/>
            </a:pPr>
            <a:r>
              <a:rPr lang="en-US" sz="3600" u="sng" dirty="0" smtClean="0"/>
              <a:t>European</a:t>
            </a:r>
          </a:p>
          <a:p>
            <a:pPr marL="0" indent="0" algn="ctr">
              <a:buNone/>
            </a:pPr>
            <a:r>
              <a:rPr lang="en-US" sz="3600" u="sng" dirty="0" smtClean="0"/>
              <a:t>Magnet R&amp;D Roadmap</a:t>
            </a:r>
          </a:p>
          <a:p>
            <a:pPr marL="0" indent="0" algn="ctr">
              <a:buNone/>
            </a:pPr>
            <a:r>
              <a:rPr lang="en-US" sz="3600" u="sng" dirty="0" smtClean="0"/>
              <a:t> </a:t>
            </a:r>
            <a:r>
              <a:rPr lang="en-US" sz="3600" u="sng" dirty="0"/>
              <a:t>for Particle Physics</a:t>
            </a:r>
            <a:endParaRPr lang="en-US" sz="3600" dirty="0"/>
          </a:p>
        </p:txBody>
      </p:sp>
      <p:sp>
        <p:nvSpPr>
          <p:cNvPr id="4" name="Rectangle 3"/>
          <p:cNvSpPr/>
          <p:nvPr/>
        </p:nvSpPr>
        <p:spPr>
          <a:xfrm>
            <a:off x="1036835" y="4222046"/>
            <a:ext cx="10376441" cy="1569660"/>
          </a:xfrm>
          <a:prstGeom prst="rect">
            <a:avLst/>
          </a:prstGeom>
        </p:spPr>
        <p:txBody>
          <a:bodyPr wrap="square">
            <a:spAutoFit/>
          </a:bodyPr>
          <a:lstStyle/>
          <a:p>
            <a:pPr algn="ctr"/>
            <a:r>
              <a:rPr lang="en-US" sz="2400" dirty="0" smtClean="0">
                <a:solidFill>
                  <a:srgbClr val="0070C0"/>
                </a:solidFill>
              </a:rPr>
              <a:t>Pierre Vedrine</a:t>
            </a:r>
            <a:endParaRPr lang="en-US" sz="2400" dirty="0">
              <a:solidFill>
                <a:srgbClr val="0070C0"/>
              </a:solidFill>
            </a:endParaRPr>
          </a:p>
          <a:p>
            <a:pPr algn="ctr"/>
            <a:r>
              <a:rPr lang="en-US" sz="2000" dirty="0">
                <a:solidFill>
                  <a:srgbClr val="0070C0"/>
                </a:solidFill>
              </a:rPr>
              <a:t>on behalf of HFM Expert Panel,</a:t>
            </a:r>
          </a:p>
          <a:p>
            <a:pPr algn="ctr"/>
            <a:endParaRPr lang="en-US" sz="2000" dirty="0">
              <a:solidFill>
                <a:srgbClr val="0070C0"/>
              </a:solidFill>
            </a:endParaRPr>
          </a:p>
          <a:p>
            <a:pPr algn="ctr"/>
            <a:r>
              <a:rPr lang="en-US" sz="1600" dirty="0">
                <a:solidFill>
                  <a:srgbClr val="FFFF00"/>
                </a:solidFill>
              </a:rPr>
              <a:t>Luis </a:t>
            </a:r>
            <a:r>
              <a:rPr lang="en-US" sz="1600" dirty="0" err="1">
                <a:solidFill>
                  <a:srgbClr val="FFFF00"/>
                </a:solidFill>
              </a:rPr>
              <a:t>García-Tabarés</a:t>
            </a:r>
            <a:r>
              <a:rPr lang="en-US" sz="1600" dirty="0">
                <a:solidFill>
                  <a:srgbClr val="FFFF00"/>
                </a:solidFill>
              </a:rPr>
              <a:t> </a:t>
            </a:r>
            <a:r>
              <a:rPr lang="en-US" sz="1600" dirty="0" smtClean="0">
                <a:solidFill>
                  <a:srgbClr val="FFFF00"/>
                </a:solidFill>
              </a:rPr>
              <a:t>, </a:t>
            </a:r>
            <a:r>
              <a:rPr lang="en-US" sz="1600" dirty="0">
                <a:solidFill>
                  <a:srgbClr val="FFFF00"/>
                </a:solidFill>
              </a:rPr>
              <a:t>Bernhard Auchmann, Amalia Ballarino, Bertrand </a:t>
            </a:r>
            <a:r>
              <a:rPr lang="en-US" sz="1600" dirty="0" err="1">
                <a:solidFill>
                  <a:srgbClr val="FFFF00"/>
                </a:solidFill>
              </a:rPr>
              <a:t>Baudouy</a:t>
            </a:r>
            <a:r>
              <a:rPr lang="en-US" sz="1600" dirty="0">
                <a:solidFill>
                  <a:srgbClr val="FFFF00"/>
                </a:solidFill>
              </a:rPr>
              <a:t>, Luca </a:t>
            </a:r>
            <a:r>
              <a:rPr lang="en-US" sz="1600" dirty="0" err="1">
                <a:solidFill>
                  <a:srgbClr val="FFFF00"/>
                </a:solidFill>
              </a:rPr>
              <a:t>Bottura</a:t>
            </a:r>
            <a:r>
              <a:rPr lang="en-US" sz="1600" dirty="0">
                <a:solidFill>
                  <a:srgbClr val="FFFF00"/>
                </a:solidFill>
              </a:rPr>
              <a:t>, Philippe </a:t>
            </a:r>
            <a:r>
              <a:rPr lang="en-US" sz="1600" dirty="0" err="1">
                <a:solidFill>
                  <a:srgbClr val="FFFF00"/>
                </a:solidFill>
              </a:rPr>
              <a:t>Fazilleau</a:t>
            </a:r>
            <a:r>
              <a:rPr lang="en-US" sz="1600" dirty="0">
                <a:solidFill>
                  <a:srgbClr val="FFFF00"/>
                </a:solidFill>
              </a:rPr>
              <a:t>, Matthias Noe, Soren Prestemon, Etienne </a:t>
            </a:r>
            <a:r>
              <a:rPr lang="en-US" sz="1600" dirty="0" err="1">
                <a:solidFill>
                  <a:srgbClr val="FFFF00"/>
                </a:solidFill>
              </a:rPr>
              <a:t>Rochepault</a:t>
            </a:r>
            <a:r>
              <a:rPr lang="en-US" sz="1600" dirty="0">
                <a:solidFill>
                  <a:srgbClr val="FFFF00"/>
                </a:solidFill>
              </a:rPr>
              <a:t>, Lucio Rossi, Carmine Senatore, Ben Shepherd</a:t>
            </a:r>
          </a:p>
        </p:txBody>
      </p:sp>
      <p:sp>
        <p:nvSpPr>
          <p:cNvPr id="7" name="ZoneTexte 10">
            <a:extLst>
              <a:ext uri="{FF2B5EF4-FFF2-40B4-BE49-F238E27FC236}">
                <a16:creationId xmlns:a16="http://schemas.microsoft.com/office/drawing/2014/main" id="{2864F545-748B-D745-B7C5-2FB134B0A025}"/>
              </a:ext>
            </a:extLst>
          </p:cNvPr>
          <p:cNvSpPr txBox="1"/>
          <p:nvPr/>
        </p:nvSpPr>
        <p:spPr>
          <a:xfrm>
            <a:off x="1036836" y="6259743"/>
            <a:ext cx="10376440" cy="452137"/>
          </a:xfrm>
          <a:prstGeom prst="rect">
            <a:avLst/>
          </a:prstGeom>
          <a:noFill/>
        </p:spPr>
        <p:txBody>
          <a:bodyPr wrap="square" lIns="127723" tIns="63862" rIns="127723" bIns="63862" rtlCol="0">
            <a:spAutoFit/>
          </a:bodyPr>
          <a:lstStyle/>
          <a:p>
            <a:pPr>
              <a:lnSpc>
                <a:spcPct val="140000"/>
              </a:lnSpc>
            </a:pPr>
            <a:r>
              <a:rPr lang="en-US" sz="1500" kern="0" dirty="0">
                <a:solidFill>
                  <a:schemeClr val="bg1">
                    <a:lumMod val="50000"/>
                  </a:schemeClr>
                </a:solidFill>
                <a:cs typeface="Calibri"/>
              </a:rPr>
              <a:t>Seattle Snowmass Summer Meeting 2022</a:t>
            </a:r>
            <a:r>
              <a:rPr lang="fr-FR" sz="1500" kern="0" noProof="0" dirty="0" smtClean="0">
                <a:solidFill>
                  <a:schemeClr val="bg1">
                    <a:lumMod val="50000"/>
                  </a:schemeClr>
                </a:solidFill>
                <a:latin typeface="Calibri"/>
                <a:cs typeface="Calibri"/>
              </a:rPr>
              <a:t>,  </a:t>
            </a:r>
            <a:r>
              <a:rPr lang="fr-FR" sz="1500" kern="0" dirty="0" smtClean="0">
                <a:solidFill>
                  <a:schemeClr val="bg1">
                    <a:lumMod val="50000"/>
                  </a:schemeClr>
                </a:solidFill>
                <a:latin typeface="Calibri"/>
                <a:cs typeface="Calibri"/>
              </a:rPr>
              <a:t>21</a:t>
            </a:r>
            <a:r>
              <a:rPr lang="fr-FR" sz="1500" kern="0" noProof="0" dirty="0" smtClean="0">
                <a:solidFill>
                  <a:schemeClr val="bg1">
                    <a:lumMod val="50000"/>
                  </a:schemeClr>
                </a:solidFill>
                <a:latin typeface="Calibri"/>
                <a:cs typeface="Calibri"/>
              </a:rPr>
              <a:t> </a:t>
            </a:r>
            <a:r>
              <a:rPr lang="fr-FR" sz="1500" kern="0" noProof="0" dirty="0">
                <a:solidFill>
                  <a:schemeClr val="bg1">
                    <a:lumMod val="50000"/>
                  </a:schemeClr>
                </a:solidFill>
                <a:latin typeface="Calibri"/>
                <a:cs typeface="Calibri"/>
              </a:rPr>
              <a:t>July </a:t>
            </a:r>
            <a:r>
              <a:rPr lang="fr-FR" sz="1500" kern="0" noProof="0" dirty="0" smtClean="0">
                <a:solidFill>
                  <a:schemeClr val="bg1">
                    <a:lumMod val="50000"/>
                  </a:schemeClr>
                </a:solidFill>
                <a:latin typeface="Calibri"/>
                <a:cs typeface="Calibri"/>
              </a:rPr>
              <a:t>2022</a:t>
            </a:r>
            <a:endParaRPr lang="fr-FR" sz="1500" kern="0" noProof="0" dirty="0">
              <a:solidFill>
                <a:schemeClr val="bg1">
                  <a:lumMod val="50000"/>
                </a:schemeClr>
              </a:solidFill>
              <a:latin typeface="Calibri"/>
              <a:cs typeface="Calibri"/>
            </a:endParaRP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724" y="1096944"/>
            <a:ext cx="3686660" cy="37440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9" name="Groupe 8"/>
          <p:cNvGrpSpPr/>
          <p:nvPr/>
        </p:nvGrpSpPr>
        <p:grpSpPr>
          <a:xfrm>
            <a:off x="722096" y="836557"/>
            <a:ext cx="3284272" cy="830801"/>
            <a:chOff x="727456" y="836985"/>
            <a:chExt cx="3218688" cy="930974"/>
          </a:xfrm>
        </p:grpSpPr>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9559" y="836985"/>
              <a:ext cx="1430813" cy="466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Image 7"/>
            <p:cNvPicPr>
              <a:picLocks noChangeAspect="1"/>
            </p:cNvPicPr>
            <p:nvPr/>
          </p:nvPicPr>
          <p:blipFill rotWithShape="1">
            <a:blip r:embed="rId4" cstate="email">
              <a:extLst>
                <a:ext uri="{28A0092B-C50C-407E-A947-70E740481C1C}">
                  <a14:useLocalDpi xmlns:a14="http://schemas.microsoft.com/office/drawing/2010/main"/>
                </a:ext>
              </a:extLst>
            </a:blip>
            <a:srcRect t="-2338"/>
            <a:stretch/>
          </p:blipFill>
          <p:spPr>
            <a:xfrm>
              <a:off x="727456" y="1292471"/>
              <a:ext cx="3218688" cy="4754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7975" y="166254"/>
            <a:ext cx="1873597" cy="1187067"/>
          </a:xfrm>
          <a:prstGeom prst="rect">
            <a:avLst/>
          </a:prstGeom>
        </p:spPr>
      </p:pic>
    </p:spTree>
    <p:extLst>
      <p:ext uri="{BB962C8B-B14F-4D97-AF65-F5344CB8AC3E}">
        <p14:creationId xmlns:p14="http://schemas.microsoft.com/office/powerpoint/2010/main" val="3176864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7F309-1E43-8F95-8EC9-42EC4B0534A9}"/>
              </a:ext>
            </a:extLst>
          </p:cNvPr>
          <p:cNvSpPr>
            <a:spLocks noGrp="1"/>
          </p:cNvSpPr>
          <p:nvPr>
            <p:ph sz="quarter" idx="13"/>
          </p:nvPr>
        </p:nvSpPr>
        <p:spPr>
          <a:xfrm>
            <a:off x="1530691" y="833341"/>
            <a:ext cx="9721549" cy="2551301"/>
          </a:xfrm>
        </p:spPr>
        <p:txBody>
          <a:bodyPr/>
          <a:lstStyle/>
          <a:p>
            <a:r>
              <a:rPr lang="en-CH" dirty="0"/>
              <a:t>HFM R&amp;D has suffered from slow turnaround and late feedback on selected technologies.</a:t>
            </a:r>
          </a:p>
          <a:p>
            <a:r>
              <a:rPr lang="en-US" dirty="0"/>
              <a:t>“We propose to structure the magnet R&amp;D as a </a:t>
            </a:r>
            <a:r>
              <a:rPr lang="en-US" dirty="0">
                <a:solidFill>
                  <a:srgbClr val="0070C0"/>
                </a:solidFill>
              </a:rPr>
              <a:t>succession of meaningful fast-turnaround demonstrations</a:t>
            </a:r>
            <a:r>
              <a:rPr lang="en-US" dirty="0"/>
              <a:t>, ranging from non-powered material […] samples […] towards ultimate specifications. In this way, </a:t>
            </a:r>
            <a:r>
              <a:rPr lang="en-US" dirty="0">
                <a:solidFill>
                  <a:srgbClr val="0070C0"/>
                </a:solidFill>
              </a:rPr>
              <a:t>new technologies can be tested under realistic conditions at the earliest possible stage, the smallest relevant scale</a:t>
            </a:r>
            <a:r>
              <a:rPr lang="en-US" dirty="0"/>
              <a:t> and cost, and the fastest pace.“</a:t>
            </a:r>
          </a:p>
          <a:p>
            <a:endParaRPr lang="en-CH" dirty="0"/>
          </a:p>
        </p:txBody>
      </p:sp>
      <p:sp>
        <p:nvSpPr>
          <p:cNvPr id="3" name="Title 2">
            <a:extLst>
              <a:ext uri="{FF2B5EF4-FFF2-40B4-BE49-F238E27FC236}">
                <a16:creationId xmlns:a16="http://schemas.microsoft.com/office/drawing/2014/main" id="{3A94BFDE-5B85-BD72-5E9B-1A3433DE18D7}"/>
              </a:ext>
            </a:extLst>
          </p:cNvPr>
          <p:cNvSpPr>
            <a:spLocks noGrp="1"/>
          </p:cNvSpPr>
          <p:nvPr>
            <p:ph type="title"/>
          </p:nvPr>
        </p:nvSpPr>
        <p:spPr>
          <a:xfrm>
            <a:off x="2025823" y="206402"/>
            <a:ext cx="8415557" cy="379192"/>
          </a:xfrm>
        </p:spPr>
        <p:txBody>
          <a:bodyPr/>
          <a:lstStyle/>
          <a:p>
            <a:r>
              <a:rPr lang="en-CH" cap="small" dirty="0"/>
              <a:t>Fast-Turnaround R&amp;D Programme as an Innovation Funnel</a:t>
            </a:r>
          </a:p>
        </p:txBody>
      </p:sp>
      <p:sp>
        <p:nvSpPr>
          <p:cNvPr id="4" name="Slide Number Placeholder 3">
            <a:extLst>
              <a:ext uri="{FF2B5EF4-FFF2-40B4-BE49-F238E27FC236}">
                <a16:creationId xmlns:a16="http://schemas.microsoft.com/office/drawing/2014/main" id="{A68AA8EA-3E8D-AFDF-2806-D7E49008FB5B}"/>
              </a:ext>
            </a:extLst>
          </p:cNvPr>
          <p:cNvSpPr>
            <a:spLocks noGrp="1"/>
          </p:cNvSpPr>
          <p:nvPr>
            <p:ph type="sldNum" sz="quarter" idx="16"/>
          </p:nvPr>
        </p:nvSpPr>
        <p:spPr/>
        <p:txBody>
          <a:bodyPr/>
          <a:lstStyle/>
          <a:p>
            <a:pPr algn="r">
              <a:defRPr/>
            </a:pPr>
            <a:r>
              <a:rPr lang="de-DE" dirty="0">
                <a:solidFill>
                  <a:schemeClr val="bg1"/>
                </a:solidFill>
              </a:rPr>
              <a:t>Page </a:t>
            </a:r>
            <a:fld id="{EBC07571-3134-BB4B-B83F-1A9FE18D34F3}" type="slidenum">
              <a:rPr lang="de-DE" smtClean="0">
                <a:solidFill>
                  <a:schemeClr val="bg1"/>
                </a:solidFill>
              </a:rPr>
              <a:pPr algn="r">
                <a:defRPr/>
              </a:pPr>
              <a:t>10</a:t>
            </a:fld>
            <a:endParaRPr lang="de-DE" dirty="0">
              <a:solidFill>
                <a:schemeClr val="bg1"/>
              </a:solidFill>
            </a:endParaRPr>
          </a:p>
        </p:txBody>
      </p:sp>
      <p:grpSp>
        <p:nvGrpSpPr>
          <p:cNvPr id="5" name="Group 4">
            <a:extLst>
              <a:ext uri="{FF2B5EF4-FFF2-40B4-BE49-F238E27FC236}">
                <a16:creationId xmlns:a16="http://schemas.microsoft.com/office/drawing/2014/main" id="{22F94649-6208-13C8-699E-78522E61E9C6}"/>
              </a:ext>
            </a:extLst>
          </p:cNvPr>
          <p:cNvGrpSpPr/>
          <p:nvPr/>
        </p:nvGrpSpPr>
        <p:grpSpPr>
          <a:xfrm rot="10800000" flipV="1">
            <a:off x="1882776" y="2594320"/>
            <a:ext cx="3967525" cy="3785128"/>
            <a:chOff x="1792798" y="808946"/>
            <a:chExt cx="5292000" cy="5048713"/>
          </a:xfrm>
        </p:grpSpPr>
        <p:sp>
          <p:nvSpPr>
            <p:cNvPr id="6" name="Trapezoid 5">
              <a:extLst>
                <a:ext uri="{FF2B5EF4-FFF2-40B4-BE49-F238E27FC236}">
                  <a16:creationId xmlns:a16="http://schemas.microsoft.com/office/drawing/2014/main" id="{8DA78FFF-D8C4-BA31-4E5F-E6760C0CB6EE}"/>
                </a:ext>
              </a:extLst>
            </p:cNvPr>
            <p:cNvSpPr/>
            <p:nvPr/>
          </p:nvSpPr>
          <p:spPr>
            <a:xfrm flipV="1">
              <a:off x="1792798" y="816223"/>
              <a:ext cx="5292000" cy="324000"/>
            </a:xfrm>
            <a:prstGeom prst="trapezoid">
              <a:avLst>
                <a:gd name="adj" fmla="val 52586"/>
              </a:avLst>
            </a:prstGeom>
            <a:solidFill>
              <a:srgbClr val="002060"/>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US" sz="1200" kern="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1358EAA6-F241-2E5D-40B6-BB672626530F}"/>
                </a:ext>
              </a:extLst>
            </p:cNvPr>
            <p:cNvSpPr txBox="1"/>
            <p:nvPr/>
          </p:nvSpPr>
          <p:spPr>
            <a:xfrm rot="10800000" flipV="1">
              <a:off x="2380631" y="808946"/>
              <a:ext cx="4116332" cy="369469"/>
            </a:xfrm>
            <a:prstGeom prst="rect">
              <a:avLst/>
            </a:prstGeom>
            <a:noFill/>
          </p:spPr>
          <p:txBody>
            <a:bodyPr wrap="none" rtlCol="0">
              <a:spAutoFit/>
            </a:bodyPr>
            <a:lstStyle/>
            <a:p>
              <a:pPr algn="ctr" defTabSz="457200">
                <a:defRPr/>
              </a:pPr>
              <a:r>
                <a:rPr lang="en-US" sz="1200" kern="0" dirty="0">
                  <a:solidFill>
                    <a:prstClr val="white"/>
                  </a:solidFill>
                  <a:latin typeface="Calibri" panose="020F0502020204030204"/>
                </a:rPr>
                <a:t>Materials and Composite Samples </a:t>
              </a:r>
              <a:r>
                <a:rPr lang="en-US" sz="900" kern="0" dirty="0">
                  <a:solidFill>
                    <a:prstClr val="white"/>
                  </a:solidFill>
                  <a:latin typeface="Calibri" panose="020F0502020204030204"/>
                </a:rPr>
                <a:t>(not powered)</a:t>
              </a:r>
              <a:endParaRPr lang="en-US" sz="1200" kern="0" dirty="0">
                <a:solidFill>
                  <a:prstClr val="white"/>
                </a:solidFill>
                <a:latin typeface="Calibri" panose="020F0502020204030204"/>
              </a:endParaRPr>
            </a:p>
          </p:txBody>
        </p:sp>
        <p:sp>
          <p:nvSpPr>
            <p:cNvPr id="8" name="Trapezoid 7">
              <a:extLst>
                <a:ext uri="{FF2B5EF4-FFF2-40B4-BE49-F238E27FC236}">
                  <a16:creationId xmlns:a16="http://schemas.microsoft.com/office/drawing/2014/main" id="{A431893F-1BCC-6520-7646-26E048D69E8D}"/>
                </a:ext>
              </a:extLst>
            </p:cNvPr>
            <p:cNvSpPr/>
            <p:nvPr/>
          </p:nvSpPr>
          <p:spPr>
            <a:xfrm flipV="1">
              <a:off x="1983598" y="1198221"/>
              <a:ext cx="4910400" cy="396000"/>
            </a:xfrm>
            <a:prstGeom prst="trapezoid">
              <a:avLst>
                <a:gd name="adj" fmla="val 52586"/>
              </a:avLst>
            </a:prstGeom>
            <a:solidFill>
              <a:srgbClr val="5B9BD5">
                <a:lumMod val="5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US" sz="1200" kern="0"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D0C0BBD6-5377-9516-2ED0-DEAA87E12C6C}"/>
                </a:ext>
              </a:extLst>
            </p:cNvPr>
            <p:cNvSpPr txBox="1"/>
            <p:nvPr/>
          </p:nvSpPr>
          <p:spPr>
            <a:xfrm rot="10800000" flipV="1">
              <a:off x="2515331" y="1226944"/>
              <a:ext cx="3846927" cy="369469"/>
            </a:xfrm>
            <a:prstGeom prst="rect">
              <a:avLst/>
            </a:prstGeom>
            <a:noFill/>
          </p:spPr>
          <p:txBody>
            <a:bodyPr wrap="none" rtlCol="0">
              <a:spAutoFit/>
            </a:bodyPr>
            <a:lstStyle/>
            <a:p>
              <a:pPr algn="ctr" defTabSz="457200">
                <a:defRPr/>
              </a:pPr>
              <a:r>
                <a:rPr lang="en-US" sz="1200" kern="0" dirty="0">
                  <a:solidFill>
                    <a:prstClr val="white"/>
                  </a:solidFill>
                  <a:latin typeface="Calibri" panose="020F0502020204030204"/>
                </a:rPr>
                <a:t>Powered Samples and Mechanical Models</a:t>
              </a:r>
            </a:p>
          </p:txBody>
        </p:sp>
        <p:sp>
          <p:nvSpPr>
            <p:cNvPr id="10" name="Trapezoid 9">
              <a:extLst>
                <a:ext uri="{FF2B5EF4-FFF2-40B4-BE49-F238E27FC236}">
                  <a16:creationId xmlns:a16="http://schemas.microsoft.com/office/drawing/2014/main" id="{454DF3F8-6DEF-42B6-214B-0D6AEE9E9A51}"/>
                </a:ext>
              </a:extLst>
            </p:cNvPr>
            <p:cNvSpPr/>
            <p:nvPr/>
          </p:nvSpPr>
          <p:spPr>
            <a:xfrm flipV="1">
              <a:off x="2224798" y="1645627"/>
              <a:ext cx="4428000" cy="540000"/>
            </a:xfrm>
            <a:prstGeom prst="trapezoid">
              <a:avLst>
                <a:gd name="adj" fmla="val 52586"/>
              </a:avLst>
            </a:prstGeom>
            <a:solidFill>
              <a:srgbClr val="5B9BD5">
                <a:lumMod val="75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US" sz="1200" kern="0"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3488673D-1606-DD5B-A696-1E17EC165822}"/>
                </a:ext>
              </a:extLst>
            </p:cNvPr>
            <p:cNvSpPr/>
            <p:nvPr/>
          </p:nvSpPr>
          <p:spPr>
            <a:xfrm rot="10800000" flipV="1">
              <a:off x="3519188" y="1746349"/>
              <a:ext cx="1839222" cy="369469"/>
            </a:xfrm>
            <a:prstGeom prst="rect">
              <a:avLst/>
            </a:prstGeom>
          </p:spPr>
          <p:txBody>
            <a:bodyPr wrap="none">
              <a:spAutoFit/>
            </a:bodyPr>
            <a:lstStyle/>
            <a:p>
              <a:pPr algn="ctr" defTabSz="457200">
                <a:defRPr/>
              </a:pPr>
              <a:r>
                <a:rPr lang="en-US" sz="1200" kern="0" dirty="0">
                  <a:solidFill>
                    <a:prstClr val="white"/>
                  </a:solidFill>
                  <a:latin typeface="Calibri" panose="020F0502020204030204"/>
                </a:rPr>
                <a:t>Sub-scale Magnets</a:t>
              </a:r>
            </a:p>
          </p:txBody>
        </p:sp>
        <p:sp>
          <p:nvSpPr>
            <p:cNvPr id="12" name="Trapezoid 11">
              <a:extLst>
                <a:ext uri="{FF2B5EF4-FFF2-40B4-BE49-F238E27FC236}">
                  <a16:creationId xmlns:a16="http://schemas.microsoft.com/office/drawing/2014/main" id="{58B30157-F3A8-80AC-2E73-AF47BDC57D42}"/>
                </a:ext>
              </a:extLst>
            </p:cNvPr>
            <p:cNvSpPr/>
            <p:nvPr/>
          </p:nvSpPr>
          <p:spPr>
            <a:xfrm flipV="1">
              <a:off x="2534398" y="2246303"/>
              <a:ext cx="3808800" cy="834186"/>
            </a:xfrm>
            <a:prstGeom prst="trapezoid">
              <a:avLst>
                <a:gd name="adj" fmla="val 52586"/>
              </a:avLst>
            </a:prstGeom>
            <a:solidFill>
              <a:srgbClr val="4F9AE0">
                <a:alpha val="85098"/>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US" sz="1200" kern="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44F98545-0F03-6100-4E90-AC2796576D9E}"/>
                </a:ext>
              </a:extLst>
            </p:cNvPr>
            <p:cNvSpPr/>
            <p:nvPr/>
          </p:nvSpPr>
          <p:spPr>
            <a:xfrm rot="10800000" flipV="1">
              <a:off x="3182661" y="2286350"/>
              <a:ext cx="2446229" cy="800516"/>
            </a:xfrm>
            <a:prstGeom prst="rect">
              <a:avLst/>
            </a:prstGeom>
          </p:spPr>
          <p:txBody>
            <a:bodyPr wrap="square">
              <a:spAutoFit/>
            </a:bodyPr>
            <a:lstStyle/>
            <a:p>
              <a:pPr algn="ctr" defTabSz="457200">
                <a:defRPr/>
              </a:pPr>
              <a:r>
                <a:rPr lang="en-US" sz="1200" kern="0" dirty="0">
                  <a:solidFill>
                    <a:prstClr val="white"/>
                  </a:solidFill>
                  <a:latin typeface="Calibri" panose="020F0502020204030204"/>
                </a:rPr>
                <a:t>Short Magnets at Intermediate Field </a:t>
              </a:r>
            </a:p>
            <a:p>
              <a:pPr algn="ctr" defTabSz="457200">
                <a:defRPr/>
              </a:pPr>
              <a:r>
                <a:rPr lang="en-US" sz="900" kern="0" dirty="0">
                  <a:solidFill>
                    <a:prstClr val="white"/>
                  </a:solidFill>
                  <a:latin typeface="Calibri" panose="020F0502020204030204"/>
                </a:rPr>
                <a:t>(11…12T)</a:t>
              </a:r>
            </a:p>
          </p:txBody>
        </p:sp>
        <p:grpSp>
          <p:nvGrpSpPr>
            <p:cNvPr id="14" name="Group 13">
              <a:extLst>
                <a:ext uri="{FF2B5EF4-FFF2-40B4-BE49-F238E27FC236}">
                  <a16:creationId xmlns:a16="http://schemas.microsoft.com/office/drawing/2014/main" id="{E89B3873-ED1D-A06B-019D-28B49A85EBD8}"/>
                </a:ext>
              </a:extLst>
            </p:cNvPr>
            <p:cNvGrpSpPr/>
            <p:nvPr/>
          </p:nvGrpSpPr>
          <p:grpSpPr>
            <a:xfrm>
              <a:off x="2999330" y="3144942"/>
              <a:ext cx="2874421" cy="1049912"/>
              <a:chOff x="2999330" y="3144942"/>
              <a:chExt cx="2874421" cy="1049912"/>
            </a:xfrm>
          </p:grpSpPr>
          <p:sp>
            <p:nvSpPr>
              <p:cNvPr id="17" name="Freeform 16">
                <a:extLst>
                  <a:ext uri="{FF2B5EF4-FFF2-40B4-BE49-F238E27FC236}">
                    <a16:creationId xmlns:a16="http://schemas.microsoft.com/office/drawing/2014/main" id="{65E988E8-C09D-020F-3544-11A3C1B27DAE}"/>
                  </a:ext>
                </a:extLst>
              </p:cNvPr>
              <p:cNvSpPr/>
              <p:nvPr/>
            </p:nvSpPr>
            <p:spPr>
              <a:xfrm>
                <a:off x="2999330" y="3144942"/>
                <a:ext cx="1406446" cy="1049912"/>
              </a:xfrm>
              <a:custGeom>
                <a:avLst/>
                <a:gdLst>
                  <a:gd name="connsiteX0" fmla="*/ 0 w 1438275"/>
                  <a:gd name="connsiteY0" fmla="*/ 0 h 1082675"/>
                  <a:gd name="connsiteX1" fmla="*/ 571500 w 1438275"/>
                  <a:gd name="connsiteY1" fmla="*/ 1082675 h 1082675"/>
                  <a:gd name="connsiteX2" fmla="*/ 1438275 w 1438275"/>
                  <a:gd name="connsiteY2" fmla="*/ 1082675 h 1082675"/>
                  <a:gd name="connsiteX3" fmla="*/ 1438275 w 1438275"/>
                  <a:gd name="connsiteY3" fmla="*/ 0 h 1082675"/>
                  <a:gd name="connsiteX4" fmla="*/ 0 w 143827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082675">
                    <a:moveTo>
                      <a:pt x="0" y="0"/>
                    </a:moveTo>
                    <a:lnTo>
                      <a:pt x="571500" y="1082675"/>
                    </a:lnTo>
                    <a:lnTo>
                      <a:pt x="1438275" y="1082675"/>
                    </a:lnTo>
                    <a:lnTo>
                      <a:pt x="1438275" y="0"/>
                    </a:lnTo>
                    <a:lnTo>
                      <a:pt x="0" y="0"/>
                    </a:lnTo>
                    <a:close/>
                  </a:path>
                </a:pathLst>
              </a:custGeom>
              <a:solidFill>
                <a:srgbClr val="5B9BD5">
                  <a:lumMod val="60000"/>
                  <a:lumOff val="4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US" sz="1200" kern="0">
                  <a:solidFill>
                    <a:prstClr val="white"/>
                  </a:solidFill>
                  <a:latin typeface="Calibri" panose="020F0502020204030204"/>
                </a:endParaRPr>
              </a:p>
            </p:txBody>
          </p:sp>
          <p:sp>
            <p:nvSpPr>
              <p:cNvPr id="18" name="Freeform 17">
                <a:extLst>
                  <a:ext uri="{FF2B5EF4-FFF2-40B4-BE49-F238E27FC236}">
                    <a16:creationId xmlns:a16="http://schemas.microsoft.com/office/drawing/2014/main" id="{BE9DFFB7-C903-8B7B-5485-40039DCBF0CC}"/>
                  </a:ext>
                </a:extLst>
              </p:cNvPr>
              <p:cNvSpPr/>
              <p:nvPr/>
            </p:nvSpPr>
            <p:spPr>
              <a:xfrm flipH="1">
                <a:off x="4467305" y="3144942"/>
                <a:ext cx="1406446" cy="1049912"/>
              </a:xfrm>
              <a:custGeom>
                <a:avLst/>
                <a:gdLst>
                  <a:gd name="connsiteX0" fmla="*/ 0 w 1438275"/>
                  <a:gd name="connsiteY0" fmla="*/ 0 h 1082675"/>
                  <a:gd name="connsiteX1" fmla="*/ 571500 w 1438275"/>
                  <a:gd name="connsiteY1" fmla="*/ 1082675 h 1082675"/>
                  <a:gd name="connsiteX2" fmla="*/ 1438275 w 1438275"/>
                  <a:gd name="connsiteY2" fmla="*/ 1082675 h 1082675"/>
                  <a:gd name="connsiteX3" fmla="*/ 1438275 w 1438275"/>
                  <a:gd name="connsiteY3" fmla="*/ 0 h 1082675"/>
                  <a:gd name="connsiteX4" fmla="*/ 0 w 143827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082675">
                    <a:moveTo>
                      <a:pt x="0" y="0"/>
                    </a:moveTo>
                    <a:lnTo>
                      <a:pt x="571500" y="1082675"/>
                    </a:lnTo>
                    <a:lnTo>
                      <a:pt x="1438275" y="1082675"/>
                    </a:lnTo>
                    <a:lnTo>
                      <a:pt x="1438275" y="0"/>
                    </a:lnTo>
                    <a:lnTo>
                      <a:pt x="0" y="0"/>
                    </a:lnTo>
                    <a:close/>
                  </a:path>
                </a:pathLst>
              </a:custGeom>
              <a:solidFill>
                <a:srgbClr val="5B9BD5">
                  <a:lumMod val="60000"/>
                  <a:lumOff val="4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endParaRPr lang="en-US" sz="1200" kern="0">
                  <a:solidFill>
                    <a:prstClr val="white"/>
                  </a:solidFill>
                  <a:latin typeface="Calibri" panose="020F0502020204030204"/>
                </a:endParaRPr>
              </a:p>
            </p:txBody>
          </p:sp>
          <p:grpSp>
            <p:nvGrpSpPr>
              <p:cNvPr id="19" name="Group 18">
                <a:extLst>
                  <a:ext uri="{FF2B5EF4-FFF2-40B4-BE49-F238E27FC236}">
                    <a16:creationId xmlns:a16="http://schemas.microsoft.com/office/drawing/2014/main" id="{DC24BFB0-1653-E343-9851-6AF89ADB0150}"/>
                  </a:ext>
                </a:extLst>
              </p:cNvPr>
              <p:cNvGrpSpPr/>
              <p:nvPr/>
            </p:nvGrpSpPr>
            <p:grpSpPr>
              <a:xfrm>
                <a:off x="3256258" y="3184201"/>
                <a:ext cx="2284290" cy="961387"/>
                <a:chOff x="3262048" y="3184201"/>
                <a:chExt cx="2284290" cy="961387"/>
              </a:xfrm>
            </p:grpSpPr>
            <p:sp>
              <p:nvSpPr>
                <p:cNvPr id="20" name="Rectangle 19">
                  <a:extLst>
                    <a:ext uri="{FF2B5EF4-FFF2-40B4-BE49-F238E27FC236}">
                      <a16:creationId xmlns:a16="http://schemas.microsoft.com/office/drawing/2014/main" id="{6F93876D-C3BB-2486-979A-FCBE4051B82C}"/>
                    </a:ext>
                  </a:extLst>
                </p:cNvPr>
                <p:cNvSpPr/>
                <p:nvPr/>
              </p:nvSpPr>
              <p:spPr>
                <a:xfrm rot="10800000" flipV="1">
                  <a:off x="4410169" y="3184201"/>
                  <a:ext cx="1136169" cy="954463"/>
                </a:xfrm>
                <a:prstGeom prst="rect">
                  <a:avLst/>
                </a:prstGeom>
                <a:noFill/>
              </p:spPr>
              <p:txBody>
                <a:bodyPr wrap="square">
                  <a:spAutoFit/>
                </a:bodyPr>
                <a:lstStyle/>
                <a:p>
                  <a:pPr algn="ctr" defTabSz="488950">
                    <a:lnSpc>
                      <a:spcPct val="90000"/>
                    </a:lnSpc>
                    <a:spcBef>
                      <a:spcPct val="0"/>
                    </a:spcBef>
                    <a:spcAft>
                      <a:spcPct val="35000"/>
                    </a:spcAft>
                    <a:defRPr/>
                  </a:pPr>
                  <a:r>
                    <a:rPr lang="en-US" sz="1200" kern="0" dirty="0">
                      <a:solidFill>
                        <a:prstClr val="white"/>
                      </a:solidFill>
                      <a:latin typeface="Calibri" panose="020F0502020204030204"/>
                    </a:rPr>
                    <a:t>Long Robust Magnets</a:t>
                  </a:r>
                  <a:r>
                    <a:rPr lang="en-US" sz="1000" kern="0" dirty="0">
                      <a:solidFill>
                        <a:prstClr val="white"/>
                      </a:solidFill>
                      <a:latin typeface="Calibri" panose="020F0502020204030204"/>
                    </a:rPr>
                    <a:t> </a:t>
                  </a:r>
                  <a:r>
                    <a:rPr lang="en-US" sz="900" kern="0" dirty="0">
                      <a:solidFill>
                        <a:prstClr val="white"/>
                      </a:solidFill>
                      <a:latin typeface="Calibri" panose="020F0502020204030204"/>
                    </a:rPr>
                    <a:t>(11…12T)</a:t>
                  </a:r>
                  <a:endParaRPr lang="en-US" sz="1000" kern="0"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758533DD-BC30-A92E-D8A5-8A6BA33F47F5}"/>
                    </a:ext>
                  </a:extLst>
                </p:cNvPr>
                <p:cNvSpPr/>
                <p:nvPr/>
              </p:nvSpPr>
              <p:spPr>
                <a:xfrm rot="10800000" flipV="1">
                  <a:off x="3262048" y="3191126"/>
                  <a:ext cx="1117751" cy="954462"/>
                </a:xfrm>
                <a:prstGeom prst="rect">
                  <a:avLst/>
                </a:prstGeom>
                <a:noFill/>
              </p:spPr>
              <p:txBody>
                <a:bodyPr wrap="square">
                  <a:spAutoFit/>
                </a:bodyPr>
                <a:lstStyle/>
                <a:p>
                  <a:pPr algn="ctr" defTabSz="488950">
                    <a:lnSpc>
                      <a:spcPct val="90000"/>
                    </a:lnSpc>
                    <a:spcBef>
                      <a:spcPct val="0"/>
                    </a:spcBef>
                    <a:spcAft>
                      <a:spcPct val="35000"/>
                    </a:spcAft>
                    <a:defRPr/>
                  </a:pPr>
                  <a:r>
                    <a:rPr lang="en-US" sz="1200" kern="0" dirty="0">
                      <a:solidFill>
                        <a:prstClr val="white"/>
                      </a:solidFill>
                      <a:latin typeface="Calibri" panose="020F0502020204030204"/>
                    </a:rPr>
                    <a:t>Short Ultimate Magnets </a:t>
                  </a:r>
                  <a:r>
                    <a:rPr lang="en-US" sz="900" kern="0" dirty="0">
                      <a:solidFill>
                        <a:prstClr val="white"/>
                      </a:solidFill>
                      <a:latin typeface="Calibri" panose="020F0502020204030204"/>
                    </a:rPr>
                    <a:t>(14…16T)</a:t>
                  </a:r>
                </a:p>
              </p:txBody>
            </p:sp>
          </p:grpSp>
        </p:grpSp>
        <p:sp>
          <p:nvSpPr>
            <p:cNvPr id="15" name="Trapezoid 14">
              <a:extLst>
                <a:ext uri="{FF2B5EF4-FFF2-40B4-BE49-F238E27FC236}">
                  <a16:creationId xmlns:a16="http://schemas.microsoft.com/office/drawing/2014/main" id="{C5960A46-73DE-AA55-23CF-2DF40DC11D6F}"/>
                </a:ext>
              </a:extLst>
            </p:cNvPr>
            <p:cNvSpPr/>
            <p:nvPr/>
          </p:nvSpPr>
          <p:spPr>
            <a:xfrm flipV="1">
              <a:off x="3592798" y="4257604"/>
              <a:ext cx="1692000" cy="1600055"/>
            </a:xfrm>
            <a:prstGeom prst="trapezoid">
              <a:avLst>
                <a:gd name="adj" fmla="val 52586"/>
              </a:avLst>
            </a:prstGeom>
            <a:solidFill>
              <a:srgbClr val="BCD6ED"/>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US" sz="1200" kern="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C2604B0F-EAD0-296C-38C7-AF81CED06889}"/>
                </a:ext>
              </a:extLst>
            </p:cNvPr>
            <p:cNvSpPr/>
            <p:nvPr/>
          </p:nvSpPr>
          <p:spPr>
            <a:xfrm rot="10800000" flipV="1">
              <a:off x="3646311" y="4284266"/>
              <a:ext cx="1584972" cy="1046829"/>
            </a:xfrm>
            <a:prstGeom prst="rect">
              <a:avLst/>
            </a:prstGeom>
          </p:spPr>
          <p:txBody>
            <a:bodyPr wrap="square">
              <a:spAutoFit/>
            </a:bodyPr>
            <a:lstStyle/>
            <a:p>
              <a:pPr algn="ctr" defTabSz="457200">
                <a:defRPr/>
              </a:pPr>
              <a:r>
                <a:rPr lang="en-US" sz="1200" kern="0" dirty="0">
                  <a:solidFill>
                    <a:prstClr val="white"/>
                  </a:solidFill>
                  <a:latin typeface="Calibri" panose="020F0502020204030204"/>
                </a:rPr>
                <a:t>Long Robust</a:t>
              </a:r>
            </a:p>
            <a:p>
              <a:pPr algn="ctr" defTabSz="457200">
                <a:defRPr/>
              </a:pPr>
              <a:r>
                <a:rPr lang="en-US" sz="1200" kern="0" dirty="0">
                  <a:solidFill>
                    <a:prstClr val="white"/>
                  </a:solidFill>
                  <a:latin typeface="Calibri" panose="020F0502020204030204"/>
                </a:rPr>
                <a:t> Ultimate Magnets </a:t>
              </a:r>
              <a:br>
                <a:rPr lang="en-US" sz="1200" kern="0" dirty="0">
                  <a:solidFill>
                    <a:prstClr val="white"/>
                  </a:solidFill>
                  <a:latin typeface="Calibri" panose="020F0502020204030204"/>
                </a:rPr>
              </a:br>
              <a:r>
                <a:rPr lang="en-US" sz="900" kern="0" dirty="0">
                  <a:solidFill>
                    <a:prstClr val="white"/>
                  </a:solidFill>
                  <a:latin typeface="Calibri" panose="020F0502020204030204"/>
                </a:rPr>
                <a:t>(14…16 T)</a:t>
              </a:r>
              <a:endParaRPr lang="en-US" sz="1200" kern="0" dirty="0">
                <a:solidFill>
                  <a:prstClr val="white"/>
                </a:solidFill>
                <a:latin typeface="Calibri" panose="020F0502020204030204"/>
              </a:endParaRPr>
            </a:p>
          </p:txBody>
        </p:sp>
      </p:grpSp>
      <p:grpSp>
        <p:nvGrpSpPr>
          <p:cNvPr id="22" name="Group 21">
            <a:extLst>
              <a:ext uri="{FF2B5EF4-FFF2-40B4-BE49-F238E27FC236}">
                <a16:creationId xmlns:a16="http://schemas.microsoft.com/office/drawing/2014/main" id="{D9083740-B18F-3C38-0352-D7A7EC0DCE1C}"/>
              </a:ext>
            </a:extLst>
          </p:cNvPr>
          <p:cNvGrpSpPr/>
          <p:nvPr/>
        </p:nvGrpSpPr>
        <p:grpSpPr>
          <a:xfrm rot="10800000" flipV="1">
            <a:off x="6391466" y="2602775"/>
            <a:ext cx="4001034" cy="3773000"/>
            <a:chOff x="1722711" y="750482"/>
            <a:chExt cx="5371612" cy="5183917"/>
          </a:xfrm>
        </p:grpSpPr>
        <p:sp>
          <p:nvSpPr>
            <p:cNvPr id="23" name="Freeform 22">
              <a:extLst>
                <a:ext uri="{FF2B5EF4-FFF2-40B4-BE49-F238E27FC236}">
                  <a16:creationId xmlns:a16="http://schemas.microsoft.com/office/drawing/2014/main" id="{11BD3C24-3494-29C5-4693-634453B30FFC}"/>
                </a:ext>
              </a:extLst>
            </p:cNvPr>
            <p:cNvSpPr/>
            <p:nvPr/>
          </p:nvSpPr>
          <p:spPr>
            <a:xfrm>
              <a:off x="2784705" y="2802982"/>
              <a:ext cx="1584000" cy="1050925"/>
            </a:xfrm>
            <a:custGeom>
              <a:avLst/>
              <a:gdLst>
                <a:gd name="connsiteX0" fmla="*/ 0 w 1638300"/>
                <a:gd name="connsiteY0" fmla="*/ 0 h 1050925"/>
                <a:gd name="connsiteX1" fmla="*/ 650875 w 1638300"/>
                <a:gd name="connsiteY1" fmla="*/ 1050925 h 1050925"/>
                <a:gd name="connsiteX2" fmla="*/ 1638300 w 1638300"/>
                <a:gd name="connsiteY2" fmla="*/ 1050925 h 1050925"/>
                <a:gd name="connsiteX3" fmla="*/ 1635125 w 1638300"/>
                <a:gd name="connsiteY3" fmla="*/ 0 h 1050925"/>
                <a:gd name="connsiteX4" fmla="*/ 0 w 1638300"/>
                <a:gd name="connsiteY4" fmla="*/ 0 h 1050925"/>
                <a:gd name="connsiteX0" fmla="*/ 0 w 1638300"/>
                <a:gd name="connsiteY0" fmla="*/ 0 h 1050925"/>
                <a:gd name="connsiteX1" fmla="*/ 555625 w 1638300"/>
                <a:gd name="connsiteY1" fmla="*/ 1050925 h 1050925"/>
                <a:gd name="connsiteX2" fmla="*/ 1638300 w 1638300"/>
                <a:gd name="connsiteY2" fmla="*/ 1050925 h 1050925"/>
                <a:gd name="connsiteX3" fmla="*/ 1635125 w 1638300"/>
                <a:gd name="connsiteY3" fmla="*/ 0 h 1050925"/>
                <a:gd name="connsiteX4" fmla="*/ 0 w 1638300"/>
                <a:gd name="connsiteY4" fmla="*/ 0 h 105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050925">
                  <a:moveTo>
                    <a:pt x="0" y="0"/>
                  </a:moveTo>
                  <a:lnTo>
                    <a:pt x="555625" y="1050925"/>
                  </a:lnTo>
                  <a:lnTo>
                    <a:pt x="1638300" y="1050925"/>
                  </a:lnTo>
                  <a:cubicBezTo>
                    <a:pt x="1637242" y="700617"/>
                    <a:pt x="1636183" y="350308"/>
                    <a:pt x="1635125" y="0"/>
                  </a:cubicBezTo>
                  <a:lnTo>
                    <a:pt x="0" y="0"/>
                  </a:lnTo>
                  <a:close/>
                </a:path>
              </a:pathLst>
            </a:custGeom>
            <a:solidFill>
              <a:srgbClr val="DEA078"/>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nvGrpSpPr>
            <p:cNvPr id="24" name="Group 23">
              <a:extLst>
                <a:ext uri="{FF2B5EF4-FFF2-40B4-BE49-F238E27FC236}">
                  <a16:creationId xmlns:a16="http://schemas.microsoft.com/office/drawing/2014/main" id="{E535C336-C6DD-2F35-EBF0-B4524E463E25}"/>
                </a:ext>
              </a:extLst>
            </p:cNvPr>
            <p:cNvGrpSpPr/>
            <p:nvPr/>
          </p:nvGrpSpPr>
          <p:grpSpPr>
            <a:xfrm>
              <a:off x="1722711" y="750482"/>
              <a:ext cx="5371612" cy="5183917"/>
              <a:chOff x="1713186" y="752859"/>
              <a:chExt cx="5371612" cy="5183917"/>
            </a:xfrm>
          </p:grpSpPr>
          <p:sp>
            <p:nvSpPr>
              <p:cNvPr id="28" name="Trapezoid 27">
                <a:extLst>
                  <a:ext uri="{FF2B5EF4-FFF2-40B4-BE49-F238E27FC236}">
                    <a16:creationId xmlns:a16="http://schemas.microsoft.com/office/drawing/2014/main" id="{0FDB4624-0D46-DC4B-9ED7-E63612A92067}"/>
                  </a:ext>
                </a:extLst>
              </p:cNvPr>
              <p:cNvSpPr/>
              <p:nvPr/>
            </p:nvSpPr>
            <p:spPr>
              <a:xfrm flipV="1">
                <a:off x="1713186" y="763673"/>
                <a:ext cx="5371612" cy="324000"/>
              </a:xfrm>
              <a:prstGeom prst="trapezoid">
                <a:avLst>
                  <a:gd name="adj" fmla="val 52586"/>
                </a:avLst>
              </a:prstGeom>
              <a:solidFill>
                <a:srgbClr val="5A2400"/>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29" name="TextBox 28">
                <a:extLst>
                  <a:ext uri="{FF2B5EF4-FFF2-40B4-BE49-F238E27FC236}">
                    <a16:creationId xmlns:a16="http://schemas.microsoft.com/office/drawing/2014/main" id="{DDE32D94-E198-587A-EEDF-B3B01F0FFD65}"/>
                  </a:ext>
                </a:extLst>
              </p:cNvPr>
              <p:cNvSpPr txBox="1"/>
              <p:nvPr/>
            </p:nvSpPr>
            <p:spPr>
              <a:xfrm rot="10800000" flipV="1">
                <a:off x="3159156" y="752859"/>
                <a:ext cx="2479673" cy="359439"/>
              </a:xfrm>
              <a:prstGeom prst="rect">
                <a:avLst/>
              </a:prstGeom>
              <a:noFill/>
              <a:ln w="9525">
                <a:noFill/>
              </a:ln>
            </p:spPr>
            <p:txBody>
              <a:bodyPr wrap="none" rtlCol="0">
                <a:spAutoFit/>
              </a:bodyPr>
              <a:lstStyle/>
              <a:p>
                <a:pPr lvl="0" algn="ctr"/>
                <a:r>
                  <a:rPr lang="en-US" sz="1100" dirty="0">
                    <a:solidFill>
                      <a:schemeClr val="bg1"/>
                    </a:solidFill>
                  </a:rPr>
                  <a:t>HTS Samples and Technology</a:t>
                </a:r>
              </a:p>
            </p:txBody>
          </p:sp>
          <p:sp>
            <p:nvSpPr>
              <p:cNvPr id="30" name="Trapezoid 29">
                <a:extLst>
                  <a:ext uri="{FF2B5EF4-FFF2-40B4-BE49-F238E27FC236}">
                    <a16:creationId xmlns:a16="http://schemas.microsoft.com/office/drawing/2014/main" id="{191ABFC0-BD7D-527A-910E-ADE785CE7273}"/>
                  </a:ext>
                </a:extLst>
              </p:cNvPr>
              <p:cNvSpPr/>
              <p:nvPr/>
            </p:nvSpPr>
            <p:spPr>
              <a:xfrm flipV="1">
                <a:off x="1924200" y="1166691"/>
                <a:ext cx="4949584" cy="598412"/>
              </a:xfrm>
              <a:prstGeom prst="trapezoid">
                <a:avLst>
                  <a:gd name="adj" fmla="val 52586"/>
                </a:avLst>
              </a:prstGeom>
              <a:solidFill>
                <a:srgbClr val="843C0C"/>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1" name="TextBox 30">
                <a:extLst>
                  <a:ext uri="{FF2B5EF4-FFF2-40B4-BE49-F238E27FC236}">
                    <a16:creationId xmlns:a16="http://schemas.microsoft.com/office/drawing/2014/main" id="{163F21B7-CB5B-8E8C-853A-C80500BD9C0E}"/>
                  </a:ext>
                </a:extLst>
              </p:cNvPr>
              <p:cNvSpPr txBox="1"/>
              <p:nvPr/>
            </p:nvSpPr>
            <p:spPr>
              <a:xfrm rot="10800000" flipV="1">
                <a:off x="3042359" y="1110955"/>
                <a:ext cx="2713261" cy="549732"/>
              </a:xfrm>
              <a:prstGeom prst="rect">
                <a:avLst/>
              </a:prstGeom>
              <a:noFill/>
              <a:ln w="9525">
                <a:noFill/>
              </a:ln>
            </p:spPr>
            <p:txBody>
              <a:bodyPr wrap="square" rtlCol="0">
                <a:spAutoFit/>
              </a:bodyPr>
              <a:lstStyle/>
              <a:p>
                <a:pPr lvl="0" algn="ctr"/>
                <a:r>
                  <a:rPr lang="en-US" sz="1100" dirty="0">
                    <a:solidFill>
                      <a:schemeClr val="bg1"/>
                    </a:solidFill>
                  </a:rPr>
                  <a:t>HTS Design Studies </a:t>
                </a:r>
              </a:p>
              <a:p>
                <a:pPr lvl="0" algn="ctr"/>
                <a:r>
                  <a:rPr lang="en-US" sz="900" dirty="0">
                    <a:solidFill>
                      <a:schemeClr val="bg1"/>
                    </a:solidFill>
                  </a:rPr>
                  <a:t>(LTS/HTS hybrid , all-HTS)</a:t>
                </a:r>
                <a:endParaRPr lang="en-US" sz="1100" dirty="0">
                  <a:solidFill>
                    <a:schemeClr val="bg1"/>
                  </a:solidFill>
                </a:endParaRPr>
              </a:p>
            </p:txBody>
          </p:sp>
          <p:sp>
            <p:nvSpPr>
              <p:cNvPr id="32" name="Trapezoid 31">
                <a:extLst>
                  <a:ext uri="{FF2B5EF4-FFF2-40B4-BE49-F238E27FC236}">
                    <a16:creationId xmlns:a16="http://schemas.microsoft.com/office/drawing/2014/main" id="{306CF46E-D7BA-EC96-A9CE-9D7327521F0C}"/>
                  </a:ext>
                </a:extLst>
              </p:cNvPr>
              <p:cNvSpPr/>
              <p:nvPr/>
            </p:nvSpPr>
            <p:spPr>
              <a:xfrm flipV="1">
                <a:off x="2274992" y="1850893"/>
                <a:ext cx="4248000" cy="878633"/>
              </a:xfrm>
              <a:prstGeom prst="trapezoid">
                <a:avLst>
                  <a:gd name="adj" fmla="val 52586"/>
                </a:avLst>
              </a:prstGeom>
              <a:solidFill>
                <a:schemeClr val="accent2">
                  <a:lumMod val="75000"/>
                  <a:alpha val="90980"/>
                </a:schemeClr>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3" name="Rectangle 32">
                <a:extLst>
                  <a:ext uri="{FF2B5EF4-FFF2-40B4-BE49-F238E27FC236}">
                    <a16:creationId xmlns:a16="http://schemas.microsoft.com/office/drawing/2014/main" id="{9E053635-E1B5-7073-33B0-7B29DD129135}"/>
                  </a:ext>
                </a:extLst>
              </p:cNvPr>
              <p:cNvSpPr/>
              <p:nvPr/>
            </p:nvSpPr>
            <p:spPr>
              <a:xfrm rot="10800000" flipV="1">
                <a:off x="3387281" y="2105543"/>
                <a:ext cx="2023425" cy="359439"/>
              </a:xfrm>
              <a:prstGeom prst="rect">
                <a:avLst/>
              </a:prstGeom>
              <a:ln w="9525">
                <a:noFill/>
              </a:ln>
            </p:spPr>
            <p:txBody>
              <a:bodyPr wrap="none">
                <a:spAutoFit/>
              </a:bodyPr>
              <a:lstStyle/>
              <a:p>
                <a:pPr lvl="0" algn="ctr"/>
                <a:r>
                  <a:rPr lang="en-US" sz="1100" dirty="0">
                    <a:solidFill>
                      <a:schemeClr val="bg1"/>
                    </a:solidFill>
                  </a:rPr>
                  <a:t>Sub-scale HTS Magnets</a:t>
                </a:r>
              </a:p>
            </p:txBody>
          </p:sp>
          <p:sp>
            <p:nvSpPr>
              <p:cNvPr id="34" name="Trapezoid 33">
                <a:extLst>
                  <a:ext uri="{FF2B5EF4-FFF2-40B4-BE49-F238E27FC236}">
                    <a16:creationId xmlns:a16="http://schemas.microsoft.com/office/drawing/2014/main" id="{2F52F9F2-95F2-EF7B-9AE6-A0C889608ED4}"/>
                  </a:ext>
                </a:extLst>
              </p:cNvPr>
              <p:cNvSpPr/>
              <p:nvPr/>
            </p:nvSpPr>
            <p:spPr>
              <a:xfrm flipV="1">
                <a:off x="3347958" y="3934248"/>
                <a:ext cx="2102069" cy="2002528"/>
              </a:xfrm>
              <a:prstGeom prst="trapezoid">
                <a:avLst>
                  <a:gd name="adj" fmla="val 52586"/>
                </a:avLst>
              </a:prstGeom>
              <a:solidFill>
                <a:srgbClr val="EACDC0"/>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5" name="Rectangle 34">
                <a:extLst>
                  <a:ext uri="{FF2B5EF4-FFF2-40B4-BE49-F238E27FC236}">
                    <a16:creationId xmlns:a16="http://schemas.microsoft.com/office/drawing/2014/main" id="{C9047AD7-AB05-BCE4-8EF0-6E46C091CEE6}"/>
                  </a:ext>
                </a:extLst>
              </p:cNvPr>
              <p:cNvSpPr/>
              <p:nvPr/>
            </p:nvSpPr>
            <p:spPr>
              <a:xfrm rot="10800000" flipV="1">
                <a:off x="3591155" y="4064536"/>
                <a:ext cx="1615669" cy="926086"/>
              </a:xfrm>
              <a:prstGeom prst="rect">
                <a:avLst/>
              </a:prstGeom>
              <a:noFill/>
              <a:ln w="9525">
                <a:noFill/>
              </a:ln>
            </p:spPr>
            <p:txBody>
              <a:bodyPr wrap="square">
                <a:spAutoFit/>
              </a:bodyPr>
              <a:lstStyle/>
              <a:p>
                <a:pPr algn="ctr" defTabSz="488950">
                  <a:lnSpc>
                    <a:spcPct val="90000"/>
                  </a:lnSpc>
                  <a:spcBef>
                    <a:spcPct val="0"/>
                  </a:spcBef>
                </a:pPr>
                <a:r>
                  <a:rPr lang="en-US" sz="1100" dirty="0">
                    <a:solidFill>
                      <a:schemeClr val="bg1"/>
                    </a:solidFill>
                  </a:rPr>
                  <a:t>HTS Demonstrator Magnets</a:t>
                </a:r>
              </a:p>
              <a:p>
                <a:pPr algn="ctr" defTabSz="488950">
                  <a:lnSpc>
                    <a:spcPct val="90000"/>
                  </a:lnSpc>
                  <a:spcBef>
                    <a:spcPct val="0"/>
                  </a:spcBef>
                </a:pPr>
                <a:r>
                  <a:rPr lang="en-US" sz="900" dirty="0">
                    <a:solidFill>
                      <a:schemeClr val="bg1"/>
                    </a:solidFill>
                  </a:rPr>
                  <a:t>(16…20 T)</a:t>
                </a:r>
              </a:p>
            </p:txBody>
          </p:sp>
        </p:grpSp>
        <p:sp>
          <p:nvSpPr>
            <p:cNvPr id="25" name="Rectangle 24">
              <a:extLst>
                <a:ext uri="{FF2B5EF4-FFF2-40B4-BE49-F238E27FC236}">
                  <a16:creationId xmlns:a16="http://schemas.microsoft.com/office/drawing/2014/main" id="{DF97109A-4739-D4AE-D9AD-152FF108AC91}"/>
                </a:ext>
              </a:extLst>
            </p:cNvPr>
            <p:cNvSpPr/>
            <p:nvPr/>
          </p:nvSpPr>
          <p:spPr>
            <a:xfrm rot="10800000" flipV="1">
              <a:off x="2990943" y="2863283"/>
              <a:ext cx="1460406" cy="716764"/>
            </a:xfrm>
            <a:prstGeom prst="rect">
              <a:avLst/>
            </a:prstGeom>
            <a:noFill/>
            <a:ln w="9525">
              <a:noFill/>
            </a:ln>
          </p:spPr>
          <p:txBody>
            <a:bodyPr wrap="square">
              <a:spAutoFit/>
            </a:bodyPr>
            <a:lstStyle/>
            <a:p>
              <a:pPr algn="ctr" defTabSz="488950">
                <a:lnSpc>
                  <a:spcPct val="90000"/>
                </a:lnSpc>
                <a:spcBef>
                  <a:spcPct val="0"/>
                </a:spcBef>
              </a:pPr>
              <a:r>
                <a:rPr lang="en-US" sz="1100" dirty="0">
                  <a:solidFill>
                    <a:schemeClr val="bg1"/>
                  </a:solidFill>
                </a:rPr>
                <a:t>Hybrid </a:t>
              </a:r>
              <a:r>
                <a:rPr lang="en-US" sz="900" dirty="0">
                  <a:solidFill>
                    <a:schemeClr val="bg1"/>
                  </a:solidFill>
                </a:rPr>
                <a:t>LTS/HTS </a:t>
              </a:r>
              <a:r>
                <a:rPr lang="en-US" sz="1100" dirty="0">
                  <a:solidFill>
                    <a:schemeClr val="bg1"/>
                  </a:solidFill>
                </a:rPr>
                <a:t>R&amp;D Magnets </a:t>
              </a:r>
            </a:p>
            <a:p>
              <a:pPr algn="ctr" defTabSz="488950">
                <a:lnSpc>
                  <a:spcPct val="90000"/>
                </a:lnSpc>
                <a:spcBef>
                  <a:spcPct val="0"/>
                </a:spcBef>
              </a:pPr>
              <a:r>
                <a:rPr lang="en-US" sz="900" dirty="0">
                  <a:solidFill>
                    <a:schemeClr val="bg1"/>
                  </a:solidFill>
                </a:rPr>
                <a:t>(4.2 K)</a:t>
              </a:r>
            </a:p>
          </p:txBody>
        </p:sp>
        <p:sp>
          <p:nvSpPr>
            <p:cNvPr id="26" name="Freeform 25">
              <a:extLst>
                <a:ext uri="{FF2B5EF4-FFF2-40B4-BE49-F238E27FC236}">
                  <a16:creationId xmlns:a16="http://schemas.microsoft.com/office/drawing/2014/main" id="{C0FB6D83-240E-CE50-3D39-652194F1FE02}"/>
                </a:ext>
              </a:extLst>
            </p:cNvPr>
            <p:cNvSpPr/>
            <p:nvPr/>
          </p:nvSpPr>
          <p:spPr>
            <a:xfrm flipH="1">
              <a:off x="4451349" y="2802982"/>
              <a:ext cx="1584000" cy="1050925"/>
            </a:xfrm>
            <a:custGeom>
              <a:avLst/>
              <a:gdLst>
                <a:gd name="connsiteX0" fmla="*/ 0 w 1638300"/>
                <a:gd name="connsiteY0" fmla="*/ 0 h 1050925"/>
                <a:gd name="connsiteX1" fmla="*/ 650875 w 1638300"/>
                <a:gd name="connsiteY1" fmla="*/ 1050925 h 1050925"/>
                <a:gd name="connsiteX2" fmla="*/ 1638300 w 1638300"/>
                <a:gd name="connsiteY2" fmla="*/ 1050925 h 1050925"/>
                <a:gd name="connsiteX3" fmla="*/ 1635125 w 1638300"/>
                <a:gd name="connsiteY3" fmla="*/ 0 h 1050925"/>
                <a:gd name="connsiteX4" fmla="*/ 0 w 1638300"/>
                <a:gd name="connsiteY4" fmla="*/ 0 h 1050925"/>
                <a:gd name="connsiteX0" fmla="*/ 0 w 1638300"/>
                <a:gd name="connsiteY0" fmla="*/ 0 h 1050925"/>
                <a:gd name="connsiteX1" fmla="*/ 555625 w 1638300"/>
                <a:gd name="connsiteY1" fmla="*/ 1050925 h 1050925"/>
                <a:gd name="connsiteX2" fmla="*/ 1638300 w 1638300"/>
                <a:gd name="connsiteY2" fmla="*/ 1050925 h 1050925"/>
                <a:gd name="connsiteX3" fmla="*/ 1635125 w 1638300"/>
                <a:gd name="connsiteY3" fmla="*/ 0 h 1050925"/>
                <a:gd name="connsiteX4" fmla="*/ 0 w 1638300"/>
                <a:gd name="connsiteY4" fmla="*/ 0 h 105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050925">
                  <a:moveTo>
                    <a:pt x="0" y="0"/>
                  </a:moveTo>
                  <a:lnTo>
                    <a:pt x="555625" y="1050925"/>
                  </a:lnTo>
                  <a:lnTo>
                    <a:pt x="1638300" y="1050925"/>
                  </a:lnTo>
                  <a:cubicBezTo>
                    <a:pt x="1637242" y="700617"/>
                    <a:pt x="1636183" y="350308"/>
                    <a:pt x="1635125" y="0"/>
                  </a:cubicBezTo>
                  <a:lnTo>
                    <a:pt x="0" y="0"/>
                  </a:lnTo>
                  <a:close/>
                </a:path>
              </a:pathLst>
            </a:custGeom>
            <a:solidFill>
              <a:srgbClr val="DEA078"/>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Rectangle 26">
              <a:extLst>
                <a:ext uri="{FF2B5EF4-FFF2-40B4-BE49-F238E27FC236}">
                  <a16:creationId xmlns:a16="http://schemas.microsoft.com/office/drawing/2014/main" id="{6D8C34A8-33E2-575C-3A2D-519AA9AD1687}"/>
                </a:ext>
              </a:extLst>
            </p:cNvPr>
            <p:cNvSpPr/>
            <p:nvPr/>
          </p:nvSpPr>
          <p:spPr>
            <a:xfrm rot="10800000" flipV="1">
              <a:off x="4417760" y="2863283"/>
              <a:ext cx="1401176" cy="716764"/>
            </a:xfrm>
            <a:prstGeom prst="rect">
              <a:avLst/>
            </a:prstGeom>
            <a:noFill/>
            <a:ln w="9525">
              <a:noFill/>
            </a:ln>
          </p:spPr>
          <p:txBody>
            <a:bodyPr wrap="square">
              <a:spAutoFit/>
            </a:bodyPr>
            <a:lstStyle/>
            <a:p>
              <a:pPr algn="ctr" defTabSz="488950">
                <a:lnSpc>
                  <a:spcPct val="90000"/>
                </a:lnSpc>
                <a:spcBef>
                  <a:spcPct val="0"/>
                </a:spcBef>
              </a:pPr>
              <a:r>
                <a:rPr lang="en-US" sz="1100" dirty="0">
                  <a:solidFill>
                    <a:schemeClr val="bg1"/>
                  </a:solidFill>
                </a:rPr>
                <a:t>All-HTS </a:t>
              </a:r>
            </a:p>
            <a:p>
              <a:pPr algn="ctr" defTabSz="488950">
                <a:lnSpc>
                  <a:spcPct val="90000"/>
                </a:lnSpc>
                <a:spcBef>
                  <a:spcPct val="0"/>
                </a:spcBef>
              </a:pPr>
              <a:r>
                <a:rPr lang="en-US" sz="1100" dirty="0">
                  <a:solidFill>
                    <a:schemeClr val="bg1"/>
                  </a:solidFill>
                </a:rPr>
                <a:t>R&amp;D Magnets </a:t>
              </a:r>
            </a:p>
            <a:p>
              <a:pPr algn="ctr" defTabSz="488950">
                <a:lnSpc>
                  <a:spcPct val="90000"/>
                </a:lnSpc>
                <a:spcBef>
                  <a:spcPct val="0"/>
                </a:spcBef>
              </a:pPr>
              <a:r>
                <a:rPr lang="en-US" sz="900" dirty="0">
                  <a:solidFill>
                    <a:schemeClr val="bg1"/>
                  </a:solidFill>
                </a:rPr>
                <a:t>(4.2…20 K)</a:t>
              </a:r>
            </a:p>
          </p:txBody>
        </p:sp>
      </p:grpSp>
      <p:sp>
        <p:nvSpPr>
          <p:cNvPr id="38" name="TextBox 37">
            <a:extLst>
              <a:ext uri="{FF2B5EF4-FFF2-40B4-BE49-F238E27FC236}">
                <a16:creationId xmlns:a16="http://schemas.microsoft.com/office/drawing/2014/main" id="{36965F19-6909-07D1-B514-89A5CF57BFD6}"/>
              </a:ext>
            </a:extLst>
          </p:cNvPr>
          <p:cNvSpPr txBox="1"/>
          <p:nvPr/>
        </p:nvSpPr>
        <p:spPr>
          <a:xfrm>
            <a:off x="4439816" y="6243288"/>
            <a:ext cx="914400" cy="914400"/>
          </a:xfrm>
          <a:prstGeom prst="rect">
            <a:avLst/>
          </a:prstGeom>
          <a:noFill/>
        </p:spPr>
        <p:txBody>
          <a:bodyPr wrap="none" lIns="0" tIns="0" rIns="0" bIns="0" rtlCol="0">
            <a:noAutofit/>
          </a:bodyPr>
          <a:lstStyle/>
          <a:p>
            <a:pPr>
              <a:lnSpc>
                <a:spcPct val="110000"/>
              </a:lnSpc>
            </a:pPr>
            <a:r>
              <a:rPr lang="en-CH" sz="1200" kern="1000" spc="30" dirty="0">
                <a:latin typeface="Times" pitchFamily="2" charset="0"/>
                <a:cs typeface="Franklin Gothic Book"/>
              </a:rPr>
              <a:t>Examples of multi-scale demonstrators for LTS and </a:t>
            </a:r>
            <a:br>
              <a:rPr lang="en-CH" sz="1200" kern="1000" spc="30" dirty="0">
                <a:latin typeface="Times" pitchFamily="2" charset="0"/>
                <a:cs typeface="Franklin Gothic Book"/>
              </a:rPr>
            </a:br>
            <a:r>
              <a:rPr lang="en-CH" sz="1200" kern="1000" spc="30" dirty="0">
                <a:latin typeface="Times" pitchFamily="2" charset="0"/>
                <a:cs typeface="Franklin Gothic Book"/>
              </a:rPr>
              <a:t>HTS magnet R&amp;D, adapted from Figs. 2.11 and 2.12.</a:t>
            </a:r>
          </a:p>
        </p:txBody>
      </p:sp>
    </p:spTree>
    <p:extLst>
      <p:ext uri="{BB962C8B-B14F-4D97-AF65-F5344CB8AC3E}">
        <p14:creationId xmlns:p14="http://schemas.microsoft.com/office/powerpoint/2010/main" val="2767286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5B78C-6403-573F-D680-AC46E2A0C479}"/>
              </a:ext>
            </a:extLst>
          </p:cNvPr>
          <p:cNvSpPr>
            <a:spLocks noGrp="1"/>
          </p:cNvSpPr>
          <p:nvPr>
            <p:ph type="title"/>
          </p:nvPr>
        </p:nvSpPr>
        <p:spPr>
          <a:xfrm>
            <a:off x="1476588" y="60758"/>
            <a:ext cx="5860499" cy="650036"/>
          </a:xfrm>
        </p:spPr>
        <p:txBody>
          <a:bodyPr/>
          <a:lstStyle/>
          <a:p>
            <a:r>
              <a:rPr lang="en-CH" cap="small" dirty="0"/>
              <a:t>HFM R&amp;D Timeline – </a:t>
            </a:r>
            <a:br>
              <a:rPr lang="en-CH" cap="small" dirty="0"/>
            </a:br>
            <a:r>
              <a:rPr lang="en-CH" cap="small" dirty="0"/>
              <a:t>Nb3Sn Conductor and Magnet R&amp;D</a:t>
            </a:r>
          </a:p>
        </p:txBody>
      </p:sp>
      <p:sp>
        <p:nvSpPr>
          <p:cNvPr id="4" name="Slide Number Placeholder 3">
            <a:extLst>
              <a:ext uri="{FF2B5EF4-FFF2-40B4-BE49-F238E27FC236}">
                <a16:creationId xmlns:a16="http://schemas.microsoft.com/office/drawing/2014/main" id="{55D137E1-AD94-F73A-AEFF-4272769DBE31}"/>
              </a:ext>
            </a:extLst>
          </p:cNvPr>
          <p:cNvSpPr>
            <a:spLocks noGrp="1"/>
          </p:cNvSpPr>
          <p:nvPr>
            <p:ph type="sldNum" sz="quarter" idx="16"/>
          </p:nvPr>
        </p:nvSpPr>
        <p:spPr/>
        <p:txBody>
          <a:bodyPr/>
          <a:lstStyle/>
          <a:p>
            <a:pPr algn="r">
              <a:defRPr/>
            </a:pPr>
            <a:r>
              <a:rPr lang="de-DE" dirty="0">
                <a:solidFill>
                  <a:schemeClr val="bg1"/>
                </a:solidFill>
              </a:rPr>
              <a:t>Page </a:t>
            </a:r>
            <a:fld id="{EBC07571-3134-BB4B-B83F-1A9FE18D34F3}" type="slidenum">
              <a:rPr lang="de-DE" smtClean="0">
                <a:solidFill>
                  <a:schemeClr val="bg1"/>
                </a:solidFill>
              </a:rPr>
              <a:pPr algn="r">
                <a:defRPr/>
              </a:pPr>
              <a:t>11</a:t>
            </a:fld>
            <a:endParaRPr lang="de-DE" dirty="0">
              <a:solidFill>
                <a:schemeClr val="bg1"/>
              </a:solidFill>
            </a:endParaRPr>
          </a:p>
        </p:txBody>
      </p:sp>
      <p:pic>
        <p:nvPicPr>
          <p:cNvPr id="5" name="Picture 4" descr="Timeline&#10;&#10;Description automatically generated">
            <a:extLst>
              <a:ext uri="{FF2B5EF4-FFF2-40B4-BE49-F238E27FC236}">
                <a16:creationId xmlns:a16="http://schemas.microsoft.com/office/drawing/2014/main" id="{B9095A78-52D6-3A6B-232A-3222422EF5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3782" y="856110"/>
            <a:ext cx="9661235" cy="4967365"/>
          </a:xfrm>
          <a:prstGeom prst="rect">
            <a:avLst/>
          </a:prstGeom>
        </p:spPr>
      </p:pic>
      <p:grpSp>
        <p:nvGrpSpPr>
          <p:cNvPr id="12" name="Group 11">
            <a:extLst>
              <a:ext uri="{FF2B5EF4-FFF2-40B4-BE49-F238E27FC236}">
                <a16:creationId xmlns:a16="http://schemas.microsoft.com/office/drawing/2014/main" id="{B51E8A84-490F-89E3-3BFE-A3637527157E}"/>
              </a:ext>
            </a:extLst>
          </p:cNvPr>
          <p:cNvGrpSpPr/>
          <p:nvPr/>
        </p:nvGrpSpPr>
        <p:grpSpPr>
          <a:xfrm>
            <a:off x="2744786" y="6057901"/>
            <a:ext cx="7020692" cy="265735"/>
            <a:chOff x="0" y="4613954"/>
            <a:chExt cx="8007713" cy="303095"/>
          </a:xfrm>
        </p:grpSpPr>
        <p:pic>
          <p:nvPicPr>
            <p:cNvPr id="10" name="Content Placeholder 6">
              <a:extLst>
                <a:ext uri="{FF2B5EF4-FFF2-40B4-BE49-F238E27FC236}">
                  <a16:creationId xmlns:a16="http://schemas.microsoft.com/office/drawing/2014/main" id="{5D9EC10C-9945-CBB0-9212-04BC2B44E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13954"/>
              <a:ext cx="7742237" cy="303095"/>
            </a:xfrm>
            <a:prstGeom prst="rect">
              <a:avLst/>
            </a:prstGeom>
          </p:spPr>
        </p:pic>
        <p:pic>
          <p:nvPicPr>
            <p:cNvPr id="11" name="Picture 10">
              <a:extLst>
                <a:ext uri="{FF2B5EF4-FFF2-40B4-BE49-F238E27FC236}">
                  <a16:creationId xmlns:a16="http://schemas.microsoft.com/office/drawing/2014/main" id="{35A95C14-289E-64F0-6809-397E2E0C0D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7610" y="4684887"/>
              <a:ext cx="370103" cy="223150"/>
            </a:xfrm>
            <a:prstGeom prst="rect">
              <a:avLst/>
            </a:prstGeom>
          </p:spPr>
        </p:pic>
      </p:grpSp>
    </p:spTree>
    <p:extLst>
      <p:ext uri="{BB962C8B-B14F-4D97-AF65-F5344CB8AC3E}">
        <p14:creationId xmlns:p14="http://schemas.microsoft.com/office/powerpoint/2010/main" val="86127743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5B78C-6403-573F-D680-AC46E2A0C479}"/>
              </a:ext>
            </a:extLst>
          </p:cNvPr>
          <p:cNvSpPr>
            <a:spLocks noGrp="1"/>
          </p:cNvSpPr>
          <p:nvPr>
            <p:ph type="title"/>
          </p:nvPr>
        </p:nvSpPr>
        <p:spPr>
          <a:xfrm>
            <a:off x="1476588" y="60758"/>
            <a:ext cx="5860499" cy="650036"/>
          </a:xfrm>
        </p:spPr>
        <p:txBody>
          <a:bodyPr/>
          <a:lstStyle/>
          <a:p>
            <a:r>
              <a:rPr lang="en-CH" cap="small" dirty="0"/>
              <a:t>HFM R&amp;D Timeline – </a:t>
            </a:r>
            <a:br>
              <a:rPr lang="en-CH" cap="small" dirty="0"/>
            </a:br>
            <a:r>
              <a:rPr lang="en-CH" cap="small" dirty="0"/>
              <a:t>HTS Conductor and Magnet R&amp;D</a:t>
            </a:r>
          </a:p>
        </p:txBody>
      </p:sp>
      <p:sp>
        <p:nvSpPr>
          <p:cNvPr id="4" name="Slide Number Placeholder 3">
            <a:extLst>
              <a:ext uri="{FF2B5EF4-FFF2-40B4-BE49-F238E27FC236}">
                <a16:creationId xmlns:a16="http://schemas.microsoft.com/office/drawing/2014/main" id="{55D137E1-AD94-F73A-AEFF-4272769DBE31}"/>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12</a:t>
            </a:fld>
            <a:endParaRPr lang="de-DE" dirty="0"/>
          </a:p>
        </p:txBody>
      </p:sp>
      <p:grpSp>
        <p:nvGrpSpPr>
          <p:cNvPr id="13" name="Group 12">
            <a:extLst>
              <a:ext uri="{FF2B5EF4-FFF2-40B4-BE49-F238E27FC236}">
                <a16:creationId xmlns:a16="http://schemas.microsoft.com/office/drawing/2014/main" id="{19456F2E-8C4B-476D-E3C0-83EA51D22C62}"/>
              </a:ext>
            </a:extLst>
          </p:cNvPr>
          <p:cNvGrpSpPr/>
          <p:nvPr/>
        </p:nvGrpSpPr>
        <p:grpSpPr>
          <a:xfrm>
            <a:off x="2744786" y="6057901"/>
            <a:ext cx="7020692" cy="265735"/>
            <a:chOff x="0" y="4613954"/>
            <a:chExt cx="8007713" cy="303095"/>
          </a:xfrm>
        </p:grpSpPr>
        <p:pic>
          <p:nvPicPr>
            <p:cNvPr id="14" name="Content Placeholder 6">
              <a:extLst>
                <a:ext uri="{FF2B5EF4-FFF2-40B4-BE49-F238E27FC236}">
                  <a16:creationId xmlns:a16="http://schemas.microsoft.com/office/drawing/2014/main" id="{1BD4E6D8-4B62-CDEE-6902-9144B738B9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613954"/>
              <a:ext cx="7742237" cy="303095"/>
            </a:xfrm>
            <a:prstGeom prst="rect">
              <a:avLst/>
            </a:prstGeom>
          </p:spPr>
        </p:pic>
        <p:pic>
          <p:nvPicPr>
            <p:cNvPr id="15" name="Picture 14">
              <a:extLst>
                <a:ext uri="{FF2B5EF4-FFF2-40B4-BE49-F238E27FC236}">
                  <a16:creationId xmlns:a16="http://schemas.microsoft.com/office/drawing/2014/main" id="{34A82590-1ABE-752A-4F96-F3713525C4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610" y="4684887"/>
              <a:ext cx="370103" cy="223150"/>
            </a:xfrm>
            <a:prstGeom prst="rect">
              <a:avLst/>
            </a:prstGeom>
          </p:spPr>
        </p:pic>
      </p:grpSp>
      <p:pic>
        <p:nvPicPr>
          <p:cNvPr id="16" name="Picture 15" descr="Timeline&#10;&#10;Description automatically generated">
            <a:extLst>
              <a:ext uri="{FF2B5EF4-FFF2-40B4-BE49-F238E27FC236}">
                <a16:creationId xmlns:a16="http://schemas.microsoft.com/office/drawing/2014/main" id="{F4798A2A-F2F9-F7A4-8472-82181AE549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1499" y="956762"/>
            <a:ext cx="10630523" cy="4855169"/>
          </a:xfrm>
          <a:prstGeom prst="rect">
            <a:avLst/>
          </a:prstGeom>
        </p:spPr>
      </p:pic>
    </p:spTree>
    <p:extLst>
      <p:ext uri="{BB962C8B-B14F-4D97-AF65-F5344CB8AC3E}">
        <p14:creationId xmlns:p14="http://schemas.microsoft.com/office/powerpoint/2010/main" val="55524764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6AA1EB-CC6D-9CD6-E629-2C893FCA0226}"/>
              </a:ext>
            </a:extLst>
          </p:cNvPr>
          <p:cNvSpPr>
            <a:spLocks noGrp="1"/>
          </p:cNvSpPr>
          <p:nvPr>
            <p:ph type="title"/>
          </p:nvPr>
        </p:nvSpPr>
        <p:spPr>
          <a:xfrm>
            <a:off x="1476588" y="60758"/>
            <a:ext cx="5860499" cy="650036"/>
          </a:xfrm>
        </p:spPr>
        <p:txBody>
          <a:bodyPr/>
          <a:lstStyle/>
          <a:p>
            <a:r>
              <a:rPr lang="en-CH" cap="small" dirty="0"/>
              <a:t>HFM R&amp;D Timeline – </a:t>
            </a:r>
            <a:br>
              <a:rPr lang="en-CH" cap="small" dirty="0"/>
            </a:br>
            <a:r>
              <a:rPr lang="en-CH" cap="small" dirty="0"/>
              <a:t>Cross-Cutting R&amp;D Activities</a:t>
            </a:r>
          </a:p>
        </p:txBody>
      </p:sp>
      <p:sp>
        <p:nvSpPr>
          <p:cNvPr id="4" name="Slide Number Placeholder 3">
            <a:extLst>
              <a:ext uri="{FF2B5EF4-FFF2-40B4-BE49-F238E27FC236}">
                <a16:creationId xmlns:a16="http://schemas.microsoft.com/office/drawing/2014/main" id="{7F122B8B-0F55-D7F0-9D8F-622FE170E47C}"/>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13</a:t>
            </a:fld>
            <a:endParaRPr lang="de-DE" dirty="0"/>
          </a:p>
        </p:txBody>
      </p:sp>
      <p:pic>
        <p:nvPicPr>
          <p:cNvPr id="16" name="Content Placeholder 6" descr="Timeline&#10;&#10;Description automatically generated">
            <a:extLst>
              <a:ext uri="{FF2B5EF4-FFF2-40B4-BE49-F238E27FC236}">
                <a16:creationId xmlns:a16="http://schemas.microsoft.com/office/drawing/2014/main" id="{E854BF75-84AF-3E81-3C1A-6887E74830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1454" y="769585"/>
            <a:ext cx="7603333" cy="5408431"/>
          </a:xfrm>
          <a:prstGeom prst="rect">
            <a:avLst/>
          </a:prstGeom>
        </p:spPr>
      </p:pic>
      <p:grpSp>
        <p:nvGrpSpPr>
          <p:cNvPr id="17" name="Group 16">
            <a:extLst>
              <a:ext uri="{FF2B5EF4-FFF2-40B4-BE49-F238E27FC236}">
                <a16:creationId xmlns:a16="http://schemas.microsoft.com/office/drawing/2014/main" id="{D06593B3-B3C8-9970-EFA3-F4228DF7B9C0}"/>
              </a:ext>
            </a:extLst>
          </p:cNvPr>
          <p:cNvGrpSpPr/>
          <p:nvPr/>
        </p:nvGrpSpPr>
        <p:grpSpPr>
          <a:xfrm>
            <a:off x="2744786" y="6309321"/>
            <a:ext cx="7020692" cy="265735"/>
            <a:chOff x="0" y="4613954"/>
            <a:chExt cx="8007713" cy="303095"/>
          </a:xfrm>
        </p:grpSpPr>
        <p:pic>
          <p:nvPicPr>
            <p:cNvPr id="18" name="Content Placeholder 6">
              <a:extLst>
                <a:ext uri="{FF2B5EF4-FFF2-40B4-BE49-F238E27FC236}">
                  <a16:creationId xmlns:a16="http://schemas.microsoft.com/office/drawing/2014/main" id="{0FD6DC93-226C-7ADF-B11E-9071D9410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13954"/>
              <a:ext cx="7742237" cy="303095"/>
            </a:xfrm>
            <a:prstGeom prst="rect">
              <a:avLst/>
            </a:prstGeom>
          </p:spPr>
        </p:pic>
        <p:pic>
          <p:nvPicPr>
            <p:cNvPr id="19" name="Picture 18">
              <a:extLst>
                <a:ext uri="{FF2B5EF4-FFF2-40B4-BE49-F238E27FC236}">
                  <a16:creationId xmlns:a16="http://schemas.microsoft.com/office/drawing/2014/main" id="{C7EF531D-8124-29B5-37AF-CE14620CB9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7610" y="4684887"/>
              <a:ext cx="370103" cy="223150"/>
            </a:xfrm>
            <a:prstGeom prst="rect">
              <a:avLst/>
            </a:prstGeom>
          </p:spPr>
        </p:pic>
      </p:grpSp>
    </p:spTree>
    <p:extLst>
      <p:ext uri="{BB962C8B-B14F-4D97-AF65-F5344CB8AC3E}">
        <p14:creationId xmlns:p14="http://schemas.microsoft.com/office/powerpoint/2010/main" val="275470971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8E2B-90D6-D242-9E88-4A301FAE7227}"/>
              </a:ext>
            </a:extLst>
          </p:cNvPr>
          <p:cNvSpPr>
            <a:spLocks noGrp="1"/>
          </p:cNvSpPr>
          <p:nvPr>
            <p:ph type="title"/>
          </p:nvPr>
        </p:nvSpPr>
        <p:spPr>
          <a:xfrm>
            <a:off x="1267038" y="187631"/>
            <a:ext cx="8260079" cy="379192"/>
          </a:xfrm>
        </p:spPr>
        <p:txBody>
          <a:bodyPr/>
          <a:lstStyle/>
          <a:p>
            <a:r>
              <a:rPr lang="en-US" cap="small" dirty="0"/>
              <a:t>HFM R&amp;D plans related to superconductors</a:t>
            </a:r>
          </a:p>
        </p:txBody>
      </p:sp>
      <p:sp>
        <p:nvSpPr>
          <p:cNvPr id="3" name="Content Placeholder 2">
            <a:extLst>
              <a:ext uri="{FF2B5EF4-FFF2-40B4-BE49-F238E27FC236}">
                <a16:creationId xmlns:a16="http://schemas.microsoft.com/office/drawing/2014/main" id="{C5FF28E2-261B-DD45-9CC2-43AFDEF1EACB}"/>
              </a:ext>
            </a:extLst>
          </p:cNvPr>
          <p:cNvSpPr>
            <a:spLocks noGrp="1"/>
          </p:cNvSpPr>
          <p:nvPr>
            <p:ph idx="1"/>
          </p:nvPr>
        </p:nvSpPr>
        <p:spPr>
          <a:xfrm>
            <a:off x="0" y="799564"/>
            <a:ext cx="8537105" cy="5294883"/>
          </a:xfrm>
        </p:spPr>
        <p:txBody>
          <a:bodyPr>
            <a:noAutofit/>
          </a:bodyPr>
          <a:lstStyle/>
          <a:p>
            <a:r>
              <a:rPr lang="en-US" dirty="0"/>
              <a:t>Nb</a:t>
            </a:r>
            <a:r>
              <a:rPr lang="en-US" baseline="-25000" dirty="0"/>
              <a:t>3</a:t>
            </a:r>
            <a:r>
              <a:rPr lang="en-US" dirty="0"/>
              <a:t>Sn Conductor</a:t>
            </a:r>
          </a:p>
          <a:p>
            <a:pPr lvl="1"/>
            <a:r>
              <a:rPr lang="en-US" sz="1800" dirty="0">
                <a:solidFill>
                  <a:srgbClr val="0070C0"/>
                </a:solidFill>
              </a:rPr>
              <a:t>Advance performance of Nb3Sn wires beyond present state-of-the-art</a:t>
            </a:r>
            <a:r>
              <a:rPr lang="en-US" sz="1800" dirty="0"/>
              <a:t>, </a:t>
            </a:r>
            <a:r>
              <a:rPr lang="en-US" sz="1800" dirty="0">
                <a:solidFill>
                  <a:srgbClr val="00B050"/>
                </a:solidFill>
              </a:rPr>
              <a:t>with a target 1500 A/mm2 at 16 T  </a:t>
            </a:r>
            <a:r>
              <a:rPr lang="en-US" sz="1800" dirty="0"/>
              <a:t>(mechanical properties, magnetization &amp; stability, cost…).</a:t>
            </a:r>
          </a:p>
          <a:p>
            <a:pPr lvl="1"/>
            <a:r>
              <a:rPr lang="en-US" sz="1800" dirty="0">
                <a:solidFill>
                  <a:srgbClr val="2E74B5"/>
                </a:solidFill>
                <a:ea typeface="Times New Roman" panose="02020603050405020304" pitchFamily="18" charset="0"/>
                <a:cs typeface="Times New Roman" panose="02020603050405020304" pitchFamily="18" charset="0"/>
              </a:rPr>
              <a:t>Develop cables</a:t>
            </a:r>
            <a:r>
              <a:rPr lang="en-US" sz="1800" dirty="0">
                <a:ea typeface="Calibri" panose="020F0502020204030204" pitchFamily="34" charset="0"/>
                <a:cs typeface="Times New Roman" panose="02020603050405020304" pitchFamily="18" charset="0"/>
              </a:rPr>
              <a:t> </a:t>
            </a:r>
            <a:r>
              <a:rPr lang="en-US" sz="1800" dirty="0">
                <a:solidFill>
                  <a:srgbClr val="2E74B5"/>
                </a:solidFill>
                <a:ea typeface="Times New Roman" panose="02020603050405020304" pitchFamily="18" charset="0"/>
                <a:cs typeface="Times New Roman" panose="02020603050405020304" pitchFamily="18" charset="0"/>
              </a:rPr>
              <a:t>with high engineering current density</a:t>
            </a:r>
            <a:r>
              <a:rPr lang="en-US" sz="1800" dirty="0">
                <a:ea typeface="Calibri" panose="020F0502020204030204" pitchFamily="34" charset="0"/>
                <a:cs typeface="Times New Roman" panose="02020603050405020304" pitchFamily="18" charset="0"/>
              </a:rPr>
              <a:t>, </a:t>
            </a:r>
            <a:r>
              <a:rPr lang="en-US" sz="1800" dirty="0">
                <a:solidFill>
                  <a:srgbClr val="00B050"/>
                </a:solidFill>
                <a:ea typeface="Calibri" panose="020F0502020204030204" pitchFamily="34" charset="0"/>
                <a:cs typeface="Times New Roman" panose="02020603050405020304" pitchFamily="18" charset="0"/>
              </a:rPr>
              <a:t>J</a:t>
            </a:r>
            <a:r>
              <a:rPr lang="en-US" sz="1800" baseline="-25000" dirty="0">
                <a:solidFill>
                  <a:srgbClr val="00B050"/>
                </a:solidFill>
                <a:ea typeface="Calibri" panose="020F0502020204030204" pitchFamily="34" charset="0"/>
                <a:cs typeface="Times New Roman" panose="02020603050405020304" pitchFamily="18" charset="0"/>
              </a:rPr>
              <a:t>E</a:t>
            </a:r>
            <a:r>
              <a:rPr lang="en-US" sz="1800" dirty="0">
                <a:solidFill>
                  <a:srgbClr val="00B050"/>
                </a:solidFill>
                <a:ea typeface="Calibri" panose="020F0502020204030204" pitchFamily="34" charset="0"/>
                <a:cs typeface="Times New Roman" panose="02020603050405020304" pitchFamily="18" charset="0"/>
              </a:rPr>
              <a:t> </a:t>
            </a:r>
            <a:r>
              <a:rPr lang="en-US" sz="1800" dirty="0">
                <a:solidFill>
                  <a:srgbClr val="00B050"/>
                </a:solidFill>
                <a:ea typeface="Calibri" panose="020F0502020204030204" pitchFamily="34" charset="0"/>
                <a:cs typeface="Times New Roman" panose="02020603050405020304" pitchFamily="18" charset="0"/>
                <a:sym typeface="Symbol" panose="05050102010706020507" pitchFamily="18" charset="2"/>
              </a:rPr>
              <a:t></a:t>
            </a:r>
            <a:r>
              <a:rPr lang="en-US" sz="1800" dirty="0">
                <a:solidFill>
                  <a:srgbClr val="00B050"/>
                </a:solidFill>
                <a:ea typeface="Calibri" panose="020F0502020204030204" pitchFamily="34" charset="0"/>
                <a:cs typeface="Times New Roman" panose="02020603050405020304" pitchFamily="18" charset="0"/>
              </a:rPr>
              <a:t> 600 A/mm</a:t>
            </a:r>
            <a:r>
              <a:rPr lang="en-US" sz="1800" baseline="30000" dirty="0">
                <a:solidFill>
                  <a:srgbClr val="00B050"/>
                </a:solidFill>
                <a:ea typeface="Calibri" panose="020F0502020204030204" pitchFamily="34" charset="0"/>
                <a:cs typeface="Times New Roman" panose="02020603050405020304" pitchFamily="18" charset="0"/>
              </a:rPr>
              <a:t>2</a:t>
            </a:r>
            <a:r>
              <a:rPr lang="en-US" sz="1800" dirty="0">
                <a:ea typeface="Calibri" panose="020F0502020204030204" pitchFamily="34" charset="0"/>
                <a:cs typeface="Times New Roman" panose="02020603050405020304" pitchFamily="18" charset="0"/>
              </a:rPr>
              <a:t>,  appropriate to yield a compact and efficient coil design.</a:t>
            </a:r>
            <a:endParaRPr lang="en-US" sz="1800" dirty="0"/>
          </a:p>
          <a:p>
            <a:pPr lvl="1"/>
            <a:r>
              <a:rPr lang="en-US" sz="1800" dirty="0">
                <a:solidFill>
                  <a:srgbClr val="0070C0"/>
                </a:solidFill>
              </a:rPr>
              <a:t>Increase the number of qualified manufacturers</a:t>
            </a:r>
            <a:r>
              <a:rPr lang="en-US" sz="1800" dirty="0"/>
              <a:t> of HEP-class Nb3Sn conductor and make the material less expensive in view of a demonstration of production scale-up. </a:t>
            </a:r>
          </a:p>
          <a:p>
            <a:pPr lvl="1"/>
            <a:endParaRPr lang="en-US" sz="1800" dirty="0"/>
          </a:p>
          <a:p>
            <a:pPr lvl="1"/>
            <a:endParaRPr lang="en-US" sz="1800" dirty="0"/>
          </a:p>
          <a:p>
            <a:r>
              <a:rPr lang="en-US" dirty="0"/>
              <a:t>HTS Conductor</a:t>
            </a:r>
          </a:p>
          <a:p>
            <a:pPr lvl="1"/>
            <a:r>
              <a:rPr lang="en-US" sz="1800" dirty="0">
                <a:solidFill>
                  <a:srgbClr val="0070C0"/>
                </a:solidFill>
              </a:rPr>
              <a:t>Focus is on </a:t>
            </a:r>
            <a:r>
              <a:rPr lang="en-US" sz="1800" b="1" dirty="0">
                <a:solidFill>
                  <a:srgbClr val="0070C0"/>
                </a:solidFill>
              </a:rPr>
              <a:t>REBCO</a:t>
            </a:r>
            <a:r>
              <a:rPr lang="en-US" sz="1800" dirty="0">
                <a:solidFill>
                  <a:srgbClr val="0070C0"/>
                </a:solidFill>
              </a:rPr>
              <a:t> </a:t>
            </a:r>
            <a:r>
              <a:rPr lang="en-US" sz="1800" dirty="0"/>
              <a:t>(exploit complementarity with US-MDP for Bi-2212) </a:t>
            </a:r>
          </a:p>
          <a:p>
            <a:pPr lvl="1"/>
            <a:r>
              <a:rPr lang="en-US" sz="1800" dirty="0">
                <a:solidFill>
                  <a:srgbClr val="0070C0"/>
                </a:solidFill>
              </a:rPr>
              <a:t>Achieve controlled, homogeneous and reproducible geometrical and electro-mechanical properties along the full lengt</a:t>
            </a:r>
            <a:r>
              <a:rPr lang="en-US" sz="1800" dirty="0"/>
              <a:t>h, </a:t>
            </a:r>
          </a:p>
          <a:p>
            <a:pPr lvl="1"/>
            <a:r>
              <a:rPr lang="en-US" sz="1800" dirty="0">
                <a:solidFill>
                  <a:srgbClr val="0070C0"/>
                </a:solidFill>
              </a:rPr>
              <a:t>Industrialize production </a:t>
            </a:r>
            <a:r>
              <a:rPr lang="en-US" sz="1800" dirty="0"/>
              <a:t>to assure feasibility of long - 1 km target – unit lengths and reduce the cost to make future large-scale applications affordable. </a:t>
            </a:r>
          </a:p>
          <a:p>
            <a:pPr lvl="1"/>
            <a:r>
              <a:rPr lang="en-US" sz="1800" dirty="0"/>
              <a:t>Develop, qualify and identify the type of </a:t>
            </a:r>
            <a:r>
              <a:rPr lang="en-US" sz="1800" dirty="0">
                <a:solidFill>
                  <a:srgbClr val="0070C0"/>
                </a:solidFill>
              </a:rPr>
              <a:t>cable suitable for accelerator quality magnets </a:t>
            </a:r>
            <a:r>
              <a:rPr lang="en-US" sz="1800" dirty="0"/>
              <a:t>(stack, CORC, </a:t>
            </a:r>
            <a:r>
              <a:rPr lang="en-US" sz="1800" dirty="0" err="1"/>
              <a:t>Roebel</a:t>
            </a:r>
            <a:r>
              <a:rPr lang="en-US" sz="1800" dirty="0"/>
              <a:t>, novel concepts);</a:t>
            </a:r>
          </a:p>
          <a:p>
            <a:pPr lvl="1"/>
            <a:r>
              <a:rPr lang="en-US" sz="1800" dirty="0">
                <a:solidFill>
                  <a:srgbClr val="0070C0"/>
                </a:solidFill>
              </a:rPr>
              <a:t>Study electrical insulation and suitable impregnation processes</a:t>
            </a:r>
            <a:r>
              <a:rPr lang="en-US" sz="1800" dirty="0"/>
              <a:t>;</a:t>
            </a:r>
          </a:p>
        </p:txBody>
      </p:sp>
      <p:sp>
        <p:nvSpPr>
          <p:cNvPr id="5"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14</a:t>
            </a:fld>
            <a:endParaRPr lang="fr-FR" sz="1000" dirty="0">
              <a:solidFill>
                <a:schemeClr val="bg1"/>
              </a:solidFill>
              <a:latin typeface="Arial" charset="0"/>
              <a:ea typeface="Arial" charset="0"/>
              <a:cs typeface="Arial"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0750" y="4034885"/>
            <a:ext cx="4061250" cy="2580921"/>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2652" y="6408235"/>
            <a:ext cx="865722" cy="207571"/>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4068" y="952331"/>
            <a:ext cx="3604306" cy="2929786"/>
          </a:xfrm>
          <a:prstGeom prst="rect">
            <a:avLst/>
          </a:prstGeom>
        </p:spPr>
      </p:pic>
    </p:spTree>
    <p:extLst>
      <p:ext uri="{BB962C8B-B14F-4D97-AF65-F5344CB8AC3E}">
        <p14:creationId xmlns:p14="http://schemas.microsoft.com/office/powerpoint/2010/main" val="198806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908E2B-90D6-D242-9E88-4A301FAE7227}"/>
              </a:ext>
            </a:extLst>
          </p:cNvPr>
          <p:cNvSpPr txBox="1">
            <a:spLocks/>
          </p:cNvSpPr>
          <p:nvPr/>
        </p:nvSpPr>
        <p:spPr>
          <a:xfrm>
            <a:off x="1571838" y="194062"/>
            <a:ext cx="8260079" cy="379192"/>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cap="small" dirty="0"/>
              <a:t>HFM R&amp;D plans related to Nb3Sn magnets</a:t>
            </a:r>
          </a:p>
        </p:txBody>
      </p:sp>
      <p:sp>
        <p:nvSpPr>
          <p:cNvPr id="4" name="Rectangle 3"/>
          <p:cNvSpPr/>
          <p:nvPr/>
        </p:nvSpPr>
        <p:spPr>
          <a:xfrm>
            <a:off x="165914" y="698977"/>
            <a:ext cx="11712789" cy="3416320"/>
          </a:xfrm>
          <a:prstGeom prst="rect">
            <a:avLst/>
          </a:prstGeom>
        </p:spPr>
        <p:txBody>
          <a:bodyPr wrap="square">
            <a:spAutoFit/>
          </a:bodyPr>
          <a:lstStyle/>
          <a:p>
            <a:endParaRPr lang="en-US" dirty="0"/>
          </a:p>
          <a:p>
            <a:pPr marL="285750" indent="-285750">
              <a:buFontTx/>
              <a:buChar char="-"/>
            </a:pPr>
            <a:r>
              <a:rPr lang="en-US" dirty="0"/>
              <a:t>Develop  </a:t>
            </a:r>
            <a:r>
              <a:rPr lang="en-US" dirty="0">
                <a:solidFill>
                  <a:srgbClr val="0070C0"/>
                </a:solidFill>
              </a:rPr>
              <a:t>robust (12 T target) and ultimate (towards 16 T) field designs </a:t>
            </a:r>
            <a:r>
              <a:rPr lang="en-US" dirty="0"/>
              <a:t>in parallel to samples and subscales in an agile mode that incorporates insights from previous steps.</a:t>
            </a:r>
          </a:p>
          <a:p>
            <a:endParaRPr lang="en-US" dirty="0"/>
          </a:p>
          <a:p>
            <a:pPr marL="285750" indent="-285750">
              <a:buFontTx/>
              <a:buChar char="-"/>
            </a:pPr>
            <a:r>
              <a:rPr lang="en-US" dirty="0"/>
              <a:t>Develop  </a:t>
            </a:r>
            <a:r>
              <a:rPr lang="en-US" dirty="0">
                <a:solidFill>
                  <a:schemeClr val="bg2">
                    <a:lumMod val="50000"/>
                  </a:schemeClr>
                </a:solidFill>
              </a:rPr>
              <a:t>Nb3Sn magnet technology for </a:t>
            </a:r>
            <a:r>
              <a:rPr lang="en-US" dirty="0">
                <a:solidFill>
                  <a:srgbClr val="0070C0"/>
                </a:solidFill>
              </a:rPr>
              <a:t>robust and scalable manufacturing for long magnets</a:t>
            </a:r>
            <a:r>
              <a:rPr lang="en-US" b="1" dirty="0">
                <a:solidFill>
                  <a:srgbClr val="0070C0"/>
                </a:solidFill>
              </a:rPr>
              <a:t> </a:t>
            </a:r>
            <a:r>
              <a:rPr lang="en-US" dirty="0"/>
              <a:t>and promotion of  automation and innovations leading to simplified manufacturing processes, </a:t>
            </a:r>
          </a:p>
          <a:p>
            <a:pPr marL="285750" indent="-285750">
              <a:buFontTx/>
              <a:buChar char="-"/>
            </a:pPr>
            <a:endParaRPr lang="en-US" dirty="0"/>
          </a:p>
          <a:p>
            <a:pPr marL="285750" indent="-285750">
              <a:buFontTx/>
              <a:buChar char="-"/>
            </a:pPr>
            <a:r>
              <a:rPr lang="en-US" dirty="0">
                <a:solidFill>
                  <a:srgbClr val="0070C0"/>
                </a:solidFill>
              </a:rPr>
              <a:t>Test  new technologies at smallest possible scale</a:t>
            </a:r>
            <a:r>
              <a:rPr lang="en-US" b="1" dirty="0">
                <a:solidFill>
                  <a:srgbClr val="0070C0"/>
                </a:solidFill>
              </a:rPr>
              <a:t> </a:t>
            </a:r>
            <a:r>
              <a:rPr lang="en-US" dirty="0"/>
              <a:t>using short model or other small-scale test facilities in this context at the earliest possible moment</a:t>
            </a:r>
          </a:p>
          <a:p>
            <a:pPr marL="285750" indent="-285750">
              <a:buFontTx/>
              <a:buChar char="-"/>
            </a:pPr>
            <a:endParaRPr lang="en-US" dirty="0"/>
          </a:p>
          <a:p>
            <a:pPr marL="285750" indent="-285750">
              <a:buFontTx/>
              <a:buChar char="-"/>
            </a:pPr>
            <a:r>
              <a:rPr lang="en-US" dirty="0">
                <a:solidFill>
                  <a:srgbClr val="0070C0"/>
                </a:solidFill>
              </a:rPr>
              <a:t>Complete the knowledge of material parameters </a:t>
            </a:r>
            <a:r>
              <a:rPr lang="en-US" dirty="0"/>
              <a:t>and proper implementation of coil and other materials as well as interfaces in 3D models</a:t>
            </a:r>
          </a:p>
        </p:txBody>
      </p:sp>
      <p:sp>
        <p:nvSpPr>
          <p:cNvPr id="9"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15</a:t>
            </a:fld>
            <a:endParaRPr lang="fr-FR" sz="1000" dirty="0">
              <a:solidFill>
                <a:schemeClr val="bg1"/>
              </a:solidFill>
              <a:latin typeface="Arial" charset="0"/>
              <a:ea typeface="Arial" charset="0"/>
              <a:cs typeface="Arial" charset="0"/>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724" y="4439262"/>
            <a:ext cx="9232928" cy="2077522"/>
          </a:xfrm>
          <a:prstGeom prst="rect">
            <a:avLst/>
          </a:prstGeom>
        </p:spPr>
      </p:pic>
    </p:spTree>
    <p:extLst>
      <p:ext uri="{BB962C8B-B14F-4D97-AF65-F5344CB8AC3E}">
        <p14:creationId xmlns:p14="http://schemas.microsoft.com/office/powerpoint/2010/main" val="1870710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20B4C-7369-594E-A7DF-E515E974E899}"/>
              </a:ext>
            </a:extLst>
          </p:cNvPr>
          <p:cNvSpPr>
            <a:spLocks noGrp="1"/>
          </p:cNvSpPr>
          <p:nvPr>
            <p:ph idx="1"/>
          </p:nvPr>
        </p:nvSpPr>
        <p:spPr>
          <a:xfrm>
            <a:off x="165270" y="776976"/>
            <a:ext cx="11697545" cy="4253177"/>
          </a:xfrm>
        </p:spPr>
        <p:txBody>
          <a:bodyPr/>
          <a:lstStyle/>
          <a:p>
            <a:pPr lvl="1">
              <a:spcBef>
                <a:spcPts val="300"/>
              </a:spcBef>
            </a:pPr>
            <a:r>
              <a:rPr lang="en-US" sz="1800" dirty="0"/>
              <a:t>Manufacture and test </a:t>
            </a:r>
            <a:r>
              <a:rPr lang="en-US" sz="1800" dirty="0">
                <a:solidFill>
                  <a:srgbClr val="0070C0"/>
                </a:solidFill>
              </a:rPr>
              <a:t>sub-scale and insert coils </a:t>
            </a:r>
            <a:r>
              <a:rPr lang="en-US" sz="1800" dirty="0"/>
              <a:t>as a “R&amp;D vehicle” and demonstration of operation beyond the reach of Nb</a:t>
            </a:r>
            <a:r>
              <a:rPr lang="en-US" sz="1800" baseline="-25000" dirty="0"/>
              <a:t>3</a:t>
            </a:r>
            <a:r>
              <a:rPr lang="en-US" sz="1800" dirty="0"/>
              <a:t>Sn.</a:t>
            </a:r>
          </a:p>
          <a:p>
            <a:pPr lvl="1">
              <a:spcBef>
                <a:spcPts val="300"/>
              </a:spcBef>
            </a:pPr>
            <a:endParaRPr lang="en-US" sz="1800" dirty="0"/>
          </a:p>
          <a:p>
            <a:pPr lvl="1">
              <a:spcBef>
                <a:spcPts val="300"/>
              </a:spcBef>
            </a:pPr>
            <a:r>
              <a:rPr lang="en-US" sz="1800" dirty="0"/>
              <a:t>Explore the </a:t>
            </a:r>
            <a:r>
              <a:rPr lang="en-US" sz="1800" dirty="0">
                <a:solidFill>
                  <a:srgbClr val="0070C0"/>
                </a:solidFill>
              </a:rPr>
              <a:t>‘controlled-insulation’ scheme for HTS coil </a:t>
            </a:r>
            <a:r>
              <a:rPr lang="en-US" sz="1800" dirty="0"/>
              <a:t>by testing coils with reasonable current and test it with requirements for accelerators.</a:t>
            </a:r>
          </a:p>
          <a:p>
            <a:pPr lvl="1">
              <a:spcBef>
                <a:spcPts val="300"/>
              </a:spcBef>
            </a:pPr>
            <a:endParaRPr lang="en-US" sz="1800" dirty="0"/>
          </a:p>
          <a:p>
            <a:pPr lvl="1">
              <a:spcBef>
                <a:spcPts val="300"/>
              </a:spcBef>
            </a:pPr>
            <a:r>
              <a:rPr lang="en-US" sz="1800" dirty="0"/>
              <a:t>Optimize the </a:t>
            </a:r>
            <a:r>
              <a:rPr lang="en-US" sz="1800" dirty="0">
                <a:solidFill>
                  <a:srgbClr val="0070C0"/>
                </a:solidFill>
              </a:rPr>
              <a:t>shape design to reduce wrong field components</a:t>
            </a:r>
            <a:r>
              <a:rPr lang="en-US" sz="1800" dirty="0"/>
              <a:t> (//c).</a:t>
            </a:r>
          </a:p>
          <a:p>
            <a:pPr lvl="1">
              <a:spcBef>
                <a:spcPts val="300"/>
              </a:spcBef>
            </a:pPr>
            <a:endParaRPr lang="en-US" sz="1800" dirty="0"/>
          </a:p>
          <a:p>
            <a:pPr lvl="1">
              <a:spcBef>
                <a:spcPts val="300"/>
              </a:spcBef>
            </a:pPr>
            <a:r>
              <a:rPr lang="en-US" sz="1800" dirty="0"/>
              <a:t>Study the </a:t>
            </a:r>
            <a:r>
              <a:rPr lang="en-US" sz="1800" dirty="0">
                <a:solidFill>
                  <a:srgbClr val="0070C0"/>
                </a:solidFill>
              </a:rPr>
              <a:t>end design options </a:t>
            </a:r>
            <a:r>
              <a:rPr lang="en-US" sz="1800" dirty="0"/>
              <a:t>(cloverleaf, CCT,…) to mitigate the complexity of tape ratio aspect and hard way bending</a:t>
            </a:r>
          </a:p>
          <a:p>
            <a:pPr lvl="1">
              <a:spcBef>
                <a:spcPts val="300"/>
              </a:spcBef>
            </a:pPr>
            <a:endParaRPr lang="en-US" sz="1800" dirty="0"/>
          </a:p>
          <a:p>
            <a:pPr lvl="1">
              <a:spcBef>
                <a:spcPts val="300"/>
              </a:spcBef>
            </a:pPr>
            <a:r>
              <a:rPr lang="en-US" sz="1800" dirty="0"/>
              <a:t>Explore and model the </a:t>
            </a:r>
            <a:r>
              <a:rPr lang="en-US" sz="1800" dirty="0">
                <a:solidFill>
                  <a:srgbClr val="0070C0"/>
                </a:solidFill>
              </a:rPr>
              <a:t>screening currents  effects </a:t>
            </a:r>
            <a:r>
              <a:rPr lang="en-US" sz="1800" dirty="0"/>
              <a:t>(magnetization and temporal stability)  and ways to decrease/remove these effects (overshoot/vortex shaking/temperature increase)</a:t>
            </a:r>
          </a:p>
          <a:p>
            <a:pPr lvl="1">
              <a:spcBef>
                <a:spcPts val="300"/>
              </a:spcBef>
            </a:pPr>
            <a:endParaRPr lang="en-US" sz="1800" dirty="0"/>
          </a:p>
          <a:p>
            <a:pPr lvl="1">
              <a:spcBef>
                <a:spcPts val="300"/>
              </a:spcBef>
            </a:pPr>
            <a:r>
              <a:rPr lang="en-US" sz="1800" dirty="0"/>
              <a:t>Explore the possibility of </a:t>
            </a:r>
            <a:r>
              <a:rPr lang="en-US" sz="1800" dirty="0">
                <a:solidFill>
                  <a:srgbClr val="0070C0"/>
                </a:solidFill>
              </a:rPr>
              <a:t>intermediate temperature range (10-20 K) </a:t>
            </a:r>
            <a:r>
              <a:rPr lang="en-US" sz="1800" dirty="0"/>
              <a:t>and </a:t>
            </a:r>
            <a:r>
              <a:rPr lang="en-US" sz="1800" dirty="0">
                <a:solidFill>
                  <a:srgbClr val="0070C0"/>
                </a:solidFill>
              </a:rPr>
              <a:t>dry magnet </a:t>
            </a:r>
            <a:r>
              <a:rPr lang="en-US" sz="1800" dirty="0"/>
              <a:t>(conduction cooled). </a:t>
            </a:r>
          </a:p>
        </p:txBody>
      </p:sp>
      <p:sp>
        <p:nvSpPr>
          <p:cNvPr id="8" name="Title 1">
            <a:extLst>
              <a:ext uri="{FF2B5EF4-FFF2-40B4-BE49-F238E27FC236}">
                <a16:creationId xmlns:a16="http://schemas.microsoft.com/office/drawing/2014/main" id="{67908E2B-90D6-D242-9E88-4A301FAE7227}"/>
              </a:ext>
            </a:extLst>
          </p:cNvPr>
          <p:cNvSpPr txBox="1">
            <a:spLocks/>
          </p:cNvSpPr>
          <p:nvPr/>
        </p:nvSpPr>
        <p:spPr>
          <a:xfrm>
            <a:off x="1552788" y="165487"/>
            <a:ext cx="8260079" cy="379192"/>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cap="small" dirty="0"/>
              <a:t>HFM R&amp;D plans related to HTS magnets</a:t>
            </a:r>
          </a:p>
        </p:txBody>
      </p:sp>
      <p:sp>
        <p:nvSpPr>
          <p:cNvPr id="9"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16</a:t>
            </a:fld>
            <a:endParaRPr lang="fr-FR" sz="1000" dirty="0">
              <a:solidFill>
                <a:schemeClr val="bg1"/>
              </a:solidFill>
              <a:latin typeface="Arial" charset="0"/>
              <a:ea typeface="Arial" charset="0"/>
              <a:cs typeface="Arial" charset="0"/>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300" y="4950437"/>
            <a:ext cx="5066215" cy="1646063"/>
          </a:xfrm>
          <a:prstGeom prst="rect">
            <a:avLst/>
          </a:prstGeom>
        </p:spPr>
      </p:pic>
    </p:spTree>
    <p:extLst>
      <p:ext uri="{BB962C8B-B14F-4D97-AF65-F5344CB8AC3E}">
        <p14:creationId xmlns:p14="http://schemas.microsoft.com/office/powerpoint/2010/main" val="398545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CADF0-DF32-FB4E-9F82-00BDF5DB115C}"/>
              </a:ext>
            </a:extLst>
          </p:cNvPr>
          <p:cNvSpPr>
            <a:spLocks noGrp="1"/>
          </p:cNvSpPr>
          <p:nvPr>
            <p:ph idx="1"/>
          </p:nvPr>
        </p:nvSpPr>
        <p:spPr>
          <a:xfrm>
            <a:off x="622300" y="1122066"/>
            <a:ext cx="5130800" cy="5177814"/>
          </a:xfrm>
        </p:spPr>
        <p:txBody>
          <a:bodyPr>
            <a:normAutofit/>
          </a:bodyPr>
          <a:lstStyle/>
          <a:p>
            <a:r>
              <a:rPr lang="en-US" dirty="0">
                <a:solidFill>
                  <a:schemeClr val="accent6">
                    <a:lumMod val="50000"/>
                  </a:schemeClr>
                </a:solidFill>
              </a:rPr>
              <a:t>Materials, Cryogenics and Modelling</a:t>
            </a:r>
            <a:endParaRPr lang="en-US" b="1" dirty="0">
              <a:solidFill>
                <a:schemeClr val="accent6">
                  <a:lumMod val="50000"/>
                </a:schemeClr>
              </a:solidFill>
            </a:endParaRPr>
          </a:p>
          <a:p>
            <a:pPr lvl="1">
              <a:spcBef>
                <a:spcPts val="1200"/>
              </a:spcBef>
            </a:pPr>
            <a:r>
              <a:rPr lang="en-US" sz="1800" dirty="0"/>
              <a:t>Develop and characterize </a:t>
            </a:r>
            <a:r>
              <a:rPr lang="en-US" sz="1800" dirty="0">
                <a:solidFill>
                  <a:srgbClr val="0070C0"/>
                </a:solidFill>
              </a:rPr>
              <a:t>materials and composites </a:t>
            </a:r>
            <a:r>
              <a:rPr lang="en-US" sz="1800" dirty="0"/>
              <a:t>relevant to HFM </a:t>
            </a:r>
          </a:p>
          <a:p>
            <a:pPr lvl="1">
              <a:spcBef>
                <a:spcPts val="1200"/>
              </a:spcBef>
            </a:pPr>
            <a:r>
              <a:rPr lang="en-US" sz="1800" dirty="0"/>
              <a:t>Develop </a:t>
            </a:r>
            <a:r>
              <a:rPr lang="en-US" sz="1800" dirty="0">
                <a:solidFill>
                  <a:srgbClr val="0070C0"/>
                </a:solidFill>
              </a:rPr>
              <a:t>new engineering solutions for thermal management </a:t>
            </a:r>
            <a:r>
              <a:rPr lang="en-US" sz="1800" dirty="0"/>
              <a:t>of high field magnets </a:t>
            </a:r>
          </a:p>
          <a:p>
            <a:pPr lvl="1">
              <a:spcBef>
                <a:spcPts val="1200"/>
              </a:spcBef>
            </a:pPr>
            <a:r>
              <a:rPr lang="en-US" sz="1800" dirty="0"/>
              <a:t>Consolidate the </a:t>
            </a:r>
            <a:r>
              <a:rPr lang="en-US" sz="1800" dirty="0">
                <a:solidFill>
                  <a:srgbClr val="0070C0"/>
                </a:solidFill>
              </a:rPr>
              <a:t>modelling tools </a:t>
            </a:r>
            <a:r>
              <a:rPr lang="en-US" sz="1800" dirty="0"/>
              <a:t>to complement short model magnets.</a:t>
            </a:r>
          </a:p>
          <a:p>
            <a:pPr marL="478963" lvl="1" indent="0">
              <a:spcBef>
                <a:spcPts val="1200"/>
              </a:spcBef>
              <a:buNone/>
            </a:pPr>
            <a:endParaRPr lang="en-US" sz="1800" dirty="0"/>
          </a:p>
          <a:p>
            <a:r>
              <a:rPr lang="en-US" b="1" dirty="0">
                <a:solidFill>
                  <a:schemeClr val="accent6">
                    <a:lumMod val="50000"/>
                  </a:schemeClr>
                </a:solidFill>
              </a:rPr>
              <a:t>HFM Magnet Protection</a:t>
            </a:r>
            <a:endParaRPr lang="en-US" sz="1800" dirty="0"/>
          </a:p>
          <a:p>
            <a:pPr lvl="1"/>
            <a:r>
              <a:rPr lang="en-US" sz="1800" dirty="0"/>
              <a:t>Explore </a:t>
            </a:r>
            <a:r>
              <a:rPr lang="en-US" sz="1800" dirty="0">
                <a:solidFill>
                  <a:srgbClr val="0070C0"/>
                </a:solidFill>
              </a:rPr>
              <a:t>alternative detection methods </a:t>
            </a:r>
            <a:r>
              <a:rPr lang="en-US" sz="1800" dirty="0"/>
              <a:t>(more difficult for HTS than for LTS) including new quench diagnostics</a:t>
            </a:r>
          </a:p>
          <a:p>
            <a:pPr lvl="1"/>
            <a:r>
              <a:rPr lang="en-US" sz="1800" dirty="0"/>
              <a:t>Explore </a:t>
            </a:r>
            <a:r>
              <a:rPr lang="en-US" sz="1800" dirty="0">
                <a:solidFill>
                  <a:srgbClr val="0070C0"/>
                </a:solidFill>
              </a:rPr>
              <a:t>alternative protection methods </a:t>
            </a:r>
            <a:r>
              <a:rPr lang="en-US" sz="1800" dirty="0"/>
              <a:t>(LTS and HTS have high energy density) to make them faster and more efficient.</a:t>
            </a:r>
          </a:p>
          <a:p>
            <a:pPr lvl="1"/>
            <a:endParaRPr lang="en-US" sz="1800" dirty="0"/>
          </a:p>
        </p:txBody>
      </p:sp>
      <p:sp>
        <p:nvSpPr>
          <p:cNvPr id="7" name="Title 1">
            <a:extLst>
              <a:ext uri="{FF2B5EF4-FFF2-40B4-BE49-F238E27FC236}">
                <a16:creationId xmlns:a16="http://schemas.microsoft.com/office/drawing/2014/main" id="{67908E2B-90D6-D242-9E88-4A301FAE7227}"/>
              </a:ext>
            </a:extLst>
          </p:cNvPr>
          <p:cNvSpPr txBox="1">
            <a:spLocks/>
          </p:cNvSpPr>
          <p:nvPr/>
        </p:nvSpPr>
        <p:spPr>
          <a:xfrm>
            <a:off x="1541502" y="158008"/>
            <a:ext cx="10452945" cy="379192"/>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cap="small" dirty="0"/>
              <a:t>HFM R&amp;D plans related to Cross-cutting Technology</a:t>
            </a:r>
          </a:p>
        </p:txBody>
      </p:sp>
      <p:sp>
        <p:nvSpPr>
          <p:cNvPr id="8" name="Espace réservé du numéro de diapositive 3"/>
          <p:cNvSpPr>
            <a:spLocks noGrp="1"/>
          </p:cNvSpPr>
          <p:nvPr>
            <p:ph type="sldNum" sz="quarter" idx="10"/>
          </p:nvPr>
        </p:nvSpPr>
        <p:spPr>
          <a:xfrm>
            <a:off x="11157188" y="6665909"/>
            <a:ext cx="837259" cy="153888"/>
          </a:xfrm>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17</a:t>
            </a:fld>
            <a:endParaRPr lang="fr-FR" sz="1000" dirty="0">
              <a:solidFill>
                <a:schemeClr val="bg1"/>
              </a:solidFill>
              <a:latin typeface="Arial" charset="0"/>
              <a:ea typeface="Arial" charset="0"/>
              <a:cs typeface="Arial" charset="0"/>
            </a:endParaRPr>
          </a:p>
        </p:txBody>
      </p:sp>
      <p:sp>
        <p:nvSpPr>
          <p:cNvPr id="6" name="Content Placeholder 2">
            <a:extLst>
              <a:ext uri="{FF2B5EF4-FFF2-40B4-BE49-F238E27FC236}">
                <a16:creationId xmlns:a16="http://schemas.microsoft.com/office/drawing/2014/main" id="{012A6B44-985C-1B43-A6D4-9E8B6D33AB69}"/>
              </a:ext>
            </a:extLst>
          </p:cNvPr>
          <p:cNvSpPr txBox="1">
            <a:spLocks/>
          </p:cNvSpPr>
          <p:nvPr/>
        </p:nvSpPr>
        <p:spPr>
          <a:xfrm>
            <a:off x="6438901" y="1098391"/>
            <a:ext cx="5448299" cy="5177814"/>
          </a:xfrm>
          <a:prstGeom prst="rect">
            <a:avLst/>
          </a:prstGeom>
        </p:spPr>
        <p:txBody>
          <a:bodyPr vert="horz" lIns="127723" tIns="63862" rIns="127723" bIns="63862" rtlCol="0">
            <a:normAutofit fontScale="92500" lnSpcReduction="10000"/>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r>
              <a:rPr lang="fr-FR" dirty="0">
                <a:solidFill>
                  <a:schemeClr val="accent6">
                    <a:lumMod val="50000"/>
                  </a:schemeClr>
                </a:solidFill>
              </a:rPr>
              <a:t>HFM Production infrastructure</a:t>
            </a:r>
            <a:endParaRPr lang="en-US" dirty="0">
              <a:solidFill>
                <a:schemeClr val="accent6">
                  <a:lumMod val="50000"/>
                </a:schemeClr>
              </a:solidFill>
            </a:endParaRPr>
          </a:p>
          <a:p>
            <a:pPr lvl="1"/>
            <a:r>
              <a:rPr lang="en-US" sz="1800" dirty="0"/>
              <a:t>Develop at the partners’ laboratories,</a:t>
            </a:r>
            <a:r>
              <a:rPr lang="en-US" sz="1800" dirty="0">
                <a:solidFill>
                  <a:schemeClr val="accent6">
                    <a:lumMod val="50000"/>
                  </a:schemeClr>
                </a:solidFill>
              </a:rPr>
              <a:t> </a:t>
            </a:r>
            <a:r>
              <a:rPr lang="en-US" sz="1800" dirty="0">
                <a:solidFill>
                  <a:srgbClr val="0070C0"/>
                </a:solidFill>
              </a:rPr>
              <a:t>dedicated infrastructure suitable for HFM R&amp;D</a:t>
            </a:r>
            <a:r>
              <a:rPr lang="en-US" sz="1800" dirty="0">
                <a:solidFill>
                  <a:schemeClr val="accent6">
                    <a:lumMod val="50000"/>
                  </a:schemeClr>
                </a:solidFill>
              </a:rPr>
              <a:t>, at the start. </a:t>
            </a:r>
          </a:p>
          <a:p>
            <a:pPr lvl="1"/>
            <a:r>
              <a:rPr lang="en-US" sz="1800" dirty="0">
                <a:solidFill>
                  <a:srgbClr val="0070C0"/>
                </a:solidFill>
              </a:rPr>
              <a:t>Construction of full-scale prototypes, also engaging industry</a:t>
            </a:r>
            <a:r>
              <a:rPr lang="en-US" sz="1800" dirty="0"/>
              <a:t>, is needed in early phases of the activity. </a:t>
            </a:r>
          </a:p>
          <a:p>
            <a:pPr marL="478963" lvl="1" indent="0">
              <a:buFont typeface="Calibri" panose="020F0502020204030204" pitchFamily="34" charset="0"/>
              <a:buNone/>
            </a:pPr>
            <a:endParaRPr lang="en-US" sz="1800" dirty="0">
              <a:solidFill>
                <a:schemeClr val="accent6">
                  <a:lumMod val="50000"/>
                </a:schemeClr>
              </a:solidFill>
            </a:endParaRPr>
          </a:p>
          <a:p>
            <a:r>
              <a:rPr lang="en-US" dirty="0">
                <a:solidFill>
                  <a:schemeClr val="accent6">
                    <a:lumMod val="50000"/>
                  </a:schemeClr>
                </a:solidFill>
              </a:rPr>
              <a:t>HFM Test Infrastructure and Instrumentation </a:t>
            </a:r>
          </a:p>
          <a:p>
            <a:pPr lvl="1"/>
            <a:r>
              <a:rPr lang="en-US" sz="1800" dirty="0"/>
              <a:t>Review existing </a:t>
            </a:r>
            <a:r>
              <a:rPr lang="en-US" sz="1800" dirty="0">
                <a:solidFill>
                  <a:srgbClr val="0070C0"/>
                </a:solidFill>
              </a:rPr>
              <a:t>diagnostic, instrumentation and test infrastructure </a:t>
            </a:r>
            <a:r>
              <a:rPr lang="en-US" sz="1800" dirty="0"/>
              <a:t>as required by HFM R&amp;D, and establish future needs. </a:t>
            </a:r>
          </a:p>
          <a:p>
            <a:pPr lvl="1"/>
            <a:r>
              <a:rPr lang="en-US" sz="1800" dirty="0"/>
              <a:t>Coordinate </a:t>
            </a:r>
            <a:r>
              <a:rPr lang="en-US" sz="1800" dirty="0">
                <a:solidFill>
                  <a:srgbClr val="0070C0"/>
                </a:solidFill>
              </a:rPr>
              <a:t>instrumentation and test infrastructure development and upgrades </a:t>
            </a:r>
            <a:r>
              <a:rPr lang="en-US" sz="1800" dirty="0"/>
              <a:t>and facilitate sharing of test resources within the scope of HFM R&amp;D.</a:t>
            </a:r>
          </a:p>
          <a:p>
            <a:pPr lvl="1"/>
            <a:endParaRPr lang="en-US" sz="1800" dirty="0"/>
          </a:p>
          <a:p>
            <a:r>
              <a:rPr lang="en-US" dirty="0">
                <a:solidFill>
                  <a:schemeClr val="accent6">
                    <a:lumMod val="50000"/>
                  </a:schemeClr>
                </a:solidFill>
              </a:rPr>
              <a:t>HFM Applications to Science and Society </a:t>
            </a:r>
          </a:p>
          <a:p>
            <a:pPr lvl="1"/>
            <a:r>
              <a:rPr lang="en-US" sz="1800" dirty="0"/>
              <a:t>Evaluate and foster the </a:t>
            </a:r>
            <a:r>
              <a:rPr lang="en-US" sz="1800" dirty="0">
                <a:solidFill>
                  <a:srgbClr val="0070C0"/>
                </a:solidFill>
              </a:rPr>
              <a:t>scientific and societal impact </a:t>
            </a:r>
            <a:r>
              <a:rPr lang="en-US" sz="1800" dirty="0"/>
              <a:t>of the HFM R&amp;D, maintaining a tight connection with the HFM stakeholders.</a:t>
            </a:r>
          </a:p>
          <a:p>
            <a:pPr lvl="1"/>
            <a:endParaRPr lang="en-US" sz="1800" dirty="0"/>
          </a:p>
        </p:txBody>
      </p:sp>
    </p:spTree>
    <p:extLst>
      <p:ext uri="{BB962C8B-B14F-4D97-AF65-F5344CB8AC3E}">
        <p14:creationId xmlns:p14="http://schemas.microsoft.com/office/powerpoint/2010/main" val="940053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lgn="ctr"/>
            <a:r>
              <a:rPr lang="fr-FR" sz="750">
                <a:solidFill>
                  <a:schemeClr val="bg1"/>
                </a:solidFill>
                <a:latin typeface="Arial" charset="0"/>
                <a:ea typeface="Arial" charset="0"/>
                <a:cs typeface="Arial" charset="0"/>
              </a:rPr>
              <a:t>Page </a:t>
            </a:r>
            <a:fld id="{53F0B3ED-4F75-49BF-B028-1A262D3A6E64}" type="slidenum">
              <a:rPr lang="fr-FR" sz="750">
                <a:solidFill>
                  <a:schemeClr val="bg1"/>
                </a:solidFill>
                <a:latin typeface="Arial" charset="0"/>
                <a:ea typeface="Arial" charset="0"/>
                <a:cs typeface="Arial" charset="0"/>
              </a:rPr>
              <a:pPr algn="ctr"/>
              <a:t>18</a:t>
            </a:fld>
            <a:endParaRPr lang="fr-FR" sz="750" dirty="0">
              <a:solidFill>
                <a:schemeClr val="bg1"/>
              </a:solidFill>
              <a:latin typeface="Arial" charset="0"/>
              <a:ea typeface="Arial" charset="0"/>
              <a:cs typeface="Arial" charset="0"/>
            </a:endParaRPr>
          </a:p>
        </p:txBody>
      </p:sp>
      <p:sp>
        <p:nvSpPr>
          <p:cNvPr id="9" name="Título 8">
            <a:extLst>
              <a:ext uri="{FF2B5EF4-FFF2-40B4-BE49-F238E27FC236}">
                <a16:creationId xmlns:a16="http://schemas.microsoft.com/office/drawing/2014/main" id="{AB10CE3D-C8F1-1840-A056-29A9EAEF57EE}"/>
              </a:ext>
            </a:extLst>
          </p:cNvPr>
          <p:cNvSpPr>
            <a:spLocks noGrp="1"/>
          </p:cNvSpPr>
          <p:nvPr>
            <p:ph type="title"/>
          </p:nvPr>
        </p:nvSpPr>
        <p:spPr/>
        <p:txBody>
          <a:bodyPr/>
          <a:lstStyle/>
          <a:p>
            <a:r>
              <a:rPr lang="es-ES" cap="small" dirty="0" err="1" smtClean="0"/>
              <a:t>Program</a:t>
            </a:r>
            <a:r>
              <a:rPr lang="es-ES" cap="small" dirty="0" smtClean="0"/>
              <a:t> </a:t>
            </a:r>
            <a:r>
              <a:rPr lang="es-ES" cap="small" dirty="0" err="1" smtClean="0"/>
              <a:t>Costing</a:t>
            </a:r>
            <a:r>
              <a:rPr lang="es-ES" cap="small" dirty="0" smtClean="0"/>
              <a:t>: Nominal </a:t>
            </a:r>
            <a:r>
              <a:rPr lang="es-ES" cap="small" dirty="0" err="1" smtClean="0"/>
              <a:t>Scenario</a:t>
            </a:r>
            <a:endParaRPr lang="es-ES" cap="small" dirty="0"/>
          </a:p>
        </p:txBody>
      </p:sp>
      <p:sp>
        <p:nvSpPr>
          <p:cNvPr id="2" name="CuadroTexto 1">
            <a:extLst>
              <a:ext uri="{FF2B5EF4-FFF2-40B4-BE49-F238E27FC236}">
                <a16:creationId xmlns:a16="http://schemas.microsoft.com/office/drawing/2014/main" id="{2205CA5D-AE0E-514D-BE3A-4AFBB7AFBE90}"/>
              </a:ext>
            </a:extLst>
          </p:cNvPr>
          <p:cNvSpPr txBox="1"/>
          <p:nvPr/>
        </p:nvSpPr>
        <p:spPr>
          <a:xfrm>
            <a:off x="2276355" y="5896467"/>
            <a:ext cx="8032830" cy="923330"/>
          </a:xfrm>
          <a:prstGeom prst="rect">
            <a:avLst/>
          </a:prstGeom>
          <a:noFill/>
        </p:spPr>
        <p:txBody>
          <a:bodyPr wrap="square" rtlCol="0">
            <a:spAutoFit/>
          </a:bodyPr>
          <a:lstStyle/>
          <a:p>
            <a:pPr algn="l"/>
            <a:r>
              <a:rPr lang="en-GB" dirty="0"/>
              <a:t>Costing at 5 years : </a:t>
            </a:r>
            <a:r>
              <a:rPr lang="en-GB" dirty="0" smtClean="0"/>
              <a:t>Material  </a:t>
            </a:r>
            <a:r>
              <a:rPr lang="en-GB" dirty="0"/>
              <a:t>= </a:t>
            </a:r>
            <a:r>
              <a:rPr lang="en-GB" dirty="0" smtClean="0"/>
              <a:t>113 </a:t>
            </a:r>
            <a:r>
              <a:rPr lang="en-GB" dirty="0"/>
              <a:t>MCHF, Personnel = </a:t>
            </a:r>
            <a:r>
              <a:rPr lang="en-GB" dirty="0" smtClean="0"/>
              <a:t>478 </a:t>
            </a:r>
            <a:r>
              <a:rPr lang="en-GB" dirty="0" err="1"/>
              <a:t>FTEy</a:t>
            </a:r>
            <a:endParaRPr lang="en-GB" dirty="0"/>
          </a:p>
          <a:p>
            <a:r>
              <a:rPr lang="en-GB" dirty="0"/>
              <a:t>Costing at 7 years : Material</a:t>
            </a:r>
            <a:r>
              <a:rPr lang="en-GB" dirty="0" smtClean="0"/>
              <a:t> </a:t>
            </a:r>
            <a:r>
              <a:rPr lang="en-GB" dirty="0"/>
              <a:t>= 154 MCHF, Personnel = </a:t>
            </a:r>
            <a:r>
              <a:rPr lang="en-GB" dirty="0" smtClean="0"/>
              <a:t>607 </a:t>
            </a:r>
            <a:r>
              <a:rPr lang="en-GB" dirty="0" err="1"/>
              <a:t>FTEy</a:t>
            </a:r>
            <a:r>
              <a:rPr lang="en-GB" dirty="0"/>
              <a:t> </a:t>
            </a:r>
          </a:p>
          <a:p>
            <a:pPr algn="l"/>
            <a:endParaRPr lang="en-GB" dirty="0"/>
          </a:p>
        </p:txBody>
      </p:sp>
      <p:sp>
        <p:nvSpPr>
          <p:cNvPr id="8" name="Rectangle 7"/>
          <p:cNvSpPr/>
          <p:nvPr/>
        </p:nvSpPr>
        <p:spPr>
          <a:xfrm>
            <a:off x="827355" y="950040"/>
            <a:ext cx="10329833" cy="1138773"/>
          </a:xfrm>
          <a:prstGeom prst="rect">
            <a:avLst/>
          </a:prstGeom>
        </p:spPr>
        <p:txBody>
          <a:bodyPr wrap="square">
            <a:spAutoFit/>
          </a:bodyPr>
          <a:lstStyle/>
          <a:p>
            <a:pPr algn="ctr"/>
            <a:r>
              <a:rPr lang="en-US" sz="2000" dirty="0"/>
              <a:t>The value of the program has been estimated using a bottom-up approach</a:t>
            </a:r>
            <a:r>
              <a:rPr lang="en-US" sz="2000" dirty="0" smtClean="0"/>
              <a:t>.</a:t>
            </a:r>
          </a:p>
          <a:p>
            <a:pPr algn="ctr"/>
            <a:r>
              <a:rPr lang="en-US" sz="1600" dirty="0" smtClean="0"/>
              <a:t> </a:t>
            </a:r>
            <a:r>
              <a:rPr lang="en-US" sz="1600" dirty="0"/>
              <a:t>Note: </a:t>
            </a:r>
            <a:r>
              <a:rPr lang="en-US" sz="1600" dirty="0" smtClean="0"/>
              <a:t>Values </a:t>
            </a:r>
            <a:r>
              <a:rPr lang="en-US" sz="1600" dirty="0"/>
              <a:t>are quoted as material value M (in MCHF) and personnel P (in </a:t>
            </a:r>
            <a:r>
              <a:rPr lang="en-US" sz="1600" dirty="0" err="1"/>
              <a:t>FTEy</a:t>
            </a:r>
            <a:r>
              <a:rPr lang="en-US" sz="1600" dirty="0"/>
              <a:t>). Personnel groups all classes, permanent (academic and technical staff) and temporary (academic and technical staff, students, post-docs and all other forms of external support labor acting on the laboratory </a:t>
            </a:r>
            <a:r>
              <a:rPr lang="en-US" sz="1600" dirty="0" smtClean="0"/>
              <a:t>premises, students</a:t>
            </a:r>
            <a:r>
              <a:rPr lang="en-US" sz="1600" dirty="0"/>
              <a:t>, post-docs, associates, contractors).</a:t>
            </a:r>
          </a:p>
        </p:txBody>
      </p:sp>
      <p:pic>
        <p:nvPicPr>
          <p:cNvPr id="10"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64" y="2072925"/>
            <a:ext cx="12149384" cy="3892521"/>
          </a:xfrm>
          <a:prstGeom prst="rect">
            <a:avLst/>
          </a:prstGeom>
        </p:spPr>
      </p:pic>
    </p:spTree>
    <p:extLst>
      <p:ext uri="{BB962C8B-B14F-4D97-AF65-F5344CB8AC3E}">
        <p14:creationId xmlns:p14="http://schemas.microsoft.com/office/powerpoint/2010/main" val="1653377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19</a:t>
            </a:fld>
            <a:endParaRPr lang="fr-FR" sz="1000" dirty="0">
              <a:solidFill>
                <a:schemeClr val="bg1"/>
              </a:solidFill>
              <a:latin typeface="Arial" charset="0"/>
              <a:ea typeface="Arial" charset="0"/>
              <a:cs typeface="Arial" charset="0"/>
            </a:endParaRPr>
          </a:p>
        </p:txBody>
      </p:sp>
      <p:sp>
        <p:nvSpPr>
          <p:cNvPr id="3" name="Content Placeholder 2"/>
          <p:cNvSpPr>
            <a:spLocks noGrp="1"/>
          </p:cNvSpPr>
          <p:nvPr>
            <p:ph idx="4294967295"/>
          </p:nvPr>
        </p:nvSpPr>
        <p:spPr>
          <a:xfrm>
            <a:off x="869950" y="1079933"/>
            <a:ext cx="10515600" cy="1236662"/>
          </a:xfrm>
        </p:spPr>
        <p:txBody>
          <a:bodyPr>
            <a:noAutofit/>
          </a:bodyPr>
          <a:lstStyle/>
          <a:p>
            <a:pPr>
              <a:spcBef>
                <a:spcPts val="600"/>
              </a:spcBef>
            </a:pPr>
            <a:r>
              <a:rPr lang="en-US" sz="2000" dirty="0"/>
              <a:t>The </a:t>
            </a:r>
            <a:r>
              <a:rPr lang="en-US" sz="2000" dirty="0" smtClean="0"/>
              <a:t>European HFM </a:t>
            </a:r>
            <a:r>
              <a:rPr lang="en-US" sz="2000" dirty="0"/>
              <a:t>roadmap </a:t>
            </a:r>
            <a:r>
              <a:rPr lang="en-US" sz="2000" dirty="0" smtClean="0"/>
              <a:t>is published, </a:t>
            </a:r>
            <a:r>
              <a:rPr lang="en-US" sz="2000" dirty="0"/>
              <a:t>taking into account the needs of the high energy physics community for future colliders.</a:t>
            </a:r>
          </a:p>
          <a:p>
            <a:pPr>
              <a:spcBef>
                <a:spcPts val="600"/>
              </a:spcBef>
            </a:pPr>
            <a:endParaRPr lang="en-US" sz="2000" dirty="0"/>
          </a:p>
          <a:p>
            <a:pPr>
              <a:spcBef>
                <a:spcPts val="600"/>
              </a:spcBef>
            </a:pPr>
            <a:r>
              <a:rPr lang="en-US" sz="2000" dirty="0" smtClean="0"/>
              <a:t>The </a:t>
            </a:r>
            <a:r>
              <a:rPr lang="en-US" sz="2000" dirty="0"/>
              <a:t>R&amp;D plans are </a:t>
            </a:r>
            <a:r>
              <a:rPr lang="en-US" sz="2000" dirty="0" smtClean="0"/>
              <a:t>defined</a:t>
            </a:r>
            <a:r>
              <a:rPr lang="en-US" sz="2000" dirty="0" smtClean="0"/>
              <a:t> </a:t>
            </a:r>
            <a:r>
              <a:rPr lang="en-US" sz="2000" dirty="0"/>
              <a:t>and </a:t>
            </a:r>
            <a:r>
              <a:rPr lang="en-US" sz="2000" dirty="0" smtClean="0"/>
              <a:t>have </a:t>
            </a:r>
            <a:r>
              <a:rPr lang="en-US" sz="2000" dirty="0" smtClean="0"/>
              <a:t>been </a:t>
            </a:r>
            <a:r>
              <a:rPr lang="en-US" sz="2000" dirty="0"/>
              <a:t>translated into prioritized roadmaps, proposed </a:t>
            </a:r>
            <a:r>
              <a:rPr lang="en-US" sz="2000" dirty="0" smtClean="0"/>
              <a:t>demonstrators, milestones and deliverables, </a:t>
            </a:r>
            <a:r>
              <a:rPr lang="en-US" sz="2000" dirty="0"/>
              <a:t>and engagement </a:t>
            </a:r>
            <a:r>
              <a:rPr lang="en-US" sz="2000" dirty="0" smtClean="0"/>
              <a:t>scenarios at the European level.</a:t>
            </a:r>
          </a:p>
          <a:p>
            <a:pPr>
              <a:spcBef>
                <a:spcPts val="600"/>
              </a:spcBef>
            </a:pPr>
            <a:endParaRPr lang="en-US" sz="2000" dirty="0" smtClean="0"/>
          </a:p>
          <a:p>
            <a:pPr>
              <a:spcBef>
                <a:spcPts val="600"/>
              </a:spcBef>
            </a:pPr>
            <a:r>
              <a:rPr lang="en-US" sz="2000" dirty="0"/>
              <a:t>The implementation plans and coordination structures are being defined to be operational in the second half of 2022. </a:t>
            </a:r>
          </a:p>
          <a:p>
            <a:pPr marL="0" indent="0">
              <a:spcBef>
                <a:spcPts val="600"/>
              </a:spcBef>
              <a:buNone/>
            </a:pPr>
            <a:endParaRPr lang="en-US" sz="2000" dirty="0"/>
          </a:p>
          <a:p>
            <a:pPr>
              <a:spcBef>
                <a:spcPts val="600"/>
              </a:spcBef>
            </a:pPr>
            <a:r>
              <a:rPr lang="en-US" sz="2000" dirty="0"/>
              <a:t>The impact of HFM magnet development on the industrial ecosystem, on the training and education of future generations of magnet builders, and on the sustainability of the technologies developed will also be explored. </a:t>
            </a:r>
          </a:p>
          <a:p>
            <a:pPr>
              <a:spcBef>
                <a:spcPts val="600"/>
              </a:spcBef>
            </a:pPr>
            <a:endParaRPr lang="en-US" sz="2000" dirty="0"/>
          </a:p>
          <a:p>
            <a:pPr>
              <a:spcBef>
                <a:spcPts val="600"/>
              </a:spcBef>
            </a:pPr>
            <a:r>
              <a:rPr lang="en-US" sz="2000" dirty="0" smtClean="0"/>
              <a:t>Finally</a:t>
            </a:r>
            <a:r>
              <a:rPr lang="en-US" sz="2000" dirty="0"/>
              <a:t>, we would like to </a:t>
            </a:r>
            <a:r>
              <a:rPr lang="en-US" sz="2000" dirty="0" smtClean="0"/>
              <a:t>emphasize </a:t>
            </a:r>
            <a:r>
              <a:rPr lang="en-US" sz="2000" dirty="0"/>
              <a:t>the values of collaboration, and the connection to the </a:t>
            </a:r>
            <a:r>
              <a:rPr lang="en-US" sz="2000" dirty="0" smtClean="0"/>
              <a:t>on-going programs </a:t>
            </a:r>
            <a:r>
              <a:rPr lang="en-US" sz="2000" dirty="0"/>
              <a:t>worldwide. Realizing the proposed HFM </a:t>
            </a:r>
            <a:r>
              <a:rPr lang="en-US" sz="2000" dirty="0" smtClean="0"/>
              <a:t>program </a:t>
            </a:r>
            <a:r>
              <a:rPr lang="en-US" sz="2000" dirty="0"/>
              <a:t>will build a broad and resilient </a:t>
            </a:r>
            <a:r>
              <a:rPr lang="en-US" sz="2000" dirty="0" smtClean="0"/>
              <a:t>basis of competence and a </a:t>
            </a:r>
            <a:r>
              <a:rPr lang="en-US" sz="2000" dirty="0"/>
              <a:t>strong </a:t>
            </a:r>
            <a:r>
              <a:rPr lang="en-US" sz="2000" dirty="0" smtClean="0"/>
              <a:t>magnet community</a:t>
            </a:r>
            <a:endParaRPr lang="en-US" sz="2000" dirty="0"/>
          </a:p>
        </p:txBody>
      </p:sp>
      <p:sp>
        <p:nvSpPr>
          <p:cNvPr id="8" name="Title 1">
            <a:extLst>
              <a:ext uri="{FF2B5EF4-FFF2-40B4-BE49-F238E27FC236}">
                <a16:creationId xmlns:a16="http://schemas.microsoft.com/office/drawing/2014/main" id="{67908E2B-90D6-D242-9E88-4A301FAE7227}"/>
              </a:ext>
            </a:extLst>
          </p:cNvPr>
          <p:cNvSpPr txBox="1">
            <a:spLocks/>
          </p:cNvSpPr>
          <p:nvPr/>
        </p:nvSpPr>
        <p:spPr>
          <a:xfrm>
            <a:off x="1541502" y="170564"/>
            <a:ext cx="10452945" cy="379192"/>
          </a:xfrm>
          <a:prstGeom prst="rect">
            <a:avLst/>
          </a:prstGeom>
        </p:spPr>
        <p:txBody>
          <a:bodyPr vert="horz" wrap="square" lIns="127723" tIns="50285" rIns="127723" bIns="50285" rtlCol="0" anchor="ctr">
            <a:spAutoFit/>
          </a:bodyPr>
          <a:lst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a:lstStyle>
          <a:p>
            <a:r>
              <a:rPr lang="en-US" cap="small" dirty="0"/>
              <a:t>Conclusions</a:t>
            </a:r>
          </a:p>
        </p:txBody>
      </p:sp>
    </p:spTree>
    <p:extLst>
      <p:ext uri="{BB962C8B-B14F-4D97-AF65-F5344CB8AC3E}">
        <p14:creationId xmlns:p14="http://schemas.microsoft.com/office/powerpoint/2010/main" val="408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76588" y="196179"/>
            <a:ext cx="5860499" cy="379192"/>
          </a:xfrm>
        </p:spPr>
        <p:txBody>
          <a:bodyPr/>
          <a:lstStyle/>
          <a:p>
            <a:r>
              <a:rPr lang="fr-FR" cap="small" dirty="0" err="1"/>
              <a:t>Outline</a:t>
            </a:r>
            <a:endParaRPr lang="en-US" cap="small" dirty="0"/>
          </a:p>
        </p:txBody>
      </p:sp>
      <p:sp>
        <p:nvSpPr>
          <p:cNvPr id="8" name="Espace réservé du contenu 2"/>
          <p:cNvSpPr>
            <a:spLocks noGrp="1"/>
          </p:cNvSpPr>
          <p:nvPr>
            <p:ph idx="1"/>
          </p:nvPr>
        </p:nvSpPr>
        <p:spPr>
          <a:xfrm>
            <a:off x="1204003" y="1235742"/>
            <a:ext cx="10515600" cy="3481084"/>
          </a:xfrm>
        </p:spPr>
        <p:txBody>
          <a:bodyPr>
            <a:normAutofit lnSpcReduction="10000"/>
          </a:bodyPr>
          <a:lstStyle/>
          <a:p>
            <a:pPr marL="0" indent="0">
              <a:buNone/>
            </a:pPr>
            <a:endParaRPr lang="fr-FR" sz="2400" dirty="0"/>
          </a:p>
          <a:p>
            <a:r>
              <a:rPr lang="en-US" sz="2400" dirty="0" smtClean="0"/>
              <a:t>Motivation</a:t>
            </a:r>
          </a:p>
          <a:p>
            <a:endParaRPr lang="en-US" sz="2400" dirty="0"/>
          </a:p>
          <a:p>
            <a:r>
              <a:rPr lang="en-US" sz="2400" dirty="0"/>
              <a:t>Panel </a:t>
            </a:r>
            <a:r>
              <a:rPr lang="en-US" sz="2400" dirty="0" smtClean="0"/>
              <a:t>activities</a:t>
            </a:r>
          </a:p>
          <a:p>
            <a:endParaRPr lang="en-US" sz="2400" dirty="0"/>
          </a:p>
          <a:p>
            <a:r>
              <a:rPr lang="en-US" sz="2400" dirty="0" smtClean="0"/>
              <a:t>HFM Program and R&amp;D plans</a:t>
            </a:r>
          </a:p>
          <a:p>
            <a:pPr marL="0" indent="0">
              <a:buNone/>
            </a:pPr>
            <a:endParaRPr lang="en-US" sz="2400" dirty="0" smtClean="0"/>
          </a:p>
          <a:p>
            <a:r>
              <a:rPr lang="en-US" sz="2400" dirty="0" smtClean="0"/>
              <a:t>Costing</a:t>
            </a:r>
          </a:p>
          <a:p>
            <a:endParaRPr lang="en-US" sz="2400" dirty="0"/>
          </a:p>
          <a:p>
            <a:r>
              <a:rPr lang="fr-FR" sz="2400" dirty="0"/>
              <a:t>Conclusions</a:t>
            </a:r>
            <a:endParaRPr lang="en-US" sz="2400" dirty="0"/>
          </a:p>
        </p:txBody>
      </p:sp>
      <p:sp>
        <p:nvSpPr>
          <p:cNvPr id="9" name="Espace réservé du numéro de diapositive 3"/>
          <p:cNvSpPr>
            <a:spLocks noGrp="1"/>
          </p:cNvSpPr>
          <p:nvPr>
            <p:ph type="sldNum" sz="quarter" idx="10"/>
          </p:nvPr>
        </p:nvSpPr>
        <p:spPr>
          <a:xfrm>
            <a:off x="11157188" y="6665909"/>
            <a:ext cx="837259" cy="153888"/>
          </a:xfrm>
        </p:spPr>
        <p:txBody>
          <a:bodyPr/>
          <a:lstStyle/>
          <a:p>
            <a:pPr algn="ctr"/>
            <a:r>
              <a:rPr lang="fr-FR" sz="1000" dirty="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2</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61629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24A56-4802-58F0-B80F-1EB40CDFF427}"/>
              </a:ext>
            </a:extLst>
          </p:cNvPr>
          <p:cNvSpPr>
            <a:spLocks noGrp="1"/>
          </p:cNvSpPr>
          <p:nvPr>
            <p:ph sz="quarter" idx="13"/>
          </p:nvPr>
        </p:nvSpPr>
        <p:spPr>
          <a:xfrm>
            <a:off x="923636" y="1113740"/>
            <a:ext cx="6049818" cy="4990559"/>
          </a:xfrm>
        </p:spPr>
        <p:txBody>
          <a:bodyPr/>
          <a:lstStyle/>
          <a:p>
            <a:pPr marL="292100" lvl="1" indent="-285750">
              <a:buFont typeface="Arial" panose="020B0604020202020204" pitchFamily="34" charset="0"/>
              <a:buChar char="•"/>
            </a:pPr>
            <a:r>
              <a:rPr lang="en-US" b="1" i="1" dirty="0">
                <a:solidFill>
                  <a:srgbClr val="0070C0"/>
                </a:solidFill>
              </a:rPr>
              <a:t>“Europe, together with its international partners, should investigate the technical and financial feasibility of a future hadron collider at CERN with a </a:t>
            </a:r>
            <a:r>
              <a:rPr lang="en-US" b="1" i="1" dirty="0" err="1">
                <a:solidFill>
                  <a:srgbClr val="0070C0"/>
                </a:solidFill>
              </a:rPr>
              <a:t>centre</a:t>
            </a:r>
            <a:r>
              <a:rPr lang="en-US" b="1" i="1" dirty="0">
                <a:solidFill>
                  <a:srgbClr val="0070C0"/>
                </a:solidFill>
              </a:rPr>
              <a:t>-of-mass energy of at least 100 </a:t>
            </a:r>
            <a:r>
              <a:rPr lang="en-US" b="1" i="1" dirty="0" err="1">
                <a:solidFill>
                  <a:srgbClr val="0070C0"/>
                </a:solidFill>
              </a:rPr>
              <a:t>TeV</a:t>
            </a:r>
            <a:r>
              <a:rPr lang="en-US" b="1" i="1" dirty="0">
                <a:solidFill>
                  <a:srgbClr val="0070C0"/>
                </a:solidFill>
              </a:rPr>
              <a:t> </a:t>
            </a:r>
            <a:r>
              <a:rPr lang="en-US" dirty="0"/>
              <a:t>and with an electron-positron Higgs and electroweak factory as a possible first stage. “</a:t>
            </a:r>
          </a:p>
          <a:p>
            <a:pPr marL="292100" lvl="1" indent="-285750">
              <a:buFont typeface="Arial" panose="020B0604020202020204" pitchFamily="34" charset="0"/>
              <a:buChar char="•"/>
            </a:pPr>
            <a:r>
              <a:rPr lang="en-US" b="1" i="1" dirty="0">
                <a:solidFill>
                  <a:srgbClr val="0070C0"/>
                </a:solidFill>
              </a:rPr>
              <a:t>“The technologies under consideration include high-field magnets, high-temperature superconductors</a:t>
            </a:r>
            <a:r>
              <a:rPr lang="en-US" dirty="0"/>
              <a:t>, plasma </a:t>
            </a:r>
            <a:r>
              <a:rPr lang="en-US" dirty="0" err="1"/>
              <a:t>wakefield</a:t>
            </a:r>
            <a:r>
              <a:rPr lang="en-US" dirty="0"/>
              <a:t> acceleration and other high-gradient accelerating structures, bright muon beams, energy recovery </a:t>
            </a:r>
            <a:r>
              <a:rPr lang="en-US" dirty="0" err="1"/>
              <a:t>linacs</a:t>
            </a:r>
            <a:r>
              <a:rPr lang="en-US" dirty="0"/>
              <a:t>.</a:t>
            </a:r>
            <a:br>
              <a:rPr lang="en-US" dirty="0"/>
            </a:br>
            <a:r>
              <a:rPr lang="en-US" dirty="0"/>
              <a:t>The European particle physics community must intensify accelerator R&amp;D and sustain it with adequate resources. </a:t>
            </a:r>
            <a:r>
              <a:rPr lang="en-US" b="1" i="1" dirty="0">
                <a:solidFill>
                  <a:srgbClr val="0070C0"/>
                </a:solidFill>
              </a:rPr>
              <a:t>A roadmap should </a:t>
            </a:r>
            <a:r>
              <a:rPr lang="en-US" b="1" i="1" dirty="0" err="1">
                <a:solidFill>
                  <a:srgbClr val="0070C0"/>
                </a:solidFill>
              </a:rPr>
              <a:t>prioritise</a:t>
            </a:r>
            <a:r>
              <a:rPr lang="en-US" b="1" i="1" dirty="0">
                <a:solidFill>
                  <a:srgbClr val="0070C0"/>
                </a:solidFill>
              </a:rPr>
              <a:t> the technology</a:t>
            </a:r>
            <a:r>
              <a:rPr lang="en-US" b="1" i="1" dirty="0"/>
              <a:t>, </a:t>
            </a:r>
            <a:r>
              <a:rPr lang="en-US" dirty="0"/>
              <a:t>taking into account synergies with international partners and other communities such as photon and neutron sources, fusion energy and industry. </a:t>
            </a:r>
            <a:r>
              <a:rPr lang="en-US" b="1" i="1" dirty="0">
                <a:solidFill>
                  <a:srgbClr val="0070C0"/>
                </a:solidFill>
              </a:rPr>
              <a:t>Deliverables for this decade should be defined in a timely fashion and coordinated among CERN and national laboratories and institutes.“</a:t>
            </a:r>
          </a:p>
          <a:p>
            <a:pPr marL="0" indent="0">
              <a:buNone/>
            </a:pPr>
            <a:endParaRPr lang="en-CH" sz="1600" dirty="0"/>
          </a:p>
        </p:txBody>
      </p:sp>
      <p:sp>
        <p:nvSpPr>
          <p:cNvPr id="3" name="Title 2">
            <a:extLst>
              <a:ext uri="{FF2B5EF4-FFF2-40B4-BE49-F238E27FC236}">
                <a16:creationId xmlns:a16="http://schemas.microsoft.com/office/drawing/2014/main" id="{82F9B6DA-644D-49FE-5777-CD6769CF89B2}"/>
              </a:ext>
            </a:extLst>
          </p:cNvPr>
          <p:cNvSpPr>
            <a:spLocks noGrp="1"/>
          </p:cNvSpPr>
          <p:nvPr>
            <p:ph type="title"/>
          </p:nvPr>
        </p:nvSpPr>
        <p:spPr>
          <a:xfrm>
            <a:off x="2021534" y="163564"/>
            <a:ext cx="7972211" cy="650036"/>
          </a:xfrm>
        </p:spPr>
        <p:txBody>
          <a:bodyPr/>
          <a:lstStyle/>
          <a:p>
            <a:r>
              <a:rPr lang="en-US" cap="small" dirty="0"/>
              <a:t>2020 Update of the European Strategy for Particle Physics</a:t>
            </a:r>
            <a:br>
              <a:rPr lang="en-US" cap="small" dirty="0"/>
            </a:br>
            <a:endParaRPr lang="en-CH" cap="small" dirty="0"/>
          </a:p>
        </p:txBody>
      </p:sp>
      <p:sp>
        <p:nvSpPr>
          <p:cNvPr id="4" name="Slide Number Placeholder 3">
            <a:extLst>
              <a:ext uri="{FF2B5EF4-FFF2-40B4-BE49-F238E27FC236}">
                <a16:creationId xmlns:a16="http://schemas.microsoft.com/office/drawing/2014/main" id="{B76102A0-736F-E876-C72A-F1CEFCD5242B}"/>
              </a:ext>
            </a:extLst>
          </p:cNvPr>
          <p:cNvSpPr>
            <a:spLocks noGrp="1"/>
          </p:cNvSpPr>
          <p:nvPr>
            <p:ph type="sldNum" sz="quarter" idx="16"/>
          </p:nvPr>
        </p:nvSpPr>
        <p:spPr/>
        <p:txBody>
          <a:bodyPr/>
          <a:lstStyle/>
          <a:p>
            <a:pPr algn="r">
              <a:defRPr/>
            </a:pPr>
            <a:r>
              <a:rPr lang="de-DE" dirty="0">
                <a:solidFill>
                  <a:schemeClr val="bg1"/>
                </a:solidFill>
              </a:rPr>
              <a:t>Page </a:t>
            </a:r>
            <a:fld id="{EBC07571-3134-BB4B-B83F-1A9FE18D34F3}" type="slidenum">
              <a:rPr lang="de-DE" smtClean="0">
                <a:solidFill>
                  <a:schemeClr val="bg1"/>
                </a:solidFill>
              </a:rPr>
              <a:pPr algn="r">
                <a:defRPr/>
              </a:pPr>
              <a:t>3</a:t>
            </a:fld>
            <a:endParaRPr lang="de-DE" dirty="0">
              <a:solidFill>
                <a:schemeClr val="bg1"/>
              </a:solidFill>
            </a:endParaRPr>
          </a:p>
        </p:txBody>
      </p:sp>
      <p:pic>
        <p:nvPicPr>
          <p:cNvPr id="5" name="Picture 4">
            <a:extLst>
              <a:ext uri="{FF2B5EF4-FFF2-40B4-BE49-F238E27FC236}">
                <a16:creationId xmlns:a16="http://schemas.microsoft.com/office/drawing/2014/main" id="{4F7627E7-C0A9-960B-32BD-1EB233A3D0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4193" y="1628800"/>
            <a:ext cx="2693507" cy="3960440"/>
          </a:xfrm>
          <a:prstGeom prst="rect">
            <a:avLst/>
          </a:prstGeom>
        </p:spPr>
      </p:pic>
      <p:sp>
        <p:nvSpPr>
          <p:cNvPr id="7" name="Rectangle 6">
            <a:extLst>
              <a:ext uri="{FF2B5EF4-FFF2-40B4-BE49-F238E27FC236}">
                <a16:creationId xmlns:a16="http://schemas.microsoft.com/office/drawing/2014/main" id="{2FDDB742-A295-70FE-FA20-5CC47A6DA0B3}"/>
              </a:ext>
            </a:extLst>
          </p:cNvPr>
          <p:cNvSpPr/>
          <p:nvPr/>
        </p:nvSpPr>
        <p:spPr>
          <a:xfrm>
            <a:off x="7963210" y="5661249"/>
            <a:ext cx="2515432" cy="276999"/>
          </a:xfrm>
          <a:prstGeom prst="rect">
            <a:avLst/>
          </a:prstGeom>
        </p:spPr>
        <p:txBody>
          <a:bodyPr wrap="none">
            <a:spAutoFit/>
          </a:bodyPr>
          <a:lstStyle/>
          <a:p>
            <a:r>
              <a:rPr lang="en-US" sz="1200" u="sng" dirty="0">
                <a:latin typeface="CMTT9"/>
              </a:rPr>
              <a:t>http://</a:t>
            </a:r>
            <a:r>
              <a:rPr lang="en-US" sz="1200" u="sng" dirty="0" err="1">
                <a:latin typeface="CMTT9"/>
              </a:rPr>
              <a:t>cds.cern.ch</a:t>
            </a:r>
            <a:r>
              <a:rPr lang="en-US" sz="1200" u="sng" dirty="0">
                <a:latin typeface="CMTT9"/>
              </a:rPr>
              <a:t>/record/2721370 </a:t>
            </a:r>
            <a:endParaRPr lang="en-US" sz="1200" u="sng" dirty="0"/>
          </a:p>
        </p:txBody>
      </p:sp>
    </p:spTree>
    <p:extLst>
      <p:ext uri="{BB962C8B-B14F-4D97-AF65-F5344CB8AC3E}">
        <p14:creationId xmlns:p14="http://schemas.microsoft.com/office/powerpoint/2010/main" val="19841818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8" y="196179"/>
            <a:ext cx="5860499" cy="379192"/>
          </a:xfrm>
        </p:spPr>
        <p:txBody>
          <a:bodyPr/>
          <a:lstStyle/>
          <a:p>
            <a:r>
              <a:rPr lang="fr-FR" cap="small" dirty="0"/>
              <a:t>Motivation (1/2)</a:t>
            </a:r>
            <a:endParaRPr lang="en-US" cap="small" dirty="0"/>
          </a:p>
        </p:txBody>
      </p:sp>
      <p:sp>
        <p:nvSpPr>
          <p:cNvPr id="3" name="Espace réservé du contenu 2"/>
          <p:cNvSpPr>
            <a:spLocks noGrp="1"/>
          </p:cNvSpPr>
          <p:nvPr>
            <p:ph idx="1"/>
          </p:nvPr>
        </p:nvSpPr>
        <p:spPr>
          <a:xfrm>
            <a:off x="127307" y="1519235"/>
            <a:ext cx="5871972" cy="4242918"/>
          </a:xfrm>
        </p:spPr>
        <p:txBody>
          <a:bodyPr/>
          <a:lstStyle/>
          <a:p>
            <a:r>
              <a:rPr lang="en-US" sz="2000" b="0" dirty="0">
                <a:solidFill>
                  <a:srgbClr val="0070C0"/>
                </a:solidFill>
              </a:rPr>
              <a:t>High Field Magnets (HFM) are among the key technologies </a:t>
            </a:r>
            <a:r>
              <a:rPr lang="en-US" sz="2000" b="0" dirty="0"/>
              <a:t>that will enable the search for new physics at the energy frontier. </a:t>
            </a:r>
          </a:p>
          <a:p>
            <a:endParaRPr lang="en-US" sz="2000" b="0" dirty="0"/>
          </a:p>
          <a:p>
            <a:r>
              <a:rPr lang="en-US" sz="2000" b="0" dirty="0"/>
              <a:t>Approved projects (HL-LHC) and studies for future circular machines (FCC, </a:t>
            </a:r>
            <a:r>
              <a:rPr lang="en-US" sz="2000" b="0" dirty="0" err="1"/>
              <a:t>SppC</a:t>
            </a:r>
            <a:r>
              <a:rPr lang="en-US" sz="2000" b="0" dirty="0"/>
              <a:t>) call for the </a:t>
            </a:r>
            <a:r>
              <a:rPr lang="en-US" sz="2000" b="0" dirty="0">
                <a:solidFill>
                  <a:srgbClr val="0070C0"/>
                </a:solidFill>
              </a:rPr>
              <a:t>development of superconducting magnets that produce fields beyond those attained in the LHC </a:t>
            </a:r>
            <a:r>
              <a:rPr lang="en-US" sz="2000" b="0" dirty="0"/>
              <a:t>.</a:t>
            </a:r>
          </a:p>
          <a:p>
            <a:endParaRPr lang="en-US" sz="2000" b="0" dirty="0"/>
          </a:p>
          <a:p>
            <a:r>
              <a:rPr lang="fr-FR" sz="2000" b="0" dirty="0">
                <a:solidFill>
                  <a:srgbClr val="0070C0"/>
                </a:solidFill>
              </a:rPr>
              <a:t>Progress in </a:t>
            </a:r>
            <a:r>
              <a:rPr lang="fr-FR" sz="2000" b="0" dirty="0" err="1">
                <a:solidFill>
                  <a:srgbClr val="0070C0"/>
                </a:solidFill>
              </a:rPr>
              <a:t>highest</a:t>
            </a:r>
            <a:r>
              <a:rPr lang="fr-FR" sz="2000" b="0" dirty="0">
                <a:solidFill>
                  <a:srgbClr val="0070C0"/>
                </a:solidFill>
              </a:rPr>
              <a:t> </a:t>
            </a:r>
            <a:r>
              <a:rPr lang="fr-FR" sz="2000" b="0" dirty="0" err="1">
                <a:solidFill>
                  <a:srgbClr val="0070C0"/>
                </a:solidFill>
              </a:rPr>
              <a:t>field</a:t>
            </a:r>
            <a:r>
              <a:rPr lang="fr-FR" sz="2000" b="0" dirty="0">
                <a:solidFill>
                  <a:srgbClr val="0070C0"/>
                </a:solidFill>
              </a:rPr>
              <a:t> </a:t>
            </a:r>
            <a:r>
              <a:rPr lang="fr-FR" sz="2000" b="0" dirty="0" err="1">
                <a:solidFill>
                  <a:srgbClr val="0070C0"/>
                </a:solidFill>
              </a:rPr>
              <a:t>attained</a:t>
            </a:r>
            <a:r>
              <a:rPr lang="fr-FR" sz="2000" b="0" dirty="0">
                <a:solidFill>
                  <a:srgbClr val="0070C0"/>
                </a:solidFill>
              </a:rPr>
              <a:t> </a:t>
            </a:r>
            <a:r>
              <a:rPr lang="fr-FR" sz="2000" b="0" dirty="0"/>
              <a:t>in </a:t>
            </a:r>
            <a:r>
              <a:rPr lang="fr-FR" sz="2000" b="0" dirty="0" err="1"/>
              <a:t>European</a:t>
            </a:r>
            <a:r>
              <a:rPr lang="fr-FR" sz="2000" b="0" dirty="0"/>
              <a:t> and international programs (</a:t>
            </a:r>
            <a:r>
              <a:rPr lang="en-US" sz="2000" b="0" dirty="0"/>
              <a:t>EU-FP6 CARE , EU-FP7 </a:t>
            </a:r>
            <a:r>
              <a:rPr lang="en-US" sz="2000" b="0" dirty="0" err="1"/>
              <a:t>EuCARD</a:t>
            </a:r>
            <a:r>
              <a:rPr lang="en-US" sz="2000" b="0" dirty="0"/>
              <a:t>, EuCARD2, HL-LHC , ARIES, on-going I-FAST, HFM &amp; US-DOE programs)</a:t>
            </a:r>
          </a:p>
        </p:txBody>
      </p:sp>
      <p:sp>
        <p:nvSpPr>
          <p:cNvPr id="4" name="Espace réservé du numéro de diapositive 3"/>
          <p:cNvSpPr>
            <a:spLocks noGrp="1"/>
          </p:cNvSpPr>
          <p:nvPr>
            <p:ph type="sldNum" sz="quarter" idx="10"/>
          </p:nvPr>
        </p:nvSpPr>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4</a:t>
            </a:fld>
            <a:endParaRPr lang="fr-FR" sz="1000" dirty="0">
              <a:solidFill>
                <a:schemeClr val="bg1"/>
              </a:solidFill>
              <a:latin typeface="Arial" charset="0"/>
              <a:ea typeface="Arial" charset="0"/>
              <a:cs typeface="Arial" charset="0"/>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3657" y="3991525"/>
            <a:ext cx="4953531" cy="2624092"/>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2449" y="839742"/>
            <a:ext cx="5871998" cy="3220194"/>
          </a:xfrm>
          <a:prstGeom prst="rect">
            <a:avLst/>
          </a:prstGeom>
        </p:spPr>
      </p:pic>
    </p:spTree>
    <p:extLst>
      <p:ext uri="{BB962C8B-B14F-4D97-AF65-F5344CB8AC3E}">
        <p14:creationId xmlns:p14="http://schemas.microsoft.com/office/powerpoint/2010/main" val="2812889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8" y="196179"/>
            <a:ext cx="5860499" cy="379192"/>
          </a:xfrm>
        </p:spPr>
        <p:txBody>
          <a:bodyPr/>
          <a:lstStyle/>
          <a:p>
            <a:r>
              <a:rPr lang="fr-FR" cap="small" dirty="0"/>
              <a:t>Motivation (2/2)</a:t>
            </a:r>
            <a:endParaRPr lang="en-US" cap="small" dirty="0"/>
          </a:p>
        </p:txBody>
      </p:sp>
      <p:sp>
        <p:nvSpPr>
          <p:cNvPr id="3" name="Espace réservé du contenu 2"/>
          <p:cNvSpPr>
            <a:spLocks noGrp="1"/>
          </p:cNvSpPr>
          <p:nvPr>
            <p:ph idx="1"/>
          </p:nvPr>
        </p:nvSpPr>
        <p:spPr>
          <a:xfrm>
            <a:off x="188823" y="873879"/>
            <a:ext cx="11805624" cy="5627913"/>
          </a:xfrm>
        </p:spPr>
        <p:txBody>
          <a:bodyPr/>
          <a:lstStyle/>
          <a:p>
            <a:pPr marL="0" indent="0" algn="just">
              <a:spcBef>
                <a:spcPts val="400"/>
              </a:spcBef>
              <a:buNone/>
            </a:pPr>
            <a:r>
              <a:rPr lang="en-US" sz="2000" b="0" dirty="0">
                <a:solidFill>
                  <a:srgbClr val="0070C0"/>
                </a:solidFill>
              </a:rPr>
              <a:t>Lead times for the development of high-field magnets are long</a:t>
            </a:r>
            <a:r>
              <a:rPr lang="en-US" sz="2000" b="0" dirty="0"/>
              <a:t>, with a typical duration in excess of a decade. It is hence important to pursue R&amp;D in parallel with scoping studies of new accelerators.</a:t>
            </a:r>
          </a:p>
          <a:p>
            <a:pPr marL="0" indent="0" algn="just">
              <a:spcBef>
                <a:spcPts val="400"/>
              </a:spcBef>
              <a:buNone/>
            </a:pPr>
            <a:endParaRPr lang="en-US" sz="2000" b="0" dirty="0">
              <a:solidFill>
                <a:srgbClr val="0070C0"/>
              </a:solidFill>
            </a:endParaRPr>
          </a:p>
          <a:p>
            <a:pPr marL="0" indent="0" algn="just">
              <a:spcBef>
                <a:spcPts val="400"/>
              </a:spcBef>
              <a:buNone/>
            </a:pPr>
            <a:r>
              <a:rPr lang="en-US" sz="2000" b="0" dirty="0">
                <a:solidFill>
                  <a:srgbClr val="0070C0"/>
                </a:solidFill>
              </a:rPr>
              <a:t>The development of high field magnets naturally spans over many fields of science and requires a broad mix of competencies</a:t>
            </a:r>
            <a:r>
              <a:rPr lang="en-US" sz="2000" b="0" dirty="0"/>
              <a:t>, implying a research team assembled as a collaboration ranging from academia to industry.</a:t>
            </a:r>
          </a:p>
          <a:p>
            <a:pPr marL="0" indent="0" algn="just">
              <a:spcBef>
                <a:spcPts val="400"/>
              </a:spcBef>
              <a:buNone/>
            </a:pPr>
            <a:endParaRPr lang="en-US" sz="2000" b="0" dirty="0"/>
          </a:p>
          <a:p>
            <a:pPr marL="0" indent="0" algn="just">
              <a:spcBef>
                <a:spcPts val="400"/>
              </a:spcBef>
              <a:buNone/>
            </a:pPr>
            <a:r>
              <a:rPr lang="en-US" sz="2000" b="0" dirty="0">
                <a:solidFill>
                  <a:srgbClr val="0070C0"/>
                </a:solidFill>
              </a:rPr>
              <a:t>The development of novel SC magnet technology at the high field frontier requires specific infrastructure</a:t>
            </a:r>
            <a:r>
              <a:rPr lang="en-US" sz="2000" b="0" dirty="0"/>
              <a:t>, often of large size. </a:t>
            </a:r>
          </a:p>
          <a:p>
            <a:pPr marL="0" indent="0" algn="just">
              <a:spcBef>
                <a:spcPts val="400"/>
              </a:spcBef>
              <a:buNone/>
            </a:pPr>
            <a:endParaRPr lang="en-US" sz="2000" b="0" dirty="0"/>
          </a:p>
          <a:p>
            <a:pPr marL="0" indent="0" algn="just">
              <a:spcBef>
                <a:spcPts val="400"/>
              </a:spcBef>
              <a:buNone/>
            </a:pPr>
            <a:r>
              <a:rPr lang="en-US" sz="2000" b="0" dirty="0">
                <a:solidFill>
                  <a:srgbClr val="0070C0"/>
                </a:solidFill>
              </a:rPr>
              <a:t>An important matter underlying the above considerations is that of cost</a:t>
            </a:r>
            <a:r>
              <a:rPr lang="en-US" sz="2000" b="0" dirty="0"/>
              <a:t>. In this respect we have to consider not only the construction cost of magnets, but also the cost of the R&amp;D itself. </a:t>
            </a:r>
          </a:p>
          <a:p>
            <a:pPr marL="0" indent="0" algn="just">
              <a:spcBef>
                <a:spcPts val="400"/>
              </a:spcBef>
              <a:buNone/>
            </a:pPr>
            <a:endParaRPr lang="en-US" sz="2000" b="0" dirty="0"/>
          </a:p>
          <a:p>
            <a:pPr marL="0" indent="0" algn="just">
              <a:spcBef>
                <a:spcPts val="400"/>
              </a:spcBef>
              <a:buNone/>
            </a:pPr>
            <a:r>
              <a:rPr lang="en-US" sz="2000" b="0" dirty="0">
                <a:solidFill>
                  <a:srgbClr val="0070C0"/>
                </a:solidFill>
              </a:rPr>
              <a:t>One such program will have to be of collaborative nature, </a:t>
            </a:r>
            <a:r>
              <a:rPr lang="en-US" sz="2000" b="0" dirty="0"/>
              <a:t>with strong partnership among national laboratories, universities and </a:t>
            </a:r>
            <a:r>
              <a:rPr lang="en-US" sz="2000" b="0" dirty="0" smtClean="0"/>
              <a:t>industry in Europe and worldwide</a:t>
            </a:r>
            <a:endParaRPr lang="en-US" sz="2000" b="0" dirty="0"/>
          </a:p>
          <a:p>
            <a:pPr marL="0" indent="0" algn="just">
              <a:spcBef>
                <a:spcPts val="400"/>
              </a:spcBef>
              <a:buNone/>
            </a:pPr>
            <a:endParaRPr lang="en-US" sz="2000" b="0" dirty="0"/>
          </a:p>
          <a:p>
            <a:pPr marL="0" indent="0" algn="just">
              <a:spcBef>
                <a:spcPts val="400"/>
              </a:spcBef>
              <a:buNone/>
            </a:pPr>
            <a:r>
              <a:rPr lang="en-US" sz="2000" b="0" dirty="0"/>
              <a:t>These </a:t>
            </a:r>
            <a:r>
              <a:rPr lang="en-US" sz="2000" b="0" dirty="0" smtClean="0"/>
              <a:t>considerations </a:t>
            </a:r>
            <a:r>
              <a:rPr lang="en-US" sz="2000" b="0" dirty="0"/>
              <a:t>point to the need of a </a:t>
            </a:r>
            <a:r>
              <a:rPr lang="en-US" sz="2000" dirty="0">
                <a:solidFill>
                  <a:srgbClr val="0070C0"/>
                </a:solidFill>
              </a:rPr>
              <a:t>sustained and inclusive R&amp;D program </a:t>
            </a:r>
            <a:r>
              <a:rPr lang="en-US" sz="2000" b="0" dirty="0">
                <a:solidFill>
                  <a:srgbClr val="0070C0"/>
                </a:solidFill>
              </a:rPr>
              <a:t>for high-field superconducting accelerator magnets </a:t>
            </a:r>
            <a:r>
              <a:rPr lang="en-US" sz="2000" b="0" dirty="0"/>
              <a:t>as a crucial element for the future of HEP, as underlined by the strong recommendation emitted by the European Strategy Group 2020</a:t>
            </a:r>
          </a:p>
        </p:txBody>
      </p:sp>
      <p:sp>
        <p:nvSpPr>
          <p:cNvPr id="4" name="Espace réservé du numéro de diapositive 3"/>
          <p:cNvSpPr>
            <a:spLocks noGrp="1"/>
          </p:cNvSpPr>
          <p:nvPr>
            <p:ph type="sldNum" sz="quarter" idx="10"/>
          </p:nvPr>
        </p:nvSpPr>
        <p:spPr/>
        <p:txBody>
          <a:bodyPr/>
          <a:lstStyle/>
          <a:p>
            <a:pPr algn="ctr"/>
            <a:r>
              <a:rPr lang="fr-FR" sz="1000">
                <a:solidFill>
                  <a:schemeClr val="bg1"/>
                </a:solidFill>
                <a:latin typeface="Arial" charset="0"/>
                <a:ea typeface="Arial" charset="0"/>
                <a:cs typeface="Arial" charset="0"/>
              </a:rPr>
              <a:t>Page </a:t>
            </a:r>
            <a:fld id="{53F0B3ED-4F75-49BF-B028-1A262D3A6E64}" type="slidenum">
              <a:rPr lang="fr-FR" sz="1000" smtClean="0">
                <a:solidFill>
                  <a:schemeClr val="bg1"/>
                </a:solidFill>
                <a:latin typeface="Arial" charset="0"/>
                <a:ea typeface="Arial" charset="0"/>
                <a:cs typeface="Arial" charset="0"/>
              </a:rPr>
              <a:pPr algn="ctr"/>
              <a:t>5</a:t>
            </a:fld>
            <a:endParaRPr lang="fr-FR"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F3EA5-CB0A-30BF-CD41-8DE1F314EE9D}"/>
              </a:ext>
            </a:extLst>
          </p:cNvPr>
          <p:cNvSpPr>
            <a:spLocks noGrp="1"/>
          </p:cNvSpPr>
          <p:nvPr>
            <p:ph sz="quarter" idx="13"/>
          </p:nvPr>
        </p:nvSpPr>
        <p:spPr>
          <a:xfrm>
            <a:off x="1236953" y="1242365"/>
            <a:ext cx="6100134" cy="5647405"/>
          </a:xfrm>
        </p:spPr>
        <p:txBody>
          <a:bodyPr/>
          <a:lstStyle/>
          <a:p>
            <a:r>
              <a:rPr lang="en-US" dirty="0"/>
              <a:t>Laboratory Directors Group </a:t>
            </a:r>
            <a:r>
              <a:rPr lang="en-US" dirty="0" smtClean="0"/>
              <a:t>supervision (directors </a:t>
            </a:r>
            <a:r>
              <a:rPr lang="en-US" dirty="0"/>
              <a:t>of Large Particle </a:t>
            </a:r>
            <a:r>
              <a:rPr lang="en-US" dirty="0" smtClean="0"/>
              <a:t>Physics Laboratories</a:t>
            </a:r>
            <a:r>
              <a:rPr lang="en-US" dirty="0"/>
              <a:t>, including the CERN </a:t>
            </a:r>
            <a:r>
              <a:rPr lang="en-US" dirty="0" smtClean="0"/>
              <a:t>directorate)</a:t>
            </a:r>
            <a:endParaRPr lang="en-US" dirty="0" smtClean="0"/>
          </a:p>
          <a:p>
            <a:r>
              <a:rPr lang="en-US" dirty="0" smtClean="0"/>
              <a:t>15 </a:t>
            </a:r>
            <a:r>
              <a:rPr lang="en-US" dirty="0"/>
              <a:t>HFM Expert Panel meetings from January to November 2021. </a:t>
            </a:r>
          </a:p>
          <a:p>
            <a:pPr lvl="1"/>
            <a:r>
              <a:rPr lang="en-US" dirty="0"/>
              <a:t>Indico Category 13420.</a:t>
            </a:r>
          </a:p>
          <a:p>
            <a:r>
              <a:rPr lang="en-US" dirty="0"/>
              <a:t>Two virtual international workshops. </a:t>
            </a:r>
          </a:p>
          <a:p>
            <a:pPr lvl="1"/>
            <a:r>
              <a:rPr lang="en-US" dirty="0">
                <a:solidFill>
                  <a:srgbClr val="0070C0"/>
                </a:solidFill>
              </a:rPr>
              <a:t>HFM State-of-the-Art</a:t>
            </a:r>
            <a:r>
              <a:rPr lang="en-US" dirty="0"/>
              <a:t>, April 14-16, 2021 </a:t>
            </a:r>
            <a:br>
              <a:rPr lang="en-US" dirty="0"/>
            </a:br>
            <a:r>
              <a:rPr lang="en-US" dirty="0">
                <a:solidFill>
                  <a:srgbClr val="000000"/>
                </a:solidFill>
                <a:hlinkClick r:id="rId2">
                  <a:extLst>
                    <a:ext uri="{A12FA001-AC4F-418D-AE19-62706E023703}">
                      <ahyp:hlinkClr xmlns:ahyp="http://schemas.microsoft.com/office/drawing/2018/hyperlinkcolor" xmlns="" val="tx"/>
                    </a:ext>
                  </a:extLst>
                </a:hlinkClick>
              </a:rPr>
              <a:t>https://indico.cern.ch/event/1012691</a:t>
            </a:r>
            <a:r>
              <a:rPr lang="en-US" dirty="0">
                <a:hlinkClick r:id="rId2">
                  <a:extLst>
                    <a:ext uri="{A12FA001-AC4F-418D-AE19-62706E023703}">
                      <ahyp:hlinkClr xmlns:ahyp="http://schemas.microsoft.com/office/drawing/2018/hyperlinkcolor" xmlns="" val="tx"/>
                    </a:ext>
                  </a:extLst>
                </a:hlinkClick>
              </a:rPr>
              <a:t>/</a:t>
            </a:r>
            <a:endParaRPr lang="en-US" dirty="0"/>
          </a:p>
          <a:p>
            <a:pPr lvl="1"/>
            <a:r>
              <a:rPr lang="en-US" dirty="0">
                <a:solidFill>
                  <a:srgbClr val="0070C0"/>
                </a:solidFill>
              </a:rPr>
              <a:t>HFM Roadmap Preparation</a:t>
            </a:r>
            <a:r>
              <a:rPr lang="en-US" dirty="0"/>
              <a:t>, June 1&amp;3, 2021</a:t>
            </a:r>
            <a:br>
              <a:rPr lang="en-US" dirty="0"/>
            </a:br>
            <a:r>
              <a:rPr lang="en-US" dirty="0">
                <a:solidFill>
                  <a:srgbClr val="000000"/>
                </a:solidFill>
                <a:hlinkClick r:id="rId3">
                  <a:extLst>
                    <a:ext uri="{A12FA001-AC4F-418D-AE19-62706E023703}">
                      <ahyp:hlinkClr xmlns:ahyp="http://schemas.microsoft.com/office/drawing/2018/hyperlinkcolor" xmlns="" val="tx"/>
                    </a:ext>
                  </a:extLst>
                </a:hlinkClick>
              </a:rPr>
              <a:t>https</a:t>
            </a:r>
            <a:r>
              <a:rPr lang="en-US" dirty="0">
                <a:hlinkClick r:id="rId3">
                  <a:extLst>
                    <a:ext uri="{A12FA001-AC4F-418D-AE19-62706E023703}">
                      <ahyp:hlinkClr xmlns:ahyp="http://schemas.microsoft.com/office/drawing/2018/hyperlinkcolor" xmlns="" val="tx"/>
                    </a:ext>
                  </a:extLst>
                </a:hlinkClick>
              </a:rPr>
              <a:t>://indico.cern.ch/event/1032199/</a:t>
            </a:r>
            <a:endParaRPr lang="en-US" dirty="0"/>
          </a:p>
          <a:p>
            <a:r>
              <a:rPr lang="en-US" dirty="0"/>
              <a:t>One closed panel session on to consolidate the </a:t>
            </a:r>
            <a:br>
              <a:rPr lang="en-US" dirty="0"/>
            </a:br>
            <a:r>
              <a:rPr lang="en-US" dirty="0"/>
              <a:t>30-page final report. </a:t>
            </a:r>
          </a:p>
          <a:p>
            <a:pPr lvl="1"/>
            <a:r>
              <a:rPr lang="en-US" dirty="0">
                <a:solidFill>
                  <a:srgbClr val="0070C0"/>
                </a:solidFill>
              </a:rPr>
              <a:t>HFM Roadmap Implementation</a:t>
            </a:r>
            <a:r>
              <a:rPr lang="en-US" dirty="0"/>
              <a:t>, Sept. 15-16, 2021</a:t>
            </a:r>
            <a:br>
              <a:rPr lang="en-US" dirty="0"/>
            </a:br>
            <a:r>
              <a:rPr lang="en-US" dirty="0">
                <a:solidFill>
                  <a:srgbClr val="000000"/>
                </a:solidFill>
                <a:hlinkClick r:id="rId4">
                  <a:extLst>
                    <a:ext uri="{A12FA001-AC4F-418D-AE19-62706E023703}">
                      <ahyp:hlinkClr xmlns:ahyp="http://schemas.microsoft.com/office/drawing/2018/hyperlinkcolor" xmlns="" val="tx"/>
                    </a:ext>
                  </a:extLst>
                </a:hlinkClick>
              </a:rPr>
              <a:t>https</a:t>
            </a:r>
            <a:r>
              <a:rPr lang="en-US" dirty="0">
                <a:hlinkClick r:id="rId4">
                  <a:extLst>
                    <a:ext uri="{A12FA001-AC4F-418D-AE19-62706E023703}">
                      <ahyp:hlinkClr xmlns:ahyp="http://schemas.microsoft.com/office/drawing/2018/hyperlinkcolor" xmlns="" val="tx"/>
                    </a:ext>
                  </a:extLst>
                </a:hlinkClick>
              </a:rPr>
              <a:t>://indico.cern.ch/event/1063355/</a:t>
            </a:r>
            <a:r>
              <a:rPr lang="en-US" dirty="0"/>
              <a:t> </a:t>
            </a:r>
          </a:p>
          <a:p>
            <a:r>
              <a:rPr lang="en-US" dirty="0"/>
              <a:t>Accelerator R&amp;D Roadmap published in Jan 2022.</a:t>
            </a:r>
          </a:p>
          <a:p>
            <a:pPr lvl="1"/>
            <a:r>
              <a:rPr lang="en-US" u="sng" dirty="0">
                <a:solidFill>
                  <a:srgbClr val="000000"/>
                </a:solidFill>
              </a:rPr>
              <a:t>https://</a:t>
            </a:r>
            <a:r>
              <a:rPr lang="en-US" u="sng" dirty="0" err="1">
                <a:solidFill>
                  <a:srgbClr val="000000"/>
                </a:solidFill>
              </a:rPr>
              <a:t>arxiv.org</a:t>
            </a:r>
            <a:r>
              <a:rPr lang="en-US" u="sng" dirty="0">
                <a:solidFill>
                  <a:srgbClr val="000000"/>
                </a:solidFill>
              </a:rPr>
              <a:t>/abs/2201.07895</a:t>
            </a:r>
          </a:p>
          <a:p>
            <a:endParaRPr lang="en-US" dirty="0"/>
          </a:p>
          <a:p>
            <a:endParaRPr lang="en-CH" dirty="0"/>
          </a:p>
        </p:txBody>
      </p:sp>
      <p:sp>
        <p:nvSpPr>
          <p:cNvPr id="3" name="Title 2">
            <a:extLst>
              <a:ext uri="{FF2B5EF4-FFF2-40B4-BE49-F238E27FC236}">
                <a16:creationId xmlns:a16="http://schemas.microsoft.com/office/drawing/2014/main" id="{2C90C2C7-FC86-8A77-44C5-3DF4178A702C}"/>
              </a:ext>
            </a:extLst>
          </p:cNvPr>
          <p:cNvSpPr>
            <a:spLocks noGrp="1"/>
          </p:cNvSpPr>
          <p:nvPr>
            <p:ph type="title"/>
          </p:nvPr>
        </p:nvSpPr>
        <p:spPr>
          <a:xfrm>
            <a:off x="1476588" y="186943"/>
            <a:ext cx="5860499" cy="379192"/>
          </a:xfrm>
        </p:spPr>
        <p:txBody>
          <a:bodyPr/>
          <a:lstStyle/>
          <a:p>
            <a:r>
              <a:rPr lang="en-CH" cap="small" dirty="0"/>
              <a:t>LDG Expert Panel on HFM Activities</a:t>
            </a:r>
          </a:p>
        </p:txBody>
      </p:sp>
      <p:sp>
        <p:nvSpPr>
          <p:cNvPr id="4" name="Slide Number Placeholder 3">
            <a:extLst>
              <a:ext uri="{FF2B5EF4-FFF2-40B4-BE49-F238E27FC236}">
                <a16:creationId xmlns:a16="http://schemas.microsoft.com/office/drawing/2014/main" id="{E3B7DEA8-6F90-27FD-1488-1549085FB47D}"/>
              </a:ext>
            </a:extLst>
          </p:cNvPr>
          <p:cNvSpPr>
            <a:spLocks noGrp="1"/>
          </p:cNvSpPr>
          <p:nvPr>
            <p:ph type="sldNum" sz="quarter" idx="16"/>
          </p:nvPr>
        </p:nvSpPr>
        <p:spPr/>
        <p:txBody>
          <a:bodyPr/>
          <a:lstStyle/>
          <a:p>
            <a:pPr algn="r">
              <a:defRPr/>
            </a:pPr>
            <a:r>
              <a:rPr lang="de-DE" dirty="0">
                <a:solidFill>
                  <a:schemeClr val="bg1"/>
                </a:solidFill>
              </a:rPr>
              <a:t>Page </a:t>
            </a:r>
            <a:fld id="{EBC07571-3134-BB4B-B83F-1A9FE18D34F3}" type="slidenum">
              <a:rPr lang="de-DE" smtClean="0">
                <a:solidFill>
                  <a:schemeClr val="bg1"/>
                </a:solidFill>
              </a:rPr>
              <a:pPr algn="r">
                <a:defRPr/>
              </a:pPr>
              <a:t>6</a:t>
            </a:fld>
            <a:endParaRPr lang="de-DE" dirty="0">
              <a:solidFill>
                <a:schemeClr val="bg1"/>
              </a:solidFill>
            </a:endParaRPr>
          </a:p>
        </p:txBody>
      </p:sp>
      <p:pic>
        <p:nvPicPr>
          <p:cNvPr id="6" name="Picture 5" descr="Diagram&#10;&#10;Description automatically generated">
            <a:extLst>
              <a:ext uri="{FF2B5EF4-FFF2-40B4-BE49-F238E27FC236}">
                <a16:creationId xmlns:a16="http://schemas.microsoft.com/office/drawing/2014/main" id="{C91C7E36-C8BA-41F6-E50A-559A2D3A02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4110" y="1242365"/>
            <a:ext cx="3390363" cy="4823874"/>
          </a:xfrm>
          <a:prstGeom prst="rect">
            <a:avLst/>
          </a:prstGeom>
        </p:spPr>
      </p:pic>
    </p:spTree>
    <p:extLst>
      <p:ext uri="{BB962C8B-B14F-4D97-AF65-F5344CB8AC3E}">
        <p14:creationId xmlns:p14="http://schemas.microsoft.com/office/powerpoint/2010/main" val="2598842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lgn="ctr"/>
            <a:r>
              <a:rPr lang="fr-FR" dirty="0">
                <a:solidFill>
                  <a:schemeClr val="bg1"/>
                </a:solidFill>
                <a:latin typeface="Arial" charset="0"/>
                <a:ea typeface="Arial" charset="0"/>
                <a:cs typeface="Arial" charset="0"/>
              </a:rPr>
              <a:t>Page </a:t>
            </a:r>
            <a:fld id="{53F0B3ED-4F75-49BF-B028-1A262D3A6E64}" type="slidenum">
              <a:rPr lang="fr-FR">
                <a:solidFill>
                  <a:schemeClr val="bg1"/>
                </a:solidFill>
                <a:latin typeface="Arial" charset="0"/>
                <a:ea typeface="Arial" charset="0"/>
                <a:cs typeface="Arial" charset="0"/>
              </a:rPr>
              <a:pPr algn="ctr"/>
              <a:t>7</a:t>
            </a:fld>
            <a:endParaRPr lang="fr-FR" dirty="0">
              <a:solidFill>
                <a:schemeClr val="bg1"/>
              </a:solidFill>
              <a:latin typeface="Arial" charset="0"/>
              <a:ea typeface="Arial" charset="0"/>
              <a:cs typeface="Arial" charset="0"/>
            </a:endParaRPr>
          </a:p>
        </p:txBody>
      </p:sp>
      <p:grpSp>
        <p:nvGrpSpPr>
          <p:cNvPr id="10" name="Group 3">
            <a:extLst>
              <a:ext uri="{FF2B5EF4-FFF2-40B4-BE49-F238E27FC236}">
                <a16:creationId xmlns:a16="http://schemas.microsoft.com/office/drawing/2014/main" id="{B9EA1A37-64AA-064E-AB43-DA3F97344E09}"/>
              </a:ext>
            </a:extLst>
          </p:cNvPr>
          <p:cNvGrpSpPr/>
          <p:nvPr/>
        </p:nvGrpSpPr>
        <p:grpSpPr>
          <a:xfrm>
            <a:off x="248691" y="2003276"/>
            <a:ext cx="5049521" cy="3568174"/>
            <a:chOff x="1523999" y="1178805"/>
            <a:chExt cx="6441195" cy="4282195"/>
          </a:xfrm>
        </p:grpSpPr>
        <p:graphicFrame>
          <p:nvGraphicFramePr>
            <p:cNvPr id="11" name="Diagram 2">
              <a:extLst>
                <a:ext uri="{FF2B5EF4-FFF2-40B4-BE49-F238E27FC236}">
                  <a16:creationId xmlns:a16="http://schemas.microsoft.com/office/drawing/2014/main" id="{08548A93-8EA3-F643-9EEF-9BB31E8F6CD1}"/>
                </a:ext>
              </a:extLst>
            </p:cNvPr>
            <p:cNvGraphicFramePr/>
            <p:nvPr>
              <p:extLst/>
            </p:nvPr>
          </p:nvGraphicFramePr>
          <p:xfrm>
            <a:off x="1523999" y="1178805"/>
            <a:ext cx="6441195" cy="4282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
              <a:extLst>
                <a:ext uri="{FF2B5EF4-FFF2-40B4-BE49-F238E27FC236}">
                  <a16:creationId xmlns:a16="http://schemas.microsoft.com/office/drawing/2014/main" id="{71F59CAE-EB70-EF49-92BE-17C01E9CE3E7}"/>
                </a:ext>
              </a:extLst>
            </p:cNvPr>
            <p:cNvSpPr txBox="1"/>
            <p:nvPr/>
          </p:nvSpPr>
          <p:spPr>
            <a:xfrm>
              <a:off x="4351791" y="3418667"/>
              <a:ext cx="785612" cy="443238"/>
            </a:xfrm>
            <a:prstGeom prst="rect">
              <a:avLst/>
            </a:prstGeom>
            <a:noFill/>
          </p:spPr>
          <p:txBody>
            <a:bodyPr wrap="none" rtlCol="0">
              <a:spAutoFit/>
            </a:bodyPr>
            <a:lstStyle/>
            <a:p>
              <a:r>
                <a:rPr lang="en-US" dirty="0">
                  <a:solidFill>
                    <a:schemeClr val="bg1"/>
                  </a:solidFill>
                </a:rPr>
                <a:t>Goal</a:t>
              </a:r>
            </a:p>
          </p:txBody>
        </p:sp>
      </p:grpSp>
      <p:sp>
        <p:nvSpPr>
          <p:cNvPr id="13" name="CuadroTexto 12">
            <a:extLst>
              <a:ext uri="{FF2B5EF4-FFF2-40B4-BE49-F238E27FC236}">
                <a16:creationId xmlns:a16="http://schemas.microsoft.com/office/drawing/2014/main" id="{E920D1D2-5D4D-2441-8CEF-EBF3DECB0018}"/>
              </a:ext>
            </a:extLst>
          </p:cNvPr>
          <p:cNvSpPr txBox="1"/>
          <p:nvPr/>
        </p:nvSpPr>
        <p:spPr>
          <a:xfrm>
            <a:off x="483162" y="844399"/>
            <a:ext cx="5122551" cy="646331"/>
          </a:xfrm>
          <a:prstGeom prst="rect">
            <a:avLst/>
          </a:prstGeom>
          <a:noFill/>
        </p:spPr>
        <p:txBody>
          <a:bodyPr wrap="square" rtlCol="0">
            <a:spAutoFit/>
          </a:bodyPr>
          <a:lstStyle/>
          <a:p>
            <a:pPr algn="l"/>
            <a:r>
              <a:rPr lang="en-GB" dirty="0"/>
              <a:t>The Program is aimed at finding the intersection between </a:t>
            </a:r>
            <a:r>
              <a:rPr lang="en-GB" b="1" dirty="0"/>
              <a:t>Performance</a:t>
            </a:r>
            <a:r>
              <a:rPr lang="en-GB" dirty="0"/>
              <a:t>, </a:t>
            </a:r>
            <a:r>
              <a:rPr lang="en-GB" b="1" dirty="0"/>
              <a:t>Cost</a:t>
            </a:r>
            <a:r>
              <a:rPr lang="en-GB" dirty="0"/>
              <a:t> and </a:t>
            </a:r>
            <a:r>
              <a:rPr lang="en-GB" b="1" dirty="0"/>
              <a:t>Robustness</a:t>
            </a:r>
          </a:p>
        </p:txBody>
      </p:sp>
      <p:sp>
        <p:nvSpPr>
          <p:cNvPr id="14" name="Título 8">
            <a:extLst>
              <a:ext uri="{FF2B5EF4-FFF2-40B4-BE49-F238E27FC236}">
                <a16:creationId xmlns:a16="http://schemas.microsoft.com/office/drawing/2014/main" id="{FB882429-EEBF-2046-B4F0-B0C357D64A5C}"/>
              </a:ext>
            </a:extLst>
          </p:cNvPr>
          <p:cNvSpPr>
            <a:spLocks noGrp="1"/>
          </p:cNvSpPr>
          <p:nvPr>
            <p:ph type="title"/>
          </p:nvPr>
        </p:nvSpPr>
        <p:spPr>
          <a:xfrm>
            <a:off x="2104969" y="268593"/>
            <a:ext cx="4395374" cy="379192"/>
          </a:xfrm>
        </p:spPr>
        <p:txBody>
          <a:bodyPr/>
          <a:lstStyle/>
          <a:p>
            <a:r>
              <a:rPr lang="es-ES" cap="small" dirty="0"/>
              <a:t>THE GOAL OF THE PROGRAM</a:t>
            </a:r>
          </a:p>
        </p:txBody>
      </p:sp>
      <p:sp>
        <p:nvSpPr>
          <p:cNvPr id="9" name="Content Placeholder 4"/>
          <p:cNvSpPr>
            <a:spLocks noGrp="1"/>
          </p:cNvSpPr>
          <p:nvPr>
            <p:ph idx="1"/>
          </p:nvPr>
        </p:nvSpPr>
        <p:spPr>
          <a:xfrm>
            <a:off x="5063741" y="891426"/>
            <a:ext cx="6684611" cy="4351338"/>
          </a:xfrm>
        </p:spPr>
        <p:txBody>
          <a:bodyPr>
            <a:normAutofit/>
          </a:bodyPr>
          <a:lstStyle/>
          <a:p>
            <a:pPr lvl="1"/>
            <a:r>
              <a:rPr lang="en-US" sz="1800" u="sng" dirty="0" smtClean="0">
                <a:solidFill>
                  <a:srgbClr val="0070C0"/>
                </a:solidFill>
              </a:rPr>
              <a:t>Demonstrate </a:t>
            </a:r>
            <a:r>
              <a:rPr lang="en-US" sz="1800" u="sng" dirty="0">
                <a:solidFill>
                  <a:srgbClr val="0070C0"/>
                </a:solidFill>
              </a:rPr>
              <a:t>Nb</a:t>
            </a:r>
            <a:r>
              <a:rPr lang="en-US" sz="1800" u="sng" baseline="-25000" dirty="0">
                <a:solidFill>
                  <a:srgbClr val="0070C0"/>
                </a:solidFill>
              </a:rPr>
              <a:t>3</a:t>
            </a:r>
            <a:r>
              <a:rPr lang="en-US" sz="1800" u="sng" dirty="0">
                <a:solidFill>
                  <a:srgbClr val="0070C0"/>
                </a:solidFill>
              </a:rPr>
              <a:t>Sn full potential in terms </a:t>
            </a:r>
            <a:r>
              <a:rPr lang="en-US" sz="1800" dirty="0"/>
              <a:t>of </a:t>
            </a:r>
            <a:r>
              <a:rPr lang="en-US" sz="1800" b="1" dirty="0">
                <a:solidFill>
                  <a:srgbClr val="FF0000"/>
                </a:solidFill>
              </a:rPr>
              <a:t>ultimate performance</a:t>
            </a:r>
            <a:r>
              <a:rPr lang="en-US" sz="1800" dirty="0"/>
              <a:t> (</a:t>
            </a:r>
            <a:r>
              <a:rPr lang="en-US" sz="1800" b="1" dirty="0">
                <a:solidFill>
                  <a:srgbClr val="00B050"/>
                </a:solidFill>
              </a:rPr>
              <a:t>towards 16 T</a:t>
            </a:r>
            <a:r>
              <a:rPr lang="en-US" sz="1800" dirty="0"/>
              <a:t>)</a:t>
            </a:r>
          </a:p>
          <a:p>
            <a:pPr lvl="1"/>
            <a:r>
              <a:rPr lang="en-US" sz="1800" u="sng" dirty="0">
                <a:solidFill>
                  <a:srgbClr val="0070C0"/>
                </a:solidFill>
              </a:rPr>
              <a:t>Develop Nb</a:t>
            </a:r>
            <a:r>
              <a:rPr lang="en-US" sz="1800" u="sng" baseline="-25000" dirty="0">
                <a:solidFill>
                  <a:srgbClr val="0070C0"/>
                </a:solidFill>
              </a:rPr>
              <a:t>3</a:t>
            </a:r>
            <a:r>
              <a:rPr lang="en-US" sz="1800" u="sng" dirty="0">
                <a:solidFill>
                  <a:srgbClr val="0070C0"/>
                </a:solidFill>
              </a:rPr>
              <a:t>Sn magnet technology for collider-scale production</a:t>
            </a:r>
            <a:r>
              <a:rPr lang="en-US" sz="1800" dirty="0"/>
              <a:t>, through </a:t>
            </a:r>
            <a:r>
              <a:rPr lang="en-US" sz="1800" b="1" dirty="0">
                <a:solidFill>
                  <a:srgbClr val="667CFA"/>
                </a:solidFill>
              </a:rPr>
              <a:t>robust design</a:t>
            </a:r>
            <a:r>
              <a:rPr lang="en-US" sz="1800" dirty="0"/>
              <a:t>, industrial manufacturing processes and cost reduction (benchmark 12 </a:t>
            </a:r>
            <a:r>
              <a:rPr lang="en-US" sz="1800" dirty="0" smtClean="0"/>
              <a:t>T)</a:t>
            </a:r>
          </a:p>
          <a:p>
            <a:pPr lvl="1"/>
            <a:r>
              <a:rPr lang="en-US" sz="1800" u="sng" dirty="0" smtClean="0">
                <a:solidFill>
                  <a:srgbClr val="0070C0"/>
                </a:solidFill>
              </a:rPr>
              <a:t>Demonstrate suitability of HTS for accelerator magnet applications</a:t>
            </a:r>
            <a:r>
              <a:rPr lang="en-US" sz="1800" dirty="0" smtClean="0"/>
              <a:t>, providing a proof-of-principle of HTS magnet technology beyond the reach of Nb</a:t>
            </a:r>
            <a:r>
              <a:rPr lang="en-US" sz="1800" baseline="-25000" dirty="0" smtClean="0"/>
              <a:t>3</a:t>
            </a:r>
            <a:r>
              <a:rPr lang="en-US" sz="1800" dirty="0" smtClean="0"/>
              <a:t>Sn (</a:t>
            </a:r>
            <a:r>
              <a:rPr lang="en-US" sz="1800" dirty="0" smtClean="0">
                <a:solidFill>
                  <a:srgbClr val="7030A0"/>
                </a:solidFill>
              </a:rPr>
              <a:t>towards 20 T</a:t>
            </a:r>
            <a:r>
              <a:rPr lang="en-US" sz="1800" dirty="0" smtClean="0"/>
              <a:t>)</a:t>
            </a:r>
            <a:endParaRPr lang="en-US" sz="1800" dirty="0"/>
          </a:p>
        </p:txBody>
      </p:sp>
      <p:pic>
        <p:nvPicPr>
          <p:cNvPr id="2" name="Imag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0644" y="2975676"/>
            <a:ext cx="5254772" cy="3593780"/>
          </a:xfrm>
          <a:prstGeom prst="rect">
            <a:avLst/>
          </a:prstGeom>
        </p:spPr>
      </p:pic>
    </p:spTree>
    <p:extLst>
      <p:ext uri="{BB962C8B-B14F-4D97-AF65-F5344CB8AC3E}">
        <p14:creationId xmlns:p14="http://schemas.microsoft.com/office/powerpoint/2010/main" val="19900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lgn="ctr"/>
            <a:r>
              <a:rPr lang="fr-FR" dirty="0">
                <a:solidFill>
                  <a:schemeClr val="bg1"/>
                </a:solidFill>
                <a:latin typeface="Arial" charset="0"/>
                <a:ea typeface="Arial" charset="0"/>
                <a:cs typeface="Arial" charset="0"/>
              </a:rPr>
              <a:t>Page </a:t>
            </a:r>
            <a:fld id="{53F0B3ED-4F75-49BF-B028-1A262D3A6E64}" type="slidenum">
              <a:rPr lang="fr-FR">
                <a:solidFill>
                  <a:schemeClr val="bg1"/>
                </a:solidFill>
                <a:latin typeface="Arial" charset="0"/>
                <a:ea typeface="Arial" charset="0"/>
                <a:cs typeface="Arial" charset="0"/>
              </a:rPr>
              <a:pPr algn="ctr"/>
              <a:t>8</a:t>
            </a:fld>
            <a:endParaRPr lang="fr-FR" dirty="0">
              <a:solidFill>
                <a:schemeClr val="bg1"/>
              </a:solidFill>
              <a:latin typeface="Arial" charset="0"/>
              <a:ea typeface="Arial" charset="0"/>
              <a:cs typeface="Arial" charset="0"/>
            </a:endParaRPr>
          </a:p>
        </p:txBody>
      </p:sp>
      <p:grpSp>
        <p:nvGrpSpPr>
          <p:cNvPr id="10" name="Grupo 9">
            <a:extLst>
              <a:ext uri="{FF2B5EF4-FFF2-40B4-BE49-F238E27FC236}">
                <a16:creationId xmlns:a16="http://schemas.microsoft.com/office/drawing/2014/main" id="{A144F21C-C897-C84E-BC3B-1D3D933B38C8}"/>
              </a:ext>
            </a:extLst>
          </p:cNvPr>
          <p:cNvGrpSpPr/>
          <p:nvPr/>
        </p:nvGrpSpPr>
        <p:grpSpPr>
          <a:xfrm>
            <a:off x="1964818" y="1005860"/>
            <a:ext cx="5061999" cy="4250658"/>
            <a:chOff x="1734131" y="1017437"/>
            <a:chExt cx="5061999" cy="4250658"/>
          </a:xfrm>
        </p:grpSpPr>
        <p:grpSp>
          <p:nvGrpSpPr>
            <p:cNvPr id="11" name="Group 1">
              <a:extLst>
                <a:ext uri="{FF2B5EF4-FFF2-40B4-BE49-F238E27FC236}">
                  <a16:creationId xmlns:a16="http://schemas.microsoft.com/office/drawing/2014/main" id="{52511635-9326-0C49-BF9B-1FF3DB374A6D}"/>
                </a:ext>
              </a:extLst>
            </p:cNvPr>
            <p:cNvGrpSpPr/>
            <p:nvPr/>
          </p:nvGrpSpPr>
          <p:grpSpPr>
            <a:xfrm>
              <a:off x="3699682" y="2658074"/>
              <a:ext cx="1135035" cy="974294"/>
              <a:chOff x="976382" y="1918243"/>
              <a:chExt cx="1135035" cy="974294"/>
            </a:xfrm>
          </p:grpSpPr>
          <p:sp>
            <p:nvSpPr>
              <p:cNvPr id="41" name="Hexagon 2">
                <a:extLst>
                  <a:ext uri="{FF2B5EF4-FFF2-40B4-BE49-F238E27FC236}">
                    <a16:creationId xmlns:a16="http://schemas.microsoft.com/office/drawing/2014/main" id="{5FC83670-FA77-5C4E-BC34-E6EF83ABF4A7}"/>
                  </a:ext>
                </a:extLst>
              </p:cNvPr>
              <p:cNvSpPr/>
              <p:nvPr/>
            </p:nvSpPr>
            <p:spPr>
              <a:xfrm>
                <a:off x="976382" y="1918243"/>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2" name="Hexagon 4">
                <a:extLst>
                  <a:ext uri="{FF2B5EF4-FFF2-40B4-BE49-F238E27FC236}">
                    <a16:creationId xmlns:a16="http://schemas.microsoft.com/office/drawing/2014/main" id="{B8479942-2218-5644-9933-EA640F17941A}"/>
                  </a:ext>
                </a:extLst>
              </p:cNvPr>
              <p:cNvSpPr txBox="1"/>
              <p:nvPr/>
            </p:nvSpPr>
            <p:spPr>
              <a:xfrm>
                <a:off x="1152159" y="2069127"/>
                <a:ext cx="78348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24130" rIns="0" bIns="24130" numCol="1" spcCol="1270" anchor="ctr" anchorCtr="0">
                <a:noAutofit/>
              </a:bodyPr>
              <a:lstStyle/>
              <a:p>
                <a:pPr algn="ctr" defTabSz="844550">
                  <a:lnSpc>
                    <a:spcPct val="90000"/>
                  </a:lnSpc>
                  <a:spcBef>
                    <a:spcPct val="0"/>
                  </a:spcBef>
                  <a:spcAft>
                    <a:spcPct val="35000"/>
                  </a:spcAft>
                </a:pPr>
                <a:r>
                  <a:rPr lang="en-US" sz="1900" dirty="0"/>
                  <a:t>Magnet design</a:t>
                </a:r>
              </a:p>
            </p:txBody>
          </p:sp>
        </p:grpSp>
        <p:grpSp>
          <p:nvGrpSpPr>
            <p:cNvPr id="12" name="Group 4">
              <a:extLst>
                <a:ext uri="{FF2B5EF4-FFF2-40B4-BE49-F238E27FC236}">
                  <a16:creationId xmlns:a16="http://schemas.microsoft.com/office/drawing/2014/main" id="{0AF829F8-676C-CF4D-8394-E2760AB31DA5}"/>
                </a:ext>
              </a:extLst>
            </p:cNvPr>
            <p:cNvGrpSpPr/>
            <p:nvPr/>
          </p:nvGrpSpPr>
          <p:grpSpPr>
            <a:xfrm>
              <a:off x="2740424" y="3208281"/>
              <a:ext cx="1135035" cy="974294"/>
              <a:chOff x="1952065" y="2456407"/>
              <a:chExt cx="1135035" cy="974294"/>
            </a:xfrm>
          </p:grpSpPr>
          <p:sp>
            <p:nvSpPr>
              <p:cNvPr id="39" name="Hexagon 6">
                <a:extLst>
                  <a:ext uri="{FF2B5EF4-FFF2-40B4-BE49-F238E27FC236}">
                    <a16:creationId xmlns:a16="http://schemas.microsoft.com/office/drawing/2014/main" id="{F37BA042-ECB0-4142-AAA0-D72C0BE33238}"/>
                  </a:ext>
                </a:extLst>
              </p:cNvPr>
              <p:cNvSpPr/>
              <p:nvPr/>
            </p:nvSpPr>
            <p:spPr>
              <a:xfrm>
                <a:off x="1952065" y="2456407"/>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0" name="Hexagon 4">
                <a:extLst>
                  <a:ext uri="{FF2B5EF4-FFF2-40B4-BE49-F238E27FC236}">
                    <a16:creationId xmlns:a16="http://schemas.microsoft.com/office/drawing/2014/main" id="{3EB108FA-EB61-1948-B8B5-5538EF02DC45}"/>
                  </a:ext>
                </a:extLst>
              </p:cNvPr>
              <p:cNvSpPr txBox="1"/>
              <p:nvPr/>
            </p:nvSpPr>
            <p:spPr>
              <a:xfrm>
                <a:off x="2127842" y="2607291"/>
                <a:ext cx="78348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Test and Instruments</a:t>
                </a:r>
              </a:p>
            </p:txBody>
          </p:sp>
        </p:grpSp>
        <p:sp>
          <p:nvSpPr>
            <p:cNvPr id="13" name="Hexagon 5">
              <a:extLst>
                <a:ext uri="{FF2B5EF4-FFF2-40B4-BE49-F238E27FC236}">
                  <a16:creationId xmlns:a16="http://schemas.microsoft.com/office/drawing/2014/main" id="{F0C85E82-8485-974E-8CCF-2A997ADF980A}"/>
                </a:ext>
              </a:extLst>
            </p:cNvPr>
            <p:cNvSpPr/>
            <p:nvPr/>
          </p:nvSpPr>
          <p:spPr>
            <a:xfrm>
              <a:off x="1764042" y="3749761"/>
              <a:ext cx="1135035" cy="974294"/>
            </a:xfrm>
            <a:prstGeom prst="hexagon">
              <a:avLst>
                <a:gd name="adj" fmla="val 25000"/>
                <a:gd name="vf" fmla="val 115470"/>
              </a:avLst>
            </a:prstGeom>
            <a:blipFill>
              <a:blip r:embed="rId2"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14" name="Group 8">
              <a:extLst>
                <a:ext uri="{FF2B5EF4-FFF2-40B4-BE49-F238E27FC236}">
                  <a16:creationId xmlns:a16="http://schemas.microsoft.com/office/drawing/2014/main" id="{50C5E1F3-2653-2542-9EA8-0F18F45FF95F}"/>
                </a:ext>
              </a:extLst>
            </p:cNvPr>
            <p:cNvGrpSpPr/>
            <p:nvPr/>
          </p:nvGrpSpPr>
          <p:grpSpPr>
            <a:xfrm>
              <a:off x="4658940" y="2120685"/>
              <a:ext cx="1135035" cy="974294"/>
              <a:chOff x="976382" y="841178"/>
              <a:chExt cx="1135035" cy="974294"/>
            </a:xfrm>
          </p:grpSpPr>
          <p:sp>
            <p:nvSpPr>
              <p:cNvPr id="37" name="Hexagon 10">
                <a:extLst>
                  <a:ext uri="{FF2B5EF4-FFF2-40B4-BE49-F238E27FC236}">
                    <a16:creationId xmlns:a16="http://schemas.microsoft.com/office/drawing/2014/main" id="{72E00979-F0D3-184F-978D-7A381B6B247E}"/>
                  </a:ext>
                </a:extLst>
              </p:cNvPr>
              <p:cNvSpPr/>
              <p:nvPr/>
            </p:nvSpPr>
            <p:spPr>
              <a:xfrm>
                <a:off x="976382" y="841178"/>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8" name="Hexagon 4">
                <a:extLst>
                  <a:ext uri="{FF2B5EF4-FFF2-40B4-BE49-F238E27FC236}">
                    <a16:creationId xmlns:a16="http://schemas.microsoft.com/office/drawing/2014/main" id="{E633259C-B077-5447-8E73-FC54B734664F}"/>
                  </a:ext>
                </a:extLst>
              </p:cNvPr>
              <p:cNvSpPr txBox="1"/>
              <p:nvPr/>
            </p:nvSpPr>
            <p:spPr>
              <a:xfrm>
                <a:off x="1152159" y="992062"/>
                <a:ext cx="78348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Super Conductor</a:t>
                </a:r>
              </a:p>
            </p:txBody>
          </p:sp>
        </p:grpSp>
        <p:sp>
          <p:nvSpPr>
            <p:cNvPr id="15" name="Hexagon 9">
              <a:extLst>
                <a:ext uri="{FF2B5EF4-FFF2-40B4-BE49-F238E27FC236}">
                  <a16:creationId xmlns:a16="http://schemas.microsoft.com/office/drawing/2014/main" id="{6B56032E-F849-6947-9A34-31AFEE5FA84C}"/>
                </a:ext>
              </a:extLst>
            </p:cNvPr>
            <p:cNvSpPr/>
            <p:nvPr/>
          </p:nvSpPr>
          <p:spPr>
            <a:xfrm>
              <a:off x="5635322" y="1578837"/>
              <a:ext cx="1135035" cy="974294"/>
            </a:xfrm>
            <a:prstGeom prst="hexagon">
              <a:avLst>
                <a:gd name="adj" fmla="val 25000"/>
                <a:gd name="vf" fmla="val 115470"/>
              </a:avLst>
            </a:prstGeom>
            <a:blipFill>
              <a:blip r:embed="rId3"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16" name="Group 12">
              <a:extLst>
                <a:ext uri="{FF2B5EF4-FFF2-40B4-BE49-F238E27FC236}">
                  <a16:creationId xmlns:a16="http://schemas.microsoft.com/office/drawing/2014/main" id="{B2BB04CE-F9F3-6441-B8CE-EE2E1653AD36}"/>
                </a:ext>
              </a:extLst>
            </p:cNvPr>
            <p:cNvGrpSpPr/>
            <p:nvPr/>
          </p:nvGrpSpPr>
          <p:grpSpPr>
            <a:xfrm>
              <a:off x="4658940" y="3195463"/>
              <a:ext cx="1135035" cy="974294"/>
              <a:chOff x="1952764" y="1376764"/>
              <a:chExt cx="1135035" cy="974294"/>
            </a:xfrm>
          </p:grpSpPr>
          <p:sp>
            <p:nvSpPr>
              <p:cNvPr id="35" name="Hexagon 14">
                <a:extLst>
                  <a:ext uri="{FF2B5EF4-FFF2-40B4-BE49-F238E27FC236}">
                    <a16:creationId xmlns:a16="http://schemas.microsoft.com/office/drawing/2014/main" id="{DB7A590F-6066-684F-9FE8-D1AECEA1B5B1}"/>
                  </a:ext>
                </a:extLst>
              </p:cNvPr>
              <p:cNvSpPr/>
              <p:nvPr/>
            </p:nvSpPr>
            <p:spPr>
              <a:xfrm>
                <a:off x="1952764" y="1376764"/>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6" name="Hexagon 4">
                <a:extLst>
                  <a:ext uri="{FF2B5EF4-FFF2-40B4-BE49-F238E27FC236}">
                    <a16:creationId xmlns:a16="http://schemas.microsoft.com/office/drawing/2014/main" id="{CE453253-A51F-0644-82FC-A5D8AB764B8A}"/>
                  </a:ext>
                </a:extLst>
              </p:cNvPr>
              <p:cNvSpPr txBox="1"/>
              <p:nvPr/>
            </p:nvSpPr>
            <p:spPr>
              <a:xfrm>
                <a:off x="2091872" y="1506628"/>
                <a:ext cx="910844"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Cryogenics and Thermal Management</a:t>
                </a:r>
              </a:p>
            </p:txBody>
          </p:sp>
        </p:grpSp>
        <p:sp>
          <p:nvSpPr>
            <p:cNvPr id="17" name="Hexagon 13">
              <a:extLst>
                <a:ext uri="{FF2B5EF4-FFF2-40B4-BE49-F238E27FC236}">
                  <a16:creationId xmlns:a16="http://schemas.microsoft.com/office/drawing/2014/main" id="{D918C6A7-036B-F04C-835B-A82FA8DC8D8C}"/>
                </a:ext>
              </a:extLst>
            </p:cNvPr>
            <p:cNvSpPr/>
            <p:nvPr/>
          </p:nvSpPr>
          <p:spPr>
            <a:xfrm>
              <a:off x="5636021" y="3735100"/>
              <a:ext cx="1135035" cy="974294"/>
            </a:xfrm>
            <a:prstGeom prst="hexagon">
              <a:avLst>
                <a:gd name="adj" fmla="val 25000"/>
                <a:gd name="vf" fmla="val 115470"/>
              </a:avLst>
            </a:prstGeom>
            <a:blipFill>
              <a:blip r:embed="rId4"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nvGrpSpPr>
            <p:cNvPr id="18" name="Group 16">
              <a:extLst>
                <a:ext uri="{FF2B5EF4-FFF2-40B4-BE49-F238E27FC236}">
                  <a16:creationId xmlns:a16="http://schemas.microsoft.com/office/drawing/2014/main" id="{731EDCE6-E423-0247-B8ED-87D545AF4E87}"/>
                </a:ext>
              </a:extLst>
            </p:cNvPr>
            <p:cNvGrpSpPr/>
            <p:nvPr/>
          </p:nvGrpSpPr>
          <p:grpSpPr>
            <a:xfrm>
              <a:off x="3699682" y="1573661"/>
              <a:ext cx="1135035" cy="974294"/>
              <a:chOff x="2929845" y="838968"/>
              <a:chExt cx="1135035" cy="974294"/>
            </a:xfrm>
          </p:grpSpPr>
          <p:sp>
            <p:nvSpPr>
              <p:cNvPr id="33" name="Hexagon 18">
                <a:extLst>
                  <a:ext uri="{FF2B5EF4-FFF2-40B4-BE49-F238E27FC236}">
                    <a16:creationId xmlns:a16="http://schemas.microsoft.com/office/drawing/2014/main" id="{42EA1EAE-0CD8-A347-A157-EABE1DE83D85}"/>
                  </a:ext>
                </a:extLst>
              </p:cNvPr>
              <p:cNvSpPr/>
              <p:nvPr/>
            </p:nvSpPr>
            <p:spPr>
              <a:xfrm>
                <a:off x="2929845" y="838968"/>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4" name="Hexagon 4">
                <a:extLst>
                  <a:ext uri="{FF2B5EF4-FFF2-40B4-BE49-F238E27FC236}">
                    <a16:creationId xmlns:a16="http://schemas.microsoft.com/office/drawing/2014/main" id="{BF2659D3-94EF-2A45-A5E1-149EE6657927}"/>
                  </a:ext>
                </a:extLst>
              </p:cNvPr>
              <p:cNvSpPr txBox="1"/>
              <p:nvPr/>
            </p:nvSpPr>
            <p:spPr>
              <a:xfrm>
                <a:off x="3105622" y="989852"/>
                <a:ext cx="78348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Powering and Protection</a:t>
                </a:r>
              </a:p>
            </p:txBody>
          </p:sp>
        </p:grpSp>
        <p:grpSp>
          <p:nvGrpSpPr>
            <p:cNvPr id="19" name="Group 20">
              <a:extLst>
                <a:ext uri="{FF2B5EF4-FFF2-40B4-BE49-F238E27FC236}">
                  <a16:creationId xmlns:a16="http://schemas.microsoft.com/office/drawing/2014/main" id="{E41FD569-B27B-734C-9962-A231775978C8}"/>
                </a:ext>
              </a:extLst>
            </p:cNvPr>
            <p:cNvGrpSpPr/>
            <p:nvPr/>
          </p:nvGrpSpPr>
          <p:grpSpPr>
            <a:xfrm>
              <a:off x="1777080" y="1573661"/>
              <a:ext cx="1135035" cy="974294"/>
              <a:chOff x="4882610" y="1928925"/>
              <a:chExt cx="1135035" cy="974294"/>
            </a:xfrm>
          </p:grpSpPr>
          <p:sp>
            <p:nvSpPr>
              <p:cNvPr id="31" name="Hexagon 22">
                <a:extLst>
                  <a:ext uri="{FF2B5EF4-FFF2-40B4-BE49-F238E27FC236}">
                    <a16:creationId xmlns:a16="http://schemas.microsoft.com/office/drawing/2014/main" id="{7CEFCCA3-F753-7941-A560-5D4AFA25031A}"/>
                  </a:ext>
                </a:extLst>
              </p:cNvPr>
              <p:cNvSpPr/>
              <p:nvPr/>
            </p:nvSpPr>
            <p:spPr>
              <a:xfrm>
                <a:off x="4882610" y="1928925"/>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2" name="Hexagon 4">
                <a:extLst>
                  <a:ext uri="{FF2B5EF4-FFF2-40B4-BE49-F238E27FC236}">
                    <a16:creationId xmlns:a16="http://schemas.microsoft.com/office/drawing/2014/main" id="{B3D0DE75-934E-AD44-B84D-286393B13C35}"/>
                  </a:ext>
                </a:extLst>
              </p:cNvPr>
              <p:cNvSpPr txBox="1"/>
              <p:nvPr/>
            </p:nvSpPr>
            <p:spPr>
              <a:xfrm>
                <a:off x="5026857" y="2079809"/>
                <a:ext cx="85705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Production infrastructure</a:t>
                </a:r>
              </a:p>
            </p:txBody>
          </p:sp>
        </p:grpSp>
        <p:sp>
          <p:nvSpPr>
            <p:cNvPr id="20" name="Hexagon 21">
              <a:extLst>
                <a:ext uri="{FF2B5EF4-FFF2-40B4-BE49-F238E27FC236}">
                  <a16:creationId xmlns:a16="http://schemas.microsoft.com/office/drawing/2014/main" id="{680C52CE-4711-5D49-B726-924E46BD5B65}"/>
                </a:ext>
              </a:extLst>
            </p:cNvPr>
            <p:cNvSpPr/>
            <p:nvPr/>
          </p:nvSpPr>
          <p:spPr>
            <a:xfrm>
              <a:off x="2723299" y="1017437"/>
              <a:ext cx="1135035" cy="974294"/>
            </a:xfrm>
            <a:prstGeom prst="hexagon">
              <a:avLst>
                <a:gd name="adj" fmla="val 25000"/>
                <a:gd name="vf" fmla="val 115470"/>
              </a:avLst>
            </a:prstGeom>
            <a:blipFill>
              <a:blip r:embed="rId5"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21" name="Group 24">
              <a:extLst>
                <a:ext uri="{FF2B5EF4-FFF2-40B4-BE49-F238E27FC236}">
                  <a16:creationId xmlns:a16="http://schemas.microsoft.com/office/drawing/2014/main" id="{C96CFFF7-0BAF-A14C-8D9F-4C34464FB74F}"/>
                </a:ext>
              </a:extLst>
            </p:cNvPr>
            <p:cNvGrpSpPr/>
            <p:nvPr/>
          </p:nvGrpSpPr>
          <p:grpSpPr>
            <a:xfrm>
              <a:off x="2744900" y="2098772"/>
              <a:ext cx="1135035" cy="974294"/>
              <a:chOff x="5854100" y="2474825"/>
              <a:chExt cx="1135035" cy="974294"/>
            </a:xfrm>
          </p:grpSpPr>
          <p:sp>
            <p:nvSpPr>
              <p:cNvPr id="29" name="Hexagon 26">
                <a:extLst>
                  <a:ext uri="{FF2B5EF4-FFF2-40B4-BE49-F238E27FC236}">
                    <a16:creationId xmlns:a16="http://schemas.microsoft.com/office/drawing/2014/main" id="{2403E901-6B1F-6D4F-9CFC-B64A04482FB4}"/>
                  </a:ext>
                </a:extLst>
              </p:cNvPr>
              <p:cNvSpPr/>
              <p:nvPr/>
            </p:nvSpPr>
            <p:spPr>
              <a:xfrm>
                <a:off x="5854100" y="2474825"/>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0" name="Hexagon 4">
                <a:extLst>
                  <a:ext uri="{FF2B5EF4-FFF2-40B4-BE49-F238E27FC236}">
                    <a16:creationId xmlns:a16="http://schemas.microsoft.com/office/drawing/2014/main" id="{FE7D34D2-D7EE-3D4D-8ACB-A23C3F3CEF2D}"/>
                  </a:ext>
                </a:extLst>
              </p:cNvPr>
              <p:cNvSpPr txBox="1"/>
              <p:nvPr/>
            </p:nvSpPr>
            <p:spPr>
              <a:xfrm>
                <a:off x="6029877" y="2625709"/>
                <a:ext cx="78348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Processes and Methods</a:t>
                </a:r>
              </a:p>
            </p:txBody>
          </p:sp>
        </p:grpSp>
        <p:grpSp>
          <p:nvGrpSpPr>
            <p:cNvPr id="22" name="Group 28">
              <a:extLst>
                <a:ext uri="{FF2B5EF4-FFF2-40B4-BE49-F238E27FC236}">
                  <a16:creationId xmlns:a16="http://schemas.microsoft.com/office/drawing/2014/main" id="{31AF8AB3-0344-FB49-99E0-7184A0B4D288}"/>
                </a:ext>
              </a:extLst>
            </p:cNvPr>
            <p:cNvGrpSpPr/>
            <p:nvPr/>
          </p:nvGrpSpPr>
          <p:grpSpPr>
            <a:xfrm>
              <a:off x="3702809" y="3764505"/>
              <a:ext cx="1135035" cy="974294"/>
              <a:chOff x="5854100" y="2474825"/>
              <a:chExt cx="1135035" cy="974294"/>
            </a:xfrm>
          </p:grpSpPr>
          <p:sp>
            <p:nvSpPr>
              <p:cNvPr id="27" name="Hexagon 29">
                <a:extLst>
                  <a:ext uri="{FF2B5EF4-FFF2-40B4-BE49-F238E27FC236}">
                    <a16:creationId xmlns:a16="http://schemas.microsoft.com/office/drawing/2014/main" id="{F666D579-ADCC-8940-B5CA-0235906ADA4B}"/>
                  </a:ext>
                </a:extLst>
              </p:cNvPr>
              <p:cNvSpPr/>
              <p:nvPr/>
            </p:nvSpPr>
            <p:spPr>
              <a:xfrm>
                <a:off x="5854100" y="2474825"/>
                <a:ext cx="1135035" cy="974294"/>
              </a:xfrm>
              <a:prstGeom prst="hexagon">
                <a:avLst>
                  <a:gd name="adj" fmla="val 25000"/>
                  <a:gd name="vf" fmla="val 115470"/>
                </a:avLst>
              </a:prstGeom>
            </p:spPr>
            <p:style>
              <a:lnRef idx="1">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8" name="Hexagon 4">
                <a:extLst>
                  <a:ext uri="{FF2B5EF4-FFF2-40B4-BE49-F238E27FC236}">
                    <a16:creationId xmlns:a16="http://schemas.microsoft.com/office/drawing/2014/main" id="{67B81D1B-F0FC-6F4D-970D-4D868B4C1B01}"/>
                  </a:ext>
                </a:extLst>
              </p:cNvPr>
              <p:cNvSpPr txBox="1"/>
              <p:nvPr/>
            </p:nvSpPr>
            <p:spPr>
              <a:xfrm>
                <a:off x="6029877" y="2625709"/>
                <a:ext cx="783481" cy="672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5240" rIns="0" bIns="15240" numCol="1" spcCol="1270" anchor="ctr" anchorCtr="0">
                <a:noAutofit/>
              </a:bodyPr>
              <a:lstStyle/>
              <a:p>
                <a:pPr algn="ctr" defTabSz="533400">
                  <a:lnSpc>
                    <a:spcPct val="90000"/>
                  </a:lnSpc>
                  <a:spcBef>
                    <a:spcPct val="0"/>
                  </a:spcBef>
                  <a:spcAft>
                    <a:spcPct val="35000"/>
                  </a:spcAft>
                </a:pPr>
                <a:r>
                  <a:rPr lang="en-US" sz="1200" dirty="0"/>
                  <a:t>Materials</a:t>
                </a:r>
              </a:p>
            </p:txBody>
          </p:sp>
        </p:grpSp>
        <p:sp>
          <p:nvSpPr>
            <p:cNvPr id="23" name="Hexagon 31">
              <a:extLst>
                <a:ext uri="{FF2B5EF4-FFF2-40B4-BE49-F238E27FC236}">
                  <a16:creationId xmlns:a16="http://schemas.microsoft.com/office/drawing/2014/main" id="{3C2C4F94-5EAD-2A47-9FA4-FA90CB91DE3D}"/>
                </a:ext>
              </a:extLst>
            </p:cNvPr>
            <p:cNvSpPr/>
            <p:nvPr/>
          </p:nvSpPr>
          <p:spPr>
            <a:xfrm>
              <a:off x="4658939" y="1064496"/>
              <a:ext cx="1135035" cy="974294"/>
            </a:xfrm>
            <a:prstGeom prst="hexagon">
              <a:avLst>
                <a:gd name="adj" fmla="val 25000"/>
                <a:gd name="vf" fmla="val 115470"/>
              </a:avLst>
            </a:prstGeom>
            <a:blipFill>
              <a:blip r:embed="rId6"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4" name="Hexagon 32">
              <a:extLst>
                <a:ext uri="{FF2B5EF4-FFF2-40B4-BE49-F238E27FC236}">
                  <a16:creationId xmlns:a16="http://schemas.microsoft.com/office/drawing/2014/main" id="{12862B61-3F93-EC46-8E7B-2C3F4E263814}"/>
                </a:ext>
              </a:extLst>
            </p:cNvPr>
            <p:cNvSpPr/>
            <p:nvPr/>
          </p:nvSpPr>
          <p:spPr>
            <a:xfrm>
              <a:off x="5661095" y="2662567"/>
              <a:ext cx="1135035" cy="974294"/>
            </a:xfrm>
            <a:prstGeom prst="hexagon">
              <a:avLst>
                <a:gd name="adj" fmla="val 25000"/>
                <a:gd name="vf" fmla="val 115470"/>
              </a:avLst>
            </a:prstGeom>
            <a:blipFill>
              <a:blip r:embed="rId7"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5" name="Hexagon 33">
              <a:extLst>
                <a:ext uri="{FF2B5EF4-FFF2-40B4-BE49-F238E27FC236}">
                  <a16:creationId xmlns:a16="http://schemas.microsoft.com/office/drawing/2014/main" id="{8D93806E-B1CF-A14C-A381-B4FDC9B9DED9}"/>
                </a:ext>
              </a:extLst>
            </p:cNvPr>
            <p:cNvSpPr/>
            <p:nvPr/>
          </p:nvSpPr>
          <p:spPr>
            <a:xfrm>
              <a:off x="1734131" y="2626891"/>
              <a:ext cx="1135035" cy="974294"/>
            </a:xfrm>
            <a:prstGeom prst="hexagon">
              <a:avLst>
                <a:gd name="adj" fmla="val 25000"/>
                <a:gd name="vf" fmla="val 115470"/>
              </a:avLst>
            </a:prstGeom>
            <a:blipFill>
              <a:blip r:embed="rId8"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6" name="Hexagon 34">
              <a:extLst>
                <a:ext uri="{FF2B5EF4-FFF2-40B4-BE49-F238E27FC236}">
                  <a16:creationId xmlns:a16="http://schemas.microsoft.com/office/drawing/2014/main" id="{A67AD27F-30A7-AA40-8161-300DD9DA50D0}"/>
                </a:ext>
              </a:extLst>
            </p:cNvPr>
            <p:cNvSpPr/>
            <p:nvPr/>
          </p:nvSpPr>
          <p:spPr>
            <a:xfrm>
              <a:off x="2740424" y="4293801"/>
              <a:ext cx="1135035" cy="974294"/>
            </a:xfrm>
            <a:prstGeom prst="hexagon">
              <a:avLst>
                <a:gd name="adj" fmla="val 25000"/>
                <a:gd name="vf" fmla="val 115470"/>
              </a:avLst>
            </a:prstGeom>
            <a:blipFill>
              <a:blip r:embed="rId9" cstate="email">
                <a:extLst>
                  <a:ext uri="{28A0092B-C50C-407E-A947-70E740481C1C}">
                    <a14:useLocalDpi xmlns:a14="http://schemas.microsoft.com/office/drawing/2010/main"/>
                  </a:ext>
                </a:extLst>
              </a:blip>
              <a:srcRect/>
              <a:stretch>
                <a:fillRect/>
              </a:stretch>
            </a:blipFill>
          </p:spPr>
          <p:style>
            <a:lnRef idx="1">
              <a:schemeClr val="accent1">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sp>
        <p:nvSpPr>
          <p:cNvPr id="43" name="Título 8">
            <a:extLst>
              <a:ext uri="{FF2B5EF4-FFF2-40B4-BE49-F238E27FC236}">
                <a16:creationId xmlns:a16="http://schemas.microsoft.com/office/drawing/2014/main" id="{3D97091F-2E76-6248-B2D5-4D479C1ABBC3}"/>
              </a:ext>
            </a:extLst>
          </p:cNvPr>
          <p:cNvSpPr>
            <a:spLocks noGrp="1"/>
          </p:cNvSpPr>
          <p:nvPr>
            <p:ph type="title"/>
          </p:nvPr>
        </p:nvSpPr>
        <p:spPr>
          <a:xfrm>
            <a:off x="1606079" y="62972"/>
            <a:ext cx="8837164" cy="650036"/>
          </a:xfrm>
        </p:spPr>
        <p:txBody>
          <a:bodyPr/>
          <a:lstStyle/>
          <a:p>
            <a:r>
              <a:rPr lang="es-ES" cap="small" dirty="0"/>
              <a:t>THE ELEMENTS OF THE PROGRAM AND THEIR INTEGRATION</a:t>
            </a:r>
          </a:p>
        </p:txBody>
      </p:sp>
      <p:sp>
        <p:nvSpPr>
          <p:cNvPr id="44" name="CuadroTexto 43">
            <a:extLst>
              <a:ext uri="{FF2B5EF4-FFF2-40B4-BE49-F238E27FC236}">
                <a16:creationId xmlns:a16="http://schemas.microsoft.com/office/drawing/2014/main" id="{85A8062B-C7AC-B544-B85E-BDB794040B63}"/>
              </a:ext>
            </a:extLst>
          </p:cNvPr>
          <p:cNvSpPr txBox="1"/>
          <p:nvPr/>
        </p:nvSpPr>
        <p:spPr>
          <a:xfrm>
            <a:off x="7827422" y="1210032"/>
            <a:ext cx="3641184" cy="1754326"/>
          </a:xfrm>
          <a:prstGeom prst="rect">
            <a:avLst/>
          </a:prstGeom>
          <a:noFill/>
        </p:spPr>
        <p:txBody>
          <a:bodyPr wrap="square" rtlCol="0">
            <a:spAutoFit/>
          </a:bodyPr>
          <a:lstStyle/>
          <a:p>
            <a:pPr algn="l"/>
            <a:r>
              <a:rPr lang="en-GB" dirty="0"/>
              <a:t>A selection of different design aspects including  magnets components, has to be integrated seamless with instrumentation, cryogenics, powering and protection to configure a full overall solution </a:t>
            </a:r>
            <a:endParaRPr lang="en-GB" b="1" dirty="0"/>
          </a:p>
        </p:txBody>
      </p:sp>
      <p:pic>
        <p:nvPicPr>
          <p:cNvPr id="2" name="Imag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16215" y="3532800"/>
            <a:ext cx="4092276" cy="2739984"/>
          </a:xfrm>
          <a:prstGeom prst="rect">
            <a:avLst/>
          </a:prstGeom>
        </p:spPr>
      </p:pic>
    </p:spTree>
    <p:extLst>
      <p:ext uri="{BB962C8B-B14F-4D97-AF65-F5344CB8AC3E}">
        <p14:creationId xmlns:p14="http://schemas.microsoft.com/office/powerpoint/2010/main" val="2690243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AED7D-75B4-F417-D2D2-CD644C4B1297}"/>
              </a:ext>
            </a:extLst>
          </p:cNvPr>
          <p:cNvSpPr>
            <a:spLocks noGrp="1"/>
          </p:cNvSpPr>
          <p:nvPr>
            <p:ph type="title"/>
          </p:nvPr>
        </p:nvSpPr>
        <p:spPr/>
        <p:txBody>
          <a:bodyPr/>
          <a:lstStyle/>
          <a:p>
            <a:r>
              <a:rPr lang="en-CH" cap="small" dirty="0"/>
              <a:t>R&amp;D Focus Areas and Cross-Cutting Activities</a:t>
            </a:r>
          </a:p>
        </p:txBody>
      </p:sp>
      <p:sp>
        <p:nvSpPr>
          <p:cNvPr id="4" name="Slide Number Placeholder 3">
            <a:extLst>
              <a:ext uri="{FF2B5EF4-FFF2-40B4-BE49-F238E27FC236}">
                <a16:creationId xmlns:a16="http://schemas.microsoft.com/office/drawing/2014/main" id="{35A2A2B7-F89F-D0EB-C679-5BDE4E31BCBB}"/>
              </a:ext>
            </a:extLst>
          </p:cNvPr>
          <p:cNvSpPr>
            <a:spLocks noGrp="1"/>
          </p:cNvSpPr>
          <p:nvPr>
            <p:ph type="sldNum" sz="quarter" idx="16"/>
          </p:nvPr>
        </p:nvSpPr>
        <p:spPr/>
        <p:txBody>
          <a:bodyPr/>
          <a:lstStyle/>
          <a:p>
            <a:pPr algn="r">
              <a:defRPr/>
            </a:pPr>
            <a:r>
              <a:rPr lang="de-DE" dirty="0">
                <a:solidFill>
                  <a:schemeClr val="bg1"/>
                </a:solidFill>
              </a:rPr>
              <a:t>Page </a:t>
            </a:r>
            <a:fld id="{EBC07571-3134-BB4B-B83F-1A9FE18D34F3}" type="slidenum">
              <a:rPr lang="de-DE" smtClean="0">
                <a:solidFill>
                  <a:schemeClr val="bg1"/>
                </a:solidFill>
              </a:rPr>
              <a:pPr algn="r">
                <a:defRPr/>
              </a:pPr>
              <a:t>9</a:t>
            </a:fld>
            <a:endParaRPr lang="de-DE" dirty="0">
              <a:solidFill>
                <a:schemeClr val="bg1"/>
              </a:solidFill>
            </a:endParaRPr>
          </a:p>
        </p:txBody>
      </p:sp>
      <p:pic>
        <p:nvPicPr>
          <p:cNvPr id="5" name="Picture 4">
            <a:extLst>
              <a:ext uri="{FF2B5EF4-FFF2-40B4-BE49-F238E27FC236}">
                <a16:creationId xmlns:a16="http://schemas.microsoft.com/office/drawing/2014/main" id="{9152CB66-4A50-E6C2-3246-13A6EBC7D1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5373" y="4238649"/>
            <a:ext cx="6012160" cy="365617"/>
          </a:xfrm>
          <a:prstGeom prst="rect">
            <a:avLst/>
          </a:prstGeom>
        </p:spPr>
      </p:pic>
      <p:pic>
        <p:nvPicPr>
          <p:cNvPr id="6" name="Picture 5">
            <a:extLst>
              <a:ext uri="{FF2B5EF4-FFF2-40B4-BE49-F238E27FC236}">
                <a16:creationId xmlns:a16="http://schemas.microsoft.com/office/drawing/2014/main" id="{C5C87DD1-C6E1-BF34-F6D3-01D5BC8797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73062" y="956140"/>
            <a:ext cx="6514471" cy="3199297"/>
          </a:xfrm>
          <a:prstGeom prst="rect">
            <a:avLst/>
          </a:prstGeom>
        </p:spPr>
      </p:pic>
      <p:sp>
        <p:nvSpPr>
          <p:cNvPr id="7" name="Content Placeholder 1">
            <a:extLst>
              <a:ext uri="{FF2B5EF4-FFF2-40B4-BE49-F238E27FC236}">
                <a16:creationId xmlns:a16="http://schemas.microsoft.com/office/drawing/2014/main" id="{C29CC57F-53E4-0042-1872-FAF120D0C140}"/>
              </a:ext>
            </a:extLst>
          </p:cNvPr>
          <p:cNvSpPr>
            <a:spLocks noGrp="1"/>
          </p:cNvSpPr>
          <p:nvPr>
            <p:ph sz="quarter" idx="13"/>
          </p:nvPr>
        </p:nvSpPr>
        <p:spPr>
          <a:xfrm>
            <a:off x="458086" y="1193043"/>
            <a:ext cx="11010976" cy="5376562"/>
          </a:xfrm>
        </p:spPr>
        <p:txBody>
          <a:bodyPr/>
          <a:lstStyle/>
          <a:p>
            <a:endParaRPr lang="en-CH" sz="2000" dirty="0"/>
          </a:p>
          <a:p>
            <a:endParaRPr lang="en-CH" sz="2000" dirty="0"/>
          </a:p>
          <a:p>
            <a:endParaRPr lang="en-CH" sz="2000" dirty="0"/>
          </a:p>
          <a:p>
            <a:endParaRPr lang="en-CH" sz="2000" dirty="0"/>
          </a:p>
          <a:p>
            <a:endParaRPr lang="en-CH" sz="2000" dirty="0"/>
          </a:p>
          <a:p>
            <a:endParaRPr lang="en-CH" sz="2000" dirty="0"/>
          </a:p>
          <a:p>
            <a:endParaRPr lang="en-CH" sz="2000" dirty="0"/>
          </a:p>
          <a:p>
            <a:endParaRPr lang="en-CH" sz="2000" dirty="0"/>
          </a:p>
          <a:p>
            <a:endParaRPr lang="en-CH" sz="2000" dirty="0"/>
          </a:p>
          <a:p>
            <a:endParaRPr lang="en-CH" sz="2000" dirty="0"/>
          </a:p>
          <a:p>
            <a:pPr marL="0" indent="0">
              <a:buNone/>
            </a:pPr>
            <a:endParaRPr lang="en-CH" sz="2000" dirty="0"/>
          </a:p>
          <a:p>
            <a:r>
              <a:rPr lang="en-US" dirty="0">
                <a:solidFill>
                  <a:srgbClr val="0070C0"/>
                </a:solidFill>
              </a:rPr>
              <a:t>“The R&amp;D </a:t>
            </a:r>
            <a:r>
              <a:rPr lang="en-US" dirty="0" err="1">
                <a:solidFill>
                  <a:srgbClr val="0070C0"/>
                </a:solidFill>
              </a:rPr>
              <a:t>programme</a:t>
            </a:r>
            <a:r>
              <a:rPr lang="en-US" dirty="0">
                <a:solidFill>
                  <a:srgbClr val="0070C0"/>
                </a:solidFill>
              </a:rPr>
              <a:t> must be holistic in nature</a:t>
            </a:r>
            <a:r>
              <a:rPr lang="en-US" dirty="0"/>
              <a:t>: a compatible selection of electromagnetic, mechanical and thermal design approaches, conductors, materials, and manufacturing processes and methods needs to be integrated seamlessly with instrumentation and protection into a specific magnet solution responding to the required specification.“</a:t>
            </a:r>
          </a:p>
          <a:p>
            <a:r>
              <a:rPr lang="en-US" dirty="0"/>
              <a:t>Conversely, </a:t>
            </a:r>
            <a:r>
              <a:rPr lang="en-US" dirty="0">
                <a:solidFill>
                  <a:srgbClr val="0070C0"/>
                </a:solidFill>
              </a:rPr>
              <a:t>work across R&amp;D areas must be closely coordinated</a:t>
            </a:r>
            <a:r>
              <a:rPr lang="en-US" dirty="0"/>
              <a:t>. </a:t>
            </a:r>
          </a:p>
        </p:txBody>
      </p:sp>
      <p:sp>
        <p:nvSpPr>
          <p:cNvPr id="8" name="Rectangle 7"/>
          <p:cNvSpPr/>
          <p:nvPr/>
        </p:nvSpPr>
        <p:spPr>
          <a:xfrm>
            <a:off x="376825" y="1641476"/>
            <a:ext cx="6096000" cy="2249847"/>
          </a:xfrm>
          <a:prstGeom prst="rect">
            <a:avLst/>
          </a:prstGeom>
        </p:spPr>
        <p:txBody>
          <a:bodyPr>
            <a:spAutoFit/>
          </a:bodyPr>
          <a:lstStyle/>
          <a:p>
            <a:pPr marL="239481" lvl="0" indent="-239481" defTabSz="957925">
              <a:lnSpc>
                <a:spcPct val="90000"/>
              </a:lnSpc>
              <a:spcBef>
                <a:spcPts val="1048"/>
              </a:spcBef>
              <a:buClr>
                <a:srgbClr val="548235"/>
              </a:buClr>
              <a:buSzPct val="80000"/>
              <a:buFont typeface="Wingdings 3" panose="05040102010807070707" pitchFamily="18" charset="2"/>
              <a:buChar char=""/>
            </a:pPr>
            <a:r>
              <a:rPr lang="en-US" sz="2000" b="1" dirty="0">
                <a:solidFill>
                  <a:srgbClr val="E7E6E6">
                    <a:lumMod val="50000"/>
                  </a:srgbClr>
                </a:solidFill>
                <a:latin typeface="Calibri" charset="0"/>
                <a:cs typeface="Calibri" charset="0"/>
              </a:rPr>
              <a:t>Definition of 6 interleaved roadmaps</a:t>
            </a:r>
          </a:p>
          <a:p>
            <a:pPr marL="718444" lvl="1" indent="-239481" defTabSz="957925">
              <a:lnSpc>
                <a:spcPct val="90000"/>
              </a:lnSpc>
              <a:spcBef>
                <a:spcPts val="524"/>
              </a:spcBef>
              <a:buClr>
                <a:srgbClr val="548235"/>
              </a:buClr>
              <a:buFont typeface="Calibri" panose="020F0502020204030204" pitchFamily="34" charset="0"/>
              <a:buChar char="-"/>
            </a:pPr>
            <a:r>
              <a:rPr lang="en-US" dirty="0">
                <a:solidFill>
                  <a:srgbClr val="E7E6E6">
                    <a:lumMod val="50000"/>
                  </a:srgbClr>
                </a:solidFill>
                <a:latin typeface="Calibri" charset="0"/>
                <a:cs typeface="Calibri" charset="0"/>
              </a:rPr>
              <a:t>Nb</a:t>
            </a:r>
            <a:r>
              <a:rPr lang="en-US" baseline="-25000" dirty="0">
                <a:solidFill>
                  <a:srgbClr val="E7E6E6">
                    <a:lumMod val="50000"/>
                  </a:srgbClr>
                </a:solidFill>
                <a:latin typeface="Calibri" charset="0"/>
                <a:cs typeface="Calibri" charset="0"/>
              </a:rPr>
              <a:t>3</a:t>
            </a:r>
            <a:r>
              <a:rPr lang="en-US" dirty="0">
                <a:solidFill>
                  <a:srgbClr val="E7E6E6">
                    <a:lumMod val="50000"/>
                  </a:srgbClr>
                </a:solidFill>
                <a:latin typeface="Calibri" charset="0"/>
                <a:cs typeface="Calibri" charset="0"/>
              </a:rPr>
              <a:t>Sn and HTS Conductors</a:t>
            </a:r>
          </a:p>
          <a:p>
            <a:pPr marL="718444" lvl="1" indent="-239481" defTabSz="957925">
              <a:lnSpc>
                <a:spcPct val="90000"/>
              </a:lnSpc>
              <a:spcBef>
                <a:spcPts val="524"/>
              </a:spcBef>
              <a:buClr>
                <a:srgbClr val="548235"/>
              </a:buClr>
              <a:buFont typeface="Calibri" panose="020F0502020204030204" pitchFamily="34" charset="0"/>
              <a:buChar char="-"/>
            </a:pPr>
            <a:r>
              <a:rPr lang="en-US" dirty="0">
                <a:solidFill>
                  <a:srgbClr val="E7E6E6">
                    <a:lumMod val="50000"/>
                  </a:srgbClr>
                </a:solidFill>
                <a:latin typeface="Calibri" charset="0"/>
                <a:cs typeface="Calibri" charset="0"/>
              </a:rPr>
              <a:t>Nb</a:t>
            </a:r>
            <a:r>
              <a:rPr lang="en-US" baseline="-25000" dirty="0">
                <a:solidFill>
                  <a:srgbClr val="E7E6E6">
                    <a:lumMod val="50000"/>
                  </a:srgbClr>
                </a:solidFill>
                <a:latin typeface="Calibri" charset="0"/>
                <a:cs typeface="Calibri" charset="0"/>
              </a:rPr>
              <a:t>3</a:t>
            </a:r>
            <a:r>
              <a:rPr lang="en-US" dirty="0">
                <a:solidFill>
                  <a:srgbClr val="E7E6E6">
                    <a:lumMod val="50000"/>
                  </a:srgbClr>
                </a:solidFill>
                <a:latin typeface="Calibri" charset="0"/>
                <a:cs typeface="Calibri" charset="0"/>
              </a:rPr>
              <a:t>Sn magnets</a:t>
            </a:r>
          </a:p>
          <a:p>
            <a:pPr marL="718444" lvl="1" indent="-239481" defTabSz="957925">
              <a:lnSpc>
                <a:spcPct val="90000"/>
              </a:lnSpc>
              <a:spcBef>
                <a:spcPts val="524"/>
              </a:spcBef>
              <a:buClr>
                <a:srgbClr val="548235"/>
              </a:buClr>
              <a:buFont typeface="Calibri" panose="020F0502020204030204" pitchFamily="34" charset="0"/>
              <a:buChar char="-"/>
            </a:pPr>
            <a:r>
              <a:rPr lang="en-US" dirty="0">
                <a:solidFill>
                  <a:srgbClr val="E7E6E6">
                    <a:lumMod val="50000"/>
                  </a:srgbClr>
                </a:solidFill>
                <a:latin typeface="Calibri" charset="0"/>
                <a:cs typeface="Calibri" charset="0"/>
              </a:rPr>
              <a:t>HTS magnets</a:t>
            </a:r>
          </a:p>
          <a:p>
            <a:pPr marL="718444" lvl="1" indent="-239481" defTabSz="957925">
              <a:lnSpc>
                <a:spcPct val="90000"/>
              </a:lnSpc>
              <a:spcBef>
                <a:spcPts val="524"/>
              </a:spcBef>
              <a:buClr>
                <a:srgbClr val="548235"/>
              </a:buClr>
              <a:buFont typeface="Calibri" panose="020F0502020204030204" pitchFamily="34" charset="0"/>
              <a:buChar char="-"/>
            </a:pPr>
            <a:r>
              <a:rPr lang="en-US" dirty="0">
                <a:solidFill>
                  <a:srgbClr val="E7E6E6">
                    <a:lumMod val="50000"/>
                  </a:srgbClr>
                </a:solidFill>
                <a:latin typeface="Calibri" charset="0"/>
                <a:cs typeface="Calibri" charset="0"/>
              </a:rPr>
              <a:t>Materials, Cryogenics and Modelling</a:t>
            </a:r>
          </a:p>
          <a:p>
            <a:pPr marL="718444" lvl="1" indent="-239481" defTabSz="957925">
              <a:lnSpc>
                <a:spcPct val="90000"/>
              </a:lnSpc>
              <a:spcBef>
                <a:spcPts val="524"/>
              </a:spcBef>
              <a:buClr>
                <a:srgbClr val="548235"/>
              </a:buClr>
              <a:buFont typeface="Calibri" panose="020F0502020204030204" pitchFamily="34" charset="0"/>
              <a:buChar char="-"/>
            </a:pPr>
            <a:r>
              <a:rPr lang="en-US" dirty="0">
                <a:solidFill>
                  <a:srgbClr val="E7E6E6">
                    <a:lumMod val="50000"/>
                  </a:srgbClr>
                </a:solidFill>
                <a:latin typeface="Calibri" charset="0"/>
                <a:cs typeface="Calibri" charset="0"/>
              </a:rPr>
              <a:t>Protection and Powering</a:t>
            </a:r>
          </a:p>
          <a:p>
            <a:pPr marL="718444" lvl="1" indent="-239481" defTabSz="957925">
              <a:lnSpc>
                <a:spcPct val="90000"/>
              </a:lnSpc>
              <a:spcBef>
                <a:spcPts val="524"/>
              </a:spcBef>
              <a:buClr>
                <a:srgbClr val="548235"/>
              </a:buClr>
              <a:buFont typeface="Calibri" panose="020F0502020204030204" pitchFamily="34" charset="0"/>
              <a:buChar char="-"/>
            </a:pPr>
            <a:r>
              <a:rPr lang="en-US" dirty="0">
                <a:solidFill>
                  <a:srgbClr val="E7E6E6">
                    <a:lumMod val="50000"/>
                  </a:srgbClr>
                </a:solidFill>
                <a:latin typeface="Calibri" charset="0"/>
                <a:cs typeface="Calibri" charset="0"/>
              </a:rPr>
              <a:t>Infrastructure and Instrumentation</a:t>
            </a:r>
            <a:endParaRPr lang="en-US" dirty="0">
              <a:solidFill>
                <a:srgbClr val="E7E6E6">
                  <a:lumMod val="50000"/>
                </a:srgbClr>
              </a:solidFill>
              <a:latin typeface="Calibri" charset="0"/>
              <a:cs typeface="Calibri" charset="0"/>
            </a:endParaRPr>
          </a:p>
        </p:txBody>
      </p:sp>
    </p:spTree>
    <p:extLst>
      <p:ext uri="{BB962C8B-B14F-4D97-AF65-F5344CB8AC3E}">
        <p14:creationId xmlns:p14="http://schemas.microsoft.com/office/powerpoint/2010/main" val="322951376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plate CEA 2019 Défaut">
  <a:themeElements>
    <a:clrScheme name="CEA Défaut">
      <a:dk1>
        <a:srgbClr val="3F3F3F"/>
      </a:dk1>
      <a:lt1>
        <a:sysClr val="window" lastClr="FFFFFF"/>
      </a:lt1>
      <a:dk2>
        <a:srgbClr val="44546A"/>
      </a:dk2>
      <a:lt2>
        <a:srgbClr val="E7E6E6"/>
      </a:lt2>
      <a:accent1>
        <a:srgbClr val="92D050"/>
      </a:accent1>
      <a:accent2>
        <a:srgbClr val="008BBC"/>
      </a:accent2>
      <a:accent3>
        <a:srgbClr val="D81142"/>
      </a:accent3>
      <a:accent4>
        <a:srgbClr val="FFC000"/>
      </a:accent4>
      <a:accent5>
        <a:srgbClr val="218380"/>
      </a:accent5>
      <a:accent6>
        <a:srgbClr val="8F2D56"/>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4-3.pptx" id="{017B0BBD-D478-416D-9408-C3E5553B88B8}" vid="{9A88B8C1-4942-46D3-9391-C2B501F07E8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7146</TotalTime>
  <Words>1965</Words>
  <Application>Microsoft Office PowerPoint</Application>
  <PresentationFormat>Grand écran</PresentationFormat>
  <Paragraphs>205</Paragraphs>
  <Slides>19</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19</vt:i4>
      </vt:variant>
    </vt:vector>
  </HeadingPairs>
  <TitlesOfParts>
    <vt:vector size="31" baseType="lpstr">
      <vt:lpstr>Arial</vt:lpstr>
      <vt:lpstr>Calibri</vt:lpstr>
      <vt:lpstr>CMTT9</vt:lpstr>
      <vt:lpstr>Franklin Gothic Book</vt:lpstr>
      <vt:lpstr>Rockwell</vt:lpstr>
      <vt:lpstr>Symbol</vt:lpstr>
      <vt:lpstr>Times</vt:lpstr>
      <vt:lpstr>Times New Roman</vt:lpstr>
      <vt:lpstr>Verdana</vt:lpstr>
      <vt:lpstr>Wingdings</vt:lpstr>
      <vt:lpstr>Wingdings 3</vt:lpstr>
      <vt:lpstr>Template CEA 2019 Défaut</vt:lpstr>
      <vt:lpstr>Présentation PowerPoint</vt:lpstr>
      <vt:lpstr>Outline</vt:lpstr>
      <vt:lpstr>2020 Update of the European Strategy for Particle Physics </vt:lpstr>
      <vt:lpstr>Motivation (1/2)</vt:lpstr>
      <vt:lpstr>Motivation (2/2)</vt:lpstr>
      <vt:lpstr>LDG Expert Panel on HFM Activities</vt:lpstr>
      <vt:lpstr>THE GOAL OF THE PROGRAM</vt:lpstr>
      <vt:lpstr>THE ELEMENTS OF THE PROGRAM AND THEIR INTEGRATION</vt:lpstr>
      <vt:lpstr>R&amp;D Focus Areas and Cross-Cutting Activities</vt:lpstr>
      <vt:lpstr>Fast-Turnaround R&amp;D Programme as an Innovation Funnel</vt:lpstr>
      <vt:lpstr>HFM R&amp;D Timeline –  Nb3Sn Conductor and Magnet R&amp;D</vt:lpstr>
      <vt:lpstr>HFM R&amp;D Timeline –  HTS Conductor and Magnet R&amp;D</vt:lpstr>
      <vt:lpstr>HFM R&amp;D Timeline –  Cross-Cutting R&amp;D Activities</vt:lpstr>
      <vt:lpstr>HFM R&amp;D plans related to superconductors</vt:lpstr>
      <vt:lpstr>Présentation PowerPoint</vt:lpstr>
      <vt:lpstr>Présentation PowerPoint</vt:lpstr>
      <vt:lpstr>Présentation PowerPoint</vt:lpstr>
      <vt:lpstr>Program Costing: Nominal Scenario</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VEDRINE Pierre</dc:creator>
  <cp:lastModifiedBy>VEDRINE Pierre</cp:lastModifiedBy>
  <cp:revision>320</cp:revision>
  <cp:lastPrinted>2021-07-19T09:52:00Z</cp:lastPrinted>
  <dcterms:created xsi:type="dcterms:W3CDTF">2021-01-21T08:07:27Z</dcterms:created>
  <dcterms:modified xsi:type="dcterms:W3CDTF">2022-07-21T13:52:15Z</dcterms:modified>
</cp:coreProperties>
</file>