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9" r:id="rId4"/>
    <p:sldId id="267" r:id="rId5"/>
    <p:sldId id="258" r:id="rId6"/>
    <p:sldId id="259" r:id="rId7"/>
    <p:sldId id="260" r:id="rId8"/>
    <p:sldId id="264" r:id="rId9"/>
    <p:sldId id="262" r:id="rId10"/>
    <p:sldId id="265" r:id="rId11"/>
    <p:sldId id="268"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90"/>
    <p:restoredTop sz="95037"/>
  </p:normalViewPr>
  <p:slideViewPr>
    <p:cSldViewPr snapToGrid="0" snapToObjects="1">
      <p:cViewPr varScale="1">
        <p:scale>
          <a:sx n="124" d="100"/>
          <a:sy n="124" d="100"/>
        </p:scale>
        <p:origin x="4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BC7C7-E04E-7C48-B593-F73DAE68EF34}" type="datetimeFigureOut">
              <a:rPr lang="en-US" smtClean="0"/>
              <a:t>7/16/22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709B3-DDE8-7D43-A9F6-0D5CA178DFF5}" type="slidenum">
              <a:rPr lang="en-US" smtClean="0"/>
              <a:t>‹#›</a:t>
            </a:fld>
            <a:endParaRPr lang="en-US"/>
          </a:p>
        </p:txBody>
      </p:sp>
    </p:spTree>
    <p:extLst>
      <p:ext uri="{BB962C8B-B14F-4D97-AF65-F5344CB8AC3E}">
        <p14:creationId xmlns:p14="http://schemas.microsoft.com/office/powerpoint/2010/main" val="149423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3192-D074-BF4F-AEC2-487D867914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E88B8-87DE-D649-8427-B5E6EAFF9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56A6D6-DCFF-A648-A939-FC28AD14C344}"/>
              </a:ext>
            </a:extLst>
          </p:cNvPr>
          <p:cNvSpPr>
            <a:spLocks noGrp="1"/>
          </p:cNvSpPr>
          <p:nvPr>
            <p:ph type="dt" sz="half" idx="10"/>
          </p:nvPr>
        </p:nvSpPr>
        <p:spPr/>
        <p:txBody>
          <a:bodyPr/>
          <a:lstStyle/>
          <a:p>
            <a:r>
              <a:rPr lang="en-US"/>
              <a:t>7/18/22</a:t>
            </a:r>
          </a:p>
        </p:txBody>
      </p:sp>
      <p:sp>
        <p:nvSpPr>
          <p:cNvPr id="5" name="Footer Placeholder 4">
            <a:extLst>
              <a:ext uri="{FF2B5EF4-FFF2-40B4-BE49-F238E27FC236}">
                <a16:creationId xmlns:a16="http://schemas.microsoft.com/office/drawing/2014/main" id="{78DF7F8F-209E-8947-A006-10244B25A30F}"/>
              </a:ext>
            </a:extLst>
          </p:cNvPr>
          <p:cNvSpPr>
            <a:spLocks noGrp="1"/>
          </p:cNvSpPr>
          <p:nvPr>
            <p:ph type="ftr" sz="quarter" idx="11"/>
          </p:nvPr>
        </p:nvSpPr>
        <p:spPr/>
        <p:txBody>
          <a:bodyPr/>
          <a:lstStyle/>
          <a:p>
            <a:r>
              <a:rPr lang="en-US"/>
              <a:t>S. Belomestnykh | HELEN collider</a:t>
            </a:r>
          </a:p>
        </p:txBody>
      </p:sp>
      <p:sp>
        <p:nvSpPr>
          <p:cNvPr id="6" name="Slide Number Placeholder 5">
            <a:extLst>
              <a:ext uri="{FF2B5EF4-FFF2-40B4-BE49-F238E27FC236}">
                <a16:creationId xmlns:a16="http://schemas.microsoft.com/office/drawing/2014/main" id="{23B4100A-30CB-2343-826A-C74F60B9DCAD}"/>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9868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FC6CB-CAA5-B94D-9964-048AAA7072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0AF802-98BA-FB45-B4AE-B7F20626B2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88C627-258A-884A-848D-6665E350A8BC}"/>
              </a:ext>
            </a:extLst>
          </p:cNvPr>
          <p:cNvSpPr>
            <a:spLocks noGrp="1"/>
          </p:cNvSpPr>
          <p:nvPr>
            <p:ph type="dt" sz="half" idx="10"/>
          </p:nvPr>
        </p:nvSpPr>
        <p:spPr/>
        <p:txBody>
          <a:bodyPr/>
          <a:lstStyle/>
          <a:p>
            <a:r>
              <a:rPr lang="en-US"/>
              <a:t>7/18/22</a:t>
            </a:r>
          </a:p>
        </p:txBody>
      </p:sp>
      <p:sp>
        <p:nvSpPr>
          <p:cNvPr id="5" name="Footer Placeholder 4">
            <a:extLst>
              <a:ext uri="{FF2B5EF4-FFF2-40B4-BE49-F238E27FC236}">
                <a16:creationId xmlns:a16="http://schemas.microsoft.com/office/drawing/2014/main" id="{2CA6AF0B-357B-554A-B943-7D4C51914191}"/>
              </a:ext>
            </a:extLst>
          </p:cNvPr>
          <p:cNvSpPr>
            <a:spLocks noGrp="1"/>
          </p:cNvSpPr>
          <p:nvPr>
            <p:ph type="ftr" sz="quarter" idx="11"/>
          </p:nvPr>
        </p:nvSpPr>
        <p:spPr/>
        <p:txBody>
          <a:bodyPr/>
          <a:lstStyle/>
          <a:p>
            <a:r>
              <a:rPr lang="en-US"/>
              <a:t>S. Belomestnykh | HELEN collider</a:t>
            </a:r>
          </a:p>
        </p:txBody>
      </p:sp>
      <p:sp>
        <p:nvSpPr>
          <p:cNvPr id="6" name="Slide Number Placeholder 5">
            <a:extLst>
              <a:ext uri="{FF2B5EF4-FFF2-40B4-BE49-F238E27FC236}">
                <a16:creationId xmlns:a16="http://schemas.microsoft.com/office/drawing/2014/main" id="{9F051D7B-66DD-CA40-B40B-18BD3D587979}"/>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250429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D7829-BE40-4640-A72D-74F4EBE688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81D9E-2165-3648-ACCB-95FE106C86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B1CE4-153D-994B-83E8-02E76795FE87}"/>
              </a:ext>
            </a:extLst>
          </p:cNvPr>
          <p:cNvSpPr>
            <a:spLocks noGrp="1"/>
          </p:cNvSpPr>
          <p:nvPr>
            <p:ph type="dt" sz="half" idx="10"/>
          </p:nvPr>
        </p:nvSpPr>
        <p:spPr/>
        <p:txBody>
          <a:bodyPr/>
          <a:lstStyle/>
          <a:p>
            <a:r>
              <a:rPr lang="en-US"/>
              <a:t>7/18/22</a:t>
            </a:r>
          </a:p>
        </p:txBody>
      </p:sp>
      <p:sp>
        <p:nvSpPr>
          <p:cNvPr id="5" name="Footer Placeholder 4">
            <a:extLst>
              <a:ext uri="{FF2B5EF4-FFF2-40B4-BE49-F238E27FC236}">
                <a16:creationId xmlns:a16="http://schemas.microsoft.com/office/drawing/2014/main" id="{EF9376B8-4278-6140-94FB-CBEAF6CCDBC8}"/>
              </a:ext>
            </a:extLst>
          </p:cNvPr>
          <p:cNvSpPr>
            <a:spLocks noGrp="1"/>
          </p:cNvSpPr>
          <p:nvPr>
            <p:ph type="ftr" sz="quarter" idx="11"/>
          </p:nvPr>
        </p:nvSpPr>
        <p:spPr/>
        <p:txBody>
          <a:bodyPr/>
          <a:lstStyle/>
          <a:p>
            <a:r>
              <a:rPr lang="en-US"/>
              <a:t>S. Belomestnykh | HELEN collider</a:t>
            </a:r>
          </a:p>
        </p:txBody>
      </p:sp>
      <p:sp>
        <p:nvSpPr>
          <p:cNvPr id="6" name="Slide Number Placeholder 5">
            <a:extLst>
              <a:ext uri="{FF2B5EF4-FFF2-40B4-BE49-F238E27FC236}">
                <a16:creationId xmlns:a16="http://schemas.microsoft.com/office/drawing/2014/main" id="{13157273-ABCE-AC45-A06B-C0093E5B28BB}"/>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361609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DC1-2FA6-1349-8A95-35C215A70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07E81-E165-7842-9AE2-098752C694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BFBBE-16E4-C141-8218-86209F9A4B61}"/>
              </a:ext>
            </a:extLst>
          </p:cNvPr>
          <p:cNvSpPr>
            <a:spLocks noGrp="1"/>
          </p:cNvSpPr>
          <p:nvPr>
            <p:ph type="dt" sz="half" idx="10"/>
          </p:nvPr>
        </p:nvSpPr>
        <p:spPr/>
        <p:txBody>
          <a:bodyPr/>
          <a:lstStyle/>
          <a:p>
            <a:r>
              <a:rPr lang="en-US"/>
              <a:t>7/18/22</a:t>
            </a:r>
          </a:p>
        </p:txBody>
      </p:sp>
      <p:sp>
        <p:nvSpPr>
          <p:cNvPr id="5" name="Footer Placeholder 4">
            <a:extLst>
              <a:ext uri="{FF2B5EF4-FFF2-40B4-BE49-F238E27FC236}">
                <a16:creationId xmlns:a16="http://schemas.microsoft.com/office/drawing/2014/main" id="{20AF096A-66CD-9247-98C6-B33051C25A8F}"/>
              </a:ext>
            </a:extLst>
          </p:cNvPr>
          <p:cNvSpPr>
            <a:spLocks noGrp="1"/>
          </p:cNvSpPr>
          <p:nvPr>
            <p:ph type="ftr" sz="quarter" idx="11"/>
          </p:nvPr>
        </p:nvSpPr>
        <p:spPr/>
        <p:txBody>
          <a:bodyPr/>
          <a:lstStyle/>
          <a:p>
            <a:r>
              <a:rPr lang="en-US"/>
              <a:t>S. Belomestnykh | HELEN collider</a:t>
            </a:r>
          </a:p>
        </p:txBody>
      </p:sp>
      <p:sp>
        <p:nvSpPr>
          <p:cNvPr id="6" name="Slide Number Placeholder 5">
            <a:extLst>
              <a:ext uri="{FF2B5EF4-FFF2-40B4-BE49-F238E27FC236}">
                <a16:creationId xmlns:a16="http://schemas.microsoft.com/office/drawing/2014/main" id="{80C71CB1-6EE2-1A47-8405-70A3918F6AE9}"/>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2278095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3BCD-6DD5-A248-84A2-1500B432B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845BE-3016-534B-BFCF-D31396E09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7C30423-9CEA-5B48-8DCE-86D89E41465A}"/>
              </a:ext>
            </a:extLst>
          </p:cNvPr>
          <p:cNvSpPr>
            <a:spLocks noGrp="1"/>
          </p:cNvSpPr>
          <p:nvPr>
            <p:ph type="dt" sz="half" idx="10"/>
          </p:nvPr>
        </p:nvSpPr>
        <p:spPr/>
        <p:txBody>
          <a:bodyPr/>
          <a:lstStyle/>
          <a:p>
            <a:r>
              <a:rPr lang="en-US"/>
              <a:t>7/18/22</a:t>
            </a:r>
          </a:p>
        </p:txBody>
      </p:sp>
      <p:sp>
        <p:nvSpPr>
          <p:cNvPr id="5" name="Footer Placeholder 4">
            <a:extLst>
              <a:ext uri="{FF2B5EF4-FFF2-40B4-BE49-F238E27FC236}">
                <a16:creationId xmlns:a16="http://schemas.microsoft.com/office/drawing/2014/main" id="{D8495BD2-F23F-994A-B898-B21F87BBCFDA}"/>
              </a:ext>
            </a:extLst>
          </p:cNvPr>
          <p:cNvSpPr>
            <a:spLocks noGrp="1"/>
          </p:cNvSpPr>
          <p:nvPr>
            <p:ph type="ftr" sz="quarter" idx="11"/>
          </p:nvPr>
        </p:nvSpPr>
        <p:spPr/>
        <p:txBody>
          <a:bodyPr/>
          <a:lstStyle/>
          <a:p>
            <a:r>
              <a:rPr lang="en-US"/>
              <a:t>S. Belomestnykh | HELEN collider</a:t>
            </a:r>
          </a:p>
        </p:txBody>
      </p:sp>
      <p:sp>
        <p:nvSpPr>
          <p:cNvPr id="6" name="Slide Number Placeholder 5">
            <a:extLst>
              <a:ext uri="{FF2B5EF4-FFF2-40B4-BE49-F238E27FC236}">
                <a16:creationId xmlns:a16="http://schemas.microsoft.com/office/drawing/2014/main" id="{9016E88A-703C-7C46-9F22-2319EE05492A}"/>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217547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2A26-03F0-FA46-B1F2-2B568878BD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28704C-3A23-5F48-90D6-967990418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3F9A6-CD1D-904C-88EA-D8900543FC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F0B64B-27F8-3042-8A75-F58347776B18}"/>
              </a:ext>
            </a:extLst>
          </p:cNvPr>
          <p:cNvSpPr>
            <a:spLocks noGrp="1"/>
          </p:cNvSpPr>
          <p:nvPr>
            <p:ph type="dt" sz="half" idx="10"/>
          </p:nvPr>
        </p:nvSpPr>
        <p:spPr/>
        <p:txBody>
          <a:bodyPr/>
          <a:lstStyle/>
          <a:p>
            <a:r>
              <a:rPr lang="en-US"/>
              <a:t>7/18/22</a:t>
            </a:r>
          </a:p>
        </p:txBody>
      </p:sp>
      <p:sp>
        <p:nvSpPr>
          <p:cNvPr id="6" name="Footer Placeholder 5">
            <a:extLst>
              <a:ext uri="{FF2B5EF4-FFF2-40B4-BE49-F238E27FC236}">
                <a16:creationId xmlns:a16="http://schemas.microsoft.com/office/drawing/2014/main" id="{6410C68D-BC8F-C147-AE36-98F08E33B761}"/>
              </a:ext>
            </a:extLst>
          </p:cNvPr>
          <p:cNvSpPr>
            <a:spLocks noGrp="1"/>
          </p:cNvSpPr>
          <p:nvPr>
            <p:ph type="ftr" sz="quarter" idx="11"/>
          </p:nvPr>
        </p:nvSpPr>
        <p:spPr/>
        <p:txBody>
          <a:bodyPr/>
          <a:lstStyle/>
          <a:p>
            <a:r>
              <a:rPr lang="en-US"/>
              <a:t>S. Belomestnykh | HELEN collider</a:t>
            </a:r>
          </a:p>
        </p:txBody>
      </p:sp>
      <p:sp>
        <p:nvSpPr>
          <p:cNvPr id="7" name="Slide Number Placeholder 6">
            <a:extLst>
              <a:ext uri="{FF2B5EF4-FFF2-40B4-BE49-F238E27FC236}">
                <a16:creationId xmlns:a16="http://schemas.microsoft.com/office/drawing/2014/main" id="{F9C1133F-2917-0241-9507-69603AD9AF90}"/>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177041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748-9423-CA42-B9B9-55A287FE15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F77DA6-4631-384A-BB63-2234752A0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73934A-4563-F140-AB88-8813A3DE4B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B41763-9D96-FA46-8DA5-D8909EB30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DFE2C6-DFC0-C941-9D62-6253D3734D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3B4D98-D2E5-3547-9A13-6955D1CFB30C}"/>
              </a:ext>
            </a:extLst>
          </p:cNvPr>
          <p:cNvSpPr>
            <a:spLocks noGrp="1"/>
          </p:cNvSpPr>
          <p:nvPr>
            <p:ph type="dt" sz="half" idx="10"/>
          </p:nvPr>
        </p:nvSpPr>
        <p:spPr/>
        <p:txBody>
          <a:bodyPr/>
          <a:lstStyle/>
          <a:p>
            <a:r>
              <a:rPr lang="en-US"/>
              <a:t>7/18/22</a:t>
            </a:r>
          </a:p>
        </p:txBody>
      </p:sp>
      <p:sp>
        <p:nvSpPr>
          <p:cNvPr id="8" name="Footer Placeholder 7">
            <a:extLst>
              <a:ext uri="{FF2B5EF4-FFF2-40B4-BE49-F238E27FC236}">
                <a16:creationId xmlns:a16="http://schemas.microsoft.com/office/drawing/2014/main" id="{FCA73495-E818-614F-A86C-D58A516E0D61}"/>
              </a:ext>
            </a:extLst>
          </p:cNvPr>
          <p:cNvSpPr>
            <a:spLocks noGrp="1"/>
          </p:cNvSpPr>
          <p:nvPr>
            <p:ph type="ftr" sz="quarter" idx="11"/>
          </p:nvPr>
        </p:nvSpPr>
        <p:spPr/>
        <p:txBody>
          <a:bodyPr/>
          <a:lstStyle/>
          <a:p>
            <a:r>
              <a:rPr lang="en-US"/>
              <a:t>S. Belomestnykh | HELEN collider</a:t>
            </a:r>
          </a:p>
        </p:txBody>
      </p:sp>
      <p:sp>
        <p:nvSpPr>
          <p:cNvPr id="9" name="Slide Number Placeholder 8">
            <a:extLst>
              <a:ext uri="{FF2B5EF4-FFF2-40B4-BE49-F238E27FC236}">
                <a16:creationId xmlns:a16="http://schemas.microsoft.com/office/drawing/2014/main" id="{32D43BF8-01FE-A744-B81E-EBA85D4307EF}"/>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37609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6734-0E89-5048-9617-79A5AAA32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73B646-4BF2-494A-8C3D-15F6B9031281}"/>
              </a:ext>
            </a:extLst>
          </p:cNvPr>
          <p:cNvSpPr>
            <a:spLocks noGrp="1"/>
          </p:cNvSpPr>
          <p:nvPr>
            <p:ph type="dt" sz="half" idx="10"/>
          </p:nvPr>
        </p:nvSpPr>
        <p:spPr/>
        <p:txBody>
          <a:bodyPr/>
          <a:lstStyle/>
          <a:p>
            <a:r>
              <a:rPr lang="en-US"/>
              <a:t>7/18/22</a:t>
            </a:r>
          </a:p>
        </p:txBody>
      </p:sp>
      <p:sp>
        <p:nvSpPr>
          <p:cNvPr id="4" name="Footer Placeholder 3">
            <a:extLst>
              <a:ext uri="{FF2B5EF4-FFF2-40B4-BE49-F238E27FC236}">
                <a16:creationId xmlns:a16="http://schemas.microsoft.com/office/drawing/2014/main" id="{80421077-5533-EE4B-9DA8-F5387DB1C399}"/>
              </a:ext>
            </a:extLst>
          </p:cNvPr>
          <p:cNvSpPr>
            <a:spLocks noGrp="1"/>
          </p:cNvSpPr>
          <p:nvPr>
            <p:ph type="ftr" sz="quarter" idx="11"/>
          </p:nvPr>
        </p:nvSpPr>
        <p:spPr/>
        <p:txBody>
          <a:bodyPr/>
          <a:lstStyle/>
          <a:p>
            <a:r>
              <a:rPr lang="en-US"/>
              <a:t>S. Belomestnykh | HELEN collider</a:t>
            </a:r>
          </a:p>
        </p:txBody>
      </p:sp>
      <p:sp>
        <p:nvSpPr>
          <p:cNvPr id="5" name="Slide Number Placeholder 4">
            <a:extLst>
              <a:ext uri="{FF2B5EF4-FFF2-40B4-BE49-F238E27FC236}">
                <a16:creationId xmlns:a16="http://schemas.microsoft.com/office/drawing/2014/main" id="{CAE1461E-DC02-7B45-A3E0-0A24E4BD09F9}"/>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373646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FD1DE-6286-C649-B87C-9D4A7AB2261B}"/>
              </a:ext>
            </a:extLst>
          </p:cNvPr>
          <p:cNvSpPr>
            <a:spLocks noGrp="1"/>
          </p:cNvSpPr>
          <p:nvPr>
            <p:ph type="dt" sz="half" idx="10"/>
          </p:nvPr>
        </p:nvSpPr>
        <p:spPr/>
        <p:txBody>
          <a:bodyPr/>
          <a:lstStyle/>
          <a:p>
            <a:r>
              <a:rPr lang="en-US"/>
              <a:t>7/18/22</a:t>
            </a:r>
          </a:p>
        </p:txBody>
      </p:sp>
      <p:sp>
        <p:nvSpPr>
          <p:cNvPr id="3" name="Footer Placeholder 2">
            <a:extLst>
              <a:ext uri="{FF2B5EF4-FFF2-40B4-BE49-F238E27FC236}">
                <a16:creationId xmlns:a16="http://schemas.microsoft.com/office/drawing/2014/main" id="{47B858E4-61EC-4F43-9A0B-6011073C3682}"/>
              </a:ext>
            </a:extLst>
          </p:cNvPr>
          <p:cNvSpPr>
            <a:spLocks noGrp="1"/>
          </p:cNvSpPr>
          <p:nvPr>
            <p:ph type="ftr" sz="quarter" idx="11"/>
          </p:nvPr>
        </p:nvSpPr>
        <p:spPr/>
        <p:txBody>
          <a:bodyPr/>
          <a:lstStyle/>
          <a:p>
            <a:r>
              <a:rPr lang="en-US"/>
              <a:t>S. Belomestnykh | HELEN collider</a:t>
            </a:r>
          </a:p>
        </p:txBody>
      </p:sp>
      <p:sp>
        <p:nvSpPr>
          <p:cNvPr id="4" name="Slide Number Placeholder 3">
            <a:extLst>
              <a:ext uri="{FF2B5EF4-FFF2-40B4-BE49-F238E27FC236}">
                <a16:creationId xmlns:a16="http://schemas.microsoft.com/office/drawing/2014/main" id="{3B4B0813-0793-EB4D-8040-ACE51F0F33C2}"/>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168254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7A33-DAA5-3D4B-9AFB-A6F14BC7B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5A20F3-A7CF-D54A-8E5E-0C564384A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1B3CA-6D8C-6047-B4A9-716E8678C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24A923-3752-564B-9B91-A639122C6E00}"/>
              </a:ext>
            </a:extLst>
          </p:cNvPr>
          <p:cNvSpPr>
            <a:spLocks noGrp="1"/>
          </p:cNvSpPr>
          <p:nvPr>
            <p:ph type="dt" sz="half" idx="10"/>
          </p:nvPr>
        </p:nvSpPr>
        <p:spPr/>
        <p:txBody>
          <a:bodyPr/>
          <a:lstStyle/>
          <a:p>
            <a:r>
              <a:rPr lang="en-US"/>
              <a:t>7/18/22</a:t>
            </a:r>
          </a:p>
        </p:txBody>
      </p:sp>
      <p:sp>
        <p:nvSpPr>
          <p:cNvPr id="6" name="Footer Placeholder 5">
            <a:extLst>
              <a:ext uri="{FF2B5EF4-FFF2-40B4-BE49-F238E27FC236}">
                <a16:creationId xmlns:a16="http://schemas.microsoft.com/office/drawing/2014/main" id="{B53D6BBE-3E39-214D-BB17-D311490C9584}"/>
              </a:ext>
            </a:extLst>
          </p:cNvPr>
          <p:cNvSpPr>
            <a:spLocks noGrp="1"/>
          </p:cNvSpPr>
          <p:nvPr>
            <p:ph type="ftr" sz="quarter" idx="11"/>
          </p:nvPr>
        </p:nvSpPr>
        <p:spPr/>
        <p:txBody>
          <a:bodyPr/>
          <a:lstStyle/>
          <a:p>
            <a:r>
              <a:rPr lang="en-US"/>
              <a:t>S. Belomestnykh | HELEN collider</a:t>
            </a:r>
          </a:p>
        </p:txBody>
      </p:sp>
      <p:sp>
        <p:nvSpPr>
          <p:cNvPr id="7" name="Slide Number Placeholder 6">
            <a:extLst>
              <a:ext uri="{FF2B5EF4-FFF2-40B4-BE49-F238E27FC236}">
                <a16:creationId xmlns:a16="http://schemas.microsoft.com/office/drawing/2014/main" id="{C6EC419F-BEB5-1847-A7D0-927531C679FD}"/>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396887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E3A9-2348-0843-9652-01E8FE40E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F633A-C874-3349-9A1E-622A0F4E3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091EC1-A3A6-0C49-8CAD-F9E36579E4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25280A-CCA4-C24B-BE69-DDEF1E92FEE4}"/>
              </a:ext>
            </a:extLst>
          </p:cNvPr>
          <p:cNvSpPr>
            <a:spLocks noGrp="1"/>
          </p:cNvSpPr>
          <p:nvPr>
            <p:ph type="dt" sz="half" idx="10"/>
          </p:nvPr>
        </p:nvSpPr>
        <p:spPr/>
        <p:txBody>
          <a:bodyPr/>
          <a:lstStyle/>
          <a:p>
            <a:r>
              <a:rPr lang="en-US"/>
              <a:t>7/18/22</a:t>
            </a:r>
          </a:p>
        </p:txBody>
      </p:sp>
      <p:sp>
        <p:nvSpPr>
          <p:cNvPr id="6" name="Footer Placeholder 5">
            <a:extLst>
              <a:ext uri="{FF2B5EF4-FFF2-40B4-BE49-F238E27FC236}">
                <a16:creationId xmlns:a16="http://schemas.microsoft.com/office/drawing/2014/main" id="{46ED6734-B0DD-234E-8D83-3ABDF68F00DC}"/>
              </a:ext>
            </a:extLst>
          </p:cNvPr>
          <p:cNvSpPr>
            <a:spLocks noGrp="1"/>
          </p:cNvSpPr>
          <p:nvPr>
            <p:ph type="ftr" sz="quarter" idx="11"/>
          </p:nvPr>
        </p:nvSpPr>
        <p:spPr/>
        <p:txBody>
          <a:bodyPr/>
          <a:lstStyle/>
          <a:p>
            <a:r>
              <a:rPr lang="en-US"/>
              <a:t>S. Belomestnykh | HELEN collider</a:t>
            </a:r>
          </a:p>
        </p:txBody>
      </p:sp>
      <p:sp>
        <p:nvSpPr>
          <p:cNvPr id="7" name="Slide Number Placeholder 6">
            <a:extLst>
              <a:ext uri="{FF2B5EF4-FFF2-40B4-BE49-F238E27FC236}">
                <a16:creationId xmlns:a16="http://schemas.microsoft.com/office/drawing/2014/main" id="{0F42201A-8816-784F-81FC-14607971F990}"/>
              </a:ext>
            </a:extLst>
          </p:cNvPr>
          <p:cNvSpPr>
            <a:spLocks noGrp="1"/>
          </p:cNvSpPr>
          <p:nvPr>
            <p:ph type="sldNum" sz="quarter" idx="12"/>
          </p:nvPr>
        </p:nvSpPr>
        <p:spPr/>
        <p:txBody>
          <a:bodyPr/>
          <a:lstStyle/>
          <a:p>
            <a:fld id="{CFE9B1BC-30BB-EA44-809D-EC3AE787A641}" type="slidenum">
              <a:rPr lang="en-US" smtClean="0"/>
              <a:t>‹#›</a:t>
            </a:fld>
            <a:endParaRPr lang="en-US"/>
          </a:p>
        </p:txBody>
      </p:sp>
    </p:spTree>
    <p:extLst>
      <p:ext uri="{BB962C8B-B14F-4D97-AF65-F5344CB8AC3E}">
        <p14:creationId xmlns:p14="http://schemas.microsoft.com/office/powerpoint/2010/main" val="288496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49C8C-85A2-184F-B6FF-4DDC6963CA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B48939-D4D9-AD48-8775-B6E6C87136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0CA80-46C4-E548-A121-0F29EF5C3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7/18/22</a:t>
            </a:r>
          </a:p>
        </p:txBody>
      </p:sp>
      <p:sp>
        <p:nvSpPr>
          <p:cNvPr id="5" name="Footer Placeholder 4">
            <a:extLst>
              <a:ext uri="{FF2B5EF4-FFF2-40B4-BE49-F238E27FC236}">
                <a16:creationId xmlns:a16="http://schemas.microsoft.com/office/drawing/2014/main" id="{4009662F-CEAB-554D-B7E4-14AA67B5D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 Belomestnykh | HELEN collider</a:t>
            </a:r>
          </a:p>
        </p:txBody>
      </p:sp>
      <p:sp>
        <p:nvSpPr>
          <p:cNvPr id="6" name="Slide Number Placeholder 5">
            <a:extLst>
              <a:ext uri="{FF2B5EF4-FFF2-40B4-BE49-F238E27FC236}">
                <a16:creationId xmlns:a16="http://schemas.microsoft.com/office/drawing/2014/main" id="{11E859AB-8F4E-2B40-91B8-5DB25183A9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9B1BC-30BB-EA44-809D-EC3AE787A641}" type="slidenum">
              <a:rPr lang="en-US" smtClean="0"/>
              <a:t>‹#›</a:t>
            </a:fld>
            <a:endParaRPr lang="en-US"/>
          </a:p>
        </p:txBody>
      </p:sp>
      <p:pic>
        <p:nvPicPr>
          <p:cNvPr id="7" name="Picture 6">
            <a:extLst>
              <a:ext uri="{FF2B5EF4-FFF2-40B4-BE49-F238E27FC236}">
                <a16:creationId xmlns:a16="http://schemas.microsoft.com/office/drawing/2014/main" id="{1CF5AE62-D37E-DD4C-B66A-723FE5444C6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29784" y="290174"/>
            <a:ext cx="1296537" cy="820593"/>
          </a:xfrm>
          <a:prstGeom prst="rect">
            <a:avLst/>
          </a:prstGeom>
        </p:spPr>
      </p:pic>
    </p:spTree>
    <p:extLst>
      <p:ext uri="{BB962C8B-B14F-4D97-AF65-F5344CB8AC3E}">
        <p14:creationId xmlns:p14="http://schemas.microsoft.com/office/powerpoint/2010/main" val="79466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209206" y="2342865"/>
            <a:ext cx="9298899" cy="1629530"/>
          </a:xfrm>
        </p:spPr>
        <p:txBody>
          <a:bodyPr>
            <a:normAutofit/>
          </a:bodyPr>
          <a:lstStyle/>
          <a:p>
            <a:r>
              <a:rPr lang="en-US" sz="4400" dirty="0"/>
              <a:t> Higgs-Energy </a:t>
            </a:r>
            <a:r>
              <a:rPr lang="en-US" sz="4400" dirty="0" err="1"/>
              <a:t>LEptoN</a:t>
            </a:r>
            <a:r>
              <a:rPr lang="en-US" sz="4400" dirty="0"/>
              <a:t> (HELEN) Collider</a:t>
            </a:r>
          </a:p>
          <a:p>
            <a:r>
              <a:rPr lang="en-US" sz="4400" dirty="0"/>
              <a:t>in 10 slides</a:t>
            </a:r>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332A4540-9823-F6AE-FB7E-1125CEB3296D}"/>
              </a:ext>
            </a:extLst>
          </p:cNvPr>
          <p:cNvSpPr txBox="1"/>
          <p:nvPr/>
        </p:nvSpPr>
        <p:spPr>
          <a:xfrm>
            <a:off x="3102163" y="4212405"/>
            <a:ext cx="5512984" cy="1308050"/>
          </a:xfrm>
          <a:prstGeom prst="rect">
            <a:avLst/>
          </a:prstGeom>
          <a:noFill/>
        </p:spPr>
        <p:txBody>
          <a:bodyPr wrap="none" rtlCol="0">
            <a:spAutoFit/>
          </a:bodyPr>
          <a:lstStyle/>
          <a:p>
            <a:pPr>
              <a:spcAft>
                <a:spcPts val="1800"/>
              </a:spcAft>
            </a:pPr>
            <a:r>
              <a:rPr lang="en-US" sz="3200" i="1" dirty="0"/>
              <a:t>Sergey Belomestnykh (Fermilab)</a:t>
            </a:r>
          </a:p>
          <a:p>
            <a:pPr algn="ctr">
              <a:spcAft>
                <a:spcPts val="1800"/>
              </a:spcAft>
            </a:pPr>
            <a:r>
              <a:rPr lang="en-US" sz="3200" i="1" dirty="0"/>
              <a:t>July 18, 2022</a:t>
            </a:r>
          </a:p>
        </p:txBody>
      </p:sp>
    </p:spTree>
    <p:extLst>
      <p:ext uri="{BB962C8B-B14F-4D97-AF65-F5344CB8AC3E}">
        <p14:creationId xmlns:p14="http://schemas.microsoft.com/office/powerpoint/2010/main" val="4113204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808814" y="410795"/>
            <a:ext cx="8384498" cy="923330"/>
          </a:xfrm>
        </p:spPr>
        <p:txBody>
          <a:bodyPr>
            <a:normAutofit/>
          </a:bodyPr>
          <a:lstStyle/>
          <a:p>
            <a:r>
              <a:rPr lang="en-US" sz="3600" dirty="0"/>
              <a:t>Evaluate your collider maturity</a:t>
            </a:r>
          </a:p>
        </p:txBody>
      </p:sp>
      <p:pic>
        <p:nvPicPr>
          <p:cNvPr id="4" name="Picture 3">
            <a:extLst>
              <a:ext uri="{FF2B5EF4-FFF2-40B4-BE49-F238E27FC236}">
                <a16:creationId xmlns:a16="http://schemas.microsoft.com/office/drawing/2014/main" id="{BA3BEBA8-C3AD-6E46-82F5-9682E9597253}"/>
              </a:ext>
            </a:extLst>
          </p:cNvPr>
          <p:cNvPicPr>
            <a:picLocks noChangeAspect="1"/>
          </p:cNvPicPr>
          <p:nvPr/>
        </p:nvPicPr>
        <p:blipFill>
          <a:blip r:embed="rId2"/>
          <a:stretch>
            <a:fillRect/>
          </a:stretch>
        </p:blipFill>
        <p:spPr>
          <a:xfrm>
            <a:off x="398071" y="1548047"/>
            <a:ext cx="5991289" cy="4238156"/>
          </a:xfrm>
          <a:prstGeom prst="rect">
            <a:avLst/>
          </a:prstGeom>
        </p:spPr>
      </p:pic>
      <p:sp>
        <p:nvSpPr>
          <p:cNvPr id="5" name="TextBox 4">
            <a:extLst>
              <a:ext uri="{FF2B5EF4-FFF2-40B4-BE49-F238E27FC236}">
                <a16:creationId xmlns:a16="http://schemas.microsoft.com/office/drawing/2014/main" id="{1009D451-5826-4E4F-BE29-C50FD7BA6611}"/>
              </a:ext>
            </a:extLst>
          </p:cNvPr>
          <p:cNvSpPr txBox="1"/>
          <p:nvPr/>
        </p:nvSpPr>
        <p:spPr>
          <a:xfrm>
            <a:off x="6779172" y="1548047"/>
            <a:ext cx="4768981" cy="2062103"/>
          </a:xfrm>
          <a:prstGeom prst="rect">
            <a:avLst/>
          </a:prstGeom>
          <a:noFill/>
        </p:spPr>
        <p:txBody>
          <a:bodyPr wrap="square" rtlCol="0">
            <a:spAutoFit/>
          </a:bodyPr>
          <a:lstStyle/>
          <a:p>
            <a:pPr marL="285750" indent="-285750">
              <a:spcAft>
                <a:spcPts val="600"/>
              </a:spcAft>
              <a:buFont typeface="Wingdings" pitchFamily="2" charset="2"/>
              <a:buChar char="§"/>
            </a:pPr>
            <a:r>
              <a:rPr lang="en-US" dirty="0"/>
              <a:t>For most of the machine the Design and R&amp;D maturity are the same as for ILC.</a:t>
            </a:r>
          </a:p>
          <a:p>
            <a:pPr marL="285750" indent="-285750">
              <a:spcAft>
                <a:spcPts val="600"/>
              </a:spcAft>
              <a:buFont typeface="Wingdings" pitchFamily="2" charset="2"/>
              <a:buChar char="§"/>
            </a:pPr>
            <a:r>
              <a:rPr lang="en-US" dirty="0"/>
              <a:t>Three areas are different though:</a:t>
            </a:r>
          </a:p>
          <a:p>
            <a:pPr marL="742950" lvl="1" indent="-285750">
              <a:spcAft>
                <a:spcPts val="600"/>
              </a:spcAft>
              <a:buFont typeface="Courier New" panose="02070309020205020404" pitchFamily="49" charset="0"/>
              <a:buChar char="o"/>
            </a:pPr>
            <a:r>
              <a:rPr lang="en-US" dirty="0"/>
              <a:t>SRF R&amp;D Maturity – 2 </a:t>
            </a:r>
          </a:p>
          <a:p>
            <a:pPr marL="742950" lvl="1" indent="-285750">
              <a:spcAft>
                <a:spcPts val="600"/>
              </a:spcAft>
              <a:buFont typeface="Courier New" panose="02070309020205020404" pitchFamily="49" charset="0"/>
              <a:buChar char="o"/>
            </a:pPr>
            <a:r>
              <a:rPr lang="en-US" dirty="0"/>
              <a:t>ML Design Maturity – 3 </a:t>
            </a:r>
          </a:p>
          <a:p>
            <a:pPr marL="742950" lvl="1" indent="-285750">
              <a:spcAft>
                <a:spcPts val="600"/>
              </a:spcAft>
              <a:buFont typeface="Courier New" panose="02070309020205020404" pitchFamily="49" charset="0"/>
              <a:buChar char="o"/>
            </a:pPr>
            <a:r>
              <a:rPr lang="en-US" dirty="0"/>
              <a:t>Site-specific Design issues – 2 </a:t>
            </a:r>
          </a:p>
        </p:txBody>
      </p:sp>
      <p:sp>
        <p:nvSpPr>
          <p:cNvPr id="2" name="Date Placeholder 1">
            <a:extLst>
              <a:ext uri="{FF2B5EF4-FFF2-40B4-BE49-F238E27FC236}">
                <a16:creationId xmlns:a16="http://schemas.microsoft.com/office/drawing/2014/main" id="{54FA4FD4-6E53-0D7E-3688-2D0DBDF4973F}"/>
              </a:ext>
            </a:extLst>
          </p:cNvPr>
          <p:cNvSpPr>
            <a:spLocks noGrp="1"/>
          </p:cNvSpPr>
          <p:nvPr>
            <p:ph type="dt" sz="half" idx="10"/>
          </p:nvPr>
        </p:nvSpPr>
        <p:spPr/>
        <p:txBody>
          <a:bodyPr/>
          <a:lstStyle/>
          <a:p>
            <a:r>
              <a:rPr lang="en-US"/>
              <a:t>7/18/22</a:t>
            </a:r>
          </a:p>
        </p:txBody>
      </p:sp>
      <p:sp>
        <p:nvSpPr>
          <p:cNvPr id="6" name="Footer Placeholder 5">
            <a:extLst>
              <a:ext uri="{FF2B5EF4-FFF2-40B4-BE49-F238E27FC236}">
                <a16:creationId xmlns:a16="http://schemas.microsoft.com/office/drawing/2014/main" id="{7FBEEB21-F955-9732-C1C9-28B48421CFC2}"/>
              </a:ext>
            </a:extLst>
          </p:cNvPr>
          <p:cNvSpPr>
            <a:spLocks noGrp="1"/>
          </p:cNvSpPr>
          <p:nvPr>
            <p:ph type="ftr" sz="quarter" idx="11"/>
          </p:nvPr>
        </p:nvSpPr>
        <p:spPr/>
        <p:txBody>
          <a:bodyPr/>
          <a:lstStyle/>
          <a:p>
            <a:r>
              <a:rPr lang="en-US"/>
              <a:t>S. Belomestnykh | HELEN collider</a:t>
            </a:r>
          </a:p>
        </p:txBody>
      </p:sp>
      <p:sp>
        <p:nvSpPr>
          <p:cNvPr id="7" name="Slide Number Placeholder 6">
            <a:extLst>
              <a:ext uri="{FF2B5EF4-FFF2-40B4-BE49-F238E27FC236}">
                <a16:creationId xmlns:a16="http://schemas.microsoft.com/office/drawing/2014/main" id="{7F87094E-0A8E-6D96-747D-7A3B93D1EA89}"/>
              </a:ext>
            </a:extLst>
          </p:cNvPr>
          <p:cNvSpPr>
            <a:spLocks noGrp="1"/>
          </p:cNvSpPr>
          <p:nvPr>
            <p:ph type="sldNum" sz="quarter" idx="12"/>
          </p:nvPr>
        </p:nvSpPr>
        <p:spPr/>
        <p:txBody>
          <a:bodyPr/>
          <a:lstStyle/>
          <a:p>
            <a:fld id="{CFE9B1BC-30BB-EA44-809D-EC3AE787A641}" type="slidenum">
              <a:rPr lang="en-US" smtClean="0"/>
              <a:t>10</a:t>
            </a:fld>
            <a:endParaRPr lang="en-US"/>
          </a:p>
        </p:txBody>
      </p:sp>
    </p:spTree>
    <p:extLst>
      <p:ext uri="{BB962C8B-B14F-4D97-AF65-F5344CB8AC3E}">
        <p14:creationId xmlns:p14="http://schemas.microsoft.com/office/powerpoint/2010/main" val="287774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948721" y="441789"/>
            <a:ext cx="8754255" cy="787404"/>
          </a:xfrm>
        </p:spPr>
        <p:txBody>
          <a:bodyPr>
            <a:normAutofit/>
          </a:bodyPr>
          <a:lstStyle/>
          <a:p>
            <a:r>
              <a:rPr lang="en-US" sz="3600" dirty="0"/>
              <a:t>Summary</a:t>
            </a:r>
          </a:p>
        </p:txBody>
      </p:sp>
      <p:sp>
        <p:nvSpPr>
          <p:cNvPr id="2" name="Date Placeholder 1">
            <a:extLst>
              <a:ext uri="{FF2B5EF4-FFF2-40B4-BE49-F238E27FC236}">
                <a16:creationId xmlns:a16="http://schemas.microsoft.com/office/drawing/2014/main" id="{28CE9482-30F1-3CED-CE73-C89B957594AC}"/>
              </a:ext>
            </a:extLst>
          </p:cNvPr>
          <p:cNvSpPr>
            <a:spLocks noGrp="1"/>
          </p:cNvSpPr>
          <p:nvPr>
            <p:ph type="dt" sz="half" idx="10"/>
          </p:nvPr>
        </p:nvSpPr>
        <p:spPr/>
        <p:txBody>
          <a:bodyPr/>
          <a:lstStyle/>
          <a:p>
            <a:r>
              <a:rPr lang="en-US"/>
              <a:t>7/18/22</a:t>
            </a:r>
          </a:p>
        </p:txBody>
      </p:sp>
      <p:sp>
        <p:nvSpPr>
          <p:cNvPr id="4" name="Footer Placeholder 3">
            <a:extLst>
              <a:ext uri="{FF2B5EF4-FFF2-40B4-BE49-F238E27FC236}">
                <a16:creationId xmlns:a16="http://schemas.microsoft.com/office/drawing/2014/main" id="{C470020C-E482-7524-F1BA-A14B035A240B}"/>
              </a:ext>
            </a:extLst>
          </p:cNvPr>
          <p:cNvSpPr>
            <a:spLocks noGrp="1"/>
          </p:cNvSpPr>
          <p:nvPr>
            <p:ph type="ftr" sz="quarter" idx="11"/>
          </p:nvPr>
        </p:nvSpPr>
        <p:spPr/>
        <p:txBody>
          <a:bodyPr/>
          <a:lstStyle/>
          <a:p>
            <a:r>
              <a:rPr lang="en-US"/>
              <a:t>S. Belomestnykh | HELEN collider</a:t>
            </a:r>
          </a:p>
        </p:txBody>
      </p:sp>
      <p:sp>
        <p:nvSpPr>
          <p:cNvPr id="5" name="Slide Number Placeholder 4">
            <a:extLst>
              <a:ext uri="{FF2B5EF4-FFF2-40B4-BE49-F238E27FC236}">
                <a16:creationId xmlns:a16="http://schemas.microsoft.com/office/drawing/2014/main" id="{FAE6E525-79D8-13F6-3AB0-1D8F5A35138A}"/>
              </a:ext>
            </a:extLst>
          </p:cNvPr>
          <p:cNvSpPr>
            <a:spLocks noGrp="1"/>
          </p:cNvSpPr>
          <p:nvPr>
            <p:ph type="sldNum" sz="quarter" idx="12"/>
          </p:nvPr>
        </p:nvSpPr>
        <p:spPr/>
        <p:txBody>
          <a:bodyPr/>
          <a:lstStyle/>
          <a:p>
            <a:fld id="{CFE9B1BC-30BB-EA44-809D-EC3AE787A641}" type="slidenum">
              <a:rPr lang="en-US" smtClean="0"/>
              <a:t>11</a:t>
            </a:fld>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D5A46B3-9FB0-BE02-1510-C6C0A8348AA2}"/>
                  </a:ext>
                </a:extLst>
              </p:cNvPr>
              <p:cNvSpPr/>
              <p:nvPr/>
            </p:nvSpPr>
            <p:spPr>
              <a:xfrm>
                <a:off x="616449" y="1506592"/>
                <a:ext cx="10911155" cy="3400931"/>
              </a:xfrm>
              <a:prstGeom prst="rect">
                <a:avLst/>
              </a:prstGeom>
            </p:spPr>
            <p:txBody>
              <a:bodyPr wrap="square">
                <a:spAutoFit/>
              </a:bodyPr>
              <a:lstStyle/>
              <a:p>
                <a:pPr marL="285750" indent="-285750">
                  <a:spcAft>
                    <a:spcPts val="600"/>
                  </a:spcAft>
                  <a:buFont typeface="Wingdings" pitchFamily="2" charset="2"/>
                  <a:buChar char="§"/>
                </a:pPr>
                <a:r>
                  <a:rPr lang="en-US" sz="2000" dirty="0"/>
                  <a:t>If the ILC project in Japan will not gain traction, the expertise accumulated by the world’s ILC community – in particular in the U.S. laboratories and universities (Cornell, Fermilab, JLAB, SLAC, ...) – would allow rapid developing, prototyping, and testing of new SRF cavities and cryomodules. </a:t>
                </a:r>
              </a:p>
              <a:p>
                <a:pPr marL="285750" indent="-285750">
                  <a:spcAft>
                    <a:spcPts val="600"/>
                  </a:spcAft>
                  <a:buFont typeface="Wingdings" pitchFamily="2" charset="2"/>
                  <a:buChar char="§"/>
                </a:pPr>
                <a:r>
                  <a:rPr lang="en-US" sz="2000" dirty="0"/>
                  <a:t>Fermilab has capabilities that support the full cycle of R&amp;D, production, and verification (including testing cryomodules with beam) at the SRF accelerator test facilities and FAST linac. </a:t>
                </a:r>
              </a:p>
              <a:p>
                <a:pPr marL="285750" indent="-285750">
                  <a:spcAft>
                    <a:spcPts val="600"/>
                  </a:spcAft>
                  <a:buFont typeface="Wingdings" pitchFamily="2" charset="2"/>
                  <a:buChar char="§"/>
                </a:pPr>
                <a:r>
                  <a:rPr lang="en-US" sz="2000" dirty="0"/>
                  <a:t>If given high priority, the construction of the HELEN collider could start as early as 2031–2032 with first physics in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2040.</a:t>
                </a:r>
              </a:p>
              <a:p>
                <a:pPr marL="285750" indent="-285750">
                  <a:spcAft>
                    <a:spcPts val="600"/>
                  </a:spcAft>
                  <a:buFont typeface="Wingdings" pitchFamily="2" charset="2"/>
                  <a:buChar char="§"/>
                </a:pPr>
                <a:r>
                  <a:rPr lang="en-US" sz="2000" dirty="0"/>
                  <a:t>The HELEN collider can be upgraded to higher luminosities in the same way as was proposed for the ILC or to higher energies either by extending the linacs or with higher accelerating gradients as they become available.</a:t>
                </a:r>
              </a:p>
            </p:txBody>
          </p:sp>
        </mc:Choice>
        <mc:Fallback>
          <p:sp>
            <p:nvSpPr>
              <p:cNvPr id="6" name="Rectangle 5">
                <a:extLst>
                  <a:ext uri="{FF2B5EF4-FFF2-40B4-BE49-F238E27FC236}">
                    <a16:creationId xmlns:a16="http://schemas.microsoft.com/office/drawing/2014/main" id="{5D5A46B3-9FB0-BE02-1510-C6C0A8348AA2}"/>
                  </a:ext>
                </a:extLst>
              </p:cNvPr>
              <p:cNvSpPr>
                <a:spLocks noRot="1" noChangeAspect="1" noMove="1" noResize="1" noEditPoints="1" noAdjustHandles="1" noChangeArrowheads="1" noChangeShapeType="1" noTextEdit="1"/>
              </p:cNvSpPr>
              <p:nvPr/>
            </p:nvSpPr>
            <p:spPr>
              <a:xfrm>
                <a:off x="616449" y="1506592"/>
                <a:ext cx="10911155" cy="3400931"/>
              </a:xfrm>
              <a:prstGeom prst="rect">
                <a:avLst/>
              </a:prstGeom>
              <a:blipFill>
                <a:blip r:embed="rId2"/>
                <a:stretch>
                  <a:fillRect l="-465" t="-743" r="-581" b="-2230"/>
                </a:stretch>
              </a:blipFill>
            </p:spPr>
            <p:txBody>
              <a:bodyPr/>
              <a:lstStyle/>
              <a:p>
                <a:r>
                  <a:rPr lang="en-US">
                    <a:noFill/>
                  </a:rPr>
                  <a:t> </a:t>
                </a:r>
              </a:p>
            </p:txBody>
          </p:sp>
        </mc:Fallback>
      </mc:AlternateContent>
    </p:spTree>
    <p:extLst>
      <p:ext uri="{BB962C8B-B14F-4D97-AF65-F5344CB8AC3E}">
        <p14:creationId xmlns:p14="http://schemas.microsoft.com/office/powerpoint/2010/main" val="234935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213BD94-CD2A-C643-87F1-3D2BFC1AEC79}"/>
              </a:ext>
            </a:extLst>
          </p:cNvPr>
          <p:cNvSpPr txBox="1">
            <a:spLocks/>
          </p:cNvSpPr>
          <p:nvPr/>
        </p:nvSpPr>
        <p:spPr>
          <a:xfrm>
            <a:off x="2128603" y="2657657"/>
            <a:ext cx="8754255" cy="984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t>Thank you!</a:t>
            </a:r>
          </a:p>
        </p:txBody>
      </p:sp>
      <p:sp>
        <p:nvSpPr>
          <p:cNvPr id="2" name="Date Placeholder 1">
            <a:extLst>
              <a:ext uri="{FF2B5EF4-FFF2-40B4-BE49-F238E27FC236}">
                <a16:creationId xmlns:a16="http://schemas.microsoft.com/office/drawing/2014/main" id="{269A2356-C2FA-7530-3482-C5EA9406A70F}"/>
              </a:ext>
            </a:extLst>
          </p:cNvPr>
          <p:cNvSpPr>
            <a:spLocks noGrp="1"/>
          </p:cNvSpPr>
          <p:nvPr>
            <p:ph type="dt" sz="half" idx="10"/>
          </p:nvPr>
        </p:nvSpPr>
        <p:spPr/>
        <p:txBody>
          <a:bodyPr/>
          <a:lstStyle/>
          <a:p>
            <a:r>
              <a:rPr lang="en-US"/>
              <a:t>7/18/22</a:t>
            </a:r>
          </a:p>
        </p:txBody>
      </p:sp>
      <p:sp>
        <p:nvSpPr>
          <p:cNvPr id="3" name="Footer Placeholder 2">
            <a:extLst>
              <a:ext uri="{FF2B5EF4-FFF2-40B4-BE49-F238E27FC236}">
                <a16:creationId xmlns:a16="http://schemas.microsoft.com/office/drawing/2014/main" id="{A45F1676-8FED-47B5-518D-8D925097DD7A}"/>
              </a:ext>
            </a:extLst>
          </p:cNvPr>
          <p:cNvSpPr>
            <a:spLocks noGrp="1"/>
          </p:cNvSpPr>
          <p:nvPr>
            <p:ph type="ftr" sz="quarter" idx="11"/>
          </p:nvPr>
        </p:nvSpPr>
        <p:spPr/>
        <p:txBody>
          <a:bodyPr/>
          <a:lstStyle/>
          <a:p>
            <a:r>
              <a:rPr lang="en-US"/>
              <a:t>S. Belomestnykh | HELEN collider</a:t>
            </a:r>
          </a:p>
        </p:txBody>
      </p:sp>
      <p:sp>
        <p:nvSpPr>
          <p:cNvPr id="5" name="Slide Number Placeholder 4">
            <a:extLst>
              <a:ext uri="{FF2B5EF4-FFF2-40B4-BE49-F238E27FC236}">
                <a16:creationId xmlns:a16="http://schemas.microsoft.com/office/drawing/2014/main" id="{459541B0-1481-A19D-6084-4044D514D9BB}"/>
              </a:ext>
            </a:extLst>
          </p:cNvPr>
          <p:cNvSpPr>
            <a:spLocks noGrp="1"/>
          </p:cNvSpPr>
          <p:nvPr>
            <p:ph type="sldNum" sz="quarter" idx="12"/>
          </p:nvPr>
        </p:nvSpPr>
        <p:spPr/>
        <p:txBody>
          <a:bodyPr/>
          <a:lstStyle/>
          <a:p>
            <a:fld id="{CFE9B1BC-30BB-EA44-809D-EC3AE787A641}" type="slidenum">
              <a:rPr lang="en-US" smtClean="0"/>
              <a:t>12</a:t>
            </a:fld>
            <a:endParaRPr lang="en-US"/>
          </a:p>
        </p:txBody>
      </p:sp>
    </p:spTree>
    <p:extLst>
      <p:ext uri="{BB962C8B-B14F-4D97-AF65-F5344CB8AC3E}">
        <p14:creationId xmlns:p14="http://schemas.microsoft.com/office/powerpoint/2010/main" val="105261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823804" y="464695"/>
            <a:ext cx="8684301" cy="794479"/>
          </a:xfrm>
        </p:spPr>
        <p:txBody>
          <a:bodyPr>
            <a:normAutofit/>
          </a:bodyPr>
          <a:lstStyle/>
          <a:p>
            <a:r>
              <a:rPr lang="en-US" sz="3600" dirty="0"/>
              <a:t>Motivation</a:t>
            </a:r>
            <a:endParaRPr lang="en-US" sz="2800" dirty="0"/>
          </a:p>
        </p:txBody>
      </p:sp>
      <p:sp>
        <p:nvSpPr>
          <p:cNvPr id="6" name="TextBox 5">
            <a:extLst>
              <a:ext uri="{FF2B5EF4-FFF2-40B4-BE49-F238E27FC236}">
                <a16:creationId xmlns:a16="http://schemas.microsoft.com/office/drawing/2014/main" id="{678F1E3B-3447-F63C-599D-6E827D129F5C}"/>
              </a:ext>
            </a:extLst>
          </p:cNvPr>
          <p:cNvSpPr txBox="1"/>
          <p:nvPr/>
        </p:nvSpPr>
        <p:spPr>
          <a:xfrm>
            <a:off x="2139341" y="1464456"/>
            <a:ext cx="9350340" cy="2031325"/>
          </a:xfrm>
          <a:prstGeom prst="rect">
            <a:avLst/>
          </a:prstGeom>
          <a:noFill/>
        </p:spPr>
        <p:txBody>
          <a:bodyPr wrap="square" rtlCol="0">
            <a:spAutoFit/>
          </a:bodyPr>
          <a:lstStyle/>
          <a:p>
            <a:pPr marL="285750" indent="-285750">
              <a:buFont typeface="Wingdings" pitchFamily="2" charset="2"/>
              <a:buChar char="§"/>
            </a:pPr>
            <a:r>
              <a:rPr lang="en-US" dirty="0"/>
              <a:t>ILC remains the most mature option (TDR level) for a Higgs factory. However, efforts to launch the project in Japan haven’t yet been successful.</a:t>
            </a:r>
          </a:p>
          <a:p>
            <a:pPr marL="285750" indent="-285750">
              <a:buFont typeface="Wingdings" pitchFamily="2" charset="2"/>
              <a:buChar char="§"/>
            </a:pPr>
            <a:r>
              <a:rPr lang="en-US" dirty="0"/>
              <a:t>This Snowmass is a great opportunity for the HEP community to consider options for major complementary facilities that can be hosted in the United States.</a:t>
            </a:r>
          </a:p>
          <a:p>
            <a:pPr marL="285750" indent="-285750">
              <a:buFont typeface="Wingdings" pitchFamily="2" charset="2"/>
              <a:buChar char="§"/>
            </a:pPr>
            <a:r>
              <a:rPr lang="en-US" dirty="0"/>
              <a:t>One of the several options proposed in the White Paper is a linear collider based on high gradient SRF (in the range of 55 MV/m to 90 MV/m; standing wave or travelling wave structures).</a:t>
            </a:r>
          </a:p>
        </p:txBody>
      </p:sp>
      <p:sp>
        <p:nvSpPr>
          <p:cNvPr id="7" name="Date Placeholder 6">
            <a:extLst>
              <a:ext uri="{FF2B5EF4-FFF2-40B4-BE49-F238E27FC236}">
                <a16:creationId xmlns:a16="http://schemas.microsoft.com/office/drawing/2014/main" id="{8B56D923-F86E-786A-986A-DE225C9C3EF5}"/>
              </a:ext>
            </a:extLst>
          </p:cNvPr>
          <p:cNvSpPr>
            <a:spLocks noGrp="1"/>
          </p:cNvSpPr>
          <p:nvPr>
            <p:ph type="dt" sz="half" idx="10"/>
          </p:nvPr>
        </p:nvSpPr>
        <p:spPr/>
        <p:txBody>
          <a:bodyPr/>
          <a:lstStyle/>
          <a:p>
            <a:r>
              <a:rPr lang="en-US"/>
              <a:t>7/18/22</a:t>
            </a:r>
          </a:p>
        </p:txBody>
      </p:sp>
      <p:sp>
        <p:nvSpPr>
          <p:cNvPr id="8" name="Footer Placeholder 7">
            <a:extLst>
              <a:ext uri="{FF2B5EF4-FFF2-40B4-BE49-F238E27FC236}">
                <a16:creationId xmlns:a16="http://schemas.microsoft.com/office/drawing/2014/main" id="{9EF1CBFB-F66A-2132-6132-DD2F119BF701}"/>
              </a:ext>
            </a:extLst>
          </p:cNvPr>
          <p:cNvSpPr>
            <a:spLocks noGrp="1"/>
          </p:cNvSpPr>
          <p:nvPr>
            <p:ph type="ftr" sz="quarter" idx="11"/>
          </p:nvPr>
        </p:nvSpPr>
        <p:spPr/>
        <p:txBody>
          <a:bodyPr/>
          <a:lstStyle/>
          <a:p>
            <a:r>
              <a:rPr lang="en-US"/>
              <a:t>S. Belomestnykh | HELEN collider</a:t>
            </a:r>
          </a:p>
        </p:txBody>
      </p:sp>
      <p:sp>
        <p:nvSpPr>
          <p:cNvPr id="9" name="Slide Number Placeholder 8">
            <a:extLst>
              <a:ext uri="{FF2B5EF4-FFF2-40B4-BE49-F238E27FC236}">
                <a16:creationId xmlns:a16="http://schemas.microsoft.com/office/drawing/2014/main" id="{C2430AF0-0648-8E43-2CCE-77B48AA21C99}"/>
              </a:ext>
            </a:extLst>
          </p:cNvPr>
          <p:cNvSpPr>
            <a:spLocks noGrp="1"/>
          </p:cNvSpPr>
          <p:nvPr>
            <p:ph type="sldNum" sz="quarter" idx="12"/>
          </p:nvPr>
        </p:nvSpPr>
        <p:spPr/>
        <p:txBody>
          <a:bodyPr/>
          <a:lstStyle/>
          <a:p>
            <a:fld id="{CFE9B1BC-30BB-EA44-809D-EC3AE787A641}" type="slidenum">
              <a:rPr lang="en-US" smtClean="0"/>
              <a:t>2</a:t>
            </a:fld>
            <a:endParaRPr lang="en-US"/>
          </a:p>
        </p:txBody>
      </p:sp>
      <p:pic>
        <p:nvPicPr>
          <p:cNvPr id="10" name="Picture 9">
            <a:extLst>
              <a:ext uri="{FF2B5EF4-FFF2-40B4-BE49-F238E27FC236}">
                <a16:creationId xmlns:a16="http://schemas.microsoft.com/office/drawing/2014/main" id="{828DF111-160E-D616-B182-6FF8FD0BF4F2}"/>
              </a:ext>
            </a:extLst>
          </p:cNvPr>
          <p:cNvPicPr>
            <a:picLocks noChangeAspect="1"/>
          </p:cNvPicPr>
          <p:nvPr/>
        </p:nvPicPr>
        <p:blipFill>
          <a:blip r:embed="rId2"/>
          <a:stretch>
            <a:fillRect/>
          </a:stretch>
        </p:blipFill>
        <p:spPr>
          <a:xfrm>
            <a:off x="3405196" y="3810038"/>
            <a:ext cx="6539733" cy="1862191"/>
          </a:xfrm>
          <a:prstGeom prst="rect">
            <a:avLst/>
          </a:prstGeom>
          <a:ln>
            <a:solidFill>
              <a:srgbClr val="00B0F0"/>
            </a:solidFill>
          </a:ln>
        </p:spPr>
      </p:pic>
    </p:spTree>
    <p:extLst>
      <p:ext uri="{BB962C8B-B14F-4D97-AF65-F5344CB8AC3E}">
        <p14:creationId xmlns:p14="http://schemas.microsoft.com/office/powerpoint/2010/main" val="26781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823804" y="464695"/>
            <a:ext cx="8684301" cy="794479"/>
          </a:xfrm>
        </p:spPr>
        <p:txBody>
          <a:bodyPr>
            <a:normAutofit/>
          </a:bodyPr>
          <a:lstStyle/>
          <a:p>
            <a:r>
              <a:rPr lang="en-US" sz="3600" dirty="0"/>
              <a:t>Introduction</a:t>
            </a:r>
            <a:endParaRPr lang="en-US" sz="2800" dirty="0"/>
          </a:p>
        </p:txBody>
      </p:sp>
      <p:pic>
        <p:nvPicPr>
          <p:cNvPr id="4" name="Picture 3">
            <a:extLst>
              <a:ext uri="{FF2B5EF4-FFF2-40B4-BE49-F238E27FC236}">
                <a16:creationId xmlns:a16="http://schemas.microsoft.com/office/drawing/2014/main" id="{E4CC831B-800B-3FB7-0994-EB09FCFA2AC7}"/>
              </a:ext>
            </a:extLst>
          </p:cNvPr>
          <p:cNvPicPr>
            <a:picLocks noChangeAspect="1"/>
          </p:cNvPicPr>
          <p:nvPr/>
        </p:nvPicPr>
        <p:blipFill>
          <a:blip r:embed="rId2"/>
          <a:stretch>
            <a:fillRect/>
          </a:stretch>
        </p:blipFill>
        <p:spPr>
          <a:xfrm>
            <a:off x="2883181" y="4282467"/>
            <a:ext cx="6425637" cy="2073883"/>
          </a:xfrm>
          <a:prstGeom prst="rect">
            <a:avLst/>
          </a:prstGeom>
        </p:spPr>
      </p:pic>
      <p:sp>
        <p:nvSpPr>
          <p:cNvPr id="6" name="TextBox 5">
            <a:extLst>
              <a:ext uri="{FF2B5EF4-FFF2-40B4-BE49-F238E27FC236}">
                <a16:creationId xmlns:a16="http://schemas.microsoft.com/office/drawing/2014/main" id="{678F1E3B-3447-F63C-599D-6E827D129F5C}"/>
              </a:ext>
            </a:extLst>
          </p:cNvPr>
          <p:cNvSpPr txBox="1"/>
          <p:nvPr/>
        </p:nvSpPr>
        <p:spPr>
          <a:xfrm>
            <a:off x="1541124" y="1160985"/>
            <a:ext cx="10263883" cy="3139321"/>
          </a:xfrm>
          <a:prstGeom prst="rect">
            <a:avLst/>
          </a:prstGeom>
          <a:noFill/>
        </p:spPr>
        <p:txBody>
          <a:bodyPr wrap="square" rtlCol="0">
            <a:spAutoFit/>
          </a:bodyPr>
          <a:lstStyle/>
          <a:p>
            <a:pPr marL="285750" indent="-285750">
              <a:buFont typeface="Wingdings" pitchFamily="2" charset="2"/>
              <a:buChar char="§"/>
            </a:pPr>
            <a:r>
              <a:rPr lang="en-US" dirty="0"/>
              <a:t>There continues to be steady progress in developing the SRF technology with accelerating gradients demonstrated up to 50 MV/m while the ILC design requires 31.5 MV/m.</a:t>
            </a:r>
          </a:p>
          <a:p>
            <a:pPr marL="285750" indent="-285750">
              <a:buFont typeface="Wingdings" pitchFamily="2" charset="2"/>
              <a:buChar char="§"/>
            </a:pPr>
            <a:r>
              <a:rPr lang="en-US" dirty="0"/>
              <a:t>An aggressive R&amp;D program on </a:t>
            </a:r>
            <a:r>
              <a:rPr lang="en-US" b="1" dirty="0"/>
              <a:t>traveling wave SRF structures </a:t>
            </a:r>
            <a:r>
              <a:rPr lang="en-US" dirty="0"/>
              <a:t>and innovations in cavity surface treatments and processing, an accelerating gradient of about </a:t>
            </a:r>
            <a:r>
              <a:rPr lang="en-US" b="1" dirty="0"/>
              <a:t>70 MV/m</a:t>
            </a:r>
            <a:r>
              <a:rPr lang="en-US" dirty="0"/>
              <a:t> can possibly be reached within the next 2–3 years. </a:t>
            </a:r>
          </a:p>
          <a:p>
            <a:pPr marL="285750" indent="-285750">
              <a:buFont typeface="Wingdings" pitchFamily="2" charset="2"/>
              <a:buChar char="§"/>
            </a:pPr>
            <a:r>
              <a:rPr lang="en-US" dirty="0"/>
              <a:t>Further (longer term) research in developing new SRF materials, specifically Nb</a:t>
            </a:r>
            <a:r>
              <a:rPr lang="en-US" baseline="-25000" dirty="0"/>
              <a:t>3</a:t>
            </a:r>
            <a:r>
              <a:rPr lang="en-US" dirty="0"/>
              <a:t>Sn, could enable ultimate gradients of 90 MV/m and higher.</a:t>
            </a:r>
          </a:p>
          <a:p>
            <a:pPr marL="285750" indent="-285750">
              <a:buFont typeface="Wingdings" pitchFamily="2" charset="2"/>
              <a:buChar char="§"/>
            </a:pPr>
            <a:r>
              <a:rPr lang="en-US" dirty="0"/>
              <a:t>Anticipating these advances in the near future, we propose a </a:t>
            </a:r>
            <a:r>
              <a:rPr lang="en-US" b="1" dirty="0"/>
              <a:t>250 GeV </a:t>
            </a:r>
            <a:r>
              <a:rPr lang="en-US" b="1" i="1" dirty="0" err="1"/>
              <a:t>e</a:t>
            </a:r>
            <a:r>
              <a:rPr lang="en-US" b="1" i="1" baseline="30000" dirty="0" err="1"/>
              <a:t>+</a:t>
            </a:r>
            <a:r>
              <a:rPr lang="en-US" b="1" i="1" dirty="0" err="1"/>
              <a:t>e</a:t>
            </a:r>
            <a:r>
              <a:rPr lang="en-US" b="1" i="1" baseline="30000" dirty="0"/>
              <a:t>–</a:t>
            </a:r>
            <a:r>
              <a:rPr lang="en-US" b="1" dirty="0"/>
              <a:t> SRF linear collider (Higgs-Energy </a:t>
            </a:r>
            <a:r>
              <a:rPr lang="en-US" b="1" dirty="0" err="1"/>
              <a:t>LEptoN</a:t>
            </a:r>
            <a:r>
              <a:rPr lang="en-US" b="1" dirty="0"/>
              <a:t> collider, or HELEN collider)</a:t>
            </a:r>
            <a:r>
              <a:rPr lang="en-US" dirty="0"/>
              <a:t> that can be sited at Fermilab. With the use of existing infrastructure and facilities at Fermilab, and the factor of &gt;2 higher gradients, there could be significant cost reduction for the main linac relative to the ILC main linac cost.</a:t>
            </a:r>
          </a:p>
        </p:txBody>
      </p:sp>
      <p:sp>
        <p:nvSpPr>
          <p:cNvPr id="7" name="Date Placeholder 6">
            <a:extLst>
              <a:ext uri="{FF2B5EF4-FFF2-40B4-BE49-F238E27FC236}">
                <a16:creationId xmlns:a16="http://schemas.microsoft.com/office/drawing/2014/main" id="{8B56D923-F86E-786A-986A-DE225C9C3EF5}"/>
              </a:ext>
            </a:extLst>
          </p:cNvPr>
          <p:cNvSpPr>
            <a:spLocks noGrp="1"/>
          </p:cNvSpPr>
          <p:nvPr>
            <p:ph type="dt" sz="half" idx="10"/>
          </p:nvPr>
        </p:nvSpPr>
        <p:spPr/>
        <p:txBody>
          <a:bodyPr/>
          <a:lstStyle/>
          <a:p>
            <a:r>
              <a:rPr lang="en-US"/>
              <a:t>7/18/22</a:t>
            </a:r>
          </a:p>
        </p:txBody>
      </p:sp>
      <p:sp>
        <p:nvSpPr>
          <p:cNvPr id="8" name="Footer Placeholder 7">
            <a:extLst>
              <a:ext uri="{FF2B5EF4-FFF2-40B4-BE49-F238E27FC236}">
                <a16:creationId xmlns:a16="http://schemas.microsoft.com/office/drawing/2014/main" id="{9EF1CBFB-F66A-2132-6132-DD2F119BF701}"/>
              </a:ext>
            </a:extLst>
          </p:cNvPr>
          <p:cNvSpPr>
            <a:spLocks noGrp="1"/>
          </p:cNvSpPr>
          <p:nvPr>
            <p:ph type="ftr" sz="quarter" idx="11"/>
          </p:nvPr>
        </p:nvSpPr>
        <p:spPr/>
        <p:txBody>
          <a:bodyPr/>
          <a:lstStyle/>
          <a:p>
            <a:r>
              <a:rPr lang="en-US"/>
              <a:t>S. Belomestnykh | HELEN collider</a:t>
            </a:r>
          </a:p>
        </p:txBody>
      </p:sp>
      <p:sp>
        <p:nvSpPr>
          <p:cNvPr id="9" name="Slide Number Placeholder 8">
            <a:extLst>
              <a:ext uri="{FF2B5EF4-FFF2-40B4-BE49-F238E27FC236}">
                <a16:creationId xmlns:a16="http://schemas.microsoft.com/office/drawing/2014/main" id="{C2430AF0-0648-8E43-2CCE-77B48AA21C99}"/>
              </a:ext>
            </a:extLst>
          </p:cNvPr>
          <p:cNvSpPr>
            <a:spLocks noGrp="1"/>
          </p:cNvSpPr>
          <p:nvPr>
            <p:ph type="sldNum" sz="quarter" idx="12"/>
          </p:nvPr>
        </p:nvSpPr>
        <p:spPr/>
        <p:txBody>
          <a:bodyPr/>
          <a:lstStyle/>
          <a:p>
            <a:fld id="{CFE9B1BC-30BB-EA44-809D-EC3AE787A641}" type="slidenum">
              <a:rPr lang="en-US" smtClean="0"/>
              <a:t>3</a:t>
            </a:fld>
            <a:endParaRPr lang="en-US"/>
          </a:p>
        </p:txBody>
      </p:sp>
    </p:spTree>
    <p:extLst>
      <p:ext uri="{BB962C8B-B14F-4D97-AF65-F5344CB8AC3E}">
        <p14:creationId xmlns:p14="http://schemas.microsoft.com/office/powerpoint/2010/main" val="363434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823804" y="464695"/>
            <a:ext cx="8684301" cy="794479"/>
          </a:xfrm>
        </p:spPr>
        <p:txBody>
          <a:bodyPr>
            <a:normAutofit/>
          </a:bodyPr>
          <a:lstStyle/>
          <a:p>
            <a:r>
              <a:rPr lang="en-US" sz="3600" dirty="0"/>
              <a:t>Baseline Design/Layout and Parameters</a:t>
            </a:r>
          </a:p>
        </p:txBody>
      </p:sp>
      <p:pic>
        <p:nvPicPr>
          <p:cNvPr id="5" name="Picture 4">
            <a:extLst>
              <a:ext uri="{FF2B5EF4-FFF2-40B4-BE49-F238E27FC236}">
                <a16:creationId xmlns:a16="http://schemas.microsoft.com/office/drawing/2014/main" id="{63175259-ADAC-253C-B2A3-B5751C288014}"/>
              </a:ext>
            </a:extLst>
          </p:cNvPr>
          <p:cNvPicPr>
            <a:picLocks noChangeAspect="1"/>
          </p:cNvPicPr>
          <p:nvPr/>
        </p:nvPicPr>
        <p:blipFill>
          <a:blip r:embed="rId2"/>
          <a:stretch>
            <a:fillRect/>
          </a:stretch>
        </p:blipFill>
        <p:spPr>
          <a:xfrm rot="5400000">
            <a:off x="6127111" y="313663"/>
            <a:ext cx="4966978" cy="6858000"/>
          </a:xfrm>
          <a:prstGeom prst="rect">
            <a:avLst/>
          </a:prstGeom>
        </p:spPr>
      </p:pic>
      <p:sp>
        <p:nvSpPr>
          <p:cNvPr id="2" name="Date Placeholder 1">
            <a:extLst>
              <a:ext uri="{FF2B5EF4-FFF2-40B4-BE49-F238E27FC236}">
                <a16:creationId xmlns:a16="http://schemas.microsoft.com/office/drawing/2014/main" id="{1766942F-1F92-DF9E-5395-2467078AE2C2}"/>
              </a:ext>
            </a:extLst>
          </p:cNvPr>
          <p:cNvSpPr>
            <a:spLocks noGrp="1"/>
          </p:cNvSpPr>
          <p:nvPr>
            <p:ph type="dt" sz="half" idx="10"/>
          </p:nvPr>
        </p:nvSpPr>
        <p:spPr/>
        <p:txBody>
          <a:bodyPr/>
          <a:lstStyle/>
          <a:p>
            <a:r>
              <a:rPr lang="en-US" dirty="0"/>
              <a:t>7/18/22</a:t>
            </a:r>
          </a:p>
        </p:txBody>
      </p:sp>
      <p:sp>
        <p:nvSpPr>
          <p:cNvPr id="6" name="Footer Placeholder 5">
            <a:extLst>
              <a:ext uri="{FF2B5EF4-FFF2-40B4-BE49-F238E27FC236}">
                <a16:creationId xmlns:a16="http://schemas.microsoft.com/office/drawing/2014/main" id="{F4FCF67D-66D4-E980-F060-886FFA453671}"/>
              </a:ext>
            </a:extLst>
          </p:cNvPr>
          <p:cNvSpPr>
            <a:spLocks noGrp="1"/>
          </p:cNvSpPr>
          <p:nvPr>
            <p:ph type="ftr" sz="quarter" idx="11"/>
          </p:nvPr>
        </p:nvSpPr>
        <p:spPr/>
        <p:txBody>
          <a:bodyPr/>
          <a:lstStyle/>
          <a:p>
            <a:r>
              <a:rPr lang="en-US"/>
              <a:t>S. Belomestnykh | HELEN collider</a:t>
            </a:r>
          </a:p>
        </p:txBody>
      </p:sp>
      <p:sp>
        <p:nvSpPr>
          <p:cNvPr id="7" name="Slide Number Placeholder 6">
            <a:extLst>
              <a:ext uri="{FF2B5EF4-FFF2-40B4-BE49-F238E27FC236}">
                <a16:creationId xmlns:a16="http://schemas.microsoft.com/office/drawing/2014/main" id="{B8A37056-46E5-582F-B298-5153B64258AE}"/>
              </a:ext>
            </a:extLst>
          </p:cNvPr>
          <p:cNvSpPr>
            <a:spLocks noGrp="1"/>
          </p:cNvSpPr>
          <p:nvPr>
            <p:ph type="sldNum" sz="quarter" idx="12"/>
          </p:nvPr>
        </p:nvSpPr>
        <p:spPr/>
        <p:txBody>
          <a:bodyPr/>
          <a:lstStyle/>
          <a:p>
            <a:fld id="{CFE9B1BC-30BB-EA44-809D-EC3AE787A641}" type="slidenum">
              <a:rPr lang="en-US" smtClean="0"/>
              <a:t>4</a:t>
            </a:fld>
            <a:endParaRPr lang="en-US"/>
          </a:p>
        </p:txBody>
      </p:sp>
      <p:sp>
        <p:nvSpPr>
          <p:cNvPr id="8" name="TextBox 7">
            <a:extLst>
              <a:ext uri="{FF2B5EF4-FFF2-40B4-BE49-F238E27FC236}">
                <a16:creationId xmlns:a16="http://schemas.microsoft.com/office/drawing/2014/main" id="{75753AF3-7190-8CAC-E469-EDC6249C79FE}"/>
              </a:ext>
            </a:extLst>
          </p:cNvPr>
          <p:cNvSpPr txBox="1"/>
          <p:nvPr/>
        </p:nvSpPr>
        <p:spPr>
          <a:xfrm>
            <a:off x="440933" y="3960746"/>
            <a:ext cx="4551452" cy="1831271"/>
          </a:xfrm>
          <a:prstGeom prst="rect">
            <a:avLst/>
          </a:prstGeom>
          <a:noFill/>
        </p:spPr>
        <p:txBody>
          <a:bodyPr wrap="square" rtlCol="0">
            <a:spAutoFit/>
          </a:bodyPr>
          <a:lstStyle/>
          <a:p>
            <a:pPr marL="285750" indent="-285750">
              <a:spcAft>
                <a:spcPts val="600"/>
              </a:spcAft>
              <a:buFont typeface="Wingdings" pitchFamily="2" charset="2"/>
              <a:buChar char="§"/>
            </a:pPr>
            <a:r>
              <a:rPr lang="en-US" dirty="0"/>
              <a:t>While we consider 3 different advanced SRF technologies, a </a:t>
            </a:r>
            <a:r>
              <a:rPr lang="en-US" b="1" dirty="0"/>
              <a:t>traveling wave (TW) SRF operating at 70 MV/m is selected as the baseline option</a:t>
            </a:r>
            <a:r>
              <a:rPr lang="en-US" dirty="0"/>
              <a:t>.</a:t>
            </a:r>
          </a:p>
          <a:p>
            <a:pPr marL="285750" indent="-285750">
              <a:spcAft>
                <a:spcPts val="600"/>
              </a:spcAft>
              <a:buFont typeface="Wingdings" pitchFamily="2" charset="2"/>
              <a:buChar char="§"/>
            </a:pPr>
            <a:r>
              <a:rPr lang="en-US" dirty="0"/>
              <a:t>Most of the HELEN parameters (except for SRF) are identical to those of the ILC.</a:t>
            </a:r>
          </a:p>
        </p:txBody>
      </p:sp>
      <p:pic>
        <p:nvPicPr>
          <p:cNvPr id="9" name="Picture 8">
            <a:extLst>
              <a:ext uri="{FF2B5EF4-FFF2-40B4-BE49-F238E27FC236}">
                <a16:creationId xmlns:a16="http://schemas.microsoft.com/office/drawing/2014/main" id="{25FD12AE-E6FE-E1D9-3556-D4A11CEBDDAD}"/>
              </a:ext>
            </a:extLst>
          </p:cNvPr>
          <p:cNvPicPr>
            <a:picLocks noChangeAspect="1"/>
          </p:cNvPicPr>
          <p:nvPr/>
        </p:nvPicPr>
        <p:blipFill>
          <a:blip r:embed="rId3"/>
          <a:stretch>
            <a:fillRect/>
          </a:stretch>
        </p:blipFill>
        <p:spPr>
          <a:xfrm>
            <a:off x="542819" y="1389372"/>
            <a:ext cx="4347681" cy="2296228"/>
          </a:xfrm>
          <a:prstGeom prst="rect">
            <a:avLst/>
          </a:prstGeom>
          <a:ln>
            <a:solidFill>
              <a:srgbClr val="00B0F0"/>
            </a:solidFill>
          </a:ln>
        </p:spPr>
      </p:pic>
      <p:sp>
        <p:nvSpPr>
          <p:cNvPr id="10" name="Rounded Rectangle 9">
            <a:extLst>
              <a:ext uri="{FF2B5EF4-FFF2-40B4-BE49-F238E27FC236}">
                <a16:creationId xmlns:a16="http://schemas.microsoft.com/office/drawing/2014/main" id="{66B58F18-BD32-4496-176E-A6B75A060C6A}"/>
              </a:ext>
            </a:extLst>
          </p:cNvPr>
          <p:cNvSpPr/>
          <p:nvPr/>
        </p:nvSpPr>
        <p:spPr>
          <a:xfrm>
            <a:off x="7542088" y="5167900"/>
            <a:ext cx="1119883" cy="105301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32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718873" y="274220"/>
            <a:ext cx="9144000" cy="865032"/>
          </a:xfrm>
        </p:spPr>
        <p:txBody>
          <a:bodyPr>
            <a:normAutofit/>
          </a:bodyPr>
          <a:lstStyle/>
          <a:p>
            <a:r>
              <a:rPr lang="en-US" sz="3600" dirty="0"/>
              <a:t>Key Technology: SRF</a:t>
            </a:r>
          </a:p>
        </p:txBody>
      </p:sp>
      <p:sp>
        <p:nvSpPr>
          <p:cNvPr id="2" name="Date Placeholder 1">
            <a:extLst>
              <a:ext uri="{FF2B5EF4-FFF2-40B4-BE49-F238E27FC236}">
                <a16:creationId xmlns:a16="http://schemas.microsoft.com/office/drawing/2014/main" id="{0A1884BD-6020-BAA3-1239-2101DCD473A1}"/>
              </a:ext>
            </a:extLst>
          </p:cNvPr>
          <p:cNvSpPr>
            <a:spLocks noGrp="1"/>
          </p:cNvSpPr>
          <p:nvPr>
            <p:ph type="dt" sz="half" idx="10"/>
          </p:nvPr>
        </p:nvSpPr>
        <p:spPr/>
        <p:txBody>
          <a:bodyPr/>
          <a:lstStyle/>
          <a:p>
            <a:r>
              <a:rPr lang="en-US"/>
              <a:t>7/18/22</a:t>
            </a:r>
          </a:p>
        </p:txBody>
      </p:sp>
      <p:sp>
        <p:nvSpPr>
          <p:cNvPr id="4" name="Footer Placeholder 3">
            <a:extLst>
              <a:ext uri="{FF2B5EF4-FFF2-40B4-BE49-F238E27FC236}">
                <a16:creationId xmlns:a16="http://schemas.microsoft.com/office/drawing/2014/main" id="{A1483A67-A78E-66DE-A6A6-813551E98187}"/>
              </a:ext>
            </a:extLst>
          </p:cNvPr>
          <p:cNvSpPr>
            <a:spLocks noGrp="1"/>
          </p:cNvSpPr>
          <p:nvPr>
            <p:ph type="ftr" sz="quarter" idx="11"/>
          </p:nvPr>
        </p:nvSpPr>
        <p:spPr/>
        <p:txBody>
          <a:bodyPr/>
          <a:lstStyle/>
          <a:p>
            <a:r>
              <a:rPr lang="en-US" dirty="0"/>
              <a:t>S. Belomestnykh | HELEN collider</a:t>
            </a:r>
          </a:p>
        </p:txBody>
      </p:sp>
      <p:sp>
        <p:nvSpPr>
          <p:cNvPr id="5" name="Slide Number Placeholder 4">
            <a:extLst>
              <a:ext uri="{FF2B5EF4-FFF2-40B4-BE49-F238E27FC236}">
                <a16:creationId xmlns:a16="http://schemas.microsoft.com/office/drawing/2014/main" id="{303260F8-2B77-22BC-5F5D-3ECA7FC393F5}"/>
              </a:ext>
            </a:extLst>
          </p:cNvPr>
          <p:cNvSpPr>
            <a:spLocks noGrp="1"/>
          </p:cNvSpPr>
          <p:nvPr>
            <p:ph type="sldNum" sz="quarter" idx="12"/>
          </p:nvPr>
        </p:nvSpPr>
        <p:spPr/>
        <p:txBody>
          <a:bodyPr/>
          <a:lstStyle/>
          <a:p>
            <a:fld id="{CFE9B1BC-30BB-EA44-809D-EC3AE787A641}" type="slidenum">
              <a:rPr lang="en-US" smtClean="0"/>
              <a:t>5</a:t>
            </a:fld>
            <a:endParaRPr lang="en-US" dirty="0"/>
          </a:p>
        </p:txBody>
      </p:sp>
      <p:grpSp>
        <p:nvGrpSpPr>
          <p:cNvPr id="8" name="Group 7">
            <a:extLst>
              <a:ext uri="{FF2B5EF4-FFF2-40B4-BE49-F238E27FC236}">
                <a16:creationId xmlns:a16="http://schemas.microsoft.com/office/drawing/2014/main" id="{0D78D46C-0E6D-A9BE-C97B-AD8E070D43D8}"/>
              </a:ext>
            </a:extLst>
          </p:cNvPr>
          <p:cNvGrpSpPr/>
          <p:nvPr/>
        </p:nvGrpSpPr>
        <p:grpSpPr>
          <a:xfrm>
            <a:off x="6328883" y="928773"/>
            <a:ext cx="5482975" cy="2574374"/>
            <a:chOff x="6585734" y="1118704"/>
            <a:chExt cx="5482975" cy="2574374"/>
          </a:xfrm>
        </p:grpSpPr>
        <p:pic>
          <p:nvPicPr>
            <p:cNvPr id="6" name="Picture 5">
              <a:extLst>
                <a:ext uri="{FF2B5EF4-FFF2-40B4-BE49-F238E27FC236}">
                  <a16:creationId xmlns:a16="http://schemas.microsoft.com/office/drawing/2014/main" id="{3D33480B-4BCD-9C46-A886-CAE91FC82045}"/>
                </a:ext>
              </a:extLst>
            </p:cNvPr>
            <p:cNvPicPr>
              <a:picLocks noChangeAspect="1"/>
            </p:cNvPicPr>
            <p:nvPr/>
          </p:nvPicPr>
          <p:blipFill>
            <a:blip r:embed="rId2"/>
            <a:stretch>
              <a:fillRect/>
            </a:stretch>
          </p:blipFill>
          <p:spPr>
            <a:xfrm>
              <a:off x="6585734" y="1139252"/>
              <a:ext cx="5482975" cy="2553826"/>
            </a:xfrm>
            <a:prstGeom prst="rect">
              <a:avLst/>
            </a:prstGeom>
          </p:spPr>
        </p:pic>
        <p:sp>
          <p:nvSpPr>
            <p:cNvPr id="7" name="Rounded Rectangle 6">
              <a:extLst>
                <a:ext uri="{FF2B5EF4-FFF2-40B4-BE49-F238E27FC236}">
                  <a16:creationId xmlns:a16="http://schemas.microsoft.com/office/drawing/2014/main" id="{1F97834B-F5BC-1D64-1EC7-C7E047DA6B1E}"/>
                </a:ext>
              </a:extLst>
            </p:cNvPr>
            <p:cNvSpPr/>
            <p:nvPr/>
          </p:nvSpPr>
          <p:spPr>
            <a:xfrm>
              <a:off x="10109771" y="1118704"/>
              <a:ext cx="1119883" cy="25538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9544747-566D-5376-7BF7-91271CFF4522}"/>
                  </a:ext>
                </a:extLst>
              </p:cNvPr>
              <p:cNvSpPr txBox="1"/>
              <p:nvPr/>
            </p:nvSpPr>
            <p:spPr>
              <a:xfrm>
                <a:off x="441790" y="1390075"/>
                <a:ext cx="5654210" cy="4339650"/>
              </a:xfrm>
              <a:prstGeom prst="rect">
                <a:avLst/>
              </a:prstGeom>
              <a:noFill/>
            </p:spPr>
            <p:txBody>
              <a:bodyPr wrap="square" rtlCol="0">
                <a:spAutoFit/>
              </a:bodyPr>
              <a:lstStyle/>
              <a:p>
                <a:pPr marL="285750" indent="-285750">
                  <a:spcAft>
                    <a:spcPts val="1200"/>
                  </a:spcAft>
                  <a:buFont typeface="Wingdings" pitchFamily="2" charset="2"/>
                  <a:buChar char="§"/>
                </a:pPr>
                <a:r>
                  <a:rPr lang="en-US" sz="1600" i="1" u="sng" dirty="0"/>
                  <a:t>Option 1</a:t>
                </a:r>
                <a:r>
                  <a:rPr lang="en-US" sz="1600" i="1" dirty="0"/>
                  <a:t>:</a:t>
                </a:r>
                <a:r>
                  <a:rPr lang="en-US" sz="1600" dirty="0"/>
                  <a:t> </a:t>
                </a:r>
                <a:r>
                  <a:rPr lang="en-US" sz="1600" b="1" dirty="0"/>
                  <a:t>Advanced geometry standing wave (SW) structure operating at 55 MV/m.</a:t>
                </a:r>
                <a:r>
                  <a:rPr lang="en-US" sz="1600" dirty="0"/>
                  <a:t> Combing and advanced cavity shape and new treatment recipes should allow reaching accelerating gradients of </a:t>
                </a:r>
                <a14:m>
                  <m:oMath xmlns:m="http://schemas.openxmlformats.org/officeDocument/2006/math">
                    <m:r>
                      <a:rPr lang="en-US" sz="1600" i="1" dirty="0" smtClean="0">
                        <a:latin typeface="Cambria Math" panose="02040503050406030204" pitchFamily="18" charset="0"/>
                      </a:rPr>
                      <m:t>~</m:t>
                    </m:r>
                  </m:oMath>
                </a14:m>
                <a:r>
                  <a:rPr lang="en-US" sz="1600" dirty="0"/>
                  <a:t>60 MV/m. This version is essentially the ILC with different SRF cavities operating at higher gradient. Assuming the LSF accelerating structure operating at 55 MV/m, the HELEN collider would be 9.4 km long.</a:t>
                </a:r>
              </a:p>
              <a:p>
                <a:pPr marL="285750" indent="-285750">
                  <a:spcAft>
                    <a:spcPts val="1200"/>
                  </a:spcAft>
                  <a:buFont typeface="Wingdings" pitchFamily="2" charset="2"/>
                  <a:buChar char="§"/>
                </a:pPr>
                <a:r>
                  <a:rPr lang="en-US" sz="1600" i="1" u="sng" dirty="0"/>
                  <a:t>Option 2 (baseline)</a:t>
                </a:r>
                <a:r>
                  <a:rPr lang="en-US" sz="1600" i="1" dirty="0"/>
                  <a:t>: </a:t>
                </a:r>
                <a:r>
                  <a:rPr lang="en-US" sz="1600" b="1" dirty="0"/>
                  <a:t>TW structure operating at 70 MV/m. The traveling wave option assumes an accelerating gradient of 70 MV/m.</a:t>
                </a:r>
                <a:r>
                  <a:rPr lang="en-US" sz="1600" dirty="0"/>
                  <a:t> With accelerating structures about 2 times longer than the ILC (TESLA) cavities, the fill factor increases to 80.4% and the collider will be 7.5 km long.</a:t>
                </a:r>
              </a:p>
              <a:p>
                <a:pPr marL="285750" indent="-285750">
                  <a:spcAft>
                    <a:spcPts val="1200"/>
                  </a:spcAft>
                  <a:buFont typeface="Wingdings" pitchFamily="2" charset="2"/>
                  <a:buChar char="§"/>
                </a:pPr>
                <a:r>
                  <a:rPr lang="en-US" sz="1600" i="1" u="sng" dirty="0"/>
                  <a:t>Option 3:</a:t>
                </a:r>
                <a:r>
                  <a:rPr lang="en-US" sz="1600" dirty="0"/>
                  <a:t> </a:t>
                </a:r>
                <a:r>
                  <a:rPr lang="en-US" sz="1600" b="1" dirty="0"/>
                  <a:t>Nb</a:t>
                </a:r>
                <a:r>
                  <a:rPr lang="en-US" sz="1600" b="1" baseline="-25000" dirty="0"/>
                  <a:t>3</a:t>
                </a:r>
                <a:r>
                  <a:rPr lang="en-US" sz="1600" b="1" dirty="0"/>
                  <a:t>Sn structure operating at 90 MV/m</a:t>
                </a:r>
                <a:r>
                  <a:rPr lang="en-US" sz="1600" dirty="0"/>
                  <a:t>. For this option, we assume the LSF-shape cavities operating at 90 MV/m at </a:t>
                </a:r>
                <a14:m>
                  <m:oMath xmlns:m="http://schemas.openxmlformats.org/officeDocument/2006/math">
                    <m:r>
                      <a:rPr lang="en-US" sz="1600" i="1" dirty="0">
                        <a:latin typeface="Cambria Math" panose="02040503050406030204" pitchFamily="18" charset="0"/>
                      </a:rPr>
                      <m:t>~</m:t>
                    </m:r>
                  </m:oMath>
                </a14:m>
                <a:r>
                  <a:rPr lang="en-US" sz="1600" dirty="0"/>
                  <a:t>4.5 K. This shortens the collider length to 6.9 km.</a:t>
                </a:r>
              </a:p>
            </p:txBody>
          </p:sp>
        </mc:Choice>
        <mc:Fallback>
          <p:sp>
            <p:nvSpPr>
              <p:cNvPr id="9" name="TextBox 8">
                <a:extLst>
                  <a:ext uri="{FF2B5EF4-FFF2-40B4-BE49-F238E27FC236}">
                    <a16:creationId xmlns:a16="http://schemas.microsoft.com/office/drawing/2014/main" id="{69544747-566D-5376-7BF7-91271CFF4522}"/>
                  </a:ext>
                </a:extLst>
              </p:cNvPr>
              <p:cNvSpPr txBox="1">
                <a:spLocks noRot="1" noChangeAspect="1" noMove="1" noResize="1" noEditPoints="1" noAdjustHandles="1" noChangeArrowheads="1" noChangeShapeType="1" noTextEdit="1"/>
              </p:cNvSpPr>
              <p:nvPr/>
            </p:nvSpPr>
            <p:spPr>
              <a:xfrm>
                <a:off x="441790" y="1390075"/>
                <a:ext cx="5654210" cy="4339650"/>
              </a:xfrm>
              <a:prstGeom prst="rect">
                <a:avLst/>
              </a:prstGeom>
              <a:blipFill>
                <a:blip r:embed="rId3"/>
                <a:stretch>
                  <a:fillRect l="-447" t="-292" b="-583"/>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7E9EF8C8-FBE4-B418-1E59-6E9C62965A5F}"/>
              </a:ext>
            </a:extLst>
          </p:cNvPr>
          <p:cNvPicPr>
            <a:picLocks noChangeAspect="1"/>
          </p:cNvPicPr>
          <p:nvPr/>
        </p:nvPicPr>
        <p:blipFill>
          <a:blip r:embed="rId4"/>
          <a:stretch>
            <a:fillRect/>
          </a:stretch>
        </p:blipFill>
        <p:spPr>
          <a:xfrm>
            <a:off x="8557343" y="3590338"/>
            <a:ext cx="3490818" cy="2295632"/>
          </a:xfrm>
          <a:prstGeom prst="rect">
            <a:avLst/>
          </a:prstGeom>
        </p:spPr>
      </p:pic>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DCB8383F-A5BB-74FB-C5A0-1DBC2A4D1092}"/>
                  </a:ext>
                </a:extLst>
              </p:cNvPr>
              <p:cNvSpPr/>
              <p:nvPr/>
            </p:nvSpPr>
            <p:spPr>
              <a:xfrm>
                <a:off x="8527549" y="5885970"/>
                <a:ext cx="3660339" cy="430887"/>
              </a:xfrm>
              <a:prstGeom prst="rect">
                <a:avLst/>
              </a:prstGeom>
            </p:spPr>
            <p:txBody>
              <a:bodyPr wrap="square">
                <a:spAutoFit/>
              </a:bodyPr>
              <a:lstStyle/>
              <a:p>
                <a:pPr algn="ctr"/>
                <a:r>
                  <a:rPr lang="en-US" sz="1100" dirty="0"/>
                  <a:t>The TW structure with a 105</a:t>
                </a:r>
                <a14:m>
                  <m:oMath xmlns:m="http://schemas.openxmlformats.org/officeDocument/2006/math">
                    <m:r>
                      <a:rPr lang="en-US" sz="1100" i="1" smtClean="0">
                        <a:latin typeface="Cambria Math" panose="02040503050406030204" pitchFamily="18" charset="0"/>
                        <a:ea typeface="Cambria Math" panose="02040503050406030204" pitchFamily="18" charset="0"/>
                      </a:rPr>
                      <m:t>°</m:t>
                    </m:r>
                  </m:oMath>
                </a14:m>
                <a:r>
                  <a:rPr lang="en-US" sz="1100" dirty="0"/>
                  <a:t> phase advance per cell compared to the one-meter standing-wave TESLA structure</a:t>
                </a:r>
              </a:p>
            </p:txBody>
          </p:sp>
        </mc:Choice>
        <mc:Fallback>
          <p:sp>
            <p:nvSpPr>
              <p:cNvPr id="12" name="Rectangle 11">
                <a:extLst>
                  <a:ext uri="{FF2B5EF4-FFF2-40B4-BE49-F238E27FC236}">
                    <a16:creationId xmlns:a16="http://schemas.microsoft.com/office/drawing/2014/main" id="{DCB8383F-A5BB-74FB-C5A0-1DBC2A4D1092}"/>
                  </a:ext>
                </a:extLst>
              </p:cNvPr>
              <p:cNvSpPr>
                <a:spLocks noRot="1" noChangeAspect="1" noMove="1" noResize="1" noEditPoints="1" noAdjustHandles="1" noChangeArrowheads="1" noChangeShapeType="1" noTextEdit="1"/>
              </p:cNvSpPr>
              <p:nvPr/>
            </p:nvSpPr>
            <p:spPr>
              <a:xfrm>
                <a:off x="8527549" y="5885970"/>
                <a:ext cx="3660339" cy="430887"/>
              </a:xfrm>
              <a:prstGeom prst="rect">
                <a:avLst/>
              </a:prstGeom>
              <a:blipFill>
                <a:blip r:embed="rId5"/>
                <a:stretch>
                  <a:fillRect b="-8571"/>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8CD6F201-D478-F714-1759-92E72E622911}"/>
              </a:ext>
            </a:extLst>
          </p:cNvPr>
          <p:cNvSpPr/>
          <p:nvPr/>
        </p:nvSpPr>
        <p:spPr>
          <a:xfrm>
            <a:off x="5340673" y="5970608"/>
            <a:ext cx="3660339" cy="261610"/>
          </a:xfrm>
          <a:prstGeom prst="rect">
            <a:avLst/>
          </a:prstGeom>
        </p:spPr>
        <p:txBody>
          <a:bodyPr wrap="square">
            <a:spAutoFit/>
          </a:bodyPr>
          <a:lstStyle/>
          <a:p>
            <a:pPr algn="ctr"/>
            <a:r>
              <a:rPr lang="en-US" sz="1100" dirty="0"/>
              <a:t>Comparison of SW SRF cavity shapes </a:t>
            </a:r>
          </a:p>
        </p:txBody>
      </p:sp>
      <p:grpSp>
        <p:nvGrpSpPr>
          <p:cNvPr id="17" name="Group 16">
            <a:extLst>
              <a:ext uri="{FF2B5EF4-FFF2-40B4-BE49-F238E27FC236}">
                <a16:creationId xmlns:a16="http://schemas.microsoft.com/office/drawing/2014/main" id="{D52CD2CA-A3AA-E30F-2DB3-F82C88DD1C4B}"/>
              </a:ext>
            </a:extLst>
          </p:cNvPr>
          <p:cNvGrpSpPr/>
          <p:nvPr/>
        </p:nvGrpSpPr>
        <p:grpSpPr>
          <a:xfrm>
            <a:off x="6545992" y="3666840"/>
            <a:ext cx="1725397" cy="2221291"/>
            <a:chOff x="6617910" y="3697662"/>
            <a:chExt cx="1725397" cy="2221291"/>
          </a:xfrm>
        </p:grpSpPr>
        <p:pic>
          <p:nvPicPr>
            <p:cNvPr id="13" name="Picture 12">
              <a:extLst>
                <a:ext uri="{FF2B5EF4-FFF2-40B4-BE49-F238E27FC236}">
                  <a16:creationId xmlns:a16="http://schemas.microsoft.com/office/drawing/2014/main" id="{501F2D81-7813-31A1-F4A3-6F15E6CE8244}"/>
                </a:ext>
              </a:extLst>
            </p:cNvPr>
            <p:cNvPicPr>
              <a:picLocks noChangeAspect="1"/>
            </p:cNvPicPr>
            <p:nvPr/>
          </p:nvPicPr>
          <p:blipFill>
            <a:blip r:embed="rId6"/>
            <a:stretch>
              <a:fillRect/>
            </a:stretch>
          </p:blipFill>
          <p:spPr>
            <a:xfrm>
              <a:off x="6617910" y="3697662"/>
              <a:ext cx="638867" cy="2221291"/>
            </a:xfrm>
            <a:prstGeom prst="rect">
              <a:avLst/>
            </a:prstGeom>
          </p:spPr>
        </p:pic>
        <p:sp>
          <p:nvSpPr>
            <p:cNvPr id="15" name="Rectangle 14">
              <a:extLst>
                <a:ext uri="{FF2B5EF4-FFF2-40B4-BE49-F238E27FC236}">
                  <a16:creationId xmlns:a16="http://schemas.microsoft.com/office/drawing/2014/main" id="{ED132D48-9889-EC4A-8025-E007C4F28A14}"/>
                </a:ext>
              </a:extLst>
            </p:cNvPr>
            <p:cNvSpPr/>
            <p:nvPr/>
          </p:nvSpPr>
          <p:spPr>
            <a:xfrm>
              <a:off x="7225955" y="4047443"/>
              <a:ext cx="1102103" cy="261610"/>
            </a:xfrm>
            <a:prstGeom prst="rect">
              <a:avLst/>
            </a:prstGeom>
          </p:spPr>
          <p:txBody>
            <a:bodyPr wrap="square">
              <a:spAutoFit/>
            </a:bodyPr>
            <a:lstStyle/>
            <a:p>
              <a:pPr algn="ctr"/>
              <a:r>
                <a:rPr lang="en-US" sz="1100" dirty="0"/>
                <a:t>LL geometry</a:t>
              </a:r>
            </a:p>
          </p:txBody>
        </p:sp>
        <p:sp>
          <p:nvSpPr>
            <p:cNvPr id="16" name="Rectangle 15">
              <a:extLst>
                <a:ext uri="{FF2B5EF4-FFF2-40B4-BE49-F238E27FC236}">
                  <a16:creationId xmlns:a16="http://schemas.microsoft.com/office/drawing/2014/main" id="{9C64646D-4237-0B78-BC3E-8ED917E81FE3}"/>
                </a:ext>
              </a:extLst>
            </p:cNvPr>
            <p:cNvSpPr/>
            <p:nvPr/>
          </p:nvSpPr>
          <p:spPr>
            <a:xfrm>
              <a:off x="7241204" y="5156897"/>
              <a:ext cx="1102103" cy="261610"/>
            </a:xfrm>
            <a:prstGeom prst="rect">
              <a:avLst/>
            </a:prstGeom>
          </p:spPr>
          <p:txBody>
            <a:bodyPr wrap="square">
              <a:spAutoFit/>
            </a:bodyPr>
            <a:lstStyle/>
            <a:p>
              <a:pPr algn="ctr"/>
              <a:r>
                <a:rPr lang="en-US" sz="1100" dirty="0"/>
                <a:t>TESLA cell</a:t>
              </a:r>
            </a:p>
          </p:txBody>
        </p:sp>
      </p:grpSp>
      <p:sp>
        <p:nvSpPr>
          <p:cNvPr id="18" name="Rounded Rectangle 17">
            <a:extLst>
              <a:ext uri="{FF2B5EF4-FFF2-40B4-BE49-F238E27FC236}">
                <a16:creationId xmlns:a16="http://schemas.microsoft.com/office/drawing/2014/main" id="{E8A47C06-EF32-4C85-A37E-5748E09F83BB}"/>
              </a:ext>
            </a:extLst>
          </p:cNvPr>
          <p:cNvSpPr/>
          <p:nvPr/>
        </p:nvSpPr>
        <p:spPr>
          <a:xfrm>
            <a:off x="9001012" y="1175073"/>
            <a:ext cx="2608786" cy="153692"/>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3CBFF33E-0010-F37A-5E9C-12FA9620B69F}"/>
              </a:ext>
            </a:extLst>
          </p:cNvPr>
          <p:cNvSpPr/>
          <p:nvPr/>
        </p:nvSpPr>
        <p:spPr>
          <a:xfrm>
            <a:off x="8999302" y="1830904"/>
            <a:ext cx="2608786" cy="789006"/>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8C2F2BA0-3ADB-A45F-4A0C-72CDA7E0FCA4}"/>
              </a:ext>
            </a:extLst>
          </p:cNvPr>
          <p:cNvSpPr/>
          <p:nvPr/>
        </p:nvSpPr>
        <p:spPr>
          <a:xfrm>
            <a:off x="8998359" y="2939908"/>
            <a:ext cx="2608786" cy="182141"/>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37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2483371" y="334181"/>
            <a:ext cx="6958580" cy="816525"/>
          </a:xfrm>
        </p:spPr>
        <p:txBody>
          <a:bodyPr>
            <a:normAutofit/>
          </a:bodyPr>
          <a:lstStyle/>
          <a:p>
            <a:r>
              <a:rPr lang="en-US" sz="3600" dirty="0"/>
              <a:t>Accelerator design and challenges</a:t>
            </a:r>
          </a:p>
        </p:txBody>
      </p:sp>
      <p:sp>
        <p:nvSpPr>
          <p:cNvPr id="2" name="Date Placeholder 1">
            <a:extLst>
              <a:ext uri="{FF2B5EF4-FFF2-40B4-BE49-F238E27FC236}">
                <a16:creationId xmlns:a16="http://schemas.microsoft.com/office/drawing/2014/main" id="{46DE4103-2C7A-1CD1-BACF-7E488A6693D1}"/>
              </a:ext>
            </a:extLst>
          </p:cNvPr>
          <p:cNvSpPr>
            <a:spLocks noGrp="1"/>
          </p:cNvSpPr>
          <p:nvPr>
            <p:ph type="dt" sz="half" idx="10"/>
          </p:nvPr>
        </p:nvSpPr>
        <p:spPr/>
        <p:txBody>
          <a:bodyPr/>
          <a:lstStyle/>
          <a:p>
            <a:r>
              <a:rPr lang="en-US"/>
              <a:t>7/18/22</a:t>
            </a:r>
          </a:p>
        </p:txBody>
      </p:sp>
      <p:sp>
        <p:nvSpPr>
          <p:cNvPr id="4" name="Footer Placeholder 3">
            <a:extLst>
              <a:ext uri="{FF2B5EF4-FFF2-40B4-BE49-F238E27FC236}">
                <a16:creationId xmlns:a16="http://schemas.microsoft.com/office/drawing/2014/main" id="{5689A9C4-45B4-858F-CEA8-782143A5BEB7}"/>
              </a:ext>
            </a:extLst>
          </p:cNvPr>
          <p:cNvSpPr>
            <a:spLocks noGrp="1"/>
          </p:cNvSpPr>
          <p:nvPr>
            <p:ph type="ftr" sz="quarter" idx="11"/>
          </p:nvPr>
        </p:nvSpPr>
        <p:spPr/>
        <p:txBody>
          <a:bodyPr/>
          <a:lstStyle/>
          <a:p>
            <a:r>
              <a:rPr lang="en-US"/>
              <a:t>S. Belomestnykh | HELEN collider</a:t>
            </a:r>
          </a:p>
        </p:txBody>
      </p:sp>
      <p:sp>
        <p:nvSpPr>
          <p:cNvPr id="5" name="Slide Number Placeholder 4">
            <a:extLst>
              <a:ext uri="{FF2B5EF4-FFF2-40B4-BE49-F238E27FC236}">
                <a16:creationId xmlns:a16="http://schemas.microsoft.com/office/drawing/2014/main" id="{56DBB623-FB62-4945-9B1C-6ED79ED4D9DC}"/>
              </a:ext>
            </a:extLst>
          </p:cNvPr>
          <p:cNvSpPr>
            <a:spLocks noGrp="1"/>
          </p:cNvSpPr>
          <p:nvPr>
            <p:ph type="sldNum" sz="quarter" idx="12"/>
          </p:nvPr>
        </p:nvSpPr>
        <p:spPr/>
        <p:txBody>
          <a:bodyPr/>
          <a:lstStyle/>
          <a:p>
            <a:fld id="{CFE9B1BC-30BB-EA44-809D-EC3AE787A641}" type="slidenum">
              <a:rPr lang="en-US" smtClean="0"/>
              <a:t>6</a:t>
            </a:fld>
            <a:endParaRPr lang="en-US"/>
          </a:p>
        </p:txBody>
      </p:sp>
      <p:sp>
        <p:nvSpPr>
          <p:cNvPr id="6" name="Rectangle 5">
            <a:extLst>
              <a:ext uri="{FF2B5EF4-FFF2-40B4-BE49-F238E27FC236}">
                <a16:creationId xmlns:a16="http://schemas.microsoft.com/office/drawing/2014/main" id="{47206339-388A-0978-357D-717519D3F75D}"/>
              </a:ext>
            </a:extLst>
          </p:cNvPr>
          <p:cNvSpPr/>
          <p:nvPr/>
        </p:nvSpPr>
        <p:spPr>
          <a:xfrm>
            <a:off x="589049" y="1290679"/>
            <a:ext cx="5886067" cy="4985980"/>
          </a:xfrm>
          <a:prstGeom prst="rect">
            <a:avLst/>
          </a:prstGeom>
        </p:spPr>
        <p:txBody>
          <a:bodyPr wrap="square">
            <a:spAutoFit/>
          </a:bodyPr>
          <a:lstStyle/>
          <a:p>
            <a:pPr>
              <a:spcAft>
                <a:spcPts val="1200"/>
              </a:spcAft>
            </a:pPr>
            <a:r>
              <a:rPr lang="en-US" dirty="0"/>
              <a:t>The </a:t>
            </a:r>
            <a:r>
              <a:rPr lang="en-US" b="1" dirty="0"/>
              <a:t>TW option was selected as the baseline </a:t>
            </a:r>
            <a:r>
              <a:rPr lang="en-US" dirty="0"/>
              <a:t>for the following reasons:</a:t>
            </a:r>
          </a:p>
          <a:p>
            <a:pPr marL="285750" indent="-285750">
              <a:spcAft>
                <a:spcPts val="1200"/>
              </a:spcAft>
              <a:buFont typeface="Wingdings" pitchFamily="2" charset="2"/>
              <a:buChar char="§"/>
            </a:pPr>
            <a:r>
              <a:rPr lang="en-US" dirty="0"/>
              <a:t>It is </a:t>
            </a:r>
            <a:r>
              <a:rPr lang="en-US" b="1" dirty="0"/>
              <a:t>the most efficient </a:t>
            </a:r>
            <a:r>
              <a:rPr lang="en-US" dirty="0"/>
              <a:t>in terms of AC power consumption and is on par with the ILC site power demand.</a:t>
            </a:r>
          </a:p>
          <a:p>
            <a:pPr marL="285750" indent="-285750">
              <a:spcAft>
                <a:spcPts val="1200"/>
              </a:spcAft>
              <a:buFont typeface="Wingdings" pitchFamily="2" charset="2"/>
              <a:buChar char="§"/>
            </a:pPr>
            <a:r>
              <a:rPr lang="en-US" dirty="0"/>
              <a:t>It offers </a:t>
            </a:r>
            <a:r>
              <a:rPr lang="en-US" b="1" dirty="0"/>
              <a:t>the best cost saving</a:t>
            </a:r>
            <a:r>
              <a:rPr lang="en-US" dirty="0"/>
              <a:t>. Our preliminary estimate indicates that the cost savings (relative to the ILC main linac cost) are 13% for Option 1, 26% for Option 2, and 18% for Option 3.</a:t>
            </a:r>
          </a:p>
          <a:p>
            <a:pPr marL="285750" indent="-285750">
              <a:spcAft>
                <a:spcPts val="1200"/>
              </a:spcAft>
              <a:buFont typeface="Wingdings" pitchFamily="2" charset="2"/>
              <a:buChar char="§"/>
            </a:pPr>
            <a:r>
              <a:rPr lang="en-US" dirty="0"/>
              <a:t>The traveling wave technology </a:t>
            </a:r>
            <a:r>
              <a:rPr lang="en-US" b="1" dirty="0"/>
              <a:t>can be demonstrated on a relatively short time scale</a:t>
            </a:r>
            <a:r>
              <a:rPr lang="en-US" dirty="0"/>
              <a:t>. With an aggressive R&amp;D program and innovations in cavity surface treatments and processing, the required accelerating gradient can possibly be reached within the next 2–3 years. After that, another 2–3 years would be needed to build and test a demonstration cryomodule, possibly with beam at the Fermilab’s FAST facility.</a:t>
            </a:r>
          </a:p>
        </p:txBody>
      </p:sp>
      <p:grpSp>
        <p:nvGrpSpPr>
          <p:cNvPr id="13" name="Group 12">
            <a:extLst>
              <a:ext uri="{FF2B5EF4-FFF2-40B4-BE49-F238E27FC236}">
                <a16:creationId xmlns:a16="http://schemas.microsoft.com/office/drawing/2014/main" id="{67BE3FB6-B606-491B-A1E9-B2661034F38A}"/>
              </a:ext>
            </a:extLst>
          </p:cNvPr>
          <p:cNvGrpSpPr/>
          <p:nvPr/>
        </p:nvGrpSpPr>
        <p:grpSpPr>
          <a:xfrm>
            <a:off x="6544639" y="2051227"/>
            <a:ext cx="5482975" cy="2574374"/>
            <a:chOff x="6328883" y="928773"/>
            <a:chExt cx="5482975" cy="2574374"/>
          </a:xfrm>
        </p:grpSpPr>
        <p:grpSp>
          <p:nvGrpSpPr>
            <p:cNvPr id="7" name="Group 6">
              <a:extLst>
                <a:ext uri="{FF2B5EF4-FFF2-40B4-BE49-F238E27FC236}">
                  <a16:creationId xmlns:a16="http://schemas.microsoft.com/office/drawing/2014/main" id="{52E44E4E-D2DA-D2C8-8B34-19BE6EA74427}"/>
                </a:ext>
              </a:extLst>
            </p:cNvPr>
            <p:cNvGrpSpPr/>
            <p:nvPr/>
          </p:nvGrpSpPr>
          <p:grpSpPr>
            <a:xfrm>
              <a:off x="6328883" y="928773"/>
              <a:ext cx="5482975" cy="2574374"/>
              <a:chOff x="6585734" y="1118704"/>
              <a:chExt cx="5482975" cy="2574374"/>
            </a:xfrm>
          </p:grpSpPr>
          <p:pic>
            <p:nvPicPr>
              <p:cNvPr id="8" name="Picture 7">
                <a:extLst>
                  <a:ext uri="{FF2B5EF4-FFF2-40B4-BE49-F238E27FC236}">
                    <a16:creationId xmlns:a16="http://schemas.microsoft.com/office/drawing/2014/main" id="{FE6C022B-B7E5-FAEA-A6F6-21E742FC97B4}"/>
                  </a:ext>
                </a:extLst>
              </p:cNvPr>
              <p:cNvPicPr>
                <a:picLocks noChangeAspect="1"/>
              </p:cNvPicPr>
              <p:nvPr/>
            </p:nvPicPr>
            <p:blipFill>
              <a:blip r:embed="rId2"/>
              <a:stretch>
                <a:fillRect/>
              </a:stretch>
            </p:blipFill>
            <p:spPr>
              <a:xfrm>
                <a:off x="6585734" y="1139252"/>
                <a:ext cx="5482975" cy="2553826"/>
              </a:xfrm>
              <a:prstGeom prst="rect">
                <a:avLst/>
              </a:prstGeom>
            </p:spPr>
          </p:pic>
          <p:sp>
            <p:nvSpPr>
              <p:cNvPr id="9" name="Rounded Rectangle 8">
                <a:extLst>
                  <a:ext uri="{FF2B5EF4-FFF2-40B4-BE49-F238E27FC236}">
                    <a16:creationId xmlns:a16="http://schemas.microsoft.com/office/drawing/2014/main" id="{5109671D-826C-912F-FA7C-5669AA036439}"/>
                  </a:ext>
                </a:extLst>
              </p:cNvPr>
              <p:cNvSpPr/>
              <p:nvPr/>
            </p:nvSpPr>
            <p:spPr>
              <a:xfrm>
                <a:off x="10109771" y="1118704"/>
                <a:ext cx="1119883" cy="25538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a:extLst>
                <a:ext uri="{FF2B5EF4-FFF2-40B4-BE49-F238E27FC236}">
                  <a16:creationId xmlns:a16="http://schemas.microsoft.com/office/drawing/2014/main" id="{5E36FA40-2F69-7B44-71F2-41F010EBCCC9}"/>
                </a:ext>
              </a:extLst>
            </p:cNvPr>
            <p:cNvSpPr/>
            <p:nvPr/>
          </p:nvSpPr>
          <p:spPr>
            <a:xfrm>
              <a:off x="8998359" y="3122049"/>
              <a:ext cx="2608786" cy="30932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4895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2018677" y="394142"/>
            <a:ext cx="6519006" cy="874327"/>
          </a:xfrm>
        </p:spPr>
        <p:txBody>
          <a:bodyPr>
            <a:normAutofit/>
          </a:bodyPr>
          <a:lstStyle/>
          <a:p>
            <a:r>
              <a:rPr lang="en-US" sz="3600" dirty="0"/>
              <a:t>Potential siting at Fermilab</a:t>
            </a:r>
          </a:p>
        </p:txBody>
      </p:sp>
      <p:sp>
        <p:nvSpPr>
          <p:cNvPr id="2" name="Date Placeholder 1">
            <a:extLst>
              <a:ext uri="{FF2B5EF4-FFF2-40B4-BE49-F238E27FC236}">
                <a16:creationId xmlns:a16="http://schemas.microsoft.com/office/drawing/2014/main" id="{E5D8A5EC-7DAC-ED2B-4BFA-A29A17B1B40F}"/>
              </a:ext>
            </a:extLst>
          </p:cNvPr>
          <p:cNvSpPr>
            <a:spLocks noGrp="1"/>
          </p:cNvSpPr>
          <p:nvPr>
            <p:ph type="dt" sz="half" idx="10"/>
          </p:nvPr>
        </p:nvSpPr>
        <p:spPr/>
        <p:txBody>
          <a:bodyPr/>
          <a:lstStyle/>
          <a:p>
            <a:r>
              <a:rPr lang="en-US"/>
              <a:t>7/18/22</a:t>
            </a:r>
          </a:p>
        </p:txBody>
      </p:sp>
      <p:sp>
        <p:nvSpPr>
          <p:cNvPr id="4" name="Footer Placeholder 3">
            <a:extLst>
              <a:ext uri="{FF2B5EF4-FFF2-40B4-BE49-F238E27FC236}">
                <a16:creationId xmlns:a16="http://schemas.microsoft.com/office/drawing/2014/main" id="{590E77C2-95FA-1F85-0F0F-20A1843AFCD8}"/>
              </a:ext>
            </a:extLst>
          </p:cNvPr>
          <p:cNvSpPr>
            <a:spLocks noGrp="1"/>
          </p:cNvSpPr>
          <p:nvPr>
            <p:ph type="ftr" sz="quarter" idx="11"/>
          </p:nvPr>
        </p:nvSpPr>
        <p:spPr/>
        <p:txBody>
          <a:bodyPr/>
          <a:lstStyle/>
          <a:p>
            <a:r>
              <a:rPr lang="en-US"/>
              <a:t>S. Belomestnykh | HELEN collider</a:t>
            </a:r>
          </a:p>
        </p:txBody>
      </p:sp>
      <p:sp>
        <p:nvSpPr>
          <p:cNvPr id="5" name="Slide Number Placeholder 4">
            <a:extLst>
              <a:ext uri="{FF2B5EF4-FFF2-40B4-BE49-F238E27FC236}">
                <a16:creationId xmlns:a16="http://schemas.microsoft.com/office/drawing/2014/main" id="{159A5BFA-0AC7-F0AB-777C-41995FEC9EEC}"/>
              </a:ext>
            </a:extLst>
          </p:cNvPr>
          <p:cNvSpPr>
            <a:spLocks noGrp="1"/>
          </p:cNvSpPr>
          <p:nvPr>
            <p:ph type="sldNum" sz="quarter" idx="12"/>
          </p:nvPr>
        </p:nvSpPr>
        <p:spPr/>
        <p:txBody>
          <a:bodyPr/>
          <a:lstStyle/>
          <a:p>
            <a:fld id="{CFE9B1BC-30BB-EA44-809D-EC3AE787A641}" type="slidenum">
              <a:rPr lang="en-US" smtClean="0"/>
              <a:t>7</a:t>
            </a:fld>
            <a:endParaRPr lang="en-US"/>
          </a:p>
        </p:txBody>
      </p:sp>
      <p:sp>
        <p:nvSpPr>
          <p:cNvPr id="8" name="TextBox 7">
            <a:extLst>
              <a:ext uri="{FF2B5EF4-FFF2-40B4-BE49-F238E27FC236}">
                <a16:creationId xmlns:a16="http://schemas.microsoft.com/office/drawing/2014/main" id="{2D6743BA-CCCF-27BE-497A-0D975D959AAA}"/>
              </a:ext>
            </a:extLst>
          </p:cNvPr>
          <p:cNvSpPr txBox="1"/>
          <p:nvPr/>
        </p:nvSpPr>
        <p:spPr>
          <a:xfrm>
            <a:off x="410966" y="1592498"/>
            <a:ext cx="7274103" cy="1354217"/>
          </a:xfrm>
          <a:prstGeom prst="rect">
            <a:avLst/>
          </a:prstGeom>
          <a:noFill/>
        </p:spPr>
        <p:txBody>
          <a:bodyPr wrap="square" rtlCol="0">
            <a:spAutoFit/>
          </a:bodyPr>
          <a:lstStyle/>
          <a:p>
            <a:pPr marL="285750" indent="-285750">
              <a:spcAft>
                <a:spcPts val="1200"/>
              </a:spcAft>
              <a:buFont typeface="Wingdings" pitchFamily="2" charset="2"/>
              <a:buChar char="§"/>
            </a:pPr>
            <a:r>
              <a:rPr lang="en-US" dirty="0"/>
              <a:t>A 12-km footprint with N–S orientation, extending outside Fermilab boundary but with the Interaction Region (IR) remaining on site, was identified as a possibility. </a:t>
            </a:r>
          </a:p>
          <a:p>
            <a:pPr marL="285750" indent="-285750">
              <a:spcAft>
                <a:spcPts val="1200"/>
              </a:spcAft>
              <a:buFont typeface="Wingdings" pitchFamily="2" charset="2"/>
              <a:buChar char="§"/>
            </a:pPr>
            <a:r>
              <a:rPr lang="en-US" dirty="0"/>
              <a:t>Figure show HELEN collider on Fermilab site for the baseline option.</a:t>
            </a:r>
          </a:p>
        </p:txBody>
      </p:sp>
      <p:pic>
        <p:nvPicPr>
          <p:cNvPr id="9" name="Picture 8">
            <a:extLst>
              <a:ext uri="{FF2B5EF4-FFF2-40B4-BE49-F238E27FC236}">
                <a16:creationId xmlns:a16="http://schemas.microsoft.com/office/drawing/2014/main" id="{4F918061-46CD-3052-2BB9-D28788550264}"/>
              </a:ext>
            </a:extLst>
          </p:cNvPr>
          <p:cNvPicPr>
            <a:picLocks noChangeAspect="1"/>
          </p:cNvPicPr>
          <p:nvPr/>
        </p:nvPicPr>
        <p:blipFill>
          <a:blip r:embed="rId2"/>
          <a:stretch>
            <a:fillRect/>
          </a:stretch>
        </p:blipFill>
        <p:spPr>
          <a:xfrm>
            <a:off x="8537682" y="479246"/>
            <a:ext cx="3479800" cy="5918200"/>
          </a:xfrm>
          <a:prstGeom prst="rect">
            <a:avLst/>
          </a:prstGeom>
        </p:spPr>
      </p:pic>
      <p:pic>
        <p:nvPicPr>
          <p:cNvPr id="10" name="Picture 9">
            <a:extLst>
              <a:ext uri="{FF2B5EF4-FFF2-40B4-BE49-F238E27FC236}">
                <a16:creationId xmlns:a16="http://schemas.microsoft.com/office/drawing/2014/main" id="{C9BABCF6-79C9-E22E-BB26-4AEB99F82044}"/>
              </a:ext>
            </a:extLst>
          </p:cNvPr>
          <p:cNvPicPr>
            <a:picLocks noChangeAspect="1"/>
          </p:cNvPicPr>
          <p:nvPr/>
        </p:nvPicPr>
        <p:blipFill>
          <a:blip r:embed="rId3"/>
          <a:stretch>
            <a:fillRect/>
          </a:stretch>
        </p:blipFill>
        <p:spPr>
          <a:xfrm>
            <a:off x="441500" y="3640612"/>
            <a:ext cx="7660727" cy="2472510"/>
          </a:xfrm>
          <a:prstGeom prst="rect">
            <a:avLst/>
          </a:prstGeom>
        </p:spPr>
      </p:pic>
    </p:spTree>
    <p:extLst>
      <p:ext uri="{BB962C8B-B14F-4D97-AF65-F5344CB8AC3E}">
        <p14:creationId xmlns:p14="http://schemas.microsoft.com/office/powerpoint/2010/main" val="127728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314137" y="244240"/>
            <a:ext cx="7223405" cy="1182802"/>
          </a:xfrm>
        </p:spPr>
        <p:txBody>
          <a:bodyPr>
            <a:normAutofit/>
          </a:bodyPr>
          <a:lstStyle/>
          <a:p>
            <a:r>
              <a:rPr lang="en-US" sz="3600" dirty="0"/>
              <a:t>Proposals for upgrades and extensions</a:t>
            </a:r>
            <a:endParaRPr lang="en-US" dirty="0"/>
          </a:p>
        </p:txBody>
      </p:sp>
      <p:sp>
        <p:nvSpPr>
          <p:cNvPr id="2" name="Date Placeholder 1">
            <a:extLst>
              <a:ext uri="{FF2B5EF4-FFF2-40B4-BE49-F238E27FC236}">
                <a16:creationId xmlns:a16="http://schemas.microsoft.com/office/drawing/2014/main" id="{E95756D6-AE0D-E3CF-659E-1F9CC5CC7902}"/>
              </a:ext>
            </a:extLst>
          </p:cNvPr>
          <p:cNvSpPr>
            <a:spLocks noGrp="1"/>
          </p:cNvSpPr>
          <p:nvPr>
            <p:ph type="dt" sz="half" idx="10"/>
          </p:nvPr>
        </p:nvSpPr>
        <p:spPr/>
        <p:txBody>
          <a:bodyPr/>
          <a:lstStyle/>
          <a:p>
            <a:r>
              <a:rPr lang="en-US"/>
              <a:t>7/18/22</a:t>
            </a:r>
          </a:p>
        </p:txBody>
      </p:sp>
      <p:sp>
        <p:nvSpPr>
          <p:cNvPr id="4" name="Footer Placeholder 3">
            <a:extLst>
              <a:ext uri="{FF2B5EF4-FFF2-40B4-BE49-F238E27FC236}">
                <a16:creationId xmlns:a16="http://schemas.microsoft.com/office/drawing/2014/main" id="{5C9EF643-289A-343F-8535-74918B79FE2C}"/>
              </a:ext>
            </a:extLst>
          </p:cNvPr>
          <p:cNvSpPr>
            <a:spLocks noGrp="1"/>
          </p:cNvSpPr>
          <p:nvPr>
            <p:ph type="ftr" sz="quarter" idx="11"/>
          </p:nvPr>
        </p:nvSpPr>
        <p:spPr/>
        <p:txBody>
          <a:bodyPr/>
          <a:lstStyle/>
          <a:p>
            <a:r>
              <a:rPr lang="en-US"/>
              <a:t>S. Belomestnykh | HELEN collider</a:t>
            </a:r>
          </a:p>
        </p:txBody>
      </p:sp>
      <p:sp>
        <p:nvSpPr>
          <p:cNvPr id="5" name="Slide Number Placeholder 4">
            <a:extLst>
              <a:ext uri="{FF2B5EF4-FFF2-40B4-BE49-F238E27FC236}">
                <a16:creationId xmlns:a16="http://schemas.microsoft.com/office/drawing/2014/main" id="{B863BC31-C62A-D77A-41D2-7302482AB360}"/>
              </a:ext>
            </a:extLst>
          </p:cNvPr>
          <p:cNvSpPr>
            <a:spLocks noGrp="1"/>
          </p:cNvSpPr>
          <p:nvPr>
            <p:ph type="sldNum" sz="quarter" idx="12"/>
          </p:nvPr>
        </p:nvSpPr>
        <p:spPr/>
        <p:txBody>
          <a:bodyPr/>
          <a:lstStyle/>
          <a:p>
            <a:fld id="{CFE9B1BC-30BB-EA44-809D-EC3AE787A641}" type="slidenum">
              <a:rPr lang="en-US" smtClean="0"/>
              <a:t>8</a:t>
            </a:fld>
            <a:endParaRPr lang="en-US"/>
          </a:p>
        </p:txBody>
      </p:sp>
      <p:pic>
        <p:nvPicPr>
          <p:cNvPr id="7" name="Picture 6">
            <a:extLst>
              <a:ext uri="{FF2B5EF4-FFF2-40B4-BE49-F238E27FC236}">
                <a16:creationId xmlns:a16="http://schemas.microsoft.com/office/drawing/2014/main" id="{7DF677C2-187E-4700-C863-914F08FBB030}"/>
              </a:ext>
            </a:extLst>
          </p:cNvPr>
          <p:cNvPicPr>
            <a:picLocks noChangeAspect="1"/>
          </p:cNvPicPr>
          <p:nvPr/>
        </p:nvPicPr>
        <p:blipFill>
          <a:blip r:embed="rId2"/>
          <a:stretch>
            <a:fillRect/>
          </a:stretch>
        </p:blipFill>
        <p:spPr>
          <a:xfrm>
            <a:off x="8537542" y="469900"/>
            <a:ext cx="3479800" cy="5918200"/>
          </a:xfrm>
          <a:prstGeom prst="rect">
            <a:avLst/>
          </a:prstGeom>
        </p:spPr>
      </p:pic>
      <p:sp>
        <p:nvSpPr>
          <p:cNvPr id="8" name="Rectangle 7">
            <a:extLst>
              <a:ext uri="{FF2B5EF4-FFF2-40B4-BE49-F238E27FC236}">
                <a16:creationId xmlns:a16="http://schemas.microsoft.com/office/drawing/2014/main" id="{8604E7F9-D45E-7040-EF0B-34CF69F60F9D}"/>
              </a:ext>
            </a:extLst>
          </p:cNvPr>
          <p:cNvSpPr/>
          <p:nvPr/>
        </p:nvSpPr>
        <p:spPr>
          <a:xfrm>
            <a:off x="174658" y="1519958"/>
            <a:ext cx="8420527" cy="2693045"/>
          </a:xfrm>
          <a:prstGeom prst="rect">
            <a:avLst/>
          </a:prstGeom>
        </p:spPr>
        <p:txBody>
          <a:bodyPr wrap="square">
            <a:spAutoFit/>
          </a:bodyPr>
          <a:lstStyle/>
          <a:p>
            <a:pPr marL="285750" indent="-285750">
              <a:spcAft>
                <a:spcPts val="600"/>
              </a:spcAft>
              <a:buFont typeface="Wingdings" pitchFamily="2" charset="2"/>
              <a:buChar char="§"/>
            </a:pPr>
            <a:r>
              <a:rPr lang="en-US" dirty="0"/>
              <a:t>As HELEN is similar to ILC in many respects, all proposed ILC luminosity upgrade scenarios are applicable. </a:t>
            </a:r>
          </a:p>
          <a:p>
            <a:pPr marL="285750" indent="-285750">
              <a:spcAft>
                <a:spcPts val="600"/>
              </a:spcAft>
              <a:buFont typeface="Wingdings" pitchFamily="2" charset="2"/>
              <a:buChar char="§"/>
            </a:pPr>
            <a:r>
              <a:rPr lang="en-US" dirty="0"/>
              <a:t>Considering the 12 km siting at Fermilab, the following energy upgrades are possible:</a:t>
            </a:r>
          </a:p>
          <a:p>
            <a:pPr marL="742950" lvl="1" indent="-285750">
              <a:spcAft>
                <a:spcPts val="600"/>
              </a:spcAft>
              <a:buFont typeface="Courier New" panose="02070309020205020404" pitchFamily="49" charset="0"/>
              <a:buChar char="o"/>
            </a:pPr>
            <a:r>
              <a:rPr lang="en-US" dirty="0"/>
              <a:t>350 GeV with Option 1</a:t>
            </a:r>
          </a:p>
          <a:p>
            <a:pPr marL="742950" lvl="1" indent="-285750">
              <a:spcAft>
                <a:spcPts val="600"/>
              </a:spcAft>
              <a:buFont typeface="Courier New" panose="02070309020205020404" pitchFamily="49" charset="0"/>
              <a:buChar char="o"/>
            </a:pPr>
            <a:r>
              <a:rPr lang="en-US" dirty="0"/>
              <a:t>500 GeV with Option 2</a:t>
            </a:r>
          </a:p>
          <a:p>
            <a:pPr marL="742950" lvl="1" indent="-285750">
              <a:spcAft>
                <a:spcPts val="600"/>
              </a:spcAft>
              <a:buFont typeface="Courier New" panose="02070309020205020404" pitchFamily="49" charset="0"/>
              <a:buChar char="o"/>
            </a:pPr>
            <a:r>
              <a:rPr lang="en-US" dirty="0"/>
              <a:t>500 GeV with Option 3 (10.8 km)</a:t>
            </a:r>
          </a:p>
          <a:p>
            <a:pPr marL="285750" indent="-285750">
              <a:spcAft>
                <a:spcPts val="600"/>
              </a:spcAft>
              <a:buFont typeface="Wingdings" pitchFamily="2" charset="2"/>
              <a:buChar char="§"/>
            </a:pPr>
            <a:r>
              <a:rPr lang="en-US" dirty="0"/>
              <a:t>To make an energy upgrade to 1 TeV feasible, an alternative site shall be considered, see examples of options previously considered for ILC in the White Paper</a:t>
            </a:r>
          </a:p>
        </p:txBody>
      </p:sp>
      <p:pic>
        <p:nvPicPr>
          <p:cNvPr id="9" name="Picture 8">
            <a:extLst>
              <a:ext uri="{FF2B5EF4-FFF2-40B4-BE49-F238E27FC236}">
                <a16:creationId xmlns:a16="http://schemas.microsoft.com/office/drawing/2014/main" id="{FB29F5E7-213F-8AEB-B17B-B08DD5EDE2B3}"/>
              </a:ext>
            </a:extLst>
          </p:cNvPr>
          <p:cNvPicPr>
            <a:picLocks noChangeAspect="1"/>
          </p:cNvPicPr>
          <p:nvPr/>
        </p:nvPicPr>
        <p:blipFill>
          <a:blip r:embed="rId3"/>
          <a:stretch>
            <a:fillRect/>
          </a:stretch>
        </p:blipFill>
        <p:spPr>
          <a:xfrm>
            <a:off x="1658591" y="4305919"/>
            <a:ext cx="5395018" cy="1536233"/>
          </a:xfrm>
          <a:prstGeom prst="rect">
            <a:avLst/>
          </a:prstGeom>
          <a:ln>
            <a:solidFill>
              <a:srgbClr val="00B0F0"/>
            </a:solidFill>
          </a:ln>
        </p:spPr>
      </p:pic>
    </p:spTree>
    <p:extLst>
      <p:ext uri="{BB962C8B-B14F-4D97-AF65-F5344CB8AC3E}">
        <p14:creationId xmlns:p14="http://schemas.microsoft.com/office/powerpoint/2010/main" val="417184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F57B89-90CD-2049-B607-A741A2BD787B}"/>
              </a:ext>
            </a:extLst>
          </p:cNvPr>
          <p:cNvSpPr>
            <a:spLocks noGrp="1"/>
          </p:cNvSpPr>
          <p:nvPr>
            <p:ph type="subTitle" idx="1"/>
          </p:nvPr>
        </p:nvSpPr>
        <p:spPr>
          <a:xfrm>
            <a:off x="1948721" y="441789"/>
            <a:ext cx="8754255" cy="787404"/>
          </a:xfrm>
        </p:spPr>
        <p:txBody>
          <a:bodyPr>
            <a:normAutofit/>
          </a:bodyPr>
          <a:lstStyle/>
          <a:p>
            <a:r>
              <a:rPr lang="en-US" sz="3600" dirty="0"/>
              <a:t>State of Proposal and R&amp;D needs (5-10 years)</a:t>
            </a:r>
          </a:p>
        </p:txBody>
      </p:sp>
      <p:sp>
        <p:nvSpPr>
          <p:cNvPr id="2" name="Date Placeholder 1">
            <a:extLst>
              <a:ext uri="{FF2B5EF4-FFF2-40B4-BE49-F238E27FC236}">
                <a16:creationId xmlns:a16="http://schemas.microsoft.com/office/drawing/2014/main" id="{28CE9482-30F1-3CED-CE73-C89B957594AC}"/>
              </a:ext>
            </a:extLst>
          </p:cNvPr>
          <p:cNvSpPr>
            <a:spLocks noGrp="1"/>
          </p:cNvSpPr>
          <p:nvPr>
            <p:ph type="dt" sz="half" idx="10"/>
          </p:nvPr>
        </p:nvSpPr>
        <p:spPr/>
        <p:txBody>
          <a:bodyPr/>
          <a:lstStyle/>
          <a:p>
            <a:r>
              <a:rPr lang="en-US"/>
              <a:t>7/18/22</a:t>
            </a:r>
          </a:p>
        </p:txBody>
      </p:sp>
      <p:sp>
        <p:nvSpPr>
          <p:cNvPr id="4" name="Footer Placeholder 3">
            <a:extLst>
              <a:ext uri="{FF2B5EF4-FFF2-40B4-BE49-F238E27FC236}">
                <a16:creationId xmlns:a16="http://schemas.microsoft.com/office/drawing/2014/main" id="{C470020C-E482-7524-F1BA-A14B035A240B}"/>
              </a:ext>
            </a:extLst>
          </p:cNvPr>
          <p:cNvSpPr>
            <a:spLocks noGrp="1"/>
          </p:cNvSpPr>
          <p:nvPr>
            <p:ph type="ftr" sz="quarter" idx="11"/>
          </p:nvPr>
        </p:nvSpPr>
        <p:spPr/>
        <p:txBody>
          <a:bodyPr/>
          <a:lstStyle/>
          <a:p>
            <a:r>
              <a:rPr lang="en-US"/>
              <a:t>S. Belomestnykh | HELEN collider</a:t>
            </a:r>
          </a:p>
        </p:txBody>
      </p:sp>
      <p:sp>
        <p:nvSpPr>
          <p:cNvPr id="5" name="Slide Number Placeholder 4">
            <a:extLst>
              <a:ext uri="{FF2B5EF4-FFF2-40B4-BE49-F238E27FC236}">
                <a16:creationId xmlns:a16="http://schemas.microsoft.com/office/drawing/2014/main" id="{FAE6E525-79D8-13F6-3AB0-1D8F5A35138A}"/>
              </a:ext>
            </a:extLst>
          </p:cNvPr>
          <p:cNvSpPr>
            <a:spLocks noGrp="1"/>
          </p:cNvSpPr>
          <p:nvPr>
            <p:ph type="sldNum" sz="quarter" idx="12"/>
          </p:nvPr>
        </p:nvSpPr>
        <p:spPr/>
        <p:txBody>
          <a:bodyPr/>
          <a:lstStyle/>
          <a:p>
            <a:fld id="{CFE9B1BC-30BB-EA44-809D-EC3AE787A641}" type="slidenum">
              <a:rPr lang="en-US" smtClean="0"/>
              <a:t>9</a:t>
            </a:fld>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5D5A46B3-9FB0-BE02-1510-C6C0A8348AA2}"/>
                  </a:ext>
                </a:extLst>
              </p:cNvPr>
              <p:cNvSpPr/>
              <p:nvPr/>
            </p:nvSpPr>
            <p:spPr>
              <a:xfrm>
                <a:off x="616449" y="1506592"/>
                <a:ext cx="11230511" cy="4185761"/>
              </a:xfrm>
              <a:prstGeom prst="rect">
                <a:avLst/>
              </a:prstGeom>
            </p:spPr>
            <p:txBody>
              <a:bodyPr wrap="square">
                <a:spAutoFit/>
              </a:bodyPr>
              <a:lstStyle/>
              <a:p>
                <a:pPr>
                  <a:spcAft>
                    <a:spcPts val="600"/>
                  </a:spcAft>
                </a:pPr>
                <a:r>
                  <a:rPr lang="en-US" dirty="0"/>
                  <a:t>The major objectives of the accelerator R&amp;D program should be on </a:t>
                </a:r>
                <a:r>
                  <a:rPr lang="en-US" b="1" dirty="0"/>
                  <a:t>advancing the TW SRF technology </a:t>
                </a:r>
                <a:r>
                  <a:rPr lang="en-US" dirty="0"/>
                  <a:t>toward demonstrating its feasibility and culminate in producing a Technical Design Report:</a:t>
                </a:r>
              </a:p>
              <a:p>
                <a:pPr marL="285750" indent="-285750">
                  <a:spcAft>
                    <a:spcPts val="600"/>
                  </a:spcAft>
                  <a:buFont typeface="Wingdings" pitchFamily="2" charset="2"/>
                  <a:buChar char="§"/>
                </a:pPr>
                <a:r>
                  <a:rPr lang="en-US" dirty="0"/>
                  <a:t>Demonstrate the </a:t>
                </a:r>
                <a:r>
                  <a:rPr lang="en-US" b="1" dirty="0"/>
                  <a:t>feasibility of the TW SRF technology</a:t>
                </a:r>
                <a:r>
                  <a:rPr lang="en-US" dirty="0"/>
                  <a:t>:</a:t>
                </a:r>
              </a:p>
              <a:p>
                <a:pPr marL="742950" lvl="1" indent="-285750">
                  <a:spcAft>
                    <a:spcPts val="600"/>
                  </a:spcAft>
                  <a:buFont typeface="Courier New" panose="02070309020205020404" pitchFamily="49" charset="0"/>
                  <a:buChar char="o"/>
                </a:pPr>
                <a:r>
                  <a:rPr lang="en-US" dirty="0"/>
                  <a:t>test proof-of-principle 1.3 GHz TW cavity (several cells) and </a:t>
                </a:r>
                <a:r>
                  <a:rPr lang="en-US" b="1" dirty="0"/>
                  <a:t>demonstrate accelerating gradient of </a:t>
                </a:r>
                <a14:m>
                  <m:oMath xmlns:m="http://schemas.openxmlformats.org/officeDocument/2006/math">
                    <m:r>
                      <a:rPr lang="en-US" b="1" i="1" smtClean="0">
                        <a:latin typeface="Cambria Math" panose="02040503050406030204" pitchFamily="18" charset="0"/>
                        <a:ea typeface="Cambria Math" panose="02040503050406030204" pitchFamily="18" charset="0"/>
                      </a:rPr>
                      <m:t>~</m:t>
                    </m:r>
                  </m:oMath>
                </a14:m>
                <a:r>
                  <a:rPr lang="en-US" b="1" dirty="0"/>
                  <a:t>70 MV/m</a:t>
                </a:r>
              </a:p>
              <a:p>
                <a:pPr marL="742950" lvl="1" indent="-285750">
                  <a:spcAft>
                    <a:spcPts val="600"/>
                  </a:spcAft>
                  <a:buFont typeface="Courier New" panose="02070309020205020404" pitchFamily="49" charset="0"/>
                  <a:buChar char="o"/>
                </a:pPr>
                <a:r>
                  <a:rPr lang="en-US" dirty="0"/>
                  <a:t>adapt an advanced cavity treatment techniques, so that high </a:t>
                </a:r>
                <a:r>
                  <a:rPr lang="en-US" b="1" dirty="0"/>
                  <a:t>Q </a:t>
                </a:r>
                <a14:m>
                  <m:oMath xmlns:m="http://schemas.openxmlformats.org/officeDocument/2006/math">
                    <m:r>
                      <a:rPr lang="en-US" b="1" i="1">
                        <a:latin typeface="Cambria Math" panose="02040503050406030204" pitchFamily="18" charset="0"/>
                        <a:ea typeface="Cambria Math" panose="02040503050406030204" pitchFamily="18" charset="0"/>
                      </a:rPr>
                      <m:t>~ </m:t>
                    </m:r>
                  </m:oMath>
                </a14:m>
                <a:r>
                  <a:rPr lang="en-US" b="1" dirty="0"/>
                  <a:t>10</a:t>
                </a:r>
                <a:r>
                  <a:rPr lang="en-US" b="1" baseline="30000" dirty="0"/>
                  <a:t>10</a:t>
                </a:r>
                <a:r>
                  <a:rPr lang="en-US" b="1" dirty="0"/>
                  <a:t> </a:t>
                </a:r>
                <a:r>
                  <a:rPr lang="en-US" dirty="0"/>
                  <a:t>can be achieved at high gradients</a:t>
                </a:r>
              </a:p>
              <a:p>
                <a:pPr marL="742950" lvl="1" indent="-285750">
                  <a:spcAft>
                    <a:spcPts val="600"/>
                  </a:spcAft>
                  <a:buFont typeface="Courier New" panose="02070309020205020404" pitchFamily="49" charset="0"/>
                  <a:buChar char="o"/>
                </a:pPr>
                <a:r>
                  <a:rPr lang="en-US" b="1" dirty="0"/>
                  <a:t>design, build and test full-scale prototype cavities</a:t>
                </a:r>
                <a:r>
                  <a:rPr lang="en-US" dirty="0"/>
                  <a:t>; demonstrate performance needed for the HELEN collider</a:t>
                </a:r>
              </a:p>
              <a:p>
                <a:pPr marL="742950" lvl="1" indent="-285750">
                  <a:spcAft>
                    <a:spcPts val="600"/>
                  </a:spcAft>
                  <a:buFont typeface="Courier New" panose="02070309020205020404" pitchFamily="49" charset="0"/>
                  <a:buChar char="o"/>
                </a:pPr>
                <a:r>
                  <a:rPr lang="en-US" b="1" dirty="0"/>
                  <a:t>design and build a prototype cryomodule</a:t>
                </a:r>
                <a:r>
                  <a:rPr lang="en-US" dirty="0"/>
                  <a:t> for TW SRF cavities</a:t>
                </a:r>
              </a:p>
              <a:p>
                <a:pPr marL="742950" lvl="1" indent="-285750">
                  <a:spcAft>
                    <a:spcPts val="600"/>
                  </a:spcAft>
                  <a:buFont typeface="Courier New" panose="02070309020205020404" pitchFamily="49" charset="0"/>
                  <a:buChar char="o"/>
                </a:pPr>
                <a:r>
                  <a:rPr lang="en-US" b="1" dirty="0"/>
                  <a:t>verify the cryomodule performance </a:t>
                </a:r>
                <a:r>
                  <a:rPr lang="en-US" dirty="0"/>
                  <a:t>without beam on a test stand and with beam at Fermilab’s FAST facility</a:t>
                </a:r>
              </a:p>
              <a:p>
                <a:pPr marL="285750" indent="-285750">
                  <a:spcAft>
                    <a:spcPts val="600"/>
                  </a:spcAft>
                  <a:buFont typeface="Wingdings" pitchFamily="2" charset="2"/>
                  <a:buChar char="§"/>
                </a:pPr>
                <a:r>
                  <a:rPr lang="en-US" dirty="0"/>
                  <a:t>Design and optimize the HELEN linear collider accelerator complex</a:t>
                </a:r>
              </a:p>
              <a:p>
                <a:pPr marL="285750" indent="-285750">
                  <a:spcAft>
                    <a:spcPts val="600"/>
                  </a:spcAft>
                  <a:buFont typeface="Wingdings" pitchFamily="2" charset="2"/>
                  <a:buChar char="§"/>
                </a:pPr>
                <a:r>
                  <a:rPr lang="en-US" dirty="0"/>
                  <a:t>Confirm the physics reach and detector performance for the HELEN beam parameters</a:t>
                </a:r>
              </a:p>
              <a:p>
                <a:pPr marL="285750" indent="-285750">
                  <a:spcAft>
                    <a:spcPts val="600"/>
                  </a:spcAft>
                  <a:buFont typeface="Wingdings" pitchFamily="2" charset="2"/>
                  <a:buChar char="§"/>
                </a:pPr>
                <a:r>
                  <a:rPr lang="en-US" dirty="0"/>
                  <a:t>Publish a </a:t>
                </a:r>
                <a:r>
                  <a:rPr lang="en-US" b="1" dirty="0"/>
                  <a:t>Conceptual Design Report </a:t>
                </a:r>
                <a:r>
                  <a:rPr lang="en-US" dirty="0"/>
                  <a:t>as modification of the ILC design </a:t>
                </a:r>
                <a:r>
                  <a:rPr lang="en-US" b="1" dirty="0"/>
                  <a:t>in 2–3 years</a:t>
                </a:r>
              </a:p>
              <a:p>
                <a:pPr marL="285750" indent="-285750">
                  <a:spcAft>
                    <a:spcPts val="600"/>
                  </a:spcAft>
                  <a:buFont typeface="Wingdings" pitchFamily="2" charset="2"/>
                  <a:buChar char="§"/>
                </a:pPr>
                <a:r>
                  <a:rPr lang="en-US" dirty="0"/>
                  <a:t>Prepare a Technical Design Report after demonstrating the cryomodule performance, in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5 </m:t>
                    </m:r>
                    <m:r>
                      <m:rPr>
                        <m:sty m:val="p"/>
                      </m:rPr>
                      <a:rPr lang="en-US" b="0" i="0" smtClean="0">
                        <a:latin typeface="Cambria Math" panose="02040503050406030204" pitchFamily="18" charset="0"/>
                        <a:ea typeface="Cambria Math" panose="02040503050406030204" pitchFamily="18" charset="0"/>
                      </a:rPr>
                      <m:t>years</m:t>
                    </m:r>
                  </m:oMath>
                </a14:m>
                <a:endParaRPr lang="en-US" dirty="0"/>
              </a:p>
            </p:txBody>
          </p:sp>
        </mc:Choice>
        <mc:Fallback>
          <p:sp>
            <p:nvSpPr>
              <p:cNvPr id="6" name="Rectangle 5">
                <a:extLst>
                  <a:ext uri="{FF2B5EF4-FFF2-40B4-BE49-F238E27FC236}">
                    <a16:creationId xmlns:a16="http://schemas.microsoft.com/office/drawing/2014/main" id="{5D5A46B3-9FB0-BE02-1510-C6C0A8348AA2}"/>
                  </a:ext>
                </a:extLst>
              </p:cNvPr>
              <p:cNvSpPr>
                <a:spLocks noRot="1" noChangeAspect="1" noMove="1" noResize="1" noEditPoints="1" noAdjustHandles="1" noChangeArrowheads="1" noChangeShapeType="1" noTextEdit="1"/>
              </p:cNvSpPr>
              <p:nvPr/>
            </p:nvSpPr>
            <p:spPr>
              <a:xfrm>
                <a:off x="616449" y="1506592"/>
                <a:ext cx="11230511" cy="4185761"/>
              </a:xfrm>
              <a:prstGeom prst="rect">
                <a:avLst/>
              </a:prstGeom>
              <a:blipFill>
                <a:blip r:embed="rId2"/>
                <a:stretch>
                  <a:fillRect l="-452" t="-604" b="-1511"/>
                </a:stretch>
              </a:blipFill>
            </p:spPr>
            <p:txBody>
              <a:bodyPr/>
              <a:lstStyle/>
              <a:p>
                <a:r>
                  <a:rPr lang="en-US">
                    <a:noFill/>
                  </a:rPr>
                  <a:t> </a:t>
                </a:r>
              </a:p>
            </p:txBody>
          </p:sp>
        </mc:Fallback>
      </mc:AlternateContent>
    </p:spTree>
    <p:extLst>
      <p:ext uri="{BB962C8B-B14F-4D97-AF65-F5344CB8AC3E}">
        <p14:creationId xmlns:p14="http://schemas.microsoft.com/office/powerpoint/2010/main" val="129674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1311</Words>
  <Application>Microsoft Macintosh PowerPoint</Application>
  <PresentationFormat>Widescreen</PresentationFormat>
  <Paragraphs>97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angeles.faus.golfe@gmail.com</dc:creator>
  <cp:lastModifiedBy>Sergey Belomestnykh</cp:lastModifiedBy>
  <cp:revision>29</cp:revision>
  <dcterms:created xsi:type="dcterms:W3CDTF">2022-07-11T06:31:49Z</dcterms:created>
  <dcterms:modified xsi:type="dcterms:W3CDTF">2022-07-18T04:21:42Z</dcterms:modified>
</cp:coreProperties>
</file>