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8" r:id="rId3"/>
  </p:sldMasterIdLst>
  <p:notesMasterIdLst>
    <p:notesMasterId r:id="rId35"/>
  </p:notesMasterIdLst>
  <p:sldIdLst>
    <p:sldId id="313" r:id="rId4"/>
    <p:sldId id="348" r:id="rId5"/>
    <p:sldId id="371" r:id="rId6"/>
    <p:sldId id="318" r:id="rId7"/>
    <p:sldId id="319" r:id="rId8"/>
    <p:sldId id="417" r:id="rId9"/>
    <p:sldId id="322" r:id="rId10"/>
    <p:sldId id="324" r:id="rId11"/>
    <p:sldId id="438" r:id="rId12"/>
    <p:sldId id="325" r:id="rId13"/>
    <p:sldId id="451" r:id="rId14"/>
    <p:sldId id="326" r:id="rId15"/>
    <p:sldId id="327" r:id="rId16"/>
    <p:sldId id="439" r:id="rId17"/>
    <p:sldId id="328" r:id="rId18"/>
    <p:sldId id="452" r:id="rId19"/>
    <p:sldId id="446" r:id="rId20"/>
    <p:sldId id="447" r:id="rId21"/>
    <p:sldId id="440" r:id="rId22"/>
    <p:sldId id="453" r:id="rId23"/>
    <p:sldId id="454" r:id="rId24"/>
    <p:sldId id="448" r:id="rId25"/>
    <p:sldId id="455" r:id="rId26"/>
    <p:sldId id="456" r:id="rId27"/>
    <p:sldId id="457" r:id="rId28"/>
    <p:sldId id="427" r:id="rId29"/>
    <p:sldId id="458" r:id="rId30"/>
    <p:sldId id="459" r:id="rId31"/>
    <p:sldId id="460" r:id="rId32"/>
    <p:sldId id="445" r:id="rId33"/>
    <p:sldId id="366" r:id="rId34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591421-BC41-614E-A0BB-3F221DD4D63C}" v="494" dt="2022-07-22T12:22:50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8"/>
    <p:restoredTop sz="94694"/>
  </p:normalViewPr>
  <p:slideViewPr>
    <p:cSldViewPr>
      <p:cViewPr varScale="1">
        <p:scale>
          <a:sx n="121" d="100"/>
          <a:sy n="121" d="100"/>
        </p:scale>
        <p:origin x="58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168D6-E557-47D4-A9CD-38664468BB71}" type="datetimeFigureOut">
              <a:rPr lang="da-DK" smtClean="0"/>
              <a:t>22.07.2022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CD27C-12DC-4E26-B135-21E9F3A586C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2080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9B373A-4AFF-41D0-B7E5-C7208DEAE16E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57E24A-A6B9-441F-B950-61F6CA6EB5E7}" type="slidenum">
              <a:rPr lang="en-US"/>
              <a:pPr/>
              <a:t>10</a:t>
            </a:fld>
            <a:endParaRPr lang="en-US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27DBE-8FE0-4CA0-A3B6-910010F962BF}" type="slidenum">
              <a:rPr lang="en-US"/>
              <a:pPr/>
              <a:t>12</a:t>
            </a:fld>
            <a:endParaRPr lang="en-US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42745F-9D9F-415F-B6DC-A9EC7FFB1802}" type="slidenum">
              <a:rPr lang="en-US"/>
              <a:pPr/>
              <a:t>13</a:t>
            </a:fld>
            <a:endParaRPr lang="en-US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DF112A-A905-4B40-A90F-1C97496269C4}" type="slidenum">
              <a:rPr lang="en-US"/>
              <a:pPr/>
              <a:t>15</a:t>
            </a:fld>
            <a:endParaRPr lang="en-US"/>
          </a:p>
        </p:txBody>
      </p:sp>
      <p:sp>
        <p:nvSpPr>
          <p:cNvPr id="82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27DBE-8FE0-4CA0-A3B6-910010F962BF}" type="slidenum">
              <a:rPr lang="en-US"/>
              <a:pPr/>
              <a:t>16</a:t>
            </a:fld>
            <a:endParaRPr lang="en-US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057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6636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2195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4650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3480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2919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75D6E4-3E65-43BF-90A7-1D732E982F51}" type="slidenum">
              <a:rPr lang="en-US"/>
              <a:pPr/>
              <a:t>2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9721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60589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27413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7717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4568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710805-A677-4A0E-B088-08D63A056067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0B879-B35E-46F5-AEDC-1EC9F8D99CAA}" type="slidenum">
              <a:rPr lang="en-US"/>
              <a:pPr/>
              <a:t>3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2286C-854F-4F6F-93C4-B7576D88F1CF}" type="slidenum">
              <a:rPr lang="en-US"/>
              <a:pPr/>
              <a:t>4</a:t>
            </a:fld>
            <a:endParaRPr 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0009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1483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4635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1563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1387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22.07.2022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280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22.07.2022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265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22.07.2022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8406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86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60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1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71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87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03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90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3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22.07.2022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1401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4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84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58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04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74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729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51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03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82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05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22.07.2022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4565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70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14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0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22.07.2022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411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22.07.2022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6841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22.07.2022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0350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22.07.2022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200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22.07.2022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742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22.07.2022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862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C1CB4-270F-410A-90A7-927AFFFFAAB4}" type="datetimeFigureOut">
              <a:rPr lang="da-DK" smtClean="0"/>
              <a:t>22.07.2022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666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0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4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13.png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8.xml"/><Relationship Id="rId7" Type="http://schemas.openxmlformats.org/officeDocument/2006/relationships/oleObject" Target="../embeddings/oleObject5.bin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5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 descr="sim3_po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5400" y="-1981200"/>
            <a:ext cx="11506200" cy="11506200"/>
          </a:xfrm>
          <a:prstGeom prst="rect">
            <a:avLst/>
          </a:prstGeom>
          <a:noFill/>
        </p:spPr>
      </p:pic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-627063" y="381000"/>
            <a:ext cx="10591801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56" name="Text Box 4"/>
          <p:cNvSpPr txBox="1">
            <a:spLocks noChangeArrowheads="1"/>
          </p:cNvSpPr>
          <p:nvPr/>
        </p:nvSpPr>
        <p:spPr bwMode="auto">
          <a:xfrm>
            <a:off x="1672886" y="381000"/>
            <a:ext cx="57855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a-DK" sz="3200" b="1" dirty="0">
                <a:solidFill>
                  <a:srgbClr val="FFFFFF"/>
                </a:solidFill>
                <a:latin typeface="Helvetica" pitchFamily="34" charset="0"/>
              </a:rPr>
              <a:t>Neutrino </a:t>
            </a:r>
            <a:r>
              <a:rPr lang="da-DK" sz="3200" b="1" dirty="0" err="1">
                <a:solidFill>
                  <a:srgbClr val="FFFFFF"/>
                </a:solidFill>
                <a:latin typeface="Helvetica" pitchFamily="34" charset="0"/>
              </a:rPr>
              <a:t>mass</a:t>
            </a:r>
            <a:r>
              <a:rPr lang="da-DK" sz="3200" b="1" dirty="0">
                <a:solidFill>
                  <a:srgbClr val="FFFFFF"/>
                </a:solidFill>
                <a:latin typeface="Helvetica" pitchFamily="34" charset="0"/>
              </a:rPr>
              <a:t> in </a:t>
            </a:r>
            <a:r>
              <a:rPr lang="da-DK" sz="3200" b="1" dirty="0" err="1">
                <a:solidFill>
                  <a:srgbClr val="FFFFFF"/>
                </a:solidFill>
                <a:latin typeface="Helvetica" pitchFamily="34" charset="0"/>
              </a:rPr>
              <a:t>cosmology</a:t>
            </a:r>
            <a:endParaRPr lang="da-DK" sz="3200" b="1" dirty="0">
              <a:solidFill>
                <a:srgbClr val="FFFFFF"/>
              </a:solidFill>
              <a:latin typeface="Helvetica" pitchFamily="34" charset="0"/>
            </a:endParaRPr>
          </a:p>
          <a:p>
            <a:pPr algn="ctr" eaLnBrk="0" hangingPunct="0"/>
            <a:r>
              <a:rPr lang="da-DK" sz="2800" b="1" dirty="0">
                <a:solidFill>
                  <a:srgbClr val="FFFFFF"/>
                </a:solidFill>
                <a:latin typeface="Helvetica" pitchFamily="34" charset="0"/>
              </a:rPr>
              <a:t>Model </a:t>
            </a:r>
            <a:r>
              <a:rPr lang="da-DK" sz="2800" b="1" dirty="0" err="1">
                <a:solidFill>
                  <a:srgbClr val="FFFFFF"/>
                </a:solidFill>
                <a:latin typeface="Helvetica" pitchFamily="34" charset="0"/>
              </a:rPr>
              <a:t>dependence</a:t>
            </a:r>
            <a:r>
              <a:rPr lang="da-DK" sz="2800" b="1" dirty="0">
                <a:solidFill>
                  <a:srgbClr val="FFFFFF"/>
                </a:solidFill>
                <a:latin typeface="Helvetica" pitchFamily="34" charset="0"/>
              </a:rPr>
              <a:t> </a:t>
            </a:r>
          </a:p>
        </p:txBody>
      </p:sp>
      <p:sp>
        <p:nvSpPr>
          <p:cNvPr id="791557" name="Rectangle 5"/>
          <p:cNvSpPr>
            <a:spLocks noChangeArrowheads="1"/>
          </p:cNvSpPr>
          <p:nvPr/>
        </p:nvSpPr>
        <p:spPr bwMode="auto">
          <a:xfrm>
            <a:off x="-457200" y="5486400"/>
            <a:ext cx="103632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58" name="Text Box 6"/>
          <p:cNvSpPr txBox="1">
            <a:spLocks noChangeArrowheads="1"/>
          </p:cNvSpPr>
          <p:nvPr/>
        </p:nvSpPr>
        <p:spPr bwMode="auto">
          <a:xfrm>
            <a:off x="1904941" y="5715000"/>
            <a:ext cx="52341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a-DK" sz="2400" dirty="0">
                <a:solidFill>
                  <a:srgbClr val="FFFFFF"/>
                </a:solidFill>
                <a:latin typeface="Helvetica" pitchFamily="34" charset="0"/>
              </a:rPr>
              <a:t>Steen Hannestad, Aarhus </a:t>
            </a:r>
            <a:r>
              <a:rPr lang="da-DK" sz="2400" dirty="0" err="1">
                <a:solidFill>
                  <a:srgbClr val="FFFFFF"/>
                </a:solidFill>
                <a:latin typeface="Helvetica" pitchFamily="34" charset="0"/>
              </a:rPr>
              <a:t>University</a:t>
            </a:r>
            <a:endParaRPr lang="da-DK" sz="2400" dirty="0">
              <a:solidFill>
                <a:srgbClr val="FFFFFF"/>
              </a:solidFill>
              <a:latin typeface="Helvetica" pitchFamily="34" charset="0"/>
            </a:endParaRPr>
          </a:p>
          <a:p>
            <a:pPr algn="ctr" eaLnBrk="0" hangingPunct="0"/>
            <a:r>
              <a:rPr lang="da-DK" sz="2400" dirty="0" err="1">
                <a:solidFill>
                  <a:srgbClr val="FFFFFF"/>
                </a:solidFill>
                <a:latin typeface="Helvetica" pitchFamily="34" charset="0"/>
              </a:rPr>
              <a:t>Snowmass</a:t>
            </a:r>
            <a:r>
              <a:rPr lang="da-DK" sz="2400" dirty="0">
                <a:solidFill>
                  <a:srgbClr val="FFFFFF"/>
                </a:solidFill>
                <a:latin typeface="Helvetica" pitchFamily="34" charset="0"/>
              </a:rPr>
              <a:t> Summer Meeting 2022</a:t>
            </a:r>
            <a:endParaRPr lang="da-DK" sz="2400" dirty="0">
              <a:solidFill>
                <a:srgbClr val="FFFFFF"/>
              </a:solidFill>
              <a:latin typeface="Palatino" pitchFamily="18" charset="0"/>
            </a:endParaRPr>
          </a:p>
        </p:txBody>
      </p:sp>
      <p:sp>
        <p:nvSpPr>
          <p:cNvPr id="791560" name="AutoShape 8"/>
          <p:cNvSpPr>
            <a:spLocks noChangeArrowheads="1"/>
          </p:cNvSpPr>
          <p:nvPr/>
        </p:nvSpPr>
        <p:spPr bwMode="auto">
          <a:xfrm rot="3309554">
            <a:off x="3084586" y="3410247"/>
            <a:ext cx="1121021" cy="409575"/>
          </a:xfrm>
          <a:prstGeom prst="leftRightArrow">
            <a:avLst>
              <a:gd name="adj1" fmla="val 50000"/>
              <a:gd name="adj2" fmla="val 32713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61" name="AutoShape 9"/>
          <p:cNvSpPr>
            <a:spLocks noChangeArrowheads="1"/>
          </p:cNvSpPr>
          <p:nvPr/>
        </p:nvSpPr>
        <p:spPr bwMode="auto">
          <a:xfrm rot="-3316275">
            <a:off x="4673846" y="3426981"/>
            <a:ext cx="1083531" cy="409575"/>
          </a:xfrm>
          <a:prstGeom prst="leftRightArrow">
            <a:avLst>
              <a:gd name="adj1" fmla="val 50000"/>
              <a:gd name="adj2" fmla="val 32713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62" name="AutoShape 10"/>
          <p:cNvSpPr>
            <a:spLocks noChangeArrowheads="1"/>
          </p:cNvSpPr>
          <p:nvPr/>
        </p:nvSpPr>
        <p:spPr bwMode="auto">
          <a:xfrm>
            <a:off x="3828594" y="2440862"/>
            <a:ext cx="1143797" cy="381000"/>
          </a:xfrm>
          <a:prstGeom prst="leftRightArrow">
            <a:avLst>
              <a:gd name="adj1" fmla="val 50000"/>
              <a:gd name="adj2" fmla="val 44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63" name="Oval 11"/>
          <p:cNvSpPr>
            <a:spLocks noChangeArrowheads="1"/>
          </p:cNvSpPr>
          <p:nvPr/>
        </p:nvSpPr>
        <p:spPr bwMode="auto">
          <a:xfrm>
            <a:off x="6572591" y="2776835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da-DK" sz="4800" baseline="-25000" dirty="0">
              <a:solidFill>
                <a:schemeClr val="bg1"/>
              </a:solidFill>
              <a:latin typeface="Palatino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50734" y="2776835"/>
                <a:ext cx="101393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734" y="2776835"/>
                <a:ext cx="1013932" cy="9233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62591" y="2027159"/>
                <a:ext cx="101944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591" y="2027159"/>
                <a:ext cx="1019445" cy="9233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66965" y="2022834"/>
                <a:ext cx="1043491" cy="990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965" y="2022834"/>
                <a:ext cx="1043491" cy="99020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990986" y="3974278"/>
                <a:ext cx="99732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986" y="3974278"/>
                <a:ext cx="997324" cy="92333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9179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914" name="Picture 2" descr="ttfig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752600"/>
            <a:ext cx="5648325" cy="4824413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06915" name="Text Box 3"/>
              <p:cNvSpPr txBox="1">
                <a:spLocks noChangeArrowheads="1"/>
              </p:cNvSpPr>
              <p:nvPr/>
            </p:nvSpPr>
            <p:spPr bwMode="auto">
              <a:xfrm>
                <a:off x="7299325" y="3603625"/>
                <a:ext cx="15825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da-DK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a-DK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da-DK" i="1" dirty="0">
                    <a:solidFill>
                      <a:srgbClr val="FF0000"/>
                    </a:solidFill>
                    <a:latin typeface="Arial Unicode MS" pitchFamily="34" charset="-128"/>
                  </a:rPr>
                  <a:t> = </a:t>
                </a:r>
                <a:r>
                  <a:rPr lang="da-DK" dirty="0">
                    <a:solidFill>
                      <a:srgbClr val="FF0000"/>
                    </a:solidFill>
                    <a:latin typeface="Arial Unicode MS" pitchFamily="34" charset="-128"/>
                  </a:rPr>
                  <a:t>0.3</a:t>
                </a:r>
                <a:r>
                  <a:rPr lang="da-DK" dirty="0">
                    <a:solidFill>
                      <a:srgbClr val="FF0000"/>
                    </a:solidFill>
                  </a:rPr>
                  <a:t> </a:t>
                </a:r>
                <a:r>
                  <a:rPr lang="da-DK" dirty="0" err="1">
                    <a:solidFill>
                      <a:srgbClr val="FF0000"/>
                    </a:solidFill>
                  </a:rPr>
                  <a:t>eV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0691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99325" y="3603625"/>
                <a:ext cx="1582549" cy="369332"/>
              </a:xfrm>
              <a:prstGeom prst="rect">
                <a:avLst/>
              </a:prstGeom>
              <a:blipFill>
                <a:blip r:embed="rId4"/>
                <a:stretch>
                  <a:fillRect l="-794" t="-10000" r="-2381" b="-2333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6916" name="Text Box 4"/>
          <p:cNvSpPr txBox="1">
            <a:spLocks noChangeArrowheads="1"/>
          </p:cNvSpPr>
          <p:nvPr/>
        </p:nvSpPr>
        <p:spPr bwMode="auto">
          <a:xfrm>
            <a:off x="746125" y="341313"/>
            <a:ext cx="72834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FINITE NEUTRINO MASSES SUPPRESS THE MATTER POWER</a:t>
            </a:r>
          </a:p>
          <a:p>
            <a:r>
              <a:rPr lang="da-DK">
                <a:solidFill>
                  <a:schemeClr val="bg1"/>
                </a:solidFill>
              </a:rPr>
              <a:t>SPECTRUM ON SCALES SMALLER THAN THE FREE-STREAMING</a:t>
            </a:r>
          </a:p>
          <a:p>
            <a:r>
              <a:rPr lang="da-DK">
                <a:solidFill>
                  <a:schemeClr val="bg1"/>
                </a:solidFill>
              </a:rPr>
              <a:t>LENGTH</a:t>
            </a:r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6917" name="Text Box 5"/>
              <p:cNvSpPr txBox="1">
                <a:spLocks noChangeArrowheads="1"/>
              </p:cNvSpPr>
              <p:nvPr/>
            </p:nvSpPr>
            <p:spPr bwMode="auto">
              <a:xfrm>
                <a:off x="7315200" y="4475163"/>
                <a:ext cx="139018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da-DK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da-DK" i="1" dirty="0">
                    <a:solidFill>
                      <a:schemeClr val="accent1"/>
                    </a:solidFill>
                    <a:latin typeface="Arial Unicode MS" pitchFamily="34" charset="-128"/>
                  </a:rPr>
                  <a:t> = </a:t>
                </a:r>
                <a:r>
                  <a:rPr lang="da-DK" dirty="0">
                    <a:solidFill>
                      <a:schemeClr val="accent1"/>
                    </a:solidFill>
                  </a:rPr>
                  <a:t>1 </a:t>
                </a:r>
                <a:r>
                  <a:rPr lang="da-DK" dirty="0" err="1">
                    <a:solidFill>
                      <a:schemeClr val="accent1"/>
                    </a:solidFill>
                  </a:rPr>
                  <a:t>eV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06917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5200" y="4475163"/>
                <a:ext cx="1390189" cy="369332"/>
              </a:xfrm>
              <a:prstGeom prst="rect">
                <a:avLst/>
              </a:prstGeom>
              <a:blipFill>
                <a:blip r:embed="rId5"/>
                <a:stretch>
                  <a:fillRect l="-1818" t="-10000" r="-2727" b="-2333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6918" name="Text Box 6"/>
              <p:cNvSpPr txBox="1">
                <a:spLocks noChangeArrowheads="1"/>
              </p:cNvSpPr>
              <p:nvPr/>
            </p:nvSpPr>
            <p:spPr bwMode="auto">
              <a:xfrm>
                <a:off x="7315200" y="3200400"/>
                <a:ext cx="145430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da-DK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da-DK" i="1" dirty="0">
                    <a:solidFill>
                      <a:schemeClr val="bg1"/>
                    </a:solidFill>
                    <a:latin typeface="Arial Unicode MS" pitchFamily="34" charset="-128"/>
                  </a:rPr>
                  <a:t> = </a:t>
                </a:r>
                <a:r>
                  <a:rPr lang="da-DK" dirty="0">
                    <a:solidFill>
                      <a:schemeClr val="bg1"/>
                    </a:solidFill>
                    <a:latin typeface="Arial Unicode MS" pitchFamily="34" charset="-128"/>
                  </a:rPr>
                  <a:t>0</a:t>
                </a:r>
                <a:r>
                  <a:rPr lang="da-DK" i="1" dirty="0">
                    <a:solidFill>
                      <a:schemeClr val="bg1"/>
                    </a:solidFill>
                    <a:latin typeface="Arial Unicode MS" pitchFamily="34" charset="-128"/>
                  </a:rPr>
                  <a:t> 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>
                    <a:solidFill>
                      <a:schemeClr val="bg1"/>
                    </a:solidFill>
                  </a:rPr>
                  <a:t>eV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06918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5200" y="3200400"/>
                <a:ext cx="1454309" cy="369332"/>
              </a:xfrm>
              <a:prstGeom prst="rect">
                <a:avLst/>
              </a:prstGeom>
              <a:blipFill>
                <a:blip r:embed="rId6"/>
                <a:stretch>
                  <a:fillRect l="-1739" t="-13333" r="-2609" b="-20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6919" name="Text Box 7"/>
          <p:cNvSpPr txBox="1">
            <a:spLocks noChangeArrowheads="1"/>
          </p:cNvSpPr>
          <p:nvPr/>
        </p:nvSpPr>
        <p:spPr bwMode="auto">
          <a:xfrm rot="-5400000">
            <a:off x="964406" y="3531394"/>
            <a:ext cx="21859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a-DK" sz="2400" b="1" i="1">
                <a:latin typeface="Times New Roman" pitchFamily="18" charset="0"/>
              </a:rPr>
              <a:t>P</a:t>
            </a:r>
            <a:r>
              <a:rPr lang="da-DK" sz="2400" b="1">
                <a:latin typeface="Times New Roman" pitchFamily="18" charset="0"/>
              </a:rPr>
              <a:t>(</a:t>
            </a:r>
            <a:r>
              <a:rPr lang="da-DK" sz="2400" b="1" i="1">
                <a:latin typeface="Times New Roman" pitchFamily="18" charset="0"/>
              </a:rPr>
              <a:t>k</a:t>
            </a:r>
            <a:r>
              <a:rPr lang="da-DK" sz="2400" b="1">
                <a:latin typeface="Times New Roman" pitchFamily="18" charset="0"/>
              </a:rPr>
              <a:t>)/</a:t>
            </a:r>
            <a:r>
              <a:rPr lang="da-DK" sz="2400" b="1" i="1">
                <a:latin typeface="Times New Roman" pitchFamily="18" charset="0"/>
              </a:rPr>
              <a:t>P</a:t>
            </a:r>
            <a:r>
              <a:rPr lang="da-DK" sz="2400" b="1">
                <a:latin typeface="Times New Roman" pitchFamily="18" charset="0"/>
              </a:rPr>
              <a:t>(</a:t>
            </a:r>
            <a:r>
              <a:rPr lang="da-DK" sz="2400" b="1" i="1">
                <a:latin typeface="Times New Roman" pitchFamily="18" charset="0"/>
              </a:rPr>
              <a:t>k,m</a:t>
            </a:r>
            <a:r>
              <a:rPr lang="da-DK" sz="2400" b="1" i="1" baseline="-25000">
                <a:latin typeface="Symbol" pitchFamily="18" charset="2"/>
              </a:rPr>
              <a:t>n</a:t>
            </a:r>
            <a:r>
              <a:rPr lang="da-DK" sz="2400" b="1">
                <a:latin typeface="Symbol" pitchFamily="18" charset="2"/>
              </a:rPr>
              <a:t>=0)</a:t>
            </a:r>
            <a:endParaRPr lang="en-US" sz="2400" b="1" i="1">
              <a:latin typeface="Times New Roman" pitchFamily="18" charset="0"/>
            </a:endParaRPr>
          </a:p>
        </p:txBody>
      </p:sp>
      <p:graphicFrame>
        <p:nvGraphicFramePr>
          <p:cNvPr id="806920" name="Object 8"/>
          <p:cNvGraphicFramePr>
            <a:graphicFrameLocks noChangeAspect="1"/>
          </p:cNvGraphicFramePr>
          <p:nvPr/>
        </p:nvGraphicFramePr>
        <p:xfrm>
          <a:off x="228600" y="5715000"/>
          <a:ext cx="37338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Ligning" r:id="rId7" imgW="1612800" imgH="431640" progId="Equation.3">
                  <p:embed/>
                </p:oleObj>
              </mc:Choice>
              <mc:Fallback>
                <p:oleObj name="Ligning" r:id="rId7" imgW="1612800" imgH="431640" progId="Equation.3">
                  <p:embed/>
                  <p:pic>
                    <p:nvPicPr>
                      <p:cNvPr id="80692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15000"/>
                        <a:ext cx="3733800" cy="1000125"/>
                      </a:xfrm>
                      <a:prstGeom prst="rect">
                        <a:avLst/>
                      </a:prstGeom>
                      <a:solidFill>
                        <a:srgbClr val="E6F61A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49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7615642" cy="468052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784532" y="5661248"/>
            <a:ext cx="7853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Tram et al. 1811.00904 (JCAP) (</a:t>
            </a:r>
            <a:r>
              <a:rPr lang="da-DK" dirty="0" err="1">
                <a:solidFill>
                  <a:schemeClr val="bg1"/>
                </a:solidFill>
              </a:rPr>
              <a:t>fully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compatible</a:t>
            </a:r>
            <a:r>
              <a:rPr lang="da-DK" dirty="0">
                <a:solidFill>
                  <a:schemeClr val="bg1"/>
                </a:solidFill>
              </a:rPr>
              <a:t> with GR at the </a:t>
            </a:r>
            <a:r>
              <a:rPr lang="da-DK" dirty="0" err="1">
                <a:solidFill>
                  <a:schemeClr val="bg1"/>
                </a:solidFill>
              </a:rPr>
              <a:t>linear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level</a:t>
            </a:r>
            <a:r>
              <a:rPr lang="da-DK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4506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Text Box 2"/>
          <p:cNvSpPr txBox="1">
            <a:spLocks noChangeArrowheads="1"/>
          </p:cNvSpPr>
          <p:nvPr/>
        </p:nvSpPr>
        <p:spPr bwMode="auto">
          <a:xfrm>
            <a:off x="685800" y="2286000"/>
            <a:ext cx="7899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NOW, WHAT ABOUT NEUTRINO</a:t>
            </a:r>
          </a:p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PHYSICS?</a:t>
            </a:r>
            <a:endParaRPr lang="en-US" sz="3600" b="1">
              <a:solidFill>
                <a:srgbClr val="E6F61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83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Text Box 2"/>
          <p:cNvSpPr txBox="1">
            <a:spLocks noChangeArrowheads="1"/>
          </p:cNvSpPr>
          <p:nvPr/>
        </p:nvSpPr>
        <p:spPr bwMode="auto">
          <a:xfrm>
            <a:off x="258763" y="228600"/>
            <a:ext cx="8885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WHAT IS THE PRESENT BOUND ON THE NEUTRINO MASS?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17160" name="Text Box 8"/>
          <p:cNvSpPr txBox="1">
            <a:spLocks noChangeArrowheads="1"/>
          </p:cNvSpPr>
          <p:nvPr/>
        </p:nvSpPr>
        <p:spPr bwMode="auto">
          <a:xfrm>
            <a:off x="304800" y="1193800"/>
            <a:ext cx="794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DEPENDS ON DATA SETS USED AND ALLOWED PARAMETERS 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7163" name="Text Box 11"/>
          <p:cNvSpPr txBox="1">
            <a:spLocks noChangeArrowheads="1"/>
          </p:cNvSpPr>
          <p:nvPr/>
        </p:nvSpPr>
        <p:spPr bwMode="auto">
          <a:xfrm>
            <a:off x="304800" y="1828800"/>
            <a:ext cx="6488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THERE ARE  </a:t>
            </a:r>
            <a:r>
              <a:rPr lang="da-DK" sz="2000" u="sng" dirty="0">
                <a:solidFill>
                  <a:schemeClr val="bg1"/>
                </a:solidFill>
              </a:rPr>
              <a:t>MANY</a:t>
            </a:r>
            <a:r>
              <a:rPr lang="da-DK" sz="2000" dirty="0">
                <a:solidFill>
                  <a:schemeClr val="bg1"/>
                </a:solidFill>
              </a:rPr>
              <a:t>  ANALYSES IN THE LITERATURE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8184" y="5517232"/>
            <a:ext cx="2014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AGHANIM ET AL.</a:t>
            </a:r>
          </a:p>
          <a:p>
            <a:r>
              <a:rPr lang="da-DK" dirty="0">
                <a:solidFill>
                  <a:schemeClr val="bg1"/>
                </a:solidFill>
              </a:rPr>
              <a:t>(PLANCK 2018)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13" y="2372866"/>
            <a:ext cx="5352306" cy="408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9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810"/>
            <a:ext cx="9143999" cy="3908688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39552" y="4437112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>
                <a:solidFill>
                  <a:schemeClr val="bg1"/>
                </a:solidFill>
              </a:rPr>
              <a:t>Choudhury</a:t>
            </a:r>
            <a:r>
              <a:rPr lang="da-DK" dirty="0">
                <a:solidFill>
                  <a:schemeClr val="bg1"/>
                </a:solidFill>
              </a:rPr>
              <a:t> &amp; STH 1907.12598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712DB0-3FB7-D969-5CC3-F40C9BC90F74}"/>
              </a:ext>
            </a:extLst>
          </p:cNvPr>
          <p:cNvSpPr txBox="1"/>
          <p:nvPr/>
        </p:nvSpPr>
        <p:spPr>
          <a:xfrm>
            <a:off x="573726" y="5517232"/>
            <a:ext cx="4373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2000" b="1" dirty="0">
                <a:solidFill>
                  <a:schemeClr val="bg1"/>
                </a:solidFill>
              </a:rPr>
              <a:t>See Eleonora’s talk for more detail</a:t>
            </a:r>
          </a:p>
        </p:txBody>
      </p:sp>
    </p:spTree>
    <p:extLst>
      <p:ext uri="{BB962C8B-B14F-4D97-AF65-F5344CB8AC3E}">
        <p14:creationId xmlns:p14="http://schemas.microsoft.com/office/powerpoint/2010/main" val="1313307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AutoShape 2"/>
          <p:cNvSpPr>
            <a:spLocks noChangeArrowheads="1"/>
          </p:cNvSpPr>
          <p:nvPr/>
        </p:nvSpPr>
        <p:spPr bwMode="auto">
          <a:xfrm flipH="1">
            <a:off x="2362200" y="3429000"/>
            <a:ext cx="5867400" cy="2209800"/>
          </a:xfrm>
          <a:prstGeom prst="rtTriangle">
            <a:avLst/>
          </a:prstGeom>
          <a:gradFill rotWithShape="1">
            <a:gsLst>
              <a:gs pos="0">
                <a:schemeClr val="accent2">
                  <a:alpha val="39999"/>
                </a:schemeClr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19203" name="AutoShape 3"/>
          <p:cNvSpPr>
            <a:spLocks noChangeArrowheads="1"/>
          </p:cNvSpPr>
          <p:nvPr/>
        </p:nvSpPr>
        <p:spPr bwMode="auto">
          <a:xfrm rot="10800000" flipH="1">
            <a:off x="2362200" y="1752600"/>
            <a:ext cx="4800600" cy="1828800"/>
          </a:xfrm>
          <a:prstGeom prst="rtTriangle">
            <a:avLst/>
          </a:prstGeom>
          <a:solidFill>
            <a:srgbClr val="FF00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19204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359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THE NEUTRINO MASS FROM COSMOLOGY PLOT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19205" name="Line 5"/>
          <p:cNvSpPr>
            <a:spLocks noChangeShapeType="1"/>
          </p:cNvSpPr>
          <p:nvPr/>
        </p:nvSpPr>
        <p:spPr bwMode="auto">
          <a:xfrm>
            <a:off x="2362200" y="5715000"/>
            <a:ext cx="5791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19206" name="Line 6"/>
          <p:cNvSpPr>
            <a:spLocks noChangeShapeType="1"/>
          </p:cNvSpPr>
          <p:nvPr/>
        </p:nvSpPr>
        <p:spPr bwMode="auto">
          <a:xfrm flipV="1">
            <a:off x="2286000" y="1143000"/>
            <a:ext cx="0" cy="449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19207" name="Text Box 7"/>
          <p:cNvSpPr txBox="1">
            <a:spLocks noChangeArrowheads="1"/>
          </p:cNvSpPr>
          <p:nvPr/>
        </p:nvSpPr>
        <p:spPr bwMode="auto">
          <a:xfrm>
            <a:off x="7391400" y="5918200"/>
            <a:ext cx="1679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Larger model</a:t>
            </a:r>
          </a:p>
          <a:p>
            <a:r>
              <a:rPr lang="da-DK" sz="2000">
                <a:solidFill>
                  <a:schemeClr val="bg1"/>
                </a:solidFill>
              </a:rPr>
              <a:t>space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9208" name="Text Box 8"/>
          <p:cNvSpPr txBox="1">
            <a:spLocks noChangeArrowheads="1"/>
          </p:cNvSpPr>
          <p:nvPr/>
        </p:nvSpPr>
        <p:spPr bwMode="auto">
          <a:xfrm>
            <a:off x="838200" y="1041400"/>
            <a:ext cx="132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More data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9209" name="Text Box 9"/>
          <p:cNvSpPr txBox="1">
            <a:spLocks noChangeArrowheads="1"/>
          </p:cNvSpPr>
          <p:nvPr/>
        </p:nvSpPr>
        <p:spPr bwMode="auto">
          <a:xfrm>
            <a:off x="974725" y="4913313"/>
            <a:ext cx="117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CMB only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0" name="Text Box 10"/>
          <p:cNvSpPr txBox="1">
            <a:spLocks noChangeArrowheads="1"/>
          </p:cNvSpPr>
          <p:nvPr/>
        </p:nvSpPr>
        <p:spPr bwMode="auto">
          <a:xfrm>
            <a:off x="990600" y="3886200"/>
            <a:ext cx="1003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 SDSS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1" name="Text Box 11"/>
          <p:cNvSpPr txBox="1">
            <a:spLocks noChangeArrowheads="1"/>
          </p:cNvSpPr>
          <p:nvPr/>
        </p:nvSpPr>
        <p:spPr bwMode="auto">
          <a:xfrm>
            <a:off x="990600" y="2590800"/>
            <a:ext cx="96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 SNI-a</a:t>
            </a:r>
          </a:p>
          <a:p>
            <a:r>
              <a:rPr lang="da-DK">
                <a:solidFill>
                  <a:schemeClr val="bg1"/>
                </a:solidFill>
              </a:rPr>
              <a:t>+WL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2" name="Text Box 12"/>
          <p:cNvSpPr txBox="1">
            <a:spLocks noChangeArrowheads="1"/>
          </p:cNvSpPr>
          <p:nvPr/>
        </p:nvSpPr>
        <p:spPr bwMode="auto">
          <a:xfrm>
            <a:off x="990600" y="1752600"/>
            <a:ext cx="119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+Ly-alpha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3" name="Text Box 13"/>
          <p:cNvSpPr txBox="1">
            <a:spLocks noChangeArrowheads="1"/>
          </p:cNvSpPr>
          <p:nvPr/>
        </p:nvSpPr>
        <p:spPr bwMode="auto">
          <a:xfrm>
            <a:off x="2422525" y="5827713"/>
            <a:ext cx="97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Minimal</a:t>
            </a:r>
          </a:p>
          <a:p>
            <a:r>
              <a:rPr lang="da-DK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>
                <a:solidFill>
                  <a:schemeClr val="bg1"/>
                </a:solidFill>
                <a:latin typeface="Arial Unicode MS" pitchFamily="34" charset="-128"/>
              </a:rPr>
              <a:t>CDM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819214" name="Text Box 14"/>
          <p:cNvSpPr txBox="1">
            <a:spLocks noChangeArrowheads="1"/>
          </p:cNvSpPr>
          <p:nvPr/>
        </p:nvSpPr>
        <p:spPr bwMode="auto">
          <a:xfrm>
            <a:off x="4419600" y="5867400"/>
            <a:ext cx="561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</a:t>
            </a:r>
            <a:r>
              <a:rPr lang="da-DK" i="1">
                <a:solidFill>
                  <a:schemeClr val="bg1"/>
                </a:solidFill>
              </a:rPr>
              <a:t>N</a:t>
            </a:r>
            <a:r>
              <a:rPr lang="da-DK" baseline="-25000">
                <a:solidFill>
                  <a:schemeClr val="bg1"/>
                </a:solidFill>
                <a:latin typeface="Symbol" pitchFamily="18" charset="2"/>
              </a:rPr>
              <a:t>n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19215" name="Text Box 15"/>
          <p:cNvSpPr txBox="1">
            <a:spLocks noChangeArrowheads="1"/>
          </p:cNvSpPr>
          <p:nvPr/>
        </p:nvSpPr>
        <p:spPr bwMode="auto">
          <a:xfrm>
            <a:off x="5791200" y="5867400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</a:t>
            </a:r>
            <a:r>
              <a:rPr lang="da-DK" i="1">
                <a:solidFill>
                  <a:schemeClr val="bg1"/>
                </a:solidFill>
              </a:rPr>
              <a:t>w</a:t>
            </a:r>
            <a:r>
              <a:rPr lang="da-DK">
                <a:solidFill>
                  <a:schemeClr val="bg1"/>
                </a:solidFill>
              </a:rPr>
              <a:t>+……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6" name="Text Box 16"/>
          <p:cNvSpPr txBox="1">
            <a:spLocks noChangeArrowheads="1"/>
          </p:cNvSpPr>
          <p:nvPr/>
        </p:nvSpPr>
        <p:spPr bwMode="auto">
          <a:xfrm>
            <a:off x="2514600" y="4953000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0.7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7" name="Text Box 17"/>
          <p:cNvSpPr txBox="1">
            <a:spLocks noChangeArrowheads="1"/>
          </p:cNvSpPr>
          <p:nvPr/>
        </p:nvSpPr>
        <p:spPr bwMode="auto">
          <a:xfrm>
            <a:off x="2514600" y="3886200"/>
            <a:ext cx="1114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~0.15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8" name="Text Box 18"/>
          <p:cNvSpPr txBox="1">
            <a:spLocks noChangeArrowheads="1"/>
          </p:cNvSpPr>
          <p:nvPr/>
        </p:nvSpPr>
        <p:spPr bwMode="auto">
          <a:xfrm>
            <a:off x="2514600" y="2667000"/>
            <a:ext cx="1178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0.15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9" name="Text Box 19"/>
          <p:cNvSpPr txBox="1">
            <a:spLocks noChangeArrowheads="1"/>
          </p:cNvSpPr>
          <p:nvPr/>
        </p:nvSpPr>
        <p:spPr bwMode="auto">
          <a:xfrm>
            <a:off x="2514600" y="17526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0.1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0" name="Text Box 20"/>
          <p:cNvSpPr txBox="1">
            <a:spLocks noChangeArrowheads="1"/>
          </p:cNvSpPr>
          <p:nvPr/>
        </p:nvSpPr>
        <p:spPr bwMode="auto">
          <a:xfrm>
            <a:off x="4267200" y="4953000"/>
            <a:ext cx="857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1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1" name="Text Box 21"/>
          <p:cNvSpPr txBox="1">
            <a:spLocks noChangeArrowheads="1"/>
          </p:cNvSpPr>
          <p:nvPr/>
        </p:nvSpPr>
        <p:spPr bwMode="auto">
          <a:xfrm>
            <a:off x="5867400" y="4953000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1.?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2" name="Text Box 22"/>
          <p:cNvSpPr txBox="1">
            <a:spLocks noChangeArrowheads="1"/>
          </p:cNvSpPr>
          <p:nvPr/>
        </p:nvSpPr>
        <p:spPr bwMode="auto">
          <a:xfrm>
            <a:off x="7467600" y="4953000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???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3" name="Text Box 23"/>
          <p:cNvSpPr txBox="1">
            <a:spLocks noChangeArrowheads="1"/>
          </p:cNvSpPr>
          <p:nvPr/>
        </p:nvSpPr>
        <p:spPr bwMode="auto">
          <a:xfrm>
            <a:off x="4343400" y="38862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0.5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4" name="Text Box 24"/>
          <p:cNvSpPr txBox="1">
            <a:spLocks noChangeArrowheads="1"/>
          </p:cNvSpPr>
          <p:nvPr/>
        </p:nvSpPr>
        <p:spPr bwMode="auto">
          <a:xfrm>
            <a:off x="5867400" y="38862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~0.5 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5" name="Text Box 25"/>
          <p:cNvSpPr txBox="1">
            <a:spLocks noChangeArrowheads="1"/>
          </p:cNvSpPr>
          <p:nvPr/>
        </p:nvSpPr>
        <p:spPr bwMode="auto">
          <a:xfrm>
            <a:off x="4343400" y="26670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 ~0.5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6" name="Text Box 26"/>
          <p:cNvSpPr txBox="1">
            <a:spLocks noChangeArrowheads="1"/>
          </p:cNvSpPr>
          <p:nvPr/>
        </p:nvSpPr>
        <p:spPr bwMode="auto">
          <a:xfrm>
            <a:off x="5867400" y="26670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0.5-0.6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7" name="Text Box 27"/>
          <p:cNvSpPr txBox="1">
            <a:spLocks noChangeArrowheads="1"/>
          </p:cNvSpPr>
          <p:nvPr/>
        </p:nvSpPr>
        <p:spPr bwMode="auto">
          <a:xfrm>
            <a:off x="4267200" y="17526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0.2-0.3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8" name="Text Box 28"/>
          <p:cNvSpPr txBox="1">
            <a:spLocks noChangeArrowheads="1"/>
          </p:cNvSpPr>
          <p:nvPr/>
        </p:nvSpPr>
        <p:spPr bwMode="auto">
          <a:xfrm>
            <a:off x="5867400" y="17526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0.2-0.3 eV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19229" name="Picture 29" descr="cards_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9306" y="1239837"/>
            <a:ext cx="2667000" cy="2262188"/>
          </a:xfrm>
          <a:prstGeom prst="rect">
            <a:avLst/>
          </a:prstGeom>
          <a:noFill/>
        </p:spPr>
      </p:pic>
      <p:pic>
        <p:nvPicPr>
          <p:cNvPr id="31" name="Picture 30" descr="chichenitz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8714" y="3407071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9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Text Box 2"/>
          <p:cNvSpPr txBox="1">
            <a:spLocks noChangeArrowheads="1"/>
          </p:cNvSpPr>
          <p:nvPr/>
        </p:nvSpPr>
        <p:spPr bwMode="auto">
          <a:xfrm>
            <a:off x="685800" y="2286000"/>
            <a:ext cx="69140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1" dirty="0">
                <a:solidFill>
                  <a:srgbClr val="E6F61A"/>
                </a:solidFill>
                <a:latin typeface="Comic Sans MS" pitchFamily="66" charset="0"/>
              </a:rPr>
              <a:t>How </a:t>
            </a:r>
            <a:r>
              <a:rPr lang="da-DK" sz="3600" b="1" dirty="0" err="1">
                <a:solidFill>
                  <a:srgbClr val="E6F61A"/>
                </a:solidFill>
                <a:latin typeface="Comic Sans MS" pitchFamily="66" charset="0"/>
              </a:rPr>
              <a:t>can</a:t>
            </a:r>
            <a:r>
              <a:rPr lang="da-DK" sz="3600" b="1" dirty="0">
                <a:solidFill>
                  <a:srgbClr val="E6F61A"/>
                </a:solidFill>
                <a:latin typeface="Comic Sans MS" pitchFamily="66" charset="0"/>
              </a:rPr>
              <a:t> the </a:t>
            </a:r>
            <a:r>
              <a:rPr lang="da-DK" sz="3600" b="1" dirty="0" err="1">
                <a:solidFill>
                  <a:srgbClr val="E6F61A"/>
                </a:solidFill>
                <a:latin typeface="Comic Sans MS" pitchFamily="66" charset="0"/>
              </a:rPr>
              <a:t>bound</a:t>
            </a:r>
            <a:r>
              <a:rPr lang="da-DK" sz="3600" b="1" dirty="0">
                <a:solidFill>
                  <a:srgbClr val="E6F61A"/>
                </a:solidFill>
                <a:latin typeface="Comic Sans MS" pitchFamily="66" charset="0"/>
              </a:rPr>
              <a:t> </a:t>
            </a:r>
            <a:r>
              <a:rPr lang="da-DK" sz="3600" b="1" dirty="0" err="1">
                <a:solidFill>
                  <a:srgbClr val="E6F61A"/>
                </a:solidFill>
                <a:latin typeface="Comic Sans MS" pitchFamily="66" charset="0"/>
              </a:rPr>
              <a:t>be</a:t>
            </a:r>
            <a:r>
              <a:rPr lang="da-DK" sz="3600" b="1" dirty="0">
                <a:solidFill>
                  <a:srgbClr val="E6F61A"/>
                </a:solidFill>
                <a:latin typeface="Comic Sans MS" pitchFamily="66" charset="0"/>
              </a:rPr>
              <a:t> </a:t>
            </a:r>
            <a:r>
              <a:rPr lang="da-DK" sz="3600" b="1" dirty="0" err="1">
                <a:solidFill>
                  <a:srgbClr val="E6F61A"/>
                </a:solidFill>
                <a:latin typeface="Comic Sans MS" pitchFamily="66" charset="0"/>
              </a:rPr>
              <a:t>avoided</a:t>
            </a:r>
            <a:r>
              <a:rPr lang="da-DK" sz="3600" b="1" dirty="0">
                <a:solidFill>
                  <a:srgbClr val="E6F61A"/>
                </a:solidFill>
                <a:latin typeface="Comic Sans MS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43301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004388" y="397689"/>
            <a:ext cx="71352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 dirty="0">
                <a:solidFill>
                  <a:schemeClr val="bg1"/>
                </a:solidFill>
              </a:rPr>
              <a:t>How </a:t>
            </a:r>
            <a:r>
              <a:rPr lang="da-DK" altLang="da-DK" sz="2800" dirty="0" err="1">
                <a:solidFill>
                  <a:schemeClr val="bg1"/>
                </a:solidFill>
              </a:rPr>
              <a:t>does</a:t>
            </a:r>
            <a:r>
              <a:rPr lang="da-DK" altLang="da-DK" sz="2800" dirty="0">
                <a:solidFill>
                  <a:schemeClr val="bg1"/>
                </a:solidFill>
              </a:rPr>
              <a:t> neutrino </a:t>
            </a:r>
            <a:r>
              <a:rPr lang="da-DK" altLang="da-DK" sz="2800" dirty="0" err="1">
                <a:solidFill>
                  <a:schemeClr val="bg1"/>
                </a:solidFill>
              </a:rPr>
              <a:t>mass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affect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cosmology</a:t>
            </a:r>
            <a:r>
              <a:rPr lang="da-DK" altLang="da-DK" sz="2800" dirty="0">
                <a:solidFill>
                  <a:schemeClr val="bg1"/>
                </a:solidFill>
              </a:rPr>
              <a:t>?</a:t>
            </a:r>
            <a:endParaRPr lang="en-US" altLang="da-DK" sz="2800" dirty="0">
              <a:solidFill>
                <a:schemeClr val="bg1"/>
              </a:solidFill>
            </a:endParaRPr>
          </a:p>
        </p:txBody>
      </p:sp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251521" y="1412776"/>
            <a:ext cx="8568952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a-DK" altLang="da-DK" sz="2400" dirty="0">
                <a:solidFill>
                  <a:schemeClr val="bg1"/>
                </a:solidFill>
              </a:rPr>
              <a:t>A non-</a:t>
            </a:r>
            <a:r>
              <a:rPr lang="da-DK" altLang="da-DK" sz="2400" dirty="0" err="1">
                <a:solidFill>
                  <a:schemeClr val="bg1"/>
                </a:solidFill>
              </a:rPr>
              <a:t>zero</a:t>
            </a:r>
            <a:r>
              <a:rPr lang="da-DK" altLang="da-DK" sz="2400" dirty="0">
                <a:solidFill>
                  <a:schemeClr val="bg1"/>
                </a:solidFill>
              </a:rPr>
              <a:t> neutrino </a:t>
            </a:r>
            <a:r>
              <a:rPr lang="da-DK" altLang="da-DK" sz="2400" dirty="0" err="1">
                <a:solidFill>
                  <a:schemeClr val="bg1"/>
                </a:solidFill>
              </a:rPr>
              <a:t>mass</a:t>
            </a:r>
            <a:r>
              <a:rPr lang="da-DK" altLang="da-DK" sz="2400" dirty="0">
                <a:solidFill>
                  <a:schemeClr val="bg1"/>
                </a:solidFill>
              </a:rPr>
              <a:t> </a:t>
            </a:r>
            <a:r>
              <a:rPr lang="da-DK" altLang="da-DK" sz="2400" dirty="0" err="1">
                <a:solidFill>
                  <a:schemeClr val="bg1"/>
                </a:solidFill>
              </a:rPr>
              <a:t>leads</a:t>
            </a:r>
            <a:r>
              <a:rPr lang="da-DK" altLang="da-DK" sz="2400" dirty="0">
                <a:solidFill>
                  <a:schemeClr val="bg1"/>
                </a:solidFill>
              </a:rPr>
              <a:t> to:</a:t>
            </a:r>
          </a:p>
          <a:p>
            <a:endParaRPr lang="da-DK" altLang="da-DK" sz="2400" dirty="0">
              <a:solidFill>
                <a:schemeClr val="bg1"/>
              </a:solidFill>
            </a:endParaRPr>
          </a:p>
          <a:p>
            <a:r>
              <a:rPr lang="da-DK" altLang="da-DK" sz="2400" dirty="0">
                <a:solidFill>
                  <a:schemeClr val="bg1"/>
                </a:solidFill>
              </a:rPr>
              <a:t>1) A </a:t>
            </a:r>
            <a:r>
              <a:rPr lang="da-DK" altLang="da-DK" sz="2400" dirty="0" err="1">
                <a:solidFill>
                  <a:schemeClr val="bg1"/>
                </a:solidFill>
              </a:rPr>
              <a:t>modified</a:t>
            </a:r>
            <a:r>
              <a:rPr lang="da-DK" altLang="da-DK" sz="2400" dirty="0">
                <a:solidFill>
                  <a:schemeClr val="bg1"/>
                </a:solidFill>
              </a:rPr>
              <a:t> matter-radiation transition, </a:t>
            </a:r>
            <a:r>
              <a:rPr lang="da-DK" altLang="da-DK" sz="2400" dirty="0" err="1">
                <a:solidFill>
                  <a:schemeClr val="bg1"/>
                </a:solidFill>
              </a:rPr>
              <a:t>leading</a:t>
            </a:r>
            <a:r>
              <a:rPr lang="da-DK" altLang="da-DK" sz="2400" dirty="0">
                <a:solidFill>
                  <a:schemeClr val="bg1"/>
                </a:solidFill>
              </a:rPr>
              <a:t> to a </a:t>
            </a:r>
            <a:r>
              <a:rPr lang="da-DK" altLang="da-DK" sz="2400" dirty="0" err="1">
                <a:solidFill>
                  <a:schemeClr val="bg1"/>
                </a:solidFill>
              </a:rPr>
              <a:t>change</a:t>
            </a:r>
            <a:r>
              <a:rPr lang="da-DK" altLang="da-DK" sz="2400" dirty="0">
                <a:solidFill>
                  <a:schemeClr val="bg1"/>
                </a:solidFill>
              </a:rPr>
              <a:t> in the Hubble rate and a </a:t>
            </a:r>
            <a:r>
              <a:rPr lang="da-DK" altLang="da-DK" sz="2400" dirty="0" err="1">
                <a:solidFill>
                  <a:schemeClr val="bg1"/>
                </a:solidFill>
              </a:rPr>
              <a:t>slight</a:t>
            </a:r>
            <a:r>
              <a:rPr lang="da-DK" altLang="da-DK" sz="2400" dirty="0">
                <a:solidFill>
                  <a:schemeClr val="bg1"/>
                </a:solidFill>
              </a:rPr>
              <a:t> </a:t>
            </a:r>
            <a:r>
              <a:rPr lang="da-DK" altLang="da-DK" sz="2400" dirty="0" err="1">
                <a:solidFill>
                  <a:schemeClr val="bg1"/>
                </a:solidFill>
              </a:rPr>
              <a:t>increase</a:t>
            </a:r>
            <a:r>
              <a:rPr lang="da-DK" altLang="da-DK" sz="2400" dirty="0">
                <a:solidFill>
                  <a:schemeClr val="bg1"/>
                </a:solidFill>
              </a:rPr>
              <a:t> in the </a:t>
            </a:r>
            <a:r>
              <a:rPr lang="da-DK" altLang="da-DK" sz="2400" dirty="0" err="1">
                <a:solidFill>
                  <a:schemeClr val="bg1"/>
                </a:solidFill>
              </a:rPr>
              <a:t>early</a:t>
            </a:r>
            <a:r>
              <a:rPr lang="da-DK" altLang="da-DK" sz="2400" dirty="0">
                <a:solidFill>
                  <a:schemeClr val="bg1"/>
                </a:solidFill>
              </a:rPr>
              <a:t> ISW </a:t>
            </a:r>
            <a:r>
              <a:rPr lang="da-DK" altLang="da-DK" sz="2400" dirty="0" err="1">
                <a:solidFill>
                  <a:schemeClr val="bg1"/>
                </a:solidFill>
              </a:rPr>
              <a:t>effect</a:t>
            </a:r>
            <a:endParaRPr lang="en-US" altLang="da-DK" sz="2400" dirty="0">
              <a:solidFill>
                <a:schemeClr val="bg1"/>
              </a:solidFill>
            </a:endParaRPr>
          </a:p>
          <a:p>
            <a:endParaRPr lang="en-US" altLang="da-DK" sz="2400" dirty="0">
              <a:solidFill>
                <a:schemeClr val="bg1"/>
              </a:solidFill>
            </a:endParaRPr>
          </a:p>
          <a:p>
            <a:endParaRPr lang="en-US" altLang="da-DK" sz="2400" dirty="0">
              <a:solidFill>
                <a:schemeClr val="bg1"/>
              </a:solidFill>
            </a:endParaRPr>
          </a:p>
          <a:p>
            <a:r>
              <a:rPr lang="en-US" altLang="da-DK" sz="2400" dirty="0">
                <a:solidFill>
                  <a:schemeClr val="bg1"/>
                </a:solidFill>
              </a:rPr>
              <a:t>2) The lack of neutrino clustering below the free-streaming scale leads to a very substantial reduction in matter clustering.</a:t>
            </a:r>
          </a:p>
          <a:p>
            <a:r>
              <a:rPr lang="en-US" altLang="da-DK" sz="2400" dirty="0">
                <a:solidFill>
                  <a:schemeClr val="bg1"/>
                </a:solidFill>
              </a:rPr>
              <a:t>This in turn leads to a substantial reduction in structure formation at all redshifts and e.g. a decrease in weak lensing</a:t>
            </a:r>
          </a:p>
        </p:txBody>
      </p:sp>
    </p:spTree>
    <p:extLst>
      <p:ext uri="{BB962C8B-B14F-4D97-AF65-F5344CB8AC3E}">
        <p14:creationId xmlns:p14="http://schemas.microsoft.com/office/powerpoint/2010/main" val="4182399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004388" y="397689"/>
            <a:ext cx="71657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 dirty="0">
                <a:solidFill>
                  <a:schemeClr val="bg1"/>
                </a:solidFill>
              </a:rPr>
              <a:t>How </a:t>
            </a:r>
            <a:r>
              <a:rPr lang="da-DK" altLang="da-DK" sz="2800" dirty="0" err="1">
                <a:solidFill>
                  <a:schemeClr val="bg1"/>
                </a:solidFill>
              </a:rPr>
              <a:t>can</a:t>
            </a:r>
            <a:r>
              <a:rPr lang="da-DK" altLang="da-DK" sz="2800" dirty="0">
                <a:solidFill>
                  <a:schemeClr val="bg1"/>
                </a:solidFill>
              </a:rPr>
              <a:t> a large neutrino </a:t>
            </a:r>
            <a:r>
              <a:rPr lang="da-DK" altLang="da-DK" sz="2800" dirty="0" err="1">
                <a:solidFill>
                  <a:schemeClr val="bg1"/>
                </a:solidFill>
              </a:rPr>
              <a:t>mass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be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allowed</a:t>
            </a:r>
            <a:r>
              <a:rPr lang="da-DK" altLang="da-DK" sz="2800" dirty="0">
                <a:solidFill>
                  <a:schemeClr val="bg1"/>
                </a:solidFill>
              </a:rPr>
              <a:t>?</a:t>
            </a:r>
            <a:endParaRPr lang="en-US" altLang="da-DK" sz="2800" dirty="0">
              <a:solidFill>
                <a:schemeClr val="bg1"/>
              </a:solidFill>
            </a:endParaRPr>
          </a:p>
        </p:txBody>
      </p:sp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251521" y="1412776"/>
            <a:ext cx="856895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a-DK" altLang="da-DK" sz="2400" dirty="0">
                <a:solidFill>
                  <a:schemeClr val="bg1"/>
                </a:solidFill>
              </a:rPr>
              <a:t>To </a:t>
            </a:r>
            <a:r>
              <a:rPr lang="da-DK" altLang="da-DK" sz="2400" dirty="0" err="1">
                <a:solidFill>
                  <a:schemeClr val="bg1"/>
                </a:solidFill>
              </a:rPr>
              <a:t>be</a:t>
            </a:r>
            <a:r>
              <a:rPr lang="da-DK" altLang="da-DK" sz="2400" dirty="0">
                <a:solidFill>
                  <a:schemeClr val="bg1"/>
                </a:solidFill>
              </a:rPr>
              <a:t> </a:t>
            </a:r>
            <a:r>
              <a:rPr lang="da-DK" altLang="da-DK" sz="2400" dirty="0" err="1">
                <a:solidFill>
                  <a:schemeClr val="bg1"/>
                </a:solidFill>
              </a:rPr>
              <a:t>consistent</a:t>
            </a:r>
            <a:r>
              <a:rPr lang="da-DK" altLang="da-DK" sz="2400" dirty="0">
                <a:solidFill>
                  <a:schemeClr val="bg1"/>
                </a:solidFill>
              </a:rPr>
              <a:t> with a large neutrino </a:t>
            </a:r>
            <a:r>
              <a:rPr lang="da-DK" altLang="da-DK" sz="2400" dirty="0" err="1">
                <a:solidFill>
                  <a:schemeClr val="bg1"/>
                </a:solidFill>
              </a:rPr>
              <a:t>mass</a:t>
            </a:r>
            <a:r>
              <a:rPr lang="da-DK" altLang="da-DK" sz="2400" dirty="0">
                <a:solidFill>
                  <a:schemeClr val="bg1"/>
                </a:solidFill>
              </a:rPr>
              <a:t>, a model </a:t>
            </a:r>
            <a:r>
              <a:rPr lang="da-DK" altLang="da-DK" sz="2400" dirty="0" err="1">
                <a:solidFill>
                  <a:schemeClr val="bg1"/>
                </a:solidFill>
              </a:rPr>
              <a:t>can</a:t>
            </a:r>
            <a:r>
              <a:rPr lang="da-DK" altLang="da-DK" sz="2400" dirty="0">
                <a:solidFill>
                  <a:schemeClr val="bg1"/>
                </a:solidFill>
              </a:rPr>
              <a:t> </a:t>
            </a:r>
            <a:r>
              <a:rPr lang="da-DK" altLang="da-DK" sz="2400" dirty="0" err="1">
                <a:solidFill>
                  <a:schemeClr val="bg1"/>
                </a:solidFill>
              </a:rPr>
              <a:t>be</a:t>
            </a:r>
            <a:r>
              <a:rPr lang="da-DK" altLang="da-DK" sz="2400" dirty="0">
                <a:solidFill>
                  <a:schemeClr val="bg1"/>
                </a:solidFill>
              </a:rPr>
              <a:t> </a:t>
            </a:r>
            <a:r>
              <a:rPr lang="da-DK" altLang="da-DK" sz="2400" dirty="0" err="1">
                <a:solidFill>
                  <a:schemeClr val="bg1"/>
                </a:solidFill>
              </a:rPr>
              <a:t>built</a:t>
            </a:r>
            <a:r>
              <a:rPr lang="da-DK" altLang="da-DK" sz="2400" dirty="0">
                <a:solidFill>
                  <a:schemeClr val="bg1"/>
                </a:solidFill>
              </a:rPr>
              <a:t> in </a:t>
            </a:r>
            <a:r>
              <a:rPr lang="da-DK" altLang="da-DK" sz="2400" dirty="0" err="1">
                <a:solidFill>
                  <a:schemeClr val="bg1"/>
                </a:solidFill>
              </a:rPr>
              <a:t>two</a:t>
            </a:r>
            <a:r>
              <a:rPr lang="da-DK" altLang="da-DK" sz="2400" dirty="0">
                <a:solidFill>
                  <a:schemeClr val="bg1"/>
                </a:solidFill>
              </a:rPr>
              <a:t> </a:t>
            </a:r>
            <a:r>
              <a:rPr lang="da-DK" altLang="da-DK" sz="2400" dirty="0" err="1">
                <a:solidFill>
                  <a:schemeClr val="bg1"/>
                </a:solidFill>
              </a:rPr>
              <a:t>ways</a:t>
            </a:r>
            <a:r>
              <a:rPr lang="da-DK" altLang="da-DK" sz="2400" dirty="0">
                <a:solidFill>
                  <a:schemeClr val="bg1"/>
                </a:solidFill>
              </a:rPr>
              <a:t>:</a:t>
            </a:r>
          </a:p>
          <a:p>
            <a:endParaRPr lang="da-DK" altLang="da-DK" sz="2400" dirty="0">
              <a:solidFill>
                <a:schemeClr val="bg1"/>
              </a:solidFill>
            </a:endParaRPr>
          </a:p>
          <a:p>
            <a:r>
              <a:rPr lang="da-DK" altLang="da-DK" sz="2400" dirty="0">
                <a:solidFill>
                  <a:schemeClr val="bg1"/>
                </a:solidFill>
              </a:rPr>
              <a:t>1) If the neutrino </a:t>
            </a:r>
            <a:r>
              <a:rPr lang="da-DK" altLang="da-DK" sz="2400" dirty="0" err="1">
                <a:solidFill>
                  <a:schemeClr val="bg1"/>
                </a:solidFill>
              </a:rPr>
              <a:t>sector</a:t>
            </a:r>
            <a:r>
              <a:rPr lang="da-DK" altLang="da-DK" sz="2400" dirty="0">
                <a:solidFill>
                  <a:schemeClr val="bg1"/>
                </a:solidFill>
              </a:rPr>
              <a:t> is </a:t>
            </a:r>
            <a:r>
              <a:rPr lang="da-DK" altLang="da-DK" sz="2400" dirty="0" err="1">
                <a:solidFill>
                  <a:schemeClr val="bg1"/>
                </a:solidFill>
              </a:rPr>
              <a:t>left</a:t>
            </a:r>
            <a:r>
              <a:rPr lang="da-DK" altLang="da-DK" sz="2400" dirty="0">
                <a:solidFill>
                  <a:schemeClr val="bg1"/>
                </a:solidFill>
              </a:rPr>
              <a:t> </a:t>
            </a:r>
            <a:r>
              <a:rPr lang="da-DK" altLang="da-DK" sz="2400" dirty="0" err="1">
                <a:solidFill>
                  <a:schemeClr val="bg1"/>
                </a:solidFill>
              </a:rPr>
              <a:t>unmodified</a:t>
            </a:r>
            <a:r>
              <a:rPr lang="da-DK" altLang="da-DK" sz="2400" dirty="0">
                <a:solidFill>
                  <a:schemeClr val="bg1"/>
                </a:solidFill>
              </a:rPr>
              <a:t>, the model has to </a:t>
            </a:r>
            <a:r>
              <a:rPr lang="da-DK" altLang="da-DK" sz="2400" dirty="0" err="1">
                <a:solidFill>
                  <a:schemeClr val="bg1"/>
                </a:solidFill>
              </a:rPr>
              <a:t>counteract</a:t>
            </a:r>
            <a:r>
              <a:rPr lang="da-DK" altLang="da-DK" sz="2400" dirty="0">
                <a:solidFill>
                  <a:schemeClr val="bg1"/>
                </a:solidFill>
              </a:rPr>
              <a:t> the </a:t>
            </a:r>
            <a:r>
              <a:rPr lang="da-DK" altLang="da-DK" sz="2400" dirty="0" err="1">
                <a:solidFill>
                  <a:schemeClr val="bg1"/>
                </a:solidFill>
              </a:rPr>
              <a:t>effect</a:t>
            </a:r>
            <a:r>
              <a:rPr lang="da-DK" altLang="da-DK" sz="2400" dirty="0">
                <a:solidFill>
                  <a:schemeClr val="bg1"/>
                </a:solidFill>
              </a:rPr>
              <a:t> of the neutrino </a:t>
            </a:r>
            <a:r>
              <a:rPr lang="da-DK" altLang="da-DK" sz="2400" dirty="0" err="1">
                <a:solidFill>
                  <a:schemeClr val="bg1"/>
                </a:solidFill>
              </a:rPr>
              <a:t>mass</a:t>
            </a:r>
            <a:r>
              <a:rPr lang="da-DK" altLang="da-DK" sz="2400" dirty="0">
                <a:solidFill>
                  <a:schemeClr val="bg1"/>
                </a:solidFill>
              </a:rPr>
              <a:t>, i.e. it </a:t>
            </a:r>
            <a:r>
              <a:rPr lang="da-DK" altLang="da-DK" sz="2400" dirty="0" err="1">
                <a:solidFill>
                  <a:schemeClr val="bg1"/>
                </a:solidFill>
              </a:rPr>
              <a:t>needs</a:t>
            </a:r>
            <a:r>
              <a:rPr lang="da-DK" altLang="da-DK" sz="2400" dirty="0">
                <a:solidFill>
                  <a:schemeClr val="bg1"/>
                </a:solidFill>
              </a:rPr>
              <a:t> more efficient </a:t>
            </a:r>
            <a:r>
              <a:rPr lang="da-DK" altLang="da-DK" sz="2400" dirty="0" err="1">
                <a:solidFill>
                  <a:schemeClr val="bg1"/>
                </a:solidFill>
              </a:rPr>
              <a:t>clustering</a:t>
            </a:r>
            <a:endParaRPr lang="en-US" altLang="da-DK" sz="2400" dirty="0">
              <a:solidFill>
                <a:schemeClr val="bg1"/>
              </a:solidFill>
            </a:endParaRPr>
          </a:p>
          <a:p>
            <a:endParaRPr lang="en-US" altLang="da-DK" sz="2400" dirty="0">
              <a:solidFill>
                <a:schemeClr val="bg1"/>
              </a:solidFill>
            </a:endParaRPr>
          </a:p>
          <a:p>
            <a:r>
              <a:rPr lang="en-US" altLang="da-DK" sz="2400" dirty="0">
                <a:solidFill>
                  <a:schemeClr val="bg1"/>
                </a:solidFill>
              </a:rPr>
              <a:t>2) Alternatively, neutrino physics must be modified so that a large neutrino mass does not affect structure </a:t>
            </a:r>
            <a:r>
              <a:rPr lang="en-US" altLang="da-DK" sz="2400">
                <a:solidFill>
                  <a:schemeClr val="bg1"/>
                </a:solidFill>
              </a:rPr>
              <a:t>formation substantially</a:t>
            </a:r>
            <a:endParaRPr lang="en-US" altLang="da-DK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352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8027730" cy="4032448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823183" y="5445224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>
                <a:solidFill>
                  <a:schemeClr val="bg1"/>
                </a:solidFill>
              </a:rPr>
              <a:t>Choudhury</a:t>
            </a:r>
            <a:r>
              <a:rPr lang="da-DK" dirty="0">
                <a:solidFill>
                  <a:schemeClr val="bg1"/>
                </a:solidFill>
              </a:rPr>
              <a:t> &amp; STH 1907.12598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857915-1412-0864-7BD5-FEE578510F66}"/>
              </a:ext>
            </a:extLst>
          </p:cNvPr>
          <p:cNvSpPr txBox="1"/>
          <p:nvPr/>
        </p:nvSpPr>
        <p:spPr>
          <a:xfrm>
            <a:off x="1331640" y="411922"/>
            <a:ext cx="6764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2800" dirty="0">
                <a:solidFill>
                  <a:schemeClr val="bg1"/>
                </a:solidFill>
              </a:rPr>
              <a:t>Simple examples belonging to category 1</a:t>
            </a:r>
          </a:p>
        </p:txBody>
      </p:sp>
    </p:spTree>
    <p:extLst>
      <p:ext uri="{BB962C8B-B14F-4D97-AF65-F5344CB8AC3E}">
        <p14:creationId xmlns:p14="http://schemas.microsoft.com/office/powerpoint/2010/main" val="3527316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65694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 dirty="0">
                <a:solidFill>
                  <a:schemeClr val="bg1"/>
                </a:solidFill>
                <a:latin typeface="Comic Sans MS" pitchFamily="66" charset="0"/>
              </a:rPr>
              <a:t>NEUTRINO MASS AND ENERGY DENSITY</a:t>
            </a:r>
          </a:p>
          <a:p>
            <a:pPr eaLnBrk="0" hangingPunct="0"/>
            <a:r>
              <a:rPr lang="da-DK" sz="2400" dirty="0">
                <a:solidFill>
                  <a:schemeClr val="bg1"/>
                </a:solidFill>
                <a:latin typeface="Comic Sans MS" pitchFamily="66" charset="0"/>
              </a:rPr>
              <a:t>FROM COSMOLOGY</a:t>
            </a:r>
          </a:p>
        </p:txBody>
      </p:sp>
      <p:sp>
        <p:nvSpPr>
          <p:cNvPr id="371715" name="Text Box 3"/>
          <p:cNvSpPr txBox="1">
            <a:spLocks noChangeArrowheads="1"/>
          </p:cNvSpPr>
          <p:nvPr/>
        </p:nvSpPr>
        <p:spPr bwMode="auto">
          <a:xfrm>
            <a:off x="974725" y="1384300"/>
            <a:ext cx="723390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NEUTRINOS (AND OTHER LIGHT, WEAKLY INTERACTING </a:t>
            </a:r>
          </a:p>
          <a:p>
            <a:pPr eaLnBrk="0" hangingPunct="0"/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PARTICLES) AFFECT STRUCTURE FORMATION</a:t>
            </a:r>
          </a:p>
          <a:p>
            <a:pPr eaLnBrk="0" hangingPunct="0"/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BECAUSE THEY ARE A SOURCE OF DARK MATTER</a:t>
            </a:r>
          </a:p>
          <a:p>
            <a:pPr eaLnBrk="0" hangingPunct="0"/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(</a:t>
            </a:r>
            <a:r>
              <a:rPr lang="da-DK" sz="2000" i="1" dirty="0">
                <a:solidFill>
                  <a:schemeClr val="bg1"/>
                </a:solidFill>
                <a:latin typeface="Helvetica" pitchFamily="34" charset="0"/>
              </a:rPr>
              <a:t>n</a:t>
            </a:r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 ~ 100 cm</a:t>
            </a:r>
            <a:r>
              <a:rPr lang="da-DK" sz="2000" baseline="30000" dirty="0">
                <a:solidFill>
                  <a:schemeClr val="bg1"/>
                </a:solidFill>
                <a:latin typeface="Helvetica" pitchFamily="34" charset="0"/>
              </a:rPr>
              <a:t>-3</a:t>
            </a:r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)</a:t>
            </a:r>
          </a:p>
        </p:txBody>
      </p:sp>
      <p:sp>
        <p:nvSpPr>
          <p:cNvPr id="371716" name="Text Box 4"/>
          <p:cNvSpPr txBox="1">
            <a:spLocks noChangeArrowheads="1"/>
          </p:cNvSpPr>
          <p:nvPr/>
        </p:nvSpPr>
        <p:spPr bwMode="auto">
          <a:xfrm>
            <a:off x="990600" y="3962400"/>
            <a:ext cx="7146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HOWEVER, eV NEUTRINOS ARE DIFFERENT FROM CDM 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BECAUSE THEY FREE STREAM</a:t>
            </a:r>
          </a:p>
        </p:txBody>
      </p:sp>
      <p:graphicFrame>
        <p:nvGraphicFramePr>
          <p:cNvPr id="371717" name="Object 5"/>
          <p:cNvGraphicFramePr>
            <a:graphicFrameLocks noChangeAspect="1"/>
          </p:cNvGraphicFramePr>
          <p:nvPr/>
        </p:nvGraphicFramePr>
        <p:xfrm>
          <a:off x="2590800" y="4800600"/>
          <a:ext cx="2778125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Ligning" r:id="rId3" imgW="977760" imgH="241200" progId="Equation.3">
                  <p:embed/>
                </p:oleObj>
              </mc:Choice>
              <mc:Fallback>
                <p:oleObj name="Ligning" r:id="rId3" imgW="977760" imgH="241200" progId="Equation.3">
                  <p:embed/>
                  <p:pic>
                    <p:nvPicPr>
                      <p:cNvPr id="3717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00600"/>
                        <a:ext cx="2778125" cy="68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18" name="Text Box 6"/>
          <p:cNvSpPr txBox="1">
            <a:spLocks noChangeArrowheads="1"/>
          </p:cNvSpPr>
          <p:nvPr/>
        </p:nvSpPr>
        <p:spPr bwMode="auto">
          <a:xfrm>
            <a:off x="990600" y="5791200"/>
            <a:ext cx="7007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SCALES SMALLER THAN </a:t>
            </a:r>
            <a:r>
              <a:rPr lang="da-DK" sz="2000" i="1">
                <a:solidFill>
                  <a:schemeClr val="bg1"/>
                </a:solidFill>
                <a:latin typeface="Helvetica" pitchFamily="34" charset="0"/>
              </a:rPr>
              <a:t>d</a:t>
            </a:r>
            <a:r>
              <a:rPr lang="da-DK" sz="2000" baseline="-25000">
                <a:solidFill>
                  <a:schemeClr val="bg1"/>
                </a:solidFill>
                <a:latin typeface="Helvetica" pitchFamily="34" charset="0"/>
              </a:rPr>
              <a:t>FS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 DAMPED AWAY, LEADS TO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SUPPRESSION OF POWER ON SMALL SCALES</a:t>
            </a:r>
          </a:p>
        </p:txBody>
      </p:sp>
      <p:graphicFrame>
        <p:nvGraphicFramePr>
          <p:cNvPr id="371719" name="Object 7"/>
          <p:cNvGraphicFramePr>
            <a:graphicFrameLocks noChangeAspect="1"/>
          </p:cNvGraphicFramePr>
          <p:nvPr/>
        </p:nvGraphicFramePr>
        <p:xfrm>
          <a:off x="1219200" y="2743200"/>
          <a:ext cx="205740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Ligning" r:id="rId5" imgW="901440" imgH="431640" progId="Equation.3">
                  <p:embed/>
                </p:oleObj>
              </mc:Choice>
              <mc:Fallback>
                <p:oleObj name="Ligning" r:id="rId5" imgW="901440" imgH="431640" progId="Equation.3">
                  <p:embed/>
                  <p:pic>
                    <p:nvPicPr>
                      <p:cNvPr id="3717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743200"/>
                        <a:ext cx="2057400" cy="985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20" name="Text Box 8"/>
          <p:cNvSpPr txBox="1">
            <a:spLocks noChangeArrowheads="1"/>
          </p:cNvSpPr>
          <p:nvPr/>
        </p:nvSpPr>
        <p:spPr bwMode="auto">
          <a:xfrm>
            <a:off x="3733800" y="3019425"/>
            <a:ext cx="93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FROM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graphicFrame>
        <p:nvGraphicFramePr>
          <p:cNvPr id="371721" name="Object 9"/>
          <p:cNvGraphicFramePr>
            <a:graphicFrameLocks noChangeAspect="1"/>
          </p:cNvGraphicFramePr>
          <p:nvPr/>
        </p:nvGraphicFramePr>
        <p:xfrm>
          <a:off x="4953000" y="2667000"/>
          <a:ext cx="29273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Ligning" r:id="rId7" imgW="1282680" imgH="469800" progId="Equation.3">
                  <p:embed/>
                </p:oleObj>
              </mc:Choice>
              <mc:Fallback>
                <p:oleObj name="Ligning" r:id="rId7" imgW="1282680" imgH="469800" progId="Equation.3">
                  <p:embed/>
                  <p:pic>
                    <p:nvPicPr>
                      <p:cNvPr id="3717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667000"/>
                        <a:ext cx="292735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0970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3">
            <a:extLst>
              <a:ext uri="{FF2B5EF4-FFF2-40B4-BE49-F238E27FC236}">
                <a16:creationId xmlns:a16="http://schemas.microsoft.com/office/drawing/2014/main" id="{80264105-784E-E079-894F-8EC807F19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42" y="2204244"/>
            <a:ext cx="6594207" cy="3312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82470F-E0EE-6AB7-522C-3A7CE03B44AC}"/>
              </a:ext>
            </a:extLst>
          </p:cNvPr>
          <p:cNvSpPr/>
          <p:nvPr/>
        </p:nvSpPr>
        <p:spPr>
          <a:xfrm>
            <a:off x="3419872" y="1556792"/>
            <a:ext cx="1728192" cy="44644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4" name="Picture 2" descr="grid">
            <a:extLst>
              <a:ext uri="{FF2B5EF4-FFF2-40B4-BE49-F238E27FC236}">
                <a16:creationId xmlns:a16="http://schemas.microsoft.com/office/drawing/2014/main" id="{A68E293F-D11D-FA99-A36B-6224A66A5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50" y="2204243"/>
            <a:ext cx="4016357" cy="33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D509A6-A76A-F52B-5244-C13BDB26D011}"/>
              </a:ext>
            </a:extLst>
          </p:cNvPr>
          <p:cNvSpPr txBox="1"/>
          <p:nvPr/>
        </p:nvSpPr>
        <p:spPr>
          <a:xfrm>
            <a:off x="2123728" y="5644999"/>
            <a:ext cx="2052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>
                <a:solidFill>
                  <a:schemeClr val="bg1"/>
                </a:solidFill>
              </a:rPr>
              <a:t>2005: WMAP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67CE35-FC0F-DD0A-5915-D1E7496B438C}"/>
              </a:ext>
            </a:extLst>
          </p:cNvPr>
          <p:cNvSpPr txBox="1"/>
          <p:nvPr/>
        </p:nvSpPr>
        <p:spPr>
          <a:xfrm>
            <a:off x="5480302" y="565195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>
                <a:solidFill>
                  <a:schemeClr val="bg1"/>
                </a:solidFill>
              </a:rPr>
              <a:t>2019: Planck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C27F04-7503-6597-63C3-04EA69493D48}"/>
              </a:ext>
            </a:extLst>
          </p:cNvPr>
          <p:cNvSpPr txBox="1"/>
          <p:nvPr/>
        </p:nvSpPr>
        <p:spPr>
          <a:xfrm>
            <a:off x="627651" y="377057"/>
            <a:ext cx="7888698" cy="132343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DK" sz="2000" dirty="0">
                <a:solidFill>
                  <a:schemeClr val="bg1"/>
                </a:solidFill>
              </a:rPr>
              <a:t>With better data it becomes increasingly hard for other cosmological</a:t>
            </a:r>
          </a:p>
          <a:p>
            <a:r>
              <a:rPr lang="en-GB" sz="2000" dirty="0">
                <a:solidFill>
                  <a:schemeClr val="bg1"/>
                </a:solidFill>
              </a:rPr>
              <a:t>p</a:t>
            </a:r>
            <a:r>
              <a:rPr lang="en-DK" sz="2000" dirty="0">
                <a:solidFill>
                  <a:schemeClr val="bg1"/>
                </a:solidFill>
              </a:rPr>
              <a:t>arameters to mimic the effect of a non-zero neutrino mass</a:t>
            </a:r>
          </a:p>
          <a:p>
            <a:endParaRPr lang="en-DK" sz="2000" dirty="0">
              <a:solidFill>
                <a:schemeClr val="bg1"/>
              </a:solidFill>
            </a:endParaRPr>
          </a:p>
          <a:p>
            <a:r>
              <a:rPr lang="en-DK" sz="2000" dirty="0">
                <a:solidFill>
                  <a:schemeClr val="bg1"/>
                </a:solidFill>
              </a:rPr>
              <a:t>For purely standard model neutrinos, the mass bound is fairly robust</a:t>
            </a:r>
          </a:p>
        </p:txBody>
      </p:sp>
    </p:spTree>
    <p:extLst>
      <p:ext uri="{BB962C8B-B14F-4D97-AF65-F5344CB8AC3E}">
        <p14:creationId xmlns:p14="http://schemas.microsoft.com/office/powerpoint/2010/main" val="4114753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403648" y="404664"/>
            <a:ext cx="57038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 dirty="0" err="1">
                <a:solidFill>
                  <a:schemeClr val="bg1"/>
                </a:solidFill>
              </a:rPr>
              <a:t>Examples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belonging</a:t>
            </a:r>
            <a:r>
              <a:rPr lang="da-DK" altLang="da-DK" sz="2800" dirty="0">
                <a:solidFill>
                  <a:schemeClr val="bg1"/>
                </a:solidFill>
              </a:rPr>
              <a:t> to </a:t>
            </a:r>
            <a:r>
              <a:rPr lang="da-DK" altLang="da-DK" sz="2800" dirty="0" err="1">
                <a:solidFill>
                  <a:schemeClr val="bg1"/>
                </a:solidFill>
              </a:rPr>
              <a:t>category</a:t>
            </a:r>
            <a:r>
              <a:rPr lang="da-DK" altLang="da-DK" sz="2800" dirty="0">
                <a:solidFill>
                  <a:schemeClr val="bg1"/>
                </a:solidFill>
              </a:rPr>
              <a:t> 2:</a:t>
            </a:r>
            <a:endParaRPr lang="en-US" altLang="da-DK" sz="2800" dirty="0">
              <a:solidFill>
                <a:schemeClr val="bg1"/>
              </a:solidFill>
            </a:endParaRPr>
          </a:p>
        </p:txBody>
      </p:sp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287524" y="1490008"/>
            <a:ext cx="8568952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a-DK" altLang="da-DK" sz="2400" dirty="0">
                <a:solidFill>
                  <a:schemeClr val="bg1"/>
                </a:solidFill>
              </a:rPr>
              <a:t>1) A time-</a:t>
            </a:r>
            <a:r>
              <a:rPr lang="da-DK" altLang="da-DK" sz="2400" dirty="0" err="1">
                <a:solidFill>
                  <a:schemeClr val="bg1"/>
                </a:solidFill>
              </a:rPr>
              <a:t>varying</a:t>
            </a:r>
            <a:r>
              <a:rPr lang="da-DK" altLang="da-DK" sz="2400" dirty="0">
                <a:solidFill>
                  <a:schemeClr val="bg1"/>
                </a:solidFill>
              </a:rPr>
              <a:t> neutrino </a:t>
            </a:r>
            <a:r>
              <a:rPr lang="da-DK" altLang="da-DK" sz="2400" dirty="0" err="1">
                <a:solidFill>
                  <a:schemeClr val="bg1"/>
                </a:solidFill>
              </a:rPr>
              <a:t>mass</a:t>
            </a:r>
            <a:endParaRPr lang="da-DK" altLang="da-DK" sz="2400" dirty="0">
              <a:solidFill>
                <a:schemeClr val="bg1"/>
              </a:solidFill>
            </a:endParaRPr>
          </a:p>
          <a:p>
            <a:endParaRPr lang="da-DK" altLang="da-DK" sz="2000" dirty="0">
              <a:solidFill>
                <a:schemeClr val="bg1"/>
              </a:solidFill>
            </a:endParaRPr>
          </a:p>
          <a:p>
            <a:r>
              <a:rPr lang="da-DK" altLang="da-DK" sz="2000" dirty="0" err="1">
                <a:solidFill>
                  <a:schemeClr val="bg1"/>
                </a:solidFill>
              </a:rPr>
              <a:t>Making</a:t>
            </a:r>
            <a:r>
              <a:rPr lang="da-DK" altLang="da-DK" sz="2000" dirty="0">
                <a:solidFill>
                  <a:schemeClr val="bg1"/>
                </a:solidFill>
              </a:rPr>
              <a:t> the neutrino </a:t>
            </a:r>
            <a:r>
              <a:rPr lang="da-DK" altLang="da-DK" sz="2000" dirty="0" err="1">
                <a:solidFill>
                  <a:schemeClr val="bg1"/>
                </a:solidFill>
              </a:rPr>
              <a:t>mass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dynamical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can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potentially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evade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cosmological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bounds</a:t>
            </a:r>
            <a:endParaRPr lang="da-DK" altLang="da-DK" sz="2000" dirty="0">
              <a:solidFill>
                <a:schemeClr val="bg1"/>
              </a:solidFill>
            </a:endParaRPr>
          </a:p>
          <a:p>
            <a:endParaRPr lang="da-DK" altLang="da-DK" sz="2000" dirty="0">
              <a:solidFill>
                <a:schemeClr val="bg1"/>
              </a:solidFill>
            </a:endParaRPr>
          </a:p>
          <a:p>
            <a:endParaRPr lang="da-DK" altLang="da-DK" sz="2000" dirty="0">
              <a:solidFill>
                <a:schemeClr val="bg1"/>
              </a:solidFill>
            </a:endParaRPr>
          </a:p>
          <a:p>
            <a:endParaRPr lang="da-DK" altLang="da-DK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altLang="da-DK" sz="2000" dirty="0">
                <a:solidFill>
                  <a:schemeClr val="bg1"/>
                </a:solidFill>
              </a:rPr>
              <a:t>Mass </a:t>
            </a:r>
            <a:r>
              <a:rPr lang="da-DK" altLang="da-DK" sz="2000" dirty="0" err="1">
                <a:solidFill>
                  <a:schemeClr val="bg1"/>
                </a:solidFill>
              </a:rPr>
              <a:t>varying</a:t>
            </a:r>
            <a:r>
              <a:rPr lang="da-DK" altLang="da-DK" sz="2000" dirty="0">
                <a:solidFill>
                  <a:schemeClr val="bg1"/>
                </a:solidFill>
              </a:rPr>
              <a:t> neutrinos  (</a:t>
            </a:r>
            <a:r>
              <a:rPr lang="da-DK" altLang="da-DK" sz="2000" dirty="0" err="1">
                <a:solidFill>
                  <a:schemeClr val="bg1"/>
                </a:solidFill>
              </a:rPr>
              <a:t>Fardon</a:t>
            </a:r>
            <a:r>
              <a:rPr lang="da-DK" altLang="da-DK" sz="2000" dirty="0">
                <a:solidFill>
                  <a:schemeClr val="bg1"/>
                </a:solidFill>
              </a:rPr>
              <a:t>, Nelson, Weiner 2003)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altLang="da-DK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altLang="da-DK" sz="2000" dirty="0" err="1">
                <a:solidFill>
                  <a:schemeClr val="bg1"/>
                </a:solidFill>
              </a:rPr>
              <a:t>Spontaneous</a:t>
            </a:r>
            <a:r>
              <a:rPr lang="da-DK" altLang="da-DK" sz="2000" dirty="0">
                <a:solidFill>
                  <a:schemeClr val="bg1"/>
                </a:solidFill>
              </a:rPr>
              <a:t> neutrino </a:t>
            </a:r>
            <a:r>
              <a:rPr lang="da-DK" altLang="da-DK" sz="2000" dirty="0" err="1">
                <a:solidFill>
                  <a:schemeClr val="bg1"/>
                </a:solidFill>
              </a:rPr>
              <a:t>mass</a:t>
            </a:r>
            <a:r>
              <a:rPr lang="da-DK" altLang="da-DK" sz="2000" dirty="0">
                <a:solidFill>
                  <a:schemeClr val="bg1"/>
                </a:solidFill>
              </a:rPr>
              <a:t> generation (</a:t>
            </a:r>
            <a:r>
              <a:rPr lang="da-DK" altLang="da-DK" sz="2000" dirty="0" err="1">
                <a:solidFill>
                  <a:schemeClr val="bg1"/>
                </a:solidFill>
              </a:rPr>
              <a:t>Dvali</a:t>
            </a:r>
            <a:r>
              <a:rPr lang="da-DK" altLang="da-DK" sz="2000" dirty="0">
                <a:solidFill>
                  <a:schemeClr val="bg1"/>
                </a:solidFill>
              </a:rPr>
              <a:t> &amp; </a:t>
            </a:r>
            <a:r>
              <a:rPr lang="da-DK" altLang="da-DK" sz="2000" dirty="0" err="1">
                <a:solidFill>
                  <a:schemeClr val="bg1"/>
                </a:solidFill>
              </a:rPr>
              <a:t>Funcke</a:t>
            </a:r>
            <a:r>
              <a:rPr lang="da-DK" altLang="da-DK" sz="2000" dirty="0">
                <a:solidFill>
                  <a:schemeClr val="bg1"/>
                </a:solidFill>
              </a:rPr>
              <a:t> 2016)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altLang="da-DK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altLang="da-DK" sz="2000" dirty="0">
                <a:solidFill>
                  <a:schemeClr val="bg1"/>
                </a:solidFill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957224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401209" y="228804"/>
            <a:ext cx="83856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 dirty="0">
                <a:solidFill>
                  <a:schemeClr val="bg1"/>
                </a:solidFill>
              </a:rPr>
              <a:t>How </a:t>
            </a:r>
            <a:r>
              <a:rPr lang="da-DK" altLang="da-DK" sz="2800" dirty="0" err="1">
                <a:solidFill>
                  <a:schemeClr val="bg1"/>
                </a:solidFill>
              </a:rPr>
              <a:t>can</a:t>
            </a:r>
            <a:r>
              <a:rPr lang="da-DK" altLang="da-DK" sz="2800" dirty="0">
                <a:solidFill>
                  <a:schemeClr val="bg1"/>
                </a:solidFill>
              </a:rPr>
              <a:t> a large </a:t>
            </a:r>
            <a:r>
              <a:rPr lang="da-DK" altLang="da-DK" sz="2800" u="sng" dirty="0" err="1">
                <a:solidFill>
                  <a:schemeClr val="bg1"/>
                </a:solidFill>
              </a:rPr>
              <a:t>current</a:t>
            </a:r>
            <a:r>
              <a:rPr lang="da-DK" altLang="da-DK" sz="2800" dirty="0">
                <a:solidFill>
                  <a:schemeClr val="bg1"/>
                </a:solidFill>
              </a:rPr>
              <a:t> neutrino </a:t>
            </a:r>
            <a:r>
              <a:rPr lang="da-DK" altLang="da-DK" sz="2800" dirty="0" err="1">
                <a:solidFill>
                  <a:schemeClr val="bg1"/>
                </a:solidFill>
              </a:rPr>
              <a:t>mass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be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allowed</a:t>
            </a:r>
            <a:r>
              <a:rPr lang="da-DK" altLang="da-DK" sz="2800" dirty="0">
                <a:solidFill>
                  <a:schemeClr val="bg1"/>
                </a:solidFill>
              </a:rPr>
              <a:t>?</a:t>
            </a:r>
            <a:endParaRPr lang="en-US" altLang="da-DK" sz="2800" dirty="0">
              <a:solidFill>
                <a:schemeClr val="bg1"/>
              </a:solidFill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9EFACE0-A75E-4973-BC66-5D1D70475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65" y="4005064"/>
            <a:ext cx="3509659" cy="2690738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CE4AB71A-613B-BDBC-9D92-C6E30ECE3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1" y="1196752"/>
            <a:ext cx="3496129" cy="2690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ACFC68-8C5D-7536-32FF-609784F620F4}"/>
              </a:ext>
            </a:extLst>
          </p:cNvPr>
          <p:cNvSpPr txBox="1"/>
          <p:nvPr/>
        </p:nvSpPr>
        <p:spPr>
          <a:xfrm>
            <a:off x="4733083" y="6275645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>
                <a:solidFill>
                  <a:schemeClr val="bg1"/>
                </a:solidFill>
              </a:rPr>
              <a:t>Lorenz et al. arXiv:2102.13618</a:t>
            </a:r>
          </a:p>
        </p:txBody>
      </p:sp>
    </p:spTree>
    <p:extLst>
      <p:ext uri="{BB962C8B-B14F-4D97-AF65-F5344CB8AC3E}">
        <p14:creationId xmlns:p14="http://schemas.microsoft.com/office/powerpoint/2010/main" val="2742668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403648" y="404664"/>
            <a:ext cx="57038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 dirty="0" err="1">
                <a:solidFill>
                  <a:schemeClr val="bg1"/>
                </a:solidFill>
              </a:rPr>
              <a:t>Examples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belonging</a:t>
            </a:r>
            <a:r>
              <a:rPr lang="da-DK" altLang="da-DK" sz="2800" dirty="0">
                <a:solidFill>
                  <a:schemeClr val="bg1"/>
                </a:solidFill>
              </a:rPr>
              <a:t> to </a:t>
            </a:r>
            <a:r>
              <a:rPr lang="da-DK" altLang="da-DK" sz="2800" dirty="0" err="1">
                <a:solidFill>
                  <a:schemeClr val="bg1"/>
                </a:solidFill>
              </a:rPr>
              <a:t>category</a:t>
            </a:r>
            <a:r>
              <a:rPr lang="da-DK" altLang="da-DK" sz="2800" dirty="0">
                <a:solidFill>
                  <a:schemeClr val="bg1"/>
                </a:solidFill>
              </a:rPr>
              <a:t> 2:</a:t>
            </a:r>
            <a:endParaRPr lang="en-US" altLang="da-DK" sz="2800" dirty="0">
              <a:solidFill>
                <a:schemeClr val="bg1"/>
              </a:solidFill>
            </a:endParaRPr>
          </a:p>
        </p:txBody>
      </p:sp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287524" y="1490008"/>
            <a:ext cx="856895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a-DK" altLang="da-DK" sz="2400" dirty="0">
                <a:solidFill>
                  <a:schemeClr val="bg1"/>
                </a:solidFill>
              </a:rPr>
              <a:t>2) Non-standard neutrino </a:t>
            </a:r>
            <a:r>
              <a:rPr lang="da-DK" altLang="da-DK" sz="2400" dirty="0" err="1">
                <a:solidFill>
                  <a:schemeClr val="bg1"/>
                </a:solidFill>
              </a:rPr>
              <a:t>interactions</a:t>
            </a:r>
            <a:endParaRPr lang="da-DK" altLang="da-DK" sz="2400" dirty="0">
              <a:solidFill>
                <a:schemeClr val="bg1"/>
              </a:solidFill>
            </a:endParaRPr>
          </a:p>
          <a:p>
            <a:endParaRPr lang="da-DK" altLang="da-DK" sz="2000" dirty="0">
              <a:solidFill>
                <a:schemeClr val="bg1"/>
              </a:solidFill>
            </a:endParaRPr>
          </a:p>
          <a:p>
            <a:r>
              <a:rPr lang="da-DK" altLang="da-DK" sz="2000" dirty="0">
                <a:solidFill>
                  <a:schemeClr val="bg1"/>
                </a:solidFill>
              </a:rPr>
              <a:t>The simplest </a:t>
            </a:r>
            <a:r>
              <a:rPr lang="da-DK" altLang="da-DK" sz="2000" dirty="0" err="1">
                <a:solidFill>
                  <a:schemeClr val="bg1"/>
                </a:solidFill>
              </a:rPr>
              <a:t>example</a:t>
            </a:r>
            <a:r>
              <a:rPr lang="da-DK" altLang="da-DK" sz="2000" dirty="0">
                <a:solidFill>
                  <a:schemeClr val="bg1"/>
                </a:solidFill>
              </a:rPr>
              <a:t> is a </a:t>
            </a:r>
            <a:r>
              <a:rPr lang="da-DK" altLang="da-DK" sz="2000" dirty="0" err="1">
                <a:solidFill>
                  <a:schemeClr val="bg1"/>
                </a:solidFill>
              </a:rPr>
              <a:t>Fermi</a:t>
            </a:r>
            <a:r>
              <a:rPr lang="da-DK" altLang="da-DK" sz="2000" dirty="0">
                <a:solidFill>
                  <a:schemeClr val="bg1"/>
                </a:solidFill>
              </a:rPr>
              <a:t>-like </a:t>
            </a:r>
            <a:r>
              <a:rPr lang="da-DK" altLang="da-DK" sz="2000" dirty="0" err="1">
                <a:solidFill>
                  <a:schemeClr val="bg1"/>
                </a:solidFill>
              </a:rPr>
              <a:t>interaction</a:t>
            </a:r>
            <a:r>
              <a:rPr lang="da-DK" altLang="da-DK" sz="2000" dirty="0">
                <a:solidFill>
                  <a:schemeClr val="bg1"/>
                </a:solidFill>
              </a:rPr>
              <a:t> (</a:t>
            </a:r>
            <a:r>
              <a:rPr lang="da-DK" altLang="da-DK" sz="2000" dirty="0" err="1">
                <a:solidFill>
                  <a:schemeClr val="bg1"/>
                </a:solidFill>
              </a:rPr>
              <a:t>Cyr</a:t>
            </a:r>
            <a:r>
              <a:rPr lang="da-DK" altLang="da-DK" sz="2000" dirty="0">
                <a:solidFill>
                  <a:schemeClr val="bg1"/>
                </a:solidFill>
              </a:rPr>
              <a:t>-Racine &amp; </a:t>
            </a:r>
            <a:r>
              <a:rPr lang="da-DK" altLang="da-DK" sz="2000" dirty="0" err="1">
                <a:solidFill>
                  <a:schemeClr val="bg1"/>
                </a:solidFill>
              </a:rPr>
              <a:t>Sigurdson</a:t>
            </a:r>
            <a:r>
              <a:rPr lang="da-DK" altLang="da-DK" sz="2000" dirty="0">
                <a:solidFill>
                  <a:schemeClr val="bg1"/>
                </a:solidFill>
              </a:rPr>
              <a:t> 2013, </a:t>
            </a:r>
            <a:r>
              <a:rPr lang="da-DK" altLang="da-DK" sz="2000" dirty="0" err="1">
                <a:solidFill>
                  <a:schemeClr val="bg1"/>
                </a:solidFill>
              </a:rPr>
              <a:t>Archidiacono</a:t>
            </a:r>
            <a:r>
              <a:rPr lang="da-DK" altLang="da-DK" sz="2000" dirty="0">
                <a:solidFill>
                  <a:schemeClr val="bg1"/>
                </a:solidFill>
              </a:rPr>
              <a:t> &amp; STH 2013, </a:t>
            </a:r>
            <a:r>
              <a:rPr lang="da-DK" altLang="da-DK" sz="2000" dirty="0" err="1">
                <a:solidFill>
                  <a:schemeClr val="bg1"/>
                </a:solidFill>
              </a:rPr>
              <a:t>Forastieri</a:t>
            </a:r>
            <a:r>
              <a:rPr lang="da-DK" altLang="da-DK" sz="2000" dirty="0">
                <a:solidFill>
                  <a:schemeClr val="bg1"/>
                </a:solidFill>
              </a:rPr>
              <a:t>, </a:t>
            </a:r>
            <a:r>
              <a:rPr lang="da-DK" altLang="da-DK" sz="2000" dirty="0" err="1">
                <a:solidFill>
                  <a:schemeClr val="bg1"/>
                </a:solidFill>
              </a:rPr>
              <a:t>Lattanzi</a:t>
            </a:r>
            <a:r>
              <a:rPr lang="da-DK" altLang="da-DK" sz="2000" dirty="0">
                <a:solidFill>
                  <a:schemeClr val="bg1"/>
                </a:solidFill>
              </a:rPr>
              <a:t>, </a:t>
            </a:r>
            <a:r>
              <a:rPr lang="da-DK" altLang="da-DK" sz="2000" dirty="0" err="1">
                <a:solidFill>
                  <a:schemeClr val="bg1"/>
                </a:solidFill>
              </a:rPr>
              <a:t>Natoli</a:t>
            </a:r>
            <a:r>
              <a:rPr lang="da-DK" altLang="da-DK" sz="2000" dirty="0">
                <a:solidFill>
                  <a:schemeClr val="bg1"/>
                </a:solidFill>
              </a:rPr>
              <a:t> 2015, recent </a:t>
            </a:r>
            <a:r>
              <a:rPr lang="da-DK" altLang="da-DK" sz="2000" dirty="0" err="1">
                <a:solidFill>
                  <a:schemeClr val="bg1"/>
                </a:solidFill>
              </a:rPr>
              <a:t>works</a:t>
            </a:r>
            <a:r>
              <a:rPr lang="da-DK" altLang="da-DK" sz="2000" dirty="0">
                <a:solidFill>
                  <a:schemeClr val="bg1"/>
                </a:solidFill>
              </a:rPr>
              <a:t>: </a:t>
            </a:r>
            <a:r>
              <a:rPr lang="da-DK" altLang="da-DK" sz="2000" dirty="0" err="1">
                <a:solidFill>
                  <a:schemeClr val="bg1"/>
                </a:solidFill>
              </a:rPr>
              <a:t>Kreisch</a:t>
            </a:r>
            <a:r>
              <a:rPr lang="da-DK" altLang="da-DK" sz="2000" dirty="0">
                <a:solidFill>
                  <a:schemeClr val="bg1"/>
                </a:solidFill>
              </a:rPr>
              <a:t> et al. 2207.03164, </a:t>
            </a:r>
            <a:r>
              <a:rPr lang="da-DK" altLang="da-DK" sz="2000" dirty="0" err="1">
                <a:solidFill>
                  <a:schemeClr val="bg1"/>
                </a:solidFill>
              </a:rPr>
              <a:t>Choudhury</a:t>
            </a:r>
            <a:r>
              <a:rPr lang="da-DK" altLang="da-DK" sz="2000" dirty="0">
                <a:solidFill>
                  <a:schemeClr val="bg1"/>
                </a:solidFill>
              </a:rPr>
              <a:t>, STH, Tram 2207.07142)</a:t>
            </a:r>
          </a:p>
          <a:p>
            <a:endParaRPr lang="da-DK" altLang="da-DK" sz="2000" dirty="0">
              <a:solidFill>
                <a:schemeClr val="bg1"/>
              </a:solidFill>
            </a:endParaRPr>
          </a:p>
          <a:p>
            <a:r>
              <a:rPr lang="da-DK" altLang="da-DK" sz="2000" dirty="0">
                <a:solidFill>
                  <a:schemeClr val="bg1"/>
                </a:solidFill>
              </a:rPr>
              <a:t>Can </a:t>
            </a:r>
            <a:r>
              <a:rPr lang="da-DK" altLang="da-DK" sz="2000" dirty="0" err="1">
                <a:solidFill>
                  <a:schemeClr val="bg1"/>
                </a:solidFill>
              </a:rPr>
              <a:t>suppress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free</a:t>
            </a:r>
            <a:r>
              <a:rPr lang="da-DK" altLang="da-DK" sz="2000" dirty="0">
                <a:solidFill>
                  <a:schemeClr val="bg1"/>
                </a:solidFill>
              </a:rPr>
              <a:t>-streaming at </a:t>
            </a:r>
            <a:r>
              <a:rPr lang="da-DK" altLang="da-DK" sz="2000" dirty="0" err="1">
                <a:solidFill>
                  <a:schemeClr val="bg1"/>
                </a:solidFill>
              </a:rPr>
              <a:t>early</a:t>
            </a:r>
            <a:r>
              <a:rPr lang="da-DK" altLang="da-DK" sz="2000" dirty="0">
                <a:solidFill>
                  <a:schemeClr val="bg1"/>
                </a:solidFill>
              </a:rPr>
              <a:t> times, </a:t>
            </a:r>
            <a:r>
              <a:rPr lang="da-DK" altLang="da-DK" sz="2000" dirty="0" err="1">
                <a:solidFill>
                  <a:schemeClr val="bg1"/>
                </a:solidFill>
              </a:rPr>
              <a:t>then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decouples</a:t>
            </a:r>
            <a:r>
              <a:rPr lang="da-DK" altLang="da-DK" sz="2000" dirty="0">
                <a:solidFill>
                  <a:schemeClr val="bg1"/>
                </a:solidFill>
              </a:rPr>
              <a:t> at </a:t>
            </a:r>
            <a:r>
              <a:rPr lang="da-DK" altLang="da-DK" sz="2000" dirty="0" err="1">
                <a:solidFill>
                  <a:schemeClr val="bg1"/>
                </a:solidFill>
              </a:rPr>
              <a:t>late</a:t>
            </a:r>
            <a:r>
              <a:rPr lang="da-DK" altLang="da-DK" sz="2000" dirty="0">
                <a:solidFill>
                  <a:schemeClr val="bg1"/>
                </a:solidFill>
              </a:rPr>
              <a:t> times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FCEADFB-BB5F-871D-761D-E22DE862F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98332"/>
            <a:ext cx="3270786" cy="28247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4A452-7AF4-6EF1-2671-C1DBF476E13D}"/>
              </a:ext>
            </a:extLst>
          </p:cNvPr>
          <p:cNvSpPr txBox="1"/>
          <p:nvPr/>
        </p:nvSpPr>
        <p:spPr>
          <a:xfrm>
            <a:off x="3740293" y="6253770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>
                <a:solidFill>
                  <a:schemeClr val="bg1"/>
                </a:solidFill>
              </a:rPr>
              <a:t>Kreis et al. 2207.03164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B2D1FE-38A7-84BF-27EF-125978D8EB86}"/>
              </a:ext>
            </a:extLst>
          </p:cNvPr>
          <p:cNvSpPr txBox="1"/>
          <p:nvPr/>
        </p:nvSpPr>
        <p:spPr>
          <a:xfrm>
            <a:off x="3738330" y="4056554"/>
            <a:ext cx="4838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2000" dirty="0">
                <a:solidFill>
                  <a:schemeClr val="bg1"/>
                </a:solidFill>
              </a:rPr>
              <a:t>Surprisingly, fairly strong self-interactions</a:t>
            </a:r>
          </a:p>
          <a:p>
            <a:r>
              <a:rPr lang="en-GB" sz="2000" dirty="0">
                <a:solidFill>
                  <a:schemeClr val="bg1"/>
                </a:solidFill>
              </a:rPr>
              <a:t>a</a:t>
            </a:r>
            <a:r>
              <a:rPr lang="en-DK" sz="2000" dirty="0">
                <a:solidFill>
                  <a:schemeClr val="bg1"/>
                </a:solidFill>
              </a:rPr>
              <a:t>re not necessarily disfavoured</a:t>
            </a:r>
          </a:p>
        </p:txBody>
      </p:sp>
    </p:spTree>
    <p:extLst>
      <p:ext uri="{BB962C8B-B14F-4D97-AF65-F5344CB8AC3E}">
        <p14:creationId xmlns:p14="http://schemas.microsoft.com/office/powerpoint/2010/main" val="2845884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403648" y="404664"/>
            <a:ext cx="57038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 dirty="0" err="1">
                <a:solidFill>
                  <a:schemeClr val="bg1"/>
                </a:solidFill>
              </a:rPr>
              <a:t>Examples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belonging</a:t>
            </a:r>
            <a:r>
              <a:rPr lang="da-DK" altLang="da-DK" sz="2800" dirty="0">
                <a:solidFill>
                  <a:schemeClr val="bg1"/>
                </a:solidFill>
              </a:rPr>
              <a:t> to </a:t>
            </a:r>
            <a:r>
              <a:rPr lang="da-DK" altLang="da-DK" sz="2800" dirty="0" err="1">
                <a:solidFill>
                  <a:schemeClr val="bg1"/>
                </a:solidFill>
              </a:rPr>
              <a:t>category</a:t>
            </a:r>
            <a:r>
              <a:rPr lang="da-DK" altLang="da-DK" sz="2800" dirty="0">
                <a:solidFill>
                  <a:schemeClr val="bg1"/>
                </a:solidFill>
              </a:rPr>
              <a:t> 2:</a:t>
            </a:r>
            <a:endParaRPr lang="en-US" altLang="da-DK" sz="2800" dirty="0">
              <a:solidFill>
                <a:schemeClr val="bg1"/>
              </a:solidFill>
            </a:endParaRPr>
          </a:p>
        </p:txBody>
      </p:sp>
      <p:pic>
        <p:nvPicPr>
          <p:cNvPr id="3" name="Picture 2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B419A1C7-C75F-90BE-6DFE-E0D35C548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51290"/>
            <a:ext cx="5760640" cy="59739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B38253-33E4-AF91-73FC-E08EC143F59D}"/>
              </a:ext>
            </a:extLst>
          </p:cNvPr>
          <p:cNvSpPr/>
          <p:nvPr/>
        </p:nvSpPr>
        <p:spPr>
          <a:xfrm>
            <a:off x="755576" y="4437112"/>
            <a:ext cx="5256584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999CB-A9C7-8CA7-A62C-DAD8D662352D}"/>
              </a:ext>
            </a:extLst>
          </p:cNvPr>
          <p:cNvSpPr txBox="1"/>
          <p:nvPr/>
        </p:nvSpPr>
        <p:spPr>
          <a:xfrm>
            <a:off x="6250131" y="6021288"/>
            <a:ext cx="2540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>
                <a:solidFill>
                  <a:schemeClr val="bg1"/>
                </a:solidFill>
              </a:rPr>
              <a:t>Choudhury, STH, Tram</a:t>
            </a:r>
          </a:p>
          <a:p>
            <a:r>
              <a:rPr lang="en-DK" dirty="0">
                <a:solidFill>
                  <a:schemeClr val="bg1"/>
                </a:solidFill>
              </a:rPr>
              <a:t>2207.07164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DC2BA2-8120-4AB2-662E-59C7CDD42C28}"/>
              </a:ext>
            </a:extLst>
          </p:cNvPr>
          <p:cNvSpPr txBox="1"/>
          <p:nvPr/>
        </p:nvSpPr>
        <p:spPr>
          <a:xfrm>
            <a:off x="6250131" y="1268760"/>
            <a:ext cx="2941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>
                <a:solidFill>
                  <a:schemeClr val="bg1"/>
                </a:solidFill>
              </a:rPr>
              <a:t>However, such interactions</a:t>
            </a:r>
          </a:p>
          <a:p>
            <a:r>
              <a:rPr lang="en-GB" dirty="0">
                <a:solidFill>
                  <a:schemeClr val="bg1"/>
                </a:solidFill>
              </a:rPr>
              <a:t>h</a:t>
            </a:r>
            <a:r>
              <a:rPr lang="en-DK" dirty="0">
                <a:solidFill>
                  <a:schemeClr val="bg1"/>
                </a:solidFill>
              </a:rPr>
              <a:t>ave at most a moderate </a:t>
            </a:r>
          </a:p>
          <a:p>
            <a:r>
              <a:rPr lang="en-DK" dirty="0">
                <a:solidFill>
                  <a:schemeClr val="bg1"/>
                </a:solidFill>
              </a:rPr>
              <a:t>effect on the </a:t>
            </a:r>
            <a:r>
              <a:rPr lang="en-GB" dirty="0">
                <a:solidFill>
                  <a:schemeClr val="bg1"/>
                </a:solidFill>
              </a:rPr>
              <a:t>m</a:t>
            </a:r>
            <a:r>
              <a:rPr lang="en-DK" dirty="0">
                <a:solidFill>
                  <a:schemeClr val="bg1"/>
                </a:solidFill>
              </a:rPr>
              <a:t>ass bound</a:t>
            </a:r>
          </a:p>
        </p:txBody>
      </p:sp>
    </p:spTree>
    <p:extLst>
      <p:ext uri="{BB962C8B-B14F-4D97-AF65-F5344CB8AC3E}">
        <p14:creationId xmlns:p14="http://schemas.microsoft.com/office/powerpoint/2010/main" val="278783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403648" y="404664"/>
            <a:ext cx="57038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 dirty="0" err="1">
                <a:solidFill>
                  <a:schemeClr val="bg1"/>
                </a:solidFill>
              </a:rPr>
              <a:t>Examples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belonging</a:t>
            </a:r>
            <a:r>
              <a:rPr lang="da-DK" altLang="da-DK" sz="2800" dirty="0">
                <a:solidFill>
                  <a:schemeClr val="bg1"/>
                </a:solidFill>
              </a:rPr>
              <a:t> to </a:t>
            </a:r>
            <a:r>
              <a:rPr lang="da-DK" altLang="da-DK" sz="2800" dirty="0" err="1">
                <a:solidFill>
                  <a:schemeClr val="bg1"/>
                </a:solidFill>
              </a:rPr>
              <a:t>category</a:t>
            </a:r>
            <a:r>
              <a:rPr lang="da-DK" altLang="da-DK" sz="2800" dirty="0">
                <a:solidFill>
                  <a:schemeClr val="bg1"/>
                </a:solidFill>
              </a:rPr>
              <a:t> 2:</a:t>
            </a:r>
            <a:endParaRPr lang="en-US" altLang="da-DK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4419" name="Text Box 3"/>
              <p:cNvSpPr txBox="1">
                <a:spLocks noChangeArrowheads="1"/>
              </p:cNvSpPr>
              <p:nvPr/>
            </p:nvSpPr>
            <p:spPr bwMode="auto">
              <a:xfrm>
                <a:off x="287524" y="1490008"/>
                <a:ext cx="8856476" cy="26161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da-DK" altLang="da-DK" sz="2400" dirty="0">
                    <a:solidFill>
                      <a:schemeClr val="bg1"/>
                    </a:solidFill>
                  </a:rPr>
                  <a:t>2) Non-standard neutrino </a:t>
                </a:r>
                <a:r>
                  <a:rPr lang="da-DK" altLang="da-DK" sz="2400" dirty="0" err="1">
                    <a:solidFill>
                      <a:schemeClr val="bg1"/>
                    </a:solidFill>
                  </a:rPr>
                  <a:t>interactions</a:t>
                </a:r>
                <a:endParaRPr lang="da-DK" altLang="da-DK" sz="2400" dirty="0">
                  <a:solidFill>
                    <a:schemeClr val="bg1"/>
                  </a:solidFill>
                </a:endParaRPr>
              </a:p>
              <a:p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r>
                  <a:rPr lang="da-DK" altLang="da-DK" sz="2000" dirty="0" err="1">
                    <a:solidFill>
                      <a:schemeClr val="bg1"/>
                    </a:solidFill>
                  </a:rPr>
                  <a:t>Another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possibility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is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that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neutrinos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couple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to a new, light (pseudo-)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scalar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.</a:t>
                </a:r>
              </a:p>
              <a:p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r>
                  <a:rPr lang="da-DK" altLang="da-DK" sz="2000" dirty="0">
                    <a:solidFill>
                      <a:schemeClr val="bg1"/>
                    </a:solidFill>
                  </a:rPr>
                  <a:t>This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suppresses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free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-streaming at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late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time (neutrino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recoupling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, STH 2004)</a:t>
                </a:r>
              </a:p>
              <a:p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r>
                  <a:rPr lang="da-DK" altLang="da-DK" sz="2000" dirty="0">
                    <a:solidFill>
                      <a:schemeClr val="bg1"/>
                    </a:solidFill>
                  </a:rPr>
                  <a:t>Neutrinos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can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now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pair-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annihilate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away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through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da-DK" altLang="da-DK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da-DK" altLang="da-DK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da-DK" altLang="da-DK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𝜙𝜙</m:t>
                    </m:r>
                  </m:oMath>
                </a14:m>
                <a:r>
                  <a:rPr lang="da-DK" altLang="da-DK" sz="2000" dirty="0">
                    <a:solidFill>
                      <a:schemeClr val="bg1"/>
                    </a:solidFill>
                  </a:rPr>
                  <a:t> ,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effectively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creating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a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neutrinoless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universe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(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Beacom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, Bell,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Dodelson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2004)</a:t>
                </a:r>
              </a:p>
            </p:txBody>
          </p:sp>
        </mc:Choice>
        <mc:Fallback xmlns="">
          <p:sp>
            <p:nvSpPr>
              <p:cNvPr id="44441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524" y="1490008"/>
                <a:ext cx="8856476" cy="2616101"/>
              </a:xfrm>
              <a:prstGeom prst="rect">
                <a:avLst/>
              </a:prstGeom>
              <a:blipFill>
                <a:blip r:embed="rId3"/>
                <a:stretch>
                  <a:fillRect l="-1146" t="-1932" b="-33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5372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" y="0"/>
            <a:ext cx="455279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90846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Archidiacono, STH, Hansen, Tram, arXiv:1508:02504 (sterile neutrinos)</a:t>
            </a:r>
            <a:endParaRPr lang="da-DK" dirty="0"/>
          </a:p>
        </p:txBody>
      </p:sp>
      <p:sp>
        <p:nvSpPr>
          <p:cNvPr id="5" name="TextBox 4"/>
          <p:cNvSpPr txBox="1"/>
          <p:nvPr/>
        </p:nvSpPr>
        <p:spPr>
          <a:xfrm>
            <a:off x="5004048" y="548680"/>
            <a:ext cx="36599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The </a:t>
            </a:r>
            <a:r>
              <a:rPr lang="da-DK" dirty="0" err="1">
                <a:solidFill>
                  <a:schemeClr val="bg1"/>
                </a:solidFill>
              </a:rPr>
              <a:t>usual</a:t>
            </a:r>
            <a:r>
              <a:rPr lang="da-DK" dirty="0">
                <a:solidFill>
                  <a:schemeClr val="bg1"/>
                </a:solidFill>
              </a:rPr>
              <a:t> suppression of matter</a:t>
            </a:r>
          </a:p>
          <a:p>
            <a:r>
              <a:rPr lang="da-DK" dirty="0">
                <a:solidFill>
                  <a:schemeClr val="bg1"/>
                </a:solidFill>
              </a:rPr>
              <a:t>power </a:t>
            </a:r>
            <a:r>
              <a:rPr lang="da-DK" dirty="0" err="1">
                <a:solidFill>
                  <a:schemeClr val="bg1"/>
                </a:solidFill>
              </a:rPr>
              <a:t>does</a:t>
            </a:r>
            <a:r>
              <a:rPr lang="da-DK" dirty="0">
                <a:solidFill>
                  <a:schemeClr val="bg1"/>
                </a:solidFill>
              </a:rPr>
              <a:t> not </a:t>
            </a:r>
            <a:r>
              <a:rPr lang="da-DK" dirty="0" err="1">
                <a:solidFill>
                  <a:schemeClr val="bg1"/>
                </a:solidFill>
              </a:rPr>
              <a:t>occur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because</a:t>
            </a:r>
            <a:r>
              <a:rPr lang="da-DK" dirty="0">
                <a:solidFill>
                  <a:schemeClr val="bg1"/>
                </a:solidFill>
              </a:rPr>
              <a:t> </a:t>
            </a:r>
          </a:p>
          <a:p>
            <a:r>
              <a:rPr lang="da-DK" dirty="0">
                <a:solidFill>
                  <a:schemeClr val="bg1"/>
                </a:solidFill>
              </a:rPr>
              <a:t>the massive neutrinos </a:t>
            </a:r>
            <a:r>
              <a:rPr lang="da-DK" dirty="0" err="1">
                <a:solidFill>
                  <a:schemeClr val="bg1"/>
                </a:solidFill>
              </a:rPr>
              <a:t>disappear</a:t>
            </a:r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as </a:t>
            </a:r>
            <a:r>
              <a:rPr lang="da-DK" dirty="0" err="1">
                <a:solidFill>
                  <a:schemeClr val="bg1"/>
                </a:solidFill>
              </a:rPr>
              <a:t>soon</a:t>
            </a:r>
            <a:r>
              <a:rPr lang="da-DK" dirty="0">
                <a:solidFill>
                  <a:schemeClr val="bg1"/>
                </a:solidFill>
              </a:rPr>
              <a:t> as </a:t>
            </a:r>
            <a:r>
              <a:rPr lang="da-DK" dirty="0" err="1">
                <a:solidFill>
                  <a:schemeClr val="bg1"/>
                </a:solidFill>
              </a:rPr>
              <a:t>they</a:t>
            </a:r>
            <a:r>
              <a:rPr lang="da-DK" dirty="0">
                <a:solidFill>
                  <a:schemeClr val="bg1"/>
                </a:solidFill>
              </a:rPr>
              <a:t> go non-</a:t>
            </a:r>
            <a:r>
              <a:rPr lang="da-DK" dirty="0" err="1">
                <a:solidFill>
                  <a:schemeClr val="bg1"/>
                </a:solidFill>
              </a:rPr>
              <a:t>relativistic</a:t>
            </a:r>
            <a:endParaRPr lang="da-DK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44" y="2708920"/>
            <a:ext cx="4427984" cy="331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01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403648" y="404664"/>
            <a:ext cx="57038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 dirty="0" err="1">
                <a:solidFill>
                  <a:schemeClr val="bg1"/>
                </a:solidFill>
              </a:rPr>
              <a:t>Examples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belonging</a:t>
            </a:r>
            <a:r>
              <a:rPr lang="da-DK" altLang="da-DK" sz="2800" dirty="0">
                <a:solidFill>
                  <a:schemeClr val="bg1"/>
                </a:solidFill>
              </a:rPr>
              <a:t> to </a:t>
            </a:r>
            <a:r>
              <a:rPr lang="da-DK" altLang="da-DK" sz="2800" dirty="0" err="1">
                <a:solidFill>
                  <a:schemeClr val="bg1"/>
                </a:solidFill>
              </a:rPr>
              <a:t>category</a:t>
            </a:r>
            <a:r>
              <a:rPr lang="da-DK" altLang="da-DK" sz="2800" dirty="0">
                <a:solidFill>
                  <a:schemeClr val="bg1"/>
                </a:solidFill>
              </a:rPr>
              <a:t> 2:</a:t>
            </a:r>
            <a:endParaRPr lang="en-US" altLang="da-DK" sz="2800" dirty="0">
              <a:solidFill>
                <a:schemeClr val="bg1"/>
              </a:solidFill>
            </a:endParaRPr>
          </a:p>
        </p:txBody>
      </p:sp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287524" y="1490008"/>
            <a:ext cx="88564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a-DK" altLang="da-DK" sz="2000" dirty="0">
                <a:solidFill>
                  <a:schemeClr val="bg1"/>
                </a:solidFill>
              </a:rPr>
              <a:t>For </a:t>
            </a:r>
            <a:r>
              <a:rPr lang="da-DK" altLang="da-DK" sz="2000" dirty="0" err="1">
                <a:solidFill>
                  <a:schemeClr val="bg1"/>
                </a:solidFill>
              </a:rPr>
              <a:t>active</a:t>
            </a:r>
            <a:r>
              <a:rPr lang="da-DK" altLang="da-DK" sz="2000" dirty="0">
                <a:solidFill>
                  <a:schemeClr val="bg1"/>
                </a:solidFill>
              </a:rPr>
              <a:t> neutrinos, </a:t>
            </a:r>
            <a:r>
              <a:rPr lang="da-DK" altLang="da-DK" sz="2000" dirty="0" err="1">
                <a:solidFill>
                  <a:schemeClr val="bg1"/>
                </a:solidFill>
              </a:rPr>
              <a:t>annihilation</a:t>
            </a:r>
            <a:r>
              <a:rPr lang="da-DK" altLang="da-DK" sz="2000" dirty="0">
                <a:solidFill>
                  <a:schemeClr val="bg1"/>
                </a:solidFill>
              </a:rPr>
              <a:t> of massive neutrinos </a:t>
            </a:r>
            <a:r>
              <a:rPr lang="da-DK" altLang="da-DK" sz="2000" dirty="0" err="1">
                <a:solidFill>
                  <a:schemeClr val="bg1"/>
                </a:solidFill>
              </a:rPr>
              <a:t>typically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requires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</a:p>
          <a:p>
            <a:r>
              <a:rPr lang="da-DK" altLang="da-DK" sz="2000" dirty="0">
                <a:solidFill>
                  <a:schemeClr val="bg1"/>
                </a:solidFill>
              </a:rPr>
              <a:t>an </a:t>
            </a:r>
            <a:r>
              <a:rPr lang="da-DK" altLang="da-DK" sz="2000" dirty="0" err="1">
                <a:solidFill>
                  <a:schemeClr val="bg1"/>
                </a:solidFill>
              </a:rPr>
              <a:t>interaction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strong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enough</a:t>
            </a:r>
            <a:r>
              <a:rPr lang="da-DK" altLang="da-DK" sz="2000" dirty="0">
                <a:solidFill>
                  <a:schemeClr val="bg1"/>
                </a:solidFill>
              </a:rPr>
              <a:t> to </a:t>
            </a:r>
            <a:r>
              <a:rPr lang="da-DK" altLang="da-DK" sz="2000" dirty="0" err="1">
                <a:solidFill>
                  <a:schemeClr val="bg1"/>
                </a:solidFill>
              </a:rPr>
              <a:t>completely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suppress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free</a:t>
            </a:r>
            <a:r>
              <a:rPr lang="da-DK" altLang="da-DK" sz="2000" dirty="0">
                <a:solidFill>
                  <a:schemeClr val="bg1"/>
                </a:solidFill>
              </a:rPr>
              <a:t>-streaming </a:t>
            </a:r>
            <a:r>
              <a:rPr lang="da-DK" altLang="da-DK" sz="2000" dirty="0" err="1">
                <a:solidFill>
                  <a:schemeClr val="bg1"/>
                </a:solidFill>
              </a:rPr>
              <a:t>until</a:t>
            </a:r>
            <a:endParaRPr lang="da-DK" altLang="da-DK" sz="2000" dirty="0">
              <a:solidFill>
                <a:schemeClr val="bg1"/>
              </a:solidFill>
            </a:endParaRPr>
          </a:p>
          <a:p>
            <a:r>
              <a:rPr lang="da-DK" altLang="da-DK" sz="2000" dirty="0" err="1">
                <a:solidFill>
                  <a:schemeClr val="bg1"/>
                </a:solidFill>
              </a:rPr>
              <a:t>after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recombination</a:t>
            </a:r>
            <a:r>
              <a:rPr lang="da-DK" altLang="da-DK" sz="2000" dirty="0">
                <a:solidFill>
                  <a:schemeClr val="bg1"/>
                </a:solidFill>
              </a:rPr>
              <a:t> – </a:t>
            </a:r>
            <a:r>
              <a:rPr lang="da-DK" altLang="da-DK" sz="2000" dirty="0" err="1">
                <a:solidFill>
                  <a:schemeClr val="bg1"/>
                </a:solidFill>
              </a:rPr>
              <a:t>this</a:t>
            </a:r>
            <a:r>
              <a:rPr lang="da-DK" altLang="da-DK" sz="2000" dirty="0">
                <a:solidFill>
                  <a:schemeClr val="bg1"/>
                </a:solidFill>
              </a:rPr>
              <a:t> is most </a:t>
            </a:r>
            <a:r>
              <a:rPr lang="da-DK" altLang="da-DK" sz="2000" dirty="0" err="1">
                <a:solidFill>
                  <a:schemeClr val="bg1"/>
                </a:solidFill>
              </a:rPr>
              <a:t>likely</a:t>
            </a:r>
            <a:r>
              <a:rPr lang="da-DK" altLang="da-DK" sz="2000" dirty="0">
                <a:solidFill>
                  <a:schemeClr val="bg1"/>
                </a:solidFill>
              </a:rPr>
              <a:t> not </a:t>
            </a:r>
            <a:r>
              <a:rPr lang="da-DK" altLang="da-DK" sz="2000" dirty="0" err="1">
                <a:solidFill>
                  <a:schemeClr val="bg1"/>
                </a:solidFill>
              </a:rPr>
              <a:t>compatible</a:t>
            </a:r>
            <a:r>
              <a:rPr lang="da-DK" altLang="da-DK" sz="2000" dirty="0">
                <a:solidFill>
                  <a:schemeClr val="bg1"/>
                </a:solidFill>
              </a:rPr>
              <a:t> with observations,</a:t>
            </a:r>
          </a:p>
          <a:p>
            <a:r>
              <a:rPr lang="da-DK" altLang="da-DK" sz="2000" dirty="0">
                <a:solidFill>
                  <a:schemeClr val="bg1"/>
                </a:solidFill>
              </a:rPr>
              <a:t>but </a:t>
            </a:r>
            <a:r>
              <a:rPr lang="da-DK" altLang="da-DK" sz="2000" dirty="0" err="1">
                <a:solidFill>
                  <a:schemeClr val="bg1"/>
                </a:solidFill>
              </a:rPr>
              <a:t>some</a:t>
            </a:r>
            <a:r>
              <a:rPr lang="da-DK" altLang="da-DK" sz="2000" dirty="0">
                <a:solidFill>
                  <a:schemeClr val="bg1"/>
                </a:solidFill>
              </a:rPr>
              <a:t> form of </a:t>
            </a:r>
            <a:r>
              <a:rPr lang="da-DK" altLang="da-DK" sz="2000" dirty="0" err="1">
                <a:solidFill>
                  <a:schemeClr val="bg1"/>
                </a:solidFill>
              </a:rPr>
              <a:t>this</a:t>
            </a:r>
            <a:r>
              <a:rPr lang="da-DK" altLang="da-DK" sz="2000" dirty="0">
                <a:solidFill>
                  <a:schemeClr val="bg1"/>
                </a:solidFill>
              </a:rPr>
              <a:t> scenario </a:t>
            </a:r>
            <a:r>
              <a:rPr lang="da-DK" altLang="da-DK" sz="2000" dirty="0" err="1">
                <a:solidFill>
                  <a:schemeClr val="bg1"/>
                </a:solidFill>
              </a:rPr>
              <a:t>might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work</a:t>
            </a:r>
            <a:endParaRPr lang="da-DK" altLang="da-DK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8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842453" y="404664"/>
            <a:ext cx="74590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a-DK" sz="2800" dirty="0">
                <a:solidFill>
                  <a:schemeClr val="bg1"/>
                </a:solidFill>
              </a:rPr>
              <a:t>And finally: Do we actually know that we have</a:t>
            </a:r>
          </a:p>
          <a:p>
            <a:r>
              <a:rPr lang="en-US" altLang="da-DK" sz="2800" dirty="0">
                <a:solidFill>
                  <a:schemeClr val="bg1"/>
                </a:solidFill>
              </a:rPr>
              <a:t>measured a neutrino mass?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4419" name="Text Box 3"/>
              <p:cNvSpPr txBox="1">
                <a:spLocks noChangeArrowheads="1"/>
              </p:cNvSpPr>
              <p:nvPr/>
            </p:nvSpPr>
            <p:spPr bwMode="auto">
              <a:xfrm>
                <a:off x="251520" y="1988840"/>
                <a:ext cx="8460940" cy="44258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da-DK" altLang="da-DK" sz="2000" dirty="0">
                    <a:solidFill>
                      <a:schemeClr val="bg1"/>
                    </a:solidFill>
                  </a:rPr>
                  <a:t>Cosmological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observables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(with the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exception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of BBN) have no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flavour</a:t>
                </a:r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r>
                  <a:rPr lang="da-DK" altLang="da-DK" sz="2000" dirty="0" err="1">
                    <a:solidFill>
                      <a:schemeClr val="bg1"/>
                    </a:solidFill>
                  </a:rPr>
                  <a:t>Sensitivity</a:t>
                </a:r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r>
                  <a:rPr lang="da-DK" altLang="da-DK" sz="2000" dirty="0" err="1">
                    <a:solidFill>
                      <a:schemeClr val="bg1"/>
                    </a:solidFill>
                  </a:rPr>
                  <a:t>They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measure: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Current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density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contribution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a-DK" altLang="da-DK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sSup>
                      <m:sSupPr>
                        <m:ctrlP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a-DK" altLang="da-DK" sz="2000" dirty="0">
                    <a:solidFill>
                      <a:schemeClr val="bg1"/>
                    </a:solidFill>
                  </a:rPr>
                  <a:t>),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early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contribution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to the radiation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density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da-DK" altLang="da-DK" sz="2000" dirty="0">
                    <a:solidFill>
                      <a:schemeClr val="bg1"/>
                    </a:solidFill>
                  </a:rPr>
                  <a:t>), to a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very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minor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extent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the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epoch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of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relativistic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to non-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relativistic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transition (but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only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if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this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lies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around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matter-radiation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equality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)</a:t>
                </a:r>
              </a:p>
              <a:p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r>
                  <a:rPr lang="da-DK" altLang="da-DK" sz="2000" dirty="0">
                    <a:solidFill>
                      <a:schemeClr val="bg1"/>
                    </a:solidFill>
                  </a:rPr>
                  <a:t>This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means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that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: </a:t>
                </a:r>
              </a:p>
              <a:p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a-DK" altLang="da-DK" sz="2000" dirty="0" err="1">
                    <a:solidFill>
                      <a:schemeClr val="bg1"/>
                    </a:solidFill>
                  </a:rPr>
                  <a:t>Cosmology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cannot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tell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if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 the hot dark matter is a neutrino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mass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or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something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else</a:t>
                </a:r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a-DK" altLang="da-DK" sz="2000" dirty="0" err="1">
                    <a:solidFill>
                      <a:schemeClr val="bg1"/>
                    </a:solidFill>
                  </a:rPr>
                  <a:t>Cosmology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has no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direct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sensitivity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to the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mass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hierarchy</a:t>
                </a:r>
                <a:endParaRPr lang="da-DK" altLang="da-DK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441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520" y="1988840"/>
                <a:ext cx="8460940" cy="4425827"/>
              </a:xfrm>
              <a:prstGeom prst="rect">
                <a:avLst/>
              </a:prstGeom>
              <a:blipFill>
                <a:blip r:embed="rId3"/>
                <a:stretch>
                  <a:fillRect l="-750" t="-573" r="-300" b="-171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2994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448854" y="5755322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Brandbyge &amp; STH 1706.00025 (JCAP)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4830C3E-9F25-8105-DB74-F1BBB7274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9" y="1605672"/>
            <a:ext cx="8246292" cy="4143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242F62-83EC-3567-4692-456D38A1D2B7}"/>
              </a:ext>
            </a:extLst>
          </p:cNvPr>
          <p:cNvSpPr txBox="1"/>
          <p:nvPr/>
        </p:nvSpPr>
        <p:spPr>
          <a:xfrm>
            <a:off x="784843" y="633336"/>
            <a:ext cx="7122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>
                <a:solidFill>
                  <a:schemeClr val="bg1"/>
                </a:solidFill>
              </a:rPr>
              <a:t>Example: What if hot dark matter was bosonic rather than fermionic </a:t>
            </a:r>
          </a:p>
          <a:p>
            <a:r>
              <a:rPr lang="en-DK" dirty="0">
                <a:solidFill>
                  <a:schemeClr val="bg1"/>
                </a:solidFill>
              </a:rPr>
              <a:t>(with the same </a:t>
            </a:r>
            <a:r>
              <a:rPr lang="en-GB" dirty="0">
                <a:solidFill>
                  <a:schemeClr val="bg1"/>
                </a:solidFill>
              </a:rPr>
              <a:t>t</a:t>
            </a:r>
            <a:r>
              <a:rPr lang="en-DK" dirty="0">
                <a:solidFill>
                  <a:schemeClr val="bg1"/>
                </a:solidFill>
              </a:rPr>
              <a:t>otal density)? </a:t>
            </a:r>
          </a:p>
        </p:txBody>
      </p:sp>
    </p:spTree>
    <p:extLst>
      <p:ext uri="{BB962C8B-B14F-4D97-AF65-F5344CB8AC3E}">
        <p14:creationId xmlns:p14="http://schemas.microsoft.com/office/powerpoint/2010/main" val="1331140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609600" y="300038"/>
            <a:ext cx="8194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N-BODY SIMULATIONS OF </a:t>
            </a:r>
            <a:r>
              <a:rPr lang="da-DK" sz="240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 sz="2400">
                <a:solidFill>
                  <a:schemeClr val="bg1"/>
                </a:solidFill>
              </a:rPr>
              <a:t>CDM WITH AND WITHOUT </a:t>
            </a:r>
          </a:p>
          <a:p>
            <a:r>
              <a:rPr lang="da-DK" sz="2400">
                <a:solidFill>
                  <a:schemeClr val="bg1"/>
                </a:solidFill>
              </a:rPr>
              <a:t>NEUTRINO MASS (768 Mpc</a:t>
            </a:r>
            <a:r>
              <a:rPr lang="da-DK" sz="2400" baseline="30000">
                <a:solidFill>
                  <a:schemeClr val="bg1"/>
                </a:solidFill>
              </a:rPr>
              <a:t>3</a:t>
            </a:r>
            <a:r>
              <a:rPr lang="da-DK" sz="2400">
                <a:solidFill>
                  <a:schemeClr val="bg1"/>
                </a:solidFill>
              </a:rPr>
              <a:t>) – GADGET 2</a:t>
            </a:r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499721" name="Object 9"/>
          <p:cNvGraphicFramePr>
            <a:graphicFrameLocks noChangeAspect="1"/>
          </p:cNvGraphicFramePr>
          <p:nvPr/>
        </p:nvGraphicFramePr>
        <p:xfrm>
          <a:off x="5257800" y="5562600"/>
          <a:ext cx="19812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Ligning" r:id="rId5" imgW="952200" imgH="253800" progId="Equation.3">
                  <p:embed/>
                </p:oleObj>
              </mc:Choice>
              <mc:Fallback>
                <p:oleObj name="Ligning" r:id="rId5" imgW="952200" imgH="253800" progId="Equation.3">
                  <p:embed/>
                  <p:pic>
                    <p:nvPicPr>
                      <p:cNvPr id="4997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5562600"/>
                        <a:ext cx="19812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9722" name="Object 10"/>
          <p:cNvGraphicFramePr>
            <a:graphicFrameLocks noChangeAspect="1"/>
          </p:cNvGraphicFramePr>
          <p:nvPr/>
        </p:nvGraphicFramePr>
        <p:xfrm>
          <a:off x="2286000" y="5562600"/>
          <a:ext cx="12954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Ligning" r:id="rId7" imgW="622080" imgH="253800" progId="Equation.3">
                  <p:embed/>
                </p:oleObj>
              </mc:Choice>
              <mc:Fallback>
                <p:oleObj name="Ligning" r:id="rId7" imgW="622080" imgH="253800" progId="Equation.3">
                  <p:embed/>
                  <p:pic>
                    <p:nvPicPr>
                      <p:cNvPr id="49972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562600"/>
                        <a:ext cx="12954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9723" name="Text Box 11"/>
          <p:cNvSpPr txBox="1">
            <a:spLocks noChangeArrowheads="1"/>
          </p:cNvSpPr>
          <p:nvPr/>
        </p:nvSpPr>
        <p:spPr bwMode="auto">
          <a:xfrm>
            <a:off x="441325" y="6284913"/>
            <a:ext cx="3476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T </a:t>
            </a:r>
            <a:r>
              <a:rPr lang="da-DK" dirty="0" err="1">
                <a:solidFill>
                  <a:schemeClr val="bg1"/>
                </a:solidFill>
              </a:rPr>
              <a:t>Haugboelle</a:t>
            </a:r>
            <a:r>
              <a:rPr lang="da-DK" dirty="0">
                <a:solidFill>
                  <a:schemeClr val="bg1"/>
                </a:solidFill>
              </a:rPr>
              <a:t>, Aarhus </a:t>
            </a:r>
            <a:r>
              <a:rPr lang="da-DK">
                <a:solidFill>
                  <a:schemeClr val="bg1"/>
                </a:solidFill>
              </a:rPr>
              <a:t>University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9724" name="Line 12"/>
          <p:cNvSpPr>
            <a:spLocks noChangeShapeType="1"/>
          </p:cNvSpPr>
          <p:nvPr/>
        </p:nvSpPr>
        <p:spPr bwMode="auto">
          <a:xfrm flipV="1">
            <a:off x="1219200" y="2819400"/>
            <a:ext cx="0" cy="2057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499725" name="Text Box 13"/>
          <p:cNvSpPr txBox="1">
            <a:spLocks noChangeArrowheads="1"/>
          </p:cNvSpPr>
          <p:nvPr/>
        </p:nvSpPr>
        <p:spPr bwMode="auto">
          <a:xfrm>
            <a:off x="457200" y="3048000"/>
            <a:ext cx="61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256</a:t>
            </a:r>
          </a:p>
          <a:p>
            <a:r>
              <a:rPr lang="da-DK">
                <a:solidFill>
                  <a:schemeClr val="bg1"/>
                </a:solidFill>
              </a:rPr>
              <a:t>Mpc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nu3lcdm.mpg" descr="nu3lcdm.mpg">
            <a:hlinkClick r:id="" action="ppaction://media"/>
            <a:extLst>
              <a:ext uri="{FF2B5EF4-FFF2-40B4-BE49-F238E27FC236}">
                <a16:creationId xmlns:a16="http://schemas.microsoft.com/office/drawing/2014/main" id="{DCC3B1DB-2617-4CB8-B020-E9F7C043CF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/>
          <a:stretch/>
        </p:blipFill>
        <p:spPr>
          <a:xfrm>
            <a:off x="1365251" y="1844824"/>
            <a:ext cx="6701687" cy="335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8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43608" y="548680"/>
                <a:ext cx="682430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Can the specific hierarchy be measured using cosmology?</a:t>
                </a: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(as opposed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da-DK" sz="20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48680"/>
                <a:ext cx="6824304" cy="707886"/>
              </a:xfrm>
              <a:prstGeom prst="rect">
                <a:avLst/>
              </a:prstGeom>
              <a:blipFill>
                <a:blip r:embed="rId2"/>
                <a:stretch>
                  <a:fillRect l="-893" t="-3448" b="-1551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43608" y="2132856"/>
                <a:ext cx="711463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&lt;0.07−0.08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: </a:t>
                </a:r>
                <a:r>
                  <a:rPr lang="en-US" b="1" u="sng" dirty="0">
                    <a:solidFill>
                      <a:schemeClr val="bg1"/>
                    </a:solidFill>
                  </a:rPr>
                  <a:t>Yes</a:t>
                </a:r>
                <a:r>
                  <a:rPr lang="en-US" dirty="0">
                    <a:solidFill>
                      <a:schemeClr val="bg1"/>
                    </a:solidFill>
                  </a:rPr>
                  <a:t>, indirectly because the inverted hierarchy can be excluded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&gt;0.07−0.08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da-DK" dirty="0">
                    <a:solidFill>
                      <a:schemeClr val="bg1"/>
                    </a:solidFill>
                  </a:rPr>
                  <a:t>: </a:t>
                </a:r>
                <a:r>
                  <a:rPr lang="da-DK" b="1" u="sng" dirty="0">
                    <a:solidFill>
                      <a:schemeClr val="bg1"/>
                    </a:solidFill>
                  </a:rPr>
                  <a:t>No</a:t>
                </a:r>
                <a:r>
                  <a:rPr lang="da-DK" dirty="0">
                    <a:solidFill>
                      <a:schemeClr val="bg1"/>
                    </a:solidFill>
                  </a:rPr>
                  <a:t>, </a:t>
                </a:r>
                <a:r>
                  <a:rPr lang="da-DK" dirty="0" err="1">
                    <a:solidFill>
                      <a:schemeClr val="bg1"/>
                    </a:solidFill>
                  </a:rPr>
                  <a:t>because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>
                    <a:solidFill>
                      <a:schemeClr val="bg1"/>
                    </a:solidFill>
                  </a:rPr>
                  <a:t>even</a:t>
                </a:r>
                <a:r>
                  <a:rPr lang="da-DK" dirty="0">
                    <a:solidFill>
                      <a:schemeClr val="bg1"/>
                    </a:solidFill>
                  </a:rPr>
                  <a:t> the </a:t>
                </a:r>
                <a:r>
                  <a:rPr lang="da-DK" dirty="0" err="1">
                    <a:solidFill>
                      <a:schemeClr val="bg1"/>
                    </a:solidFill>
                  </a:rPr>
                  <a:t>best</a:t>
                </a:r>
                <a:r>
                  <a:rPr lang="da-DK" dirty="0">
                    <a:solidFill>
                      <a:schemeClr val="bg1"/>
                    </a:solidFill>
                  </a:rPr>
                  <a:t> future data is </a:t>
                </a:r>
                <a:r>
                  <a:rPr lang="da-DK" dirty="0" err="1">
                    <a:solidFill>
                      <a:schemeClr val="bg1"/>
                    </a:solidFill>
                  </a:rPr>
                  <a:t>only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</a:rPr>
                  <a:t>sensitive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da-DK" dirty="0">
                    <a:solidFill>
                      <a:schemeClr val="bg1"/>
                    </a:solidFill>
                  </a:rPr>
                  <a:t>, not to the </a:t>
                </a:r>
                <a:r>
                  <a:rPr lang="da-DK" dirty="0" err="1">
                    <a:solidFill>
                      <a:schemeClr val="bg1"/>
                    </a:solidFill>
                  </a:rPr>
                  <a:t>individual</a:t>
                </a:r>
                <a:r>
                  <a:rPr lang="da-DK" dirty="0">
                    <a:solidFill>
                      <a:schemeClr val="bg1"/>
                    </a:solidFill>
                  </a:rPr>
                  <a:t> masses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2132856"/>
                <a:ext cx="7114639" cy="1477328"/>
              </a:xfrm>
              <a:prstGeom prst="rect">
                <a:avLst/>
              </a:prstGeom>
              <a:blipFill>
                <a:blip r:embed="rId3"/>
                <a:stretch>
                  <a:fillRect l="-514" t="-2479" r="-1371" b="-5785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049633" y="1324864"/>
            <a:ext cx="5631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Archidiacono</a:t>
            </a:r>
            <a:r>
              <a:rPr lang="en-US" sz="1600" dirty="0">
                <a:solidFill>
                  <a:schemeClr val="bg1"/>
                </a:solidFill>
              </a:rPr>
              <a:t>, STH, </a:t>
            </a:r>
            <a:r>
              <a:rPr lang="en-US" sz="1600" dirty="0" err="1">
                <a:solidFill>
                  <a:schemeClr val="bg1"/>
                </a:solidFill>
              </a:rPr>
              <a:t>Lesgourgues</a:t>
            </a:r>
            <a:r>
              <a:rPr lang="en-US" sz="1600" dirty="0">
                <a:solidFill>
                  <a:schemeClr val="bg1"/>
                </a:solidFill>
              </a:rPr>
              <a:t>, arXiv:2003.03354 (JCAP)</a:t>
            </a:r>
            <a:endParaRPr lang="da-DK" sz="1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789040"/>
            <a:ext cx="638930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8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Text Box 2"/>
          <p:cNvSpPr txBox="1">
            <a:spLocks noChangeArrowheads="1"/>
          </p:cNvSpPr>
          <p:nvPr/>
        </p:nvSpPr>
        <p:spPr bwMode="auto">
          <a:xfrm>
            <a:off x="2514600" y="304800"/>
            <a:ext cx="353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600">
                <a:solidFill>
                  <a:srgbClr val="FFCC00"/>
                </a:solidFill>
              </a:rPr>
              <a:t>CONCLUSIONS</a:t>
            </a:r>
            <a:endParaRPr lang="en-US" sz="3600">
              <a:solidFill>
                <a:srgbClr val="FFCC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4563" name="Text Box 3"/>
              <p:cNvSpPr txBox="1">
                <a:spLocks noChangeArrowheads="1"/>
              </p:cNvSpPr>
              <p:nvPr/>
            </p:nvSpPr>
            <p:spPr bwMode="auto">
              <a:xfrm>
                <a:off x="685800" y="1412776"/>
                <a:ext cx="7772400" cy="47089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a-DK" sz="2000" dirty="0">
                    <a:solidFill>
                      <a:srgbClr val="FFFFFF"/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20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da-DK" sz="2000" dirty="0">
                    <a:solidFill>
                      <a:srgbClr val="FFFFFF"/>
                    </a:solidFill>
                  </a:rPr>
                  <a:t>CDM type models,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cosmology</a:t>
                </a:r>
                <a:r>
                  <a:rPr lang="da-DK" sz="2000" dirty="0">
                    <a:solidFill>
                      <a:srgbClr val="FFFFFF"/>
                    </a:solidFill>
                  </a:rPr>
                  <a:t> has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extremely</a:t>
                </a:r>
                <a:r>
                  <a:rPr lang="da-DK" sz="2000" dirty="0">
                    <a:solidFill>
                      <a:srgbClr val="FFFFFF"/>
                    </a:solidFill>
                  </a:rPr>
                  <a:t> high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sensitivity</a:t>
                </a:r>
                <a:r>
                  <a:rPr lang="da-DK" sz="2000" dirty="0">
                    <a:solidFill>
                      <a:srgbClr val="FFFFFF"/>
                    </a:solidFill>
                  </a:rPr>
                  <a:t> to neutrino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mass</a:t>
                </a:r>
                <a:endParaRPr lang="da-DK" sz="2000" dirty="0">
                  <a:solidFill>
                    <a:srgbClr val="FFFFFF"/>
                  </a:solidFill>
                </a:endParaRP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endParaRPr lang="da-DK" sz="2000" dirty="0">
                  <a:solidFill>
                    <a:srgbClr val="FFFFFF"/>
                  </a:solidFill>
                </a:endParaRP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a-DK" sz="2000" dirty="0">
                    <a:solidFill>
                      <a:srgbClr val="FFFFFF"/>
                    </a:solidFill>
                  </a:rPr>
                  <a:t>In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extended</a:t>
                </a:r>
                <a:r>
                  <a:rPr lang="da-DK" sz="2000" dirty="0">
                    <a:solidFill>
                      <a:srgbClr val="FFFFFF"/>
                    </a:solidFill>
                  </a:rPr>
                  <a:t> models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this</a:t>
                </a:r>
                <a:r>
                  <a:rPr lang="da-DK" sz="2000" dirty="0">
                    <a:solidFill>
                      <a:srgbClr val="FFFFFF"/>
                    </a:solidFill>
                  </a:rPr>
                  <a:t>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sensitivity</a:t>
                </a:r>
                <a:r>
                  <a:rPr lang="da-DK" sz="2000" dirty="0">
                    <a:solidFill>
                      <a:srgbClr val="FFFFFF"/>
                    </a:solidFill>
                  </a:rPr>
                  <a:t>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degrades</a:t>
                </a:r>
                <a:r>
                  <a:rPr lang="da-DK" sz="2000" dirty="0">
                    <a:solidFill>
                      <a:srgbClr val="FFFFFF"/>
                    </a:solidFill>
                  </a:rPr>
                  <a:t>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somewhat</a:t>
                </a:r>
                <a:r>
                  <a:rPr lang="da-DK" sz="2000" dirty="0">
                    <a:solidFill>
                      <a:srgbClr val="FFFFFF"/>
                    </a:solidFill>
                  </a:rPr>
                  <a:t>, but with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current</a:t>
                </a:r>
                <a:r>
                  <a:rPr lang="da-DK" sz="2000" dirty="0">
                    <a:solidFill>
                      <a:srgbClr val="FFFFFF"/>
                    </a:solidFill>
                  </a:rPr>
                  <a:t> data the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bound</a:t>
                </a:r>
                <a:r>
                  <a:rPr lang="da-DK" sz="2000" dirty="0">
                    <a:solidFill>
                      <a:srgbClr val="FFFFFF"/>
                    </a:solidFill>
                  </a:rPr>
                  <a:t> is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quite</a:t>
                </a:r>
                <a:r>
                  <a:rPr lang="da-DK" sz="2000" dirty="0">
                    <a:solidFill>
                      <a:srgbClr val="FFFFFF"/>
                    </a:solidFill>
                  </a:rPr>
                  <a:t> robust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endParaRPr lang="da-DK" sz="2000" dirty="0">
                  <a:solidFill>
                    <a:srgbClr val="FFFFFF"/>
                  </a:solidFill>
                </a:endParaRP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a-DK" sz="2000" dirty="0">
                    <a:solidFill>
                      <a:srgbClr val="FFFFFF"/>
                    </a:solidFill>
                  </a:rPr>
                  <a:t>Models with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dynamical</a:t>
                </a:r>
                <a:r>
                  <a:rPr lang="da-DK" sz="2000" dirty="0">
                    <a:solidFill>
                      <a:srgbClr val="FFFFFF"/>
                    </a:solidFill>
                  </a:rPr>
                  <a:t> neutrino masses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can</a:t>
                </a:r>
                <a:r>
                  <a:rPr lang="da-DK" sz="2000" dirty="0">
                    <a:solidFill>
                      <a:srgbClr val="FFFFFF"/>
                    </a:solidFill>
                  </a:rPr>
                  <a:t>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evade</a:t>
                </a:r>
                <a:r>
                  <a:rPr lang="da-DK" sz="2000" dirty="0">
                    <a:solidFill>
                      <a:srgbClr val="FFFFFF"/>
                    </a:solidFill>
                  </a:rPr>
                  <a:t>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current</a:t>
                </a:r>
                <a:r>
                  <a:rPr lang="da-DK" sz="2000" dirty="0">
                    <a:solidFill>
                      <a:srgbClr val="FFFFFF"/>
                    </a:solidFill>
                  </a:rPr>
                  <a:t>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mass</a:t>
                </a:r>
                <a:r>
                  <a:rPr lang="da-DK" sz="2000" dirty="0">
                    <a:solidFill>
                      <a:srgbClr val="FFFFFF"/>
                    </a:solidFill>
                  </a:rPr>
                  <a:t>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bounds</a:t>
                </a:r>
                <a:r>
                  <a:rPr lang="da-DK" sz="2000" dirty="0">
                    <a:solidFill>
                      <a:srgbClr val="FFFFFF"/>
                    </a:solidFill>
                  </a:rPr>
                  <a:t> and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allow</a:t>
                </a:r>
                <a:r>
                  <a:rPr lang="da-DK" sz="2000" dirty="0">
                    <a:solidFill>
                      <a:srgbClr val="FFFFFF"/>
                    </a:solidFill>
                  </a:rPr>
                  <a:t> for masses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measurable</a:t>
                </a:r>
                <a:r>
                  <a:rPr lang="da-DK" sz="2000" dirty="0">
                    <a:solidFill>
                      <a:srgbClr val="FFFFFF"/>
                    </a:solidFill>
                  </a:rPr>
                  <a:t> in lab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experiments</a:t>
                </a:r>
                <a:r>
                  <a:rPr lang="da-DK" sz="2000" dirty="0">
                    <a:solidFill>
                      <a:srgbClr val="FFFFFF"/>
                    </a:solidFill>
                  </a:rPr>
                  <a:t> 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endParaRPr lang="da-DK" sz="2000" dirty="0">
                  <a:solidFill>
                    <a:srgbClr val="FFFFFF"/>
                  </a:solidFill>
                </a:endParaRP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a-DK" sz="2000" dirty="0">
                    <a:solidFill>
                      <a:srgbClr val="FFFFFF"/>
                    </a:solidFill>
                  </a:rPr>
                  <a:t>The same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might</a:t>
                </a:r>
                <a:r>
                  <a:rPr lang="da-DK" sz="2000" dirty="0">
                    <a:solidFill>
                      <a:srgbClr val="FFFFFF"/>
                    </a:solidFill>
                  </a:rPr>
                  <a:t>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be</a:t>
                </a:r>
                <a:r>
                  <a:rPr lang="da-DK" sz="2000" dirty="0">
                    <a:solidFill>
                      <a:srgbClr val="FFFFFF"/>
                    </a:solidFill>
                  </a:rPr>
                  <a:t> true for models with non-standard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interactions</a:t>
                </a:r>
                <a:r>
                  <a:rPr lang="da-DK" sz="2000" dirty="0">
                    <a:solidFill>
                      <a:srgbClr val="FFFFFF"/>
                    </a:solidFill>
                  </a:rPr>
                  <a:t>, but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this</a:t>
                </a:r>
                <a:r>
                  <a:rPr lang="da-DK" sz="2000" dirty="0">
                    <a:solidFill>
                      <a:srgbClr val="FFFFFF"/>
                    </a:solidFill>
                  </a:rPr>
                  <a:t> is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unclear</a:t>
                </a:r>
                <a:endParaRPr lang="da-DK" sz="2000" dirty="0">
                  <a:solidFill>
                    <a:srgbClr val="FFFFFF"/>
                  </a:solidFill>
                </a:endParaRP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endParaRPr lang="da-DK" sz="2000" dirty="0">
                  <a:solidFill>
                    <a:srgbClr val="FFFFFF"/>
                  </a:solidFill>
                </a:endParaRP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a-DK" sz="2000" dirty="0" err="1">
                    <a:solidFill>
                      <a:srgbClr val="FFFFFF"/>
                    </a:solidFill>
                  </a:rPr>
                  <a:t>Finally</a:t>
                </a:r>
                <a:r>
                  <a:rPr lang="da-DK" sz="2000" dirty="0">
                    <a:solidFill>
                      <a:srgbClr val="FFFFFF"/>
                    </a:solidFill>
                  </a:rPr>
                  <a:t>: Even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if</a:t>
                </a:r>
                <a:r>
                  <a:rPr lang="da-DK" sz="2000" dirty="0">
                    <a:solidFill>
                      <a:srgbClr val="FFFFFF"/>
                    </a:solidFill>
                  </a:rPr>
                  <a:t> a non-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zero</a:t>
                </a:r>
                <a:r>
                  <a:rPr lang="da-DK" sz="2000" dirty="0">
                    <a:solidFill>
                      <a:srgbClr val="FFFFFF"/>
                    </a:solidFill>
                  </a:rPr>
                  <a:t> hot dark matter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mass</a:t>
                </a:r>
                <a:r>
                  <a:rPr lang="da-DK" sz="2000" dirty="0">
                    <a:solidFill>
                      <a:srgbClr val="FFFFFF"/>
                    </a:solidFill>
                  </a:rPr>
                  <a:t> is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measured</a:t>
                </a:r>
                <a:r>
                  <a:rPr lang="da-DK" sz="2000" dirty="0">
                    <a:solidFill>
                      <a:srgbClr val="FFFFFF"/>
                    </a:solidFill>
                  </a:rPr>
                  <a:t> in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cosmology</a:t>
                </a:r>
                <a:r>
                  <a:rPr lang="da-DK" sz="2000" dirty="0">
                    <a:solidFill>
                      <a:srgbClr val="FFFFFF"/>
                    </a:solidFill>
                  </a:rPr>
                  <a:t>,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we</a:t>
                </a:r>
                <a:r>
                  <a:rPr lang="da-DK" sz="2000" dirty="0">
                    <a:solidFill>
                      <a:srgbClr val="FFFFFF"/>
                    </a:solidFill>
                  </a:rPr>
                  <a:t>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will</a:t>
                </a:r>
                <a:r>
                  <a:rPr lang="da-DK" sz="2000" dirty="0">
                    <a:solidFill>
                      <a:srgbClr val="FFFFFF"/>
                    </a:solidFill>
                  </a:rPr>
                  <a:t> not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know</a:t>
                </a:r>
                <a:r>
                  <a:rPr lang="da-DK" sz="2000" dirty="0">
                    <a:solidFill>
                      <a:srgbClr val="FFFFFF"/>
                    </a:solidFill>
                  </a:rPr>
                  <a:t>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if</a:t>
                </a:r>
                <a:r>
                  <a:rPr lang="da-DK" sz="2000" dirty="0">
                    <a:solidFill>
                      <a:srgbClr val="FFFFFF"/>
                    </a:solidFill>
                  </a:rPr>
                  <a:t> it is </a:t>
                </a:r>
                <a:r>
                  <a:rPr lang="da-DK" sz="2000" dirty="0" err="1">
                    <a:solidFill>
                      <a:srgbClr val="FFFFFF"/>
                    </a:solidFill>
                  </a:rPr>
                  <a:t>related</a:t>
                </a:r>
                <a:r>
                  <a:rPr lang="da-DK" sz="2000" dirty="0">
                    <a:solidFill>
                      <a:srgbClr val="FFFFFF"/>
                    </a:solidFill>
                  </a:rPr>
                  <a:t> to neutrinos</a:t>
                </a:r>
              </a:p>
            </p:txBody>
          </p:sp>
        </mc:Choice>
        <mc:Fallback xmlns="">
          <p:sp>
            <p:nvSpPr>
              <p:cNvPr id="83456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1412776"/>
                <a:ext cx="7772400" cy="4708981"/>
              </a:xfrm>
              <a:prstGeom prst="rect">
                <a:avLst/>
              </a:prstGeom>
              <a:blipFill>
                <a:blip r:embed="rId3"/>
                <a:stretch>
                  <a:fillRect l="-816" t="-809" r="-1305" b="-161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714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Text Box 2"/>
          <p:cNvSpPr txBox="1">
            <a:spLocks noChangeArrowheads="1"/>
          </p:cNvSpPr>
          <p:nvPr/>
        </p:nvSpPr>
        <p:spPr bwMode="auto">
          <a:xfrm>
            <a:off x="457200" y="2895600"/>
            <a:ext cx="8321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AVAILABLE COSMOLOGICAL DATA</a:t>
            </a:r>
            <a:endParaRPr lang="en-US" sz="3600" b="1">
              <a:solidFill>
                <a:srgbClr val="E6F61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49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33400"/>
            <a:ext cx="5562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0179" name="Text Box 3"/>
          <p:cNvSpPr txBox="1">
            <a:spLocks noChangeArrowheads="1"/>
          </p:cNvSpPr>
          <p:nvPr/>
        </p:nvSpPr>
        <p:spPr bwMode="auto">
          <a:xfrm>
            <a:off x="1381081" y="5791199"/>
            <a:ext cx="63056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CMB TEMPERATURE AND POLARISATION</a:t>
            </a:r>
          </a:p>
        </p:txBody>
      </p:sp>
      <p:sp>
        <p:nvSpPr>
          <p:cNvPr id="690180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8428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200">
                <a:solidFill>
                  <a:schemeClr val="bg1"/>
                </a:solidFill>
              </a:rPr>
              <a:t>THE COSMIC MICROWAVE BACKGROUND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04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2941" y="565195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>
                <a:solidFill>
                  <a:schemeClr val="bg1"/>
                </a:solidFill>
              </a:rPr>
              <a:t>Aghanim</a:t>
            </a:r>
            <a:r>
              <a:rPr lang="da-DK" dirty="0">
                <a:solidFill>
                  <a:schemeClr val="bg1"/>
                </a:solidFill>
              </a:rPr>
              <a:t> et al. 2018 (Planck)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12020"/>
            <a:ext cx="6946079" cy="493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66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2" name="Picture 2" descr="2dFzc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5834063"/>
          </a:xfrm>
          <a:prstGeom prst="rect">
            <a:avLst/>
          </a:prstGeom>
          <a:noFill/>
        </p:spPr>
      </p:pic>
      <p:sp>
        <p:nvSpPr>
          <p:cNvPr id="762883" name="Text Box 3"/>
          <p:cNvSpPr txBox="1">
            <a:spLocks noChangeArrowheads="1"/>
          </p:cNvSpPr>
          <p:nvPr/>
        </p:nvSpPr>
        <p:spPr bwMode="auto">
          <a:xfrm>
            <a:off x="1981200" y="180945"/>
            <a:ext cx="4992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LARGE SCALE STRUCTURE SURVEYS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22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7423199" cy="4005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4905345"/>
            <a:ext cx="4131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Anderson et al. 1312.4877 (SDSS)</a:t>
            </a:r>
          </a:p>
        </p:txBody>
      </p:sp>
    </p:spTree>
    <p:extLst>
      <p:ext uri="{BB962C8B-B14F-4D97-AF65-F5344CB8AC3E}">
        <p14:creationId xmlns:p14="http://schemas.microsoft.com/office/powerpoint/2010/main" val="2957398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4905345"/>
            <a:ext cx="4488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Alam et al. 1607.03155 (SDSS DR12)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857751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56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15187</TotalTime>
  <Words>1163</Words>
  <Application>Microsoft Macintosh PowerPoint</Application>
  <PresentationFormat>On-screen Show (4:3)</PresentationFormat>
  <Paragraphs>200</Paragraphs>
  <Slides>31</Slides>
  <Notes>25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 Unicode MS</vt:lpstr>
      <vt:lpstr>Arial</vt:lpstr>
      <vt:lpstr>Calibri</vt:lpstr>
      <vt:lpstr>Cambria Math</vt:lpstr>
      <vt:lpstr>Comic Sans MS</vt:lpstr>
      <vt:lpstr>Helvetica</vt:lpstr>
      <vt:lpstr>Palatino</vt:lpstr>
      <vt:lpstr>Symbol</vt:lpstr>
      <vt:lpstr>Times New Roman</vt:lpstr>
      <vt:lpstr>Office Theme</vt:lpstr>
      <vt:lpstr>Default Design</vt:lpstr>
      <vt:lpstr>3_Default Design</vt:lpstr>
      <vt:lpstr>Ligning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NFIT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Steen Hannestad</dc:creator>
  <cp:lastModifiedBy>Steen Hannestad</cp:lastModifiedBy>
  <cp:revision>210</cp:revision>
  <cp:lastPrinted>2013-11-17T19:16:17Z</cp:lastPrinted>
  <dcterms:created xsi:type="dcterms:W3CDTF">2013-11-16T11:09:33Z</dcterms:created>
  <dcterms:modified xsi:type="dcterms:W3CDTF">2022-07-22T12:36:09Z</dcterms:modified>
</cp:coreProperties>
</file>