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685" r:id="rId3"/>
    <p:sldMasterId id="2147483697" r:id="rId4"/>
    <p:sldMasterId id="2147483709" r:id="rId5"/>
  </p:sldMasterIdLst>
  <p:notesMasterIdLst>
    <p:notesMasterId r:id="rId35"/>
  </p:notesMasterIdLst>
  <p:sldIdLst>
    <p:sldId id="257" r:id="rId6"/>
    <p:sldId id="361" r:id="rId7"/>
    <p:sldId id="466" r:id="rId8"/>
    <p:sldId id="462" r:id="rId9"/>
    <p:sldId id="463" r:id="rId10"/>
    <p:sldId id="2467" r:id="rId11"/>
    <p:sldId id="266" r:id="rId12"/>
    <p:sldId id="464" r:id="rId13"/>
    <p:sldId id="420" r:id="rId14"/>
    <p:sldId id="465" r:id="rId15"/>
    <p:sldId id="421" r:id="rId16"/>
    <p:sldId id="286" r:id="rId17"/>
    <p:sldId id="2638" r:id="rId18"/>
    <p:sldId id="467" r:id="rId19"/>
    <p:sldId id="256" r:id="rId20"/>
    <p:sldId id="258" r:id="rId21"/>
    <p:sldId id="2472" r:id="rId22"/>
    <p:sldId id="2470" r:id="rId23"/>
    <p:sldId id="1485" r:id="rId24"/>
    <p:sldId id="426" r:id="rId25"/>
    <p:sldId id="1483" r:id="rId26"/>
    <p:sldId id="1484" r:id="rId27"/>
    <p:sldId id="451" r:id="rId28"/>
    <p:sldId id="2463" r:id="rId29"/>
    <p:sldId id="454" r:id="rId30"/>
    <p:sldId id="351" r:id="rId31"/>
    <p:sldId id="347" r:id="rId32"/>
    <p:sldId id="470" r:id="rId33"/>
    <p:sldId id="4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77279"/>
  </p:normalViewPr>
  <p:slideViewPr>
    <p:cSldViewPr snapToGrid="0" snapToObjects="1">
      <p:cViewPr varScale="1">
        <p:scale>
          <a:sx n="97" d="100"/>
          <a:sy n="97" d="100"/>
        </p:scale>
        <p:origin x="147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F82C7-79B9-E344-A621-7ADCFEEBE385}" type="datetimeFigureOut">
              <a:rPr lang="en-US" smtClean="0"/>
              <a:t>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F371A-A4BD-E74B-910F-BE454D68544B}" type="slidenum">
              <a:rPr lang="en-US" smtClean="0"/>
              <a:t>‹#›</a:t>
            </a:fld>
            <a:endParaRPr lang="en-US"/>
          </a:p>
        </p:txBody>
      </p:sp>
    </p:spTree>
    <p:extLst>
      <p:ext uri="{BB962C8B-B14F-4D97-AF65-F5344CB8AC3E}">
        <p14:creationId xmlns:p14="http://schemas.microsoft.com/office/powerpoint/2010/main" val="156921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ashington.zoom.us/j/96077577121?pwd=SzBwak1tTlQ4Q2pvR3N4RzZrNWhQQT0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eta.nsf.gov/geo/oc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Zoom link</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1</a:t>
            </a:fld>
            <a:endParaRPr lang="en-US"/>
          </a:p>
        </p:txBody>
      </p:sp>
    </p:spTree>
    <p:extLst>
      <p:ext uri="{BB962C8B-B14F-4D97-AF65-F5344CB8AC3E}">
        <p14:creationId xmlns:p14="http://schemas.microsoft.com/office/powerpoint/2010/main" val="3339101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14</a:t>
            </a:fld>
            <a:endParaRPr lang="en-US"/>
          </a:p>
        </p:txBody>
      </p:sp>
    </p:spTree>
    <p:extLst>
      <p:ext uri="{BB962C8B-B14F-4D97-AF65-F5344CB8AC3E}">
        <p14:creationId xmlns:p14="http://schemas.microsoft.com/office/powerpoint/2010/main" val="358991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A9F00-CB7A-4785-8ACA-94F2B18E9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90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A9F00-CB7A-4785-8ACA-94F2B18E9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17</a:t>
            </a:fld>
            <a:endParaRPr lang="en-US"/>
          </a:p>
        </p:txBody>
      </p:sp>
    </p:spTree>
    <p:extLst>
      <p:ext uri="{BB962C8B-B14F-4D97-AF65-F5344CB8AC3E}">
        <p14:creationId xmlns:p14="http://schemas.microsoft.com/office/powerpoint/2010/main" val="158902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10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05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12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19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7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C539D-4A70-CE49-92E3-7EFA7FB5B078}" type="slidenum">
              <a:rPr lang="en-US" smtClean="0"/>
              <a:t>2</a:t>
            </a:fld>
            <a:endParaRPr lang="en-US"/>
          </a:p>
        </p:txBody>
      </p:sp>
    </p:spTree>
    <p:extLst>
      <p:ext uri="{BB962C8B-B14F-4D97-AF65-F5344CB8AC3E}">
        <p14:creationId xmlns:p14="http://schemas.microsoft.com/office/powerpoint/2010/main" val="283721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public NSF award search page.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Division of Ocean Sciences (OCE) | NSF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22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the FY2021-22 process dates, don’t have any update.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7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3</a:t>
            </a:fld>
            <a:endParaRPr lang="en-US"/>
          </a:p>
        </p:txBody>
      </p:sp>
    </p:spTree>
    <p:extLst>
      <p:ext uri="{BB962C8B-B14F-4D97-AF65-F5344CB8AC3E}">
        <p14:creationId xmlns:p14="http://schemas.microsoft.com/office/powerpoint/2010/main" val="120313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4</a:t>
            </a:fld>
            <a:endParaRPr lang="en-US"/>
          </a:p>
        </p:txBody>
      </p:sp>
    </p:spTree>
    <p:extLst>
      <p:ext uri="{BB962C8B-B14F-4D97-AF65-F5344CB8AC3E}">
        <p14:creationId xmlns:p14="http://schemas.microsoft.com/office/powerpoint/2010/main" val="1753147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5</a:t>
            </a:fld>
            <a:endParaRPr lang="en-US"/>
          </a:p>
        </p:txBody>
      </p:sp>
    </p:spTree>
    <p:extLst>
      <p:ext uri="{BB962C8B-B14F-4D97-AF65-F5344CB8AC3E}">
        <p14:creationId xmlns:p14="http://schemas.microsoft.com/office/powerpoint/2010/main" val="240862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CPI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www.bls.gov</a:t>
            </a:r>
            <a:r>
              <a:rPr lang="en-US" sz="1200" b="0" i="0" u="none" strike="noStrike" kern="1200" dirty="0">
                <a:solidFill>
                  <a:schemeClr val="tx1"/>
                </a:solidFill>
                <a:effectLst/>
                <a:latin typeface="+mn-lt"/>
                <a:ea typeface="+mn-ea"/>
                <a:cs typeface="+mn-cs"/>
              </a:rPr>
              <a:t>/data/</a:t>
            </a:r>
            <a:r>
              <a:rPr lang="en-US" sz="1200" b="0" i="0" u="none" strike="noStrike" kern="1200" dirty="0" err="1">
                <a:solidFill>
                  <a:schemeClr val="tx1"/>
                </a:solidFill>
                <a:effectLst/>
                <a:latin typeface="+mn-lt"/>
                <a:ea typeface="+mn-ea"/>
                <a:cs typeface="+mn-cs"/>
              </a:rPr>
              <a:t>inflation_calculator.htm</a:t>
            </a:r>
            <a:r>
              <a:rPr lang="en-US" dirty="0"/>
              <a:t> </a:t>
            </a:r>
          </a:p>
        </p:txBody>
      </p:sp>
      <p:sp>
        <p:nvSpPr>
          <p:cNvPr id="4" name="Slide Number Placeholder 3"/>
          <p:cNvSpPr>
            <a:spLocks noGrp="1"/>
          </p:cNvSpPr>
          <p:nvPr>
            <p:ph type="sldNum" sz="quarter" idx="5"/>
          </p:nvPr>
        </p:nvSpPr>
        <p:spPr/>
        <p:txBody>
          <a:bodyPr/>
          <a:lstStyle/>
          <a:p>
            <a:fld id="{D1DF371A-A4BD-E74B-910F-BE454D68544B}" type="slidenum">
              <a:rPr lang="en-US" smtClean="0"/>
              <a:t>6</a:t>
            </a:fld>
            <a:endParaRPr lang="en-US"/>
          </a:p>
        </p:txBody>
      </p:sp>
    </p:spTree>
    <p:extLst>
      <p:ext uri="{BB962C8B-B14F-4D97-AF65-F5344CB8AC3E}">
        <p14:creationId xmlns:p14="http://schemas.microsoft.com/office/powerpoint/2010/main" val="425089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7</a:t>
            </a:fld>
            <a:endParaRPr lang="en-US"/>
          </a:p>
        </p:txBody>
      </p:sp>
    </p:spTree>
    <p:extLst>
      <p:ext uri="{BB962C8B-B14F-4D97-AF65-F5344CB8AC3E}">
        <p14:creationId xmlns:p14="http://schemas.microsoft.com/office/powerpoint/2010/main" val="274115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CENTEX: PM award to </a:t>
            </a:r>
            <a:r>
              <a:rPr lang="en-US" dirty="0" err="1"/>
              <a:t>ColumbiaU</a:t>
            </a:r>
            <a:r>
              <a:rPr lang="en-US" dirty="0"/>
              <a:t>.</a:t>
            </a:r>
            <a:r>
              <a:rPr lang="en-US" sz="1200" b="0" i="0" u="none" strike="noStrike" kern="1200" dirty="0">
                <a:solidFill>
                  <a:schemeClr val="tx1"/>
                </a:solidFill>
                <a:effectLst/>
                <a:latin typeface="+mn-lt"/>
                <a:ea typeface="+mn-ea"/>
                <a:cs typeface="+mn-cs"/>
              </a:rPr>
              <a:t> Collaborative Research: PM: </a:t>
            </a:r>
            <a:r>
              <a:rPr lang="en-US" sz="1200" b="0" i="0" u="none" strike="noStrike" kern="1200" dirty="0" err="1">
                <a:solidFill>
                  <a:schemeClr val="tx1"/>
                </a:solidFill>
                <a:effectLst/>
                <a:latin typeface="+mn-lt"/>
                <a:ea typeface="+mn-ea"/>
                <a:cs typeface="+mn-cs"/>
              </a:rPr>
              <a:t>CeNTREX</a:t>
            </a:r>
            <a:r>
              <a:rPr lang="en-US" sz="1200" b="0" i="0" u="none" strike="noStrike" kern="1200" dirty="0">
                <a:solidFill>
                  <a:schemeClr val="tx1"/>
                </a:solidFill>
                <a:effectLst/>
                <a:latin typeface="+mn-lt"/>
                <a:ea typeface="+mn-ea"/>
                <a:cs typeface="+mn-cs"/>
              </a:rPr>
              <a:t>, A Search for Nuclear Time-Reversal Symmetry Violation with Quantum-State-Controlled thallium fluoride (</a:t>
            </a:r>
            <a:r>
              <a:rPr lang="en-US" sz="1200" b="0" i="0" u="none" strike="noStrike" kern="1200" dirty="0" err="1">
                <a:solidFill>
                  <a:schemeClr val="tx1"/>
                </a:solidFill>
                <a:effectLst/>
                <a:latin typeface="+mn-lt"/>
                <a:ea typeface="+mn-ea"/>
                <a:cs typeface="+mn-cs"/>
              </a:rPr>
              <a:t>TlF</a:t>
            </a:r>
            <a:r>
              <a:rPr lang="en-US" sz="1200" b="0" i="0" u="none" strike="noStrike" kern="1200" dirty="0">
                <a:solidFill>
                  <a:schemeClr val="tx1"/>
                </a:solidFill>
                <a:effectLst/>
                <a:latin typeface="+mn-lt"/>
                <a:ea typeface="+mn-ea"/>
                <a:cs typeface="+mn-cs"/>
              </a:rPr>
              <a:t>) Molecules</a:t>
            </a:r>
            <a:endParaRPr lang="en-US" dirty="0"/>
          </a:p>
        </p:txBody>
      </p:sp>
      <p:sp>
        <p:nvSpPr>
          <p:cNvPr id="4" name="Slide Number Placeholder 3"/>
          <p:cNvSpPr>
            <a:spLocks noGrp="1"/>
          </p:cNvSpPr>
          <p:nvPr>
            <p:ph type="sldNum" sz="quarter" idx="5"/>
          </p:nvPr>
        </p:nvSpPr>
        <p:spPr/>
        <p:txBody>
          <a:bodyPr/>
          <a:lstStyle/>
          <a:p>
            <a:fld id="{D1DF371A-A4BD-E74B-910F-BE454D68544B}" type="slidenum">
              <a:rPr lang="en-US" smtClean="0"/>
              <a:t>10</a:t>
            </a:fld>
            <a:endParaRPr lang="en-US"/>
          </a:p>
        </p:txBody>
      </p:sp>
    </p:spTree>
    <p:extLst>
      <p:ext uri="{BB962C8B-B14F-4D97-AF65-F5344CB8AC3E}">
        <p14:creationId xmlns:p14="http://schemas.microsoft.com/office/powerpoint/2010/main" val="220978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12</a:t>
            </a:fld>
            <a:endParaRPr lang="en-US" dirty="0"/>
          </a:p>
        </p:txBody>
      </p:sp>
    </p:spTree>
    <p:extLst>
      <p:ext uri="{BB962C8B-B14F-4D97-AF65-F5344CB8AC3E}">
        <p14:creationId xmlns:p14="http://schemas.microsoft.com/office/powerpoint/2010/main" val="235017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sz="1400" b="1">
                <a:solidFill>
                  <a:schemeClr val="bg1"/>
                </a:solidFill>
              </a:defRPr>
            </a:lvl1pPr>
          </a:lstStyle>
          <a:p>
            <a:r>
              <a:rPr lang="en-US" dirty="0"/>
              <a:t>7/20/2022</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600">
                <a:solidFill>
                  <a:schemeClr val="bg1"/>
                </a:solidFill>
              </a:defRPr>
            </a:lvl1pPr>
          </a:lstStyle>
          <a:p>
            <a:r>
              <a:rPr lang="en-US" dirty="0"/>
              <a:t>Snowmass CSS, Seattle</a:t>
            </a:r>
          </a:p>
        </p:txBody>
      </p:sp>
      <p:sp>
        <p:nvSpPr>
          <p:cNvPr id="7" name="Slide Number Placeholder 5">
            <a:extLst>
              <a:ext uri="{FF2B5EF4-FFF2-40B4-BE49-F238E27FC236}">
                <a16:creationId xmlns:a16="http://schemas.microsoft.com/office/drawing/2014/main" id="{951816E1-7D1A-4668-B4F5-B746A8C9E1E0}"/>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09083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7" name="Slide Number Placeholder 5">
            <a:extLst>
              <a:ext uri="{FF2B5EF4-FFF2-40B4-BE49-F238E27FC236}">
                <a16:creationId xmlns:a16="http://schemas.microsoft.com/office/drawing/2014/main" id="{E224130C-95CE-4A6E-BD86-9510E85194FF}"/>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51100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7" name="Slide Number Placeholder 5">
            <a:extLst>
              <a:ext uri="{FF2B5EF4-FFF2-40B4-BE49-F238E27FC236}">
                <a16:creationId xmlns:a16="http://schemas.microsoft.com/office/drawing/2014/main" id="{DDE8602E-4EA1-4653-BE2D-3B962244AC7F}"/>
              </a:ext>
            </a:extLst>
          </p:cNvPr>
          <p:cNvSpPr>
            <a:spLocks noGrp="1"/>
          </p:cNvSpPr>
          <p:nvPr>
            <p:ph type="sldNum" sz="quarter" idx="4"/>
          </p:nvPr>
        </p:nvSpPr>
        <p:spPr>
          <a:xfrm>
            <a:off x="9220206"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424503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0F60-E28F-D448-B02A-01823FB9E8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B5F4C-6903-F648-AF6B-545BF9B822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974EA-F79A-8045-A6AC-9A53567BB5A6}"/>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BAFF33BE-C837-BC4B-BBC6-E0A329F6E839}"/>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FC47036E-90D7-4648-B165-708470E437C4}"/>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120751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6463-18CA-6545-9EA8-94DC3C78D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EFA84-5757-B444-A71B-34E031C4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0A0A8-92F8-DB48-AA94-5DEFA95261B9}"/>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085CD056-55B2-AE40-AC27-DEDA61FF8641}"/>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D64E09E0-BEE0-C344-9DE8-40CECA07EFC5}"/>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68305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07F2-B3A3-8446-852E-BCBC0BDCF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CC2681-33F6-F949-A7EE-A1B225C46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0A754-EB6A-EA49-8FF8-F77EE6D84635}"/>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2F69FDFF-400E-9F4B-BD41-2B49543E230B}"/>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FC456EE0-1D94-B341-9E54-BBEF7033736A}"/>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4027890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FFA5-4175-B843-B90E-59D0B2BBA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3F269-0C4C-0C4F-A1D1-08FB14F6EB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C0B5AF-3EE0-FC4D-BE3A-AEAFB9E186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293733-3AEB-C64F-B546-C2E61BF44598}"/>
              </a:ext>
            </a:extLst>
          </p:cNvPr>
          <p:cNvSpPr>
            <a:spLocks noGrp="1"/>
          </p:cNvSpPr>
          <p:nvPr>
            <p:ph type="dt" sz="half" idx="10"/>
          </p:nvPr>
        </p:nvSpPr>
        <p:spPr/>
        <p:txBody>
          <a:bodyPr/>
          <a:lstStyle/>
          <a:p>
            <a:r>
              <a:rPr lang="en-US"/>
              <a:t>7/20/2022</a:t>
            </a:r>
          </a:p>
        </p:txBody>
      </p:sp>
      <p:sp>
        <p:nvSpPr>
          <p:cNvPr id="6" name="Footer Placeholder 5">
            <a:extLst>
              <a:ext uri="{FF2B5EF4-FFF2-40B4-BE49-F238E27FC236}">
                <a16:creationId xmlns:a16="http://schemas.microsoft.com/office/drawing/2014/main" id="{AF911B52-DCB8-5243-83A0-BC8F239D95C8}"/>
              </a:ext>
            </a:extLst>
          </p:cNvPr>
          <p:cNvSpPr>
            <a:spLocks noGrp="1"/>
          </p:cNvSpPr>
          <p:nvPr>
            <p:ph type="ftr" sz="quarter" idx="11"/>
          </p:nvPr>
        </p:nvSpPr>
        <p:spPr/>
        <p:txBody>
          <a:bodyPr/>
          <a:lstStyle/>
          <a:p>
            <a:r>
              <a:rPr lang="en-US"/>
              <a:t>Snowmass CSS, Seattle</a:t>
            </a:r>
          </a:p>
        </p:txBody>
      </p:sp>
      <p:sp>
        <p:nvSpPr>
          <p:cNvPr id="7" name="Slide Number Placeholder 6">
            <a:extLst>
              <a:ext uri="{FF2B5EF4-FFF2-40B4-BE49-F238E27FC236}">
                <a16:creationId xmlns:a16="http://schemas.microsoft.com/office/drawing/2014/main" id="{0CC6BFC5-22A9-4F41-A4DF-A73611B81CE9}"/>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3854869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CFF08-470B-0F48-A43F-4C45DA4853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8CA92B-BD18-E14D-A12C-3293F2C0B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C4E55D-2621-2449-B052-1D8B1061F7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89D2A-0468-9C41-923D-544B99F8C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6236B-0B65-914D-B6F3-BD70975FB9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D05726-F800-0B47-9392-11F9C10EF42E}"/>
              </a:ext>
            </a:extLst>
          </p:cNvPr>
          <p:cNvSpPr>
            <a:spLocks noGrp="1"/>
          </p:cNvSpPr>
          <p:nvPr>
            <p:ph type="dt" sz="half" idx="10"/>
          </p:nvPr>
        </p:nvSpPr>
        <p:spPr/>
        <p:txBody>
          <a:bodyPr/>
          <a:lstStyle/>
          <a:p>
            <a:r>
              <a:rPr lang="en-US"/>
              <a:t>7/20/2022</a:t>
            </a:r>
          </a:p>
        </p:txBody>
      </p:sp>
      <p:sp>
        <p:nvSpPr>
          <p:cNvPr id="8" name="Footer Placeholder 7">
            <a:extLst>
              <a:ext uri="{FF2B5EF4-FFF2-40B4-BE49-F238E27FC236}">
                <a16:creationId xmlns:a16="http://schemas.microsoft.com/office/drawing/2014/main" id="{77907BB8-183B-0B4D-ADB7-66E9D7CFDBC7}"/>
              </a:ext>
            </a:extLst>
          </p:cNvPr>
          <p:cNvSpPr>
            <a:spLocks noGrp="1"/>
          </p:cNvSpPr>
          <p:nvPr>
            <p:ph type="ftr" sz="quarter" idx="11"/>
          </p:nvPr>
        </p:nvSpPr>
        <p:spPr/>
        <p:txBody>
          <a:bodyPr/>
          <a:lstStyle/>
          <a:p>
            <a:r>
              <a:rPr lang="en-US"/>
              <a:t>Snowmass CSS, Seattle</a:t>
            </a:r>
          </a:p>
        </p:txBody>
      </p:sp>
      <p:sp>
        <p:nvSpPr>
          <p:cNvPr id="9" name="Slide Number Placeholder 8">
            <a:extLst>
              <a:ext uri="{FF2B5EF4-FFF2-40B4-BE49-F238E27FC236}">
                <a16:creationId xmlns:a16="http://schemas.microsoft.com/office/drawing/2014/main" id="{1C189A20-9D12-6840-BA2A-F6F028325682}"/>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2600630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557C-8840-9E42-BA1E-7BF80E4D1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1CB445-339B-F64E-A4BF-0B52788799F5}"/>
              </a:ext>
            </a:extLst>
          </p:cNvPr>
          <p:cNvSpPr>
            <a:spLocks noGrp="1"/>
          </p:cNvSpPr>
          <p:nvPr>
            <p:ph type="dt" sz="half" idx="10"/>
          </p:nvPr>
        </p:nvSpPr>
        <p:spPr/>
        <p:txBody>
          <a:bodyPr/>
          <a:lstStyle/>
          <a:p>
            <a:r>
              <a:rPr lang="en-US"/>
              <a:t>7/20/2022</a:t>
            </a:r>
          </a:p>
        </p:txBody>
      </p:sp>
      <p:sp>
        <p:nvSpPr>
          <p:cNvPr id="4" name="Footer Placeholder 3">
            <a:extLst>
              <a:ext uri="{FF2B5EF4-FFF2-40B4-BE49-F238E27FC236}">
                <a16:creationId xmlns:a16="http://schemas.microsoft.com/office/drawing/2014/main" id="{C1B2BED0-A74D-B148-B653-114F7A484071}"/>
              </a:ext>
            </a:extLst>
          </p:cNvPr>
          <p:cNvSpPr>
            <a:spLocks noGrp="1"/>
          </p:cNvSpPr>
          <p:nvPr>
            <p:ph type="ftr" sz="quarter" idx="11"/>
          </p:nvPr>
        </p:nvSpPr>
        <p:spPr/>
        <p:txBody>
          <a:bodyPr/>
          <a:lstStyle/>
          <a:p>
            <a:r>
              <a:rPr lang="en-US"/>
              <a:t>Snowmass CSS, Seattle</a:t>
            </a:r>
          </a:p>
        </p:txBody>
      </p:sp>
      <p:sp>
        <p:nvSpPr>
          <p:cNvPr id="5" name="Slide Number Placeholder 4">
            <a:extLst>
              <a:ext uri="{FF2B5EF4-FFF2-40B4-BE49-F238E27FC236}">
                <a16:creationId xmlns:a16="http://schemas.microsoft.com/office/drawing/2014/main" id="{B0CF176E-B3FC-3B4E-86E4-6169B7C364DD}"/>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684845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ABCED-9F84-944F-BA27-B1DEC1B31320}"/>
              </a:ext>
            </a:extLst>
          </p:cNvPr>
          <p:cNvSpPr>
            <a:spLocks noGrp="1"/>
          </p:cNvSpPr>
          <p:nvPr>
            <p:ph type="dt" sz="half" idx="10"/>
          </p:nvPr>
        </p:nvSpPr>
        <p:spPr/>
        <p:txBody>
          <a:bodyPr/>
          <a:lstStyle/>
          <a:p>
            <a:r>
              <a:rPr lang="en-US"/>
              <a:t>7/20/2022</a:t>
            </a:r>
          </a:p>
        </p:txBody>
      </p:sp>
      <p:sp>
        <p:nvSpPr>
          <p:cNvPr id="3" name="Footer Placeholder 2">
            <a:extLst>
              <a:ext uri="{FF2B5EF4-FFF2-40B4-BE49-F238E27FC236}">
                <a16:creationId xmlns:a16="http://schemas.microsoft.com/office/drawing/2014/main" id="{C3A9AA14-1F4A-4B46-A216-F77E7E934759}"/>
              </a:ext>
            </a:extLst>
          </p:cNvPr>
          <p:cNvSpPr>
            <a:spLocks noGrp="1"/>
          </p:cNvSpPr>
          <p:nvPr>
            <p:ph type="ftr" sz="quarter" idx="11"/>
          </p:nvPr>
        </p:nvSpPr>
        <p:spPr/>
        <p:txBody>
          <a:bodyPr/>
          <a:lstStyle/>
          <a:p>
            <a:r>
              <a:rPr lang="en-US"/>
              <a:t>Snowmass CSS, Seattle</a:t>
            </a:r>
          </a:p>
        </p:txBody>
      </p:sp>
      <p:sp>
        <p:nvSpPr>
          <p:cNvPr id="4" name="Slide Number Placeholder 3">
            <a:extLst>
              <a:ext uri="{FF2B5EF4-FFF2-40B4-BE49-F238E27FC236}">
                <a16:creationId xmlns:a16="http://schemas.microsoft.com/office/drawing/2014/main" id="{DD79AD1B-6C6F-D543-9F15-F7D7CB0BCA2D}"/>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758107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037B-5CCE-2143-BA4C-B5FB3F0B4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AC076D-5CFD-6547-85EE-0724C02F3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199C96-D2AB-604A-9048-E74918D66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11413-CB26-EB40-B629-09280D1EF0E9}"/>
              </a:ext>
            </a:extLst>
          </p:cNvPr>
          <p:cNvSpPr>
            <a:spLocks noGrp="1"/>
          </p:cNvSpPr>
          <p:nvPr>
            <p:ph type="dt" sz="half" idx="10"/>
          </p:nvPr>
        </p:nvSpPr>
        <p:spPr/>
        <p:txBody>
          <a:bodyPr/>
          <a:lstStyle/>
          <a:p>
            <a:r>
              <a:rPr lang="en-US"/>
              <a:t>7/20/2022</a:t>
            </a:r>
          </a:p>
        </p:txBody>
      </p:sp>
      <p:sp>
        <p:nvSpPr>
          <p:cNvPr id="6" name="Footer Placeholder 5">
            <a:extLst>
              <a:ext uri="{FF2B5EF4-FFF2-40B4-BE49-F238E27FC236}">
                <a16:creationId xmlns:a16="http://schemas.microsoft.com/office/drawing/2014/main" id="{A62C9098-2A2A-7C49-8BB3-57C6635931EA}"/>
              </a:ext>
            </a:extLst>
          </p:cNvPr>
          <p:cNvSpPr>
            <a:spLocks noGrp="1"/>
          </p:cNvSpPr>
          <p:nvPr>
            <p:ph type="ftr" sz="quarter" idx="11"/>
          </p:nvPr>
        </p:nvSpPr>
        <p:spPr/>
        <p:txBody>
          <a:bodyPr/>
          <a:lstStyle/>
          <a:p>
            <a:r>
              <a:rPr lang="en-US"/>
              <a:t>Snowmass CSS, Seattle</a:t>
            </a:r>
          </a:p>
        </p:txBody>
      </p:sp>
      <p:sp>
        <p:nvSpPr>
          <p:cNvPr id="7" name="Slide Number Placeholder 6">
            <a:extLst>
              <a:ext uri="{FF2B5EF4-FFF2-40B4-BE49-F238E27FC236}">
                <a16:creationId xmlns:a16="http://schemas.microsoft.com/office/drawing/2014/main" id="{2F15770F-14D9-C848-87E4-E15EDB17D136}"/>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46622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sz="1400">
                <a:solidFill>
                  <a:schemeClr val="bg1"/>
                </a:solidFill>
              </a:defRPr>
            </a:lvl1p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400">
                <a:solidFill>
                  <a:schemeClr val="accent1">
                    <a:lumMod val="60000"/>
                    <a:lumOff val="40000"/>
                  </a:schemeClr>
                </a:solidFill>
              </a:defRPr>
            </a:lvl1pPr>
          </a:lstStyle>
          <a:p>
            <a:r>
              <a:rPr lang="en-US" dirty="0"/>
              <a:t>Snowmass CSS, Seattle</a:t>
            </a:r>
          </a:p>
        </p:txBody>
      </p:sp>
      <p:sp>
        <p:nvSpPr>
          <p:cNvPr id="7" name="Slide Number Placeholder 5">
            <a:extLst>
              <a:ext uri="{FF2B5EF4-FFF2-40B4-BE49-F238E27FC236}">
                <a16:creationId xmlns:a16="http://schemas.microsoft.com/office/drawing/2014/main" id="{5FDEF0BB-CF22-43B5-ADB4-4B24AC1C7D10}"/>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3425249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9DC3-17F2-9C41-8FA2-834E74C7E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305F8-0F03-6645-9A42-2E06C16AA6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E94757-4C9B-D24C-B350-6483CB1DF0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99AB6-575D-934E-BD89-8CE2CF3BE078}"/>
              </a:ext>
            </a:extLst>
          </p:cNvPr>
          <p:cNvSpPr>
            <a:spLocks noGrp="1"/>
          </p:cNvSpPr>
          <p:nvPr>
            <p:ph type="dt" sz="half" idx="10"/>
          </p:nvPr>
        </p:nvSpPr>
        <p:spPr/>
        <p:txBody>
          <a:bodyPr/>
          <a:lstStyle/>
          <a:p>
            <a:r>
              <a:rPr lang="en-US"/>
              <a:t>7/20/2022</a:t>
            </a:r>
          </a:p>
        </p:txBody>
      </p:sp>
      <p:sp>
        <p:nvSpPr>
          <p:cNvPr id="6" name="Footer Placeholder 5">
            <a:extLst>
              <a:ext uri="{FF2B5EF4-FFF2-40B4-BE49-F238E27FC236}">
                <a16:creationId xmlns:a16="http://schemas.microsoft.com/office/drawing/2014/main" id="{8BD658FB-65D4-9640-AFB1-2D23545D3B29}"/>
              </a:ext>
            </a:extLst>
          </p:cNvPr>
          <p:cNvSpPr>
            <a:spLocks noGrp="1"/>
          </p:cNvSpPr>
          <p:nvPr>
            <p:ph type="ftr" sz="quarter" idx="11"/>
          </p:nvPr>
        </p:nvSpPr>
        <p:spPr/>
        <p:txBody>
          <a:bodyPr/>
          <a:lstStyle/>
          <a:p>
            <a:r>
              <a:rPr lang="en-US"/>
              <a:t>Snowmass CSS, Seattle</a:t>
            </a:r>
          </a:p>
        </p:txBody>
      </p:sp>
      <p:sp>
        <p:nvSpPr>
          <p:cNvPr id="7" name="Slide Number Placeholder 6">
            <a:extLst>
              <a:ext uri="{FF2B5EF4-FFF2-40B4-BE49-F238E27FC236}">
                <a16:creationId xmlns:a16="http://schemas.microsoft.com/office/drawing/2014/main" id="{D5FA5E5B-C48B-F34E-B876-FF13AFCDC54D}"/>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194078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54CB-3AEB-114B-9F39-45EFB284F7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3C9551-0E29-4C45-9033-AAF3F5CCDB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34D81-9A78-0345-A83F-BF5E786751E2}"/>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BFFA80C9-39D6-E24D-A033-C45774D7744A}"/>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FF11ED56-A093-A14B-8613-E4806CCE5096}"/>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2028372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B28594-E705-504C-8D8B-57A07AF677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2B042-E803-2645-A322-C16F58703C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BF36B-EBE6-3746-B9BA-E40B576E2CD6}"/>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928BE99C-AE9A-9E41-95C9-0B0D3569A023}"/>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D5754E32-3292-2E46-9D61-7340F7D56055}"/>
              </a:ext>
            </a:extLst>
          </p:cNvPr>
          <p:cNvSpPr>
            <a:spLocks noGrp="1"/>
          </p:cNvSpPr>
          <p:nvPr>
            <p:ph type="sldNum" sz="quarter" idx="12"/>
          </p:nvPr>
        </p:nvSpPr>
        <p:spPr/>
        <p:txBody>
          <a:bodyPr/>
          <a:lstStyle/>
          <a:p>
            <a:fld id="{57F92C72-F41F-BE44-BF68-9578AC4B5107}" type="slidenum">
              <a:rPr lang="en-US" smtClean="0"/>
              <a:t>‹#›</a:t>
            </a:fld>
            <a:endParaRPr lang="en-US"/>
          </a:p>
        </p:txBody>
      </p:sp>
    </p:spTree>
    <p:extLst>
      <p:ext uri="{BB962C8B-B14F-4D97-AF65-F5344CB8AC3E}">
        <p14:creationId xmlns:p14="http://schemas.microsoft.com/office/powerpoint/2010/main" val="4229075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73330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r>
              <a:rPr lang="en-US"/>
              <a:t>Snowmass CSS, Seattle</a:t>
            </a:r>
            <a:endParaRPr lang="en-US" dirty="0"/>
          </a:p>
        </p:txBody>
      </p:sp>
      <p:sp>
        <p:nvSpPr>
          <p:cNvPr id="7" name="Slide Number Placeholder 5">
            <a:extLst>
              <a:ext uri="{FF2B5EF4-FFF2-40B4-BE49-F238E27FC236}">
                <a16:creationId xmlns:a16="http://schemas.microsoft.com/office/drawing/2014/main" id="{951816E1-7D1A-4668-B4F5-B746A8C9E1E0}"/>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269124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accent1">
                    <a:lumMod val="60000"/>
                    <a:lumOff val="40000"/>
                  </a:schemeClr>
                </a:solidFill>
              </a:defRPr>
            </a:lvl1pPr>
          </a:lstStyle>
          <a:p>
            <a:r>
              <a:rPr lang="en-US"/>
              <a:t>Snowmass CSS, Seattle</a:t>
            </a:r>
            <a:endParaRPr lang="en-US" dirty="0"/>
          </a:p>
        </p:txBody>
      </p:sp>
      <p:sp>
        <p:nvSpPr>
          <p:cNvPr id="7" name="Slide Number Placeholder 5">
            <a:extLst>
              <a:ext uri="{FF2B5EF4-FFF2-40B4-BE49-F238E27FC236}">
                <a16:creationId xmlns:a16="http://schemas.microsoft.com/office/drawing/2014/main" id="{5FDEF0BB-CF22-43B5-ADB4-4B24AC1C7D10}"/>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62897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Snowmass CSS, Seattle</a:t>
            </a:r>
            <a:endParaRPr lang="en-US" dirty="0"/>
          </a:p>
        </p:txBody>
      </p:sp>
      <p:sp>
        <p:nvSpPr>
          <p:cNvPr id="7" name="Slide Number Placeholder 5">
            <a:extLst>
              <a:ext uri="{FF2B5EF4-FFF2-40B4-BE49-F238E27FC236}">
                <a16:creationId xmlns:a16="http://schemas.microsoft.com/office/drawing/2014/main" id="{B00EA649-8AF4-4F2F-9A21-0E5C491AA1D7}"/>
              </a:ext>
            </a:extLst>
          </p:cNvPr>
          <p:cNvSpPr>
            <a:spLocks noGrp="1"/>
          </p:cNvSpPr>
          <p:nvPr>
            <p:ph type="sldNum" sz="quarter" idx="4"/>
          </p:nvPr>
        </p:nvSpPr>
        <p:spPr>
          <a:xfrm>
            <a:off x="9220206"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dirty="0">
              <a:solidFill>
                <a:schemeClr val="bg1"/>
              </a:solidFill>
            </a:endParaRPr>
          </a:p>
        </p:txBody>
      </p:sp>
    </p:spTree>
    <p:extLst>
      <p:ext uri="{BB962C8B-B14F-4D97-AF65-F5344CB8AC3E}">
        <p14:creationId xmlns:p14="http://schemas.microsoft.com/office/powerpoint/2010/main" val="377736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8" name="Slide Number Placeholder 5">
            <a:extLst>
              <a:ext uri="{FF2B5EF4-FFF2-40B4-BE49-F238E27FC236}">
                <a16:creationId xmlns:a16="http://schemas.microsoft.com/office/drawing/2014/main" id="{AB2662E2-DF3B-4976-B382-E855B3443EA6}"/>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2164253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10" name="Slide Number Placeholder 5">
            <a:extLst>
              <a:ext uri="{FF2B5EF4-FFF2-40B4-BE49-F238E27FC236}">
                <a16:creationId xmlns:a16="http://schemas.microsoft.com/office/drawing/2014/main" id="{09E17384-A5DB-45C3-8DF6-A047BD1088CB}"/>
              </a:ext>
            </a:extLst>
          </p:cNvPr>
          <p:cNvSpPr>
            <a:spLocks noGrp="1"/>
          </p:cNvSpPr>
          <p:nvPr>
            <p:ph type="sldNum" sz="quarter" idx="12"/>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4003396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6" name="Slide Number Placeholder 5">
            <a:extLst>
              <a:ext uri="{FF2B5EF4-FFF2-40B4-BE49-F238E27FC236}">
                <a16:creationId xmlns:a16="http://schemas.microsoft.com/office/drawing/2014/main" id="{B3FB080F-1562-4A3B-A14A-1B556FAF8395}"/>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82389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sz="1400">
                <a:solidFill>
                  <a:schemeClr val="bg1"/>
                </a:solidFill>
              </a:defRPr>
            </a:lvl1p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400">
                <a:solidFill>
                  <a:schemeClr val="bg1"/>
                </a:solidFill>
              </a:defRPr>
            </a:lvl1pPr>
          </a:lstStyle>
          <a:p>
            <a:r>
              <a:rPr lang="en-US" dirty="0"/>
              <a:t>Snowmass CSS, Seattle</a:t>
            </a:r>
          </a:p>
        </p:txBody>
      </p:sp>
      <p:sp>
        <p:nvSpPr>
          <p:cNvPr id="7" name="Slide Number Placeholder 5">
            <a:extLst>
              <a:ext uri="{FF2B5EF4-FFF2-40B4-BE49-F238E27FC236}">
                <a16:creationId xmlns:a16="http://schemas.microsoft.com/office/drawing/2014/main" id="{B00EA649-8AF4-4F2F-9A21-0E5C491AA1D7}"/>
              </a:ext>
            </a:extLst>
          </p:cNvPr>
          <p:cNvSpPr>
            <a:spLocks noGrp="1"/>
          </p:cNvSpPr>
          <p:nvPr>
            <p:ph type="sldNum" sz="quarter" idx="4"/>
          </p:nvPr>
        </p:nvSpPr>
        <p:spPr>
          <a:xfrm>
            <a:off x="9220206"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dirty="0">
              <a:solidFill>
                <a:schemeClr val="bg1"/>
              </a:solidFill>
            </a:endParaRPr>
          </a:p>
        </p:txBody>
      </p:sp>
    </p:spTree>
    <p:extLst>
      <p:ext uri="{BB962C8B-B14F-4D97-AF65-F5344CB8AC3E}">
        <p14:creationId xmlns:p14="http://schemas.microsoft.com/office/powerpoint/2010/main" val="1368235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692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8" name="Slide Number Placeholder 5">
            <a:extLst>
              <a:ext uri="{FF2B5EF4-FFF2-40B4-BE49-F238E27FC236}">
                <a16:creationId xmlns:a16="http://schemas.microsoft.com/office/drawing/2014/main" id="{79C517D5-C28A-4B40-A8A3-5BE8348B1372}"/>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710006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8" name="Slide Number Placeholder 5">
            <a:extLst>
              <a:ext uri="{FF2B5EF4-FFF2-40B4-BE49-F238E27FC236}">
                <a16:creationId xmlns:a16="http://schemas.microsoft.com/office/drawing/2014/main" id="{705871ED-BE21-4160-99D0-D7F9405B725F}"/>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254940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7" name="Slide Number Placeholder 5">
            <a:extLst>
              <a:ext uri="{FF2B5EF4-FFF2-40B4-BE49-F238E27FC236}">
                <a16:creationId xmlns:a16="http://schemas.microsoft.com/office/drawing/2014/main" id="{E224130C-95CE-4A6E-BD86-9510E85194FF}"/>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2581111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7" name="Slide Number Placeholder 5">
            <a:extLst>
              <a:ext uri="{FF2B5EF4-FFF2-40B4-BE49-F238E27FC236}">
                <a16:creationId xmlns:a16="http://schemas.microsoft.com/office/drawing/2014/main" id="{DDE8602E-4EA1-4653-BE2D-3B962244AC7F}"/>
              </a:ext>
            </a:extLst>
          </p:cNvPr>
          <p:cNvSpPr>
            <a:spLocks noGrp="1"/>
          </p:cNvSpPr>
          <p:nvPr>
            <p:ph type="sldNum" sz="quarter" idx="4"/>
          </p:nvPr>
        </p:nvSpPr>
        <p:spPr>
          <a:xfrm>
            <a:off x="9220206"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36000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36CD-30BC-5947-92DB-6EE5E0FDDA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61B4A8-6CCE-B843-BE4A-037EBCE6D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8B6D5-000B-2946-B090-32E1DACDE2F5}"/>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8B67AFDB-C9A2-2C44-9502-FE942FC43279}"/>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D2F6C1D9-C951-3749-AB4D-47D3213C1DBC}"/>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1674609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DE4E-B906-6347-90E5-7574CCA56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F3B389-9931-DF47-8322-25E212F26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B2373-B3CD-804D-8C63-E960774FBF32}"/>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2B62F4C7-C827-474B-B049-DE1AB1F017BE}"/>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8B2EA76E-533B-3F48-85EB-69F0153881B7}"/>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2830343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B75D-3AEC-1B43-BDCF-BF34CDBD7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09EB56-2216-5A4B-8E34-6136BF0CE9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CC9F2-70F2-564C-BEE8-0752EB675DE3}"/>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DF578093-7639-0041-A674-18AF0F78C731}"/>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DDF182E4-D920-E74D-86E7-4BC96054E2BA}"/>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3256226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524A-BA1F-C14D-9BA6-12F48DFCF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52DC9-7AAD-7042-96C3-625E9A5F78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A66CB3-7038-FB4C-B6F1-75968B0B0E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77F4E3-98FA-F142-A594-1B3B0F487FF2}"/>
              </a:ext>
            </a:extLst>
          </p:cNvPr>
          <p:cNvSpPr>
            <a:spLocks noGrp="1"/>
          </p:cNvSpPr>
          <p:nvPr>
            <p:ph type="dt" sz="half" idx="10"/>
          </p:nvPr>
        </p:nvSpPr>
        <p:spPr/>
        <p:txBody>
          <a:bodyPr/>
          <a:lstStyle/>
          <a:p>
            <a:r>
              <a:rPr lang="en-US"/>
              <a:t>7/20/2022</a:t>
            </a:r>
          </a:p>
        </p:txBody>
      </p:sp>
      <p:sp>
        <p:nvSpPr>
          <p:cNvPr id="6" name="Footer Placeholder 5">
            <a:extLst>
              <a:ext uri="{FF2B5EF4-FFF2-40B4-BE49-F238E27FC236}">
                <a16:creationId xmlns:a16="http://schemas.microsoft.com/office/drawing/2014/main" id="{8FFF35ED-03FE-0046-A1DC-56D52A7B033A}"/>
              </a:ext>
            </a:extLst>
          </p:cNvPr>
          <p:cNvSpPr>
            <a:spLocks noGrp="1"/>
          </p:cNvSpPr>
          <p:nvPr>
            <p:ph type="ftr" sz="quarter" idx="11"/>
          </p:nvPr>
        </p:nvSpPr>
        <p:spPr/>
        <p:txBody>
          <a:bodyPr/>
          <a:lstStyle/>
          <a:p>
            <a:r>
              <a:rPr lang="en-US"/>
              <a:t>Snowmass CSS, Seattle</a:t>
            </a:r>
          </a:p>
        </p:txBody>
      </p:sp>
      <p:sp>
        <p:nvSpPr>
          <p:cNvPr id="7" name="Slide Number Placeholder 6">
            <a:extLst>
              <a:ext uri="{FF2B5EF4-FFF2-40B4-BE49-F238E27FC236}">
                <a16:creationId xmlns:a16="http://schemas.microsoft.com/office/drawing/2014/main" id="{B9DCC503-1C88-5049-838B-47C0DEBCCBA8}"/>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1435149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C5C7-2C9B-774C-8392-C1E27A1882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0BAF35-4FC1-7746-B91B-F021D206A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23DFA5-5158-064A-98AA-45652E173B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AB95E-C72A-8045-94BA-798C23BDE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A4F63-E499-2D41-B85B-74CFE155E7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BE0A0-3FCC-C643-A1F2-09973C3CC3ED}"/>
              </a:ext>
            </a:extLst>
          </p:cNvPr>
          <p:cNvSpPr>
            <a:spLocks noGrp="1"/>
          </p:cNvSpPr>
          <p:nvPr>
            <p:ph type="dt" sz="half" idx="10"/>
          </p:nvPr>
        </p:nvSpPr>
        <p:spPr/>
        <p:txBody>
          <a:bodyPr/>
          <a:lstStyle/>
          <a:p>
            <a:r>
              <a:rPr lang="en-US"/>
              <a:t>7/20/2022</a:t>
            </a:r>
          </a:p>
        </p:txBody>
      </p:sp>
      <p:sp>
        <p:nvSpPr>
          <p:cNvPr id="8" name="Footer Placeholder 7">
            <a:extLst>
              <a:ext uri="{FF2B5EF4-FFF2-40B4-BE49-F238E27FC236}">
                <a16:creationId xmlns:a16="http://schemas.microsoft.com/office/drawing/2014/main" id="{819AA6B8-79A3-8D41-BBA0-25038293CD74}"/>
              </a:ext>
            </a:extLst>
          </p:cNvPr>
          <p:cNvSpPr>
            <a:spLocks noGrp="1"/>
          </p:cNvSpPr>
          <p:nvPr>
            <p:ph type="ftr" sz="quarter" idx="11"/>
          </p:nvPr>
        </p:nvSpPr>
        <p:spPr/>
        <p:txBody>
          <a:bodyPr/>
          <a:lstStyle/>
          <a:p>
            <a:r>
              <a:rPr lang="en-US"/>
              <a:t>Snowmass CSS, Seattle</a:t>
            </a:r>
          </a:p>
        </p:txBody>
      </p:sp>
      <p:sp>
        <p:nvSpPr>
          <p:cNvPr id="9" name="Slide Number Placeholder 8">
            <a:extLst>
              <a:ext uri="{FF2B5EF4-FFF2-40B4-BE49-F238E27FC236}">
                <a16:creationId xmlns:a16="http://schemas.microsoft.com/office/drawing/2014/main" id="{02297B3B-3999-7F4D-A7E8-63071D4B9F7A}"/>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326964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sz="1400">
                <a:solidFill>
                  <a:schemeClr val="bg1"/>
                </a:solidFill>
              </a:defRPr>
            </a:lvl1pPr>
          </a:lstStyle>
          <a:p>
            <a:r>
              <a:rPr lang="en-US"/>
              <a:t>7/20/2022</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lgn="ctr">
              <a:defRPr sz="1400">
                <a:solidFill>
                  <a:schemeClr val="bg1"/>
                </a:solidFill>
              </a:defRPr>
            </a:lvl1pPr>
          </a:lstStyle>
          <a:p>
            <a:r>
              <a:rPr lang="en-US" dirty="0"/>
              <a:t>Snowmass CSS, Seattle</a:t>
            </a:r>
          </a:p>
        </p:txBody>
      </p:sp>
      <p:sp>
        <p:nvSpPr>
          <p:cNvPr id="8" name="Slide Number Placeholder 5">
            <a:extLst>
              <a:ext uri="{FF2B5EF4-FFF2-40B4-BE49-F238E27FC236}">
                <a16:creationId xmlns:a16="http://schemas.microsoft.com/office/drawing/2014/main" id="{AB2662E2-DF3B-4976-B382-E855B3443EA6}"/>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682210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4151-478C-514C-99F7-C2470E1A59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F63246-F814-634B-B107-A177E9F73435}"/>
              </a:ext>
            </a:extLst>
          </p:cNvPr>
          <p:cNvSpPr>
            <a:spLocks noGrp="1"/>
          </p:cNvSpPr>
          <p:nvPr>
            <p:ph type="dt" sz="half" idx="10"/>
          </p:nvPr>
        </p:nvSpPr>
        <p:spPr/>
        <p:txBody>
          <a:bodyPr/>
          <a:lstStyle/>
          <a:p>
            <a:r>
              <a:rPr lang="en-US"/>
              <a:t>7/20/2022</a:t>
            </a:r>
          </a:p>
        </p:txBody>
      </p:sp>
      <p:sp>
        <p:nvSpPr>
          <p:cNvPr id="4" name="Footer Placeholder 3">
            <a:extLst>
              <a:ext uri="{FF2B5EF4-FFF2-40B4-BE49-F238E27FC236}">
                <a16:creationId xmlns:a16="http://schemas.microsoft.com/office/drawing/2014/main" id="{3A9DB75A-8D5C-454C-8036-D517309DE5D8}"/>
              </a:ext>
            </a:extLst>
          </p:cNvPr>
          <p:cNvSpPr>
            <a:spLocks noGrp="1"/>
          </p:cNvSpPr>
          <p:nvPr>
            <p:ph type="ftr" sz="quarter" idx="11"/>
          </p:nvPr>
        </p:nvSpPr>
        <p:spPr/>
        <p:txBody>
          <a:bodyPr/>
          <a:lstStyle/>
          <a:p>
            <a:r>
              <a:rPr lang="en-US"/>
              <a:t>Snowmass CSS, Seattle</a:t>
            </a:r>
          </a:p>
        </p:txBody>
      </p:sp>
      <p:sp>
        <p:nvSpPr>
          <p:cNvPr id="5" name="Slide Number Placeholder 4">
            <a:extLst>
              <a:ext uri="{FF2B5EF4-FFF2-40B4-BE49-F238E27FC236}">
                <a16:creationId xmlns:a16="http://schemas.microsoft.com/office/drawing/2014/main" id="{B0C71974-F0D8-9843-8254-481EB4FBA197}"/>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85897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3D93B-B10B-5C43-85E3-34D1A75D8A45}"/>
              </a:ext>
            </a:extLst>
          </p:cNvPr>
          <p:cNvSpPr>
            <a:spLocks noGrp="1"/>
          </p:cNvSpPr>
          <p:nvPr>
            <p:ph type="dt" sz="half" idx="10"/>
          </p:nvPr>
        </p:nvSpPr>
        <p:spPr/>
        <p:txBody>
          <a:bodyPr/>
          <a:lstStyle/>
          <a:p>
            <a:r>
              <a:rPr lang="en-US"/>
              <a:t>7/20/2022</a:t>
            </a:r>
          </a:p>
        </p:txBody>
      </p:sp>
      <p:sp>
        <p:nvSpPr>
          <p:cNvPr id="3" name="Footer Placeholder 2">
            <a:extLst>
              <a:ext uri="{FF2B5EF4-FFF2-40B4-BE49-F238E27FC236}">
                <a16:creationId xmlns:a16="http://schemas.microsoft.com/office/drawing/2014/main" id="{56117ABF-74B5-7040-9F67-CD375342956F}"/>
              </a:ext>
            </a:extLst>
          </p:cNvPr>
          <p:cNvSpPr>
            <a:spLocks noGrp="1"/>
          </p:cNvSpPr>
          <p:nvPr>
            <p:ph type="ftr" sz="quarter" idx="11"/>
          </p:nvPr>
        </p:nvSpPr>
        <p:spPr/>
        <p:txBody>
          <a:bodyPr/>
          <a:lstStyle/>
          <a:p>
            <a:r>
              <a:rPr lang="en-US"/>
              <a:t>Snowmass CSS, Seattle</a:t>
            </a:r>
          </a:p>
        </p:txBody>
      </p:sp>
      <p:sp>
        <p:nvSpPr>
          <p:cNvPr id="4" name="Slide Number Placeholder 3">
            <a:extLst>
              <a:ext uri="{FF2B5EF4-FFF2-40B4-BE49-F238E27FC236}">
                <a16:creationId xmlns:a16="http://schemas.microsoft.com/office/drawing/2014/main" id="{37BAF2B7-4126-0F4B-9D4A-98EB9148088E}"/>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3026406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DAB0-717A-1746-99E8-CC61663B3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020F35-2F4A-8540-9DE3-D93EF6FA62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23A71-3CF2-974C-A420-DE0451749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D0B87-C10F-4F41-8A76-9F8A2C058950}"/>
              </a:ext>
            </a:extLst>
          </p:cNvPr>
          <p:cNvSpPr>
            <a:spLocks noGrp="1"/>
          </p:cNvSpPr>
          <p:nvPr>
            <p:ph type="dt" sz="half" idx="10"/>
          </p:nvPr>
        </p:nvSpPr>
        <p:spPr/>
        <p:txBody>
          <a:bodyPr/>
          <a:lstStyle/>
          <a:p>
            <a:r>
              <a:rPr lang="en-US"/>
              <a:t>7/20/2022</a:t>
            </a:r>
          </a:p>
        </p:txBody>
      </p:sp>
      <p:sp>
        <p:nvSpPr>
          <p:cNvPr id="6" name="Footer Placeholder 5">
            <a:extLst>
              <a:ext uri="{FF2B5EF4-FFF2-40B4-BE49-F238E27FC236}">
                <a16:creationId xmlns:a16="http://schemas.microsoft.com/office/drawing/2014/main" id="{CAE3A318-74D5-DD4E-93B3-44365FA25C82}"/>
              </a:ext>
            </a:extLst>
          </p:cNvPr>
          <p:cNvSpPr>
            <a:spLocks noGrp="1"/>
          </p:cNvSpPr>
          <p:nvPr>
            <p:ph type="ftr" sz="quarter" idx="11"/>
          </p:nvPr>
        </p:nvSpPr>
        <p:spPr/>
        <p:txBody>
          <a:bodyPr/>
          <a:lstStyle/>
          <a:p>
            <a:r>
              <a:rPr lang="en-US"/>
              <a:t>Snowmass CSS, Seattle</a:t>
            </a:r>
          </a:p>
        </p:txBody>
      </p:sp>
      <p:sp>
        <p:nvSpPr>
          <p:cNvPr id="7" name="Slide Number Placeholder 6">
            <a:extLst>
              <a:ext uri="{FF2B5EF4-FFF2-40B4-BE49-F238E27FC236}">
                <a16:creationId xmlns:a16="http://schemas.microsoft.com/office/drawing/2014/main" id="{C0E471B8-EA92-B54F-AB5D-04AA4677CAED}"/>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4134479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3B1A7-D711-8B42-B624-076EDEC1E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4483C3-80D7-4B4B-BFBF-D1F273B4CA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428F3F-0D41-F942-BB26-DB95F4096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3B331-1568-BC4E-BDA6-80427B64950B}"/>
              </a:ext>
            </a:extLst>
          </p:cNvPr>
          <p:cNvSpPr>
            <a:spLocks noGrp="1"/>
          </p:cNvSpPr>
          <p:nvPr>
            <p:ph type="dt" sz="half" idx="10"/>
          </p:nvPr>
        </p:nvSpPr>
        <p:spPr/>
        <p:txBody>
          <a:bodyPr/>
          <a:lstStyle/>
          <a:p>
            <a:r>
              <a:rPr lang="en-US"/>
              <a:t>7/20/2022</a:t>
            </a:r>
          </a:p>
        </p:txBody>
      </p:sp>
      <p:sp>
        <p:nvSpPr>
          <p:cNvPr id="6" name="Footer Placeholder 5">
            <a:extLst>
              <a:ext uri="{FF2B5EF4-FFF2-40B4-BE49-F238E27FC236}">
                <a16:creationId xmlns:a16="http://schemas.microsoft.com/office/drawing/2014/main" id="{6139E1C1-E601-D94A-BDE5-0EF53E3E29D5}"/>
              </a:ext>
            </a:extLst>
          </p:cNvPr>
          <p:cNvSpPr>
            <a:spLocks noGrp="1"/>
          </p:cNvSpPr>
          <p:nvPr>
            <p:ph type="ftr" sz="quarter" idx="11"/>
          </p:nvPr>
        </p:nvSpPr>
        <p:spPr/>
        <p:txBody>
          <a:bodyPr/>
          <a:lstStyle/>
          <a:p>
            <a:r>
              <a:rPr lang="en-US"/>
              <a:t>Snowmass CSS, Seattle</a:t>
            </a:r>
          </a:p>
        </p:txBody>
      </p:sp>
      <p:sp>
        <p:nvSpPr>
          <p:cNvPr id="7" name="Slide Number Placeholder 6">
            <a:extLst>
              <a:ext uri="{FF2B5EF4-FFF2-40B4-BE49-F238E27FC236}">
                <a16:creationId xmlns:a16="http://schemas.microsoft.com/office/drawing/2014/main" id="{8D3A0D3E-635F-B34B-BF8E-9984C9EE9525}"/>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3254891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6DFD-CAED-614E-86D4-85571D5850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7B7AC8-9AA3-6B4E-BFBC-40384E6E49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00771-7EFD-4C48-842D-7F818BB1173A}"/>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4D00A71A-A166-5F49-A1B1-2C1E9FB1455A}"/>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D4C59611-36EE-DD4E-B931-EEE3D6055C59}"/>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3744396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CBD15-B6FC-3444-A4C8-C92429DBB5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1FE398-2073-EE46-ABAA-54B20DFC6F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7B5B-BD25-5547-BF12-DF9AD2D6ED1E}"/>
              </a:ext>
            </a:extLst>
          </p:cNvPr>
          <p:cNvSpPr>
            <a:spLocks noGrp="1"/>
          </p:cNvSpPr>
          <p:nvPr>
            <p:ph type="dt" sz="half" idx="10"/>
          </p:nvPr>
        </p:nvSpPr>
        <p:spPr/>
        <p:txBody>
          <a:bodyPr/>
          <a:lstStyle/>
          <a:p>
            <a:r>
              <a:rPr lang="en-US"/>
              <a:t>7/20/2022</a:t>
            </a:r>
          </a:p>
        </p:txBody>
      </p:sp>
      <p:sp>
        <p:nvSpPr>
          <p:cNvPr id="5" name="Footer Placeholder 4">
            <a:extLst>
              <a:ext uri="{FF2B5EF4-FFF2-40B4-BE49-F238E27FC236}">
                <a16:creationId xmlns:a16="http://schemas.microsoft.com/office/drawing/2014/main" id="{156D0FD6-F4FB-3041-9151-28967CE9E60E}"/>
              </a:ext>
            </a:extLst>
          </p:cNvPr>
          <p:cNvSpPr>
            <a:spLocks noGrp="1"/>
          </p:cNvSpPr>
          <p:nvPr>
            <p:ph type="ftr" sz="quarter" idx="11"/>
          </p:nvPr>
        </p:nvSpPr>
        <p:spPr/>
        <p:txBody>
          <a:bodyPr/>
          <a:lstStyle/>
          <a:p>
            <a:r>
              <a:rPr lang="en-US"/>
              <a:t>Snowmass CSS, Seattle</a:t>
            </a:r>
          </a:p>
        </p:txBody>
      </p:sp>
      <p:sp>
        <p:nvSpPr>
          <p:cNvPr id="6" name="Slide Number Placeholder 5">
            <a:extLst>
              <a:ext uri="{FF2B5EF4-FFF2-40B4-BE49-F238E27FC236}">
                <a16:creationId xmlns:a16="http://schemas.microsoft.com/office/drawing/2014/main" id="{222C5959-6E01-1944-8C94-574868336E87}"/>
              </a:ext>
            </a:extLst>
          </p:cNvPr>
          <p:cNvSpPr>
            <a:spLocks noGrp="1"/>
          </p:cNvSpPr>
          <p:nvPr>
            <p:ph type="sldNum" sz="quarter" idx="12"/>
          </p:nvPr>
        </p:nvSpPr>
        <p:spPr/>
        <p:txBody>
          <a:bodyPr/>
          <a:lstStyle/>
          <a:p>
            <a:fld id="{2CEB83AE-D2E0-9C44-80F6-35B17F763B7D}" type="slidenum">
              <a:rPr lang="en-US" smtClean="0"/>
              <a:t>‹#›</a:t>
            </a:fld>
            <a:endParaRPr lang="en-US"/>
          </a:p>
        </p:txBody>
      </p:sp>
    </p:spTree>
    <p:extLst>
      <p:ext uri="{BB962C8B-B14F-4D97-AF65-F5344CB8AC3E}">
        <p14:creationId xmlns:p14="http://schemas.microsoft.com/office/powerpoint/2010/main" val="3052176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7/20/2022</a:t>
            </a:r>
          </a:p>
        </p:txBody>
      </p:sp>
      <p:sp>
        <p:nvSpPr>
          <p:cNvPr id="5" name="Footer Placeholder 4"/>
          <p:cNvSpPr>
            <a:spLocks noGrp="1"/>
          </p:cNvSpPr>
          <p:nvPr>
            <p:ph type="ftr" sz="quarter" idx="11"/>
          </p:nvPr>
        </p:nvSpPr>
        <p:spPr/>
        <p:txBody>
          <a:bodyPr/>
          <a:lstStyle/>
          <a:p>
            <a:r>
              <a:rPr lang="en-US"/>
              <a:t>Snowmass CSS, Seattle</a:t>
            </a:r>
          </a:p>
        </p:txBody>
      </p:sp>
      <p:sp>
        <p:nvSpPr>
          <p:cNvPr id="6" name="Slide Number Placeholder 5"/>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2777050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7/20/2022</a:t>
            </a:r>
          </a:p>
        </p:txBody>
      </p:sp>
      <p:sp>
        <p:nvSpPr>
          <p:cNvPr id="5" name="Footer Placeholder 4"/>
          <p:cNvSpPr>
            <a:spLocks noGrp="1"/>
          </p:cNvSpPr>
          <p:nvPr>
            <p:ph type="ftr" sz="quarter" idx="11"/>
          </p:nvPr>
        </p:nvSpPr>
        <p:spPr/>
        <p:txBody>
          <a:bodyPr/>
          <a:lstStyle/>
          <a:p>
            <a:r>
              <a:rPr lang="en-US"/>
              <a:t>Snowmass CSS, Seattle</a:t>
            </a:r>
          </a:p>
        </p:txBody>
      </p:sp>
      <p:sp>
        <p:nvSpPr>
          <p:cNvPr id="6" name="Slide Number Placeholder 5"/>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587896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7/20/2022</a:t>
            </a:r>
          </a:p>
        </p:txBody>
      </p:sp>
      <p:sp>
        <p:nvSpPr>
          <p:cNvPr id="5" name="Footer Placeholder 4"/>
          <p:cNvSpPr>
            <a:spLocks noGrp="1"/>
          </p:cNvSpPr>
          <p:nvPr>
            <p:ph type="ftr" sz="quarter" idx="11"/>
          </p:nvPr>
        </p:nvSpPr>
        <p:spPr/>
        <p:txBody>
          <a:bodyPr/>
          <a:lstStyle/>
          <a:p>
            <a:r>
              <a:rPr lang="en-US"/>
              <a:t>Snowmass CSS, Seattle</a:t>
            </a:r>
          </a:p>
        </p:txBody>
      </p:sp>
      <p:sp>
        <p:nvSpPr>
          <p:cNvPr id="6" name="Slide Number Placeholder 5"/>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41756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7/20/2022</a:t>
            </a:r>
          </a:p>
        </p:txBody>
      </p:sp>
      <p:sp>
        <p:nvSpPr>
          <p:cNvPr id="6" name="Footer Placeholder 5"/>
          <p:cNvSpPr>
            <a:spLocks noGrp="1"/>
          </p:cNvSpPr>
          <p:nvPr>
            <p:ph type="ftr" sz="quarter" idx="11"/>
          </p:nvPr>
        </p:nvSpPr>
        <p:spPr/>
        <p:txBody>
          <a:bodyPr/>
          <a:lstStyle/>
          <a:p>
            <a:r>
              <a:rPr lang="en-US"/>
              <a:t>Snowmass CSS, Seattle</a:t>
            </a:r>
          </a:p>
        </p:txBody>
      </p:sp>
      <p:sp>
        <p:nvSpPr>
          <p:cNvPr id="7" name="Slide Number Placeholder 6"/>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31307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sz="1400">
                <a:solidFill>
                  <a:schemeClr val="bg1"/>
                </a:solidFill>
              </a:defRPr>
            </a:lvl1pPr>
          </a:lstStyle>
          <a:p>
            <a:r>
              <a:rPr lang="en-US"/>
              <a:t>7/20/2022</a:t>
            </a:r>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lgn="ctr">
              <a:defRPr sz="1400">
                <a:solidFill>
                  <a:schemeClr val="bg1"/>
                </a:solidFill>
              </a:defRPr>
            </a:lvl1pPr>
          </a:lstStyle>
          <a:p>
            <a:r>
              <a:rPr lang="en-US" dirty="0"/>
              <a:t>Snowmass CSS, Seattle</a:t>
            </a:r>
          </a:p>
        </p:txBody>
      </p:sp>
      <p:sp>
        <p:nvSpPr>
          <p:cNvPr id="10" name="Slide Number Placeholder 5">
            <a:extLst>
              <a:ext uri="{FF2B5EF4-FFF2-40B4-BE49-F238E27FC236}">
                <a16:creationId xmlns:a16="http://schemas.microsoft.com/office/drawing/2014/main" id="{09E17384-A5DB-45C3-8DF6-A047BD1088CB}"/>
              </a:ext>
            </a:extLst>
          </p:cNvPr>
          <p:cNvSpPr>
            <a:spLocks noGrp="1"/>
          </p:cNvSpPr>
          <p:nvPr>
            <p:ph type="sldNum" sz="quarter" idx="12"/>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599349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7/20/2022</a:t>
            </a:r>
          </a:p>
        </p:txBody>
      </p:sp>
      <p:sp>
        <p:nvSpPr>
          <p:cNvPr id="8" name="Footer Placeholder 7"/>
          <p:cNvSpPr>
            <a:spLocks noGrp="1"/>
          </p:cNvSpPr>
          <p:nvPr>
            <p:ph type="ftr" sz="quarter" idx="11"/>
          </p:nvPr>
        </p:nvSpPr>
        <p:spPr/>
        <p:txBody>
          <a:bodyPr/>
          <a:lstStyle/>
          <a:p>
            <a:r>
              <a:rPr lang="en-US"/>
              <a:t>Snowmass CSS, Seattle</a:t>
            </a:r>
          </a:p>
        </p:txBody>
      </p:sp>
      <p:sp>
        <p:nvSpPr>
          <p:cNvPr id="9" name="Slide Number Placeholder 8"/>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32868848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7/20/2022</a:t>
            </a:r>
          </a:p>
        </p:txBody>
      </p:sp>
      <p:sp>
        <p:nvSpPr>
          <p:cNvPr id="4" name="Footer Placeholder 3"/>
          <p:cNvSpPr>
            <a:spLocks noGrp="1"/>
          </p:cNvSpPr>
          <p:nvPr>
            <p:ph type="ftr" sz="quarter" idx="11"/>
          </p:nvPr>
        </p:nvSpPr>
        <p:spPr/>
        <p:txBody>
          <a:bodyPr/>
          <a:lstStyle/>
          <a:p>
            <a:r>
              <a:rPr lang="en-US"/>
              <a:t>Snowmass CSS, Seattle</a:t>
            </a:r>
          </a:p>
        </p:txBody>
      </p:sp>
      <p:sp>
        <p:nvSpPr>
          <p:cNvPr id="5" name="Slide Number Placeholder 4"/>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733592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7/20/2022</a:t>
            </a:r>
          </a:p>
        </p:txBody>
      </p:sp>
      <p:sp>
        <p:nvSpPr>
          <p:cNvPr id="3" name="Footer Placeholder 2"/>
          <p:cNvSpPr>
            <a:spLocks noGrp="1"/>
          </p:cNvSpPr>
          <p:nvPr>
            <p:ph type="ftr" sz="quarter" idx="11"/>
          </p:nvPr>
        </p:nvSpPr>
        <p:spPr/>
        <p:txBody>
          <a:bodyPr/>
          <a:lstStyle/>
          <a:p>
            <a:r>
              <a:rPr lang="en-US"/>
              <a:t>Snowmass CSS, Seattle</a:t>
            </a:r>
          </a:p>
        </p:txBody>
      </p:sp>
      <p:sp>
        <p:nvSpPr>
          <p:cNvPr id="4" name="Slide Number Placeholder 3"/>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2042812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7/20/2022</a:t>
            </a:r>
          </a:p>
        </p:txBody>
      </p:sp>
      <p:sp>
        <p:nvSpPr>
          <p:cNvPr id="6" name="Footer Placeholder 5"/>
          <p:cNvSpPr>
            <a:spLocks noGrp="1"/>
          </p:cNvSpPr>
          <p:nvPr>
            <p:ph type="ftr" sz="quarter" idx="11"/>
          </p:nvPr>
        </p:nvSpPr>
        <p:spPr/>
        <p:txBody>
          <a:bodyPr/>
          <a:lstStyle/>
          <a:p>
            <a:r>
              <a:rPr lang="en-US"/>
              <a:t>Snowmass CSS, Seattle</a:t>
            </a:r>
          </a:p>
        </p:txBody>
      </p:sp>
      <p:sp>
        <p:nvSpPr>
          <p:cNvPr id="7" name="Slide Number Placeholder 6"/>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2928108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7/20/2022</a:t>
            </a:r>
          </a:p>
        </p:txBody>
      </p:sp>
      <p:sp>
        <p:nvSpPr>
          <p:cNvPr id="6" name="Footer Placeholder 5"/>
          <p:cNvSpPr>
            <a:spLocks noGrp="1"/>
          </p:cNvSpPr>
          <p:nvPr>
            <p:ph type="ftr" sz="quarter" idx="11"/>
          </p:nvPr>
        </p:nvSpPr>
        <p:spPr/>
        <p:txBody>
          <a:bodyPr/>
          <a:lstStyle/>
          <a:p>
            <a:r>
              <a:rPr lang="en-US"/>
              <a:t>Snowmass CSS, Seattle</a:t>
            </a:r>
          </a:p>
        </p:txBody>
      </p:sp>
      <p:sp>
        <p:nvSpPr>
          <p:cNvPr id="7" name="Slide Number Placeholder 6"/>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1072454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7/20/2022</a:t>
            </a:r>
          </a:p>
        </p:txBody>
      </p:sp>
      <p:sp>
        <p:nvSpPr>
          <p:cNvPr id="5" name="Footer Placeholder 4"/>
          <p:cNvSpPr>
            <a:spLocks noGrp="1"/>
          </p:cNvSpPr>
          <p:nvPr>
            <p:ph type="ftr" sz="quarter" idx="11"/>
          </p:nvPr>
        </p:nvSpPr>
        <p:spPr/>
        <p:txBody>
          <a:bodyPr/>
          <a:lstStyle/>
          <a:p>
            <a:r>
              <a:rPr lang="en-US"/>
              <a:t>Snowmass CSS, Seattle</a:t>
            </a:r>
          </a:p>
        </p:txBody>
      </p:sp>
      <p:sp>
        <p:nvSpPr>
          <p:cNvPr id="6" name="Slide Number Placeholder 5"/>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2816332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7/20/2022</a:t>
            </a:r>
          </a:p>
        </p:txBody>
      </p:sp>
      <p:sp>
        <p:nvSpPr>
          <p:cNvPr id="5" name="Footer Placeholder 4"/>
          <p:cNvSpPr>
            <a:spLocks noGrp="1"/>
          </p:cNvSpPr>
          <p:nvPr>
            <p:ph type="ftr" sz="quarter" idx="11"/>
          </p:nvPr>
        </p:nvSpPr>
        <p:spPr/>
        <p:txBody>
          <a:bodyPr/>
          <a:lstStyle/>
          <a:p>
            <a:r>
              <a:rPr lang="en-US"/>
              <a:t>Snowmass CSS, Seattle</a:t>
            </a:r>
          </a:p>
        </p:txBody>
      </p:sp>
      <p:sp>
        <p:nvSpPr>
          <p:cNvPr id="6" name="Slide Number Placeholder 5"/>
          <p:cNvSpPr>
            <a:spLocks noGrp="1"/>
          </p:cNvSpPr>
          <p:nvPr>
            <p:ph type="sldNum" sz="quarter" idx="12"/>
          </p:nvPr>
        </p:nvSpPr>
        <p:spPr/>
        <p:txBody>
          <a:bodyPr/>
          <a:lstStyle/>
          <a:p>
            <a:fld id="{2E45F6DD-FE3A-4630-ABB6-E2FB5DD73B70}" type="slidenum">
              <a:rPr lang="en-US" smtClean="0"/>
              <a:t>‹#›</a:t>
            </a:fld>
            <a:endParaRPr lang="en-US"/>
          </a:p>
        </p:txBody>
      </p:sp>
    </p:spTree>
    <p:extLst>
      <p:ext uri="{BB962C8B-B14F-4D97-AF65-F5344CB8AC3E}">
        <p14:creationId xmlns:p14="http://schemas.microsoft.com/office/powerpoint/2010/main" val="257800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7/20/2022</a:t>
            </a:r>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Snowmass CSS, Seattle</a:t>
            </a:r>
          </a:p>
        </p:txBody>
      </p:sp>
      <p:sp>
        <p:nvSpPr>
          <p:cNvPr id="6" name="Slide Number Placeholder 5">
            <a:extLst>
              <a:ext uri="{FF2B5EF4-FFF2-40B4-BE49-F238E27FC236}">
                <a16:creationId xmlns:a16="http://schemas.microsoft.com/office/drawing/2014/main" id="{B3FB080F-1562-4A3B-A14A-1B556FAF8395}"/>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396489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870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8" name="Slide Number Placeholder 5">
            <a:extLst>
              <a:ext uri="{FF2B5EF4-FFF2-40B4-BE49-F238E27FC236}">
                <a16:creationId xmlns:a16="http://schemas.microsoft.com/office/drawing/2014/main" id="{79C517D5-C28A-4B40-A8A3-5BE8348B1372}"/>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313605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a:t>7/20/2022</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Snowmass CSS, Seattle</a:t>
            </a:r>
            <a:endParaRPr lang="en-US" dirty="0"/>
          </a:p>
        </p:txBody>
      </p:sp>
      <p:sp>
        <p:nvSpPr>
          <p:cNvPr id="8" name="Slide Number Placeholder 5">
            <a:extLst>
              <a:ext uri="{FF2B5EF4-FFF2-40B4-BE49-F238E27FC236}">
                <a16:creationId xmlns:a16="http://schemas.microsoft.com/office/drawing/2014/main" id="{705871ED-BE21-4160-99D0-D7F9405B725F}"/>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1256439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24EE496-80F9-4FF5-A92B-3EA3F4C869A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93660" y="6021658"/>
            <a:ext cx="743256" cy="747141"/>
          </a:xfrm>
          <a:prstGeom prst="rect">
            <a:avLst/>
          </a:prstGeom>
        </p:spPr>
      </p:pic>
      <p:sp>
        <p:nvSpPr>
          <p:cNvPr id="9" name="Slide Number Placeholder 5">
            <a:extLst>
              <a:ext uri="{FF2B5EF4-FFF2-40B4-BE49-F238E27FC236}">
                <a16:creationId xmlns:a16="http://schemas.microsoft.com/office/drawing/2014/main" id="{7456B8CB-54D0-417F-A936-24C84F1B6802}"/>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2873486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E5AC2-C10E-654E-A2E0-069105495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E3B2B7-7AB6-E44B-9526-810B79855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B3671-EC91-5844-8DEC-F0D77148E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7/20/2022</a:t>
            </a:r>
          </a:p>
        </p:txBody>
      </p:sp>
      <p:sp>
        <p:nvSpPr>
          <p:cNvPr id="5" name="Footer Placeholder 4">
            <a:extLst>
              <a:ext uri="{FF2B5EF4-FFF2-40B4-BE49-F238E27FC236}">
                <a16:creationId xmlns:a16="http://schemas.microsoft.com/office/drawing/2014/main" id="{2818154B-3982-534D-B372-BBDFBCA4D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Snowmass CSS, Seattle</a:t>
            </a:r>
          </a:p>
        </p:txBody>
      </p:sp>
      <p:sp>
        <p:nvSpPr>
          <p:cNvPr id="6" name="Slide Number Placeholder 5">
            <a:extLst>
              <a:ext uri="{FF2B5EF4-FFF2-40B4-BE49-F238E27FC236}">
                <a16:creationId xmlns:a16="http://schemas.microsoft.com/office/drawing/2014/main" id="{CCC193B7-8A8C-8344-98B7-FCECBE924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92C72-F41F-BE44-BF68-9578AC4B5107}" type="slidenum">
              <a:rPr lang="en-US" smtClean="0"/>
              <a:t>‹#›</a:t>
            </a:fld>
            <a:endParaRPr lang="en-US"/>
          </a:p>
        </p:txBody>
      </p:sp>
    </p:spTree>
    <p:extLst>
      <p:ext uri="{BB962C8B-B14F-4D97-AF65-F5344CB8AC3E}">
        <p14:creationId xmlns:p14="http://schemas.microsoft.com/office/powerpoint/2010/main" val="32583391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24EE496-80F9-4FF5-A92B-3EA3F4C869A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93660" y="6021658"/>
            <a:ext cx="743256" cy="747141"/>
          </a:xfrm>
          <a:prstGeom prst="rect">
            <a:avLst/>
          </a:prstGeom>
        </p:spPr>
      </p:pic>
      <p:sp>
        <p:nvSpPr>
          <p:cNvPr id="9" name="Slide Number Placeholder 5">
            <a:extLst>
              <a:ext uri="{FF2B5EF4-FFF2-40B4-BE49-F238E27FC236}">
                <a16:creationId xmlns:a16="http://schemas.microsoft.com/office/drawing/2014/main" id="{7456B8CB-54D0-417F-A936-24C84F1B6802}"/>
              </a:ext>
            </a:extLst>
          </p:cNvPr>
          <p:cNvSpPr>
            <a:spLocks noGrp="1"/>
          </p:cNvSpPr>
          <p:nvPr>
            <p:ph type="sldNum" sz="quarter" idx="4"/>
          </p:nvPr>
        </p:nvSpPr>
        <p:spPr>
          <a:xfrm>
            <a:off x="9220206" y="6356350"/>
            <a:ext cx="2743200" cy="365125"/>
          </a:xfrm>
          <a:prstGeom prst="rect">
            <a:avLst/>
          </a:prstGeom>
        </p:spPr>
        <p:txBody>
          <a:bodyPr/>
          <a:lstStyle>
            <a:lvl1pPr algn="r">
              <a:defRPr>
                <a:solidFill>
                  <a:srgbClr val="FFC000"/>
                </a:solidFill>
              </a:defRPr>
            </a:lvl1pPr>
          </a:lstStyle>
          <a:p>
            <a:fld id="{8F4BEAD3-91E3-4FFC-B7DC-935959D17485}" type="slidenum">
              <a:rPr lang="en-US" smtClean="0"/>
              <a:pPr/>
              <a:t>‹#›</a:t>
            </a:fld>
            <a:endParaRPr lang="en-US" dirty="0"/>
          </a:p>
        </p:txBody>
      </p:sp>
    </p:spTree>
    <p:extLst>
      <p:ext uri="{BB962C8B-B14F-4D97-AF65-F5344CB8AC3E}">
        <p14:creationId xmlns:p14="http://schemas.microsoft.com/office/powerpoint/2010/main" val="7156830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6A40C-B14B-054A-9E40-A63B566099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B41E8-68D4-6041-B7F5-D4A48D344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66BC3-DF04-6A40-9829-00736D74A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7/20/2022</a:t>
            </a:r>
          </a:p>
        </p:txBody>
      </p:sp>
      <p:sp>
        <p:nvSpPr>
          <p:cNvPr id="5" name="Footer Placeholder 4">
            <a:extLst>
              <a:ext uri="{FF2B5EF4-FFF2-40B4-BE49-F238E27FC236}">
                <a16:creationId xmlns:a16="http://schemas.microsoft.com/office/drawing/2014/main" id="{1E1C5D6C-2D2B-A446-8B8C-5C58BD54D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Snowmass CSS, Seattle</a:t>
            </a:r>
          </a:p>
        </p:txBody>
      </p:sp>
      <p:sp>
        <p:nvSpPr>
          <p:cNvPr id="6" name="Slide Number Placeholder 5">
            <a:extLst>
              <a:ext uri="{FF2B5EF4-FFF2-40B4-BE49-F238E27FC236}">
                <a16:creationId xmlns:a16="http://schemas.microsoft.com/office/drawing/2014/main" id="{A11E250B-DD5B-DD4A-AA12-BBE36B6FD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B83AE-D2E0-9C44-80F6-35B17F763B7D}" type="slidenum">
              <a:rPr lang="en-US" smtClean="0"/>
              <a:t>‹#›</a:t>
            </a:fld>
            <a:endParaRPr lang="en-US"/>
          </a:p>
        </p:txBody>
      </p:sp>
    </p:spTree>
    <p:extLst>
      <p:ext uri="{BB962C8B-B14F-4D97-AF65-F5344CB8AC3E}">
        <p14:creationId xmlns:p14="http://schemas.microsoft.com/office/powerpoint/2010/main" val="36545449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7/20/2022</a:t>
            </a: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Snowmass CSS, Seattle</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5F6DD-FE3A-4630-ABB6-E2FB5DD73B70}" type="slidenum">
              <a:rPr lang="en-US" smtClean="0"/>
              <a:t>‹#›</a:t>
            </a:fld>
            <a:endParaRPr lang="en-US"/>
          </a:p>
        </p:txBody>
      </p:sp>
    </p:spTree>
    <p:extLst>
      <p:ext uri="{BB962C8B-B14F-4D97-AF65-F5344CB8AC3E}">
        <p14:creationId xmlns:p14="http://schemas.microsoft.com/office/powerpoint/2010/main" val="31294171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mailto:jshank@nsf.gov" TargetMode="External"/><Relationship Id="rId3" Type="http://schemas.openxmlformats.org/officeDocument/2006/relationships/hyperlink" Target="https://www.nsf.gov/pubs/2014/nsf14579/nsf14579.htm" TargetMode="External"/><Relationship Id="rId7" Type="http://schemas.openxmlformats.org/officeDocument/2006/relationships/hyperlink" Target="https://www.nsf.gov/pubs/policydocs/"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hyperlink" Target="https://www.nsf.gov/pubs/2021/nsf21573/nsf21573.htm" TargetMode="External"/><Relationship Id="rId11" Type="http://schemas.openxmlformats.org/officeDocument/2006/relationships/hyperlink" Target="mailto:ejgarcia@nsf.gov" TargetMode="External"/><Relationship Id="rId5" Type="http://schemas.openxmlformats.org/officeDocument/2006/relationships/hyperlink" Target="https://www.nsf.gov/pubs/2021/nsf21065/nsf21065.jsp" TargetMode="External"/><Relationship Id="rId10" Type="http://schemas.openxmlformats.org/officeDocument/2006/relationships/hyperlink" Target="mailto:dgrant/jwhitmor@nsf.gov" TargetMode="External"/><Relationship Id="rId4" Type="http://schemas.openxmlformats.org/officeDocument/2006/relationships/hyperlink" Target="https://www.nsf.gov/pubs/2020/nsf20083/nsf20083.jsp" TargetMode="External"/><Relationship Id="rId9" Type="http://schemas.openxmlformats.org/officeDocument/2006/relationships/hyperlink" Target="mailto:kdienes@nsf.gov"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sf.gov/publications/pub_summ.jsp?WT.z_pims_id=5305&amp;ods_key=nsf22592" TargetMode="External"/><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hyperlink" Target="https://www.nsf.gov/pubs/2020/nsf20127/nsf20127.js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nsf.gov/pubs/2022/nsf22097/nsf22097.js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sf.gov/news/ai/AI_map_interactive.pdf" TargetMode="External"/><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nsf.gov/publications/pub_summ.jsp?ods_key=nsf22502&amp;org=NSF"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hyperlink" Target="https://www.nsf.gov/pubs/2021/nsf21604/nsf21604.htm" TargetMode="External"/><Relationship Id="rId5" Type="http://schemas.openxmlformats.org/officeDocument/2006/relationships/hyperlink" Target="https://www.nsf.gov/publications/pub_summ.jsp?WT.z_pims_id=505828&amp;ods_key=nsf21519" TargetMode="External"/><Relationship Id="rId4" Type="http://schemas.openxmlformats.org/officeDocument/2006/relationships/hyperlink" Target="https://www.nsf.gov/pubs/2021/nsf21080/nsf21080.js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hyperlink" Target="https://cms-staging.andrew.cmu.edu/ai-physics-institute/index.html" TargetMode="External"/><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www.nsf.gov/od/oia/programs/mid-scale/index.jsp"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hyperlink" Target="https://www.nsf.gov/bfa/lfo/lfo_documents.jsp" TargetMode="External"/><Relationship Id="rId5" Type="http://schemas.openxmlformats.org/officeDocument/2006/relationships/hyperlink" Target="https://www.nsf.gov/publications/pub_summ.jsp?WT.z_pims_id=505550&amp;ods_key=nsf21537" TargetMode="External"/><Relationship Id="rId4" Type="http://schemas.openxmlformats.org/officeDocument/2006/relationships/hyperlink" Target="https://www.nsf.gov/publications/pub_summ.jsp?WT.z_pims_id=505602&amp;ods_key=nsf2150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43F5F2D-C5C4-C509-B0C9-448D8B7BF7B3}"/>
              </a:ext>
            </a:extLst>
          </p:cNvPr>
          <p:cNvPicPr>
            <a:picLocks noChangeAspect="1"/>
          </p:cNvPicPr>
          <p:nvPr/>
        </p:nvPicPr>
        <p:blipFill>
          <a:blip r:embed="rId3">
            <a:alphaModFix amt="30000"/>
          </a:blip>
          <a:stretch>
            <a:fillRect/>
          </a:stretch>
        </p:blipFill>
        <p:spPr>
          <a:xfrm>
            <a:off x="3061252" y="0"/>
            <a:ext cx="8942173" cy="6663911"/>
          </a:xfrm>
          <a:prstGeom prst="rect">
            <a:avLst/>
          </a:prstGeom>
        </p:spPr>
      </p:pic>
      <p:sp>
        <p:nvSpPr>
          <p:cNvPr id="4" name="Title 3">
            <a:extLst>
              <a:ext uri="{FF2B5EF4-FFF2-40B4-BE49-F238E27FC236}">
                <a16:creationId xmlns:a16="http://schemas.microsoft.com/office/drawing/2014/main" id="{1EB8B17A-0F97-3042-9892-A04870763C1F}"/>
              </a:ext>
            </a:extLst>
          </p:cNvPr>
          <p:cNvSpPr>
            <a:spLocks noGrp="1"/>
          </p:cNvSpPr>
          <p:nvPr>
            <p:ph type="ctrTitle"/>
          </p:nvPr>
        </p:nvSpPr>
        <p:spPr>
          <a:xfrm>
            <a:off x="1524000" y="122238"/>
            <a:ext cx="9144000" cy="2387600"/>
          </a:xfrm>
        </p:spPr>
        <p:txBody>
          <a:bodyPr>
            <a:normAutofit/>
          </a:bodyPr>
          <a:lstStyle/>
          <a:p>
            <a:br>
              <a:rPr lang="en-US" sz="4800" b="1" dirty="0">
                <a:solidFill>
                  <a:srgbClr val="FFC000"/>
                </a:solidFill>
              </a:rPr>
            </a:br>
            <a:r>
              <a:rPr lang="en-US" sz="4800" dirty="0">
                <a:solidFill>
                  <a:srgbClr val="FFC000"/>
                </a:solidFill>
              </a:rPr>
              <a:t>NSF General PI Meeting</a:t>
            </a:r>
            <a:endParaRPr lang="en-US" sz="4800" b="1" dirty="0">
              <a:solidFill>
                <a:srgbClr val="FFC000"/>
              </a:solidFill>
            </a:endParaRPr>
          </a:p>
        </p:txBody>
      </p:sp>
      <p:sp>
        <p:nvSpPr>
          <p:cNvPr id="5" name="Subtitle 4">
            <a:extLst>
              <a:ext uri="{FF2B5EF4-FFF2-40B4-BE49-F238E27FC236}">
                <a16:creationId xmlns:a16="http://schemas.microsoft.com/office/drawing/2014/main" id="{95C161F9-1F68-BD4D-BB39-2A2D1C948412}"/>
              </a:ext>
            </a:extLst>
          </p:cNvPr>
          <p:cNvSpPr>
            <a:spLocks noGrp="1"/>
          </p:cNvSpPr>
          <p:nvPr>
            <p:ph type="subTitle" idx="1"/>
          </p:nvPr>
        </p:nvSpPr>
        <p:spPr>
          <a:xfrm>
            <a:off x="1524000" y="2772357"/>
            <a:ext cx="9144000" cy="2229735"/>
          </a:xfrm>
        </p:spPr>
        <p:txBody>
          <a:bodyPr>
            <a:noAutofit/>
          </a:bodyPr>
          <a:lstStyle/>
          <a:p>
            <a:r>
              <a:rPr lang="en-US" dirty="0"/>
              <a:t>Jim Shank presenting for  </a:t>
            </a:r>
          </a:p>
          <a:p>
            <a:r>
              <a:rPr lang="en-US" dirty="0"/>
              <a:t>NSF Participants @ Snowmass:</a:t>
            </a:r>
          </a:p>
          <a:p>
            <a:r>
              <a:rPr lang="en-US" dirty="0"/>
              <a:t>	Denise Caldwell, Division Director, PHY</a:t>
            </a:r>
          </a:p>
          <a:p>
            <a:r>
              <a:rPr lang="en-US" dirty="0"/>
              <a:t>PHY Program Directors: Keith Dienes, Darren Grant, Jim Shank, </a:t>
            </a:r>
          </a:p>
          <a:p>
            <a:r>
              <a:rPr lang="en-US" dirty="0"/>
              <a:t>William Wester</a:t>
            </a:r>
          </a:p>
          <a:p>
            <a:r>
              <a:rPr lang="en-US" dirty="0"/>
              <a:t>National Science Foundation</a:t>
            </a:r>
          </a:p>
          <a:p>
            <a:r>
              <a:rPr lang="en-US" dirty="0"/>
              <a:t>Division of Physics</a:t>
            </a:r>
          </a:p>
          <a:p>
            <a:r>
              <a:rPr lang="en-US" sz="2000" dirty="0">
                <a:solidFill>
                  <a:schemeClr val="accent5">
                    <a:lumMod val="40000"/>
                    <a:lumOff val="60000"/>
                  </a:schemeClr>
                </a:solidFill>
              </a:rPr>
              <a:t>Snowmass Community Summer Study, Seattle, July 20, 2022</a:t>
            </a:r>
          </a:p>
        </p:txBody>
      </p:sp>
    </p:spTree>
    <p:extLst>
      <p:ext uri="{BB962C8B-B14F-4D97-AF65-F5344CB8AC3E}">
        <p14:creationId xmlns:p14="http://schemas.microsoft.com/office/powerpoint/2010/main" val="3231534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462A-98BC-9B4A-BB77-A7A57D33FB27}"/>
              </a:ext>
            </a:extLst>
          </p:cNvPr>
          <p:cNvSpPr>
            <a:spLocks noGrp="1"/>
          </p:cNvSpPr>
          <p:nvPr>
            <p:ph type="title"/>
          </p:nvPr>
        </p:nvSpPr>
        <p:spPr>
          <a:xfrm>
            <a:off x="414400" y="-5979"/>
            <a:ext cx="10515600" cy="824081"/>
          </a:xfrm>
        </p:spPr>
        <p:txBody>
          <a:bodyPr/>
          <a:lstStyle/>
          <a:p>
            <a:r>
              <a:rPr lang="en-US" dirty="0"/>
              <a:t>Full EPP-exp program at the end of 2021</a:t>
            </a:r>
          </a:p>
        </p:txBody>
      </p:sp>
      <p:sp>
        <p:nvSpPr>
          <p:cNvPr id="3" name="Content Placeholder 2">
            <a:extLst>
              <a:ext uri="{FF2B5EF4-FFF2-40B4-BE49-F238E27FC236}">
                <a16:creationId xmlns:a16="http://schemas.microsoft.com/office/drawing/2014/main" id="{216BCB94-9E81-DF47-8F88-0B922D8EA3EA}"/>
              </a:ext>
            </a:extLst>
          </p:cNvPr>
          <p:cNvSpPr>
            <a:spLocks noGrp="1"/>
          </p:cNvSpPr>
          <p:nvPr>
            <p:ph idx="1"/>
          </p:nvPr>
        </p:nvSpPr>
        <p:spPr/>
        <p:txBody>
          <a:bodyPr/>
          <a:lstStyle/>
          <a:p>
            <a:pPr marL="0" indent="0">
              <a:buNone/>
            </a:pPr>
            <a:r>
              <a:rPr lang="en-US" dirty="0"/>
              <a:t> </a:t>
            </a:r>
          </a:p>
        </p:txBody>
      </p:sp>
      <p:sp>
        <p:nvSpPr>
          <p:cNvPr id="6" name="Date Placeholder 5">
            <a:extLst>
              <a:ext uri="{FF2B5EF4-FFF2-40B4-BE49-F238E27FC236}">
                <a16:creationId xmlns:a16="http://schemas.microsoft.com/office/drawing/2014/main" id="{A9AAA9EA-BD29-74AF-6CA4-60925EABA43A}"/>
              </a:ext>
            </a:extLst>
          </p:cNvPr>
          <p:cNvSpPr>
            <a:spLocks noGrp="1"/>
          </p:cNvSpPr>
          <p:nvPr>
            <p:ph type="dt" sz="half" idx="10"/>
          </p:nvPr>
        </p:nvSpPr>
        <p:spPr/>
        <p:txBody>
          <a:bodyPr/>
          <a:lstStyle/>
          <a:p>
            <a:r>
              <a:rPr lang="en-US"/>
              <a:t>7/20/2022</a:t>
            </a:r>
            <a:endParaRPr lang="en-US" dirty="0"/>
          </a:p>
        </p:txBody>
      </p:sp>
      <p:sp>
        <p:nvSpPr>
          <p:cNvPr id="8" name="Footer Placeholder 7">
            <a:extLst>
              <a:ext uri="{FF2B5EF4-FFF2-40B4-BE49-F238E27FC236}">
                <a16:creationId xmlns:a16="http://schemas.microsoft.com/office/drawing/2014/main" id="{12995284-884D-06A1-E635-F362AA09E98F}"/>
              </a:ext>
            </a:extLst>
          </p:cNvPr>
          <p:cNvSpPr>
            <a:spLocks noGrp="1"/>
          </p:cNvSpPr>
          <p:nvPr>
            <p:ph type="ftr" sz="quarter" idx="11"/>
          </p:nvPr>
        </p:nvSpPr>
        <p:spPr/>
        <p:txBody>
          <a:bodyPr/>
          <a:lstStyle/>
          <a:p>
            <a:r>
              <a:rPr lang="en-US"/>
              <a:t>Snowmass CSS, Seattle</a:t>
            </a:r>
            <a:endParaRPr lang="en-US" dirty="0"/>
          </a:p>
        </p:txBody>
      </p:sp>
      <p:sp>
        <p:nvSpPr>
          <p:cNvPr id="9" name="Slide Number Placeholder 8">
            <a:extLst>
              <a:ext uri="{FF2B5EF4-FFF2-40B4-BE49-F238E27FC236}">
                <a16:creationId xmlns:a16="http://schemas.microsoft.com/office/drawing/2014/main" id="{B14F3856-36CC-B3AB-52B0-AC5D559F4A68}"/>
              </a:ext>
            </a:extLst>
          </p:cNvPr>
          <p:cNvSpPr>
            <a:spLocks noGrp="1"/>
          </p:cNvSpPr>
          <p:nvPr>
            <p:ph type="sldNum" sz="quarter" idx="4"/>
          </p:nvPr>
        </p:nvSpPr>
        <p:spPr/>
        <p:txBody>
          <a:bodyPr/>
          <a:lstStyle/>
          <a:p>
            <a:fld id="{8F4BEAD3-91E3-4FFC-B7DC-935959D17485}" type="slidenum">
              <a:rPr lang="en-US" smtClean="0"/>
              <a:pPr/>
              <a:t>10</a:t>
            </a:fld>
            <a:endParaRPr lang="en-US" dirty="0"/>
          </a:p>
        </p:txBody>
      </p:sp>
      <p:pic>
        <p:nvPicPr>
          <p:cNvPr id="5" name="Picture 4">
            <a:extLst>
              <a:ext uri="{FF2B5EF4-FFF2-40B4-BE49-F238E27FC236}">
                <a16:creationId xmlns:a16="http://schemas.microsoft.com/office/drawing/2014/main" id="{5121B17A-6A8D-5738-97EE-9F0E1A23BEAF}"/>
              </a:ext>
            </a:extLst>
          </p:cNvPr>
          <p:cNvPicPr>
            <a:picLocks noChangeAspect="1"/>
          </p:cNvPicPr>
          <p:nvPr/>
        </p:nvPicPr>
        <p:blipFill rotWithShape="1">
          <a:blip r:embed="rId3"/>
          <a:srcRect l="-1" r="-608" b="14396"/>
          <a:stretch/>
        </p:blipFill>
        <p:spPr>
          <a:xfrm>
            <a:off x="2236154" y="739222"/>
            <a:ext cx="8693846" cy="5870713"/>
          </a:xfrm>
          <a:prstGeom prst="rect">
            <a:avLst/>
          </a:prstGeom>
        </p:spPr>
      </p:pic>
    </p:spTree>
    <p:extLst>
      <p:ext uri="{BB962C8B-B14F-4D97-AF65-F5344CB8AC3E}">
        <p14:creationId xmlns:p14="http://schemas.microsoft.com/office/powerpoint/2010/main" val="413005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3009-DDFB-B943-956E-D98860B6B19D}"/>
              </a:ext>
            </a:extLst>
          </p:cNvPr>
          <p:cNvSpPr>
            <a:spLocks noGrp="1"/>
          </p:cNvSpPr>
          <p:nvPr>
            <p:ph type="title"/>
          </p:nvPr>
        </p:nvSpPr>
        <p:spPr>
          <a:xfrm>
            <a:off x="838200" y="0"/>
            <a:ext cx="10515600" cy="1325563"/>
          </a:xfrm>
        </p:spPr>
        <p:txBody>
          <a:bodyPr/>
          <a:lstStyle/>
          <a:p>
            <a:pPr algn="ctr"/>
            <a:r>
              <a:rPr lang="en-US" b="0" dirty="0"/>
              <a:t>Theoretical HEP and </a:t>
            </a:r>
            <a:br>
              <a:rPr lang="en-US" b="0" dirty="0"/>
            </a:br>
            <a:r>
              <a:rPr lang="en-US" b="0" dirty="0"/>
              <a:t>Particle Astro/Cosmology Programs</a:t>
            </a:r>
            <a:endParaRPr lang="en-US" dirty="0"/>
          </a:p>
        </p:txBody>
      </p:sp>
      <p:sp>
        <p:nvSpPr>
          <p:cNvPr id="3" name="Content Placeholder 2">
            <a:extLst>
              <a:ext uri="{FF2B5EF4-FFF2-40B4-BE49-F238E27FC236}">
                <a16:creationId xmlns:a16="http://schemas.microsoft.com/office/drawing/2014/main" id="{18589992-C596-4C47-8398-15C65E79D237}"/>
              </a:ext>
            </a:extLst>
          </p:cNvPr>
          <p:cNvSpPr>
            <a:spLocks noGrp="1"/>
          </p:cNvSpPr>
          <p:nvPr>
            <p:ph idx="1"/>
          </p:nvPr>
        </p:nvSpPr>
        <p:spPr>
          <a:xfrm>
            <a:off x="759542" y="1325562"/>
            <a:ext cx="10515600" cy="5030787"/>
          </a:xfrm>
        </p:spPr>
        <p:txBody>
          <a:bodyPr>
            <a:normAutofit/>
          </a:bodyPr>
          <a:lstStyle/>
          <a:p>
            <a:r>
              <a:rPr lang="en-US" sz="2000" dirty="0"/>
              <a:t>Particle Theory is essential to the success of the entire Particle Physics mission.  We support cutting-edge investigator-driven research in two programs:</a:t>
            </a:r>
          </a:p>
          <a:p>
            <a:pPr lvl="1"/>
            <a:r>
              <a:rPr lang="en-US" sz="1800" dirty="0">
                <a:solidFill>
                  <a:srgbClr val="FFC000"/>
                </a:solidFill>
              </a:rPr>
              <a:t>Theoretical High-Energy Physics</a:t>
            </a:r>
          </a:p>
          <a:p>
            <a:pPr lvl="1"/>
            <a:r>
              <a:rPr lang="en-US" sz="1800" dirty="0">
                <a:solidFill>
                  <a:srgbClr val="FFC000"/>
                </a:solidFill>
              </a:rPr>
              <a:t>Theoretical Particle Astrophysics and Cosmology</a:t>
            </a:r>
          </a:p>
          <a:p>
            <a:r>
              <a:rPr lang="en-US" sz="2000" dirty="0"/>
              <a:t>Regular interactions with EPP, PA, Gravity Theory, Nuclear Theory, Astronomy, Materials Research, Mathematical Sciences, etc.</a:t>
            </a:r>
          </a:p>
          <a:p>
            <a:r>
              <a:rPr lang="en-US" sz="2000" dirty="0"/>
              <a:t>Supporting individuals, RUI's, and special facilities or initiatives (Aspen Center for Physics, TASI summer school, LHC Theory Initiative, etc.) </a:t>
            </a:r>
          </a:p>
          <a:p>
            <a:r>
              <a:rPr lang="en-US" sz="2000" dirty="0"/>
              <a:t>Trend:  Dramatic increase in numbers of proposals, also huge numbers of new PIs applying</a:t>
            </a:r>
            <a:endParaRPr lang="en-US" sz="2000" dirty="0">
              <a:solidFill>
                <a:srgbClr val="C00000"/>
              </a:solidFill>
            </a:endParaRPr>
          </a:p>
          <a:p>
            <a:endParaRPr lang="en-US" sz="2300" dirty="0">
              <a:solidFill>
                <a:srgbClr val="C00000"/>
              </a:solidFill>
            </a:endParaRPr>
          </a:p>
        </p:txBody>
      </p:sp>
      <p:grpSp>
        <p:nvGrpSpPr>
          <p:cNvPr id="9" name="Group 8">
            <a:extLst>
              <a:ext uri="{FF2B5EF4-FFF2-40B4-BE49-F238E27FC236}">
                <a16:creationId xmlns:a16="http://schemas.microsoft.com/office/drawing/2014/main" id="{6D8A8A00-E992-492B-41FE-6EF062C43770}"/>
              </a:ext>
            </a:extLst>
          </p:cNvPr>
          <p:cNvGrpSpPr/>
          <p:nvPr/>
        </p:nvGrpSpPr>
        <p:grpSpPr>
          <a:xfrm>
            <a:off x="916858" y="4442982"/>
            <a:ext cx="10184704" cy="1420298"/>
            <a:chOff x="916858" y="4442982"/>
            <a:chExt cx="10184704" cy="1420298"/>
          </a:xfrm>
        </p:grpSpPr>
        <p:graphicFrame>
          <p:nvGraphicFramePr>
            <p:cNvPr id="6" name="Content Placeholder 6">
              <a:extLst>
                <a:ext uri="{FF2B5EF4-FFF2-40B4-BE49-F238E27FC236}">
                  <a16:creationId xmlns:a16="http://schemas.microsoft.com/office/drawing/2014/main" id="{E631FFC3-BA5F-496C-8369-B6353B3093FF}"/>
                </a:ext>
              </a:extLst>
            </p:cNvPr>
            <p:cNvGraphicFramePr>
              <a:graphicFrameLocks/>
            </p:cNvGraphicFramePr>
            <p:nvPr>
              <p:extLst>
                <p:ext uri="{D42A27DB-BD31-4B8C-83A1-F6EECF244321}">
                  <p14:modId xmlns:p14="http://schemas.microsoft.com/office/powerpoint/2010/main" val="1886208003"/>
                </p:ext>
              </p:extLst>
            </p:nvPr>
          </p:nvGraphicFramePr>
          <p:xfrm>
            <a:off x="916858" y="4750760"/>
            <a:ext cx="10184704" cy="1112520"/>
          </p:xfrm>
          <a:graphic>
            <a:graphicData uri="http://schemas.openxmlformats.org/drawingml/2006/table">
              <a:tbl>
                <a:tblPr firstRow="1" bandRow="1">
                  <a:tableStyleId>{00A15C55-8517-42AA-B614-E9B94910E393}</a:tableStyleId>
                </a:tblPr>
                <a:tblGrid>
                  <a:gridCol w="1805813">
                    <a:extLst>
                      <a:ext uri="{9D8B030D-6E8A-4147-A177-3AD203B41FA5}">
                        <a16:colId xmlns:a16="http://schemas.microsoft.com/office/drawing/2014/main" val="1505684705"/>
                      </a:ext>
                    </a:extLst>
                  </a:gridCol>
                  <a:gridCol w="1086678">
                    <a:extLst>
                      <a:ext uri="{9D8B030D-6E8A-4147-A177-3AD203B41FA5}">
                        <a16:colId xmlns:a16="http://schemas.microsoft.com/office/drawing/2014/main" val="650694505"/>
                      </a:ext>
                    </a:extLst>
                  </a:gridCol>
                  <a:gridCol w="1046922">
                    <a:extLst>
                      <a:ext uri="{9D8B030D-6E8A-4147-A177-3AD203B41FA5}">
                        <a16:colId xmlns:a16="http://schemas.microsoft.com/office/drawing/2014/main" val="1947693646"/>
                      </a:ext>
                    </a:extLst>
                  </a:gridCol>
                  <a:gridCol w="1129039">
                    <a:extLst>
                      <a:ext uri="{9D8B030D-6E8A-4147-A177-3AD203B41FA5}">
                        <a16:colId xmlns:a16="http://schemas.microsoft.com/office/drawing/2014/main" val="3758072156"/>
                      </a:ext>
                    </a:extLst>
                  </a:gridCol>
                  <a:gridCol w="1279063">
                    <a:extLst>
                      <a:ext uri="{9D8B030D-6E8A-4147-A177-3AD203B41FA5}">
                        <a16:colId xmlns:a16="http://schemas.microsoft.com/office/drawing/2014/main" val="275948607"/>
                      </a:ext>
                    </a:extLst>
                  </a:gridCol>
                  <a:gridCol w="1279063">
                    <a:extLst>
                      <a:ext uri="{9D8B030D-6E8A-4147-A177-3AD203B41FA5}">
                        <a16:colId xmlns:a16="http://schemas.microsoft.com/office/drawing/2014/main" val="2253982169"/>
                      </a:ext>
                    </a:extLst>
                  </a:gridCol>
                  <a:gridCol w="1279063">
                    <a:extLst>
                      <a:ext uri="{9D8B030D-6E8A-4147-A177-3AD203B41FA5}">
                        <a16:colId xmlns:a16="http://schemas.microsoft.com/office/drawing/2014/main" val="2118494889"/>
                      </a:ext>
                    </a:extLst>
                  </a:gridCol>
                  <a:gridCol w="1279063">
                    <a:extLst>
                      <a:ext uri="{9D8B030D-6E8A-4147-A177-3AD203B41FA5}">
                        <a16:colId xmlns:a16="http://schemas.microsoft.com/office/drawing/2014/main" val="3853375016"/>
                      </a:ext>
                    </a:extLst>
                  </a:gridCol>
                </a:tblGrid>
                <a:tr h="370840">
                  <a:tc>
                    <a:txBody>
                      <a:bodyPr/>
                      <a:lstStyle/>
                      <a:p>
                        <a:r>
                          <a:rPr lang="en-US" dirty="0">
                            <a:solidFill>
                              <a:schemeClr val="tx1"/>
                            </a:solidFill>
                          </a:rPr>
                          <a:t>Theory Programs</a:t>
                        </a:r>
                      </a:p>
                    </a:txBody>
                    <a:tcPr/>
                  </a:tc>
                  <a:tc>
                    <a:txBody>
                      <a:bodyPr/>
                      <a:lstStyle/>
                      <a:p>
                        <a:pPr algn="ctr"/>
                        <a:r>
                          <a:rPr lang="en-US" dirty="0">
                            <a:solidFill>
                              <a:schemeClr val="tx1"/>
                            </a:solidFill>
                          </a:rPr>
                          <a:t>FY 2015</a:t>
                        </a:r>
                      </a:p>
                    </a:txBody>
                    <a:tcPr/>
                  </a:tc>
                  <a:tc>
                    <a:txBody>
                      <a:bodyPr/>
                      <a:lstStyle/>
                      <a:p>
                        <a:pPr algn="ctr"/>
                        <a:r>
                          <a:rPr lang="en-US" dirty="0">
                            <a:solidFill>
                              <a:schemeClr val="tx1"/>
                            </a:solidFill>
                          </a:rPr>
                          <a:t>FY 2016</a:t>
                        </a:r>
                      </a:p>
                    </a:txBody>
                    <a:tcPr/>
                  </a:tc>
                  <a:tc>
                    <a:txBody>
                      <a:bodyPr/>
                      <a:lstStyle/>
                      <a:p>
                        <a:pPr algn="ctr"/>
                        <a:r>
                          <a:rPr lang="en-US" dirty="0">
                            <a:solidFill>
                              <a:schemeClr val="tx1"/>
                            </a:solidFill>
                          </a:rPr>
                          <a:t>FY 2017</a:t>
                        </a:r>
                      </a:p>
                    </a:txBody>
                    <a:tcPr/>
                  </a:tc>
                  <a:tc>
                    <a:txBody>
                      <a:bodyPr/>
                      <a:lstStyle/>
                      <a:p>
                        <a:pPr algn="ctr"/>
                        <a:r>
                          <a:rPr lang="en-US" dirty="0">
                            <a:solidFill>
                              <a:schemeClr val="tx1"/>
                            </a:solidFill>
                          </a:rPr>
                          <a:t>FY 2018</a:t>
                        </a:r>
                      </a:p>
                    </a:txBody>
                    <a:tcPr/>
                  </a:tc>
                  <a:tc>
                    <a:txBody>
                      <a:bodyPr/>
                      <a:lstStyle/>
                      <a:p>
                        <a:pPr algn="ctr"/>
                        <a:r>
                          <a:rPr lang="en-US" dirty="0">
                            <a:solidFill>
                              <a:schemeClr val="tx1"/>
                            </a:solidFill>
                          </a:rPr>
                          <a:t>FY 2019</a:t>
                        </a:r>
                      </a:p>
                    </a:txBody>
                    <a:tcPr/>
                  </a:tc>
                  <a:tc>
                    <a:txBody>
                      <a:bodyPr/>
                      <a:lstStyle/>
                      <a:p>
                        <a:pPr algn="ctr"/>
                        <a:r>
                          <a:rPr lang="en-US" dirty="0">
                            <a:solidFill>
                              <a:schemeClr val="tx1"/>
                            </a:solidFill>
                          </a:rPr>
                          <a:t>FY 2020</a:t>
                        </a:r>
                      </a:p>
                    </a:txBody>
                    <a:tcPr/>
                  </a:tc>
                  <a:tc>
                    <a:txBody>
                      <a:bodyPr/>
                      <a:lstStyle/>
                      <a:p>
                        <a:pPr algn="ctr"/>
                        <a:r>
                          <a:rPr lang="en-US" dirty="0">
                            <a:solidFill>
                              <a:schemeClr val="tx1"/>
                            </a:solidFill>
                          </a:rPr>
                          <a:t>FY 2021</a:t>
                        </a:r>
                      </a:p>
                    </a:txBody>
                    <a:tcPr/>
                  </a:tc>
                  <a:extLst>
                    <a:ext uri="{0D108BD9-81ED-4DB2-BD59-A6C34878D82A}">
                      <a16:rowId xmlns:a16="http://schemas.microsoft.com/office/drawing/2014/main" val="4285857379"/>
                    </a:ext>
                  </a:extLst>
                </a:tr>
                <a:tr h="370840">
                  <a:tc>
                    <a:txBody>
                      <a:bodyPr/>
                      <a:lstStyle/>
                      <a:p>
                        <a:r>
                          <a:rPr lang="en-US" b="1" dirty="0"/>
                          <a:t>Awards issued</a:t>
                        </a:r>
                      </a:p>
                    </a:txBody>
                    <a:tcPr/>
                  </a:tc>
                  <a:tc>
                    <a:txBody>
                      <a:bodyPr/>
                      <a:lstStyle/>
                      <a:p>
                        <a:pPr algn="ctr"/>
                        <a:r>
                          <a:rPr lang="en-US" b="1" dirty="0"/>
                          <a:t>28</a:t>
                        </a:r>
                      </a:p>
                    </a:txBody>
                    <a:tcPr/>
                  </a:tc>
                  <a:tc>
                    <a:txBody>
                      <a:bodyPr/>
                      <a:lstStyle/>
                      <a:p>
                        <a:pPr algn="ctr"/>
                        <a:r>
                          <a:rPr lang="en-US" b="1" dirty="0"/>
                          <a:t>30</a:t>
                        </a:r>
                      </a:p>
                    </a:txBody>
                    <a:tcPr/>
                  </a:tc>
                  <a:tc>
                    <a:txBody>
                      <a:bodyPr/>
                      <a:lstStyle/>
                      <a:p>
                        <a:pPr algn="ctr"/>
                        <a:r>
                          <a:rPr lang="en-US" b="1" dirty="0"/>
                          <a:t>26</a:t>
                        </a:r>
                      </a:p>
                    </a:txBody>
                    <a:tcPr/>
                  </a:tc>
                  <a:tc>
                    <a:txBody>
                      <a:bodyPr/>
                      <a:lstStyle/>
                      <a:p>
                        <a:pPr algn="ctr"/>
                        <a:r>
                          <a:rPr lang="en-US" b="1" dirty="0"/>
                          <a:t>32</a:t>
                        </a:r>
                      </a:p>
                    </a:txBody>
                    <a:tcPr/>
                  </a:tc>
                  <a:tc>
                    <a:txBody>
                      <a:bodyPr/>
                      <a:lstStyle/>
                      <a:p>
                        <a:pPr algn="ctr"/>
                        <a:r>
                          <a:rPr lang="en-US" b="1" dirty="0"/>
                          <a:t>23</a:t>
                        </a:r>
                      </a:p>
                    </a:txBody>
                    <a:tcPr/>
                  </a:tc>
                  <a:tc>
                    <a:txBody>
                      <a:bodyPr/>
                      <a:lstStyle/>
                      <a:p>
                        <a:pPr algn="ctr"/>
                        <a:r>
                          <a:rPr lang="en-US" b="1" dirty="0"/>
                          <a:t>32</a:t>
                        </a:r>
                      </a:p>
                    </a:txBody>
                    <a:tcPr/>
                  </a:tc>
                  <a:tc>
                    <a:txBody>
                      <a:bodyPr/>
                      <a:lstStyle/>
                      <a:p>
                        <a:pPr algn="ctr"/>
                        <a:r>
                          <a:rPr lang="en-US" b="1" dirty="0"/>
                          <a:t>30</a:t>
                        </a:r>
                      </a:p>
                    </a:txBody>
                    <a:tcPr/>
                  </a:tc>
                  <a:extLst>
                    <a:ext uri="{0D108BD9-81ED-4DB2-BD59-A6C34878D82A}">
                      <a16:rowId xmlns:a16="http://schemas.microsoft.com/office/drawing/2014/main" val="190860341"/>
                    </a:ext>
                  </a:extLst>
                </a:tr>
                <a:tr h="370840">
                  <a:tc>
                    <a:txBody>
                      <a:bodyPr/>
                      <a:lstStyle/>
                      <a:p>
                        <a:r>
                          <a:rPr lang="en-US" b="1" dirty="0"/>
                          <a:t>CAREER awards</a:t>
                        </a:r>
                      </a:p>
                    </a:txBody>
                    <a:tcPr/>
                  </a:tc>
                  <a:tc>
                    <a:txBody>
                      <a:bodyPr/>
                      <a:lstStyle/>
                      <a:p>
                        <a:pPr algn="ctr"/>
                        <a:r>
                          <a:rPr lang="en-US" b="1" dirty="0"/>
                          <a:t>2</a:t>
                        </a:r>
                      </a:p>
                    </a:txBody>
                    <a:tcPr/>
                  </a:tc>
                  <a:tc>
                    <a:txBody>
                      <a:bodyPr/>
                      <a:lstStyle/>
                      <a:p>
                        <a:pPr algn="ctr"/>
                        <a:r>
                          <a:rPr lang="en-US" b="1" dirty="0"/>
                          <a:t>1</a:t>
                        </a:r>
                      </a:p>
                    </a:txBody>
                    <a:tcPr/>
                  </a:tc>
                  <a:tc>
                    <a:txBody>
                      <a:bodyPr/>
                      <a:lstStyle/>
                      <a:p>
                        <a:pPr algn="ctr"/>
                        <a:r>
                          <a:rPr lang="en-US" b="1" dirty="0"/>
                          <a:t>2</a:t>
                        </a:r>
                      </a:p>
                    </a:txBody>
                    <a:tcPr/>
                  </a:tc>
                  <a:tc>
                    <a:txBody>
                      <a:bodyPr/>
                      <a:lstStyle/>
                      <a:p>
                        <a:pPr algn="ctr"/>
                        <a:r>
                          <a:rPr lang="en-US" b="1" dirty="0"/>
                          <a:t>1</a:t>
                        </a:r>
                      </a:p>
                    </a:txBody>
                    <a:tcPr/>
                  </a:tc>
                  <a:tc>
                    <a:txBody>
                      <a:bodyPr/>
                      <a:lstStyle/>
                      <a:p>
                        <a:pPr algn="ctr"/>
                        <a:r>
                          <a:rPr lang="en-US" b="1" dirty="0"/>
                          <a:t>1</a:t>
                        </a:r>
                      </a:p>
                    </a:txBody>
                    <a:tcPr/>
                  </a:tc>
                  <a:tc>
                    <a:txBody>
                      <a:bodyPr/>
                      <a:lstStyle/>
                      <a:p>
                        <a:pPr algn="ctr"/>
                        <a:r>
                          <a:rPr lang="en-US" b="1" dirty="0"/>
                          <a:t>1</a:t>
                        </a:r>
                      </a:p>
                    </a:txBody>
                    <a:tcPr/>
                  </a:tc>
                  <a:tc>
                    <a:txBody>
                      <a:bodyPr/>
                      <a:lstStyle/>
                      <a:p>
                        <a:pPr algn="ctr"/>
                        <a:r>
                          <a:rPr lang="en-US" b="1" dirty="0"/>
                          <a:t>1</a:t>
                        </a:r>
                      </a:p>
                    </a:txBody>
                    <a:tcPr/>
                  </a:tc>
                  <a:extLst>
                    <a:ext uri="{0D108BD9-81ED-4DB2-BD59-A6C34878D82A}">
                      <a16:rowId xmlns:a16="http://schemas.microsoft.com/office/drawing/2014/main" val="1566287403"/>
                    </a:ext>
                  </a:extLst>
                </a:tr>
              </a:tbl>
            </a:graphicData>
          </a:graphic>
        </p:graphicFrame>
        <p:sp>
          <p:nvSpPr>
            <p:cNvPr id="7" name="TextBox 6">
              <a:extLst>
                <a:ext uri="{FF2B5EF4-FFF2-40B4-BE49-F238E27FC236}">
                  <a16:creationId xmlns:a16="http://schemas.microsoft.com/office/drawing/2014/main" id="{24412C2C-FB64-45E6-A8F6-A3026EF29F79}"/>
                </a:ext>
              </a:extLst>
            </p:cNvPr>
            <p:cNvSpPr txBox="1"/>
            <p:nvPr/>
          </p:nvSpPr>
          <p:spPr>
            <a:xfrm>
              <a:off x="916858" y="4442982"/>
              <a:ext cx="2231773" cy="307777"/>
            </a:xfrm>
            <a:prstGeom prst="rect">
              <a:avLst/>
            </a:prstGeom>
            <a:noFill/>
            <a:ln>
              <a:solidFill>
                <a:srgbClr val="FFC000"/>
              </a:solidFill>
            </a:ln>
          </p:spPr>
          <p:txBody>
            <a:bodyPr wrap="square" rtlCol="0">
              <a:spAutoFit/>
            </a:bodyPr>
            <a:lstStyle/>
            <a:p>
              <a:r>
                <a:rPr lang="en-US" sz="1400" dirty="0">
                  <a:solidFill>
                    <a:srgbClr val="FFC000"/>
                  </a:solidFill>
                </a:rPr>
                <a:t>Program Director: K. Dienes</a:t>
              </a:r>
            </a:p>
          </p:txBody>
        </p:sp>
      </p:grpSp>
      <p:sp>
        <p:nvSpPr>
          <p:cNvPr id="8" name="Date Placeholder 7">
            <a:extLst>
              <a:ext uri="{FF2B5EF4-FFF2-40B4-BE49-F238E27FC236}">
                <a16:creationId xmlns:a16="http://schemas.microsoft.com/office/drawing/2014/main" id="{05B3B6AB-594C-0EDE-4AE4-1BF14860A32C}"/>
              </a:ext>
            </a:extLst>
          </p:cNvPr>
          <p:cNvSpPr>
            <a:spLocks noGrp="1"/>
          </p:cNvSpPr>
          <p:nvPr>
            <p:ph type="dt" sz="half" idx="10"/>
          </p:nvPr>
        </p:nvSpPr>
        <p:spPr/>
        <p:txBody>
          <a:bodyPr/>
          <a:lstStyle/>
          <a:p>
            <a:r>
              <a:rPr lang="en-US"/>
              <a:t>7/20/2022</a:t>
            </a:r>
            <a:endParaRPr lang="en-US" dirty="0"/>
          </a:p>
        </p:txBody>
      </p:sp>
      <p:sp>
        <p:nvSpPr>
          <p:cNvPr id="10" name="Footer Placeholder 9">
            <a:extLst>
              <a:ext uri="{FF2B5EF4-FFF2-40B4-BE49-F238E27FC236}">
                <a16:creationId xmlns:a16="http://schemas.microsoft.com/office/drawing/2014/main" id="{D02287CE-6D7B-A51E-CFE5-BDFE9D31A24A}"/>
              </a:ext>
            </a:extLst>
          </p:cNvPr>
          <p:cNvSpPr>
            <a:spLocks noGrp="1"/>
          </p:cNvSpPr>
          <p:nvPr>
            <p:ph type="ftr" sz="quarter" idx="11"/>
          </p:nvPr>
        </p:nvSpPr>
        <p:spPr/>
        <p:txBody>
          <a:bodyPr/>
          <a:lstStyle/>
          <a:p>
            <a:r>
              <a:rPr lang="en-US"/>
              <a:t>Snowmass CSS, Seattle</a:t>
            </a:r>
            <a:endParaRPr lang="en-US" dirty="0"/>
          </a:p>
        </p:txBody>
      </p:sp>
      <p:sp>
        <p:nvSpPr>
          <p:cNvPr id="11" name="Slide Number Placeholder 10">
            <a:extLst>
              <a:ext uri="{FF2B5EF4-FFF2-40B4-BE49-F238E27FC236}">
                <a16:creationId xmlns:a16="http://schemas.microsoft.com/office/drawing/2014/main" id="{1C4D2238-65AE-DCB0-9C24-4474AABEED50}"/>
              </a:ext>
            </a:extLst>
          </p:cNvPr>
          <p:cNvSpPr>
            <a:spLocks noGrp="1"/>
          </p:cNvSpPr>
          <p:nvPr>
            <p:ph type="sldNum" sz="quarter" idx="4"/>
          </p:nvPr>
        </p:nvSpPr>
        <p:spPr/>
        <p:txBody>
          <a:bodyPr/>
          <a:lstStyle/>
          <a:p>
            <a:fld id="{8F4BEAD3-91E3-4FFC-B7DC-935959D17485}" type="slidenum">
              <a:rPr lang="en-US" smtClean="0"/>
              <a:pPr/>
              <a:t>11</a:t>
            </a:fld>
            <a:endParaRPr lang="en-US" dirty="0"/>
          </a:p>
        </p:txBody>
      </p:sp>
    </p:spTree>
    <p:extLst>
      <p:ext uri="{BB962C8B-B14F-4D97-AF65-F5344CB8AC3E}">
        <p14:creationId xmlns:p14="http://schemas.microsoft.com/office/powerpoint/2010/main" val="1496602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72A5-ECAC-9149-AD98-D565DC23B512}"/>
              </a:ext>
            </a:extLst>
          </p:cNvPr>
          <p:cNvSpPr>
            <a:spLocks noGrp="1"/>
          </p:cNvSpPr>
          <p:nvPr>
            <p:ph type="title"/>
          </p:nvPr>
        </p:nvSpPr>
        <p:spPr>
          <a:xfrm>
            <a:off x="838200" y="68261"/>
            <a:ext cx="10515600" cy="896735"/>
          </a:xfrm>
        </p:spPr>
        <p:txBody>
          <a:bodyPr/>
          <a:lstStyle/>
          <a:p>
            <a:pPr algn="ctr"/>
            <a:r>
              <a:rPr lang="en-US" dirty="0"/>
              <a:t>Experimental Particle Astrophysics Programs</a:t>
            </a:r>
          </a:p>
        </p:txBody>
      </p:sp>
      <p:sp>
        <p:nvSpPr>
          <p:cNvPr id="3" name="Content Placeholder 2">
            <a:extLst>
              <a:ext uri="{FF2B5EF4-FFF2-40B4-BE49-F238E27FC236}">
                <a16:creationId xmlns:a16="http://schemas.microsoft.com/office/drawing/2014/main" id="{72B8CA69-8B6B-6F41-9617-94E11D804A1B}"/>
              </a:ext>
            </a:extLst>
          </p:cNvPr>
          <p:cNvSpPr>
            <a:spLocks noGrp="1"/>
          </p:cNvSpPr>
          <p:nvPr>
            <p:ph idx="1"/>
          </p:nvPr>
        </p:nvSpPr>
        <p:spPr>
          <a:xfrm>
            <a:off x="838200" y="904868"/>
            <a:ext cx="10515600" cy="3281913"/>
          </a:xfrm>
        </p:spPr>
        <p:txBody>
          <a:bodyPr>
            <a:normAutofit fontScale="92500" lnSpcReduction="10000"/>
          </a:bodyPr>
          <a:lstStyle/>
          <a:p>
            <a:r>
              <a:rPr lang="en-US" sz="2600" u="sng" dirty="0"/>
              <a:t>Underground Physics </a:t>
            </a:r>
            <a:r>
              <a:rPr lang="en-US" sz="2600" dirty="0"/>
              <a:t>(PA): This area supports university research that generally locates experiments in low background environments:</a:t>
            </a:r>
          </a:p>
          <a:p>
            <a:pPr lvl="1"/>
            <a:r>
              <a:rPr lang="en-US" sz="2200" dirty="0" err="1">
                <a:solidFill>
                  <a:srgbClr val="FFC000"/>
                </a:solidFill>
              </a:rPr>
              <a:t>IceCube</a:t>
            </a:r>
            <a:r>
              <a:rPr lang="en-US" sz="2200" dirty="0">
                <a:solidFill>
                  <a:srgbClr val="FFC000"/>
                </a:solidFill>
              </a:rPr>
              <a:t> Science Program</a:t>
            </a:r>
          </a:p>
          <a:p>
            <a:pPr lvl="1"/>
            <a:r>
              <a:rPr lang="en-US" sz="2200" dirty="0">
                <a:solidFill>
                  <a:srgbClr val="FFC000"/>
                </a:solidFill>
              </a:rPr>
              <a:t>Underground experiments, reactor neutrinos</a:t>
            </a:r>
          </a:p>
          <a:p>
            <a:pPr lvl="1"/>
            <a:r>
              <a:rPr lang="en-US" sz="2200" dirty="0">
                <a:solidFill>
                  <a:srgbClr val="FFC000"/>
                </a:solidFill>
              </a:rPr>
              <a:t>Neutrino mass measurements</a:t>
            </a:r>
          </a:p>
          <a:p>
            <a:pPr lvl="1"/>
            <a:r>
              <a:rPr lang="en-US" sz="2200" dirty="0">
                <a:solidFill>
                  <a:srgbClr val="FFC000"/>
                </a:solidFill>
              </a:rPr>
              <a:t>Searches for the direct detection of Dark Matter</a:t>
            </a:r>
          </a:p>
          <a:p>
            <a:r>
              <a:rPr lang="en-US" sz="2600" u="sng" dirty="0"/>
              <a:t>Cosmic Phenomena </a:t>
            </a:r>
            <a:r>
              <a:rPr lang="en-US" sz="2600" dirty="0"/>
              <a:t>(PA): This area supports university research that uses astrophysical sources and particle physics techniques to study fundamental physics:</a:t>
            </a:r>
          </a:p>
          <a:p>
            <a:pPr lvl="1"/>
            <a:r>
              <a:rPr lang="en-US" sz="2200" dirty="0">
                <a:solidFill>
                  <a:srgbClr val="FFC000"/>
                </a:solidFill>
              </a:rPr>
              <a:t>Astrophysical sources of cosmic rays, gamma rays, neutrinos</a:t>
            </a:r>
          </a:p>
          <a:p>
            <a:pPr lvl="1"/>
            <a:endParaRPr lang="en-US" sz="2600" dirty="0">
              <a:solidFill>
                <a:srgbClr val="C00000"/>
              </a:solidFill>
            </a:endParaRPr>
          </a:p>
          <a:p>
            <a:endParaRPr lang="en-US" dirty="0"/>
          </a:p>
          <a:p>
            <a:pPr lvl="1"/>
            <a:endParaRPr lang="en-US" dirty="0"/>
          </a:p>
        </p:txBody>
      </p:sp>
      <p:graphicFrame>
        <p:nvGraphicFramePr>
          <p:cNvPr id="6" name="Content Placeholder 6">
            <a:extLst>
              <a:ext uri="{FF2B5EF4-FFF2-40B4-BE49-F238E27FC236}">
                <a16:creationId xmlns:a16="http://schemas.microsoft.com/office/drawing/2014/main" id="{5253A6A5-896A-423B-BC81-37BD4F979341}"/>
              </a:ext>
            </a:extLst>
          </p:cNvPr>
          <p:cNvGraphicFramePr>
            <a:graphicFrameLocks/>
          </p:cNvGraphicFramePr>
          <p:nvPr>
            <p:extLst>
              <p:ext uri="{D42A27DB-BD31-4B8C-83A1-F6EECF244321}">
                <p14:modId xmlns:p14="http://schemas.microsoft.com/office/powerpoint/2010/main" val="507293799"/>
              </p:ext>
            </p:extLst>
          </p:nvPr>
        </p:nvGraphicFramePr>
        <p:xfrm>
          <a:off x="1288647" y="4603750"/>
          <a:ext cx="10065153" cy="1381760"/>
        </p:xfrm>
        <a:graphic>
          <a:graphicData uri="http://schemas.openxmlformats.org/drawingml/2006/table">
            <a:tbl>
              <a:tblPr firstRow="1" bandRow="1">
                <a:tableStyleId>{00A15C55-8517-42AA-B614-E9B94910E393}</a:tableStyleId>
              </a:tblPr>
              <a:tblGrid>
                <a:gridCol w="1662629">
                  <a:extLst>
                    <a:ext uri="{9D8B030D-6E8A-4147-A177-3AD203B41FA5}">
                      <a16:colId xmlns:a16="http://schemas.microsoft.com/office/drawing/2014/main" val="1505684705"/>
                    </a:ext>
                  </a:extLst>
                </a:gridCol>
                <a:gridCol w="1081337">
                  <a:extLst>
                    <a:ext uri="{9D8B030D-6E8A-4147-A177-3AD203B41FA5}">
                      <a16:colId xmlns:a16="http://schemas.microsoft.com/office/drawing/2014/main" val="650694505"/>
                    </a:ext>
                  </a:extLst>
                </a:gridCol>
                <a:gridCol w="1294059">
                  <a:extLst>
                    <a:ext uri="{9D8B030D-6E8A-4147-A177-3AD203B41FA5}">
                      <a16:colId xmlns:a16="http://schemas.microsoft.com/office/drawing/2014/main" val="1947693646"/>
                    </a:ext>
                  </a:extLst>
                </a:gridCol>
                <a:gridCol w="1329512">
                  <a:extLst>
                    <a:ext uri="{9D8B030D-6E8A-4147-A177-3AD203B41FA5}">
                      <a16:colId xmlns:a16="http://schemas.microsoft.com/office/drawing/2014/main" val="3758072156"/>
                    </a:ext>
                  </a:extLst>
                </a:gridCol>
                <a:gridCol w="1161108">
                  <a:extLst>
                    <a:ext uri="{9D8B030D-6E8A-4147-A177-3AD203B41FA5}">
                      <a16:colId xmlns:a16="http://schemas.microsoft.com/office/drawing/2014/main" val="275948607"/>
                    </a:ext>
                  </a:extLst>
                </a:gridCol>
                <a:gridCol w="1178836">
                  <a:extLst>
                    <a:ext uri="{9D8B030D-6E8A-4147-A177-3AD203B41FA5}">
                      <a16:colId xmlns:a16="http://schemas.microsoft.com/office/drawing/2014/main" val="2264737854"/>
                    </a:ext>
                  </a:extLst>
                </a:gridCol>
                <a:gridCol w="1178836">
                  <a:extLst>
                    <a:ext uri="{9D8B030D-6E8A-4147-A177-3AD203B41FA5}">
                      <a16:colId xmlns:a16="http://schemas.microsoft.com/office/drawing/2014/main" val="4277659101"/>
                    </a:ext>
                  </a:extLst>
                </a:gridCol>
                <a:gridCol w="1178836">
                  <a:extLst>
                    <a:ext uri="{9D8B030D-6E8A-4147-A177-3AD203B41FA5}">
                      <a16:colId xmlns:a16="http://schemas.microsoft.com/office/drawing/2014/main" val="4177479268"/>
                    </a:ext>
                  </a:extLst>
                </a:gridCol>
              </a:tblGrid>
              <a:tr h="370840">
                <a:tc>
                  <a:txBody>
                    <a:bodyPr/>
                    <a:lstStyle/>
                    <a:p>
                      <a:r>
                        <a:rPr lang="en-US" dirty="0">
                          <a:solidFill>
                            <a:schemeClr val="tx1"/>
                          </a:solidFill>
                        </a:rPr>
                        <a:t>Particle Astrophysics</a:t>
                      </a:r>
                    </a:p>
                  </a:txBody>
                  <a:tcPr/>
                </a:tc>
                <a:tc>
                  <a:txBody>
                    <a:bodyPr/>
                    <a:lstStyle/>
                    <a:p>
                      <a:pPr algn="ctr"/>
                      <a:r>
                        <a:rPr lang="en-US" dirty="0">
                          <a:solidFill>
                            <a:schemeClr val="tx1"/>
                          </a:solidFill>
                        </a:rPr>
                        <a:t>FY 2015</a:t>
                      </a:r>
                    </a:p>
                  </a:txBody>
                  <a:tcPr/>
                </a:tc>
                <a:tc>
                  <a:txBody>
                    <a:bodyPr/>
                    <a:lstStyle/>
                    <a:p>
                      <a:pPr algn="ctr"/>
                      <a:r>
                        <a:rPr lang="en-US" dirty="0">
                          <a:solidFill>
                            <a:schemeClr val="tx1"/>
                          </a:solidFill>
                        </a:rPr>
                        <a:t>FY 2016</a:t>
                      </a:r>
                    </a:p>
                  </a:txBody>
                  <a:tcPr/>
                </a:tc>
                <a:tc>
                  <a:txBody>
                    <a:bodyPr/>
                    <a:lstStyle/>
                    <a:p>
                      <a:pPr algn="ctr"/>
                      <a:r>
                        <a:rPr lang="en-US" dirty="0">
                          <a:solidFill>
                            <a:schemeClr val="tx1"/>
                          </a:solidFill>
                        </a:rPr>
                        <a:t>FY 2017</a:t>
                      </a:r>
                    </a:p>
                  </a:txBody>
                  <a:tcPr/>
                </a:tc>
                <a:tc>
                  <a:txBody>
                    <a:bodyPr/>
                    <a:lstStyle/>
                    <a:p>
                      <a:pPr algn="ctr"/>
                      <a:r>
                        <a:rPr lang="en-US" dirty="0">
                          <a:solidFill>
                            <a:schemeClr val="tx1"/>
                          </a:solidFill>
                        </a:rPr>
                        <a:t>FY 2018</a:t>
                      </a:r>
                    </a:p>
                  </a:txBody>
                  <a:tcPr/>
                </a:tc>
                <a:tc>
                  <a:txBody>
                    <a:bodyPr/>
                    <a:lstStyle/>
                    <a:p>
                      <a:pPr algn="ctr"/>
                      <a:r>
                        <a:rPr lang="en-US" dirty="0">
                          <a:solidFill>
                            <a:schemeClr val="tx1"/>
                          </a:solidFill>
                        </a:rPr>
                        <a:t>FY 2019</a:t>
                      </a:r>
                    </a:p>
                  </a:txBody>
                  <a:tcPr/>
                </a:tc>
                <a:tc>
                  <a:txBody>
                    <a:bodyPr/>
                    <a:lstStyle/>
                    <a:p>
                      <a:pPr algn="ctr"/>
                      <a:r>
                        <a:rPr lang="en-US" dirty="0">
                          <a:solidFill>
                            <a:schemeClr val="tx1"/>
                          </a:solidFill>
                        </a:rPr>
                        <a:t>FY2020</a:t>
                      </a:r>
                    </a:p>
                  </a:txBody>
                  <a:tcPr/>
                </a:tc>
                <a:tc>
                  <a:txBody>
                    <a:bodyPr/>
                    <a:lstStyle/>
                    <a:p>
                      <a:pPr algn="ctr"/>
                      <a:r>
                        <a:rPr lang="en-US" dirty="0">
                          <a:solidFill>
                            <a:schemeClr val="tx1"/>
                          </a:solidFill>
                        </a:rPr>
                        <a:t>FY2021</a:t>
                      </a:r>
                    </a:p>
                  </a:txBody>
                  <a:tcPr/>
                </a:tc>
                <a:extLst>
                  <a:ext uri="{0D108BD9-81ED-4DB2-BD59-A6C34878D82A}">
                    <a16:rowId xmlns:a16="http://schemas.microsoft.com/office/drawing/2014/main" val="42858573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Awards issued</a:t>
                      </a:r>
                    </a:p>
                  </a:txBody>
                  <a:tcPr/>
                </a:tc>
                <a:tc>
                  <a:txBody>
                    <a:bodyPr/>
                    <a:lstStyle/>
                    <a:p>
                      <a:pPr algn="ctr"/>
                      <a:r>
                        <a:rPr lang="en-US" b="1" dirty="0"/>
                        <a:t>26</a:t>
                      </a:r>
                    </a:p>
                  </a:txBody>
                  <a:tcPr/>
                </a:tc>
                <a:tc>
                  <a:txBody>
                    <a:bodyPr/>
                    <a:lstStyle/>
                    <a:p>
                      <a:pPr algn="ctr"/>
                      <a:r>
                        <a:rPr lang="en-US" b="1" dirty="0"/>
                        <a:t>16</a:t>
                      </a:r>
                    </a:p>
                  </a:txBody>
                  <a:tcPr/>
                </a:tc>
                <a:tc>
                  <a:txBody>
                    <a:bodyPr/>
                    <a:lstStyle/>
                    <a:p>
                      <a:pPr algn="ctr"/>
                      <a:r>
                        <a:rPr lang="en-US" b="1" dirty="0"/>
                        <a:t>17</a:t>
                      </a:r>
                    </a:p>
                  </a:txBody>
                  <a:tcPr/>
                </a:tc>
                <a:tc>
                  <a:txBody>
                    <a:bodyPr/>
                    <a:lstStyle/>
                    <a:p>
                      <a:pPr algn="ctr"/>
                      <a:r>
                        <a:rPr lang="en-US" b="1" dirty="0"/>
                        <a:t>25</a:t>
                      </a:r>
                    </a:p>
                  </a:txBody>
                  <a:tcPr/>
                </a:tc>
                <a:tc>
                  <a:txBody>
                    <a:bodyPr/>
                    <a:lstStyle/>
                    <a:p>
                      <a:pPr algn="ctr"/>
                      <a:r>
                        <a:rPr lang="en-US" b="1" dirty="0"/>
                        <a:t>18</a:t>
                      </a:r>
                    </a:p>
                  </a:txBody>
                  <a:tcPr/>
                </a:tc>
                <a:tc>
                  <a:txBody>
                    <a:bodyPr/>
                    <a:lstStyle/>
                    <a:p>
                      <a:pPr algn="ctr"/>
                      <a:r>
                        <a:rPr lang="en-US" b="1" dirty="0"/>
                        <a:t>28</a:t>
                      </a:r>
                    </a:p>
                  </a:txBody>
                  <a:tcPr/>
                </a:tc>
                <a:tc>
                  <a:txBody>
                    <a:bodyPr/>
                    <a:lstStyle/>
                    <a:p>
                      <a:pPr algn="ctr"/>
                      <a:r>
                        <a:rPr lang="en-US" b="1" dirty="0"/>
                        <a:t>27</a:t>
                      </a:r>
                    </a:p>
                  </a:txBody>
                  <a:tcPr/>
                </a:tc>
                <a:extLst>
                  <a:ext uri="{0D108BD9-81ED-4DB2-BD59-A6C34878D82A}">
                    <a16:rowId xmlns:a16="http://schemas.microsoft.com/office/drawing/2014/main" val="38529059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CAREER awards</a:t>
                      </a:r>
                    </a:p>
                  </a:txBody>
                  <a:tcPr/>
                </a:tc>
                <a:tc>
                  <a:txBody>
                    <a:bodyPr/>
                    <a:lstStyle/>
                    <a:p>
                      <a:pPr algn="ctr"/>
                      <a:r>
                        <a:rPr lang="en-US" b="1" dirty="0"/>
                        <a:t>2</a:t>
                      </a:r>
                    </a:p>
                  </a:txBody>
                  <a:tcPr/>
                </a:tc>
                <a:tc>
                  <a:txBody>
                    <a:bodyPr/>
                    <a:lstStyle/>
                    <a:p>
                      <a:pPr algn="ctr"/>
                      <a:r>
                        <a:rPr lang="en-US" b="1" dirty="0"/>
                        <a:t>3</a:t>
                      </a:r>
                    </a:p>
                  </a:txBody>
                  <a:tcPr/>
                </a:tc>
                <a:tc>
                  <a:txBody>
                    <a:bodyPr/>
                    <a:lstStyle/>
                    <a:p>
                      <a:pPr algn="ctr"/>
                      <a:r>
                        <a:rPr lang="en-US" b="1" dirty="0"/>
                        <a:t>1</a:t>
                      </a:r>
                    </a:p>
                  </a:txBody>
                  <a:tcPr/>
                </a:tc>
                <a:tc>
                  <a:txBody>
                    <a:bodyPr/>
                    <a:lstStyle/>
                    <a:p>
                      <a:pPr algn="ctr"/>
                      <a:r>
                        <a:rPr lang="en-US" b="1" dirty="0"/>
                        <a:t>1</a:t>
                      </a:r>
                    </a:p>
                  </a:txBody>
                  <a:tcPr/>
                </a:tc>
                <a:tc>
                  <a:txBody>
                    <a:bodyPr/>
                    <a:lstStyle/>
                    <a:p>
                      <a:pPr algn="ctr"/>
                      <a:r>
                        <a:rPr lang="en-US" b="1" dirty="0"/>
                        <a:t>1</a:t>
                      </a:r>
                    </a:p>
                  </a:txBody>
                  <a:tcPr/>
                </a:tc>
                <a:tc>
                  <a:txBody>
                    <a:bodyPr/>
                    <a:lstStyle/>
                    <a:p>
                      <a:pPr algn="ctr"/>
                      <a:r>
                        <a:rPr lang="en-US" b="1" dirty="0"/>
                        <a:t>0</a:t>
                      </a:r>
                    </a:p>
                  </a:txBody>
                  <a:tcPr/>
                </a:tc>
                <a:tc>
                  <a:txBody>
                    <a:bodyPr/>
                    <a:lstStyle/>
                    <a:p>
                      <a:pPr algn="ctr"/>
                      <a:r>
                        <a:rPr lang="en-US" b="1" dirty="0"/>
                        <a:t>1</a:t>
                      </a:r>
                    </a:p>
                  </a:txBody>
                  <a:tcPr/>
                </a:tc>
                <a:extLst>
                  <a:ext uri="{0D108BD9-81ED-4DB2-BD59-A6C34878D82A}">
                    <a16:rowId xmlns:a16="http://schemas.microsoft.com/office/drawing/2014/main" val="2101344771"/>
                  </a:ext>
                </a:extLst>
              </a:tr>
            </a:tbl>
          </a:graphicData>
        </a:graphic>
      </p:graphicFrame>
      <p:sp>
        <p:nvSpPr>
          <p:cNvPr id="7" name="TextBox 6">
            <a:extLst>
              <a:ext uri="{FF2B5EF4-FFF2-40B4-BE49-F238E27FC236}">
                <a16:creationId xmlns:a16="http://schemas.microsoft.com/office/drawing/2014/main" id="{A4CC19F6-3B70-431E-B06F-A2B3938D83E9}"/>
              </a:ext>
            </a:extLst>
          </p:cNvPr>
          <p:cNvSpPr txBox="1"/>
          <p:nvPr/>
        </p:nvSpPr>
        <p:spPr>
          <a:xfrm>
            <a:off x="1016000" y="4295973"/>
            <a:ext cx="3166641" cy="307777"/>
          </a:xfrm>
          <a:prstGeom prst="rect">
            <a:avLst/>
          </a:prstGeom>
          <a:noFill/>
          <a:ln>
            <a:solidFill>
              <a:srgbClr val="FFC000"/>
            </a:solidFill>
          </a:ln>
        </p:spPr>
        <p:txBody>
          <a:bodyPr wrap="square" rtlCol="0">
            <a:spAutoFit/>
          </a:bodyPr>
          <a:lstStyle/>
          <a:p>
            <a:r>
              <a:rPr lang="en-US" sz="1400" dirty="0">
                <a:solidFill>
                  <a:srgbClr val="FFC000"/>
                </a:solidFill>
              </a:rPr>
              <a:t>Program Directors: D. Grant, W. Wester</a:t>
            </a:r>
          </a:p>
        </p:txBody>
      </p:sp>
      <p:sp>
        <p:nvSpPr>
          <p:cNvPr id="5" name="Date Placeholder 4">
            <a:extLst>
              <a:ext uri="{FF2B5EF4-FFF2-40B4-BE49-F238E27FC236}">
                <a16:creationId xmlns:a16="http://schemas.microsoft.com/office/drawing/2014/main" id="{BC16ACF3-A834-E3A6-A39A-39071887EDC7}"/>
              </a:ext>
            </a:extLst>
          </p:cNvPr>
          <p:cNvSpPr>
            <a:spLocks noGrp="1"/>
          </p:cNvSpPr>
          <p:nvPr>
            <p:ph type="dt" sz="half" idx="10"/>
          </p:nvPr>
        </p:nvSpPr>
        <p:spPr/>
        <p:txBody>
          <a:bodyPr/>
          <a:lstStyle/>
          <a:p>
            <a:r>
              <a:rPr lang="en-US"/>
              <a:t>7/20/2022</a:t>
            </a:r>
            <a:endParaRPr lang="en-US" dirty="0"/>
          </a:p>
        </p:txBody>
      </p:sp>
      <p:sp>
        <p:nvSpPr>
          <p:cNvPr id="10" name="Footer Placeholder 9">
            <a:extLst>
              <a:ext uri="{FF2B5EF4-FFF2-40B4-BE49-F238E27FC236}">
                <a16:creationId xmlns:a16="http://schemas.microsoft.com/office/drawing/2014/main" id="{4B40A0A8-F145-60C4-92C2-CEE5583835D1}"/>
              </a:ext>
            </a:extLst>
          </p:cNvPr>
          <p:cNvSpPr>
            <a:spLocks noGrp="1"/>
          </p:cNvSpPr>
          <p:nvPr>
            <p:ph type="ftr" sz="quarter" idx="11"/>
          </p:nvPr>
        </p:nvSpPr>
        <p:spPr/>
        <p:txBody>
          <a:bodyPr/>
          <a:lstStyle/>
          <a:p>
            <a:r>
              <a:rPr lang="en-US"/>
              <a:t>Snowmass CSS, Seattle</a:t>
            </a:r>
            <a:endParaRPr lang="en-US" dirty="0"/>
          </a:p>
        </p:txBody>
      </p:sp>
      <p:sp>
        <p:nvSpPr>
          <p:cNvPr id="11" name="Slide Number Placeholder 10">
            <a:extLst>
              <a:ext uri="{FF2B5EF4-FFF2-40B4-BE49-F238E27FC236}">
                <a16:creationId xmlns:a16="http://schemas.microsoft.com/office/drawing/2014/main" id="{CBD771AC-5974-098A-B7C6-1C7F8EDBBF72}"/>
              </a:ext>
            </a:extLst>
          </p:cNvPr>
          <p:cNvSpPr>
            <a:spLocks noGrp="1"/>
          </p:cNvSpPr>
          <p:nvPr>
            <p:ph type="sldNum" sz="quarter" idx="4"/>
          </p:nvPr>
        </p:nvSpPr>
        <p:spPr/>
        <p:txBody>
          <a:bodyPr/>
          <a:lstStyle/>
          <a:p>
            <a:fld id="{8F4BEAD3-91E3-4FFC-B7DC-935959D17485}" type="slidenum">
              <a:rPr lang="en-US" smtClean="0"/>
              <a:pPr/>
              <a:t>12</a:t>
            </a:fld>
            <a:endParaRPr lang="en-US" dirty="0"/>
          </a:p>
        </p:txBody>
      </p:sp>
    </p:spTree>
    <p:extLst>
      <p:ext uri="{BB962C8B-B14F-4D97-AF65-F5344CB8AC3E}">
        <p14:creationId xmlns:p14="http://schemas.microsoft.com/office/powerpoint/2010/main" val="573596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9FC3-A6BE-67B5-4870-8CD12CE826E6}"/>
              </a:ext>
            </a:extLst>
          </p:cNvPr>
          <p:cNvSpPr>
            <a:spLocks noGrp="1"/>
          </p:cNvSpPr>
          <p:nvPr>
            <p:ph type="title"/>
          </p:nvPr>
        </p:nvSpPr>
        <p:spPr>
          <a:xfrm>
            <a:off x="116875" y="498478"/>
            <a:ext cx="1588358" cy="1325563"/>
          </a:xfrm>
        </p:spPr>
        <p:txBody>
          <a:bodyPr/>
          <a:lstStyle/>
          <a:p>
            <a:r>
              <a:rPr lang="en-US" sz="6000" dirty="0">
                <a:solidFill>
                  <a:srgbClr val="FFFF00"/>
                </a:solidFill>
              </a:rPr>
              <a:t>DEI</a:t>
            </a:r>
          </a:p>
        </p:txBody>
      </p:sp>
      <p:sp>
        <p:nvSpPr>
          <p:cNvPr id="3" name="Content Placeholder 2">
            <a:extLst>
              <a:ext uri="{FF2B5EF4-FFF2-40B4-BE49-F238E27FC236}">
                <a16:creationId xmlns:a16="http://schemas.microsoft.com/office/drawing/2014/main" id="{56202CB1-50E7-BDCD-CB8F-B24B5AE242C3}"/>
              </a:ext>
            </a:extLst>
          </p:cNvPr>
          <p:cNvSpPr>
            <a:spLocks noGrp="1"/>
          </p:cNvSpPr>
          <p:nvPr>
            <p:ph idx="1"/>
          </p:nvPr>
        </p:nvSpPr>
        <p:spPr>
          <a:xfrm>
            <a:off x="1437503" y="266357"/>
            <a:ext cx="10624760" cy="5892285"/>
          </a:xfrm>
        </p:spPr>
        <p:txBody>
          <a:bodyPr>
            <a:normAutofit fontScale="92500" lnSpcReduction="10000"/>
          </a:bodyPr>
          <a:lstStyle/>
          <a:p>
            <a:r>
              <a:rPr lang="en-US" dirty="0">
                <a:solidFill>
                  <a:srgbClr val="FFFF00"/>
                </a:solidFill>
              </a:rPr>
              <a:t>Making progress on Diversity, Equity, and Inclusion has been an NSF priority for a long time.   </a:t>
            </a:r>
            <a:r>
              <a:rPr lang="en-US" dirty="0"/>
              <a:t>Over the past few years we have taken additional steps in order to enhance our goals in these areas.</a:t>
            </a:r>
          </a:p>
          <a:p>
            <a:r>
              <a:rPr lang="en-US" dirty="0"/>
              <a:t>NSF now offers a </a:t>
            </a:r>
            <a:r>
              <a:rPr lang="en-US" dirty="0">
                <a:solidFill>
                  <a:srgbClr val="FFFF00"/>
                </a:solidFill>
              </a:rPr>
              <a:t>large number of funding opportunities aimed at  broadening participation in our field (new PIs, new institutions).   </a:t>
            </a:r>
            <a:r>
              <a:rPr lang="en-US" dirty="0"/>
              <a:t>Some of these have been in existence for a while, others are new.</a:t>
            </a:r>
          </a:p>
          <a:p>
            <a:pPr lvl="1"/>
            <a:r>
              <a:rPr lang="en-US" dirty="0">
                <a:solidFill>
                  <a:srgbClr val="FFFF00"/>
                </a:solidFill>
              </a:rPr>
              <a:t>New Investigator Workshops</a:t>
            </a:r>
            <a:r>
              <a:rPr lang="en-US" dirty="0"/>
              <a:t>:   learn about grant writing, meet Program Directors, etc.   </a:t>
            </a:r>
          </a:p>
          <a:p>
            <a:pPr lvl="1"/>
            <a:r>
              <a:rPr lang="en-US" dirty="0">
                <a:solidFill>
                  <a:srgbClr val="FFFF00"/>
                </a:solidFill>
              </a:rPr>
              <a:t>MPS-ASCEND</a:t>
            </a:r>
            <a:r>
              <a:rPr lang="en-US" dirty="0"/>
              <a:t>:   postdoctoral fellowships, cohort-building across MPS </a:t>
            </a:r>
            <a:r>
              <a:rPr lang="en-US" dirty="0" err="1"/>
              <a:t>subdisciplines</a:t>
            </a:r>
            <a:endParaRPr lang="en-US" dirty="0"/>
          </a:p>
          <a:p>
            <a:pPr lvl="1"/>
            <a:r>
              <a:rPr lang="en-US" dirty="0">
                <a:solidFill>
                  <a:srgbClr val="FFFF00"/>
                </a:solidFill>
              </a:rPr>
              <a:t>LEAPS-MPS</a:t>
            </a:r>
            <a:r>
              <a:rPr lang="en-US" dirty="0"/>
              <a:t>:    entry grants for faculty to initiate research, to provide alternate entry portal into the funding stream</a:t>
            </a:r>
          </a:p>
          <a:p>
            <a:pPr lvl="1"/>
            <a:r>
              <a:rPr lang="en-US" dirty="0">
                <a:solidFill>
                  <a:srgbClr val="FFFF00"/>
                </a:solidFill>
              </a:rPr>
              <a:t>MPS-HIGH</a:t>
            </a:r>
            <a:r>
              <a:rPr lang="en-US" dirty="0"/>
              <a:t>:   for current NSF PIs, bring targeted high-</a:t>
            </a:r>
            <a:r>
              <a:rPr lang="en-US" dirty="0" err="1"/>
              <a:t>schoolers</a:t>
            </a:r>
            <a:r>
              <a:rPr lang="en-US" dirty="0"/>
              <a:t> into your research</a:t>
            </a:r>
          </a:p>
          <a:p>
            <a:pPr lvl="1"/>
            <a:r>
              <a:rPr lang="en-US" dirty="0">
                <a:solidFill>
                  <a:srgbClr val="FFFF00"/>
                </a:solidFill>
              </a:rPr>
              <a:t>AGEP-GRS</a:t>
            </a:r>
            <a:r>
              <a:rPr lang="en-US" dirty="0"/>
              <a:t> and </a:t>
            </a:r>
            <a:r>
              <a:rPr lang="en-US" dirty="0">
                <a:solidFill>
                  <a:srgbClr val="FFFF00"/>
                </a:solidFill>
              </a:rPr>
              <a:t>PHY-GRS</a:t>
            </a:r>
            <a:r>
              <a:rPr lang="en-US" dirty="0"/>
              <a:t>:   for current NSF PIs, Supplements to bring extra grad students into your group</a:t>
            </a:r>
          </a:p>
          <a:p>
            <a:pPr lvl="1"/>
            <a:r>
              <a:rPr lang="en-US" dirty="0">
                <a:solidFill>
                  <a:srgbClr val="FFFF00"/>
                </a:solidFill>
              </a:rPr>
              <a:t>PREP</a:t>
            </a:r>
            <a:r>
              <a:rPr lang="en-US" dirty="0"/>
              <a:t>:   partnerships between MSIs and our Physics Frontier Centers</a:t>
            </a:r>
          </a:p>
          <a:p>
            <a:pPr lvl="1"/>
            <a:r>
              <a:rPr lang="en-US" dirty="0"/>
              <a:t>Physics Division also has special </a:t>
            </a:r>
            <a:r>
              <a:rPr lang="en-US" dirty="0">
                <a:solidFill>
                  <a:srgbClr val="FFFF00"/>
                </a:solidFill>
              </a:rPr>
              <a:t>Broadening Participation (BP) funds</a:t>
            </a:r>
          </a:p>
          <a:p>
            <a:pPr lvl="1"/>
            <a:r>
              <a:rPr lang="en-US" dirty="0"/>
              <a:t>Many additional programs being formulated….</a:t>
            </a:r>
          </a:p>
          <a:p>
            <a:r>
              <a:rPr lang="en-US" dirty="0"/>
              <a:t>Also new MPS-wide and NSF-wide initiatives are coming!</a:t>
            </a:r>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0279A71B-5141-8E6E-CF85-922A2AE916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mn-cs"/>
              </a:rPr>
              <a:t>Snowmass CSS, Seattle</a:t>
            </a:r>
            <a:endParaRPr kumimoji="0" lang="en-US" sz="18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2DE044B-F242-8A10-6504-7C1AA7BC52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800" b="0" i="0" u="none" strike="noStrike" kern="1200" cap="none" spc="0" normalizeH="0" baseline="0" noProof="0" smtClean="0">
                <a:ln>
                  <a:noFill/>
                </a:ln>
                <a:solidFill>
                  <a:srgbClr val="FFC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7" name="Straight Connector 6"/>
          <p:cNvCxnSpPr/>
          <p:nvPr/>
        </p:nvCxnSpPr>
        <p:spPr>
          <a:xfrm>
            <a:off x="1375718" y="266357"/>
            <a:ext cx="0" cy="60899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2A6F8BD6-63C7-F0F8-0A73-4298F213DE68}"/>
              </a:ext>
            </a:extLst>
          </p:cNvPr>
          <p:cNvSpPr>
            <a:spLocks noGrp="1"/>
          </p:cNvSpPr>
          <p:nvPr>
            <p:ph type="dt" sz="half" idx="10"/>
          </p:nvPr>
        </p:nvSpPr>
        <p:spPr/>
        <p:txBody>
          <a:bodyPr/>
          <a:lstStyle/>
          <a:p>
            <a:r>
              <a:rPr lang="en-US"/>
              <a:t>7/20/2022</a:t>
            </a:r>
            <a:endParaRPr lang="en-US" dirty="0"/>
          </a:p>
        </p:txBody>
      </p:sp>
    </p:spTree>
    <p:extLst>
      <p:ext uri="{BB962C8B-B14F-4D97-AF65-F5344CB8AC3E}">
        <p14:creationId xmlns:p14="http://schemas.microsoft.com/office/powerpoint/2010/main" val="4019096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C75E-5EA2-F6E2-4931-F1310D33A34E}"/>
              </a:ext>
            </a:extLst>
          </p:cNvPr>
          <p:cNvSpPr>
            <a:spLocks noGrp="1"/>
          </p:cNvSpPr>
          <p:nvPr>
            <p:ph type="title"/>
          </p:nvPr>
        </p:nvSpPr>
        <p:spPr/>
        <p:txBody>
          <a:bodyPr/>
          <a:lstStyle/>
          <a:p>
            <a:r>
              <a:rPr lang="en-US" dirty="0"/>
              <a:t>Funding Opportunities</a:t>
            </a:r>
          </a:p>
        </p:txBody>
      </p:sp>
      <p:sp>
        <p:nvSpPr>
          <p:cNvPr id="3" name="Text Placeholder 2">
            <a:extLst>
              <a:ext uri="{FF2B5EF4-FFF2-40B4-BE49-F238E27FC236}">
                <a16:creationId xmlns:a16="http://schemas.microsoft.com/office/drawing/2014/main" id="{3A93A19E-9596-72E2-8CAB-F10D6E06F9E9}"/>
              </a:ext>
            </a:extLst>
          </p:cNvPr>
          <p:cNvSpPr>
            <a:spLocks noGrp="1"/>
          </p:cNvSpPr>
          <p:nvPr>
            <p:ph type="body" idx="1"/>
          </p:nvPr>
        </p:nvSpPr>
        <p:spPr/>
        <p:txBody>
          <a:bodyPr/>
          <a:lstStyle/>
          <a:p>
            <a:r>
              <a:rPr lang="en-US" dirty="0"/>
              <a:t> </a:t>
            </a:r>
          </a:p>
        </p:txBody>
      </p:sp>
      <p:sp>
        <p:nvSpPr>
          <p:cNvPr id="7" name="Date Placeholder 6">
            <a:extLst>
              <a:ext uri="{FF2B5EF4-FFF2-40B4-BE49-F238E27FC236}">
                <a16:creationId xmlns:a16="http://schemas.microsoft.com/office/drawing/2014/main" id="{0BF9D93C-B069-ED21-CA48-C580BCBF6570}"/>
              </a:ext>
            </a:extLst>
          </p:cNvPr>
          <p:cNvSpPr>
            <a:spLocks noGrp="1"/>
          </p:cNvSpPr>
          <p:nvPr>
            <p:ph type="dt" sz="half" idx="10"/>
          </p:nvPr>
        </p:nvSpPr>
        <p:spPr/>
        <p:txBody>
          <a:bodyPr/>
          <a:lstStyle/>
          <a:p>
            <a:r>
              <a:rPr lang="en-US"/>
              <a:t>7/20/2022</a:t>
            </a:r>
            <a:endParaRPr lang="en-US" dirty="0"/>
          </a:p>
        </p:txBody>
      </p:sp>
      <p:sp>
        <p:nvSpPr>
          <p:cNvPr id="8" name="Footer Placeholder 7">
            <a:extLst>
              <a:ext uri="{FF2B5EF4-FFF2-40B4-BE49-F238E27FC236}">
                <a16:creationId xmlns:a16="http://schemas.microsoft.com/office/drawing/2014/main" id="{63D0FEBB-224F-BC63-2611-57CDF2C979D7}"/>
              </a:ext>
            </a:extLst>
          </p:cNvPr>
          <p:cNvSpPr>
            <a:spLocks noGrp="1"/>
          </p:cNvSpPr>
          <p:nvPr>
            <p:ph type="ftr" sz="quarter" idx="11"/>
          </p:nvPr>
        </p:nvSpPr>
        <p:spPr/>
        <p:txBody>
          <a:bodyPr/>
          <a:lstStyle/>
          <a:p>
            <a:r>
              <a:rPr lang="en-US"/>
              <a:t>Snowmass CSS, Seattle</a:t>
            </a:r>
            <a:endParaRPr lang="en-US" dirty="0"/>
          </a:p>
        </p:txBody>
      </p:sp>
      <p:sp>
        <p:nvSpPr>
          <p:cNvPr id="9" name="Slide Number Placeholder 8">
            <a:extLst>
              <a:ext uri="{FF2B5EF4-FFF2-40B4-BE49-F238E27FC236}">
                <a16:creationId xmlns:a16="http://schemas.microsoft.com/office/drawing/2014/main" id="{354826F2-765C-ED2F-C750-8836DA799B86}"/>
              </a:ext>
            </a:extLst>
          </p:cNvPr>
          <p:cNvSpPr>
            <a:spLocks noGrp="1"/>
          </p:cNvSpPr>
          <p:nvPr>
            <p:ph type="sldNum" sz="quarter" idx="4"/>
          </p:nvPr>
        </p:nvSpPr>
        <p:spPr/>
        <p:txBody>
          <a:bodyPr/>
          <a:lstStyle/>
          <a:p>
            <a:fld id="{8F4BEAD3-91E3-4FFC-B7DC-935959D17485}" type="slidenum">
              <a:rPr lang="en-US" smtClean="0"/>
              <a:pPr/>
              <a:t>14</a:t>
            </a:fld>
            <a:endParaRPr lang="en-US" dirty="0">
              <a:solidFill>
                <a:schemeClr val="bg1"/>
              </a:solidFill>
            </a:endParaRPr>
          </a:p>
        </p:txBody>
      </p:sp>
    </p:spTree>
    <p:extLst>
      <p:ext uri="{BB962C8B-B14F-4D97-AF65-F5344CB8AC3E}">
        <p14:creationId xmlns:p14="http://schemas.microsoft.com/office/powerpoint/2010/main" val="291402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62182" y="3301944"/>
            <a:ext cx="1581168" cy="20586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3521016" y="5777430"/>
            <a:ext cx="7492181" cy="9639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43350" y="757379"/>
            <a:ext cx="9887289" cy="5032147"/>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https://www.nsf.gov/pubs/2021/nsf21593/nsf21593.htm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Our general, all-purpose Solicitation for our regular base grants.   Use this as your default.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Deadlines in Fall 2022, depending on specific program (see online). </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https://www.nsf.gov/pubs/2014/nsf14579/nsf14579.htm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(“RUI”)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Same as above, but for applicants from primarily undergraduate institutions.  Check eligibility with your SRO</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https://www.nsf.gov/pubs/2022/nsf22586/nsf22586.htm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“CAREER”)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An alternative funding track for those junior (untenured) faculty who, at this point in their careers, wish to undertake a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significant education/outreach activity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in addition to their research.    </a:t>
            </a:r>
            <a:r>
              <a:rPr kumimoji="0" lang="en-US" sz="1500" b="1" i="1" u="sng" strike="noStrike" kern="1200" cap="none" spc="0" normalizeH="0" baseline="0" noProof="0" dirty="0">
                <a:ln>
                  <a:noFill/>
                </a:ln>
                <a:solidFill>
                  <a:srgbClr val="FF0000"/>
                </a:solidFill>
                <a:effectLst/>
                <a:uLnTx/>
                <a:uFillTx/>
                <a:latin typeface="Calibri" panose="020F0502020204030204"/>
                <a:ea typeface="+mn-ea"/>
                <a:cs typeface="+mn-cs"/>
              </a:rPr>
              <a:t>Not</a:t>
            </a: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 simply a research-excellence prize, and </a:t>
            </a:r>
            <a:r>
              <a:rPr kumimoji="0" lang="en-US" sz="1500" b="1" i="1" u="sng" strike="noStrike" kern="1200" cap="none" spc="0" normalizeH="0" baseline="0" noProof="0" dirty="0">
                <a:ln>
                  <a:noFill/>
                </a:ln>
                <a:solidFill>
                  <a:srgbClr val="FF0000"/>
                </a:solidFill>
                <a:effectLst/>
                <a:uLnTx/>
                <a:uFillTx/>
                <a:latin typeface="Calibri" panose="020F0502020204030204"/>
                <a:ea typeface="+mn-ea"/>
                <a:cs typeface="+mn-cs"/>
              </a:rPr>
              <a:t>not </a:t>
            </a: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intended as a default for junior faculty unless you plan a major mix of research and education/outreach</a:t>
            </a:r>
            <a:r>
              <a:rPr kumimoji="0" lang="en-US" sz="15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rPr>
              <a:t>Next deadline:  July 27, 2022</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https://www.nsf.gov/publications/pub_summ.jsp?ods_key=nsf22604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(“LEAPS-MPS”)   Grants designed to “</a:t>
            </a:r>
            <a:r>
              <a:rPr kumimoji="0" lang="en-US" sz="1500" b="0" i="1" u="sng" strike="noStrike" kern="1200" cap="none" spc="0" normalizeH="0" baseline="0" noProof="0" dirty="0">
                <a:ln>
                  <a:noFill/>
                </a:ln>
                <a:solidFill>
                  <a:prstClr val="black"/>
                </a:solidFill>
                <a:effectLst/>
                <a:uLnTx/>
                <a:uFillTx/>
                <a:latin typeface="Calibri" panose="020F0502020204030204"/>
                <a:ea typeface="+mn-ea"/>
                <a:cs typeface="+mn-cs"/>
              </a:rPr>
              <a:t>launch</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the careers of pre-tenure faculty… at minority-serving institutions (MSIs), predominantly undergraduate institutions (PUIs), and Carnegie Research 2 (R2) universities … with the goal of achieving excellence through diversity.”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Launch</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you have no prior or current NSF grants (see special exceptions).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rPr>
              <a:t>Next deadline:  January 26, 2023</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Supplements to </a:t>
            </a:r>
            <a:r>
              <a:rPr kumimoji="0" lang="en-US" sz="1800" b="0" i="1" u="sng" strike="noStrike" kern="1200" cap="none" spc="0" normalizeH="0" baseline="0" noProof="0" dirty="0">
                <a:ln>
                  <a:noFill/>
                </a:ln>
                <a:solidFill>
                  <a:srgbClr val="0070C0"/>
                </a:solidFill>
                <a:effectLst/>
                <a:uLnTx/>
                <a:uFillTx/>
                <a:latin typeface="Calibri" panose="020F0502020204030204"/>
                <a:ea typeface="+mn-ea"/>
                <a:cs typeface="+mn-cs"/>
              </a:rPr>
              <a:t>existing</a:t>
            </a: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 NSF grants to fund a </a:t>
            </a:r>
            <a:r>
              <a:rPr kumimoji="0" lang="en-US" sz="1800" b="0" i="1" u="sng" strike="noStrike" kern="1200" cap="none" spc="0" normalizeH="0" baseline="0" noProof="0" dirty="0">
                <a:ln>
                  <a:noFill/>
                </a:ln>
                <a:solidFill>
                  <a:srgbClr val="0070C0"/>
                </a:solidFill>
                <a:effectLst/>
                <a:uLnTx/>
                <a:uFillTx/>
                <a:latin typeface="Calibri" panose="020F0502020204030204"/>
                <a:ea typeface="+mn-ea"/>
                <a:cs typeface="+mn-cs"/>
              </a:rPr>
              <a:t>new</a:t>
            </a: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 graduate student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Emphasis placed on “increasing the involvement by members of underrepresented groups”.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rPr>
              <a:t>Apply anytime, fall preferred.</a:t>
            </a:r>
          </a:p>
          <a:p>
            <a:pPr marL="742944"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https://www.nsf.gov/pubs/2020/nsf20083/nsf20083.jsp</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MPS AGEP-GRS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(only for allowed institutions).</a:t>
            </a:r>
          </a:p>
          <a:p>
            <a:pPr marL="742932"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https://www.nsf.gov/pubs/2021/nsf21065/nsf21065.jsp</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PHY-GRS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(similar, but for remaining institutions).</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https://www.nsf.gov/pubs/2022/nsf22501/nsf22501.htm: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(“MPS-Ascend</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Fellowships to “support postdoctoral Fellows who will broaden the participation of under-represented groups”.   Postdocs or graduating PhDs apply on their own after identifying a potential postdoctoral mentor. ).     </a:t>
            </a:r>
            <a:r>
              <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rPr>
              <a:t>Next deadline:  look online for new solicitation!</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70C0"/>
                </a:solidFill>
                <a:effectLst/>
                <a:uLnTx/>
                <a:uFillTx/>
                <a:latin typeface="Calibri" panose="020F0502020204030204"/>
                <a:ea typeface="+mn-ea"/>
                <a:cs typeface="+mn-cs"/>
              </a:rPr>
              <a:t>Other Divisions, such as Division of Astronomy, Math..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Contact relevant Program Directors in both Divisions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p:cNvSpPr txBox="1"/>
          <p:nvPr/>
        </p:nvSpPr>
        <p:spPr>
          <a:xfrm>
            <a:off x="580109" y="117993"/>
            <a:ext cx="82197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Primary NSF Physics Funding Opportunities</a:t>
            </a:r>
          </a:p>
        </p:txBody>
      </p:sp>
      <p:sp>
        <p:nvSpPr>
          <p:cNvPr id="7" name="TextBox 6"/>
          <p:cNvSpPr txBox="1"/>
          <p:nvPr/>
        </p:nvSpPr>
        <p:spPr>
          <a:xfrm>
            <a:off x="580107" y="5936251"/>
            <a:ext cx="44146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PHY Contacts:</a:t>
            </a:r>
          </a:p>
        </p:txBody>
      </p:sp>
      <p:sp>
        <p:nvSpPr>
          <p:cNvPr id="14" name="5-Point Star 13"/>
          <p:cNvSpPr/>
          <p:nvPr/>
        </p:nvSpPr>
        <p:spPr>
          <a:xfrm>
            <a:off x="1219417" y="1447662"/>
            <a:ext cx="467025" cy="43029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5-Point Star 14"/>
          <p:cNvSpPr/>
          <p:nvPr/>
        </p:nvSpPr>
        <p:spPr>
          <a:xfrm>
            <a:off x="1219416" y="2003189"/>
            <a:ext cx="467025" cy="43029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5-Point Star 15"/>
          <p:cNvSpPr/>
          <p:nvPr/>
        </p:nvSpPr>
        <p:spPr>
          <a:xfrm>
            <a:off x="1219417" y="881013"/>
            <a:ext cx="467025" cy="43029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47025" y="4190472"/>
            <a:ext cx="107343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https://www.nsf.gov/pubs/policydocs/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srgbClr val="0070C0"/>
                </a:solidFill>
                <a:effectLst/>
                <a:uLnTx/>
                <a:uFillTx/>
                <a:latin typeface="Calibri" panose="020F0502020204030204"/>
                <a:ea typeface="+mn-ea"/>
                <a:cs typeface="+mn-cs"/>
              </a:rPr>
              <a:t>pappg22_1/ </a:t>
            </a:r>
            <a:r>
              <a:rPr kumimoji="0" lang="en-US" sz="1200" b="0" i="0" u="sng" strike="noStrike" kern="1200" cap="none" spc="0" normalizeH="0" baseline="0" noProof="0" dirty="0" err="1">
                <a:ln>
                  <a:noFill/>
                </a:ln>
                <a:solidFill>
                  <a:srgbClr val="0070C0"/>
                </a:solidFill>
                <a:effectLst/>
                <a:uLnTx/>
                <a:uFillTx/>
                <a:latin typeface="Calibri" panose="020F0502020204030204"/>
                <a:ea typeface="+mn-ea"/>
                <a:cs typeface="+mn-cs"/>
              </a:rPr>
              <a:t>index.jsp</a:t>
            </a:r>
            <a:endParaRPr kumimoji="0" lang="en-US" sz="1200" b="0"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p:cNvSpPr txBox="1"/>
          <p:nvPr/>
        </p:nvSpPr>
        <p:spPr>
          <a:xfrm>
            <a:off x="442670" y="3339654"/>
            <a:ext cx="13319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New PAPPG now in effect!  </a:t>
            </a:r>
          </a:p>
        </p:txBody>
      </p:sp>
      <p:sp>
        <p:nvSpPr>
          <p:cNvPr id="9" name="TextBox 8"/>
          <p:cNvSpPr txBox="1"/>
          <p:nvPr/>
        </p:nvSpPr>
        <p:spPr>
          <a:xfrm>
            <a:off x="235640" y="2785447"/>
            <a:ext cx="13319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Proposal &amp; Award Policies &amp; Procedures Guide:</a:t>
            </a:r>
          </a:p>
        </p:txBody>
      </p:sp>
      <p:sp>
        <p:nvSpPr>
          <p:cNvPr id="19" name="TextBox 18"/>
          <p:cNvSpPr txBox="1"/>
          <p:nvPr/>
        </p:nvSpPr>
        <p:spPr>
          <a:xfrm>
            <a:off x="3624255" y="5757973"/>
            <a:ext cx="7388942" cy="1292662"/>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Jim Shank</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jshank@nsf.gov</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HEP Experiment</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Keith Dienes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kdienes@nsf.gov</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HEP Theory &amp; Particle Astro/Cosmo Theory </a:t>
            </a:r>
            <a:endParaRPr kumimoji="0" lang="en-US" sz="15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Darren Grant / William Wester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0"/>
              </a:rPr>
              <a:t>dgrant</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 /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0"/>
              </a:rPr>
              <a:t>wwester</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 @nsf.gov</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Particle Astro Experiment</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Kathy McCloud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(kmccloud</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@nsf.gov</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 for LEAPS-MPS and MPS-Ascend</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9111897" y="153341"/>
            <a:ext cx="2880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(relevant for high-energy physics, particle astrophysics, and cosmology)</a:t>
            </a:r>
          </a:p>
        </p:txBody>
      </p:sp>
    </p:spTree>
    <p:extLst>
      <p:ext uri="{BB962C8B-B14F-4D97-AF65-F5344CB8AC3E}">
        <p14:creationId xmlns:p14="http://schemas.microsoft.com/office/powerpoint/2010/main" val="2135183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89536" y="476208"/>
            <a:ext cx="9855363" cy="1739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Once every three years (</a:t>
            </a:r>
            <a:r>
              <a:rPr kumimoji="0" lang="en-US" sz="3600" b="0" i="1" u="sng" strike="noStrike" kern="1200" cap="none" spc="0" normalizeH="0" baseline="0" noProof="0" dirty="0">
                <a:ln>
                  <a:noFill/>
                </a:ln>
                <a:solidFill>
                  <a:srgbClr val="FF0000"/>
                </a:solidFill>
                <a:effectLst/>
                <a:uLnTx/>
                <a:uFillTx/>
                <a:latin typeface="Calibri" panose="020F0502020204030204"/>
                <a:ea typeface="+mn-ea"/>
                <a:cs typeface="+mn-cs"/>
              </a:rPr>
              <a:t>including this year</a:t>
            </a:r>
            <a:r>
              <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the NSF Physics Division holds a competition for new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Physics Frontier Centers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(PFCs).</a:t>
            </a:r>
          </a:p>
        </p:txBody>
      </p:sp>
      <p:sp>
        <p:nvSpPr>
          <p:cNvPr id="5" name="Rectangle 4"/>
          <p:cNvSpPr/>
          <p:nvPr/>
        </p:nvSpPr>
        <p:spPr>
          <a:xfrm>
            <a:off x="646098" y="2512766"/>
            <a:ext cx="100910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hlinkClick r:id="rId3"/>
              </a:rPr>
              <a:t>https://www.nsf.gov/publications/pub_summ.jsp?WT.z_pims_id=5305&amp;ods_key=nsf22592</a:t>
            </a:r>
            <a:endPar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3129698" y="3162847"/>
            <a:ext cx="887062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PFCs = </a:t>
            </a:r>
            <a:r>
              <a:rPr kumimoji="0" lang="en-US" sz="1800" b="0" i="0" u="sng" strike="noStrike" kern="1200" cap="none" spc="0" normalizeH="0" baseline="0" noProof="0" dirty="0">
                <a:ln>
                  <a:noFill/>
                </a:ln>
                <a:solidFill>
                  <a:srgbClr val="FF0000"/>
                </a:solidFill>
                <a:effectLst/>
                <a:uLnTx/>
                <a:uFillTx/>
                <a:latin typeface="Calibri" panose="020F0502020204030204"/>
                <a:ea typeface="+mn-ea"/>
                <a:cs typeface="+mn-cs"/>
              </a:rPr>
              <a:t>University-based centers and institutes where the collective efforts of a larger group of individuals can enable transformational advances in the most promising research areas.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 program is designed to foster major breakthroughs at the intellectual frontiers of physics by providing needed resources such as combinations of talents, skills, disciplines, and/or specialized infrastructure, not usually available to individual investigators or small groups, in an environment in which the collective efforts of the larger group can be shown to be seminal to promoting significant progress in the science and the education of students.</a:t>
            </a:r>
          </a:p>
        </p:txBody>
      </p:sp>
      <p:sp>
        <p:nvSpPr>
          <p:cNvPr id="11" name="TextBox 10"/>
          <p:cNvSpPr txBox="1"/>
          <p:nvPr/>
        </p:nvSpPr>
        <p:spPr>
          <a:xfrm>
            <a:off x="646098" y="5712644"/>
            <a:ext cx="6706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Pre-proposals required!     Due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August 1, 2022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52281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4A8B-BF79-29D8-AD6B-61164E3BB112}"/>
              </a:ext>
            </a:extLst>
          </p:cNvPr>
          <p:cNvSpPr>
            <a:spLocks noGrp="1"/>
          </p:cNvSpPr>
          <p:nvPr>
            <p:ph type="title"/>
          </p:nvPr>
        </p:nvSpPr>
        <p:spPr/>
        <p:txBody>
          <a:bodyPr/>
          <a:lstStyle/>
          <a:p>
            <a:pPr algn="ctr"/>
            <a:r>
              <a:rPr lang="en-US" dirty="0"/>
              <a:t>Precision Measurements</a:t>
            </a:r>
          </a:p>
        </p:txBody>
      </p:sp>
      <p:sp>
        <p:nvSpPr>
          <p:cNvPr id="3" name="Content Placeholder 2">
            <a:extLst>
              <a:ext uri="{FF2B5EF4-FFF2-40B4-BE49-F238E27FC236}">
                <a16:creationId xmlns:a16="http://schemas.microsoft.com/office/drawing/2014/main" id="{F13D2437-C74D-35CD-390D-6127C7F82A46}"/>
              </a:ext>
            </a:extLst>
          </p:cNvPr>
          <p:cNvSpPr>
            <a:spLocks noGrp="1"/>
          </p:cNvSpPr>
          <p:nvPr>
            <p:ph idx="1"/>
          </p:nvPr>
        </p:nvSpPr>
        <p:spPr>
          <a:xfrm>
            <a:off x="838200" y="993913"/>
            <a:ext cx="10515600" cy="5183050"/>
          </a:xfrm>
        </p:spPr>
        <p:txBody>
          <a:bodyPr>
            <a:normAutofit fontScale="92500"/>
          </a:bodyPr>
          <a:lstStyle/>
          <a:p>
            <a:r>
              <a:rPr lang="en-US" b="1" dirty="0">
                <a:hlinkClick r:id="rId3"/>
              </a:rPr>
              <a:t>NSF 20-127</a:t>
            </a:r>
            <a:endParaRPr lang="en-US" b="1" dirty="0"/>
          </a:p>
          <a:p>
            <a:r>
              <a:rPr lang="en-US" dirty="0"/>
              <a:t>Dear Colleague Letter: Searching for New Physics Beyond the Standard Model of Particle Physics Using Precision Atomic, Molecular, and Optical Techniques</a:t>
            </a:r>
          </a:p>
          <a:p>
            <a:r>
              <a:rPr lang="en-US" dirty="0"/>
              <a:t>This DCL encourages interdisciplinary research across the domains of AMO and EPP physics aimed at developing new small-scale experiments and techniques that could complement large EPP facilities.</a:t>
            </a:r>
          </a:p>
          <a:p>
            <a:r>
              <a:rPr lang="en-US" dirty="0"/>
              <a:t>From 2021:</a:t>
            </a:r>
          </a:p>
          <a:p>
            <a:pPr lvl="1"/>
            <a:r>
              <a:rPr lang="en-US" dirty="0"/>
              <a:t>PM: Electron and Positron Magnetic Moments from a Quantum Cyclotron</a:t>
            </a:r>
          </a:p>
          <a:p>
            <a:pPr lvl="1"/>
            <a:r>
              <a:rPr lang="en-US" dirty="0"/>
              <a:t>PM: </a:t>
            </a:r>
            <a:r>
              <a:rPr lang="en-US" dirty="0" err="1"/>
              <a:t>CeNTREX</a:t>
            </a:r>
            <a:r>
              <a:rPr lang="en-US" dirty="0"/>
              <a:t>, A Search for Nuclear Time-Reversal Symmetry  Violation with Quantum-State-Controlled </a:t>
            </a:r>
            <a:r>
              <a:rPr lang="en-US" dirty="0" err="1"/>
              <a:t>TlF</a:t>
            </a:r>
            <a:r>
              <a:rPr lang="en-US" dirty="0"/>
              <a:t> Molecules</a:t>
            </a:r>
          </a:p>
          <a:p>
            <a:pPr lvl="1"/>
            <a:r>
              <a:rPr lang="en-US" dirty="0"/>
              <a:t>PM: Precision Low-Energy Quantum Electrodynamic Theory and Fundamental Processes</a:t>
            </a:r>
          </a:p>
        </p:txBody>
      </p:sp>
      <p:sp>
        <p:nvSpPr>
          <p:cNvPr id="4" name="Date Placeholder 3">
            <a:extLst>
              <a:ext uri="{FF2B5EF4-FFF2-40B4-BE49-F238E27FC236}">
                <a16:creationId xmlns:a16="http://schemas.microsoft.com/office/drawing/2014/main" id="{8AC4C9B0-2A0D-62B2-24F4-F53A938FA227}"/>
              </a:ext>
            </a:extLst>
          </p:cNvPr>
          <p:cNvSpPr>
            <a:spLocks noGrp="1"/>
          </p:cNvSpPr>
          <p:nvPr>
            <p:ph type="dt" sz="half" idx="10"/>
          </p:nvPr>
        </p:nvSpPr>
        <p:spPr/>
        <p:txBody>
          <a:bodyPr/>
          <a:lstStyle/>
          <a:p>
            <a:r>
              <a:rPr lang="en-US"/>
              <a:t>7/20/2022</a:t>
            </a:r>
            <a:endParaRPr lang="en-US" dirty="0"/>
          </a:p>
        </p:txBody>
      </p:sp>
      <p:sp>
        <p:nvSpPr>
          <p:cNvPr id="5" name="Footer Placeholder 4">
            <a:extLst>
              <a:ext uri="{FF2B5EF4-FFF2-40B4-BE49-F238E27FC236}">
                <a16:creationId xmlns:a16="http://schemas.microsoft.com/office/drawing/2014/main" id="{4CB1C5A3-9B83-E55D-DE48-A9F2BF9DAAD2}"/>
              </a:ext>
            </a:extLst>
          </p:cNvPr>
          <p:cNvSpPr>
            <a:spLocks noGrp="1"/>
          </p:cNvSpPr>
          <p:nvPr>
            <p:ph type="ftr" sz="quarter" idx="11"/>
          </p:nvPr>
        </p:nvSpPr>
        <p:spPr/>
        <p:txBody>
          <a:bodyPr/>
          <a:lstStyle/>
          <a:p>
            <a:r>
              <a:rPr lang="en-US"/>
              <a:t>Snowmass CSS, Seattle</a:t>
            </a:r>
            <a:endParaRPr lang="en-US" dirty="0"/>
          </a:p>
        </p:txBody>
      </p:sp>
      <p:sp>
        <p:nvSpPr>
          <p:cNvPr id="6" name="Slide Number Placeholder 5">
            <a:extLst>
              <a:ext uri="{FF2B5EF4-FFF2-40B4-BE49-F238E27FC236}">
                <a16:creationId xmlns:a16="http://schemas.microsoft.com/office/drawing/2014/main" id="{301C6259-D42E-5E3F-1249-1097F0F12FE6}"/>
              </a:ext>
            </a:extLst>
          </p:cNvPr>
          <p:cNvSpPr>
            <a:spLocks noGrp="1"/>
          </p:cNvSpPr>
          <p:nvPr>
            <p:ph type="sldNum" sz="quarter" idx="4"/>
          </p:nvPr>
        </p:nvSpPr>
        <p:spPr/>
        <p:txBody>
          <a:bodyPr/>
          <a:lstStyle/>
          <a:p>
            <a:fld id="{8F4BEAD3-91E3-4FFC-B7DC-935959D17485}" type="slidenum">
              <a:rPr lang="en-US" smtClean="0"/>
              <a:pPr/>
              <a:t>17</a:t>
            </a:fld>
            <a:endParaRPr lang="en-US" dirty="0"/>
          </a:p>
        </p:txBody>
      </p:sp>
    </p:spTree>
    <p:extLst>
      <p:ext uri="{BB962C8B-B14F-4D97-AF65-F5344CB8AC3E}">
        <p14:creationId xmlns:p14="http://schemas.microsoft.com/office/powerpoint/2010/main" val="952985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B579A-64A7-D882-61D3-B9AD3452C7CC}"/>
              </a:ext>
            </a:extLst>
          </p:cNvPr>
          <p:cNvSpPr>
            <a:spLocks noGrp="1"/>
          </p:cNvSpPr>
          <p:nvPr>
            <p:ph type="title"/>
          </p:nvPr>
        </p:nvSpPr>
        <p:spPr/>
        <p:txBody>
          <a:bodyPr/>
          <a:lstStyle/>
          <a:p>
            <a:r>
              <a:rPr lang="en-US" dirty="0"/>
              <a:t>New Limited Opportunity in EPP-exp Program</a:t>
            </a:r>
          </a:p>
        </p:txBody>
      </p:sp>
      <p:sp>
        <p:nvSpPr>
          <p:cNvPr id="3" name="Content Placeholder 2">
            <a:extLst>
              <a:ext uri="{FF2B5EF4-FFF2-40B4-BE49-F238E27FC236}">
                <a16:creationId xmlns:a16="http://schemas.microsoft.com/office/drawing/2014/main" id="{3D96B553-32D2-179E-5FBB-93A8680CEEF4}"/>
              </a:ext>
            </a:extLst>
          </p:cNvPr>
          <p:cNvSpPr>
            <a:spLocks noGrp="1"/>
          </p:cNvSpPr>
          <p:nvPr>
            <p:ph idx="1"/>
          </p:nvPr>
        </p:nvSpPr>
        <p:spPr>
          <a:xfrm>
            <a:off x="838200" y="1450547"/>
            <a:ext cx="10515600" cy="4726416"/>
          </a:xfrm>
        </p:spPr>
        <p:txBody>
          <a:bodyPr>
            <a:normAutofit lnSpcReduction="10000"/>
          </a:bodyPr>
          <a:lstStyle/>
          <a:p>
            <a:r>
              <a:rPr lang="en-US" b="1" dirty="0">
                <a:hlinkClick r:id="rId2"/>
              </a:rPr>
              <a:t>NSF 22-097</a:t>
            </a:r>
            <a:r>
              <a:rPr lang="en-US" b="1" dirty="0"/>
              <a:t>  </a:t>
            </a:r>
            <a:r>
              <a:rPr lang="en-US" sz="2400" dirty="0"/>
              <a:t>Dear Colleague Letter: Partnership in Experimental Elementary Particle Physics and STEM Education Research to Promote Broadening Research Participation</a:t>
            </a:r>
            <a:endParaRPr lang="en-US" dirty="0"/>
          </a:p>
          <a:p>
            <a:pPr lvl="1"/>
            <a:r>
              <a:rPr lang="en-US" sz="1900" dirty="0"/>
              <a:t>Partnership between PHY and Division of Undergraduate Education (DUE)</a:t>
            </a:r>
          </a:p>
          <a:p>
            <a:pPr lvl="1"/>
            <a:r>
              <a:rPr lang="en-US" sz="1900" dirty="0"/>
              <a:t>With this Dear Colleague Letter (DCL), PHY and DUE encourage proposals that involve collaboration between an experimental physicist(s) involved in research with the ATLAS or CMS detector and an educator(s) conducting research in STEM education. This partnership between the investigators should enable them to concurrently carry out research in experimental elementary particle physics (EPP) and advance educational practice and education research at the undergraduate (college/university) level within state-of-the-art research environments in physics. NSF is especially interested in receiving proposals from collaborations that have these goals and expected outcomes:</a:t>
            </a:r>
          </a:p>
          <a:p>
            <a:pPr lvl="2"/>
            <a:r>
              <a:rPr lang="en-US" sz="1900" dirty="0"/>
              <a:t>Exhibit strong intellectual merit for both the experimental particle physics research and the STEM education research at the undergraduate (college/university) level,</a:t>
            </a:r>
          </a:p>
          <a:p>
            <a:pPr lvl="2"/>
            <a:r>
              <a:rPr lang="en-US" sz="1900" dirty="0"/>
              <a:t>Strengthen diverse participation in physics research, and</a:t>
            </a:r>
          </a:p>
          <a:p>
            <a:pPr lvl="2"/>
            <a:r>
              <a:rPr lang="en-US" sz="1900" dirty="0"/>
              <a:t>Increase the diversity, quantity, and quality of the next generation of STEM professionals</a:t>
            </a:r>
            <a:r>
              <a:rPr lang="en-US" dirty="0"/>
              <a:t>.</a:t>
            </a:r>
          </a:p>
          <a:p>
            <a:pPr lvl="2"/>
            <a:r>
              <a:rPr lang="en-US" sz="1400" dirty="0"/>
              <a:t>This is a pilot initiative. It is anticipated that no more than two projects will be funded in FY 2023.</a:t>
            </a:r>
          </a:p>
        </p:txBody>
      </p:sp>
      <p:sp>
        <p:nvSpPr>
          <p:cNvPr id="6" name="Date Placeholder 5">
            <a:extLst>
              <a:ext uri="{FF2B5EF4-FFF2-40B4-BE49-F238E27FC236}">
                <a16:creationId xmlns:a16="http://schemas.microsoft.com/office/drawing/2014/main" id="{502124B0-C0DD-F1C4-2A8E-EEE2FFD1DF30}"/>
              </a:ext>
            </a:extLst>
          </p:cNvPr>
          <p:cNvSpPr>
            <a:spLocks noGrp="1"/>
          </p:cNvSpPr>
          <p:nvPr>
            <p:ph type="dt" sz="half" idx="10"/>
          </p:nvPr>
        </p:nvSpPr>
        <p:spPr/>
        <p:txBody>
          <a:bodyPr/>
          <a:lstStyle/>
          <a:p>
            <a:r>
              <a:rPr lang="en-US"/>
              <a:t>7/20/2022</a:t>
            </a:r>
            <a:endParaRPr lang="en-US" dirty="0"/>
          </a:p>
        </p:txBody>
      </p:sp>
      <p:sp>
        <p:nvSpPr>
          <p:cNvPr id="7" name="Footer Placeholder 6">
            <a:extLst>
              <a:ext uri="{FF2B5EF4-FFF2-40B4-BE49-F238E27FC236}">
                <a16:creationId xmlns:a16="http://schemas.microsoft.com/office/drawing/2014/main" id="{03AFA9C1-8079-ED8D-5DF6-232E7889E34C}"/>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F98D7040-2E65-2826-234A-CF123B3C3F41}"/>
              </a:ext>
            </a:extLst>
          </p:cNvPr>
          <p:cNvSpPr>
            <a:spLocks noGrp="1"/>
          </p:cNvSpPr>
          <p:nvPr>
            <p:ph type="sldNum" sz="quarter" idx="4"/>
          </p:nvPr>
        </p:nvSpPr>
        <p:spPr/>
        <p:txBody>
          <a:bodyPr/>
          <a:lstStyle/>
          <a:p>
            <a:fld id="{8F4BEAD3-91E3-4FFC-B7DC-935959D17485}" type="slidenum">
              <a:rPr lang="en-US" smtClean="0"/>
              <a:pPr/>
              <a:t>18</a:t>
            </a:fld>
            <a:endParaRPr lang="en-US" dirty="0"/>
          </a:p>
        </p:txBody>
      </p:sp>
    </p:spTree>
    <p:extLst>
      <p:ext uri="{BB962C8B-B14F-4D97-AF65-F5344CB8AC3E}">
        <p14:creationId xmlns:p14="http://schemas.microsoft.com/office/powerpoint/2010/main" val="275828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BB29-DEEC-D847-A57A-435BA917FF8C}"/>
              </a:ext>
            </a:extLst>
          </p:cNvPr>
          <p:cNvSpPr>
            <a:spLocks noGrp="1"/>
          </p:cNvSpPr>
          <p:nvPr>
            <p:ph type="title"/>
          </p:nvPr>
        </p:nvSpPr>
        <p:spPr/>
        <p:txBody>
          <a:bodyPr/>
          <a:lstStyle/>
          <a:p>
            <a:r>
              <a:rPr lang="en-US" dirty="0"/>
              <a:t>Artificial Intelligence at NSF</a:t>
            </a:r>
          </a:p>
        </p:txBody>
      </p:sp>
      <p:sp>
        <p:nvSpPr>
          <p:cNvPr id="3" name="Text Placeholder 2">
            <a:extLst>
              <a:ext uri="{FF2B5EF4-FFF2-40B4-BE49-F238E27FC236}">
                <a16:creationId xmlns:a16="http://schemas.microsoft.com/office/drawing/2014/main" id="{9E93AD12-8BDB-7D43-BB3A-57E8F8DAADA7}"/>
              </a:ext>
            </a:extLst>
          </p:cNvPr>
          <p:cNvSpPr>
            <a:spLocks noGrp="1"/>
          </p:cNvSpPr>
          <p:nvPr>
            <p:ph type="body" idx="1"/>
          </p:nvPr>
        </p:nvSpPr>
        <p:spPr/>
        <p:txBody>
          <a:bodyPr/>
          <a:lstStyle/>
          <a:p>
            <a:r>
              <a:rPr lang="en-US" dirty="0"/>
              <a:t> </a:t>
            </a:r>
          </a:p>
        </p:txBody>
      </p:sp>
      <p:sp>
        <p:nvSpPr>
          <p:cNvPr id="6" name="Date Placeholder 5">
            <a:extLst>
              <a:ext uri="{FF2B5EF4-FFF2-40B4-BE49-F238E27FC236}">
                <a16:creationId xmlns:a16="http://schemas.microsoft.com/office/drawing/2014/main" id="{8A1BAED9-7F05-E184-07BC-5F73624D0640}"/>
              </a:ext>
            </a:extLst>
          </p:cNvPr>
          <p:cNvSpPr>
            <a:spLocks noGrp="1"/>
          </p:cNvSpPr>
          <p:nvPr>
            <p:ph type="dt" sz="half" idx="10"/>
          </p:nvPr>
        </p:nvSpPr>
        <p:spPr/>
        <p:txBody>
          <a:bodyPr/>
          <a:lstStyle/>
          <a:p>
            <a:r>
              <a:rPr lang="en-US"/>
              <a:t>7/20/2022</a:t>
            </a:r>
          </a:p>
        </p:txBody>
      </p:sp>
      <p:sp>
        <p:nvSpPr>
          <p:cNvPr id="7" name="Footer Placeholder 6">
            <a:extLst>
              <a:ext uri="{FF2B5EF4-FFF2-40B4-BE49-F238E27FC236}">
                <a16:creationId xmlns:a16="http://schemas.microsoft.com/office/drawing/2014/main" id="{A00292DE-1CD6-38DB-0BE3-E57BA2656820}"/>
              </a:ext>
            </a:extLst>
          </p:cNvPr>
          <p:cNvSpPr>
            <a:spLocks noGrp="1"/>
          </p:cNvSpPr>
          <p:nvPr>
            <p:ph type="ftr" sz="quarter" idx="11"/>
          </p:nvPr>
        </p:nvSpPr>
        <p:spPr/>
        <p:txBody>
          <a:bodyPr/>
          <a:lstStyle/>
          <a:p>
            <a:r>
              <a:rPr lang="en-US"/>
              <a:t>Snowmass CSS, Seattle</a:t>
            </a:r>
          </a:p>
        </p:txBody>
      </p:sp>
      <p:sp>
        <p:nvSpPr>
          <p:cNvPr id="8" name="Slide Number Placeholder 7">
            <a:extLst>
              <a:ext uri="{FF2B5EF4-FFF2-40B4-BE49-F238E27FC236}">
                <a16:creationId xmlns:a16="http://schemas.microsoft.com/office/drawing/2014/main" id="{B419D228-50FE-3AE3-7D46-0598DC21F0AC}"/>
              </a:ext>
            </a:extLst>
          </p:cNvPr>
          <p:cNvSpPr>
            <a:spLocks noGrp="1"/>
          </p:cNvSpPr>
          <p:nvPr>
            <p:ph type="sldNum" sz="quarter" idx="12"/>
          </p:nvPr>
        </p:nvSpPr>
        <p:spPr/>
        <p:txBody>
          <a:bodyPr/>
          <a:lstStyle/>
          <a:p>
            <a:fld id="{57F92C72-F41F-BE44-BF68-9578AC4B5107}" type="slidenum">
              <a:rPr lang="en-US" smtClean="0"/>
              <a:t>19</a:t>
            </a:fld>
            <a:endParaRPr lang="en-US"/>
          </a:p>
        </p:txBody>
      </p:sp>
    </p:spTree>
    <p:extLst>
      <p:ext uri="{BB962C8B-B14F-4D97-AF65-F5344CB8AC3E}">
        <p14:creationId xmlns:p14="http://schemas.microsoft.com/office/powerpoint/2010/main" val="93256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1F8E-397B-5E40-A3F2-E332B063E1C9}"/>
              </a:ext>
            </a:extLst>
          </p:cNvPr>
          <p:cNvSpPr>
            <a:spLocks noGrp="1"/>
          </p:cNvSpPr>
          <p:nvPr>
            <p:ph type="title"/>
          </p:nvPr>
        </p:nvSpPr>
        <p:spPr/>
        <p:txBody>
          <a:bodyPr>
            <a:normAutofit/>
          </a:bodyPr>
          <a:lstStyle/>
          <a:p>
            <a:r>
              <a:rPr lang="en-US" dirty="0"/>
              <a:t>Overview</a:t>
            </a:r>
            <a:endParaRPr lang="en-US" dirty="0">
              <a:solidFill>
                <a:schemeClr val="accent5">
                  <a:lumMod val="40000"/>
                  <a:lumOff val="60000"/>
                </a:schemeClr>
              </a:solidFill>
            </a:endParaRPr>
          </a:p>
        </p:txBody>
      </p:sp>
      <p:sp>
        <p:nvSpPr>
          <p:cNvPr id="3" name="Content Placeholder 2">
            <a:extLst>
              <a:ext uri="{FF2B5EF4-FFF2-40B4-BE49-F238E27FC236}">
                <a16:creationId xmlns:a16="http://schemas.microsoft.com/office/drawing/2014/main" id="{F79C5151-E3CD-794C-A27B-65E2AAA78466}"/>
              </a:ext>
            </a:extLst>
          </p:cNvPr>
          <p:cNvSpPr>
            <a:spLocks noGrp="1"/>
          </p:cNvSpPr>
          <p:nvPr>
            <p:ph idx="1"/>
          </p:nvPr>
        </p:nvSpPr>
        <p:spPr>
          <a:xfrm>
            <a:off x="838200" y="1825625"/>
            <a:ext cx="6149014" cy="4351338"/>
          </a:xfrm>
        </p:spPr>
        <p:txBody>
          <a:bodyPr>
            <a:normAutofit/>
          </a:bodyPr>
          <a:lstStyle/>
          <a:p>
            <a:pPr lvl="1"/>
            <a:r>
              <a:rPr lang="en-US" dirty="0">
                <a:solidFill>
                  <a:srgbClr val="FFC000"/>
                </a:solidFill>
              </a:rPr>
              <a:t>NSF Organization</a:t>
            </a:r>
          </a:p>
          <a:p>
            <a:pPr lvl="1"/>
            <a:r>
              <a:rPr lang="en-US" dirty="0">
                <a:solidFill>
                  <a:srgbClr val="FFC000"/>
                </a:solidFill>
              </a:rPr>
              <a:t>Presidents Budget Requests 2023</a:t>
            </a:r>
          </a:p>
          <a:p>
            <a:pPr lvl="1"/>
            <a:r>
              <a:rPr lang="en-US" dirty="0">
                <a:solidFill>
                  <a:srgbClr val="FFC000"/>
                </a:solidFill>
              </a:rPr>
              <a:t>Historical perspective of MPS funding</a:t>
            </a:r>
          </a:p>
          <a:p>
            <a:pPr lvl="1"/>
            <a:r>
              <a:rPr lang="en-US" dirty="0">
                <a:solidFill>
                  <a:srgbClr val="FFC000"/>
                </a:solidFill>
              </a:rPr>
              <a:t>Updates on:</a:t>
            </a:r>
          </a:p>
          <a:p>
            <a:pPr lvl="2"/>
            <a:r>
              <a:rPr lang="en-US" dirty="0">
                <a:solidFill>
                  <a:srgbClr val="FFC000"/>
                </a:solidFill>
              </a:rPr>
              <a:t> EPP Theory(w PA/Cosmology) and Exp.</a:t>
            </a:r>
          </a:p>
          <a:p>
            <a:pPr lvl="2"/>
            <a:r>
              <a:rPr lang="en-US" dirty="0">
                <a:solidFill>
                  <a:srgbClr val="FFC000"/>
                </a:solidFill>
              </a:rPr>
              <a:t>PA  Underground and Cosmic </a:t>
            </a:r>
          </a:p>
          <a:p>
            <a:pPr lvl="1"/>
            <a:r>
              <a:rPr lang="en-US" dirty="0">
                <a:solidFill>
                  <a:srgbClr val="FFC000"/>
                </a:solidFill>
              </a:rPr>
              <a:t>Funding Opportunities</a:t>
            </a:r>
          </a:p>
          <a:p>
            <a:pPr lvl="1"/>
            <a:endParaRPr lang="en-US" dirty="0">
              <a:solidFill>
                <a:srgbClr val="FFC000"/>
              </a:solidFill>
            </a:endParaRPr>
          </a:p>
          <a:p>
            <a:pPr lvl="2"/>
            <a:endParaRPr lang="en-US" dirty="0">
              <a:solidFill>
                <a:srgbClr val="FFC000"/>
              </a:solidFill>
            </a:endParaRPr>
          </a:p>
          <a:p>
            <a:pPr marL="457200" lvl="1" indent="0">
              <a:buNone/>
            </a:pPr>
            <a:endParaRPr lang="en-US" dirty="0">
              <a:solidFill>
                <a:srgbClr val="FFC000"/>
              </a:solidFill>
            </a:endParaRPr>
          </a:p>
          <a:p>
            <a:pPr lvl="1"/>
            <a:endParaRPr lang="en-US" dirty="0">
              <a:solidFill>
                <a:srgbClr val="FFC000"/>
              </a:solidFill>
            </a:endParaRPr>
          </a:p>
        </p:txBody>
      </p:sp>
      <p:pic>
        <p:nvPicPr>
          <p:cNvPr id="2049" name="Picture 1" descr="page10image2353719328">
            <a:extLst>
              <a:ext uri="{FF2B5EF4-FFF2-40B4-BE49-F238E27FC236}">
                <a16:creationId xmlns:a16="http://schemas.microsoft.com/office/drawing/2014/main" id="{7F59E858-BF6B-9548-BF8C-810CCBA066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7214" y="1234412"/>
            <a:ext cx="4465983" cy="335444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6C0E1AF5-9BF4-B5E3-E6E5-A585B6BAFB35}"/>
              </a:ext>
            </a:extLst>
          </p:cNvPr>
          <p:cNvSpPr>
            <a:spLocks noGrp="1"/>
          </p:cNvSpPr>
          <p:nvPr>
            <p:ph type="dt" sz="half" idx="10"/>
          </p:nvPr>
        </p:nvSpPr>
        <p:spPr/>
        <p:txBody>
          <a:bodyPr/>
          <a:lstStyle/>
          <a:p>
            <a:r>
              <a:rPr lang="en-US"/>
              <a:t>7/20/2022</a:t>
            </a:r>
            <a:endParaRPr lang="en-US" dirty="0"/>
          </a:p>
        </p:txBody>
      </p:sp>
      <p:sp>
        <p:nvSpPr>
          <p:cNvPr id="7" name="Footer Placeholder 6">
            <a:extLst>
              <a:ext uri="{FF2B5EF4-FFF2-40B4-BE49-F238E27FC236}">
                <a16:creationId xmlns:a16="http://schemas.microsoft.com/office/drawing/2014/main" id="{F2CDDB87-C2A0-5755-BCAD-ED78CEE4823E}"/>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A64D6E36-665C-196F-5A32-C8675B8B1786}"/>
              </a:ext>
            </a:extLst>
          </p:cNvPr>
          <p:cNvSpPr>
            <a:spLocks noGrp="1"/>
          </p:cNvSpPr>
          <p:nvPr>
            <p:ph type="sldNum" sz="quarter" idx="4"/>
          </p:nvPr>
        </p:nvSpPr>
        <p:spPr/>
        <p:txBody>
          <a:bodyPr/>
          <a:lstStyle/>
          <a:p>
            <a:fld id="{8F4BEAD3-91E3-4FFC-B7DC-935959D17485}" type="slidenum">
              <a:rPr lang="en-US" smtClean="0"/>
              <a:pPr/>
              <a:t>2</a:t>
            </a:fld>
            <a:endParaRPr lang="en-US" dirty="0"/>
          </a:p>
        </p:txBody>
      </p:sp>
    </p:spTree>
    <p:extLst>
      <p:ext uri="{BB962C8B-B14F-4D97-AF65-F5344CB8AC3E}">
        <p14:creationId xmlns:p14="http://schemas.microsoft.com/office/powerpoint/2010/main" val="281511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EE79-F3EC-DC49-8800-EA263DDAEC85}"/>
              </a:ext>
            </a:extLst>
          </p:cNvPr>
          <p:cNvSpPr>
            <a:spLocks noGrp="1"/>
          </p:cNvSpPr>
          <p:nvPr>
            <p:ph type="title"/>
          </p:nvPr>
        </p:nvSpPr>
        <p:spPr>
          <a:xfrm>
            <a:off x="828294" y="124984"/>
            <a:ext cx="10515600" cy="1325563"/>
          </a:xfrm>
        </p:spPr>
        <p:txBody>
          <a:bodyPr>
            <a:normAutofit/>
          </a:bodyPr>
          <a:lstStyle/>
          <a:p>
            <a:pPr algn="ctr"/>
            <a:r>
              <a:rPr lang="en-US" sz="3600" dirty="0"/>
              <a:t>Artificial Intelligence at NSF</a:t>
            </a:r>
          </a:p>
        </p:txBody>
      </p:sp>
      <p:sp>
        <p:nvSpPr>
          <p:cNvPr id="3" name="Content Placeholder 2">
            <a:extLst>
              <a:ext uri="{FF2B5EF4-FFF2-40B4-BE49-F238E27FC236}">
                <a16:creationId xmlns:a16="http://schemas.microsoft.com/office/drawing/2014/main" id="{372A8D00-0CB6-5347-8147-A8DC425BFB59}"/>
              </a:ext>
            </a:extLst>
          </p:cNvPr>
          <p:cNvSpPr>
            <a:spLocks noGrp="1"/>
          </p:cNvSpPr>
          <p:nvPr>
            <p:ph idx="1"/>
          </p:nvPr>
        </p:nvSpPr>
        <p:spPr>
          <a:xfrm>
            <a:off x="838200" y="1450547"/>
            <a:ext cx="10515600" cy="4905803"/>
          </a:xfrm>
        </p:spPr>
        <p:txBody>
          <a:bodyPr>
            <a:normAutofit/>
          </a:bodyPr>
          <a:lstStyle/>
          <a:p>
            <a:endParaRPr lang="en-US" dirty="0"/>
          </a:p>
          <a:p>
            <a:endParaRPr lang="en-US" dirty="0">
              <a:solidFill>
                <a:srgbClr val="FFC000"/>
              </a:solidFill>
            </a:endParaRPr>
          </a:p>
          <a:p>
            <a:pPr lvl="1"/>
            <a:endParaRPr lang="en-US" dirty="0">
              <a:solidFill>
                <a:srgbClr val="FFC000"/>
              </a:solidFill>
            </a:endParaRPr>
          </a:p>
        </p:txBody>
      </p:sp>
      <p:sp>
        <p:nvSpPr>
          <p:cNvPr id="6" name="TextBox 5">
            <a:extLst>
              <a:ext uri="{FF2B5EF4-FFF2-40B4-BE49-F238E27FC236}">
                <a16:creationId xmlns:a16="http://schemas.microsoft.com/office/drawing/2014/main" id="{FFBAB213-A149-C449-B47F-5581573297CE}"/>
              </a:ext>
            </a:extLst>
          </p:cNvPr>
          <p:cNvSpPr txBox="1"/>
          <p:nvPr/>
        </p:nvSpPr>
        <p:spPr>
          <a:xfrm>
            <a:off x="6243654" y="6017796"/>
            <a:ext cx="5110146" cy="338554"/>
          </a:xfrm>
          <a:prstGeom prst="rect">
            <a:avLst/>
          </a:prstGeom>
          <a:noFill/>
          <a:ln>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rPr>
              <a:t>Program Directors: S. Gonzalez, J. Shank, N. Sharp</a:t>
            </a:r>
          </a:p>
        </p:txBody>
      </p:sp>
      <p:pic>
        <p:nvPicPr>
          <p:cNvPr id="3074" name="Picture 2" descr="The U.S. National Science Foundation announced a $220 million investment in eleven new Artificial Intelligence (AI) Research Institutes, building on the first round of seven AI Institutes totaling $140 million funded last year.  (This map shows all awards combined)">
            <a:extLst>
              <a:ext uri="{FF2B5EF4-FFF2-40B4-BE49-F238E27FC236}">
                <a16:creationId xmlns:a16="http://schemas.microsoft.com/office/drawing/2014/main" id="{30652E92-A899-B74A-A1E6-D7417258D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95E9AA-EE89-914E-A8DE-6B2A9EB54A5B}"/>
              </a:ext>
            </a:extLst>
          </p:cNvPr>
          <p:cNvSpPr txBox="1"/>
          <p:nvPr/>
        </p:nvSpPr>
        <p:spPr>
          <a:xfrm rot="20402999" flipH="1">
            <a:off x="427175" y="5328818"/>
            <a:ext cx="3658180" cy="369332"/>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Download the interactive pdf version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CF75A7ED-9CBE-4540-B5C3-30076E01DDED}"/>
              </a:ext>
            </a:extLst>
          </p:cNvPr>
          <p:cNvSpPr/>
          <p:nvPr/>
        </p:nvSpPr>
        <p:spPr>
          <a:xfrm>
            <a:off x="9228667" y="2413000"/>
            <a:ext cx="2159000" cy="381000"/>
          </a:xfrm>
          <a:custGeom>
            <a:avLst/>
            <a:gdLst>
              <a:gd name="connsiteX0" fmla="*/ 321733 w 2159000"/>
              <a:gd name="connsiteY0" fmla="*/ 76200 h 381000"/>
              <a:gd name="connsiteX1" fmla="*/ 262466 w 2159000"/>
              <a:gd name="connsiteY1" fmla="*/ 84667 h 381000"/>
              <a:gd name="connsiteX2" fmla="*/ 211666 w 2159000"/>
              <a:gd name="connsiteY2" fmla="*/ 76200 h 381000"/>
              <a:gd name="connsiteX3" fmla="*/ 101600 w 2159000"/>
              <a:gd name="connsiteY3" fmla="*/ 67733 h 381000"/>
              <a:gd name="connsiteX4" fmla="*/ 59266 w 2159000"/>
              <a:gd name="connsiteY4" fmla="*/ 76200 h 381000"/>
              <a:gd name="connsiteX5" fmla="*/ 25400 w 2159000"/>
              <a:gd name="connsiteY5" fmla="*/ 127000 h 381000"/>
              <a:gd name="connsiteX6" fmla="*/ 0 w 2159000"/>
              <a:gd name="connsiteY6" fmla="*/ 211667 h 381000"/>
              <a:gd name="connsiteX7" fmla="*/ 8466 w 2159000"/>
              <a:gd name="connsiteY7" fmla="*/ 296333 h 381000"/>
              <a:gd name="connsiteX8" fmla="*/ 42333 w 2159000"/>
              <a:gd name="connsiteY8" fmla="*/ 338667 h 381000"/>
              <a:gd name="connsiteX9" fmla="*/ 93133 w 2159000"/>
              <a:gd name="connsiteY9" fmla="*/ 355600 h 381000"/>
              <a:gd name="connsiteX10" fmla="*/ 245533 w 2159000"/>
              <a:gd name="connsiteY10" fmla="*/ 372533 h 381000"/>
              <a:gd name="connsiteX11" fmla="*/ 347133 w 2159000"/>
              <a:gd name="connsiteY11" fmla="*/ 381000 h 381000"/>
              <a:gd name="connsiteX12" fmla="*/ 541866 w 2159000"/>
              <a:gd name="connsiteY12" fmla="*/ 372533 h 381000"/>
              <a:gd name="connsiteX13" fmla="*/ 643466 w 2159000"/>
              <a:gd name="connsiteY13" fmla="*/ 381000 h 381000"/>
              <a:gd name="connsiteX14" fmla="*/ 872066 w 2159000"/>
              <a:gd name="connsiteY14" fmla="*/ 372533 h 381000"/>
              <a:gd name="connsiteX15" fmla="*/ 1473200 w 2159000"/>
              <a:gd name="connsiteY15" fmla="*/ 364067 h 381000"/>
              <a:gd name="connsiteX16" fmla="*/ 1608666 w 2159000"/>
              <a:gd name="connsiteY16" fmla="*/ 355600 h 381000"/>
              <a:gd name="connsiteX17" fmla="*/ 1684866 w 2159000"/>
              <a:gd name="connsiteY17" fmla="*/ 347133 h 381000"/>
              <a:gd name="connsiteX18" fmla="*/ 1896533 w 2159000"/>
              <a:gd name="connsiteY18" fmla="*/ 338667 h 381000"/>
              <a:gd name="connsiteX19" fmla="*/ 2023533 w 2159000"/>
              <a:gd name="connsiteY19" fmla="*/ 321733 h 381000"/>
              <a:gd name="connsiteX20" fmla="*/ 2048933 w 2159000"/>
              <a:gd name="connsiteY20" fmla="*/ 304800 h 381000"/>
              <a:gd name="connsiteX21" fmla="*/ 2099733 w 2159000"/>
              <a:gd name="connsiteY21" fmla="*/ 287867 h 381000"/>
              <a:gd name="connsiteX22" fmla="*/ 2125133 w 2159000"/>
              <a:gd name="connsiteY22" fmla="*/ 279400 h 381000"/>
              <a:gd name="connsiteX23" fmla="*/ 2142066 w 2159000"/>
              <a:gd name="connsiteY23" fmla="*/ 254000 h 381000"/>
              <a:gd name="connsiteX24" fmla="*/ 2159000 w 2159000"/>
              <a:gd name="connsiteY24" fmla="*/ 194733 h 381000"/>
              <a:gd name="connsiteX25" fmla="*/ 2142066 w 2159000"/>
              <a:gd name="connsiteY25" fmla="*/ 93133 h 381000"/>
              <a:gd name="connsiteX26" fmla="*/ 2133600 w 2159000"/>
              <a:gd name="connsiteY26" fmla="*/ 67733 h 381000"/>
              <a:gd name="connsiteX27" fmla="*/ 2116666 w 2159000"/>
              <a:gd name="connsiteY27" fmla="*/ 50800 h 381000"/>
              <a:gd name="connsiteX28" fmla="*/ 2074333 w 2159000"/>
              <a:gd name="connsiteY28" fmla="*/ 8467 h 381000"/>
              <a:gd name="connsiteX29" fmla="*/ 2032000 w 2159000"/>
              <a:gd name="connsiteY29" fmla="*/ 0 h 381000"/>
              <a:gd name="connsiteX30" fmla="*/ 1659466 w 2159000"/>
              <a:gd name="connsiteY30" fmla="*/ 8467 h 381000"/>
              <a:gd name="connsiteX31" fmla="*/ 1151466 w 2159000"/>
              <a:gd name="connsiteY31" fmla="*/ 16933 h 381000"/>
              <a:gd name="connsiteX32" fmla="*/ 1058333 w 2159000"/>
              <a:gd name="connsiteY32" fmla="*/ 25400 h 381000"/>
              <a:gd name="connsiteX33" fmla="*/ 643466 w 2159000"/>
              <a:gd name="connsiteY33" fmla="*/ 33867 h 381000"/>
              <a:gd name="connsiteX34" fmla="*/ 228600 w 2159000"/>
              <a:gd name="connsiteY34" fmla="*/ 25400 h 381000"/>
              <a:gd name="connsiteX35" fmla="*/ 237066 w 2159000"/>
              <a:gd name="connsiteY35" fmla="*/ 50800 h 381000"/>
              <a:gd name="connsiteX36" fmla="*/ 228600 w 2159000"/>
              <a:gd name="connsiteY36" fmla="*/ 84667 h 381000"/>
              <a:gd name="connsiteX37" fmla="*/ 220133 w 2159000"/>
              <a:gd name="connsiteY37" fmla="*/ 93133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59000" h="381000">
                <a:moveTo>
                  <a:pt x="321733" y="76200"/>
                </a:moveTo>
                <a:cubicBezTo>
                  <a:pt x="301977" y="79022"/>
                  <a:pt x="282422" y="84667"/>
                  <a:pt x="262466" y="84667"/>
                </a:cubicBezTo>
                <a:cubicBezTo>
                  <a:pt x="245299" y="84667"/>
                  <a:pt x="228739" y="77997"/>
                  <a:pt x="211666" y="76200"/>
                </a:cubicBezTo>
                <a:cubicBezTo>
                  <a:pt x="175071" y="72348"/>
                  <a:pt x="138289" y="70555"/>
                  <a:pt x="101600" y="67733"/>
                </a:cubicBezTo>
                <a:cubicBezTo>
                  <a:pt x="87489" y="70555"/>
                  <a:pt x="70625" y="67365"/>
                  <a:pt x="59266" y="76200"/>
                </a:cubicBezTo>
                <a:cubicBezTo>
                  <a:pt x="43202" y="88694"/>
                  <a:pt x="31836" y="107693"/>
                  <a:pt x="25400" y="127000"/>
                </a:cubicBezTo>
                <a:cubicBezTo>
                  <a:pt x="4786" y="188839"/>
                  <a:pt x="12795" y="160483"/>
                  <a:pt x="0" y="211667"/>
                </a:cubicBezTo>
                <a:cubicBezTo>
                  <a:pt x="2822" y="239889"/>
                  <a:pt x="2088" y="268697"/>
                  <a:pt x="8466" y="296333"/>
                </a:cubicBezTo>
                <a:cubicBezTo>
                  <a:pt x="10026" y="303093"/>
                  <a:pt x="33739" y="334370"/>
                  <a:pt x="42333" y="338667"/>
                </a:cubicBezTo>
                <a:cubicBezTo>
                  <a:pt x="58298" y="346650"/>
                  <a:pt x="76200" y="349956"/>
                  <a:pt x="93133" y="355600"/>
                </a:cubicBezTo>
                <a:cubicBezTo>
                  <a:pt x="159603" y="377757"/>
                  <a:pt x="105727" y="362177"/>
                  <a:pt x="245533" y="372533"/>
                </a:cubicBezTo>
                <a:lnTo>
                  <a:pt x="347133" y="381000"/>
                </a:lnTo>
                <a:cubicBezTo>
                  <a:pt x="412044" y="378178"/>
                  <a:pt x="476894" y="372533"/>
                  <a:pt x="541866" y="372533"/>
                </a:cubicBezTo>
                <a:cubicBezTo>
                  <a:pt x="575850" y="372533"/>
                  <a:pt x="609482" y="381000"/>
                  <a:pt x="643466" y="381000"/>
                </a:cubicBezTo>
                <a:cubicBezTo>
                  <a:pt x="719718" y="381000"/>
                  <a:pt x="795830" y="374089"/>
                  <a:pt x="872066" y="372533"/>
                </a:cubicBezTo>
                <a:lnTo>
                  <a:pt x="1473200" y="364067"/>
                </a:lnTo>
                <a:lnTo>
                  <a:pt x="1608666" y="355600"/>
                </a:lnTo>
                <a:cubicBezTo>
                  <a:pt x="1634141" y="353562"/>
                  <a:pt x="1659354" y="348634"/>
                  <a:pt x="1684866" y="347133"/>
                </a:cubicBezTo>
                <a:cubicBezTo>
                  <a:pt x="1755356" y="342987"/>
                  <a:pt x="1825977" y="341489"/>
                  <a:pt x="1896533" y="338667"/>
                </a:cubicBezTo>
                <a:cubicBezTo>
                  <a:pt x="1900328" y="338193"/>
                  <a:pt x="2015187" y="324237"/>
                  <a:pt x="2023533" y="321733"/>
                </a:cubicBezTo>
                <a:cubicBezTo>
                  <a:pt x="2033279" y="318809"/>
                  <a:pt x="2039634" y="308933"/>
                  <a:pt x="2048933" y="304800"/>
                </a:cubicBezTo>
                <a:cubicBezTo>
                  <a:pt x="2065244" y="297551"/>
                  <a:pt x="2082800" y="293511"/>
                  <a:pt x="2099733" y="287867"/>
                </a:cubicBezTo>
                <a:lnTo>
                  <a:pt x="2125133" y="279400"/>
                </a:lnTo>
                <a:cubicBezTo>
                  <a:pt x="2130777" y="270933"/>
                  <a:pt x="2137515" y="263101"/>
                  <a:pt x="2142066" y="254000"/>
                </a:cubicBezTo>
                <a:cubicBezTo>
                  <a:pt x="2148140" y="241852"/>
                  <a:pt x="2156287" y="205586"/>
                  <a:pt x="2159000" y="194733"/>
                </a:cubicBezTo>
                <a:cubicBezTo>
                  <a:pt x="2152127" y="139753"/>
                  <a:pt x="2154498" y="136647"/>
                  <a:pt x="2142066" y="93133"/>
                </a:cubicBezTo>
                <a:cubicBezTo>
                  <a:pt x="2139614" y="84552"/>
                  <a:pt x="2138192" y="75386"/>
                  <a:pt x="2133600" y="67733"/>
                </a:cubicBezTo>
                <a:cubicBezTo>
                  <a:pt x="2129493" y="60888"/>
                  <a:pt x="2121653" y="57033"/>
                  <a:pt x="2116666" y="50800"/>
                </a:cubicBezTo>
                <a:cubicBezTo>
                  <a:pt x="2098925" y="28624"/>
                  <a:pt x="2103363" y="19353"/>
                  <a:pt x="2074333" y="8467"/>
                </a:cubicBezTo>
                <a:cubicBezTo>
                  <a:pt x="2060859" y="3414"/>
                  <a:pt x="2046111" y="2822"/>
                  <a:pt x="2032000" y="0"/>
                </a:cubicBezTo>
                <a:lnTo>
                  <a:pt x="1659466" y="8467"/>
                </a:lnTo>
                <a:lnTo>
                  <a:pt x="1151466" y="16933"/>
                </a:lnTo>
                <a:cubicBezTo>
                  <a:pt x="1120306" y="17811"/>
                  <a:pt x="1089488" y="24361"/>
                  <a:pt x="1058333" y="25400"/>
                </a:cubicBezTo>
                <a:cubicBezTo>
                  <a:pt x="920092" y="30008"/>
                  <a:pt x="781755" y="31045"/>
                  <a:pt x="643466" y="33867"/>
                </a:cubicBezTo>
                <a:cubicBezTo>
                  <a:pt x="505177" y="31045"/>
                  <a:pt x="366798" y="19642"/>
                  <a:pt x="228600" y="25400"/>
                </a:cubicBezTo>
                <a:cubicBezTo>
                  <a:pt x="219683" y="25772"/>
                  <a:pt x="237066" y="41875"/>
                  <a:pt x="237066" y="50800"/>
                </a:cubicBezTo>
                <a:cubicBezTo>
                  <a:pt x="237066" y="62436"/>
                  <a:pt x="232922" y="73863"/>
                  <a:pt x="228600" y="84667"/>
                </a:cubicBezTo>
                <a:cubicBezTo>
                  <a:pt x="227118" y="88373"/>
                  <a:pt x="222955" y="90311"/>
                  <a:pt x="220133" y="9313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31006AA-231B-3826-166A-443A8626D924}"/>
              </a:ext>
            </a:extLst>
          </p:cNvPr>
          <p:cNvSpPr>
            <a:spLocks noGrp="1"/>
          </p:cNvSpPr>
          <p:nvPr>
            <p:ph type="dt" sz="half" idx="10"/>
          </p:nvPr>
        </p:nvSpPr>
        <p:spPr/>
        <p:txBody>
          <a:bodyPr/>
          <a:lstStyle/>
          <a:p>
            <a:r>
              <a:rPr lang="en-US"/>
              <a:t>7/20/2022</a:t>
            </a:r>
            <a:endParaRPr lang="en-US" dirty="0"/>
          </a:p>
        </p:txBody>
      </p:sp>
      <p:sp>
        <p:nvSpPr>
          <p:cNvPr id="10" name="Footer Placeholder 9">
            <a:extLst>
              <a:ext uri="{FF2B5EF4-FFF2-40B4-BE49-F238E27FC236}">
                <a16:creationId xmlns:a16="http://schemas.microsoft.com/office/drawing/2014/main" id="{E67E49C5-76E2-A841-EFE6-0308D3090D41}"/>
              </a:ext>
            </a:extLst>
          </p:cNvPr>
          <p:cNvSpPr>
            <a:spLocks noGrp="1"/>
          </p:cNvSpPr>
          <p:nvPr>
            <p:ph type="ftr" sz="quarter" idx="11"/>
          </p:nvPr>
        </p:nvSpPr>
        <p:spPr/>
        <p:txBody>
          <a:bodyPr/>
          <a:lstStyle/>
          <a:p>
            <a:r>
              <a:rPr lang="en-US"/>
              <a:t>Snowmass CSS, Seattle</a:t>
            </a:r>
            <a:endParaRPr lang="en-US" dirty="0"/>
          </a:p>
        </p:txBody>
      </p:sp>
      <p:sp>
        <p:nvSpPr>
          <p:cNvPr id="11" name="Slide Number Placeholder 10">
            <a:extLst>
              <a:ext uri="{FF2B5EF4-FFF2-40B4-BE49-F238E27FC236}">
                <a16:creationId xmlns:a16="http://schemas.microsoft.com/office/drawing/2014/main" id="{6F9A965A-65E7-466F-ADF3-F6E4C48ECC70}"/>
              </a:ext>
            </a:extLst>
          </p:cNvPr>
          <p:cNvSpPr>
            <a:spLocks noGrp="1"/>
          </p:cNvSpPr>
          <p:nvPr>
            <p:ph type="sldNum" sz="quarter" idx="4"/>
          </p:nvPr>
        </p:nvSpPr>
        <p:spPr/>
        <p:txBody>
          <a:bodyPr/>
          <a:lstStyle/>
          <a:p>
            <a:fld id="{8F4BEAD3-91E3-4FFC-B7DC-935959D17485}" type="slidenum">
              <a:rPr lang="en-US" smtClean="0"/>
              <a:pPr/>
              <a:t>20</a:t>
            </a:fld>
            <a:endParaRPr lang="en-US" dirty="0"/>
          </a:p>
        </p:txBody>
      </p:sp>
    </p:spTree>
    <p:extLst>
      <p:ext uri="{BB962C8B-B14F-4D97-AF65-F5344CB8AC3E}">
        <p14:creationId xmlns:p14="http://schemas.microsoft.com/office/powerpoint/2010/main" val="422633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393B-D9EC-B34A-9129-962AA1D0C0D7}"/>
              </a:ext>
            </a:extLst>
          </p:cNvPr>
          <p:cNvSpPr>
            <a:spLocks noGrp="1"/>
          </p:cNvSpPr>
          <p:nvPr>
            <p:ph type="title"/>
          </p:nvPr>
        </p:nvSpPr>
        <p:spPr/>
        <p:txBody>
          <a:bodyPr/>
          <a:lstStyle/>
          <a:p>
            <a:r>
              <a:rPr lang="en-US" dirty="0"/>
              <a:t> </a:t>
            </a:r>
          </a:p>
        </p:txBody>
      </p:sp>
      <p:pic>
        <p:nvPicPr>
          <p:cNvPr id="12" name="Content Placeholder 11" descr="Map&#10;&#10;Description automatically generated">
            <a:extLst>
              <a:ext uri="{FF2B5EF4-FFF2-40B4-BE49-F238E27FC236}">
                <a16:creationId xmlns:a16="http://schemas.microsoft.com/office/drawing/2014/main" id="{E10068F2-9D23-C346-8877-A147E60FC3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779" y="20296"/>
            <a:ext cx="11370247" cy="6253182"/>
          </a:xfrm>
        </p:spPr>
      </p:pic>
      <p:sp>
        <p:nvSpPr>
          <p:cNvPr id="3" name="Date Placeholder 2">
            <a:extLst>
              <a:ext uri="{FF2B5EF4-FFF2-40B4-BE49-F238E27FC236}">
                <a16:creationId xmlns:a16="http://schemas.microsoft.com/office/drawing/2014/main" id="{661DCBC6-E77F-C6F1-71A8-A58CD0AE3559}"/>
              </a:ext>
            </a:extLst>
          </p:cNvPr>
          <p:cNvSpPr>
            <a:spLocks noGrp="1"/>
          </p:cNvSpPr>
          <p:nvPr>
            <p:ph type="dt" sz="half" idx="10"/>
          </p:nvPr>
        </p:nvSpPr>
        <p:spPr/>
        <p:txBody>
          <a:bodyPr/>
          <a:lstStyle/>
          <a:p>
            <a:r>
              <a:rPr lang="en-US"/>
              <a:t>7/20/2022</a:t>
            </a:r>
            <a:endParaRPr lang="en-US" dirty="0"/>
          </a:p>
        </p:txBody>
      </p:sp>
      <p:sp>
        <p:nvSpPr>
          <p:cNvPr id="6" name="Footer Placeholder 5">
            <a:extLst>
              <a:ext uri="{FF2B5EF4-FFF2-40B4-BE49-F238E27FC236}">
                <a16:creationId xmlns:a16="http://schemas.microsoft.com/office/drawing/2014/main" id="{1F398CFB-5468-0DF1-5121-FF629417CF6D}"/>
              </a:ext>
            </a:extLst>
          </p:cNvPr>
          <p:cNvSpPr>
            <a:spLocks noGrp="1"/>
          </p:cNvSpPr>
          <p:nvPr>
            <p:ph type="ftr" sz="quarter" idx="11"/>
          </p:nvPr>
        </p:nvSpPr>
        <p:spPr/>
        <p:txBody>
          <a:bodyPr/>
          <a:lstStyle/>
          <a:p>
            <a:r>
              <a:rPr lang="en-US"/>
              <a:t>Snowmass CSS, Seattle</a:t>
            </a:r>
            <a:endParaRPr lang="en-US" dirty="0"/>
          </a:p>
        </p:txBody>
      </p:sp>
      <p:sp>
        <p:nvSpPr>
          <p:cNvPr id="7" name="Slide Number Placeholder 6">
            <a:extLst>
              <a:ext uri="{FF2B5EF4-FFF2-40B4-BE49-F238E27FC236}">
                <a16:creationId xmlns:a16="http://schemas.microsoft.com/office/drawing/2014/main" id="{5655D99F-9D7E-41FC-6321-E06514F031CD}"/>
              </a:ext>
            </a:extLst>
          </p:cNvPr>
          <p:cNvSpPr>
            <a:spLocks noGrp="1"/>
          </p:cNvSpPr>
          <p:nvPr>
            <p:ph type="sldNum" sz="quarter" idx="4"/>
          </p:nvPr>
        </p:nvSpPr>
        <p:spPr/>
        <p:txBody>
          <a:bodyPr/>
          <a:lstStyle/>
          <a:p>
            <a:fld id="{8F4BEAD3-91E3-4FFC-B7DC-935959D17485}" type="slidenum">
              <a:rPr lang="en-US" smtClean="0"/>
              <a:pPr/>
              <a:t>21</a:t>
            </a:fld>
            <a:endParaRPr lang="en-US" dirty="0"/>
          </a:p>
        </p:txBody>
      </p:sp>
    </p:spTree>
    <p:extLst>
      <p:ext uri="{BB962C8B-B14F-4D97-AF65-F5344CB8AC3E}">
        <p14:creationId xmlns:p14="http://schemas.microsoft.com/office/powerpoint/2010/main" val="288992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F81D-7E5F-964F-A05A-60914B6CA608}"/>
              </a:ext>
            </a:extLst>
          </p:cNvPr>
          <p:cNvSpPr>
            <a:spLocks noGrp="1"/>
          </p:cNvSpPr>
          <p:nvPr>
            <p:ph type="title"/>
          </p:nvPr>
        </p:nvSpPr>
        <p:spPr>
          <a:xfrm>
            <a:off x="438150" y="124985"/>
            <a:ext cx="10515600" cy="590123"/>
          </a:xfrm>
        </p:spPr>
        <p:txBody>
          <a:bodyPr>
            <a:normAutofit fontScale="90000"/>
          </a:bodyPr>
          <a:lstStyle/>
          <a:p>
            <a:pPr algn="ctr"/>
            <a:r>
              <a:rPr lang="en-US" dirty="0"/>
              <a:t>AI Institutes </a:t>
            </a:r>
          </a:p>
        </p:txBody>
      </p:sp>
      <p:sp>
        <p:nvSpPr>
          <p:cNvPr id="3" name="Content Placeholder 2">
            <a:extLst>
              <a:ext uri="{FF2B5EF4-FFF2-40B4-BE49-F238E27FC236}">
                <a16:creationId xmlns:a16="http://schemas.microsoft.com/office/drawing/2014/main" id="{C90132DE-24BE-7047-ABB3-90164BEFD9B2}"/>
              </a:ext>
            </a:extLst>
          </p:cNvPr>
          <p:cNvSpPr>
            <a:spLocks noGrp="1"/>
          </p:cNvSpPr>
          <p:nvPr>
            <p:ph idx="1"/>
          </p:nvPr>
        </p:nvSpPr>
        <p:spPr>
          <a:xfrm>
            <a:off x="838200" y="715108"/>
            <a:ext cx="10515600" cy="5521569"/>
          </a:xfrm>
        </p:spPr>
        <p:txBody>
          <a:bodyPr>
            <a:normAutofit fontScale="92500" lnSpcReduction="10000"/>
          </a:bodyPr>
          <a:lstStyle/>
          <a:p>
            <a:r>
              <a:rPr lang="en-US" sz="2000" dirty="0"/>
              <a:t>Solicitation NSF 20-503 for 2020</a:t>
            </a:r>
          </a:p>
          <a:p>
            <a:r>
              <a:rPr lang="en-US" sz="2000" dirty="0"/>
              <a:t>Solicitation NSF 20-604 for 2021 -  less involvement with MPS</a:t>
            </a:r>
          </a:p>
          <a:p>
            <a:r>
              <a:rPr lang="en-US" sz="2000" dirty="0"/>
              <a:t>And now Solicitation  </a:t>
            </a:r>
            <a:r>
              <a:rPr lang="en-US" sz="2000" dirty="0">
                <a:hlinkClick r:id="rId3">
                  <a:extLst>
                    <a:ext uri="{A12FA001-AC4F-418D-AE19-62706E023703}">
                      <ahyp:hlinkClr xmlns:ahyp="http://schemas.microsoft.com/office/drawing/2018/hyperlinkcolor" val="tx"/>
                    </a:ext>
                  </a:extLst>
                </a:hlinkClick>
              </a:rPr>
              <a:t>NSF 22-502</a:t>
            </a:r>
            <a:r>
              <a:rPr lang="en-US" sz="2000" dirty="0"/>
              <a:t> for 2022. Again, less relevance to MPS</a:t>
            </a:r>
          </a:p>
          <a:p>
            <a:pPr lvl="1"/>
            <a:r>
              <a:rPr lang="en-US" sz="1600" dirty="0"/>
              <a:t>National Artificial Intelligence (AI) Research Institutes Accelerating: Research, Transforming Society, and Growing the American Workforce</a:t>
            </a:r>
          </a:p>
          <a:p>
            <a:pPr lvl="1"/>
            <a:r>
              <a:rPr lang="en-US" sz="1600" dirty="0"/>
              <a:t>Theme 1: Intelligent Agents for Next-Generation Cybersecurity</a:t>
            </a:r>
          </a:p>
          <a:p>
            <a:pPr lvl="1"/>
            <a:r>
              <a:rPr lang="en-US" sz="1600" dirty="0"/>
              <a:t>Theme 2: Neural and Cognitive Foundations of Artificial Intelligence</a:t>
            </a:r>
          </a:p>
          <a:p>
            <a:pPr lvl="1"/>
            <a:r>
              <a:rPr lang="en-US" sz="1600" dirty="0"/>
              <a:t>Theme 3: AI for Climate-Smart Agriculture and Forestry</a:t>
            </a:r>
          </a:p>
          <a:p>
            <a:pPr lvl="1"/>
            <a:r>
              <a:rPr lang="en-US" sz="1600" dirty="0"/>
              <a:t>Theme 4: AI for Decision making</a:t>
            </a:r>
          </a:p>
          <a:p>
            <a:pPr lvl="1"/>
            <a:r>
              <a:rPr lang="en-US" sz="1600" dirty="0"/>
              <a:t>Theme 5: Trustworthy AI</a:t>
            </a:r>
          </a:p>
          <a:p>
            <a:pPr lvl="1"/>
            <a:r>
              <a:rPr lang="en-US" sz="1600" dirty="0"/>
              <a:t>Theme 6: AI-Augmented Learning to Expand Education Opportunities and Improve Outcomes</a:t>
            </a:r>
          </a:p>
          <a:p>
            <a:r>
              <a:rPr lang="en-US" sz="2000" dirty="0"/>
              <a:t>MPS AI Dear Colleague Letter:</a:t>
            </a:r>
          </a:p>
          <a:p>
            <a:pPr lvl="1"/>
            <a:r>
              <a:rPr lang="en-US" sz="1600" dirty="0">
                <a:hlinkClick r:id="rId4">
                  <a:extLst>
                    <a:ext uri="{A12FA001-AC4F-418D-AE19-62706E023703}">
                      <ahyp:hlinkClr xmlns:ahyp="http://schemas.microsoft.com/office/drawing/2018/hyperlinkcolor" val="tx"/>
                    </a:ext>
                  </a:extLst>
                </a:hlinkClick>
              </a:rPr>
              <a:t>MPS ADAPT-DCL  </a:t>
            </a:r>
            <a:r>
              <a:rPr lang="en-US" sz="1600" dirty="0"/>
              <a:t>Started in 2021, resulting in 5 EAGER and 3 Supplement awards.</a:t>
            </a:r>
          </a:p>
          <a:p>
            <a:pPr lvl="1"/>
            <a:r>
              <a:rPr lang="en-US" sz="1600" dirty="0"/>
              <a:t>Continued in FY22 – funds just used up last week</a:t>
            </a:r>
          </a:p>
          <a:p>
            <a:r>
              <a:rPr lang="en-US" sz="2000" dirty="0"/>
              <a:t>CISE/OAC HDR Institutes:</a:t>
            </a:r>
          </a:p>
          <a:p>
            <a:pPr lvl="1"/>
            <a:r>
              <a:rPr lang="en-US" sz="1600" b="1" dirty="0"/>
              <a:t>Harnessing the Data Revolution : Institutes for Data-Intensive Research in Science and Engineering NSF </a:t>
            </a:r>
            <a:r>
              <a:rPr lang="en-US" sz="1600" b="1" dirty="0">
                <a:hlinkClick r:id="rId5">
                  <a:extLst>
                    <a:ext uri="{A12FA001-AC4F-418D-AE19-62706E023703}">
                      <ahyp:hlinkClr xmlns:ahyp="http://schemas.microsoft.com/office/drawing/2018/hyperlinkcolor" val="tx"/>
                    </a:ext>
                  </a:extLst>
                </a:hlinkClick>
              </a:rPr>
              <a:t>21-519</a:t>
            </a:r>
            <a:endParaRPr lang="en-US" sz="1600" b="1" dirty="0"/>
          </a:p>
          <a:p>
            <a:pPr lvl="1"/>
            <a:r>
              <a:rPr lang="en-US" sz="1600" dirty="0"/>
              <a:t>Award to U. Washington in Sept. 2021. </a:t>
            </a:r>
            <a:r>
              <a:rPr lang="en-US" sz="1600" dirty="0">
                <a:sym typeface="Wingdings" pitchFamily="2" charset="2"/>
              </a:rPr>
              <a:t>A3D3</a:t>
            </a:r>
            <a:endParaRPr lang="en-US" sz="1600" dirty="0"/>
          </a:p>
          <a:p>
            <a:pPr lvl="1"/>
            <a:r>
              <a:rPr lang="en-US" sz="1600" dirty="0"/>
              <a:t>No new HDR Institute, but TRIPODS solicitation is ongoing:</a:t>
            </a:r>
          </a:p>
          <a:p>
            <a:pPr lvl="2"/>
            <a:r>
              <a:rPr lang="en-US" sz="1400" b="1" dirty="0"/>
              <a:t>Harnessing the Data Revolution (HDR): Transdisciplinary Research in Principles of Data Science Phase II (TRIPODS)</a:t>
            </a:r>
          </a:p>
          <a:p>
            <a:pPr lvl="2"/>
            <a:r>
              <a:rPr lang="en-US" sz="1400" dirty="0">
                <a:hlinkClick r:id="rId6">
                  <a:extLst>
                    <a:ext uri="{A12FA001-AC4F-418D-AE19-62706E023703}">
                      <ahyp:hlinkClr xmlns:ahyp="http://schemas.microsoft.com/office/drawing/2018/hyperlinkcolor" val="tx"/>
                    </a:ext>
                  </a:extLst>
                </a:hlinkClick>
              </a:rPr>
              <a:t>NSF  21-604</a:t>
            </a:r>
            <a:r>
              <a:rPr lang="en-US" sz="1400" dirty="0"/>
              <a:t>.    Submission Window: January 04, 2022 - January 18, 2022</a:t>
            </a:r>
          </a:p>
        </p:txBody>
      </p:sp>
      <p:sp>
        <p:nvSpPr>
          <p:cNvPr id="6" name="Date Placeholder 5">
            <a:extLst>
              <a:ext uri="{FF2B5EF4-FFF2-40B4-BE49-F238E27FC236}">
                <a16:creationId xmlns:a16="http://schemas.microsoft.com/office/drawing/2014/main" id="{0FF000D1-1795-D14F-F74F-699BE51D569B}"/>
              </a:ext>
            </a:extLst>
          </p:cNvPr>
          <p:cNvSpPr>
            <a:spLocks noGrp="1"/>
          </p:cNvSpPr>
          <p:nvPr>
            <p:ph type="dt" sz="half" idx="10"/>
          </p:nvPr>
        </p:nvSpPr>
        <p:spPr/>
        <p:txBody>
          <a:bodyPr/>
          <a:lstStyle/>
          <a:p>
            <a:r>
              <a:rPr lang="en-US"/>
              <a:t>7/20/2022</a:t>
            </a:r>
            <a:endParaRPr lang="en-US" dirty="0"/>
          </a:p>
        </p:txBody>
      </p:sp>
      <p:sp>
        <p:nvSpPr>
          <p:cNvPr id="7" name="Footer Placeholder 6">
            <a:extLst>
              <a:ext uri="{FF2B5EF4-FFF2-40B4-BE49-F238E27FC236}">
                <a16:creationId xmlns:a16="http://schemas.microsoft.com/office/drawing/2014/main" id="{AC5988B4-9415-4AF1-7BBB-AF50F4406DA6}"/>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1C21DEA1-D454-EFD1-A60C-C88B2269E2DA}"/>
              </a:ext>
            </a:extLst>
          </p:cNvPr>
          <p:cNvSpPr>
            <a:spLocks noGrp="1"/>
          </p:cNvSpPr>
          <p:nvPr>
            <p:ph type="sldNum" sz="quarter" idx="4"/>
          </p:nvPr>
        </p:nvSpPr>
        <p:spPr/>
        <p:txBody>
          <a:bodyPr/>
          <a:lstStyle/>
          <a:p>
            <a:fld id="{8F4BEAD3-91E3-4FFC-B7DC-935959D17485}" type="slidenum">
              <a:rPr lang="en-US" smtClean="0"/>
              <a:pPr/>
              <a:t>22</a:t>
            </a:fld>
            <a:endParaRPr lang="en-US" dirty="0"/>
          </a:p>
        </p:txBody>
      </p:sp>
    </p:spTree>
    <p:extLst>
      <p:ext uri="{BB962C8B-B14F-4D97-AF65-F5344CB8AC3E}">
        <p14:creationId xmlns:p14="http://schemas.microsoft.com/office/powerpoint/2010/main" val="193405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3DC9-8FAD-45AD-970D-64C4775233C8}"/>
              </a:ext>
            </a:extLst>
          </p:cNvPr>
          <p:cNvSpPr>
            <a:spLocks noGrp="1"/>
          </p:cNvSpPr>
          <p:nvPr>
            <p:ph type="title"/>
          </p:nvPr>
        </p:nvSpPr>
        <p:spPr>
          <a:xfrm>
            <a:off x="555113" y="124985"/>
            <a:ext cx="10515600" cy="1062516"/>
          </a:xfrm>
        </p:spPr>
        <p:txBody>
          <a:bodyPr/>
          <a:lstStyle/>
          <a:p>
            <a:r>
              <a:rPr lang="en-US" dirty="0"/>
              <a:t>NSF Particle Physics Centers and Institutes</a:t>
            </a:r>
          </a:p>
        </p:txBody>
      </p:sp>
      <p:grpSp>
        <p:nvGrpSpPr>
          <p:cNvPr id="23" name="Group 22">
            <a:extLst>
              <a:ext uri="{FF2B5EF4-FFF2-40B4-BE49-F238E27FC236}">
                <a16:creationId xmlns:a16="http://schemas.microsoft.com/office/drawing/2014/main" id="{9C61B07F-EF33-F740-915C-1C7AE34BD9EC}"/>
              </a:ext>
            </a:extLst>
          </p:cNvPr>
          <p:cNvGrpSpPr/>
          <p:nvPr/>
        </p:nvGrpSpPr>
        <p:grpSpPr>
          <a:xfrm>
            <a:off x="380648" y="1116315"/>
            <a:ext cx="6030364" cy="941549"/>
            <a:chOff x="660048" y="1191409"/>
            <a:chExt cx="6030364" cy="941549"/>
          </a:xfrm>
        </p:grpSpPr>
        <p:pic>
          <p:nvPicPr>
            <p:cNvPr id="1026" name="Picture 2" descr="IRIS-HEP logo">
              <a:extLst>
                <a:ext uri="{FF2B5EF4-FFF2-40B4-BE49-F238E27FC236}">
                  <a16:creationId xmlns:a16="http://schemas.microsoft.com/office/drawing/2014/main" id="{79A757FC-709F-420E-8EED-B4E69817E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84" y="1191409"/>
              <a:ext cx="1754338" cy="9415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91364C5-7179-40FC-ADAE-A6F7218DAA9D}"/>
                </a:ext>
              </a:extLst>
            </p:cNvPr>
            <p:cNvSpPr txBox="1"/>
            <p:nvPr/>
          </p:nvSpPr>
          <p:spPr>
            <a:xfrm>
              <a:off x="2602284" y="1246594"/>
              <a:ext cx="40881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Institute for Research and Innovation in Software for High Energy Physics</a:t>
              </a:r>
            </a:p>
          </p:txBody>
        </p:sp>
        <p:sp>
          <p:nvSpPr>
            <p:cNvPr id="6" name="Rectangle: Rounded Corners 5">
              <a:extLst>
                <a:ext uri="{FF2B5EF4-FFF2-40B4-BE49-F238E27FC236}">
                  <a16:creationId xmlns:a16="http://schemas.microsoft.com/office/drawing/2014/main" id="{6842F580-EC2A-44C5-B3EC-84D0877101BF}"/>
                </a:ext>
              </a:extLst>
            </p:cNvPr>
            <p:cNvSpPr/>
            <p:nvPr/>
          </p:nvSpPr>
          <p:spPr>
            <a:xfrm>
              <a:off x="660048" y="1191410"/>
              <a:ext cx="5867752" cy="93913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88366D94-F9CD-924B-B95E-6B92161BD16C}"/>
              </a:ext>
            </a:extLst>
          </p:cNvPr>
          <p:cNvGrpSpPr/>
          <p:nvPr/>
        </p:nvGrpSpPr>
        <p:grpSpPr>
          <a:xfrm>
            <a:off x="5125436" y="1948397"/>
            <a:ext cx="6528154" cy="815701"/>
            <a:chOff x="5049236" y="2219905"/>
            <a:chExt cx="6528154" cy="815701"/>
          </a:xfrm>
        </p:grpSpPr>
        <p:pic>
          <p:nvPicPr>
            <p:cNvPr id="9" name="Picture 8" descr="A picture containing text&#10;&#10;Description automatically generated">
              <a:extLst>
                <a:ext uri="{FF2B5EF4-FFF2-40B4-BE49-F238E27FC236}">
                  <a16:creationId xmlns:a16="http://schemas.microsoft.com/office/drawing/2014/main" id="{466343ED-0B25-4DB5-9570-43CF21E4E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4702" y="2375451"/>
              <a:ext cx="2508718" cy="472421"/>
            </a:xfrm>
            <a:prstGeom prst="rect">
              <a:avLst/>
            </a:prstGeom>
          </p:spPr>
        </p:pic>
        <p:sp>
          <p:nvSpPr>
            <p:cNvPr id="17" name="TextBox 16">
              <a:extLst>
                <a:ext uri="{FF2B5EF4-FFF2-40B4-BE49-F238E27FC236}">
                  <a16:creationId xmlns:a16="http://schemas.microsoft.com/office/drawing/2014/main" id="{25F02117-CDE5-46D7-BA9F-57DE86EDE5BC}"/>
                </a:ext>
              </a:extLst>
            </p:cNvPr>
            <p:cNvSpPr txBox="1"/>
            <p:nvPr/>
          </p:nvSpPr>
          <p:spPr>
            <a:xfrm>
              <a:off x="5125436" y="2327720"/>
              <a:ext cx="3563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Center for Bright Beams Science and Technology Center</a:t>
              </a:r>
            </a:p>
          </p:txBody>
        </p:sp>
        <p:sp>
          <p:nvSpPr>
            <p:cNvPr id="7" name="Rectangle: Rounded Corners 6">
              <a:extLst>
                <a:ext uri="{FF2B5EF4-FFF2-40B4-BE49-F238E27FC236}">
                  <a16:creationId xmlns:a16="http://schemas.microsoft.com/office/drawing/2014/main" id="{9D9058EC-D32B-4E0B-9D43-1A2317288FD4}"/>
                </a:ext>
              </a:extLst>
            </p:cNvPr>
            <p:cNvSpPr/>
            <p:nvPr/>
          </p:nvSpPr>
          <p:spPr>
            <a:xfrm>
              <a:off x="5049236" y="2219905"/>
              <a:ext cx="6528154" cy="81570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ED7B71FA-88C2-1F4A-8082-C2A8915611FA}"/>
              </a:ext>
            </a:extLst>
          </p:cNvPr>
          <p:cNvGrpSpPr/>
          <p:nvPr/>
        </p:nvGrpSpPr>
        <p:grpSpPr>
          <a:xfrm>
            <a:off x="260668" y="2764097"/>
            <a:ext cx="7555863" cy="1169080"/>
            <a:chOff x="508637" y="3727906"/>
            <a:chExt cx="9233599" cy="1107032"/>
          </a:xfrm>
        </p:grpSpPr>
        <p:pic>
          <p:nvPicPr>
            <p:cNvPr id="15" name="Picture 14" descr="A picture containing application&#10;&#10;Description automatically generated">
              <a:extLst>
                <a:ext uri="{FF2B5EF4-FFF2-40B4-BE49-F238E27FC236}">
                  <a16:creationId xmlns:a16="http://schemas.microsoft.com/office/drawing/2014/main" id="{3114FB3D-015A-4DC1-A367-4BB1B82FC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28" y="3826693"/>
              <a:ext cx="3296110" cy="914528"/>
            </a:xfrm>
            <a:prstGeom prst="rect">
              <a:avLst/>
            </a:prstGeom>
          </p:spPr>
        </p:pic>
        <p:sp>
          <p:nvSpPr>
            <p:cNvPr id="19" name="TextBox 18">
              <a:extLst>
                <a:ext uri="{FF2B5EF4-FFF2-40B4-BE49-F238E27FC236}">
                  <a16:creationId xmlns:a16="http://schemas.microsoft.com/office/drawing/2014/main" id="{6A202BCD-CE32-4253-942B-4A04F7FC2BFB}"/>
                </a:ext>
              </a:extLst>
            </p:cNvPr>
            <p:cNvSpPr txBox="1"/>
            <p:nvPr/>
          </p:nvSpPr>
          <p:spPr>
            <a:xfrm>
              <a:off x="4141689" y="3802789"/>
              <a:ext cx="547044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Network for Neutrinos, Nuclear Astrophysics, and Symmetries (N3AS) (Physics Frontier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385103E-B856-4DFE-AD80-D852FBAB8416}"/>
                </a:ext>
              </a:extLst>
            </p:cNvPr>
            <p:cNvSpPr/>
            <p:nvPr/>
          </p:nvSpPr>
          <p:spPr>
            <a:xfrm>
              <a:off x="508637" y="3727906"/>
              <a:ext cx="9233599" cy="110703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A9085B89-7898-C244-8891-2920945DEC9E}"/>
              </a:ext>
            </a:extLst>
          </p:cNvPr>
          <p:cNvGrpSpPr/>
          <p:nvPr/>
        </p:nvGrpSpPr>
        <p:grpSpPr>
          <a:xfrm>
            <a:off x="3233598" y="3933177"/>
            <a:ext cx="8792249" cy="1232788"/>
            <a:chOff x="2637746" y="5002434"/>
            <a:chExt cx="8792249" cy="1232788"/>
          </a:xfrm>
        </p:grpSpPr>
        <p:pic>
          <p:nvPicPr>
            <p:cNvPr id="10" name="Picture 9">
              <a:extLst>
                <a:ext uri="{FF2B5EF4-FFF2-40B4-BE49-F238E27FC236}">
                  <a16:creationId xmlns:a16="http://schemas.microsoft.com/office/drawing/2014/main" id="{F3652D65-4791-45EB-8EF9-588B56C39D04}"/>
                </a:ext>
              </a:extLst>
            </p:cNvPr>
            <p:cNvPicPr>
              <a:picLocks noChangeAspect="1"/>
            </p:cNvPicPr>
            <p:nvPr/>
          </p:nvPicPr>
          <p:blipFill>
            <a:blip r:embed="rId6"/>
            <a:stretch>
              <a:fillRect/>
            </a:stretch>
          </p:blipFill>
          <p:spPr>
            <a:xfrm>
              <a:off x="7015812" y="5113130"/>
              <a:ext cx="4114800" cy="1028700"/>
            </a:xfrm>
            <a:prstGeom prst="rect">
              <a:avLst/>
            </a:prstGeom>
          </p:spPr>
        </p:pic>
        <p:sp>
          <p:nvSpPr>
            <p:cNvPr id="21" name="TextBox 20">
              <a:extLst>
                <a:ext uri="{FF2B5EF4-FFF2-40B4-BE49-F238E27FC236}">
                  <a16:creationId xmlns:a16="http://schemas.microsoft.com/office/drawing/2014/main" id="{3FC9CDC4-D412-4D70-B4C1-BA5042710410}"/>
                </a:ext>
              </a:extLst>
            </p:cNvPr>
            <p:cNvSpPr txBox="1"/>
            <p:nvPr/>
          </p:nvSpPr>
          <p:spPr>
            <a:xfrm>
              <a:off x="2913525" y="5250337"/>
              <a:ext cx="4170538"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Institute for Artificial Intelligence and Fundamental Interactions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3954386-AD74-4CAB-8757-3BEACE8410D0}"/>
                </a:ext>
              </a:extLst>
            </p:cNvPr>
            <p:cNvSpPr/>
            <p:nvPr/>
          </p:nvSpPr>
          <p:spPr>
            <a:xfrm>
              <a:off x="2637746" y="5002434"/>
              <a:ext cx="8792249" cy="11816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5DB2261D-5177-4A48-8986-4B6E00E0618B}"/>
              </a:ext>
            </a:extLst>
          </p:cNvPr>
          <p:cNvGrpSpPr/>
          <p:nvPr/>
        </p:nvGrpSpPr>
        <p:grpSpPr>
          <a:xfrm>
            <a:off x="876815" y="5094831"/>
            <a:ext cx="8792249" cy="1508105"/>
            <a:chOff x="2637746" y="4995009"/>
            <a:chExt cx="8792249" cy="1508105"/>
          </a:xfrm>
        </p:grpSpPr>
        <p:sp>
          <p:nvSpPr>
            <p:cNvPr id="29" name="TextBox 28">
              <a:extLst>
                <a:ext uri="{FF2B5EF4-FFF2-40B4-BE49-F238E27FC236}">
                  <a16:creationId xmlns:a16="http://schemas.microsoft.com/office/drawing/2014/main" id="{099DDBCE-232C-DE48-9CFF-190FAA0D84F4}"/>
                </a:ext>
              </a:extLst>
            </p:cNvPr>
            <p:cNvSpPr txBox="1"/>
            <p:nvPr/>
          </p:nvSpPr>
          <p:spPr>
            <a:xfrm>
              <a:off x="2913524" y="4995009"/>
              <a:ext cx="4501747"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Harnessing the Data Revolution Institute: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Accelerated AI Algorithms for Data-Driven Discovery (A3D3) (https://a3d3.ai)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U. Washington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Rounded Corners 10">
              <a:extLst>
                <a:ext uri="{FF2B5EF4-FFF2-40B4-BE49-F238E27FC236}">
                  <a16:creationId xmlns:a16="http://schemas.microsoft.com/office/drawing/2014/main" id="{B4625B7A-545F-4F41-A83D-044D949732E6}"/>
                </a:ext>
              </a:extLst>
            </p:cNvPr>
            <p:cNvSpPr/>
            <p:nvPr/>
          </p:nvSpPr>
          <p:spPr>
            <a:xfrm>
              <a:off x="2637746" y="5002434"/>
              <a:ext cx="8792249" cy="11816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C0EFD966-B036-E641-A36C-5AE79DC860BB}"/>
              </a:ext>
            </a:extLst>
          </p:cNvPr>
          <p:cNvGrpSpPr/>
          <p:nvPr/>
        </p:nvGrpSpPr>
        <p:grpSpPr>
          <a:xfrm>
            <a:off x="9577866" y="5542636"/>
            <a:ext cx="1269589" cy="369332"/>
            <a:chOff x="10018038" y="5570484"/>
            <a:chExt cx="1010015" cy="369332"/>
          </a:xfrm>
        </p:grpSpPr>
        <p:sp>
          <p:nvSpPr>
            <p:cNvPr id="26" name="TextBox 25">
              <a:extLst>
                <a:ext uri="{FF2B5EF4-FFF2-40B4-BE49-F238E27FC236}">
                  <a16:creationId xmlns:a16="http://schemas.microsoft.com/office/drawing/2014/main" id="{AE30A5D7-A95D-034C-8351-816CB7FAF052}"/>
                </a:ext>
              </a:extLst>
            </p:cNvPr>
            <p:cNvSpPr txBox="1"/>
            <p:nvPr/>
          </p:nvSpPr>
          <p:spPr>
            <a:xfrm rot="20494144">
              <a:off x="10414936" y="5570484"/>
              <a:ext cx="6131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New</a:t>
              </a:r>
            </a:p>
          </p:txBody>
        </p:sp>
        <p:cxnSp>
          <p:nvCxnSpPr>
            <p:cNvPr id="32" name="Straight Arrow Connector 31">
              <a:extLst>
                <a:ext uri="{FF2B5EF4-FFF2-40B4-BE49-F238E27FC236}">
                  <a16:creationId xmlns:a16="http://schemas.microsoft.com/office/drawing/2014/main" id="{9C9BCECD-BDC6-A243-8759-F96B5872198A}"/>
                </a:ext>
              </a:extLst>
            </p:cNvPr>
            <p:cNvCxnSpPr>
              <a:cxnSpLocks/>
            </p:cNvCxnSpPr>
            <p:nvPr/>
          </p:nvCxnSpPr>
          <p:spPr>
            <a:xfrm flipH="1">
              <a:off x="10018038" y="5840498"/>
              <a:ext cx="457200" cy="1996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2" descr="A venn diagram">
            <a:extLst>
              <a:ext uri="{FF2B5EF4-FFF2-40B4-BE49-F238E27FC236}">
                <a16:creationId xmlns:a16="http://schemas.microsoft.com/office/drawing/2014/main" id="{7F1BDB84-D2FC-0B43-BF85-172EA5242D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4341" y="5146706"/>
            <a:ext cx="1276575" cy="114466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708A1513-FAF1-C87B-45A2-D1A83FB462A3}"/>
              </a:ext>
            </a:extLst>
          </p:cNvPr>
          <p:cNvSpPr>
            <a:spLocks noGrp="1"/>
          </p:cNvSpPr>
          <p:nvPr>
            <p:ph type="dt" sz="half" idx="10"/>
          </p:nvPr>
        </p:nvSpPr>
        <p:spPr/>
        <p:txBody>
          <a:bodyPr/>
          <a:lstStyle/>
          <a:p>
            <a:r>
              <a:rPr lang="en-US"/>
              <a:t>7/20/2022</a:t>
            </a:r>
            <a:endParaRPr lang="en-US" dirty="0"/>
          </a:p>
        </p:txBody>
      </p:sp>
      <p:sp>
        <p:nvSpPr>
          <p:cNvPr id="12" name="Footer Placeholder 11">
            <a:extLst>
              <a:ext uri="{FF2B5EF4-FFF2-40B4-BE49-F238E27FC236}">
                <a16:creationId xmlns:a16="http://schemas.microsoft.com/office/drawing/2014/main" id="{1F17941A-D7EC-E747-7069-65D22077243E}"/>
              </a:ext>
            </a:extLst>
          </p:cNvPr>
          <p:cNvSpPr>
            <a:spLocks noGrp="1"/>
          </p:cNvSpPr>
          <p:nvPr>
            <p:ph type="ftr" sz="quarter" idx="11"/>
          </p:nvPr>
        </p:nvSpPr>
        <p:spPr/>
        <p:txBody>
          <a:bodyPr/>
          <a:lstStyle/>
          <a:p>
            <a:r>
              <a:rPr lang="en-US"/>
              <a:t>Snowmass CSS, Seattle</a:t>
            </a:r>
            <a:endParaRPr lang="en-US" dirty="0"/>
          </a:p>
        </p:txBody>
      </p:sp>
      <p:sp>
        <p:nvSpPr>
          <p:cNvPr id="13" name="Slide Number Placeholder 12">
            <a:extLst>
              <a:ext uri="{FF2B5EF4-FFF2-40B4-BE49-F238E27FC236}">
                <a16:creationId xmlns:a16="http://schemas.microsoft.com/office/drawing/2014/main" id="{255345CD-3E9A-A9CD-118A-B4A1210D4D88}"/>
              </a:ext>
            </a:extLst>
          </p:cNvPr>
          <p:cNvSpPr>
            <a:spLocks noGrp="1"/>
          </p:cNvSpPr>
          <p:nvPr>
            <p:ph type="sldNum" sz="quarter" idx="4"/>
          </p:nvPr>
        </p:nvSpPr>
        <p:spPr/>
        <p:txBody>
          <a:bodyPr/>
          <a:lstStyle/>
          <a:p>
            <a:fld id="{8F4BEAD3-91E3-4FFC-B7DC-935959D17485}" type="slidenum">
              <a:rPr lang="en-US" smtClean="0"/>
              <a:pPr/>
              <a:t>23</a:t>
            </a:fld>
            <a:endParaRPr lang="en-US" dirty="0"/>
          </a:p>
        </p:txBody>
      </p:sp>
    </p:spTree>
    <p:extLst>
      <p:ext uri="{BB962C8B-B14F-4D97-AF65-F5344CB8AC3E}">
        <p14:creationId xmlns:p14="http://schemas.microsoft.com/office/powerpoint/2010/main" val="38424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subTitle" idx="1"/>
          </p:nvPr>
        </p:nvSpPr>
        <p:spPr>
          <a:xfrm>
            <a:off x="192767" y="29468"/>
            <a:ext cx="11924000" cy="1056800"/>
          </a:xfrm>
          <a:prstGeom prst="rect">
            <a:avLst/>
          </a:prstGeom>
        </p:spPr>
        <p:txBody>
          <a:bodyPr spcFirstLastPara="1" vert="horz" wrap="square" lIns="121900" tIns="121900" rIns="121900" bIns="121900" rtlCol="0" anchor="t" anchorCtr="0">
            <a:noAutofit/>
          </a:bodyPr>
          <a:lstStyle/>
          <a:p>
            <a:pPr>
              <a:lnSpc>
                <a:spcPct val="80000"/>
              </a:lnSpc>
              <a:spcBef>
                <a:spcPts val="0"/>
              </a:spcBef>
              <a:buSzPts val="935"/>
            </a:pPr>
            <a:r>
              <a:rPr lang="en" sz="4000" dirty="0">
                <a:solidFill>
                  <a:schemeClr val="dk1"/>
                </a:solidFill>
              </a:rPr>
              <a:t>HDR Institute: Accelerated AI Algorithms for Data-Driven Discovery (A3D3)</a:t>
            </a:r>
            <a:endParaRPr sz="4000" dirty="0">
              <a:solidFill>
                <a:schemeClr val="dk1"/>
              </a:solidFill>
            </a:endParaRPr>
          </a:p>
        </p:txBody>
      </p:sp>
      <p:pic>
        <p:nvPicPr>
          <p:cNvPr id="56" name="Google Shape;56;p13"/>
          <p:cNvPicPr preferRelativeResize="0"/>
          <p:nvPr/>
        </p:nvPicPr>
        <p:blipFill>
          <a:blip r:embed="rId3">
            <a:alphaModFix/>
          </a:blip>
          <a:stretch>
            <a:fillRect/>
          </a:stretch>
        </p:blipFill>
        <p:spPr>
          <a:xfrm>
            <a:off x="10301955" y="1341120"/>
            <a:ext cx="731520" cy="487680"/>
          </a:xfrm>
          <a:prstGeom prst="rect">
            <a:avLst/>
          </a:prstGeom>
          <a:noFill/>
          <a:ln>
            <a:noFill/>
          </a:ln>
        </p:spPr>
      </p:pic>
      <p:pic>
        <p:nvPicPr>
          <p:cNvPr id="57" name="Google Shape;57;p13"/>
          <p:cNvPicPr preferRelativeResize="0"/>
          <p:nvPr/>
        </p:nvPicPr>
        <p:blipFill>
          <a:blip r:embed="rId4">
            <a:alphaModFix/>
          </a:blip>
          <a:stretch>
            <a:fillRect/>
          </a:stretch>
        </p:blipFill>
        <p:spPr>
          <a:xfrm>
            <a:off x="8330267" y="1341121"/>
            <a:ext cx="406400" cy="487681"/>
          </a:xfrm>
          <a:prstGeom prst="rect">
            <a:avLst/>
          </a:prstGeom>
          <a:noFill/>
          <a:ln>
            <a:noFill/>
          </a:ln>
        </p:spPr>
      </p:pic>
      <p:pic>
        <p:nvPicPr>
          <p:cNvPr id="58" name="Google Shape;58;p13"/>
          <p:cNvPicPr preferRelativeResize="0"/>
          <p:nvPr/>
        </p:nvPicPr>
        <p:blipFill>
          <a:blip r:embed="rId5">
            <a:alphaModFix/>
          </a:blip>
          <a:stretch>
            <a:fillRect/>
          </a:stretch>
        </p:blipFill>
        <p:spPr>
          <a:xfrm>
            <a:off x="9273604" y="1341121"/>
            <a:ext cx="829056" cy="487681"/>
          </a:xfrm>
          <a:prstGeom prst="rect">
            <a:avLst/>
          </a:prstGeom>
          <a:noFill/>
          <a:ln>
            <a:noFill/>
          </a:ln>
        </p:spPr>
      </p:pic>
      <p:pic>
        <p:nvPicPr>
          <p:cNvPr id="59" name="Google Shape;59;p13"/>
          <p:cNvPicPr preferRelativeResize="0"/>
          <p:nvPr/>
        </p:nvPicPr>
        <p:blipFill>
          <a:blip r:embed="rId6">
            <a:alphaModFix/>
          </a:blip>
          <a:stretch>
            <a:fillRect/>
          </a:stretch>
        </p:blipFill>
        <p:spPr>
          <a:xfrm>
            <a:off x="4388429" y="1341121"/>
            <a:ext cx="926592" cy="487679"/>
          </a:xfrm>
          <a:prstGeom prst="rect">
            <a:avLst/>
          </a:prstGeom>
          <a:noFill/>
          <a:ln>
            <a:noFill/>
          </a:ln>
        </p:spPr>
      </p:pic>
      <p:pic>
        <p:nvPicPr>
          <p:cNvPr id="60" name="Google Shape;60;p13"/>
          <p:cNvPicPr preferRelativeResize="0"/>
          <p:nvPr/>
        </p:nvPicPr>
        <p:blipFill>
          <a:blip r:embed="rId7">
            <a:alphaModFix/>
          </a:blip>
          <a:stretch>
            <a:fillRect/>
          </a:stretch>
        </p:blipFill>
        <p:spPr>
          <a:xfrm>
            <a:off x="3199275" y="1341120"/>
            <a:ext cx="975360" cy="487680"/>
          </a:xfrm>
          <a:prstGeom prst="rect">
            <a:avLst/>
          </a:prstGeom>
          <a:noFill/>
          <a:ln>
            <a:noFill/>
          </a:ln>
        </p:spPr>
      </p:pic>
      <p:pic>
        <p:nvPicPr>
          <p:cNvPr id="61" name="Google Shape;61;p13"/>
          <p:cNvPicPr preferRelativeResize="0"/>
          <p:nvPr/>
        </p:nvPicPr>
        <p:blipFill>
          <a:blip r:embed="rId8">
            <a:alphaModFix/>
          </a:blip>
          <a:stretch>
            <a:fillRect/>
          </a:stretch>
        </p:blipFill>
        <p:spPr>
          <a:xfrm>
            <a:off x="11313511" y="1341121"/>
            <a:ext cx="520192" cy="487681"/>
          </a:xfrm>
          <a:prstGeom prst="rect">
            <a:avLst/>
          </a:prstGeom>
          <a:noFill/>
          <a:ln>
            <a:noFill/>
          </a:ln>
        </p:spPr>
      </p:pic>
      <p:pic>
        <p:nvPicPr>
          <p:cNvPr id="62" name="Google Shape;62;p13"/>
          <p:cNvPicPr preferRelativeResize="0"/>
          <p:nvPr/>
        </p:nvPicPr>
        <p:blipFill rotWithShape="1">
          <a:blip r:embed="rId9">
            <a:alphaModFix/>
          </a:blip>
          <a:srcRect l="3294" t="27433" r="47313" b="25670"/>
          <a:stretch/>
        </p:blipFill>
        <p:spPr>
          <a:xfrm>
            <a:off x="2081781" y="1346741"/>
            <a:ext cx="961521" cy="484659"/>
          </a:xfrm>
          <a:prstGeom prst="rect">
            <a:avLst/>
          </a:prstGeom>
          <a:noFill/>
          <a:ln>
            <a:noFill/>
          </a:ln>
        </p:spPr>
      </p:pic>
      <p:pic>
        <p:nvPicPr>
          <p:cNvPr id="63" name="Google Shape;63;p13"/>
          <p:cNvPicPr preferRelativeResize="0"/>
          <p:nvPr/>
        </p:nvPicPr>
        <p:blipFill>
          <a:blip r:embed="rId10">
            <a:alphaModFix/>
          </a:blip>
          <a:stretch>
            <a:fillRect/>
          </a:stretch>
        </p:blipFill>
        <p:spPr>
          <a:xfrm>
            <a:off x="369818" y="3889467"/>
            <a:ext cx="3306100" cy="2968533"/>
          </a:xfrm>
          <a:prstGeom prst="rect">
            <a:avLst/>
          </a:prstGeom>
          <a:noFill/>
          <a:ln>
            <a:noFill/>
          </a:ln>
        </p:spPr>
      </p:pic>
      <p:pic>
        <p:nvPicPr>
          <p:cNvPr id="64" name="Google Shape;64;p13"/>
          <p:cNvPicPr preferRelativeResize="0"/>
          <p:nvPr/>
        </p:nvPicPr>
        <p:blipFill rotWithShape="1">
          <a:blip r:embed="rId11">
            <a:alphaModFix/>
          </a:blip>
          <a:srcRect r="3335"/>
          <a:stretch/>
        </p:blipFill>
        <p:spPr>
          <a:xfrm>
            <a:off x="8058767" y="2660001"/>
            <a:ext cx="4058000" cy="4198001"/>
          </a:xfrm>
          <a:prstGeom prst="rect">
            <a:avLst/>
          </a:prstGeom>
          <a:noFill/>
          <a:ln>
            <a:noFill/>
          </a:ln>
        </p:spPr>
      </p:pic>
      <p:pic>
        <p:nvPicPr>
          <p:cNvPr id="65" name="Google Shape;65;p13"/>
          <p:cNvPicPr preferRelativeResize="0"/>
          <p:nvPr/>
        </p:nvPicPr>
        <p:blipFill rotWithShape="1">
          <a:blip r:embed="rId12">
            <a:alphaModFix/>
          </a:blip>
          <a:srcRect t="19378" b="20737"/>
          <a:stretch/>
        </p:blipFill>
        <p:spPr>
          <a:xfrm>
            <a:off x="4271917" y="2013934"/>
            <a:ext cx="3918267" cy="3036628"/>
          </a:xfrm>
          <a:prstGeom prst="rect">
            <a:avLst/>
          </a:prstGeom>
          <a:noFill/>
          <a:ln>
            <a:noFill/>
          </a:ln>
        </p:spPr>
      </p:pic>
      <p:sp>
        <p:nvSpPr>
          <p:cNvPr id="66" name="Google Shape;66;p13"/>
          <p:cNvSpPr txBox="1"/>
          <p:nvPr/>
        </p:nvSpPr>
        <p:spPr>
          <a:xfrm>
            <a:off x="8124800" y="1998734"/>
            <a:ext cx="4301200" cy="77953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A3D3 pushes the boundaries of data processing beyond industry applications</a:t>
            </a:r>
            <a:endParaRPr kumimoji="0"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Google Shape;67;p13"/>
          <p:cNvSpPr txBox="1"/>
          <p:nvPr/>
        </p:nvSpPr>
        <p:spPr>
          <a:xfrm>
            <a:off x="67" y="1951700"/>
            <a:ext cx="4505200" cy="211291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The vision of A3D3 is to establish a tightly coupled organization of </a:t>
            </a:r>
            <a:r>
              <a:rPr kumimoji="0" lang="en" sz="1733" b="1" i="0" u="none" strike="noStrike" kern="1200" cap="none" spc="0" normalizeH="0" baseline="0" noProof="0" dirty="0">
                <a:ln>
                  <a:noFill/>
                </a:ln>
                <a:solidFill>
                  <a:prstClr val="black"/>
                </a:solidFill>
                <a:effectLst/>
                <a:uLnTx/>
                <a:uFillTx/>
                <a:latin typeface="Calibri" panose="020F0502020204030204"/>
                <a:ea typeface="+mn-ea"/>
                <a:cs typeface="+mn-cs"/>
              </a:rPr>
              <a:t>domain scientists</a:t>
            </a: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 sz="1733" b="1" i="0" u="none" strike="noStrike" kern="1200" cap="none" spc="0" normalizeH="0" baseline="0" noProof="0" dirty="0">
                <a:ln>
                  <a:noFill/>
                </a:ln>
                <a:solidFill>
                  <a:prstClr val="black"/>
                </a:solidFill>
                <a:effectLst/>
                <a:uLnTx/>
                <a:uFillTx/>
                <a:latin typeface="Calibri" panose="020F0502020204030204"/>
                <a:ea typeface="+mn-ea"/>
                <a:cs typeface="+mn-cs"/>
              </a:rPr>
              <a:t>computer scientists</a:t>
            </a: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 sz="1733" b="1" i="0" u="none" strike="noStrike" kern="1200" cap="none" spc="0" normalizeH="0" baseline="0" noProof="0" dirty="0">
                <a:ln>
                  <a:noFill/>
                </a:ln>
                <a:solidFill>
                  <a:prstClr val="black"/>
                </a:solidFill>
                <a:effectLst/>
                <a:uLnTx/>
                <a:uFillTx/>
                <a:latin typeface="Calibri" panose="020F0502020204030204"/>
                <a:ea typeface="+mn-ea"/>
                <a:cs typeface="+mn-cs"/>
              </a:rPr>
              <a:t>engineers</a:t>
            </a: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 that unite three core components which are essential to achieve </a:t>
            </a:r>
            <a:r>
              <a:rPr kumimoji="0" lang="en" sz="1733" b="0" i="0" u="none" strike="noStrike" kern="1200" cap="none" spc="0" normalizeH="0" baseline="0" noProof="0" dirty="0">
                <a:ln>
                  <a:noFill/>
                </a:ln>
                <a:solidFill>
                  <a:srgbClr val="FF0000"/>
                </a:solidFill>
                <a:effectLst/>
                <a:uLnTx/>
                <a:uFillTx/>
                <a:latin typeface="Calibri" panose="020F0502020204030204"/>
                <a:ea typeface="+mn-ea"/>
                <a:cs typeface="+mn-cs"/>
              </a:rPr>
              <a:t>real-time AI </a:t>
            </a: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to transform science: </a:t>
            </a:r>
            <a:r>
              <a:rPr kumimoji="0" lang="en" sz="1733" b="0" i="0" u="none" strike="noStrike" kern="1200" cap="none" spc="0" normalizeH="0" baseline="0" noProof="0" dirty="0">
                <a:ln>
                  <a:noFill/>
                </a:ln>
                <a:solidFill>
                  <a:srgbClr val="274E13"/>
                </a:solidFill>
                <a:effectLst/>
                <a:uLnTx/>
                <a:uFillTx/>
                <a:latin typeface="Calibri" panose="020F0502020204030204"/>
                <a:ea typeface="+mn-ea"/>
                <a:cs typeface="+mn-cs"/>
              </a:rPr>
              <a:t>AI techniques</a:t>
            </a: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 sz="1733" b="0" i="0" u="none" strike="noStrike" kern="1200" cap="none" spc="0" normalizeH="0" baseline="0" noProof="0" dirty="0">
                <a:ln>
                  <a:noFill/>
                </a:ln>
                <a:solidFill>
                  <a:srgbClr val="E06666"/>
                </a:solidFill>
                <a:effectLst/>
                <a:uLnTx/>
                <a:uFillTx/>
                <a:latin typeface="Calibri" panose="020F0502020204030204"/>
                <a:ea typeface="+mn-ea"/>
                <a:cs typeface="+mn-cs"/>
              </a:rPr>
              <a:t>Computing Hardware</a:t>
            </a:r>
            <a:r>
              <a:rPr kumimoji="0" lang="en" sz="173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 sz="1733" b="0" i="0" u="none" strike="noStrike" kern="1200" cap="none" spc="0" normalizeH="0" baseline="0" noProof="0" dirty="0">
                <a:ln>
                  <a:noFill/>
                </a:ln>
                <a:solidFill>
                  <a:srgbClr val="1155CC"/>
                </a:solidFill>
                <a:effectLst/>
                <a:uLnTx/>
                <a:uFillTx/>
                <a:latin typeface="Calibri" panose="020F0502020204030204"/>
                <a:ea typeface="+mn-ea"/>
                <a:cs typeface="+mn-cs"/>
              </a:rPr>
              <a:t>Scientific Applications</a:t>
            </a: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Google Shape;68;p13"/>
          <p:cNvSpPr txBox="1"/>
          <p:nvPr/>
        </p:nvSpPr>
        <p:spPr>
          <a:xfrm>
            <a:off x="4080451" y="4931133"/>
            <a:ext cx="4301200" cy="18462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Hardware and Algorithm Codevelopment (</a:t>
            </a:r>
            <a:r>
              <a:rPr kumimoji="0" lang="en" sz="1733" b="1" i="0" u="none" strike="noStrike" kern="1200" cap="none" spc="0" normalizeH="0" baseline="0" noProof="0">
                <a:ln>
                  <a:noFill/>
                </a:ln>
                <a:solidFill>
                  <a:prstClr val="black"/>
                </a:solidFill>
                <a:effectLst/>
                <a:uLnTx/>
                <a:uFillTx/>
                <a:latin typeface="Calibri" panose="020F0502020204030204"/>
                <a:ea typeface="+mn-ea"/>
                <a:cs typeface="+mn-cs"/>
              </a:rPr>
              <a:t>HAC</a:t>
            </a: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 and three science drivers: high energy physics (</a:t>
            </a:r>
            <a:r>
              <a:rPr kumimoji="0" lang="en" sz="1733" b="1" i="0" u="none" strike="noStrike" kern="1200" cap="none" spc="0" normalizeH="0" baseline="0" noProof="0">
                <a:ln>
                  <a:noFill/>
                </a:ln>
                <a:solidFill>
                  <a:prstClr val="black"/>
                </a:solidFill>
                <a:effectLst/>
                <a:uLnTx/>
                <a:uFillTx/>
                <a:latin typeface="Calibri" panose="020F0502020204030204"/>
                <a:ea typeface="+mn-ea"/>
                <a:cs typeface="+mn-cs"/>
              </a:rPr>
              <a:t>HEP</a:t>
            </a: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 multi-messenger astrophysics (</a:t>
            </a:r>
            <a:r>
              <a:rPr kumimoji="0" lang="en" sz="1733" b="1" i="0" u="none" strike="noStrike" kern="1200" cap="none" spc="0" normalizeH="0" baseline="0" noProof="0">
                <a:ln>
                  <a:noFill/>
                </a:ln>
                <a:solidFill>
                  <a:prstClr val="black"/>
                </a:solidFill>
                <a:effectLst/>
                <a:uLnTx/>
                <a:uFillTx/>
                <a:latin typeface="Calibri" panose="020F0502020204030204"/>
                <a:ea typeface="+mn-ea"/>
                <a:cs typeface="+mn-cs"/>
              </a:rPr>
              <a:t>MMA</a:t>
            </a: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 and neuroscience (</a:t>
            </a:r>
            <a:r>
              <a:rPr kumimoji="0" lang="en" sz="1733" b="1" i="0" u="none" strike="noStrike" kern="1200" cap="none" spc="0" normalizeH="0" baseline="0" noProof="0">
                <a:ln>
                  <a:noFill/>
                </a:ln>
                <a:solidFill>
                  <a:prstClr val="black"/>
                </a:solidFill>
                <a:effectLst/>
                <a:uLnTx/>
                <a:uFillTx/>
                <a:latin typeface="Calibri" panose="020F0502020204030204"/>
                <a:ea typeface="+mn-ea"/>
                <a:cs typeface="+mn-cs"/>
              </a:rPr>
              <a:t>Neuro</a:t>
            </a: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 are integrated through common </a:t>
            </a:r>
            <a:r>
              <a:rPr kumimoji="0" lang="en" sz="1733" b="0" i="0" u="none" strike="noStrike" kern="1200" cap="none" spc="0" normalizeH="0" baseline="0" noProof="0">
                <a:ln>
                  <a:noFill/>
                </a:ln>
                <a:solidFill>
                  <a:srgbClr val="FF0000"/>
                </a:solidFill>
                <a:effectLst/>
                <a:uLnTx/>
                <a:uFillTx/>
                <a:latin typeface="Calibri" panose="020F0502020204030204"/>
                <a:ea typeface="+mn-ea"/>
                <a:cs typeface="+mn-cs"/>
              </a:rPr>
              <a:t>Heterogeneous</a:t>
            </a: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 sz="1733" b="0" i="0" u="none" strike="noStrike" kern="1200" cap="none" spc="0" normalizeH="0" baseline="0" noProof="0">
                <a:ln>
                  <a:noFill/>
                </a:ln>
                <a:solidFill>
                  <a:srgbClr val="274E13"/>
                </a:solidFill>
                <a:effectLst/>
                <a:uLnTx/>
                <a:uFillTx/>
                <a:latin typeface="Calibri" panose="020F0502020204030204"/>
                <a:ea typeface="+mn-ea"/>
                <a:cs typeface="+mn-cs"/>
              </a:rPr>
              <a:t>Targeted</a:t>
            </a:r>
            <a:r>
              <a:rPr kumimoji="0" lang="en" sz="1733" b="0" i="0" u="none" strike="noStrike" kern="1200" cap="none" spc="0" normalizeH="0" baseline="0" noProof="0">
                <a:ln>
                  <a:noFill/>
                </a:ln>
                <a:solidFill>
                  <a:prstClr val="black"/>
                </a:solidFill>
                <a:effectLst/>
                <a:uLnTx/>
                <a:uFillTx/>
                <a:latin typeface="Calibri" panose="020F0502020204030204"/>
                <a:ea typeface="+mn-ea"/>
                <a:cs typeface="+mn-cs"/>
              </a:rPr>
              <a:t> Systems</a:t>
            </a:r>
            <a:endParaRPr kumimoji="0" sz="1733"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9" name="Google Shape;69;p13"/>
          <p:cNvPicPr preferRelativeResize="0"/>
          <p:nvPr/>
        </p:nvPicPr>
        <p:blipFill rotWithShape="1">
          <a:blip r:embed="rId13">
            <a:alphaModFix/>
          </a:blip>
          <a:srcRect r="29957"/>
          <a:stretch/>
        </p:blipFill>
        <p:spPr>
          <a:xfrm>
            <a:off x="5519434" y="1341133"/>
            <a:ext cx="2607633" cy="487667"/>
          </a:xfrm>
          <a:prstGeom prst="rect">
            <a:avLst/>
          </a:prstGeom>
          <a:noFill/>
          <a:ln>
            <a:noFill/>
          </a:ln>
        </p:spPr>
      </p:pic>
      <p:pic>
        <p:nvPicPr>
          <p:cNvPr id="70" name="Google Shape;70;p13"/>
          <p:cNvPicPr preferRelativeResize="0"/>
          <p:nvPr/>
        </p:nvPicPr>
        <p:blipFill>
          <a:blip r:embed="rId14">
            <a:alphaModFix/>
          </a:blip>
          <a:stretch>
            <a:fillRect/>
          </a:stretch>
        </p:blipFill>
        <p:spPr>
          <a:xfrm>
            <a:off x="241300" y="1341120"/>
            <a:ext cx="1798320" cy="487680"/>
          </a:xfrm>
          <a:prstGeom prst="rect">
            <a:avLst/>
          </a:prstGeom>
          <a:noFill/>
          <a:ln>
            <a:noFill/>
          </a:ln>
        </p:spPr>
      </p:pic>
      <p:pic>
        <p:nvPicPr>
          <p:cNvPr id="54" name="Google Shape;54;p13"/>
          <p:cNvPicPr preferRelativeResize="0"/>
          <p:nvPr/>
        </p:nvPicPr>
        <p:blipFill>
          <a:blip r:embed="rId15">
            <a:alphaModFix/>
          </a:blip>
          <a:stretch>
            <a:fillRect/>
          </a:stretch>
        </p:blipFill>
        <p:spPr>
          <a:xfrm>
            <a:off x="2727544" y="0"/>
            <a:ext cx="6736912" cy="6858000"/>
          </a:xfrm>
          <a:prstGeom prst="rect">
            <a:avLst/>
          </a:prstGeom>
          <a:noFill/>
          <a:ln>
            <a:noFill/>
          </a:ln>
        </p:spPr>
      </p:pic>
      <p:sp>
        <p:nvSpPr>
          <p:cNvPr id="2" name="Freeform 1">
            <a:extLst>
              <a:ext uri="{FF2B5EF4-FFF2-40B4-BE49-F238E27FC236}">
                <a16:creationId xmlns:a16="http://schemas.microsoft.com/office/drawing/2014/main" id="{ED6A59BB-CC8C-CE45-B790-191E7462E851}"/>
              </a:ext>
            </a:extLst>
          </p:cNvPr>
          <p:cNvSpPr/>
          <p:nvPr/>
        </p:nvSpPr>
        <p:spPr>
          <a:xfrm>
            <a:off x="14990" y="2923082"/>
            <a:ext cx="2188564" cy="629587"/>
          </a:xfrm>
          <a:custGeom>
            <a:avLst/>
            <a:gdLst>
              <a:gd name="connsiteX0" fmla="*/ 2023672 w 2188564"/>
              <a:gd name="connsiteY0" fmla="*/ 164892 h 629587"/>
              <a:gd name="connsiteX1" fmla="*/ 1903751 w 2188564"/>
              <a:gd name="connsiteY1" fmla="*/ 89941 h 629587"/>
              <a:gd name="connsiteX2" fmla="*/ 1783830 w 2188564"/>
              <a:gd name="connsiteY2" fmla="*/ 59961 h 629587"/>
              <a:gd name="connsiteX3" fmla="*/ 1663908 w 2188564"/>
              <a:gd name="connsiteY3" fmla="*/ 29980 h 629587"/>
              <a:gd name="connsiteX4" fmla="*/ 1528997 w 2188564"/>
              <a:gd name="connsiteY4" fmla="*/ 0 h 629587"/>
              <a:gd name="connsiteX5" fmla="*/ 749508 w 2188564"/>
              <a:gd name="connsiteY5" fmla="*/ 14990 h 629587"/>
              <a:gd name="connsiteX6" fmla="*/ 554636 w 2188564"/>
              <a:gd name="connsiteY6" fmla="*/ 59961 h 629587"/>
              <a:gd name="connsiteX7" fmla="*/ 494676 w 2188564"/>
              <a:gd name="connsiteY7" fmla="*/ 74951 h 629587"/>
              <a:gd name="connsiteX8" fmla="*/ 434715 w 2188564"/>
              <a:gd name="connsiteY8" fmla="*/ 89941 h 629587"/>
              <a:gd name="connsiteX9" fmla="*/ 374754 w 2188564"/>
              <a:gd name="connsiteY9" fmla="*/ 164892 h 629587"/>
              <a:gd name="connsiteX10" fmla="*/ 329784 w 2188564"/>
              <a:gd name="connsiteY10" fmla="*/ 194872 h 629587"/>
              <a:gd name="connsiteX11" fmla="*/ 299803 w 2188564"/>
              <a:gd name="connsiteY11" fmla="*/ 224852 h 629587"/>
              <a:gd name="connsiteX12" fmla="*/ 104931 w 2188564"/>
              <a:gd name="connsiteY12" fmla="*/ 269823 h 629587"/>
              <a:gd name="connsiteX13" fmla="*/ 29980 w 2188564"/>
              <a:gd name="connsiteY13" fmla="*/ 314793 h 629587"/>
              <a:gd name="connsiteX14" fmla="*/ 0 w 2188564"/>
              <a:gd name="connsiteY14" fmla="*/ 404734 h 629587"/>
              <a:gd name="connsiteX15" fmla="*/ 44971 w 2188564"/>
              <a:gd name="connsiteY15" fmla="*/ 614597 h 629587"/>
              <a:gd name="connsiteX16" fmla="*/ 89941 w 2188564"/>
              <a:gd name="connsiteY16" fmla="*/ 629587 h 629587"/>
              <a:gd name="connsiteX17" fmla="*/ 1124262 w 2188564"/>
              <a:gd name="connsiteY17" fmla="*/ 614597 h 629587"/>
              <a:gd name="connsiteX18" fmla="*/ 1289154 w 2188564"/>
              <a:gd name="connsiteY18" fmla="*/ 599607 h 629587"/>
              <a:gd name="connsiteX19" fmla="*/ 1678899 w 2188564"/>
              <a:gd name="connsiteY19" fmla="*/ 569626 h 629587"/>
              <a:gd name="connsiteX20" fmla="*/ 1753849 w 2188564"/>
              <a:gd name="connsiteY20" fmla="*/ 554636 h 629587"/>
              <a:gd name="connsiteX21" fmla="*/ 1798820 w 2188564"/>
              <a:gd name="connsiteY21" fmla="*/ 539646 h 629587"/>
              <a:gd name="connsiteX22" fmla="*/ 1933731 w 2188564"/>
              <a:gd name="connsiteY22" fmla="*/ 509666 h 629587"/>
              <a:gd name="connsiteX23" fmla="*/ 1978702 w 2188564"/>
              <a:gd name="connsiteY23" fmla="*/ 494675 h 629587"/>
              <a:gd name="connsiteX24" fmla="*/ 2083633 w 2188564"/>
              <a:gd name="connsiteY24" fmla="*/ 404734 h 629587"/>
              <a:gd name="connsiteX25" fmla="*/ 2113613 w 2188564"/>
              <a:gd name="connsiteY25" fmla="*/ 359764 h 629587"/>
              <a:gd name="connsiteX26" fmla="*/ 2143594 w 2188564"/>
              <a:gd name="connsiteY26" fmla="*/ 269823 h 629587"/>
              <a:gd name="connsiteX27" fmla="*/ 2188564 w 2188564"/>
              <a:gd name="connsiteY27" fmla="*/ 74951 h 629587"/>
              <a:gd name="connsiteX28" fmla="*/ 2128603 w 2188564"/>
              <a:gd name="connsiteY28" fmla="*/ 59961 h 629587"/>
              <a:gd name="connsiteX29" fmla="*/ 1933731 w 2188564"/>
              <a:gd name="connsiteY29" fmla="*/ 89941 h 629587"/>
              <a:gd name="connsiteX30" fmla="*/ 1918741 w 2188564"/>
              <a:gd name="connsiteY30" fmla="*/ 89941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88564" h="629587">
                <a:moveTo>
                  <a:pt x="2023672" y="164892"/>
                </a:moveTo>
                <a:cubicBezTo>
                  <a:pt x="1983698" y="139908"/>
                  <a:pt x="1946938" y="108835"/>
                  <a:pt x="1903751" y="89941"/>
                </a:cubicBezTo>
                <a:cubicBezTo>
                  <a:pt x="1866002" y="73426"/>
                  <a:pt x="1822919" y="72991"/>
                  <a:pt x="1783830" y="59961"/>
                </a:cubicBezTo>
                <a:cubicBezTo>
                  <a:pt x="1703471" y="33173"/>
                  <a:pt x="1772441" y="54098"/>
                  <a:pt x="1663908" y="29980"/>
                </a:cubicBezTo>
                <a:cubicBezTo>
                  <a:pt x="1473382" y="-12359"/>
                  <a:pt x="1755054" y="45211"/>
                  <a:pt x="1528997" y="0"/>
                </a:cubicBezTo>
                <a:lnTo>
                  <a:pt x="749508" y="14990"/>
                </a:lnTo>
                <a:cubicBezTo>
                  <a:pt x="722669" y="15932"/>
                  <a:pt x="556125" y="59589"/>
                  <a:pt x="554636" y="59961"/>
                </a:cubicBezTo>
                <a:lnTo>
                  <a:pt x="494676" y="74951"/>
                </a:lnTo>
                <a:lnTo>
                  <a:pt x="434715" y="89941"/>
                </a:lnTo>
                <a:cubicBezTo>
                  <a:pt x="412454" y="123333"/>
                  <a:pt x="405268" y="140480"/>
                  <a:pt x="374754" y="164892"/>
                </a:cubicBezTo>
                <a:cubicBezTo>
                  <a:pt x="360686" y="176146"/>
                  <a:pt x="343852" y="183618"/>
                  <a:pt x="329784" y="194872"/>
                </a:cubicBezTo>
                <a:cubicBezTo>
                  <a:pt x="318748" y="203701"/>
                  <a:pt x="312444" y="218532"/>
                  <a:pt x="299803" y="224852"/>
                </a:cubicBezTo>
                <a:cubicBezTo>
                  <a:pt x="233955" y="257776"/>
                  <a:pt x="176735" y="259565"/>
                  <a:pt x="104931" y="269823"/>
                </a:cubicBezTo>
                <a:cubicBezTo>
                  <a:pt x="74161" y="280080"/>
                  <a:pt x="46441" y="281871"/>
                  <a:pt x="29980" y="314793"/>
                </a:cubicBezTo>
                <a:cubicBezTo>
                  <a:pt x="15847" y="343059"/>
                  <a:pt x="0" y="404734"/>
                  <a:pt x="0" y="404734"/>
                </a:cubicBezTo>
                <a:cubicBezTo>
                  <a:pt x="3882" y="447441"/>
                  <a:pt x="-11466" y="569447"/>
                  <a:pt x="44971" y="614597"/>
                </a:cubicBezTo>
                <a:cubicBezTo>
                  <a:pt x="57309" y="624468"/>
                  <a:pt x="74951" y="624590"/>
                  <a:pt x="89941" y="629587"/>
                </a:cubicBezTo>
                <a:lnTo>
                  <a:pt x="1124262" y="614597"/>
                </a:lnTo>
                <a:cubicBezTo>
                  <a:pt x="1179435" y="613218"/>
                  <a:pt x="1234126" y="603840"/>
                  <a:pt x="1289154" y="599607"/>
                </a:cubicBezTo>
                <a:cubicBezTo>
                  <a:pt x="1774351" y="562283"/>
                  <a:pt x="1288377" y="605128"/>
                  <a:pt x="1678899" y="569626"/>
                </a:cubicBezTo>
                <a:cubicBezTo>
                  <a:pt x="1703882" y="564629"/>
                  <a:pt x="1729132" y="560815"/>
                  <a:pt x="1753849" y="554636"/>
                </a:cubicBezTo>
                <a:cubicBezTo>
                  <a:pt x="1769178" y="550804"/>
                  <a:pt x="1783491" y="543478"/>
                  <a:pt x="1798820" y="539646"/>
                </a:cubicBezTo>
                <a:cubicBezTo>
                  <a:pt x="1922432" y="508743"/>
                  <a:pt x="1826041" y="540435"/>
                  <a:pt x="1933731" y="509666"/>
                </a:cubicBezTo>
                <a:cubicBezTo>
                  <a:pt x="1948924" y="505325"/>
                  <a:pt x="1964569" y="501742"/>
                  <a:pt x="1978702" y="494675"/>
                </a:cubicBezTo>
                <a:cubicBezTo>
                  <a:pt x="2012608" y="477722"/>
                  <a:pt x="2065192" y="432396"/>
                  <a:pt x="2083633" y="404734"/>
                </a:cubicBezTo>
                <a:lnTo>
                  <a:pt x="2113613" y="359764"/>
                </a:lnTo>
                <a:cubicBezTo>
                  <a:pt x="2123607" y="329784"/>
                  <a:pt x="2135929" y="300482"/>
                  <a:pt x="2143594" y="269823"/>
                </a:cubicBezTo>
                <a:cubicBezTo>
                  <a:pt x="2179753" y="125184"/>
                  <a:pt x="2165493" y="190306"/>
                  <a:pt x="2188564" y="74951"/>
                </a:cubicBezTo>
                <a:cubicBezTo>
                  <a:pt x="2168577" y="69954"/>
                  <a:pt x="2149205" y="59961"/>
                  <a:pt x="2128603" y="59961"/>
                </a:cubicBezTo>
                <a:cubicBezTo>
                  <a:pt x="2104425" y="59961"/>
                  <a:pt x="1963174" y="85735"/>
                  <a:pt x="1933731" y="89941"/>
                </a:cubicBezTo>
                <a:cubicBezTo>
                  <a:pt x="1928785" y="90648"/>
                  <a:pt x="1923738" y="89941"/>
                  <a:pt x="1918741" y="8994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9D917AC-EC1C-584B-9434-0C0ED0DF3A73}"/>
              </a:ext>
            </a:extLst>
          </p:cNvPr>
          <p:cNvSpPr txBox="1"/>
          <p:nvPr/>
        </p:nvSpPr>
        <p:spPr>
          <a:xfrm rot="20413834">
            <a:off x="-174914" y="1282302"/>
            <a:ext cx="7259936" cy="584775"/>
          </a:xfrm>
          <a:prstGeom prst="rect">
            <a:avLst/>
          </a:prstGeom>
          <a:solidFill>
            <a:schemeClr val="bg1">
              <a:alpha val="67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Slide courtesy of S.-C. Hsu, U. Washington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E809-1744-BE4C-90DD-2F43371DD83A}"/>
              </a:ext>
            </a:extLst>
          </p:cNvPr>
          <p:cNvSpPr>
            <a:spLocks noGrp="1"/>
          </p:cNvSpPr>
          <p:nvPr>
            <p:ph type="title"/>
          </p:nvPr>
        </p:nvSpPr>
        <p:spPr/>
        <p:txBody>
          <a:bodyPr/>
          <a:lstStyle/>
          <a:p>
            <a:pPr algn="ctr"/>
            <a:r>
              <a:rPr lang="en-US" dirty="0"/>
              <a:t>NSF AI Planning Institute </a:t>
            </a:r>
          </a:p>
        </p:txBody>
      </p:sp>
      <p:pic>
        <p:nvPicPr>
          <p:cNvPr id="7" name="Content Placeholder 6" descr="Diagram&#10;&#10;Description automatically generated">
            <a:hlinkClick r:id="rId3"/>
            <a:extLst>
              <a:ext uri="{FF2B5EF4-FFF2-40B4-BE49-F238E27FC236}">
                <a16:creationId xmlns:a16="http://schemas.microsoft.com/office/drawing/2014/main" id="{B163715B-2952-6245-8CCE-D58EEDE154B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38150" y="2279772"/>
            <a:ext cx="5181600" cy="3487615"/>
          </a:xfrm>
        </p:spPr>
      </p:pic>
      <p:sp>
        <p:nvSpPr>
          <p:cNvPr id="10" name="Content Placeholder 9">
            <a:extLst>
              <a:ext uri="{FF2B5EF4-FFF2-40B4-BE49-F238E27FC236}">
                <a16:creationId xmlns:a16="http://schemas.microsoft.com/office/drawing/2014/main" id="{289402AC-79FC-A642-AD16-AD58AD431B03}"/>
              </a:ext>
            </a:extLst>
          </p:cNvPr>
          <p:cNvSpPr>
            <a:spLocks noGrp="1"/>
          </p:cNvSpPr>
          <p:nvPr>
            <p:ph sz="half" idx="2"/>
          </p:nvPr>
        </p:nvSpPr>
        <p:spPr>
          <a:xfrm>
            <a:off x="514349" y="1393763"/>
            <a:ext cx="7798377" cy="886009"/>
          </a:xfrm>
        </p:spPr>
        <p:txBody>
          <a:bodyPr>
            <a:normAutofit fontScale="92500" lnSpcReduction="10000"/>
          </a:bodyPr>
          <a:lstStyle/>
          <a:p>
            <a:r>
              <a:rPr lang="en-US" dirty="0"/>
              <a:t>Carnegie Melon University. PI: Scott </a:t>
            </a:r>
            <a:r>
              <a:rPr lang="en-US" dirty="0" err="1"/>
              <a:t>Dodelson</a:t>
            </a:r>
            <a:endParaRPr lang="en-US" dirty="0"/>
          </a:p>
          <a:p>
            <a:r>
              <a:rPr lang="en-US" dirty="0"/>
              <a:t>Two year award</a:t>
            </a:r>
          </a:p>
        </p:txBody>
      </p:sp>
      <p:pic>
        <p:nvPicPr>
          <p:cNvPr id="9" name="Picture 8" descr="A picture containing indoor, sitting, photo, cake&#10;&#10;Description automatically generated">
            <a:extLst>
              <a:ext uri="{FF2B5EF4-FFF2-40B4-BE49-F238E27FC236}">
                <a16:creationId xmlns:a16="http://schemas.microsoft.com/office/drawing/2014/main" id="{E3E16D90-5A36-F14B-A1A4-76E87D3D1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5518" y="2404146"/>
            <a:ext cx="6726482" cy="3363241"/>
          </a:xfrm>
          <a:prstGeom prst="rect">
            <a:avLst/>
          </a:prstGeom>
        </p:spPr>
      </p:pic>
      <p:sp>
        <p:nvSpPr>
          <p:cNvPr id="5" name="Date Placeholder 4">
            <a:extLst>
              <a:ext uri="{FF2B5EF4-FFF2-40B4-BE49-F238E27FC236}">
                <a16:creationId xmlns:a16="http://schemas.microsoft.com/office/drawing/2014/main" id="{ED101962-929D-7865-CD9D-A6095E540D90}"/>
              </a:ext>
            </a:extLst>
          </p:cNvPr>
          <p:cNvSpPr>
            <a:spLocks noGrp="1"/>
          </p:cNvSpPr>
          <p:nvPr>
            <p:ph type="dt" sz="half" idx="10"/>
          </p:nvPr>
        </p:nvSpPr>
        <p:spPr/>
        <p:txBody>
          <a:bodyPr/>
          <a:lstStyle/>
          <a:p>
            <a:r>
              <a:rPr lang="en-US"/>
              <a:t>7/20/2022</a:t>
            </a:r>
            <a:endParaRPr lang="en-US" dirty="0"/>
          </a:p>
        </p:txBody>
      </p:sp>
      <p:sp>
        <p:nvSpPr>
          <p:cNvPr id="6" name="Footer Placeholder 5">
            <a:extLst>
              <a:ext uri="{FF2B5EF4-FFF2-40B4-BE49-F238E27FC236}">
                <a16:creationId xmlns:a16="http://schemas.microsoft.com/office/drawing/2014/main" id="{6F7C3625-0C6D-7ACC-64D3-02E32D9464F6}"/>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8D0A65F2-DAFD-A940-BC2C-851FB381C5ED}"/>
              </a:ext>
            </a:extLst>
          </p:cNvPr>
          <p:cNvSpPr>
            <a:spLocks noGrp="1"/>
          </p:cNvSpPr>
          <p:nvPr>
            <p:ph type="sldNum" sz="quarter" idx="4"/>
          </p:nvPr>
        </p:nvSpPr>
        <p:spPr/>
        <p:txBody>
          <a:bodyPr/>
          <a:lstStyle/>
          <a:p>
            <a:fld id="{8F4BEAD3-91E3-4FFC-B7DC-935959D17485}" type="slidenum">
              <a:rPr lang="en-US" smtClean="0"/>
              <a:pPr/>
              <a:t>25</a:t>
            </a:fld>
            <a:endParaRPr lang="en-US" dirty="0"/>
          </a:p>
        </p:txBody>
      </p:sp>
    </p:spTree>
    <p:extLst>
      <p:ext uri="{BB962C8B-B14F-4D97-AF65-F5344CB8AC3E}">
        <p14:creationId xmlns:p14="http://schemas.microsoft.com/office/powerpoint/2010/main" val="297433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53B5-E4DA-4227-8309-422F01D1791C}"/>
              </a:ext>
            </a:extLst>
          </p:cNvPr>
          <p:cNvSpPr>
            <a:spLocks noGrp="1"/>
          </p:cNvSpPr>
          <p:nvPr>
            <p:ph type="title"/>
          </p:nvPr>
        </p:nvSpPr>
        <p:spPr>
          <a:xfrm>
            <a:off x="1715129" y="2644298"/>
            <a:ext cx="9090031" cy="1325563"/>
          </a:xfrm>
        </p:spPr>
        <p:txBody>
          <a:bodyPr/>
          <a:lstStyle/>
          <a:p>
            <a:pPr algn="ctr"/>
            <a:r>
              <a:rPr lang="en-US" b="1" dirty="0"/>
              <a:t>Research Infrastructure</a:t>
            </a:r>
          </a:p>
        </p:txBody>
      </p:sp>
      <p:sp>
        <p:nvSpPr>
          <p:cNvPr id="4" name="Date Placeholder 3">
            <a:extLst>
              <a:ext uri="{FF2B5EF4-FFF2-40B4-BE49-F238E27FC236}">
                <a16:creationId xmlns:a16="http://schemas.microsoft.com/office/drawing/2014/main" id="{409D0796-2F9B-8CCB-243D-1DE43E71918B}"/>
              </a:ext>
            </a:extLst>
          </p:cNvPr>
          <p:cNvSpPr>
            <a:spLocks noGrp="1"/>
          </p:cNvSpPr>
          <p:nvPr>
            <p:ph type="dt" sz="half" idx="10"/>
          </p:nvPr>
        </p:nvSpPr>
        <p:spPr/>
        <p:txBody>
          <a:bodyPr/>
          <a:lstStyle/>
          <a:p>
            <a:r>
              <a:rPr lang="en-US"/>
              <a:t>7/20/2022</a:t>
            </a:r>
            <a:endParaRPr lang="en-US" dirty="0"/>
          </a:p>
        </p:txBody>
      </p:sp>
      <p:sp>
        <p:nvSpPr>
          <p:cNvPr id="6" name="Footer Placeholder 5">
            <a:extLst>
              <a:ext uri="{FF2B5EF4-FFF2-40B4-BE49-F238E27FC236}">
                <a16:creationId xmlns:a16="http://schemas.microsoft.com/office/drawing/2014/main" id="{2B317D8C-DD8E-5AE0-5EB2-0162E835D1AC}"/>
              </a:ext>
            </a:extLst>
          </p:cNvPr>
          <p:cNvSpPr>
            <a:spLocks noGrp="1"/>
          </p:cNvSpPr>
          <p:nvPr>
            <p:ph type="ftr" sz="quarter" idx="11"/>
          </p:nvPr>
        </p:nvSpPr>
        <p:spPr/>
        <p:txBody>
          <a:bodyPr/>
          <a:lstStyle/>
          <a:p>
            <a:r>
              <a:rPr lang="en-US"/>
              <a:t>Snowmass CSS, Seattle</a:t>
            </a:r>
            <a:endParaRPr lang="en-US" dirty="0"/>
          </a:p>
        </p:txBody>
      </p:sp>
      <p:sp>
        <p:nvSpPr>
          <p:cNvPr id="7" name="Slide Number Placeholder 6">
            <a:extLst>
              <a:ext uri="{FF2B5EF4-FFF2-40B4-BE49-F238E27FC236}">
                <a16:creationId xmlns:a16="http://schemas.microsoft.com/office/drawing/2014/main" id="{FD739EF5-9F23-4D85-ED98-8F2E5ECD3E2C}"/>
              </a:ext>
            </a:extLst>
          </p:cNvPr>
          <p:cNvSpPr>
            <a:spLocks noGrp="1"/>
          </p:cNvSpPr>
          <p:nvPr>
            <p:ph type="sldNum" sz="quarter" idx="4"/>
          </p:nvPr>
        </p:nvSpPr>
        <p:spPr/>
        <p:txBody>
          <a:bodyPr/>
          <a:lstStyle/>
          <a:p>
            <a:fld id="{8F4BEAD3-91E3-4FFC-B7DC-935959D17485}" type="slidenum">
              <a:rPr lang="en-US" smtClean="0"/>
              <a:pPr/>
              <a:t>26</a:t>
            </a:fld>
            <a:endParaRPr lang="en-US" dirty="0"/>
          </a:p>
        </p:txBody>
      </p:sp>
    </p:spTree>
    <p:extLst>
      <p:ext uri="{BB962C8B-B14F-4D97-AF65-F5344CB8AC3E}">
        <p14:creationId xmlns:p14="http://schemas.microsoft.com/office/powerpoint/2010/main" val="1093805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86D9-DD78-4BFD-9D40-D690BDF620A7}"/>
              </a:ext>
            </a:extLst>
          </p:cNvPr>
          <p:cNvSpPr>
            <a:spLocks noGrp="1"/>
          </p:cNvSpPr>
          <p:nvPr>
            <p:ph type="title"/>
          </p:nvPr>
        </p:nvSpPr>
        <p:spPr>
          <a:xfrm>
            <a:off x="1738184" y="0"/>
            <a:ext cx="9578546" cy="1325563"/>
          </a:xfrm>
        </p:spPr>
        <p:txBody>
          <a:bodyPr/>
          <a:lstStyle/>
          <a:p>
            <a:pPr algn="ctr"/>
            <a:r>
              <a:rPr lang="en-US" dirty="0"/>
              <a:t>Research Infrastructure Opportunities</a:t>
            </a:r>
          </a:p>
        </p:txBody>
      </p:sp>
      <p:graphicFrame>
        <p:nvGraphicFramePr>
          <p:cNvPr id="6" name="Table 5">
            <a:extLst>
              <a:ext uri="{FF2B5EF4-FFF2-40B4-BE49-F238E27FC236}">
                <a16:creationId xmlns:a16="http://schemas.microsoft.com/office/drawing/2014/main" id="{BEFD61D7-DD5B-478A-9D80-C6FAAE46B057}"/>
              </a:ext>
            </a:extLst>
          </p:cNvPr>
          <p:cNvGraphicFramePr>
            <a:graphicFrameLocks noGrp="1"/>
          </p:cNvGraphicFramePr>
          <p:nvPr>
            <p:extLst>
              <p:ext uri="{D42A27DB-BD31-4B8C-83A1-F6EECF244321}">
                <p14:modId xmlns:p14="http://schemas.microsoft.com/office/powerpoint/2010/main" val="1253958511"/>
              </p:ext>
            </p:extLst>
          </p:nvPr>
        </p:nvGraphicFramePr>
        <p:xfrm>
          <a:off x="2551587" y="1174538"/>
          <a:ext cx="8527230" cy="4859915"/>
        </p:xfrm>
        <a:graphic>
          <a:graphicData uri="http://schemas.openxmlformats.org/drawingml/2006/table">
            <a:tbl>
              <a:tblPr>
                <a:tableStyleId>{5C22544A-7EE6-4342-B048-85BDC9FD1C3A}</a:tableStyleId>
              </a:tblPr>
              <a:tblGrid>
                <a:gridCol w="1672079">
                  <a:extLst>
                    <a:ext uri="{9D8B030D-6E8A-4147-A177-3AD203B41FA5}">
                      <a16:colId xmlns:a16="http://schemas.microsoft.com/office/drawing/2014/main" val="1466356525"/>
                    </a:ext>
                  </a:extLst>
                </a:gridCol>
                <a:gridCol w="1251920">
                  <a:extLst>
                    <a:ext uri="{9D8B030D-6E8A-4147-A177-3AD203B41FA5}">
                      <a16:colId xmlns:a16="http://schemas.microsoft.com/office/drawing/2014/main" val="2448730781"/>
                    </a:ext>
                  </a:extLst>
                </a:gridCol>
                <a:gridCol w="1168387">
                  <a:extLst>
                    <a:ext uri="{9D8B030D-6E8A-4147-A177-3AD203B41FA5}">
                      <a16:colId xmlns:a16="http://schemas.microsoft.com/office/drawing/2014/main" val="3246120178"/>
                    </a:ext>
                  </a:extLst>
                </a:gridCol>
                <a:gridCol w="1664802">
                  <a:extLst>
                    <a:ext uri="{9D8B030D-6E8A-4147-A177-3AD203B41FA5}">
                      <a16:colId xmlns:a16="http://schemas.microsoft.com/office/drawing/2014/main" val="3223159241"/>
                    </a:ext>
                  </a:extLst>
                </a:gridCol>
                <a:gridCol w="1320558">
                  <a:extLst>
                    <a:ext uri="{9D8B030D-6E8A-4147-A177-3AD203B41FA5}">
                      <a16:colId xmlns:a16="http://schemas.microsoft.com/office/drawing/2014/main" val="4290613503"/>
                    </a:ext>
                  </a:extLst>
                </a:gridCol>
                <a:gridCol w="1449484">
                  <a:extLst>
                    <a:ext uri="{9D8B030D-6E8A-4147-A177-3AD203B41FA5}">
                      <a16:colId xmlns:a16="http://schemas.microsoft.com/office/drawing/2014/main" val="2809810739"/>
                    </a:ext>
                  </a:extLst>
                </a:gridCol>
              </a:tblGrid>
              <a:tr h="678832">
                <a:tc>
                  <a:txBody>
                    <a:bodyPr/>
                    <a:lstStyle/>
                    <a:p>
                      <a:endParaRPr lang="en-US"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b="1" i="0" dirty="0"/>
                        <a:t>Project Cost (approx. in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gridSpan="2">
                  <a:txBody>
                    <a:bodyPr/>
                    <a:lstStyle/>
                    <a:p>
                      <a:r>
                        <a:rPr lang="en-US" b="1" i="0" dirty="0"/>
                        <a:t>Funding Source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p>
                      <a:endParaRPr lang="en-US" b="1" i="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3683456"/>
                  </a:ext>
                </a:extLst>
              </a:tr>
              <a:tr h="678832">
                <a:tc>
                  <a:txBody>
                    <a:bodyPr/>
                    <a:lstStyle/>
                    <a:p>
                      <a:r>
                        <a:rPr lang="en-US" b="1" i="0" dirty="0"/>
                        <a:t>Solicitation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i="0" dirty="0"/>
                        <a:t>From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i="0" dirty="0"/>
                        <a:t>To</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i="0" dirty="0"/>
                        <a:t>R&amp;D/Planning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i="0" dirty="0"/>
                        <a:t>Operations</a:t>
                      </a: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Scope of Competition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1521489"/>
                  </a:ext>
                </a:extLst>
              </a:tr>
              <a:tr h="678832">
                <a:tc>
                  <a:txBody>
                    <a:bodyPr/>
                    <a:lstStyle/>
                    <a:p>
                      <a:r>
                        <a:rPr lang="en-US" b="1" dirty="0"/>
                        <a:t>Individual program</a:t>
                      </a:r>
                    </a:p>
                  </a:txBody>
                  <a:tcPr>
                    <a:lnT w="12700" cap="flat" cmpd="sng" algn="ctr">
                      <a:solidFill>
                        <a:schemeClr val="tx1"/>
                      </a:solidFill>
                      <a:prstDash val="solid"/>
                      <a:round/>
                      <a:headEnd type="none" w="med" len="med"/>
                      <a:tailEnd type="none" w="med" len="med"/>
                    </a:lnT>
                  </a:tcPr>
                </a:tc>
                <a:tc>
                  <a:txBody>
                    <a:bodyPr/>
                    <a:lstStyle/>
                    <a:p>
                      <a:r>
                        <a:rPr lang="en-US" b="1" dirty="0"/>
                        <a:t>0</a:t>
                      </a:r>
                    </a:p>
                  </a:txBody>
                  <a:tcPr>
                    <a:lnT w="12700" cap="flat" cmpd="sng" algn="ctr">
                      <a:solidFill>
                        <a:schemeClr val="tx1"/>
                      </a:solidFill>
                      <a:prstDash val="solid"/>
                      <a:round/>
                      <a:headEnd type="none" w="med" len="med"/>
                      <a:tailEnd type="none" w="med" len="med"/>
                    </a:lnT>
                  </a:tcPr>
                </a:tc>
                <a:tc>
                  <a:txBody>
                    <a:bodyPr/>
                    <a:lstStyle/>
                    <a:p>
                      <a:r>
                        <a:rPr lang="en-US" b="1" dirty="0"/>
                        <a:t>~1.0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b="1" dirty="0">
                          <a:solidFill>
                            <a:srgbClr val="C00000"/>
                          </a:solidFill>
                        </a:rPr>
                        <a:t>EPP</a:t>
                      </a:r>
                      <a:r>
                        <a:rPr lang="en-US" b="1" baseline="0" dirty="0">
                          <a:solidFill>
                            <a:srgbClr val="C00000"/>
                          </a:solidFill>
                        </a:rPr>
                        <a:t> or PA</a:t>
                      </a:r>
                      <a:endParaRPr lang="en-US" b="1" dirty="0">
                        <a:solidFill>
                          <a:srgbClr val="C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a:t>
                      </a:r>
                      <a:r>
                        <a:rPr lang="en-US" b="1" baseline="0" dirty="0">
                          <a:solidFill>
                            <a:srgbClr val="C00000"/>
                          </a:solidFill>
                        </a:rPr>
                        <a:t> or PA</a:t>
                      </a:r>
                      <a:endParaRPr lang="en-US" b="1" dirty="0">
                        <a:solidFill>
                          <a:srgbClr val="C00000"/>
                        </a:solidFill>
                      </a:endParaRPr>
                    </a:p>
                    <a:p>
                      <a:endParaRPr lang="en-US" b="1" dirty="0">
                        <a:solidFill>
                          <a:srgbClr val="C00000"/>
                        </a:solidFill>
                      </a:endParaRPr>
                    </a:p>
                  </a:txBody>
                  <a:tcPr>
                    <a:lnT w="12700" cap="flat" cmpd="sng" algn="ctr">
                      <a:solidFill>
                        <a:schemeClr val="tx1"/>
                      </a:solidFill>
                      <a:prstDash val="solid"/>
                      <a:round/>
                      <a:headEnd type="none" w="med" len="med"/>
                      <a:tailEnd type="none" w="med" len="med"/>
                    </a:lnT>
                  </a:tcPr>
                </a:tc>
                <a:tc>
                  <a:txBody>
                    <a:bodyPr/>
                    <a:lstStyle/>
                    <a:p>
                      <a:r>
                        <a:rPr lang="en-US" b="1" dirty="0"/>
                        <a:t>Program (within EPP or PA)</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4765791"/>
                  </a:ext>
                </a:extLst>
              </a:tr>
              <a:tr h="678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MRI (70%); University (30%)</a:t>
                      </a:r>
                    </a:p>
                  </a:txBody>
                  <a:tcPr/>
                </a:tc>
                <a:tc>
                  <a:txBody>
                    <a:bodyPr/>
                    <a:lstStyle/>
                    <a:p>
                      <a:r>
                        <a:rPr lang="en-US" b="1" dirty="0"/>
                        <a:t>~0.2</a:t>
                      </a:r>
                    </a:p>
                  </a:txBody>
                  <a:tcPr/>
                </a:tc>
                <a:tc>
                  <a:txBody>
                    <a:bodyPr/>
                    <a:lstStyle/>
                    <a:p>
                      <a:r>
                        <a:rPr lang="en-US" b="1" dirty="0"/>
                        <a:t>5.7</a:t>
                      </a:r>
                    </a:p>
                  </a:txBody>
                  <a:tcPr>
                    <a:lnR w="12700" cap="flat" cmpd="sng" algn="ctr">
                      <a:solidFill>
                        <a:schemeClr val="tx1"/>
                      </a:solidFill>
                      <a:prstDash val="solid"/>
                      <a:round/>
                      <a:headEnd type="none" w="med" len="med"/>
                      <a:tailEnd type="none" w="med" len="med"/>
                    </a:lnR>
                  </a:tcPr>
                </a:tc>
                <a:tc>
                  <a:txBody>
                    <a:bodyPr/>
                    <a:lstStyle/>
                    <a:p>
                      <a:r>
                        <a:rPr lang="en-US" b="1" dirty="0"/>
                        <a:t>n/a</a:t>
                      </a:r>
                    </a:p>
                  </a:txBody>
                  <a:tcPr>
                    <a:lnL w="12700" cap="flat" cmpd="sng" algn="ctr">
                      <a:solidFill>
                        <a:schemeClr val="tx1"/>
                      </a:solidFill>
                      <a:prstDash val="solid"/>
                      <a:round/>
                      <a:headEnd type="none" w="med" len="med"/>
                      <a:tailEnd type="none" w="med" len="med"/>
                    </a:lnL>
                  </a:tcPr>
                </a:tc>
                <a:tc>
                  <a:txBody>
                    <a:bodyPr/>
                    <a:lstStyle/>
                    <a:p>
                      <a:r>
                        <a:rPr lang="en-US" b="1" dirty="0"/>
                        <a:t>n/a</a:t>
                      </a:r>
                    </a:p>
                  </a:txBody>
                  <a:tcPr/>
                </a:tc>
                <a:tc>
                  <a:txBody>
                    <a:bodyPr/>
                    <a:lstStyle/>
                    <a:p>
                      <a:r>
                        <a:rPr lang="en-US" b="1" dirty="0"/>
                        <a:t>PHY</a:t>
                      </a:r>
                      <a:r>
                        <a:rPr lang="en-US" b="1" baseline="0" dirty="0"/>
                        <a:t> (&lt;1.0 M)</a:t>
                      </a:r>
                    </a:p>
                    <a:p>
                      <a:r>
                        <a:rPr lang="en-US" b="1" baseline="0" dirty="0"/>
                        <a:t>NSF (&gt;1.0 M)</a:t>
                      </a:r>
                      <a:endParaRPr lang="en-US" b="1" dirty="0"/>
                    </a:p>
                  </a:txBody>
                  <a:tcPr/>
                </a:tc>
                <a:extLst>
                  <a:ext uri="{0D108BD9-81ED-4DB2-BD59-A6C34878D82A}">
                    <a16:rowId xmlns:a16="http://schemas.microsoft.com/office/drawing/2014/main" val="121627597"/>
                  </a:ext>
                </a:extLst>
              </a:tr>
              <a:tr h="393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Midscale RI-1</a:t>
                      </a:r>
                    </a:p>
                  </a:txBody>
                  <a:tcPr/>
                </a:tc>
                <a:tc>
                  <a:txBody>
                    <a:bodyPr/>
                    <a:lstStyle/>
                    <a:p>
                      <a:r>
                        <a:rPr lang="en-US" b="1" dirty="0"/>
                        <a:t>0.6-6.0</a:t>
                      </a:r>
                    </a:p>
                  </a:txBody>
                  <a:tcPr/>
                </a:tc>
                <a:tc>
                  <a:txBody>
                    <a:bodyPr/>
                    <a:lstStyle/>
                    <a:p>
                      <a:r>
                        <a:rPr lang="en-US" b="1" dirty="0"/>
                        <a:t>20</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 or PA or </a:t>
                      </a:r>
                      <a:r>
                        <a:rPr lang="en-US" b="1" dirty="0">
                          <a:solidFill>
                            <a:schemeClr val="tx1"/>
                          </a:solidFill>
                        </a:rPr>
                        <a:t>Midscale RI-1</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a:t>
                      </a:r>
                      <a:r>
                        <a:rPr lang="en-US" b="1" baseline="0" dirty="0">
                          <a:solidFill>
                            <a:srgbClr val="C00000"/>
                          </a:solidFill>
                        </a:rPr>
                        <a:t> or PA</a:t>
                      </a:r>
                      <a:endParaRPr lang="en-US" b="1" dirty="0">
                        <a:solidFill>
                          <a:srgbClr val="C00000"/>
                        </a:solidFill>
                      </a:endParaRPr>
                    </a:p>
                  </a:txBody>
                  <a:tcPr/>
                </a:tc>
                <a:tc>
                  <a:txBody>
                    <a:bodyPr/>
                    <a:lstStyle/>
                    <a:p>
                      <a:r>
                        <a:rPr lang="en-US" b="1" dirty="0"/>
                        <a:t>NSF</a:t>
                      </a:r>
                    </a:p>
                  </a:txBody>
                  <a:tcPr/>
                </a:tc>
                <a:extLst>
                  <a:ext uri="{0D108BD9-81ED-4DB2-BD59-A6C34878D82A}">
                    <a16:rowId xmlns:a16="http://schemas.microsoft.com/office/drawing/2014/main" val="2656718741"/>
                  </a:ext>
                </a:extLst>
              </a:tr>
              <a:tr h="393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Midscale RI-2</a:t>
                      </a:r>
                    </a:p>
                  </a:txBody>
                  <a:tcPr/>
                </a:tc>
                <a:tc>
                  <a:txBody>
                    <a:bodyPr/>
                    <a:lstStyle/>
                    <a:p>
                      <a:r>
                        <a:rPr lang="en-US" b="1" dirty="0"/>
                        <a:t>20</a:t>
                      </a:r>
                    </a:p>
                  </a:txBody>
                  <a:tcPr/>
                </a:tc>
                <a:tc>
                  <a:txBody>
                    <a:bodyPr/>
                    <a:lstStyle/>
                    <a:p>
                      <a:r>
                        <a:rPr lang="en-US" b="1" dirty="0">
                          <a:solidFill>
                            <a:schemeClr val="tx1"/>
                          </a:solidFill>
                        </a:rPr>
                        <a:t>70</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 or PA or </a:t>
                      </a:r>
                      <a:r>
                        <a:rPr lang="en-US" b="1" dirty="0">
                          <a:solidFill>
                            <a:schemeClr val="tx1"/>
                          </a:solidFill>
                        </a:rPr>
                        <a:t>Midscale RI-1</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 or PA</a:t>
                      </a:r>
                    </a:p>
                  </a:txBody>
                  <a:tcPr/>
                </a:tc>
                <a:tc>
                  <a:txBody>
                    <a:bodyPr/>
                    <a:lstStyle/>
                    <a:p>
                      <a:r>
                        <a:rPr lang="en-US" b="1" dirty="0"/>
                        <a:t>NSF</a:t>
                      </a:r>
                    </a:p>
                  </a:txBody>
                  <a:tcPr/>
                </a:tc>
                <a:extLst>
                  <a:ext uri="{0D108BD9-81ED-4DB2-BD59-A6C34878D82A}">
                    <a16:rowId xmlns:a16="http://schemas.microsoft.com/office/drawing/2014/main" val="1533873536"/>
                  </a:ext>
                </a:extLst>
              </a:tr>
              <a:tr h="393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MREFC</a:t>
                      </a:r>
                    </a:p>
                  </a:txBody>
                  <a:tcPr/>
                </a:tc>
                <a:tc>
                  <a:txBody>
                    <a:bodyPr/>
                    <a:lstStyle/>
                    <a:p>
                      <a:r>
                        <a:rPr lang="en-US" b="1" dirty="0"/>
                        <a:t>70</a:t>
                      </a:r>
                    </a:p>
                  </a:txBody>
                  <a:tcPr/>
                </a:tc>
                <a:tc>
                  <a:txBody>
                    <a:bodyPr/>
                    <a:lstStyle/>
                    <a:p>
                      <a:r>
                        <a:rPr lang="en-US" b="1" dirty="0"/>
                        <a:t>--</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a:t>
                      </a:r>
                      <a:r>
                        <a:rPr lang="en-US" b="1" baseline="0" dirty="0">
                          <a:solidFill>
                            <a:srgbClr val="C00000"/>
                          </a:solidFill>
                        </a:rPr>
                        <a:t> or PA</a:t>
                      </a:r>
                      <a:endParaRPr lang="en-US" b="1" dirty="0">
                        <a:solidFill>
                          <a:srgbClr val="C00000"/>
                        </a:solidFill>
                      </a:endParaRP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rPr>
                        <a:t>EPP</a:t>
                      </a:r>
                      <a:r>
                        <a:rPr lang="en-US" b="1" baseline="0" dirty="0">
                          <a:solidFill>
                            <a:srgbClr val="C00000"/>
                          </a:solidFill>
                        </a:rPr>
                        <a:t> or PA</a:t>
                      </a:r>
                      <a:endParaRPr lang="en-US" b="1" dirty="0">
                        <a:solidFill>
                          <a:srgbClr val="C00000"/>
                        </a:solidFill>
                      </a:endParaRPr>
                    </a:p>
                  </a:txBody>
                  <a:tcPr/>
                </a:tc>
                <a:tc>
                  <a:txBody>
                    <a:bodyPr/>
                    <a:lstStyle/>
                    <a:p>
                      <a:r>
                        <a:rPr lang="en-US" b="1" dirty="0"/>
                        <a:t>NSF</a:t>
                      </a:r>
                    </a:p>
                  </a:txBody>
                  <a:tcPr/>
                </a:tc>
                <a:extLst>
                  <a:ext uri="{0D108BD9-81ED-4DB2-BD59-A6C34878D82A}">
                    <a16:rowId xmlns:a16="http://schemas.microsoft.com/office/drawing/2014/main" val="2227046173"/>
                  </a:ext>
                </a:extLst>
              </a:tr>
            </a:tbl>
          </a:graphicData>
        </a:graphic>
      </p:graphicFrame>
      <p:sp>
        <p:nvSpPr>
          <p:cNvPr id="7" name="TextBox 6">
            <a:extLst>
              <a:ext uri="{FF2B5EF4-FFF2-40B4-BE49-F238E27FC236}">
                <a16:creationId xmlns:a16="http://schemas.microsoft.com/office/drawing/2014/main" id="{FCC25A80-EA7D-49EC-9569-99A15432FBF7}"/>
              </a:ext>
            </a:extLst>
          </p:cNvPr>
          <p:cNvSpPr txBox="1"/>
          <p:nvPr/>
        </p:nvSpPr>
        <p:spPr>
          <a:xfrm>
            <a:off x="69450" y="4474338"/>
            <a:ext cx="21208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First Awards in FY19 </a:t>
            </a:r>
          </a:p>
        </p:txBody>
      </p:sp>
      <p:sp>
        <p:nvSpPr>
          <p:cNvPr id="9" name="TextBox 8">
            <a:extLst>
              <a:ext uri="{FF2B5EF4-FFF2-40B4-BE49-F238E27FC236}">
                <a16:creationId xmlns:a16="http://schemas.microsoft.com/office/drawing/2014/main" id="{D455DCA3-851B-F64B-BD7F-5FBE69E9F1A4}"/>
              </a:ext>
            </a:extLst>
          </p:cNvPr>
          <p:cNvSpPr txBox="1"/>
          <p:nvPr/>
        </p:nvSpPr>
        <p:spPr>
          <a:xfrm>
            <a:off x="79898" y="5053263"/>
            <a:ext cx="23505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Four awards </a:t>
            </a:r>
            <a:r>
              <a:rPr lang="en-US" dirty="0">
                <a:solidFill>
                  <a:srgbClr val="FFC000"/>
                </a:solidFill>
                <a:latin typeface="Calibri" panose="020F0502020204030204"/>
              </a:rPr>
              <a:t>in </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FY21</a:t>
            </a:r>
          </a:p>
        </p:txBody>
      </p:sp>
      <p:cxnSp>
        <p:nvCxnSpPr>
          <p:cNvPr id="5" name="Straight Arrow Connector 4">
            <a:extLst>
              <a:ext uri="{FF2B5EF4-FFF2-40B4-BE49-F238E27FC236}">
                <a16:creationId xmlns:a16="http://schemas.microsoft.com/office/drawing/2014/main" id="{5367793A-C152-4C46-AEC0-37BA61F05B39}"/>
              </a:ext>
            </a:extLst>
          </p:cNvPr>
          <p:cNvCxnSpPr/>
          <p:nvPr/>
        </p:nvCxnSpPr>
        <p:spPr>
          <a:xfrm>
            <a:off x="2062277" y="4664593"/>
            <a:ext cx="509970" cy="0"/>
          </a:xfrm>
          <a:prstGeom prst="straightConnector1">
            <a:avLst/>
          </a:prstGeom>
          <a:ln w="53975">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97634940-5EEE-4B38-B004-DC3F3A7EA9AC}"/>
              </a:ext>
            </a:extLst>
          </p:cNvPr>
          <p:cNvCxnSpPr>
            <a:cxnSpLocks/>
          </p:cNvCxnSpPr>
          <p:nvPr/>
        </p:nvCxnSpPr>
        <p:spPr>
          <a:xfrm>
            <a:off x="2147590" y="5240804"/>
            <a:ext cx="320973" cy="0"/>
          </a:xfrm>
          <a:prstGeom prst="straightConnector1">
            <a:avLst/>
          </a:prstGeom>
          <a:ln w="44450">
            <a:tailEnd type="triangle"/>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D5048642-ECB3-5643-A90B-101E0A14E5B4}"/>
              </a:ext>
            </a:extLst>
          </p:cNvPr>
          <p:cNvSpPr txBox="1"/>
          <p:nvPr/>
        </p:nvSpPr>
        <p:spPr>
          <a:xfrm>
            <a:off x="5498929" y="5498796"/>
            <a:ext cx="1194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Now 100</a:t>
            </a:r>
          </a:p>
        </p:txBody>
      </p:sp>
      <p:sp>
        <p:nvSpPr>
          <p:cNvPr id="15" name="Curved Right Arrow 14">
            <a:extLst>
              <a:ext uri="{FF2B5EF4-FFF2-40B4-BE49-F238E27FC236}">
                <a16:creationId xmlns:a16="http://schemas.microsoft.com/office/drawing/2014/main" id="{5007AE10-6DB8-724F-A664-5D80EC7F3148}"/>
              </a:ext>
            </a:extLst>
          </p:cNvPr>
          <p:cNvSpPr/>
          <p:nvPr/>
        </p:nvSpPr>
        <p:spPr>
          <a:xfrm>
            <a:off x="5118100" y="5314130"/>
            <a:ext cx="380829" cy="3693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F8C8266D-764E-0731-963C-4FC67AF070DF}"/>
              </a:ext>
            </a:extLst>
          </p:cNvPr>
          <p:cNvSpPr>
            <a:spLocks noGrp="1"/>
          </p:cNvSpPr>
          <p:nvPr>
            <p:ph type="dt" sz="half" idx="10"/>
          </p:nvPr>
        </p:nvSpPr>
        <p:spPr/>
        <p:txBody>
          <a:bodyPr/>
          <a:lstStyle/>
          <a:p>
            <a:r>
              <a:rPr lang="en-US" dirty="0"/>
              <a:t>7/20/2022</a:t>
            </a:r>
          </a:p>
        </p:txBody>
      </p:sp>
      <p:sp>
        <p:nvSpPr>
          <p:cNvPr id="12" name="Footer Placeholder 11">
            <a:extLst>
              <a:ext uri="{FF2B5EF4-FFF2-40B4-BE49-F238E27FC236}">
                <a16:creationId xmlns:a16="http://schemas.microsoft.com/office/drawing/2014/main" id="{CCBB6411-0B0B-1A7E-9F77-314E4C7BFD42}"/>
              </a:ext>
            </a:extLst>
          </p:cNvPr>
          <p:cNvSpPr>
            <a:spLocks noGrp="1"/>
          </p:cNvSpPr>
          <p:nvPr>
            <p:ph type="ftr" sz="quarter" idx="11"/>
          </p:nvPr>
        </p:nvSpPr>
        <p:spPr/>
        <p:txBody>
          <a:bodyPr/>
          <a:lstStyle/>
          <a:p>
            <a:r>
              <a:rPr lang="en-US"/>
              <a:t>Snowmass CSS, Seattle</a:t>
            </a:r>
            <a:endParaRPr lang="en-US" dirty="0"/>
          </a:p>
        </p:txBody>
      </p:sp>
      <p:sp>
        <p:nvSpPr>
          <p:cNvPr id="13" name="Slide Number Placeholder 12">
            <a:extLst>
              <a:ext uri="{FF2B5EF4-FFF2-40B4-BE49-F238E27FC236}">
                <a16:creationId xmlns:a16="http://schemas.microsoft.com/office/drawing/2014/main" id="{984DFF7D-E8C3-6E36-664E-78A1BC94FB69}"/>
              </a:ext>
            </a:extLst>
          </p:cNvPr>
          <p:cNvSpPr>
            <a:spLocks noGrp="1"/>
          </p:cNvSpPr>
          <p:nvPr>
            <p:ph type="sldNum" sz="quarter" idx="4"/>
          </p:nvPr>
        </p:nvSpPr>
        <p:spPr/>
        <p:txBody>
          <a:bodyPr/>
          <a:lstStyle/>
          <a:p>
            <a:fld id="{8F4BEAD3-91E3-4FFC-B7DC-935959D17485}" type="slidenum">
              <a:rPr lang="en-US" smtClean="0"/>
              <a:pPr/>
              <a:t>27</a:t>
            </a:fld>
            <a:endParaRPr lang="en-US" dirty="0"/>
          </a:p>
        </p:txBody>
      </p:sp>
    </p:spTree>
    <p:extLst>
      <p:ext uri="{BB962C8B-B14F-4D97-AF65-F5344CB8AC3E}">
        <p14:creationId xmlns:p14="http://schemas.microsoft.com/office/powerpoint/2010/main" val="2941224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4BC1-FCE5-1C47-B0E4-2F12B70B5085}"/>
              </a:ext>
            </a:extLst>
          </p:cNvPr>
          <p:cNvSpPr>
            <a:spLocks noGrp="1"/>
          </p:cNvSpPr>
          <p:nvPr>
            <p:ph type="title"/>
          </p:nvPr>
        </p:nvSpPr>
        <p:spPr/>
        <p:txBody>
          <a:bodyPr/>
          <a:lstStyle/>
          <a:p>
            <a:r>
              <a:rPr lang="en-US" dirty="0"/>
              <a:t>MSRI-II awards 2020</a:t>
            </a:r>
          </a:p>
        </p:txBody>
      </p:sp>
      <p:sp>
        <p:nvSpPr>
          <p:cNvPr id="3" name="Content Placeholder 2">
            <a:extLst>
              <a:ext uri="{FF2B5EF4-FFF2-40B4-BE49-F238E27FC236}">
                <a16:creationId xmlns:a16="http://schemas.microsoft.com/office/drawing/2014/main" id="{F4402E41-3083-8747-AAF5-8278D4DC0968}"/>
              </a:ext>
            </a:extLst>
          </p:cNvPr>
          <p:cNvSpPr>
            <a:spLocks noGrp="1"/>
          </p:cNvSpPr>
          <p:nvPr>
            <p:ph idx="1"/>
          </p:nvPr>
        </p:nvSpPr>
        <p:spPr>
          <a:xfrm>
            <a:off x="838200" y="1003300"/>
            <a:ext cx="10515600" cy="5353050"/>
          </a:xfrm>
        </p:spPr>
        <p:txBody>
          <a:bodyPr>
            <a:normAutofit fontScale="55000" lnSpcReduction="20000"/>
          </a:bodyPr>
          <a:lstStyle/>
          <a:p>
            <a:r>
              <a:rPr lang="en-US" sz="3200" b="1" dirty="0"/>
              <a:t>Mid-scale RI-2 Consortium: Biogeochemical-Argo: A global robotic network to observe changing ocean chemistry and biology</a:t>
            </a:r>
            <a:br>
              <a:rPr lang="en-US" sz="3200" dirty="0"/>
            </a:br>
            <a:r>
              <a:rPr lang="en-US" sz="3200" dirty="0"/>
              <a:t>Award Number:1946578; Principal </a:t>
            </a:r>
            <a:r>
              <a:rPr lang="en-US" sz="3200" dirty="0" err="1"/>
              <a:t>Investigator:Kenneth</a:t>
            </a:r>
            <a:r>
              <a:rPr lang="en-US" sz="3200" dirty="0"/>
              <a:t> Johnson; Co-Principal </a:t>
            </a:r>
            <a:r>
              <a:rPr lang="en-US" sz="3200" dirty="0" err="1"/>
              <a:t>Investigator:Jorge</a:t>
            </a:r>
            <a:r>
              <a:rPr lang="en-US" sz="3200" dirty="0"/>
              <a:t> Sarmiento, Stephen Riser, Lynne Talley, Curtis Deutsch, Susan </a:t>
            </a:r>
            <a:r>
              <a:rPr lang="en-US" sz="3200" dirty="0" err="1"/>
              <a:t>Wijffels</a:t>
            </a:r>
            <a:r>
              <a:rPr lang="en-US" sz="3200" dirty="0"/>
              <a:t>; </a:t>
            </a:r>
            <a:r>
              <a:rPr lang="en-US" sz="3200" dirty="0" err="1"/>
              <a:t>Organization:Monterey</a:t>
            </a:r>
            <a:r>
              <a:rPr lang="en-US" sz="3200" dirty="0"/>
              <a:t> Bay Aquarium Research </a:t>
            </a:r>
            <a:r>
              <a:rPr lang="en-US" sz="3200" dirty="0" err="1"/>
              <a:t>Institute;NSF</a:t>
            </a:r>
            <a:r>
              <a:rPr lang="en-US" sz="3200" dirty="0"/>
              <a:t> </a:t>
            </a:r>
            <a:r>
              <a:rPr lang="en-US" sz="3200" dirty="0" err="1"/>
              <a:t>Organization:OCE</a:t>
            </a:r>
            <a:r>
              <a:rPr lang="en-US" sz="3200" dirty="0"/>
              <a:t> Start Date:11/01/2020; Award Amount:$15,013,704.00; Relevance:48.0;</a:t>
            </a:r>
          </a:p>
          <a:p>
            <a:br>
              <a:rPr lang="en-US" sz="3200" dirty="0"/>
            </a:br>
            <a:r>
              <a:rPr lang="en-US" sz="3200" b="1" dirty="0"/>
              <a:t>Mid-scale RI-2: Grid-Connected Testing Infrastructure for Networked Control of Distributed Energy Resources</a:t>
            </a:r>
            <a:br>
              <a:rPr lang="en-US" sz="3200" dirty="0"/>
            </a:br>
            <a:r>
              <a:rPr lang="en-US" sz="3200" dirty="0"/>
              <a:t>Award Number:1947050; Principal </a:t>
            </a:r>
            <a:r>
              <a:rPr lang="en-US" sz="3200" dirty="0" err="1"/>
              <a:t>Investigator:Jan</a:t>
            </a:r>
            <a:r>
              <a:rPr lang="en-US" sz="3200" dirty="0"/>
              <a:t> </a:t>
            </a:r>
            <a:r>
              <a:rPr lang="en-US" sz="3200" dirty="0" err="1"/>
              <a:t>Kleissl</a:t>
            </a:r>
            <a:r>
              <a:rPr lang="en-US" sz="3200" dirty="0"/>
              <a:t>; Co-Principal </a:t>
            </a:r>
            <a:r>
              <a:rPr lang="en-US" sz="3200" dirty="0" err="1"/>
              <a:t>Investigator:Rajesh</a:t>
            </a:r>
            <a:r>
              <a:rPr lang="en-US" sz="3200" dirty="0"/>
              <a:t> Gupta, Raymond De </a:t>
            </a:r>
            <a:r>
              <a:rPr lang="en-US" sz="3200" dirty="0" err="1"/>
              <a:t>Callafon</a:t>
            </a:r>
            <a:r>
              <a:rPr lang="en-US" sz="3200" dirty="0"/>
              <a:t>, Jorge Cortes, Sonia Martinez; </a:t>
            </a:r>
            <a:r>
              <a:rPr lang="en-US" sz="3200" dirty="0" err="1"/>
              <a:t>Organization:University</a:t>
            </a:r>
            <a:r>
              <a:rPr lang="en-US" sz="3200" dirty="0"/>
              <a:t> of California-San </a:t>
            </a:r>
            <a:r>
              <a:rPr lang="en-US" sz="3200" dirty="0" err="1"/>
              <a:t>Diego;NSF</a:t>
            </a:r>
            <a:r>
              <a:rPr lang="en-US" sz="3200" dirty="0"/>
              <a:t> </a:t>
            </a:r>
            <a:r>
              <a:rPr lang="en-US" sz="3200" dirty="0" err="1"/>
              <a:t>Organization:ECCS</a:t>
            </a:r>
            <a:r>
              <a:rPr lang="en-US" sz="3200" dirty="0"/>
              <a:t> Start Date:11/01/2020; Award Amount:$30,557,829.00; Relevance:48.0;</a:t>
            </a:r>
          </a:p>
          <a:p>
            <a:br>
              <a:rPr lang="en-US" sz="3200" dirty="0"/>
            </a:br>
            <a:r>
              <a:rPr lang="en-US" sz="3200" b="1" dirty="0"/>
              <a:t>Mid-scale RI-2 Consortium: Network for Advanced NMR</a:t>
            </a:r>
            <a:br>
              <a:rPr lang="en-US" sz="3200" dirty="0"/>
            </a:br>
            <a:r>
              <a:rPr lang="en-US" sz="3200" dirty="0"/>
              <a:t>Award Number:1946970; Principal </a:t>
            </a:r>
            <a:r>
              <a:rPr lang="en-US" sz="3200" dirty="0" err="1"/>
              <a:t>Investigator:Jeffrey</a:t>
            </a:r>
            <a:r>
              <a:rPr lang="en-US" sz="3200" dirty="0"/>
              <a:t> Hoch; Co-Principal </a:t>
            </a:r>
            <a:r>
              <a:rPr lang="en-US" sz="3200" dirty="0" err="1"/>
              <a:t>Investigator:Chad</a:t>
            </a:r>
            <a:r>
              <a:rPr lang="en-US" sz="3200" dirty="0"/>
              <a:t> </a:t>
            </a:r>
            <a:r>
              <a:rPr lang="en-US" sz="3200" dirty="0" err="1"/>
              <a:t>Rienstra</a:t>
            </a:r>
            <a:r>
              <a:rPr lang="en-US" sz="3200" dirty="0"/>
              <a:t>, Arthur Edison, Katherine </a:t>
            </a:r>
            <a:r>
              <a:rPr lang="en-US" sz="3200" dirty="0" err="1"/>
              <a:t>Henzler</a:t>
            </a:r>
            <a:r>
              <a:rPr lang="en-US" sz="3200" dirty="0"/>
              <a:t>-Wildman; </a:t>
            </a:r>
            <a:r>
              <a:rPr lang="en-US" sz="3200" dirty="0" err="1"/>
              <a:t>Organization:University</a:t>
            </a:r>
            <a:r>
              <a:rPr lang="en-US" sz="3200" dirty="0"/>
              <a:t> of Connecticut Health </a:t>
            </a:r>
            <a:r>
              <a:rPr lang="en-US" sz="3200" dirty="0" err="1"/>
              <a:t>Center;NSF</a:t>
            </a:r>
            <a:r>
              <a:rPr lang="en-US" sz="3200" dirty="0"/>
              <a:t> </a:t>
            </a:r>
            <a:r>
              <a:rPr lang="en-US" sz="3200" dirty="0" err="1"/>
              <a:t>Organization:DBI</a:t>
            </a:r>
            <a:r>
              <a:rPr lang="en-US" sz="3200" dirty="0"/>
              <a:t> Start Date:07/01/2021; Award Amount:$20,048,344.00; Relevance:48.0;</a:t>
            </a:r>
          </a:p>
          <a:p>
            <a:br>
              <a:rPr lang="en-US" sz="3200" dirty="0"/>
            </a:br>
            <a:r>
              <a:rPr lang="en-US" sz="3200" b="1" dirty="0"/>
              <a:t>Mid-scale RI-2: A first-of-its-kind X-ray facility for new science at the high magnetic field frontier</a:t>
            </a:r>
            <a:br>
              <a:rPr lang="en-US" sz="3200" dirty="0"/>
            </a:br>
            <a:r>
              <a:rPr lang="en-US" sz="3200" dirty="0"/>
              <a:t>Award Number:1946998; Principal </a:t>
            </a:r>
            <a:r>
              <a:rPr lang="en-US" sz="3200" dirty="0" err="1"/>
              <a:t>Investigator:Joel</a:t>
            </a:r>
            <a:r>
              <a:rPr lang="en-US" sz="3200" dirty="0"/>
              <a:t> Brock; Co-Principal </a:t>
            </a:r>
            <a:r>
              <a:rPr lang="en-US" sz="3200" dirty="0" err="1"/>
              <a:t>Investigator:Carlos</a:t>
            </a:r>
            <a:r>
              <a:rPr lang="en-US" sz="3200" dirty="0"/>
              <a:t> Cabrera, Eric Palm, Elke </a:t>
            </a:r>
            <a:r>
              <a:rPr lang="en-US" sz="3200" dirty="0" err="1"/>
              <a:t>Arenholz</a:t>
            </a:r>
            <a:r>
              <a:rPr lang="en-US" sz="3200" dirty="0"/>
              <a:t>; </a:t>
            </a:r>
            <a:r>
              <a:rPr lang="en-US" sz="3200" dirty="0" err="1"/>
              <a:t>Organization:Cornell</a:t>
            </a:r>
            <a:r>
              <a:rPr lang="en-US" sz="3200" dirty="0"/>
              <a:t> </a:t>
            </a:r>
            <a:r>
              <a:rPr lang="en-US" sz="3200" dirty="0" err="1"/>
              <a:t>University;NSF</a:t>
            </a:r>
            <a:r>
              <a:rPr lang="en-US" sz="3200" dirty="0"/>
              <a:t> </a:t>
            </a:r>
            <a:r>
              <a:rPr lang="en-US" sz="3200" dirty="0" err="1"/>
              <a:t>Organization:DMR</a:t>
            </a:r>
            <a:r>
              <a:rPr lang="en-US" sz="3200" dirty="0"/>
              <a:t> Start Date:01/01/2021; Award Amount:$8,391,000.00; Relevance:48.0;</a:t>
            </a:r>
          </a:p>
          <a:p>
            <a:endParaRPr lang="en-US" dirty="0"/>
          </a:p>
        </p:txBody>
      </p:sp>
      <p:sp>
        <p:nvSpPr>
          <p:cNvPr id="7" name="Date Placeholder 6">
            <a:extLst>
              <a:ext uri="{FF2B5EF4-FFF2-40B4-BE49-F238E27FC236}">
                <a16:creationId xmlns:a16="http://schemas.microsoft.com/office/drawing/2014/main" id="{78550923-1F36-A87D-0436-81A9512DB606}"/>
              </a:ext>
            </a:extLst>
          </p:cNvPr>
          <p:cNvSpPr>
            <a:spLocks noGrp="1"/>
          </p:cNvSpPr>
          <p:nvPr>
            <p:ph type="dt" sz="half" idx="10"/>
          </p:nvPr>
        </p:nvSpPr>
        <p:spPr/>
        <p:txBody>
          <a:bodyPr/>
          <a:lstStyle/>
          <a:p>
            <a:r>
              <a:rPr lang="en-US"/>
              <a:t>7/20/2022</a:t>
            </a:r>
            <a:endParaRPr lang="en-US" dirty="0"/>
          </a:p>
        </p:txBody>
      </p:sp>
      <p:sp>
        <p:nvSpPr>
          <p:cNvPr id="8" name="Footer Placeholder 7">
            <a:extLst>
              <a:ext uri="{FF2B5EF4-FFF2-40B4-BE49-F238E27FC236}">
                <a16:creationId xmlns:a16="http://schemas.microsoft.com/office/drawing/2014/main" id="{6F0824A1-E412-6DFA-ABBE-DEE6817F32FA}"/>
              </a:ext>
            </a:extLst>
          </p:cNvPr>
          <p:cNvSpPr>
            <a:spLocks noGrp="1"/>
          </p:cNvSpPr>
          <p:nvPr>
            <p:ph type="ftr" sz="quarter" idx="11"/>
          </p:nvPr>
        </p:nvSpPr>
        <p:spPr/>
        <p:txBody>
          <a:bodyPr/>
          <a:lstStyle/>
          <a:p>
            <a:r>
              <a:rPr lang="en-US"/>
              <a:t>Snowmass CSS, Seattle</a:t>
            </a:r>
            <a:endParaRPr lang="en-US" dirty="0"/>
          </a:p>
        </p:txBody>
      </p:sp>
      <p:sp>
        <p:nvSpPr>
          <p:cNvPr id="9" name="Slide Number Placeholder 8">
            <a:extLst>
              <a:ext uri="{FF2B5EF4-FFF2-40B4-BE49-F238E27FC236}">
                <a16:creationId xmlns:a16="http://schemas.microsoft.com/office/drawing/2014/main" id="{EC2D8CFF-FE2E-75AE-039C-CE94C9AAE18B}"/>
              </a:ext>
            </a:extLst>
          </p:cNvPr>
          <p:cNvSpPr>
            <a:spLocks noGrp="1"/>
          </p:cNvSpPr>
          <p:nvPr>
            <p:ph type="sldNum" sz="quarter" idx="4"/>
          </p:nvPr>
        </p:nvSpPr>
        <p:spPr/>
        <p:txBody>
          <a:bodyPr/>
          <a:lstStyle/>
          <a:p>
            <a:fld id="{8F4BEAD3-91E3-4FFC-B7DC-935959D17485}" type="slidenum">
              <a:rPr lang="en-US" smtClean="0"/>
              <a:pPr/>
              <a:t>28</a:t>
            </a:fld>
            <a:endParaRPr lang="en-US" dirty="0"/>
          </a:p>
        </p:txBody>
      </p:sp>
    </p:spTree>
    <p:extLst>
      <p:ext uri="{BB962C8B-B14F-4D97-AF65-F5344CB8AC3E}">
        <p14:creationId xmlns:p14="http://schemas.microsoft.com/office/powerpoint/2010/main" val="4207120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11EF-5BA8-4A47-BBFF-F5BB4726DCFA}"/>
              </a:ext>
            </a:extLst>
          </p:cNvPr>
          <p:cNvSpPr>
            <a:spLocks noGrp="1"/>
          </p:cNvSpPr>
          <p:nvPr>
            <p:ph type="title"/>
          </p:nvPr>
        </p:nvSpPr>
        <p:spPr>
          <a:xfrm>
            <a:off x="438150" y="124985"/>
            <a:ext cx="10515600" cy="1005316"/>
          </a:xfrm>
        </p:spPr>
        <p:txBody>
          <a:bodyPr/>
          <a:lstStyle/>
          <a:p>
            <a:pPr algn="ctr"/>
            <a:r>
              <a:rPr lang="en-US" dirty="0"/>
              <a:t>Mid-Scale Research Infrastructure</a:t>
            </a:r>
          </a:p>
        </p:txBody>
      </p:sp>
      <p:sp>
        <p:nvSpPr>
          <p:cNvPr id="3" name="Content Placeholder 2">
            <a:extLst>
              <a:ext uri="{FF2B5EF4-FFF2-40B4-BE49-F238E27FC236}">
                <a16:creationId xmlns:a16="http://schemas.microsoft.com/office/drawing/2014/main" id="{9ED63129-7B48-D84E-944F-DC6445F32775}"/>
              </a:ext>
            </a:extLst>
          </p:cNvPr>
          <p:cNvSpPr>
            <a:spLocks noGrp="1"/>
          </p:cNvSpPr>
          <p:nvPr>
            <p:ph idx="1"/>
          </p:nvPr>
        </p:nvSpPr>
        <p:spPr>
          <a:xfrm>
            <a:off x="838200" y="1130300"/>
            <a:ext cx="10515600" cy="5046663"/>
          </a:xfrm>
        </p:spPr>
        <p:txBody>
          <a:bodyPr>
            <a:normAutofit fontScale="92500" lnSpcReduction="10000"/>
          </a:bodyPr>
          <a:lstStyle/>
          <a:p>
            <a:r>
              <a:rPr lang="en-US" dirty="0"/>
              <a:t>Webinar from Nov. 2020: </a:t>
            </a:r>
            <a:r>
              <a:rPr lang="en-US" dirty="0">
                <a:hlinkClick r:id="rId3"/>
              </a:rPr>
              <a:t>weblink</a:t>
            </a:r>
            <a:r>
              <a:rPr lang="en-US" dirty="0"/>
              <a:t> </a:t>
            </a:r>
          </a:p>
          <a:p>
            <a:r>
              <a:rPr lang="en-US" dirty="0"/>
              <a:t>Mid-Scale RI-1 Solicitation: </a:t>
            </a:r>
            <a:r>
              <a:rPr lang="en-US" dirty="0">
                <a:hlinkClick r:id="rId4">
                  <a:extLst>
                    <a:ext uri="{A12FA001-AC4F-418D-AE19-62706E023703}">
                      <ahyp:hlinkClr xmlns:ahyp="http://schemas.microsoft.com/office/drawing/2018/hyperlinkcolor" val="tx"/>
                    </a:ext>
                  </a:extLst>
                </a:hlinkClick>
              </a:rPr>
              <a:t>21-505</a:t>
            </a:r>
            <a:endParaRPr lang="en-US" dirty="0"/>
          </a:p>
          <a:p>
            <a:r>
              <a:rPr lang="en-US" dirty="0"/>
              <a:t>Preliminary Proposal Deadline Date: January 7, 2021</a:t>
            </a:r>
          </a:p>
          <a:p>
            <a:r>
              <a:rPr lang="en-US" b="1" dirty="0"/>
              <a:t>Full Proposal Deadline Date: </a:t>
            </a:r>
            <a:r>
              <a:rPr lang="en-US" dirty="0"/>
              <a:t>April 23, 2021 (By Invitation Only) </a:t>
            </a:r>
          </a:p>
          <a:p>
            <a:r>
              <a:rPr lang="en-US" dirty="0"/>
              <a:t>Mid-Scale RI-1 Implementation projects  Total cost: $6M - $20M</a:t>
            </a:r>
          </a:p>
          <a:p>
            <a:r>
              <a:rPr lang="en-US" dirty="0"/>
              <a:t>Mid-Scale RI-1 Design projects  Total cost: $600k - $20M</a:t>
            </a:r>
          </a:p>
          <a:p>
            <a:r>
              <a:rPr lang="en-US" dirty="0"/>
              <a:t>Mid-Scale RI-2 Solicitation: </a:t>
            </a:r>
            <a:r>
              <a:rPr lang="en-US" dirty="0">
                <a:hlinkClick r:id="rId5">
                  <a:extLst>
                    <a:ext uri="{A12FA001-AC4F-418D-AE19-62706E023703}">
                      <ahyp:hlinkClr xmlns:ahyp="http://schemas.microsoft.com/office/drawing/2018/hyperlinkcolor" val="tx"/>
                    </a:ext>
                  </a:extLst>
                </a:hlinkClick>
              </a:rPr>
              <a:t>21-537</a:t>
            </a:r>
            <a:r>
              <a:rPr lang="en-US" dirty="0"/>
              <a:t> </a:t>
            </a:r>
            <a:endParaRPr lang="en-US" dirty="0">
              <a:solidFill>
                <a:srgbClr val="FF0000"/>
              </a:solidFill>
            </a:endParaRPr>
          </a:p>
          <a:p>
            <a:r>
              <a:rPr lang="en-US" dirty="0"/>
              <a:t>Letter of Intent Deadline Date: </a:t>
            </a:r>
            <a:r>
              <a:rPr lang="en-US" b="1" dirty="0"/>
              <a:t>Feb.</a:t>
            </a:r>
            <a:r>
              <a:rPr lang="en-US" dirty="0"/>
              <a:t>3, 2021 , Prelim proposal: Mar. 5, Full: Sept. 20, 2021</a:t>
            </a:r>
          </a:p>
          <a:p>
            <a:r>
              <a:rPr lang="en-US" dirty="0"/>
              <a:t>Mid-Scale RI-2 Projects  Total cost: $20M - $100M</a:t>
            </a:r>
          </a:p>
          <a:p>
            <a:r>
              <a:rPr lang="en-US" dirty="0"/>
              <a:t>Consult the Major Facilities Guide </a:t>
            </a:r>
            <a:r>
              <a:rPr lang="en-US" dirty="0">
                <a:hlinkClick r:id="rId6">
                  <a:extLst>
                    <a:ext uri="{A12FA001-AC4F-418D-AE19-62706E023703}">
                      <ahyp:hlinkClr xmlns:ahyp="http://schemas.microsoft.com/office/drawing/2018/hyperlinkcolor" val="tx"/>
                    </a:ext>
                  </a:extLst>
                </a:hlinkClick>
              </a:rPr>
              <a:t>NSF 19-068</a:t>
            </a:r>
            <a:endParaRPr lang="en-US" dirty="0"/>
          </a:p>
          <a:p>
            <a:pPr marL="0" indent="0">
              <a:buNone/>
            </a:pPr>
            <a:endParaRPr lang="en-US" dirty="0"/>
          </a:p>
          <a:p>
            <a:endParaRPr lang="en-US" dirty="0"/>
          </a:p>
          <a:p>
            <a:endParaRPr lang="en-US" dirty="0"/>
          </a:p>
        </p:txBody>
      </p:sp>
      <p:sp>
        <p:nvSpPr>
          <p:cNvPr id="5" name="Date Placeholder 4">
            <a:extLst>
              <a:ext uri="{FF2B5EF4-FFF2-40B4-BE49-F238E27FC236}">
                <a16:creationId xmlns:a16="http://schemas.microsoft.com/office/drawing/2014/main" id="{651C4D72-B051-82C2-8016-74A49E7E4CBB}"/>
              </a:ext>
            </a:extLst>
          </p:cNvPr>
          <p:cNvSpPr>
            <a:spLocks noGrp="1"/>
          </p:cNvSpPr>
          <p:nvPr>
            <p:ph type="dt" sz="half" idx="10"/>
          </p:nvPr>
        </p:nvSpPr>
        <p:spPr/>
        <p:txBody>
          <a:bodyPr/>
          <a:lstStyle/>
          <a:p>
            <a:r>
              <a:rPr lang="en-US"/>
              <a:t>7/20/2022</a:t>
            </a:r>
            <a:endParaRPr lang="en-US" dirty="0"/>
          </a:p>
        </p:txBody>
      </p:sp>
      <p:sp>
        <p:nvSpPr>
          <p:cNvPr id="7" name="Footer Placeholder 6">
            <a:extLst>
              <a:ext uri="{FF2B5EF4-FFF2-40B4-BE49-F238E27FC236}">
                <a16:creationId xmlns:a16="http://schemas.microsoft.com/office/drawing/2014/main" id="{7DDAF8AB-EF6D-AA66-A13E-74B8808650E1}"/>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F5D1CF1C-1B86-67FB-4DC6-6F574A553BB7}"/>
              </a:ext>
            </a:extLst>
          </p:cNvPr>
          <p:cNvSpPr>
            <a:spLocks noGrp="1"/>
          </p:cNvSpPr>
          <p:nvPr>
            <p:ph type="sldNum" sz="quarter" idx="4"/>
          </p:nvPr>
        </p:nvSpPr>
        <p:spPr/>
        <p:txBody>
          <a:bodyPr/>
          <a:lstStyle/>
          <a:p>
            <a:fld id="{8F4BEAD3-91E3-4FFC-B7DC-935959D17485}" type="slidenum">
              <a:rPr lang="en-US" smtClean="0"/>
              <a:pPr/>
              <a:t>29</a:t>
            </a:fld>
            <a:endParaRPr lang="en-US" dirty="0"/>
          </a:p>
        </p:txBody>
      </p:sp>
    </p:spTree>
    <p:extLst>
      <p:ext uri="{BB962C8B-B14F-4D97-AF65-F5344CB8AC3E}">
        <p14:creationId xmlns:p14="http://schemas.microsoft.com/office/powerpoint/2010/main" val="335244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7565" y="328398"/>
            <a:ext cx="8203369" cy="523220"/>
          </a:xfrm>
          <a:prstGeom prst="rect">
            <a:avLst/>
          </a:prstGeom>
          <a:noFill/>
        </p:spPr>
        <p:txBody>
          <a:bodyPr wrap="square" rtlCol="0">
            <a:spAutoFit/>
          </a:bodyPr>
          <a:lstStyle/>
          <a:p>
            <a:r>
              <a:rPr lang="en-US" sz="2800" b="1" dirty="0">
                <a:solidFill>
                  <a:schemeClr val="bg2"/>
                </a:solidFill>
              </a:rPr>
              <a:t>Division of Physics – </a:t>
            </a:r>
            <a:r>
              <a:rPr lang="en-US" sz="2800" dirty="0">
                <a:solidFill>
                  <a:schemeClr val="bg1"/>
                </a:solidFill>
              </a:rPr>
              <a:t>Core Research Programs</a:t>
            </a:r>
            <a:endParaRPr lang="en-US" sz="2800" b="1" dirty="0">
              <a:solidFill>
                <a:schemeClr val="bg1"/>
              </a:solidFill>
            </a:endParaRPr>
          </a:p>
        </p:txBody>
      </p:sp>
      <p:sp>
        <p:nvSpPr>
          <p:cNvPr id="5" name="TextBox 4"/>
          <p:cNvSpPr txBox="1"/>
          <p:nvPr/>
        </p:nvSpPr>
        <p:spPr>
          <a:xfrm>
            <a:off x="972466" y="1106389"/>
            <a:ext cx="3631828" cy="800219"/>
          </a:xfrm>
          <a:prstGeom prst="rect">
            <a:avLst/>
          </a:prstGeom>
          <a:noFill/>
        </p:spPr>
        <p:txBody>
          <a:bodyPr wrap="none" rtlCol="0">
            <a:spAutoFit/>
          </a:bodyPr>
          <a:lstStyle/>
          <a:p>
            <a:r>
              <a:rPr lang="en-US" dirty="0">
                <a:solidFill>
                  <a:schemeClr val="bg2"/>
                </a:solidFill>
              </a:rPr>
              <a:t>Atomic, Molecular, &amp; Optical Physics</a:t>
            </a:r>
          </a:p>
          <a:p>
            <a:r>
              <a:rPr lang="en-US" sz="1400" dirty="0">
                <a:solidFill>
                  <a:schemeClr val="bg2"/>
                </a:solidFill>
              </a:rPr>
              <a:t>       Experiment: John Gillaspy; Kevin Jones,</a:t>
            </a:r>
          </a:p>
          <a:p>
            <a:r>
              <a:rPr lang="en-US" sz="1400" dirty="0">
                <a:solidFill>
                  <a:schemeClr val="bg2"/>
                </a:solidFill>
              </a:rPr>
              <a:t>Theory: Robert Forrey</a:t>
            </a:r>
          </a:p>
        </p:txBody>
      </p:sp>
      <p:sp>
        <p:nvSpPr>
          <p:cNvPr id="6" name="TextBox 5"/>
          <p:cNvSpPr txBox="1"/>
          <p:nvPr/>
        </p:nvSpPr>
        <p:spPr>
          <a:xfrm>
            <a:off x="1065065" y="2892862"/>
            <a:ext cx="3516984" cy="800219"/>
          </a:xfrm>
          <a:prstGeom prst="rect">
            <a:avLst/>
          </a:prstGeom>
          <a:noFill/>
        </p:spPr>
        <p:txBody>
          <a:bodyPr wrap="square" rtlCol="0">
            <a:spAutoFit/>
          </a:bodyPr>
          <a:lstStyle/>
          <a:p>
            <a:r>
              <a:rPr lang="en-US" dirty="0"/>
              <a:t>       </a:t>
            </a:r>
            <a:r>
              <a:rPr lang="en-US" dirty="0">
                <a:solidFill>
                  <a:schemeClr val="bg2"/>
                </a:solidFill>
              </a:rPr>
              <a:t>Elementary Particle Physics</a:t>
            </a:r>
          </a:p>
          <a:p>
            <a:r>
              <a:rPr lang="en-US" sz="1400" dirty="0">
                <a:solidFill>
                  <a:schemeClr val="bg2"/>
                </a:solidFill>
              </a:rPr>
              <a:t>             Experiment: Jim Shank  + 1</a:t>
            </a:r>
          </a:p>
          <a:p>
            <a:r>
              <a:rPr lang="en-US" sz="1400" dirty="0">
                <a:solidFill>
                  <a:schemeClr val="bg2"/>
                </a:solidFill>
              </a:rPr>
              <a:t>                     Theory: Keith Dienes                            </a:t>
            </a:r>
            <a:endParaRPr lang="en-US" dirty="0">
              <a:solidFill>
                <a:schemeClr val="bg2"/>
              </a:solidFill>
            </a:endParaRPr>
          </a:p>
        </p:txBody>
      </p:sp>
      <p:sp>
        <p:nvSpPr>
          <p:cNvPr id="7" name="TextBox 6"/>
          <p:cNvSpPr txBox="1"/>
          <p:nvPr/>
        </p:nvSpPr>
        <p:spPr>
          <a:xfrm>
            <a:off x="5941669" y="2057401"/>
            <a:ext cx="2484206" cy="1015663"/>
          </a:xfrm>
          <a:prstGeom prst="rect">
            <a:avLst/>
          </a:prstGeom>
          <a:noFill/>
        </p:spPr>
        <p:txBody>
          <a:bodyPr wrap="none" rtlCol="0">
            <a:spAutoFit/>
          </a:bodyPr>
          <a:lstStyle/>
          <a:p>
            <a:r>
              <a:rPr lang="en-US" dirty="0">
                <a:solidFill>
                  <a:schemeClr val="bg2"/>
                </a:solidFill>
              </a:rPr>
              <a:t>Nuclear Physics</a:t>
            </a:r>
          </a:p>
          <a:p>
            <a:r>
              <a:rPr lang="en-US" sz="1400" dirty="0">
                <a:solidFill>
                  <a:schemeClr val="bg2"/>
                </a:solidFill>
              </a:rPr>
              <a:t>      Experiment: Allena Opper; </a:t>
            </a:r>
          </a:p>
          <a:p>
            <a:r>
              <a:rPr lang="en-US" sz="1400" dirty="0">
                <a:solidFill>
                  <a:schemeClr val="bg2"/>
                </a:solidFill>
              </a:rPr>
              <a:t> Alfredo Galindo-</a:t>
            </a:r>
            <a:r>
              <a:rPr lang="en-US" sz="1400" dirty="0" err="1">
                <a:solidFill>
                  <a:schemeClr val="bg2"/>
                </a:solidFill>
              </a:rPr>
              <a:t>Uribarri</a:t>
            </a:r>
            <a:endParaRPr lang="en-US" sz="1400" dirty="0">
              <a:solidFill>
                <a:schemeClr val="bg2"/>
              </a:solidFill>
            </a:endParaRPr>
          </a:p>
          <a:p>
            <a:r>
              <a:rPr lang="en-US" sz="1400" dirty="0">
                <a:solidFill>
                  <a:schemeClr val="bg2"/>
                </a:solidFill>
              </a:rPr>
              <a:t>              Theory: Bogdan Mihaila</a:t>
            </a:r>
          </a:p>
        </p:txBody>
      </p:sp>
      <p:sp>
        <p:nvSpPr>
          <p:cNvPr id="8" name="TextBox 7"/>
          <p:cNvSpPr txBox="1"/>
          <p:nvPr/>
        </p:nvSpPr>
        <p:spPr>
          <a:xfrm>
            <a:off x="5883800" y="1074136"/>
            <a:ext cx="3715273" cy="584775"/>
          </a:xfrm>
          <a:prstGeom prst="rect">
            <a:avLst/>
          </a:prstGeom>
          <a:noFill/>
        </p:spPr>
        <p:txBody>
          <a:bodyPr wrap="square" rtlCol="0">
            <a:spAutoFit/>
          </a:bodyPr>
          <a:lstStyle/>
          <a:p>
            <a:r>
              <a:rPr lang="en-US" dirty="0">
                <a:solidFill>
                  <a:schemeClr val="bg2"/>
                </a:solidFill>
              </a:rPr>
              <a:t>Gravitational Physics + LIGO research</a:t>
            </a:r>
          </a:p>
          <a:p>
            <a:r>
              <a:rPr lang="en-US" sz="1400" dirty="0">
                <a:solidFill>
                  <a:schemeClr val="bg2"/>
                </a:solidFill>
              </a:rPr>
              <a:t>                  Pedro Marronetti</a:t>
            </a:r>
          </a:p>
        </p:txBody>
      </p:sp>
      <p:sp>
        <p:nvSpPr>
          <p:cNvPr id="9" name="TextBox 8"/>
          <p:cNvSpPr txBox="1"/>
          <p:nvPr/>
        </p:nvSpPr>
        <p:spPr>
          <a:xfrm rot="20438224">
            <a:off x="3238827" y="5519433"/>
            <a:ext cx="3365348" cy="800219"/>
          </a:xfrm>
          <a:prstGeom prst="rect">
            <a:avLst/>
          </a:prstGeom>
          <a:noFill/>
        </p:spPr>
        <p:txBody>
          <a:bodyPr wrap="square" rtlCol="0">
            <a:spAutoFit/>
          </a:bodyPr>
          <a:lstStyle/>
          <a:p>
            <a:r>
              <a:rPr lang="en-US" dirty="0">
                <a:solidFill>
                  <a:schemeClr val="bg2"/>
                </a:solidFill>
              </a:rPr>
              <a:t>      Integrative Activities in Physics</a:t>
            </a:r>
          </a:p>
          <a:p>
            <a:r>
              <a:rPr lang="en-US" sz="1400" dirty="0">
                <a:solidFill>
                  <a:schemeClr val="bg2"/>
                </a:solidFill>
              </a:rPr>
              <a:t>(REU Sites, MRI, CAREER, BP) </a:t>
            </a:r>
          </a:p>
          <a:p>
            <a:r>
              <a:rPr lang="en-US" sz="1400" dirty="0">
                <a:solidFill>
                  <a:schemeClr val="bg2"/>
                </a:solidFill>
              </a:rPr>
              <a:t> Jose Lopez , Kathy McCloud </a:t>
            </a:r>
          </a:p>
        </p:txBody>
      </p:sp>
      <p:sp>
        <p:nvSpPr>
          <p:cNvPr id="10" name="TextBox 9"/>
          <p:cNvSpPr txBox="1"/>
          <p:nvPr/>
        </p:nvSpPr>
        <p:spPr>
          <a:xfrm>
            <a:off x="972932" y="3991055"/>
            <a:ext cx="3523016" cy="800219"/>
          </a:xfrm>
          <a:prstGeom prst="rect">
            <a:avLst/>
          </a:prstGeom>
          <a:ln w="38100"/>
        </p:spPr>
        <p:style>
          <a:lnRef idx="1">
            <a:schemeClr val="accent1"/>
          </a:lnRef>
          <a:fillRef idx="0">
            <a:schemeClr val="accent1"/>
          </a:fillRef>
          <a:effectRef idx="0">
            <a:schemeClr val="accent1"/>
          </a:effectRef>
          <a:fontRef idx="minor">
            <a:schemeClr val="tx1"/>
          </a:fontRef>
        </p:style>
        <p:txBody>
          <a:bodyPr wrap="none" rtlCol="0">
            <a:spAutoFit/>
          </a:bodyPr>
          <a:lstStyle/>
          <a:p>
            <a:r>
              <a:rPr lang="en-US" dirty="0">
                <a:solidFill>
                  <a:schemeClr val="bg2"/>
                </a:solidFill>
              </a:rPr>
              <a:t>Particle Astrophysics</a:t>
            </a:r>
          </a:p>
          <a:p>
            <a:r>
              <a:rPr lang="en-US" sz="1400" dirty="0">
                <a:solidFill>
                  <a:schemeClr val="bg2"/>
                </a:solidFill>
              </a:rPr>
              <a:t>      Experiment: Darren Grant, William Wester</a:t>
            </a:r>
          </a:p>
          <a:p>
            <a:r>
              <a:rPr lang="en-US" sz="1400" dirty="0">
                <a:solidFill>
                  <a:schemeClr val="bg2"/>
                </a:solidFill>
              </a:rPr>
              <a:t>      Theory (+cosmology): Keith Dienes</a:t>
            </a:r>
          </a:p>
        </p:txBody>
      </p:sp>
      <p:sp>
        <p:nvSpPr>
          <p:cNvPr id="11" name="TextBox 10"/>
          <p:cNvSpPr txBox="1"/>
          <p:nvPr/>
        </p:nvSpPr>
        <p:spPr>
          <a:xfrm>
            <a:off x="5953241" y="3255115"/>
            <a:ext cx="2499017" cy="584775"/>
          </a:xfrm>
          <a:prstGeom prst="rect">
            <a:avLst/>
          </a:prstGeom>
          <a:noFill/>
        </p:spPr>
        <p:txBody>
          <a:bodyPr wrap="none" rtlCol="0">
            <a:spAutoFit/>
          </a:bodyPr>
          <a:lstStyle/>
          <a:p>
            <a:r>
              <a:rPr lang="en-US" dirty="0">
                <a:solidFill>
                  <a:schemeClr val="bg2"/>
                </a:solidFill>
              </a:rPr>
              <a:t>Physics of Living Systems</a:t>
            </a:r>
          </a:p>
          <a:p>
            <a:r>
              <a:rPr lang="en-US" sz="1400" dirty="0">
                <a:solidFill>
                  <a:schemeClr val="bg2"/>
                </a:solidFill>
              </a:rPr>
              <a:t>               Krastan Blagoev</a:t>
            </a:r>
          </a:p>
        </p:txBody>
      </p:sp>
      <p:sp>
        <p:nvSpPr>
          <p:cNvPr id="12" name="TextBox 11"/>
          <p:cNvSpPr txBox="1"/>
          <p:nvPr/>
        </p:nvSpPr>
        <p:spPr>
          <a:xfrm rot="20416636">
            <a:off x="6298871" y="5473199"/>
            <a:ext cx="2576475" cy="584775"/>
          </a:xfrm>
          <a:prstGeom prst="rect">
            <a:avLst/>
          </a:prstGeom>
          <a:noFill/>
        </p:spPr>
        <p:txBody>
          <a:bodyPr wrap="none" rtlCol="0">
            <a:spAutoFit/>
          </a:bodyPr>
          <a:lstStyle/>
          <a:p>
            <a:r>
              <a:rPr lang="en-US" dirty="0">
                <a:solidFill>
                  <a:schemeClr val="bg2"/>
                </a:solidFill>
              </a:rPr>
              <a:t>Physics Frontiers Centers</a:t>
            </a:r>
          </a:p>
          <a:p>
            <a:pPr algn="ctr"/>
            <a:r>
              <a:rPr lang="en-US" sz="1400" dirty="0">
                <a:solidFill>
                  <a:schemeClr val="bg2"/>
                </a:solidFill>
              </a:rPr>
              <a:t>  Jim Shank Kathy McCloud </a:t>
            </a:r>
          </a:p>
        </p:txBody>
      </p:sp>
      <p:sp>
        <p:nvSpPr>
          <p:cNvPr id="13" name="TextBox 12"/>
          <p:cNvSpPr txBox="1"/>
          <p:nvPr/>
        </p:nvSpPr>
        <p:spPr>
          <a:xfrm rot="20394330">
            <a:off x="884680" y="5543119"/>
            <a:ext cx="3425681" cy="584775"/>
          </a:xfrm>
          <a:prstGeom prst="rec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wrap="none" rtlCol="0">
            <a:spAutoFit/>
          </a:bodyPr>
          <a:lstStyle/>
          <a:p>
            <a:r>
              <a:rPr lang="en-US" dirty="0">
                <a:solidFill>
                  <a:schemeClr val="bg2"/>
                </a:solidFill>
              </a:rPr>
              <a:t>Physics at the Information Frontier</a:t>
            </a:r>
          </a:p>
          <a:p>
            <a:r>
              <a:rPr lang="en-US" sz="1400" dirty="0">
                <a:solidFill>
                  <a:schemeClr val="bg2"/>
                </a:solidFill>
              </a:rPr>
              <a:t>	Bogdan Mihaila</a:t>
            </a:r>
          </a:p>
        </p:txBody>
      </p:sp>
      <p:sp>
        <p:nvSpPr>
          <p:cNvPr id="16" name="Rectangle 15"/>
          <p:cNvSpPr/>
          <p:nvPr/>
        </p:nvSpPr>
        <p:spPr>
          <a:xfrm>
            <a:off x="888491" y="1074329"/>
            <a:ext cx="3670673" cy="874467"/>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5909223" y="1062660"/>
            <a:ext cx="3567539" cy="609600"/>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rot="20430532">
            <a:off x="3223278" y="5460750"/>
            <a:ext cx="3318151" cy="869339"/>
          </a:xfrm>
          <a:prstGeom prst="rec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5895376" y="2057400"/>
            <a:ext cx="3276592" cy="1015663"/>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1170975" y="2916789"/>
            <a:ext cx="3364397" cy="838200"/>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5920791" y="3213501"/>
            <a:ext cx="2590800" cy="609600"/>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rot="20417176">
            <a:off x="6179580" y="5504235"/>
            <a:ext cx="2700020" cy="685800"/>
          </a:xfrm>
          <a:prstGeom prst="rec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5902624" y="4003437"/>
            <a:ext cx="3276600" cy="609600"/>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Rectangle 24"/>
          <p:cNvSpPr/>
          <p:nvPr/>
        </p:nvSpPr>
        <p:spPr>
          <a:xfrm>
            <a:off x="888488" y="368228"/>
            <a:ext cx="8588271" cy="533400"/>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a:cxnSpLocks/>
          </p:cNvCxnSpPr>
          <p:nvPr/>
        </p:nvCxnSpPr>
        <p:spPr>
          <a:xfrm>
            <a:off x="5285775" y="914400"/>
            <a:ext cx="0" cy="411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18" idx="3"/>
            <a:endCxn id="18" idx="3"/>
          </p:cNvCxnSpPr>
          <p:nvPr/>
        </p:nvCxnSpPr>
        <p:spPr>
          <a:xfrm>
            <a:off x="6446353" y="534185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5299630" y="1367460"/>
            <a:ext cx="6095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endCxn id="19" idx="1"/>
          </p:cNvCxnSpPr>
          <p:nvPr/>
        </p:nvCxnSpPr>
        <p:spPr>
          <a:xfrm>
            <a:off x="5281052" y="2514576"/>
            <a:ext cx="614324" cy="506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endCxn id="20" idx="3"/>
          </p:cNvCxnSpPr>
          <p:nvPr/>
        </p:nvCxnSpPr>
        <p:spPr>
          <a:xfrm flipH="1">
            <a:off x="4535371" y="3335889"/>
            <a:ext cx="74568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6096000" y="34290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a:stCxn id="10" idx="3"/>
          </p:cNvCxnSpPr>
          <p:nvPr/>
        </p:nvCxnSpPr>
        <p:spPr>
          <a:xfrm>
            <a:off x="4495948" y="4391165"/>
            <a:ext cx="7898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5299629" y="3518301"/>
            <a:ext cx="60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34000" y="45339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a:endCxn id="23" idx="0"/>
          </p:cNvCxnSpPr>
          <p:nvPr/>
        </p:nvCxnSpPr>
        <p:spPr>
          <a:xfrm>
            <a:off x="5307515" y="4987743"/>
            <a:ext cx="2106408" cy="5365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a:stCxn id="13" idx="3"/>
          </p:cNvCxnSpPr>
          <p:nvPr/>
        </p:nvCxnSpPr>
        <p:spPr>
          <a:xfrm flipV="1">
            <a:off x="4206095" y="5020356"/>
            <a:ext cx="1084736" cy="2266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0" y="5803612"/>
            <a:ext cx="0" cy="63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24" idx="1"/>
          </p:cNvCxnSpPr>
          <p:nvPr/>
        </p:nvCxnSpPr>
        <p:spPr>
          <a:xfrm flipH="1">
            <a:off x="5293024" y="4308237"/>
            <a:ext cx="60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C2EFF18-E833-478D-9CB9-8029CF62E9EB}"/>
              </a:ext>
            </a:extLst>
          </p:cNvPr>
          <p:cNvSpPr txBox="1"/>
          <p:nvPr/>
        </p:nvSpPr>
        <p:spPr>
          <a:xfrm>
            <a:off x="6179662" y="3997918"/>
            <a:ext cx="3000309" cy="369332"/>
          </a:xfrm>
          <a:prstGeom prst="rect">
            <a:avLst/>
          </a:prstGeom>
          <a:noFill/>
        </p:spPr>
        <p:txBody>
          <a:bodyPr wrap="none" rtlCol="0">
            <a:spAutoFit/>
          </a:bodyPr>
          <a:lstStyle/>
          <a:p>
            <a:r>
              <a:rPr lang="en-US" dirty="0">
                <a:solidFill>
                  <a:schemeClr val="bg2"/>
                </a:solidFill>
              </a:rPr>
              <a:t>Quantum Information Science</a:t>
            </a:r>
          </a:p>
        </p:txBody>
      </p:sp>
      <p:sp>
        <p:nvSpPr>
          <p:cNvPr id="38" name="TextBox 37">
            <a:extLst>
              <a:ext uri="{FF2B5EF4-FFF2-40B4-BE49-F238E27FC236}">
                <a16:creationId xmlns:a16="http://schemas.microsoft.com/office/drawing/2014/main" id="{558541D2-2676-403E-B606-38721629136A}"/>
              </a:ext>
            </a:extLst>
          </p:cNvPr>
          <p:cNvSpPr txBox="1"/>
          <p:nvPr/>
        </p:nvSpPr>
        <p:spPr>
          <a:xfrm>
            <a:off x="6275772" y="4229298"/>
            <a:ext cx="1132874" cy="369332"/>
          </a:xfrm>
          <a:prstGeom prst="rect">
            <a:avLst/>
          </a:prstGeom>
          <a:noFill/>
        </p:spPr>
        <p:txBody>
          <a:bodyPr wrap="none" rtlCol="0">
            <a:spAutoFit/>
          </a:bodyPr>
          <a:lstStyle/>
          <a:p>
            <a:r>
              <a:rPr lang="en-US" sz="1400" dirty="0">
                <a:solidFill>
                  <a:schemeClr val="bg2"/>
                </a:solidFill>
              </a:rPr>
              <a:t>Alex Cronin</a:t>
            </a:r>
            <a:r>
              <a:rPr lang="en-US" dirty="0">
                <a:solidFill>
                  <a:schemeClr val="bg2"/>
                </a:solidFill>
              </a:rPr>
              <a:t>; </a:t>
            </a:r>
            <a:endParaRPr lang="en-US" sz="1400" dirty="0">
              <a:solidFill>
                <a:schemeClr val="bg2"/>
              </a:solidFill>
            </a:endParaRPr>
          </a:p>
        </p:txBody>
      </p:sp>
      <p:sp>
        <p:nvSpPr>
          <p:cNvPr id="15" name="TextBox 14">
            <a:extLst>
              <a:ext uri="{FF2B5EF4-FFF2-40B4-BE49-F238E27FC236}">
                <a16:creationId xmlns:a16="http://schemas.microsoft.com/office/drawing/2014/main" id="{710F80C0-3711-4B71-A861-E1F529537016}"/>
              </a:ext>
            </a:extLst>
          </p:cNvPr>
          <p:cNvSpPr txBox="1"/>
          <p:nvPr/>
        </p:nvSpPr>
        <p:spPr>
          <a:xfrm>
            <a:off x="2432556" y="2096765"/>
            <a:ext cx="2006383" cy="584775"/>
          </a:xfrm>
          <a:prstGeom prst="rect">
            <a:avLst/>
          </a:prstGeom>
          <a:noFill/>
        </p:spPr>
        <p:txBody>
          <a:bodyPr wrap="none" rtlCol="0">
            <a:spAutoFit/>
          </a:bodyPr>
          <a:lstStyle/>
          <a:p>
            <a:r>
              <a:rPr lang="en-US" dirty="0">
                <a:solidFill>
                  <a:schemeClr val="bg2"/>
                </a:solidFill>
              </a:rPr>
              <a:t>Plasma Physics</a:t>
            </a:r>
          </a:p>
          <a:p>
            <a:r>
              <a:rPr lang="en-US" sz="1400" dirty="0">
                <a:solidFill>
                  <a:schemeClr val="bg2"/>
                </a:solidFill>
              </a:rPr>
              <a:t>    Slava </a:t>
            </a:r>
            <a:r>
              <a:rPr lang="en-US" sz="1400" dirty="0" err="1">
                <a:solidFill>
                  <a:schemeClr val="bg2"/>
                </a:solidFill>
              </a:rPr>
              <a:t>Lukin</a:t>
            </a:r>
            <a:r>
              <a:rPr lang="en-US" sz="1400" dirty="0">
                <a:solidFill>
                  <a:schemeClr val="bg2"/>
                </a:solidFill>
              </a:rPr>
              <a:t>, Jose Lopez</a:t>
            </a:r>
            <a:endParaRPr lang="en-US" dirty="0">
              <a:solidFill>
                <a:schemeClr val="bg2"/>
              </a:solidFill>
            </a:endParaRPr>
          </a:p>
        </p:txBody>
      </p:sp>
      <p:sp>
        <p:nvSpPr>
          <p:cNvPr id="42" name="Rectangle 41">
            <a:extLst>
              <a:ext uri="{FF2B5EF4-FFF2-40B4-BE49-F238E27FC236}">
                <a16:creationId xmlns:a16="http://schemas.microsoft.com/office/drawing/2014/main" id="{276DD73E-48CF-4804-B0AB-F931C8C86333}"/>
              </a:ext>
            </a:extLst>
          </p:cNvPr>
          <p:cNvSpPr/>
          <p:nvPr/>
        </p:nvSpPr>
        <p:spPr>
          <a:xfrm>
            <a:off x="2333559" y="2140755"/>
            <a:ext cx="2169633" cy="598297"/>
          </a:xfrm>
          <a:prstGeom prst="rec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9CF8CE11-5E32-4DD6-95C9-B9361227860E}"/>
              </a:ext>
            </a:extLst>
          </p:cNvPr>
          <p:cNvCxnSpPr>
            <a:cxnSpLocks/>
            <a:stCxn id="16" idx="3"/>
          </p:cNvCxnSpPr>
          <p:nvPr/>
        </p:nvCxnSpPr>
        <p:spPr>
          <a:xfrm flipV="1">
            <a:off x="4559164" y="1506498"/>
            <a:ext cx="726605" cy="50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B1EE20-6237-45D0-8F9C-77B4E93B2B91}"/>
              </a:ext>
            </a:extLst>
          </p:cNvPr>
          <p:cNvCxnSpPr>
            <a:cxnSpLocks/>
            <a:stCxn id="42" idx="3"/>
          </p:cNvCxnSpPr>
          <p:nvPr/>
        </p:nvCxnSpPr>
        <p:spPr>
          <a:xfrm flipV="1">
            <a:off x="4503191" y="2432791"/>
            <a:ext cx="775336" cy="7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7E5370-4F3C-4071-A370-3C5936B0919D}"/>
              </a:ext>
            </a:extLst>
          </p:cNvPr>
          <p:cNvCxnSpPr>
            <a:cxnSpLocks/>
            <a:stCxn id="18" idx="0"/>
          </p:cNvCxnSpPr>
          <p:nvPr/>
        </p:nvCxnSpPr>
        <p:spPr>
          <a:xfrm flipV="1">
            <a:off x="4737322" y="4979401"/>
            <a:ext cx="572457" cy="50625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623718-AAE7-4676-A73D-61800E443343}"/>
              </a:ext>
            </a:extLst>
          </p:cNvPr>
          <p:cNvSpPr txBox="1"/>
          <p:nvPr/>
        </p:nvSpPr>
        <p:spPr>
          <a:xfrm>
            <a:off x="9298543" y="1906608"/>
            <a:ext cx="2690256" cy="2031325"/>
          </a:xfrm>
          <a:prstGeom prst="rect">
            <a:avLst/>
          </a:prstGeom>
          <a:noFill/>
          <a:ln w="28575">
            <a:solidFill>
              <a:schemeClr val="bg2"/>
            </a:solidFill>
          </a:ln>
        </p:spPr>
        <p:txBody>
          <a:bodyPr wrap="square" rtlCol="0">
            <a:spAutoFit/>
          </a:bodyPr>
          <a:lstStyle/>
          <a:p>
            <a:r>
              <a:rPr lang="en-US" dirty="0">
                <a:solidFill>
                  <a:schemeClr val="bg2"/>
                </a:solidFill>
              </a:rPr>
              <a:t>Newest faces:</a:t>
            </a:r>
          </a:p>
          <a:p>
            <a:endParaRPr lang="en-US" dirty="0">
              <a:solidFill>
                <a:schemeClr val="bg2"/>
              </a:solidFill>
            </a:endParaRPr>
          </a:p>
          <a:p>
            <a:r>
              <a:rPr lang="en-US" dirty="0">
                <a:solidFill>
                  <a:schemeClr val="bg2"/>
                </a:solidFill>
              </a:rPr>
              <a:t>Alfredo Galindo-</a:t>
            </a:r>
            <a:r>
              <a:rPr lang="en-US" dirty="0" err="1">
                <a:solidFill>
                  <a:schemeClr val="bg2"/>
                </a:solidFill>
              </a:rPr>
              <a:t>Uribarri</a:t>
            </a:r>
            <a:endParaRPr lang="en-US" dirty="0">
              <a:solidFill>
                <a:schemeClr val="bg2"/>
              </a:solidFill>
            </a:endParaRPr>
          </a:p>
          <a:p>
            <a:r>
              <a:rPr lang="en-US" dirty="0">
                <a:solidFill>
                  <a:schemeClr val="bg2"/>
                </a:solidFill>
              </a:rPr>
              <a:t>Darren Grant</a:t>
            </a:r>
          </a:p>
          <a:p>
            <a:r>
              <a:rPr lang="en-US" dirty="0">
                <a:solidFill>
                  <a:schemeClr val="bg2"/>
                </a:solidFill>
              </a:rPr>
              <a:t>Jose Lopez</a:t>
            </a:r>
          </a:p>
          <a:p>
            <a:r>
              <a:rPr lang="en-US" dirty="0">
                <a:solidFill>
                  <a:schemeClr val="bg2"/>
                </a:solidFill>
              </a:rPr>
              <a:t>William Wester</a:t>
            </a:r>
          </a:p>
          <a:p>
            <a:endParaRPr lang="en-US" dirty="0">
              <a:solidFill>
                <a:schemeClr val="bg2"/>
              </a:solidFill>
            </a:endParaRPr>
          </a:p>
        </p:txBody>
      </p:sp>
      <p:sp>
        <p:nvSpPr>
          <p:cNvPr id="45" name="Rectangle 44">
            <a:extLst>
              <a:ext uri="{FF2B5EF4-FFF2-40B4-BE49-F238E27FC236}">
                <a16:creationId xmlns:a16="http://schemas.microsoft.com/office/drawing/2014/main" id="{ED2D60CC-AD8E-C64D-AD83-CDBA2CC15FC9}"/>
              </a:ext>
            </a:extLst>
          </p:cNvPr>
          <p:cNvSpPr/>
          <p:nvPr/>
        </p:nvSpPr>
        <p:spPr>
          <a:xfrm rot="20417176">
            <a:off x="8798786" y="5338567"/>
            <a:ext cx="2700020" cy="685800"/>
          </a:xfrm>
          <a:prstGeom prst="rec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411F53D9-57D2-554F-9D83-263877640EE9}"/>
              </a:ext>
            </a:extLst>
          </p:cNvPr>
          <p:cNvSpPr txBox="1"/>
          <p:nvPr/>
        </p:nvSpPr>
        <p:spPr>
          <a:xfrm rot="20416636">
            <a:off x="9329780" y="5377048"/>
            <a:ext cx="1547155" cy="584775"/>
          </a:xfrm>
          <a:prstGeom prst="rect">
            <a:avLst/>
          </a:prstGeom>
          <a:noFill/>
        </p:spPr>
        <p:txBody>
          <a:bodyPr wrap="none" rtlCol="0">
            <a:spAutoFit/>
          </a:bodyPr>
          <a:lstStyle/>
          <a:p>
            <a:r>
              <a:rPr lang="en-US" dirty="0">
                <a:solidFill>
                  <a:schemeClr val="bg2"/>
                </a:solidFill>
              </a:rPr>
              <a:t>Large Facilities</a:t>
            </a:r>
          </a:p>
          <a:p>
            <a:pPr algn="ctr"/>
            <a:r>
              <a:rPr lang="en-US" sz="1400" dirty="0">
                <a:solidFill>
                  <a:schemeClr val="bg2"/>
                </a:solidFill>
              </a:rPr>
              <a:t>  Mark Coles</a:t>
            </a:r>
          </a:p>
        </p:txBody>
      </p:sp>
      <p:cxnSp>
        <p:nvCxnSpPr>
          <p:cNvPr id="47" name="Straight Connector 46">
            <a:extLst>
              <a:ext uri="{FF2B5EF4-FFF2-40B4-BE49-F238E27FC236}">
                <a16:creationId xmlns:a16="http://schemas.microsoft.com/office/drawing/2014/main" id="{A45C8A9A-FDBF-6D4B-9FFA-CBEE41B94133}"/>
              </a:ext>
            </a:extLst>
          </p:cNvPr>
          <p:cNvCxnSpPr>
            <a:cxnSpLocks/>
          </p:cNvCxnSpPr>
          <p:nvPr/>
        </p:nvCxnSpPr>
        <p:spPr>
          <a:xfrm>
            <a:off x="5285768" y="5020356"/>
            <a:ext cx="4863028" cy="27635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Date Placeholder 20">
            <a:extLst>
              <a:ext uri="{FF2B5EF4-FFF2-40B4-BE49-F238E27FC236}">
                <a16:creationId xmlns:a16="http://schemas.microsoft.com/office/drawing/2014/main" id="{2FACC80F-EA5E-8B6D-EA14-662D90BF1CE4}"/>
              </a:ext>
            </a:extLst>
          </p:cNvPr>
          <p:cNvSpPr>
            <a:spLocks noGrp="1"/>
          </p:cNvSpPr>
          <p:nvPr>
            <p:ph type="dt" sz="half" idx="10"/>
          </p:nvPr>
        </p:nvSpPr>
        <p:spPr/>
        <p:txBody>
          <a:bodyPr/>
          <a:lstStyle/>
          <a:p>
            <a:r>
              <a:rPr lang="en-US"/>
              <a:t>7/20/2022</a:t>
            </a:r>
            <a:endParaRPr lang="en-US" dirty="0"/>
          </a:p>
        </p:txBody>
      </p:sp>
      <p:sp>
        <p:nvSpPr>
          <p:cNvPr id="28" name="Footer Placeholder 27">
            <a:extLst>
              <a:ext uri="{FF2B5EF4-FFF2-40B4-BE49-F238E27FC236}">
                <a16:creationId xmlns:a16="http://schemas.microsoft.com/office/drawing/2014/main" id="{AD0A9974-1BEC-672F-9F2D-A2FEB129602E}"/>
              </a:ext>
            </a:extLst>
          </p:cNvPr>
          <p:cNvSpPr>
            <a:spLocks noGrp="1"/>
          </p:cNvSpPr>
          <p:nvPr>
            <p:ph type="ftr" sz="quarter" idx="11"/>
          </p:nvPr>
        </p:nvSpPr>
        <p:spPr/>
        <p:txBody>
          <a:bodyPr/>
          <a:lstStyle/>
          <a:p>
            <a:r>
              <a:rPr lang="en-US"/>
              <a:t>Snowmass CSS, Seattle</a:t>
            </a:r>
            <a:endParaRPr lang="en-US" dirty="0"/>
          </a:p>
        </p:txBody>
      </p:sp>
      <p:sp>
        <p:nvSpPr>
          <p:cNvPr id="32" name="Slide Number Placeholder 31">
            <a:extLst>
              <a:ext uri="{FF2B5EF4-FFF2-40B4-BE49-F238E27FC236}">
                <a16:creationId xmlns:a16="http://schemas.microsoft.com/office/drawing/2014/main" id="{2E9465F6-DA83-6F78-1DB7-A795076158FF}"/>
              </a:ext>
            </a:extLst>
          </p:cNvPr>
          <p:cNvSpPr>
            <a:spLocks noGrp="1"/>
          </p:cNvSpPr>
          <p:nvPr>
            <p:ph type="sldNum" sz="quarter" idx="4"/>
          </p:nvPr>
        </p:nvSpPr>
        <p:spPr/>
        <p:txBody>
          <a:bodyPr/>
          <a:lstStyle/>
          <a:p>
            <a:fld id="{8F4BEAD3-91E3-4FFC-B7DC-935959D17485}" type="slidenum">
              <a:rPr lang="en-US" smtClean="0"/>
              <a:pPr/>
              <a:t>3</a:t>
            </a:fld>
            <a:endParaRPr lang="en-US" dirty="0"/>
          </a:p>
        </p:txBody>
      </p:sp>
    </p:spTree>
    <p:extLst>
      <p:ext uri="{BB962C8B-B14F-4D97-AF65-F5344CB8AC3E}">
        <p14:creationId xmlns:p14="http://schemas.microsoft.com/office/powerpoint/2010/main" val="219995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3EA9E5-B8EA-335C-9EEA-F0B192044982}"/>
              </a:ext>
            </a:extLst>
          </p:cNvPr>
          <p:cNvPicPr>
            <a:picLocks noChangeAspect="1"/>
          </p:cNvPicPr>
          <p:nvPr/>
        </p:nvPicPr>
        <p:blipFill>
          <a:blip r:embed="rId3"/>
          <a:stretch>
            <a:fillRect/>
          </a:stretch>
        </p:blipFill>
        <p:spPr>
          <a:xfrm>
            <a:off x="2085692" y="311699"/>
            <a:ext cx="10106308" cy="6044651"/>
          </a:xfrm>
          <a:prstGeom prst="rect">
            <a:avLst/>
          </a:prstGeom>
        </p:spPr>
      </p:pic>
      <p:sp>
        <p:nvSpPr>
          <p:cNvPr id="20" name="Content Placeholder 19">
            <a:extLst>
              <a:ext uri="{FF2B5EF4-FFF2-40B4-BE49-F238E27FC236}">
                <a16:creationId xmlns:a16="http://schemas.microsoft.com/office/drawing/2014/main" id="{9823E5A9-406B-97D6-5E25-9BA93FA2F6A7}"/>
              </a:ext>
            </a:extLst>
          </p:cNvPr>
          <p:cNvSpPr>
            <a:spLocks noGrp="1"/>
          </p:cNvSpPr>
          <p:nvPr>
            <p:ph idx="1"/>
          </p:nvPr>
        </p:nvSpPr>
        <p:spPr>
          <a:xfrm>
            <a:off x="838200" y="1911655"/>
            <a:ext cx="10515600" cy="4351338"/>
          </a:xfrm>
        </p:spPr>
        <p:txBody>
          <a:bodyPr/>
          <a:lstStyle/>
          <a:p>
            <a:pPr marL="0" indent="0">
              <a:buNone/>
            </a:pPr>
            <a:r>
              <a:rPr lang="en-US" dirty="0"/>
              <a:t> </a:t>
            </a:r>
          </a:p>
        </p:txBody>
      </p:sp>
      <p:sp>
        <p:nvSpPr>
          <p:cNvPr id="2" name="Title 1">
            <a:extLst>
              <a:ext uri="{FF2B5EF4-FFF2-40B4-BE49-F238E27FC236}">
                <a16:creationId xmlns:a16="http://schemas.microsoft.com/office/drawing/2014/main" id="{E418489C-C7F2-A144-8020-E2CC2E5246CD}"/>
              </a:ext>
            </a:extLst>
          </p:cNvPr>
          <p:cNvSpPr>
            <a:spLocks noGrp="1"/>
          </p:cNvSpPr>
          <p:nvPr>
            <p:ph type="title"/>
          </p:nvPr>
        </p:nvSpPr>
        <p:spPr>
          <a:xfrm>
            <a:off x="185531" y="140627"/>
            <a:ext cx="4038600" cy="1477882"/>
          </a:xfrm>
        </p:spPr>
        <p:txBody>
          <a:bodyPr>
            <a:normAutofit/>
          </a:bodyPr>
          <a:lstStyle/>
          <a:p>
            <a:r>
              <a:rPr lang="en-US" sz="3600" dirty="0">
                <a:highlight>
                  <a:srgbClr val="0000FF"/>
                </a:highlight>
              </a:rPr>
              <a:t>FY2023 President’s Request</a:t>
            </a:r>
          </a:p>
        </p:txBody>
      </p:sp>
      <p:sp>
        <p:nvSpPr>
          <p:cNvPr id="3" name="Date Placeholder 2">
            <a:extLst>
              <a:ext uri="{FF2B5EF4-FFF2-40B4-BE49-F238E27FC236}">
                <a16:creationId xmlns:a16="http://schemas.microsoft.com/office/drawing/2014/main" id="{931C97E0-3C8D-07F8-E82E-DC722080A54C}"/>
              </a:ext>
            </a:extLst>
          </p:cNvPr>
          <p:cNvSpPr>
            <a:spLocks noGrp="1"/>
          </p:cNvSpPr>
          <p:nvPr>
            <p:ph type="dt" sz="half" idx="10"/>
          </p:nvPr>
        </p:nvSpPr>
        <p:spPr/>
        <p:txBody>
          <a:bodyPr/>
          <a:lstStyle/>
          <a:p>
            <a:r>
              <a:rPr lang="en-US"/>
              <a:t>7/20/2022</a:t>
            </a:r>
            <a:endParaRPr lang="en-US" dirty="0"/>
          </a:p>
        </p:txBody>
      </p:sp>
      <p:sp>
        <p:nvSpPr>
          <p:cNvPr id="6" name="Footer Placeholder 5">
            <a:extLst>
              <a:ext uri="{FF2B5EF4-FFF2-40B4-BE49-F238E27FC236}">
                <a16:creationId xmlns:a16="http://schemas.microsoft.com/office/drawing/2014/main" id="{DC475F9D-CB96-4C90-A45D-157F61B970BC}"/>
              </a:ext>
            </a:extLst>
          </p:cNvPr>
          <p:cNvSpPr>
            <a:spLocks noGrp="1"/>
          </p:cNvSpPr>
          <p:nvPr>
            <p:ph type="ftr" sz="quarter" idx="11"/>
          </p:nvPr>
        </p:nvSpPr>
        <p:spPr/>
        <p:txBody>
          <a:bodyPr/>
          <a:lstStyle/>
          <a:p>
            <a:r>
              <a:rPr lang="en-US"/>
              <a:t>Snowmass CSS, Seattle</a:t>
            </a:r>
            <a:endParaRPr lang="en-US" dirty="0"/>
          </a:p>
        </p:txBody>
      </p:sp>
      <p:sp>
        <p:nvSpPr>
          <p:cNvPr id="7" name="Slide Number Placeholder 6">
            <a:extLst>
              <a:ext uri="{FF2B5EF4-FFF2-40B4-BE49-F238E27FC236}">
                <a16:creationId xmlns:a16="http://schemas.microsoft.com/office/drawing/2014/main" id="{6BE7AEDB-C463-07A4-0E70-A4CC5DDDC090}"/>
              </a:ext>
            </a:extLst>
          </p:cNvPr>
          <p:cNvSpPr>
            <a:spLocks noGrp="1"/>
          </p:cNvSpPr>
          <p:nvPr>
            <p:ph type="sldNum" sz="quarter" idx="4"/>
          </p:nvPr>
        </p:nvSpPr>
        <p:spPr/>
        <p:txBody>
          <a:bodyPr/>
          <a:lstStyle/>
          <a:p>
            <a:fld id="{8F4BEAD3-91E3-4FFC-B7DC-935959D17485}" type="slidenum">
              <a:rPr lang="en-US" smtClean="0"/>
              <a:pPr/>
              <a:t>4</a:t>
            </a:fld>
            <a:endParaRPr lang="en-US" dirty="0"/>
          </a:p>
        </p:txBody>
      </p:sp>
    </p:spTree>
    <p:extLst>
      <p:ext uri="{BB962C8B-B14F-4D97-AF65-F5344CB8AC3E}">
        <p14:creationId xmlns:p14="http://schemas.microsoft.com/office/powerpoint/2010/main" val="10184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63A5-2753-750D-FDB9-ABE4103EFD4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D139081-81D4-744A-5CA9-5F0944D821EF}"/>
              </a:ext>
            </a:extLst>
          </p:cNvPr>
          <p:cNvSpPr>
            <a:spLocks noGrp="1"/>
          </p:cNvSpPr>
          <p:nvPr>
            <p:ph idx="1"/>
          </p:nvPr>
        </p:nvSpPr>
        <p:spPr/>
        <p:txBody>
          <a:bodyPr/>
          <a:lstStyle/>
          <a:p>
            <a:pPr marL="0" indent="0">
              <a:buNone/>
            </a:pPr>
            <a:r>
              <a:rPr lang="en-US" dirty="0"/>
              <a:t> </a:t>
            </a:r>
          </a:p>
        </p:txBody>
      </p:sp>
      <p:sp>
        <p:nvSpPr>
          <p:cNvPr id="6" name="Date Placeholder 5">
            <a:extLst>
              <a:ext uri="{FF2B5EF4-FFF2-40B4-BE49-F238E27FC236}">
                <a16:creationId xmlns:a16="http://schemas.microsoft.com/office/drawing/2014/main" id="{EEA49360-95FE-6DDA-406D-A56DB3E69920}"/>
              </a:ext>
            </a:extLst>
          </p:cNvPr>
          <p:cNvSpPr>
            <a:spLocks noGrp="1"/>
          </p:cNvSpPr>
          <p:nvPr>
            <p:ph type="dt" sz="half" idx="10"/>
          </p:nvPr>
        </p:nvSpPr>
        <p:spPr/>
        <p:txBody>
          <a:bodyPr/>
          <a:lstStyle/>
          <a:p>
            <a:r>
              <a:rPr lang="en-US"/>
              <a:t>7/20/2022</a:t>
            </a:r>
            <a:endParaRPr lang="en-US" dirty="0"/>
          </a:p>
        </p:txBody>
      </p:sp>
      <p:sp>
        <p:nvSpPr>
          <p:cNvPr id="8" name="Footer Placeholder 7">
            <a:extLst>
              <a:ext uri="{FF2B5EF4-FFF2-40B4-BE49-F238E27FC236}">
                <a16:creationId xmlns:a16="http://schemas.microsoft.com/office/drawing/2014/main" id="{718256F7-E51F-80C6-2FBF-5CDDC49F9884}"/>
              </a:ext>
            </a:extLst>
          </p:cNvPr>
          <p:cNvSpPr>
            <a:spLocks noGrp="1"/>
          </p:cNvSpPr>
          <p:nvPr>
            <p:ph type="ftr" sz="quarter" idx="11"/>
          </p:nvPr>
        </p:nvSpPr>
        <p:spPr/>
        <p:txBody>
          <a:bodyPr/>
          <a:lstStyle/>
          <a:p>
            <a:r>
              <a:rPr lang="en-US"/>
              <a:t>Snowmass CSS, Seattle</a:t>
            </a:r>
            <a:endParaRPr lang="en-US" dirty="0"/>
          </a:p>
        </p:txBody>
      </p:sp>
      <p:sp>
        <p:nvSpPr>
          <p:cNvPr id="9" name="Slide Number Placeholder 8">
            <a:extLst>
              <a:ext uri="{FF2B5EF4-FFF2-40B4-BE49-F238E27FC236}">
                <a16:creationId xmlns:a16="http://schemas.microsoft.com/office/drawing/2014/main" id="{026CABCF-511B-1AFD-2110-09B6153ACEB8}"/>
              </a:ext>
            </a:extLst>
          </p:cNvPr>
          <p:cNvSpPr>
            <a:spLocks noGrp="1"/>
          </p:cNvSpPr>
          <p:nvPr>
            <p:ph type="sldNum" sz="quarter" idx="4"/>
          </p:nvPr>
        </p:nvSpPr>
        <p:spPr/>
        <p:txBody>
          <a:bodyPr/>
          <a:lstStyle/>
          <a:p>
            <a:fld id="{8F4BEAD3-91E3-4FFC-B7DC-935959D17485}" type="slidenum">
              <a:rPr lang="en-US" smtClean="0"/>
              <a:pPr/>
              <a:t>5</a:t>
            </a:fld>
            <a:endParaRPr lang="en-US" dirty="0"/>
          </a:p>
        </p:txBody>
      </p:sp>
      <p:pic>
        <p:nvPicPr>
          <p:cNvPr id="11" name="Picture 10">
            <a:extLst>
              <a:ext uri="{FF2B5EF4-FFF2-40B4-BE49-F238E27FC236}">
                <a16:creationId xmlns:a16="http://schemas.microsoft.com/office/drawing/2014/main" id="{206339F9-BA10-FCF0-F14B-D846CE61561F}"/>
              </a:ext>
            </a:extLst>
          </p:cNvPr>
          <p:cNvPicPr>
            <a:picLocks noChangeAspect="1"/>
          </p:cNvPicPr>
          <p:nvPr/>
        </p:nvPicPr>
        <p:blipFill>
          <a:blip r:embed="rId3"/>
          <a:stretch>
            <a:fillRect/>
          </a:stretch>
        </p:blipFill>
        <p:spPr>
          <a:xfrm>
            <a:off x="0" y="0"/>
            <a:ext cx="12192000" cy="5720107"/>
          </a:xfrm>
          <a:prstGeom prst="rect">
            <a:avLst/>
          </a:prstGeom>
        </p:spPr>
      </p:pic>
    </p:spTree>
    <p:extLst>
      <p:ext uri="{BB962C8B-B14F-4D97-AF65-F5344CB8AC3E}">
        <p14:creationId xmlns:p14="http://schemas.microsoft.com/office/powerpoint/2010/main" val="229098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E923CD-6A13-74E3-8F25-C4A34D70EFC4}"/>
              </a:ext>
            </a:extLst>
          </p:cNvPr>
          <p:cNvPicPr>
            <a:picLocks noChangeAspect="1"/>
          </p:cNvPicPr>
          <p:nvPr/>
        </p:nvPicPr>
        <p:blipFill>
          <a:blip r:embed="rId3"/>
          <a:stretch>
            <a:fillRect/>
          </a:stretch>
        </p:blipFill>
        <p:spPr>
          <a:xfrm>
            <a:off x="0" y="0"/>
            <a:ext cx="12192000" cy="6493565"/>
          </a:xfrm>
          <a:prstGeom prst="rect">
            <a:avLst/>
          </a:prstGeom>
        </p:spPr>
      </p:pic>
      <p:sp>
        <p:nvSpPr>
          <p:cNvPr id="2" name="Title 1">
            <a:extLst>
              <a:ext uri="{FF2B5EF4-FFF2-40B4-BE49-F238E27FC236}">
                <a16:creationId xmlns:a16="http://schemas.microsoft.com/office/drawing/2014/main" id="{B37B2964-D423-5EC4-390C-11883DA5B7AD}"/>
              </a:ext>
            </a:extLst>
          </p:cNvPr>
          <p:cNvSpPr>
            <a:spLocks noGrp="1"/>
          </p:cNvSpPr>
          <p:nvPr>
            <p:ph type="title"/>
          </p:nvPr>
        </p:nvSpPr>
        <p:spPr/>
        <p:txBody>
          <a:bodyPr>
            <a:normAutofit fontScale="90000"/>
          </a:bodyPr>
          <a:lstStyle/>
          <a:p>
            <a:r>
              <a:rPr lang="en-US" dirty="0"/>
              <a:t> </a:t>
            </a:r>
            <a:br>
              <a:rPr lang="en-US" dirty="0"/>
            </a:br>
            <a:br>
              <a:rPr lang="en-US" dirty="0"/>
            </a:br>
            <a:endParaRPr lang="en-US" dirty="0"/>
          </a:p>
        </p:txBody>
      </p:sp>
      <p:sp>
        <p:nvSpPr>
          <p:cNvPr id="3" name="Date Placeholder 2">
            <a:extLst>
              <a:ext uri="{FF2B5EF4-FFF2-40B4-BE49-F238E27FC236}">
                <a16:creationId xmlns:a16="http://schemas.microsoft.com/office/drawing/2014/main" id="{3E14E1F8-8C92-C528-CAD3-C669D1223F08}"/>
              </a:ext>
            </a:extLst>
          </p:cNvPr>
          <p:cNvSpPr>
            <a:spLocks noGrp="1"/>
          </p:cNvSpPr>
          <p:nvPr>
            <p:ph type="dt" sz="half" idx="10"/>
          </p:nvPr>
        </p:nvSpPr>
        <p:spPr/>
        <p:txBody>
          <a:bodyPr/>
          <a:lstStyle/>
          <a:p>
            <a:r>
              <a:rPr lang="en-US"/>
              <a:t>7/20/2022</a:t>
            </a:r>
            <a:endParaRPr lang="en-US" dirty="0"/>
          </a:p>
        </p:txBody>
      </p:sp>
      <p:sp>
        <p:nvSpPr>
          <p:cNvPr id="7" name="Footer Placeholder 6">
            <a:extLst>
              <a:ext uri="{FF2B5EF4-FFF2-40B4-BE49-F238E27FC236}">
                <a16:creationId xmlns:a16="http://schemas.microsoft.com/office/drawing/2014/main" id="{CF532C10-147D-5DDD-5F91-A60BF8243CFC}"/>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12658457-3D0B-DD3B-5602-1BC8CC2A0549}"/>
              </a:ext>
            </a:extLst>
          </p:cNvPr>
          <p:cNvSpPr>
            <a:spLocks noGrp="1"/>
          </p:cNvSpPr>
          <p:nvPr>
            <p:ph type="sldNum" sz="quarter" idx="4"/>
          </p:nvPr>
        </p:nvSpPr>
        <p:spPr/>
        <p:txBody>
          <a:bodyPr/>
          <a:lstStyle/>
          <a:p>
            <a:fld id="{8F4BEAD3-91E3-4FFC-B7DC-935959D17485}" type="slidenum">
              <a:rPr lang="en-US" smtClean="0"/>
              <a:pPr/>
              <a:t>6</a:t>
            </a:fld>
            <a:endParaRPr lang="en-US" dirty="0"/>
          </a:p>
        </p:txBody>
      </p:sp>
      <p:sp>
        <p:nvSpPr>
          <p:cNvPr id="10" name="Content Placeholder 9">
            <a:extLst>
              <a:ext uri="{FF2B5EF4-FFF2-40B4-BE49-F238E27FC236}">
                <a16:creationId xmlns:a16="http://schemas.microsoft.com/office/drawing/2014/main" id="{972BD5DD-AD40-8D61-CFD1-2C7A8BBD28A4}"/>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135089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08C5-63CE-32B7-C357-8F5E9B42969A}"/>
              </a:ext>
            </a:extLst>
          </p:cNvPr>
          <p:cNvSpPr>
            <a:spLocks noGrp="1"/>
          </p:cNvSpPr>
          <p:nvPr>
            <p:ph type="title"/>
          </p:nvPr>
        </p:nvSpPr>
        <p:spPr/>
        <p:txBody>
          <a:bodyPr/>
          <a:lstStyle/>
          <a:p>
            <a:r>
              <a:rPr lang="en-US" dirty="0"/>
              <a:t>  </a:t>
            </a:r>
          </a:p>
        </p:txBody>
      </p:sp>
      <p:pic>
        <p:nvPicPr>
          <p:cNvPr id="7" name="Picture 6">
            <a:extLst>
              <a:ext uri="{FF2B5EF4-FFF2-40B4-BE49-F238E27FC236}">
                <a16:creationId xmlns:a16="http://schemas.microsoft.com/office/drawing/2014/main" id="{DF364ABB-D997-A068-82B1-383C46E9055A}"/>
              </a:ext>
            </a:extLst>
          </p:cNvPr>
          <p:cNvPicPr>
            <a:picLocks noChangeAspect="1"/>
          </p:cNvPicPr>
          <p:nvPr/>
        </p:nvPicPr>
        <p:blipFill>
          <a:blip r:embed="rId3"/>
          <a:stretch>
            <a:fillRect/>
          </a:stretch>
        </p:blipFill>
        <p:spPr>
          <a:xfrm>
            <a:off x="1625025" y="136525"/>
            <a:ext cx="8941949" cy="6219825"/>
          </a:xfrm>
          <a:prstGeom prst="rect">
            <a:avLst/>
          </a:prstGeom>
        </p:spPr>
      </p:pic>
      <p:sp>
        <p:nvSpPr>
          <p:cNvPr id="9" name="Content Placeholder 8">
            <a:extLst>
              <a:ext uri="{FF2B5EF4-FFF2-40B4-BE49-F238E27FC236}">
                <a16:creationId xmlns:a16="http://schemas.microsoft.com/office/drawing/2014/main" id="{EC0C49A3-31A2-A98F-9E5B-6389BF9D19F2}"/>
              </a:ext>
            </a:extLst>
          </p:cNvPr>
          <p:cNvSpPr>
            <a:spLocks noGrp="1"/>
          </p:cNvSpPr>
          <p:nvPr>
            <p:ph idx="1"/>
          </p:nvPr>
        </p:nvSpPr>
        <p:spPr/>
        <p:txBody>
          <a:bodyPr/>
          <a:lstStyle/>
          <a:p>
            <a:pPr marL="0" indent="0">
              <a:buNone/>
            </a:pPr>
            <a:r>
              <a:rPr lang="en-US" dirty="0"/>
              <a:t> </a:t>
            </a:r>
          </a:p>
        </p:txBody>
      </p:sp>
      <p:sp>
        <p:nvSpPr>
          <p:cNvPr id="3" name="Date Placeholder 2">
            <a:extLst>
              <a:ext uri="{FF2B5EF4-FFF2-40B4-BE49-F238E27FC236}">
                <a16:creationId xmlns:a16="http://schemas.microsoft.com/office/drawing/2014/main" id="{C11221D7-E8EB-263B-133E-B58E10C5E10A}"/>
              </a:ext>
            </a:extLst>
          </p:cNvPr>
          <p:cNvSpPr>
            <a:spLocks noGrp="1"/>
          </p:cNvSpPr>
          <p:nvPr>
            <p:ph type="dt" sz="half" idx="10"/>
          </p:nvPr>
        </p:nvSpPr>
        <p:spPr/>
        <p:txBody>
          <a:bodyPr/>
          <a:lstStyle/>
          <a:p>
            <a:r>
              <a:rPr lang="en-US"/>
              <a:t>7/20/2022</a:t>
            </a:r>
            <a:endParaRPr lang="en-US" dirty="0"/>
          </a:p>
        </p:txBody>
      </p:sp>
      <p:sp>
        <p:nvSpPr>
          <p:cNvPr id="6" name="Footer Placeholder 5">
            <a:extLst>
              <a:ext uri="{FF2B5EF4-FFF2-40B4-BE49-F238E27FC236}">
                <a16:creationId xmlns:a16="http://schemas.microsoft.com/office/drawing/2014/main" id="{2474A0BE-5F43-EC94-3EA3-3B5D22A9C089}"/>
              </a:ext>
            </a:extLst>
          </p:cNvPr>
          <p:cNvSpPr>
            <a:spLocks noGrp="1"/>
          </p:cNvSpPr>
          <p:nvPr>
            <p:ph type="ftr" sz="quarter" idx="11"/>
          </p:nvPr>
        </p:nvSpPr>
        <p:spPr/>
        <p:txBody>
          <a:bodyPr/>
          <a:lstStyle/>
          <a:p>
            <a:r>
              <a:rPr lang="en-US"/>
              <a:t>Snowmass CSS, Seattle</a:t>
            </a:r>
            <a:endParaRPr lang="en-US" dirty="0"/>
          </a:p>
        </p:txBody>
      </p:sp>
      <p:sp>
        <p:nvSpPr>
          <p:cNvPr id="8" name="Slide Number Placeholder 7">
            <a:extLst>
              <a:ext uri="{FF2B5EF4-FFF2-40B4-BE49-F238E27FC236}">
                <a16:creationId xmlns:a16="http://schemas.microsoft.com/office/drawing/2014/main" id="{C04B7EB3-02A8-EB63-B49B-A74BA502B464}"/>
              </a:ext>
            </a:extLst>
          </p:cNvPr>
          <p:cNvSpPr>
            <a:spLocks noGrp="1"/>
          </p:cNvSpPr>
          <p:nvPr>
            <p:ph type="sldNum" sz="quarter" idx="4"/>
          </p:nvPr>
        </p:nvSpPr>
        <p:spPr/>
        <p:txBody>
          <a:bodyPr/>
          <a:lstStyle/>
          <a:p>
            <a:fld id="{8F4BEAD3-91E3-4FFC-B7DC-935959D17485}" type="slidenum">
              <a:rPr lang="en-US" smtClean="0"/>
              <a:pPr/>
              <a:t>7</a:t>
            </a:fld>
            <a:endParaRPr lang="en-US" dirty="0"/>
          </a:p>
        </p:txBody>
      </p:sp>
      <p:sp>
        <p:nvSpPr>
          <p:cNvPr id="4" name="TextBox 3">
            <a:extLst>
              <a:ext uri="{FF2B5EF4-FFF2-40B4-BE49-F238E27FC236}">
                <a16:creationId xmlns:a16="http://schemas.microsoft.com/office/drawing/2014/main" id="{27783377-C664-35C4-0D2C-34A85023B11F}"/>
              </a:ext>
            </a:extLst>
          </p:cNvPr>
          <p:cNvSpPr txBox="1"/>
          <p:nvPr/>
        </p:nvSpPr>
        <p:spPr>
          <a:xfrm>
            <a:off x="1625025" y="356638"/>
            <a:ext cx="3438057" cy="369332"/>
          </a:xfrm>
          <a:prstGeom prst="rect">
            <a:avLst/>
          </a:prstGeom>
          <a:noFill/>
        </p:spPr>
        <p:txBody>
          <a:bodyPr wrap="none" rtlCol="0">
            <a:spAutoFit/>
          </a:bodyPr>
          <a:lstStyle/>
          <a:p>
            <a:r>
              <a:rPr lang="en-US" dirty="0"/>
              <a:t>FY2023 President’s budget request</a:t>
            </a:r>
          </a:p>
        </p:txBody>
      </p:sp>
    </p:spTree>
    <p:extLst>
      <p:ext uri="{BB962C8B-B14F-4D97-AF65-F5344CB8AC3E}">
        <p14:creationId xmlns:p14="http://schemas.microsoft.com/office/powerpoint/2010/main" val="157786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BA48-BB87-0A4B-8388-57DC0B8BE118}"/>
              </a:ext>
            </a:extLst>
          </p:cNvPr>
          <p:cNvSpPr>
            <a:spLocks noGrp="1"/>
          </p:cNvSpPr>
          <p:nvPr>
            <p:ph type="title"/>
          </p:nvPr>
        </p:nvSpPr>
        <p:spPr/>
        <p:txBody>
          <a:bodyPr/>
          <a:lstStyle/>
          <a:p>
            <a:r>
              <a:rPr lang="en-US" dirty="0"/>
              <a:t>Major Research Equipment Account</a:t>
            </a:r>
            <a:br>
              <a:rPr lang="en-US" dirty="0"/>
            </a:br>
            <a:r>
              <a:rPr lang="en-US" sz="2000" dirty="0"/>
              <a:t>FY2023 President’s budget request </a:t>
            </a:r>
            <a:endParaRPr lang="en-US" dirty="0"/>
          </a:p>
        </p:txBody>
      </p:sp>
      <p:graphicFrame>
        <p:nvGraphicFramePr>
          <p:cNvPr id="9" name="Content Placeholder 8">
            <a:extLst>
              <a:ext uri="{FF2B5EF4-FFF2-40B4-BE49-F238E27FC236}">
                <a16:creationId xmlns:a16="http://schemas.microsoft.com/office/drawing/2014/main" id="{523C60A2-0CBC-504B-B17D-E4F2B14C89E0}"/>
              </a:ext>
            </a:extLst>
          </p:cNvPr>
          <p:cNvGraphicFramePr>
            <a:graphicFrameLocks noGrp="1" noChangeAspect="1"/>
          </p:cNvGraphicFramePr>
          <p:nvPr>
            <p:ph idx="1"/>
            <p:extLst>
              <p:ext uri="{D42A27DB-BD31-4B8C-83A1-F6EECF244321}">
                <p14:modId xmlns:p14="http://schemas.microsoft.com/office/powerpoint/2010/main" val="3125848474"/>
              </p:ext>
            </p:extLst>
          </p:nvPr>
        </p:nvGraphicFramePr>
        <p:xfrm>
          <a:off x="438150" y="1569587"/>
          <a:ext cx="10718361" cy="4089417"/>
        </p:xfrm>
        <a:graphic>
          <a:graphicData uri="http://schemas.openxmlformats.org/drawingml/2006/table">
            <a:tbl>
              <a:tblPr/>
              <a:tblGrid>
                <a:gridCol w="3163129">
                  <a:extLst>
                    <a:ext uri="{9D8B030D-6E8A-4147-A177-3AD203B41FA5}">
                      <a16:colId xmlns:a16="http://schemas.microsoft.com/office/drawing/2014/main" val="864661096"/>
                    </a:ext>
                  </a:extLst>
                </a:gridCol>
                <a:gridCol w="923273">
                  <a:extLst>
                    <a:ext uri="{9D8B030D-6E8A-4147-A177-3AD203B41FA5}">
                      <a16:colId xmlns:a16="http://schemas.microsoft.com/office/drawing/2014/main" val="1817145624"/>
                    </a:ext>
                  </a:extLst>
                </a:gridCol>
                <a:gridCol w="923273">
                  <a:extLst>
                    <a:ext uri="{9D8B030D-6E8A-4147-A177-3AD203B41FA5}">
                      <a16:colId xmlns:a16="http://schemas.microsoft.com/office/drawing/2014/main" val="963705417"/>
                    </a:ext>
                  </a:extLst>
                </a:gridCol>
                <a:gridCol w="988292">
                  <a:extLst>
                    <a:ext uri="{9D8B030D-6E8A-4147-A177-3AD203B41FA5}">
                      <a16:colId xmlns:a16="http://schemas.microsoft.com/office/drawing/2014/main" val="13475401"/>
                    </a:ext>
                  </a:extLst>
                </a:gridCol>
                <a:gridCol w="1027302">
                  <a:extLst>
                    <a:ext uri="{9D8B030D-6E8A-4147-A177-3AD203B41FA5}">
                      <a16:colId xmlns:a16="http://schemas.microsoft.com/office/drawing/2014/main" val="3265179666"/>
                    </a:ext>
                  </a:extLst>
                </a:gridCol>
                <a:gridCol w="923273">
                  <a:extLst>
                    <a:ext uri="{9D8B030D-6E8A-4147-A177-3AD203B41FA5}">
                      <a16:colId xmlns:a16="http://schemas.microsoft.com/office/drawing/2014/main" val="699842797"/>
                    </a:ext>
                  </a:extLst>
                </a:gridCol>
                <a:gridCol w="923273">
                  <a:extLst>
                    <a:ext uri="{9D8B030D-6E8A-4147-A177-3AD203B41FA5}">
                      <a16:colId xmlns:a16="http://schemas.microsoft.com/office/drawing/2014/main" val="2621050904"/>
                    </a:ext>
                  </a:extLst>
                </a:gridCol>
                <a:gridCol w="923273">
                  <a:extLst>
                    <a:ext uri="{9D8B030D-6E8A-4147-A177-3AD203B41FA5}">
                      <a16:colId xmlns:a16="http://schemas.microsoft.com/office/drawing/2014/main" val="4241382124"/>
                    </a:ext>
                  </a:extLst>
                </a:gridCol>
                <a:gridCol w="923273">
                  <a:extLst>
                    <a:ext uri="{9D8B030D-6E8A-4147-A177-3AD203B41FA5}">
                      <a16:colId xmlns:a16="http://schemas.microsoft.com/office/drawing/2014/main" val="1583045198"/>
                    </a:ext>
                  </a:extLst>
                </a:gridCol>
              </a:tblGrid>
              <a:tr h="318266">
                <a:tc gridSpan="9">
                  <a:txBody>
                    <a:bodyPr/>
                    <a:lstStyle/>
                    <a:p>
                      <a:pPr algn="ctr" fontAlgn="ctr"/>
                      <a:r>
                        <a:rPr lang="en-US" sz="1400" b="1" i="0" u="none" strike="noStrike" dirty="0">
                          <a:solidFill>
                            <a:srgbClr val="0D0D0D"/>
                          </a:solidFill>
                          <a:effectLst/>
                          <a:latin typeface="Arial" panose="020B0604020202020204" pitchFamily="34" charset="0"/>
                        </a:rPr>
                        <a:t>MREFC Account Funding, by Project</a:t>
                      </a:r>
                    </a:p>
                  </a:txBody>
                  <a:tcPr marL="9525" marR="9525" marT="9525" marB="0"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1937981"/>
                  </a:ext>
                </a:extLst>
              </a:tr>
              <a:tr h="360301">
                <a:tc gridSpan="9">
                  <a:txBody>
                    <a:bodyPr/>
                    <a:lstStyle/>
                    <a:p>
                      <a:pPr algn="ctr" fontAlgn="ctr"/>
                      <a:r>
                        <a:rPr lang="en-US" sz="1400" b="0" i="0" u="none" strike="noStrike">
                          <a:solidFill>
                            <a:srgbClr val="0D0D0D"/>
                          </a:solidFill>
                          <a:effectLst/>
                          <a:latin typeface="Arial" panose="020B0604020202020204" pitchFamily="34" charset="0"/>
                        </a:rPr>
                        <a:t>(Dollars in Millions)</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367482"/>
                  </a:ext>
                </a:extLst>
              </a:tr>
              <a:tr h="672562">
                <a:tc>
                  <a:txBody>
                    <a:bodyPr/>
                    <a:lstStyle/>
                    <a:p>
                      <a:pPr algn="r" fontAlgn="b"/>
                      <a:r>
                        <a:rPr lang="en-US" sz="1400" b="0" i="0" u="none" strike="noStrike">
                          <a:solidFill>
                            <a:srgbClr val="0D0D0D"/>
                          </a:solidFill>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D0D0D"/>
                          </a:solidFill>
                          <a:effectLst/>
                          <a:latin typeface="Arial" panose="020B0604020202020204" pitchFamily="34" charset="0"/>
                        </a:rPr>
                        <a:t>FY 2020</a:t>
                      </a:r>
                      <a:br>
                        <a:rPr lang="en-US" sz="1400" b="0" i="0" u="none" strike="noStrike">
                          <a:solidFill>
                            <a:srgbClr val="0D0D0D"/>
                          </a:solidFill>
                          <a:effectLst/>
                          <a:latin typeface="Arial" panose="020B0604020202020204" pitchFamily="34" charset="0"/>
                        </a:rPr>
                      </a:br>
                      <a:r>
                        <a:rPr lang="en-US" sz="1400" b="0" i="0" u="none" strike="noStrike">
                          <a:solidFill>
                            <a:srgbClr val="0D0D0D"/>
                          </a:solidFill>
                          <a:effectLst/>
                          <a:latin typeface="Arial" panose="020B0604020202020204" pitchFamily="34" charset="0"/>
                        </a:rPr>
                        <a:t>Actual</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D0D0D"/>
                          </a:solidFill>
                          <a:effectLst/>
                          <a:latin typeface="Arial" panose="020B0604020202020204" pitchFamily="34" charset="0"/>
                        </a:rPr>
                        <a:t>FY 2021  Estimate</a:t>
                      </a:r>
                      <a:r>
                        <a:rPr lang="en-US" sz="1400" b="0" i="0" u="none" strike="noStrike" baseline="30000">
                          <a:solidFill>
                            <a:srgbClr val="0D0D0D"/>
                          </a:solidFill>
                          <a:effectLst/>
                          <a:latin typeface="Arial" panose="020B0604020202020204" pitchFamily="34" charset="0"/>
                        </a:rPr>
                        <a:t>1</a:t>
                      </a:r>
                      <a:endParaRPr lang="en-US" sz="1400" b="0" i="0" u="none" strike="noStrike">
                        <a:solidFill>
                          <a:srgbClr val="0D0D0D"/>
                        </a:solidFill>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D0D0D"/>
                          </a:solidFill>
                          <a:effectLst/>
                          <a:latin typeface="Arial" panose="020B0604020202020204" pitchFamily="34" charset="0"/>
                        </a:rPr>
                        <a:t>FY 2022</a:t>
                      </a:r>
                      <a:br>
                        <a:rPr lang="en-US" sz="1400" b="0" i="0" u="none" strike="noStrike">
                          <a:solidFill>
                            <a:srgbClr val="0D0D0D"/>
                          </a:solidFill>
                          <a:effectLst/>
                          <a:latin typeface="Arial" panose="020B0604020202020204" pitchFamily="34" charset="0"/>
                        </a:rPr>
                      </a:br>
                      <a:r>
                        <a:rPr lang="en-US" sz="1400" b="0" i="0" u="none" strike="noStrike">
                          <a:solidFill>
                            <a:srgbClr val="0D0D0D"/>
                          </a:solidFill>
                          <a:effectLst/>
                          <a:latin typeface="Arial" panose="020B0604020202020204" pitchFamily="34" charset="0"/>
                        </a:rPr>
                        <a:t>Request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D0D0D"/>
                          </a:solidFill>
                          <a:effectLst/>
                          <a:latin typeface="Arial" panose="020B0604020202020204" pitchFamily="34" charset="0"/>
                        </a:rPr>
                        <a:t>FY 2023 Request</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dirty="0">
                          <a:solidFill>
                            <a:srgbClr val="0D0D0D"/>
                          </a:solidFill>
                          <a:effectLst/>
                          <a:latin typeface="Arial" panose="020B0604020202020204" pitchFamily="34" charset="0"/>
                        </a:rPr>
                        <a:t>FY 2024 Estimate</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D0D0D"/>
                          </a:solidFill>
                          <a:effectLst/>
                          <a:latin typeface="Arial" panose="020B0604020202020204" pitchFamily="34" charset="0"/>
                        </a:rPr>
                        <a:t>FY 2025 Estimate</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D0D0D"/>
                          </a:solidFill>
                          <a:effectLst/>
                          <a:latin typeface="Arial" panose="020B0604020202020204" pitchFamily="34" charset="0"/>
                        </a:rPr>
                        <a:t>FY 2026 Estimate</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0" i="0" u="none" strike="noStrike">
                          <a:solidFill>
                            <a:srgbClr val="0D0D0D"/>
                          </a:solidFill>
                          <a:effectLst/>
                          <a:latin typeface="Arial" panose="020B0604020202020204" pitchFamily="34" charset="0"/>
                        </a:rPr>
                        <a:t>FY 2027 Estimate</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1481773"/>
                  </a:ext>
                </a:extLst>
              </a:tr>
              <a:tr h="336281">
                <a:tc>
                  <a:txBody>
                    <a:bodyPr/>
                    <a:lstStyle/>
                    <a:p>
                      <a:pPr algn="l" fontAlgn="ctr"/>
                      <a:r>
                        <a:rPr lang="en-US" sz="1400" b="0" i="0" u="none" strike="noStrike">
                          <a:solidFill>
                            <a:srgbClr val="0D0D0D"/>
                          </a:solidFill>
                          <a:effectLst/>
                          <a:latin typeface="Arial" panose="020B0604020202020204" pitchFamily="34" charset="0"/>
                        </a:rPr>
                        <a:t>Antarctic Infrastructure Recapitalization</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$48.78</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$90.00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$90.00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$60.00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$60.00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TBD</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TBD</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TBD</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01112662"/>
                  </a:ext>
                </a:extLst>
              </a:tr>
              <a:tr h="336281">
                <a:tc>
                  <a:txBody>
                    <a:bodyPr/>
                    <a:lstStyle/>
                    <a:p>
                      <a:pPr algn="l" fontAlgn="ctr"/>
                      <a:r>
                        <a:rPr lang="en-US" sz="1400" b="0" i="0" u="none" strike="noStrike">
                          <a:solidFill>
                            <a:srgbClr val="0D0D0D"/>
                          </a:solidFill>
                          <a:effectLst/>
                          <a:latin typeface="Arial" panose="020B0604020202020204" pitchFamily="34" charset="0"/>
                        </a:rPr>
                        <a:t>DKIST</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064865713"/>
                  </a:ext>
                </a:extLst>
              </a:tr>
              <a:tr h="336281">
                <a:tc>
                  <a:txBody>
                    <a:bodyPr/>
                    <a:lstStyle/>
                    <a:p>
                      <a:pPr algn="l" fontAlgn="ctr"/>
                      <a:r>
                        <a:rPr lang="en-US" sz="1400" b="0" i="0" u="none" strike="noStrike" dirty="0">
                          <a:solidFill>
                            <a:srgbClr val="FF0000"/>
                          </a:solidFill>
                          <a:effectLst/>
                          <a:latin typeface="Arial" panose="020B0604020202020204" pitchFamily="34" charset="0"/>
                        </a:rPr>
                        <a:t>HL-LHC Upgrade</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33.00</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33.00</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36.00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33.00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18.00</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FF0000"/>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dirty="0">
                          <a:solidFill>
                            <a:srgbClr val="FF0000"/>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301506983"/>
                  </a:ext>
                </a:extLst>
              </a:tr>
              <a:tr h="360301">
                <a:tc>
                  <a:txBody>
                    <a:bodyPr/>
                    <a:lstStyle/>
                    <a:p>
                      <a:pPr algn="l" fontAlgn="ctr"/>
                      <a:r>
                        <a:rPr lang="en-US" sz="1400" b="0" i="0" u="none" strike="noStrike">
                          <a:solidFill>
                            <a:srgbClr val="0D0D0D"/>
                          </a:solidFill>
                          <a:effectLst/>
                          <a:latin typeface="Arial" panose="020B0604020202020204" pitchFamily="34" charset="0"/>
                        </a:rPr>
                        <a:t>Mid-scale Research Infrastructure</a:t>
                      </a:r>
                      <a:r>
                        <a:rPr lang="en-US" sz="1400" b="0" i="0" u="none" strike="noStrike" baseline="30000">
                          <a:solidFill>
                            <a:srgbClr val="0D0D0D"/>
                          </a:solidFill>
                          <a:effectLst/>
                          <a:latin typeface="Arial" panose="020B0604020202020204" pitchFamily="34" charset="0"/>
                        </a:rPr>
                        <a:t>2</a:t>
                      </a:r>
                      <a:endParaRPr lang="en-US" sz="1400" b="0" i="0" u="none" strike="noStrike">
                        <a:solidFill>
                          <a:srgbClr val="0D0D0D"/>
                        </a:solidFill>
                        <a:effectLst/>
                        <a:latin typeface="Arial" panose="020B0604020202020204" pitchFamily="34" charset="0"/>
                      </a:endParaRP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76.25</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76.25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76.25</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76.25</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76.25</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76.25</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dirty="0">
                          <a:solidFill>
                            <a:srgbClr val="0D0D0D"/>
                          </a:solidFill>
                          <a:effectLst/>
                          <a:latin typeface="Arial" panose="020B0604020202020204" pitchFamily="34" charset="0"/>
                        </a:rPr>
                        <a:t>76.25</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99745841"/>
                  </a:ext>
                </a:extLst>
              </a:tr>
              <a:tr h="336281">
                <a:tc>
                  <a:txBody>
                    <a:bodyPr/>
                    <a:lstStyle/>
                    <a:p>
                      <a:pPr algn="l" fontAlgn="ctr"/>
                      <a:r>
                        <a:rPr lang="en-US" sz="1400" b="0" i="0" u="none" strike="noStrike">
                          <a:solidFill>
                            <a:srgbClr val="0D0D0D"/>
                          </a:solidFill>
                          <a:effectLst/>
                          <a:latin typeface="Arial" panose="020B0604020202020204" pitchFamily="34" charset="0"/>
                        </a:rPr>
                        <a:t>RCRV</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25.00</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dirty="0">
                          <a:solidFill>
                            <a:srgbClr val="0D0D0D"/>
                          </a:solidFill>
                          <a:effectLst/>
                          <a:latin typeface="Arial" panose="020B0604020202020204" pitchFamily="34" charset="0"/>
                        </a:rPr>
                        <a:t>1.98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dirty="0">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267830599"/>
                  </a:ext>
                </a:extLst>
              </a:tr>
              <a:tr h="336281">
                <a:tc>
                  <a:txBody>
                    <a:bodyPr/>
                    <a:lstStyle/>
                    <a:p>
                      <a:pPr algn="l" fontAlgn="ctr"/>
                      <a:r>
                        <a:rPr lang="en-US" sz="1400" b="0" i="0" u="none" strike="noStrike">
                          <a:solidFill>
                            <a:srgbClr val="0D0D0D"/>
                          </a:solidFill>
                          <a:effectLst/>
                          <a:latin typeface="Arial" panose="020B0604020202020204" pitchFamily="34" charset="0"/>
                        </a:rPr>
                        <a:t>Vera C. Rubin Observatory</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46.35</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40.75</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40.75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400" b="0" i="0" u="none" strike="noStrike" dirty="0">
                          <a:solidFill>
                            <a:srgbClr val="0D0D0D"/>
                          </a:solidFill>
                          <a:effectLst/>
                          <a:latin typeface="Arial" panose="020B0604020202020204" pitchFamily="34" charset="0"/>
                        </a:rPr>
                        <a:t>15.00</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82112048"/>
                  </a:ext>
                </a:extLst>
              </a:tr>
              <a:tr h="336281">
                <a:tc>
                  <a:txBody>
                    <a:bodyPr/>
                    <a:lstStyle/>
                    <a:p>
                      <a:pPr algn="l" fontAlgn="ctr"/>
                      <a:r>
                        <a:rPr lang="en-US" sz="1400" b="0" i="0" u="none" strike="noStrike">
                          <a:solidFill>
                            <a:srgbClr val="0D0D0D"/>
                          </a:solidFill>
                          <a:effectLst/>
                          <a:latin typeface="Arial" panose="020B0604020202020204" pitchFamily="34" charset="0"/>
                        </a:rPr>
                        <a:t>Dedicated Construction Oversight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0.97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solidFill>
                            <a:srgbClr val="0D0D0D"/>
                          </a:solidFill>
                          <a:effectLst/>
                          <a:latin typeface="Arial" panose="020B0604020202020204" pitchFamily="34" charset="0"/>
                        </a:rPr>
                        <a:t>1.00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4123448"/>
                  </a:ext>
                </a:extLst>
              </a:tr>
              <a:tr h="360301">
                <a:tc>
                  <a:txBody>
                    <a:bodyPr/>
                    <a:lstStyle/>
                    <a:p>
                      <a:pPr algn="l" fontAlgn="ctr"/>
                      <a:r>
                        <a:rPr lang="en-US" sz="1400" b="1" i="0" u="none" strike="noStrike">
                          <a:solidFill>
                            <a:srgbClr val="0D0D0D"/>
                          </a:solidFill>
                          <a:effectLst/>
                          <a:latin typeface="Arial" panose="020B0604020202020204" pitchFamily="34" charset="0"/>
                        </a:rPr>
                        <a:t>Total</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a:solidFill>
                            <a:srgbClr val="0D0D0D"/>
                          </a:solidFill>
                          <a:effectLst/>
                          <a:latin typeface="Arial" panose="020B0604020202020204" pitchFamily="34" charset="0"/>
                        </a:rPr>
                        <a:t>$154.84</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a:solidFill>
                            <a:srgbClr val="0D0D0D"/>
                          </a:solidFill>
                          <a:effectLst/>
                          <a:latin typeface="Arial" panose="020B0604020202020204" pitchFamily="34" charset="0"/>
                        </a:rPr>
                        <a:t>$241.00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a:solidFill>
                            <a:srgbClr val="0D0D0D"/>
                          </a:solidFill>
                          <a:effectLst/>
                          <a:latin typeface="Arial" panose="020B0604020202020204" pitchFamily="34" charset="0"/>
                        </a:rPr>
                        <a:t>$249.00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dirty="0">
                          <a:solidFill>
                            <a:srgbClr val="0D0D0D"/>
                          </a:solidFill>
                          <a:effectLst/>
                          <a:latin typeface="Arial" panose="020B0604020202020204" pitchFamily="34" charset="0"/>
                        </a:rPr>
                        <a:t>$187.23</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a:solidFill>
                            <a:srgbClr val="0D0D0D"/>
                          </a:solidFill>
                          <a:effectLst/>
                          <a:latin typeface="Arial" panose="020B0604020202020204" pitchFamily="34" charset="0"/>
                        </a:rPr>
                        <a:t>$155.25</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a:solidFill>
                            <a:srgbClr val="0D0D0D"/>
                          </a:solidFill>
                          <a:effectLst/>
                          <a:latin typeface="Arial" panose="020B0604020202020204" pitchFamily="34" charset="0"/>
                        </a:rPr>
                        <a:t>$77.25</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a:solidFill>
                            <a:srgbClr val="0D0D0D"/>
                          </a:solidFill>
                          <a:effectLst/>
                          <a:latin typeface="Arial" panose="020B0604020202020204" pitchFamily="34" charset="0"/>
                        </a:rPr>
                        <a:t>$77.25</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1" i="0" u="none" strike="noStrike" dirty="0">
                          <a:solidFill>
                            <a:srgbClr val="0D0D0D"/>
                          </a:solidFill>
                          <a:effectLst/>
                          <a:latin typeface="Arial" panose="020B0604020202020204" pitchFamily="34" charset="0"/>
                        </a:rPr>
                        <a:t>$77.25</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6320850"/>
                  </a:ext>
                </a:extLst>
              </a:tr>
            </a:tbl>
          </a:graphicData>
        </a:graphic>
      </p:graphicFrame>
      <p:sp>
        <p:nvSpPr>
          <p:cNvPr id="3" name="Date Placeholder 2">
            <a:extLst>
              <a:ext uri="{FF2B5EF4-FFF2-40B4-BE49-F238E27FC236}">
                <a16:creationId xmlns:a16="http://schemas.microsoft.com/office/drawing/2014/main" id="{BB2672B8-B292-3565-269A-6384DDA4FDA2}"/>
              </a:ext>
            </a:extLst>
          </p:cNvPr>
          <p:cNvSpPr>
            <a:spLocks noGrp="1"/>
          </p:cNvSpPr>
          <p:nvPr>
            <p:ph type="dt" sz="half" idx="10"/>
          </p:nvPr>
        </p:nvSpPr>
        <p:spPr/>
        <p:txBody>
          <a:bodyPr/>
          <a:lstStyle/>
          <a:p>
            <a:r>
              <a:rPr lang="en-US"/>
              <a:t>7/20/2022</a:t>
            </a:r>
            <a:endParaRPr lang="en-US" dirty="0"/>
          </a:p>
        </p:txBody>
      </p:sp>
      <p:sp>
        <p:nvSpPr>
          <p:cNvPr id="6" name="Footer Placeholder 5">
            <a:extLst>
              <a:ext uri="{FF2B5EF4-FFF2-40B4-BE49-F238E27FC236}">
                <a16:creationId xmlns:a16="http://schemas.microsoft.com/office/drawing/2014/main" id="{0D0F7707-A1CA-49CB-4563-CEEFFEDFA583}"/>
              </a:ext>
            </a:extLst>
          </p:cNvPr>
          <p:cNvSpPr>
            <a:spLocks noGrp="1"/>
          </p:cNvSpPr>
          <p:nvPr>
            <p:ph type="ftr" sz="quarter" idx="11"/>
          </p:nvPr>
        </p:nvSpPr>
        <p:spPr/>
        <p:txBody>
          <a:bodyPr/>
          <a:lstStyle/>
          <a:p>
            <a:r>
              <a:rPr lang="en-US"/>
              <a:t>Snowmass CSS, Seattle</a:t>
            </a:r>
            <a:endParaRPr lang="en-US" dirty="0"/>
          </a:p>
        </p:txBody>
      </p:sp>
      <p:sp>
        <p:nvSpPr>
          <p:cNvPr id="7" name="Slide Number Placeholder 6">
            <a:extLst>
              <a:ext uri="{FF2B5EF4-FFF2-40B4-BE49-F238E27FC236}">
                <a16:creationId xmlns:a16="http://schemas.microsoft.com/office/drawing/2014/main" id="{885E27D9-A07C-F1DA-3AA0-B65740B1201F}"/>
              </a:ext>
            </a:extLst>
          </p:cNvPr>
          <p:cNvSpPr>
            <a:spLocks noGrp="1"/>
          </p:cNvSpPr>
          <p:nvPr>
            <p:ph type="sldNum" sz="quarter" idx="4"/>
          </p:nvPr>
        </p:nvSpPr>
        <p:spPr/>
        <p:txBody>
          <a:bodyPr/>
          <a:lstStyle/>
          <a:p>
            <a:fld id="{8F4BEAD3-91E3-4FFC-B7DC-935959D17485}" type="slidenum">
              <a:rPr lang="en-US" smtClean="0"/>
              <a:pPr/>
              <a:t>8</a:t>
            </a:fld>
            <a:endParaRPr lang="en-US" dirty="0"/>
          </a:p>
        </p:txBody>
      </p:sp>
    </p:spTree>
    <p:extLst>
      <p:ext uri="{BB962C8B-B14F-4D97-AF65-F5344CB8AC3E}">
        <p14:creationId xmlns:p14="http://schemas.microsoft.com/office/powerpoint/2010/main" val="266096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72A5-ECAC-9149-AD98-D565DC23B512}"/>
              </a:ext>
            </a:extLst>
          </p:cNvPr>
          <p:cNvSpPr>
            <a:spLocks noGrp="1"/>
          </p:cNvSpPr>
          <p:nvPr>
            <p:ph type="title"/>
          </p:nvPr>
        </p:nvSpPr>
        <p:spPr>
          <a:xfrm>
            <a:off x="838200" y="0"/>
            <a:ext cx="10515600" cy="1325563"/>
          </a:xfrm>
        </p:spPr>
        <p:txBody>
          <a:bodyPr/>
          <a:lstStyle/>
          <a:p>
            <a:pPr algn="ctr"/>
            <a:r>
              <a:rPr lang="en-US" dirty="0"/>
              <a:t>Experimental EPP Program</a:t>
            </a:r>
          </a:p>
        </p:txBody>
      </p:sp>
      <p:sp>
        <p:nvSpPr>
          <p:cNvPr id="3" name="Content Placeholder 2">
            <a:extLst>
              <a:ext uri="{FF2B5EF4-FFF2-40B4-BE49-F238E27FC236}">
                <a16:creationId xmlns:a16="http://schemas.microsoft.com/office/drawing/2014/main" id="{72B8CA69-8B6B-6F41-9617-94E11D804A1B}"/>
              </a:ext>
            </a:extLst>
          </p:cNvPr>
          <p:cNvSpPr>
            <a:spLocks noGrp="1"/>
          </p:cNvSpPr>
          <p:nvPr>
            <p:ph idx="1"/>
          </p:nvPr>
        </p:nvSpPr>
        <p:spPr>
          <a:xfrm>
            <a:off x="838200" y="1395217"/>
            <a:ext cx="10515600" cy="4351338"/>
          </a:xfrm>
        </p:spPr>
        <p:txBody>
          <a:bodyPr>
            <a:normAutofit/>
          </a:bodyPr>
          <a:lstStyle/>
          <a:p>
            <a:r>
              <a:rPr lang="en-US" u="sng" dirty="0"/>
              <a:t>Elementary Particle Physics </a:t>
            </a:r>
            <a:r>
              <a:rPr lang="en-US" dirty="0"/>
              <a:t>(EPP) Program, which primarily supports particle physics at accelerators and advances in detector development.</a:t>
            </a:r>
          </a:p>
          <a:p>
            <a:r>
              <a:rPr lang="en-US" u="sng" dirty="0"/>
              <a:t>Range of program coverage</a:t>
            </a:r>
            <a:r>
              <a:rPr lang="en-US" dirty="0"/>
              <a:t>:</a:t>
            </a:r>
          </a:p>
          <a:p>
            <a:pPr lvl="1">
              <a:lnSpc>
                <a:spcPct val="80000"/>
              </a:lnSpc>
            </a:pPr>
            <a:r>
              <a:rPr lang="en-US" dirty="0">
                <a:solidFill>
                  <a:srgbClr val="FFC000"/>
                </a:solidFill>
              </a:rPr>
              <a:t>High Energy Physics (ATLAS, CMS,…)</a:t>
            </a:r>
          </a:p>
          <a:p>
            <a:pPr lvl="1">
              <a:lnSpc>
                <a:spcPct val="80000"/>
              </a:lnSpc>
            </a:pPr>
            <a:r>
              <a:rPr lang="en-US" dirty="0">
                <a:solidFill>
                  <a:srgbClr val="FFC000"/>
                </a:solidFill>
              </a:rPr>
              <a:t>Precision Experiments (Neutrinos, </a:t>
            </a:r>
            <a:r>
              <a:rPr lang="en-US" dirty="0" err="1">
                <a:solidFill>
                  <a:srgbClr val="FFC000"/>
                </a:solidFill>
              </a:rPr>
              <a:t>LHCb</a:t>
            </a:r>
            <a:r>
              <a:rPr lang="en-US" dirty="0">
                <a:solidFill>
                  <a:srgbClr val="FFC000"/>
                </a:solidFill>
              </a:rPr>
              <a:t>, Rare-K, EDMs, …), </a:t>
            </a:r>
            <a:r>
              <a:rPr lang="en-US" dirty="0" err="1">
                <a:solidFill>
                  <a:srgbClr val="FFC000"/>
                </a:solidFill>
              </a:rPr>
              <a:t>LHCb</a:t>
            </a:r>
            <a:r>
              <a:rPr lang="en-US" dirty="0">
                <a:solidFill>
                  <a:srgbClr val="FFC000"/>
                </a:solidFill>
              </a:rPr>
              <a:t> M&amp;O</a:t>
            </a:r>
          </a:p>
          <a:p>
            <a:pPr lvl="1">
              <a:lnSpc>
                <a:spcPct val="80000"/>
              </a:lnSpc>
            </a:pPr>
            <a:r>
              <a:rPr lang="en-US" dirty="0">
                <a:solidFill>
                  <a:srgbClr val="FFC000"/>
                </a:solidFill>
              </a:rPr>
              <a:t>Tools for Particle Physics (Artificial Intelligence, Instrumentation,…)</a:t>
            </a:r>
          </a:p>
          <a:p>
            <a:pPr marL="0" indent="0">
              <a:buNone/>
            </a:pPr>
            <a:endParaRPr lang="en-US" dirty="0"/>
          </a:p>
          <a:p>
            <a:endParaRPr lang="en-US" dirty="0"/>
          </a:p>
        </p:txBody>
      </p:sp>
      <p:grpSp>
        <p:nvGrpSpPr>
          <p:cNvPr id="7" name="Group 6">
            <a:extLst>
              <a:ext uri="{FF2B5EF4-FFF2-40B4-BE49-F238E27FC236}">
                <a16:creationId xmlns:a16="http://schemas.microsoft.com/office/drawing/2014/main" id="{942D3BFF-D996-686F-93C8-3D29872E5BE4}"/>
              </a:ext>
            </a:extLst>
          </p:cNvPr>
          <p:cNvGrpSpPr/>
          <p:nvPr/>
        </p:nvGrpSpPr>
        <p:grpSpPr>
          <a:xfrm>
            <a:off x="1029223" y="4338743"/>
            <a:ext cx="10324579" cy="1953697"/>
            <a:chOff x="1029223" y="4338743"/>
            <a:chExt cx="10324579" cy="1953697"/>
          </a:xfrm>
        </p:grpSpPr>
        <p:graphicFrame>
          <p:nvGraphicFramePr>
            <p:cNvPr id="6" name="Content Placeholder 6">
              <a:extLst>
                <a:ext uri="{FF2B5EF4-FFF2-40B4-BE49-F238E27FC236}">
                  <a16:creationId xmlns:a16="http://schemas.microsoft.com/office/drawing/2014/main" id="{CB1773A4-8CED-44B7-9328-CCCEC5241C76}"/>
                </a:ext>
              </a:extLst>
            </p:cNvPr>
            <p:cNvGraphicFramePr>
              <a:graphicFrameLocks/>
            </p:cNvGraphicFramePr>
            <p:nvPr>
              <p:extLst>
                <p:ext uri="{D42A27DB-BD31-4B8C-83A1-F6EECF244321}">
                  <p14:modId xmlns:p14="http://schemas.microsoft.com/office/powerpoint/2010/main" val="2472655349"/>
                </p:ext>
              </p:extLst>
            </p:nvPr>
          </p:nvGraphicFramePr>
          <p:xfrm>
            <a:off x="1029223" y="4646520"/>
            <a:ext cx="10324579" cy="1645920"/>
          </p:xfrm>
          <a:graphic>
            <a:graphicData uri="http://schemas.openxmlformats.org/drawingml/2006/table">
              <a:tbl>
                <a:tblPr firstRow="1" bandRow="1">
                  <a:tableStyleId>{00A15C55-8517-42AA-B614-E9B94910E393}</a:tableStyleId>
                </a:tblPr>
                <a:tblGrid>
                  <a:gridCol w="1513644">
                    <a:extLst>
                      <a:ext uri="{9D8B030D-6E8A-4147-A177-3AD203B41FA5}">
                        <a16:colId xmlns:a16="http://schemas.microsoft.com/office/drawing/2014/main" val="1505684705"/>
                      </a:ext>
                    </a:extLst>
                  </a:gridCol>
                  <a:gridCol w="964671">
                    <a:extLst>
                      <a:ext uri="{9D8B030D-6E8A-4147-A177-3AD203B41FA5}">
                        <a16:colId xmlns:a16="http://schemas.microsoft.com/office/drawing/2014/main" val="650694505"/>
                      </a:ext>
                    </a:extLst>
                  </a:gridCol>
                  <a:gridCol w="1299540">
                    <a:extLst>
                      <a:ext uri="{9D8B030D-6E8A-4147-A177-3AD203B41FA5}">
                        <a16:colId xmlns:a16="http://schemas.microsoft.com/office/drawing/2014/main" val="1947693646"/>
                      </a:ext>
                    </a:extLst>
                  </a:gridCol>
                  <a:gridCol w="1299540">
                    <a:extLst>
                      <a:ext uri="{9D8B030D-6E8A-4147-A177-3AD203B41FA5}">
                        <a16:colId xmlns:a16="http://schemas.microsoft.com/office/drawing/2014/main" val="3758072156"/>
                      </a:ext>
                    </a:extLst>
                  </a:gridCol>
                  <a:gridCol w="1311796">
                    <a:extLst>
                      <a:ext uri="{9D8B030D-6E8A-4147-A177-3AD203B41FA5}">
                        <a16:colId xmlns:a16="http://schemas.microsoft.com/office/drawing/2014/main" val="275948607"/>
                      </a:ext>
                    </a:extLst>
                  </a:gridCol>
                  <a:gridCol w="1311796">
                    <a:extLst>
                      <a:ext uri="{9D8B030D-6E8A-4147-A177-3AD203B41FA5}">
                        <a16:colId xmlns:a16="http://schemas.microsoft.com/office/drawing/2014/main" val="1601416964"/>
                      </a:ext>
                    </a:extLst>
                  </a:gridCol>
                  <a:gridCol w="1311796">
                    <a:extLst>
                      <a:ext uri="{9D8B030D-6E8A-4147-A177-3AD203B41FA5}">
                        <a16:colId xmlns:a16="http://schemas.microsoft.com/office/drawing/2014/main" val="3445741024"/>
                      </a:ext>
                    </a:extLst>
                  </a:gridCol>
                  <a:gridCol w="1311796">
                    <a:extLst>
                      <a:ext uri="{9D8B030D-6E8A-4147-A177-3AD203B41FA5}">
                        <a16:colId xmlns:a16="http://schemas.microsoft.com/office/drawing/2014/main" val="2461752556"/>
                      </a:ext>
                    </a:extLst>
                  </a:gridCol>
                </a:tblGrid>
                <a:tr h="324309">
                  <a:tc>
                    <a:txBody>
                      <a:bodyPr/>
                      <a:lstStyle/>
                      <a:p>
                        <a:r>
                          <a:rPr lang="en-US" dirty="0">
                            <a:solidFill>
                              <a:schemeClr val="tx1"/>
                            </a:solidFill>
                          </a:rPr>
                          <a:t>EPP Program</a:t>
                        </a:r>
                      </a:p>
                    </a:txBody>
                    <a:tcPr/>
                  </a:tc>
                  <a:tc>
                    <a:txBody>
                      <a:bodyPr/>
                      <a:lstStyle/>
                      <a:p>
                        <a:pPr algn="ctr"/>
                        <a:r>
                          <a:rPr lang="en-US" dirty="0">
                            <a:solidFill>
                              <a:schemeClr val="tx1"/>
                            </a:solidFill>
                          </a:rPr>
                          <a:t>FY 2015</a:t>
                        </a:r>
                      </a:p>
                    </a:txBody>
                    <a:tcPr/>
                  </a:tc>
                  <a:tc>
                    <a:txBody>
                      <a:bodyPr/>
                      <a:lstStyle/>
                      <a:p>
                        <a:pPr algn="ctr"/>
                        <a:r>
                          <a:rPr lang="en-US" dirty="0">
                            <a:solidFill>
                              <a:schemeClr val="tx1"/>
                            </a:solidFill>
                          </a:rPr>
                          <a:t>FY 2016</a:t>
                        </a:r>
                      </a:p>
                    </a:txBody>
                    <a:tcPr/>
                  </a:tc>
                  <a:tc>
                    <a:txBody>
                      <a:bodyPr/>
                      <a:lstStyle/>
                      <a:p>
                        <a:pPr algn="ctr"/>
                        <a:r>
                          <a:rPr lang="en-US" dirty="0">
                            <a:solidFill>
                              <a:schemeClr val="tx1"/>
                            </a:solidFill>
                          </a:rPr>
                          <a:t>FY 2017</a:t>
                        </a:r>
                      </a:p>
                    </a:txBody>
                    <a:tcPr/>
                  </a:tc>
                  <a:tc>
                    <a:txBody>
                      <a:bodyPr/>
                      <a:lstStyle/>
                      <a:p>
                        <a:pPr algn="ctr"/>
                        <a:r>
                          <a:rPr lang="en-US" dirty="0">
                            <a:solidFill>
                              <a:schemeClr val="tx1"/>
                            </a:solidFill>
                          </a:rPr>
                          <a:t>FY 2018</a:t>
                        </a:r>
                      </a:p>
                    </a:txBody>
                    <a:tcPr/>
                  </a:tc>
                  <a:tc>
                    <a:txBody>
                      <a:bodyPr/>
                      <a:lstStyle/>
                      <a:p>
                        <a:pPr algn="ctr"/>
                        <a:r>
                          <a:rPr lang="en-US" dirty="0">
                            <a:solidFill>
                              <a:schemeClr val="tx1"/>
                            </a:solidFill>
                          </a:rPr>
                          <a:t>FY 2019</a:t>
                        </a:r>
                      </a:p>
                    </a:txBody>
                    <a:tcPr/>
                  </a:tc>
                  <a:tc>
                    <a:txBody>
                      <a:bodyPr/>
                      <a:lstStyle/>
                      <a:p>
                        <a:pPr algn="ctr"/>
                        <a:r>
                          <a:rPr lang="en-US" dirty="0">
                            <a:solidFill>
                              <a:schemeClr val="tx1"/>
                            </a:solidFill>
                          </a:rPr>
                          <a:t>FY 2020</a:t>
                        </a:r>
                      </a:p>
                    </a:txBody>
                    <a:tcPr/>
                  </a:tc>
                  <a:tc>
                    <a:txBody>
                      <a:bodyPr/>
                      <a:lstStyle/>
                      <a:p>
                        <a:pPr algn="ctr"/>
                        <a:r>
                          <a:rPr lang="en-US" dirty="0">
                            <a:solidFill>
                              <a:schemeClr val="tx1"/>
                            </a:solidFill>
                          </a:rPr>
                          <a:t>FY2021</a:t>
                        </a:r>
                      </a:p>
                    </a:txBody>
                    <a:tcPr/>
                  </a:tc>
                  <a:extLst>
                    <a:ext uri="{0D108BD9-81ED-4DB2-BD59-A6C34878D82A}">
                      <a16:rowId xmlns:a16="http://schemas.microsoft.com/office/drawing/2014/main" val="4285857379"/>
                    </a:ext>
                  </a:extLst>
                </a:tr>
                <a:tr h="559766">
                  <a:tc>
                    <a:txBody>
                      <a:bodyPr/>
                      <a:lstStyle/>
                      <a:p>
                        <a:r>
                          <a:rPr lang="en-US" b="1" dirty="0"/>
                          <a:t>Awards issued</a:t>
                        </a:r>
                      </a:p>
                    </a:txBody>
                    <a:tcPr/>
                  </a:tc>
                  <a:tc>
                    <a:txBody>
                      <a:bodyPr/>
                      <a:lstStyle/>
                      <a:p>
                        <a:pPr algn="ctr"/>
                        <a:r>
                          <a:rPr lang="en-US" b="1" dirty="0"/>
                          <a:t>19</a:t>
                        </a:r>
                      </a:p>
                    </a:txBody>
                    <a:tcPr/>
                  </a:tc>
                  <a:tc>
                    <a:txBody>
                      <a:bodyPr/>
                      <a:lstStyle/>
                      <a:p>
                        <a:pPr algn="ctr"/>
                        <a:r>
                          <a:rPr lang="en-US" b="1" dirty="0"/>
                          <a:t>12</a:t>
                        </a:r>
                      </a:p>
                    </a:txBody>
                    <a:tcPr/>
                  </a:tc>
                  <a:tc>
                    <a:txBody>
                      <a:bodyPr/>
                      <a:lstStyle/>
                      <a:p>
                        <a:pPr algn="ctr"/>
                        <a:r>
                          <a:rPr lang="en-US" b="1" dirty="0"/>
                          <a:t>7</a:t>
                        </a:r>
                      </a:p>
                    </a:txBody>
                    <a:tcPr/>
                  </a:tc>
                  <a:tc>
                    <a:txBody>
                      <a:bodyPr/>
                      <a:lstStyle/>
                      <a:p>
                        <a:pPr algn="ctr"/>
                        <a:r>
                          <a:rPr lang="en-US" b="1" dirty="0"/>
                          <a:t>18</a:t>
                        </a:r>
                      </a:p>
                    </a:txBody>
                    <a:tcPr/>
                  </a:tc>
                  <a:tc>
                    <a:txBody>
                      <a:bodyPr/>
                      <a:lstStyle/>
                      <a:p>
                        <a:pPr algn="ctr"/>
                        <a:r>
                          <a:rPr lang="en-US" b="1" dirty="0"/>
                          <a:t>15</a:t>
                        </a:r>
                      </a:p>
                    </a:txBody>
                    <a:tcPr/>
                  </a:tc>
                  <a:tc>
                    <a:txBody>
                      <a:bodyPr/>
                      <a:lstStyle/>
                      <a:p>
                        <a:pPr algn="ctr"/>
                        <a:r>
                          <a:rPr lang="en-US" b="1" dirty="0"/>
                          <a:t>15</a:t>
                        </a:r>
                      </a:p>
                    </a:txBody>
                    <a:tcPr/>
                  </a:tc>
                  <a:tc>
                    <a:txBody>
                      <a:bodyPr/>
                      <a:lstStyle/>
                      <a:p>
                        <a:pPr algn="ctr"/>
                        <a:r>
                          <a:rPr lang="en-US" b="1" dirty="0"/>
                          <a:t>20</a:t>
                        </a:r>
                      </a:p>
                    </a:txBody>
                    <a:tcPr/>
                  </a:tc>
                  <a:extLst>
                    <a:ext uri="{0D108BD9-81ED-4DB2-BD59-A6C34878D82A}">
                      <a16:rowId xmlns:a16="http://schemas.microsoft.com/office/drawing/2014/main" val="190860341"/>
                    </a:ext>
                  </a:extLst>
                </a:tr>
                <a:tr h="559766">
                  <a:tc>
                    <a:txBody>
                      <a:bodyPr/>
                      <a:lstStyle/>
                      <a:p>
                        <a:r>
                          <a:rPr lang="en-US" b="1" dirty="0"/>
                          <a:t>CAREER awards</a:t>
                        </a:r>
                      </a:p>
                    </a:txBody>
                    <a:tcPr/>
                  </a:tc>
                  <a:tc>
                    <a:txBody>
                      <a:bodyPr/>
                      <a:lstStyle/>
                      <a:p>
                        <a:pPr algn="ctr"/>
                        <a:r>
                          <a:rPr lang="en-US" b="1" dirty="0"/>
                          <a:t>1</a:t>
                        </a:r>
                      </a:p>
                    </a:txBody>
                    <a:tcPr/>
                  </a:tc>
                  <a:tc>
                    <a:txBody>
                      <a:bodyPr/>
                      <a:lstStyle/>
                      <a:p>
                        <a:pPr algn="ctr"/>
                        <a:r>
                          <a:rPr lang="en-US" b="1" dirty="0"/>
                          <a:t>2</a:t>
                        </a:r>
                      </a:p>
                    </a:txBody>
                    <a:tcPr/>
                  </a:tc>
                  <a:tc>
                    <a:txBody>
                      <a:bodyPr/>
                      <a:lstStyle/>
                      <a:p>
                        <a:pPr algn="ctr"/>
                        <a:r>
                          <a:rPr lang="en-US" b="1" dirty="0"/>
                          <a:t>1</a:t>
                        </a:r>
                      </a:p>
                    </a:txBody>
                    <a:tcPr/>
                  </a:tc>
                  <a:tc>
                    <a:txBody>
                      <a:bodyPr/>
                      <a:lstStyle/>
                      <a:p>
                        <a:pPr algn="ctr"/>
                        <a:r>
                          <a:rPr lang="en-US" b="1" dirty="0"/>
                          <a:t>1</a:t>
                        </a:r>
                      </a:p>
                    </a:txBody>
                    <a:tcPr/>
                  </a:tc>
                  <a:tc>
                    <a:txBody>
                      <a:bodyPr/>
                      <a:lstStyle/>
                      <a:p>
                        <a:pPr algn="ctr"/>
                        <a:r>
                          <a:rPr lang="en-US" b="1" dirty="0"/>
                          <a:t>0</a:t>
                        </a:r>
                      </a:p>
                    </a:txBody>
                    <a:tcPr/>
                  </a:tc>
                  <a:tc>
                    <a:txBody>
                      <a:bodyPr/>
                      <a:lstStyle/>
                      <a:p>
                        <a:pPr algn="ctr"/>
                        <a:r>
                          <a:rPr lang="en-US" b="1" dirty="0"/>
                          <a:t>3</a:t>
                        </a:r>
                      </a:p>
                    </a:txBody>
                    <a:tcPr/>
                  </a:tc>
                  <a:tc>
                    <a:txBody>
                      <a:bodyPr/>
                      <a:lstStyle/>
                      <a:p>
                        <a:pPr algn="ctr"/>
                        <a:r>
                          <a:rPr lang="en-US" b="1" dirty="0"/>
                          <a:t>0</a:t>
                        </a:r>
                      </a:p>
                    </a:txBody>
                    <a:tcPr/>
                  </a:tc>
                  <a:extLst>
                    <a:ext uri="{0D108BD9-81ED-4DB2-BD59-A6C34878D82A}">
                      <a16:rowId xmlns:a16="http://schemas.microsoft.com/office/drawing/2014/main" val="1566287403"/>
                    </a:ext>
                  </a:extLst>
                </a:tr>
              </a:tbl>
            </a:graphicData>
          </a:graphic>
        </p:graphicFrame>
        <p:sp>
          <p:nvSpPr>
            <p:cNvPr id="8" name="TextBox 7">
              <a:extLst>
                <a:ext uri="{FF2B5EF4-FFF2-40B4-BE49-F238E27FC236}">
                  <a16:creationId xmlns:a16="http://schemas.microsoft.com/office/drawing/2014/main" id="{D501FB78-E619-4312-A6AD-E027723DF2A6}"/>
                </a:ext>
              </a:extLst>
            </p:cNvPr>
            <p:cNvSpPr txBox="1"/>
            <p:nvPr/>
          </p:nvSpPr>
          <p:spPr>
            <a:xfrm>
              <a:off x="1029223" y="4338743"/>
              <a:ext cx="3195537" cy="307777"/>
            </a:xfrm>
            <a:prstGeom prst="rect">
              <a:avLst/>
            </a:prstGeom>
            <a:noFill/>
            <a:ln>
              <a:solidFill>
                <a:srgbClr val="FFC000"/>
              </a:solidFill>
            </a:ln>
          </p:spPr>
          <p:txBody>
            <a:bodyPr wrap="square" rtlCol="0">
              <a:spAutoFit/>
            </a:bodyPr>
            <a:lstStyle/>
            <a:p>
              <a:r>
                <a:rPr lang="en-US" sz="1400" dirty="0">
                  <a:solidFill>
                    <a:srgbClr val="FFC000"/>
                  </a:solidFill>
                </a:rPr>
                <a:t>Program Director:  J. Shank</a:t>
              </a:r>
            </a:p>
          </p:txBody>
        </p:sp>
      </p:grpSp>
      <p:sp>
        <p:nvSpPr>
          <p:cNvPr id="9" name="Date Placeholder 8">
            <a:extLst>
              <a:ext uri="{FF2B5EF4-FFF2-40B4-BE49-F238E27FC236}">
                <a16:creationId xmlns:a16="http://schemas.microsoft.com/office/drawing/2014/main" id="{B0D3305A-7C91-1EC4-02B9-21EFD20340FA}"/>
              </a:ext>
            </a:extLst>
          </p:cNvPr>
          <p:cNvSpPr>
            <a:spLocks noGrp="1"/>
          </p:cNvSpPr>
          <p:nvPr>
            <p:ph type="dt" sz="half" idx="10"/>
          </p:nvPr>
        </p:nvSpPr>
        <p:spPr/>
        <p:txBody>
          <a:bodyPr/>
          <a:lstStyle/>
          <a:p>
            <a:r>
              <a:rPr lang="en-US"/>
              <a:t>7/20/2022</a:t>
            </a:r>
            <a:endParaRPr lang="en-US" dirty="0"/>
          </a:p>
        </p:txBody>
      </p:sp>
      <p:sp>
        <p:nvSpPr>
          <p:cNvPr id="10" name="Footer Placeholder 9">
            <a:extLst>
              <a:ext uri="{FF2B5EF4-FFF2-40B4-BE49-F238E27FC236}">
                <a16:creationId xmlns:a16="http://schemas.microsoft.com/office/drawing/2014/main" id="{0243D8C7-A2D6-C353-6DCE-78FA71D4A364}"/>
              </a:ext>
            </a:extLst>
          </p:cNvPr>
          <p:cNvSpPr>
            <a:spLocks noGrp="1"/>
          </p:cNvSpPr>
          <p:nvPr>
            <p:ph type="ftr" sz="quarter" idx="11"/>
          </p:nvPr>
        </p:nvSpPr>
        <p:spPr/>
        <p:txBody>
          <a:bodyPr/>
          <a:lstStyle/>
          <a:p>
            <a:r>
              <a:rPr lang="en-US"/>
              <a:t>Snowmass CSS, Seattle</a:t>
            </a:r>
            <a:endParaRPr lang="en-US" dirty="0"/>
          </a:p>
        </p:txBody>
      </p:sp>
      <p:sp>
        <p:nvSpPr>
          <p:cNvPr id="11" name="Slide Number Placeholder 10">
            <a:extLst>
              <a:ext uri="{FF2B5EF4-FFF2-40B4-BE49-F238E27FC236}">
                <a16:creationId xmlns:a16="http://schemas.microsoft.com/office/drawing/2014/main" id="{231B06FE-6890-271B-9B72-EA053AB126CA}"/>
              </a:ext>
            </a:extLst>
          </p:cNvPr>
          <p:cNvSpPr>
            <a:spLocks noGrp="1"/>
          </p:cNvSpPr>
          <p:nvPr>
            <p:ph type="sldNum" sz="quarter" idx="4"/>
          </p:nvPr>
        </p:nvSpPr>
        <p:spPr/>
        <p:txBody>
          <a:bodyPr/>
          <a:lstStyle/>
          <a:p>
            <a:fld id="{8F4BEAD3-91E3-4FFC-B7DC-935959D17485}" type="slidenum">
              <a:rPr lang="en-US" smtClean="0"/>
              <a:pPr/>
              <a:t>9</a:t>
            </a:fld>
            <a:endParaRPr lang="en-US" dirty="0"/>
          </a:p>
        </p:txBody>
      </p:sp>
    </p:spTree>
    <p:extLst>
      <p:ext uri="{BB962C8B-B14F-4D97-AF65-F5344CB8AC3E}">
        <p14:creationId xmlns:p14="http://schemas.microsoft.com/office/powerpoint/2010/main" val="3432252354"/>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1B8A9"/>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1B4B2"/>
      </a:hlink>
      <a:folHlink>
        <a:srgbClr val="958F5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3734</TotalTime>
  <Words>3179</Words>
  <Application>Microsoft Macintosh PowerPoint</Application>
  <PresentationFormat>Widescreen</PresentationFormat>
  <Paragraphs>513</Paragraphs>
  <Slides>29</Slides>
  <Notes>21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29</vt:i4>
      </vt:variant>
    </vt:vector>
  </HeadingPairs>
  <TitlesOfParts>
    <vt:vector size="38" baseType="lpstr">
      <vt:lpstr>Arial</vt:lpstr>
      <vt:lpstr>Calibri</vt:lpstr>
      <vt:lpstr>Calibri Light</vt:lpstr>
      <vt:lpstr>Cambria</vt:lpstr>
      <vt:lpstr>1_Office Theme</vt:lpstr>
      <vt:lpstr>2_Office Theme</vt:lpstr>
      <vt:lpstr>Office Theme</vt:lpstr>
      <vt:lpstr>3_Office Theme</vt:lpstr>
      <vt:lpstr>4_Office Theme</vt:lpstr>
      <vt:lpstr> NSF General PI Meeting</vt:lpstr>
      <vt:lpstr>Overview</vt:lpstr>
      <vt:lpstr>PowerPoint Presentation</vt:lpstr>
      <vt:lpstr>FY2023 President’s Request</vt:lpstr>
      <vt:lpstr> </vt:lpstr>
      <vt:lpstr>   </vt:lpstr>
      <vt:lpstr>  </vt:lpstr>
      <vt:lpstr>Major Research Equipment Account FY2023 President’s budget request </vt:lpstr>
      <vt:lpstr>Experimental EPP Program</vt:lpstr>
      <vt:lpstr>Full EPP-exp program at the end of 2021</vt:lpstr>
      <vt:lpstr>Theoretical HEP and  Particle Astro/Cosmology Programs</vt:lpstr>
      <vt:lpstr>Experimental Particle Astrophysics Programs</vt:lpstr>
      <vt:lpstr>DEI</vt:lpstr>
      <vt:lpstr>Funding Opportunities</vt:lpstr>
      <vt:lpstr>PowerPoint Presentation</vt:lpstr>
      <vt:lpstr>PowerPoint Presentation</vt:lpstr>
      <vt:lpstr>Precision Measurements</vt:lpstr>
      <vt:lpstr>New Limited Opportunity in EPP-exp Program</vt:lpstr>
      <vt:lpstr>Artificial Intelligence at NSF</vt:lpstr>
      <vt:lpstr>Artificial Intelligence at NSF</vt:lpstr>
      <vt:lpstr> </vt:lpstr>
      <vt:lpstr>AI Institutes </vt:lpstr>
      <vt:lpstr>NSF Particle Physics Centers and Institutes</vt:lpstr>
      <vt:lpstr>PowerPoint Presentation</vt:lpstr>
      <vt:lpstr>NSF AI Planning Institute </vt:lpstr>
      <vt:lpstr>Research Infrastructure</vt:lpstr>
      <vt:lpstr>Research Infrastructure Opportunities</vt:lpstr>
      <vt:lpstr>MSRI-II awards 2020</vt:lpstr>
      <vt:lpstr>Mid-Scale Research Infrastructure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Perspectives from NSF</dc:title>
  <dc:creator>Shank, James T.</dc:creator>
  <cp:lastModifiedBy>Shank, James T.</cp:lastModifiedBy>
  <cp:revision>80</cp:revision>
  <dcterms:created xsi:type="dcterms:W3CDTF">2022-07-09T18:14:10Z</dcterms:created>
  <dcterms:modified xsi:type="dcterms:W3CDTF">2022-07-20T18:33:00Z</dcterms:modified>
</cp:coreProperties>
</file>