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13"/>
  </p:notesMasterIdLst>
  <p:handoutMasterIdLst>
    <p:handoutMasterId r:id="rId14"/>
  </p:handoutMasterIdLst>
  <p:sldIdLst>
    <p:sldId id="362" r:id="rId2"/>
    <p:sldId id="512" r:id="rId3"/>
    <p:sldId id="514" r:id="rId4"/>
    <p:sldId id="516" r:id="rId5"/>
    <p:sldId id="517" r:id="rId6"/>
    <p:sldId id="520" r:id="rId7"/>
    <p:sldId id="518" r:id="rId8"/>
    <p:sldId id="524" r:id="rId9"/>
    <p:sldId id="522" r:id="rId10"/>
    <p:sldId id="523" r:id="rId11"/>
    <p:sldId id="525" r:id="rId12"/>
  </p:sldIdLst>
  <p:sldSz cx="12192000" cy="6858000"/>
  <p:notesSz cx="9601200" cy="73152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4" userDrawn="1">
          <p15:clr>
            <a:srgbClr val="A4A3A4"/>
          </p15:clr>
        </p15:guide>
        <p15:guide id="2" pos="38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3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FFCC00"/>
    <a:srgbClr val="CC0000"/>
    <a:srgbClr val="DDDDDD"/>
    <a:srgbClr val="CCFFFF"/>
    <a:srgbClr val="00CC00"/>
    <a:srgbClr val="9933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6" autoAdjust="0"/>
    <p:restoredTop sz="85550" autoAdjust="0"/>
  </p:normalViewPr>
  <p:slideViewPr>
    <p:cSldViewPr snapToGrid="0" snapToObjects="1">
      <p:cViewPr varScale="1">
        <p:scale>
          <a:sx n="78" d="100"/>
          <a:sy n="78" d="100"/>
        </p:scale>
        <p:origin x="30" y="66"/>
      </p:cViewPr>
      <p:guideLst>
        <p:guide orient="horz" pos="3914"/>
        <p:guide pos="3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-738" y="-90"/>
      </p:cViewPr>
      <p:guideLst>
        <p:guide orient="horz" pos="2303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3" tIns="48161" rIns="96323" bIns="48161" numCol="1" anchor="t" anchorCtr="0" compatLnSpc="1">
            <a:prstTxWarp prst="textNoShape">
              <a:avLst/>
            </a:prstTxWarp>
          </a:bodyPr>
          <a:lstStyle>
            <a:lvl1pPr defTabSz="963613" eaLnBrk="0" hangingPunct="0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180" y="0"/>
            <a:ext cx="4160937" cy="36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3" tIns="48161" rIns="96323" bIns="48161" numCol="1" anchor="t" anchorCtr="0" compatLnSpc="1">
            <a:prstTxWarp prst="textNoShape">
              <a:avLst/>
            </a:prstTxWarp>
          </a:bodyPr>
          <a:lstStyle>
            <a:lvl1pPr algn="r" defTabSz="963613" eaLnBrk="0" hangingPunct="0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93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7505"/>
            <a:ext cx="4160937" cy="36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3" tIns="48161" rIns="96323" bIns="48161" numCol="1" anchor="b" anchorCtr="0" compatLnSpc="1">
            <a:prstTxWarp prst="textNoShape">
              <a:avLst/>
            </a:prstTxWarp>
          </a:bodyPr>
          <a:lstStyle>
            <a:lvl1pPr defTabSz="963613" eaLnBrk="0" hangingPunct="0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93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180" y="6947505"/>
            <a:ext cx="4160937" cy="36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3" tIns="48161" rIns="96323" bIns="48161" numCol="1" anchor="b" anchorCtr="0" compatLnSpc="1">
            <a:prstTxWarp prst="textNoShape">
              <a:avLst/>
            </a:prstTxWarp>
          </a:bodyPr>
          <a:lstStyle>
            <a:lvl1pPr algn="r" defTabSz="963613" eaLnBrk="0" hangingPunct="0">
              <a:defRPr sz="1300">
                <a:latin typeface="Times New Roman" pitchFamily="18" charset="0"/>
              </a:defRPr>
            </a:lvl1pPr>
          </a:lstStyle>
          <a:p>
            <a:fld id="{7AB0F731-7982-46A1-9607-4BF94BE8BC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07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7" tIns="48319" rIns="96637" bIns="48319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7" tIns="48319" rIns="96637" bIns="48319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6963" y="549275"/>
            <a:ext cx="48768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7" tIns="48319" rIns="96637" bIns="48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7" tIns="48319" rIns="96637" bIns="48319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7" tIns="48319" rIns="96637" bIns="48319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fld id="{619705D0-1EBF-4FB0-A31C-D676C34105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15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6963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705D0-1EBF-4FB0-A31C-D676C341053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95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9/13/2020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Ulrich Heintz - PHYS 50 - Lecture 2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B1F1-A4B2-4C1D-B025-EA6CD2DA637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9/13/2020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Ulrich Heintz - PHYS 50 - Lecture 2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CF44-C47D-4832-B391-D3C607675CC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9/13/2020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Ulrich Heintz - PHYS 50 - Lecture 2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636B-8001-4240-BDFF-5C8837D4C85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9/13/2020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Ulrich Heintz - PHYS 50 - Lecture 2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C72E263B-5D5E-4777-AF38-6AD3856D2C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9/13/2020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Ulrich Heintz - PHYS 50 - Lecture 2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65D0-19FD-4EDB-8D9F-252DEE907AF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9/13/2020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Ulrich Heintz - PHYS 50 - Lecture 2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2AE6-4C9A-4CDD-BE5A-0C7245BD872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9/13/2020</a:t>
            </a: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Ulrich Heintz - PHYS 50 - Lecture 2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B5AF-75D3-48F6-870D-70D1659F045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9/13/2020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Ulrich Heintz - PHYS 50 - Lecture 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B372-74B5-416E-B114-4E1DED4098B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9/13/2020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Ulrich Heintz - PHYS 50 - Lecture 2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BF18D-0333-404D-A827-7801B7295C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9/13/2020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Ulrich Heintz - PHYS 50 - Lecture 2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06D1-B59A-4434-B531-1CEE78BC804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9/13/2020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Ulrich Heintz - PHYS 50 - Lecture 2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1875-F273-4756-A758-F6D6B32B593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20787"/>
            <a:ext cx="12192000" cy="657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757" y="878306"/>
            <a:ext cx="11582400" cy="5598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510528"/>
            <a:ext cx="1475873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altLang="en-US" smtClean="0"/>
              <a:t>9/13/2020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5474" y="6510528"/>
            <a:ext cx="7972927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altLang="en-US" smtClean="0"/>
              <a:t>Ulrich Heintz - PHYS 50 - Lecture 2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651052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FFFFFF"/>
                </a:solidFill>
              </a:defRPr>
            </a:lvl1pPr>
          </a:lstStyle>
          <a:p>
            <a:fld id="{BFA67DCE-D821-4CFB-AB4B-50E1AD57B25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/>
  <p:txStyles>
    <p:titleStyle>
      <a:lvl1pPr marL="182880"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science.osti.gov/-/media/hep/pdf/Reports/2020/DOE_Basic_Research_Needs_Study_on_High_Energy_Physics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2z7sF3Qhg0Xk54yp_s71IPPJCzKknkq9kxYQhQFLaXQ" TargetMode="External"/><Relationship Id="rId2" Type="http://schemas.openxmlformats.org/officeDocument/2006/relationships/hyperlink" Target="https://drive.google.com/file/d/1hamAUhWyCd8dB9rUUBpD-JhHuA8TKoFe/vie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 smtClean="0"/>
              <a:t>Detectors for e</a:t>
            </a:r>
            <a:r>
              <a:rPr lang="en-US" cap="none" baseline="30000" dirty="0" smtClean="0"/>
              <a:t>+</a:t>
            </a:r>
            <a:r>
              <a:rPr lang="en-US" cap="none" dirty="0" smtClean="0"/>
              <a:t>e</a:t>
            </a:r>
            <a:r>
              <a:rPr lang="en-US" cap="none" baseline="30000" dirty="0"/>
              <a:t>-</a:t>
            </a:r>
            <a:r>
              <a:rPr lang="en-US" cap="none" dirty="0" smtClean="0"/>
              <a:t> colliders</a:t>
            </a:r>
            <a:endParaRPr lang="en-US" cap="none" dirty="0"/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Maria </a:t>
            </a:r>
            <a:r>
              <a:rPr lang="en-US" dirty="0" err="1"/>
              <a:t>Chamizo</a:t>
            </a:r>
            <a:r>
              <a:rPr lang="en-US" dirty="0"/>
              <a:t> </a:t>
            </a:r>
            <a:r>
              <a:rPr lang="en-US" dirty="0" err="1"/>
              <a:t>Llatas</a:t>
            </a:r>
            <a:r>
              <a:rPr lang="en-US" dirty="0"/>
              <a:t>, </a:t>
            </a:r>
            <a:r>
              <a:rPr lang="en-US" dirty="0" err="1"/>
              <a:t>Sridhara</a:t>
            </a:r>
            <a:r>
              <a:rPr lang="en-US" dirty="0"/>
              <a:t> </a:t>
            </a:r>
            <a:r>
              <a:rPr lang="en-US" dirty="0" err="1"/>
              <a:t>Dasu</a:t>
            </a:r>
            <a:r>
              <a:rPr lang="en-US" dirty="0"/>
              <a:t>, </a:t>
            </a:r>
            <a:r>
              <a:rPr lang="en-US" b="1" dirty="0"/>
              <a:t>Ulrich Heintz</a:t>
            </a:r>
            <a:r>
              <a:rPr lang="en-US" dirty="0" smtClean="0"/>
              <a:t>, Emilio </a:t>
            </a:r>
            <a:r>
              <a:rPr lang="en-US" dirty="0" err="1"/>
              <a:t>Nanni</a:t>
            </a:r>
            <a:r>
              <a:rPr lang="en-US" dirty="0"/>
              <a:t>, John Power, Stephen </a:t>
            </a:r>
            <a:r>
              <a:rPr lang="en-US" dirty="0" smtClean="0"/>
              <a:t>Wagner</a:t>
            </a:r>
          </a:p>
          <a:p>
            <a:r>
              <a:rPr lang="en-US" sz="2800" dirty="0" smtClean="0"/>
              <a:t>(</a:t>
            </a:r>
            <a:r>
              <a:rPr lang="en-US" sz="2800" dirty="0" err="1" smtClean="0"/>
              <a:t>e+e</a:t>
            </a:r>
            <a:r>
              <a:rPr lang="en-US" sz="2800" dirty="0" smtClean="0"/>
              <a:t>- collider forum)</a:t>
            </a:r>
            <a:endParaRPr lang="en-US" sz="280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9/13/2020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Ulrich Heintz - PHYS 50 - Lecture 2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D8CBE1BF-89A1-4C8D-BF99-B280FDBD086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Further R&amp;D </a:t>
            </a:r>
            <a:r>
              <a:rPr lang="en-US" dirty="0" smtClean="0"/>
              <a:t>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 scalable </a:t>
            </a:r>
            <a:r>
              <a:rPr lang="en-US" dirty="0"/>
              <a:t>production and assembly techniques </a:t>
            </a:r>
            <a:r>
              <a:rPr lang="en-US" dirty="0" smtClean="0"/>
              <a:t>to </a:t>
            </a:r>
            <a:r>
              <a:rPr lang="en-US" dirty="0"/>
              <a:t>reduce manual </a:t>
            </a:r>
            <a:r>
              <a:rPr lang="en-US" dirty="0" smtClean="0"/>
              <a:t>steps</a:t>
            </a:r>
          </a:p>
          <a:p>
            <a:r>
              <a:rPr lang="en-US" dirty="0" smtClean="0"/>
              <a:t>Readout systems for the </a:t>
            </a:r>
            <a:r>
              <a:rPr lang="en-US" dirty="0"/>
              <a:t>large number of </a:t>
            </a:r>
            <a:r>
              <a:rPr lang="en-US" dirty="0" smtClean="0"/>
              <a:t>channels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Efficiently </a:t>
            </a:r>
            <a:r>
              <a:rPr lang="en-US" dirty="0"/>
              <a:t>distribute power and cooling to </a:t>
            </a:r>
            <a:r>
              <a:rPr lang="en-US" dirty="0" smtClean="0"/>
              <a:t>highly </a:t>
            </a:r>
            <a:r>
              <a:rPr lang="en-US" dirty="0"/>
              <a:t>granular </a:t>
            </a:r>
            <a:r>
              <a:rPr lang="en-US" dirty="0" smtClean="0"/>
              <a:t>detectors</a:t>
            </a:r>
            <a:endParaRPr lang="en-US" dirty="0"/>
          </a:p>
          <a:p>
            <a:r>
              <a:rPr lang="en-US" dirty="0" smtClean="0"/>
              <a:t>High </a:t>
            </a:r>
            <a:r>
              <a:rPr lang="en-US" dirty="0"/>
              <a:t>resolution time measurements </a:t>
            </a:r>
            <a:r>
              <a:rPr lang="en-US" dirty="0" smtClean="0"/>
              <a:t>are </a:t>
            </a:r>
            <a:r>
              <a:rPr lang="en-US" dirty="0"/>
              <a:t>useful to reject </a:t>
            </a:r>
            <a:r>
              <a:rPr lang="en-US" dirty="0" smtClean="0"/>
              <a:t>beam-related backgrounds and particle id</a:t>
            </a:r>
          </a:p>
          <a:p>
            <a:endParaRPr lang="en-US" dirty="0"/>
          </a:p>
          <a:p>
            <a:r>
              <a:rPr lang="en-US" dirty="0" smtClean="0"/>
              <a:t>We need to continue </a:t>
            </a:r>
            <a:r>
              <a:rPr lang="en-US" dirty="0"/>
              <a:t>to incorporate new and emerging technologies into existing detector designs. </a:t>
            </a:r>
          </a:p>
          <a:p>
            <a:r>
              <a:rPr lang="en-US" dirty="0"/>
              <a:t>R&amp;D needs for </a:t>
            </a:r>
            <a:r>
              <a:rPr lang="en-US" dirty="0" smtClean="0"/>
              <a:t>HEP were </a:t>
            </a:r>
            <a:r>
              <a:rPr lang="en-US" dirty="0"/>
              <a:t>outlined in the DOE Basic Research Needs (BRN) study </a:t>
            </a:r>
            <a:endParaRPr lang="en-US" dirty="0" smtClean="0"/>
          </a:p>
          <a:p>
            <a:pPr lvl="1"/>
            <a:r>
              <a:rPr lang="en-US" sz="1800" dirty="0">
                <a:hlinkClick r:id="rId2"/>
              </a:rPr>
              <a:t>https://science.osti.gov/-/</a:t>
            </a:r>
            <a:r>
              <a:rPr lang="en-US" sz="1800" dirty="0" smtClean="0">
                <a:hlinkClick r:id="rId2"/>
              </a:rPr>
              <a:t>media/hep/pdf/Reports/2020/DOE_Basic_Research_Needs_Study_on_High_Energy_Physics.pdf</a:t>
            </a:r>
            <a:r>
              <a:rPr lang="en-US" sz="1800" dirty="0" smtClean="0"/>
              <a:t> </a:t>
            </a:r>
            <a:endParaRPr lang="en-US" sz="1800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9/13/2020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Ulrich Heintz - PHYS 50 - Lecture 2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263B-5D5E-4777-AF38-6AD3856D2C77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19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address </a:t>
            </a:r>
            <a:r>
              <a:rPr lang="en-US" dirty="0" smtClean="0"/>
              <a:t>remaining </a:t>
            </a:r>
            <a:r>
              <a:rPr lang="en-US" dirty="0"/>
              <a:t>R&amp;D questions and design and develop the detector concepts further, a strong R&amp;D program is needed. This program should support </a:t>
            </a:r>
            <a:r>
              <a:rPr lang="en-US" dirty="0" smtClean="0"/>
              <a:t>work </a:t>
            </a:r>
            <a:r>
              <a:rPr lang="en-US" dirty="0"/>
              <a:t>that goes beyond generic R&amp;D to support the specific challenges posed by the detector required for </a:t>
            </a:r>
            <a:r>
              <a:rPr lang="en-US" dirty="0" err="1"/>
              <a:t>e+e</a:t>
            </a:r>
            <a:r>
              <a:rPr lang="en-US" dirty="0"/>
              <a:t>− colliders. </a:t>
            </a:r>
            <a:endParaRPr lang="en-US" dirty="0" smtClean="0"/>
          </a:p>
          <a:p>
            <a:r>
              <a:rPr lang="en-US" dirty="0" smtClean="0"/>
              <a:t>Such </a:t>
            </a:r>
            <a:r>
              <a:rPr lang="en-US" dirty="0"/>
              <a:t>a program needs to start now for the technology to build a full scale </a:t>
            </a:r>
            <a:r>
              <a:rPr lang="en-US" dirty="0" err="1"/>
              <a:t>e+e</a:t>
            </a:r>
            <a:r>
              <a:rPr lang="en-US" dirty="0"/>
              <a:t>− collider detector to be ready when the HL-LHC program is completed. It can be seen from the HL-LHC detectors that the time between CD-0 (2016) to completion of the actual detectors (expected in 2027) can easily span over a decade.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9/13/2020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Ulrich Heintz - PHYS 50 - Lecture 2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263B-5D5E-4777-AF38-6AD3856D2C77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74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e+e</a:t>
            </a:r>
            <a:r>
              <a:rPr lang="en-US" dirty="0" smtClean="0"/>
              <a:t>- forum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Report </a:t>
            </a:r>
          </a:p>
          <a:p>
            <a:pPr lvl="1"/>
            <a:r>
              <a:rPr lang="en-US" dirty="0" smtClean="0">
                <a:hlinkClick r:id="rId2"/>
              </a:rPr>
              <a:t>https://drive.google.com/file/d/1hamAUhWyCd8dB9rUUBpD-JhHuA8TKoFe/view</a:t>
            </a:r>
            <a:endParaRPr lang="en-US" dirty="0" smtClean="0"/>
          </a:p>
          <a:p>
            <a:r>
              <a:rPr lang="en-US" dirty="0" smtClean="0"/>
              <a:t>Comments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docs.google.com/document/d/12z7sF3Qhg0Xk54yp_s71IPPJCzKknkq9kxYQhQFLaXQ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9/13/2020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Ulrich Heintz - PHYS 50 - Lecture 2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263B-5D5E-4777-AF38-6AD3856D2C77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97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</a:t>
            </a:r>
            <a:r>
              <a:rPr lang="en-US" dirty="0"/>
              <a:t>c</a:t>
            </a:r>
            <a:r>
              <a:rPr lang="en-US" dirty="0" smtClean="0"/>
              <a:t>s requirements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Precisely reconstruct the Higgs recoil, Higgs decays to muons, new physics signals to leptons</a:t>
            </a:r>
          </a:p>
          <a:p>
            <a:r>
              <a:rPr lang="en-US" smtClean="0"/>
              <a:t>Identify electrons and muons up to the highest energies</a:t>
            </a:r>
          </a:p>
          <a:p>
            <a:r>
              <a:rPr lang="en-US" smtClean="0"/>
              <a:t>Tag jets with the flavor of their primary quark. </a:t>
            </a:r>
          </a:p>
          <a:p>
            <a:r>
              <a:rPr lang="en-US" smtClean="0"/>
              <a:t>Distinguish hadronic decays of W and Z bosons.</a:t>
            </a:r>
          </a:p>
          <a:p>
            <a:r>
              <a:rPr lang="en-US" smtClean="0"/>
              <a:t>Precise timing information for particle id and to reject out-of-time backgrounds.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9/13/2020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Ulrich Heintz - PHYS 50 - Lecture 2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263B-5D5E-4777-AF38-6AD3856D2C77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798" y="3546239"/>
            <a:ext cx="2740248" cy="2743200"/>
          </a:xfrm>
          <a:prstGeom prst="rect">
            <a:avLst/>
          </a:prstGeom>
        </p:spPr>
      </p:pic>
      <p:pic>
        <p:nvPicPr>
          <p:cNvPr id="9" name="Content Placeholder 6"/>
          <p:cNvPicPr>
            <a:picLocks noChangeAspect="1"/>
          </p:cNvPicPr>
          <p:nvPr/>
        </p:nvPicPr>
        <p:blipFill rotWithShape="1">
          <a:blip r:embed="rId3"/>
          <a:srcRect l="23487" t="31500" r="61767" b="42446"/>
          <a:stretch/>
        </p:blipFill>
        <p:spPr>
          <a:xfrm>
            <a:off x="609601" y="3546239"/>
            <a:ext cx="2743200" cy="27262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0006" y="3546239"/>
            <a:ext cx="331241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Detector requirements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Efficient </a:t>
                </a:r>
                <a:r>
                  <a:rPr lang="en-US" dirty="0"/>
                  <a:t>and precise tracking with momentum resolutions of</a:t>
                </a: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l-GR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≈0.2%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&lt;100 </m:t>
                    </m:r>
                    <m:r>
                      <m:rPr>
                        <m:sty m:val="p"/>
                      </m:rPr>
                      <a:rPr lang="en-US" i="0" dirty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l-GR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a-DK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da-DK" i="1" dirty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da-DK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i="1" dirty="0">
                            <a:latin typeface="Cambria Math" panose="02040503050406030204" pitchFamily="18" charset="0"/>
                          </a:rPr>
                          <m:t>2×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da-DK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a-DK" i="1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da-DK" i="0" dirty="0">
                            <a:latin typeface="Cambria Math" panose="02040503050406030204" pitchFamily="18" charset="0"/>
                          </a:rPr>
                          <m:t>GeV</m:t>
                        </m:r>
                      </m:den>
                    </m:f>
                  </m:oMath>
                </a14:m>
                <a:r>
                  <a:rPr lang="da-DK" dirty="0" smtClean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a-DK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a-DK" i="1" dirty="0" smtClean="0">
                        <a:latin typeface="Cambria Math" panose="02040503050406030204" pitchFamily="18" charset="0"/>
                      </a:rPr>
                      <m:t>&gt;100 </m:t>
                    </m:r>
                    <m:r>
                      <m:rPr>
                        <m:sty m:val="p"/>
                      </m:rPr>
                      <a:rPr lang="da-DK" i="0" dirty="0" smtClean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For </a:t>
                </a:r>
                <a:r>
                  <a:rPr lang="en-US" dirty="0" smtClean="0"/>
                  <a:t>Si tracker</a:t>
                </a:r>
                <a:r>
                  <a:rPr lang="en-US" dirty="0"/>
                  <a:t>, this </a:t>
                </a:r>
                <a:r>
                  <a:rPr lang="en-US" dirty="0" smtClean="0"/>
                  <a:t>implies 2</a:t>
                </a:r>
                <a:r>
                  <a:rPr lang="en-US" dirty="0"/>
                  <a:t>%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per layer and </a:t>
                </a:r>
                <a:r>
                  <a:rPr lang="en-US" dirty="0"/>
                  <a:t>a 7 </a:t>
                </a:r>
                <a:r>
                  <a:rPr lang="en-US" dirty="0" err="1"/>
                  <a:t>μm</a:t>
                </a:r>
                <a:r>
                  <a:rPr lang="en-US" dirty="0"/>
                  <a:t> </a:t>
                </a:r>
                <a:r>
                  <a:rPr lang="en-US" dirty="0" smtClean="0"/>
                  <a:t>hit resolution</a:t>
                </a:r>
              </a:p>
              <a:p>
                <a:r>
                  <a:rPr lang="en-US" dirty="0" smtClean="0"/>
                  <a:t>Impact parameter </a:t>
                </a:r>
                <a:r>
                  <a:rPr lang="en-US" dirty="0"/>
                  <a:t>resolution </a:t>
                </a:r>
                <a:r>
                  <a:rPr lang="en-US" dirty="0" smtClean="0"/>
                  <a:t>of</a:t>
                </a: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)≈</m:t>
                    </m:r>
                    <m:d>
                      <m:d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⊕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10−15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func>
                              <m:func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num>
                                  <m:den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func>
                          </m:den>
                        </m:f>
                      </m:e>
                    </m:d>
                    <m:r>
                      <m:rPr>
                        <m:sty m:val="p"/>
                      </m:rPr>
                      <a:rPr lang="en-US" i="0" dirty="0" err="1">
                        <a:latin typeface="Cambria Math" panose="02040503050406030204" pitchFamily="18" charset="0"/>
                      </a:rPr>
                      <m:t>μm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lvl="1"/>
                <a:r>
                  <a:rPr lang="en-US" dirty="0" smtClean="0"/>
                  <a:t>This implies &lt; </a:t>
                </a:r>
                <a:r>
                  <a:rPr lang="en-US" dirty="0"/>
                  <a:t>0.2%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per layer and </a:t>
                </a:r>
                <a:r>
                  <a:rPr lang="en-US" dirty="0"/>
                  <a:t>about 3 </a:t>
                </a:r>
                <a:r>
                  <a:rPr lang="en-US" dirty="0" err="1"/>
                  <a:t>μm</a:t>
                </a:r>
                <a:r>
                  <a:rPr lang="en-US" dirty="0"/>
                  <a:t> </a:t>
                </a:r>
                <a:r>
                  <a:rPr lang="en-US" dirty="0" smtClean="0"/>
                  <a:t>hit </a:t>
                </a:r>
                <a:r>
                  <a:rPr lang="en-US" dirty="0"/>
                  <a:t>resolution </a:t>
                </a:r>
                <a:r>
                  <a:rPr lang="en-US" dirty="0" smtClean="0"/>
                  <a:t>in </a:t>
                </a:r>
                <a:r>
                  <a:rPr lang="en-US" dirty="0"/>
                  <a:t>the inner </a:t>
                </a:r>
                <a:r>
                  <a:rPr lang="en-US" dirty="0" smtClean="0"/>
                  <a:t>tracker.</a:t>
                </a:r>
              </a:p>
              <a:p>
                <a:r>
                  <a:rPr lang="en-US" dirty="0" smtClean="0"/>
                  <a:t>Jet </a:t>
                </a:r>
                <a:r>
                  <a:rPr lang="en-US" dirty="0"/>
                  <a:t>energy resolution of</a:t>
                </a: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≈3−5%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50 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&lt;100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74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9/13/2020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Ulrich Heintz - PHYS 50 - Lecture 2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263B-5D5E-4777-AF38-6AD3856D2C77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77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generic e</a:t>
            </a:r>
            <a:r>
              <a:rPr lang="en-US" baseline="30000" dirty="0" smtClean="0"/>
              <a:t>+</a:t>
            </a:r>
            <a:r>
              <a:rPr lang="en-US" dirty="0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detector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Inner </a:t>
            </a:r>
            <a:r>
              <a:rPr lang="en-US" dirty="0"/>
              <a:t>tracker with the lowest possible mass and the smallest possible inner </a:t>
            </a:r>
            <a:r>
              <a:rPr lang="en-US" dirty="0" smtClean="0"/>
              <a:t>radius</a:t>
            </a:r>
            <a:endParaRPr lang="en-US" dirty="0"/>
          </a:p>
          <a:p>
            <a:r>
              <a:rPr lang="en-US" dirty="0" smtClean="0"/>
              <a:t>Low-mass </a:t>
            </a:r>
            <a:r>
              <a:rPr lang="en-US" dirty="0"/>
              <a:t>outer tracker for excellent momentum resolution at high </a:t>
            </a:r>
            <a:r>
              <a:rPr lang="en-US" dirty="0" smtClean="0"/>
              <a:t>energies</a:t>
            </a:r>
            <a:endParaRPr lang="en-US" dirty="0"/>
          </a:p>
          <a:p>
            <a:r>
              <a:rPr lang="en-US" dirty="0" smtClean="0"/>
              <a:t>Highly segmented calorimeter to support particle flow reconstruction</a:t>
            </a:r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large superconducting </a:t>
            </a:r>
            <a:r>
              <a:rPr lang="en-US" dirty="0" smtClean="0"/>
              <a:t>solenoid</a:t>
            </a:r>
          </a:p>
          <a:p>
            <a:r>
              <a:rPr lang="en-US" dirty="0" smtClean="0"/>
              <a:t>Muon system</a:t>
            </a:r>
            <a:endParaRPr lang="en-US" dirty="0"/>
          </a:p>
          <a:p>
            <a:r>
              <a:rPr lang="en-US" dirty="0" err="1" smtClean="0"/>
              <a:t>Triggerless</a:t>
            </a:r>
            <a:r>
              <a:rPr lang="en-US" dirty="0" smtClean="0"/>
              <a:t> readout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9/13/2020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Ulrich Heintz - PHYS 50 - Lecture 2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263B-5D5E-4777-AF38-6AD3856D2C77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21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Collider specific considerations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9/13/2020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Ulrich Heintz - PHYS 50 - Lecture 2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263B-5D5E-4777-AF38-6AD3856D2C77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Linear colliders</a:t>
            </a:r>
          </a:p>
          <a:p>
            <a:pPr lvl="1"/>
            <a:r>
              <a:rPr lang="en-US" dirty="0" smtClean="0"/>
              <a:t>Beam divided </a:t>
            </a:r>
            <a:r>
              <a:rPr lang="en-US" dirty="0"/>
              <a:t>into trains of closely spaced </a:t>
            </a:r>
            <a:r>
              <a:rPr lang="en-US" dirty="0" smtClean="0"/>
              <a:t>bunches</a:t>
            </a:r>
            <a:r>
              <a:rPr lang="en-US" dirty="0"/>
              <a:t> </a:t>
            </a:r>
            <a:r>
              <a:rPr lang="en-US" dirty="0" smtClean="0"/>
              <a:t>separated </a:t>
            </a:r>
            <a:r>
              <a:rPr lang="en-US" dirty="0"/>
              <a:t>by longer gaps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>
                <a:sym typeface="Wingdings" panose="05000000000000000000" pitchFamily="2" charset="2"/>
              </a:rPr>
              <a:t>p</a:t>
            </a:r>
            <a:r>
              <a:rPr lang="en-US" dirty="0" smtClean="0"/>
              <a:t>ower </a:t>
            </a:r>
            <a:r>
              <a:rPr lang="en-US" dirty="0"/>
              <a:t>pulsing of </a:t>
            </a:r>
            <a:r>
              <a:rPr lang="en-US" dirty="0" smtClean="0"/>
              <a:t>readout electronics </a:t>
            </a:r>
            <a:r>
              <a:rPr lang="en-US" dirty="0" smtClean="0">
                <a:sym typeface="Wingdings" panose="05000000000000000000" pitchFamily="2" charset="2"/>
              </a:rPr>
              <a:t></a:t>
            </a:r>
            <a:r>
              <a:rPr lang="en-US" dirty="0" smtClean="0"/>
              <a:t> reduces </a:t>
            </a:r>
            <a:r>
              <a:rPr lang="en-US" dirty="0"/>
              <a:t>or eliminates </a:t>
            </a:r>
            <a:r>
              <a:rPr lang="en-US" dirty="0" smtClean="0"/>
              <a:t>need </a:t>
            </a:r>
            <a:r>
              <a:rPr lang="en-US" dirty="0"/>
              <a:t>for active cooling </a:t>
            </a:r>
            <a:r>
              <a:rPr lang="en-US" dirty="0" smtClean="0"/>
              <a:t>systems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/>
              <a:t>enables </a:t>
            </a:r>
            <a:r>
              <a:rPr lang="en-US" dirty="0"/>
              <a:t>sufficiently low mass </a:t>
            </a:r>
            <a:r>
              <a:rPr lang="en-US" dirty="0" smtClean="0"/>
              <a:t>trackers</a:t>
            </a:r>
          </a:p>
          <a:p>
            <a:pPr lvl="1"/>
            <a:r>
              <a:rPr lang="en-US" dirty="0"/>
              <a:t>Magnetic field &gt;3T to curl up soft </a:t>
            </a:r>
            <a:r>
              <a:rPr lang="en-US" dirty="0" err="1"/>
              <a:t>e+e</a:t>
            </a:r>
            <a:r>
              <a:rPr lang="en-US" dirty="0"/>
              <a:t>− pair background. Inner radius of tracker limited to about 3 cm. </a:t>
            </a:r>
          </a:p>
          <a:p>
            <a:pPr lvl="1"/>
            <a:r>
              <a:rPr lang="en-US" dirty="0" smtClean="0"/>
              <a:t>Pileup </a:t>
            </a:r>
            <a:r>
              <a:rPr lang="en-US" dirty="0"/>
              <a:t>of hadronic two-photon interactions increases </a:t>
            </a:r>
            <a:r>
              <a:rPr lang="en-US" dirty="0" smtClean="0"/>
              <a:t>with energy. </a:t>
            </a:r>
            <a:r>
              <a:rPr lang="en-US" dirty="0"/>
              <a:t>At 3 </a:t>
            </a:r>
            <a:r>
              <a:rPr lang="en-US" dirty="0" err="1"/>
              <a:t>TeV</a:t>
            </a:r>
            <a:r>
              <a:rPr lang="en-US" dirty="0"/>
              <a:t> this deposits 20 </a:t>
            </a:r>
            <a:r>
              <a:rPr lang="en-US" dirty="0" err="1"/>
              <a:t>TeV</a:t>
            </a:r>
            <a:r>
              <a:rPr lang="en-US" dirty="0"/>
              <a:t> of energy in the detector over a 156 ns bunch </a:t>
            </a:r>
            <a:r>
              <a:rPr lang="en-US" dirty="0" smtClean="0"/>
              <a:t>train </a:t>
            </a:r>
            <a:r>
              <a:rPr lang="en-US" dirty="0" smtClean="0">
                <a:sym typeface="Wingdings" panose="05000000000000000000" pitchFamily="2" charset="2"/>
              </a:rPr>
              <a:t> t</a:t>
            </a:r>
            <a:r>
              <a:rPr lang="en-US" dirty="0" smtClean="0"/>
              <a:t>iming </a:t>
            </a:r>
            <a:r>
              <a:rPr lang="en-US" dirty="0"/>
              <a:t>measurements </a:t>
            </a:r>
            <a:r>
              <a:rPr lang="en-US" dirty="0" smtClean="0"/>
              <a:t>with a </a:t>
            </a:r>
            <a:r>
              <a:rPr lang="en-US" dirty="0"/>
              <a:t>resolution of order 10 </a:t>
            </a:r>
            <a:r>
              <a:rPr lang="en-US" dirty="0" err="1" smtClean="0"/>
              <a:t>ps</a:t>
            </a:r>
            <a:r>
              <a:rPr lang="en-US" dirty="0" smtClean="0"/>
              <a:t> </a:t>
            </a:r>
            <a:r>
              <a:rPr lang="en-US" dirty="0"/>
              <a:t>are needed to reduce beam induced backgrounds. </a:t>
            </a:r>
            <a:endParaRPr lang="en-US" dirty="0" smtClean="0"/>
          </a:p>
          <a:p>
            <a:r>
              <a:rPr lang="en-US" dirty="0" smtClean="0"/>
              <a:t>Circular </a:t>
            </a:r>
            <a:r>
              <a:rPr lang="en-US" dirty="0" smtClean="0"/>
              <a:t>colliders</a:t>
            </a:r>
          </a:p>
          <a:p>
            <a:pPr lvl="1"/>
            <a:r>
              <a:rPr lang="en-US" dirty="0"/>
              <a:t>High beam crossing rate makes power pulsing impossible </a:t>
            </a: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 active cooling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makes achieving the required material budget in the tracker much harder. </a:t>
            </a:r>
          </a:p>
          <a:p>
            <a:pPr lvl="1"/>
            <a:r>
              <a:rPr lang="en-US" dirty="0" smtClean="0"/>
              <a:t>Running </a:t>
            </a:r>
            <a:r>
              <a:rPr lang="en-US" dirty="0"/>
              <a:t>at the Z pole with maximum luminosity imposes the strongest </a:t>
            </a:r>
            <a:r>
              <a:rPr lang="en-US" dirty="0" smtClean="0"/>
              <a:t>requirements on </a:t>
            </a:r>
            <a:r>
              <a:rPr lang="en-US" dirty="0"/>
              <a:t>the detector. </a:t>
            </a:r>
            <a:endParaRPr lang="en-US" dirty="0" smtClean="0"/>
          </a:p>
          <a:p>
            <a:pPr lvl="1"/>
            <a:r>
              <a:rPr lang="en-US" dirty="0" smtClean="0"/>
              <a:t>Magnetic </a:t>
            </a:r>
            <a:r>
              <a:rPr lang="en-US" dirty="0"/>
              <a:t>field </a:t>
            </a:r>
            <a:r>
              <a:rPr lang="en-US" dirty="0" smtClean="0">
                <a:sym typeface="Symbol" panose="05050102010706020507" pitchFamily="18" charset="2"/>
              </a:rPr>
              <a:t> </a:t>
            </a:r>
            <a:r>
              <a:rPr lang="en-US" dirty="0" smtClean="0"/>
              <a:t>2T </a:t>
            </a:r>
            <a:r>
              <a:rPr lang="en-US" dirty="0"/>
              <a:t>in order to preserve </a:t>
            </a:r>
            <a:r>
              <a:rPr lang="en-US" dirty="0" smtClean="0"/>
              <a:t>low beam emittance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/>
              <a:t>larger </a:t>
            </a:r>
            <a:r>
              <a:rPr lang="en-US" dirty="0"/>
              <a:t>radius for the tracking system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Acceptances </a:t>
            </a:r>
            <a:r>
              <a:rPr lang="en-US" dirty="0"/>
              <a:t>must be precisely known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/>
              <a:t>detector </a:t>
            </a:r>
            <a:r>
              <a:rPr lang="en-US" dirty="0"/>
              <a:t>boundaries have to be known </a:t>
            </a:r>
            <a:r>
              <a:rPr lang="en-US" dirty="0" smtClean="0"/>
              <a:t>to microns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DAQ system has to deal with a rather high event rate of almost 100 kHz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418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18771" r="13542"/>
          <a:stretch/>
        </p:blipFill>
        <p:spPr>
          <a:xfrm>
            <a:off x="7707971" y="297446"/>
            <a:ext cx="2094116" cy="21945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3984" r="15598"/>
          <a:stretch/>
        </p:blipFill>
        <p:spPr>
          <a:xfrm>
            <a:off x="9909470" y="297446"/>
            <a:ext cx="2122109" cy="2194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Specific detector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57" y="878306"/>
            <a:ext cx="7419214" cy="5598695"/>
          </a:xfrm>
        </p:spPr>
        <p:txBody>
          <a:bodyPr>
            <a:normAutofit/>
          </a:bodyPr>
          <a:lstStyle/>
          <a:p>
            <a:r>
              <a:rPr lang="en-US" dirty="0" smtClean="0"/>
              <a:t>ILC</a:t>
            </a:r>
          </a:p>
          <a:p>
            <a:pPr lvl="1"/>
            <a:r>
              <a:rPr lang="en-US" dirty="0" smtClean="0"/>
              <a:t>ILD – </a:t>
            </a:r>
            <a:r>
              <a:rPr lang="en-US" sz="1800" dirty="0" smtClean="0"/>
              <a:t>Si vertex and inner tracker, outer TPC, </a:t>
            </a:r>
            <a:r>
              <a:rPr lang="en-US" sz="1800" dirty="0"/>
              <a:t>highly segmented </a:t>
            </a:r>
            <a:r>
              <a:rPr lang="en-US" sz="1800" dirty="0" smtClean="0"/>
              <a:t>calorimeter, 3.5-4T coil  </a:t>
            </a:r>
          </a:p>
          <a:p>
            <a:pPr lvl="1"/>
            <a:r>
              <a:rPr lang="en-US" dirty="0" err="1" smtClean="0"/>
              <a:t>SiD</a:t>
            </a:r>
            <a:r>
              <a:rPr lang="en-US" dirty="0" smtClean="0"/>
              <a:t> – </a:t>
            </a:r>
            <a:r>
              <a:rPr lang="en-US" sz="1800" dirty="0" smtClean="0"/>
              <a:t>Si tracker, </a:t>
            </a:r>
            <a:r>
              <a:rPr lang="en-US" sz="1800" dirty="0"/>
              <a:t>highly segmented calorimeter, </a:t>
            </a:r>
            <a:r>
              <a:rPr lang="en-US" sz="1800" dirty="0" smtClean="0"/>
              <a:t>5T </a:t>
            </a:r>
            <a:r>
              <a:rPr lang="en-US" sz="1800" dirty="0"/>
              <a:t>coil </a:t>
            </a:r>
            <a:endParaRPr lang="en-US" dirty="0" smtClean="0"/>
          </a:p>
          <a:p>
            <a:r>
              <a:rPr lang="en-US" dirty="0" smtClean="0"/>
              <a:t>CLIC</a:t>
            </a:r>
          </a:p>
          <a:p>
            <a:pPr lvl="1"/>
            <a:r>
              <a:rPr lang="en-US" dirty="0" err="1" smtClean="0"/>
              <a:t>CLICdet</a:t>
            </a:r>
            <a:r>
              <a:rPr lang="en-US" dirty="0" smtClean="0"/>
              <a:t> – </a:t>
            </a:r>
            <a:r>
              <a:rPr lang="en-US" sz="1800" dirty="0" smtClean="0"/>
              <a:t>All Si tracker, </a:t>
            </a:r>
            <a:r>
              <a:rPr lang="en-US" sz="1800" dirty="0"/>
              <a:t>highly segmented </a:t>
            </a:r>
            <a:r>
              <a:rPr lang="en-US" sz="1800" dirty="0" smtClean="0"/>
              <a:t>calorimeter, 4T coil</a:t>
            </a:r>
            <a:endParaRPr lang="en-US" dirty="0" smtClean="0"/>
          </a:p>
          <a:p>
            <a:r>
              <a:rPr lang="en-US" dirty="0" smtClean="0"/>
              <a:t>FCC-</a:t>
            </a:r>
            <a:r>
              <a:rPr lang="en-US" dirty="0" err="1" smtClean="0"/>
              <a:t>ee</a:t>
            </a:r>
            <a:endParaRPr lang="en-US" dirty="0" smtClean="0"/>
          </a:p>
          <a:p>
            <a:pPr lvl="1"/>
            <a:r>
              <a:rPr lang="en-US" dirty="0" smtClean="0"/>
              <a:t>CLD (based on CLIC detector) – </a:t>
            </a:r>
            <a:r>
              <a:rPr lang="en-US" sz="1800" dirty="0" smtClean="0"/>
              <a:t>All Si tracker, highly segmented calorimeter (CALICE), 2T coil</a:t>
            </a:r>
          </a:p>
          <a:p>
            <a:pPr lvl="1"/>
            <a:r>
              <a:rPr lang="en-US" dirty="0" smtClean="0"/>
              <a:t>IDEA – </a:t>
            </a:r>
            <a:r>
              <a:rPr lang="en-US" sz="1800" dirty="0" smtClean="0"/>
              <a:t>Si vertex, ultra light wire chamber with Si wrapper, </a:t>
            </a:r>
            <a:r>
              <a:rPr lang="en-US" sz="1800" dirty="0"/>
              <a:t>2T </a:t>
            </a:r>
            <a:r>
              <a:rPr lang="en-US" sz="1800" dirty="0" smtClean="0"/>
              <a:t>coil, dual readout calorimeter (RD-52)</a:t>
            </a:r>
          </a:p>
          <a:p>
            <a:r>
              <a:rPr lang="en-US" dirty="0" smtClean="0"/>
              <a:t>CEPC</a:t>
            </a:r>
          </a:p>
          <a:p>
            <a:pPr lvl="1"/>
            <a:r>
              <a:rPr lang="en-US" dirty="0" smtClean="0"/>
              <a:t>Baseline (based on ILD) – </a:t>
            </a:r>
            <a:r>
              <a:rPr lang="en-US" sz="1800" dirty="0" smtClean="0"/>
              <a:t>Si vertex and inner tracker, outer </a:t>
            </a:r>
            <a:r>
              <a:rPr lang="en-US" sz="1800" dirty="0"/>
              <a:t>TPC with </a:t>
            </a:r>
            <a:r>
              <a:rPr lang="en-US" sz="1800" dirty="0" smtClean="0"/>
              <a:t>Si wrapper, highly </a:t>
            </a:r>
            <a:r>
              <a:rPr lang="en-US" sz="1800" dirty="0"/>
              <a:t>segmented</a:t>
            </a:r>
            <a:r>
              <a:rPr lang="en-US" sz="1800" dirty="0" smtClean="0"/>
              <a:t> calorimeter </a:t>
            </a:r>
            <a:r>
              <a:rPr lang="en-US" sz="1800" dirty="0"/>
              <a:t>(</a:t>
            </a:r>
            <a:r>
              <a:rPr lang="en-US" sz="1800" dirty="0" smtClean="0"/>
              <a:t>CALICE), 3T coil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9/13/2020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Ulrich Heintz - PHYS 50 - Lecture 2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263B-5D5E-4777-AF38-6AD3856D2C77}" type="slidenum">
              <a:rPr lang="en-US" altLang="en-US" smtClean="0"/>
              <a:pPr/>
              <a:t>7</a:t>
            </a:fld>
            <a:endParaRPr lang="en-US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7707971" y="2074762"/>
            <a:ext cx="2028949" cy="2299330"/>
            <a:chOff x="8284464" y="3749185"/>
            <a:chExt cx="2028949" cy="2299330"/>
          </a:xfrm>
        </p:grpSpPr>
        <p:pic>
          <p:nvPicPr>
            <p:cNvPr id="11" name="Content Placeholder 6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5082" t="58069" r="58818" b="9355"/>
            <a:stretch/>
          </p:blipFill>
          <p:spPr>
            <a:xfrm>
              <a:off x="8347453" y="3749185"/>
              <a:ext cx="1965960" cy="223753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/>
            <a:srcRect l="26477" t="59507" r="53012" b="29929"/>
            <a:stretch/>
          </p:blipFill>
          <p:spPr>
            <a:xfrm>
              <a:off x="8284464" y="5505157"/>
              <a:ext cx="1875507" cy="543358"/>
            </a:xfrm>
            <a:prstGeom prst="rect">
              <a:avLst/>
            </a:prstGeom>
          </p:spPr>
        </p:pic>
      </p:grpSp>
      <p:pic>
        <p:nvPicPr>
          <p:cNvPr id="12" name="Content Placeholder 6"/>
          <p:cNvPicPr>
            <a:picLocks noChangeAspect="1"/>
          </p:cNvPicPr>
          <p:nvPr/>
        </p:nvPicPr>
        <p:blipFill rotWithShape="1">
          <a:blip r:embed="rId6"/>
          <a:srcRect l="26146" t="30564" r="54708" b="33851"/>
          <a:stretch/>
        </p:blipFill>
        <p:spPr>
          <a:xfrm>
            <a:off x="7741163" y="4446095"/>
            <a:ext cx="1905803" cy="1992429"/>
          </a:xfrm>
          <a:prstGeom prst="rect">
            <a:avLst/>
          </a:prstGeom>
        </p:spPr>
      </p:pic>
      <p:pic>
        <p:nvPicPr>
          <p:cNvPr id="14" name="Content Placeholder 11"/>
          <p:cNvPicPr>
            <a:picLocks noChangeAspect="1"/>
          </p:cNvPicPr>
          <p:nvPr/>
        </p:nvPicPr>
        <p:blipFill rotWithShape="1">
          <a:blip r:embed="rId7"/>
          <a:srcRect l="49402" t="30048" r="27777" b="36602"/>
          <a:stretch/>
        </p:blipFill>
        <p:spPr>
          <a:xfrm>
            <a:off x="9834742" y="4446095"/>
            <a:ext cx="2271563" cy="1867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30561" y="2257003"/>
            <a:ext cx="2286000" cy="18546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64824" y="306341"/>
            <a:ext cx="394210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ILD                              </a:t>
            </a:r>
            <a:r>
              <a:rPr lang="en-US" dirty="0" err="1" smtClean="0"/>
              <a:t>SiD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CLICdet</a:t>
            </a:r>
            <a:r>
              <a:rPr lang="en-US" dirty="0" smtClean="0"/>
              <a:t>                     CEPC baseline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CLD                         IDEA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07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Primary challenge is low material </a:t>
            </a:r>
            <a:r>
              <a:rPr lang="en-US" dirty="0" smtClean="0"/>
              <a:t>budget</a:t>
            </a:r>
          </a:p>
          <a:p>
            <a:r>
              <a:rPr lang="en-US" dirty="0" smtClean="0"/>
              <a:t>Inner </a:t>
            </a:r>
            <a:r>
              <a:rPr lang="en-US" dirty="0"/>
              <a:t>tracker</a:t>
            </a:r>
          </a:p>
          <a:p>
            <a:pPr lvl="1"/>
            <a:r>
              <a:rPr lang="en-US" dirty="0"/>
              <a:t>Si based</a:t>
            </a:r>
          </a:p>
          <a:p>
            <a:r>
              <a:rPr lang="en-US" dirty="0" smtClean="0"/>
              <a:t>Outer </a:t>
            </a:r>
            <a:r>
              <a:rPr lang="en-US" dirty="0"/>
              <a:t>tracker</a:t>
            </a:r>
          </a:p>
          <a:p>
            <a:pPr lvl="1"/>
            <a:r>
              <a:rPr lang="en-US" dirty="0"/>
              <a:t>Gas </a:t>
            </a:r>
            <a:r>
              <a:rPr lang="en-US" dirty="0" smtClean="0"/>
              <a:t>chambers (drift or TPC)</a:t>
            </a:r>
            <a:endParaRPr lang="en-US" dirty="0"/>
          </a:p>
          <a:p>
            <a:pPr lvl="1"/>
            <a:r>
              <a:rPr lang="en-US" dirty="0" smtClean="0"/>
              <a:t>Silicon </a:t>
            </a:r>
            <a:r>
              <a:rPr lang="en-US" dirty="0"/>
              <a:t>strip </a:t>
            </a:r>
            <a:r>
              <a:rPr lang="en-US" dirty="0" smtClean="0"/>
              <a:t>trackers</a:t>
            </a:r>
          </a:p>
          <a:p>
            <a:r>
              <a:rPr lang="en-US" dirty="0" smtClean="0"/>
              <a:t>Some R&amp;D directions</a:t>
            </a:r>
            <a:endParaRPr lang="en-US" dirty="0"/>
          </a:p>
          <a:p>
            <a:pPr lvl="1"/>
            <a:r>
              <a:rPr lang="en-US" dirty="0"/>
              <a:t>The further reduction of </a:t>
            </a:r>
            <a:r>
              <a:rPr lang="en-US" dirty="0" smtClean="0"/>
              <a:t>material to </a:t>
            </a:r>
            <a:r>
              <a:rPr lang="en-US" dirty="0"/>
              <a:t>minimize multiple scattering is </a:t>
            </a:r>
            <a:r>
              <a:rPr lang="en-US" dirty="0" smtClean="0"/>
              <a:t>a </a:t>
            </a:r>
            <a:r>
              <a:rPr lang="en-US" dirty="0"/>
              <a:t>continuing </a:t>
            </a:r>
            <a:r>
              <a:rPr lang="en-US" dirty="0" smtClean="0"/>
              <a:t>R&amp;D goal </a:t>
            </a:r>
            <a:endParaRPr lang="en-US" dirty="0"/>
          </a:p>
          <a:p>
            <a:pPr lvl="1"/>
            <a:r>
              <a:rPr lang="en-US" dirty="0" smtClean="0"/>
              <a:t>Larger</a:t>
            </a:r>
            <a:r>
              <a:rPr lang="en-US" dirty="0"/>
              <a:t>, </a:t>
            </a:r>
            <a:r>
              <a:rPr lang="en-US" dirty="0" err="1"/>
              <a:t>multiretical</a:t>
            </a:r>
            <a:r>
              <a:rPr lang="en-US" dirty="0"/>
              <a:t> sensors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/>
              <a:t>reduce </a:t>
            </a:r>
            <a:r>
              <a:rPr lang="en-US" dirty="0"/>
              <a:t>the amount of material </a:t>
            </a:r>
            <a:r>
              <a:rPr lang="en-US" dirty="0" smtClean="0"/>
              <a:t>in the </a:t>
            </a:r>
            <a:r>
              <a:rPr lang="en-US" dirty="0"/>
              <a:t>support structure.</a:t>
            </a:r>
          </a:p>
          <a:p>
            <a:pPr lvl="1"/>
            <a:r>
              <a:rPr lang="en-US" dirty="0"/>
              <a:t>Low-Gain Avalanche Diodes (LGAD)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/>
              <a:t>reduce thickness </a:t>
            </a:r>
            <a:r>
              <a:rPr lang="en-US" dirty="0"/>
              <a:t>of sensors and </a:t>
            </a:r>
            <a:r>
              <a:rPr lang="en-US" dirty="0" smtClean="0"/>
              <a:t>perform </a:t>
            </a:r>
            <a:r>
              <a:rPr lang="en-US" dirty="0"/>
              <a:t>precise time </a:t>
            </a:r>
            <a:r>
              <a:rPr lang="en-US" dirty="0" smtClean="0"/>
              <a:t>measurements</a:t>
            </a:r>
          </a:p>
          <a:p>
            <a:pPr lvl="1"/>
            <a:r>
              <a:rPr lang="en-US" dirty="0" smtClean="0"/>
              <a:t>3D </a:t>
            </a:r>
            <a:r>
              <a:rPr lang="en-US" dirty="0"/>
              <a:t>integration </a:t>
            </a:r>
            <a:r>
              <a:rPr lang="en-US" dirty="0" smtClean="0">
                <a:sym typeface="Wingdings" panose="05000000000000000000" pitchFamily="2" charset="2"/>
              </a:rPr>
              <a:t></a:t>
            </a:r>
            <a:r>
              <a:rPr lang="en-US" dirty="0" smtClean="0"/>
              <a:t> </a:t>
            </a:r>
            <a:r>
              <a:rPr lang="en-US" dirty="0"/>
              <a:t>reduce </a:t>
            </a:r>
            <a:r>
              <a:rPr lang="en-US" dirty="0" smtClean="0"/>
              <a:t>material </a:t>
            </a:r>
            <a:r>
              <a:rPr lang="en-US" dirty="0"/>
              <a:t>in pixelated </a:t>
            </a:r>
            <a:r>
              <a:rPr lang="en-US" dirty="0" smtClean="0"/>
              <a:t>sensor-readout </a:t>
            </a:r>
            <a:r>
              <a:rPr lang="en-US" dirty="0"/>
              <a:t>assemblies </a:t>
            </a:r>
            <a:endParaRPr lang="en-US" dirty="0" smtClean="0"/>
          </a:p>
          <a:p>
            <a:pPr lvl="1"/>
            <a:r>
              <a:rPr lang="en-US" dirty="0" smtClean="0"/>
              <a:t>Thin </a:t>
            </a:r>
            <a:r>
              <a:rPr lang="en-US" dirty="0"/>
              <a:t>film detectors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/>
              <a:t>drastically </a:t>
            </a:r>
            <a:r>
              <a:rPr lang="en-US" dirty="0"/>
              <a:t>reduce </a:t>
            </a:r>
            <a:r>
              <a:rPr lang="en-US" dirty="0" smtClean="0"/>
              <a:t>material and cost</a:t>
            </a:r>
            <a:endParaRPr lang="en-US" dirty="0"/>
          </a:p>
          <a:p>
            <a:pPr lvl="1"/>
            <a:r>
              <a:rPr lang="en-US" dirty="0"/>
              <a:t>Monolithic Active Pixel Sensors (MAPS) implemented with CMOS technology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push functionality into sensor and increase granularity</a:t>
            </a:r>
          </a:p>
          <a:p>
            <a:pPr lvl="1"/>
            <a:r>
              <a:rPr lang="en-US" dirty="0" smtClean="0"/>
              <a:t>Submicron </a:t>
            </a:r>
            <a:r>
              <a:rPr lang="en-US" dirty="0"/>
              <a:t>pixels with a quantum well </a:t>
            </a:r>
            <a:r>
              <a:rPr lang="en-US" dirty="0" smtClean="0">
                <a:sym typeface="Wingdings" panose="05000000000000000000" pitchFamily="2" charset="2"/>
              </a:rPr>
              <a:t></a:t>
            </a:r>
            <a:r>
              <a:rPr lang="en-US" dirty="0" smtClean="0"/>
              <a:t> </a:t>
            </a:r>
            <a:r>
              <a:rPr lang="en-US" dirty="0"/>
              <a:t>improve </a:t>
            </a:r>
            <a:r>
              <a:rPr lang="en-US" dirty="0" smtClean="0"/>
              <a:t>position </a:t>
            </a:r>
            <a:r>
              <a:rPr lang="en-US" dirty="0"/>
              <a:t>resolution of vertex </a:t>
            </a:r>
            <a:r>
              <a:rPr lang="en-US" dirty="0" smtClean="0"/>
              <a:t>detectors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9/13/2020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Ulrich Heintz - PHYS 50 - Lecture 2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263B-5D5E-4777-AF38-6AD3856D2C77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68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Calorimeter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Particle </a:t>
            </a:r>
            <a:r>
              <a:rPr lang="en-US" dirty="0"/>
              <a:t>flow </a:t>
            </a:r>
            <a:r>
              <a:rPr lang="en-US" dirty="0" smtClean="0"/>
              <a:t>is essential to achieve the required jet energy resolution </a:t>
            </a:r>
          </a:p>
          <a:p>
            <a:pPr lvl="1"/>
            <a:r>
              <a:rPr lang="en-US" dirty="0" smtClean="0"/>
              <a:t>Requires fine </a:t>
            </a:r>
            <a:r>
              <a:rPr lang="en-US" dirty="0"/>
              <a:t>granularity and consequentially large </a:t>
            </a:r>
            <a:r>
              <a:rPr lang="en-US" dirty="0" smtClean="0"/>
              <a:t>channel (</a:t>
            </a:r>
            <a:r>
              <a:rPr lang="en-US" dirty="0"/>
              <a:t>CALICE collaboration)</a:t>
            </a:r>
          </a:p>
          <a:p>
            <a:r>
              <a:rPr lang="en-US" dirty="0" smtClean="0"/>
              <a:t>EM section</a:t>
            </a:r>
          </a:p>
          <a:p>
            <a:pPr lvl="1"/>
            <a:r>
              <a:rPr lang="en-US" dirty="0" smtClean="0"/>
              <a:t>Active material: scintillator </a:t>
            </a:r>
            <a:r>
              <a:rPr lang="en-US" dirty="0"/>
              <a:t>strips </a:t>
            </a:r>
            <a:r>
              <a:rPr lang="en-US" dirty="0" smtClean="0"/>
              <a:t>with </a:t>
            </a:r>
            <a:r>
              <a:rPr lang="en-US" dirty="0" err="1" smtClean="0"/>
              <a:t>SiPM</a:t>
            </a:r>
            <a:r>
              <a:rPr lang="en-US" dirty="0" smtClean="0"/>
              <a:t> readout, Si diodes </a:t>
            </a:r>
          </a:p>
          <a:p>
            <a:pPr lvl="1"/>
            <a:r>
              <a:rPr lang="en-US" dirty="0" smtClean="0"/>
              <a:t>Passive absorber: tungsten</a:t>
            </a:r>
            <a:endParaRPr lang="en-US" dirty="0"/>
          </a:p>
          <a:p>
            <a:pPr lvl="1"/>
            <a:r>
              <a:rPr lang="en-US" dirty="0" smtClean="0"/>
              <a:t>Granularity: typically </a:t>
            </a:r>
            <a:r>
              <a:rPr lang="en-US" dirty="0" smtClean="0">
                <a:sym typeface="Symbol" panose="05050102010706020507" pitchFamily="18" charset="2"/>
              </a:rPr>
              <a:t> </a:t>
            </a:r>
            <a:r>
              <a:rPr lang="en-US" dirty="0" smtClean="0"/>
              <a:t>5 </a:t>
            </a:r>
            <a:r>
              <a:rPr lang="en-US" dirty="0"/>
              <a:t>mm × 5 mm. </a:t>
            </a:r>
            <a:endParaRPr lang="en-US" dirty="0" smtClean="0"/>
          </a:p>
          <a:p>
            <a:r>
              <a:rPr lang="en-US" dirty="0" smtClean="0"/>
              <a:t>Hadronic </a:t>
            </a:r>
            <a:r>
              <a:rPr lang="en-US" dirty="0"/>
              <a:t>section </a:t>
            </a:r>
            <a:endParaRPr lang="en-US" dirty="0" smtClean="0"/>
          </a:p>
          <a:p>
            <a:pPr lvl="1"/>
            <a:r>
              <a:rPr lang="en-US" dirty="0" smtClean="0"/>
              <a:t>Active material: scintillator </a:t>
            </a:r>
            <a:r>
              <a:rPr lang="en-US" dirty="0"/>
              <a:t>tiles with </a:t>
            </a:r>
            <a:r>
              <a:rPr lang="en-US" dirty="0" err="1"/>
              <a:t>SiPM</a:t>
            </a:r>
            <a:r>
              <a:rPr lang="en-US" dirty="0"/>
              <a:t> </a:t>
            </a:r>
            <a:r>
              <a:rPr lang="en-US" dirty="0" smtClean="0"/>
              <a:t>readout, RPCs </a:t>
            </a:r>
          </a:p>
          <a:p>
            <a:pPr lvl="1"/>
            <a:r>
              <a:rPr lang="en-US" dirty="0"/>
              <a:t>Passive absorber: </a:t>
            </a:r>
            <a:r>
              <a:rPr lang="en-US" dirty="0" smtClean="0"/>
              <a:t>steel </a:t>
            </a:r>
          </a:p>
          <a:p>
            <a:pPr lvl="1"/>
            <a:r>
              <a:rPr lang="en-US" dirty="0" smtClean="0"/>
              <a:t>Granularity: typically </a:t>
            </a:r>
            <a:r>
              <a:rPr lang="en-US" dirty="0" smtClean="0">
                <a:sym typeface="Symbol" panose="05050102010706020507" pitchFamily="18" charset="2"/>
              </a:rPr>
              <a:t></a:t>
            </a:r>
            <a:r>
              <a:rPr lang="en-US" dirty="0" smtClean="0"/>
              <a:t> </a:t>
            </a:r>
            <a:r>
              <a:rPr lang="en-US" dirty="0"/>
              <a:t>3 cm × 3 cm.</a:t>
            </a:r>
          </a:p>
          <a:p>
            <a:r>
              <a:rPr lang="en-US" dirty="0" smtClean="0"/>
              <a:t>Dual </a:t>
            </a:r>
            <a:r>
              <a:rPr lang="en-US" dirty="0"/>
              <a:t>readout calorimeters </a:t>
            </a:r>
            <a:endParaRPr lang="en-US" dirty="0" smtClean="0"/>
          </a:p>
          <a:p>
            <a:pPr lvl="1"/>
            <a:r>
              <a:rPr lang="en-US" dirty="0" smtClean="0"/>
              <a:t>Read out scintillation </a:t>
            </a:r>
            <a:r>
              <a:rPr lang="en-US" dirty="0"/>
              <a:t>light produced </a:t>
            </a:r>
            <a:r>
              <a:rPr lang="en-US" dirty="0" smtClean="0"/>
              <a:t>by </a:t>
            </a:r>
            <a:r>
              <a:rPr lang="en-US" dirty="0"/>
              <a:t>hadrons </a:t>
            </a:r>
            <a:r>
              <a:rPr lang="en-US" dirty="0" smtClean="0"/>
              <a:t>and Cherenkov </a:t>
            </a:r>
            <a:r>
              <a:rPr lang="en-US" dirty="0"/>
              <a:t>light emitted </a:t>
            </a:r>
            <a:r>
              <a:rPr lang="en-US" dirty="0" smtClean="0"/>
              <a:t>by </a:t>
            </a:r>
            <a:r>
              <a:rPr lang="en-US" dirty="0"/>
              <a:t>relativistic </a:t>
            </a:r>
            <a:r>
              <a:rPr lang="en-US" dirty="0" smtClean="0"/>
              <a:t>electrons (RD-52/DREAM collaboration) </a:t>
            </a:r>
            <a:r>
              <a:rPr lang="en-US" dirty="0" smtClean="0">
                <a:sym typeface="Wingdings" panose="05000000000000000000" pitchFamily="2" charset="2"/>
              </a:rPr>
              <a:t> o</a:t>
            </a:r>
            <a:r>
              <a:rPr lang="en-US" dirty="0" smtClean="0"/>
              <a:t>vercome different </a:t>
            </a:r>
            <a:r>
              <a:rPr lang="en-US" dirty="0"/>
              <a:t>responses to </a:t>
            </a:r>
            <a:r>
              <a:rPr lang="en-US" dirty="0" err="1"/>
              <a:t>em</a:t>
            </a:r>
            <a:r>
              <a:rPr lang="en-US" dirty="0"/>
              <a:t> and hadronic </a:t>
            </a:r>
            <a:r>
              <a:rPr lang="en-US" dirty="0" smtClean="0"/>
              <a:t>showers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9/13/2020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Ulrich Heintz - PHYS 50 - Lecture 2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263B-5D5E-4777-AF38-6AD3856D2C77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1026" name="Picture 2" descr="https://newsline.linearcollider.org/wp-content/uploads/2018/05/Run60225_Event2829_09.05.2018_14_27_33.000000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407" y="1770787"/>
            <a:ext cx="3841750" cy="318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67719" y="4901684"/>
            <a:ext cx="25651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100 GeV pion in CALICE prototype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0566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54"/>
  <p:tag name="DEFAULTHEIGHT" val="20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14792</TotalTime>
  <Words>1009</Words>
  <Application>Microsoft Office PowerPoint</Application>
  <PresentationFormat>Widescreen</PresentationFormat>
  <Paragraphs>144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Cambria Math</vt:lpstr>
      <vt:lpstr>Symbol</vt:lpstr>
      <vt:lpstr>Times New Roman</vt:lpstr>
      <vt:lpstr>Wingdings</vt:lpstr>
      <vt:lpstr>Clarity</vt:lpstr>
      <vt:lpstr>Detectors for e+e- colliders</vt:lpstr>
      <vt:lpstr>The e+e- forum report</vt:lpstr>
      <vt:lpstr>Physics requirements </vt:lpstr>
      <vt:lpstr>Detector requirements </vt:lpstr>
      <vt:lpstr>The generic e+e- detector </vt:lpstr>
      <vt:lpstr>Collider specific considerations</vt:lpstr>
      <vt:lpstr>Specific detector models</vt:lpstr>
      <vt:lpstr>Tracker</vt:lpstr>
      <vt:lpstr>Calorimeter</vt:lpstr>
      <vt:lpstr>Further R&amp;D needs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heintz</dc:creator>
  <cp:lastModifiedBy>Ulrich Heintz</cp:lastModifiedBy>
  <cp:revision>274</cp:revision>
  <cp:lastPrinted>2019-09-06T17:58:59Z</cp:lastPrinted>
  <dcterms:created xsi:type="dcterms:W3CDTF">1601-01-01T00:00:00Z</dcterms:created>
  <dcterms:modified xsi:type="dcterms:W3CDTF">2022-07-22T23:27:08Z</dcterms:modified>
</cp:coreProperties>
</file>