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Helvetica Neue"/>
      <p:regular r:id="rId38"/>
      <p:bold r:id="rId39"/>
      <p:italic r:id="rId40"/>
      <p:boldItalic r:id="rId41"/>
    </p:embeddedFont>
    <p:embeddedFont>
      <p:font typeface="Open Sans Light"/>
      <p:regular r:id="rId42"/>
      <p:bold r:id="rId43"/>
      <p:italic r:id="rId44"/>
      <p:boldItalic r:id="rId45"/>
    </p:embeddedFon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42" Type="http://schemas.openxmlformats.org/officeDocument/2006/relationships/font" Target="fonts/OpenSansLight-regular.fntdata"/><Relationship Id="rId41" Type="http://schemas.openxmlformats.org/officeDocument/2006/relationships/font" Target="fonts/HelveticaNeue-boldItalic.fntdata"/><Relationship Id="rId44" Type="http://schemas.openxmlformats.org/officeDocument/2006/relationships/font" Target="fonts/OpenSansLight-italic.fntdata"/><Relationship Id="rId43" Type="http://schemas.openxmlformats.org/officeDocument/2006/relationships/font" Target="fonts/OpenSansLight-bold.fntdata"/><Relationship Id="rId46" Type="http://schemas.openxmlformats.org/officeDocument/2006/relationships/font" Target="fonts/OpenSans-regular.fntdata"/><Relationship Id="rId45" Type="http://schemas.openxmlformats.org/officeDocument/2006/relationships/font" Target="fonts/OpenSans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HelveticaNeue-bold.fntdata"/><Relationship Id="rId38" Type="http://schemas.openxmlformats.org/officeDocument/2006/relationships/font" Target="fonts/HelveticaNeue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ec807e5ba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13ec807e5ba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3ec807e5ba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ec807e5ba_0_1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3ec807e5ba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ec807e5b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3ec807e5b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ec807e5ba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3ec807e5ba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3ec807e5ba_0_2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13ec807e5ba_0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ec807e5ba_0_3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3ec807e5ba_0_3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3ec807e5ba_0_3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3ec807e5ba_0_3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3ec807e5ba_0_3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13ec807e5ba_0_3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3ec807e5ba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3ec807e5ba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3ec807e5ba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3ec807e5ba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3ec807e5ba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3ec807e5ba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3ec807e5ba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3ec807e5ba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ec807e5ba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3ec807e5ba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3ec807e5ba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13ec807e5ba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3ec807e5ba_0_1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3ec807e5ba_0_6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3ec807e5ba_0_6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13ec807e5ba_0_6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ec807e5ba_0_6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3ec807e5ba_0_6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3ec807e5ba_0_6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3ec807e5ba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13ec807e5ba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13ec807e5ba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ec807e5ba_0_6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13ec807e5ba_0_6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13ec807e5ba_0_6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3ec807e5ba_0_6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13ec807e5ba_0_6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3ec807e5ba_0_6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3ec807e5ba_0_6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13ec807e5ba_0_6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ec807e5ba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13ec807e5ba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3ec807e5ba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3ec807e5ba_0_6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3ec807e5ba_0_6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13ec807e5ba_0_6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3ec807e5ba_0_6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13ec807e5ba_0_6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13ec807e5ba_0_6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ec807e5ba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13ec807e5ba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3ec807e5ba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ec807e5b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ec807e5b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ec807e5b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ec807e5b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ec807e5b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ec807e5b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3ec807e5b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3ec807e5b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–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»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3" type="body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4" type="body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20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2" type="body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1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9" name="Google Shape;139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4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4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00396" y="4211711"/>
            <a:ext cx="1390981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0" y="4879340"/>
            <a:ext cx="9144000" cy="381000"/>
          </a:xfrm>
          <a:prstGeom prst="rect">
            <a:avLst/>
          </a:prstGeom>
          <a:solidFill>
            <a:srgbClr val="B839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twitter.com/farrwill?lang=en" TargetMode="External"/><Relationship Id="rId9" Type="http://schemas.openxmlformats.org/officeDocument/2006/relationships/image" Target="../media/image13.png"/><Relationship Id="rId5" Type="http://schemas.openxmlformats.org/officeDocument/2006/relationships/hyperlink" Target="https://github.com/farr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hyperlink" Target="https://bit.ly/3vdLF8D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gwplotter.com" TargetMode="External"/><Relationship Id="rId4" Type="http://schemas.openxmlformats.org/officeDocument/2006/relationships/hyperlink" Target="https://arxiv.org/abs/1408.0740" TargetMode="External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hyperlink" Target="http://dx.doi.org/10.1103/PhysRevLett.116.061102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vTwOb_oHP1fjCVCb69hBwDBe9SVqyUFE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s://ui.adsabs.harvard.edu/abs/2017PhRvL.119p1101A/abstract" TargetMode="External"/><Relationship Id="rId6" Type="http://schemas.openxmlformats.org/officeDocument/2006/relationships/hyperlink" Target="https://ui.adsabs.harvard.edu/abs/2017PhRvL.119y1304E/abstrac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ui.adsabs.harvard.edu/abs/2017PhRvL.119p1101A/abstract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hyperlink" Target="http://dx.doi.org/10.1103/PhysRevLett.116.061102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hyperlink" Target="https://ui.adsabs.harvard.edu/abs/2019PhRvL.123k1102I/abstract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hyperlink" Target="http://dx.doi.org/10.1038/nature24471" TargetMode="External"/><Relationship Id="rId5" Type="http://schemas.openxmlformats.org/officeDocument/2006/relationships/hyperlink" Target="http://arxiv.org/abs/2009.14057" TargetMode="External"/><Relationship Id="rId6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hyperlink" Target="http://dx.doi.org/10.1086/186898" TargetMode="External"/><Relationship Id="rId5" Type="http://schemas.openxmlformats.org/officeDocument/2006/relationships/hyperlink" Target="http://dx.doi.org/10.1103/PhysRevD.86.023502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hyperlink" Target="https://ui.adsabs.harvard.edu/abs/2019ApJ...883L..42F/abstrac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hyperlink" Target="https://arxiv.org/abs/2010.14529" TargetMode="External"/><Relationship Id="rId6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hyperlink" Target="https://arxiv.org/abs/2010.14529" TargetMode="External"/><Relationship Id="rId6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gwplotter.com" TargetMode="External"/><Relationship Id="rId4" Type="http://schemas.openxmlformats.org/officeDocument/2006/relationships/hyperlink" Target="https://arxiv.org/abs/1408.0740" TargetMode="External"/><Relationship Id="rId5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Relationship Id="rId4" Type="http://schemas.openxmlformats.org/officeDocument/2006/relationships/hyperlink" Target="https://physics.uoregon.edu/profile/bfarr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hyperlink" Target="https://physics.uoregon.edu/profile/bfarr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Relationship Id="rId4" Type="http://schemas.openxmlformats.org/officeDocument/2006/relationships/hyperlink" Target="https://sci.esa.int/web/gaia/-/60198-gaia-hertzsprung-russell-diagram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Relationship Id="rId4" Type="http://schemas.openxmlformats.org/officeDocument/2006/relationships/hyperlink" Target="https://sci.esa.int/web/gaia/-/60198-gaia-hertzsprung-russell-diagra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hyperlink" Target="http://dx.doi.org/10.1103/PhysRevLett.116.06110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://dx.doi.org/10.1103/PhysRevLett.116.061102" TargetMode="External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hyperlink" Target="http://dx.doi.org/10.1103/PhysRevLett.116.061102" TargetMode="External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396" y="393337"/>
            <a:ext cx="1390981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609600" y="1737360"/>
            <a:ext cx="8305800" cy="2791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>
                <a:solidFill>
                  <a:schemeClr val="dk1"/>
                </a:solidFill>
              </a:rPr>
              <a:t>Intersections with </a:t>
            </a:r>
            <a:r>
              <a:rPr lang="en-US" sz="2600" strike="sngStrike">
                <a:solidFill>
                  <a:schemeClr val="dk1"/>
                </a:solidFill>
              </a:rPr>
              <a:t>Astrophysics</a:t>
            </a:r>
            <a:r>
              <a:rPr lang="en-US" sz="2600">
                <a:solidFill>
                  <a:schemeClr val="dk1"/>
                </a:solidFill>
              </a:rPr>
              <a:t> Gravitational Wave Astronomy</a:t>
            </a:r>
            <a:br>
              <a:rPr b="0" i="0" lang="en-US" sz="2400" u="none" cap="none" strike="noStrike">
                <a:solidFill>
                  <a:srgbClr val="537EBA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24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>
                <a:solidFill>
                  <a:srgbClr val="8F8F8F"/>
                </a:solidFill>
              </a:rPr>
              <a:t>Will M. Farr (Stony Brook / CCA)</a:t>
            </a:r>
            <a:br>
              <a:rPr b="0" i="0" lang="en-US" sz="1400" u="none" cap="none" strike="noStrike">
                <a:solidFill>
                  <a:srgbClr val="8F8F8F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>
                <a:solidFill>
                  <a:srgbClr val="8F8F8F"/>
                </a:solidFill>
              </a:rPr>
              <a:t>25 July 2022</a:t>
            </a: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0" y="4879340"/>
            <a:ext cx="9144000" cy="381000"/>
          </a:xfrm>
          <a:prstGeom prst="rect">
            <a:avLst/>
          </a:prstGeom>
          <a:solidFill>
            <a:srgbClr val="B839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7322125" y="4012750"/>
            <a:ext cx="9669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@farrwill</a:t>
            </a: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8637275" y="4012750"/>
            <a:ext cx="5653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farr</a:t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4475" y="4012763"/>
            <a:ext cx="397650" cy="3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8138" y="4057038"/>
            <a:ext cx="309125" cy="3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8"/>
              </a:rPr>
              <a:t>https://bit.ly/3vdLF8D</a:t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393325"/>
            <a:ext cx="1344025" cy="13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GW Landscape</a:t>
            </a:r>
            <a:endParaRPr/>
          </a:p>
        </p:txBody>
      </p:sp>
      <p:sp>
        <p:nvSpPr>
          <p:cNvPr id="244" name="Google Shape;244;p35"/>
          <p:cNvSpPr txBox="1"/>
          <p:nvPr/>
        </p:nvSpPr>
        <p:spPr>
          <a:xfrm>
            <a:off x="6761675" y="3543300"/>
            <a:ext cx="558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http://gwplotter.com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Moore, Cole, &amp; Berry (2014)</a:t>
            </a:r>
            <a:endParaRPr/>
          </a:p>
        </p:txBody>
      </p:sp>
      <p:pic>
        <p:nvPicPr>
          <p:cNvPr id="245" name="Google Shape;24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750625"/>
            <a:ext cx="6417700" cy="40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GW150914</a:t>
            </a:r>
            <a:endParaRPr/>
          </a:p>
        </p:txBody>
      </p:sp>
      <p:pic>
        <p:nvPicPr>
          <p:cNvPr descr="Fig1_Split_v17.pdf" id="251" name="Google Shape;25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6421" y="980205"/>
            <a:ext cx="4311175" cy="343046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/>
          <p:nvPr/>
        </p:nvSpPr>
        <p:spPr>
          <a:xfrm>
            <a:off x="7189625" y="4514825"/>
            <a:ext cx="5653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Abbott, et al. (2016)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GW170817</a:t>
            </a:r>
            <a:endParaRPr/>
          </a:p>
        </p:txBody>
      </p:sp>
      <p:pic>
        <p:nvPicPr>
          <p:cNvPr id="258" name="Google Shape;258;p37" title="GBM_GW170817_small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66974"/>
            <a:ext cx="5170400" cy="38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7"/>
          <p:cNvSpPr txBox="1"/>
          <p:nvPr/>
        </p:nvSpPr>
        <p:spPr>
          <a:xfrm>
            <a:off x="7331100" y="4513775"/>
            <a:ext cx="49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Abbott, et al. (2017)</a:t>
            </a:r>
            <a:endParaRPr/>
          </a:p>
        </p:txBody>
      </p:sp>
      <p:sp>
        <p:nvSpPr>
          <p:cNvPr id="260" name="Google Shape;260;p37"/>
          <p:cNvSpPr txBox="1"/>
          <p:nvPr/>
        </p:nvSpPr>
        <p:spPr>
          <a:xfrm>
            <a:off x="5851950" y="1300425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1-c_g/c_ɣ ~ 2 sec / 120 Myr ~ 1e-15</a:t>
            </a:r>
            <a:endParaRPr/>
          </a:p>
        </p:txBody>
      </p:sp>
      <p:sp>
        <p:nvSpPr>
          <p:cNvPr id="261" name="Google Shape;261;p37"/>
          <p:cNvSpPr txBox="1"/>
          <p:nvPr/>
        </p:nvSpPr>
        <p:spPr>
          <a:xfrm>
            <a:off x="5900475" y="1683225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Ezquiaga &amp; Zumalacárregui (2017)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GW170817: QCD at high density.</a:t>
            </a:r>
            <a:endParaRPr/>
          </a:p>
        </p:txBody>
      </p:sp>
      <p:sp>
        <p:nvSpPr>
          <p:cNvPr id="267" name="Google Shape;267;p38"/>
          <p:cNvSpPr txBox="1"/>
          <p:nvPr/>
        </p:nvSpPr>
        <p:spPr>
          <a:xfrm>
            <a:off x="7331100" y="4513775"/>
            <a:ext cx="49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Abbott, et al. (2017)</a:t>
            </a:r>
            <a:endParaRPr/>
          </a:p>
        </p:txBody>
      </p:sp>
      <p:pic>
        <p:nvPicPr>
          <p:cNvPr id="268" name="Google Shape;26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944029"/>
            <a:ext cx="2676453" cy="377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8625" y="944025"/>
            <a:ext cx="3510280" cy="31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GW150914: Tests of GR in strong field</a:t>
            </a:r>
            <a:endParaRPr/>
          </a:p>
        </p:txBody>
      </p:sp>
      <p:pic>
        <p:nvPicPr>
          <p:cNvPr descr="Fig1_Split_v17.pdf" id="275" name="Google Shape;27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621" y="980205"/>
            <a:ext cx="4311175" cy="34304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 txBox="1"/>
          <p:nvPr/>
        </p:nvSpPr>
        <p:spPr>
          <a:xfrm>
            <a:off x="26825" y="4514825"/>
            <a:ext cx="5653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Abbott, et al. (2016)</a:t>
            </a:r>
            <a:endParaRPr/>
          </a:p>
        </p:txBody>
      </p:sp>
      <p:pic>
        <p:nvPicPr>
          <p:cNvPr id="277" name="Google Shape;27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300" y="1077432"/>
            <a:ext cx="2389991" cy="16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9857" y="1077425"/>
            <a:ext cx="2438768" cy="162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1469" y="2719349"/>
            <a:ext cx="1789650" cy="17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/>
          <p:nvPr/>
        </p:nvSpPr>
        <p:spPr>
          <a:xfrm>
            <a:off x="7643000" y="2807550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8"/>
              </a:rPr>
              <a:t>Isi, et al. (2019)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Distances</a:t>
            </a:r>
            <a:endParaRPr/>
          </a:p>
        </p:txBody>
      </p:sp>
      <p:pic>
        <p:nvPicPr>
          <p:cNvPr id="287" name="Google Shape;2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038" y="2062163"/>
            <a:ext cx="625792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Redshifts are Hard</a:t>
            </a:r>
            <a:endParaRPr/>
          </a:p>
        </p:txBody>
      </p:sp>
      <p:pic>
        <p:nvPicPr>
          <p:cNvPr id="294" name="Google Shape;2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2338388"/>
            <a:ext cx="33528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Easy Mode: GW + EM Measurements</a:t>
            </a:r>
            <a:endParaRPr/>
          </a:p>
        </p:txBody>
      </p:sp>
      <p:pic>
        <p:nvPicPr>
          <p:cNvPr id="300" name="Google Shape;30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2"/>
          <p:cNvSpPr txBox="1"/>
          <p:nvPr/>
        </p:nvSpPr>
        <p:spPr>
          <a:xfrm>
            <a:off x="113925" y="4169425"/>
            <a:ext cx="5653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Abbott, et al. (2017)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Chen, et al. (2020)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215779"/>
            <a:ext cx="4418550" cy="2801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Redshifts Without EM Observations</a:t>
            </a:r>
            <a:endParaRPr/>
          </a:p>
        </p:txBody>
      </p:sp>
      <p:pic>
        <p:nvPicPr>
          <p:cNvPr id="308" name="Google Shape;3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2338388"/>
            <a:ext cx="3352800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Redshifts Without EM Observations</a:t>
            </a:r>
            <a:endParaRPr/>
          </a:p>
        </p:txBody>
      </p:sp>
      <p:pic>
        <p:nvPicPr>
          <p:cNvPr id="314" name="Google Shape;31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2338388"/>
            <a:ext cx="33528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4"/>
          <p:cNvSpPr txBox="1"/>
          <p:nvPr/>
        </p:nvSpPr>
        <p:spPr>
          <a:xfrm>
            <a:off x="4572000" y="1348213"/>
            <a:ext cx="5653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If I know this</a:t>
            </a:r>
            <a:endParaRPr sz="2400"/>
          </a:p>
        </p:txBody>
      </p:sp>
      <p:cxnSp>
        <p:nvCxnSpPr>
          <p:cNvPr id="316" name="Google Shape;316;p44"/>
          <p:cNvCxnSpPr/>
          <p:nvPr/>
        </p:nvCxnSpPr>
        <p:spPr>
          <a:xfrm flipH="1">
            <a:off x="4809725" y="1762550"/>
            <a:ext cx="530100" cy="588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/>
        </p:nvSpPr>
        <p:spPr>
          <a:xfrm>
            <a:off x="609600" y="863600"/>
            <a:ext cx="8305800" cy="3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8F8F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Intersections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QCD at T=0 and high density.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Tests of General Relativity at high curvature.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Propagation tests of gravity.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Calibrated cosmological distances.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Redshifts Without EM Observations</a:t>
            </a:r>
            <a:endParaRPr/>
          </a:p>
        </p:txBody>
      </p:sp>
      <p:pic>
        <p:nvPicPr>
          <p:cNvPr id="322" name="Google Shape;32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2262188"/>
            <a:ext cx="33528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5"/>
          <p:cNvSpPr txBox="1"/>
          <p:nvPr/>
        </p:nvSpPr>
        <p:spPr>
          <a:xfrm>
            <a:off x="3886200" y="1272013"/>
            <a:ext cx="5653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If I know this</a:t>
            </a:r>
            <a:endParaRPr sz="2400"/>
          </a:p>
        </p:txBody>
      </p:sp>
      <p:cxnSp>
        <p:nvCxnSpPr>
          <p:cNvPr id="324" name="Google Shape;324;p45"/>
          <p:cNvCxnSpPr/>
          <p:nvPr/>
        </p:nvCxnSpPr>
        <p:spPr>
          <a:xfrm flipH="1">
            <a:off x="4123925" y="1686350"/>
            <a:ext cx="530100" cy="588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" name="Google Shape;325;p45"/>
          <p:cNvSpPr txBox="1"/>
          <p:nvPr/>
        </p:nvSpPr>
        <p:spPr>
          <a:xfrm>
            <a:off x="3772100" y="391085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Then I can measure this.</a:t>
            </a:r>
            <a:endParaRPr sz="2400"/>
          </a:p>
        </p:txBody>
      </p:sp>
      <p:cxnSp>
        <p:nvCxnSpPr>
          <p:cNvPr id="326" name="Google Shape;326;p45"/>
          <p:cNvCxnSpPr/>
          <p:nvPr/>
        </p:nvCxnSpPr>
        <p:spPr>
          <a:xfrm rot="10800000">
            <a:off x="5208400" y="2725125"/>
            <a:ext cx="750900" cy="1037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7" name="Google Shape;327;p45"/>
          <p:cNvSpPr txBox="1"/>
          <p:nvPr/>
        </p:nvSpPr>
        <p:spPr>
          <a:xfrm>
            <a:off x="190600" y="4087825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Chernoff &amp; Finn (1993)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Taylor &amp; Gair (2012)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It Might Look Like This Decade</a:t>
            </a:r>
            <a:endParaRPr/>
          </a:p>
        </p:txBody>
      </p:sp>
      <p:pic>
        <p:nvPicPr>
          <p:cNvPr id="333" name="Google Shape;33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2925"/>
            <a:ext cx="382097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1325" y="712925"/>
            <a:ext cx="38209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6"/>
          <p:cNvSpPr txBox="1"/>
          <p:nvPr/>
        </p:nvSpPr>
        <p:spPr>
          <a:xfrm>
            <a:off x="3951900" y="884550"/>
            <a:ext cx="519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3% at z ~ 0.8 (H0: +/- 2 km/s/Mpc)!</a:t>
            </a:r>
            <a:endParaRPr sz="2400">
              <a:solidFill>
                <a:schemeClr val="dk1"/>
              </a:solidFill>
            </a:endParaRPr>
          </a:p>
        </p:txBody>
      </p:sp>
      <p:cxnSp>
        <p:nvCxnSpPr>
          <p:cNvPr id="336" name="Google Shape;336;p46"/>
          <p:cNvCxnSpPr/>
          <p:nvPr/>
        </p:nvCxnSpPr>
        <p:spPr>
          <a:xfrm>
            <a:off x="5211425" y="1397475"/>
            <a:ext cx="2455200" cy="650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7" name="Google Shape;337;p46"/>
          <p:cNvSpPr txBox="1"/>
          <p:nvPr/>
        </p:nvSpPr>
        <p:spPr>
          <a:xfrm>
            <a:off x="48550" y="4464150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Farr, et al. (2019)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2" cy="4681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Propagation Tests</a:t>
            </a:r>
            <a:endParaRPr/>
          </a:p>
        </p:txBody>
      </p:sp>
      <p:pic>
        <p:nvPicPr>
          <p:cNvPr id="350" name="Google Shape;35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834777"/>
            <a:ext cx="224467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75" y="1478350"/>
            <a:ext cx="4211725" cy="282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8"/>
          <p:cNvSpPr txBox="1"/>
          <p:nvPr/>
        </p:nvSpPr>
        <p:spPr>
          <a:xfrm>
            <a:off x="320250" y="4541800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Abbott, et al. (2020)</a:t>
            </a:r>
            <a:endParaRPr/>
          </a:p>
        </p:txBody>
      </p:sp>
      <p:pic>
        <p:nvPicPr>
          <p:cNvPr id="353" name="Google Shape;35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4900" y="301379"/>
            <a:ext cx="2831489" cy="377531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8"/>
          <p:cNvSpPr txBox="1"/>
          <p:nvPr/>
        </p:nvSpPr>
        <p:spPr>
          <a:xfrm>
            <a:off x="6625450" y="3755725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CCA GW Group, in prep.</a:t>
            </a:r>
            <a:endParaRPr/>
          </a:p>
        </p:txBody>
      </p:sp>
      <p:sp>
        <p:nvSpPr>
          <p:cNvPr id="355" name="Google Shape;355;p48"/>
          <p:cNvSpPr txBox="1"/>
          <p:nvPr/>
        </p:nvSpPr>
        <p:spPr>
          <a:xfrm>
            <a:off x="6794750" y="341100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Birefringent Opacity: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Propagation Tests</a:t>
            </a:r>
            <a:endParaRPr/>
          </a:p>
        </p:txBody>
      </p:sp>
      <p:pic>
        <p:nvPicPr>
          <p:cNvPr id="362" name="Google Shape;36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834777"/>
            <a:ext cx="224467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275" y="1478350"/>
            <a:ext cx="4211725" cy="282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9"/>
          <p:cNvSpPr txBox="1"/>
          <p:nvPr/>
        </p:nvSpPr>
        <p:spPr>
          <a:xfrm>
            <a:off x="320250" y="4541800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Abbott, et al. (2020)</a:t>
            </a:r>
            <a:endParaRPr/>
          </a:p>
        </p:txBody>
      </p:sp>
      <p:pic>
        <p:nvPicPr>
          <p:cNvPr id="365" name="Google Shape;36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4900" y="301379"/>
            <a:ext cx="2831489" cy="377531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9"/>
          <p:cNvSpPr txBox="1"/>
          <p:nvPr/>
        </p:nvSpPr>
        <p:spPr>
          <a:xfrm>
            <a:off x="6625450" y="3755725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CCA GW Group, in prep.</a:t>
            </a:r>
            <a:endParaRPr/>
          </a:p>
        </p:txBody>
      </p:sp>
      <p:sp>
        <p:nvSpPr>
          <p:cNvPr id="367" name="Google Shape;367;p49"/>
          <p:cNvSpPr txBox="1"/>
          <p:nvPr/>
        </p:nvSpPr>
        <p:spPr>
          <a:xfrm>
            <a:off x="6794750" y="341100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Birefringent Opacity: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Future (Ground-Based, 2035)</a:t>
            </a:r>
            <a:endParaRPr/>
          </a:p>
        </p:txBody>
      </p:sp>
      <p:pic>
        <p:nvPicPr>
          <p:cNvPr id="374" name="Google Shape;37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90" y="3732052"/>
            <a:ext cx="1601462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0"/>
          <p:cNvSpPr txBox="1"/>
          <p:nvPr/>
        </p:nvSpPr>
        <p:spPr>
          <a:xfrm>
            <a:off x="1218475" y="3357825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LIGO</a:t>
            </a:r>
            <a:endParaRPr/>
          </a:p>
        </p:txBody>
      </p:sp>
      <p:pic>
        <p:nvPicPr>
          <p:cNvPr id="376" name="Google Shape;37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4101" y="956624"/>
            <a:ext cx="5589899" cy="29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0"/>
          <p:cNvSpPr txBox="1"/>
          <p:nvPr/>
        </p:nvSpPr>
        <p:spPr>
          <a:xfrm>
            <a:off x="1999175" y="1251925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Cosmic Explorer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GW Landscape</a:t>
            </a:r>
            <a:endParaRPr/>
          </a:p>
        </p:txBody>
      </p:sp>
      <p:sp>
        <p:nvSpPr>
          <p:cNvPr id="384" name="Google Shape;384;p51"/>
          <p:cNvSpPr txBox="1"/>
          <p:nvPr/>
        </p:nvSpPr>
        <p:spPr>
          <a:xfrm>
            <a:off x="6761675" y="3543300"/>
            <a:ext cx="558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http://gwplotter.com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Moore, Cole, &amp; Berry (2014)</a:t>
            </a:r>
            <a:endParaRPr/>
          </a:p>
        </p:txBody>
      </p:sp>
      <p:pic>
        <p:nvPicPr>
          <p:cNvPr id="385" name="Google Shape;385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750625"/>
            <a:ext cx="6417700" cy="40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 Lazy Tuesday Afternoon at Cosmic Explorer…</a:t>
            </a:r>
            <a:endParaRPr sz="3200"/>
          </a:p>
        </p:txBody>
      </p:sp>
      <p:pic>
        <p:nvPicPr>
          <p:cNvPr id="391" name="Google Shape;39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4779"/>
            <a:ext cx="7704028" cy="37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2"/>
          <p:cNvSpPr txBox="1"/>
          <p:nvPr/>
        </p:nvSpPr>
        <p:spPr>
          <a:xfrm>
            <a:off x="152400" y="4483575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Farr, W. M. &amp;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Farr, B.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 Lazy Tuesday Afternoon at Cosmic Explorer…</a:t>
            </a:r>
            <a:endParaRPr sz="3200"/>
          </a:p>
        </p:txBody>
      </p:sp>
      <p:pic>
        <p:nvPicPr>
          <p:cNvPr id="398" name="Google Shape;39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4779"/>
            <a:ext cx="7704028" cy="377532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3"/>
          <p:cNvSpPr txBox="1"/>
          <p:nvPr/>
        </p:nvSpPr>
        <p:spPr>
          <a:xfrm>
            <a:off x="1332425" y="2731350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1.4-1.4, z = 1, S/N=38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00" name="Google Shape;400;p53"/>
          <p:cNvSpPr txBox="1"/>
          <p:nvPr/>
        </p:nvSpPr>
        <p:spPr>
          <a:xfrm>
            <a:off x="4638850" y="1397475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10-10, z=1.5, S/N=128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01" name="Google Shape;401;p53"/>
          <p:cNvSpPr txBox="1"/>
          <p:nvPr/>
        </p:nvSpPr>
        <p:spPr>
          <a:xfrm>
            <a:off x="5502575" y="3221975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1.4-1.4, z=2, S/N=23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02" name="Google Shape;402;p53"/>
          <p:cNvSpPr txBox="1"/>
          <p:nvPr/>
        </p:nvSpPr>
        <p:spPr>
          <a:xfrm>
            <a:off x="152400" y="4483575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Farr, W. M. &amp;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Farr, B.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Analogy: The Present</a:t>
            </a:r>
            <a:endParaRPr/>
          </a:p>
        </p:txBody>
      </p:sp>
      <p:pic>
        <p:nvPicPr>
          <p:cNvPr id="409" name="Google Shape;40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075" y="934329"/>
            <a:ext cx="3021859" cy="377531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4"/>
          <p:cNvSpPr txBox="1"/>
          <p:nvPr/>
        </p:nvSpPr>
        <p:spPr>
          <a:xfrm>
            <a:off x="271725" y="4367125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Russell (1914)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/>
        </p:nvSpPr>
        <p:spPr>
          <a:xfrm>
            <a:off x="609600" y="863600"/>
            <a:ext cx="83058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8F8F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Intersections</a:t>
            </a:r>
            <a:endParaRPr/>
          </a:p>
        </p:txBody>
      </p:sp>
      <p:sp>
        <p:nvSpPr>
          <p:cNvPr id="188" name="Google Shape;188;p28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QCD at T=0 and high density.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Tests of General Relativity at high curvature.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Propagation tests of gravity.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Calibrated cosmological distances.</a:t>
            </a:r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611400" y="3425775"/>
            <a:ext cx="5589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accent3"/>
                </a:solidFill>
              </a:rPr>
              <a:t>TODAY</a:t>
            </a:r>
            <a:endParaRPr sz="33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225" y="681925"/>
            <a:ext cx="2775550" cy="4201101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Analogy: The Future</a:t>
            </a:r>
            <a:endParaRPr/>
          </a:p>
        </p:txBody>
      </p:sp>
      <p:sp>
        <p:nvSpPr>
          <p:cNvPr id="418" name="Google Shape;418;p55"/>
          <p:cNvSpPr txBox="1"/>
          <p:nvPr/>
        </p:nvSpPr>
        <p:spPr>
          <a:xfrm>
            <a:off x="291150" y="4425350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ESA/Gaia/DPAC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6"/>
          <p:cNvSpPr txBox="1"/>
          <p:nvPr/>
        </p:nvSpPr>
        <p:spPr>
          <a:xfrm>
            <a:off x="609600" y="863600"/>
            <a:ext cx="83058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8F8F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Intersections</a:t>
            </a:r>
            <a:endParaRPr/>
          </a:p>
        </p:txBody>
      </p:sp>
      <p:sp>
        <p:nvSpPr>
          <p:cNvPr id="426" name="Google Shape;426;p5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QCD at T=0 and high density.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Tests of General Relativity at high curvature.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Propagation tests of gravity.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Calibrated cosmological distances.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These all get better with:</a:t>
            </a:r>
            <a:endParaRPr>
              <a:solidFill>
                <a:schemeClr val="accent3"/>
              </a:solidFill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AutoNum type="arabicPeriod"/>
            </a:pPr>
            <a:r>
              <a:rPr lang="en-US">
                <a:solidFill>
                  <a:schemeClr val="accent3"/>
                </a:solidFill>
              </a:rPr>
              <a:t>250k sources / yr (!)</a:t>
            </a:r>
            <a:endParaRPr>
              <a:solidFill>
                <a:schemeClr val="accent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AutoNum type="arabicPeriod"/>
            </a:pPr>
            <a:r>
              <a:rPr lang="en-US">
                <a:solidFill>
                  <a:schemeClr val="accent3"/>
                </a:solidFill>
              </a:rPr>
              <a:t>S/N &gt;&gt; 100 sources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</a:rPr>
              <a:t>The future is BRIGHT!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427" name="Google Shape;42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3225" y="268150"/>
            <a:ext cx="2495150" cy="3776676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6"/>
          <p:cNvSpPr txBox="1"/>
          <p:nvPr/>
        </p:nvSpPr>
        <p:spPr>
          <a:xfrm>
            <a:off x="7283950" y="3854200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ESA/Gaia/DPAC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/>
        </p:nvSpPr>
        <p:spPr>
          <a:xfrm>
            <a:off x="609600" y="863600"/>
            <a:ext cx="8305800" cy="3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8F8F8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Intersections</a:t>
            </a:r>
            <a:endParaRPr/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QCD at T=0 and high density.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Tests of General Relativity at high curvature.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Propagation tests of gravity.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Calibrated cosmological distances.</a:t>
            </a:r>
            <a:endParaRPr/>
          </a:p>
        </p:txBody>
      </p:sp>
      <p:sp>
        <p:nvSpPr>
          <p:cNvPr id="198" name="Google Shape;198;p29"/>
          <p:cNvSpPr txBox="1"/>
          <p:nvPr/>
        </p:nvSpPr>
        <p:spPr>
          <a:xfrm>
            <a:off x="611400" y="3425775"/>
            <a:ext cx="6705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accent3"/>
                </a:solidFill>
              </a:rPr>
              <a:t>TODAY     </a:t>
            </a:r>
            <a:r>
              <a:rPr lang="en-US" sz="3300">
                <a:solidFill>
                  <a:schemeClr val="accent1"/>
                </a:solidFill>
              </a:rPr>
              <a:t>… and in the FUTURE</a:t>
            </a:r>
            <a:endParaRPr sz="33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/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Gravitational Waves</a:t>
            </a:r>
            <a:endParaRPr sz="3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ve.tiff" id="205" name="Google Shape;2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0216" y="1615880"/>
            <a:ext cx="5027677" cy="283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type="title"/>
          </p:nvPr>
        </p:nvSpPr>
        <p:spPr>
          <a:xfrm>
            <a:off x="311700" y="-883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latin typeface="Calibri"/>
                <a:ea typeface="Calibri"/>
                <a:cs typeface="Calibri"/>
                <a:sym typeface="Calibri"/>
              </a:rPr>
              <a:t>LIGO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88" y="484325"/>
            <a:ext cx="7667624" cy="410512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1"/>
          <p:cNvSpPr txBox="1"/>
          <p:nvPr/>
        </p:nvSpPr>
        <p:spPr>
          <a:xfrm>
            <a:off x="8490700" y="4234775"/>
            <a:ext cx="5653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LIGO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LIGO</a:t>
            </a:r>
            <a:endParaRPr/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975" y="775776"/>
            <a:ext cx="5516049" cy="36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7373650" y="4506550"/>
            <a:ext cx="5653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Abbott, et al. (2016)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LIGO</a:t>
            </a:r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975" y="775776"/>
            <a:ext cx="5516049" cy="36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3"/>
          <p:cNvSpPr txBox="1"/>
          <p:nvPr/>
        </p:nvSpPr>
        <p:spPr>
          <a:xfrm>
            <a:off x="7189625" y="4514825"/>
            <a:ext cx="5653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Abbott, et al. (2016)</a:t>
            </a:r>
            <a:endParaRPr/>
          </a:p>
        </p:txBody>
      </p:sp>
      <p:pic>
        <p:nvPicPr>
          <p:cNvPr id="227" name="Google Shape;22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8513" y="70925"/>
            <a:ext cx="3209925" cy="704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33"/>
          <p:cNvCxnSpPr/>
          <p:nvPr/>
        </p:nvCxnSpPr>
        <p:spPr>
          <a:xfrm flipH="1">
            <a:off x="6129500" y="773200"/>
            <a:ext cx="1512900" cy="172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975" y="775776"/>
            <a:ext cx="5516049" cy="36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 txBox="1"/>
          <p:nvPr/>
        </p:nvSpPr>
        <p:spPr>
          <a:xfrm>
            <a:off x="7189625" y="4514825"/>
            <a:ext cx="56538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Abbott, et al. (2016)</a:t>
            </a:r>
            <a:endParaRPr/>
          </a:p>
        </p:txBody>
      </p:sp>
      <p:cxnSp>
        <p:nvCxnSpPr>
          <p:cNvPr id="235" name="Google Shape;235;p34"/>
          <p:cNvCxnSpPr>
            <a:stCxn id="236" idx="2"/>
          </p:cNvCxnSpPr>
          <p:nvPr/>
        </p:nvCxnSpPr>
        <p:spPr>
          <a:xfrm>
            <a:off x="3147425" y="853875"/>
            <a:ext cx="1693500" cy="156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37" name="Google Shape;23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200" y="304800"/>
            <a:ext cx="3523906" cy="47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