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563" r:id="rId3"/>
    <p:sldId id="564" r:id="rId4"/>
    <p:sldId id="257" r:id="rId5"/>
    <p:sldId id="534" r:id="rId6"/>
    <p:sldId id="537" r:id="rId7"/>
    <p:sldId id="536" r:id="rId8"/>
    <p:sldId id="565" r:id="rId9"/>
    <p:sldId id="57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394"/>
    <a:srgbClr val="0059AB"/>
    <a:srgbClr val="0057AA"/>
    <a:srgbClr val="0069B6"/>
    <a:srgbClr val="78909C"/>
    <a:srgbClr val="DA8A09"/>
    <a:srgbClr val="D29938"/>
    <a:srgbClr val="FFC000"/>
    <a:srgbClr val="0B5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6"/>
    <p:restoredTop sz="86338"/>
  </p:normalViewPr>
  <p:slideViewPr>
    <p:cSldViewPr snapToGrid="0">
      <p:cViewPr>
        <p:scale>
          <a:sx n="120" d="100"/>
          <a:sy n="120" d="100"/>
        </p:scale>
        <p:origin x="232" y="4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6ef8f84d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6ef8f84d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720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6ef8f84d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6ef8f84d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620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6ef8f84d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6ef8f84d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70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7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87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4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59AB"/>
              </a:buClr>
              <a:buSzPts val="3600"/>
              <a:buNone/>
              <a:defRPr sz="3600">
                <a:solidFill>
                  <a:srgbClr val="0059A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53771" y="39250"/>
            <a:ext cx="3123429" cy="74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4690872"/>
            <a:ext cx="9144000" cy="4618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s.org/programs/international/vis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ctrTitle"/>
          </p:nvPr>
        </p:nvSpPr>
        <p:spPr>
          <a:xfrm>
            <a:off x="194520" y="628675"/>
            <a:ext cx="8520600" cy="11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American Physical Society</a:t>
            </a:r>
            <a:endParaRPr sz="2400" b="1" dirty="0"/>
          </a:p>
        </p:txBody>
      </p:sp>
      <p:sp>
        <p:nvSpPr>
          <p:cNvPr id="51" name="Google Shape;51;p15"/>
          <p:cNvSpPr txBox="1">
            <a:spLocks noGrp="1"/>
          </p:cNvSpPr>
          <p:nvPr>
            <p:ph type="subTitle" idx="1"/>
          </p:nvPr>
        </p:nvSpPr>
        <p:spPr>
          <a:xfrm>
            <a:off x="282843" y="191404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dirty="0">
                <a:solidFill>
                  <a:srgbClr val="0059AB"/>
                </a:solidFill>
              </a:rPr>
              <a:t>Engaging and Serving Physicists Worldwide</a:t>
            </a:r>
            <a:endParaRPr sz="2400" b="1" i="1" dirty="0">
              <a:solidFill>
                <a:srgbClr val="0059AB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EA36645-F359-E442-9D10-019A9518B9D2}"/>
              </a:ext>
            </a:extLst>
          </p:cNvPr>
          <p:cNvSpPr txBox="1">
            <a:spLocks/>
          </p:cNvSpPr>
          <p:nvPr/>
        </p:nvSpPr>
        <p:spPr>
          <a:xfrm>
            <a:off x="287392" y="2571750"/>
            <a:ext cx="8491743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rgbClr val="C00000"/>
                </a:solidFill>
              </a:rPr>
              <a:t>International Activities: Challenges &amp; Opportunities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C603A2-A5EC-1D49-8139-C8F05E7E72DA}"/>
              </a:ext>
            </a:extLst>
          </p:cNvPr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DF5B3-7A56-3740-A727-E582EF3B20F1}"/>
              </a:ext>
            </a:extLst>
          </p:cNvPr>
          <p:cNvSpPr txBox="1"/>
          <p:nvPr/>
        </p:nvSpPr>
        <p:spPr>
          <a:xfrm>
            <a:off x="5468052" y="3624650"/>
            <a:ext cx="2464136" cy="1044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002060"/>
                </a:solidFill>
              </a:rPr>
              <a:t>Jonathan Bagger</a:t>
            </a:r>
          </a:p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002060"/>
                </a:solidFill>
              </a:rPr>
              <a:t>American Physical Society</a:t>
            </a:r>
          </a:p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002060"/>
                </a:solidFill>
              </a:rPr>
              <a:t>July 25, 2022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182880" y="164592"/>
            <a:ext cx="4682700" cy="6975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</a:rPr>
              <a:t>American Physical Society</a:t>
            </a:r>
            <a:br>
              <a:rPr lang="en" sz="1800" b="1" i="1" dirty="0">
                <a:solidFill>
                  <a:srgbClr val="FFFFFF"/>
                </a:solidFill>
              </a:rPr>
            </a:br>
            <a:r>
              <a:rPr lang="en" sz="1400" i="1" dirty="0">
                <a:solidFill>
                  <a:srgbClr val="FFFFFF"/>
                </a:solidFill>
              </a:rPr>
              <a:t>Mission &amp; Values</a:t>
            </a:r>
            <a:endParaRPr sz="1800" i="1" dirty="0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26AEA0D-53F9-914A-ACD6-CD50B9411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56" y="133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D1E5D-413E-B841-A6CD-2FFC118F5E2A}"/>
              </a:ext>
            </a:extLst>
          </p:cNvPr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EE488-1353-FF4B-BDDA-7F0E8EF88A52}"/>
              </a:ext>
            </a:extLst>
          </p:cNvPr>
          <p:cNvSpPr txBox="1"/>
          <p:nvPr/>
        </p:nvSpPr>
        <p:spPr>
          <a:xfrm>
            <a:off x="715599" y="1501873"/>
            <a:ext cx="8299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1600" dirty="0">
                <a:solidFill>
                  <a:schemeClr val="tx1"/>
                </a:solidFill>
              </a:rPr>
              <a:t>To advance and diffuse the knowledge of physics for the benefit of humanity, to promote physics, and to serve the physics community … [since 1899]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BACC1-AFA2-F849-901A-32815199543D}"/>
              </a:ext>
            </a:extLst>
          </p:cNvPr>
          <p:cNvSpPr txBox="1"/>
          <p:nvPr/>
        </p:nvSpPr>
        <p:spPr>
          <a:xfrm>
            <a:off x="715599" y="2725639"/>
            <a:ext cx="5449227" cy="1753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/>
              <a:t>The Scientific Method</a:t>
            </a:r>
          </a:p>
          <a:p>
            <a:pPr marL="285750" indent="-285750">
              <a:lnSpc>
                <a:spcPct val="114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/>
              <a:t>Truth and Integrity</a:t>
            </a:r>
          </a:p>
          <a:p>
            <a:pPr marL="285750" indent="-285750">
              <a:lnSpc>
                <a:spcPct val="114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/>
              <a:t>Diversity, Inclusion, and Respect</a:t>
            </a:r>
          </a:p>
          <a:p>
            <a:pPr marL="285750" indent="-285750">
              <a:lnSpc>
                <a:spcPct val="114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/>
              <a:t>Partnering, Cooperation, and Open Collaboration</a:t>
            </a:r>
          </a:p>
          <a:p>
            <a:pPr marL="285750" indent="-285750">
              <a:lnSpc>
                <a:spcPct val="114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/>
              <a:t>Speaking Out</a:t>
            </a:r>
          </a:p>
          <a:p>
            <a:pPr marL="285750" indent="-285750">
              <a:lnSpc>
                <a:spcPct val="114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/>
              <a:t>Education and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5971B-A43C-8248-BC26-6B76E37BD803}"/>
              </a:ext>
            </a:extLst>
          </p:cNvPr>
          <p:cNvSpPr txBox="1"/>
          <p:nvPr/>
        </p:nvSpPr>
        <p:spPr>
          <a:xfrm>
            <a:off x="488439" y="1081593"/>
            <a:ext cx="25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APS Mission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882732-AFA4-0C28-0B64-2592A46B0CA1}"/>
              </a:ext>
            </a:extLst>
          </p:cNvPr>
          <p:cNvSpPr txBox="1"/>
          <p:nvPr/>
        </p:nvSpPr>
        <p:spPr>
          <a:xfrm>
            <a:off x="488439" y="2281829"/>
            <a:ext cx="25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APS Values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FF37B-4A13-7EBB-5902-B7B1A07AE406}"/>
              </a:ext>
            </a:extLst>
          </p:cNvPr>
          <p:cNvSpPr txBox="1"/>
          <p:nvPr/>
        </p:nvSpPr>
        <p:spPr>
          <a:xfrm>
            <a:off x="6164826" y="2725639"/>
            <a:ext cx="219803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Many dimensions!</a:t>
            </a:r>
          </a:p>
        </p:txBody>
      </p:sp>
    </p:spTree>
    <p:extLst>
      <p:ext uri="{BB962C8B-B14F-4D97-AF65-F5344CB8AC3E}">
        <p14:creationId xmlns:p14="http://schemas.microsoft.com/office/powerpoint/2010/main" val="373617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182880" y="164592"/>
            <a:ext cx="4682700" cy="6975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</a:rPr>
              <a:t>American Physical Society</a:t>
            </a:r>
            <a:br>
              <a:rPr lang="en" sz="1800" b="1" i="1" dirty="0">
                <a:solidFill>
                  <a:srgbClr val="FFFFFF"/>
                </a:solidFill>
              </a:rPr>
            </a:br>
            <a:r>
              <a:rPr lang="en" sz="1400" i="1" dirty="0">
                <a:solidFill>
                  <a:srgbClr val="FFFFFF"/>
                </a:solidFill>
              </a:rPr>
              <a:t>Activities &amp; Priorities, consistent with Mission &amp; Values</a:t>
            </a:r>
            <a:endParaRPr sz="1800" i="1" dirty="0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26AEA0D-53F9-914A-ACD6-CD50B9411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56" y="133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D1E5D-413E-B841-A6CD-2FFC118F5E2A}"/>
              </a:ext>
            </a:extLst>
          </p:cNvPr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BACC1-AFA2-F849-901A-32815199543D}"/>
              </a:ext>
            </a:extLst>
          </p:cNvPr>
          <p:cNvSpPr txBox="1"/>
          <p:nvPr/>
        </p:nvSpPr>
        <p:spPr>
          <a:xfrm>
            <a:off x="677917" y="2639193"/>
            <a:ext cx="7788165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7A8"/>
              </a:buClr>
              <a:buSzPct val="15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Strengthen scientist-to-scientist connections by</a:t>
            </a:r>
          </a:p>
          <a:p>
            <a:pPr marL="285750" indent="-285750">
              <a:buClr>
                <a:srgbClr val="0097A8"/>
              </a:buClr>
              <a:buSzPct val="150000"/>
              <a:buFont typeface="Wingdings" pitchFamily="2" charset="2"/>
              <a:buChar char="§"/>
            </a:pPr>
            <a:endParaRPr lang="en-US" sz="400" dirty="0">
              <a:solidFill>
                <a:schemeClr val="tx1"/>
              </a:solidFill>
            </a:endParaRPr>
          </a:p>
          <a:p>
            <a:pPr marL="576263" lvl="2" indent="-284163">
              <a:lnSpc>
                <a:spcPct val="11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Hosting meetings (March, April, DPF, Snowmass …)</a:t>
            </a:r>
          </a:p>
          <a:p>
            <a:pPr marL="576263" indent="-284163">
              <a:lnSpc>
                <a:spcPct val="11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Fostering communication (U.S.-China, Global Physics Roundtable …)</a:t>
            </a:r>
          </a:p>
          <a:p>
            <a:pPr marL="576263" indent="-284163">
              <a:lnSpc>
                <a:spcPct val="11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Speaking out (China Initiative, Russia …)</a:t>
            </a:r>
          </a:p>
          <a:p>
            <a:pPr marL="576263" indent="-284163">
              <a:lnSpc>
                <a:spcPct val="11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Ensuring mobility (Visas, Ukraine …)</a:t>
            </a:r>
          </a:p>
          <a:p>
            <a:pPr marL="292100">
              <a:buClr>
                <a:schemeClr val="tx1"/>
              </a:buClr>
              <a:buSzPct val="100000"/>
            </a:pPr>
            <a:endParaRPr lang="en-US" sz="8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0097A8"/>
              </a:buClr>
              <a:buSzPct val="15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We are one international physics community!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882732-AFA4-0C28-0B64-2592A46B0CA1}"/>
              </a:ext>
            </a:extLst>
          </p:cNvPr>
          <p:cNvSpPr txBox="1"/>
          <p:nvPr/>
        </p:nvSpPr>
        <p:spPr>
          <a:xfrm>
            <a:off x="488439" y="1087489"/>
            <a:ext cx="25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APS Activities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D54545-767E-8C0A-6015-19EAE9716E49}"/>
              </a:ext>
            </a:extLst>
          </p:cNvPr>
          <p:cNvSpPr txBox="1"/>
          <p:nvPr/>
        </p:nvSpPr>
        <p:spPr>
          <a:xfrm>
            <a:off x="677917" y="1571984"/>
            <a:ext cx="7788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Advance &amp; Advocate.  Communicate &amp; Collaborate.  Convene &amp; Disseminate.  Enable &amp; Include.  Inspire &amp; Integrate.  Lead &amp; Listen.  Partner &amp; Prod ….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B965D-B2F2-A325-B7CF-1CDC7EA0E689}"/>
              </a:ext>
            </a:extLst>
          </p:cNvPr>
          <p:cNvSpPr txBox="1"/>
          <p:nvPr/>
        </p:nvSpPr>
        <p:spPr>
          <a:xfrm>
            <a:off x="488439" y="2241144"/>
            <a:ext cx="25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APS Priorities  </a:t>
            </a:r>
          </a:p>
        </p:txBody>
      </p:sp>
    </p:spTree>
    <p:extLst>
      <p:ext uri="{BB962C8B-B14F-4D97-AF65-F5344CB8AC3E}">
        <p14:creationId xmlns:p14="http://schemas.microsoft.com/office/powerpoint/2010/main" val="66028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879AFA-FEA8-D44C-B1B6-A037C3560409}"/>
              </a:ext>
            </a:extLst>
          </p:cNvPr>
          <p:cNvGrpSpPr/>
          <p:nvPr/>
        </p:nvGrpSpPr>
        <p:grpSpPr>
          <a:xfrm>
            <a:off x="4659856" y="1297070"/>
            <a:ext cx="4379976" cy="2800804"/>
            <a:chOff x="4382588" y="1228236"/>
            <a:chExt cx="4761412" cy="2994805"/>
          </a:xfrm>
        </p:grpSpPr>
        <p:pic>
          <p:nvPicPr>
            <p:cNvPr id="57" name="Google Shape;57;p16"/>
            <p:cNvPicPr preferRelativeResize="0"/>
            <p:nvPr/>
          </p:nvPicPr>
          <p:blipFill rotWithShape="1">
            <a:blip r:embed="rId3">
              <a:alphaModFix/>
            </a:blip>
            <a:srcRect l="652" t="12916" r="543" b="11457"/>
            <a:stretch/>
          </p:blipFill>
          <p:spPr>
            <a:xfrm>
              <a:off x="4382588" y="1817609"/>
              <a:ext cx="4761412" cy="23315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C7907A-4B02-6F4D-A084-4D4BAD0D3E12}"/>
                </a:ext>
              </a:extLst>
            </p:cNvPr>
            <p:cNvSpPr/>
            <p:nvPr/>
          </p:nvSpPr>
          <p:spPr>
            <a:xfrm>
              <a:off x="4880284" y="1228236"/>
              <a:ext cx="4263716" cy="2994805"/>
            </a:xfrm>
            <a:prstGeom prst="rect">
              <a:avLst/>
            </a:prstGeom>
            <a:solidFill>
              <a:srgbClr val="DA8A09">
                <a:alpha val="18824"/>
              </a:srgb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FFAF77-70FA-4C48-8F97-01034EB545A2}"/>
                </a:ext>
              </a:extLst>
            </p:cNvPr>
            <p:cNvSpPr txBox="1"/>
            <p:nvPr/>
          </p:nvSpPr>
          <p:spPr>
            <a:xfrm>
              <a:off x="5031097" y="1335047"/>
              <a:ext cx="37433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APS Members Residing Outside of United States</a:t>
              </a:r>
            </a:p>
          </p:txBody>
        </p:sp>
      </p:grpSp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182880" y="164592"/>
            <a:ext cx="4682700" cy="6975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</a:rPr>
              <a:t>American Physical Society</a:t>
            </a:r>
            <a:br>
              <a:rPr lang="en" sz="1800" b="1" i="1" dirty="0">
                <a:solidFill>
                  <a:srgbClr val="FFFFFF"/>
                </a:solidFill>
              </a:rPr>
            </a:br>
            <a:r>
              <a:rPr lang="en" sz="1400" i="1" dirty="0">
                <a:solidFill>
                  <a:srgbClr val="FFFFFF"/>
                </a:solidFill>
              </a:rPr>
              <a:t>International Engagement</a:t>
            </a:r>
            <a:endParaRPr sz="1800" i="1" dirty="0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26AEA0D-53F9-914A-ACD6-CD50B9411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56" y="133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D113BB-A409-1A44-9002-5923482D002C}"/>
              </a:ext>
            </a:extLst>
          </p:cNvPr>
          <p:cNvSpPr/>
          <p:nvPr/>
        </p:nvSpPr>
        <p:spPr>
          <a:xfrm>
            <a:off x="253752" y="1114755"/>
            <a:ext cx="4761412" cy="378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lvl="0" indent="-234950">
              <a:buClr>
                <a:schemeClr val="accent5"/>
              </a:buClr>
              <a:buSzPct val="15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APS membership</a:t>
            </a:r>
          </a:p>
          <a:p>
            <a:pPr marL="234950" lvl="0" indent="-234950">
              <a:buClr>
                <a:schemeClr val="accent5"/>
              </a:buClr>
              <a:buSzPct val="150000"/>
              <a:buFont typeface="Wingdings" pitchFamily="2" charset="2"/>
              <a:buChar char="§"/>
            </a:pPr>
            <a:endParaRPr lang="en-US" sz="300" dirty="0">
              <a:solidFill>
                <a:schemeClr val="tx1"/>
              </a:solidFill>
            </a:endParaRPr>
          </a:p>
          <a:p>
            <a:pPr marL="466725" lvl="0" indent="-233363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Nearly</a:t>
            </a:r>
            <a:r>
              <a:rPr lang="en-US" sz="1600" dirty="0">
                <a:solidFill>
                  <a:srgbClr val="C00000"/>
                </a:solidFill>
              </a:rPr>
              <a:t> 1/4</a:t>
            </a:r>
            <a:r>
              <a:rPr lang="en-US" sz="1600" dirty="0">
                <a:solidFill>
                  <a:schemeClr val="tx1"/>
                </a:solidFill>
              </a:rPr>
              <a:t> of the 50,000 APS members live outside the U.S.</a:t>
            </a:r>
          </a:p>
          <a:p>
            <a:pPr marL="466725" lvl="0" indent="-233363">
              <a:buClr>
                <a:schemeClr val="tx1"/>
              </a:buClr>
              <a:buSzPct val="100000"/>
              <a:buFont typeface="Wingdings" pitchFamily="2" charset="2"/>
              <a:buChar char="§"/>
            </a:pPr>
            <a:endParaRPr lang="en-US" sz="1200" dirty="0">
              <a:solidFill>
                <a:schemeClr val="tx1"/>
              </a:solidFill>
            </a:endParaRPr>
          </a:p>
          <a:p>
            <a:pPr marL="234950" indent="-234950">
              <a:buClr>
                <a:schemeClr val="accent5"/>
              </a:buClr>
              <a:buSzPct val="15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APS meetings</a:t>
            </a:r>
          </a:p>
          <a:p>
            <a:pPr marL="234950" indent="-234950">
              <a:buClr>
                <a:schemeClr val="accent5"/>
              </a:buClr>
              <a:buSzPct val="150000"/>
              <a:buFont typeface="Wingdings" pitchFamily="2" charset="2"/>
              <a:buChar char="§"/>
            </a:pPr>
            <a:endParaRPr lang="en-US" sz="300" dirty="0">
              <a:solidFill>
                <a:schemeClr val="tx1"/>
              </a:solidFill>
            </a:endParaRPr>
          </a:p>
          <a:p>
            <a:pPr marL="461963" lvl="3" indent="-244475">
              <a:spcBef>
                <a:spcPts val="100"/>
              </a:spcBef>
              <a:spcAft>
                <a:spcPts val="1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Close to </a:t>
            </a:r>
            <a:r>
              <a:rPr lang="en-US" sz="1600" dirty="0">
                <a:solidFill>
                  <a:srgbClr val="C00000"/>
                </a:solidFill>
              </a:rPr>
              <a:t>1/3</a:t>
            </a:r>
            <a:r>
              <a:rPr lang="en-US" sz="1600" dirty="0">
                <a:solidFill>
                  <a:schemeClr val="tx1"/>
                </a:solidFill>
              </a:rPr>
              <a:t> of the 13,500 March Meeting attendees come from outside the U.S.</a:t>
            </a:r>
          </a:p>
          <a:p>
            <a:pPr marL="461963" lvl="3" indent="-244475">
              <a:spcBef>
                <a:spcPts val="100"/>
              </a:spcBef>
              <a:spcAft>
                <a:spcPts val="1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Hybrid and satellite meetings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enable more international participation</a:t>
            </a:r>
            <a:endParaRPr lang="en-US" sz="1600" i="1" dirty="0">
              <a:solidFill>
                <a:srgbClr val="C00000"/>
              </a:solidFill>
            </a:endParaRPr>
          </a:p>
          <a:p>
            <a:pPr marL="461963" lvl="3" indent="-244475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200" i="1" dirty="0">
              <a:solidFill>
                <a:srgbClr val="C00000"/>
              </a:solidFill>
            </a:endParaRPr>
          </a:p>
          <a:p>
            <a:pPr marL="207963" lvl="1" indent="-207963">
              <a:spcBef>
                <a:spcPts val="100"/>
              </a:spcBef>
              <a:spcAft>
                <a:spcPts val="100"/>
              </a:spcAft>
              <a:buClr>
                <a:schemeClr val="accent5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APS journals</a:t>
            </a:r>
          </a:p>
          <a:p>
            <a:pPr marL="207963" lvl="1" indent="-207963">
              <a:spcBef>
                <a:spcPts val="100"/>
              </a:spcBef>
              <a:spcAft>
                <a:spcPts val="100"/>
              </a:spcAft>
              <a:buClr>
                <a:schemeClr val="accent5"/>
              </a:buClr>
              <a:buSzPct val="150000"/>
              <a:buFont typeface="Wingdings" panose="05000000000000000000" pitchFamily="2" charset="2"/>
              <a:buChar char="§"/>
            </a:pPr>
            <a:endParaRPr lang="en-US" sz="300" dirty="0">
              <a:solidFill>
                <a:schemeClr val="tx1"/>
              </a:solidFill>
            </a:endParaRPr>
          </a:p>
          <a:p>
            <a:pPr marL="466725" lvl="3" indent="-233363">
              <a:spcBef>
                <a:spcPts val="100"/>
              </a:spcBef>
              <a:spcAft>
                <a:spcPts val="1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Over </a:t>
            </a:r>
            <a:r>
              <a:rPr lang="en-US" sz="1600" dirty="0">
                <a:solidFill>
                  <a:srgbClr val="C00000"/>
                </a:solidFill>
              </a:rPr>
              <a:t>85%</a:t>
            </a:r>
            <a:r>
              <a:rPr lang="en-US" sz="1600" dirty="0">
                <a:solidFill>
                  <a:schemeClr val="tx1"/>
                </a:solidFill>
              </a:rPr>
              <a:t> of published articles have a non-U.S. author or co-author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D1E5D-413E-B841-A6CD-2FFC118F5E2A}"/>
              </a:ext>
            </a:extLst>
          </p:cNvPr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F3598-BF41-E944-B4F7-40B1E39D0D3F}"/>
              </a:ext>
            </a:extLst>
          </p:cNvPr>
          <p:cNvSpPr txBox="1">
            <a:spLocks/>
          </p:cNvSpPr>
          <p:nvPr/>
        </p:nvSpPr>
        <p:spPr>
          <a:xfrm>
            <a:off x="192024" y="930615"/>
            <a:ext cx="5156724" cy="17930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34950" indent="-223838">
              <a:spcBef>
                <a:spcPts val="150"/>
              </a:spcBef>
              <a:buClr>
                <a:schemeClr val="accent5"/>
              </a:buClr>
              <a:buSzPct val="150000"/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U.S. – China Physics Roundtable</a:t>
            </a:r>
          </a:p>
          <a:p>
            <a:pPr marL="520700" indent="-28575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Face-to-face dialogue among small high-level group, with members from Chinese Academy of Sciences, China Association of Science and Technology, U.S. National Academy of Sciences</a:t>
            </a:r>
          </a:p>
          <a:p>
            <a:pPr marL="520700" indent="-28575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Open conversations about challenges to cooperation.  Follow-on discussions with U.S. government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096A0-A245-FE4A-971A-FC43CCB4B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504" y="1379531"/>
            <a:ext cx="3260469" cy="8951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1730C1-7B18-FF43-8500-9A3CA923D2CD}"/>
              </a:ext>
            </a:extLst>
          </p:cNvPr>
          <p:cNvSpPr/>
          <p:nvPr/>
        </p:nvSpPr>
        <p:spPr>
          <a:xfrm>
            <a:off x="192024" y="2746425"/>
            <a:ext cx="5058402" cy="235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23838">
              <a:spcBef>
                <a:spcPts val="150"/>
              </a:spcBef>
              <a:buClr>
                <a:schemeClr val="accent5"/>
              </a:buClr>
              <a:buSzPct val="150000"/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Global Physics Roundtable</a:t>
            </a:r>
          </a:p>
          <a:p>
            <a:pPr marL="520700" indent="-28575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Virtual summit of leaders of national physics societies &amp; other international organizations to discuss shared interests and concerns</a:t>
            </a:r>
          </a:p>
          <a:p>
            <a:pPr marL="750888" indent="-2921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u="sng" dirty="0">
                <a:solidFill>
                  <a:schemeClr val="tx1"/>
                </a:solidFill>
              </a:rPr>
              <a:t>Physics and Society</a:t>
            </a:r>
            <a:r>
              <a:rPr lang="en-US" dirty="0">
                <a:solidFill>
                  <a:schemeClr val="tx1"/>
                </a:solidFill>
              </a:rPr>
              <a:t>:  “The Role of Physics in the Green Economy”</a:t>
            </a:r>
          </a:p>
          <a:p>
            <a:pPr marL="746125" lvl="2" indent="-285750"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US" u="sng" dirty="0">
                <a:solidFill>
                  <a:schemeClr val="tx1"/>
                </a:solidFill>
              </a:rPr>
              <a:t>Physics and Policy</a:t>
            </a:r>
            <a:r>
              <a:rPr lang="en-US" dirty="0">
                <a:solidFill>
                  <a:schemeClr val="tx1"/>
                </a:solidFill>
              </a:rPr>
              <a:t>:  “Research Security”</a:t>
            </a:r>
            <a:br>
              <a:rPr lang="en-US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  <a:p>
            <a:pPr marL="461963" indent="-227013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F0FE51F5-108C-F84E-A358-B9193B48F5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355" r="3356" b="44946"/>
          <a:stretch/>
        </p:blipFill>
        <p:spPr>
          <a:xfrm>
            <a:off x="5691505" y="3120381"/>
            <a:ext cx="3260469" cy="805245"/>
          </a:xfrm>
          <a:prstGeom prst="rect">
            <a:avLst/>
          </a:prstGeom>
        </p:spPr>
      </p:pic>
      <p:sp>
        <p:nvSpPr>
          <p:cNvPr id="5" name="Google Shape;56;p16">
            <a:extLst>
              <a:ext uri="{FF2B5EF4-FFF2-40B4-BE49-F238E27FC236}">
                <a16:creationId xmlns:a16="http://schemas.microsoft.com/office/drawing/2014/main" id="{E08C6993-741A-8392-573F-F6003A5035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880" y="164592"/>
            <a:ext cx="4682700" cy="6975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</a:rPr>
              <a:t>American Physical Society</a:t>
            </a:r>
            <a:br>
              <a:rPr lang="en" sz="1800" b="1" i="1" dirty="0">
                <a:solidFill>
                  <a:srgbClr val="FFFFFF"/>
                </a:solidFill>
              </a:rPr>
            </a:br>
            <a:r>
              <a:rPr lang="en" sz="1400" i="1" dirty="0">
                <a:solidFill>
                  <a:srgbClr val="FFFFFF"/>
                </a:solidFill>
              </a:rPr>
              <a:t>Example:  Science Diplomacy</a:t>
            </a:r>
            <a:endParaRPr sz="1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5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6;p16">
            <a:extLst>
              <a:ext uri="{FF2B5EF4-FFF2-40B4-BE49-F238E27FC236}">
                <a16:creationId xmlns:a16="http://schemas.microsoft.com/office/drawing/2014/main" id="{EE09456B-8ACD-D94C-818C-E77CEDD004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880" y="164592"/>
            <a:ext cx="4727448" cy="6975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</a:rPr>
              <a:t>Convening Global Communities</a:t>
            </a:r>
            <a:br>
              <a:rPr lang="en" sz="1800" b="1" i="1" dirty="0">
                <a:solidFill>
                  <a:srgbClr val="FFFFFF"/>
                </a:solidFill>
              </a:rPr>
            </a:br>
            <a:r>
              <a:rPr lang="en" sz="1400" i="1" dirty="0">
                <a:solidFill>
                  <a:srgbClr val="FFFFFF"/>
                </a:solidFill>
              </a:rPr>
              <a:t>Understanding Visa Challenges</a:t>
            </a:r>
            <a:endParaRPr sz="1800" i="1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FD4A3-0965-1443-A15C-5D2B0C9C3B26}"/>
              </a:ext>
            </a:extLst>
          </p:cNvPr>
          <p:cNvSpPr txBox="1"/>
          <p:nvPr/>
        </p:nvSpPr>
        <p:spPr>
          <a:xfrm>
            <a:off x="596816" y="1155978"/>
            <a:ext cx="818567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34950" indent="-234950">
              <a:buClr>
                <a:schemeClr val="accent5"/>
              </a:buClr>
              <a:buSzPct val="150000"/>
              <a:buFont typeface="Wingdings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</a:rPr>
              <a:t>BUT </a:t>
            </a:r>
            <a:r>
              <a:rPr lang="en-US" sz="1800" dirty="0">
                <a:solidFill>
                  <a:schemeClr val="tx1"/>
                </a:solidFill>
              </a:rPr>
              <a:t>we can’t convene global communities and welcome physicists worldwide if they can’t get visas to come to the United States!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234950" indent="-234950">
              <a:buClr>
                <a:schemeClr val="accent5"/>
              </a:buClr>
              <a:buSzPct val="150000"/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APS advocates for visa policies that enhance scientific mobility</a:t>
            </a:r>
            <a:endParaRPr lang="en-US" sz="1200" dirty="0"/>
          </a:p>
        </p:txBody>
      </p:sp>
      <p:sp>
        <p:nvSpPr>
          <p:cNvPr id="2" name="Google Shape;56;p16">
            <a:extLst>
              <a:ext uri="{FF2B5EF4-FFF2-40B4-BE49-F238E27FC236}">
                <a16:creationId xmlns:a16="http://schemas.microsoft.com/office/drawing/2014/main" id="{06D45D51-1D51-35F3-6831-BAE093AC1A40}"/>
              </a:ext>
            </a:extLst>
          </p:cNvPr>
          <p:cNvSpPr txBox="1">
            <a:spLocks/>
          </p:cNvSpPr>
          <p:nvPr/>
        </p:nvSpPr>
        <p:spPr>
          <a:xfrm>
            <a:off x="182880" y="164592"/>
            <a:ext cx="4682700" cy="697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800" b="1" dirty="0">
                <a:solidFill>
                  <a:srgbClr val="FFFFFF"/>
                </a:solidFill>
              </a:rPr>
              <a:t>American Physical Society</a:t>
            </a:r>
            <a:br>
              <a:rPr lang="en-US" sz="1800" b="1" i="1" dirty="0">
                <a:solidFill>
                  <a:srgbClr val="FFFFFF"/>
                </a:solidFill>
              </a:rPr>
            </a:br>
            <a:r>
              <a:rPr lang="en-US" sz="1400" i="1" dirty="0">
                <a:solidFill>
                  <a:srgbClr val="FFFFFF"/>
                </a:solidFill>
              </a:rPr>
              <a:t>Example:  Scientific Mobility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B4492-D5C4-F264-349A-9A4BBD8440F0}"/>
              </a:ext>
            </a:extLst>
          </p:cNvPr>
          <p:cNvSpPr txBox="1"/>
          <p:nvPr/>
        </p:nvSpPr>
        <p:spPr>
          <a:xfrm>
            <a:off x="596817" y="2516429"/>
            <a:ext cx="8361681" cy="170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dirty="0"/>
          </a:p>
          <a:p>
            <a:pPr marL="234950" indent="-234950">
              <a:buClr>
                <a:schemeClr val="accent5"/>
              </a:buClr>
              <a:buSzPct val="150000"/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Our message is simple</a:t>
            </a:r>
          </a:p>
          <a:p>
            <a:pPr marL="234950" indent="-234950">
              <a:buClr>
                <a:schemeClr val="accent5"/>
              </a:buClr>
              <a:buSzPct val="150000"/>
              <a:buFont typeface="Wingdings" pitchFamily="2" charset="2"/>
              <a:buChar char="§"/>
            </a:pPr>
            <a:endParaRPr lang="en-US" sz="400" b="1" dirty="0">
              <a:solidFill>
                <a:schemeClr val="tx1"/>
              </a:solidFill>
            </a:endParaRPr>
          </a:p>
          <a:p>
            <a:pPr marL="460375" lvl="1" indent="-2301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Physics across the globe advances physics in the U.S.</a:t>
            </a:r>
          </a:p>
          <a:p>
            <a:pPr marL="460375" lvl="1" indent="-23018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Physics in the U.S. advances physics across the globe</a:t>
            </a:r>
          </a:p>
          <a:p>
            <a:pPr marL="460375" lvl="1" indent="-230188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International collaboration advances physics worldwide</a:t>
            </a:r>
          </a:p>
        </p:txBody>
      </p:sp>
    </p:spTree>
    <p:extLst>
      <p:ext uri="{BB962C8B-B14F-4D97-AF65-F5344CB8AC3E}">
        <p14:creationId xmlns:p14="http://schemas.microsoft.com/office/powerpoint/2010/main" val="327524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25291E-AFB6-F84A-BCAF-52C55EFF7323}"/>
              </a:ext>
            </a:extLst>
          </p:cNvPr>
          <p:cNvSpPr/>
          <p:nvPr/>
        </p:nvSpPr>
        <p:spPr>
          <a:xfrm>
            <a:off x="179458" y="1517650"/>
            <a:ext cx="519343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buClr>
                <a:schemeClr val="accent5"/>
              </a:buClr>
              <a:buSzPct val="1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APS asked international members to share their stories on the importance of international mobility and scientific visas</a:t>
            </a:r>
          </a:p>
          <a:p>
            <a:pPr>
              <a:buClr>
                <a:schemeClr val="accent5"/>
              </a:buClr>
              <a:buSzPct val="150000"/>
            </a:pPr>
            <a:endParaRPr lang="en-US" sz="600" dirty="0">
              <a:solidFill>
                <a:schemeClr val="tx1"/>
              </a:solidFill>
            </a:endParaRPr>
          </a:p>
          <a:p>
            <a:pPr marL="576263" lvl="2" indent="-225425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Received more than 100 personal letters ranging from students and early career physicists to professors and Nobel laureates</a:t>
            </a:r>
          </a:p>
          <a:p>
            <a:pPr>
              <a:buClr>
                <a:schemeClr val="accent5"/>
              </a:buClr>
              <a:buSzPct val="150000"/>
            </a:pPr>
            <a:endParaRPr lang="en-US" sz="600" dirty="0">
              <a:solidFill>
                <a:schemeClr val="tx1"/>
              </a:solidFill>
            </a:endParaRPr>
          </a:p>
          <a:p>
            <a:pPr marL="234950" indent="-234950">
              <a:buClr>
                <a:schemeClr val="accent5"/>
              </a:buClr>
              <a:buSzPct val="1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Their stories help APS to influence U.S. policymakers</a:t>
            </a:r>
          </a:p>
          <a:p>
            <a:pPr marL="234950" indent="-234950">
              <a:buClr>
                <a:schemeClr val="accent5"/>
              </a:buClr>
              <a:buSzPct val="150000"/>
              <a:buFont typeface="Wingdings" pitchFamily="2" charset="2"/>
              <a:buChar char="§"/>
            </a:pPr>
            <a:endParaRPr lang="en-US" sz="600" dirty="0">
              <a:solidFill>
                <a:schemeClr val="tx1"/>
              </a:solidFill>
            </a:endParaRPr>
          </a:p>
          <a:p>
            <a:pPr marL="581025" indent="-231775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Foreign-born inventors account for 23% of all U.S. patents since 1976</a:t>
            </a:r>
          </a:p>
          <a:p>
            <a:pPr marL="581025" indent="-231775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Since 2000, 38% of all U.S. Nobel laureates have been foreign-born</a:t>
            </a:r>
          </a:p>
          <a:p>
            <a:pPr marL="581025" indent="-231775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As of 2018, immigrants had founded &gt; 50% (50 of 91) of U.S. privately-held billion-dollar startup companies; 21 first came on J-1 visa 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99205E-968C-E64F-838E-CE911F33DE22}"/>
              </a:ext>
            </a:extLst>
          </p:cNvPr>
          <p:cNvGrpSpPr/>
          <p:nvPr/>
        </p:nvGrpSpPr>
        <p:grpSpPr>
          <a:xfrm>
            <a:off x="6165851" y="993404"/>
            <a:ext cx="2441694" cy="3800056"/>
            <a:chOff x="5662931" y="964692"/>
            <a:chExt cx="2441694" cy="380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CB6765B-83AE-5141-AC3F-A8943AF38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9772" y="964692"/>
              <a:ext cx="2428010" cy="31537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5EE56F-9D74-8F4D-AF54-C6BEBA6C62E0}"/>
                </a:ext>
              </a:extLst>
            </p:cNvPr>
            <p:cNvSpPr/>
            <p:nvPr/>
          </p:nvSpPr>
          <p:spPr>
            <a:xfrm>
              <a:off x="5662931" y="4118417"/>
              <a:ext cx="24416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Personal Stories and Statistics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www.aps.org/policy/analysis/</a:t>
              </a:r>
              <a:r>
                <a:rPr lang="en-US" sz="1200" b="1" dirty="0">
                  <a:solidFill>
                    <a:srgbClr val="C00000"/>
                  </a:solidFill>
                </a:rPr>
                <a:t>  </a:t>
              </a:r>
            </a:p>
            <a:p>
              <a:endParaRPr lang="en-US" sz="1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AC180F9-FD2F-7847-A19B-D53D6C6A1CF8}"/>
              </a:ext>
            </a:extLst>
          </p:cNvPr>
          <p:cNvSpPr/>
          <p:nvPr/>
        </p:nvSpPr>
        <p:spPr>
          <a:xfrm>
            <a:off x="314867" y="928261"/>
            <a:ext cx="5193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</a:rPr>
              <a:t>International students and researchers: Why they come, how they come, and what they provide to the United States</a:t>
            </a:r>
          </a:p>
        </p:txBody>
      </p:sp>
      <p:sp>
        <p:nvSpPr>
          <p:cNvPr id="8" name="Google Shape;56;p16">
            <a:extLst>
              <a:ext uri="{FF2B5EF4-FFF2-40B4-BE49-F238E27FC236}">
                <a16:creationId xmlns:a16="http://schemas.microsoft.com/office/drawing/2014/main" id="{1F5FB6FC-CC29-BDE5-BFEB-AC471D935A06}"/>
              </a:ext>
            </a:extLst>
          </p:cNvPr>
          <p:cNvSpPr txBox="1">
            <a:spLocks/>
          </p:cNvSpPr>
          <p:nvPr/>
        </p:nvSpPr>
        <p:spPr>
          <a:xfrm>
            <a:off x="182880" y="164592"/>
            <a:ext cx="4682700" cy="697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800" b="1" dirty="0">
                <a:solidFill>
                  <a:srgbClr val="FFFFFF"/>
                </a:solidFill>
              </a:rPr>
              <a:t>American Physical Society</a:t>
            </a:r>
            <a:br>
              <a:rPr lang="en-US" sz="1800" b="1" i="1" dirty="0">
                <a:solidFill>
                  <a:srgbClr val="FFFFFF"/>
                </a:solidFill>
              </a:rPr>
            </a:br>
            <a:r>
              <a:rPr lang="en-US" sz="1400" i="1" dirty="0">
                <a:solidFill>
                  <a:srgbClr val="FFFFFF"/>
                </a:solidFill>
              </a:rPr>
              <a:t>Example:  Scientific Mobility</a:t>
            </a:r>
          </a:p>
        </p:txBody>
      </p:sp>
    </p:spTree>
    <p:extLst>
      <p:ext uri="{BB962C8B-B14F-4D97-AF65-F5344CB8AC3E}">
        <p14:creationId xmlns:p14="http://schemas.microsoft.com/office/powerpoint/2010/main" val="282371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25291E-AFB6-F84A-BCAF-52C55EFF7323}"/>
              </a:ext>
            </a:extLst>
          </p:cNvPr>
          <p:cNvSpPr/>
          <p:nvPr/>
        </p:nvSpPr>
        <p:spPr>
          <a:xfrm>
            <a:off x="179457" y="1782001"/>
            <a:ext cx="8241529" cy="264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390525">
              <a:buClr>
                <a:srgbClr val="0097A8"/>
              </a:buClr>
              <a:buSzPct val="15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Continue U.S.-China discussions</a:t>
            </a:r>
          </a:p>
          <a:p>
            <a:pPr marL="635000" lvl="1" indent="-234950">
              <a:spcBef>
                <a:spcPts val="15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Identify mutually beneficial joint projects </a:t>
            </a:r>
          </a:p>
          <a:p>
            <a:pPr marL="635000" lvl="1" indent="-234950">
              <a:spcBef>
                <a:spcPts val="15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Address areas of regulatory and security concerns that emerge</a:t>
            </a:r>
          </a:p>
          <a:p>
            <a:pPr marL="400050" lvl="1" indent="-390525">
              <a:spcBef>
                <a:spcPts val="150"/>
              </a:spcBef>
              <a:buClr>
                <a:srgbClr val="0097A8"/>
              </a:buClr>
              <a:buSzPct val="150000"/>
              <a:buFont typeface="Wingdings" pitchFamily="2" charset="2"/>
              <a:buChar char="§"/>
            </a:pPr>
            <a:endParaRPr lang="en-US" sz="800" dirty="0">
              <a:solidFill>
                <a:schemeClr val="tx1"/>
              </a:solidFill>
            </a:endParaRPr>
          </a:p>
          <a:p>
            <a:pPr marL="400050" indent="-390525">
              <a:buClr>
                <a:srgbClr val="0097A8"/>
              </a:buClr>
              <a:buSzPct val="15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Host Global Physics Roundtable</a:t>
            </a:r>
          </a:p>
          <a:p>
            <a:pPr marL="635000" indent="-234950">
              <a:spcBef>
                <a:spcPts val="150"/>
              </a:spcBef>
              <a:spcAft>
                <a:spcPts val="1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chemeClr val="tx1"/>
                </a:solidFill>
              </a:rPr>
              <a:t>Agree on </a:t>
            </a:r>
            <a:r>
              <a:rPr lang="en-US" dirty="0">
                <a:solidFill>
                  <a:schemeClr val="tx1"/>
                </a:solidFill>
              </a:rPr>
              <a:t>principles regarding research security</a:t>
            </a:r>
          </a:p>
          <a:p>
            <a:pPr marL="635000" indent="-234950">
              <a:spcBef>
                <a:spcPts val="150"/>
              </a:spcBef>
              <a:spcAft>
                <a:spcPts val="1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Explore establishing a standing body – a “P20” – for physics society conversations</a:t>
            </a:r>
          </a:p>
          <a:p>
            <a:pPr marL="917575" indent="-282575">
              <a:lnSpc>
                <a:spcPct val="120000"/>
              </a:lnSpc>
              <a:spcBef>
                <a:spcPts val="150"/>
              </a:spcBef>
              <a:spcAft>
                <a:spcPts val="1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Global Physics Society Roundtable?</a:t>
            </a:r>
          </a:p>
          <a:p>
            <a:pPr marL="400050" indent="-390525">
              <a:lnSpc>
                <a:spcPct val="120000"/>
              </a:lnSpc>
              <a:spcBef>
                <a:spcPts val="150"/>
              </a:spcBef>
              <a:spcAft>
                <a:spcPts val="100"/>
              </a:spcAft>
              <a:buClr>
                <a:srgbClr val="0097A8"/>
              </a:buClr>
              <a:buSzPct val="15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Advocate for international scientific mobility.  We need your help!</a:t>
            </a:r>
          </a:p>
          <a:p>
            <a:pPr marL="400050" indent="-390525">
              <a:lnSpc>
                <a:spcPct val="120000"/>
              </a:lnSpc>
              <a:spcBef>
                <a:spcPts val="150"/>
              </a:spcBef>
              <a:spcAft>
                <a:spcPts val="100"/>
              </a:spcAft>
              <a:buClr>
                <a:srgbClr val="0097A8"/>
              </a:buClr>
              <a:buSzPct val="15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Reinforce historical U.S. role as a welcoming hub for the global physics community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C180F9-FD2F-7847-A19B-D53D6C6A1CF8}"/>
              </a:ext>
            </a:extLst>
          </p:cNvPr>
          <p:cNvSpPr/>
          <p:nvPr/>
        </p:nvSpPr>
        <p:spPr>
          <a:xfrm>
            <a:off x="462349" y="1045901"/>
            <a:ext cx="7958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rgbClr val="C00000"/>
                </a:solidFill>
              </a:rPr>
              <a:t>Going forward:  APS will continue to convene and connect the global physics community</a:t>
            </a:r>
          </a:p>
        </p:txBody>
      </p:sp>
      <p:sp>
        <p:nvSpPr>
          <p:cNvPr id="8" name="Google Shape;56;p16">
            <a:extLst>
              <a:ext uri="{FF2B5EF4-FFF2-40B4-BE49-F238E27FC236}">
                <a16:creationId xmlns:a16="http://schemas.microsoft.com/office/drawing/2014/main" id="{1F5FB6FC-CC29-BDE5-BFEB-AC471D935A06}"/>
              </a:ext>
            </a:extLst>
          </p:cNvPr>
          <p:cNvSpPr txBox="1">
            <a:spLocks/>
          </p:cNvSpPr>
          <p:nvPr/>
        </p:nvSpPr>
        <p:spPr>
          <a:xfrm>
            <a:off x="182880" y="164592"/>
            <a:ext cx="4682700" cy="697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800" b="1" dirty="0">
                <a:solidFill>
                  <a:srgbClr val="FFFFFF"/>
                </a:solidFill>
              </a:rPr>
              <a:t>American Physical Society</a:t>
            </a:r>
            <a:br>
              <a:rPr lang="en-US" sz="1800" b="1" i="1" dirty="0">
                <a:solidFill>
                  <a:srgbClr val="FFFFFF"/>
                </a:solidFill>
              </a:rPr>
            </a:br>
            <a:r>
              <a:rPr lang="en-US" sz="1400" i="1" dirty="0">
                <a:solidFill>
                  <a:srgbClr val="FFFFFF"/>
                </a:solidFill>
              </a:rPr>
              <a:t>Outlook</a:t>
            </a:r>
            <a:endParaRPr lang="en-US" sz="1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8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344966-B66E-E740-86F7-A0AB6E3C7397}"/>
              </a:ext>
            </a:extLst>
          </p:cNvPr>
          <p:cNvSpPr/>
          <p:nvPr/>
        </p:nvSpPr>
        <p:spPr>
          <a:xfrm>
            <a:off x="82296" y="1016353"/>
            <a:ext cx="854964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buSzPct val="100000"/>
              <a:defRPr/>
            </a:pPr>
            <a:r>
              <a:rPr lang="en-US" sz="2400" b="1" dirty="0"/>
              <a:t>APS Visa Website </a:t>
            </a:r>
          </a:p>
          <a:p>
            <a:pPr algn="ctr">
              <a:buClr>
                <a:schemeClr val="tx1"/>
              </a:buClr>
              <a:buSzPct val="100000"/>
              <a:defRPr/>
            </a:pPr>
            <a:r>
              <a:rPr lang="en-US" sz="1600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https://www.aps.org/programs/international/visa/</a:t>
            </a:r>
            <a:br>
              <a:rPr lang="en-US" sz="1600" dirty="0">
                <a:solidFill>
                  <a:srgbClr val="C00000"/>
                </a:solidFill>
              </a:rPr>
            </a:br>
            <a:endParaRPr lang="en-US" sz="1600" b="1" dirty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accent5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rgbClr val="C00000"/>
                </a:solidFill>
              </a:rPr>
              <a:t>Visa Information - </a:t>
            </a:r>
            <a:r>
              <a:rPr lang="en-US" sz="1600" dirty="0"/>
              <a:t>Learn about the visa application process, obtain information about visa interviews, and more</a:t>
            </a:r>
          </a:p>
          <a:p>
            <a:pPr marL="742950" lvl="1" indent="-285750">
              <a:spcBef>
                <a:spcPct val="20000"/>
              </a:spcBef>
              <a:buClr>
                <a:schemeClr val="accent5"/>
              </a:buClr>
              <a:buSzPct val="120000"/>
              <a:buFont typeface="Wingdings" pitchFamily="2" charset="2"/>
              <a:buChar char="§"/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accent5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rgbClr val="C00000"/>
                </a:solidFill>
              </a:rPr>
              <a:t>Visa Help - </a:t>
            </a:r>
            <a:r>
              <a:rPr lang="en-US" sz="1600" dirty="0">
                <a:solidFill>
                  <a:schemeClr val="tx1"/>
                </a:solidFill>
              </a:rPr>
              <a:t>What to do if your visa application is delayed and tips to avoid problems</a:t>
            </a:r>
            <a:endParaRPr lang="en-US" sz="1600" b="1" i="1" dirty="0">
              <a:solidFill>
                <a:srgbClr val="0070C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accent5"/>
              </a:buClr>
              <a:buSzPct val="120000"/>
              <a:buFont typeface="Wingdings" pitchFamily="2" charset="2"/>
              <a:buChar char="§"/>
              <a:defRPr/>
            </a:pPr>
            <a:endParaRPr lang="en-US" sz="1200" b="1" i="1" dirty="0">
              <a:solidFill>
                <a:srgbClr val="0070C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accent5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rgbClr val="C00000"/>
                </a:solidFill>
              </a:rPr>
              <a:t>Traveling Abroad from the United States - </a:t>
            </a:r>
            <a:r>
              <a:rPr lang="en-US" sz="1600" dirty="0"/>
              <a:t>Information for U.S. citizens and non-citizens traveling to meetings outside of the United States</a:t>
            </a:r>
          </a:p>
          <a:p>
            <a:pPr marL="742950" lvl="1" indent="-285750">
              <a:spcBef>
                <a:spcPct val="20000"/>
              </a:spcBef>
              <a:buClr>
                <a:schemeClr val="accent5"/>
              </a:buClr>
              <a:buSzPct val="120000"/>
              <a:buFont typeface="Wingdings" pitchFamily="2" charset="2"/>
              <a:buChar char="§"/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accent5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rgbClr val="C00000"/>
                </a:solidFill>
              </a:rPr>
              <a:t>Visa Processing - </a:t>
            </a:r>
            <a:r>
              <a:rPr lang="en-US" sz="1600" dirty="0"/>
              <a:t>Estimated wait times for visa processing at Consular Offices worldwide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2" name="Google Shape;56;p16">
            <a:extLst>
              <a:ext uri="{FF2B5EF4-FFF2-40B4-BE49-F238E27FC236}">
                <a16:creationId xmlns:a16="http://schemas.microsoft.com/office/drawing/2014/main" id="{032A4109-811C-4F09-1E07-B49929BDB25F}"/>
              </a:ext>
            </a:extLst>
          </p:cNvPr>
          <p:cNvSpPr txBox="1">
            <a:spLocks/>
          </p:cNvSpPr>
          <p:nvPr/>
        </p:nvSpPr>
        <p:spPr>
          <a:xfrm>
            <a:off x="182880" y="164592"/>
            <a:ext cx="4682700" cy="697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800" b="1" dirty="0">
                <a:solidFill>
                  <a:srgbClr val="FFFFFF"/>
                </a:solidFill>
              </a:rPr>
              <a:t>American Physical Society</a:t>
            </a:r>
            <a:br>
              <a:rPr lang="en-US" sz="1800" b="1" i="1" dirty="0">
                <a:solidFill>
                  <a:srgbClr val="FFFFFF"/>
                </a:solidFill>
              </a:rPr>
            </a:br>
            <a:r>
              <a:rPr lang="en-US" sz="1400" i="1" dirty="0">
                <a:solidFill>
                  <a:srgbClr val="FFFFFF"/>
                </a:solidFill>
              </a:rPr>
              <a:t>FYI:  Visa Resources</a:t>
            </a:r>
            <a:endParaRPr lang="en-US" sz="1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99580"/>
      </p:ext>
    </p:extLst>
  </p:cSld>
  <p:clrMapOvr>
    <a:masterClrMapping/>
  </p:clrMapOvr>
</p:sld>
</file>

<file path=ppt/theme/theme1.xml><?xml version="1.0" encoding="utf-8"?>
<a:theme xmlns:a="http://schemas.openxmlformats.org/drawingml/2006/main" name="APS Simpl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59AB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7992</TotalTime>
  <Words>800</Words>
  <Application>Microsoft Macintosh PowerPoint</Application>
  <PresentationFormat>On-screen Show (16:9)</PresentationFormat>
  <Paragraphs>105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Wingdings</vt:lpstr>
      <vt:lpstr>APS Simple</vt:lpstr>
      <vt:lpstr>American Physical Society</vt:lpstr>
      <vt:lpstr>American Physical Society Mission &amp; Values</vt:lpstr>
      <vt:lpstr>American Physical Society Activities &amp; Priorities, consistent with Mission &amp; Values</vt:lpstr>
      <vt:lpstr>American Physical Society International Engagement</vt:lpstr>
      <vt:lpstr>American Physical Society Example:  Science Diplomacy</vt:lpstr>
      <vt:lpstr>Convening Global Communities Understanding Visa Challenges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 Office of  International Affairs</dc:title>
  <cp:lastModifiedBy>Jon Bagger</cp:lastModifiedBy>
  <cp:revision>140</cp:revision>
  <cp:lastPrinted>2021-03-12T20:35:05Z</cp:lastPrinted>
  <dcterms:modified xsi:type="dcterms:W3CDTF">2022-07-25T14:28:26Z</dcterms:modified>
</cp:coreProperties>
</file>