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iver flowing through a tropical forest"/>
          <p:cNvSpPr/>
          <p:nvPr>
            <p:ph type="pic" idx="21"/>
          </p:nvPr>
        </p:nvSpPr>
        <p:spPr>
          <a:xfrm>
            <a:off x="0" y="-2290234"/>
            <a:ext cx="24384000" cy="18296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/>
          <p:nvPr>
            <p:ph type="pic" idx="21"/>
          </p:nvPr>
        </p:nvSpPr>
        <p:spPr>
          <a:xfrm>
            <a:off x="3125968" y="-1762099"/>
            <a:ext cx="18135601" cy="136079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/>
          <p:nvPr>
            <p:ph type="pic" idx="21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/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lose-up of an orange flower surrounded by large tropical leaves"/>
          <p:cNvSpPr/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Close-up of a red-eyed tree frog perched on a leaf"/>
          <p:cNvSpPr/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River flowing through a tropical forest"/>
          <p:cNvSpPr/>
          <p:nvPr>
            <p:ph type="pic" idx="23"/>
          </p:nvPr>
        </p:nvSpPr>
        <p:spPr>
          <a:xfrm>
            <a:off x="651237" y="952500"/>
            <a:ext cx="15283726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y personal experienc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personal experience</a:t>
            </a:r>
          </a:p>
        </p:txBody>
      </p:sp>
      <p:sp>
        <p:nvSpPr>
          <p:cNvPr id="120" name="Hitoshi Murayama (Berkeley)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Hitoshi Murayama (Berkeley)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ental Illn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Mental Illness</a:t>
            </a:r>
          </a:p>
        </p:txBody>
      </p:sp>
      <p:sp>
        <p:nvSpPr>
          <p:cNvPr id="123" name="This has been an issue close to hom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has been an issue close to home</a:t>
            </a:r>
          </a:p>
          <a:p>
            <a:pPr lvl="1"/>
            <a:r>
              <a:t>quite literally, because my Mom killed herself when I was in high school</a:t>
            </a:r>
          </a:p>
          <a:p>
            <a:pPr lvl="1"/>
            <a:r>
              <a:t>my sister was still nine years old</a:t>
            </a:r>
          </a:p>
          <a:p>
            <a:pPr lvl="1"/>
            <a:r>
              <a:t>Dad remarried fairly quickly, stepmom saved us from a disaster</a:t>
            </a:r>
          </a:p>
          <a:p>
            <a:pPr/>
            <a:r>
              <a:t>stepmom passed away this June, now lost all three parents</a:t>
            </a:r>
          </a:p>
          <a:p>
            <a:pPr lvl="1"/>
            <a:r>
              <a:t>it actually freed me up to talk about it openly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evastating impa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Devastating impact</a:t>
            </a:r>
          </a:p>
        </p:txBody>
      </p:sp>
      <p:sp>
        <p:nvSpPr>
          <p:cNvPr id="126" name="big tragedy to himself/hersel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big tragedy to himself/herself</a:t>
            </a:r>
          </a:p>
          <a:p>
            <a:pPr/>
            <a:r>
              <a:t>huge consequence to people around the person</a:t>
            </a:r>
          </a:p>
          <a:p>
            <a:pPr lvl="2"/>
            <a:r>
              <a:t>leaving strong sense of guilt to survivors</a:t>
            </a:r>
          </a:p>
          <a:p>
            <a:pPr lvl="1"/>
            <a:r>
              <a:t>even stimulating further mental illness</a:t>
            </a:r>
          </a:p>
          <a:p>
            <a:pPr lvl="1"/>
            <a:r>
              <a:t>a vicious cycle</a:t>
            </a:r>
          </a:p>
          <a:p>
            <a:pPr lvl="1"/>
            <a:r>
              <a:t>my grandma also tried to kill herself knowing the example of my mom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truggle being Asia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struggle being Asian</a:t>
            </a:r>
          </a:p>
        </p:txBody>
      </p:sp>
      <p:sp>
        <p:nvSpPr>
          <p:cNvPr id="129" name="during the early career stage, I felt being at a big disadvantage being Asian…"/>
          <p:cNvSpPr txBox="1"/>
          <p:nvPr>
            <p:ph type="body" idx="1"/>
          </p:nvPr>
        </p:nvSpPr>
        <p:spPr>
          <a:xfrm>
            <a:off x="1689100" y="3149600"/>
            <a:ext cx="21005800" cy="10063155"/>
          </a:xfrm>
          <a:prstGeom prst="rect">
            <a:avLst/>
          </a:prstGeom>
        </p:spPr>
        <p:txBody>
          <a:bodyPr/>
          <a:lstStyle/>
          <a:p>
            <a:pPr marL="628650" indent="-628650" defTabSz="817244">
              <a:spcBef>
                <a:spcPts val="0"/>
              </a:spcBef>
              <a:defRPr sz="4752"/>
            </a:pPr>
            <a:r>
              <a:t>during the early career stage, I felt being at a big disadvantage being Asian</a:t>
            </a:r>
          </a:p>
          <a:p>
            <a:pPr lvl="1" marL="1257300" indent="-628650" defTabSz="817244">
              <a:spcBef>
                <a:spcPts val="0"/>
              </a:spcBef>
              <a:defRPr sz="4752"/>
            </a:pPr>
            <a:r>
              <a:t>adding a lot to anxiety about jobs and future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people don’t come to talks thinking Asian speaker gives unintelligible talk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names are hard to remember, difficult to get name recognition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during meetings</a:t>
            </a:r>
          </a:p>
          <a:p>
            <a:pPr lvl="1" marL="1257300" indent="-628650" defTabSz="817244">
              <a:spcBef>
                <a:spcPts val="0"/>
              </a:spcBef>
              <a:defRPr sz="4752"/>
            </a:pPr>
            <a:r>
              <a:t>I get talked over</a:t>
            </a:r>
          </a:p>
          <a:p>
            <a:pPr lvl="1" marL="1257300" indent="-628650" defTabSz="817244">
              <a:spcBef>
                <a:spcPts val="0"/>
              </a:spcBef>
              <a:defRPr sz="4752"/>
            </a:pPr>
            <a:r>
              <a:t>my comments are ignored, the same comment by others hailed</a:t>
            </a:r>
          </a:p>
          <a:p>
            <a:pPr lvl="1" marL="1257300" indent="-628650" defTabSz="817244">
              <a:spcBef>
                <a:spcPts val="0"/>
              </a:spcBef>
              <a:defRPr sz="4752"/>
            </a:pPr>
            <a:r>
              <a:t>talked down “</a:t>
            </a:r>
            <a:r>
              <a:rPr i="1"/>
              <a:t>Hitoshi, you probably don’t know this. Let me explain</a:t>
            </a:r>
            <a:r>
              <a:t>.”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Asian education does’t train communication skills very well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“egalitarian system” based on written exam system invented back in 598 during Sui dynasty</a:t>
            </a:r>
          </a:p>
          <a:p>
            <a:pPr lvl="1" marL="1257300" indent="-628650" defTabSz="817244">
              <a:spcBef>
                <a:spcPts val="0"/>
              </a:spcBef>
              <a:defRPr sz="4752"/>
            </a:pPr>
            <a:r>
              <a:t>implants the false idea that every question has black &amp; white answers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many Asian scientists/projects who do not receive recognition they deserve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97300" y="4508500"/>
            <a:ext cx="8001000" cy="800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" descr=""/>
          <p:cNvPicPr>
            <a:picLocks noChangeAspect="1"/>
          </p:cNvPicPr>
          <p:nvPr/>
        </p:nvPicPr>
        <p:blipFill>
          <a:blip r:embed="rId3">
            <a:extLst/>
          </a:blip>
          <a:srcRect l="21548" t="987" r="26057" b="4565"/>
          <a:stretch>
            <a:fillRect/>
          </a:stretch>
        </p:blipFill>
        <p:spPr>
          <a:xfrm>
            <a:off x="18659805" y="1882085"/>
            <a:ext cx="5953523" cy="8049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2172"/>
                </a:lnTo>
                <a:cubicBezTo>
                  <a:pt x="81" y="12154"/>
                  <a:pt x="168" y="12127"/>
                  <a:pt x="243" y="12084"/>
                </a:cubicBezTo>
                <a:cubicBezTo>
                  <a:pt x="353" y="12022"/>
                  <a:pt x="468" y="11971"/>
                  <a:pt x="500" y="11971"/>
                </a:cubicBezTo>
                <a:cubicBezTo>
                  <a:pt x="580" y="11971"/>
                  <a:pt x="799" y="11735"/>
                  <a:pt x="780" y="11667"/>
                </a:cubicBezTo>
                <a:cubicBezTo>
                  <a:pt x="772" y="11637"/>
                  <a:pt x="810" y="11611"/>
                  <a:pt x="865" y="11611"/>
                </a:cubicBezTo>
                <a:cubicBezTo>
                  <a:pt x="920" y="11611"/>
                  <a:pt x="962" y="11628"/>
                  <a:pt x="959" y="11649"/>
                </a:cubicBezTo>
                <a:cubicBezTo>
                  <a:pt x="946" y="11745"/>
                  <a:pt x="1143" y="11762"/>
                  <a:pt x="1289" y="11677"/>
                </a:cubicBezTo>
                <a:cubicBezTo>
                  <a:pt x="1371" y="11629"/>
                  <a:pt x="1470" y="11591"/>
                  <a:pt x="1509" y="11591"/>
                </a:cubicBezTo>
                <a:cubicBezTo>
                  <a:pt x="1548" y="11591"/>
                  <a:pt x="1611" y="11563"/>
                  <a:pt x="1649" y="11529"/>
                </a:cubicBezTo>
                <a:cubicBezTo>
                  <a:pt x="1686" y="11495"/>
                  <a:pt x="1752" y="11478"/>
                  <a:pt x="1796" y="11491"/>
                </a:cubicBezTo>
                <a:cubicBezTo>
                  <a:pt x="1887" y="11517"/>
                  <a:pt x="2501" y="11277"/>
                  <a:pt x="2600" y="11176"/>
                </a:cubicBezTo>
                <a:cubicBezTo>
                  <a:pt x="2647" y="11129"/>
                  <a:pt x="2740" y="11110"/>
                  <a:pt x="2894" y="11117"/>
                </a:cubicBezTo>
                <a:cubicBezTo>
                  <a:pt x="3059" y="11124"/>
                  <a:pt x="3148" y="11104"/>
                  <a:pt x="3224" y="11042"/>
                </a:cubicBezTo>
                <a:cubicBezTo>
                  <a:pt x="3281" y="10996"/>
                  <a:pt x="3347" y="10966"/>
                  <a:pt x="3371" y="10977"/>
                </a:cubicBezTo>
                <a:cubicBezTo>
                  <a:pt x="3395" y="10988"/>
                  <a:pt x="3429" y="10968"/>
                  <a:pt x="3447" y="10934"/>
                </a:cubicBezTo>
                <a:cubicBezTo>
                  <a:pt x="3465" y="10899"/>
                  <a:pt x="3526" y="10870"/>
                  <a:pt x="3580" y="10870"/>
                </a:cubicBezTo>
                <a:cubicBezTo>
                  <a:pt x="3634" y="10870"/>
                  <a:pt x="3732" y="10833"/>
                  <a:pt x="3798" y="10787"/>
                </a:cubicBezTo>
                <a:cubicBezTo>
                  <a:pt x="3907" y="10712"/>
                  <a:pt x="3932" y="10709"/>
                  <a:pt x="4037" y="10763"/>
                </a:cubicBezTo>
                <a:cubicBezTo>
                  <a:pt x="4134" y="10813"/>
                  <a:pt x="4162" y="10889"/>
                  <a:pt x="4194" y="11184"/>
                </a:cubicBezTo>
                <a:cubicBezTo>
                  <a:pt x="4216" y="11382"/>
                  <a:pt x="4282" y="11672"/>
                  <a:pt x="4341" y="11830"/>
                </a:cubicBezTo>
                <a:cubicBezTo>
                  <a:pt x="4407" y="12006"/>
                  <a:pt x="4429" y="12137"/>
                  <a:pt x="4397" y="12165"/>
                </a:cubicBezTo>
                <a:cubicBezTo>
                  <a:pt x="4366" y="12193"/>
                  <a:pt x="4378" y="12412"/>
                  <a:pt x="4426" y="12718"/>
                </a:cubicBezTo>
                <a:cubicBezTo>
                  <a:pt x="4471" y="12997"/>
                  <a:pt x="4524" y="13355"/>
                  <a:pt x="4544" y="13514"/>
                </a:cubicBezTo>
                <a:cubicBezTo>
                  <a:pt x="4565" y="13673"/>
                  <a:pt x="4616" y="13876"/>
                  <a:pt x="4658" y="13964"/>
                </a:cubicBezTo>
                <a:cubicBezTo>
                  <a:pt x="4700" y="14052"/>
                  <a:pt x="4720" y="14134"/>
                  <a:pt x="4703" y="14147"/>
                </a:cubicBezTo>
                <a:cubicBezTo>
                  <a:pt x="4685" y="14160"/>
                  <a:pt x="4703" y="14229"/>
                  <a:pt x="4743" y="14299"/>
                </a:cubicBezTo>
                <a:cubicBezTo>
                  <a:pt x="4800" y="14400"/>
                  <a:pt x="4801" y="14441"/>
                  <a:pt x="4746" y="14490"/>
                </a:cubicBezTo>
                <a:cubicBezTo>
                  <a:pt x="4701" y="14530"/>
                  <a:pt x="4687" y="14624"/>
                  <a:pt x="4708" y="14755"/>
                </a:cubicBezTo>
                <a:cubicBezTo>
                  <a:pt x="4727" y="14866"/>
                  <a:pt x="4754" y="15053"/>
                  <a:pt x="4770" y="15169"/>
                </a:cubicBezTo>
                <a:cubicBezTo>
                  <a:pt x="4859" y="15818"/>
                  <a:pt x="4923" y="16093"/>
                  <a:pt x="5001" y="16176"/>
                </a:cubicBezTo>
                <a:cubicBezTo>
                  <a:pt x="5101" y="16282"/>
                  <a:pt x="5116" y="16527"/>
                  <a:pt x="5025" y="16569"/>
                </a:cubicBezTo>
                <a:cubicBezTo>
                  <a:pt x="4985" y="16587"/>
                  <a:pt x="4978" y="16673"/>
                  <a:pt x="5005" y="16815"/>
                </a:cubicBezTo>
                <a:cubicBezTo>
                  <a:pt x="5028" y="16935"/>
                  <a:pt x="5056" y="17128"/>
                  <a:pt x="5067" y="17244"/>
                </a:cubicBezTo>
                <a:cubicBezTo>
                  <a:pt x="5078" y="17360"/>
                  <a:pt x="5115" y="17551"/>
                  <a:pt x="5149" y="17668"/>
                </a:cubicBezTo>
                <a:cubicBezTo>
                  <a:pt x="5183" y="17784"/>
                  <a:pt x="5221" y="18032"/>
                  <a:pt x="5233" y="18219"/>
                </a:cubicBezTo>
                <a:cubicBezTo>
                  <a:pt x="5276" y="18930"/>
                  <a:pt x="5374" y="19092"/>
                  <a:pt x="6046" y="19579"/>
                </a:cubicBezTo>
                <a:cubicBezTo>
                  <a:pt x="6259" y="19732"/>
                  <a:pt x="6521" y="19892"/>
                  <a:pt x="6739" y="20007"/>
                </a:cubicBezTo>
                <a:cubicBezTo>
                  <a:pt x="6839" y="20015"/>
                  <a:pt x="7023" y="20077"/>
                  <a:pt x="7192" y="20163"/>
                </a:cubicBezTo>
                <a:cubicBezTo>
                  <a:pt x="7205" y="20166"/>
                  <a:pt x="7217" y="20173"/>
                  <a:pt x="7227" y="20181"/>
                </a:cubicBezTo>
                <a:cubicBezTo>
                  <a:pt x="7229" y="20183"/>
                  <a:pt x="7231" y="20184"/>
                  <a:pt x="7234" y="20186"/>
                </a:cubicBezTo>
                <a:cubicBezTo>
                  <a:pt x="7314" y="20229"/>
                  <a:pt x="8057" y="20446"/>
                  <a:pt x="8265" y="20486"/>
                </a:cubicBezTo>
                <a:cubicBezTo>
                  <a:pt x="8360" y="20504"/>
                  <a:pt x="8579" y="20556"/>
                  <a:pt x="8752" y="20602"/>
                </a:cubicBezTo>
                <a:cubicBezTo>
                  <a:pt x="9234" y="20729"/>
                  <a:pt x="9954" y="20794"/>
                  <a:pt x="10840" y="20790"/>
                </a:cubicBezTo>
                <a:cubicBezTo>
                  <a:pt x="11806" y="20784"/>
                  <a:pt x="12185" y="20756"/>
                  <a:pt x="12789" y="20646"/>
                </a:cubicBezTo>
                <a:cubicBezTo>
                  <a:pt x="13041" y="20600"/>
                  <a:pt x="13370" y="20544"/>
                  <a:pt x="13519" y="20521"/>
                </a:cubicBezTo>
                <a:cubicBezTo>
                  <a:pt x="14630" y="20355"/>
                  <a:pt x="16161" y="19609"/>
                  <a:pt x="16759" y="18944"/>
                </a:cubicBezTo>
                <a:lnTo>
                  <a:pt x="16880" y="18811"/>
                </a:lnTo>
                <a:cubicBezTo>
                  <a:pt x="16902" y="18774"/>
                  <a:pt x="16934" y="18734"/>
                  <a:pt x="16966" y="18707"/>
                </a:cubicBezTo>
                <a:cubicBezTo>
                  <a:pt x="17015" y="18668"/>
                  <a:pt x="17054" y="18607"/>
                  <a:pt x="17054" y="18573"/>
                </a:cubicBezTo>
                <a:cubicBezTo>
                  <a:pt x="17054" y="18539"/>
                  <a:pt x="17080" y="18492"/>
                  <a:pt x="17110" y="18469"/>
                </a:cubicBezTo>
                <a:cubicBezTo>
                  <a:pt x="17141" y="18446"/>
                  <a:pt x="17181" y="18191"/>
                  <a:pt x="17200" y="17900"/>
                </a:cubicBezTo>
                <a:cubicBezTo>
                  <a:pt x="17218" y="17609"/>
                  <a:pt x="17282" y="16809"/>
                  <a:pt x="17342" y="16121"/>
                </a:cubicBezTo>
                <a:cubicBezTo>
                  <a:pt x="17402" y="15434"/>
                  <a:pt x="17467" y="14663"/>
                  <a:pt x="17485" y="14407"/>
                </a:cubicBezTo>
                <a:cubicBezTo>
                  <a:pt x="17528" y="13804"/>
                  <a:pt x="17608" y="12820"/>
                  <a:pt x="17712" y="11654"/>
                </a:cubicBezTo>
                <a:cubicBezTo>
                  <a:pt x="17758" y="11141"/>
                  <a:pt x="17824" y="10331"/>
                  <a:pt x="17859" y="9854"/>
                </a:cubicBezTo>
                <a:cubicBezTo>
                  <a:pt x="17894" y="9376"/>
                  <a:pt x="17934" y="8957"/>
                  <a:pt x="17950" y="8922"/>
                </a:cubicBezTo>
                <a:cubicBezTo>
                  <a:pt x="18011" y="8783"/>
                  <a:pt x="18122" y="9002"/>
                  <a:pt x="18111" y="9239"/>
                </a:cubicBezTo>
                <a:cubicBezTo>
                  <a:pt x="18105" y="9369"/>
                  <a:pt x="18120" y="9483"/>
                  <a:pt x="18143" y="9494"/>
                </a:cubicBezTo>
                <a:cubicBezTo>
                  <a:pt x="18166" y="9504"/>
                  <a:pt x="18172" y="9559"/>
                  <a:pt x="18157" y="9616"/>
                </a:cubicBezTo>
                <a:cubicBezTo>
                  <a:pt x="18117" y="9773"/>
                  <a:pt x="18322" y="9849"/>
                  <a:pt x="18746" y="9837"/>
                </a:cubicBezTo>
                <a:cubicBezTo>
                  <a:pt x="18937" y="9831"/>
                  <a:pt x="19122" y="9814"/>
                  <a:pt x="19158" y="9797"/>
                </a:cubicBezTo>
                <a:cubicBezTo>
                  <a:pt x="19194" y="9781"/>
                  <a:pt x="19249" y="9801"/>
                  <a:pt x="19280" y="9842"/>
                </a:cubicBezTo>
                <a:cubicBezTo>
                  <a:pt x="19311" y="9883"/>
                  <a:pt x="19355" y="9903"/>
                  <a:pt x="19378" y="9886"/>
                </a:cubicBezTo>
                <a:cubicBezTo>
                  <a:pt x="19401" y="9869"/>
                  <a:pt x="19451" y="9874"/>
                  <a:pt x="19488" y="9896"/>
                </a:cubicBezTo>
                <a:cubicBezTo>
                  <a:pt x="19529" y="9922"/>
                  <a:pt x="19623" y="9922"/>
                  <a:pt x="19735" y="9898"/>
                </a:cubicBezTo>
                <a:cubicBezTo>
                  <a:pt x="19845" y="9875"/>
                  <a:pt x="19929" y="9876"/>
                  <a:pt x="19948" y="9900"/>
                </a:cubicBezTo>
                <a:cubicBezTo>
                  <a:pt x="20014" y="9978"/>
                  <a:pt x="20161" y="9942"/>
                  <a:pt x="20130" y="9855"/>
                </a:cubicBezTo>
                <a:cubicBezTo>
                  <a:pt x="20113" y="9807"/>
                  <a:pt x="20147" y="9725"/>
                  <a:pt x="20209" y="9667"/>
                </a:cubicBezTo>
                <a:cubicBezTo>
                  <a:pt x="20333" y="9551"/>
                  <a:pt x="20349" y="9428"/>
                  <a:pt x="20251" y="9355"/>
                </a:cubicBezTo>
                <a:cubicBezTo>
                  <a:pt x="20200" y="9318"/>
                  <a:pt x="20206" y="9300"/>
                  <a:pt x="20277" y="9280"/>
                </a:cubicBezTo>
                <a:cubicBezTo>
                  <a:pt x="20347" y="9260"/>
                  <a:pt x="20357" y="9231"/>
                  <a:pt x="20318" y="9155"/>
                </a:cubicBezTo>
                <a:cubicBezTo>
                  <a:pt x="20277" y="9075"/>
                  <a:pt x="20275" y="8816"/>
                  <a:pt x="20316" y="8816"/>
                </a:cubicBezTo>
                <a:cubicBezTo>
                  <a:pt x="20328" y="8816"/>
                  <a:pt x="20350" y="8725"/>
                  <a:pt x="20401" y="8455"/>
                </a:cubicBezTo>
                <a:cubicBezTo>
                  <a:pt x="20426" y="8319"/>
                  <a:pt x="20486" y="8228"/>
                  <a:pt x="20608" y="8143"/>
                </a:cubicBezTo>
                <a:cubicBezTo>
                  <a:pt x="20821" y="7995"/>
                  <a:pt x="20940" y="8013"/>
                  <a:pt x="21290" y="8249"/>
                </a:cubicBezTo>
                <a:cubicBezTo>
                  <a:pt x="21510" y="8397"/>
                  <a:pt x="21534" y="8428"/>
                  <a:pt x="21459" y="8470"/>
                </a:cubicBezTo>
                <a:cubicBezTo>
                  <a:pt x="21394" y="8506"/>
                  <a:pt x="21374" y="8589"/>
                  <a:pt x="21383" y="8784"/>
                </a:cubicBezTo>
                <a:cubicBezTo>
                  <a:pt x="21389" y="8930"/>
                  <a:pt x="21408" y="9077"/>
                  <a:pt x="21426" y="9111"/>
                </a:cubicBezTo>
                <a:cubicBezTo>
                  <a:pt x="21444" y="9146"/>
                  <a:pt x="21433" y="9185"/>
                  <a:pt x="21401" y="9200"/>
                </a:cubicBezTo>
                <a:cubicBezTo>
                  <a:pt x="21370" y="9214"/>
                  <a:pt x="21347" y="9258"/>
                  <a:pt x="21352" y="9297"/>
                </a:cubicBezTo>
                <a:cubicBezTo>
                  <a:pt x="21357" y="9335"/>
                  <a:pt x="21357" y="9377"/>
                  <a:pt x="21351" y="9388"/>
                </a:cubicBezTo>
                <a:cubicBezTo>
                  <a:pt x="21345" y="9400"/>
                  <a:pt x="21331" y="9486"/>
                  <a:pt x="21319" y="9579"/>
                </a:cubicBezTo>
                <a:cubicBezTo>
                  <a:pt x="21296" y="9763"/>
                  <a:pt x="21261" y="9908"/>
                  <a:pt x="21203" y="10053"/>
                </a:cubicBezTo>
                <a:cubicBezTo>
                  <a:pt x="21168" y="10140"/>
                  <a:pt x="21237" y="10148"/>
                  <a:pt x="21600" y="10148"/>
                </a:cubicBezTo>
                <a:lnTo>
                  <a:pt x="21600" y="0"/>
                </a:lnTo>
                <a:lnTo>
                  <a:pt x="0" y="0"/>
                </a:lnTo>
                <a:close/>
                <a:moveTo>
                  <a:pt x="4029" y="13769"/>
                </a:moveTo>
                <a:cubicBezTo>
                  <a:pt x="3978" y="13771"/>
                  <a:pt x="3911" y="13784"/>
                  <a:pt x="3817" y="13807"/>
                </a:cubicBezTo>
                <a:cubicBezTo>
                  <a:pt x="3597" y="13862"/>
                  <a:pt x="3570" y="13883"/>
                  <a:pt x="3567" y="14001"/>
                </a:cubicBezTo>
                <a:cubicBezTo>
                  <a:pt x="3565" y="14074"/>
                  <a:pt x="3595" y="14154"/>
                  <a:pt x="3634" y="14179"/>
                </a:cubicBezTo>
                <a:cubicBezTo>
                  <a:pt x="3686" y="14210"/>
                  <a:pt x="3692" y="14253"/>
                  <a:pt x="3653" y="14328"/>
                </a:cubicBezTo>
                <a:cubicBezTo>
                  <a:pt x="3581" y="14468"/>
                  <a:pt x="3584" y="14489"/>
                  <a:pt x="3670" y="14437"/>
                </a:cubicBezTo>
                <a:cubicBezTo>
                  <a:pt x="3721" y="14406"/>
                  <a:pt x="3785" y="14410"/>
                  <a:pt x="3885" y="14449"/>
                </a:cubicBezTo>
                <a:cubicBezTo>
                  <a:pt x="4014" y="14501"/>
                  <a:pt x="4032" y="14498"/>
                  <a:pt x="4072" y="14417"/>
                </a:cubicBezTo>
                <a:cubicBezTo>
                  <a:pt x="4106" y="14350"/>
                  <a:pt x="4133" y="14340"/>
                  <a:pt x="4184" y="14378"/>
                </a:cubicBezTo>
                <a:cubicBezTo>
                  <a:pt x="4282" y="14450"/>
                  <a:pt x="4379" y="14439"/>
                  <a:pt x="4395" y="14353"/>
                </a:cubicBezTo>
                <a:cubicBezTo>
                  <a:pt x="4425" y="14187"/>
                  <a:pt x="4398" y="13948"/>
                  <a:pt x="4344" y="13900"/>
                </a:cubicBezTo>
                <a:cubicBezTo>
                  <a:pt x="4313" y="13872"/>
                  <a:pt x="4306" y="13833"/>
                  <a:pt x="4330" y="13814"/>
                </a:cubicBezTo>
                <a:cubicBezTo>
                  <a:pt x="4353" y="13794"/>
                  <a:pt x="4339" y="13793"/>
                  <a:pt x="4298" y="13810"/>
                </a:cubicBezTo>
                <a:cubicBezTo>
                  <a:pt x="4257" y="13828"/>
                  <a:pt x="4188" y="13820"/>
                  <a:pt x="4144" y="13793"/>
                </a:cubicBezTo>
                <a:cubicBezTo>
                  <a:pt x="4114" y="13775"/>
                  <a:pt x="4080" y="13767"/>
                  <a:pt x="4029" y="13769"/>
                </a:cubicBezTo>
                <a:close/>
                <a:moveTo>
                  <a:pt x="18962" y="20027"/>
                </a:moveTo>
                <a:cubicBezTo>
                  <a:pt x="18950" y="20026"/>
                  <a:pt x="18943" y="20032"/>
                  <a:pt x="18943" y="20045"/>
                </a:cubicBezTo>
                <a:cubicBezTo>
                  <a:pt x="18943" y="20069"/>
                  <a:pt x="18961" y="20102"/>
                  <a:pt x="18982" y="20117"/>
                </a:cubicBezTo>
                <a:cubicBezTo>
                  <a:pt x="19003" y="20133"/>
                  <a:pt x="19034" y="20136"/>
                  <a:pt x="19050" y="20124"/>
                </a:cubicBezTo>
                <a:cubicBezTo>
                  <a:pt x="19066" y="20112"/>
                  <a:pt x="19048" y="20079"/>
                  <a:pt x="19011" y="20051"/>
                </a:cubicBezTo>
                <a:cubicBezTo>
                  <a:pt x="18991" y="20036"/>
                  <a:pt x="18974" y="20028"/>
                  <a:pt x="18962" y="20027"/>
                </a:cubicBezTo>
                <a:close/>
                <a:moveTo>
                  <a:pt x="19397" y="20193"/>
                </a:moveTo>
                <a:cubicBezTo>
                  <a:pt x="19377" y="20192"/>
                  <a:pt x="19354" y="20194"/>
                  <a:pt x="19334" y="20201"/>
                </a:cubicBezTo>
                <a:cubicBezTo>
                  <a:pt x="19288" y="20214"/>
                  <a:pt x="19301" y="20224"/>
                  <a:pt x="19368" y="20226"/>
                </a:cubicBezTo>
                <a:cubicBezTo>
                  <a:pt x="19429" y="20228"/>
                  <a:pt x="19462" y="20219"/>
                  <a:pt x="19443" y="20205"/>
                </a:cubicBezTo>
                <a:cubicBezTo>
                  <a:pt x="19434" y="20198"/>
                  <a:pt x="19417" y="20194"/>
                  <a:pt x="19397" y="20193"/>
                </a:cubicBezTo>
                <a:close/>
                <a:moveTo>
                  <a:pt x="20349" y="20616"/>
                </a:moveTo>
                <a:cubicBezTo>
                  <a:pt x="20320" y="20616"/>
                  <a:pt x="20324" y="20628"/>
                  <a:pt x="20376" y="20653"/>
                </a:cubicBezTo>
                <a:cubicBezTo>
                  <a:pt x="20423" y="20676"/>
                  <a:pt x="20500" y="20694"/>
                  <a:pt x="20547" y="20693"/>
                </a:cubicBezTo>
                <a:cubicBezTo>
                  <a:pt x="20604" y="20691"/>
                  <a:pt x="20594" y="20677"/>
                  <a:pt x="20519" y="20653"/>
                </a:cubicBezTo>
                <a:cubicBezTo>
                  <a:pt x="20440" y="20628"/>
                  <a:pt x="20378" y="20616"/>
                  <a:pt x="20349" y="20616"/>
                </a:cubicBezTo>
                <a:close/>
                <a:moveTo>
                  <a:pt x="14796" y="20895"/>
                </a:moveTo>
                <a:cubicBezTo>
                  <a:pt x="14678" y="20897"/>
                  <a:pt x="14552" y="20921"/>
                  <a:pt x="14517" y="20946"/>
                </a:cubicBezTo>
                <a:cubicBezTo>
                  <a:pt x="14439" y="21004"/>
                  <a:pt x="14484" y="21005"/>
                  <a:pt x="14677" y="20950"/>
                </a:cubicBezTo>
                <a:cubicBezTo>
                  <a:pt x="14731" y="20935"/>
                  <a:pt x="14768" y="20929"/>
                  <a:pt x="14795" y="20931"/>
                </a:cubicBezTo>
                <a:cubicBezTo>
                  <a:pt x="14820" y="20917"/>
                  <a:pt x="14823" y="20907"/>
                  <a:pt x="14808" y="20895"/>
                </a:cubicBezTo>
                <a:cubicBezTo>
                  <a:pt x="14804" y="20895"/>
                  <a:pt x="14801" y="20895"/>
                  <a:pt x="14796" y="20895"/>
                </a:cubicBezTo>
                <a:close/>
                <a:moveTo>
                  <a:pt x="12354" y="21448"/>
                </a:moveTo>
                <a:cubicBezTo>
                  <a:pt x="12265" y="21448"/>
                  <a:pt x="12171" y="21460"/>
                  <a:pt x="12127" y="21476"/>
                </a:cubicBezTo>
                <a:cubicBezTo>
                  <a:pt x="12275" y="21479"/>
                  <a:pt x="12377" y="21489"/>
                  <a:pt x="12392" y="21506"/>
                </a:cubicBezTo>
                <a:cubicBezTo>
                  <a:pt x="12412" y="21530"/>
                  <a:pt x="12461" y="21512"/>
                  <a:pt x="12508" y="21464"/>
                </a:cubicBezTo>
                <a:cubicBezTo>
                  <a:pt x="12475" y="21452"/>
                  <a:pt x="12417" y="21448"/>
                  <a:pt x="12354" y="21448"/>
                </a:cubicBezTo>
                <a:close/>
                <a:moveTo>
                  <a:pt x="16161" y="21489"/>
                </a:moveTo>
                <a:cubicBezTo>
                  <a:pt x="16125" y="21491"/>
                  <a:pt x="16084" y="21511"/>
                  <a:pt x="16010" y="21550"/>
                </a:cubicBezTo>
                <a:cubicBezTo>
                  <a:pt x="15968" y="21572"/>
                  <a:pt x="15923" y="21590"/>
                  <a:pt x="15885" y="21600"/>
                </a:cubicBezTo>
                <a:lnTo>
                  <a:pt x="16356" y="21600"/>
                </a:lnTo>
                <a:cubicBezTo>
                  <a:pt x="16335" y="21577"/>
                  <a:pt x="16310" y="21553"/>
                  <a:pt x="16282" y="21536"/>
                </a:cubicBezTo>
                <a:cubicBezTo>
                  <a:pt x="16229" y="21503"/>
                  <a:pt x="16198" y="21487"/>
                  <a:pt x="16161" y="2148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3" name="COVI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COVID</a:t>
            </a:r>
          </a:p>
        </p:txBody>
      </p:sp>
      <p:sp>
        <p:nvSpPr>
          <p:cNvPr id="134" name="human is a social animal…"/>
          <p:cNvSpPr txBox="1"/>
          <p:nvPr>
            <p:ph type="body" idx="1"/>
          </p:nvPr>
        </p:nvSpPr>
        <p:spPr>
          <a:xfrm>
            <a:off x="1028700" y="2392814"/>
            <a:ext cx="21686029" cy="10809972"/>
          </a:xfrm>
          <a:prstGeom prst="rect">
            <a:avLst/>
          </a:prstGeom>
        </p:spPr>
        <p:txBody>
          <a:bodyPr/>
          <a:lstStyle/>
          <a:p>
            <a:pPr marL="628650" indent="-628650" defTabSz="817244">
              <a:spcBef>
                <a:spcPts val="0"/>
              </a:spcBef>
              <a:defRPr sz="4752"/>
            </a:pPr>
            <a:r>
              <a:t>human is a social animal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not seeing others in 3D undoubtedly make the situation worse</a:t>
            </a:r>
          </a:p>
          <a:p>
            <a:pPr lvl="1" marL="1257300" indent="-628650" defTabSz="817244">
              <a:spcBef>
                <a:spcPts val="0"/>
              </a:spcBef>
              <a:defRPr sz="4752"/>
            </a:pPr>
            <a:r>
              <a:t>no visual feedback in classes, meetings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We have a very demanding job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zoom made work for 24/7</a:t>
            </a:r>
          </a:p>
          <a:p>
            <a:pPr lvl="1" marL="1257300" indent="-628650" defTabSz="817244">
              <a:spcBef>
                <a:spcPts val="0"/>
              </a:spcBef>
              <a:defRPr sz="4752"/>
            </a:pPr>
            <a:r>
              <a:t>early morning with Europe</a:t>
            </a:r>
          </a:p>
          <a:p>
            <a:pPr lvl="1" marL="1257300" indent="-628650" defTabSz="817244">
              <a:spcBef>
                <a:spcPts val="0"/>
              </a:spcBef>
              <a:defRPr sz="4752"/>
            </a:pPr>
            <a:r>
              <a:t>teaching and meetings during the day </a:t>
            </a:r>
          </a:p>
          <a:p>
            <a:pPr lvl="1" marL="1257300" indent="-628650" defTabSz="817244">
              <a:spcBef>
                <a:spcPts val="0"/>
              </a:spcBef>
              <a:defRPr sz="4752"/>
            </a:pPr>
            <a:r>
              <a:t>late evening with Japan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constant clashes with family members stuck at home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I became suicidal last fall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I happened to shout on Facebook</a:t>
            </a:r>
          </a:p>
          <a:p>
            <a:pPr lvl="1" marL="1257300" indent="-628650" defTabSz="817244">
              <a:spcBef>
                <a:spcPts val="0"/>
              </a:spcBef>
              <a:defRPr sz="4752"/>
            </a:pPr>
            <a:r>
              <a:t>lots of friends stepped in, wrote to me, came to see me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encouraged me to see a doctor, was diagnosed to have depression</a:t>
            </a:r>
          </a:p>
          <a:p>
            <a:pPr lvl="1" marL="1257300" indent="-628650" defTabSz="817244">
              <a:spcBef>
                <a:spcPts val="0"/>
              </a:spcBef>
              <a:defRPr sz="4752"/>
            </a:pPr>
            <a:r>
              <a:t>I’m still on medication</a:t>
            </a:r>
          </a:p>
          <a:p>
            <a:pPr marL="628650" indent="-628650" defTabSz="817244">
              <a:spcBef>
                <a:spcPts val="0"/>
              </a:spcBef>
              <a:defRPr sz="4752"/>
            </a:pPr>
            <a:r>
              <a:t>otherwise I may not be here today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xit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9" dur="1000" fill="hold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4"/>
      <p:bldP build="whole" bldLvl="1" animBg="1" rev="0" advAuto="0" spid="132" grpId="3"/>
      <p:bldP build="whole" bldLvl="1" animBg="1" rev="0" advAuto="0" spid="131" grpId="2"/>
      <p:bldP build="p" bldLvl="5" animBg="1" rev="0" advAuto="0" spid="1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don’t blame yoursel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don’t blame yourself</a:t>
            </a:r>
          </a:p>
        </p:txBody>
      </p:sp>
      <p:sp>
        <p:nvSpPr>
          <p:cNvPr id="137" name="mental illness is, after all, an illn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7000"/>
            </a:pPr>
            <a:r>
              <a:t>mental illness is, after all, an illness</a:t>
            </a:r>
          </a:p>
          <a:p>
            <a:pPr>
              <a:spcBef>
                <a:spcPts val="0"/>
              </a:spcBef>
              <a:defRPr sz="7000"/>
            </a:pPr>
            <a:r>
              <a:t>it can happen to anybody</a:t>
            </a:r>
          </a:p>
          <a:p>
            <a:pPr>
              <a:spcBef>
                <a:spcPts val="0"/>
              </a:spcBef>
              <a:defRPr sz="7000"/>
            </a:pPr>
            <a:r>
              <a:t>it is not a sign of weakness or your fault</a:t>
            </a:r>
          </a:p>
          <a:p>
            <a:pPr>
              <a:spcBef>
                <a:spcPts val="0"/>
              </a:spcBef>
              <a:defRPr sz="7000"/>
            </a:pPr>
            <a:r>
              <a:t>it can be cured</a:t>
            </a:r>
          </a:p>
          <a:p>
            <a:pPr>
              <a:spcBef>
                <a:spcPts val="0"/>
              </a:spcBef>
              <a:defRPr sz="7000"/>
            </a:pPr>
            <a:r>
              <a:t>you can still function</a:t>
            </a:r>
          </a:p>
          <a:p>
            <a:pPr>
              <a:spcBef>
                <a:spcPts val="0"/>
              </a:spcBef>
              <a:defRPr sz="7000"/>
            </a:pPr>
            <a:r>
              <a:t>support from the community is crucial</a:t>
            </a:r>
          </a:p>
          <a:p>
            <a:pPr>
              <a:spcBef>
                <a:spcPts val="0"/>
              </a:spcBef>
              <a:defRPr sz="7000"/>
            </a:pPr>
            <a:r>
              <a:t>we need to create a community that supports each other well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