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624" r:id="rId1"/>
  </p:sldMasterIdLst>
  <p:notesMasterIdLst>
    <p:notesMasterId r:id="rId40"/>
  </p:notesMasterIdLst>
  <p:handoutMasterIdLst>
    <p:handoutMasterId r:id="rId41"/>
  </p:handoutMasterIdLst>
  <p:sldIdLst>
    <p:sldId id="271" r:id="rId2"/>
    <p:sldId id="1185" r:id="rId3"/>
    <p:sldId id="272" r:id="rId4"/>
    <p:sldId id="273" r:id="rId5"/>
    <p:sldId id="280" r:id="rId6"/>
    <p:sldId id="275" r:id="rId7"/>
    <p:sldId id="276" r:id="rId8"/>
    <p:sldId id="1197" r:id="rId9"/>
    <p:sldId id="277" r:id="rId10"/>
    <p:sldId id="281" r:id="rId11"/>
    <p:sldId id="274" r:id="rId12"/>
    <p:sldId id="1176" r:id="rId13"/>
    <p:sldId id="1177" r:id="rId14"/>
    <p:sldId id="1181" r:id="rId15"/>
    <p:sldId id="1196" r:id="rId16"/>
    <p:sldId id="1182" r:id="rId17"/>
    <p:sldId id="1183" r:id="rId18"/>
    <p:sldId id="1180" r:id="rId19"/>
    <p:sldId id="1175" r:id="rId20"/>
    <p:sldId id="1186" r:id="rId21"/>
    <p:sldId id="502" r:id="rId22"/>
    <p:sldId id="511" r:id="rId23"/>
    <p:sldId id="492" r:id="rId24"/>
    <p:sldId id="540" r:id="rId25"/>
    <p:sldId id="532" r:id="rId26"/>
    <p:sldId id="1187" r:id="rId27"/>
    <p:sldId id="1188" r:id="rId28"/>
    <p:sldId id="1201" r:id="rId29"/>
    <p:sldId id="1189" r:id="rId30"/>
    <p:sldId id="1198" r:id="rId31"/>
    <p:sldId id="1199" r:id="rId32"/>
    <p:sldId id="1200" r:id="rId33"/>
    <p:sldId id="1190" r:id="rId34"/>
    <p:sldId id="1192" r:id="rId35"/>
    <p:sldId id="1191" r:id="rId36"/>
    <p:sldId id="1193" r:id="rId37"/>
    <p:sldId id="1202" r:id="rId38"/>
    <p:sldId id="1195" r:id="rId39"/>
  </p:sldIdLst>
  <p:sldSz cx="9144000" cy="6858000" type="screen4x3"/>
  <p:notesSz cx="6858000" cy="9144000"/>
  <p:custDataLst>
    <p:tags r:id="rId42"/>
  </p:custDataLst>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238">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3399"/>
    <a:srgbClr val="FF9933"/>
    <a:srgbClr val="FF9966"/>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17" d="100"/>
          <a:sy n="117" d="100"/>
        </p:scale>
        <p:origin x="1928" y="168"/>
      </p:cViewPr>
      <p:guideLst>
        <p:guide orient="horz" pos="423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641E0-C0FB-FB45-BE20-B5E285E46BDA}" type="datetimeFigureOut">
              <a:rPr lang="en-US" smtClean="0"/>
              <a:t>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CD667F-4C0A-F045-9861-4468224AED64}" type="slidenum">
              <a:rPr lang="en-US" smtClean="0"/>
              <a:t>‹#›</a:t>
            </a:fld>
            <a:endParaRPr lang="en-US"/>
          </a:p>
        </p:txBody>
      </p:sp>
    </p:spTree>
    <p:extLst>
      <p:ext uri="{BB962C8B-B14F-4D97-AF65-F5344CB8AC3E}">
        <p14:creationId xmlns:p14="http://schemas.microsoft.com/office/powerpoint/2010/main" val="3643596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0E8FAF-0EB9-4F3C-9D18-30F5214B3A3C}" type="slidenum">
              <a:rPr lang="en-US"/>
              <a:pPr>
                <a:defRPr/>
              </a:pPr>
              <a:t>‹#›</a:t>
            </a:fld>
            <a:endParaRPr lang="en-US"/>
          </a:p>
        </p:txBody>
      </p:sp>
    </p:spTree>
    <p:extLst>
      <p:ext uri="{BB962C8B-B14F-4D97-AF65-F5344CB8AC3E}">
        <p14:creationId xmlns:p14="http://schemas.microsoft.com/office/powerpoint/2010/main" val="14291687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Snowmass in Seattle, July 17-26, 2022</a:t>
            </a:r>
          </a:p>
        </p:txBody>
      </p:sp>
      <p:sp>
        <p:nvSpPr>
          <p:cNvPr id="5" name="Footer Placeholder 4"/>
          <p:cNvSpPr>
            <a:spLocks noGrp="1"/>
          </p:cNvSpPr>
          <p:nvPr>
            <p:ph type="ftr" sz="quarter" idx="11"/>
          </p:nvPr>
        </p:nvSpPr>
        <p:spPr/>
        <p:txBody>
          <a:bodyPr/>
          <a:lstStyle/>
          <a:p>
            <a:r>
              <a:rPr lang="en-US"/>
              <a:t>E. Prebys, AF5 Report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p:cNvSpPr>
            <a:spLocks noGrp="1"/>
          </p:cNvSpPr>
          <p:nvPr>
            <p:ph type="sldNum" sz="quarter" idx="12"/>
          </p:nvPr>
        </p:nvSpPr>
        <p:spPr/>
        <p:txBody>
          <a:bodyPr/>
          <a:lstStyle/>
          <a:p>
            <a:pPr>
              <a:defRPr/>
            </a:pPr>
            <a:fld id="{8309CFA1-B09C-442F-85C3-919131D33D24}" type="slidenum">
              <a:rPr lang="en-US" smtClean="0"/>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Snowmass in Seattle, July 17-26, 2022</a:t>
            </a:r>
          </a:p>
        </p:txBody>
      </p:sp>
      <p:sp>
        <p:nvSpPr>
          <p:cNvPr id="5" name="Footer Placeholder 4"/>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p:cNvSpPr>
            <a:spLocks noGrp="1"/>
          </p:cNvSpPr>
          <p:nvPr>
            <p:ph type="sldNum" sz="quarter" idx="12"/>
          </p:nvPr>
        </p:nvSpPr>
        <p:spPr/>
        <p:txBody>
          <a:bodyPr/>
          <a:lstStyle/>
          <a:p>
            <a:pPr>
              <a:defRPr/>
            </a:pPr>
            <a:fld id="{05B137E2-35D0-4667-9362-8260FF57AB09}" type="slidenum">
              <a:rPr lang="en-US" smtClean="0"/>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0767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076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733800"/>
            <a:ext cx="4076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r>
              <a:rPr lang="en-US"/>
              <a:t>Snowmass in Seattle, July 17-26, 2022</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E. Prebys, AF5 Report</a:t>
            </a:r>
            <a:endParaRPr lang="en-US">
              <a:latin typeface="+mn-lt"/>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BA33168C-16D6-42A2-AF6D-3D5C06C9F0F0}" type="slidenum">
              <a:rPr lang="en-US"/>
              <a:pPr>
                <a:defRPr/>
              </a:pPr>
              <a:t>‹#›</a:t>
            </a:fld>
            <a:endParaRPr lang="en-US"/>
          </a:p>
        </p:txBody>
      </p:sp>
    </p:spTree>
    <p:extLst>
      <p:ext uri="{BB962C8B-B14F-4D97-AF65-F5344CB8AC3E}">
        <p14:creationId xmlns:p14="http://schemas.microsoft.com/office/powerpoint/2010/main" val="21867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Snowmass in Seattle, July 17-26, 2022</a:t>
            </a:r>
          </a:p>
        </p:txBody>
      </p:sp>
      <p:sp>
        <p:nvSpPr>
          <p:cNvPr id="5" name="Footer Placeholder 4"/>
          <p:cNvSpPr>
            <a:spLocks noGrp="1"/>
          </p:cNvSpPr>
          <p:nvPr>
            <p:ph type="ftr" sz="quarter" idx="11"/>
          </p:nvPr>
        </p:nvSpPr>
        <p:spPr/>
        <p:txBody>
          <a:bodyPr/>
          <a:lstStyle/>
          <a:p>
            <a:r>
              <a:rPr lang="en-US"/>
              <a:t>E. Prebys, AF5 Report</a:t>
            </a:r>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Snowmass in Seattle, July 17-26, 2022</a:t>
            </a:r>
            <a:endParaRPr lang="en-US" dirty="0"/>
          </a:p>
        </p:txBody>
      </p:sp>
      <p:sp>
        <p:nvSpPr>
          <p:cNvPr id="6" name="Footer Placeholder 5"/>
          <p:cNvSpPr>
            <a:spLocks noGrp="1"/>
          </p:cNvSpPr>
          <p:nvPr>
            <p:ph type="ftr" sz="quarter" idx="11"/>
          </p:nvPr>
        </p:nvSpPr>
        <p:spPr/>
        <p:txBody>
          <a:bodyPr/>
          <a:lstStyle/>
          <a:p>
            <a:pPr>
              <a:defRPr/>
            </a:pPr>
            <a:r>
              <a:rPr lang="en-US"/>
              <a:t>E. Prebys, AF5 Report</a:t>
            </a:r>
            <a:endParaRPr lang="en-US">
              <a:latin typeface="+mn-lt"/>
            </a:endParaRPr>
          </a:p>
        </p:txBody>
      </p:sp>
      <p:sp>
        <p:nvSpPr>
          <p:cNvPr id="7" name="Slide Number Placeholder 6"/>
          <p:cNvSpPr>
            <a:spLocks noGrp="1"/>
          </p:cNvSpPr>
          <p:nvPr>
            <p:ph type="sldNum" sz="quarter" idx="12"/>
          </p:nvPr>
        </p:nvSpPr>
        <p:spPr/>
        <p:txBody>
          <a:bodyPr/>
          <a:lstStyle/>
          <a:p>
            <a:pPr>
              <a:defRPr/>
            </a:pPr>
            <a:fld id="{8D914655-DFE5-45AD-AEB7-B6324F535D89}" type="slidenum">
              <a:rPr lang="en-US" smtClean="0"/>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Snowmass in Seattle, July 17-26, 2022</a:t>
            </a:r>
            <a:endParaRPr lang="en-US" dirty="0"/>
          </a:p>
        </p:txBody>
      </p:sp>
      <p:sp>
        <p:nvSpPr>
          <p:cNvPr id="8" name="Footer Placeholder 7"/>
          <p:cNvSpPr>
            <a:spLocks noGrp="1"/>
          </p:cNvSpPr>
          <p:nvPr>
            <p:ph type="ftr" sz="quarter" idx="11"/>
          </p:nvPr>
        </p:nvSpPr>
        <p:spPr/>
        <p:txBody>
          <a:bodyPr/>
          <a:lstStyle/>
          <a:p>
            <a:pPr>
              <a:defRPr/>
            </a:pPr>
            <a:r>
              <a:rPr lang="en-US"/>
              <a:t>E. Prebys, AF5 Report</a:t>
            </a:r>
            <a:endParaRPr lang="en-US">
              <a:latin typeface="+mn-lt"/>
            </a:endParaRPr>
          </a:p>
        </p:txBody>
      </p:sp>
      <p:sp>
        <p:nvSpPr>
          <p:cNvPr id="9" name="Slide Number Placeholder 8"/>
          <p:cNvSpPr>
            <a:spLocks noGrp="1"/>
          </p:cNvSpPr>
          <p:nvPr>
            <p:ph type="sldNum" sz="quarter" idx="12"/>
          </p:nvPr>
        </p:nvSpPr>
        <p:spPr/>
        <p:txBody>
          <a:bodyPr/>
          <a:lstStyle/>
          <a:p>
            <a:pPr>
              <a:defRPr/>
            </a:pPr>
            <a:fld id="{71013A5A-BD10-4E42-8EDD-42C4A14A642B}"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Snowmass in Seattle, July 17-26, 2022</a:t>
            </a:r>
            <a:endParaRPr lang="en-US" dirty="0"/>
          </a:p>
        </p:txBody>
      </p:sp>
      <p:sp>
        <p:nvSpPr>
          <p:cNvPr id="4" name="Footer Placeholder 3"/>
          <p:cNvSpPr>
            <a:spLocks noGrp="1"/>
          </p:cNvSpPr>
          <p:nvPr>
            <p:ph type="ftr" sz="quarter" idx="11"/>
          </p:nvPr>
        </p:nvSpPr>
        <p:spPr/>
        <p:txBody>
          <a:bodyPr/>
          <a:lstStyle/>
          <a:p>
            <a:pPr>
              <a:defRPr/>
            </a:pPr>
            <a:r>
              <a:rPr lang="en-US"/>
              <a:t>E. Prebys, AF5 Report</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Snowmass in Seattle, July 17-26, 2022</a:t>
            </a:r>
            <a:endParaRPr lang="en-US" dirty="0"/>
          </a:p>
        </p:txBody>
      </p:sp>
      <p:sp>
        <p:nvSpPr>
          <p:cNvPr id="3" name="Footer Placeholder 2"/>
          <p:cNvSpPr>
            <a:spLocks noGrp="1"/>
          </p:cNvSpPr>
          <p:nvPr>
            <p:ph type="ftr" sz="quarter" idx="11"/>
          </p:nvPr>
        </p:nvSpPr>
        <p:spPr/>
        <p:txBody>
          <a:bodyPr/>
          <a:lstStyle/>
          <a:p>
            <a:pPr>
              <a:defRPr/>
            </a:pPr>
            <a:r>
              <a:rPr lang="en-US"/>
              <a:t>E. Prebys, AF5 Report</a:t>
            </a:r>
            <a:endParaRPr lang="en-US">
              <a:latin typeface="+mn-lt"/>
            </a:endParaRPr>
          </a:p>
        </p:txBody>
      </p:sp>
      <p:sp>
        <p:nvSpPr>
          <p:cNvPr id="4" name="Slide Number Placeholder 3"/>
          <p:cNvSpPr>
            <a:spLocks noGrp="1"/>
          </p:cNvSpPr>
          <p:nvPr>
            <p:ph type="sldNum" sz="quarter" idx="12"/>
          </p:nvPr>
        </p:nvSpPr>
        <p:spPr/>
        <p:txBody>
          <a:bodyPr/>
          <a:lstStyle/>
          <a:p>
            <a:pPr>
              <a:defRPr/>
            </a:pPr>
            <a:fld id="{7A871096-0617-41A5-9758-D80165640925}" type="slidenum">
              <a:rPr lang="en-US" smtClean="0"/>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Snowmass in Seattle, July 17-26, 2022</a:t>
            </a:r>
            <a:endParaRPr lang="en-US" dirty="0"/>
          </a:p>
        </p:txBody>
      </p:sp>
      <p:sp>
        <p:nvSpPr>
          <p:cNvPr id="6" name="Footer Placeholder 5"/>
          <p:cNvSpPr>
            <a:spLocks noGrp="1"/>
          </p:cNvSpPr>
          <p:nvPr>
            <p:ph type="ftr" sz="quarter" idx="11"/>
          </p:nvPr>
        </p:nvSpPr>
        <p:spPr/>
        <p:txBody>
          <a:bodyPr/>
          <a:lstStyle/>
          <a:p>
            <a:pPr>
              <a:defRPr/>
            </a:pPr>
            <a:r>
              <a:rPr lang="en-US"/>
              <a:t>E. Prebys, AF5 Report</a:t>
            </a:r>
            <a:endParaRPr lang="en-US">
              <a:latin typeface="+mn-lt"/>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Snowmass in Seattle, July 17-26, 2022</a:t>
            </a:r>
          </a:p>
        </p:txBody>
      </p:sp>
      <p:sp>
        <p:nvSpPr>
          <p:cNvPr id="6" name="Footer Placeholder 5"/>
          <p:cNvSpPr>
            <a:spLocks noGrp="1"/>
          </p:cNvSpPr>
          <p:nvPr>
            <p:ph type="ftr" sz="quarter" idx="11"/>
          </p:nvPr>
        </p:nvSpPr>
        <p:spPr/>
        <p:txBody>
          <a:bodyPr/>
          <a:lstStyle/>
          <a:p>
            <a:pPr>
              <a:defRPr/>
            </a:pPr>
            <a:r>
              <a:rPr lang="en-US"/>
              <a:t>E. Prebys, AF5 Report</a:t>
            </a:r>
            <a:endParaRPr lang="en-US">
              <a:latin typeface="+mn-lt"/>
            </a:endParaRPr>
          </a:p>
        </p:txBody>
      </p:sp>
      <p:sp>
        <p:nvSpPr>
          <p:cNvPr id="7" name="Slide Number Placeholder 6"/>
          <p:cNvSpPr>
            <a:spLocks noGrp="1"/>
          </p:cNvSpPr>
          <p:nvPr>
            <p:ph type="sldNum" sz="quarter" idx="12"/>
          </p:nvPr>
        </p:nvSpPr>
        <p:spPr/>
        <p:txBody>
          <a:bodyPr/>
          <a:lstStyle/>
          <a:p>
            <a:pPr>
              <a:defRPr/>
            </a:pPr>
            <a:fld id="{F58A0D8F-9A19-4D03-8318-653C6FCD8B95}" type="slidenum">
              <a:rPr lang="en-US" smtClean="0"/>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41713" y="471448"/>
            <a:ext cx="8229600" cy="6282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713" y="1182021"/>
            <a:ext cx="8229600" cy="5441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5361384"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a:t>Snowmass in Seattle, July 17-26, 2022</a:t>
            </a:r>
            <a:endParaRPr lang="en-US" dirty="0"/>
          </a:p>
        </p:txBody>
      </p:sp>
      <p:sp>
        <p:nvSpPr>
          <p:cNvPr id="5" name="Footer Placeholder 4"/>
          <p:cNvSpPr>
            <a:spLocks noGrp="1"/>
          </p:cNvSpPr>
          <p:nvPr>
            <p:ph type="ftr" sz="quarter" idx="3"/>
          </p:nvPr>
        </p:nvSpPr>
        <p:spPr>
          <a:xfrm>
            <a:off x="5913120" y="18288"/>
            <a:ext cx="1925320" cy="329184"/>
          </a:xfrm>
          <a:prstGeom prst="rect">
            <a:avLst/>
          </a:prstGeom>
        </p:spPr>
        <p:txBody>
          <a:bodyPr vert="horz" lIns="91440" tIns="45720" rIns="91440" bIns="45720" rtlCol="0" anchor="ctr"/>
          <a:lstStyle>
            <a:lvl1pPr algn="r">
              <a:defRPr sz="1200">
                <a:solidFill>
                  <a:srgbClr val="FFFFFF"/>
                </a:solidFill>
              </a:defRPr>
            </a:lvl1pPr>
          </a:lstStyle>
          <a:p>
            <a:pPr>
              <a:defRPr/>
            </a:pPr>
            <a:r>
              <a:rPr lang="en-US"/>
              <a:t>E. Prebys, AF5 Report</a:t>
            </a:r>
            <a:endParaRPr lang="en-US" dirty="0">
              <a:latin typeface="+mn-lt"/>
            </a:endParaRPr>
          </a:p>
        </p:txBody>
      </p:sp>
      <p:sp>
        <p:nvSpPr>
          <p:cNvPr id="6" name="Slide Number Placeholder 5"/>
          <p:cNvSpPr>
            <a:spLocks noGrp="1"/>
          </p:cNvSpPr>
          <p:nvPr>
            <p:ph type="sldNum" sz="quarter" idx="4"/>
          </p:nvPr>
        </p:nvSpPr>
        <p:spPr>
          <a:xfrm>
            <a:off x="7909560" y="18288"/>
            <a:ext cx="77724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61210FB4-E372-466D-A3EB-21FD966A10F2}" type="slidenum">
              <a:rPr lang="en-US" smtClean="0"/>
              <a:pPr>
                <a:defRPr/>
              </a:pPr>
              <a:t>‹#›</a:t>
            </a:fld>
            <a:endParaRPr lang="en-US" dirty="0"/>
          </a:p>
        </p:txBody>
      </p:sp>
      <p:sp>
        <p:nvSpPr>
          <p:cNvPr id="9" name="Text Box 11"/>
          <p:cNvSpPr txBox="1">
            <a:spLocks noChangeArrowheads="1"/>
          </p:cNvSpPr>
          <p:nvPr userDrawn="1"/>
        </p:nvSpPr>
        <p:spPr bwMode="auto">
          <a:xfrm>
            <a:off x="381000" y="6553200"/>
            <a:ext cx="1676400" cy="579438"/>
          </a:xfrm>
          <a:prstGeom prst="rect">
            <a:avLst/>
          </a:prstGeom>
          <a:noFill/>
          <a:ln w="9525">
            <a:noFill/>
            <a:miter lim="800000"/>
            <a:headEnd/>
            <a:tailEnd/>
          </a:ln>
          <a:effectLst/>
        </p:spPr>
        <p:txBody>
          <a:bodyPr>
            <a:spAutoFit/>
          </a:bodyPr>
          <a:lstStyle/>
          <a:p>
            <a:pPr>
              <a:spcBef>
                <a:spcPct val="50000"/>
              </a:spcBef>
              <a:defRPr/>
            </a:pPr>
            <a:endParaRPr lang="en-US"/>
          </a:p>
        </p:txBody>
      </p:sp>
      <p:pic>
        <p:nvPicPr>
          <p:cNvPr id="13" name="Picture 12"/>
          <p:cNvPicPr>
            <a:picLocks noChangeAspect="1"/>
          </p:cNvPicPr>
          <p:nvPr userDrawn="1"/>
        </p:nvPicPr>
        <p:blipFill>
          <a:blip r:embed="rId14"/>
          <a:stretch>
            <a:fillRect/>
          </a:stretch>
        </p:blipFill>
        <p:spPr>
          <a:xfrm>
            <a:off x="8781336" y="1"/>
            <a:ext cx="362663" cy="370830"/>
          </a:xfrm>
          <a:prstGeom prst="rect">
            <a:avLst/>
          </a:prstGeom>
        </p:spPr>
      </p:pic>
    </p:spTree>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 id="2147484636" r:id="rId12"/>
  </p:sldLayoutIdLst>
  <p:transition>
    <p:fade thruBlk="1"/>
  </p:transition>
  <p:hf hdr="0"/>
  <p:txStyles>
    <p:titleStyle>
      <a:lvl1pPr algn="l" defTabSz="914400" rtl="0" eaLnBrk="1" latinLnBrk="0" hangingPunct="1">
        <a:spcBef>
          <a:spcPct val="0"/>
        </a:spcBef>
        <a:buNone/>
        <a:defRPr sz="32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mailto:milner@mit.edu"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Mike.Lamont@cern.ch" TargetMode="External"/><Relationship Id="rId5" Type="http://schemas.openxmlformats.org/officeDocument/2006/relationships/hyperlink" Target="mailto:eprebys@ucdavis.edu"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abs/2203.07651" TargetMode="External"/><Relationship Id="rId2" Type="http://schemas.openxmlformats.org/officeDocument/2006/relationships/hyperlink" Target="https://arxiv.org/abs/2203.03925" TargetMode="External"/><Relationship Id="rId1" Type="http://schemas.openxmlformats.org/officeDocument/2006/relationships/slideLayout" Target="../slideLayouts/slideLayout2.xml"/><Relationship Id="rId4" Type="http://schemas.openxmlformats.org/officeDocument/2006/relationships/hyperlink" Target="https://arxiv.org/abs/arXiv:2203.1020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pdf/2203.08278" TargetMode="External"/><Relationship Id="rId2" Type="http://schemas.openxmlformats.org/officeDocument/2006/relationships/hyperlink" Target="https://arxiv.org/2203.082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xiv.org/abs/1902.00260" TargetMode="External"/><Relationship Id="rId2" Type="http://schemas.openxmlformats.org/officeDocument/2006/relationships/hyperlink" Target="https://arxiv.org/abs/1901.0996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pts.washington.edu/admx/" TargetMode="External"/><Relationship Id="rId2" Type="http://schemas.openxmlformats.org/officeDocument/2006/relationships/hyperlink" Target="http://iaxo.web.cern.ch/" TargetMode="External"/><Relationship Id="rId1" Type="http://schemas.openxmlformats.org/officeDocument/2006/relationships/slideLayout" Target="../slideLayouts/slideLayout2.xml"/><Relationship Id="rId6" Type="http://schemas.openxmlformats.org/officeDocument/2006/relationships/hyperlink" Target="https://arxiv.org/abs/1609.05105" TargetMode="External"/><Relationship Id="rId5" Type="http://schemas.openxmlformats.org/officeDocument/2006/relationships/hyperlink" Target="http://neutrinohistory2018.in2p3.fr/proceedings/vannucci.pdf" TargetMode="External"/><Relationship Id="rId4" Type="http://schemas.openxmlformats.org/officeDocument/2006/relationships/hyperlink" Target="http://www.iexp.uni-hamburg.de/groups/pd/contents/index/index-28.html?q=content/madmax-experimen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arxiv.org/abs/1808.05219" TargetMode="External"/><Relationship Id="rId3" Type="http://schemas.openxmlformats.org/officeDocument/2006/relationships/hyperlink" Target="https://ship.web.cern.ch/" TargetMode="External"/><Relationship Id="rId7" Type="http://schemas.openxmlformats.org/officeDocument/2006/relationships/hyperlink" Target="https://na64.web.cern.ch/" TargetMode="External"/><Relationship Id="rId2" Type="http://schemas.openxmlformats.org/officeDocument/2006/relationships/hyperlink" Target="https://snowmass21.org/cosmic/start" TargetMode="External"/><Relationship Id="rId1" Type="http://schemas.openxmlformats.org/officeDocument/2006/relationships/slideLayout" Target="../slideLayouts/slideLayout2.xml"/><Relationship Id="rId6" Type="http://schemas.openxmlformats.org/officeDocument/2006/relationships/hyperlink" Target="https://inspirehep.net/literature/1665691" TargetMode="External"/><Relationship Id="rId5" Type="http://schemas.openxmlformats.org/officeDocument/2006/relationships/hyperlink" Target="https://www.fnal.gov/directorate/program_planning/Jan2014PACPublic/MB_Request_2013_v2.pdf" TargetMode="External"/><Relationship Id="rId4" Type="http://schemas.openxmlformats.org/officeDocument/2006/relationships/hyperlink" Target="https://inspirehep.net/literature/1695497" TargetMode="External"/><Relationship Id="rId9" Type="http://schemas.openxmlformats.org/officeDocument/2006/relationships/hyperlink" Target="https://www.jlab.org/accel/ops/ops_liaison/BDX/BDX.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mu2e.fnal.gov/" TargetMode="External"/><Relationship Id="rId3" Type="http://schemas.openxmlformats.org/officeDocument/2006/relationships/hyperlink" Target="http://koto.kek.jp/" TargetMode="External"/><Relationship Id="rId7" Type="http://schemas.openxmlformats.org/officeDocument/2006/relationships/hyperlink" Target="https://meg.web.psi.ch/news/index.html" TargetMode="External"/><Relationship Id="rId12" Type="http://schemas.openxmlformats.org/officeDocument/2006/relationships/hyperlink" Target="https://muon-g-2.fnal.gov/" TargetMode="External"/><Relationship Id="rId2" Type="http://schemas.openxmlformats.org/officeDocument/2006/relationships/hyperlink" Target="https://home.cern/science/experiments/na62" TargetMode="External"/><Relationship Id="rId1" Type="http://schemas.openxmlformats.org/officeDocument/2006/relationships/slideLayout" Target="../slideLayouts/slideLayout2.xml"/><Relationship Id="rId6" Type="http://schemas.openxmlformats.org/officeDocument/2006/relationships/hyperlink" Target="https://www.psi.ch/en/mu3e" TargetMode="External"/><Relationship Id="rId11" Type="http://schemas.openxmlformats.org/officeDocument/2006/relationships/hyperlink" Target="https://inspirehep.net/literature/1786975" TargetMode="External"/><Relationship Id="rId5" Type="http://schemas.openxmlformats.org/officeDocument/2006/relationships/hyperlink" Target="https://indico.cern.ch/event/706741/contributions/3017537/attachments/1667814/2703428/TauFV_PBC.pdf" TargetMode="External"/><Relationship Id="rId10" Type="http://schemas.openxmlformats.org/officeDocument/2006/relationships/hyperlink" Target="https://arxiv.org/pdf/1901.09966.pdf" TargetMode="External"/><Relationship Id="rId4" Type="http://schemas.openxmlformats.org/officeDocument/2006/relationships/hyperlink" Target="https://arxiv.org/abs/1901.03099" TargetMode="External"/><Relationship Id="rId9" Type="http://schemas.openxmlformats.org/officeDocument/2006/relationships/hyperlink" Target="https://arxiv.org/ftp/arxiv/papers/1802/1802.02599.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nowmass21.org/accelerator/sta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704840" y="533400"/>
            <a:ext cx="7280777" cy="2868168"/>
          </a:xfrm>
        </p:spPr>
        <p:txBody>
          <a:bodyPr/>
          <a:lstStyle/>
          <a:p>
            <a:pPr>
              <a:defRPr/>
            </a:pPr>
            <a:r>
              <a:rPr lang="en-US" sz="4000" dirty="0"/>
              <a:t>AF5:  Accelerators for PBC and Rare Processes</a:t>
            </a:r>
          </a:p>
        </p:txBody>
      </p:sp>
      <p:pic>
        <p:nvPicPr>
          <p:cNvPr id="6" name="Picture 5">
            <a:extLst>
              <a:ext uri="{FF2B5EF4-FFF2-40B4-BE49-F238E27FC236}">
                <a16:creationId xmlns:a16="http://schemas.microsoft.com/office/drawing/2014/main" id="{EAE6217D-C8CA-9A4A-B2DC-CA77A5A7C637}"/>
              </a:ext>
            </a:extLst>
          </p:cNvPr>
          <p:cNvPicPr>
            <a:picLocks noChangeAspect="1"/>
          </p:cNvPicPr>
          <p:nvPr/>
        </p:nvPicPr>
        <p:blipFill rotWithShape="1">
          <a:blip r:embed="rId2"/>
          <a:srcRect l="64049" t="7159" b="17637"/>
          <a:stretch/>
        </p:blipFill>
        <p:spPr>
          <a:xfrm>
            <a:off x="653224" y="3559631"/>
            <a:ext cx="1930550" cy="2271486"/>
          </a:xfrm>
          <a:prstGeom prst="rect">
            <a:avLst/>
          </a:prstGeom>
        </p:spPr>
      </p:pic>
      <p:pic>
        <p:nvPicPr>
          <p:cNvPr id="7" name="Picture 6">
            <a:extLst>
              <a:ext uri="{FF2B5EF4-FFF2-40B4-BE49-F238E27FC236}">
                <a16:creationId xmlns:a16="http://schemas.microsoft.com/office/drawing/2014/main" id="{BF1E1E17-CD10-0A4C-A532-CBEF835E40AD}"/>
              </a:ext>
            </a:extLst>
          </p:cNvPr>
          <p:cNvPicPr>
            <a:picLocks noChangeAspect="1"/>
          </p:cNvPicPr>
          <p:nvPr/>
        </p:nvPicPr>
        <p:blipFill rotWithShape="1">
          <a:blip r:embed="rId3"/>
          <a:srcRect l="-1" r="42739" b="20555"/>
          <a:stretch/>
        </p:blipFill>
        <p:spPr>
          <a:xfrm>
            <a:off x="3429003" y="3559631"/>
            <a:ext cx="2182987" cy="2271486"/>
          </a:xfrm>
          <a:prstGeom prst="rect">
            <a:avLst/>
          </a:prstGeom>
        </p:spPr>
      </p:pic>
      <p:pic>
        <p:nvPicPr>
          <p:cNvPr id="8" name="Picture 7">
            <a:extLst>
              <a:ext uri="{FF2B5EF4-FFF2-40B4-BE49-F238E27FC236}">
                <a16:creationId xmlns:a16="http://schemas.microsoft.com/office/drawing/2014/main" id="{1F7C1454-B9FD-C640-A2B6-1A287FEF4145}"/>
              </a:ext>
            </a:extLst>
          </p:cNvPr>
          <p:cNvPicPr>
            <a:picLocks noChangeAspect="1"/>
          </p:cNvPicPr>
          <p:nvPr/>
        </p:nvPicPr>
        <p:blipFill>
          <a:blip r:embed="rId4"/>
          <a:stretch>
            <a:fillRect/>
          </a:stretch>
        </p:blipFill>
        <p:spPr>
          <a:xfrm>
            <a:off x="6315433" y="3559631"/>
            <a:ext cx="2275114" cy="2275114"/>
          </a:xfrm>
          <a:prstGeom prst="rect">
            <a:avLst/>
          </a:prstGeom>
        </p:spPr>
      </p:pic>
      <p:sp>
        <p:nvSpPr>
          <p:cNvPr id="9" name="Rectangle 8">
            <a:extLst>
              <a:ext uri="{FF2B5EF4-FFF2-40B4-BE49-F238E27FC236}">
                <a16:creationId xmlns:a16="http://schemas.microsoft.com/office/drawing/2014/main" id="{2F48E007-9A0B-AD42-99F9-F9637EED9436}"/>
              </a:ext>
            </a:extLst>
          </p:cNvPr>
          <p:cNvSpPr/>
          <p:nvPr/>
        </p:nvSpPr>
        <p:spPr>
          <a:xfrm>
            <a:off x="148731" y="5814468"/>
            <a:ext cx="2735943" cy="830997"/>
          </a:xfrm>
          <a:prstGeom prst="rect">
            <a:avLst/>
          </a:prstGeom>
        </p:spPr>
        <p:txBody>
          <a:bodyPr wrap="square">
            <a:spAutoFit/>
          </a:bodyPr>
          <a:lstStyle/>
          <a:p>
            <a:pPr lvl="1" algn="ctr"/>
            <a:r>
              <a:rPr lang="en-US" sz="1600" dirty="0"/>
              <a:t>Eric Prebys </a:t>
            </a:r>
          </a:p>
          <a:p>
            <a:pPr lvl="1" algn="ctr"/>
            <a:r>
              <a:rPr lang="en-US" sz="1600" dirty="0"/>
              <a:t>UC Davis </a:t>
            </a:r>
          </a:p>
          <a:p>
            <a:pPr lvl="1" algn="ctr"/>
            <a:r>
              <a:rPr lang="en-US" sz="1600" dirty="0">
                <a:hlinkClick r:id="rId5"/>
              </a:rPr>
              <a:t>eprebys@ucdavis.edu</a:t>
            </a:r>
            <a:endParaRPr lang="en-US" sz="1600" dirty="0"/>
          </a:p>
        </p:txBody>
      </p:sp>
      <p:sp>
        <p:nvSpPr>
          <p:cNvPr id="10" name="Rectangle 9">
            <a:extLst>
              <a:ext uri="{FF2B5EF4-FFF2-40B4-BE49-F238E27FC236}">
                <a16:creationId xmlns:a16="http://schemas.microsoft.com/office/drawing/2014/main" id="{9BFA6DB4-127D-444E-9022-F3D9324F18B7}"/>
              </a:ext>
            </a:extLst>
          </p:cNvPr>
          <p:cNvSpPr/>
          <p:nvPr/>
        </p:nvSpPr>
        <p:spPr>
          <a:xfrm>
            <a:off x="3026234" y="5806571"/>
            <a:ext cx="2768600" cy="830997"/>
          </a:xfrm>
          <a:prstGeom prst="rect">
            <a:avLst/>
          </a:prstGeom>
        </p:spPr>
        <p:txBody>
          <a:bodyPr wrap="square">
            <a:spAutoFit/>
          </a:bodyPr>
          <a:lstStyle/>
          <a:p>
            <a:pPr lvl="1" algn="ctr"/>
            <a:r>
              <a:rPr lang="en-US" sz="1600" dirty="0"/>
              <a:t>Mike Lamont</a:t>
            </a:r>
          </a:p>
          <a:p>
            <a:pPr lvl="1" algn="ctr"/>
            <a:r>
              <a:rPr lang="en-US" sz="1600" dirty="0"/>
              <a:t>CERN </a:t>
            </a:r>
            <a:r>
              <a:rPr lang="en-US" sz="1600" dirty="0">
                <a:hlinkClick r:id="rId6"/>
              </a:rPr>
              <a:t>Mike.Lamont@cern.ch</a:t>
            </a:r>
            <a:endParaRPr lang="en-US" sz="1600" dirty="0"/>
          </a:p>
        </p:txBody>
      </p:sp>
      <p:sp>
        <p:nvSpPr>
          <p:cNvPr id="11" name="Rectangle 10">
            <a:extLst>
              <a:ext uri="{FF2B5EF4-FFF2-40B4-BE49-F238E27FC236}">
                <a16:creationId xmlns:a16="http://schemas.microsoft.com/office/drawing/2014/main" id="{DB2ADCC8-F1B5-CA48-9532-620E58D26723}"/>
              </a:ext>
            </a:extLst>
          </p:cNvPr>
          <p:cNvSpPr/>
          <p:nvPr/>
        </p:nvSpPr>
        <p:spPr>
          <a:xfrm>
            <a:off x="6097718" y="5849750"/>
            <a:ext cx="2275114" cy="830997"/>
          </a:xfrm>
          <a:prstGeom prst="rect">
            <a:avLst/>
          </a:prstGeom>
        </p:spPr>
        <p:txBody>
          <a:bodyPr wrap="square">
            <a:spAutoFit/>
          </a:bodyPr>
          <a:lstStyle/>
          <a:p>
            <a:pPr lvl="1" algn="ctr"/>
            <a:r>
              <a:rPr lang="en-US" sz="1600" dirty="0"/>
              <a:t>Richard Milner MIT </a:t>
            </a:r>
            <a:r>
              <a:rPr lang="en-US" sz="1600" dirty="0">
                <a:hlinkClick r:id="rId7"/>
              </a:rPr>
              <a:t>milner@mit.edu</a:t>
            </a:r>
            <a:endParaRPr lang="en-US" sz="1600" dirty="0"/>
          </a:p>
        </p:txBody>
      </p:sp>
      <p:pic>
        <p:nvPicPr>
          <p:cNvPr id="2" name="Picture 1">
            <a:extLst>
              <a:ext uri="{FF2B5EF4-FFF2-40B4-BE49-F238E27FC236}">
                <a16:creationId xmlns:a16="http://schemas.microsoft.com/office/drawing/2014/main" id="{1B33BBBE-A9FA-E474-3D1B-0BF00B28F910}"/>
              </a:ext>
            </a:extLst>
          </p:cNvPr>
          <p:cNvPicPr>
            <a:picLocks noChangeAspect="1"/>
          </p:cNvPicPr>
          <p:nvPr/>
        </p:nvPicPr>
        <p:blipFill>
          <a:blip r:embed="rId8"/>
          <a:stretch>
            <a:fillRect/>
          </a:stretch>
        </p:blipFill>
        <p:spPr>
          <a:xfrm>
            <a:off x="0" y="616569"/>
            <a:ext cx="9144000" cy="1210429"/>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2A91-A0D8-114D-A0DE-09BB08980112}"/>
              </a:ext>
            </a:extLst>
          </p:cNvPr>
          <p:cNvSpPr>
            <a:spLocks noGrp="1"/>
          </p:cNvSpPr>
          <p:nvPr>
            <p:ph type="title"/>
          </p:nvPr>
        </p:nvSpPr>
        <p:spPr/>
        <p:txBody>
          <a:bodyPr/>
          <a:lstStyle/>
          <a:p>
            <a:r>
              <a:rPr lang="en-US" dirty="0"/>
              <a:t>Key Meetings and Workshops</a:t>
            </a:r>
          </a:p>
        </p:txBody>
      </p:sp>
      <p:sp>
        <p:nvSpPr>
          <p:cNvPr id="3" name="Content Placeholder 2">
            <a:extLst>
              <a:ext uri="{FF2B5EF4-FFF2-40B4-BE49-F238E27FC236}">
                <a16:creationId xmlns:a16="http://schemas.microsoft.com/office/drawing/2014/main" id="{0A2F781A-5501-0145-BA66-273ADE51E299}"/>
              </a:ext>
            </a:extLst>
          </p:cNvPr>
          <p:cNvSpPr>
            <a:spLocks noGrp="1"/>
          </p:cNvSpPr>
          <p:nvPr>
            <p:ph idx="1"/>
          </p:nvPr>
        </p:nvSpPr>
        <p:spPr/>
        <p:txBody>
          <a:bodyPr/>
          <a:lstStyle/>
          <a:p>
            <a:r>
              <a:rPr lang="en-US" dirty="0"/>
              <a:t>6/22/20:  AF5 Brainstorming Session</a:t>
            </a:r>
          </a:p>
          <a:p>
            <a:r>
              <a:rPr lang="en-US" dirty="0"/>
              <a:t>7/15/20:  AF/EF/RP Cross-frontier Meeting</a:t>
            </a:r>
          </a:p>
          <a:p>
            <a:r>
              <a:rPr lang="en-US" dirty="0"/>
              <a:t>7/23/20:  Muon-based and other beam-dump based dark matter/dark sector searches</a:t>
            </a:r>
          </a:p>
          <a:p>
            <a:r>
              <a:rPr lang="en-US" dirty="0"/>
              <a:t>9/23/21:  Joint AF2/AF5/AF7/RP/NP </a:t>
            </a:r>
            <a:r>
              <a:rPr lang="en-US" dirty="0" err="1"/>
              <a:t>Targetry</a:t>
            </a:r>
            <a:r>
              <a:rPr lang="en-US" dirty="0"/>
              <a:t> Workshop</a:t>
            </a:r>
          </a:p>
          <a:p>
            <a:r>
              <a:rPr lang="en-US" dirty="0"/>
              <a:t>12/15/21:  Booster Storage Ring Workshop</a:t>
            </a:r>
          </a:p>
          <a:p>
            <a:r>
              <a:rPr lang="en-US" dirty="0"/>
              <a:t>1/14/22: Muon Workshop</a:t>
            </a:r>
          </a:p>
          <a:p>
            <a:r>
              <a:rPr lang="en-US" dirty="0"/>
              <a:t>Numerous Mu2e-II and CLFV workshops throughout</a:t>
            </a:r>
          </a:p>
        </p:txBody>
      </p:sp>
      <p:sp>
        <p:nvSpPr>
          <p:cNvPr id="4" name="Date Placeholder 3">
            <a:extLst>
              <a:ext uri="{FF2B5EF4-FFF2-40B4-BE49-F238E27FC236}">
                <a16:creationId xmlns:a16="http://schemas.microsoft.com/office/drawing/2014/main" id="{4CC89C5C-40B8-034D-B539-7D56EE64E21D}"/>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FF9D314F-AF02-1241-B632-8E9517CB5983}"/>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EFE1E30C-CAD1-0D44-9274-C73048D0700E}"/>
              </a:ext>
            </a:extLst>
          </p:cNvPr>
          <p:cNvSpPr>
            <a:spLocks noGrp="1"/>
          </p:cNvSpPr>
          <p:nvPr>
            <p:ph type="sldNum" sz="quarter" idx="12"/>
          </p:nvPr>
        </p:nvSpPr>
        <p:spPr/>
        <p:txBody>
          <a:bodyPr/>
          <a:lstStyle/>
          <a:p>
            <a:pPr>
              <a:defRPr/>
            </a:pPr>
            <a:fld id="{BCA26155-0DCC-45D2-90B6-32F65F3F6C0F}" type="slidenum">
              <a:rPr lang="en-US" smtClean="0"/>
              <a:pPr>
                <a:defRPr/>
              </a:pPr>
              <a:t>10</a:t>
            </a:fld>
            <a:endParaRPr lang="en-US"/>
          </a:p>
        </p:txBody>
      </p:sp>
    </p:spTree>
    <p:extLst>
      <p:ext uri="{BB962C8B-B14F-4D97-AF65-F5344CB8AC3E}">
        <p14:creationId xmlns:p14="http://schemas.microsoft.com/office/powerpoint/2010/main" val="410282232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7653-BCD1-6247-9DD7-D5116B4EEE7E}"/>
              </a:ext>
            </a:extLst>
          </p:cNvPr>
          <p:cNvSpPr>
            <a:spLocks noGrp="1"/>
          </p:cNvSpPr>
          <p:nvPr>
            <p:ph type="title"/>
          </p:nvPr>
        </p:nvSpPr>
        <p:spPr/>
        <p:txBody>
          <a:bodyPr/>
          <a:lstStyle/>
          <a:p>
            <a:r>
              <a:rPr lang="en-US" dirty="0"/>
              <a:t>AF5 </a:t>
            </a:r>
            <a:r>
              <a:rPr lang="en-US" dirty="0" err="1"/>
              <a:t>LoIs</a:t>
            </a:r>
            <a:endParaRPr lang="en-US" dirty="0"/>
          </a:p>
        </p:txBody>
      </p:sp>
      <p:sp>
        <p:nvSpPr>
          <p:cNvPr id="6" name="Content Placeholder 5">
            <a:extLst>
              <a:ext uri="{FF2B5EF4-FFF2-40B4-BE49-F238E27FC236}">
                <a16:creationId xmlns:a16="http://schemas.microsoft.com/office/drawing/2014/main" id="{D8C5E40C-41F6-9A45-B905-47ADC62CCC0E}"/>
              </a:ext>
            </a:extLst>
          </p:cNvPr>
          <p:cNvSpPr>
            <a:spLocks noGrp="1"/>
          </p:cNvSpPr>
          <p:nvPr>
            <p:ph idx="1"/>
          </p:nvPr>
        </p:nvSpPr>
        <p:spPr/>
        <p:txBody>
          <a:bodyPr>
            <a:normAutofit fontScale="85000" lnSpcReduction="20000"/>
          </a:bodyPr>
          <a:lstStyle/>
          <a:p>
            <a:r>
              <a:rPr lang="en-US" dirty="0"/>
              <a:t>Tagged AF5:</a:t>
            </a:r>
          </a:p>
          <a:p>
            <a:pPr lvl="1"/>
            <a:r>
              <a:rPr lang="en-US" dirty="0"/>
              <a:t>Dark Sector, beam based, facility: 		13</a:t>
            </a:r>
          </a:p>
          <a:p>
            <a:pPr lvl="1"/>
            <a:r>
              <a:rPr lang="en-US" dirty="0"/>
              <a:t>Dark Sector/axion, cosmic: 			5</a:t>
            </a:r>
          </a:p>
          <a:p>
            <a:pPr lvl="1"/>
            <a:r>
              <a:rPr lang="en-US" dirty="0"/>
              <a:t>Dark Sector, beam based, parasitic: 		4</a:t>
            </a:r>
          </a:p>
          <a:p>
            <a:pPr lvl="1"/>
            <a:r>
              <a:rPr lang="en-US" dirty="0"/>
              <a:t>Rare processes: 				4</a:t>
            </a:r>
          </a:p>
          <a:p>
            <a:pPr lvl="1"/>
            <a:r>
              <a:rPr lang="en-US" dirty="0"/>
              <a:t>Technology: 					4</a:t>
            </a:r>
          </a:p>
          <a:p>
            <a:pPr lvl="1"/>
            <a:r>
              <a:rPr lang="en-US" dirty="0"/>
              <a:t>EDM: 					2</a:t>
            </a:r>
          </a:p>
          <a:p>
            <a:pPr lvl="1"/>
            <a:r>
              <a:rPr lang="en-US" dirty="0"/>
              <a:t>Nuclear: 					1</a:t>
            </a:r>
          </a:p>
          <a:p>
            <a:pPr lvl="1"/>
            <a:r>
              <a:rPr lang="en-US" dirty="0"/>
              <a:t>Total:					33</a:t>
            </a:r>
          </a:p>
          <a:p>
            <a:r>
              <a:rPr lang="en-US" dirty="0"/>
              <a:t>Additional </a:t>
            </a:r>
            <a:r>
              <a:rPr lang="en-US" dirty="0" err="1"/>
              <a:t>LoIs</a:t>
            </a:r>
            <a:r>
              <a:rPr lang="en-US" dirty="0"/>
              <a:t> that probably </a:t>
            </a:r>
            <a:r>
              <a:rPr lang="en-US" i="1" dirty="0"/>
              <a:t>should</a:t>
            </a:r>
            <a:r>
              <a:rPr lang="en-US" dirty="0"/>
              <a:t> have been tagged AF5</a:t>
            </a:r>
          </a:p>
          <a:p>
            <a:pPr lvl="1"/>
            <a:r>
              <a:rPr lang="en-US" dirty="0"/>
              <a:t>Dark Sector Studies at High Intensities:		19</a:t>
            </a:r>
          </a:p>
          <a:p>
            <a:pPr lvl="1"/>
            <a:r>
              <a:rPr lang="en-US" dirty="0"/>
              <a:t>Charged Lepton Flavor Violation 			9</a:t>
            </a:r>
          </a:p>
          <a:p>
            <a:pPr lvl="1"/>
            <a:r>
              <a:rPr lang="en-US" dirty="0"/>
              <a:t>Dark Matter: Wave-like				6</a:t>
            </a:r>
          </a:p>
          <a:p>
            <a:pPr lvl="1"/>
            <a:r>
              <a:rPr lang="en-US" dirty="0"/>
              <a:t>Fundamental Physics in Small Experiments	4	</a:t>
            </a:r>
          </a:p>
          <a:p>
            <a:pPr lvl="1"/>
            <a:r>
              <a:rPr lang="en-US" dirty="0"/>
              <a:t>BSM Neutrino Frontier				1</a:t>
            </a:r>
          </a:p>
          <a:p>
            <a:pPr lvl="1"/>
            <a:r>
              <a:rPr lang="en-US" dirty="0"/>
              <a:t>EF: BSM - More general explorations		1</a:t>
            </a:r>
          </a:p>
          <a:p>
            <a:pPr lvl="1"/>
            <a:r>
              <a:rPr lang="en-US" dirty="0"/>
              <a:t>Dark Matter: Particle-like			1</a:t>
            </a:r>
          </a:p>
          <a:p>
            <a:pPr lvl="1"/>
            <a:r>
              <a:rPr lang="en-US" dirty="0"/>
              <a:t>Total:					41</a:t>
            </a:r>
          </a:p>
          <a:p>
            <a:r>
              <a:rPr lang="en-US" dirty="0"/>
              <a:t>Grand total					74	</a:t>
            </a:r>
          </a:p>
        </p:txBody>
      </p:sp>
      <p:sp>
        <p:nvSpPr>
          <p:cNvPr id="3" name="Date Placeholder 2">
            <a:extLst>
              <a:ext uri="{FF2B5EF4-FFF2-40B4-BE49-F238E27FC236}">
                <a16:creationId xmlns:a16="http://schemas.microsoft.com/office/drawing/2014/main" id="{1D467DDD-26E9-AF45-B028-1C64D65C23D5}"/>
              </a:ext>
            </a:extLst>
          </p:cNvPr>
          <p:cNvSpPr>
            <a:spLocks noGrp="1"/>
          </p:cNvSpPr>
          <p:nvPr>
            <p:ph type="dt" sz="half" idx="10"/>
          </p:nvPr>
        </p:nvSpPr>
        <p:spPr/>
        <p:txBody>
          <a:bodyPr/>
          <a:lstStyle/>
          <a:p>
            <a:pPr>
              <a:defRPr/>
            </a:pPr>
            <a:r>
              <a:rPr lang="en-US"/>
              <a:t>Snowmass in Seattle, July 17-26, 2022</a:t>
            </a:r>
            <a:endParaRPr lang="en-US" dirty="0"/>
          </a:p>
        </p:txBody>
      </p:sp>
      <p:sp>
        <p:nvSpPr>
          <p:cNvPr id="4" name="Footer Placeholder 3">
            <a:extLst>
              <a:ext uri="{FF2B5EF4-FFF2-40B4-BE49-F238E27FC236}">
                <a16:creationId xmlns:a16="http://schemas.microsoft.com/office/drawing/2014/main" id="{599659CC-151D-E543-95A6-44F214182B00}"/>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5" name="Slide Number Placeholder 4">
            <a:extLst>
              <a:ext uri="{FF2B5EF4-FFF2-40B4-BE49-F238E27FC236}">
                <a16:creationId xmlns:a16="http://schemas.microsoft.com/office/drawing/2014/main" id="{BD09E371-A6C3-EE41-9E38-89211E1DC6D9}"/>
              </a:ext>
            </a:extLst>
          </p:cNvPr>
          <p:cNvSpPr>
            <a:spLocks noGrp="1"/>
          </p:cNvSpPr>
          <p:nvPr>
            <p:ph type="sldNum" sz="quarter" idx="12"/>
          </p:nvPr>
        </p:nvSpPr>
        <p:spPr/>
        <p:txBody>
          <a:bodyPr/>
          <a:lstStyle/>
          <a:p>
            <a:pPr>
              <a:defRPr/>
            </a:pPr>
            <a:fld id="{BAB536C3-BB10-4165-8E74-99838CB51702}" type="slidenum">
              <a:rPr lang="en-US" smtClean="0"/>
              <a:pPr>
                <a:defRPr/>
              </a:pPr>
              <a:t>11</a:t>
            </a:fld>
            <a:endParaRPr lang="en-US"/>
          </a:p>
        </p:txBody>
      </p:sp>
    </p:spTree>
    <p:extLst>
      <p:ext uri="{BB962C8B-B14F-4D97-AF65-F5344CB8AC3E}">
        <p14:creationId xmlns:p14="http://schemas.microsoft.com/office/powerpoint/2010/main" val="308387928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4B1-E9E4-8C73-E107-4A5A758C725B}"/>
              </a:ext>
            </a:extLst>
          </p:cNvPr>
          <p:cNvSpPr>
            <a:spLocks noGrp="1"/>
          </p:cNvSpPr>
          <p:nvPr>
            <p:ph type="title"/>
          </p:nvPr>
        </p:nvSpPr>
        <p:spPr/>
        <p:txBody>
          <a:bodyPr/>
          <a:lstStyle/>
          <a:p>
            <a:r>
              <a:rPr lang="en-US" dirty="0"/>
              <a:t>Role of AF5?</a:t>
            </a:r>
          </a:p>
        </p:txBody>
      </p:sp>
      <p:sp>
        <p:nvSpPr>
          <p:cNvPr id="3" name="Content Placeholder 2">
            <a:extLst>
              <a:ext uri="{FF2B5EF4-FFF2-40B4-BE49-F238E27FC236}">
                <a16:creationId xmlns:a16="http://schemas.microsoft.com/office/drawing/2014/main" id="{BC4E732C-C5CF-8614-F3F4-94ACDDF5DF6F}"/>
              </a:ext>
            </a:extLst>
          </p:cNvPr>
          <p:cNvSpPr>
            <a:spLocks noGrp="1"/>
          </p:cNvSpPr>
          <p:nvPr>
            <p:ph idx="1"/>
          </p:nvPr>
        </p:nvSpPr>
        <p:spPr/>
        <p:txBody>
          <a:bodyPr/>
          <a:lstStyle/>
          <a:p>
            <a:r>
              <a:rPr lang="en-US" dirty="0"/>
              <a:t>Most of the topics that fall under this banner are already being addressed within the context of the of the appropriate physics group.</a:t>
            </a:r>
          </a:p>
          <a:p>
            <a:r>
              <a:rPr lang="en-US" dirty="0"/>
              <a:t>We chose to focus on</a:t>
            </a:r>
          </a:p>
          <a:p>
            <a:pPr lvl="1"/>
            <a:r>
              <a:rPr lang="en-US" dirty="0"/>
              <a:t>Development of facilities to service multiple physics groups.</a:t>
            </a:r>
          </a:p>
          <a:p>
            <a:pPr lvl="2"/>
            <a:r>
              <a:rPr lang="en-US" dirty="0"/>
              <a:t>Emphasis on PIP-II opportunities</a:t>
            </a:r>
          </a:p>
          <a:p>
            <a:pPr lvl="1"/>
            <a:r>
              <a:rPr lang="en-US" dirty="0"/>
              <a:t>Advertising capabilities of various facilities.</a:t>
            </a:r>
          </a:p>
          <a:p>
            <a:pPr lvl="1"/>
            <a:r>
              <a:rPr lang="en-US" dirty="0"/>
              <a:t>Experiments that require significant or unique accelerator development to achieve their physics goals.</a:t>
            </a:r>
          </a:p>
          <a:p>
            <a:pPr lvl="1"/>
            <a:r>
              <a:rPr lang="en-US" dirty="0"/>
              <a:t>Identifying cross-cutting technology development</a:t>
            </a:r>
          </a:p>
        </p:txBody>
      </p:sp>
      <p:sp>
        <p:nvSpPr>
          <p:cNvPr id="4" name="Date Placeholder 3">
            <a:extLst>
              <a:ext uri="{FF2B5EF4-FFF2-40B4-BE49-F238E27FC236}">
                <a16:creationId xmlns:a16="http://schemas.microsoft.com/office/drawing/2014/main" id="{402D183C-255E-3212-4650-8C0A926BDA31}"/>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4D4D0C7A-497F-803E-6FBF-3F530F196A72}"/>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78F3FB12-1DDA-D150-A0C9-CC1498923E58}"/>
              </a:ext>
            </a:extLst>
          </p:cNvPr>
          <p:cNvSpPr>
            <a:spLocks noGrp="1"/>
          </p:cNvSpPr>
          <p:nvPr>
            <p:ph type="sldNum" sz="quarter" idx="12"/>
          </p:nvPr>
        </p:nvSpPr>
        <p:spPr/>
        <p:txBody>
          <a:bodyPr/>
          <a:lstStyle/>
          <a:p>
            <a:pPr>
              <a:defRPr/>
            </a:pPr>
            <a:fld id="{BCA26155-0DCC-45D2-90B6-32F65F3F6C0F}" type="slidenum">
              <a:rPr lang="en-US" smtClean="0"/>
              <a:pPr>
                <a:defRPr/>
              </a:pPr>
              <a:t>12</a:t>
            </a:fld>
            <a:endParaRPr lang="en-US"/>
          </a:p>
        </p:txBody>
      </p:sp>
    </p:spTree>
    <p:extLst>
      <p:ext uri="{BB962C8B-B14F-4D97-AF65-F5344CB8AC3E}">
        <p14:creationId xmlns:p14="http://schemas.microsoft.com/office/powerpoint/2010/main" val="193273955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EC03-568B-5310-A86B-4C41FD281961}"/>
              </a:ext>
            </a:extLst>
          </p:cNvPr>
          <p:cNvSpPr>
            <a:spLocks noGrp="1"/>
          </p:cNvSpPr>
          <p:nvPr>
            <p:ph type="title"/>
          </p:nvPr>
        </p:nvSpPr>
        <p:spPr/>
        <p:txBody>
          <a:bodyPr/>
          <a:lstStyle/>
          <a:p>
            <a:r>
              <a:rPr lang="en-US" dirty="0"/>
              <a:t>Apologies to Belle-II</a:t>
            </a:r>
          </a:p>
        </p:txBody>
      </p:sp>
      <p:sp>
        <p:nvSpPr>
          <p:cNvPr id="3" name="Content Placeholder 2">
            <a:extLst>
              <a:ext uri="{FF2B5EF4-FFF2-40B4-BE49-F238E27FC236}">
                <a16:creationId xmlns:a16="http://schemas.microsoft.com/office/drawing/2014/main" id="{80396077-70E8-BA69-BFB8-F795863E0157}"/>
              </a:ext>
            </a:extLst>
          </p:cNvPr>
          <p:cNvSpPr>
            <a:spLocks noGrp="1"/>
          </p:cNvSpPr>
          <p:nvPr>
            <p:ph idx="1"/>
          </p:nvPr>
        </p:nvSpPr>
        <p:spPr/>
        <p:txBody>
          <a:bodyPr/>
          <a:lstStyle/>
          <a:p>
            <a:r>
              <a:rPr lang="en-US" dirty="0"/>
              <a:t>We realized until very recently that Belle-II kind of fell between the cracks</a:t>
            </a:r>
          </a:p>
          <a:p>
            <a:pPr lvl="1"/>
            <a:r>
              <a:rPr lang="en-US" dirty="0"/>
              <a:t>We thought they were under AF3</a:t>
            </a:r>
          </a:p>
          <a:p>
            <a:pPr lvl="1"/>
            <a:r>
              <a:rPr lang="en-US" dirty="0"/>
              <a:t>AF3 thought they were under AF5</a:t>
            </a:r>
          </a:p>
          <a:p>
            <a:pPr lvl="1"/>
            <a:r>
              <a:rPr lang="en-US" dirty="0"/>
              <a:t>They kind of fell through the cracks of our discussions</a:t>
            </a:r>
          </a:p>
          <a:p>
            <a:r>
              <a:rPr lang="en-US" dirty="0"/>
              <a:t>After some discussion, we decided they belonged in AF5 and have included some information about them in the report.</a:t>
            </a:r>
          </a:p>
          <a:p>
            <a:pPr lvl="1"/>
            <a:r>
              <a:rPr lang="en-US" dirty="0"/>
              <a:t>Happy to add more.</a:t>
            </a:r>
          </a:p>
        </p:txBody>
      </p:sp>
      <p:sp>
        <p:nvSpPr>
          <p:cNvPr id="4" name="Date Placeholder 3">
            <a:extLst>
              <a:ext uri="{FF2B5EF4-FFF2-40B4-BE49-F238E27FC236}">
                <a16:creationId xmlns:a16="http://schemas.microsoft.com/office/drawing/2014/main" id="{8A9838B4-593D-96BC-AAD8-EB7E82DC3DFD}"/>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E8F336CB-A49D-020C-BC3A-F9A83BC9E340}"/>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A607EE67-AF78-6BE6-B87A-CAC08C806E2C}"/>
              </a:ext>
            </a:extLst>
          </p:cNvPr>
          <p:cNvSpPr>
            <a:spLocks noGrp="1"/>
          </p:cNvSpPr>
          <p:nvPr>
            <p:ph type="sldNum" sz="quarter" idx="12"/>
          </p:nvPr>
        </p:nvSpPr>
        <p:spPr/>
        <p:txBody>
          <a:bodyPr/>
          <a:lstStyle/>
          <a:p>
            <a:pPr>
              <a:defRPr/>
            </a:pPr>
            <a:fld id="{BCA26155-0DCC-45D2-90B6-32F65F3F6C0F}" type="slidenum">
              <a:rPr lang="en-US" smtClean="0"/>
              <a:pPr>
                <a:defRPr/>
              </a:pPr>
              <a:t>13</a:t>
            </a:fld>
            <a:endParaRPr lang="en-US"/>
          </a:p>
        </p:txBody>
      </p:sp>
    </p:spTree>
    <p:extLst>
      <p:ext uri="{BB962C8B-B14F-4D97-AF65-F5344CB8AC3E}">
        <p14:creationId xmlns:p14="http://schemas.microsoft.com/office/powerpoint/2010/main" val="216175348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67C4-2147-654E-AA22-F60E5726DC48}"/>
              </a:ext>
            </a:extLst>
          </p:cNvPr>
          <p:cNvSpPr>
            <a:spLocks noGrp="1"/>
          </p:cNvSpPr>
          <p:nvPr>
            <p:ph type="title"/>
          </p:nvPr>
        </p:nvSpPr>
        <p:spPr/>
        <p:txBody>
          <a:bodyPr/>
          <a:lstStyle/>
          <a:p>
            <a:r>
              <a:rPr lang="en-US" dirty="0"/>
              <a:t>AF05 Tagged White Papers</a:t>
            </a:r>
          </a:p>
        </p:txBody>
      </p:sp>
      <p:sp>
        <p:nvSpPr>
          <p:cNvPr id="3" name="Content Placeholder 2">
            <a:extLst>
              <a:ext uri="{FF2B5EF4-FFF2-40B4-BE49-F238E27FC236}">
                <a16:creationId xmlns:a16="http://schemas.microsoft.com/office/drawing/2014/main" id="{FD95D847-3657-CAD0-B33B-92D52BE61D9C}"/>
              </a:ext>
            </a:extLst>
          </p:cNvPr>
          <p:cNvSpPr>
            <a:spLocks noGrp="1"/>
          </p:cNvSpPr>
          <p:nvPr>
            <p:ph idx="1"/>
          </p:nvPr>
        </p:nvSpPr>
        <p:spPr/>
        <p:txBody>
          <a:bodyPr>
            <a:normAutofit fontScale="62500" lnSpcReduction="20000"/>
          </a:bodyPr>
          <a:lstStyle/>
          <a:p>
            <a:r>
              <a:rPr lang="en-US" dirty="0"/>
              <a:t>A. </a:t>
            </a:r>
            <a:r>
              <a:rPr lang="en-US" dirty="0" err="1"/>
              <a:t>Natochii</a:t>
            </a:r>
            <a:r>
              <a:rPr lang="en-US" dirty="0"/>
              <a:t>, T. E. Browder, L. Cao, K. Kojima, D. </a:t>
            </a:r>
            <a:r>
              <a:rPr lang="en-US" dirty="0" err="1"/>
              <a:t>Liventsev</a:t>
            </a:r>
            <a:r>
              <a:rPr lang="en-US" dirty="0"/>
              <a:t>, et al. ”Beam background expectations for Belle II at </a:t>
            </a:r>
            <a:r>
              <a:rPr lang="en-US" dirty="0" err="1"/>
              <a:t>SuperKEKB</a:t>
            </a:r>
            <a:r>
              <a:rPr lang="en-US" dirty="0"/>
              <a:t>“, arXiv:2203.05731 [hep-ex] (pdf).</a:t>
            </a:r>
          </a:p>
          <a:p>
            <a:endParaRPr lang="en-US" dirty="0"/>
          </a:p>
          <a:p>
            <a:r>
              <a:rPr lang="en-US" dirty="0"/>
              <a:t>M. Toups, R.G. Van de Water, Brian </a:t>
            </a:r>
            <a:r>
              <a:rPr lang="en-US" dirty="0" err="1"/>
              <a:t>Batell</a:t>
            </a:r>
            <a:r>
              <a:rPr lang="en-US" dirty="0"/>
              <a:t>, S.J. Brice, Patrick </a:t>
            </a:r>
            <a:r>
              <a:rPr lang="en-US" dirty="0" err="1"/>
              <a:t>deNiverville</a:t>
            </a:r>
            <a:r>
              <a:rPr lang="en-US" dirty="0"/>
              <a:t>, et al. ”PIP2-BD: GeV Proton Beam Dump at Fermilab's PIP-II </a:t>
            </a:r>
            <a:r>
              <a:rPr lang="en-US" dirty="0" err="1"/>
              <a:t>Linac</a:t>
            </a:r>
            <a:r>
              <a:rPr lang="en-US" dirty="0"/>
              <a:t>”, arXiv:2203.08079 [hep-ex] (pdf). (also under NF03, RF06)</a:t>
            </a:r>
          </a:p>
          <a:p>
            <a:endParaRPr lang="en-US" dirty="0"/>
          </a:p>
          <a:p>
            <a:r>
              <a:rPr lang="en-US" dirty="0"/>
              <a:t> Matt Toups, R.G. Van de Water, Brian </a:t>
            </a:r>
            <a:r>
              <a:rPr lang="en-US" dirty="0" err="1"/>
              <a:t>Batell</a:t>
            </a:r>
            <a:r>
              <a:rPr lang="en-US" dirty="0"/>
              <a:t>, S.J. Brice, Patrick </a:t>
            </a:r>
            <a:r>
              <a:rPr lang="en-US" dirty="0" err="1"/>
              <a:t>deNiverville</a:t>
            </a:r>
            <a:r>
              <a:rPr lang="en-US" dirty="0"/>
              <a:t>, et al. ”SBN-BD: O(10 GeV) Proton Beam Dump at Fermilab's PIP-II </a:t>
            </a:r>
            <a:r>
              <a:rPr lang="en-US" dirty="0" err="1"/>
              <a:t>Linac</a:t>
            </a:r>
            <a:r>
              <a:rPr lang="en-US" dirty="0"/>
              <a:t>”, arXiv:2203.08102 [hep-ex] (pdf). (also under NF03, RF06)</a:t>
            </a:r>
          </a:p>
          <a:p>
            <a:endParaRPr lang="en-US" dirty="0"/>
          </a:p>
          <a:p>
            <a:r>
              <a:rPr lang="en-US" dirty="0"/>
              <a:t> William </a:t>
            </a:r>
            <a:r>
              <a:rPr lang="en-US" dirty="0" err="1"/>
              <a:t>Pellico</a:t>
            </a:r>
            <a:r>
              <a:rPr lang="en-US" dirty="0"/>
              <a:t>, Chandra Bhat, Jeffrey Eldred, Carol Johnstone, et al. ”FNAL PIP-II Accumulator Ring“, arXiv:2203.07339 [</a:t>
            </a:r>
            <a:r>
              <a:rPr lang="en-US" dirty="0" err="1"/>
              <a:t>physics.acc-ph</a:t>
            </a:r>
            <a:r>
              <a:rPr lang="en-US" dirty="0"/>
              <a:t>] (pdf). (also relevant to AF02)</a:t>
            </a:r>
          </a:p>
          <a:p>
            <a:endParaRPr lang="en-US" dirty="0"/>
          </a:p>
          <a:p>
            <a:r>
              <a:rPr lang="en-US" dirty="0"/>
              <a:t>R.G. Van de Water, S.G. </a:t>
            </a:r>
            <a:r>
              <a:rPr lang="en-US" dirty="0" err="1"/>
              <a:t>Biedron</a:t>
            </a:r>
            <a:r>
              <a:rPr lang="en-US" dirty="0"/>
              <a:t>, E.-C. Huang, A.J. Hurd, W.C. Louis, et al. ”LANSCE-PSR Short-Pulse Upgrade for Improved Dark Sector Particle Searches with the Coherent Captain Mills Experiment”, arXiv:2204.01860 [</a:t>
            </a:r>
            <a:r>
              <a:rPr lang="en-US" dirty="0" err="1"/>
              <a:t>physics.ins</a:t>
            </a:r>
            <a:r>
              <a:rPr lang="en-US" dirty="0"/>
              <a:t>-det] (pdf). (also under NF03, RF06)</a:t>
            </a:r>
          </a:p>
          <a:p>
            <a:endParaRPr lang="en-US" dirty="0"/>
          </a:p>
          <a:p>
            <a:r>
              <a:rPr lang="en-US" dirty="0" err="1"/>
              <a:t>Swagato</a:t>
            </a:r>
            <a:r>
              <a:rPr lang="en-US" dirty="0"/>
              <a:t> Banerjee, J. Michael Roney (for the US Belle II Group and the Belle II/</a:t>
            </a:r>
            <a:r>
              <a:rPr lang="en-US" dirty="0" err="1"/>
              <a:t>SuperKEKB</a:t>
            </a:r>
            <a:r>
              <a:rPr lang="en-US" dirty="0"/>
              <a:t> e- Polarization Upgrade Working Group). ”Upgrading </a:t>
            </a:r>
            <a:r>
              <a:rPr lang="en-US" dirty="0" err="1"/>
              <a:t>SuperKEKB</a:t>
            </a:r>
            <a:r>
              <a:rPr lang="en-US" dirty="0"/>
              <a:t> with a Polarized Electron Beam: Discovery Potential and Proposed Implementation”, pdf available here . (also under EF04, RF0)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414BDC9-94D2-D0DA-4B87-C0320E6CF89B}"/>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3ECECBB9-9C7D-E048-225B-E18770362ADB}"/>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401D9AE1-7529-C6CD-B3E6-BB9068AAB3E4}"/>
              </a:ext>
            </a:extLst>
          </p:cNvPr>
          <p:cNvSpPr>
            <a:spLocks noGrp="1"/>
          </p:cNvSpPr>
          <p:nvPr>
            <p:ph type="sldNum" sz="quarter" idx="12"/>
          </p:nvPr>
        </p:nvSpPr>
        <p:spPr/>
        <p:txBody>
          <a:bodyPr/>
          <a:lstStyle/>
          <a:p>
            <a:pPr>
              <a:defRPr/>
            </a:pPr>
            <a:fld id="{BCA26155-0DCC-45D2-90B6-32F65F3F6C0F}" type="slidenum">
              <a:rPr lang="en-US" smtClean="0"/>
              <a:pPr>
                <a:defRPr/>
              </a:pPr>
              <a:t>14</a:t>
            </a:fld>
            <a:endParaRPr lang="en-US"/>
          </a:p>
        </p:txBody>
      </p:sp>
    </p:spTree>
    <p:extLst>
      <p:ext uri="{BB962C8B-B14F-4D97-AF65-F5344CB8AC3E}">
        <p14:creationId xmlns:p14="http://schemas.microsoft.com/office/powerpoint/2010/main" val="114502031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8DD4-73E9-7ED9-4F24-767E13BDD916}"/>
              </a:ext>
            </a:extLst>
          </p:cNvPr>
          <p:cNvSpPr>
            <a:spLocks noGrp="1"/>
          </p:cNvSpPr>
          <p:nvPr>
            <p:ph type="title"/>
          </p:nvPr>
        </p:nvSpPr>
        <p:spPr/>
        <p:txBody>
          <a:bodyPr/>
          <a:lstStyle/>
          <a:p>
            <a:r>
              <a:rPr lang="en-US" dirty="0"/>
              <a:t>Other Contributions Related to AF05</a:t>
            </a:r>
          </a:p>
        </p:txBody>
      </p:sp>
      <p:sp>
        <p:nvSpPr>
          <p:cNvPr id="3" name="Content Placeholder 2">
            <a:extLst>
              <a:ext uri="{FF2B5EF4-FFF2-40B4-BE49-F238E27FC236}">
                <a16:creationId xmlns:a16="http://schemas.microsoft.com/office/drawing/2014/main" id="{54FA1A7A-125A-A92B-020D-9C3CEC358A96}"/>
              </a:ext>
            </a:extLst>
          </p:cNvPr>
          <p:cNvSpPr>
            <a:spLocks noGrp="1"/>
          </p:cNvSpPr>
          <p:nvPr>
            <p:ph idx="1"/>
          </p:nvPr>
        </p:nvSpPr>
        <p:spPr/>
        <p:txBody>
          <a:bodyPr/>
          <a:lstStyle/>
          <a:p>
            <a:r>
              <a:rPr lang="en-US" dirty="0"/>
              <a:t>RF (General)</a:t>
            </a:r>
          </a:p>
          <a:p>
            <a:pPr lvl="1"/>
            <a:r>
              <a:rPr lang="en-US" dirty="0"/>
              <a:t>John Arrington, Joshua Barrow, Brian </a:t>
            </a:r>
            <a:r>
              <a:rPr lang="en-US" dirty="0" err="1"/>
              <a:t>Batell</a:t>
            </a:r>
            <a:r>
              <a:rPr lang="en-US" dirty="0"/>
              <a:t>, Robert Bernstein, Nikita </a:t>
            </a:r>
            <a:r>
              <a:rPr lang="en-US" dirty="0" err="1"/>
              <a:t>Blinov</a:t>
            </a:r>
            <a:r>
              <a:rPr lang="en-US" dirty="0"/>
              <a:t>, et al. ”Physics Opportunities for the Fermilab Booster Replacement”, </a:t>
            </a:r>
            <a:r>
              <a:rPr lang="en-US" dirty="0">
                <a:hlinkClick r:id="rId2" tooltip="https://arxiv.org/abs/2203.03925"/>
              </a:rPr>
              <a:t>arXiv:2203.03925 [hep-ph] </a:t>
            </a:r>
            <a:endParaRPr lang="en-US" dirty="0"/>
          </a:p>
          <a:p>
            <a:pPr lvl="1"/>
            <a:r>
              <a:rPr lang="en-US" dirty="0"/>
              <a:t>REDTOP Collaboration. ”The REDTOP experiment: Rare </a:t>
            </a:r>
            <a:r>
              <a:rPr lang="el-GR" dirty="0"/>
              <a:t>η/η′ </a:t>
            </a:r>
            <a:r>
              <a:rPr lang="en-US" dirty="0"/>
              <a:t>Decays To Probe New Physics”, </a:t>
            </a:r>
            <a:r>
              <a:rPr lang="en-US" dirty="0">
                <a:hlinkClick r:id="rId3" tooltip="https://arxiv.org/abs/2203.07651"/>
              </a:rPr>
              <a:t>arXiv:2203.07651 [hep-ex] </a:t>
            </a:r>
            <a:endParaRPr lang="en-US" dirty="0"/>
          </a:p>
          <a:p>
            <a:pPr lvl="1"/>
            <a:r>
              <a:rPr lang="en-US" dirty="0"/>
              <a:t>D.M. Asner, H. </a:t>
            </a:r>
            <a:r>
              <a:rPr lang="en-US" dirty="0" err="1"/>
              <a:t>Atmacan</a:t>
            </a:r>
            <a:r>
              <a:rPr lang="en-US" dirty="0"/>
              <a:t>, Sw. Banerjee, J.V. Bennett, M. </a:t>
            </a:r>
            <a:r>
              <a:rPr lang="en-US" dirty="0" err="1"/>
              <a:t>Bertemes</a:t>
            </a:r>
            <a:r>
              <a:rPr lang="en-US" dirty="0"/>
              <a:t>, et al. ”Belle II Executive Summary“, </a:t>
            </a:r>
            <a:r>
              <a:rPr lang="en-US" dirty="0">
                <a:hlinkClick r:id="rId4" tooltip="https://arxiv.org/abs/arXiv:2203.10203"/>
              </a:rPr>
              <a:t>arXiv:2203.10203 [hep-ex] </a:t>
            </a:r>
            <a:endParaRPr lang="en-US" dirty="0"/>
          </a:p>
          <a:p>
            <a:pPr lvl="1"/>
            <a:r>
              <a:rPr lang="en-US" dirty="0"/>
              <a:t>Belle II Collaboration. ”Belle II physics reach and plans for the next decade and beyond“, </a:t>
            </a:r>
          </a:p>
        </p:txBody>
      </p:sp>
      <p:sp>
        <p:nvSpPr>
          <p:cNvPr id="4" name="Date Placeholder 3">
            <a:extLst>
              <a:ext uri="{FF2B5EF4-FFF2-40B4-BE49-F238E27FC236}">
                <a16:creationId xmlns:a16="http://schemas.microsoft.com/office/drawing/2014/main" id="{32A30520-52CD-95E1-4533-FCE411881633}"/>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C3F9AB01-FF3E-9EA1-333F-36D03C7C84F1}"/>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6FE7BDEB-0A17-3F1B-4A4B-8402BF1BCEEA}"/>
              </a:ext>
            </a:extLst>
          </p:cNvPr>
          <p:cNvSpPr>
            <a:spLocks noGrp="1"/>
          </p:cNvSpPr>
          <p:nvPr>
            <p:ph type="sldNum" sz="quarter" idx="12"/>
          </p:nvPr>
        </p:nvSpPr>
        <p:spPr/>
        <p:txBody>
          <a:bodyPr/>
          <a:lstStyle/>
          <a:p>
            <a:pPr>
              <a:defRPr/>
            </a:pPr>
            <a:fld id="{BCA26155-0DCC-45D2-90B6-32F65F3F6C0F}" type="slidenum">
              <a:rPr lang="en-US" smtClean="0"/>
              <a:pPr>
                <a:defRPr/>
              </a:pPr>
              <a:t>15</a:t>
            </a:fld>
            <a:endParaRPr lang="en-US"/>
          </a:p>
        </p:txBody>
      </p:sp>
    </p:spTree>
    <p:extLst>
      <p:ext uri="{BB962C8B-B14F-4D97-AF65-F5344CB8AC3E}">
        <p14:creationId xmlns:p14="http://schemas.microsoft.com/office/powerpoint/2010/main" val="95863181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1DF0-2445-6523-0B7E-C31ED642BD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565D5C0-609E-1388-2347-DF8B7B141E1C}"/>
              </a:ext>
            </a:extLst>
          </p:cNvPr>
          <p:cNvSpPr>
            <a:spLocks noGrp="1"/>
          </p:cNvSpPr>
          <p:nvPr>
            <p:ph idx="1"/>
          </p:nvPr>
        </p:nvSpPr>
        <p:spPr/>
        <p:txBody>
          <a:bodyPr>
            <a:normAutofit fontScale="92500" lnSpcReduction="20000"/>
          </a:bodyPr>
          <a:lstStyle/>
          <a:p>
            <a:r>
              <a:rPr lang="en-US" dirty="0"/>
              <a:t>RF02: Weak decays of strange and light quarks</a:t>
            </a:r>
          </a:p>
          <a:p>
            <a:pPr lvl="1"/>
            <a:r>
              <a:rPr lang="en-US" dirty="0"/>
              <a:t>    E. </a:t>
            </a:r>
            <a:r>
              <a:rPr lang="en-US" dirty="0" err="1"/>
              <a:t>Goudzovski</a:t>
            </a:r>
            <a:r>
              <a:rPr lang="en-US" dirty="0"/>
              <a:t>, D. </a:t>
            </a:r>
            <a:r>
              <a:rPr lang="en-US" dirty="0" err="1"/>
              <a:t>Redigolo</a:t>
            </a:r>
            <a:r>
              <a:rPr lang="en-US" dirty="0"/>
              <a:t>, K. </a:t>
            </a:r>
            <a:r>
              <a:rPr lang="en-US" dirty="0" err="1"/>
              <a:t>Tobioka</a:t>
            </a:r>
            <a:r>
              <a:rPr lang="en-US" dirty="0"/>
              <a:t>, J. Zupan, et al., “New Physics Searches at Kaon and Hyperon Factories”, arXiv:2201.07805 [hep-</a:t>
            </a:r>
            <a:r>
              <a:rPr lang="en-US" dirty="0" err="1"/>
              <a:t>ph</a:t>
            </a:r>
            <a:r>
              <a:rPr lang="en-US" dirty="0"/>
              <a:t>] (pdf).</a:t>
            </a:r>
          </a:p>
          <a:p>
            <a:pPr lvl="1"/>
            <a:endParaRPr lang="en-US" dirty="0"/>
          </a:p>
          <a:p>
            <a:pPr lvl="1"/>
            <a:r>
              <a:rPr lang="en-US" dirty="0"/>
              <a:t>    Nora Salone, </a:t>
            </a:r>
            <a:r>
              <a:rPr lang="en-US" dirty="0" err="1"/>
              <a:t>Patrik</a:t>
            </a:r>
            <a:r>
              <a:rPr lang="en-US" dirty="0"/>
              <a:t> </a:t>
            </a:r>
            <a:r>
              <a:rPr lang="en-US" dirty="0" err="1"/>
              <a:t>Adlarson</a:t>
            </a:r>
            <a:r>
              <a:rPr lang="en-US" dirty="0"/>
              <a:t>, Varvara </a:t>
            </a:r>
            <a:r>
              <a:rPr lang="en-US" dirty="0" err="1"/>
              <a:t>Batozskaya</a:t>
            </a:r>
            <a:r>
              <a:rPr lang="en-US" dirty="0"/>
              <a:t>, Andrzej </a:t>
            </a:r>
            <a:r>
              <a:rPr lang="en-US" dirty="0" err="1"/>
              <a:t>Kupsc</a:t>
            </a:r>
            <a:r>
              <a:rPr lang="en-US" dirty="0"/>
              <a:t>, Stefan </a:t>
            </a:r>
            <a:r>
              <a:rPr lang="en-US" dirty="0" err="1"/>
              <a:t>Leupold</a:t>
            </a:r>
            <a:r>
              <a:rPr lang="en-US" dirty="0"/>
              <a:t>, </a:t>
            </a:r>
            <a:r>
              <a:rPr lang="en-US" dirty="0" err="1"/>
              <a:t>Jusak</a:t>
            </a:r>
            <a:r>
              <a:rPr lang="en-US" dirty="0"/>
              <a:t> </a:t>
            </a:r>
            <a:r>
              <a:rPr lang="en-US" dirty="0" err="1"/>
              <a:t>Tandean</a:t>
            </a:r>
            <a:r>
              <a:rPr lang="en-US" dirty="0"/>
              <a:t>. ”Study of CP violation in hyperon decays at Super Charm-Tau Factories with a polarized electron beam“, arXiv:2203.03035 [hep-</a:t>
            </a:r>
            <a:r>
              <a:rPr lang="en-US" dirty="0" err="1"/>
              <a:t>ph</a:t>
            </a:r>
            <a:r>
              <a:rPr lang="en-US" dirty="0"/>
              <a:t>] (pdf).</a:t>
            </a:r>
          </a:p>
          <a:p>
            <a:pPr lvl="1"/>
            <a:endParaRPr lang="en-US" dirty="0"/>
          </a:p>
          <a:p>
            <a:pPr lvl="1"/>
            <a:r>
              <a:rPr lang="en-US" dirty="0"/>
              <a:t>    Thomas Blum, Peter Boyle, Mattia Bruno, Norman Christ, Felix </a:t>
            </a:r>
            <a:r>
              <a:rPr lang="en-US" dirty="0" err="1"/>
              <a:t>Erben</a:t>
            </a:r>
            <a:r>
              <a:rPr lang="en-US" dirty="0"/>
              <a:t>, et al. ”Discovering new physics in rare kaon decays”, arXiv:2203.10998 [hep-</a:t>
            </a:r>
            <a:r>
              <a:rPr lang="en-US" dirty="0" err="1"/>
              <a:t>lat</a:t>
            </a:r>
            <a:r>
              <a:rPr lang="en-US" dirty="0"/>
              <a:t>] (pdf). (also under TF05, CompF02)</a:t>
            </a:r>
          </a:p>
          <a:p>
            <a:pPr lvl="1"/>
            <a:endParaRPr lang="en-US" dirty="0"/>
          </a:p>
          <a:p>
            <a:pPr lvl="1"/>
            <a:r>
              <a:rPr lang="en-US" dirty="0"/>
              <a:t>    Jason </a:t>
            </a:r>
            <a:r>
              <a:rPr lang="en-US" dirty="0" err="1"/>
              <a:t>Aebischer</a:t>
            </a:r>
            <a:r>
              <a:rPr lang="en-US" dirty="0"/>
              <a:t>, Andrzej J. Buras, Jacky Kumar. ”On the Importance of Rare Kaon Decays“, arXiv:2203.09524 [hep-</a:t>
            </a:r>
            <a:r>
              <a:rPr lang="en-US" dirty="0" err="1"/>
              <a:t>ph</a:t>
            </a:r>
            <a:r>
              <a:rPr lang="en-US" dirty="0"/>
              <a:t>] (pdf).</a:t>
            </a:r>
          </a:p>
          <a:p>
            <a:pPr lvl="1"/>
            <a:endParaRPr lang="en-US" dirty="0"/>
          </a:p>
          <a:p>
            <a:pPr lvl="1"/>
            <a:r>
              <a:rPr lang="en-US" dirty="0"/>
              <a:t>    The KOTO, </a:t>
            </a:r>
            <a:r>
              <a:rPr lang="en-US" dirty="0" err="1"/>
              <a:t>LHCb</a:t>
            </a:r>
            <a:r>
              <a:rPr lang="en-US" dirty="0"/>
              <a:t>, NA62/KLEVER Collaborations, and the US Kaon Interest Group. ”Searches for new physics with high-intensity kaon beams”, arXiv:2204.13394 [hep-ex] (pdf)</a:t>
            </a:r>
          </a:p>
        </p:txBody>
      </p:sp>
      <p:sp>
        <p:nvSpPr>
          <p:cNvPr id="4" name="Date Placeholder 3">
            <a:extLst>
              <a:ext uri="{FF2B5EF4-FFF2-40B4-BE49-F238E27FC236}">
                <a16:creationId xmlns:a16="http://schemas.microsoft.com/office/drawing/2014/main" id="{3EEC59E7-5895-A250-CA4A-C1CEF1751E04}"/>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D95EF75C-EFD8-9EB2-10DB-65180BF35CBA}"/>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F63A7721-0811-DA2D-6E81-D69E14053749}"/>
              </a:ext>
            </a:extLst>
          </p:cNvPr>
          <p:cNvSpPr>
            <a:spLocks noGrp="1"/>
          </p:cNvSpPr>
          <p:nvPr>
            <p:ph type="sldNum" sz="quarter" idx="12"/>
          </p:nvPr>
        </p:nvSpPr>
        <p:spPr/>
        <p:txBody>
          <a:bodyPr/>
          <a:lstStyle/>
          <a:p>
            <a:pPr>
              <a:defRPr/>
            </a:pPr>
            <a:fld id="{BCA26155-0DCC-45D2-90B6-32F65F3F6C0F}" type="slidenum">
              <a:rPr lang="en-US" smtClean="0"/>
              <a:pPr>
                <a:defRPr/>
              </a:pPr>
              <a:t>16</a:t>
            </a:fld>
            <a:endParaRPr lang="en-US"/>
          </a:p>
        </p:txBody>
      </p:sp>
    </p:spTree>
    <p:extLst>
      <p:ext uri="{BB962C8B-B14F-4D97-AF65-F5344CB8AC3E}">
        <p14:creationId xmlns:p14="http://schemas.microsoft.com/office/powerpoint/2010/main" val="408861796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DAADF-8327-B885-A108-4976D7F62277}"/>
              </a:ext>
            </a:extLst>
          </p:cNvPr>
          <p:cNvSpPr>
            <a:spLocks noGrp="1"/>
          </p:cNvSpPr>
          <p:nvPr>
            <p:ph idx="1"/>
          </p:nvPr>
        </p:nvSpPr>
        <p:spPr/>
        <p:txBody>
          <a:bodyPr/>
          <a:lstStyle/>
          <a:p>
            <a:r>
              <a:rPr lang="en-US" dirty="0"/>
              <a:t>RF03: Fundamental physics in small experiments (axions, EDMs, precision muon measurements)</a:t>
            </a:r>
          </a:p>
          <a:p>
            <a:pPr lvl="1"/>
            <a:r>
              <a:rPr lang="en-US" dirty="0"/>
              <a:t>W. </a:t>
            </a:r>
            <a:r>
              <a:rPr lang="en-US" dirty="0" err="1"/>
              <a:t>Altmannshofer</a:t>
            </a:r>
            <a:r>
              <a:rPr lang="en-US" dirty="0"/>
              <a:t>, H. Binney, E. Blucher, D. Bryman, L. </a:t>
            </a:r>
            <a:r>
              <a:rPr lang="en-US" dirty="0" err="1"/>
              <a:t>Caminada</a:t>
            </a:r>
            <a:r>
              <a:rPr lang="en-US" dirty="0"/>
              <a:t>, et al. (PIONEER Collaboration). ”Testing Lepton Flavor Universality and CKM Unitarity with Rare Pion Decays in the PIONEER experiment”, arXiv:2203.05505 [hep-ex] (pdf). </a:t>
            </a:r>
          </a:p>
          <a:p>
            <a:pPr lvl="1"/>
            <a:endParaRPr lang="en-US" dirty="0"/>
          </a:p>
          <a:p>
            <a:pPr lvl="1"/>
            <a:r>
              <a:rPr lang="en-US" dirty="0"/>
              <a:t>Ricardo Alarcon, Jim Alexander, Vassilis </a:t>
            </a:r>
            <a:r>
              <a:rPr lang="en-US" dirty="0" err="1"/>
              <a:t>Anastassopoulos</a:t>
            </a:r>
            <a:r>
              <a:rPr lang="en-US" dirty="0"/>
              <a:t>, </a:t>
            </a:r>
            <a:r>
              <a:rPr lang="en-US" dirty="0" err="1"/>
              <a:t>Takatoshi</a:t>
            </a:r>
            <a:r>
              <a:rPr lang="en-US" dirty="0"/>
              <a:t> Aoki, et al. ”Electric dipole moments and the search for new physics”, arXiv:2203.08103 [hep-</a:t>
            </a:r>
            <a:r>
              <a:rPr lang="en-US" dirty="0" err="1"/>
              <a:t>ph</a:t>
            </a:r>
            <a:r>
              <a:rPr lang="en-US" dirty="0"/>
              <a:t>] (pdf). </a:t>
            </a:r>
          </a:p>
          <a:p>
            <a:pPr lvl="1"/>
            <a:endParaRPr lang="en-US" dirty="0"/>
          </a:p>
        </p:txBody>
      </p:sp>
      <p:sp>
        <p:nvSpPr>
          <p:cNvPr id="4" name="Date Placeholder 3">
            <a:extLst>
              <a:ext uri="{FF2B5EF4-FFF2-40B4-BE49-F238E27FC236}">
                <a16:creationId xmlns:a16="http://schemas.microsoft.com/office/drawing/2014/main" id="{0573AFB2-0EC2-8BB2-BC4F-84625B7493EA}"/>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15589CA0-D24F-035F-BD04-7D2360F63627}"/>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4277677B-0D28-2E4C-A207-274F96A6C870}"/>
              </a:ext>
            </a:extLst>
          </p:cNvPr>
          <p:cNvSpPr>
            <a:spLocks noGrp="1"/>
          </p:cNvSpPr>
          <p:nvPr>
            <p:ph type="sldNum" sz="quarter" idx="12"/>
          </p:nvPr>
        </p:nvSpPr>
        <p:spPr/>
        <p:txBody>
          <a:bodyPr/>
          <a:lstStyle/>
          <a:p>
            <a:pPr>
              <a:defRPr/>
            </a:pPr>
            <a:fld id="{BCA26155-0DCC-45D2-90B6-32F65F3F6C0F}" type="slidenum">
              <a:rPr lang="en-US" smtClean="0"/>
              <a:pPr>
                <a:defRPr/>
              </a:pPr>
              <a:t>17</a:t>
            </a:fld>
            <a:endParaRPr lang="en-US"/>
          </a:p>
        </p:txBody>
      </p:sp>
    </p:spTree>
    <p:extLst>
      <p:ext uri="{BB962C8B-B14F-4D97-AF65-F5344CB8AC3E}">
        <p14:creationId xmlns:p14="http://schemas.microsoft.com/office/powerpoint/2010/main" val="287076411"/>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D6554-C4E1-25FA-2200-1BE2129C7190}"/>
              </a:ext>
            </a:extLst>
          </p:cNvPr>
          <p:cNvSpPr>
            <a:spLocks noGrp="1"/>
          </p:cNvSpPr>
          <p:nvPr>
            <p:ph idx="1"/>
          </p:nvPr>
        </p:nvSpPr>
        <p:spPr/>
        <p:txBody>
          <a:bodyPr/>
          <a:lstStyle/>
          <a:p>
            <a:r>
              <a:rPr lang="en-US" dirty="0"/>
              <a:t>RF05: Charged lepton flavor violation (electrons, muons, and </a:t>
            </a:r>
            <a:r>
              <a:rPr lang="en-US" dirty="0" err="1"/>
              <a:t>taus</a:t>
            </a:r>
            <a:r>
              <a:rPr lang="en-US" dirty="0"/>
              <a:t>)</a:t>
            </a:r>
          </a:p>
          <a:p>
            <a:pPr lvl="1"/>
            <a:r>
              <a:rPr lang="en-US" dirty="0"/>
              <a:t>K. Byrum, S. </a:t>
            </a:r>
            <a:r>
              <a:rPr lang="en-US" dirty="0" err="1"/>
              <a:t>Corrodi</a:t>
            </a:r>
            <a:r>
              <a:rPr lang="en-US" dirty="0"/>
              <a:t>, Y. </a:t>
            </a:r>
            <a:r>
              <a:rPr lang="en-US" dirty="0" err="1"/>
              <a:t>Oksuzian</a:t>
            </a:r>
            <a:r>
              <a:rPr lang="en-US" dirty="0"/>
              <a:t>, P. Winter, L. Xia, A. W. J. Edmonds, et al. ”Mu2e-II: Muon to electron conversion with PIP-II”, arXiv:2203.07569 [hep-ex] (pdf). </a:t>
            </a:r>
          </a:p>
          <a:p>
            <a:pPr lvl="1"/>
            <a:endParaRPr lang="en-US" dirty="0"/>
          </a:p>
          <a:p>
            <a:pPr lvl="1"/>
            <a:r>
              <a:rPr lang="en-US" dirty="0"/>
              <a:t>M. Aoki, R. B. Appleby, M. </a:t>
            </a:r>
            <a:r>
              <a:rPr lang="en-US" dirty="0" err="1"/>
              <a:t>Aslaninejad</a:t>
            </a:r>
            <a:r>
              <a:rPr lang="en-US" dirty="0"/>
              <a:t>, R. Barlow, R. H. Bernstein, C. </a:t>
            </a:r>
            <a:r>
              <a:rPr lang="en-US" dirty="0" err="1"/>
              <a:t>Bloise</a:t>
            </a:r>
            <a:r>
              <a:rPr lang="en-US" dirty="0"/>
              <a:t>, L. </a:t>
            </a:r>
            <a:r>
              <a:rPr lang="en-US" dirty="0" err="1"/>
              <a:t>Calibbi</a:t>
            </a:r>
            <a:r>
              <a:rPr lang="en-US" dirty="0"/>
              <a:t>, et al. ”A New Charged Lepton Flavor Violation Program at Fermilab”, </a:t>
            </a:r>
            <a:r>
              <a:rPr lang="en-US" dirty="0">
                <a:hlinkClick r:id="rId2" tooltip="https://arxiv.org/2203.08278"/>
              </a:rPr>
              <a:t>arXiv:2203.08278 [hep-ex] </a:t>
            </a:r>
            <a:r>
              <a:rPr lang="en-US" dirty="0">
                <a:hlinkClick r:id="rId3" tooltip="https://arxiv.org/pdf/2203.08278"/>
              </a:rPr>
              <a:t>(pdf)</a:t>
            </a:r>
            <a:r>
              <a:rPr lang="en-US" dirty="0"/>
              <a:t>. </a:t>
            </a:r>
          </a:p>
        </p:txBody>
      </p:sp>
      <p:sp>
        <p:nvSpPr>
          <p:cNvPr id="4" name="Date Placeholder 3">
            <a:extLst>
              <a:ext uri="{FF2B5EF4-FFF2-40B4-BE49-F238E27FC236}">
                <a16:creationId xmlns:a16="http://schemas.microsoft.com/office/drawing/2014/main" id="{7AF2A9F9-28FF-7A9B-F9F4-6484679BC190}"/>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68A530B2-1276-28B6-2430-34C30985E598}"/>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6D062317-9E13-1919-B985-9229701220DC}"/>
              </a:ext>
            </a:extLst>
          </p:cNvPr>
          <p:cNvSpPr>
            <a:spLocks noGrp="1"/>
          </p:cNvSpPr>
          <p:nvPr>
            <p:ph type="sldNum" sz="quarter" idx="12"/>
          </p:nvPr>
        </p:nvSpPr>
        <p:spPr/>
        <p:txBody>
          <a:bodyPr/>
          <a:lstStyle/>
          <a:p>
            <a:pPr>
              <a:defRPr/>
            </a:pPr>
            <a:fld id="{BCA26155-0DCC-45D2-90B6-32F65F3F6C0F}" type="slidenum">
              <a:rPr lang="en-US" smtClean="0"/>
              <a:pPr>
                <a:defRPr/>
              </a:pPr>
              <a:t>18</a:t>
            </a:fld>
            <a:endParaRPr lang="en-US"/>
          </a:p>
        </p:txBody>
      </p:sp>
    </p:spTree>
    <p:extLst>
      <p:ext uri="{BB962C8B-B14F-4D97-AF65-F5344CB8AC3E}">
        <p14:creationId xmlns:p14="http://schemas.microsoft.com/office/powerpoint/2010/main" val="319488425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0A90-09EE-4720-AFFD-173A3D43356A}"/>
              </a:ext>
            </a:extLst>
          </p:cNvPr>
          <p:cNvSpPr>
            <a:spLocks noGrp="1"/>
          </p:cNvSpPr>
          <p:nvPr>
            <p:ph type="title"/>
          </p:nvPr>
        </p:nvSpPr>
        <p:spPr>
          <a:xfrm>
            <a:off x="354628" y="384454"/>
            <a:ext cx="8229600" cy="628207"/>
          </a:xfrm>
        </p:spPr>
        <p:txBody>
          <a:bodyPr/>
          <a:lstStyle/>
          <a:p>
            <a:r>
              <a:rPr lang="en-US" dirty="0"/>
              <a:t>AF5 Report Outline</a:t>
            </a:r>
          </a:p>
        </p:txBody>
      </p:sp>
      <p:sp>
        <p:nvSpPr>
          <p:cNvPr id="3" name="Content Placeholder 2">
            <a:extLst>
              <a:ext uri="{FF2B5EF4-FFF2-40B4-BE49-F238E27FC236}">
                <a16:creationId xmlns:a16="http://schemas.microsoft.com/office/drawing/2014/main" id="{5167E5CE-E095-4FB1-B11F-89E1E930006C}"/>
              </a:ext>
            </a:extLst>
          </p:cNvPr>
          <p:cNvSpPr>
            <a:spLocks noGrp="1"/>
          </p:cNvSpPr>
          <p:nvPr>
            <p:ph idx="1"/>
          </p:nvPr>
        </p:nvSpPr>
        <p:spPr>
          <a:xfrm>
            <a:off x="457200" y="1000868"/>
            <a:ext cx="8229600" cy="5355482"/>
          </a:xfrm>
        </p:spPr>
        <p:txBody>
          <a:bodyPr>
            <a:normAutofit fontScale="85000" lnSpcReduction="20000"/>
          </a:bodyPr>
          <a:lstStyle/>
          <a:p>
            <a:r>
              <a:rPr lang="en-US" sz="2200" dirty="0"/>
              <a:t>Maximum exploitation of PIP-II</a:t>
            </a:r>
          </a:p>
          <a:p>
            <a:pPr lvl="1"/>
            <a:r>
              <a:rPr lang="en-US" dirty="0"/>
              <a:t>This has been most of the cross-cutting work in this area.</a:t>
            </a:r>
          </a:p>
          <a:p>
            <a:pPr lvl="1"/>
            <a:r>
              <a:rPr lang="en-US" dirty="0"/>
              <a:t>Mu2e-II and beyond</a:t>
            </a:r>
          </a:p>
          <a:p>
            <a:pPr lvl="1"/>
            <a:r>
              <a:rPr lang="en-US" dirty="0"/>
              <a:t>Other physics opportunities at PIP-II</a:t>
            </a:r>
          </a:p>
          <a:p>
            <a:pPr lvl="1"/>
            <a:r>
              <a:rPr lang="en-US" dirty="0"/>
              <a:t>Booster compressor ring(s)</a:t>
            </a:r>
          </a:p>
          <a:p>
            <a:r>
              <a:rPr lang="en-US" sz="2200" dirty="0"/>
              <a:t>Beam dump opportunities</a:t>
            </a:r>
          </a:p>
          <a:p>
            <a:pPr lvl="1"/>
            <a:r>
              <a:rPr lang="en-US" dirty="0"/>
              <a:t>Proton beam dumps</a:t>
            </a:r>
          </a:p>
          <a:p>
            <a:pPr lvl="1"/>
            <a:r>
              <a:rPr lang="en-US" dirty="0"/>
              <a:t>Electron beam dumps</a:t>
            </a:r>
          </a:p>
          <a:p>
            <a:pPr lvl="1"/>
            <a:r>
              <a:rPr lang="en-US" dirty="0"/>
              <a:t>Summary of facilities’ capabilities</a:t>
            </a:r>
          </a:p>
          <a:p>
            <a:pPr lvl="2"/>
            <a:r>
              <a:rPr lang="en-US" sz="2000" dirty="0"/>
              <a:t>Also largely summarized in Bob </a:t>
            </a:r>
            <a:r>
              <a:rPr lang="en-US" sz="2000" dirty="0" err="1"/>
              <a:t>Zwaska’s</a:t>
            </a:r>
            <a:r>
              <a:rPr lang="en-US" sz="2000" dirty="0"/>
              <a:t> report</a:t>
            </a:r>
          </a:p>
          <a:p>
            <a:r>
              <a:rPr lang="en-US" sz="2200" dirty="0"/>
              <a:t>Other Opportunities and Their Challenges</a:t>
            </a:r>
          </a:p>
          <a:p>
            <a:pPr lvl="1"/>
            <a:r>
              <a:rPr lang="en-US" dirty="0"/>
              <a:t>Belle-II</a:t>
            </a:r>
          </a:p>
          <a:p>
            <a:pPr lvl="1"/>
            <a:r>
              <a:rPr lang="en-US" dirty="0"/>
              <a:t>EDM measurements</a:t>
            </a:r>
          </a:p>
          <a:p>
            <a:pPr lvl="1"/>
            <a:r>
              <a:rPr lang="en-US" dirty="0"/>
              <a:t>Rare Kaon experiments</a:t>
            </a:r>
          </a:p>
          <a:p>
            <a:pPr lvl="1"/>
            <a:r>
              <a:rPr lang="en-US" dirty="0" err="1"/>
              <a:t>Etc</a:t>
            </a:r>
            <a:endParaRPr lang="en-US" dirty="0"/>
          </a:p>
          <a:p>
            <a:r>
              <a:rPr lang="en-US" sz="2200" dirty="0"/>
              <a:t>Synergistic opportunities with other WGs</a:t>
            </a:r>
          </a:p>
          <a:p>
            <a:pPr lvl="1"/>
            <a:r>
              <a:rPr lang="en-US" dirty="0"/>
              <a:t>Target development</a:t>
            </a:r>
          </a:p>
          <a:p>
            <a:pPr lvl="1"/>
            <a:r>
              <a:rPr lang="en-US" dirty="0"/>
              <a:t>RF </a:t>
            </a:r>
          </a:p>
          <a:p>
            <a:pPr lvl="1"/>
            <a:r>
              <a:rPr lang="en-US" dirty="0"/>
              <a:t>Magnet development</a:t>
            </a:r>
          </a:p>
          <a:p>
            <a:endParaRPr lang="en-US" dirty="0"/>
          </a:p>
          <a:p>
            <a:pPr lvl="1"/>
            <a:endParaRPr lang="en-US" sz="1800" dirty="0"/>
          </a:p>
          <a:p>
            <a:pPr lvl="0"/>
            <a:endParaRPr lang="en-US" sz="2000" dirty="0"/>
          </a:p>
          <a:p>
            <a:endParaRPr lang="en-US" sz="2000" dirty="0"/>
          </a:p>
        </p:txBody>
      </p:sp>
      <p:sp>
        <p:nvSpPr>
          <p:cNvPr id="4" name="Date Placeholder 3">
            <a:extLst>
              <a:ext uri="{FF2B5EF4-FFF2-40B4-BE49-F238E27FC236}">
                <a16:creationId xmlns:a16="http://schemas.microsoft.com/office/drawing/2014/main" id="{6987F4EA-47CE-4CED-89A5-A919565734B4}"/>
              </a:ext>
            </a:extLst>
          </p:cNvPr>
          <p:cNvSpPr>
            <a:spLocks noGrp="1"/>
          </p:cNvSpPr>
          <p:nvPr>
            <p:ph type="dt" sz="half" idx="10"/>
          </p:nvPr>
        </p:nvSpPr>
        <p:spPr/>
        <p:txBody>
          <a:bodyPr/>
          <a:lstStyle/>
          <a:p>
            <a:r>
              <a:rPr lang="en-US"/>
              <a:t>Snowmass in Seattle, July 17-26, 2022</a:t>
            </a:r>
          </a:p>
        </p:txBody>
      </p:sp>
      <p:sp>
        <p:nvSpPr>
          <p:cNvPr id="5" name="Footer Placeholder 4">
            <a:extLst>
              <a:ext uri="{FF2B5EF4-FFF2-40B4-BE49-F238E27FC236}">
                <a16:creationId xmlns:a16="http://schemas.microsoft.com/office/drawing/2014/main" id="{E3AE1BE2-D3EC-46BE-8A8F-8AEE1C919901}"/>
              </a:ext>
            </a:extLst>
          </p:cNvPr>
          <p:cNvSpPr>
            <a:spLocks noGrp="1"/>
          </p:cNvSpPr>
          <p:nvPr>
            <p:ph type="ftr" sz="quarter" idx="11"/>
          </p:nvPr>
        </p:nvSpPr>
        <p:spPr/>
        <p:txBody>
          <a:bodyPr/>
          <a:lstStyle/>
          <a:p>
            <a:r>
              <a:rPr lang="en-US"/>
              <a:t>E. Prebys, AF5 Report</a:t>
            </a:r>
          </a:p>
        </p:txBody>
      </p:sp>
      <p:sp>
        <p:nvSpPr>
          <p:cNvPr id="6" name="Slide Number Placeholder 5">
            <a:extLst>
              <a:ext uri="{FF2B5EF4-FFF2-40B4-BE49-F238E27FC236}">
                <a16:creationId xmlns:a16="http://schemas.microsoft.com/office/drawing/2014/main" id="{68C9D7C5-AF1D-4A6C-B4EE-B8B2344F6F0D}"/>
              </a:ext>
            </a:extLst>
          </p:cNvPr>
          <p:cNvSpPr>
            <a:spLocks noGrp="1"/>
          </p:cNvSpPr>
          <p:nvPr>
            <p:ph type="sldNum" sz="quarter" idx="12"/>
          </p:nvPr>
        </p:nvSpPr>
        <p:spPr/>
        <p:txBody>
          <a:bodyPr/>
          <a:lstStyle/>
          <a:p>
            <a:fld id="{FB881E7D-5A17-EB4A-B013-04381A7C357D}" type="slidenum">
              <a:rPr lang="en-US" smtClean="0"/>
              <a:t>19</a:t>
            </a:fld>
            <a:endParaRPr lang="en-US"/>
          </a:p>
        </p:txBody>
      </p:sp>
    </p:spTree>
    <p:extLst>
      <p:ext uri="{BB962C8B-B14F-4D97-AF65-F5344CB8AC3E}">
        <p14:creationId xmlns:p14="http://schemas.microsoft.com/office/powerpoint/2010/main" val="102368802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25B0-BBD4-F82D-4E86-8542CE49312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6B17FE6-3C62-6608-87F7-0D79BBEF6904}"/>
              </a:ext>
            </a:extLst>
          </p:cNvPr>
          <p:cNvSpPr>
            <a:spLocks noGrp="1"/>
          </p:cNvSpPr>
          <p:nvPr>
            <p:ph idx="1"/>
          </p:nvPr>
        </p:nvSpPr>
        <p:spPr/>
        <p:txBody>
          <a:bodyPr/>
          <a:lstStyle/>
          <a:p>
            <a:r>
              <a:rPr lang="en-US" dirty="0"/>
              <a:t>Mission of the AF5 Working Group</a:t>
            </a:r>
          </a:p>
          <a:p>
            <a:r>
              <a:rPr lang="en-US" dirty="0"/>
              <a:t>Areas of Physics Interest</a:t>
            </a:r>
          </a:p>
          <a:p>
            <a:r>
              <a:rPr lang="en-US" dirty="0"/>
              <a:t>Overview and Process</a:t>
            </a:r>
          </a:p>
          <a:p>
            <a:r>
              <a:rPr lang="en-US" dirty="0"/>
              <a:t>Contributed </a:t>
            </a:r>
            <a:r>
              <a:rPr lang="en-US" dirty="0" err="1"/>
              <a:t>LoIs</a:t>
            </a:r>
            <a:endParaRPr lang="en-US" dirty="0"/>
          </a:p>
          <a:p>
            <a:r>
              <a:rPr lang="en-US" dirty="0"/>
              <a:t>Contributed White Papers</a:t>
            </a:r>
          </a:p>
          <a:p>
            <a:r>
              <a:rPr lang="en-US" dirty="0"/>
              <a:t>Outline of Report</a:t>
            </a:r>
          </a:p>
          <a:p>
            <a:pPr lvl="1"/>
            <a:r>
              <a:rPr lang="en-US" dirty="0"/>
              <a:t>PIP-II Opportunities</a:t>
            </a:r>
          </a:p>
          <a:p>
            <a:pPr lvl="1"/>
            <a:r>
              <a:rPr lang="en-US" dirty="0"/>
              <a:t>Beam Dump experiments</a:t>
            </a:r>
          </a:p>
          <a:p>
            <a:pPr lvl="1"/>
            <a:r>
              <a:rPr lang="en-US" dirty="0"/>
              <a:t>Other physics opportunities</a:t>
            </a:r>
          </a:p>
          <a:p>
            <a:pPr lvl="1"/>
            <a:r>
              <a:rPr lang="en-US" dirty="0"/>
              <a:t>Synergistic R&amp;D</a:t>
            </a:r>
          </a:p>
          <a:p>
            <a:r>
              <a:rPr lang="en-US" dirty="0"/>
              <a:t>Conclusions</a:t>
            </a:r>
          </a:p>
          <a:p>
            <a:endParaRPr lang="en-US" dirty="0"/>
          </a:p>
        </p:txBody>
      </p:sp>
      <p:sp>
        <p:nvSpPr>
          <p:cNvPr id="4" name="Date Placeholder 3">
            <a:extLst>
              <a:ext uri="{FF2B5EF4-FFF2-40B4-BE49-F238E27FC236}">
                <a16:creationId xmlns:a16="http://schemas.microsoft.com/office/drawing/2014/main" id="{BCA66EC1-C5D8-2405-3140-3DF79CA07BF5}"/>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FCB5B4AA-2782-DF85-F1AF-F8F73405D66B}"/>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518BED06-83F4-53EE-B0DB-D4D4E3740B78}"/>
              </a:ext>
            </a:extLst>
          </p:cNvPr>
          <p:cNvSpPr>
            <a:spLocks noGrp="1"/>
          </p:cNvSpPr>
          <p:nvPr>
            <p:ph type="sldNum" sz="quarter" idx="12"/>
          </p:nvPr>
        </p:nvSpPr>
        <p:spPr/>
        <p:txBody>
          <a:bodyPr/>
          <a:lstStyle/>
          <a:p>
            <a:pPr>
              <a:defRPr/>
            </a:pPr>
            <a:fld id="{BCA26155-0DCC-45D2-90B6-32F65F3F6C0F}" type="slidenum">
              <a:rPr lang="en-US" smtClean="0"/>
              <a:pPr>
                <a:defRPr/>
              </a:pPr>
              <a:t>2</a:t>
            </a:fld>
            <a:endParaRPr lang="en-US"/>
          </a:p>
        </p:txBody>
      </p:sp>
    </p:spTree>
    <p:extLst>
      <p:ext uri="{BB962C8B-B14F-4D97-AF65-F5344CB8AC3E}">
        <p14:creationId xmlns:p14="http://schemas.microsoft.com/office/powerpoint/2010/main" val="24637260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2D5F-F357-8CDF-06E9-4EC2C2513A86}"/>
              </a:ext>
            </a:extLst>
          </p:cNvPr>
          <p:cNvSpPr>
            <a:spLocks noGrp="1"/>
          </p:cNvSpPr>
          <p:nvPr>
            <p:ph type="title"/>
          </p:nvPr>
        </p:nvSpPr>
        <p:spPr/>
        <p:txBody>
          <a:bodyPr/>
          <a:lstStyle/>
          <a:p>
            <a:r>
              <a:rPr lang="en-US" dirty="0"/>
              <a:t>Role of PIP-II in Snowmass Planning</a:t>
            </a:r>
          </a:p>
        </p:txBody>
      </p:sp>
      <p:sp>
        <p:nvSpPr>
          <p:cNvPr id="3" name="Content Placeholder 2">
            <a:extLst>
              <a:ext uri="{FF2B5EF4-FFF2-40B4-BE49-F238E27FC236}">
                <a16:creationId xmlns:a16="http://schemas.microsoft.com/office/drawing/2014/main" id="{D9A6B978-EBAE-274D-2443-BA9B7ED83C8D}"/>
              </a:ext>
            </a:extLst>
          </p:cNvPr>
          <p:cNvSpPr>
            <a:spLocks noGrp="1"/>
          </p:cNvSpPr>
          <p:nvPr>
            <p:ph idx="1"/>
          </p:nvPr>
        </p:nvSpPr>
        <p:spPr/>
        <p:txBody>
          <a:bodyPr/>
          <a:lstStyle/>
          <a:p>
            <a:r>
              <a:rPr lang="en-US" dirty="0"/>
              <a:t>PIP-II is the higher energy </a:t>
            </a:r>
            <a:r>
              <a:rPr lang="en-US" dirty="0" err="1"/>
              <a:t>linac</a:t>
            </a:r>
            <a:r>
              <a:rPr lang="en-US" dirty="0"/>
              <a:t> upgrade to the Fermilab Proton Source, from 400 to 800 MeV.</a:t>
            </a:r>
          </a:p>
          <a:p>
            <a:r>
              <a:rPr lang="en-US" dirty="0"/>
              <a:t>The ostensible motivation for PIP-II is to increase the beam power to the high energy neutrino program (LBNF/DUNE), but that will only use a tiny fraction of the available neutrinos from PIP-II.</a:t>
            </a:r>
          </a:p>
          <a:p>
            <a:r>
              <a:rPr lang="en-US" dirty="0"/>
              <a:t>There are many accelerator challenges facing the rare process community, but we consider PIP-II to be a particularly important opportunity for the Snowmass process to contribute to effectively planning the use of the additional beam power at 800 MeV.</a:t>
            </a:r>
          </a:p>
          <a:p>
            <a:r>
              <a:rPr lang="en-US" dirty="0"/>
              <a:t>We consider this an important responsibility of the AF5 WG.</a:t>
            </a:r>
          </a:p>
        </p:txBody>
      </p:sp>
      <p:sp>
        <p:nvSpPr>
          <p:cNvPr id="4" name="Date Placeholder 3">
            <a:extLst>
              <a:ext uri="{FF2B5EF4-FFF2-40B4-BE49-F238E27FC236}">
                <a16:creationId xmlns:a16="http://schemas.microsoft.com/office/drawing/2014/main" id="{EF950D42-D300-15BA-850C-709BE39EFB09}"/>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0C4342CB-33D3-D913-2F87-CF098720C719}"/>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0B33BAA8-291E-64B4-BE89-E72AA505BC88}"/>
              </a:ext>
            </a:extLst>
          </p:cNvPr>
          <p:cNvSpPr>
            <a:spLocks noGrp="1"/>
          </p:cNvSpPr>
          <p:nvPr>
            <p:ph type="sldNum" sz="quarter" idx="12"/>
          </p:nvPr>
        </p:nvSpPr>
        <p:spPr/>
        <p:txBody>
          <a:bodyPr/>
          <a:lstStyle/>
          <a:p>
            <a:pPr>
              <a:defRPr/>
            </a:pPr>
            <a:fld id="{BCA26155-0DCC-45D2-90B6-32F65F3F6C0F}" type="slidenum">
              <a:rPr lang="en-US" smtClean="0"/>
              <a:pPr>
                <a:defRPr/>
              </a:pPr>
              <a:t>20</a:t>
            </a:fld>
            <a:endParaRPr lang="en-US"/>
          </a:p>
        </p:txBody>
      </p:sp>
    </p:spTree>
    <p:extLst>
      <p:ext uri="{BB962C8B-B14F-4D97-AF65-F5344CB8AC3E}">
        <p14:creationId xmlns:p14="http://schemas.microsoft.com/office/powerpoint/2010/main" val="66303780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8245-5C95-6943-AC57-B3A4F58A5686}"/>
              </a:ext>
            </a:extLst>
          </p:cNvPr>
          <p:cNvSpPr>
            <a:spLocks noGrp="1"/>
          </p:cNvSpPr>
          <p:nvPr>
            <p:ph type="title"/>
          </p:nvPr>
        </p:nvSpPr>
        <p:spPr/>
        <p:txBody>
          <a:bodyPr/>
          <a:lstStyle/>
          <a:p>
            <a:r>
              <a:rPr lang="en-US" dirty="0"/>
              <a:t>Review: PIP-II Scope Overview</a:t>
            </a:r>
          </a:p>
        </p:txBody>
      </p:sp>
      <p:sp>
        <p:nvSpPr>
          <p:cNvPr id="3" name="Date Placeholder 2">
            <a:extLst>
              <a:ext uri="{FF2B5EF4-FFF2-40B4-BE49-F238E27FC236}">
                <a16:creationId xmlns:a16="http://schemas.microsoft.com/office/drawing/2014/main" id="{98F1749E-37BB-9A47-BF1A-0E37FC31F964}"/>
              </a:ext>
            </a:extLst>
          </p:cNvPr>
          <p:cNvSpPr>
            <a:spLocks noGrp="1"/>
          </p:cNvSpPr>
          <p:nvPr>
            <p:ph type="dt" sz="half" idx="10"/>
          </p:nvPr>
        </p:nvSpPr>
        <p:spPr/>
        <p:txBody>
          <a:bodyPr/>
          <a:lstStyle/>
          <a:p>
            <a:pPr>
              <a:defRPr/>
            </a:pPr>
            <a:r>
              <a:rPr lang="en-US"/>
              <a:t>Snowmass in Seattle, July 17-26, 2022</a:t>
            </a:r>
            <a:endParaRPr lang="en-US" dirty="0"/>
          </a:p>
        </p:txBody>
      </p:sp>
      <p:sp>
        <p:nvSpPr>
          <p:cNvPr id="4" name="Footer Placeholder 3">
            <a:extLst>
              <a:ext uri="{FF2B5EF4-FFF2-40B4-BE49-F238E27FC236}">
                <a16:creationId xmlns:a16="http://schemas.microsoft.com/office/drawing/2014/main" id="{A9DCC65B-0009-304A-A202-69534435F2A9}"/>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5" name="Slide Number Placeholder 4">
            <a:extLst>
              <a:ext uri="{FF2B5EF4-FFF2-40B4-BE49-F238E27FC236}">
                <a16:creationId xmlns:a16="http://schemas.microsoft.com/office/drawing/2014/main" id="{F6C8FB35-D40B-9943-A40D-443BE8C96E39}"/>
              </a:ext>
            </a:extLst>
          </p:cNvPr>
          <p:cNvSpPr>
            <a:spLocks noGrp="1"/>
          </p:cNvSpPr>
          <p:nvPr>
            <p:ph type="sldNum" sz="quarter" idx="12"/>
          </p:nvPr>
        </p:nvSpPr>
        <p:spPr/>
        <p:txBody>
          <a:bodyPr/>
          <a:lstStyle/>
          <a:p>
            <a:pPr>
              <a:defRPr/>
            </a:pPr>
            <a:fld id="{BAB536C3-BB10-4165-8E74-99838CB51702}" type="slidenum">
              <a:rPr lang="en-US" smtClean="0"/>
              <a:pPr>
                <a:defRPr/>
              </a:pPr>
              <a:t>21</a:t>
            </a:fld>
            <a:endParaRPr lang="en-US"/>
          </a:p>
        </p:txBody>
      </p:sp>
      <p:pic>
        <p:nvPicPr>
          <p:cNvPr id="11" name="Content Placeholder 6">
            <a:extLst>
              <a:ext uri="{FF2B5EF4-FFF2-40B4-BE49-F238E27FC236}">
                <a16:creationId xmlns:a16="http://schemas.microsoft.com/office/drawing/2014/main" id="{B0D9D4EA-03A9-FF43-9DAB-B207E9C3ACBA}"/>
              </a:ext>
            </a:extLst>
          </p:cNvPr>
          <p:cNvPicPr>
            <a:picLocks noChangeAspect="1"/>
          </p:cNvPicPr>
          <p:nvPr/>
        </p:nvPicPr>
        <p:blipFill>
          <a:blip r:embed="rId2" cstate="print"/>
          <a:stretch>
            <a:fillRect/>
          </a:stretch>
        </p:blipFill>
        <p:spPr>
          <a:xfrm>
            <a:off x="35389" y="1260091"/>
            <a:ext cx="4652035" cy="3405187"/>
          </a:xfrm>
          <a:prstGeom prst="rect">
            <a:avLst/>
          </a:prstGeom>
        </p:spPr>
      </p:pic>
      <p:sp>
        <p:nvSpPr>
          <p:cNvPr id="12" name="Content Placeholder 2">
            <a:extLst>
              <a:ext uri="{FF2B5EF4-FFF2-40B4-BE49-F238E27FC236}">
                <a16:creationId xmlns:a16="http://schemas.microsoft.com/office/drawing/2014/main" id="{5FEE92E3-612D-C148-B880-2D22AC11514C}"/>
              </a:ext>
            </a:extLst>
          </p:cNvPr>
          <p:cNvSpPr txBox="1">
            <a:spLocks/>
          </p:cNvSpPr>
          <p:nvPr/>
        </p:nvSpPr>
        <p:spPr>
          <a:xfrm>
            <a:off x="4895457" y="1454701"/>
            <a:ext cx="4248543" cy="430384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None/>
            </a:pPr>
            <a:r>
              <a:rPr lang="en-US" sz="1800" b="1" dirty="0">
                <a:solidFill>
                  <a:srgbClr val="000000"/>
                </a:solidFill>
              </a:rPr>
              <a:t>800 MeV H−  </a:t>
            </a:r>
            <a:r>
              <a:rPr lang="en-US" sz="1800" b="1" dirty="0" err="1">
                <a:solidFill>
                  <a:srgbClr val="000000"/>
                </a:solidFill>
              </a:rPr>
              <a:t>linac</a:t>
            </a:r>
            <a:endParaRPr lang="en-US" sz="1800" b="1" dirty="0">
              <a:solidFill>
                <a:srgbClr val="000000"/>
              </a:solidFill>
            </a:endParaRPr>
          </a:p>
          <a:p>
            <a:pPr lvl="1">
              <a:spcBef>
                <a:spcPts val="0"/>
              </a:spcBef>
              <a:spcAft>
                <a:spcPts val="0"/>
              </a:spcAft>
            </a:pPr>
            <a:r>
              <a:rPr lang="en-US" sz="1600" dirty="0">
                <a:solidFill>
                  <a:srgbClr val="000000"/>
                </a:solidFill>
              </a:rPr>
              <a:t>Up to 165 MHz bunches</a:t>
            </a:r>
          </a:p>
          <a:p>
            <a:pPr lvl="1">
              <a:spcBef>
                <a:spcPts val="0"/>
              </a:spcBef>
              <a:spcAft>
                <a:spcPts val="0"/>
              </a:spcAft>
            </a:pPr>
            <a:r>
              <a:rPr lang="en-US" sz="1600" dirty="0">
                <a:solidFill>
                  <a:srgbClr val="000000"/>
                </a:solidFill>
              </a:rPr>
              <a:t>Up to 2 mA CW</a:t>
            </a:r>
          </a:p>
          <a:p>
            <a:pPr lvl="1">
              <a:spcBef>
                <a:spcPts val="0"/>
              </a:spcBef>
              <a:spcAft>
                <a:spcPts val="0"/>
              </a:spcAft>
            </a:pPr>
            <a:r>
              <a:rPr lang="en-US" sz="1600" dirty="0">
                <a:solidFill>
                  <a:srgbClr val="FF0000"/>
                </a:solidFill>
              </a:rPr>
              <a:t>Up 1.6 MW</a:t>
            </a:r>
          </a:p>
          <a:p>
            <a:pPr marL="0" indent="0">
              <a:spcBef>
                <a:spcPts val="0"/>
              </a:spcBef>
              <a:spcAft>
                <a:spcPts val="0"/>
              </a:spcAft>
              <a:buNone/>
            </a:pPr>
            <a:r>
              <a:rPr lang="en-US" sz="1800" b="1" dirty="0">
                <a:solidFill>
                  <a:srgbClr val="000000"/>
                </a:solidFill>
              </a:rPr>
              <a:t>Upgraded Booster</a:t>
            </a:r>
            <a:r>
              <a:rPr lang="en-US" sz="1800" dirty="0">
                <a:solidFill>
                  <a:srgbClr val="000000"/>
                </a:solidFill>
              </a:rPr>
              <a:t> </a:t>
            </a:r>
          </a:p>
          <a:p>
            <a:pPr lvl="1">
              <a:spcBef>
                <a:spcPts val="0"/>
              </a:spcBef>
              <a:spcAft>
                <a:spcPts val="0"/>
              </a:spcAft>
              <a:buFont typeface="Arial" panose="020B0604020202020204" pitchFamily="34" charset="0"/>
              <a:buChar char="•"/>
            </a:pPr>
            <a:r>
              <a:rPr lang="en-US" sz="1800" dirty="0">
                <a:solidFill>
                  <a:schemeClr val="tx1"/>
                </a:solidFill>
              </a:rPr>
              <a:t>20 Hz, 800 MeV injection</a:t>
            </a:r>
          </a:p>
          <a:p>
            <a:pPr lvl="1">
              <a:spcBef>
                <a:spcPts val="0"/>
              </a:spcBef>
              <a:spcAft>
                <a:spcPts val="0"/>
              </a:spcAft>
              <a:buFont typeface="Arial" panose="020B0604020202020204" pitchFamily="34" charset="0"/>
              <a:buChar char="•"/>
            </a:pPr>
            <a:r>
              <a:rPr lang="en-US" sz="1800" dirty="0">
                <a:solidFill>
                  <a:schemeClr val="tx1"/>
                </a:solidFill>
              </a:rPr>
              <a:t>New injection area </a:t>
            </a:r>
          </a:p>
          <a:p>
            <a:pPr marL="0" indent="0">
              <a:spcBef>
                <a:spcPts val="0"/>
              </a:spcBef>
              <a:spcAft>
                <a:spcPts val="0"/>
              </a:spcAft>
              <a:buNone/>
            </a:pPr>
            <a:r>
              <a:rPr lang="en-US" sz="1800" b="1" dirty="0">
                <a:solidFill>
                  <a:srgbClr val="000000"/>
                </a:solidFill>
              </a:rPr>
              <a:t>Upgraded Recycler &amp; Main Injector</a:t>
            </a:r>
          </a:p>
          <a:p>
            <a:pPr lvl="1">
              <a:spcBef>
                <a:spcPts val="0"/>
              </a:spcBef>
              <a:spcAft>
                <a:spcPts val="0"/>
              </a:spcAft>
              <a:buFont typeface="Arial" panose="020B0604020202020204" pitchFamily="34" charset="0"/>
              <a:buChar char="•"/>
            </a:pPr>
            <a:r>
              <a:rPr lang="en-US" sz="1800" dirty="0">
                <a:solidFill>
                  <a:schemeClr val="tx1"/>
                </a:solidFill>
              </a:rPr>
              <a:t>RF in both rings</a:t>
            </a:r>
          </a:p>
          <a:p>
            <a:pPr marL="0" indent="0">
              <a:spcBef>
                <a:spcPts val="0"/>
              </a:spcBef>
              <a:spcAft>
                <a:spcPts val="0"/>
              </a:spcAft>
              <a:buNone/>
            </a:pPr>
            <a:r>
              <a:rPr lang="en-US" sz="1800" b="1" dirty="0">
                <a:solidFill>
                  <a:srgbClr val="000000"/>
                </a:solidFill>
              </a:rPr>
              <a:t>Protons for the High Energy Program</a:t>
            </a:r>
          </a:p>
          <a:p>
            <a:pPr lvl="1">
              <a:spcBef>
                <a:spcPts val="0"/>
              </a:spcBef>
              <a:spcAft>
                <a:spcPts val="0"/>
              </a:spcAft>
            </a:pPr>
            <a:r>
              <a:rPr lang="en-US" sz="1600" dirty="0">
                <a:solidFill>
                  <a:srgbClr val="000000"/>
                </a:solidFill>
              </a:rPr>
              <a:t>.55 </a:t>
            </a:r>
            <a:r>
              <a:rPr lang="en-US" sz="1600" dirty="0" err="1">
                <a:solidFill>
                  <a:srgbClr val="000000"/>
                </a:solidFill>
              </a:rPr>
              <a:t>ms</a:t>
            </a:r>
            <a:r>
              <a:rPr lang="en-US" sz="1600" dirty="0">
                <a:solidFill>
                  <a:srgbClr val="000000"/>
                </a:solidFill>
              </a:rPr>
              <a:t> injection into Booster at 20 Hz</a:t>
            </a:r>
          </a:p>
          <a:p>
            <a:pPr lvl="1">
              <a:spcBef>
                <a:spcPts val="0"/>
              </a:spcBef>
              <a:spcAft>
                <a:spcPts val="0"/>
              </a:spcAft>
            </a:pPr>
            <a:r>
              <a:rPr lang="en-US" sz="1600" dirty="0">
                <a:solidFill>
                  <a:srgbClr val="FF0000"/>
                </a:solidFill>
              </a:rPr>
              <a:t>Only ~1% of available beam!</a:t>
            </a:r>
          </a:p>
          <a:p>
            <a:pPr marL="0" indent="0">
              <a:spcBef>
                <a:spcPts val="0"/>
              </a:spcBef>
              <a:spcAft>
                <a:spcPts val="0"/>
              </a:spcAft>
              <a:buNone/>
            </a:pPr>
            <a:r>
              <a:rPr lang="en-US" sz="1800" b="1" dirty="0">
                <a:solidFill>
                  <a:srgbClr val="000000"/>
                </a:solidFill>
              </a:rPr>
              <a:t>Additional beam </a:t>
            </a:r>
          </a:p>
          <a:p>
            <a:pPr lvl="1">
              <a:spcBef>
                <a:spcPts val="0"/>
              </a:spcBef>
              <a:spcAft>
                <a:spcPts val="0"/>
              </a:spcAft>
            </a:pPr>
            <a:r>
              <a:rPr lang="en-US" sz="1600" dirty="0">
                <a:solidFill>
                  <a:srgbClr val="FF0000"/>
                </a:solidFill>
              </a:rPr>
              <a:t>Up to 1.6 MW</a:t>
            </a:r>
          </a:p>
          <a:p>
            <a:pPr lvl="1">
              <a:spcBef>
                <a:spcPts val="0"/>
              </a:spcBef>
              <a:spcAft>
                <a:spcPts val="0"/>
              </a:spcAft>
            </a:pPr>
            <a:r>
              <a:rPr lang="en-US" sz="1600" dirty="0">
                <a:solidFill>
                  <a:srgbClr val="FF0000"/>
                </a:solidFill>
              </a:rPr>
              <a:t>All the beam to one experiment?</a:t>
            </a:r>
          </a:p>
          <a:p>
            <a:pPr lvl="1">
              <a:spcBef>
                <a:spcPts val="0"/>
              </a:spcBef>
              <a:spcAft>
                <a:spcPts val="0"/>
              </a:spcAft>
            </a:pPr>
            <a:r>
              <a:rPr lang="en-US" sz="1600" dirty="0">
                <a:solidFill>
                  <a:srgbClr val="FF0000"/>
                </a:solidFill>
              </a:rPr>
              <a:t>3-way beam split?</a:t>
            </a:r>
          </a:p>
          <a:p>
            <a:pPr marL="400050" lvl="1" indent="0">
              <a:spcBef>
                <a:spcPts val="0"/>
              </a:spcBef>
              <a:spcAft>
                <a:spcPts val="0"/>
              </a:spcAft>
              <a:buNone/>
            </a:pPr>
            <a:endParaRPr lang="en-US" sz="1800" dirty="0">
              <a:solidFill>
                <a:schemeClr val="tx2"/>
              </a:solidFill>
            </a:endParaRPr>
          </a:p>
        </p:txBody>
      </p:sp>
      <p:sp>
        <p:nvSpPr>
          <p:cNvPr id="13" name="TextBox 12">
            <a:extLst>
              <a:ext uri="{FF2B5EF4-FFF2-40B4-BE49-F238E27FC236}">
                <a16:creationId xmlns:a16="http://schemas.microsoft.com/office/drawing/2014/main" id="{8507BE4D-4209-0743-B3F9-B6CD465375F3}"/>
              </a:ext>
            </a:extLst>
          </p:cNvPr>
          <p:cNvSpPr txBox="1"/>
          <p:nvPr/>
        </p:nvSpPr>
        <p:spPr>
          <a:xfrm>
            <a:off x="222250" y="5841897"/>
            <a:ext cx="8523557" cy="707886"/>
          </a:xfrm>
          <a:prstGeom prst="rect">
            <a:avLst/>
          </a:prstGeom>
          <a:noFill/>
        </p:spPr>
        <p:txBody>
          <a:bodyPr wrap="square" rtlCol="0">
            <a:spAutoFit/>
          </a:bodyPr>
          <a:lstStyle/>
          <a:p>
            <a:pPr algn="l"/>
            <a:r>
              <a:rPr lang="en-US" sz="2000" dirty="0">
                <a:latin typeface="Helvetica" panose="020B0604020202020204" pitchFamily="34" charset="0"/>
                <a:ea typeface="HGGothicE" panose="020B0400000000000000" pitchFamily="49" charset="-128"/>
                <a:cs typeface="Helvetica" panose="020B0604020202020204" pitchFamily="34" charset="0"/>
              </a:rPr>
              <a:t>The PIP-II scope </a:t>
            </a:r>
            <a:r>
              <a:rPr lang="en-US" sz="2000" dirty="0">
                <a:latin typeface="Helvetica" panose="020B0604020202020204" pitchFamily="34" charset="0"/>
                <a:cs typeface="Helvetica" panose="020B0604020202020204" pitchFamily="34" charset="0"/>
              </a:rPr>
              <a:t>enables the accelerator complex to reach </a:t>
            </a:r>
            <a:r>
              <a:rPr lang="en-US" sz="2000" dirty="0">
                <a:latin typeface="Helvetica" panose="020B0604020202020204" pitchFamily="34" charset="0"/>
                <a:ea typeface="HGGothicE" panose="020B0400000000000000" pitchFamily="49" charset="-128"/>
                <a:cs typeface="Helvetica" panose="020B0604020202020204" pitchFamily="34" charset="0"/>
              </a:rPr>
              <a:t>1.2 MW proton beam on LBNF target, </a:t>
            </a:r>
            <a:r>
              <a:rPr lang="en-US" sz="2000" i="1" dirty="0">
                <a:latin typeface="Helvetica" panose="020B0604020202020204" pitchFamily="34" charset="0"/>
                <a:ea typeface="HGGothicE" panose="020B0400000000000000" pitchFamily="49" charset="-128"/>
                <a:cs typeface="Helvetica" panose="020B0604020202020204" pitchFamily="34" charset="0"/>
              </a:rPr>
              <a:t>but still leave most of the beam for other users! </a:t>
            </a:r>
          </a:p>
        </p:txBody>
      </p:sp>
      <p:cxnSp>
        <p:nvCxnSpPr>
          <p:cNvPr id="14" name="Straight Arrow Connector 13">
            <a:extLst>
              <a:ext uri="{FF2B5EF4-FFF2-40B4-BE49-F238E27FC236}">
                <a16:creationId xmlns:a16="http://schemas.microsoft.com/office/drawing/2014/main" id="{445520B6-43B4-A042-A3B4-C990A52DD7EE}"/>
              </a:ext>
            </a:extLst>
          </p:cNvPr>
          <p:cNvCxnSpPr/>
          <p:nvPr/>
        </p:nvCxnSpPr>
        <p:spPr bwMode="auto">
          <a:xfrm flipH="1" flipV="1">
            <a:off x="166117" y="1426778"/>
            <a:ext cx="322729" cy="941294"/>
          </a:xfrm>
          <a:prstGeom prst="straightConnector1">
            <a:avLst/>
          </a:prstGeom>
          <a:ln w="38100">
            <a:solidFill>
              <a:srgbClr val="CC0099"/>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833788B-4143-6441-86F1-F8FE495EAC12}"/>
              </a:ext>
            </a:extLst>
          </p:cNvPr>
          <p:cNvSpPr txBox="1"/>
          <p:nvPr/>
        </p:nvSpPr>
        <p:spPr>
          <a:xfrm>
            <a:off x="309442" y="1350937"/>
            <a:ext cx="1116524" cy="369332"/>
          </a:xfrm>
          <a:prstGeom prst="rect">
            <a:avLst/>
          </a:prstGeom>
          <a:noFill/>
        </p:spPr>
        <p:txBody>
          <a:bodyPr wrap="none" rtlCol="0">
            <a:spAutoFit/>
          </a:bodyPr>
          <a:lstStyle/>
          <a:p>
            <a:r>
              <a:rPr lang="en-US" sz="1800" b="1" dirty="0">
                <a:solidFill>
                  <a:srgbClr val="CC0099"/>
                </a:solidFill>
              </a:rPr>
              <a:t>To mu2e</a:t>
            </a:r>
          </a:p>
        </p:txBody>
      </p:sp>
    </p:spTree>
    <p:extLst>
      <p:ext uri="{BB962C8B-B14F-4D97-AF65-F5344CB8AC3E}">
        <p14:creationId xmlns:p14="http://schemas.microsoft.com/office/powerpoint/2010/main" val="81812660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2ADF05-12AB-284E-96EB-B21B36A54E91}"/>
              </a:ext>
            </a:extLst>
          </p:cNvPr>
          <p:cNvSpPr>
            <a:spLocks noGrp="1"/>
          </p:cNvSpPr>
          <p:nvPr>
            <p:ph type="title"/>
          </p:nvPr>
        </p:nvSpPr>
        <p:spPr/>
        <p:txBody>
          <a:bodyPr/>
          <a:lstStyle/>
          <a:p>
            <a:r>
              <a:rPr lang="en-US" dirty="0"/>
              <a:t>Beam Switching*</a:t>
            </a:r>
          </a:p>
        </p:txBody>
      </p:sp>
      <p:sp>
        <p:nvSpPr>
          <p:cNvPr id="4" name="Date Placeholder 3">
            <a:extLst>
              <a:ext uri="{FF2B5EF4-FFF2-40B4-BE49-F238E27FC236}">
                <a16:creationId xmlns:a16="http://schemas.microsoft.com/office/drawing/2014/main" id="{466EDE80-0DEA-0C46-AE7A-221D55EB8E3A}"/>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94C3EBCF-D76C-684C-858A-53BEA72ED737}"/>
              </a:ext>
            </a:extLst>
          </p:cNvPr>
          <p:cNvSpPr>
            <a:spLocks noGrp="1"/>
          </p:cNvSpPr>
          <p:nvPr>
            <p:ph type="ftr" sz="quarter" idx="11"/>
          </p:nvPr>
        </p:nvSpPr>
        <p:spPr/>
        <p:txBody>
          <a:bodyPr/>
          <a:lstStyle/>
          <a:p>
            <a:pPr>
              <a:defRPr/>
            </a:pPr>
            <a:r>
              <a:rPr lang="fi-FI"/>
              <a:t>E. Prebys, AF5 Report</a:t>
            </a:r>
            <a:endParaRPr lang="en-US" b="1" dirty="0"/>
          </a:p>
        </p:txBody>
      </p:sp>
      <p:sp>
        <p:nvSpPr>
          <p:cNvPr id="6" name="Slide Number Placeholder 5">
            <a:extLst>
              <a:ext uri="{FF2B5EF4-FFF2-40B4-BE49-F238E27FC236}">
                <a16:creationId xmlns:a16="http://schemas.microsoft.com/office/drawing/2014/main" id="{030AA8F6-337F-F248-9FEB-0ABDE1A286C3}"/>
              </a:ext>
            </a:extLst>
          </p:cNvPr>
          <p:cNvSpPr>
            <a:spLocks noGrp="1"/>
          </p:cNvSpPr>
          <p:nvPr>
            <p:ph type="sldNum" sz="quarter" idx="12"/>
          </p:nvPr>
        </p:nvSpPr>
        <p:spPr/>
        <p:txBody>
          <a:bodyPr/>
          <a:lstStyle/>
          <a:p>
            <a:pPr>
              <a:defRPr/>
            </a:pPr>
            <a:fld id="{148C009B-CB69-E04A-B9B3-34B26D69E9CF}" type="slidenum">
              <a:rPr lang="en-US" smtClean="0"/>
              <a:pPr>
                <a:defRPr/>
              </a:pPr>
              <a:t>22</a:t>
            </a:fld>
            <a:endParaRPr lang="en-US" dirty="0"/>
          </a:p>
        </p:txBody>
      </p:sp>
      <p:pic>
        <p:nvPicPr>
          <p:cNvPr id="23" name="Picture 22">
            <a:extLst>
              <a:ext uri="{FF2B5EF4-FFF2-40B4-BE49-F238E27FC236}">
                <a16:creationId xmlns:a16="http://schemas.microsoft.com/office/drawing/2014/main" id="{3B1A0B13-96CD-034B-8BA6-AF222C6DB5A8}"/>
              </a:ext>
            </a:extLst>
          </p:cNvPr>
          <p:cNvPicPr>
            <a:picLocks noChangeAspect="1"/>
          </p:cNvPicPr>
          <p:nvPr/>
        </p:nvPicPr>
        <p:blipFill>
          <a:blip r:embed="rId2"/>
          <a:stretch>
            <a:fillRect/>
          </a:stretch>
        </p:blipFill>
        <p:spPr>
          <a:xfrm>
            <a:off x="251213" y="1302657"/>
            <a:ext cx="8610600" cy="4775200"/>
          </a:xfrm>
          <a:prstGeom prst="rect">
            <a:avLst/>
          </a:prstGeom>
        </p:spPr>
      </p:pic>
      <p:sp>
        <p:nvSpPr>
          <p:cNvPr id="24" name="TextBox 23">
            <a:extLst>
              <a:ext uri="{FF2B5EF4-FFF2-40B4-BE49-F238E27FC236}">
                <a16:creationId xmlns:a16="http://schemas.microsoft.com/office/drawing/2014/main" id="{19B8C213-9527-5440-8637-6EC31BE1FA99}"/>
              </a:ext>
            </a:extLst>
          </p:cNvPr>
          <p:cNvSpPr txBox="1"/>
          <p:nvPr/>
        </p:nvSpPr>
        <p:spPr>
          <a:xfrm>
            <a:off x="5170714" y="6422571"/>
            <a:ext cx="3407229" cy="307777"/>
          </a:xfrm>
          <a:prstGeom prst="rect">
            <a:avLst/>
          </a:prstGeom>
          <a:noFill/>
        </p:spPr>
        <p:txBody>
          <a:bodyPr wrap="square" rtlCol="0">
            <a:spAutoFit/>
          </a:bodyPr>
          <a:lstStyle/>
          <a:p>
            <a:pPr algn="r"/>
            <a:r>
              <a:rPr lang="en-US" sz="1400" dirty="0">
                <a:latin typeface="+mn-lt"/>
              </a:rPr>
              <a:t>*Lia </a:t>
            </a:r>
            <a:r>
              <a:rPr lang="en-US" sz="1400" dirty="0" err="1">
                <a:latin typeface="+mn-lt"/>
              </a:rPr>
              <a:t>Merminga</a:t>
            </a:r>
            <a:r>
              <a:rPr lang="en-US" sz="1400" dirty="0">
                <a:latin typeface="+mn-lt"/>
              </a:rPr>
              <a:t>, CD-2 Refresh</a:t>
            </a:r>
          </a:p>
        </p:txBody>
      </p:sp>
      <p:sp>
        <p:nvSpPr>
          <p:cNvPr id="25" name="TextBox 24">
            <a:extLst>
              <a:ext uri="{FF2B5EF4-FFF2-40B4-BE49-F238E27FC236}">
                <a16:creationId xmlns:a16="http://schemas.microsoft.com/office/drawing/2014/main" id="{8A53673D-0F4B-BA44-9B36-CC216BED37EA}"/>
              </a:ext>
            </a:extLst>
          </p:cNvPr>
          <p:cNvSpPr txBox="1"/>
          <p:nvPr/>
        </p:nvSpPr>
        <p:spPr>
          <a:xfrm>
            <a:off x="441713" y="1567543"/>
            <a:ext cx="3548743" cy="1569660"/>
          </a:xfrm>
          <a:prstGeom prst="rect">
            <a:avLst/>
          </a:prstGeom>
          <a:noFill/>
        </p:spPr>
        <p:txBody>
          <a:bodyPr wrap="square" rtlCol="0">
            <a:spAutoFit/>
          </a:bodyPr>
          <a:lstStyle/>
          <a:p>
            <a:r>
              <a:rPr lang="en-US" sz="1600" dirty="0">
                <a:latin typeface="+mn-lt"/>
              </a:rPr>
              <a:t>Beam for muon production could be provided by this line (162.5 MHz)</a:t>
            </a:r>
          </a:p>
          <a:p>
            <a:endParaRPr lang="en-US" sz="1600" dirty="0">
              <a:latin typeface="+mn-lt"/>
            </a:endParaRPr>
          </a:p>
          <a:p>
            <a:endParaRPr lang="en-US" sz="1600" dirty="0">
              <a:latin typeface="+mn-lt"/>
            </a:endParaRPr>
          </a:p>
          <a:p>
            <a:r>
              <a:rPr lang="en-US" sz="1600" dirty="0">
                <a:latin typeface="+mn-lt"/>
              </a:rPr>
              <a:t>or one of these lines </a:t>
            </a:r>
            <a:br>
              <a:rPr lang="en-US" sz="1600" dirty="0">
                <a:latin typeface="+mn-lt"/>
              </a:rPr>
            </a:br>
            <a:r>
              <a:rPr lang="en-US" sz="1600" dirty="0">
                <a:latin typeface="+mn-lt"/>
              </a:rPr>
              <a:t>(40.125 or 80.25 MHz)</a:t>
            </a:r>
          </a:p>
        </p:txBody>
      </p:sp>
      <p:cxnSp>
        <p:nvCxnSpPr>
          <p:cNvPr id="27" name="Straight Arrow Connector 26">
            <a:extLst>
              <a:ext uri="{FF2B5EF4-FFF2-40B4-BE49-F238E27FC236}">
                <a16:creationId xmlns:a16="http://schemas.microsoft.com/office/drawing/2014/main" id="{888090E2-E810-DE4B-878F-ECADEB4EFBCC}"/>
              </a:ext>
            </a:extLst>
          </p:cNvPr>
          <p:cNvCxnSpPr/>
          <p:nvPr/>
        </p:nvCxnSpPr>
        <p:spPr>
          <a:xfrm>
            <a:off x="3026229" y="2188029"/>
            <a:ext cx="402771" cy="838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824A403-311D-F149-AAA4-FB6FCBF648BF}"/>
              </a:ext>
            </a:extLst>
          </p:cNvPr>
          <p:cNvCxnSpPr>
            <a:cxnSpLocks/>
          </p:cNvCxnSpPr>
          <p:nvPr/>
        </p:nvCxnSpPr>
        <p:spPr>
          <a:xfrm>
            <a:off x="1219200" y="3137203"/>
            <a:ext cx="0" cy="6945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9EAEF9D-393D-6B47-AA55-8C9711884941}"/>
              </a:ext>
            </a:extLst>
          </p:cNvPr>
          <p:cNvSpPr txBox="1"/>
          <p:nvPr/>
        </p:nvSpPr>
        <p:spPr>
          <a:xfrm rot="890178">
            <a:off x="5191059" y="5507765"/>
            <a:ext cx="1616166" cy="369332"/>
          </a:xfrm>
          <a:prstGeom prst="rect">
            <a:avLst/>
          </a:prstGeom>
          <a:noFill/>
        </p:spPr>
        <p:txBody>
          <a:bodyPr wrap="square" rtlCol="0">
            <a:spAutoFit/>
          </a:bodyPr>
          <a:lstStyle/>
          <a:p>
            <a:r>
              <a:rPr lang="en-US" sz="1800" dirty="0">
                <a:latin typeface="+mn-lt"/>
              </a:rPr>
              <a:t>PIP-II </a:t>
            </a:r>
            <a:r>
              <a:rPr lang="en-US" sz="1800" dirty="0" err="1">
                <a:latin typeface="+mn-lt"/>
              </a:rPr>
              <a:t>Linac</a:t>
            </a:r>
            <a:endParaRPr lang="en-US" sz="1800" dirty="0">
              <a:latin typeface="+mn-lt"/>
            </a:endParaRPr>
          </a:p>
        </p:txBody>
      </p:sp>
      <p:sp>
        <p:nvSpPr>
          <p:cNvPr id="2" name="Oval 1">
            <a:extLst>
              <a:ext uri="{FF2B5EF4-FFF2-40B4-BE49-F238E27FC236}">
                <a16:creationId xmlns:a16="http://schemas.microsoft.com/office/drawing/2014/main" id="{96E81567-2375-EB4A-900D-00226E96935D}"/>
              </a:ext>
            </a:extLst>
          </p:cNvPr>
          <p:cNvSpPr/>
          <p:nvPr/>
        </p:nvSpPr>
        <p:spPr>
          <a:xfrm>
            <a:off x="3276608" y="3831771"/>
            <a:ext cx="2950022" cy="138248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0DAC90D-1F33-964F-A27F-73A6670A63A3}"/>
              </a:ext>
            </a:extLst>
          </p:cNvPr>
          <p:cNvSpPr/>
          <p:nvPr/>
        </p:nvSpPr>
        <p:spPr>
          <a:xfrm>
            <a:off x="2884714" y="4887686"/>
            <a:ext cx="696686" cy="66765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34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93BA9-15E3-F24A-9D28-E28970D905D4}"/>
              </a:ext>
            </a:extLst>
          </p:cNvPr>
          <p:cNvSpPr>
            <a:spLocks noGrp="1"/>
          </p:cNvSpPr>
          <p:nvPr>
            <p:ph type="title"/>
          </p:nvPr>
        </p:nvSpPr>
        <p:spPr/>
        <p:txBody>
          <a:bodyPr/>
          <a:lstStyle/>
          <a:p>
            <a:r>
              <a:rPr lang="en-US" dirty="0"/>
              <a:t>RF Beam Splitting</a:t>
            </a:r>
          </a:p>
        </p:txBody>
      </p:sp>
      <p:sp>
        <p:nvSpPr>
          <p:cNvPr id="2" name="Content Placeholder 1">
            <a:extLst>
              <a:ext uri="{FF2B5EF4-FFF2-40B4-BE49-F238E27FC236}">
                <a16:creationId xmlns:a16="http://schemas.microsoft.com/office/drawing/2014/main" id="{2CD8393E-BAB8-504F-9A2B-0D5B9330CB38}"/>
              </a:ext>
            </a:extLst>
          </p:cNvPr>
          <p:cNvSpPr>
            <a:spLocks noGrp="1"/>
          </p:cNvSpPr>
          <p:nvPr>
            <p:ph idx="1"/>
          </p:nvPr>
        </p:nvSpPr>
        <p:spPr/>
        <p:txBody>
          <a:bodyPr/>
          <a:lstStyle/>
          <a:p>
            <a:r>
              <a:rPr lang="en-US" b="0" dirty="0"/>
              <a:t>The Beam will go through an RF deflector running at 162.5/4=40.625 MHz</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0" dirty="0"/>
              <a:t>Individual beam lines are selected by choosing which bunches to populate.</a:t>
            </a:r>
          </a:p>
        </p:txBody>
      </p:sp>
      <p:sp>
        <p:nvSpPr>
          <p:cNvPr id="6" name="Date Placeholder 5">
            <a:extLst>
              <a:ext uri="{FF2B5EF4-FFF2-40B4-BE49-F238E27FC236}">
                <a16:creationId xmlns:a16="http://schemas.microsoft.com/office/drawing/2014/main" id="{0154C746-75C2-4045-BA61-EA141E06F1BF}"/>
              </a:ext>
            </a:extLst>
          </p:cNvPr>
          <p:cNvSpPr>
            <a:spLocks noGrp="1"/>
          </p:cNvSpPr>
          <p:nvPr>
            <p:ph type="dt" sz="half" idx="10"/>
          </p:nvPr>
        </p:nvSpPr>
        <p:spPr/>
        <p:txBody>
          <a:bodyPr/>
          <a:lstStyle/>
          <a:p>
            <a:pPr>
              <a:defRPr/>
            </a:pPr>
            <a:r>
              <a:rPr lang="en-US"/>
              <a:t>Snowmass in Seattle, July 17-26, 2022</a:t>
            </a:r>
            <a:endParaRPr lang="en-US" dirty="0"/>
          </a:p>
        </p:txBody>
      </p:sp>
      <p:sp>
        <p:nvSpPr>
          <p:cNvPr id="7" name="Footer Placeholder 6">
            <a:extLst>
              <a:ext uri="{FF2B5EF4-FFF2-40B4-BE49-F238E27FC236}">
                <a16:creationId xmlns:a16="http://schemas.microsoft.com/office/drawing/2014/main" id="{5C536AB4-B967-4E41-9D84-AC030D24C7C8}"/>
              </a:ext>
            </a:extLst>
          </p:cNvPr>
          <p:cNvSpPr>
            <a:spLocks noGrp="1"/>
          </p:cNvSpPr>
          <p:nvPr>
            <p:ph type="ftr" sz="quarter" idx="11"/>
          </p:nvPr>
        </p:nvSpPr>
        <p:spPr/>
        <p:txBody>
          <a:bodyPr/>
          <a:lstStyle/>
          <a:p>
            <a:pPr>
              <a:defRPr/>
            </a:pPr>
            <a:r>
              <a:rPr lang="fi-FI"/>
              <a:t>E. Prebys, AF5 Report</a:t>
            </a:r>
            <a:endParaRPr lang="en-US" b="1" dirty="0"/>
          </a:p>
        </p:txBody>
      </p:sp>
      <p:sp>
        <p:nvSpPr>
          <p:cNvPr id="4" name="Slide Number Placeholder 3">
            <a:extLst>
              <a:ext uri="{FF2B5EF4-FFF2-40B4-BE49-F238E27FC236}">
                <a16:creationId xmlns:a16="http://schemas.microsoft.com/office/drawing/2014/main" id="{DE7BC6E9-1E49-4A4B-9F9D-5B07B03CBE2B}"/>
              </a:ext>
            </a:extLst>
          </p:cNvPr>
          <p:cNvSpPr>
            <a:spLocks noGrp="1"/>
          </p:cNvSpPr>
          <p:nvPr>
            <p:ph type="sldNum" sz="quarter" idx="12"/>
          </p:nvPr>
        </p:nvSpPr>
        <p:spPr/>
        <p:txBody>
          <a:bodyPr/>
          <a:lstStyle/>
          <a:p>
            <a:pPr>
              <a:defRPr/>
            </a:pPr>
            <a:fld id="{148C009B-CB69-E04A-B9B3-34B26D69E9CF}" type="slidenum">
              <a:rPr lang="en-US" smtClean="0"/>
              <a:pPr>
                <a:defRPr/>
              </a:pPr>
              <a:t>23</a:t>
            </a:fld>
            <a:endParaRPr lang="en-US" dirty="0"/>
          </a:p>
        </p:txBody>
      </p:sp>
      <p:pic>
        <p:nvPicPr>
          <p:cNvPr id="5" name="Picture 4">
            <a:extLst>
              <a:ext uri="{FF2B5EF4-FFF2-40B4-BE49-F238E27FC236}">
                <a16:creationId xmlns:a16="http://schemas.microsoft.com/office/drawing/2014/main" id="{48CBE612-65E4-1E43-9A82-A15835F6273D}"/>
              </a:ext>
            </a:extLst>
          </p:cNvPr>
          <p:cNvPicPr>
            <a:picLocks noChangeAspect="1"/>
          </p:cNvPicPr>
          <p:nvPr/>
        </p:nvPicPr>
        <p:blipFill>
          <a:blip r:embed="rId2"/>
          <a:stretch>
            <a:fillRect/>
          </a:stretch>
        </p:blipFill>
        <p:spPr>
          <a:xfrm>
            <a:off x="636588" y="1595882"/>
            <a:ext cx="7737689" cy="3666236"/>
          </a:xfrm>
          <a:prstGeom prst="rect">
            <a:avLst/>
          </a:prstGeom>
        </p:spPr>
      </p:pic>
    </p:spTree>
    <p:extLst>
      <p:ext uri="{BB962C8B-B14F-4D97-AF65-F5344CB8AC3E}">
        <p14:creationId xmlns:p14="http://schemas.microsoft.com/office/powerpoint/2010/main" val="43410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6EDCAB-D133-9747-988E-1C477EBB33FA}"/>
              </a:ext>
            </a:extLst>
          </p:cNvPr>
          <p:cNvSpPr>
            <a:spLocks noGrp="1"/>
          </p:cNvSpPr>
          <p:nvPr>
            <p:ph type="title"/>
          </p:nvPr>
        </p:nvSpPr>
        <p:spPr/>
        <p:txBody>
          <a:bodyPr/>
          <a:lstStyle/>
          <a:p>
            <a:r>
              <a:rPr lang="en-US" dirty="0"/>
              <a:t>Example: Mu2e Beam Requirements</a:t>
            </a:r>
          </a:p>
        </p:txBody>
      </p:sp>
      <p:sp>
        <p:nvSpPr>
          <p:cNvPr id="7" name="Content Placeholder 6">
            <a:extLst>
              <a:ext uri="{FF2B5EF4-FFF2-40B4-BE49-F238E27FC236}">
                <a16:creationId xmlns:a16="http://schemas.microsoft.com/office/drawing/2014/main" id="{71CD013C-4819-C44D-BEB3-0D9080516D1A}"/>
              </a:ext>
            </a:extLst>
          </p:cNvPr>
          <p:cNvSpPr>
            <a:spLocks noGrp="1"/>
          </p:cNvSpPr>
          <p:nvPr>
            <p:ph idx="1"/>
          </p:nvPr>
        </p:nvSpPr>
        <p:spPr/>
        <p:txBody>
          <a:bodyPr>
            <a:normAutofit/>
          </a:bodyPr>
          <a:lstStyle/>
          <a:p>
            <a:r>
              <a:rPr lang="en-US" sz="2000" dirty="0"/>
              <a:t>The Mu2e experiment searches for the conversion to an electron of a muon that has been captured by an Aluminum nucleus.</a:t>
            </a:r>
            <a:endParaRPr lang="en-US" sz="1800" dirty="0"/>
          </a:p>
          <a:p>
            <a:r>
              <a:rPr lang="en-US" sz="2000" dirty="0"/>
              <a:t>The most important backgrounds are prompt with respect to the proton that produces the muons.</a:t>
            </a:r>
          </a:p>
          <a:p>
            <a:r>
              <a:rPr lang="en-US" sz="2000" dirty="0"/>
              <a:t>Solution: pulsed beam</a:t>
            </a:r>
          </a:p>
          <a:p>
            <a:endParaRPr lang="en-US" sz="2000" dirty="0"/>
          </a:p>
        </p:txBody>
      </p:sp>
      <p:sp>
        <p:nvSpPr>
          <p:cNvPr id="3" name="Date Placeholder 2">
            <a:extLst>
              <a:ext uri="{FF2B5EF4-FFF2-40B4-BE49-F238E27FC236}">
                <a16:creationId xmlns:a16="http://schemas.microsoft.com/office/drawing/2014/main" id="{9D63BFD8-BE77-7345-A88A-6F2F4F9511FF}"/>
              </a:ext>
            </a:extLst>
          </p:cNvPr>
          <p:cNvSpPr>
            <a:spLocks noGrp="1"/>
          </p:cNvSpPr>
          <p:nvPr>
            <p:ph type="dt" sz="half" idx="10"/>
          </p:nvPr>
        </p:nvSpPr>
        <p:spPr/>
        <p:txBody>
          <a:bodyPr/>
          <a:lstStyle/>
          <a:p>
            <a:pPr>
              <a:defRPr/>
            </a:pPr>
            <a:r>
              <a:rPr lang="en-US"/>
              <a:t>Snowmass in Seattle, July 17-26, 2022</a:t>
            </a:r>
            <a:endParaRPr lang="en-US" dirty="0"/>
          </a:p>
        </p:txBody>
      </p:sp>
      <p:sp>
        <p:nvSpPr>
          <p:cNvPr id="4" name="Footer Placeholder 3">
            <a:extLst>
              <a:ext uri="{FF2B5EF4-FFF2-40B4-BE49-F238E27FC236}">
                <a16:creationId xmlns:a16="http://schemas.microsoft.com/office/drawing/2014/main" id="{684466D8-D637-994D-BAC8-0EC110CD5FF3}"/>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5" name="Slide Number Placeholder 4">
            <a:extLst>
              <a:ext uri="{FF2B5EF4-FFF2-40B4-BE49-F238E27FC236}">
                <a16:creationId xmlns:a16="http://schemas.microsoft.com/office/drawing/2014/main" id="{FBB7AD84-3D39-CA4A-AAD6-659246BF2526}"/>
              </a:ext>
            </a:extLst>
          </p:cNvPr>
          <p:cNvSpPr>
            <a:spLocks noGrp="1"/>
          </p:cNvSpPr>
          <p:nvPr>
            <p:ph type="sldNum" sz="quarter" idx="12"/>
          </p:nvPr>
        </p:nvSpPr>
        <p:spPr/>
        <p:txBody>
          <a:bodyPr/>
          <a:lstStyle/>
          <a:p>
            <a:pPr>
              <a:defRPr/>
            </a:pPr>
            <a:fld id="{BAB536C3-BB10-4165-8E74-99838CB51702}" type="slidenum">
              <a:rPr lang="en-US" smtClean="0"/>
              <a:pPr>
                <a:defRPr/>
              </a:pPr>
              <a:t>24</a:t>
            </a:fld>
            <a:endParaRPr lang="en-US"/>
          </a:p>
        </p:txBody>
      </p:sp>
      <p:pic>
        <p:nvPicPr>
          <p:cNvPr id="8" name="Picture 3">
            <a:extLst>
              <a:ext uri="{FF2B5EF4-FFF2-40B4-BE49-F238E27FC236}">
                <a16:creationId xmlns:a16="http://schemas.microsoft.com/office/drawing/2014/main" id="{BC0C8046-C9ED-D846-A200-0D9B910464B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3463"/>
          <a:stretch/>
        </p:blipFill>
        <p:spPr bwMode="auto">
          <a:xfrm>
            <a:off x="704850" y="3298250"/>
            <a:ext cx="7734299" cy="355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F7DE0D71-6038-7C43-B343-1CD33939B9D9}"/>
              </a:ext>
            </a:extLst>
          </p:cNvPr>
          <p:cNvSpPr txBox="1"/>
          <p:nvPr/>
        </p:nvSpPr>
        <p:spPr>
          <a:xfrm>
            <a:off x="3352800" y="3215884"/>
            <a:ext cx="4855029" cy="338554"/>
          </a:xfrm>
          <a:prstGeom prst="rect">
            <a:avLst/>
          </a:prstGeom>
          <a:noFill/>
        </p:spPr>
        <p:txBody>
          <a:bodyPr wrap="square" rtlCol="0">
            <a:spAutoFit/>
          </a:bodyPr>
          <a:lstStyle/>
          <a:p>
            <a:r>
              <a:rPr lang="en-US" sz="1600" dirty="0">
                <a:solidFill>
                  <a:srgbClr val="FF0000"/>
                </a:solidFill>
                <a:latin typeface="+mn-lt"/>
              </a:rPr>
              <a:t>“Straggling” through solenoids (put a pin in that!)</a:t>
            </a:r>
          </a:p>
        </p:txBody>
      </p:sp>
      <p:cxnSp>
        <p:nvCxnSpPr>
          <p:cNvPr id="11" name="Straight Arrow Connector 10">
            <a:extLst>
              <a:ext uri="{FF2B5EF4-FFF2-40B4-BE49-F238E27FC236}">
                <a16:creationId xmlns:a16="http://schemas.microsoft.com/office/drawing/2014/main" id="{2F6573C0-FF1B-0C49-A836-AD64E506B3EA}"/>
              </a:ext>
            </a:extLst>
          </p:cNvPr>
          <p:cNvCxnSpPr>
            <a:cxnSpLocks/>
          </p:cNvCxnSpPr>
          <p:nvPr/>
        </p:nvCxnSpPr>
        <p:spPr>
          <a:xfrm flipH="1">
            <a:off x="2688772" y="3606027"/>
            <a:ext cx="849085" cy="18477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68611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EDA254-9A0A-DA49-83C8-2B0E4790CB0D}"/>
              </a:ext>
            </a:extLst>
          </p:cNvPr>
          <p:cNvPicPr>
            <a:picLocks noChangeAspect="1"/>
          </p:cNvPicPr>
          <p:nvPr/>
        </p:nvPicPr>
        <p:blipFill>
          <a:blip r:embed="rId2"/>
          <a:stretch>
            <a:fillRect/>
          </a:stretch>
        </p:blipFill>
        <p:spPr>
          <a:xfrm>
            <a:off x="3615690" y="1580145"/>
            <a:ext cx="5448300" cy="3314700"/>
          </a:xfrm>
          <a:prstGeom prst="rect">
            <a:avLst/>
          </a:prstGeom>
        </p:spPr>
      </p:pic>
      <p:sp>
        <p:nvSpPr>
          <p:cNvPr id="3" name="Title 2"/>
          <p:cNvSpPr>
            <a:spLocks noGrp="1"/>
          </p:cNvSpPr>
          <p:nvPr>
            <p:ph type="title"/>
          </p:nvPr>
        </p:nvSpPr>
        <p:spPr>
          <a:xfrm>
            <a:off x="315686" y="392111"/>
            <a:ext cx="8229600" cy="628207"/>
          </a:xfrm>
        </p:spPr>
        <p:txBody>
          <a:bodyPr/>
          <a:lstStyle/>
          <a:p>
            <a:r>
              <a:rPr lang="en-US" dirty="0"/>
              <a:t>Example: Mu2e-II Beam Formation</a:t>
            </a:r>
          </a:p>
        </p:txBody>
      </p:sp>
      <p:sp>
        <p:nvSpPr>
          <p:cNvPr id="4" name="Date Placeholder 3">
            <a:extLst>
              <a:ext uri="{FF2B5EF4-FFF2-40B4-BE49-F238E27FC236}">
                <a16:creationId xmlns:a16="http://schemas.microsoft.com/office/drawing/2014/main" id="{21919312-147F-8C47-AC92-33AAC87E0757}"/>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A77AD91E-C488-6141-8D83-AC6EE67D9E3A}"/>
              </a:ext>
            </a:extLst>
          </p:cNvPr>
          <p:cNvSpPr>
            <a:spLocks noGrp="1"/>
          </p:cNvSpPr>
          <p:nvPr>
            <p:ph type="ftr" sz="quarter" idx="11"/>
          </p:nvPr>
        </p:nvSpPr>
        <p:spPr/>
        <p:txBody>
          <a:bodyPr/>
          <a:lstStyle/>
          <a:p>
            <a:pPr>
              <a:defRPr/>
            </a:pPr>
            <a:r>
              <a:rPr lang="fi-FI"/>
              <a:t>E. Prebys, AF5 Report</a:t>
            </a:r>
            <a:endParaRPr lang="en-US" b="1" dirty="0"/>
          </a:p>
        </p:txBody>
      </p:sp>
      <p:sp>
        <p:nvSpPr>
          <p:cNvPr id="6" name="Slide Number Placeholder 5"/>
          <p:cNvSpPr>
            <a:spLocks noGrp="1"/>
          </p:cNvSpPr>
          <p:nvPr>
            <p:ph type="sldNum" sz="quarter" idx="12"/>
          </p:nvPr>
        </p:nvSpPr>
        <p:spPr/>
        <p:txBody>
          <a:bodyPr/>
          <a:lstStyle/>
          <a:p>
            <a:pPr>
              <a:defRPr/>
            </a:pPr>
            <a:fld id="{148C009B-CB69-E04A-B9B3-34B26D69E9CF}" type="slidenum">
              <a:rPr lang="en-US" smtClean="0"/>
              <a:pPr>
                <a:defRPr/>
              </a:pPr>
              <a:t>25</a:t>
            </a:fld>
            <a:endParaRPr lang="en-US" dirty="0"/>
          </a:p>
        </p:txBody>
      </p:sp>
      <p:sp>
        <p:nvSpPr>
          <p:cNvPr id="2" name="Content Placeholder 1"/>
          <p:cNvSpPr>
            <a:spLocks noGrp="1"/>
          </p:cNvSpPr>
          <p:nvPr>
            <p:ph idx="4294967295"/>
          </p:nvPr>
        </p:nvSpPr>
        <p:spPr>
          <a:xfrm>
            <a:off x="0" y="971550"/>
            <a:ext cx="8545513" cy="5532438"/>
          </a:xfrm>
        </p:spPr>
        <p:txBody>
          <a:bodyPr>
            <a:normAutofit lnSpcReduction="10000"/>
          </a:bodyPr>
          <a:lstStyle/>
          <a:p>
            <a:r>
              <a:rPr lang="en-US" sz="2000" b="0" dirty="0"/>
              <a:t>Possible beam structure (100 kW):</a:t>
            </a:r>
          </a:p>
          <a:p>
            <a:pPr lvl="1"/>
            <a:r>
              <a:rPr lang="en-US" dirty="0"/>
              <a:t>10</a:t>
            </a:r>
            <a:r>
              <a:rPr lang="en-US" sz="2000" dirty="0"/>
              <a:t> bunch burst @ 600 kHz</a:t>
            </a:r>
          </a:p>
          <a:p>
            <a:pPr lvl="1"/>
            <a:r>
              <a:rPr lang="en-US" sz="2000" dirty="0"/>
              <a:t>1.4x10</a:t>
            </a:r>
            <a:r>
              <a:rPr lang="en-US" sz="2000" baseline="30000" dirty="0"/>
              <a:t>8</a:t>
            </a:r>
            <a:r>
              <a:rPr lang="en-US" sz="2000" dirty="0"/>
              <a:t> protons/bunch</a:t>
            </a:r>
          </a:p>
          <a:p>
            <a:pPr lvl="1"/>
            <a:r>
              <a:rPr lang="en-US" sz="2000" dirty="0"/>
              <a:t>600 kHz repetition rate </a:t>
            </a:r>
          </a:p>
          <a:p>
            <a:pPr lvl="1"/>
            <a:r>
              <a:rPr lang="en-US" sz="2000" dirty="0"/>
              <a:t>= </a:t>
            </a:r>
            <a:r>
              <a:rPr lang="en-US" dirty="0"/>
              <a:t>100</a:t>
            </a:r>
            <a:r>
              <a:rPr lang="en-US" sz="2000" dirty="0"/>
              <a:t> kW</a:t>
            </a:r>
          </a:p>
          <a:p>
            <a:pPr lvl="1"/>
            <a:r>
              <a:rPr lang="en-US" sz="2000" dirty="0"/>
              <a:t>3% duty factor</a:t>
            </a:r>
          </a:p>
          <a:p>
            <a:pPr lvl="1"/>
            <a:r>
              <a:rPr lang="en-US" sz="2000" dirty="0"/>
              <a:t>0.12 mA</a:t>
            </a:r>
          </a:p>
          <a:p>
            <a:pPr lvl="1"/>
            <a:r>
              <a:rPr lang="en-US" sz="2000" dirty="0"/>
              <a:t>These numbers are </a:t>
            </a:r>
            <a:br>
              <a:rPr lang="en-US" sz="2000" dirty="0"/>
            </a:br>
            <a:r>
              <a:rPr lang="en-US" sz="2000" dirty="0"/>
              <a:t>independent from the </a:t>
            </a:r>
            <a:br>
              <a:rPr lang="en-US" sz="2000" dirty="0"/>
            </a:br>
            <a:r>
              <a:rPr lang="en-US" sz="2000" dirty="0"/>
              <a:t>instantaneous bunch rate!</a:t>
            </a:r>
          </a:p>
          <a:p>
            <a:pPr lvl="2"/>
            <a:r>
              <a:rPr lang="en-US" dirty="0" err="1"/>
              <a:t>ie</a:t>
            </a:r>
            <a:r>
              <a:rPr lang="en-US" dirty="0"/>
              <a:t>, which line we’re in</a:t>
            </a:r>
            <a:endParaRPr lang="en-US" sz="2200" dirty="0"/>
          </a:p>
          <a:p>
            <a:r>
              <a:rPr lang="en-US" sz="2200" b="0" dirty="0"/>
              <a:t>The bunch rate only affects the pulse </a:t>
            </a:r>
            <a:r>
              <a:rPr lang="en-US" sz="2200" b="0" i="1" dirty="0"/>
              <a:t>width</a:t>
            </a:r>
          </a:p>
          <a:p>
            <a:pPr lvl="1"/>
            <a:r>
              <a:rPr lang="en-US" sz="2000" dirty="0"/>
              <a:t>162.5 MHz = 60 ns</a:t>
            </a:r>
          </a:p>
          <a:p>
            <a:pPr lvl="1"/>
            <a:r>
              <a:rPr lang="en-US" sz="2000" dirty="0"/>
              <a:t>81.25 MHz = 120 ns</a:t>
            </a:r>
          </a:p>
          <a:p>
            <a:pPr lvl="1"/>
            <a:r>
              <a:rPr lang="en-US" sz="2000" dirty="0"/>
              <a:t>40.625 MHz = 240 ns</a:t>
            </a:r>
          </a:p>
          <a:p>
            <a:r>
              <a:rPr lang="en-US" sz="2200" b="0" dirty="0"/>
              <a:t>All of these numbers would double for </a:t>
            </a:r>
            <a:r>
              <a:rPr lang="en-US" sz="2200" dirty="0"/>
              <a:t>200</a:t>
            </a:r>
            <a:r>
              <a:rPr lang="en-US" sz="2200" b="0" dirty="0"/>
              <a:t> kW</a:t>
            </a:r>
          </a:p>
          <a:p>
            <a:pPr marL="0" indent="0">
              <a:buNone/>
            </a:pPr>
            <a:endParaRPr lang="en-US" sz="2000" dirty="0"/>
          </a:p>
        </p:txBody>
      </p:sp>
      <p:sp>
        <p:nvSpPr>
          <p:cNvPr id="9" name="Rectangle 8">
            <a:extLst>
              <a:ext uri="{FF2B5EF4-FFF2-40B4-BE49-F238E27FC236}">
                <a16:creationId xmlns:a16="http://schemas.microsoft.com/office/drawing/2014/main" id="{8C29B51A-2763-614E-AC8C-F95EE2F36FD2}"/>
              </a:ext>
            </a:extLst>
          </p:cNvPr>
          <p:cNvSpPr/>
          <p:nvPr/>
        </p:nvSpPr>
        <p:spPr bwMode="auto">
          <a:xfrm>
            <a:off x="3864864" y="1926336"/>
            <a:ext cx="329184" cy="414528"/>
          </a:xfrm>
          <a:prstGeom prst="rect">
            <a:avLst/>
          </a:prstGeom>
          <a:solidFill>
            <a:schemeClr val="bg1"/>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8" name="Oval 7">
            <a:extLst>
              <a:ext uri="{FF2B5EF4-FFF2-40B4-BE49-F238E27FC236}">
                <a16:creationId xmlns:a16="http://schemas.microsoft.com/office/drawing/2014/main" id="{1C30E1AE-B462-DC4D-9A03-6767554C0E1F}"/>
              </a:ext>
            </a:extLst>
          </p:cNvPr>
          <p:cNvSpPr/>
          <p:nvPr/>
        </p:nvSpPr>
        <p:spPr bwMode="auto">
          <a:xfrm>
            <a:off x="7388352" y="3477768"/>
            <a:ext cx="1292173" cy="399288"/>
          </a:xfrm>
          <a:prstGeom prst="ellipse">
            <a:avLst/>
          </a:prstGeom>
          <a:noFill/>
          <a:ln w="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6E1BB4D3-D230-C640-A1BC-C7101B502C3C}"/>
              </a:ext>
            </a:extLst>
          </p:cNvPr>
          <p:cNvSpPr txBox="1"/>
          <p:nvPr/>
        </p:nvSpPr>
        <p:spPr>
          <a:xfrm>
            <a:off x="6339840" y="5164886"/>
            <a:ext cx="2584704" cy="338554"/>
          </a:xfrm>
          <a:prstGeom prst="rect">
            <a:avLst/>
          </a:prstGeom>
          <a:noFill/>
        </p:spPr>
        <p:txBody>
          <a:bodyPr wrap="square" rtlCol="0">
            <a:spAutoFit/>
          </a:bodyPr>
          <a:lstStyle/>
          <a:p>
            <a:pPr algn="r"/>
            <a:r>
              <a:rPr lang="en-US" sz="1600" dirty="0">
                <a:solidFill>
                  <a:srgbClr val="FF0000"/>
                </a:solidFill>
                <a:latin typeface="+mn-lt"/>
              </a:rPr>
              <a:t>~275 162.5 MHz buckets</a:t>
            </a:r>
          </a:p>
        </p:txBody>
      </p:sp>
      <p:cxnSp>
        <p:nvCxnSpPr>
          <p:cNvPr id="12" name="Straight Arrow Connector 11">
            <a:extLst>
              <a:ext uri="{FF2B5EF4-FFF2-40B4-BE49-F238E27FC236}">
                <a16:creationId xmlns:a16="http://schemas.microsoft.com/office/drawing/2014/main" id="{A2441721-EFF9-9249-8E2D-F4A4E613BB38}"/>
              </a:ext>
            </a:extLst>
          </p:cNvPr>
          <p:cNvCxnSpPr/>
          <p:nvPr/>
        </p:nvCxnSpPr>
        <p:spPr bwMode="auto">
          <a:xfrm flipV="1">
            <a:off x="7357693" y="3877056"/>
            <a:ext cx="506147" cy="1146048"/>
          </a:xfrm>
          <a:prstGeom prst="straightConnector1">
            <a:avLst/>
          </a:prstGeom>
          <a:solidFill>
            <a:srgbClr val="0033CC"/>
          </a:solidFill>
          <a:ln w="0" cap="flat" cmpd="sng" algn="ctr">
            <a:solidFill>
              <a:srgbClr val="FF0000"/>
            </a:solidFill>
            <a:prstDash val="solid"/>
            <a:round/>
            <a:headEnd type="none" w="med" len="med"/>
            <a:tailEnd type="triangle"/>
          </a:ln>
          <a:effectLst/>
        </p:spPr>
      </p:cxnSp>
      <p:sp>
        <p:nvSpPr>
          <p:cNvPr id="11" name="Rectangle 10">
            <a:extLst>
              <a:ext uri="{FF2B5EF4-FFF2-40B4-BE49-F238E27FC236}">
                <a16:creationId xmlns:a16="http://schemas.microsoft.com/office/drawing/2014/main" id="{9CBA2FD0-1262-A84C-9DB1-AEDF219A5667}"/>
              </a:ext>
            </a:extLst>
          </p:cNvPr>
          <p:cNvSpPr/>
          <p:nvPr/>
        </p:nvSpPr>
        <p:spPr>
          <a:xfrm>
            <a:off x="148678" y="5886450"/>
            <a:ext cx="6117590" cy="388883"/>
          </a:xfrm>
          <a:prstGeom prst="rect">
            <a:avLst/>
          </a:prstGeom>
          <a:noFill/>
          <a:ln w="26424">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D38EA70-3266-7B4A-812E-D6A940741026}"/>
              </a:ext>
            </a:extLst>
          </p:cNvPr>
          <p:cNvSpPr txBox="1"/>
          <p:nvPr/>
        </p:nvSpPr>
        <p:spPr>
          <a:xfrm>
            <a:off x="6339840" y="5819281"/>
            <a:ext cx="2691581" cy="523220"/>
          </a:xfrm>
          <a:prstGeom prst="rect">
            <a:avLst/>
          </a:prstGeom>
          <a:noFill/>
        </p:spPr>
        <p:txBody>
          <a:bodyPr wrap="square" rtlCol="0">
            <a:spAutoFit/>
          </a:bodyPr>
          <a:lstStyle/>
          <a:p>
            <a:r>
              <a:rPr lang="en-US" sz="1400" dirty="0">
                <a:solidFill>
                  <a:srgbClr val="FF0000"/>
                </a:solidFill>
                <a:latin typeface="+mn-lt"/>
              </a:rPr>
              <a:t>That’s all that would be needed from the accelerator end!</a:t>
            </a:r>
          </a:p>
        </p:txBody>
      </p:sp>
    </p:spTree>
    <p:extLst>
      <p:ext uri="{BB962C8B-B14F-4D97-AF65-F5344CB8AC3E}">
        <p14:creationId xmlns:p14="http://schemas.microsoft.com/office/powerpoint/2010/main" val="332084789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6C95-FA2D-A230-CAB3-2FB559245B88}"/>
              </a:ext>
            </a:extLst>
          </p:cNvPr>
          <p:cNvSpPr>
            <a:spLocks noGrp="1"/>
          </p:cNvSpPr>
          <p:nvPr>
            <p:ph type="title"/>
          </p:nvPr>
        </p:nvSpPr>
        <p:spPr/>
        <p:txBody>
          <a:bodyPr/>
          <a:lstStyle/>
          <a:p>
            <a:r>
              <a:rPr lang="en-US" dirty="0"/>
              <a:t>Beyond Mu2e-II</a:t>
            </a:r>
          </a:p>
        </p:txBody>
      </p:sp>
      <p:sp>
        <p:nvSpPr>
          <p:cNvPr id="6" name="Content Placeholder 5">
            <a:extLst>
              <a:ext uri="{FF2B5EF4-FFF2-40B4-BE49-F238E27FC236}">
                <a16:creationId xmlns:a16="http://schemas.microsoft.com/office/drawing/2014/main" id="{2DDBD5D4-6391-44AA-5D6B-62EA9E0A47EB}"/>
              </a:ext>
            </a:extLst>
          </p:cNvPr>
          <p:cNvSpPr>
            <a:spLocks noGrp="1"/>
          </p:cNvSpPr>
          <p:nvPr>
            <p:ph idx="1"/>
          </p:nvPr>
        </p:nvSpPr>
        <p:spPr/>
        <p:txBody>
          <a:bodyPr/>
          <a:lstStyle/>
          <a:p>
            <a:r>
              <a:rPr lang="en-US" dirty="0"/>
              <a:t>To go beyond the Mu2e-II goals, or to go to heavier targets (shorter lifetimes), it’s necessary to adopt another means to allow </a:t>
            </a:r>
            <a:r>
              <a:rPr lang="en-US" dirty="0" err="1"/>
              <a:t>pions</a:t>
            </a:r>
            <a:r>
              <a:rPr lang="en-US" dirty="0"/>
              <a:t> to decay to avoid “straggling”</a:t>
            </a:r>
          </a:p>
          <a:p>
            <a:r>
              <a:rPr lang="en-US" dirty="0"/>
              <a:t>Solution: FFA</a:t>
            </a:r>
          </a:p>
          <a:p>
            <a:endParaRPr lang="en-US" dirty="0"/>
          </a:p>
          <a:p>
            <a:endParaRPr lang="en-US" dirty="0"/>
          </a:p>
          <a:p>
            <a:endParaRPr lang="en-US" dirty="0"/>
          </a:p>
          <a:p>
            <a:endParaRPr lang="en-US" dirty="0"/>
          </a:p>
          <a:p>
            <a:endParaRPr lang="en-US" dirty="0"/>
          </a:p>
          <a:p>
            <a:r>
              <a:rPr lang="en-US" dirty="0"/>
              <a:t>Problem: cannot fill this ring directly from PIP-II beam</a:t>
            </a:r>
          </a:p>
          <a:p>
            <a:r>
              <a:rPr lang="en-US" dirty="0"/>
              <a:t>Need a “compressor ring” to provide short, intense pulses at 100-1000 Hz.</a:t>
            </a:r>
          </a:p>
        </p:txBody>
      </p:sp>
      <p:sp>
        <p:nvSpPr>
          <p:cNvPr id="3" name="Date Placeholder 2">
            <a:extLst>
              <a:ext uri="{FF2B5EF4-FFF2-40B4-BE49-F238E27FC236}">
                <a16:creationId xmlns:a16="http://schemas.microsoft.com/office/drawing/2014/main" id="{F2B41806-6904-07E2-0EA0-D3C8B9F244EB}"/>
              </a:ext>
            </a:extLst>
          </p:cNvPr>
          <p:cNvSpPr>
            <a:spLocks noGrp="1"/>
          </p:cNvSpPr>
          <p:nvPr>
            <p:ph type="dt" sz="half" idx="10"/>
          </p:nvPr>
        </p:nvSpPr>
        <p:spPr/>
        <p:txBody>
          <a:bodyPr/>
          <a:lstStyle/>
          <a:p>
            <a:pPr>
              <a:defRPr/>
            </a:pPr>
            <a:r>
              <a:rPr lang="en-US"/>
              <a:t>Snowmass in Seattle, July 17-26, 2022</a:t>
            </a:r>
            <a:endParaRPr lang="en-US" dirty="0"/>
          </a:p>
        </p:txBody>
      </p:sp>
      <p:sp>
        <p:nvSpPr>
          <p:cNvPr id="4" name="Footer Placeholder 3">
            <a:extLst>
              <a:ext uri="{FF2B5EF4-FFF2-40B4-BE49-F238E27FC236}">
                <a16:creationId xmlns:a16="http://schemas.microsoft.com/office/drawing/2014/main" id="{6CCC4858-80BB-22ED-D24A-2AB11C61D7FE}"/>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5" name="Slide Number Placeholder 4">
            <a:extLst>
              <a:ext uri="{FF2B5EF4-FFF2-40B4-BE49-F238E27FC236}">
                <a16:creationId xmlns:a16="http://schemas.microsoft.com/office/drawing/2014/main" id="{BC4CDA13-B17D-C6E1-4F00-CAB868F01C9B}"/>
              </a:ext>
            </a:extLst>
          </p:cNvPr>
          <p:cNvSpPr>
            <a:spLocks noGrp="1"/>
          </p:cNvSpPr>
          <p:nvPr>
            <p:ph type="sldNum" sz="quarter" idx="12"/>
          </p:nvPr>
        </p:nvSpPr>
        <p:spPr/>
        <p:txBody>
          <a:bodyPr/>
          <a:lstStyle/>
          <a:p>
            <a:pPr>
              <a:defRPr/>
            </a:pPr>
            <a:fld id="{BAB536C3-BB10-4165-8E74-99838CB51702}" type="slidenum">
              <a:rPr lang="en-US" smtClean="0"/>
              <a:pPr>
                <a:defRPr/>
              </a:pPr>
              <a:t>26</a:t>
            </a:fld>
            <a:endParaRPr lang="en-US"/>
          </a:p>
        </p:txBody>
      </p:sp>
      <p:pic>
        <p:nvPicPr>
          <p:cNvPr id="7" name="Picture 6">
            <a:extLst>
              <a:ext uri="{FF2B5EF4-FFF2-40B4-BE49-F238E27FC236}">
                <a16:creationId xmlns:a16="http://schemas.microsoft.com/office/drawing/2014/main" id="{735C59A8-E4D2-7A33-F630-C3AB74920D4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910909" y="2501462"/>
            <a:ext cx="3002212" cy="2116363"/>
          </a:xfrm>
          <a:prstGeom prst="rect">
            <a:avLst/>
          </a:prstGeom>
        </p:spPr>
      </p:pic>
      <p:pic>
        <p:nvPicPr>
          <p:cNvPr id="8" name="Picture 7">
            <a:extLst>
              <a:ext uri="{FF2B5EF4-FFF2-40B4-BE49-F238E27FC236}">
                <a16:creationId xmlns:a16="http://schemas.microsoft.com/office/drawing/2014/main" id="{9C1FB3EA-A38D-55A7-2A9A-C5B32D65A310}"/>
              </a:ext>
            </a:extLst>
          </p:cNvPr>
          <p:cNvPicPr>
            <a:picLocks noChangeAspect="1"/>
          </p:cNvPicPr>
          <p:nvPr/>
        </p:nvPicPr>
        <p:blipFill>
          <a:blip r:embed="rId3"/>
          <a:stretch>
            <a:fillRect/>
          </a:stretch>
        </p:blipFill>
        <p:spPr>
          <a:xfrm>
            <a:off x="6157855" y="2937285"/>
            <a:ext cx="2726470" cy="1148979"/>
          </a:xfrm>
          <a:prstGeom prst="rect">
            <a:avLst/>
          </a:prstGeom>
        </p:spPr>
      </p:pic>
    </p:spTree>
    <p:extLst>
      <p:ext uri="{BB962C8B-B14F-4D97-AF65-F5344CB8AC3E}">
        <p14:creationId xmlns:p14="http://schemas.microsoft.com/office/powerpoint/2010/main" val="14542357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9DB1-65E7-5F40-966C-E5BC7F11F292}"/>
              </a:ext>
            </a:extLst>
          </p:cNvPr>
          <p:cNvSpPr>
            <a:spLocks noGrp="1"/>
          </p:cNvSpPr>
          <p:nvPr>
            <p:ph type="title"/>
          </p:nvPr>
        </p:nvSpPr>
        <p:spPr/>
        <p:txBody>
          <a:bodyPr/>
          <a:lstStyle/>
          <a:p>
            <a:r>
              <a:rPr lang="en-US" dirty="0"/>
              <a:t>Competing Priorities</a:t>
            </a:r>
          </a:p>
        </p:txBody>
      </p:sp>
      <p:sp>
        <p:nvSpPr>
          <p:cNvPr id="3" name="Content Placeholder 2">
            <a:extLst>
              <a:ext uri="{FF2B5EF4-FFF2-40B4-BE49-F238E27FC236}">
                <a16:creationId xmlns:a16="http://schemas.microsoft.com/office/drawing/2014/main" id="{F602DCDC-5128-7A4D-B87A-29FB7A4C4D7A}"/>
              </a:ext>
            </a:extLst>
          </p:cNvPr>
          <p:cNvSpPr>
            <a:spLocks noGrp="1"/>
          </p:cNvSpPr>
          <p:nvPr>
            <p:ph idx="1"/>
          </p:nvPr>
        </p:nvSpPr>
        <p:spPr/>
        <p:txBody>
          <a:bodyPr>
            <a:normAutofit/>
          </a:bodyPr>
          <a:lstStyle/>
          <a:p>
            <a:r>
              <a:rPr lang="en-US" sz="2000" dirty="0"/>
              <a:t>The neutrino program</a:t>
            </a:r>
          </a:p>
          <a:p>
            <a:pPr lvl="1"/>
            <a:r>
              <a:rPr lang="en-US" sz="1800" dirty="0"/>
              <a:t>The Booster magnets will run at a 20 Hz </a:t>
            </a:r>
            <a:br>
              <a:rPr lang="en-US" sz="1800" dirty="0"/>
            </a:br>
            <a:r>
              <a:rPr lang="en-US" sz="1800" dirty="0"/>
              <a:t>offset sine wave.</a:t>
            </a:r>
          </a:p>
          <a:p>
            <a:pPr lvl="2"/>
            <a:r>
              <a:rPr lang="en-US" sz="1400" dirty="0"/>
              <a:t>Initially, it will be flattened at the lower end during</a:t>
            </a:r>
            <a:br>
              <a:rPr lang="en-US" sz="1400" dirty="0"/>
            </a:br>
            <a:r>
              <a:rPr lang="en-US" sz="1400" dirty="0"/>
              <a:t>injection using the Booster corrector magnets.</a:t>
            </a:r>
          </a:p>
          <a:p>
            <a:pPr lvl="1"/>
            <a:r>
              <a:rPr lang="en-US" sz="1800" dirty="0"/>
              <a:t>Injecting more beam into the booster will</a:t>
            </a:r>
            <a:br>
              <a:rPr lang="en-US" sz="1800" dirty="0"/>
            </a:br>
            <a:r>
              <a:rPr lang="en-US" sz="1800" dirty="0"/>
              <a:t>require a longer injection pulse, going </a:t>
            </a:r>
            <a:br>
              <a:rPr lang="en-US" sz="1800" dirty="0"/>
            </a:br>
            <a:r>
              <a:rPr lang="en-US" sz="1800" dirty="0"/>
              <a:t>beyond the ability of the corrector magnets to flatten the field.</a:t>
            </a:r>
          </a:p>
          <a:p>
            <a:pPr lvl="1"/>
            <a:r>
              <a:rPr lang="en-US" sz="1800" dirty="0"/>
              <a:t>The Booster Storage Ring (BSR) would allow the protons to be pre-loaded, the way we preload protons in the Recycler for the Main Injector.</a:t>
            </a:r>
          </a:p>
          <a:p>
            <a:pPr lvl="1"/>
            <a:r>
              <a:rPr lang="en-US" sz="1800" dirty="0"/>
              <a:t>It therefore must be </a:t>
            </a:r>
            <a:r>
              <a:rPr lang="en-US" sz="1800" i="1" dirty="0"/>
              <a:t>at least the same circumference </a:t>
            </a:r>
            <a:r>
              <a:rPr lang="en-US" sz="1800" dirty="0"/>
              <a:t>as the Booster!</a:t>
            </a:r>
          </a:p>
          <a:p>
            <a:pPr lvl="1"/>
            <a:r>
              <a:rPr lang="en-US" sz="1800" dirty="0"/>
              <a:t>Might be other ways to solve this problem.</a:t>
            </a:r>
          </a:p>
          <a:p>
            <a:r>
              <a:rPr lang="en-US" sz="2200" dirty="0"/>
              <a:t>Muons (and others?)</a:t>
            </a:r>
          </a:p>
          <a:p>
            <a:pPr lvl="1"/>
            <a:r>
              <a:rPr lang="en-US" sz="1800" dirty="0"/>
              <a:t>Want the shortest, most intense pulses we can get.</a:t>
            </a:r>
          </a:p>
          <a:p>
            <a:pPr lvl="1"/>
            <a:r>
              <a:rPr lang="en-US" sz="1800" dirty="0"/>
              <a:t>Space charge effects drive us to the </a:t>
            </a:r>
            <a:r>
              <a:rPr lang="en-US" sz="1800" i="1" dirty="0"/>
              <a:t>smallest possible</a:t>
            </a:r>
            <a:r>
              <a:rPr lang="en-US" sz="1800" dirty="0"/>
              <a:t> ring to achieve this.</a:t>
            </a:r>
          </a:p>
        </p:txBody>
      </p:sp>
      <p:sp>
        <p:nvSpPr>
          <p:cNvPr id="4" name="Date Placeholder 3">
            <a:extLst>
              <a:ext uri="{FF2B5EF4-FFF2-40B4-BE49-F238E27FC236}">
                <a16:creationId xmlns:a16="http://schemas.microsoft.com/office/drawing/2014/main" id="{4A38A4FA-380C-E54B-B689-332CF892383E}"/>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270D5163-989A-0643-868E-C6B8C6249A2D}"/>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031E2B61-CECA-6B4D-AD40-BBCEA7612C09}"/>
              </a:ext>
            </a:extLst>
          </p:cNvPr>
          <p:cNvSpPr>
            <a:spLocks noGrp="1"/>
          </p:cNvSpPr>
          <p:nvPr>
            <p:ph type="sldNum" sz="quarter" idx="12"/>
          </p:nvPr>
        </p:nvSpPr>
        <p:spPr/>
        <p:txBody>
          <a:bodyPr/>
          <a:lstStyle/>
          <a:p>
            <a:pPr>
              <a:defRPr/>
            </a:pPr>
            <a:fld id="{BCA26155-0DCC-45D2-90B6-32F65F3F6C0F}" type="slidenum">
              <a:rPr lang="en-US" smtClean="0"/>
              <a:pPr>
                <a:defRPr/>
              </a:pPr>
              <a:t>27</a:t>
            </a:fld>
            <a:endParaRPr lang="en-US"/>
          </a:p>
        </p:txBody>
      </p:sp>
      <p:pic>
        <p:nvPicPr>
          <p:cNvPr id="7" name="Picture 6">
            <a:extLst>
              <a:ext uri="{FF2B5EF4-FFF2-40B4-BE49-F238E27FC236}">
                <a16:creationId xmlns:a16="http://schemas.microsoft.com/office/drawing/2014/main" id="{0AD06A2B-7C1B-6B47-96BD-9E8DDD89F8B9}"/>
              </a:ext>
            </a:extLst>
          </p:cNvPr>
          <p:cNvPicPr>
            <a:picLocks noChangeAspect="1"/>
          </p:cNvPicPr>
          <p:nvPr/>
        </p:nvPicPr>
        <p:blipFill>
          <a:blip r:embed="rId2"/>
          <a:stretch>
            <a:fillRect/>
          </a:stretch>
        </p:blipFill>
        <p:spPr>
          <a:xfrm>
            <a:off x="5227096" y="347472"/>
            <a:ext cx="3887302" cy="2841001"/>
          </a:xfrm>
          <a:prstGeom prst="rect">
            <a:avLst/>
          </a:prstGeom>
        </p:spPr>
      </p:pic>
      <p:sp>
        <p:nvSpPr>
          <p:cNvPr id="8" name="Oval 7">
            <a:extLst>
              <a:ext uri="{FF2B5EF4-FFF2-40B4-BE49-F238E27FC236}">
                <a16:creationId xmlns:a16="http://schemas.microsoft.com/office/drawing/2014/main" id="{3A87A95D-D75B-7040-B052-12E58C8589D3}"/>
              </a:ext>
            </a:extLst>
          </p:cNvPr>
          <p:cNvSpPr/>
          <p:nvPr/>
        </p:nvSpPr>
        <p:spPr>
          <a:xfrm>
            <a:off x="5955527" y="1359673"/>
            <a:ext cx="2282024" cy="38166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45905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F96C-F99B-47E8-D67E-0275978D6480}"/>
              </a:ext>
            </a:extLst>
          </p:cNvPr>
          <p:cNvSpPr>
            <a:spLocks noGrp="1"/>
          </p:cNvSpPr>
          <p:nvPr>
            <p:ph type="title"/>
          </p:nvPr>
        </p:nvSpPr>
        <p:spPr/>
        <p:txBody>
          <a:bodyPr/>
          <a:lstStyle/>
          <a:p>
            <a:r>
              <a:rPr lang="en-US" dirty="0"/>
              <a:t>Slow Muonium Experiments*</a:t>
            </a:r>
          </a:p>
        </p:txBody>
      </p:sp>
      <p:sp>
        <p:nvSpPr>
          <p:cNvPr id="4" name="Date Placeholder 3">
            <a:extLst>
              <a:ext uri="{FF2B5EF4-FFF2-40B4-BE49-F238E27FC236}">
                <a16:creationId xmlns:a16="http://schemas.microsoft.com/office/drawing/2014/main" id="{EAF9376E-94A1-A5BB-D8C7-683744AB88EF}"/>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84CB7A66-F117-23CF-F8F6-D1F0CC2CC02C}"/>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D43392B4-0614-D034-4332-DEFF54AD95CA}"/>
              </a:ext>
            </a:extLst>
          </p:cNvPr>
          <p:cNvSpPr>
            <a:spLocks noGrp="1"/>
          </p:cNvSpPr>
          <p:nvPr>
            <p:ph type="sldNum" sz="quarter" idx="12"/>
          </p:nvPr>
        </p:nvSpPr>
        <p:spPr/>
        <p:txBody>
          <a:bodyPr/>
          <a:lstStyle/>
          <a:p>
            <a:pPr>
              <a:defRPr/>
            </a:pPr>
            <a:fld id="{BCA26155-0DCC-45D2-90B6-32F65F3F6C0F}" type="slidenum">
              <a:rPr lang="en-US" smtClean="0"/>
              <a:pPr>
                <a:defRPr/>
              </a:pPr>
              <a:t>28</a:t>
            </a:fld>
            <a:endParaRPr lang="en-US"/>
          </a:p>
        </p:txBody>
      </p:sp>
      <p:pic>
        <p:nvPicPr>
          <p:cNvPr id="7" name="Picture 6">
            <a:extLst>
              <a:ext uri="{FF2B5EF4-FFF2-40B4-BE49-F238E27FC236}">
                <a16:creationId xmlns:a16="http://schemas.microsoft.com/office/drawing/2014/main" id="{5D216F61-0CEE-A7E5-FE3C-15EE6A9C24BE}"/>
              </a:ext>
            </a:extLst>
          </p:cNvPr>
          <p:cNvPicPr>
            <a:picLocks noChangeAspect="1"/>
          </p:cNvPicPr>
          <p:nvPr/>
        </p:nvPicPr>
        <p:blipFill>
          <a:blip r:embed="rId2"/>
          <a:stretch>
            <a:fillRect/>
          </a:stretch>
        </p:blipFill>
        <p:spPr>
          <a:xfrm>
            <a:off x="0" y="1374493"/>
            <a:ext cx="9144000" cy="4109013"/>
          </a:xfrm>
          <a:prstGeom prst="rect">
            <a:avLst/>
          </a:prstGeom>
        </p:spPr>
      </p:pic>
      <p:sp>
        <p:nvSpPr>
          <p:cNvPr id="8" name="TextBox 7">
            <a:extLst>
              <a:ext uri="{FF2B5EF4-FFF2-40B4-BE49-F238E27FC236}">
                <a16:creationId xmlns:a16="http://schemas.microsoft.com/office/drawing/2014/main" id="{8A8A20A3-571E-79D7-3812-72FB84C94FA5}"/>
              </a:ext>
            </a:extLst>
          </p:cNvPr>
          <p:cNvSpPr txBox="1"/>
          <p:nvPr/>
        </p:nvSpPr>
        <p:spPr>
          <a:xfrm>
            <a:off x="1273628" y="6510527"/>
            <a:ext cx="7870372" cy="307777"/>
          </a:xfrm>
          <a:prstGeom prst="rect">
            <a:avLst/>
          </a:prstGeom>
          <a:noFill/>
        </p:spPr>
        <p:txBody>
          <a:bodyPr wrap="square" rtlCol="0">
            <a:spAutoFit/>
          </a:bodyPr>
          <a:lstStyle/>
          <a:p>
            <a:pPr algn="r"/>
            <a:r>
              <a:rPr lang="en-US" sz="1400" dirty="0">
                <a:latin typeface="+mn-lt"/>
              </a:rPr>
              <a:t>*Matt Toups, “Physics Opportunities with Booster Replacement Options”, this conference</a:t>
            </a:r>
          </a:p>
        </p:txBody>
      </p:sp>
    </p:spTree>
    <p:extLst>
      <p:ext uri="{BB962C8B-B14F-4D97-AF65-F5344CB8AC3E}">
        <p14:creationId xmlns:p14="http://schemas.microsoft.com/office/powerpoint/2010/main" val="354458862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C6B5-7A73-8C70-9D7D-139054DCCB74}"/>
              </a:ext>
            </a:extLst>
          </p:cNvPr>
          <p:cNvSpPr>
            <a:spLocks noGrp="1"/>
          </p:cNvSpPr>
          <p:nvPr>
            <p:ph type="title"/>
          </p:nvPr>
        </p:nvSpPr>
        <p:spPr/>
        <p:txBody>
          <a:bodyPr/>
          <a:lstStyle/>
          <a:p>
            <a:r>
              <a:rPr lang="en-US" dirty="0"/>
              <a:t>PIP-II Discussions for Snowmass and Beyond</a:t>
            </a:r>
          </a:p>
        </p:txBody>
      </p:sp>
      <p:sp>
        <p:nvSpPr>
          <p:cNvPr id="3" name="Content Placeholder 2">
            <a:extLst>
              <a:ext uri="{FF2B5EF4-FFF2-40B4-BE49-F238E27FC236}">
                <a16:creationId xmlns:a16="http://schemas.microsoft.com/office/drawing/2014/main" id="{399464B6-5246-DE83-1908-B62898800DEA}"/>
              </a:ext>
            </a:extLst>
          </p:cNvPr>
          <p:cNvSpPr>
            <a:spLocks noGrp="1"/>
          </p:cNvSpPr>
          <p:nvPr>
            <p:ph idx="1"/>
          </p:nvPr>
        </p:nvSpPr>
        <p:spPr/>
        <p:txBody>
          <a:bodyPr/>
          <a:lstStyle/>
          <a:p>
            <a:r>
              <a:rPr lang="en-US" dirty="0"/>
              <a:t>Organize potential users</a:t>
            </a:r>
          </a:p>
          <a:p>
            <a:pPr lvl="1"/>
            <a:r>
              <a:rPr lang="en-US" dirty="0"/>
              <a:t>This is happening at this workshop</a:t>
            </a:r>
          </a:p>
          <a:p>
            <a:r>
              <a:rPr lang="en-US" dirty="0"/>
              <a:t>Compressor ring decisions</a:t>
            </a:r>
          </a:p>
          <a:p>
            <a:pPr lvl="1"/>
            <a:r>
              <a:rPr lang="en-US" dirty="0"/>
              <a:t>Discussed a bit in “Booster Replacement Option” Session</a:t>
            </a:r>
          </a:p>
          <a:p>
            <a:pPr lvl="1"/>
            <a:r>
              <a:rPr lang="en-US" dirty="0"/>
              <a:t>Several designs being considered</a:t>
            </a:r>
          </a:p>
          <a:p>
            <a:pPr lvl="1"/>
            <a:r>
              <a:rPr lang="en-US" dirty="0"/>
              <a:t>When and what ring to build?</a:t>
            </a:r>
          </a:p>
        </p:txBody>
      </p:sp>
      <p:sp>
        <p:nvSpPr>
          <p:cNvPr id="4" name="Date Placeholder 3">
            <a:extLst>
              <a:ext uri="{FF2B5EF4-FFF2-40B4-BE49-F238E27FC236}">
                <a16:creationId xmlns:a16="http://schemas.microsoft.com/office/drawing/2014/main" id="{452CDD2C-F0B0-D8D7-A6AE-5245376028F8}"/>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2925B824-0277-273F-5603-E03888A529A7}"/>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E61B1C6B-4349-8F54-0091-C92645401610}"/>
              </a:ext>
            </a:extLst>
          </p:cNvPr>
          <p:cNvSpPr>
            <a:spLocks noGrp="1"/>
          </p:cNvSpPr>
          <p:nvPr>
            <p:ph type="sldNum" sz="quarter" idx="12"/>
          </p:nvPr>
        </p:nvSpPr>
        <p:spPr/>
        <p:txBody>
          <a:bodyPr/>
          <a:lstStyle/>
          <a:p>
            <a:pPr>
              <a:defRPr/>
            </a:pPr>
            <a:fld id="{BCA26155-0DCC-45D2-90B6-32F65F3F6C0F}" type="slidenum">
              <a:rPr lang="en-US" smtClean="0"/>
              <a:pPr>
                <a:defRPr/>
              </a:pPr>
              <a:t>29</a:t>
            </a:fld>
            <a:endParaRPr lang="en-US"/>
          </a:p>
        </p:txBody>
      </p:sp>
    </p:spTree>
    <p:extLst>
      <p:ext uri="{BB962C8B-B14F-4D97-AF65-F5344CB8AC3E}">
        <p14:creationId xmlns:p14="http://schemas.microsoft.com/office/powerpoint/2010/main" val="257658292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F7AA-92E1-3341-A172-E86133407B3F}"/>
              </a:ext>
            </a:extLst>
          </p:cNvPr>
          <p:cNvSpPr>
            <a:spLocks noGrp="1"/>
          </p:cNvSpPr>
          <p:nvPr>
            <p:ph type="title"/>
          </p:nvPr>
        </p:nvSpPr>
        <p:spPr/>
        <p:txBody>
          <a:bodyPr>
            <a:normAutofit fontScale="90000"/>
          </a:bodyPr>
          <a:lstStyle/>
          <a:p>
            <a:r>
              <a:rPr lang="en-US" b="1" dirty="0"/>
              <a:t>AF5: Accelerators for PBC and Rare Processes</a:t>
            </a:r>
          </a:p>
        </p:txBody>
      </p:sp>
      <p:sp>
        <p:nvSpPr>
          <p:cNvPr id="3" name="Content Placeholder 2">
            <a:extLst>
              <a:ext uri="{FF2B5EF4-FFF2-40B4-BE49-F238E27FC236}">
                <a16:creationId xmlns:a16="http://schemas.microsoft.com/office/drawing/2014/main" id="{D5110359-AE03-8648-B860-327173F68104}"/>
              </a:ext>
            </a:extLst>
          </p:cNvPr>
          <p:cNvSpPr>
            <a:spLocks noGrp="1"/>
          </p:cNvSpPr>
          <p:nvPr>
            <p:ph idx="1"/>
          </p:nvPr>
        </p:nvSpPr>
        <p:spPr/>
        <p:txBody>
          <a:bodyPr>
            <a:normAutofit/>
          </a:bodyPr>
          <a:lstStyle/>
          <a:p>
            <a:r>
              <a:rPr lang="en-US" dirty="0"/>
              <a:t>AF5 Description:</a:t>
            </a:r>
          </a:p>
          <a:p>
            <a:pPr marL="274320" lvl="1" indent="0">
              <a:buNone/>
            </a:pPr>
            <a:r>
              <a:rPr lang="en-US" dirty="0"/>
              <a:t> </a:t>
            </a:r>
            <a:r>
              <a:rPr lang="en-US" sz="1600" dirty="0"/>
              <a:t>A number of fundamental physics questions require exploration of rare processes and what is called Physics Beyond Colliders (PBC). These are similar in spirit to those addressed by high-energy colliders, but require different types of beams and experiments. Modifications of existing accelerator complexes and future dedicated scientific infrastructure are considered for the next two decades through projects complementary to the LHC/HL-LHC and other possible future colliders.</a:t>
            </a:r>
          </a:p>
          <a:p>
            <a:pPr marL="274320" lvl="1" indent="0">
              <a:buNone/>
            </a:pPr>
            <a:endParaRPr lang="en-US" sz="1600" dirty="0"/>
          </a:p>
          <a:p>
            <a:r>
              <a:rPr lang="en-US" sz="2000" dirty="0"/>
              <a:t>This </a:t>
            </a:r>
            <a:r>
              <a:rPr lang="en-US" sz="2000" dirty="0" err="1"/>
              <a:t>efffort</a:t>
            </a:r>
            <a:r>
              <a:rPr lang="en-US" sz="2000" dirty="0"/>
              <a:t> has greatly benefitted from the The Physics Beyond Collider study at CERN was set-up in 2016 and reported to the European Strategy for Particle Physics in 2019. Although it naturally had a CERN/European bent, it did attempt to evaluate things in a worldwide context. A couple of potentially interesting references follow. </a:t>
            </a:r>
          </a:p>
          <a:p>
            <a:pPr lvl="1"/>
            <a:r>
              <a:rPr lang="en-US" sz="1600" dirty="0"/>
              <a:t>Beyond the Standard Model Working Group Report </a:t>
            </a:r>
            <a:r>
              <a:rPr lang="en-US" sz="1600" dirty="0">
                <a:hlinkClick r:id="rId2" tooltip="https://arxiv.org/abs/1901.09966"/>
              </a:rPr>
              <a:t>https://arxiv.org/abs/1901.09966</a:t>
            </a:r>
            <a:endParaRPr lang="en-US" sz="1600" dirty="0"/>
          </a:p>
          <a:p>
            <a:pPr lvl="1"/>
            <a:r>
              <a:rPr lang="en-US" sz="1600" dirty="0"/>
              <a:t>Summary Report of Physics Beyond Colliders at CERN </a:t>
            </a:r>
            <a:r>
              <a:rPr lang="en-US" sz="1600" dirty="0">
                <a:hlinkClick r:id="rId3" tooltip="https://arxiv.org/abs/1902.00260"/>
              </a:rPr>
              <a:t>https://arxiv.org/abs/1902.00260</a:t>
            </a:r>
            <a:endParaRPr lang="en-US" sz="1600" dirty="0"/>
          </a:p>
          <a:p>
            <a:pPr marL="274320" lvl="1" indent="0">
              <a:buNone/>
            </a:pPr>
            <a:endParaRPr lang="en-US" dirty="0"/>
          </a:p>
        </p:txBody>
      </p:sp>
      <p:sp>
        <p:nvSpPr>
          <p:cNvPr id="4" name="Date Placeholder 3">
            <a:extLst>
              <a:ext uri="{FF2B5EF4-FFF2-40B4-BE49-F238E27FC236}">
                <a16:creationId xmlns:a16="http://schemas.microsoft.com/office/drawing/2014/main" id="{46C9A7D4-92A0-2D4C-A3E1-207474D9026C}"/>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723AAF4A-D38E-2D4D-8F1E-7F2DF73078C8}"/>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F7CC9FE7-8574-1B41-8C48-AC2087862F27}"/>
              </a:ext>
            </a:extLst>
          </p:cNvPr>
          <p:cNvSpPr>
            <a:spLocks noGrp="1"/>
          </p:cNvSpPr>
          <p:nvPr>
            <p:ph type="sldNum" sz="quarter" idx="12"/>
          </p:nvPr>
        </p:nvSpPr>
        <p:spPr/>
        <p:txBody>
          <a:bodyPr/>
          <a:lstStyle/>
          <a:p>
            <a:pPr>
              <a:defRPr/>
            </a:pPr>
            <a:fld id="{BCA26155-0DCC-45D2-90B6-32F65F3F6C0F}" type="slidenum">
              <a:rPr lang="en-US" smtClean="0"/>
              <a:pPr>
                <a:defRPr/>
              </a:pPr>
              <a:t>3</a:t>
            </a:fld>
            <a:endParaRPr lang="en-US"/>
          </a:p>
        </p:txBody>
      </p:sp>
    </p:spTree>
    <p:extLst>
      <p:ext uri="{BB962C8B-B14F-4D97-AF65-F5344CB8AC3E}">
        <p14:creationId xmlns:p14="http://schemas.microsoft.com/office/powerpoint/2010/main" val="1912964562"/>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DA32-3E0A-74E0-1DC1-FB44EEE555D3}"/>
              </a:ext>
            </a:extLst>
          </p:cNvPr>
          <p:cNvSpPr>
            <a:spLocks noGrp="1"/>
          </p:cNvSpPr>
          <p:nvPr>
            <p:ph type="title"/>
          </p:nvPr>
        </p:nvSpPr>
        <p:spPr/>
        <p:txBody>
          <a:bodyPr/>
          <a:lstStyle/>
          <a:p>
            <a:r>
              <a:rPr lang="en-US" dirty="0"/>
              <a:t>Beam Dump Experiments</a:t>
            </a:r>
          </a:p>
        </p:txBody>
      </p:sp>
      <p:sp>
        <p:nvSpPr>
          <p:cNvPr id="3" name="Content Placeholder 2">
            <a:extLst>
              <a:ext uri="{FF2B5EF4-FFF2-40B4-BE49-F238E27FC236}">
                <a16:creationId xmlns:a16="http://schemas.microsoft.com/office/drawing/2014/main" id="{F95F99B2-186D-C863-7ADB-55542E695A42}"/>
              </a:ext>
            </a:extLst>
          </p:cNvPr>
          <p:cNvSpPr>
            <a:spLocks noGrp="1"/>
          </p:cNvSpPr>
          <p:nvPr>
            <p:ph idx="1"/>
          </p:nvPr>
        </p:nvSpPr>
        <p:spPr/>
        <p:txBody>
          <a:bodyPr/>
          <a:lstStyle/>
          <a:p>
            <a:r>
              <a:rPr lang="en-US" dirty="0"/>
              <a:t>Intense beam dump experiments are broadly sensitive to dark sector and other rare process searches, and are fairly ubiquitous at physics facilities</a:t>
            </a:r>
          </a:p>
          <a:p>
            <a:r>
              <a:rPr lang="en-US" dirty="0"/>
              <a:t>Existing or proposed proton beam dump experiments</a:t>
            </a:r>
          </a:p>
          <a:p>
            <a:endParaRPr lang="en-US" dirty="0"/>
          </a:p>
          <a:p>
            <a:endParaRPr lang="en-US" dirty="0"/>
          </a:p>
        </p:txBody>
      </p:sp>
      <p:sp>
        <p:nvSpPr>
          <p:cNvPr id="4" name="Date Placeholder 3">
            <a:extLst>
              <a:ext uri="{FF2B5EF4-FFF2-40B4-BE49-F238E27FC236}">
                <a16:creationId xmlns:a16="http://schemas.microsoft.com/office/drawing/2014/main" id="{F152F719-5472-79C1-BBC7-1D4DF413E90F}"/>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7FA07C48-1F89-9C52-C477-2D2AFEFDC4A4}"/>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8D51026D-7552-E1AD-BD0D-9AEF81FB0254}"/>
              </a:ext>
            </a:extLst>
          </p:cNvPr>
          <p:cNvSpPr>
            <a:spLocks noGrp="1"/>
          </p:cNvSpPr>
          <p:nvPr>
            <p:ph type="sldNum" sz="quarter" idx="12"/>
          </p:nvPr>
        </p:nvSpPr>
        <p:spPr/>
        <p:txBody>
          <a:bodyPr/>
          <a:lstStyle/>
          <a:p>
            <a:pPr>
              <a:defRPr/>
            </a:pPr>
            <a:fld id="{BCA26155-0DCC-45D2-90B6-32F65F3F6C0F}" type="slidenum">
              <a:rPr lang="en-US" smtClean="0"/>
              <a:pPr>
                <a:defRPr/>
              </a:pPr>
              <a:t>30</a:t>
            </a:fld>
            <a:endParaRPr lang="en-US"/>
          </a:p>
        </p:txBody>
      </p:sp>
      <p:pic>
        <p:nvPicPr>
          <p:cNvPr id="7" name="Picture 6">
            <a:extLst>
              <a:ext uri="{FF2B5EF4-FFF2-40B4-BE49-F238E27FC236}">
                <a16:creationId xmlns:a16="http://schemas.microsoft.com/office/drawing/2014/main" id="{985086FF-405A-C063-B7C1-C85BD471DD42}"/>
              </a:ext>
            </a:extLst>
          </p:cNvPr>
          <p:cNvPicPr>
            <a:picLocks noChangeAspect="1"/>
          </p:cNvPicPr>
          <p:nvPr/>
        </p:nvPicPr>
        <p:blipFill>
          <a:blip r:embed="rId2"/>
          <a:stretch>
            <a:fillRect/>
          </a:stretch>
        </p:blipFill>
        <p:spPr>
          <a:xfrm>
            <a:off x="111189" y="2986515"/>
            <a:ext cx="8921622" cy="3142142"/>
          </a:xfrm>
          <a:prstGeom prst="rect">
            <a:avLst/>
          </a:prstGeom>
        </p:spPr>
      </p:pic>
    </p:spTree>
    <p:extLst>
      <p:ext uri="{BB962C8B-B14F-4D97-AF65-F5344CB8AC3E}">
        <p14:creationId xmlns:p14="http://schemas.microsoft.com/office/powerpoint/2010/main" val="180880162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6E1C-79B8-A157-D181-6E8C10ED5D4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B69AB17-0A5F-2EDF-CC6E-2B73CA734CAD}"/>
              </a:ext>
            </a:extLst>
          </p:cNvPr>
          <p:cNvSpPr>
            <a:spLocks noGrp="1"/>
          </p:cNvSpPr>
          <p:nvPr>
            <p:ph idx="1"/>
          </p:nvPr>
        </p:nvSpPr>
        <p:spPr/>
        <p:txBody>
          <a:bodyPr/>
          <a:lstStyle/>
          <a:p>
            <a:r>
              <a:rPr lang="en-US" dirty="0"/>
              <a:t>Proposed or existing electron beam dump experiments</a:t>
            </a:r>
          </a:p>
        </p:txBody>
      </p:sp>
      <p:sp>
        <p:nvSpPr>
          <p:cNvPr id="4" name="Date Placeholder 3">
            <a:extLst>
              <a:ext uri="{FF2B5EF4-FFF2-40B4-BE49-F238E27FC236}">
                <a16:creationId xmlns:a16="http://schemas.microsoft.com/office/drawing/2014/main" id="{9F5759EC-80C5-2FD3-BC26-65A99FA4A302}"/>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CFF2AE08-B759-D98D-682A-CF71B586B702}"/>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33C7A0EB-8545-315C-F0BA-5383F1A5BBD4}"/>
              </a:ext>
            </a:extLst>
          </p:cNvPr>
          <p:cNvSpPr>
            <a:spLocks noGrp="1"/>
          </p:cNvSpPr>
          <p:nvPr>
            <p:ph type="sldNum" sz="quarter" idx="12"/>
          </p:nvPr>
        </p:nvSpPr>
        <p:spPr/>
        <p:txBody>
          <a:bodyPr/>
          <a:lstStyle/>
          <a:p>
            <a:pPr>
              <a:defRPr/>
            </a:pPr>
            <a:fld id="{BCA26155-0DCC-45D2-90B6-32F65F3F6C0F}" type="slidenum">
              <a:rPr lang="en-US" smtClean="0"/>
              <a:pPr>
                <a:defRPr/>
              </a:pPr>
              <a:t>31</a:t>
            </a:fld>
            <a:endParaRPr lang="en-US"/>
          </a:p>
        </p:txBody>
      </p:sp>
      <p:pic>
        <p:nvPicPr>
          <p:cNvPr id="7" name="Picture 6">
            <a:extLst>
              <a:ext uri="{FF2B5EF4-FFF2-40B4-BE49-F238E27FC236}">
                <a16:creationId xmlns:a16="http://schemas.microsoft.com/office/drawing/2014/main" id="{3D9AF24E-B97E-1004-D2AD-E0D1781BE785}"/>
              </a:ext>
            </a:extLst>
          </p:cNvPr>
          <p:cNvPicPr>
            <a:picLocks noChangeAspect="1"/>
          </p:cNvPicPr>
          <p:nvPr/>
        </p:nvPicPr>
        <p:blipFill>
          <a:blip r:embed="rId2"/>
          <a:stretch>
            <a:fillRect/>
          </a:stretch>
        </p:blipFill>
        <p:spPr>
          <a:xfrm>
            <a:off x="0" y="2341282"/>
            <a:ext cx="9144000" cy="2175435"/>
          </a:xfrm>
          <a:prstGeom prst="rect">
            <a:avLst/>
          </a:prstGeom>
        </p:spPr>
      </p:pic>
    </p:spTree>
    <p:extLst>
      <p:ext uri="{BB962C8B-B14F-4D97-AF65-F5344CB8AC3E}">
        <p14:creationId xmlns:p14="http://schemas.microsoft.com/office/powerpoint/2010/main" val="2688069192"/>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ECED-C527-9C9E-E8FA-747C452B36A9}"/>
              </a:ext>
            </a:extLst>
          </p:cNvPr>
          <p:cNvSpPr>
            <a:spLocks noGrp="1"/>
          </p:cNvSpPr>
          <p:nvPr>
            <p:ph type="title"/>
          </p:nvPr>
        </p:nvSpPr>
        <p:spPr>
          <a:xfrm>
            <a:off x="271375" y="906877"/>
            <a:ext cx="3411830" cy="628207"/>
          </a:xfrm>
        </p:spPr>
        <p:txBody>
          <a:bodyPr>
            <a:normAutofit fontScale="90000"/>
          </a:bodyPr>
          <a:lstStyle/>
          <a:p>
            <a:r>
              <a:rPr lang="en-US" dirty="0"/>
              <a:t>World-wide Beam </a:t>
            </a:r>
            <a:br>
              <a:rPr lang="en-US" dirty="0"/>
            </a:br>
            <a:r>
              <a:rPr lang="en-US" dirty="0"/>
              <a:t>Dump Capabilities </a:t>
            </a:r>
            <a:br>
              <a:rPr lang="en-US" dirty="0"/>
            </a:br>
            <a:r>
              <a:rPr lang="en-US" dirty="0"/>
              <a:t>(* means proposal) </a:t>
            </a:r>
          </a:p>
        </p:txBody>
      </p:sp>
      <p:sp>
        <p:nvSpPr>
          <p:cNvPr id="4" name="Date Placeholder 3">
            <a:extLst>
              <a:ext uri="{FF2B5EF4-FFF2-40B4-BE49-F238E27FC236}">
                <a16:creationId xmlns:a16="http://schemas.microsoft.com/office/drawing/2014/main" id="{A4032B58-3FB1-B77F-AB0B-C9D83FA6B21A}"/>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FB9159EC-530B-5A60-6575-9DB11A004ACB}"/>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E645432D-1232-EB02-443A-E30DADA48AF4}"/>
              </a:ext>
            </a:extLst>
          </p:cNvPr>
          <p:cNvSpPr>
            <a:spLocks noGrp="1"/>
          </p:cNvSpPr>
          <p:nvPr>
            <p:ph type="sldNum" sz="quarter" idx="12"/>
          </p:nvPr>
        </p:nvSpPr>
        <p:spPr/>
        <p:txBody>
          <a:bodyPr/>
          <a:lstStyle/>
          <a:p>
            <a:pPr>
              <a:defRPr/>
            </a:pPr>
            <a:fld id="{BCA26155-0DCC-45D2-90B6-32F65F3F6C0F}" type="slidenum">
              <a:rPr lang="en-US" smtClean="0"/>
              <a:pPr>
                <a:defRPr/>
              </a:pPr>
              <a:t>32</a:t>
            </a:fld>
            <a:endParaRPr lang="en-US"/>
          </a:p>
        </p:txBody>
      </p:sp>
      <p:pic>
        <p:nvPicPr>
          <p:cNvPr id="8" name="Picture 7">
            <a:extLst>
              <a:ext uri="{FF2B5EF4-FFF2-40B4-BE49-F238E27FC236}">
                <a16:creationId xmlns:a16="http://schemas.microsoft.com/office/drawing/2014/main" id="{13472B03-4885-E585-A14D-D2EF99639993}"/>
              </a:ext>
            </a:extLst>
          </p:cNvPr>
          <p:cNvPicPr>
            <a:picLocks noChangeAspect="1"/>
          </p:cNvPicPr>
          <p:nvPr/>
        </p:nvPicPr>
        <p:blipFill>
          <a:blip r:embed="rId2"/>
          <a:stretch>
            <a:fillRect/>
          </a:stretch>
        </p:blipFill>
        <p:spPr>
          <a:xfrm>
            <a:off x="3638682" y="396332"/>
            <a:ext cx="5331915" cy="6443379"/>
          </a:xfrm>
          <a:prstGeom prst="rect">
            <a:avLst/>
          </a:prstGeom>
        </p:spPr>
      </p:pic>
    </p:spTree>
    <p:extLst>
      <p:ext uri="{BB962C8B-B14F-4D97-AF65-F5344CB8AC3E}">
        <p14:creationId xmlns:p14="http://schemas.microsoft.com/office/powerpoint/2010/main" val="851821208"/>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AD0C-E0C0-9CB8-5800-0EBA551AEA48}"/>
              </a:ext>
            </a:extLst>
          </p:cNvPr>
          <p:cNvSpPr>
            <a:spLocks noGrp="1"/>
          </p:cNvSpPr>
          <p:nvPr>
            <p:ph type="title"/>
          </p:nvPr>
        </p:nvSpPr>
        <p:spPr/>
        <p:txBody>
          <a:bodyPr/>
          <a:lstStyle/>
          <a:p>
            <a:r>
              <a:rPr lang="en-US" dirty="0"/>
              <a:t>EDM Measurement</a:t>
            </a:r>
          </a:p>
        </p:txBody>
      </p:sp>
      <p:sp>
        <p:nvSpPr>
          <p:cNvPr id="3" name="Content Placeholder 2">
            <a:extLst>
              <a:ext uri="{FF2B5EF4-FFF2-40B4-BE49-F238E27FC236}">
                <a16:creationId xmlns:a16="http://schemas.microsoft.com/office/drawing/2014/main" id="{66F1EC87-EAB2-2B65-9C56-D5F2F2C721AA}"/>
              </a:ext>
            </a:extLst>
          </p:cNvPr>
          <p:cNvSpPr>
            <a:spLocks noGrp="1"/>
          </p:cNvSpPr>
          <p:nvPr>
            <p:ph idx="1"/>
          </p:nvPr>
        </p:nvSpPr>
        <p:spPr/>
        <p:txBody>
          <a:bodyPr/>
          <a:lstStyle/>
          <a:p>
            <a:r>
              <a:rPr lang="en-US" dirty="0"/>
              <a:t>EDM Measurements</a:t>
            </a:r>
          </a:p>
          <a:p>
            <a:pPr lvl="1"/>
            <a:r>
              <a:rPr lang="en-US" dirty="0"/>
              <a:t>These experiments typically involve unique storage ring designs, including electrostatic storage rings, which present very interesting accelerator physics challenges.</a:t>
            </a:r>
          </a:p>
        </p:txBody>
      </p:sp>
      <p:sp>
        <p:nvSpPr>
          <p:cNvPr id="4" name="Date Placeholder 3">
            <a:extLst>
              <a:ext uri="{FF2B5EF4-FFF2-40B4-BE49-F238E27FC236}">
                <a16:creationId xmlns:a16="http://schemas.microsoft.com/office/drawing/2014/main" id="{4DD4030D-7CA8-8643-EBC6-531684893CD0}"/>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111190C4-DCEF-A5D9-A7C9-79BAEB78F62F}"/>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5D6D75AE-0D92-81FF-9CBE-6F92465E9DBD}"/>
              </a:ext>
            </a:extLst>
          </p:cNvPr>
          <p:cNvSpPr>
            <a:spLocks noGrp="1"/>
          </p:cNvSpPr>
          <p:nvPr>
            <p:ph type="sldNum" sz="quarter" idx="12"/>
          </p:nvPr>
        </p:nvSpPr>
        <p:spPr/>
        <p:txBody>
          <a:bodyPr/>
          <a:lstStyle/>
          <a:p>
            <a:pPr>
              <a:defRPr/>
            </a:pPr>
            <a:fld id="{BCA26155-0DCC-45D2-90B6-32F65F3F6C0F}" type="slidenum">
              <a:rPr lang="en-US" smtClean="0"/>
              <a:pPr>
                <a:defRPr/>
              </a:pPr>
              <a:t>33</a:t>
            </a:fld>
            <a:endParaRPr lang="en-US"/>
          </a:p>
        </p:txBody>
      </p:sp>
    </p:spTree>
    <p:extLst>
      <p:ext uri="{BB962C8B-B14F-4D97-AF65-F5344CB8AC3E}">
        <p14:creationId xmlns:p14="http://schemas.microsoft.com/office/powerpoint/2010/main" val="568575819"/>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99FD-A3A5-25BC-DCE7-8614F57B6AF9}"/>
              </a:ext>
            </a:extLst>
          </p:cNvPr>
          <p:cNvSpPr>
            <a:spLocks noGrp="1"/>
          </p:cNvSpPr>
          <p:nvPr>
            <p:ph type="title"/>
          </p:nvPr>
        </p:nvSpPr>
        <p:spPr/>
        <p:txBody>
          <a:bodyPr/>
          <a:lstStyle/>
          <a:p>
            <a:r>
              <a:rPr lang="en-US" dirty="0"/>
              <a:t>Example: Proton EDM*</a:t>
            </a:r>
          </a:p>
        </p:txBody>
      </p:sp>
      <p:sp>
        <p:nvSpPr>
          <p:cNvPr id="4" name="Date Placeholder 3">
            <a:extLst>
              <a:ext uri="{FF2B5EF4-FFF2-40B4-BE49-F238E27FC236}">
                <a16:creationId xmlns:a16="http://schemas.microsoft.com/office/drawing/2014/main" id="{76791C89-CA26-8355-4EB5-40A8A059514E}"/>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4CDC8C7F-66C0-C524-F2F3-52DFFAF1401A}"/>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8CFBEBEE-17FB-1856-55DD-94016F3E93B0}"/>
              </a:ext>
            </a:extLst>
          </p:cNvPr>
          <p:cNvSpPr>
            <a:spLocks noGrp="1"/>
          </p:cNvSpPr>
          <p:nvPr>
            <p:ph type="sldNum" sz="quarter" idx="12"/>
          </p:nvPr>
        </p:nvSpPr>
        <p:spPr/>
        <p:txBody>
          <a:bodyPr/>
          <a:lstStyle/>
          <a:p>
            <a:pPr>
              <a:defRPr/>
            </a:pPr>
            <a:fld id="{BCA26155-0DCC-45D2-90B6-32F65F3F6C0F}" type="slidenum">
              <a:rPr lang="en-US" smtClean="0"/>
              <a:pPr>
                <a:defRPr/>
              </a:pPr>
              <a:t>34</a:t>
            </a:fld>
            <a:endParaRPr lang="en-US"/>
          </a:p>
        </p:txBody>
      </p:sp>
      <p:sp>
        <p:nvSpPr>
          <p:cNvPr id="7" name="TextBox 6">
            <a:extLst>
              <a:ext uri="{FF2B5EF4-FFF2-40B4-BE49-F238E27FC236}">
                <a16:creationId xmlns:a16="http://schemas.microsoft.com/office/drawing/2014/main" id="{FE07FFE1-A2D4-66C1-4AAF-1FE9742FFE7F}"/>
              </a:ext>
            </a:extLst>
          </p:cNvPr>
          <p:cNvSpPr txBox="1"/>
          <p:nvPr/>
        </p:nvSpPr>
        <p:spPr>
          <a:xfrm>
            <a:off x="4572000" y="6444343"/>
            <a:ext cx="4365171" cy="307777"/>
          </a:xfrm>
          <a:prstGeom prst="rect">
            <a:avLst/>
          </a:prstGeom>
          <a:noFill/>
        </p:spPr>
        <p:txBody>
          <a:bodyPr wrap="square" rtlCol="0">
            <a:spAutoFit/>
          </a:bodyPr>
          <a:lstStyle/>
          <a:p>
            <a:pPr algn="r"/>
            <a:r>
              <a:rPr lang="en-US" sz="1400" dirty="0">
                <a:latin typeface="+mn-lt"/>
              </a:rPr>
              <a:t>*see talk by Y. </a:t>
            </a:r>
            <a:r>
              <a:rPr lang="en-US" sz="1400" dirty="0" err="1">
                <a:latin typeface="+mn-lt"/>
              </a:rPr>
              <a:t>Semertzides</a:t>
            </a:r>
            <a:r>
              <a:rPr lang="en-US" sz="1400" dirty="0">
                <a:latin typeface="+mn-lt"/>
              </a:rPr>
              <a:t>, on Thursday</a:t>
            </a:r>
          </a:p>
        </p:txBody>
      </p:sp>
      <p:pic>
        <p:nvPicPr>
          <p:cNvPr id="8" name="Picture 7">
            <a:extLst>
              <a:ext uri="{FF2B5EF4-FFF2-40B4-BE49-F238E27FC236}">
                <a16:creationId xmlns:a16="http://schemas.microsoft.com/office/drawing/2014/main" id="{E23D967B-CEB3-6B66-60CA-031F8F2260BB}"/>
              </a:ext>
            </a:extLst>
          </p:cNvPr>
          <p:cNvPicPr>
            <a:picLocks noChangeAspect="1"/>
          </p:cNvPicPr>
          <p:nvPr/>
        </p:nvPicPr>
        <p:blipFill>
          <a:blip r:embed="rId2"/>
          <a:stretch>
            <a:fillRect/>
          </a:stretch>
        </p:blipFill>
        <p:spPr>
          <a:xfrm>
            <a:off x="0" y="1223631"/>
            <a:ext cx="9144000" cy="5016717"/>
          </a:xfrm>
          <a:prstGeom prst="rect">
            <a:avLst/>
          </a:prstGeom>
        </p:spPr>
      </p:pic>
    </p:spTree>
    <p:extLst>
      <p:ext uri="{BB962C8B-B14F-4D97-AF65-F5344CB8AC3E}">
        <p14:creationId xmlns:p14="http://schemas.microsoft.com/office/powerpoint/2010/main" val="3061585109"/>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B58C-3364-04BD-CC77-67314B0CE295}"/>
              </a:ext>
            </a:extLst>
          </p:cNvPr>
          <p:cNvSpPr>
            <a:spLocks noGrp="1"/>
          </p:cNvSpPr>
          <p:nvPr>
            <p:ph type="title"/>
          </p:nvPr>
        </p:nvSpPr>
        <p:spPr/>
        <p:txBody>
          <a:bodyPr/>
          <a:lstStyle/>
          <a:p>
            <a:r>
              <a:rPr lang="en-US" dirty="0"/>
              <a:t>Belle-II	</a:t>
            </a:r>
          </a:p>
        </p:txBody>
      </p:sp>
      <p:sp>
        <p:nvSpPr>
          <p:cNvPr id="3" name="Content Placeholder 2">
            <a:extLst>
              <a:ext uri="{FF2B5EF4-FFF2-40B4-BE49-F238E27FC236}">
                <a16:creationId xmlns:a16="http://schemas.microsoft.com/office/drawing/2014/main" id="{85D04F87-592A-5991-EFAC-0A0CA7C35989}"/>
              </a:ext>
            </a:extLst>
          </p:cNvPr>
          <p:cNvSpPr>
            <a:spLocks noGrp="1"/>
          </p:cNvSpPr>
          <p:nvPr>
            <p:ph idx="1"/>
          </p:nvPr>
        </p:nvSpPr>
        <p:spPr/>
        <p:txBody>
          <a:bodyPr>
            <a:normAutofit/>
          </a:bodyPr>
          <a:lstStyle/>
          <a:p>
            <a:r>
              <a:rPr lang="en-US" sz="2000" dirty="0" err="1"/>
              <a:t>SuperKEKB</a:t>
            </a:r>
            <a:r>
              <a:rPr lang="en-US" sz="2000" dirty="0"/>
              <a:t> continues to push the boundaries of precision physics, and just broke the luminosity record.</a:t>
            </a:r>
          </a:p>
          <a:p>
            <a:endParaRPr lang="en-US" sz="2000" dirty="0"/>
          </a:p>
        </p:txBody>
      </p:sp>
      <p:sp>
        <p:nvSpPr>
          <p:cNvPr id="4" name="Date Placeholder 3">
            <a:extLst>
              <a:ext uri="{FF2B5EF4-FFF2-40B4-BE49-F238E27FC236}">
                <a16:creationId xmlns:a16="http://schemas.microsoft.com/office/drawing/2014/main" id="{56D03257-A3C3-F953-D94B-C1B56DBCC17A}"/>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F5CC0AA7-0405-8427-3BCC-8A9BF1BD9999}"/>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FA0179D5-6876-D0EB-6AC3-86E18FCC980A}"/>
              </a:ext>
            </a:extLst>
          </p:cNvPr>
          <p:cNvSpPr>
            <a:spLocks noGrp="1"/>
          </p:cNvSpPr>
          <p:nvPr>
            <p:ph type="sldNum" sz="quarter" idx="12"/>
          </p:nvPr>
        </p:nvSpPr>
        <p:spPr/>
        <p:txBody>
          <a:bodyPr/>
          <a:lstStyle/>
          <a:p>
            <a:pPr>
              <a:defRPr/>
            </a:pPr>
            <a:fld id="{BCA26155-0DCC-45D2-90B6-32F65F3F6C0F}" type="slidenum">
              <a:rPr lang="en-US" smtClean="0"/>
              <a:pPr>
                <a:defRPr/>
              </a:pPr>
              <a:t>35</a:t>
            </a:fld>
            <a:endParaRPr lang="en-US"/>
          </a:p>
        </p:txBody>
      </p:sp>
      <p:pic>
        <p:nvPicPr>
          <p:cNvPr id="7" name="Picture 6">
            <a:extLst>
              <a:ext uri="{FF2B5EF4-FFF2-40B4-BE49-F238E27FC236}">
                <a16:creationId xmlns:a16="http://schemas.microsoft.com/office/drawing/2014/main" id="{F380D605-BA4E-6104-8535-0254D104BF0C}"/>
              </a:ext>
            </a:extLst>
          </p:cNvPr>
          <p:cNvPicPr>
            <a:picLocks noChangeAspect="1"/>
          </p:cNvPicPr>
          <p:nvPr/>
        </p:nvPicPr>
        <p:blipFill>
          <a:blip r:embed="rId2"/>
          <a:stretch>
            <a:fillRect/>
          </a:stretch>
        </p:blipFill>
        <p:spPr>
          <a:xfrm>
            <a:off x="670559" y="1849753"/>
            <a:ext cx="7504611" cy="4856356"/>
          </a:xfrm>
          <a:prstGeom prst="rect">
            <a:avLst/>
          </a:prstGeom>
        </p:spPr>
      </p:pic>
    </p:spTree>
    <p:extLst>
      <p:ext uri="{BB962C8B-B14F-4D97-AF65-F5344CB8AC3E}">
        <p14:creationId xmlns:p14="http://schemas.microsoft.com/office/powerpoint/2010/main" val="44319944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8077-AD79-059F-F1AA-49EBE445F2D2}"/>
              </a:ext>
            </a:extLst>
          </p:cNvPr>
          <p:cNvSpPr>
            <a:spLocks noGrp="1"/>
          </p:cNvSpPr>
          <p:nvPr>
            <p:ph type="title"/>
          </p:nvPr>
        </p:nvSpPr>
        <p:spPr/>
        <p:txBody>
          <a:bodyPr/>
          <a:lstStyle/>
          <a:p>
            <a:r>
              <a:rPr lang="en-US" dirty="0"/>
              <a:t>Announcement from Belle-II KEKB*</a:t>
            </a:r>
          </a:p>
        </p:txBody>
      </p:sp>
      <p:sp>
        <p:nvSpPr>
          <p:cNvPr id="3" name="Content Placeholder 2">
            <a:extLst>
              <a:ext uri="{FF2B5EF4-FFF2-40B4-BE49-F238E27FC236}">
                <a16:creationId xmlns:a16="http://schemas.microsoft.com/office/drawing/2014/main" id="{A3E7E6E5-03F6-E0F6-EA5C-0EB6EC1C98DE}"/>
              </a:ext>
            </a:extLst>
          </p:cNvPr>
          <p:cNvSpPr>
            <a:spLocks noGrp="1"/>
          </p:cNvSpPr>
          <p:nvPr>
            <p:ph idx="1"/>
          </p:nvPr>
        </p:nvSpPr>
        <p:spPr/>
        <p:txBody>
          <a:bodyPr>
            <a:normAutofit fontScale="92500" lnSpcReduction="10000"/>
          </a:bodyPr>
          <a:lstStyle/>
          <a:p>
            <a:r>
              <a:rPr lang="en-US" dirty="0"/>
              <a:t>An ITF (International Task Force) has been formed to help improve </a:t>
            </a:r>
            <a:r>
              <a:rPr lang="en-US" dirty="0" err="1"/>
              <a:t>SuperKEKB</a:t>
            </a:r>
            <a:r>
              <a:rPr lang="en-US" dirty="0"/>
              <a:t> luminosity on the long term.</a:t>
            </a:r>
          </a:p>
          <a:p>
            <a:r>
              <a:rPr lang="en-US" dirty="0"/>
              <a:t>There is collaboration now with a number of major accelerator labs.</a:t>
            </a:r>
          </a:p>
          <a:p>
            <a:r>
              <a:rPr lang="en-US" dirty="0"/>
              <a:t>These include CERN (FCC-</a:t>
            </a:r>
            <a:r>
              <a:rPr lang="en-US" dirty="0" err="1"/>
              <a:t>ee</a:t>
            </a:r>
            <a:r>
              <a:rPr lang="en-US" dirty="0"/>
              <a:t>), IHEP, BINP, ESRF, BNL, SLAC.</a:t>
            </a:r>
          </a:p>
          <a:p>
            <a:r>
              <a:rPr lang="en-US" dirty="0"/>
              <a:t>Early successes include ideas and suggestions for beam dynamics,</a:t>
            </a:r>
            <a:br>
              <a:rPr lang="en-US" dirty="0"/>
            </a:br>
            <a:r>
              <a:rPr lang="en-US" dirty="0"/>
              <a:t>optics and TMCI.</a:t>
            </a:r>
          </a:p>
          <a:p>
            <a:r>
              <a:rPr lang="en-US" dirty="0"/>
              <a:t>The initial charge is to make a plan to go beyond 2 x 10</a:t>
            </a:r>
            <a:r>
              <a:rPr lang="en-US" baseline="30000" dirty="0"/>
              <a:t>35</a:t>
            </a:r>
            <a:r>
              <a:rPr lang="en-US" dirty="0"/>
              <a:t> and get</a:t>
            </a:r>
            <a:br>
              <a:rPr lang="en-US" dirty="0"/>
            </a:br>
            <a:r>
              <a:rPr lang="en-US" dirty="0"/>
              <a:t>to 6 x 10</a:t>
            </a:r>
            <a:r>
              <a:rPr lang="en-US" baseline="30000" dirty="0"/>
              <a:t>35</a:t>
            </a:r>
            <a:r>
              <a:rPr lang="en-US" dirty="0"/>
              <a:t>. But the ITF may discuss plans and R&amp;D for even higher luminosity as soon as the initial problem is solved.</a:t>
            </a:r>
          </a:p>
          <a:p>
            <a:r>
              <a:rPr lang="en-US" dirty="0"/>
              <a:t>This is an extremely helpful and fruitful development from KEK.</a:t>
            </a:r>
          </a:p>
          <a:p>
            <a:r>
              <a:rPr lang="en-US" dirty="0"/>
              <a:t>Stay tuned.</a:t>
            </a:r>
          </a:p>
        </p:txBody>
      </p:sp>
      <p:sp>
        <p:nvSpPr>
          <p:cNvPr id="4" name="Date Placeholder 3">
            <a:extLst>
              <a:ext uri="{FF2B5EF4-FFF2-40B4-BE49-F238E27FC236}">
                <a16:creationId xmlns:a16="http://schemas.microsoft.com/office/drawing/2014/main" id="{B834EA84-421D-E296-F090-3455D77B0566}"/>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F334A285-F9A2-15FA-4086-594CFECF131F}"/>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7B8245C6-3140-AF9F-2442-C5AB741AE729}"/>
              </a:ext>
            </a:extLst>
          </p:cNvPr>
          <p:cNvSpPr>
            <a:spLocks noGrp="1"/>
          </p:cNvSpPr>
          <p:nvPr>
            <p:ph type="sldNum" sz="quarter" idx="12"/>
          </p:nvPr>
        </p:nvSpPr>
        <p:spPr/>
        <p:txBody>
          <a:bodyPr/>
          <a:lstStyle/>
          <a:p>
            <a:pPr>
              <a:defRPr/>
            </a:pPr>
            <a:fld id="{BCA26155-0DCC-45D2-90B6-32F65F3F6C0F}" type="slidenum">
              <a:rPr lang="en-US" smtClean="0"/>
              <a:pPr>
                <a:defRPr/>
              </a:pPr>
              <a:t>36</a:t>
            </a:fld>
            <a:endParaRPr lang="en-US"/>
          </a:p>
        </p:txBody>
      </p:sp>
      <p:sp>
        <p:nvSpPr>
          <p:cNvPr id="7" name="TextBox 6">
            <a:extLst>
              <a:ext uri="{FF2B5EF4-FFF2-40B4-BE49-F238E27FC236}">
                <a16:creationId xmlns:a16="http://schemas.microsoft.com/office/drawing/2014/main" id="{9071DA3F-CAD7-7518-DC3F-6AEC13FE09FF}"/>
              </a:ext>
            </a:extLst>
          </p:cNvPr>
          <p:cNvSpPr txBox="1"/>
          <p:nvPr/>
        </p:nvSpPr>
        <p:spPr>
          <a:xfrm>
            <a:off x="6117771" y="6386552"/>
            <a:ext cx="2677886" cy="307777"/>
          </a:xfrm>
          <a:prstGeom prst="rect">
            <a:avLst/>
          </a:prstGeom>
          <a:noFill/>
        </p:spPr>
        <p:txBody>
          <a:bodyPr wrap="square" rtlCol="0">
            <a:spAutoFit/>
          </a:bodyPr>
          <a:lstStyle/>
          <a:p>
            <a:pPr algn="r"/>
            <a:r>
              <a:rPr lang="en-US" sz="1400" dirty="0">
                <a:latin typeface="+mn-lt"/>
              </a:rPr>
              <a:t>*Tom Browder</a:t>
            </a:r>
          </a:p>
        </p:txBody>
      </p:sp>
    </p:spTree>
    <p:extLst>
      <p:ext uri="{BB962C8B-B14F-4D97-AF65-F5344CB8AC3E}">
        <p14:creationId xmlns:p14="http://schemas.microsoft.com/office/powerpoint/2010/main" val="1019814081"/>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E5AA-2126-434E-A019-18076EF42A56}"/>
              </a:ext>
            </a:extLst>
          </p:cNvPr>
          <p:cNvSpPr>
            <a:spLocks noGrp="1"/>
          </p:cNvSpPr>
          <p:nvPr>
            <p:ph type="title"/>
          </p:nvPr>
        </p:nvSpPr>
        <p:spPr/>
        <p:txBody>
          <a:bodyPr/>
          <a:lstStyle/>
          <a:p>
            <a:r>
              <a:rPr lang="en-US" dirty="0"/>
              <a:t>Synergies with other AF groups</a:t>
            </a:r>
          </a:p>
        </p:txBody>
      </p:sp>
      <p:sp>
        <p:nvSpPr>
          <p:cNvPr id="3" name="Content Placeholder 2">
            <a:extLst>
              <a:ext uri="{FF2B5EF4-FFF2-40B4-BE49-F238E27FC236}">
                <a16:creationId xmlns:a16="http://schemas.microsoft.com/office/drawing/2014/main" id="{A42051D5-5309-4B45-8236-F5E7B8C3049F}"/>
              </a:ext>
            </a:extLst>
          </p:cNvPr>
          <p:cNvSpPr>
            <a:spLocks noGrp="1"/>
          </p:cNvSpPr>
          <p:nvPr>
            <p:ph idx="1"/>
          </p:nvPr>
        </p:nvSpPr>
        <p:spPr/>
        <p:txBody>
          <a:bodyPr>
            <a:normAutofit/>
          </a:bodyPr>
          <a:lstStyle/>
          <a:p>
            <a:r>
              <a:rPr lang="en-US" dirty="0"/>
              <a:t>The technologies of interest to this area are primarily in AF7</a:t>
            </a:r>
          </a:p>
          <a:p>
            <a:pPr lvl="1"/>
            <a:r>
              <a:rPr lang="en-US" dirty="0"/>
              <a:t>AF7-T: Targets</a:t>
            </a:r>
          </a:p>
          <a:p>
            <a:pPr lvl="2"/>
            <a:r>
              <a:rPr lang="en-US" dirty="0"/>
              <a:t>Target development for the neutrino and muon collider efforts can benefit beam dump experiments</a:t>
            </a:r>
          </a:p>
          <a:p>
            <a:pPr lvl="2"/>
            <a:r>
              <a:rPr lang="en-US" dirty="0"/>
              <a:t>Rad-hard target instrumentation might also be of interest.</a:t>
            </a:r>
          </a:p>
          <a:p>
            <a:pPr lvl="1"/>
            <a:r>
              <a:rPr lang="en-US" dirty="0"/>
              <a:t>AF7-M: High field magnets</a:t>
            </a:r>
          </a:p>
          <a:p>
            <a:pPr lvl="2"/>
            <a:r>
              <a:rPr lang="en-US" dirty="0"/>
              <a:t>e.g. axion and dark matter searches </a:t>
            </a:r>
          </a:p>
          <a:p>
            <a:pPr lvl="1"/>
            <a:r>
              <a:rPr lang="en-US" dirty="0"/>
              <a:t>AF7-R: RF</a:t>
            </a:r>
          </a:p>
          <a:p>
            <a:pPr lvl="2"/>
            <a:r>
              <a:rPr lang="en-US" dirty="0"/>
              <a:t>e.g. axion searches</a:t>
            </a:r>
          </a:p>
          <a:p>
            <a:endParaRPr lang="en-US" dirty="0"/>
          </a:p>
        </p:txBody>
      </p:sp>
      <p:sp>
        <p:nvSpPr>
          <p:cNvPr id="4" name="Date Placeholder 3">
            <a:extLst>
              <a:ext uri="{FF2B5EF4-FFF2-40B4-BE49-F238E27FC236}">
                <a16:creationId xmlns:a16="http://schemas.microsoft.com/office/drawing/2014/main" id="{D9D7306F-D199-174A-ABB2-FEB6622FF3CB}"/>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DCCC7E15-45AF-AB4B-A043-093F773EEF16}"/>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5AD67006-2A84-2F45-9888-FBF41C4EFA37}"/>
              </a:ext>
            </a:extLst>
          </p:cNvPr>
          <p:cNvSpPr>
            <a:spLocks noGrp="1"/>
          </p:cNvSpPr>
          <p:nvPr>
            <p:ph type="sldNum" sz="quarter" idx="12"/>
          </p:nvPr>
        </p:nvSpPr>
        <p:spPr/>
        <p:txBody>
          <a:bodyPr/>
          <a:lstStyle/>
          <a:p>
            <a:pPr>
              <a:defRPr/>
            </a:pPr>
            <a:fld id="{BCA26155-0DCC-45D2-90B6-32F65F3F6C0F}" type="slidenum">
              <a:rPr lang="en-US" smtClean="0"/>
              <a:pPr>
                <a:defRPr/>
              </a:pPr>
              <a:t>37</a:t>
            </a:fld>
            <a:endParaRPr lang="en-US"/>
          </a:p>
        </p:txBody>
      </p:sp>
    </p:spTree>
    <p:extLst>
      <p:ext uri="{BB962C8B-B14F-4D97-AF65-F5344CB8AC3E}">
        <p14:creationId xmlns:p14="http://schemas.microsoft.com/office/powerpoint/2010/main" val="214560795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22E4-1C23-E9E7-B302-AE8B2433CE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F3C649F-9024-A06C-E986-4CE96C692394}"/>
              </a:ext>
            </a:extLst>
          </p:cNvPr>
          <p:cNvSpPr>
            <a:spLocks noGrp="1"/>
          </p:cNvSpPr>
          <p:nvPr>
            <p:ph idx="1"/>
          </p:nvPr>
        </p:nvSpPr>
        <p:spPr/>
        <p:txBody>
          <a:bodyPr/>
          <a:lstStyle/>
          <a:p>
            <a:r>
              <a:rPr lang="en-US" dirty="0"/>
              <a:t>Lots of interesting physics out there!</a:t>
            </a:r>
          </a:p>
          <a:p>
            <a:r>
              <a:rPr lang="en-US" dirty="0"/>
              <a:t>Snowmass should seek a key role in planning for the PIP-II physics program at Fermilab.</a:t>
            </a:r>
          </a:p>
          <a:p>
            <a:r>
              <a:rPr lang="en-US" dirty="0"/>
              <a:t>Very important to understand the capabilities of various labs and accelerators and facilities.</a:t>
            </a:r>
          </a:p>
          <a:p>
            <a:r>
              <a:rPr lang="en-US" dirty="0"/>
              <a:t>Synergy with technical R&amp;D for other experimental areas should be nurtured.</a:t>
            </a:r>
          </a:p>
        </p:txBody>
      </p:sp>
      <p:sp>
        <p:nvSpPr>
          <p:cNvPr id="4" name="Date Placeholder 3">
            <a:extLst>
              <a:ext uri="{FF2B5EF4-FFF2-40B4-BE49-F238E27FC236}">
                <a16:creationId xmlns:a16="http://schemas.microsoft.com/office/drawing/2014/main" id="{C2CAC225-4827-026D-24D4-E9EE3A14D24C}"/>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B7B07D5A-E922-3CBE-4D1A-97A168261688}"/>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359D048B-E330-100F-A708-E05818A0298C}"/>
              </a:ext>
            </a:extLst>
          </p:cNvPr>
          <p:cNvSpPr>
            <a:spLocks noGrp="1"/>
          </p:cNvSpPr>
          <p:nvPr>
            <p:ph type="sldNum" sz="quarter" idx="12"/>
          </p:nvPr>
        </p:nvSpPr>
        <p:spPr/>
        <p:txBody>
          <a:bodyPr/>
          <a:lstStyle/>
          <a:p>
            <a:pPr>
              <a:defRPr/>
            </a:pPr>
            <a:fld id="{BCA26155-0DCC-45D2-90B6-32F65F3F6C0F}" type="slidenum">
              <a:rPr lang="en-US" smtClean="0"/>
              <a:pPr>
                <a:defRPr/>
              </a:pPr>
              <a:t>38</a:t>
            </a:fld>
            <a:endParaRPr lang="en-US"/>
          </a:p>
        </p:txBody>
      </p:sp>
    </p:spTree>
    <p:extLst>
      <p:ext uri="{BB962C8B-B14F-4D97-AF65-F5344CB8AC3E}">
        <p14:creationId xmlns:p14="http://schemas.microsoft.com/office/powerpoint/2010/main" val="298887916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4487-107A-8F4A-B3DF-56109170D7B5}"/>
              </a:ext>
            </a:extLst>
          </p:cNvPr>
          <p:cNvSpPr>
            <a:spLocks noGrp="1"/>
          </p:cNvSpPr>
          <p:nvPr>
            <p:ph type="title"/>
          </p:nvPr>
        </p:nvSpPr>
        <p:spPr/>
        <p:txBody>
          <a:bodyPr>
            <a:normAutofit/>
          </a:bodyPr>
          <a:lstStyle/>
          <a:p>
            <a:r>
              <a:rPr lang="en-US" b="1" dirty="0"/>
              <a:t>Low energy hidden sector searches</a:t>
            </a:r>
            <a:endParaRPr lang="en-US" dirty="0"/>
          </a:p>
        </p:txBody>
      </p:sp>
      <p:sp>
        <p:nvSpPr>
          <p:cNvPr id="3" name="Content Placeholder 2">
            <a:extLst>
              <a:ext uri="{FF2B5EF4-FFF2-40B4-BE49-F238E27FC236}">
                <a16:creationId xmlns:a16="http://schemas.microsoft.com/office/drawing/2014/main" id="{F92CBBA6-D201-7649-9BE6-57BFDCB3CDDD}"/>
              </a:ext>
            </a:extLst>
          </p:cNvPr>
          <p:cNvSpPr>
            <a:spLocks noGrp="1"/>
          </p:cNvSpPr>
          <p:nvPr>
            <p:ph idx="1"/>
          </p:nvPr>
        </p:nvSpPr>
        <p:spPr/>
        <p:txBody>
          <a:bodyPr/>
          <a:lstStyle/>
          <a:p>
            <a:r>
              <a:rPr lang="en-US" dirty="0"/>
              <a:t>Motivated by the QCD axion as well as astrophysical hints, the low energy hidden sector is potentially accessible via number of sub-eV Axion/ALP search techniques. For example: </a:t>
            </a:r>
          </a:p>
          <a:p>
            <a:pPr lvl="1"/>
            <a:r>
              <a:rPr lang="en-US" dirty="0"/>
              <a:t>Helioscopes (e.g. </a:t>
            </a:r>
            <a:r>
              <a:rPr lang="en-US" dirty="0">
                <a:hlinkClick r:id="rId2" tooltip="http://iaxo.web.cern.ch/"/>
              </a:rPr>
              <a:t>BabyIAXO/IAXO</a:t>
            </a:r>
            <a:r>
              <a:rPr lang="en-US" dirty="0"/>
              <a:t>)</a:t>
            </a:r>
          </a:p>
          <a:p>
            <a:pPr lvl="1"/>
            <a:r>
              <a:rPr lang="en-US" dirty="0" err="1"/>
              <a:t>Haloscopes</a:t>
            </a:r>
            <a:r>
              <a:rPr lang="en-US" dirty="0"/>
              <a:t> using resonant cavities (e.g. </a:t>
            </a:r>
            <a:r>
              <a:rPr lang="en-US" dirty="0">
                <a:hlinkClick r:id="rId3" tooltip="https://depts.washington.edu/admx/"/>
              </a:rPr>
              <a:t>ADMX</a:t>
            </a:r>
            <a:r>
              <a:rPr lang="en-US" dirty="0"/>
              <a:t>) or other methods (e.g. </a:t>
            </a:r>
            <a:r>
              <a:rPr lang="en-US" dirty="0">
                <a:hlinkClick r:id="rId4" tooltip="http://www.iexp.uni-hamburg.de/groups/pd/contents/index/index-28.html?q=content/madmax-experiment"/>
              </a:rPr>
              <a:t>MADMAX</a:t>
            </a:r>
            <a:r>
              <a:rPr lang="en-US" dirty="0"/>
              <a:t>)</a:t>
            </a:r>
          </a:p>
          <a:p>
            <a:pPr lvl="1"/>
            <a:r>
              <a:rPr lang="en-US" dirty="0"/>
              <a:t>Light-shining-through-walls experiments (e.g. </a:t>
            </a:r>
            <a:r>
              <a:rPr lang="en-US" dirty="0">
                <a:hlinkClick r:id="rId5" tooltip="http://neutrinohistory2018.in2p3.fr/proceedings/vannucci.pdf"/>
              </a:rPr>
              <a:t>JURA</a:t>
            </a:r>
            <a:r>
              <a:rPr lang="en-US" dirty="0"/>
              <a:t>, </a:t>
            </a:r>
            <a:r>
              <a:rPr lang="en-US" dirty="0">
                <a:hlinkClick r:id="rId6" tooltip="https://arxiv.org/abs/1609.05105"/>
              </a:rPr>
              <a:t>STAX</a:t>
            </a:r>
            <a:r>
              <a:rPr lang="en-US" dirty="0"/>
              <a:t>)</a:t>
            </a:r>
          </a:p>
          <a:p>
            <a:r>
              <a:rPr lang="en-US" dirty="0"/>
              <a:t>Many of these initiatives can profit from ongoing advances in accelerator technology e.g. high field superconducting magnets, superconducting RF. </a:t>
            </a:r>
          </a:p>
          <a:p>
            <a:endParaRPr lang="en-US" dirty="0"/>
          </a:p>
        </p:txBody>
      </p:sp>
      <p:sp>
        <p:nvSpPr>
          <p:cNvPr id="4" name="Date Placeholder 3">
            <a:extLst>
              <a:ext uri="{FF2B5EF4-FFF2-40B4-BE49-F238E27FC236}">
                <a16:creationId xmlns:a16="http://schemas.microsoft.com/office/drawing/2014/main" id="{657A70F0-B450-FD47-BF70-E17C94A2200C}"/>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126DC82B-4CE4-244E-9E40-1C1956BDDD45}"/>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56D27EE9-BF59-FD46-963B-85C768F4AE73}"/>
              </a:ext>
            </a:extLst>
          </p:cNvPr>
          <p:cNvSpPr>
            <a:spLocks noGrp="1"/>
          </p:cNvSpPr>
          <p:nvPr>
            <p:ph type="sldNum" sz="quarter" idx="12"/>
          </p:nvPr>
        </p:nvSpPr>
        <p:spPr/>
        <p:txBody>
          <a:bodyPr/>
          <a:lstStyle/>
          <a:p>
            <a:pPr>
              <a:defRPr/>
            </a:pPr>
            <a:fld id="{BCA26155-0DCC-45D2-90B6-32F65F3F6C0F}" type="slidenum">
              <a:rPr lang="en-US" smtClean="0"/>
              <a:pPr>
                <a:defRPr/>
              </a:pPr>
              <a:t>4</a:t>
            </a:fld>
            <a:endParaRPr lang="en-US"/>
          </a:p>
        </p:txBody>
      </p:sp>
    </p:spTree>
    <p:extLst>
      <p:ext uri="{BB962C8B-B14F-4D97-AF65-F5344CB8AC3E}">
        <p14:creationId xmlns:p14="http://schemas.microsoft.com/office/powerpoint/2010/main" val="149016056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E7AD-EBDF-D045-8822-C2592B647AAF}"/>
              </a:ext>
            </a:extLst>
          </p:cNvPr>
          <p:cNvSpPr>
            <a:spLocks noGrp="1"/>
          </p:cNvSpPr>
          <p:nvPr>
            <p:ph type="title"/>
          </p:nvPr>
        </p:nvSpPr>
        <p:spPr/>
        <p:txBody>
          <a:bodyPr>
            <a:normAutofit/>
          </a:bodyPr>
          <a:lstStyle/>
          <a:p>
            <a:r>
              <a:rPr lang="en-US" b="1" dirty="0"/>
              <a:t>Light Dark Matter searches</a:t>
            </a:r>
            <a:endParaRPr lang="en-US" dirty="0"/>
          </a:p>
        </p:txBody>
      </p:sp>
      <p:sp>
        <p:nvSpPr>
          <p:cNvPr id="3" name="Content Placeholder 2">
            <a:extLst>
              <a:ext uri="{FF2B5EF4-FFF2-40B4-BE49-F238E27FC236}">
                <a16:creationId xmlns:a16="http://schemas.microsoft.com/office/drawing/2014/main" id="{11F85D3A-D7CA-8649-A5DA-BE3E53A7587B}"/>
              </a:ext>
            </a:extLst>
          </p:cNvPr>
          <p:cNvSpPr>
            <a:spLocks noGrp="1"/>
          </p:cNvSpPr>
          <p:nvPr>
            <p:ph idx="1"/>
          </p:nvPr>
        </p:nvSpPr>
        <p:spPr/>
        <p:txBody>
          <a:bodyPr>
            <a:normAutofit/>
          </a:bodyPr>
          <a:lstStyle/>
          <a:p>
            <a:r>
              <a:rPr lang="en-US" dirty="0"/>
              <a:t>Light Dark Matter searches in the MeV - GeV mass range target a parameter space of the Hidden Sector of special relevance to open questions in cosmology. Options include: </a:t>
            </a:r>
          </a:p>
          <a:p>
            <a:pPr lvl="1"/>
            <a:r>
              <a:rPr lang="en-US" dirty="0"/>
              <a:t>Direct detection WIMP searches (primarily addressed by the </a:t>
            </a:r>
            <a:r>
              <a:rPr lang="en-US" dirty="0">
                <a:hlinkClick r:id="rId2" tooltip="https://snowmass21.org/cosmic/start"/>
              </a:rPr>
              <a:t>Cosmic Frontier</a:t>
            </a:r>
            <a:r>
              <a:rPr lang="en-US" dirty="0"/>
              <a:t>).</a:t>
            </a:r>
          </a:p>
          <a:p>
            <a:pPr lvl="1"/>
            <a:r>
              <a:rPr lang="en-US" dirty="0"/>
              <a:t>Proton beam dump experiment: new proposals (e.g. </a:t>
            </a:r>
            <a:r>
              <a:rPr lang="en-US" dirty="0">
                <a:hlinkClick r:id="rId3" tooltip="https://ship.web.cern.ch/"/>
              </a:rPr>
              <a:t>BDF/SHiP</a:t>
            </a:r>
            <a:r>
              <a:rPr lang="en-US" dirty="0"/>
              <a:t>), re-purposed existing experiments (e.g. </a:t>
            </a:r>
            <a:r>
              <a:rPr lang="en-US" dirty="0">
                <a:hlinkClick r:id="rId4" tooltip="https://inspirehep.net/literature/1695497"/>
              </a:rPr>
              <a:t>NA62</a:t>
            </a:r>
            <a:r>
              <a:rPr lang="en-US" dirty="0"/>
              <a:t>, </a:t>
            </a:r>
            <a:r>
              <a:rPr lang="en-US" dirty="0">
                <a:hlinkClick r:id="rId5" tooltip="https://www.fnal.gov/directorate/program_planning/Jan2014PACPublic/MB_Request_2013_v2.pdf"/>
              </a:rPr>
              <a:t>MiniBooNE</a:t>
            </a:r>
            <a:r>
              <a:rPr lang="en-US" dirty="0"/>
              <a:t>, </a:t>
            </a:r>
            <a:r>
              <a:rPr lang="en-US" dirty="0">
                <a:hlinkClick r:id="rId6" tooltip="https://inspirehep.net/literature/1665691"/>
              </a:rPr>
              <a:t>SeaQuest</a:t>
            </a:r>
            <a:r>
              <a:rPr lang="en-US" dirty="0"/>
              <a:t>)</a:t>
            </a:r>
          </a:p>
          <a:p>
            <a:pPr lvl="1"/>
            <a:r>
              <a:rPr lang="en-US" dirty="0"/>
              <a:t>Electron beam dump experiments: </a:t>
            </a:r>
            <a:r>
              <a:rPr lang="en-US" dirty="0">
                <a:hlinkClick r:id="rId7" tooltip="https://na64.web.cern.ch/"/>
              </a:rPr>
              <a:t>NA64</a:t>
            </a:r>
            <a:r>
              <a:rPr lang="en-US" dirty="0"/>
              <a:t>, </a:t>
            </a:r>
            <a:r>
              <a:rPr lang="en-US" dirty="0">
                <a:hlinkClick r:id="rId8" tooltip="https://arxiv.org/abs/1808.05219"/>
              </a:rPr>
              <a:t>LDMX</a:t>
            </a:r>
            <a:r>
              <a:rPr lang="en-US" dirty="0"/>
              <a:t>, </a:t>
            </a:r>
            <a:r>
              <a:rPr lang="en-US" dirty="0">
                <a:hlinkClick r:id="rId9" tooltip="https://www.jlab.org/accel/ops/ops_liaison/BDX/BDX.html"/>
              </a:rPr>
              <a:t>BDX</a:t>
            </a:r>
            <a:r>
              <a:rPr lang="en-US" dirty="0"/>
              <a:t>… Proposals could include use of novel use of existing facilities (LCLS-II, CEBAF, FAST/IOTA) or the development of new facilities. </a:t>
            </a:r>
          </a:p>
          <a:p>
            <a:pPr lvl="1"/>
            <a:r>
              <a:rPr lang="en-US" dirty="0"/>
              <a:t>Long lived particles at colliders (LHC, </a:t>
            </a:r>
            <a:r>
              <a:rPr lang="en-US" dirty="0" err="1"/>
              <a:t>SuperKEKB</a:t>
            </a:r>
            <a:r>
              <a:rPr lang="en-US" dirty="0"/>
              <a:t>)</a:t>
            </a:r>
          </a:p>
          <a:p>
            <a:endParaRPr lang="en-US" dirty="0"/>
          </a:p>
        </p:txBody>
      </p:sp>
      <p:sp>
        <p:nvSpPr>
          <p:cNvPr id="4" name="Date Placeholder 3">
            <a:extLst>
              <a:ext uri="{FF2B5EF4-FFF2-40B4-BE49-F238E27FC236}">
                <a16:creationId xmlns:a16="http://schemas.microsoft.com/office/drawing/2014/main" id="{2C3ED94C-F512-0743-8212-78D2CDB5AF7D}"/>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5F8BDFBC-EB5C-B944-B56F-D8DD8ABC709A}"/>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F5A88345-DF0D-454F-B02E-2F14F801E4FF}"/>
              </a:ext>
            </a:extLst>
          </p:cNvPr>
          <p:cNvSpPr>
            <a:spLocks noGrp="1"/>
          </p:cNvSpPr>
          <p:nvPr>
            <p:ph type="sldNum" sz="quarter" idx="12"/>
          </p:nvPr>
        </p:nvSpPr>
        <p:spPr/>
        <p:txBody>
          <a:bodyPr/>
          <a:lstStyle/>
          <a:p>
            <a:pPr>
              <a:defRPr/>
            </a:pPr>
            <a:fld id="{BCA26155-0DCC-45D2-90B6-32F65F3F6C0F}" type="slidenum">
              <a:rPr lang="en-US" smtClean="0"/>
              <a:pPr>
                <a:defRPr/>
              </a:pPr>
              <a:t>5</a:t>
            </a:fld>
            <a:endParaRPr lang="en-US"/>
          </a:p>
        </p:txBody>
      </p:sp>
    </p:spTree>
    <p:extLst>
      <p:ext uri="{BB962C8B-B14F-4D97-AF65-F5344CB8AC3E}">
        <p14:creationId xmlns:p14="http://schemas.microsoft.com/office/powerpoint/2010/main" val="342077465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F1F6-52D1-9B40-B993-962607D78FA4}"/>
              </a:ext>
            </a:extLst>
          </p:cNvPr>
          <p:cNvSpPr>
            <a:spLocks noGrp="1"/>
          </p:cNvSpPr>
          <p:nvPr>
            <p:ph type="title"/>
          </p:nvPr>
        </p:nvSpPr>
        <p:spPr/>
        <p:txBody>
          <a:bodyPr>
            <a:normAutofit/>
          </a:bodyPr>
          <a:lstStyle/>
          <a:p>
            <a:r>
              <a:rPr lang="en-US" b="1" dirty="0"/>
              <a:t>Precision measurements and rare decays</a:t>
            </a:r>
            <a:endParaRPr lang="en-US" dirty="0"/>
          </a:p>
        </p:txBody>
      </p:sp>
      <p:sp>
        <p:nvSpPr>
          <p:cNvPr id="3" name="Content Placeholder 2">
            <a:extLst>
              <a:ext uri="{FF2B5EF4-FFF2-40B4-BE49-F238E27FC236}">
                <a16:creationId xmlns:a16="http://schemas.microsoft.com/office/drawing/2014/main" id="{81EDD753-2356-0442-A1A7-73FEA94514AE}"/>
              </a:ext>
            </a:extLst>
          </p:cNvPr>
          <p:cNvSpPr>
            <a:spLocks noGrp="1"/>
          </p:cNvSpPr>
          <p:nvPr>
            <p:ph idx="1"/>
          </p:nvPr>
        </p:nvSpPr>
        <p:spPr/>
        <p:txBody>
          <a:bodyPr/>
          <a:lstStyle/>
          <a:p>
            <a:r>
              <a:rPr lang="en-US" dirty="0"/>
              <a:t>Precision measurements and rare decays can probe higher masses than accessible with LHC direct searches, via searches for the possible influence of the contribution of loop diagrams in a number of scenarios. For example: </a:t>
            </a:r>
          </a:p>
          <a:p>
            <a:pPr lvl="1"/>
            <a:r>
              <a:rPr lang="en-US" dirty="0"/>
              <a:t>Ultra-rare or forbidden decays/reactions:</a:t>
            </a:r>
          </a:p>
          <a:p>
            <a:pPr lvl="2"/>
            <a:r>
              <a:rPr lang="en-US" dirty="0"/>
              <a:t>Kaon sector (</a:t>
            </a:r>
            <a:r>
              <a:rPr lang="en-US" dirty="0">
                <a:hlinkClick r:id="rId2" tooltip="https://home.cern/science/experiments/na62"/>
              </a:rPr>
              <a:t>NA62</a:t>
            </a:r>
            <a:r>
              <a:rPr lang="en-US" dirty="0"/>
              <a:t>, </a:t>
            </a:r>
            <a:r>
              <a:rPr lang="en-US" dirty="0">
                <a:hlinkClick r:id="rId3" tooltip="http://koto.kek.jp/"/>
              </a:rPr>
              <a:t>KOTO</a:t>
            </a:r>
            <a:r>
              <a:rPr lang="en-US" dirty="0"/>
              <a:t>, </a:t>
            </a:r>
            <a:r>
              <a:rPr lang="en-US" dirty="0">
                <a:hlinkClick r:id="rId4" tooltip="https://arxiv.org/abs/1901.03099"/>
              </a:rPr>
              <a:t>KLEVER</a:t>
            </a:r>
            <a:r>
              <a:rPr lang="en-US" dirty="0"/>
              <a:t>}</a:t>
            </a:r>
          </a:p>
          <a:p>
            <a:pPr lvl="2"/>
            <a:r>
              <a:rPr lang="en-US" dirty="0"/>
              <a:t>Lepton sector (</a:t>
            </a:r>
            <a:r>
              <a:rPr lang="en-US" dirty="0">
                <a:hlinkClick r:id="rId5" tooltip="https://indico.cern.ch/event/706741/contributions/3017537/attachments/1667814/2703428&#10;/TauFV_PBC.pdf"/>
              </a:rPr>
              <a:t>TauFV</a:t>
            </a:r>
            <a:r>
              <a:rPr lang="en-US" dirty="0"/>
              <a:t>, </a:t>
            </a:r>
            <a:r>
              <a:rPr lang="en-US" dirty="0">
                <a:hlinkClick r:id="rId6" tooltip="https://www.psi.ch/en/mu3e"/>
              </a:rPr>
              <a:t>Mu3e</a:t>
            </a:r>
            <a:r>
              <a:rPr lang="en-US" dirty="0"/>
              <a:t>, </a:t>
            </a:r>
            <a:r>
              <a:rPr lang="en-US" dirty="0">
                <a:hlinkClick r:id="rId7" tooltip="https://meg.web.psi.ch/news/index.html"/>
              </a:rPr>
              <a:t>MEG</a:t>
            </a:r>
            <a:r>
              <a:rPr lang="en-US" dirty="0"/>
              <a:t>,</a:t>
            </a:r>
            <a:r>
              <a:rPr lang="en-US" dirty="0">
                <a:hlinkClick r:id="rId8" tooltip="https://mu2e.fnal.gov/"/>
              </a:rPr>
              <a:t>mu2e</a:t>
            </a:r>
            <a:r>
              <a:rPr lang="en-US" dirty="0"/>
              <a:t>/</a:t>
            </a:r>
            <a:r>
              <a:rPr lang="en-US" dirty="0">
                <a:hlinkClick r:id="rId9" tooltip="https://arxiv.org/ftp/arxiv/papers/1802/1802.02599.pdf"/>
              </a:rPr>
              <a:t>mu2e-II</a:t>
            </a:r>
            <a:r>
              <a:rPr lang="en-US" dirty="0"/>
              <a:t>)</a:t>
            </a:r>
          </a:p>
          <a:p>
            <a:pPr lvl="1"/>
            <a:r>
              <a:rPr lang="en-US" dirty="0"/>
              <a:t>Precision measurements:</a:t>
            </a:r>
          </a:p>
          <a:p>
            <a:pPr lvl="2"/>
            <a:r>
              <a:rPr lang="en-US" dirty="0"/>
              <a:t>Permanent EDM </a:t>
            </a:r>
          </a:p>
          <a:p>
            <a:pPr lvl="3"/>
            <a:r>
              <a:rPr lang="en-US" dirty="0"/>
              <a:t>in protons/deuterons (</a:t>
            </a:r>
            <a:r>
              <a:rPr lang="en-US" dirty="0">
                <a:hlinkClick r:id="rId10" tooltip="https://arxiv.org/pdf/1901.09966.pdf"/>
              </a:rPr>
              <a:t>CPEDM</a:t>
            </a:r>
            <a:r>
              <a:rPr lang="en-US" dirty="0"/>
              <a:t>)</a:t>
            </a:r>
          </a:p>
          <a:p>
            <a:pPr lvl="3"/>
            <a:r>
              <a:rPr lang="en-US" dirty="0"/>
              <a:t>in strange/charmed baryons (</a:t>
            </a:r>
            <a:r>
              <a:rPr lang="en-US" dirty="0">
                <a:hlinkClick r:id="rId11" tooltip="https://inspirehep.net/literature/1786975"/>
              </a:rPr>
              <a:t>LHC-FT</a:t>
            </a:r>
            <a:r>
              <a:rPr lang="en-US" dirty="0"/>
              <a:t>)</a:t>
            </a:r>
          </a:p>
          <a:p>
            <a:pPr lvl="1"/>
            <a:r>
              <a:rPr lang="en-US" dirty="0"/>
              <a:t>Anomalous magnetic moment of muon (</a:t>
            </a:r>
            <a:r>
              <a:rPr lang="en-US" dirty="0">
                <a:hlinkClick r:id="rId12" tooltip="https://muon-g-2.fnal.gov/"/>
              </a:rPr>
              <a:t>g-2</a:t>
            </a:r>
            <a:r>
              <a:rPr lang="en-US" dirty="0"/>
              <a:t>)</a:t>
            </a:r>
          </a:p>
          <a:p>
            <a:endParaRPr lang="en-US" dirty="0"/>
          </a:p>
        </p:txBody>
      </p:sp>
      <p:sp>
        <p:nvSpPr>
          <p:cNvPr id="4" name="Date Placeholder 3">
            <a:extLst>
              <a:ext uri="{FF2B5EF4-FFF2-40B4-BE49-F238E27FC236}">
                <a16:creationId xmlns:a16="http://schemas.microsoft.com/office/drawing/2014/main" id="{080F7B64-0070-884D-A99C-00AA47FC3BE5}"/>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C676791F-09D4-6741-960B-26DF4E0168CA}"/>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BBCDFB3B-1E13-E444-9738-6C8C055B0FEB}"/>
              </a:ext>
            </a:extLst>
          </p:cNvPr>
          <p:cNvSpPr>
            <a:spLocks noGrp="1"/>
          </p:cNvSpPr>
          <p:nvPr>
            <p:ph type="sldNum" sz="quarter" idx="12"/>
          </p:nvPr>
        </p:nvSpPr>
        <p:spPr/>
        <p:txBody>
          <a:bodyPr/>
          <a:lstStyle/>
          <a:p>
            <a:pPr>
              <a:defRPr/>
            </a:pPr>
            <a:fld id="{BCA26155-0DCC-45D2-90B6-32F65F3F6C0F}" type="slidenum">
              <a:rPr lang="en-US" smtClean="0"/>
              <a:pPr>
                <a:defRPr/>
              </a:pPr>
              <a:t>6</a:t>
            </a:fld>
            <a:endParaRPr lang="en-US"/>
          </a:p>
        </p:txBody>
      </p:sp>
    </p:spTree>
    <p:extLst>
      <p:ext uri="{BB962C8B-B14F-4D97-AF65-F5344CB8AC3E}">
        <p14:creationId xmlns:p14="http://schemas.microsoft.com/office/powerpoint/2010/main" val="113269464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E5AA-2126-434E-A019-18076EF42A56}"/>
              </a:ext>
            </a:extLst>
          </p:cNvPr>
          <p:cNvSpPr>
            <a:spLocks noGrp="1"/>
          </p:cNvSpPr>
          <p:nvPr>
            <p:ph type="title"/>
          </p:nvPr>
        </p:nvSpPr>
        <p:spPr/>
        <p:txBody>
          <a:bodyPr/>
          <a:lstStyle/>
          <a:p>
            <a:r>
              <a:rPr lang="en-US" dirty="0"/>
              <a:t>Technologies</a:t>
            </a:r>
          </a:p>
        </p:txBody>
      </p:sp>
      <p:sp>
        <p:nvSpPr>
          <p:cNvPr id="3" name="Content Placeholder 2">
            <a:extLst>
              <a:ext uri="{FF2B5EF4-FFF2-40B4-BE49-F238E27FC236}">
                <a16:creationId xmlns:a16="http://schemas.microsoft.com/office/drawing/2014/main" id="{A42051D5-5309-4B45-8236-F5E7B8C3049F}"/>
              </a:ext>
            </a:extLst>
          </p:cNvPr>
          <p:cNvSpPr>
            <a:spLocks noGrp="1"/>
          </p:cNvSpPr>
          <p:nvPr>
            <p:ph idx="1"/>
          </p:nvPr>
        </p:nvSpPr>
        <p:spPr/>
        <p:txBody>
          <a:bodyPr>
            <a:normAutofit fontScale="92500" lnSpcReduction="10000"/>
          </a:bodyPr>
          <a:lstStyle/>
          <a:p>
            <a:r>
              <a:rPr lang="en-US" dirty="0"/>
              <a:t>Use of existing accelerator technologies or accelerator technology under development for novel physics applications Technologies to be considered include: </a:t>
            </a:r>
          </a:p>
          <a:p>
            <a:pPr lvl="1"/>
            <a:r>
              <a:rPr lang="en-US" dirty="0"/>
              <a:t>High field magnets</a:t>
            </a:r>
          </a:p>
          <a:p>
            <a:pPr lvl="2"/>
            <a:r>
              <a:rPr lang="en-US" dirty="0"/>
              <a:t>e.g. axion and dark matter searches </a:t>
            </a:r>
          </a:p>
          <a:p>
            <a:pPr lvl="1"/>
            <a:r>
              <a:rPr lang="en-US" dirty="0"/>
              <a:t>Superconducting RF</a:t>
            </a:r>
          </a:p>
          <a:p>
            <a:pPr lvl="2"/>
            <a:r>
              <a:rPr lang="en-US" dirty="0"/>
              <a:t>e.g. axion searches</a:t>
            </a:r>
          </a:p>
          <a:p>
            <a:pPr lvl="1"/>
            <a:r>
              <a:rPr lang="en-US" dirty="0"/>
              <a:t>ERLs </a:t>
            </a:r>
          </a:p>
          <a:p>
            <a:pPr lvl="1"/>
            <a:r>
              <a:rPr lang="en-US" dirty="0"/>
              <a:t>Induction LINACs</a:t>
            </a:r>
          </a:p>
          <a:p>
            <a:pPr lvl="2"/>
            <a:r>
              <a:rPr lang="en-US" dirty="0"/>
              <a:t>e.g. rare muon processes </a:t>
            </a:r>
          </a:p>
          <a:p>
            <a:pPr lvl="1"/>
            <a:r>
              <a:rPr lang="en-US" dirty="0"/>
              <a:t>Quantum sensors, ultra-sensitive opto-mechanical force sensors (e.g. KWISP)</a:t>
            </a:r>
          </a:p>
          <a:p>
            <a:pPr lvl="1"/>
            <a:r>
              <a:rPr lang="en-US" dirty="0"/>
              <a:t>Carbon Nanotubes (CNT) (e.g. directional detection of DM candidates)</a:t>
            </a:r>
          </a:p>
          <a:p>
            <a:r>
              <a:rPr lang="en-US" dirty="0"/>
              <a:t>Physics applications might include various types of axion/ALP searches (mentioned above), vacuum magnetic birefringence (VMB), exploration of Ultra-Light Dark Matter and Mid-Frequency Gravitational Waves (e.g. AION, MAGIS) </a:t>
            </a:r>
          </a:p>
          <a:p>
            <a:endParaRPr lang="en-US" dirty="0"/>
          </a:p>
        </p:txBody>
      </p:sp>
      <p:sp>
        <p:nvSpPr>
          <p:cNvPr id="4" name="Date Placeholder 3">
            <a:extLst>
              <a:ext uri="{FF2B5EF4-FFF2-40B4-BE49-F238E27FC236}">
                <a16:creationId xmlns:a16="http://schemas.microsoft.com/office/drawing/2014/main" id="{D9D7306F-D199-174A-ABB2-FEB6622FF3CB}"/>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DCCC7E15-45AF-AB4B-A043-093F773EEF16}"/>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5AD67006-2A84-2F45-9888-FBF41C4EFA37}"/>
              </a:ext>
            </a:extLst>
          </p:cNvPr>
          <p:cNvSpPr>
            <a:spLocks noGrp="1"/>
          </p:cNvSpPr>
          <p:nvPr>
            <p:ph type="sldNum" sz="quarter" idx="12"/>
          </p:nvPr>
        </p:nvSpPr>
        <p:spPr/>
        <p:txBody>
          <a:bodyPr/>
          <a:lstStyle/>
          <a:p>
            <a:pPr>
              <a:defRPr/>
            </a:pPr>
            <a:fld id="{BCA26155-0DCC-45D2-90B6-32F65F3F6C0F}" type="slidenum">
              <a:rPr lang="en-US" smtClean="0"/>
              <a:pPr>
                <a:defRPr/>
              </a:pPr>
              <a:t>7</a:t>
            </a:fld>
            <a:endParaRPr lang="en-US"/>
          </a:p>
        </p:txBody>
      </p:sp>
    </p:spTree>
    <p:extLst>
      <p:ext uri="{BB962C8B-B14F-4D97-AF65-F5344CB8AC3E}">
        <p14:creationId xmlns:p14="http://schemas.microsoft.com/office/powerpoint/2010/main" val="165580090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C956-8D63-5A68-4881-5D2037985D5B}"/>
              </a:ext>
            </a:extLst>
          </p:cNvPr>
          <p:cNvSpPr>
            <a:spLocks noGrp="1"/>
          </p:cNvSpPr>
          <p:nvPr>
            <p:ph type="title"/>
          </p:nvPr>
        </p:nvSpPr>
        <p:spPr/>
        <p:txBody>
          <a:bodyPr/>
          <a:lstStyle/>
          <a:p>
            <a:r>
              <a:rPr lang="en-US" dirty="0"/>
              <a:t>Draft Report/Solicitation</a:t>
            </a:r>
          </a:p>
        </p:txBody>
      </p:sp>
      <p:sp>
        <p:nvSpPr>
          <p:cNvPr id="3" name="Content Placeholder 2">
            <a:extLst>
              <a:ext uri="{FF2B5EF4-FFF2-40B4-BE49-F238E27FC236}">
                <a16:creationId xmlns:a16="http://schemas.microsoft.com/office/drawing/2014/main" id="{09C9BE8A-B725-A52C-F409-36C1306B389B}"/>
              </a:ext>
            </a:extLst>
          </p:cNvPr>
          <p:cNvSpPr>
            <a:spLocks noGrp="1"/>
          </p:cNvSpPr>
          <p:nvPr>
            <p:ph idx="1"/>
          </p:nvPr>
        </p:nvSpPr>
        <p:spPr/>
        <p:txBody>
          <a:bodyPr>
            <a:normAutofit fontScale="92500" lnSpcReduction="10000"/>
          </a:bodyPr>
          <a:lstStyle/>
          <a:p>
            <a:r>
              <a:rPr lang="en-US" dirty="0"/>
              <a:t>Drafts of this and all AF working group reports can be found at the AF Snowmass page</a:t>
            </a:r>
          </a:p>
          <a:p>
            <a:pPr lvl="1"/>
            <a:r>
              <a:rPr lang="en-US" dirty="0">
                <a:hlinkClick r:id="rId2"/>
              </a:rPr>
              <a:t>https://snowmass21.org/accelerator/start</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There are certainly improvements to be made.</a:t>
            </a:r>
          </a:p>
          <a:p>
            <a:r>
              <a:rPr lang="en-US" dirty="0"/>
              <a:t>We encourage the community to read it and send comments and additions to me and the other authors.</a:t>
            </a:r>
          </a:p>
          <a:p>
            <a:pPr lvl="1"/>
            <a:r>
              <a:rPr lang="en-US" dirty="0"/>
              <a:t>Don’t worry about typos yet!</a:t>
            </a:r>
          </a:p>
        </p:txBody>
      </p:sp>
      <p:sp>
        <p:nvSpPr>
          <p:cNvPr id="4" name="Date Placeholder 3">
            <a:extLst>
              <a:ext uri="{FF2B5EF4-FFF2-40B4-BE49-F238E27FC236}">
                <a16:creationId xmlns:a16="http://schemas.microsoft.com/office/drawing/2014/main" id="{3FD65E4E-EA98-9F0D-C150-053AEDE3E849}"/>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1647C541-5218-CEF0-23AC-1B9973DCE071}"/>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CA193E02-658F-3769-A426-ED49D52CEA2B}"/>
              </a:ext>
            </a:extLst>
          </p:cNvPr>
          <p:cNvSpPr>
            <a:spLocks noGrp="1"/>
          </p:cNvSpPr>
          <p:nvPr>
            <p:ph type="sldNum" sz="quarter" idx="12"/>
          </p:nvPr>
        </p:nvSpPr>
        <p:spPr/>
        <p:txBody>
          <a:bodyPr/>
          <a:lstStyle/>
          <a:p>
            <a:pPr>
              <a:defRPr/>
            </a:pPr>
            <a:fld id="{BCA26155-0DCC-45D2-90B6-32F65F3F6C0F}" type="slidenum">
              <a:rPr lang="en-US" smtClean="0"/>
              <a:pPr>
                <a:defRPr/>
              </a:pPr>
              <a:t>8</a:t>
            </a:fld>
            <a:endParaRPr lang="en-US"/>
          </a:p>
        </p:txBody>
      </p:sp>
      <p:pic>
        <p:nvPicPr>
          <p:cNvPr id="7" name="Picture 6">
            <a:extLst>
              <a:ext uri="{FF2B5EF4-FFF2-40B4-BE49-F238E27FC236}">
                <a16:creationId xmlns:a16="http://schemas.microsoft.com/office/drawing/2014/main" id="{F5D37946-A4EA-F295-B65F-25068A1D27CD}"/>
              </a:ext>
            </a:extLst>
          </p:cNvPr>
          <p:cNvPicPr>
            <a:picLocks noChangeAspect="1"/>
          </p:cNvPicPr>
          <p:nvPr/>
        </p:nvPicPr>
        <p:blipFill>
          <a:blip r:embed="rId3"/>
          <a:stretch>
            <a:fillRect/>
          </a:stretch>
        </p:blipFill>
        <p:spPr>
          <a:xfrm>
            <a:off x="859971" y="2322009"/>
            <a:ext cx="6706326" cy="2554791"/>
          </a:xfrm>
          <a:prstGeom prst="rect">
            <a:avLst/>
          </a:prstGeom>
        </p:spPr>
      </p:pic>
    </p:spTree>
    <p:extLst>
      <p:ext uri="{BB962C8B-B14F-4D97-AF65-F5344CB8AC3E}">
        <p14:creationId xmlns:p14="http://schemas.microsoft.com/office/powerpoint/2010/main" val="347436807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1557-0B84-F449-8CC0-5F9311639C7F}"/>
              </a:ext>
            </a:extLst>
          </p:cNvPr>
          <p:cNvSpPr>
            <a:spLocks noGrp="1"/>
          </p:cNvSpPr>
          <p:nvPr>
            <p:ph type="title"/>
          </p:nvPr>
        </p:nvSpPr>
        <p:spPr/>
        <p:txBody>
          <a:bodyPr/>
          <a:lstStyle/>
          <a:p>
            <a:r>
              <a:rPr lang="en-US" dirty="0"/>
              <a:t>Scope of AF5</a:t>
            </a:r>
          </a:p>
        </p:txBody>
      </p:sp>
      <p:sp>
        <p:nvSpPr>
          <p:cNvPr id="3" name="Content Placeholder 2">
            <a:extLst>
              <a:ext uri="{FF2B5EF4-FFF2-40B4-BE49-F238E27FC236}">
                <a16:creationId xmlns:a16="http://schemas.microsoft.com/office/drawing/2014/main" id="{EA4A1CF3-F26F-3C4D-8629-BA45FE74A8FB}"/>
              </a:ext>
            </a:extLst>
          </p:cNvPr>
          <p:cNvSpPr>
            <a:spLocks noGrp="1"/>
          </p:cNvSpPr>
          <p:nvPr>
            <p:ph idx="1"/>
          </p:nvPr>
        </p:nvSpPr>
        <p:spPr/>
        <p:txBody>
          <a:bodyPr/>
          <a:lstStyle/>
          <a:p>
            <a:r>
              <a:rPr lang="en-US" dirty="0"/>
              <a:t>Focus on areas that require accelerator or accelerator-related technology that would not naturally be addressed in the pursuit of the energy or intensity frontiers.</a:t>
            </a:r>
          </a:p>
          <a:p>
            <a:r>
              <a:rPr lang="en-US" dirty="0"/>
              <a:t>Do not include experiments that are purely parasitic on experiments in those frontiers.</a:t>
            </a:r>
          </a:p>
        </p:txBody>
      </p:sp>
      <p:sp>
        <p:nvSpPr>
          <p:cNvPr id="4" name="Date Placeholder 3">
            <a:extLst>
              <a:ext uri="{FF2B5EF4-FFF2-40B4-BE49-F238E27FC236}">
                <a16:creationId xmlns:a16="http://schemas.microsoft.com/office/drawing/2014/main" id="{2F0492C8-4090-104A-90DA-6D170F9337D2}"/>
              </a:ext>
            </a:extLst>
          </p:cNvPr>
          <p:cNvSpPr>
            <a:spLocks noGrp="1"/>
          </p:cNvSpPr>
          <p:nvPr>
            <p:ph type="dt" sz="half" idx="10"/>
          </p:nvPr>
        </p:nvSpPr>
        <p:spPr/>
        <p:txBody>
          <a:bodyPr/>
          <a:lstStyle/>
          <a:p>
            <a:pPr>
              <a:defRPr/>
            </a:pPr>
            <a:r>
              <a:rPr lang="en-US"/>
              <a:t>Snowmass in Seattle, July 17-26, 2022</a:t>
            </a:r>
            <a:endParaRPr lang="en-US" dirty="0"/>
          </a:p>
        </p:txBody>
      </p:sp>
      <p:sp>
        <p:nvSpPr>
          <p:cNvPr id="5" name="Footer Placeholder 4">
            <a:extLst>
              <a:ext uri="{FF2B5EF4-FFF2-40B4-BE49-F238E27FC236}">
                <a16:creationId xmlns:a16="http://schemas.microsoft.com/office/drawing/2014/main" id="{F73436AC-4991-364C-85DE-9D8F534AD941}"/>
              </a:ext>
            </a:extLst>
          </p:cNvPr>
          <p:cNvSpPr>
            <a:spLocks noGrp="1"/>
          </p:cNvSpPr>
          <p:nvPr>
            <p:ph type="ftr" sz="quarter" idx="11"/>
          </p:nvPr>
        </p:nvSpPr>
        <p:spPr/>
        <p:txBody>
          <a:bodyPr/>
          <a:lstStyle/>
          <a:p>
            <a:pPr>
              <a:defRPr/>
            </a:pPr>
            <a:r>
              <a:rPr lang="en-US"/>
              <a:t>E. Prebys, AF5 Report</a:t>
            </a:r>
            <a:endParaRPr lang="en-US">
              <a:latin typeface="+mn-lt"/>
            </a:endParaRPr>
          </a:p>
        </p:txBody>
      </p:sp>
      <p:sp>
        <p:nvSpPr>
          <p:cNvPr id="6" name="Slide Number Placeholder 5">
            <a:extLst>
              <a:ext uri="{FF2B5EF4-FFF2-40B4-BE49-F238E27FC236}">
                <a16:creationId xmlns:a16="http://schemas.microsoft.com/office/drawing/2014/main" id="{864F66F5-3CCC-9742-BDB3-E40D56160DBD}"/>
              </a:ext>
            </a:extLst>
          </p:cNvPr>
          <p:cNvSpPr>
            <a:spLocks noGrp="1"/>
          </p:cNvSpPr>
          <p:nvPr>
            <p:ph type="sldNum" sz="quarter" idx="12"/>
          </p:nvPr>
        </p:nvSpPr>
        <p:spPr/>
        <p:txBody>
          <a:bodyPr/>
          <a:lstStyle/>
          <a:p>
            <a:pPr>
              <a:defRPr/>
            </a:pPr>
            <a:fld id="{BCA26155-0DCC-45D2-90B6-32F65F3F6C0F}" type="slidenum">
              <a:rPr lang="en-US" smtClean="0"/>
              <a:pPr>
                <a:defRPr/>
              </a:pPr>
              <a:t>9</a:t>
            </a:fld>
            <a:endParaRPr lang="en-US"/>
          </a:p>
        </p:txBody>
      </p:sp>
    </p:spTree>
    <p:extLst>
      <p:ext uri="{BB962C8B-B14F-4D97-AF65-F5344CB8AC3E}">
        <p14:creationId xmlns:p14="http://schemas.microsoft.com/office/powerpoint/2010/main" val="2485086033"/>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FIRSTPREBYS@7EJIGINFUVWYY57I" val="43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lnDef>
      <a:spPr>
        <a:ln>
          <a:solidFill>
            <a:srgbClr val="FF0000"/>
          </a:solidFill>
          <a:tailEnd type="arrow"/>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1400" dirty="0"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5156</TotalTime>
  <Words>3739</Words>
  <Application>Microsoft Macintosh PowerPoint</Application>
  <PresentationFormat>On-screen Show (4:3)</PresentationFormat>
  <Paragraphs>425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Helvetica</vt:lpstr>
      <vt:lpstr>Times New Roman</vt:lpstr>
      <vt:lpstr>Clarity</vt:lpstr>
      <vt:lpstr>AF5:  Accelerators for PBC and Rare Processes</vt:lpstr>
      <vt:lpstr>Outline</vt:lpstr>
      <vt:lpstr>AF5: Accelerators for PBC and Rare Processes</vt:lpstr>
      <vt:lpstr>Low energy hidden sector searches</vt:lpstr>
      <vt:lpstr>Light Dark Matter searches</vt:lpstr>
      <vt:lpstr>Precision measurements and rare decays</vt:lpstr>
      <vt:lpstr>Technologies</vt:lpstr>
      <vt:lpstr>Draft Report/Solicitation</vt:lpstr>
      <vt:lpstr>Scope of AF5</vt:lpstr>
      <vt:lpstr>Key Meetings and Workshops</vt:lpstr>
      <vt:lpstr>AF5 LoIs</vt:lpstr>
      <vt:lpstr>Role of AF5?</vt:lpstr>
      <vt:lpstr>Apologies to Belle-II</vt:lpstr>
      <vt:lpstr>AF05 Tagged White Papers</vt:lpstr>
      <vt:lpstr>Other Contributions Related to AF05</vt:lpstr>
      <vt:lpstr>PowerPoint Presentation</vt:lpstr>
      <vt:lpstr>PowerPoint Presentation</vt:lpstr>
      <vt:lpstr>PowerPoint Presentation</vt:lpstr>
      <vt:lpstr>AF5 Report Outline</vt:lpstr>
      <vt:lpstr>Role of PIP-II in Snowmass Planning</vt:lpstr>
      <vt:lpstr>Review: PIP-II Scope Overview</vt:lpstr>
      <vt:lpstr>Beam Switching*</vt:lpstr>
      <vt:lpstr>RF Beam Splitting</vt:lpstr>
      <vt:lpstr>Example: Mu2e Beam Requirements</vt:lpstr>
      <vt:lpstr>Example: Mu2e-II Beam Formation</vt:lpstr>
      <vt:lpstr>Beyond Mu2e-II</vt:lpstr>
      <vt:lpstr>Competing Priorities</vt:lpstr>
      <vt:lpstr>Slow Muonium Experiments*</vt:lpstr>
      <vt:lpstr>PIP-II Discussions for Snowmass and Beyond</vt:lpstr>
      <vt:lpstr>Beam Dump Experiments</vt:lpstr>
      <vt:lpstr>PowerPoint Presentation</vt:lpstr>
      <vt:lpstr>World-wide Beam  Dump Capabilities  (* means proposal) </vt:lpstr>
      <vt:lpstr>EDM Measurement</vt:lpstr>
      <vt:lpstr>Example: Proton EDM*</vt:lpstr>
      <vt:lpstr>Belle-II </vt:lpstr>
      <vt:lpstr>Announcement from Belle-II KEKB*</vt:lpstr>
      <vt:lpstr>Synergies with other AF groups</vt:lpstr>
      <vt:lpstr>Conclusions</vt:lpstr>
    </vt:vector>
  </TitlesOfParts>
  <Company>Fermilab Beams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Antiproton Stacking and Cooling</dc:title>
  <dc:creator>localadmin</dc:creator>
  <cp:lastModifiedBy>Eric Prebys</cp:lastModifiedBy>
  <cp:revision>326</cp:revision>
  <dcterms:created xsi:type="dcterms:W3CDTF">2003-06-24T14:15:57Z</dcterms:created>
  <dcterms:modified xsi:type="dcterms:W3CDTF">2022-07-21T05:33:51Z</dcterms:modified>
</cp:coreProperties>
</file>