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4"/>
  </p:sldMasterIdLst>
  <p:notesMasterIdLst>
    <p:notesMasterId r:id="rId15"/>
  </p:notesMasterIdLst>
  <p:sldIdLst>
    <p:sldId id="258" r:id="rId5"/>
    <p:sldId id="288" r:id="rId6"/>
    <p:sldId id="290" r:id="rId7"/>
    <p:sldId id="293" r:id="rId8"/>
    <p:sldId id="294" r:id="rId9"/>
    <p:sldId id="296" r:id="rId10"/>
    <p:sldId id="297" r:id="rId11"/>
    <p:sldId id="299" r:id="rId12"/>
    <p:sldId id="300" r:id="rId13"/>
    <p:sldId id="29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2"/>
    <a:srgbClr val="000000"/>
    <a:srgbClr val="A2A7B2"/>
    <a:srgbClr val="A7AAB5"/>
    <a:srgbClr val="0B1F8F"/>
    <a:srgbClr val="7AB800"/>
    <a:srgbClr val="A12B2F"/>
    <a:srgbClr val="007836"/>
    <a:srgbClr val="ECAA00"/>
    <a:srgbClr val="767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7" autoAdjust="0"/>
    <p:restoredTop sz="92558" autoAdjust="0"/>
  </p:normalViewPr>
  <p:slideViewPr>
    <p:cSldViewPr snapToGrid="0" showGuides="1">
      <p:cViewPr>
        <p:scale>
          <a:sx n="100" d="100"/>
          <a:sy n="100" d="100"/>
        </p:scale>
        <p:origin x="960" y="341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1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569" b="16690"/>
          <a:stretch/>
        </p:blipFill>
        <p:spPr>
          <a:xfrm>
            <a:off x="-793" y="1"/>
            <a:ext cx="9144793" cy="4484914"/>
          </a:xfrm>
          <a:prstGeom prst="rect">
            <a:avLst/>
          </a:prstGeom>
        </p:spPr>
      </p:pic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-793" y="0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1" y="4717271"/>
            <a:ext cx="3048699" cy="218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16" y="4648048"/>
            <a:ext cx="1831972" cy="35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6340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6397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6397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6397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6397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238763"/>
            <a:ext cx="8372901" cy="320121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6397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8569" b="16690"/>
          <a:stretch/>
        </p:blipFill>
        <p:spPr>
          <a:xfrm>
            <a:off x="-793" y="1"/>
            <a:ext cx="9144793" cy="4484913"/>
          </a:xfrm>
          <a:prstGeom prst="rect">
            <a:avLst/>
          </a:prstGeom>
        </p:spPr>
      </p:pic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1" y="4717271"/>
            <a:ext cx="3048699" cy="2183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31" y="4662551"/>
            <a:ext cx="1831972" cy="354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25677" y="4562475"/>
            <a:ext cx="3338186" cy="455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79" y="4472707"/>
            <a:ext cx="1617128" cy="58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1444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/>
          <a:srcRect t="14982" b="13843"/>
          <a:stretch/>
        </p:blipFill>
        <p:spPr>
          <a:xfrm>
            <a:off x="4863724" y="1271015"/>
            <a:ext cx="4280276" cy="2025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18" y="4373576"/>
            <a:ext cx="1735150" cy="6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none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108553"/>
            <a:ext cx="8372901" cy="36168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82044" y="4791615"/>
            <a:ext cx="2392471" cy="296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640882" y="4765287"/>
            <a:ext cx="2392471" cy="296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4529351" y="4874044"/>
            <a:ext cx="228600" cy="132033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t="8569" b="16932"/>
          <a:stretch/>
        </p:blipFill>
        <p:spPr>
          <a:xfrm>
            <a:off x="-793" y="1"/>
            <a:ext cx="9144793" cy="4470400"/>
          </a:xfrm>
          <a:prstGeom prst="rect">
            <a:avLst/>
          </a:prstGeom>
        </p:spPr>
      </p:pic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-794" y="-33409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16" y="4648048"/>
            <a:ext cx="1831972" cy="35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1" y="4717271"/>
            <a:ext cx="3048699" cy="2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1" y="4717271"/>
            <a:ext cx="3048699" cy="2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25938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249859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9525"/>
            <a:ext cx="8372901" cy="84991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6397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6397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38763"/>
            <a:ext cx="4023360" cy="350704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238763"/>
            <a:ext cx="4023360" cy="349632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704512"/>
            <a:ext cx="4114800" cy="301310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704512"/>
            <a:ext cx="4114800" cy="301310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238763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238763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6397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6397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62565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6397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86397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0"/>
            <a:ext cx="8372901" cy="86397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4837160"/>
            <a:ext cx="2238464" cy="1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1D32AB9-EA0B-463B-8865-97A59A27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6825"/>
            <a:ext cx="9143999" cy="2029968"/>
          </a:xfrm>
        </p:spPr>
        <p:txBody>
          <a:bodyPr/>
          <a:lstStyle/>
          <a:p>
            <a:r>
              <a:rPr lang="en-US" sz="2800" b="0" cap="none" dirty="0">
                <a:solidFill>
                  <a:srgbClr val="FFFF00"/>
                </a:solidFill>
              </a:rPr>
              <a:t>US Beam Test Facilities</a:t>
            </a:r>
            <a:endParaRPr lang="en-US" cap="none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-1" y="1266825"/>
            <a:ext cx="239714" cy="2029968"/>
          </a:xfrm>
        </p:spPr>
        <p:txBody>
          <a:bodyPr/>
          <a:lstStyle/>
          <a:p>
            <a:endParaRPr lang="en-US" sz="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8B09C1-9F97-4727-974E-E37B963EA5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32510" y="616780"/>
            <a:ext cx="7174878" cy="386558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 Summer Study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AF1: Beam Physics, Education and Outreach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888B09C1-9F97-4727-974E-E37B963EA5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9900" y="4600241"/>
            <a:ext cx="2578099" cy="301125"/>
          </a:xfrm>
        </p:spPr>
        <p:txBody>
          <a:bodyPr/>
          <a:lstStyle/>
          <a:p>
            <a:r>
              <a:rPr lang="en-US" sz="1600" dirty="0"/>
              <a:t>July 21, 2022, Seattle, WA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9901" y="3437210"/>
            <a:ext cx="4521199" cy="295275"/>
          </a:xfrm>
        </p:spPr>
        <p:txBody>
          <a:bodyPr>
            <a:normAutofit/>
          </a:bodyPr>
          <a:lstStyle/>
          <a:p>
            <a:r>
              <a:rPr lang="en-US" sz="1800" cap="none" dirty="0"/>
              <a:t>John Power on behalf of coauthors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69901" y="3914441"/>
            <a:ext cx="2993146" cy="685800"/>
          </a:xfrm>
        </p:spPr>
        <p:txBody>
          <a:bodyPr>
            <a:noAutofit/>
          </a:bodyPr>
          <a:lstStyle/>
          <a:p>
            <a:r>
              <a:rPr lang="en-US" sz="1600" dirty="0"/>
              <a:t>Argonne National Laboratory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A28600-E506-4F33-BE00-8089C0882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213" y="4044697"/>
            <a:ext cx="1098318" cy="11064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6557DD-D8AF-45F6-959F-D9B8C29D5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948" y="4287821"/>
            <a:ext cx="3769051" cy="8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0734-D228-4308-8AF4-F80F950E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i="0" u="none" strike="noStrike" baseline="0" dirty="0">
                <a:latin typeface="CMTI10"/>
              </a:rPr>
              <a:t>Recommendations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23967-8449-457B-A42D-9EB78BFAF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02203"/>
            <a:ext cx="8372901" cy="3616876"/>
          </a:xfrm>
        </p:spPr>
        <p:txBody>
          <a:bodyPr/>
          <a:lstStyle/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MTI10"/>
              </a:rPr>
              <a:t>Continue to hold monthly meetings of the </a:t>
            </a:r>
            <a:r>
              <a:rPr lang="en-US" dirty="0">
                <a:latin typeface="CMTI10"/>
              </a:rPr>
              <a:t>GARD </a:t>
            </a:r>
            <a:r>
              <a:rPr lang="en-US" b="1" dirty="0">
                <a:latin typeface="CMTI10"/>
              </a:rPr>
              <a:t>Beam Test Facilities Council</a:t>
            </a:r>
            <a:r>
              <a:rPr lang="en-US" dirty="0">
                <a:latin typeface="CMTI10"/>
              </a:rPr>
              <a:t> to ensure DOE has the capabilities to meet HEP mission needs.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MTI10"/>
              </a:rPr>
              <a:t>Support </a:t>
            </a:r>
            <a:r>
              <a:rPr lang="en-US" dirty="0">
                <a:latin typeface="CMTI10"/>
              </a:rPr>
              <a:t>u</a:t>
            </a:r>
            <a:r>
              <a:rPr lang="en-US" sz="1800" b="0" i="0" u="none" strike="noStrike" baseline="0" dirty="0">
                <a:latin typeface="CMTI10"/>
              </a:rPr>
              <a:t>pgrades to US beam test facilities to  enable the next generation of SC-HEP science facilities and train the accelerator scientists with the skills to design, build and run ​those facilities.  </a:t>
            </a:r>
            <a:r>
              <a:rPr lang="en-US" dirty="0">
                <a:latin typeface="CMTI10"/>
              </a:rPr>
              <a:t>Support</a:t>
            </a:r>
            <a:r>
              <a:rPr lang="en-US" sz="1800" b="0" i="0" u="none" strike="noStrike" baseline="0" dirty="0">
                <a:latin typeface="CMTI10"/>
              </a:rPr>
              <a:t> is needed to maintain US leadership considering the strong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Worldwide competitiveness (e.g. Eupraxia $400M).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8DF0F-3E9A-4056-9A95-5A1CCE3E61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ED4F-C595-4DF8-A6A6-37FDAD45F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"/>
            <a:ext cx="8372901" cy="504092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1D993-0776-4E7F-B883-6711AEE59E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2EB62B-BE83-42C8-B1CF-D4EFA962079D}"/>
              </a:ext>
            </a:extLst>
          </p:cNvPr>
          <p:cNvSpPr txBox="1"/>
          <p:nvPr/>
        </p:nvSpPr>
        <p:spPr>
          <a:xfrm>
            <a:off x="3470820" y="1977412"/>
            <a:ext cx="55461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200" b="0" i="0" baseline="30000" dirty="0">
                <a:solidFill>
                  <a:srgbClr val="333333"/>
                </a:solidFill>
                <a:effectLst/>
                <a:latin typeface="inherit"/>
              </a:rPr>
              <a:t>1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 SLAC National Accelerator Laboratory, Stanford University, Stanford, CA 94309 U.S.A.</a:t>
            </a:r>
          </a:p>
          <a:p>
            <a:pPr algn="l" fontAlgn="base"/>
            <a:r>
              <a:rPr lang="en-US" sz="1200" b="0" i="0" baseline="30000" dirty="0">
                <a:solidFill>
                  <a:srgbClr val="333333"/>
                </a:solidFill>
                <a:effectLst/>
                <a:latin typeface="inherit"/>
              </a:rPr>
              <a:t>2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 Lawrence Berkeley National Laboratory, Berkeley, CA 94720, U.S.A.</a:t>
            </a:r>
          </a:p>
          <a:p>
            <a:pPr algn="l" fontAlgn="base"/>
            <a:r>
              <a:rPr lang="en-US" sz="1200" b="0" i="0" baseline="30000" dirty="0">
                <a:solidFill>
                  <a:srgbClr val="333333"/>
                </a:solidFill>
                <a:effectLst/>
                <a:latin typeface="inherit"/>
              </a:rPr>
              <a:t>3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 Fermi National Accelerator Laboratory, Batavia, IL 60510, U.S.A.</a:t>
            </a:r>
          </a:p>
          <a:p>
            <a:pPr algn="l" fontAlgn="base"/>
            <a:r>
              <a:rPr lang="en-US" sz="1200" b="0" i="0" baseline="30000" dirty="0">
                <a:solidFill>
                  <a:srgbClr val="333333"/>
                </a:solidFill>
                <a:effectLst/>
                <a:latin typeface="inherit"/>
              </a:rPr>
              <a:t>4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 The University of Chicago, Chicago, IL 60637, U.S.A.</a:t>
            </a:r>
          </a:p>
          <a:p>
            <a:pPr algn="l" fontAlgn="base"/>
            <a:r>
              <a:rPr lang="en-US" sz="1200" b="0" i="0" baseline="30000" dirty="0">
                <a:solidFill>
                  <a:srgbClr val="333333"/>
                </a:solidFill>
                <a:effectLst/>
                <a:latin typeface="inherit"/>
              </a:rPr>
              <a:t>5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 Brookhaven National Laboratory, Upton, NY 11973, U.S.A.</a:t>
            </a:r>
          </a:p>
          <a:p>
            <a:pPr algn="l" fontAlgn="base"/>
            <a:r>
              <a:rPr lang="en-US" sz="1200" b="0" i="0" baseline="30000" dirty="0">
                <a:solidFill>
                  <a:srgbClr val="333333"/>
                </a:solidFill>
                <a:effectLst/>
                <a:latin typeface="inherit"/>
              </a:rPr>
              <a:t>6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 Northern Illinois University, DeKalb, IL 60115, U.S.A.</a:t>
            </a:r>
          </a:p>
          <a:p>
            <a:pPr algn="l" fontAlgn="base"/>
            <a:r>
              <a:rPr lang="en-US" sz="1200" b="0" i="0" baseline="30000" dirty="0">
                <a:solidFill>
                  <a:srgbClr val="333333"/>
                </a:solidFill>
                <a:effectLst/>
                <a:latin typeface="inherit"/>
              </a:rPr>
              <a:t>7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 Argonne National Laboratory, Argonne, IL 60439, U.S.A.</a:t>
            </a:r>
          </a:p>
          <a:p>
            <a:pPr algn="l" fontAlgn="base"/>
            <a:r>
              <a:rPr lang="en-US" sz="1200" b="0" i="0" baseline="30000" dirty="0">
                <a:solidFill>
                  <a:srgbClr val="333333"/>
                </a:solidFill>
                <a:effectLst/>
                <a:latin typeface="inherit"/>
              </a:rPr>
              <a:t>8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 University of Nebraska-Lincoln, Lincoln, NE 68588, U.S.A.</a:t>
            </a:r>
          </a:p>
          <a:p>
            <a:pPr algn="l" fontAlgn="base"/>
            <a:r>
              <a:rPr lang="en-US" sz="1200" b="0" i="0" baseline="30000" dirty="0">
                <a:solidFill>
                  <a:srgbClr val="333333"/>
                </a:solidFill>
                <a:effectLst/>
                <a:latin typeface="inherit"/>
              </a:rPr>
              <a:t>9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 Stony Brook University, Stony Brook, NY 11794, U.S.A.</a:t>
            </a:r>
          </a:p>
          <a:p>
            <a:pPr algn="l" fontAlgn="base"/>
            <a:r>
              <a:rPr lang="en-US" sz="1200" b="0" i="0" baseline="30000" dirty="0">
                <a:solidFill>
                  <a:srgbClr val="333333"/>
                </a:solidFill>
                <a:effectLst/>
                <a:latin typeface="inherit"/>
              </a:rPr>
              <a:t>10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 University of Michigan, Ann Arbor, MI 48109, U.S.A.</a:t>
            </a:r>
          </a:p>
          <a:p>
            <a:pPr algn="l" fontAlgn="base"/>
            <a:r>
              <a:rPr lang="en-US" sz="1200" b="0" i="0" baseline="30000" dirty="0">
                <a:solidFill>
                  <a:srgbClr val="333333"/>
                </a:solidFill>
                <a:effectLst/>
                <a:latin typeface="inherit"/>
              </a:rPr>
              <a:t>11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-apple-system"/>
              </a:rPr>
              <a:t> Cornell University, Ithaca, NY 14853, U.S.A.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DF4E08-52D8-4F67-8CC6-7A5907FCFF50}"/>
              </a:ext>
            </a:extLst>
          </p:cNvPr>
          <p:cNvSpPr txBox="1"/>
          <p:nvPr/>
        </p:nvSpPr>
        <p:spPr>
          <a:xfrm>
            <a:off x="833536" y="2714547"/>
            <a:ext cx="163894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i="0" dirty="0">
                <a:solidFill>
                  <a:schemeClr val="bg1"/>
                </a:solidFill>
                <a:effectLst/>
                <a:latin typeface="-apple-system"/>
              </a:rPr>
              <a:t>Author affiliations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E869080D-D236-4613-89D8-22479D816363}"/>
              </a:ext>
            </a:extLst>
          </p:cNvPr>
          <p:cNvSpPr/>
          <p:nvPr/>
        </p:nvSpPr>
        <p:spPr>
          <a:xfrm>
            <a:off x="2771142" y="1977412"/>
            <a:ext cx="662152" cy="2123658"/>
          </a:xfrm>
          <a:prstGeom prst="leftBrace">
            <a:avLst>
              <a:gd name="adj1" fmla="val 8333"/>
              <a:gd name="adj2" fmla="val 5178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951C7E-20E0-4D8B-B6C7-CFF6AFA32C0E}"/>
              </a:ext>
            </a:extLst>
          </p:cNvPr>
          <p:cNvSpPr txBox="1"/>
          <p:nvPr/>
        </p:nvSpPr>
        <p:spPr>
          <a:xfrm>
            <a:off x="4917972" y="218393"/>
            <a:ext cx="4099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Whitepaper: </a:t>
            </a:r>
            <a:r>
              <a:rPr lang="en-US" sz="1400" u="sng" dirty="0"/>
              <a:t>https://arxiv.org/abs/2203.11290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DD5A01-1A42-46BC-933E-7CD75B630845}"/>
              </a:ext>
            </a:extLst>
          </p:cNvPr>
          <p:cNvSpPr txBox="1"/>
          <p:nvPr/>
        </p:nvSpPr>
        <p:spPr>
          <a:xfrm>
            <a:off x="570712" y="597208"/>
            <a:ext cx="8259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Beam Test Facilities for R&amp;D in Accelerator Science and Technologies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FC2BD8-DBC0-4D23-B246-494477FBC92A}"/>
              </a:ext>
            </a:extLst>
          </p:cNvPr>
          <p:cNvSpPr txBox="1"/>
          <p:nvPr/>
        </p:nvSpPr>
        <p:spPr>
          <a:xfrm>
            <a:off x="589267" y="988617"/>
            <a:ext cx="83373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effectLst/>
                <a:latin typeface="Arial" panose="020B0604020202020204" pitchFamily="34" charset="0"/>
              </a:rPr>
              <a:t>Christine Clarke,1 Michael Downer,2 Eric Esarey,3 Cameron Geddes,3 Mark J. Hogan,1 Georg Heinz Hoffstaetter,4 Chunguang Jing,5, 6 Steven M. Lund,7 Sergei Nagaitsev,8, 9 Mark Palmer,10 Philippe Piot,11, 6 John Power,6 Carl Schroeder,3 Donald Umstadter,12 Navid Vafaei-Najafabadi,13, 10 Alexander Valishev,8 Louise Willingale,14 and Vitaly Yakimenko</a:t>
            </a:r>
            <a:endParaRPr lang="en-US" sz="14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137A2ED-9138-4277-A5A2-7CCF39B2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441" y="4037076"/>
            <a:ext cx="1098318" cy="11064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65BAFE-83A8-43B0-A9CE-4C11772D5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59" y="4226551"/>
            <a:ext cx="3769051" cy="8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AD93-EA77-4303-AE50-0B23561F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525"/>
            <a:ext cx="8372901" cy="374786"/>
          </a:xfrm>
        </p:spPr>
        <p:txBody>
          <a:bodyPr/>
          <a:lstStyle/>
          <a:p>
            <a:r>
              <a:rPr lang="en-US" sz="2000" i="1" dirty="0"/>
              <a:t>The Beam Test Facility mission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1D3C6-9435-42A4-8A9C-ECB55009E9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95677-5FF0-4DA5-97B3-B873BCBD1B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427882"/>
            <a:ext cx="8372901" cy="374786"/>
          </a:xfrm>
        </p:spPr>
        <p:txBody>
          <a:bodyPr/>
          <a:lstStyle/>
          <a:p>
            <a:r>
              <a:rPr lang="en-US" b="0" i="1" dirty="0">
                <a:effectLst/>
                <a:latin typeface="Arial" panose="020B0604020202020204" pitchFamily="34" charset="0"/>
              </a:rPr>
              <a:t>Demonstrating the viability of emerging accelerator science ultimately relies on experimental validation.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A95D6-A952-4B73-A9D4-7A0141C354C1}"/>
              </a:ext>
            </a:extLst>
          </p:cNvPr>
          <p:cNvSpPr txBox="1"/>
          <p:nvPr/>
        </p:nvSpPr>
        <p:spPr>
          <a:xfrm>
            <a:off x="457201" y="1071241"/>
            <a:ext cx="8031479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/>
              <a:t>Providing experimental test beds to carry out basic research in advanced accelerators and beam physics.</a:t>
            </a:r>
          </a:p>
          <a:p>
            <a:pPr marL="228600" lvl="1" indent="-228600">
              <a:spcBef>
                <a:spcPts val="600"/>
              </a:spcBef>
              <a:buFont typeface="+mj-lt"/>
              <a:buAutoNum type="arabicPeriod"/>
            </a:pPr>
            <a:endParaRPr lang="en-US" sz="1600" b="1" dirty="0"/>
          </a:p>
          <a:p>
            <a:pPr marL="228600" lvl="1" indent="-228600">
              <a:spcBef>
                <a:spcPts val="600"/>
              </a:spcBef>
              <a:buFont typeface="+mj-lt"/>
              <a:buAutoNum type="arabicPeriod"/>
            </a:pPr>
            <a:endParaRPr lang="en-US" sz="1600" b="1" dirty="0"/>
          </a:p>
          <a:p>
            <a:pPr marL="228600" lvl="1" indent="-228600">
              <a:spcBef>
                <a:spcPts val="600"/>
              </a:spcBef>
              <a:buFont typeface="+mj-lt"/>
              <a:buAutoNum type="arabicPeriod"/>
            </a:pPr>
            <a:endParaRPr lang="en-US" sz="1600" b="1" dirty="0"/>
          </a:p>
          <a:p>
            <a:pPr marL="228600" lvl="1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/>
              <a:t>Developing the S&amp;T needed to enable the next generation of energy-frontier and intensity frontier science facilities and societal accelerator applications.  Support the GARD Roadmap</a:t>
            </a:r>
          </a:p>
          <a:p>
            <a:pPr marL="228600" lvl="1" indent="-2286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/>
              <a:t>Educating and training future scientists and engineers.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D41449-C736-4648-8C3E-F100753C081F}"/>
              </a:ext>
            </a:extLst>
          </p:cNvPr>
          <p:cNvSpPr txBox="1"/>
          <p:nvPr/>
        </p:nvSpPr>
        <p:spPr>
          <a:xfrm>
            <a:off x="1022350" y="1609672"/>
            <a:ext cx="7556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Note: While limited R&amp;D can be done in User Facilities dedicated to non-accelerator science (e.g. LHC), typically these facilities have a dedicated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user base that cannot tolerate interruption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. Their </a:t>
            </a:r>
            <a:r>
              <a:rPr lang="en-US" sz="1200" u="sng" dirty="0">
                <a:solidFill>
                  <a:schemeClr val="bg1">
                    <a:lumMod val="50000"/>
                  </a:schemeClr>
                </a:solidFill>
              </a:rPr>
              <a:t>limited beam availability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is used for near-term accelerator technology to improve operations. </a:t>
            </a:r>
            <a:r>
              <a:rPr lang="en-US" sz="1200" dirty="0">
                <a:solidFill>
                  <a:srgbClr val="C00000"/>
                </a:solidFill>
              </a:rPr>
              <a:t>These facilities are ill-suited for exploring and developing advanced accelerator science.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0765A2-4FF6-4F47-9B27-527C5561C97A}"/>
              </a:ext>
            </a:extLst>
          </p:cNvPr>
          <p:cNvSpPr txBox="1"/>
          <p:nvPr/>
        </p:nvSpPr>
        <p:spPr>
          <a:xfrm>
            <a:off x="359227" y="4015838"/>
            <a:ext cx="8686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1" u="none" strike="noStrike" dirty="0">
                <a:solidFill>
                  <a:srgbClr val="0065A2"/>
                </a:solidFill>
                <a:effectLst/>
              </a:rPr>
              <a:t>The ultimate goal is to enable the next generation of SC-HEP science facilities </a:t>
            </a:r>
            <a:r>
              <a:rPr lang="en-US" b="0" i="1" dirty="0">
                <a:solidFill>
                  <a:srgbClr val="0065A2"/>
                </a:solidFill>
                <a:effectLst/>
              </a:rPr>
              <a:t>and train scientists with the skills to design, build and run ​those facilities</a:t>
            </a:r>
          </a:p>
        </p:txBody>
      </p:sp>
    </p:spTree>
    <p:extLst>
      <p:ext uri="{BB962C8B-B14F-4D97-AF65-F5344CB8AC3E}">
        <p14:creationId xmlns:p14="http://schemas.microsoft.com/office/powerpoint/2010/main" val="32112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2AD93-EA77-4303-AE50-0B23561F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525"/>
            <a:ext cx="8372901" cy="374786"/>
          </a:xfrm>
        </p:spPr>
        <p:txBody>
          <a:bodyPr/>
          <a:lstStyle/>
          <a:p>
            <a:r>
              <a:rPr lang="en-US" sz="2000" i="1" dirty="0"/>
              <a:t>The Beam Test Facilities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1D3C6-9435-42A4-8A9C-ECB55009E9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95677-5FF0-4DA5-97B3-B873BCBD1B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1" y="427882"/>
            <a:ext cx="8372901" cy="374786"/>
          </a:xfrm>
        </p:spPr>
        <p:txBody>
          <a:bodyPr/>
          <a:lstStyle/>
          <a:p>
            <a:r>
              <a:rPr lang="en-US" sz="2400" b="0" i="1" dirty="0">
                <a:effectLst/>
                <a:latin typeface="Arial" panose="020B0604020202020204" pitchFamily="34" charset="0"/>
              </a:rPr>
              <a:t>Demonstrating the viability of emerging accelerator science ultimately relies on experimental validation.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0AF4B-3279-4D01-8EF7-3267544A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72" y="1087057"/>
            <a:ext cx="4444985" cy="29889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B72F43-926B-4859-B301-5F92478382DD}"/>
              </a:ext>
            </a:extLst>
          </p:cNvPr>
          <p:cNvSpPr txBox="1"/>
          <p:nvPr/>
        </p:nvSpPr>
        <p:spPr>
          <a:xfrm>
            <a:off x="261256" y="1043968"/>
            <a:ext cx="4724399" cy="1628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54345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Universities</a:t>
            </a:r>
          </a:p>
          <a:p>
            <a:pPr marL="289708" indent="-289708" defTabSz="1354345">
              <a:lnSpc>
                <a:spcPct val="95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Texas Petawatt Laser, University of Texas at Austin</a:t>
            </a:r>
          </a:p>
          <a:p>
            <a:pPr marL="289708" marR="0" lvl="0" indent="-289708" algn="l" defTabSz="1354345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Cornell-BNL ERL Test Accelerator (CBETA)</a:t>
            </a:r>
          </a:p>
          <a:p>
            <a:pPr marL="289708" marR="0" lvl="0" indent="-289708" algn="l" defTabSz="1354345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Extreme light laboratory, Lincoln, Nebraska</a:t>
            </a:r>
          </a:p>
          <a:p>
            <a:pPr marL="289708" marR="0" lvl="0" indent="-289708" algn="l" defTabSz="1354345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ZEUS user facility, University of Michigan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B8E78B-E4AC-4B23-9E9F-8C07E1BC0F12}"/>
              </a:ext>
            </a:extLst>
          </p:cNvPr>
          <p:cNvSpPr txBox="1"/>
          <p:nvPr/>
        </p:nvSpPr>
        <p:spPr>
          <a:xfrm>
            <a:off x="236765" y="2732074"/>
            <a:ext cx="7192735" cy="1961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354345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National Laboratories</a:t>
            </a:r>
          </a:p>
          <a:p>
            <a:pPr marL="289708" marR="0" lvl="0" indent="-289708" algn="l" defTabSz="1354345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Accelerator Test Facility (ATF) at BNL</a:t>
            </a:r>
          </a:p>
          <a:p>
            <a:pPr marL="289708" marR="0" lvl="0" indent="-289708" algn="l" defTabSz="1354345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Argonne Wakefield Accelerator (AWA) at ANL</a:t>
            </a:r>
          </a:p>
          <a:p>
            <a:pPr marL="289708" marR="0" lvl="0" indent="-289708" algn="l" defTabSz="1354345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Berkeley Lab Laser Accelerator (BELLA) Center at LBNL</a:t>
            </a:r>
          </a:p>
          <a:p>
            <a:pPr marL="289708" marR="0" lvl="0" indent="-289708" algn="l" defTabSz="1354345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Fermilab Accelerator Science and Technology facility (FAST) at FNAL</a:t>
            </a:r>
          </a:p>
          <a:p>
            <a:pPr marL="289708" marR="0" lvl="0" indent="-289708" algn="l" defTabSz="1354345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Facility for Advanced Accelerator Experimental Tests II (FACET-II) at SLAC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89DE61-8DA1-4B91-AF42-5CE35E1C6FDA}"/>
              </a:ext>
            </a:extLst>
          </p:cNvPr>
          <p:cNvSpPr txBox="1"/>
          <p:nvPr/>
        </p:nvSpPr>
        <p:spPr>
          <a:xfrm>
            <a:off x="1" y="4831666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(O(100) MeV energy drive beams, O(10) Petawatt drive lasers, O(1) Gigawatt RF power sources </a:t>
            </a:r>
            <a:endParaRPr lang="en-US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620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0E7F95-46AE-435E-B156-517CC0277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82549"/>
            <a:ext cx="8372901" cy="444501"/>
          </a:xfrm>
        </p:spPr>
        <p:txBody>
          <a:bodyPr/>
          <a:lstStyle/>
          <a:p>
            <a:r>
              <a:rPr lang="en-US" sz="2400" dirty="0"/>
              <a:t>Beam Test Facilities:  Research Thrust &amp; Capabilities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CF9F4-76C1-4A20-B19E-3B562518BC0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5E79C-ADCE-4EA7-8AD6-B1D228511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51" y="703957"/>
            <a:ext cx="8763000" cy="39751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26FE99-ED8E-462B-B81B-291599C40B3D}"/>
              </a:ext>
            </a:extLst>
          </p:cNvPr>
          <p:cNvSpPr txBox="1"/>
          <p:nvPr/>
        </p:nvSpPr>
        <p:spPr>
          <a:xfrm>
            <a:off x="457201" y="4717366"/>
            <a:ext cx="81457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(O(100) MeV energy drive beams, O(10) Petawatt drive lasers, O(1) Gigawatt RF power sources </a:t>
            </a:r>
            <a:endParaRPr lang="en-US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548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CF9F4-76C1-4A20-B19E-3B562518BC0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01D8F-B006-405B-8F07-34271AEB1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0" y="1138260"/>
            <a:ext cx="8351093" cy="377800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E5F260B-1190-424C-B9B6-14289F442859}"/>
              </a:ext>
            </a:extLst>
          </p:cNvPr>
          <p:cNvSpPr txBox="1">
            <a:spLocks/>
          </p:cNvSpPr>
          <p:nvPr/>
        </p:nvSpPr>
        <p:spPr>
          <a:xfrm>
            <a:off x="457201" y="427882"/>
            <a:ext cx="8372901" cy="374786"/>
          </a:xfrm>
          <a:prstGeom prst="rect">
            <a:avLst/>
          </a:prstGeom>
        </p:spPr>
        <p:txBody>
          <a:bodyPr/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i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017B178-5329-4B08-8345-8D68311A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49" y="285075"/>
            <a:ext cx="8372901" cy="660400"/>
          </a:xfrm>
        </p:spPr>
        <p:txBody>
          <a:bodyPr/>
          <a:lstStyle/>
          <a:p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DOE-HEP Beam Test Facilities Council: </a:t>
            </a:r>
            <a:b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000" b="0" i="1" dirty="0">
                <a:solidFill>
                  <a:srgbClr val="000000"/>
                </a:solidFill>
                <a:latin typeface="Arial" panose="020B0604020202020204" pitchFamily="34" charset="0"/>
              </a:rPr>
              <a:t>ANL-AWA, BNL-ATF, FNAL-FAST, LBL-BELLA, SLAC-FACET, </a:t>
            </a:r>
            <a:br>
              <a:rPr lang="en-US" sz="2000" b="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000" b="0" i="1" dirty="0">
                <a:solidFill>
                  <a:srgbClr val="000000"/>
                </a:solidFill>
                <a:latin typeface="Arial" panose="020B0604020202020204" pitchFamily="34" charset="0"/>
              </a:rPr>
              <a:t>Collaboration has been meeting since 2019</a:t>
            </a:r>
            <a:endParaRPr lang="en-US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0734-D228-4308-8AF4-F80F950E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91441"/>
            <a:ext cx="8372901" cy="598714"/>
          </a:xfrm>
        </p:spPr>
        <p:txBody>
          <a:bodyPr/>
          <a:lstStyle/>
          <a:p>
            <a:r>
              <a:rPr lang="en-US" sz="2400" b="0" i="0" u="none" strike="noStrike" baseline="0" dirty="0"/>
              <a:t>Impact </a:t>
            </a:r>
            <a:r>
              <a:rPr lang="en-US" sz="2400" b="0" i="0" u="none" strike="noStrike" baseline="0" dirty="0" err="1"/>
              <a:t>oUS</a:t>
            </a:r>
            <a:r>
              <a:rPr lang="en-US" sz="2400" b="0" i="0" u="none" strike="noStrike" baseline="0" dirty="0"/>
              <a:t> beam test facilities since the previous Snowmass Process.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23967-8449-457B-A42D-9EB78BFAF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840946"/>
            <a:ext cx="8372901" cy="3616876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/>
              <a:t>Progress was made by US beam test facilities since the previous Snowmass Process.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In 2015, the P5 strategic plan [1] made multiple recommendations to the HEP General Accelerator R&amp;D (GARD) program and the beam test facilities were instrumental in addressing many of these. Most importantly, various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GARD roadmaps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were successfully formulated by the GARD community in response to P5 to clearly articulate the long-term research needed to develop the next generation of energy-frontier and intensity-frontier machines. For example, the 2016 Advanced Acceleration Concepts (AAC) Roadmap identified a series of milestones, many of which were demonstrated at the US beam test facilities. Milestones achieved include multi-GeV/m accelerating gradients,</a:t>
            </a:r>
            <a:endParaRPr lang="en-US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8DF0F-3E9A-4056-9A95-5A1CCE3E61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3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0734-D228-4308-8AF4-F80F950E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98121"/>
            <a:ext cx="8372901" cy="598714"/>
          </a:xfrm>
        </p:spPr>
        <p:txBody>
          <a:bodyPr/>
          <a:lstStyle/>
          <a:p>
            <a:r>
              <a:rPr lang="en-US" b="0" i="0" u="none" strike="noStrike" baseline="0" dirty="0"/>
              <a:t>​R&amp;D spinoffs developed and/or demonstrated, at least in part, at US-ANA facilities.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23967-8449-457B-A42D-9EB78BFAF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09526"/>
            <a:ext cx="8372901" cy="3616876"/>
          </a:xfrm>
        </p:spPr>
        <p:txBody>
          <a:bodyPr/>
          <a:lstStyle/>
          <a:p>
            <a:pPr lvl="1"/>
            <a:r>
              <a:rPr lang="en-US" sz="1600" b="0" i="0" u="none" strike="noStrike" baseline="0" dirty="0">
                <a:latin typeface="CMR10"/>
              </a:rPr>
              <a:t>Photoinjector R&amp;D that enabled high brightness sources for X-ray Free Electron Lasers (XFELs)</a:t>
            </a:r>
          </a:p>
          <a:p>
            <a:pPr lvl="1"/>
            <a:r>
              <a:rPr lang="en-US" sz="1600" b="0" i="0" u="none" strike="noStrike" baseline="0" dirty="0">
                <a:latin typeface="CMR10"/>
              </a:rPr>
              <a:t>SASE/FEL R&amp;D demonstrating that the self-</a:t>
            </a:r>
            <a:r>
              <a:rPr lang="en-US" sz="1600" b="0" i="0" u="none" strike="noStrike" baseline="0" dirty="0" err="1">
                <a:latin typeface="CMR10"/>
              </a:rPr>
              <a:t>amplied</a:t>
            </a:r>
            <a:r>
              <a:rPr lang="en-US" sz="1600" b="0" i="0" u="none" strike="noStrike" baseline="0" dirty="0">
                <a:latin typeface="CMR10"/>
              </a:rPr>
              <a:t> spontaneous emission (SASE) instability would work at progressively shorter wavelengths from optical to X-rays</a:t>
            </a:r>
          </a:p>
          <a:p>
            <a:pPr lvl="1"/>
            <a:r>
              <a:rPr lang="en-US" sz="1600" b="0" i="0" u="none" strike="noStrike" baseline="0" dirty="0">
                <a:latin typeface="CMR10"/>
              </a:rPr>
              <a:t>Inverse Free Electron Laser (IFEL) techniques that are basis for the laser heaters used to mitigate instabilities in XFELs</a:t>
            </a:r>
          </a:p>
          <a:p>
            <a:pPr lvl="1"/>
            <a:r>
              <a:rPr lang="en-US" sz="1600" b="0" i="0" u="none" strike="noStrike" baseline="0" dirty="0">
                <a:latin typeface="CMR10"/>
              </a:rPr>
              <a:t>LWFA research that gave rise to </a:t>
            </a:r>
            <a:r>
              <a:rPr lang="en-US" sz="1600" b="0" i="0" u="none" strike="noStrike" baseline="0" dirty="0" err="1">
                <a:latin typeface="CMR10"/>
              </a:rPr>
              <a:t>betatron</a:t>
            </a:r>
            <a:r>
              <a:rPr lang="en-US" sz="1600" b="0" i="0" u="none" strike="noStrike" baseline="0" dirty="0">
                <a:latin typeface="CMR10"/>
              </a:rPr>
              <a:t> X-ray probes at the LCLS Matter in Extreme Conditions (MEC) Instrument</a:t>
            </a:r>
          </a:p>
          <a:p>
            <a:pPr lvl="1"/>
            <a:r>
              <a:rPr lang="en-US" sz="1600" b="0" i="0" u="none" strike="noStrike" baseline="0" dirty="0">
                <a:latin typeface="CMR10"/>
              </a:rPr>
              <a:t>Laser scattering from plasma accelerated beams to generate X-ray and gamma ray probes </a:t>
            </a:r>
          </a:p>
          <a:p>
            <a:pPr lvl="1"/>
            <a:r>
              <a:rPr lang="en-US" sz="1600" b="0" i="0" u="none" strike="noStrike" baseline="0" dirty="0">
                <a:latin typeface="CMR10"/>
              </a:rPr>
              <a:t>Wakefield studies that then were applied to create de-chirpers for XFELs and passive deflectors for UED facilities</a:t>
            </a:r>
          </a:p>
          <a:p>
            <a:pPr lvl="1"/>
            <a:r>
              <a:rPr lang="en-US" sz="1600" b="0" i="0" u="none" strike="noStrike" baseline="0" dirty="0">
                <a:latin typeface="CMR10"/>
              </a:rPr>
              <a:t>Bunch compression studies that informed compressor design for higher peak current and shorter gain length at XFELS</a:t>
            </a:r>
          </a:p>
          <a:p>
            <a:pPr lvl="1"/>
            <a:r>
              <a:rPr lang="en-US" sz="1600" b="0" i="0" u="none" strike="noStrike" baseline="0" dirty="0">
                <a:latin typeface="CMR10"/>
              </a:rPr>
              <a:t>Thomson scattering to measure electron beam emittance and bunch length</a:t>
            </a:r>
          </a:p>
          <a:p>
            <a:pPr lvl="1"/>
            <a:r>
              <a:rPr lang="en-US" sz="1600" b="0" i="0" u="none" strike="noStrike" baseline="0" dirty="0" err="1">
                <a:latin typeface="CMR10"/>
              </a:rPr>
              <a:t>Paricle</a:t>
            </a:r>
            <a:r>
              <a:rPr lang="en-US" sz="1600" b="0" i="0" u="none" strike="noStrike" baseline="0" dirty="0">
                <a:latin typeface="CMR10"/>
              </a:rPr>
              <a:t> (electron, proton and ion) beams from laser plasma accelerators for probing matter</a:t>
            </a:r>
            <a:endParaRPr lang="en-US" sz="1600" dirty="0"/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8DF0F-3E9A-4056-9A95-5A1CCE3E61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9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B17A-AF8E-4E99-9586-A38C7ADE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i="0" dirty="0">
                <a:effectLst/>
                <a:latin typeface="Arial" panose="020B0604020202020204" pitchFamily="34" charset="0"/>
              </a:rPr>
              <a:t>Upgrades to US beam test facilities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9F62D-7F79-4FBB-83A0-C3ADC2050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b="0" i="0" dirty="0">
                <a:effectLst/>
                <a:latin typeface="Arial" panose="020B0604020202020204" pitchFamily="34" charset="0"/>
              </a:rPr>
              <a:t>Upgrades to US beam test facilities will require significant investment by USDOE-HEP to ensure the US GARD program remains internationally competitive. In turn, upgraded beam test facilities are needed to enable DOE-HEP to build a cutting-edge program in the energy and intensity frontiers. For example, the European Strategy for Particle Physics has committed considerable funds to accelerator R&amp;D in Europe. All USDOE GARD beam test facilities have near-term upgrades underway and have developed proposals for mid-term upgrades to continue progress on the previously developed roadmaps and support from DOE-HEP is needed to realize these plans. In the long-term, several options are under consideration ranging from a greenfield beam test facility to re-using the infrastructure of next-generation facilities such as ILC, CLIC, FNAL site </a:t>
            </a:r>
            <a:r>
              <a:rPr lang="en-US" sz="1400" b="0" i="0" dirty="0" err="1">
                <a:effectLst/>
                <a:latin typeface="Arial" panose="020B0604020202020204" pitchFamily="34" charset="0"/>
              </a:rPr>
              <a:t>linac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, C3. . . </a:t>
            </a:r>
            <a:r>
              <a:rPr lang="en-US" sz="1400" b="0" i="0" dirty="0" err="1">
                <a:effectLst/>
                <a:latin typeface="Arial" panose="020B0604020202020204" pitchFamily="34" charset="0"/>
              </a:rPr>
              <a:t>etc</a:t>
            </a:r>
            <a:r>
              <a:rPr lang="en-US" sz="1400" b="0" i="0" dirty="0">
                <a:effectLst/>
                <a:latin typeface="Arial" panose="020B0604020202020204" pitchFamily="34" charset="0"/>
              </a:rPr>
              <a:t> with Advanced Acceleration technology. Once again, long-term plans require serious study and support. In the long term, the US community is exploring a possible greenfield beam test facility to enable a large-scale demo of the application to AAC and possibly support medium-energy research in elementary particle physics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6AD3B-A8C6-4221-9E88-CDA6DBB2E1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2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A4E0F351CF9D4F819D101492AE1C8A" ma:contentTypeVersion="14" ma:contentTypeDescription="Create a new document." ma:contentTypeScope="" ma:versionID="af1e6a02b4f5f561e0411fedc3da8c37">
  <xsd:schema xmlns:xsd="http://www.w3.org/2001/XMLSchema" xmlns:xs="http://www.w3.org/2001/XMLSchema" xmlns:p="http://schemas.microsoft.com/office/2006/metadata/properties" xmlns:ns3="fc2bbd3c-4903-4e34-b43e-4d0e283be605" xmlns:ns4="a5bea083-c02f-4709-a360-5934c8e5d4c3" targetNamespace="http://schemas.microsoft.com/office/2006/metadata/properties" ma:root="true" ma:fieldsID="356c22dcc03f64a119ca73800f9e1a9b" ns3:_="" ns4:_="">
    <xsd:import namespace="fc2bbd3c-4903-4e34-b43e-4d0e283be605"/>
    <xsd:import namespace="a5bea083-c02f-4709-a360-5934c8e5d4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bbd3c-4903-4e34-b43e-4d0e283be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ea083-c02f-4709-a360-5934c8e5d4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DC943F-D49A-4546-BF22-F7690AEFF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1A8776-F56C-44D0-AC13-C6FAE7762C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2bbd3c-4903-4e34-b43e-4d0e283be605"/>
    <ds:schemaRef ds:uri="a5bea083-c02f-4709-a360-5934c8e5d4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F8BAA6-E776-4C93-A178-929425866B3E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5bea083-c02f-4709-a360-5934c8e5d4c3"/>
    <ds:schemaRef ds:uri="fc2bbd3c-4903-4e34-b43e-4d0e283be60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presentation_16x9-1</Template>
  <TotalTime>4019</TotalTime>
  <Words>1276</Words>
  <Application>Microsoft Office PowerPoint</Application>
  <PresentationFormat>On-screen Show (16:9)</PresentationFormat>
  <Paragraphs>77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-apple-system</vt:lpstr>
      <vt:lpstr>Arial</vt:lpstr>
      <vt:lpstr>Calibri</vt:lpstr>
      <vt:lpstr>CMR10</vt:lpstr>
      <vt:lpstr>CMTI10</vt:lpstr>
      <vt:lpstr>inherit</vt:lpstr>
      <vt:lpstr>Wingdings</vt:lpstr>
      <vt:lpstr>presentation_16x9</vt:lpstr>
      <vt:lpstr>US Beam Test Facilities</vt:lpstr>
      <vt:lpstr>ACKNOWLEDGEMENTS</vt:lpstr>
      <vt:lpstr>The Beam Test Facility mission</vt:lpstr>
      <vt:lpstr>The Beam Test Facilities</vt:lpstr>
      <vt:lpstr>Beam Test Facilities:  Research Thrust &amp; Capabilities</vt:lpstr>
      <vt:lpstr>DOE-HEP Beam Test Facilities Council:  ANL-AWA, BNL-ATF, FNAL-FAST, LBL-BELLA, SLAC-FACET,  Collaboration has been meeting since 2019</vt:lpstr>
      <vt:lpstr>Impact oUS beam test facilities since the previous Snowmass Process.</vt:lpstr>
      <vt:lpstr>​R&amp;D spinoffs developed and/or demonstrated, at least in part, at US-ANA facilities.</vt:lpstr>
      <vt:lpstr>Upgrades to US beam test facilities</vt:lpstr>
      <vt:lpstr>Recommendations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Doran, Scott</dc:creator>
  <cp:lastModifiedBy>Power, John</cp:lastModifiedBy>
  <cp:revision>368</cp:revision>
  <cp:lastPrinted>2015-09-08T15:35:42Z</cp:lastPrinted>
  <dcterms:created xsi:type="dcterms:W3CDTF">2018-06-01T14:15:02Z</dcterms:created>
  <dcterms:modified xsi:type="dcterms:W3CDTF">2022-07-21T16:29:35Z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0x010100A1A4E0F351CF9D4F819D101492AE1C8A</vt:lpwstr>
  </property>
</Properties>
</file>