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9"/>
  </p:notesMasterIdLst>
  <p:sldIdLst>
    <p:sldId id="256" r:id="rId3"/>
    <p:sldId id="257" r:id="rId4"/>
    <p:sldId id="270" r:id="rId5"/>
    <p:sldId id="530" r:id="rId6"/>
    <p:sldId id="266" r:id="rId7"/>
    <p:sldId id="282" r:id="rId8"/>
    <p:sldId id="273" r:id="rId9"/>
    <p:sldId id="258" r:id="rId10"/>
    <p:sldId id="259" r:id="rId11"/>
    <p:sldId id="275" r:id="rId12"/>
    <p:sldId id="277" r:id="rId13"/>
    <p:sldId id="276" r:id="rId14"/>
    <p:sldId id="269" r:id="rId15"/>
    <p:sldId id="294" r:id="rId16"/>
    <p:sldId id="281" r:id="rId17"/>
    <p:sldId id="287" r:id="rId18"/>
    <p:sldId id="279" r:id="rId19"/>
    <p:sldId id="295" r:id="rId20"/>
    <p:sldId id="288" r:id="rId21"/>
    <p:sldId id="289" r:id="rId22"/>
    <p:sldId id="296" r:id="rId23"/>
    <p:sldId id="280" r:id="rId24"/>
    <p:sldId id="297" r:id="rId25"/>
    <p:sldId id="522" r:id="rId26"/>
    <p:sldId id="523" r:id="rId27"/>
    <p:sldId id="509" r:id="rId28"/>
    <p:sldId id="524" r:id="rId29"/>
    <p:sldId id="525" r:id="rId30"/>
    <p:sldId id="284" r:id="rId31"/>
    <p:sldId id="285" r:id="rId32"/>
    <p:sldId id="283" r:id="rId33"/>
    <p:sldId id="267" r:id="rId34"/>
    <p:sldId id="298" r:id="rId35"/>
    <p:sldId id="526" r:id="rId36"/>
    <p:sldId id="527" r:id="rId37"/>
    <p:sldId id="52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7F5"/>
    <a:srgbClr val="3333FF"/>
    <a:srgbClr val="000084"/>
    <a:srgbClr val="FF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2"/>
    <p:restoredTop sz="82755" autoAdjust="0"/>
  </p:normalViewPr>
  <p:slideViewPr>
    <p:cSldViewPr snapToGrid="0" snapToObjects="1">
      <p:cViewPr varScale="1">
        <p:scale>
          <a:sx n="64" d="100"/>
          <a:sy n="64" d="100"/>
        </p:scale>
        <p:origin x="176" y="4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085216641794759E-2"/>
          <c:y val="3.4539999891212599E-2"/>
          <c:w val="0.96491478335820524"/>
          <c:h val="0.638907418460134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C43-4A38-A251-94EAB40EF83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C43-4A38-A251-94EAB40EF83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C43-4A38-A251-94EAB40EF83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C43-4A38-A251-94EAB40EF83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C43-4A38-A251-94EAB40EF83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C43-4A38-A251-94EAB40EF83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C43-4A38-A251-94EAB40EF83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C43-4A38-A251-94EAB40EF83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C43-4A38-A251-94EAB40EF834}"/>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C43-4A38-A251-94EAB40EF834}"/>
              </c:ext>
            </c:extLst>
          </c:dPt>
          <c:dLbls>
            <c:dLbl>
              <c:idx val="1"/>
              <c:layout>
                <c:manualLayout>
                  <c:x val="-9.3978111347550103E-2"/>
                  <c:y val="0.1086724954100589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43-4A38-A251-94EAB40EF834}"/>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04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Distributions!$B$41:$B$50</c:f>
              <c:strCache>
                <c:ptCount val="10"/>
                <c:pt idx="0">
                  <c:v>Accelerating Structures</c:v>
                </c:pt>
                <c:pt idx="1">
                  <c:v>Advanced Dynamics</c:v>
                </c:pt>
                <c:pt idx="2">
                  <c:v>Detectors</c:v>
                </c:pt>
                <c:pt idx="3">
                  <c:v>Machine Learning</c:v>
                </c:pt>
                <c:pt idx="4">
                  <c:v>Photoinjectors</c:v>
                </c:pt>
                <c:pt idx="5">
                  <c:v>SC Undulators</c:v>
                </c:pt>
                <c:pt idx="6">
                  <c:v>TeraHertz</c:v>
                </c:pt>
                <c:pt idx="7">
                  <c:v>UED</c:v>
                </c:pt>
                <c:pt idx="8">
                  <c:v>XFEL Research</c:v>
                </c:pt>
                <c:pt idx="9">
                  <c:v>X-ray Optics</c:v>
                </c:pt>
              </c:strCache>
            </c:strRef>
          </c:cat>
          <c:val>
            <c:numRef>
              <c:f>Distributions!$C$41:$C$50</c:f>
              <c:numCache>
                <c:formatCode>0.0%</c:formatCode>
                <c:ptCount val="10"/>
                <c:pt idx="0">
                  <c:v>3.5744587225497622E-2</c:v>
                </c:pt>
                <c:pt idx="1">
                  <c:v>6.5069030143502946E-2</c:v>
                </c:pt>
                <c:pt idx="2">
                  <c:v>0.18962677040540205</c:v>
                </c:pt>
                <c:pt idx="3">
                  <c:v>3.9007350833875527E-2</c:v>
                </c:pt>
                <c:pt idx="4">
                  <c:v>0.16773349992547426</c:v>
                </c:pt>
                <c:pt idx="5">
                  <c:v>9.132799875252548E-2</c:v>
                </c:pt>
                <c:pt idx="6">
                  <c:v>1.7756615336938137E-2</c:v>
                </c:pt>
                <c:pt idx="7">
                  <c:v>9.832653443907112E-2</c:v>
                </c:pt>
                <c:pt idx="8">
                  <c:v>9.8540539249320866E-2</c:v>
                </c:pt>
                <c:pt idx="9">
                  <c:v>0.19686707368839199</c:v>
                </c:pt>
              </c:numCache>
            </c:numRef>
          </c:val>
          <c:extLst>
            <c:ext xmlns:c16="http://schemas.microsoft.com/office/drawing/2014/chart" uri="{C3380CC4-5D6E-409C-BE32-E72D297353CC}">
              <c16:uniqueId val="{00000014-8C43-4A38-A251-94EAB40EF834}"/>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6.0616174974510171E-3"/>
          <c:y val="0.69254381041718482"/>
          <c:w val="0.99277412850945534"/>
          <c:h val="0.2696691330089161"/>
        </c:manualLayout>
      </c:layout>
      <c:overlay val="0"/>
      <c:spPr>
        <a:noFill/>
        <a:ln>
          <a:solidFill>
            <a:schemeClr val="tx1"/>
          </a:solidFill>
        </a:ln>
        <a:effectLst/>
      </c:spPr>
      <c:txPr>
        <a:bodyPr rot="0" spcFirstLastPara="1" vertOverflow="ellipsis" vert="horz" wrap="square" anchor="ctr" anchorCtr="1"/>
        <a:lstStyle/>
        <a:p>
          <a:pPr>
            <a:defRPr sz="1150" b="1" i="0" u="none" strike="noStrike" kern="1200" baseline="0">
              <a:solidFill>
                <a:schemeClr val="bg1"/>
              </a:solidFill>
              <a:latin typeface="+mn-lt"/>
              <a:ea typeface="+mn-ea"/>
              <a:cs typeface="+mn-cs"/>
            </a:defRPr>
          </a:pPr>
          <a:endParaRPr lang="en-US"/>
        </a:p>
      </c:txPr>
    </c:legend>
    <c:plotVisOnly val="1"/>
    <c:dispBlanksAs val="gap"/>
    <c:showDLblsOverMax val="0"/>
  </c:chart>
  <c:spPr>
    <a:gradFill>
      <a:gsLst>
        <a:gs pos="100000">
          <a:schemeClr val="tx1">
            <a:lumMod val="0"/>
          </a:schemeClr>
        </a:gs>
        <a:gs pos="54000">
          <a:schemeClr val="accent1">
            <a:lumMod val="45000"/>
            <a:lumOff val="55000"/>
          </a:schemeClr>
        </a:gs>
        <a:gs pos="22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3576C-CC0B-4C45-9387-1E695FA79D91}" type="datetimeFigureOut">
              <a:rPr lang="en-US" smtClean="0"/>
              <a:t>7/25/22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82852-1F57-4BAF-9884-5DD2D5008E1F}" type="slidenum">
              <a:rPr lang="en-US" smtClean="0"/>
              <a:t>‹#›</a:t>
            </a:fld>
            <a:endParaRPr lang="en-US"/>
          </a:p>
        </p:txBody>
      </p:sp>
    </p:spTree>
    <p:extLst>
      <p:ext uri="{BB962C8B-B14F-4D97-AF65-F5344CB8AC3E}">
        <p14:creationId xmlns:p14="http://schemas.microsoft.com/office/powerpoint/2010/main" val="2906634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682852-1F57-4BAF-9884-5DD2D5008E1F}" type="slidenum">
              <a:rPr lang="en-US" smtClean="0"/>
              <a:t>3</a:t>
            </a:fld>
            <a:endParaRPr lang="en-US"/>
          </a:p>
        </p:txBody>
      </p:sp>
    </p:spTree>
    <p:extLst>
      <p:ext uri="{BB962C8B-B14F-4D97-AF65-F5344CB8AC3E}">
        <p14:creationId xmlns:p14="http://schemas.microsoft.com/office/powerpoint/2010/main" val="11473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682852-1F57-4BAF-9884-5DD2D5008E1F}" type="slidenum">
              <a:rPr lang="en-US" smtClean="0"/>
              <a:t>6</a:t>
            </a:fld>
            <a:endParaRPr lang="en-US"/>
          </a:p>
        </p:txBody>
      </p:sp>
    </p:spTree>
    <p:extLst>
      <p:ext uri="{BB962C8B-B14F-4D97-AF65-F5344CB8AC3E}">
        <p14:creationId xmlns:p14="http://schemas.microsoft.com/office/powerpoint/2010/main" val="357340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682852-1F57-4BAF-9884-5DD2D5008E1F}" type="slidenum">
              <a:rPr lang="en-US" smtClean="0"/>
              <a:t>9</a:t>
            </a:fld>
            <a:endParaRPr lang="en-US"/>
          </a:p>
        </p:txBody>
      </p:sp>
    </p:spTree>
    <p:extLst>
      <p:ext uri="{BB962C8B-B14F-4D97-AF65-F5344CB8AC3E}">
        <p14:creationId xmlns:p14="http://schemas.microsoft.com/office/powerpoint/2010/main" val="300171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682852-1F57-4BAF-9884-5DD2D5008E1F}" type="slidenum">
              <a:rPr lang="en-US" smtClean="0"/>
              <a:t>10</a:t>
            </a:fld>
            <a:endParaRPr lang="en-US"/>
          </a:p>
        </p:txBody>
      </p:sp>
    </p:spTree>
    <p:extLst>
      <p:ext uri="{BB962C8B-B14F-4D97-AF65-F5344CB8AC3E}">
        <p14:creationId xmlns:p14="http://schemas.microsoft.com/office/powerpoint/2010/main" val="37281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682852-1F57-4BAF-9884-5DD2D5008E1F}" type="slidenum">
              <a:rPr lang="en-US" smtClean="0"/>
              <a:t>19</a:t>
            </a:fld>
            <a:endParaRPr lang="en-US"/>
          </a:p>
        </p:txBody>
      </p:sp>
    </p:spTree>
    <p:extLst>
      <p:ext uri="{BB962C8B-B14F-4D97-AF65-F5344CB8AC3E}">
        <p14:creationId xmlns:p14="http://schemas.microsoft.com/office/powerpoint/2010/main" val="3223501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E6BB4-5A70-4C2A-ADDE-69240C6F1F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94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64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89960" y="6619164"/>
            <a:ext cx="2329075" cy="231440"/>
          </a:xfrm>
        </p:spPr>
        <p:txBody>
          <a:bodyPr/>
          <a:lstStyle/>
          <a:p>
            <a:r>
              <a:rPr lang="en-US">
                <a:solidFill>
                  <a:srgbClr val="0F3F66"/>
                </a:solidFill>
              </a:rPr>
              <a:t>July 2019</a:t>
            </a:r>
            <a:endParaRPr lang="en-US" dirty="0">
              <a:solidFill>
                <a:srgbClr val="0F3F66"/>
              </a:solidFill>
            </a:endParaRPr>
          </a:p>
        </p:txBody>
      </p:sp>
      <p:sp>
        <p:nvSpPr>
          <p:cNvPr id="8" name="Footer Placeholder 7"/>
          <p:cNvSpPr>
            <a:spLocks noGrp="1"/>
          </p:cNvSpPr>
          <p:nvPr>
            <p:ph type="ftr" sz="quarter" idx="11"/>
          </p:nvPr>
        </p:nvSpPr>
        <p:spPr>
          <a:xfrm>
            <a:off x="6719035" y="6619164"/>
            <a:ext cx="4717775" cy="231440"/>
          </a:xfrm>
        </p:spPr>
        <p:txBody>
          <a:bodyPr/>
          <a:lstStyle/>
          <a:p>
            <a:r>
              <a:rPr lang="en-US">
                <a:solidFill>
                  <a:srgbClr val="0F3F66"/>
                </a:solidFill>
              </a:rPr>
              <a:t>DOE HEP Program Overview</a:t>
            </a:r>
            <a:endParaRPr lang="en-US" dirty="0">
              <a:solidFill>
                <a:srgbClr val="0F3F66"/>
              </a:solidFill>
            </a:endParaRP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p>
            <a:fld id="{600448BA-62AF-4340-AB5F-316C0E06117B}" type="slidenum">
              <a:rPr lang="en-US" smtClean="0">
                <a:solidFill>
                  <a:srgbClr val="0F3F66"/>
                </a:solidFill>
              </a:rPr>
              <a:pPr/>
              <a:t>‹#›</a:t>
            </a:fld>
            <a:endParaRPr lang="en-US" dirty="0">
              <a:solidFill>
                <a:srgbClr val="0F3F66"/>
              </a:solidFill>
            </a:endParaRPr>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1293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1" cap="none"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DOE/HEP PI Meeting 2018</a:t>
            </a:r>
            <a:endParaRPr lang="en-US" dirty="0"/>
          </a:p>
        </p:txBody>
      </p:sp>
      <p:sp>
        <p:nvSpPr>
          <p:cNvPr id="6" name="Slide Number Placeholder 5"/>
          <p:cNvSpPr>
            <a:spLocks noGrp="1"/>
          </p:cNvSpPr>
          <p:nvPr>
            <p:ph type="sldNum" sz="quarter" idx="12"/>
          </p:nvPr>
        </p:nvSpPr>
        <p:spPr>
          <a:xfrm>
            <a:off x="11436808" y="6308056"/>
            <a:ext cx="576296" cy="365125"/>
          </a:xfrm>
          <a:prstGeom prst="rect">
            <a:avLst/>
          </a:prstGeom>
        </p:spPr>
        <p:txBody>
          <a:bodyPr/>
          <a:lstStyle/>
          <a:p>
            <a:pPr>
              <a:defRPr/>
            </a:pPr>
            <a:fld id="{56929663-6CA7-4931-8F5D-849FE6A4CD44}" type="slidenum">
              <a:rPr lang="en-US" smtClean="0"/>
              <a:pPr>
                <a:defRPr/>
              </a:pPr>
              <a:t>‹#›</a:t>
            </a:fld>
            <a:endParaRPr lang="en-US"/>
          </a:p>
        </p:txBody>
      </p:sp>
      <p:cxnSp>
        <p:nvCxnSpPr>
          <p:cNvPr id="7" name="Straight Connector 6"/>
          <p:cNvCxnSpPr/>
          <p:nvPr/>
        </p:nvCxnSpPr>
        <p:spPr>
          <a:xfrm>
            <a:off x="1981202"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289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DOE/HEP PI Meeting 2018</a:t>
            </a:r>
            <a:endParaRPr lang="en-US" dirty="0"/>
          </a:p>
        </p:txBody>
      </p:sp>
      <p:sp>
        <p:nvSpPr>
          <p:cNvPr id="7" name="Slide Number Placeholder 6"/>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53707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DOE/HEP PI Meeting 2018</a:t>
            </a:r>
            <a:endParaRPr lang="en-US" dirty="0"/>
          </a:p>
        </p:txBody>
      </p:sp>
      <p:sp>
        <p:nvSpPr>
          <p:cNvPr id="9" name="Slide Number Placeholder 8"/>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17125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DOE/HEP PI Meeting 2018</a:t>
            </a:r>
            <a:endParaRPr lang="en-US" dirty="0"/>
          </a:p>
        </p:txBody>
      </p:sp>
      <p:sp>
        <p:nvSpPr>
          <p:cNvPr id="5" name="Slide Number Placeholder 4"/>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0752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DOE/HEP PI Meeting 2018</a:t>
            </a:r>
            <a:endParaRPr lang="en-US" dirty="0"/>
          </a:p>
        </p:txBody>
      </p:sp>
      <p:sp>
        <p:nvSpPr>
          <p:cNvPr id="4" name="Slide Number Placeholder 3"/>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66731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3"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DOE/HEP PI Meeting 2018</a:t>
            </a:r>
            <a:endParaRPr lang="en-US" dirty="0"/>
          </a:p>
        </p:txBody>
      </p:sp>
      <p:sp>
        <p:nvSpPr>
          <p:cNvPr id="7" name="Slide Number Placeholder 6"/>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23816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2" y="1069850"/>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DOE/HEP PI Meeting 2018</a:t>
            </a:r>
            <a:endParaRPr lang="en-US" dirty="0"/>
          </a:p>
        </p:txBody>
      </p:sp>
      <p:sp>
        <p:nvSpPr>
          <p:cNvPr id="7" name="Slide Number Placeholder 6"/>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1058611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DOE/HEP PI Meeting 2018</a:t>
            </a:r>
            <a:endParaRPr lang="en-US" dirty="0"/>
          </a:p>
        </p:txBody>
      </p:sp>
      <p:sp>
        <p:nvSpPr>
          <p:cNvPr id="6" name="Slide Number Placeholder 5"/>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995904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2"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DOE/HEP PI Meeting 2018</a:t>
            </a:r>
            <a:endParaRPr lang="en-US" dirty="0"/>
          </a:p>
        </p:txBody>
      </p:sp>
      <p:sp>
        <p:nvSpPr>
          <p:cNvPr id="6" name="Slide Number Placeholder 5"/>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14321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C1F9-F5F1-8FE6-646B-10026104A65F}"/>
              </a:ext>
            </a:extLst>
          </p:cNvPr>
          <p:cNvSpPr>
            <a:spLocks noGrp="1"/>
          </p:cNvSpPr>
          <p:nvPr>
            <p:ph type="title"/>
          </p:nvPr>
        </p:nvSpPr>
        <p:spPr>
          <a:xfrm>
            <a:off x="719246" y="29817"/>
            <a:ext cx="10730630" cy="660725"/>
          </a:xfrm>
          <a:prstGeom prst="rect">
            <a:avLst/>
          </a:prstGeom>
        </p:spPr>
        <p:txBody>
          <a:bodyPr/>
          <a:lstStyle>
            <a:lvl1pPr>
              <a:defRPr sz="40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C63C5F8-B170-B4A6-BB49-204E84A48E4F}"/>
              </a:ext>
            </a:extLst>
          </p:cNvPr>
          <p:cNvSpPr>
            <a:spLocks noGrp="1"/>
          </p:cNvSpPr>
          <p:nvPr>
            <p:ph idx="1"/>
          </p:nvPr>
        </p:nvSpPr>
        <p:spPr>
          <a:xfrm>
            <a:off x="387625" y="914453"/>
            <a:ext cx="11261035" cy="54664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51">
            <a:extLst>
              <a:ext uri="{FF2B5EF4-FFF2-40B4-BE49-F238E27FC236}">
                <a16:creationId xmlns:a16="http://schemas.microsoft.com/office/drawing/2014/main" id="{21D077D2-A16D-3FBE-6BA2-967511396017}"/>
              </a:ext>
            </a:extLst>
          </p:cNvPr>
          <p:cNvSpPr/>
          <p:nvPr userDrawn="1"/>
        </p:nvSpPr>
        <p:spPr>
          <a:xfrm>
            <a:off x="719246" y="690547"/>
            <a:ext cx="10730631" cy="0"/>
          </a:xfrm>
          <a:prstGeom prst="line">
            <a:avLst/>
          </a:prstGeom>
          <a:ln w="25400">
            <a:solidFill>
              <a:schemeClr val="accent1">
                <a:hueOff val="273562"/>
                <a:satOff val="2937"/>
                <a:lumOff val="-22233"/>
              </a:schemeClr>
            </a:solidFill>
            <a:miter lim="400000"/>
          </a:ln>
        </p:spPr>
        <p:txBody>
          <a:bodyPr lIns="50800" tIns="50800" rIns="50800" bIns="50800" anchor="ctr"/>
          <a:lstStyle/>
          <a:p>
            <a:pPr>
              <a:defRPr sz="2400"/>
            </a:pPr>
            <a:endParaRPr/>
          </a:p>
        </p:txBody>
      </p:sp>
      <p:sp>
        <p:nvSpPr>
          <p:cNvPr id="9" name="Shape 52">
            <a:extLst>
              <a:ext uri="{FF2B5EF4-FFF2-40B4-BE49-F238E27FC236}">
                <a16:creationId xmlns:a16="http://schemas.microsoft.com/office/drawing/2014/main" id="{FB38BC9E-1D1D-F067-94AB-FB4E5151F202}"/>
              </a:ext>
            </a:extLst>
          </p:cNvPr>
          <p:cNvSpPr/>
          <p:nvPr userDrawn="1"/>
        </p:nvSpPr>
        <p:spPr>
          <a:xfrm>
            <a:off x="11639108" y="690542"/>
            <a:ext cx="552892" cy="0"/>
          </a:xfrm>
          <a:prstGeom prst="line">
            <a:avLst/>
          </a:prstGeom>
          <a:ln w="25400">
            <a:solidFill>
              <a:schemeClr val="accent1"/>
            </a:solidFill>
            <a:miter lim="400000"/>
          </a:ln>
        </p:spPr>
        <p:txBody>
          <a:bodyPr lIns="50800" tIns="50800" rIns="50800" bIns="50800" anchor="ctr"/>
          <a:lstStyle/>
          <a:p>
            <a:pPr>
              <a:defRPr sz="2400"/>
            </a:pPr>
            <a:endParaRPr/>
          </a:p>
        </p:txBody>
      </p:sp>
      <p:sp>
        <p:nvSpPr>
          <p:cNvPr id="10" name="Shape 53">
            <a:extLst>
              <a:ext uri="{FF2B5EF4-FFF2-40B4-BE49-F238E27FC236}">
                <a16:creationId xmlns:a16="http://schemas.microsoft.com/office/drawing/2014/main" id="{FBDDE5A8-69F7-0A1C-E972-4DD0426C2DBF}"/>
              </a:ext>
            </a:extLst>
          </p:cNvPr>
          <p:cNvSpPr/>
          <p:nvPr userDrawn="1"/>
        </p:nvSpPr>
        <p:spPr>
          <a:xfrm>
            <a:off x="0" y="690547"/>
            <a:ext cx="552892" cy="0"/>
          </a:xfrm>
          <a:prstGeom prst="line">
            <a:avLst/>
          </a:prstGeom>
          <a:ln w="25400">
            <a:solidFill>
              <a:schemeClr val="accent1"/>
            </a:solidFill>
            <a:miter lim="400000"/>
          </a:ln>
        </p:spPr>
        <p:txBody>
          <a:bodyPr lIns="50800" tIns="50800" rIns="50800" bIns="50800" anchor="ctr"/>
          <a:lstStyle/>
          <a:p>
            <a:pPr>
              <a:defRPr sz="2400"/>
            </a:pPr>
            <a:endParaRPr/>
          </a:p>
        </p:txBody>
      </p:sp>
      <p:pic>
        <p:nvPicPr>
          <p:cNvPr id="11" name="Picture 10" descr="Logo&#10;&#10;Description automatically generated">
            <a:extLst>
              <a:ext uri="{FF2B5EF4-FFF2-40B4-BE49-F238E27FC236}">
                <a16:creationId xmlns:a16="http://schemas.microsoft.com/office/drawing/2014/main" id="{69136E72-4D98-E0CE-39AF-CF0ACDCC73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291" b="28593"/>
          <a:stretch/>
        </p:blipFill>
        <p:spPr>
          <a:xfrm>
            <a:off x="9835545" y="6370983"/>
            <a:ext cx="1721520" cy="457200"/>
          </a:xfrm>
          <a:prstGeom prst="rect">
            <a:avLst/>
          </a:prstGeom>
        </p:spPr>
      </p:pic>
      <p:pic>
        <p:nvPicPr>
          <p:cNvPr id="12" name="Picture 11" descr="Logo, company name&#10;&#10;Description automatically generated">
            <a:extLst>
              <a:ext uri="{FF2B5EF4-FFF2-40B4-BE49-F238E27FC236}">
                <a16:creationId xmlns:a16="http://schemas.microsoft.com/office/drawing/2014/main" id="{103D21A1-F2AC-3B43-6205-40F25A40C9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57065" y="6370983"/>
            <a:ext cx="605118" cy="457200"/>
          </a:xfrm>
          <a:prstGeom prst="rect">
            <a:avLst/>
          </a:prstGeom>
        </p:spPr>
      </p:pic>
      <p:sp>
        <p:nvSpPr>
          <p:cNvPr id="13" name="TextBox 12">
            <a:extLst>
              <a:ext uri="{FF2B5EF4-FFF2-40B4-BE49-F238E27FC236}">
                <a16:creationId xmlns:a16="http://schemas.microsoft.com/office/drawing/2014/main" id="{4ADA9140-6B50-698F-C812-177A6FA29EA0}"/>
              </a:ext>
            </a:extLst>
          </p:cNvPr>
          <p:cNvSpPr txBox="1"/>
          <p:nvPr userDrawn="1"/>
        </p:nvSpPr>
        <p:spPr>
          <a:xfrm>
            <a:off x="6689979" y="6489629"/>
            <a:ext cx="3275256" cy="338554"/>
          </a:xfrm>
          <a:prstGeom prst="rect">
            <a:avLst/>
          </a:prstGeom>
          <a:noFill/>
        </p:spPr>
        <p:txBody>
          <a:bodyPr wrap="none" rtlCol="0">
            <a:spAutoFit/>
          </a:bodyPr>
          <a:lstStyle/>
          <a:p>
            <a:r>
              <a:rPr lang="en-US" sz="1600" dirty="0"/>
              <a:t>P. Denes ❖ 2022.07.25 ❖ Snowmass</a:t>
            </a:r>
          </a:p>
        </p:txBody>
      </p:sp>
    </p:spTree>
    <p:extLst>
      <p:ext uri="{BB962C8B-B14F-4D97-AF65-F5344CB8AC3E}">
        <p14:creationId xmlns:p14="http://schemas.microsoft.com/office/powerpoint/2010/main" val="3719134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1656819"/>
            <a:ext cx="9966960" cy="2076983"/>
          </a:xfrm>
        </p:spPr>
        <p:txBody>
          <a:bodyPr anchor="b">
            <a:normAutofit/>
          </a:bodyPr>
          <a:lstStyle>
            <a:lvl1pPr algn="ctr">
              <a:lnSpc>
                <a:spcPct val="85000"/>
              </a:lnSpc>
              <a:defRPr sz="4800" b="1" cap="none"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8"/>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8" name="Straight Connector 7"/>
          <p:cNvCxnSpPr/>
          <p:nvPr/>
        </p:nvCxnSpPr>
        <p:spPr>
          <a:xfrm>
            <a:off x="197866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3" cstate="screen">
            <a:extLst>
              <a:ext uri="{28A0092B-C50C-407E-A947-70E740481C1C}">
                <a14:useLocalDpi xmlns:a14="http://schemas.microsoft.com/office/drawing/2010/main"/>
              </a:ext>
            </a:extLst>
          </a:blip>
          <a:stretch>
            <a:fillRect/>
          </a:stretch>
        </p:blipFill>
        <p:spPr>
          <a:xfrm>
            <a:off x="3310640" y="586505"/>
            <a:ext cx="5565639" cy="935227"/>
          </a:xfrm>
          <a:prstGeom prst="rect">
            <a:avLst/>
          </a:prstGeom>
        </p:spPr>
      </p:pic>
      <p:sp>
        <p:nvSpPr>
          <p:cNvPr id="13" name="Text Placeholder 12"/>
          <p:cNvSpPr>
            <a:spLocks noGrp="1"/>
          </p:cNvSpPr>
          <p:nvPr>
            <p:ph type="body" sz="quarter" idx="13"/>
          </p:nvPr>
        </p:nvSpPr>
        <p:spPr>
          <a:xfrm>
            <a:off x="1710268" y="5257801"/>
            <a:ext cx="8767233" cy="1417319"/>
          </a:xfrm>
        </p:spPr>
        <p:txBody>
          <a:bodyPr anchor="ctr">
            <a:normAutofit/>
          </a:bodyPr>
          <a:lstStyle>
            <a:lvl1pPr marL="34290" indent="0" algn="ctr">
              <a:buNone/>
              <a:defRPr sz="1800" i="1">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45640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2283536" y="2788248"/>
            <a:ext cx="7624925" cy="1281502"/>
          </a:xfrm>
          <a:prstGeom prst="rect">
            <a:avLst/>
          </a:prstGeom>
        </p:spPr>
      </p:pic>
    </p:spTree>
    <p:extLst>
      <p:ext uri="{BB962C8B-B14F-4D97-AF65-F5344CB8AC3E}">
        <p14:creationId xmlns:p14="http://schemas.microsoft.com/office/powerpoint/2010/main" val="188813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C1F9-F5F1-8FE6-646B-10026104A65F}"/>
              </a:ext>
            </a:extLst>
          </p:cNvPr>
          <p:cNvSpPr>
            <a:spLocks noGrp="1"/>
          </p:cNvSpPr>
          <p:nvPr>
            <p:ph type="title"/>
          </p:nvPr>
        </p:nvSpPr>
        <p:spPr>
          <a:xfrm>
            <a:off x="719246" y="29817"/>
            <a:ext cx="10730630" cy="660725"/>
          </a:xfrm>
          <a:prstGeom prst="rect">
            <a:avLst/>
          </a:prstGeom>
        </p:spPr>
        <p:txBody>
          <a:bodyPr/>
          <a:lstStyle>
            <a:lvl1pPr>
              <a:defRPr sz="40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C63C5F8-B170-B4A6-BB49-204E84A48E4F}"/>
              </a:ext>
            </a:extLst>
          </p:cNvPr>
          <p:cNvSpPr>
            <a:spLocks noGrp="1"/>
          </p:cNvSpPr>
          <p:nvPr>
            <p:ph idx="1"/>
          </p:nvPr>
        </p:nvSpPr>
        <p:spPr>
          <a:xfrm>
            <a:off x="387625" y="914453"/>
            <a:ext cx="11261035" cy="54664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51">
            <a:extLst>
              <a:ext uri="{FF2B5EF4-FFF2-40B4-BE49-F238E27FC236}">
                <a16:creationId xmlns:a16="http://schemas.microsoft.com/office/drawing/2014/main" id="{21D077D2-A16D-3FBE-6BA2-967511396017}"/>
              </a:ext>
            </a:extLst>
          </p:cNvPr>
          <p:cNvSpPr/>
          <p:nvPr userDrawn="1"/>
        </p:nvSpPr>
        <p:spPr>
          <a:xfrm>
            <a:off x="719246" y="690547"/>
            <a:ext cx="10730631" cy="0"/>
          </a:xfrm>
          <a:prstGeom prst="line">
            <a:avLst/>
          </a:prstGeom>
          <a:ln w="25400">
            <a:solidFill>
              <a:schemeClr val="accent1">
                <a:hueOff val="273562"/>
                <a:satOff val="2937"/>
                <a:lumOff val="-22233"/>
              </a:schemeClr>
            </a:solidFill>
            <a:miter lim="400000"/>
          </a:ln>
        </p:spPr>
        <p:txBody>
          <a:bodyPr lIns="50800" tIns="50800" rIns="50800" bIns="50800" anchor="ctr"/>
          <a:lstStyle/>
          <a:p>
            <a:pPr>
              <a:defRPr sz="2400"/>
            </a:pPr>
            <a:endParaRPr/>
          </a:p>
        </p:txBody>
      </p:sp>
      <p:sp>
        <p:nvSpPr>
          <p:cNvPr id="9" name="Shape 52">
            <a:extLst>
              <a:ext uri="{FF2B5EF4-FFF2-40B4-BE49-F238E27FC236}">
                <a16:creationId xmlns:a16="http://schemas.microsoft.com/office/drawing/2014/main" id="{FB38BC9E-1D1D-F067-94AB-FB4E5151F202}"/>
              </a:ext>
            </a:extLst>
          </p:cNvPr>
          <p:cNvSpPr/>
          <p:nvPr userDrawn="1"/>
        </p:nvSpPr>
        <p:spPr>
          <a:xfrm>
            <a:off x="11639108" y="690542"/>
            <a:ext cx="552892" cy="0"/>
          </a:xfrm>
          <a:prstGeom prst="line">
            <a:avLst/>
          </a:prstGeom>
          <a:ln w="25400">
            <a:solidFill>
              <a:schemeClr val="accent1"/>
            </a:solidFill>
            <a:miter lim="400000"/>
          </a:ln>
        </p:spPr>
        <p:txBody>
          <a:bodyPr lIns="50800" tIns="50800" rIns="50800" bIns="50800" anchor="ctr"/>
          <a:lstStyle/>
          <a:p>
            <a:pPr>
              <a:defRPr sz="2400"/>
            </a:pPr>
            <a:endParaRPr/>
          </a:p>
        </p:txBody>
      </p:sp>
      <p:sp>
        <p:nvSpPr>
          <p:cNvPr id="10" name="Shape 53">
            <a:extLst>
              <a:ext uri="{FF2B5EF4-FFF2-40B4-BE49-F238E27FC236}">
                <a16:creationId xmlns:a16="http://schemas.microsoft.com/office/drawing/2014/main" id="{FBDDE5A8-69F7-0A1C-E972-4DD0426C2DBF}"/>
              </a:ext>
            </a:extLst>
          </p:cNvPr>
          <p:cNvSpPr/>
          <p:nvPr userDrawn="1"/>
        </p:nvSpPr>
        <p:spPr>
          <a:xfrm>
            <a:off x="0" y="690547"/>
            <a:ext cx="552892" cy="0"/>
          </a:xfrm>
          <a:prstGeom prst="line">
            <a:avLst/>
          </a:prstGeom>
          <a:ln w="25400">
            <a:solidFill>
              <a:schemeClr val="accent1"/>
            </a:solidFill>
            <a:miter lim="400000"/>
          </a:ln>
        </p:spPr>
        <p:txBody>
          <a:bodyPr lIns="50800" tIns="50800" rIns="50800" bIns="50800" anchor="ctr"/>
          <a:lstStyle/>
          <a:p>
            <a:pPr>
              <a:defRPr sz="2400"/>
            </a:pPr>
            <a:endParaRPr/>
          </a:p>
        </p:txBody>
      </p:sp>
    </p:spTree>
    <p:extLst>
      <p:ext uri="{BB962C8B-B14F-4D97-AF65-F5344CB8AC3E}">
        <p14:creationId xmlns:p14="http://schemas.microsoft.com/office/powerpoint/2010/main" val="415245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C1F9-F5F1-8FE6-646B-10026104A65F}"/>
              </a:ext>
            </a:extLst>
          </p:cNvPr>
          <p:cNvSpPr>
            <a:spLocks noGrp="1"/>
          </p:cNvSpPr>
          <p:nvPr>
            <p:ph type="title"/>
          </p:nvPr>
        </p:nvSpPr>
        <p:spPr>
          <a:xfrm>
            <a:off x="719246" y="29817"/>
            <a:ext cx="10730630" cy="660725"/>
          </a:xfrm>
          <a:prstGeom prst="rect">
            <a:avLst/>
          </a:prstGeom>
        </p:spPr>
        <p:txBody>
          <a:bodyPr/>
          <a:lstStyle>
            <a:lvl1pPr>
              <a:defRPr sz="4000">
                <a:latin typeface="+mn-lt"/>
              </a:defRPr>
            </a:lvl1pPr>
          </a:lstStyle>
          <a:p>
            <a:r>
              <a:rPr lang="en-US" dirty="0"/>
              <a:t>Click to edit Master title style</a:t>
            </a:r>
          </a:p>
        </p:txBody>
      </p:sp>
      <p:sp>
        <p:nvSpPr>
          <p:cNvPr id="8" name="Shape 51">
            <a:extLst>
              <a:ext uri="{FF2B5EF4-FFF2-40B4-BE49-F238E27FC236}">
                <a16:creationId xmlns:a16="http://schemas.microsoft.com/office/drawing/2014/main" id="{21D077D2-A16D-3FBE-6BA2-967511396017}"/>
              </a:ext>
            </a:extLst>
          </p:cNvPr>
          <p:cNvSpPr/>
          <p:nvPr userDrawn="1"/>
        </p:nvSpPr>
        <p:spPr>
          <a:xfrm>
            <a:off x="719246" y="690547"/>
            <a:ext cx="10730631" cy="0"/>
          </a:xfrm>
          <a:prstGeom prst="line">
            <a:avLst/>
          </a:prstGeom>
          <a:ln w="25400">
            <a:solidFill>
              <a:schemeClr val="accent1">
                <a:hueOff val="273562"/>
                <a:satOff val="2937"/>
                <a:lumOff val="-22233"/>
              </a:schemeClr>
            </a:solidFill>
            <a:miter lim="400000"/>
          </a:ln>
        </p:spPr>
        <p:txBody>
          <a:bodyPr lIns="50800" tIns="50800" rIns="50800" bIns="50800" anchor="ctr"/>
          <a:lstStyle/>
          <a:p>
            <a:pPr>
              <a:defRPr sz="2400"/>
            </a:pPr>
            <a:endParaRPr/>
          </a:p>
        </p:txBody>
      </p:sp>
      <p:sp>
        <p:nvSpPr>
          <p:cNvPr id="9" name="Shape 52">
            <a:extLst>
              <a:ext uri="{FF2B5EF4-FFF2-40B4-BE49-F238E27FC236}">
                <a16:creationId xmlns:a16="http://schemas.microsoft.com/office/drawing/2014/main" id="{FB38BC9E-1D1D-F067-94AB-FB4E5151F202}"/>
              </a:ext>
            </a:extLst>
          </p:cNvPr>
          <p:cNvSpPr/>
          <p:nvPr userDrawn="1"/>
        </p:nvSpPr>
        <p:spPr>
          <a:xfrm>
            <a:off x="11639108" y="690542"/>
            <a:ext cx="552892" cy="0"/>
          </a:xfrm>
          <a:prstGeom prst="line">
            <a:avLst/>
          </a:prstGeom>
          <a:ln w="25400">
            <a:solidFill>
              <a:schemeClr val="accent1"/>
            </a:solidFill>
            <a:miter lim="400000"/>
          </a:ln>
        </p:spPr>
        <p:txBody>
          <a:bodyPr lIns="50800" tIns="50800" rIns="50800" bIns="50800" anchor="ctr"/>
          <a:lstStyle/>
          <a:p>
            <a:pPr>
              <a:defRPr sz="2400"/>
            </a:pPr>
            <a:endParaRPr/>
          </a:p>
        </p:txBody>
      </p:sp>
      <p:sp>
        <p:nvSpPr>
          <p:cNvPr id="10" name="Shape 53">
            <a:extLst>
              <a:ext uri="{FF2B5EF4-FFF2-40B4-BE49-F238E27FC236}">
                <a16:creationId xmlns:a16="http://schemas.microsoft.com/office/drawing/2014/main" id="{FBDDE5A8-69F7-0A1C-E972-4DD0426C2DBF}"/>
              </a:ext>
            </a:extLst>
          </p:cNvPr>
          <p:cNvSpPr/>
          <p:nvPr userDrawn="1"/>
        </p:nvSpPr>
        <p:spPr>
          <a:xfrm>
            <a:off x="0" y="690547"/>
            <a:ext cx="552892" cy="0"/>
          </a:xfrm>
          <a:prstGeom prst="line">
            <a:avLst/>
          </a:prstGeom>
          <a:ln w="25400">
            <a:solidFill>
              <a:schemeClr val="accent1"/>
            </a:solidFill>
            <a:miter lim="400000"/>
          </a:ln>
        </p:spPr>
        <p:txBody>
          <a:bodyPr lIns="50800" tIns="50800" rIns="50800" bIns="50800" anchor="ctr"/>
          <a:lstStyle/>
          <a:p>
            <a:pPr>
              <a:defRPr sz="2400"/>
            </a:pPr>
            <a:endParaRPr/>
          </a:p>
        </p:txBody>
      </p:sp>
      <p:pic>
        <p:nvPicPr>
          <p:cNvPr id="4" name="Picture 3" descr="Logo&#10;&#10;Description automatically generated">
            <a:extLst>
              <a:ext uri="{FF2B5EF4-FFF2-40B4-BE49-F238E27FC236}">
                <a16:creationId xmlns:a16="http://schemas.microsoft.com/office/drawing/2014/main" id="{38DCF29A-D269-585C-3568-C947017D32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291" b="28593"/>
          <a:stretch/>
        </p:blipFill>
        <p:spPr>
          <a:xfrm>
            <a:off x="9835545" y="6370983"/>
            <a:ext cx="1721520" cy="457200"/>
          </a:xfrm>
          <a:prstGeom prst="rect">
            <a:avLst/>
          </a:prstGeom>
        </p:spPr>
      </p:pic>
      <p:pic>
        <p:nvPicPr>
          <p:cNvPr id="5" name="Picture 4" descr="Logo, company name&#10;&#10;Description automatically generated">
            <a:extLst>
              <a:ext uri="{FF2B5EF4-FFF2-40B4-BE49-F238E27FC236}">
                <a16:creationId xmlns:a16="http://schemas.microsoft.com/office/drawing/2014/main" id="{BC64E9B7-945C-8CB5-BDAF-2FD921E6F7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57065" y="6370983"/>
            <a:ext cx="605118" cy="457200"/>
          </a:xfrm>
          <a:prstGeom prst="rect">
            <a:avLst/>
          </a:prstGeom>
        </p:spPr>
      </p:pic>
      <p:sp>
        <p:nvSpPr>
          <p:cNvPr id="6" name="TextBox 5">
            <a:extLst>
              <a:ext uri="{FF2B5EF4-FFF2-40B4-BE49-F238E27FC236}">
                <a16:creationId xmlns:a16="http://schemas.microsoft.com/office/drawing/2014/main" id="{C23A9D23-7F02-858E-1748-EB4080A5FB99}"/>
              </a:ext>
            </a:extLst>
          </p:cNvPr>
          <p:cNvSpPr txBox="1"/>
          <p:nvPr userDrawn="1"/>
        </p:nvSpPr>
        <p:spPr>
          <a:xfrm>
            <a:off x="6687841" y="6489629"/>
            <a:ext cx="3275256" cy="338554"/>
          </a:xfrm>
          <a:prstGeom prst="rect">
            <a:avLst/>
          </a:prstGeom>
          <a:noFill/>
        </p:spPr>
        <p:txBody>
          <a:bodyPr wrap="none" rtlCol="0">
            <a:spAutoFit/>
          </a:bodyPr>
          <a:lstStyle/>
          <a:p>
            <a:r>
              <a:rPr lang="en-US" sz="1600" dirty="0"/>
              <a:t>P. Denes ❖ 2022.07.25 ❖ Snowmass</a:t>
            </a:r>
          </a:p>
        </p:txBody>
      </p:sp>
    </p:spTree>
    <p:extLst>
      <p:ext uri="{BB962C8B-B14F-4D97-AF65-F5344CB8AC3E}">
        <p14:creationId xmlns:p14="http://schemas.microsoft.com/office/powerpoint/2010/main" val="177959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C1F9-F5F1-8FE6-646B-10026104A65F}"/>
              </a:ext>
            </a:extLst>
          </p:cNvPr>
          <p:cNvSpPr>
            <a:spLocks noGrp="1"/>
          </p:cNvSpPr>
          <p:nvPr>
            <p:ph type="title"/>
          </p:nvPr>
        </p:nvSpPr>
        <p:spPr>
          <a:xfrm>
            <a:off x="719246" y="29817"/>
            <a:ext cx="10730630" cy="660725"/>
          </a:xfrm>
          <a:prstGeom prst="rect">
            <a:avLst/>
          </a:prstGeom>
        </p:spPr>
        <p:txBody>
          <a:bodyPr/>
          <a:lstStyle>
            <a:lvl1pPr>
              <a:defRPr sz="4000">
                <a:latin typeface="+mn-lt"/>
              </a:defRPr>
            </a:lvl1pPr>
          </a:lstStyle>
          <a:p>
            <a:r>
              <a:rPr lang="en-US" dirty="0"/>
              <a:t>Click to edit Master title style</a:t>
            </a:r>
          </a:p>
        </p:txBody>
      </p:sp>
      <p:sp>
        <p:nvSpPr>
          <p:cNvPr id="8" name="Shape 51">
            <a:extLst>
              <a:ext uri="{FF2B5EF4-FFF2-40B4-BE49-F238E27FC236}">
                <a16:creationId xmlns:a16="http://schemas.microsoft.com/office/drawing/2014/main" id="{21D077D2-A16D-3FBE-6BA2-967511396017}"/>
              </a:ext>
            </a:extLst>
          </p:cNvPr>
          <p:cNvSpPr/>
          <p:nvPr userDrawn="1"/>
        </p:nvSpPr>
        <p:spPr>
          <a:xfrm>
            <a:off x="719246" y="690547"/>
            <a:ext cx="10730631" cy="0"/>
          </a:xfrm>
          <a:prstGeom prst="line">
            <a:avLst/>
          </a:prstGeom>
          <a:ln w="25400">
            <a:solidFill>
              <a:schemeClr val="accent1">
                <a:hueOff val="273562"/>
                <a:satOff val="2937"/>
                <a:lumOff val="-22233"/>
              </a:schemeClr>
            </a:solidFill>
            <a:miter lim="400000"/>
          </a:ln>
        </p:spPr>
        <p:txBody>
          <a:bodyPr lIns="50800" tIns="50800" rIns="50800" bIns="50800" anchor="ctr"/>
          <a:lstStyle/>
          <a:p>
            <a:pPr>
              <a:defRPr sz="2400"/>
            </a:pPr>
            <a:endParaRPr/>
          </a:p>
        </p:txBody>
      </p:sp>
      <p:sp>
        <p:nvSpPr>
          <p:cNvPr id="9" name="Shape 52">
            <a:extLst>
              <a:ext uri="{FF2B5EF4-FFF2-40B4-BE49-F238E27FC236}">
                <a16:creationId xmlns:a16="http://schemas.microsoft.com/office/drawing/2014/main" id="{FB38BC9E-1D1D-F067-94AB-FB4E5151F202}"/>
              </a:ext>
            </a:extLst>
          </p:cNvPr>
          <p:cNvSpPr/>
          <p:nvPr userDrawn="1"/>
        </p:nvSpPr>
        <p:spPr>
          <a:xfrm>
            <a:off x="11639108" y="690542"/>
            <a:ext cx="552892" cy="0"/>
          </a:xfrm>
          <a:prstGeom prst="line">
            <a:avLst/>
          </a:prstGeom>
          <a:ln w="25400">
            <a:solidFill>
              <a:schemeClr val="accent1"/>
            </a:solidFill>
            <a:miter lim="400000"/>
          </a:ln>
        </p:spPr>
        <p:txBody>
          <a:bodyPr lIns="50800" tIns="50800" rIns="50800" bIns="50800" anchor="ctr"/>
          <a:lstStyle/>
          <a:p>
            <a:pPr>
              <a:defRPr sz="2400"/>
            </a:pPr>
            <a:endParaRPr/>
          </a:p>
        </p:txBody>
      </p:sp>
      <p:sp>
        <p:nvSpPr>
          <p:cNvPr id="10" name="Shape 53">
            <a:extLst>
              <a:ext uri="{FF2B5EF4-FFF2-40B4-BE49-F238E27FC236}">
                <a16:creationId xmlns:a16="http://schemas.microsoft.com/office/drawing/2014/main" id="{FBDDE5A8-69F7-0A1C-E972-4DD0426C2DBF}"/>
              </a:ext>
            </a:extLst>
          </p:cNvPr>
          <p:cNvSpPr/>
          <p:nvPr userDrawn="1"/>
        </p:nvSpPr>
        <p:spPr>
          <a:xfrm>
            <a:off x="0" y="690547"/>
            <a:ext cx="552892" cy="0"/>
          </a:xfrm>
          <a:prstGeom prst="line">
            <a:avLst/>
          </a:prstGeom>
          <a:ln w="25400">
            <a:solidFill>
              <a:schemeClr val="accent1"/>
            </a:solidFill>
            <a:miter lim="400000"/>
          </a:ln>
        </p:spPr>
        <p:txBody>
          <a:bodyPr lIns="50800" tIns="50800" rIns="50800" bIns="50800" anchor="ctr"/>
          <a:lstStyle/>
          <a:p>
            <a:pPr>
              <a:defRPr sz="2400"/>
            </a:pPr>
            <a:endParaRPr/>
          </a:p>
        </p:txBody>
      </p:sp>
    </p:spTree>
    <p:extLst>
      <p:ext uri="{BB962C8B-B14F-4D97-AF65-F5344CB8AC3E}">
        <p14:creationId xmlns:p14="http://schemas.microsoft.com/office/powerpoint/2010/main" val="82159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816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3192-D074-BF4F-AEC2-487D86791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4E88B8-87DE-D649-8427-B5E6EAFF9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56A6D6-DCFF-A648-A939-FC28AD14C344}"/>
              </a:ext>
            </a:extLst>
          </p:cNvPr>
          <p:cNvSpPr>
            <a:spLocks noGrp="1"/>
          </p:cNvSpPr>
          <p:nvPr>
            <p:ph type="dt" sz="half" idx="10"/>
          </p:nvPr>
        </p:nvSpPr>
        <p:spPr/>
        <p:txBody>
          <a:bodyPr/>
          <a:lstStyle/>
          <a:p>
            <a:fld id="{D07F99FF-61F6-ED40-9AC3-8ED715B54DD7}" type="datetimeFigureOut">
              <a:rPr lang="en-US" smtClean="0"/>
              <a:t>7/25/22</a:t>
            </a:fld>
            <a:endParaRPr lang="en-US"/>
          </a:p>
        </p:txBody>
      </p:sp>
      <p:sp>
        <p:nvSpPr>
          <p:cNvPr id="5" name="Footer Placeholder 4">
            <a:extLst>
              <a:ext uri="{FF2B5EF4-FFF2-40B4-BE49-F238E27FC236}">
                <a16:creationId xmlns:a16="http://schemas.microsoft.com/office/drawing/2014/main" id="{78DF7F8F-209E-8947-A006-10244B25A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4100A-30CB-2343-826A-C74F60B9DCAD}"/>
              </a:ext>
            </a:extLst>
          </p:cNvPr>
          <p:cNvSpPr>
            <a:spLocks noGrp="1"/>
          </p:cNvSpPr>
          <p:nvPr>
            <p:ph type="sldNum" sz="quarter" idx="12"/>
          </p:nvPr>
        </p:nvSpPr>
        <p:spPr/>
        <p:txBody>
          <a:bodyPr/>
          <a:lstStyle/>
          <a:p>
            <a:fld id="{CFE9B1BC-30BB-EA44-809D-EC3AE787A641}" type="slidenum">
              <a:rPr lang="en-US" smtClean="0"/>
              <a:t>‹#›</a:t>
            </a:fld>
            <a:endParaRPr lang="en-US"/>
          </a:p>
        </p:txBody>
      </p:sp>
    </p:spTree>
    <p:extLst>
      <p:ext uri="{BB962C8B-B14F-4D97-AF65-F5344CB8AC3E}">
        <p14:creationId xmlns:p14="http://schemas.microsoft.com/office/powerpoint/2010/main" val="414595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221425"/>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DOE/HEP PI Meeting 2018</a:t>
            </a:r>
          </a:p>
        </p:txBody>
      </p:sp>
      <p:sp>
        <p:nvSpPr>
          <p:cNvPr id="9" name="Slide Number Placeholder 8"/>
          <p:cNvSpPr>
            <a:spLocks noGrp="1"/>
          </p:cNvSpPr>
          <p:nvPr>
            <p:ph type="sldNum" sz="quarter" idx="12"/>
          </p:nvPr>
        </p:nvSpPr>
        <p:spPr>
          <a:xfrm>
            <a:off x="11436808" y="6308056"/>
            <a:ext cx="576296" cy="365125"/>
          </a:xfrm>
          <a:prstGeom prst="rect">
            <a:avLst/>
          </a:prstGeom>
        </p:spPr>
        <p:txBody>
          <a:bodyPr/>
          <a:lstStyle/>
          <a:p>
            <a:fld id="{26CA2777-A89F-4130-B308-73BB65955918}" type="slidenum">
              <a:rPr lang="en-US" smtClean="0"/>
              <a:pPr/>
              <a:t>‹#›</a:t>
            </a:fld>
            <a:endParaRPr lang="en-US"/>
          </a:p>
        </p:txBody>
      </p:sp>
    </p:spTree>
    <p:extLst>
      <p:ext uri="{BB962C8B-B14F-4D97-AF65-F5344CB8AC3E}">
        <p14:creationId xmlns:p14="http://schemas.microsoft.com/office/powerpoint/2010/main" val="188615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89960" y="6619164"/>
            <a:ext cx="2329075" cy="231440"/>
          </a:xfrm>
        </p:spPr>
        <p:txBody>
          <a:bodyPr/>
          <a:lstStyle/>
          <a:p>
            <a:endParaRPr lang="en-US" dirty="0"/>
          </a:p>
        </p:txBody>
      </p:sp>
      <p:sp>
        <p:nvSpPr>
          <p:cNvPr id="8" name="Footer Placeholder 7"/>
          <p:cNvSpPr>
            <a:spLocks noGrp="1"/>
          </p:cNvSpPr>
          <p:nvPr>
            <p:ph type="ftr" sz="quarter" idx="11"/>
          </p:nvPr>
        </p:nvSpPr>
        <p:spPr>
          <a:xfrm>
            <a:off x="6719035" y="6619164"/>
            <a:ext cx="4717775" cy="231440"/>
          </a:xfrm>
        </p:spPr>
        <p:txBody>
          <a:bodyPr/>
          <a:lstStyle/>
          <a:p>
            <a:r>
              <a:rPr lang="en-US"/>
              <a:t>DOE/HEP PI Meeting 2018</a:t>
            </a:r>
            <a:endParaRPr lang="en-US" dirty="0"/>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40343351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51"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389960" y="6308056"/>
            <a:ext cx="2329075" cy="365125"/>
          </a:xfrm>
          <a:prstGeom prst="rect">
            <a:avLst/>
          </a:prstGeom>
        </p:spPr>
        <p:txBody>
          <a:bodyPr vert="horz" lIns="91440" tIns="45720" rIns="91440" bIns="45720" rtlCol="0" anchor="ctr"/>
          <a:lstStyle>
            <a:lvl1pPr algn="l">
              <a:defRPr sz="1000">
                <a:solidFill>
                  <a:schemeClr val="accent1">
                    <a:lumMod val="75000"/>
                  </a:schemeClr>
                </a:solidFill>
              </a:defRPr>
            </a:lvl1pPr>
          </a:lstStyle>
          <a:p>
            <a:endParaRPr lang="en-US" dirty="0"/>
          </a:p>
        </p:txBody>
      </p:sp>
      <p:sp>
        <p:nvSpPr>
          <p:cNvPr id="5" name="Footer Placeholder 4"/>
          <p:cNvSpPr>
            <a:spLocks noGrp="1"/>
          </p:cNvSpPr>
          <p:nvPr>
            <p:ph type="ftr" sz="quarter" idx="3"/>
          </p:nvPr>
        </p:nvSpPr>
        <p:spPr>
          <a:xfrm>
            <a:off x="6719035" y="6308056"/>
            <a:ext cx="4717775" cy="365125"/>
          </a:xfrm>
          <a:prstGeom prst="rect">
            <a:avLst/>
          </a:prstGeom>
        </p:spPr>
        <p:txBody>
          <a:bodyPr vert="horz" lIns="91440" tIns="45720" rIns="91440" bIns="45720" rtlCol="0" anchor="ctr"/>
          <a:lstStyle>
            <a:lvl1pPr algn="ctr">
              <a:defRPr sz="1000">
                <a:solidFill>
                  <a:schemeClr val="accent1">
                    <a:lumMod val="75000"/>
                  </a:schemeClr>
                </a:solidFill>
              </a:defRPr>
            </a:lvl1pPr>
          </a:lstStyle>
          <a:p>
            <a:r>
              <a:rPr lang="en-US"/>
              <a:t>DOE/HEP PI Meeting 2018</a:t>
            </a:r>
            <a:endParaRPr lang="en-US" dirty="0"/>
          </a:p>
        </p:txBody>
      </p:sp>
      <p:pic>
        <p:nvPicPr>
          <p:cNvPr id="9" name="Picture 8"/>
          <p:cNvPicPr>
            <a:picLocks/>
          </p:cNvPicPr>
          <p:nvPr/>
        </p:nvPicPr>
        <p:blipFill>
          <a:blip r:embed="rId16" cstate="screen">
            <a:extLst>
              <a:ext uri="{28A0092B-C50C-407E-A947-70E740481C1C}">
                <a14:useLocalDpi xmlns:a14="http://schemas.microsoft.com/office/drawing/2010/main"/>
              </a:ext>
            </a:extLst>
          </a:blip>
          <a:stretch>
            <a:fillRect/>
          </a:stretch>
        </p:blipFill>
        <p:spPr>
          <a:xfrm>
            <a:off x="727825" y="6316801"/>
            <a:ext cx="2622792" cy="440596"/>
          </a:xfrm>
          <a:prstGeom prst="rect">
            <a:avLst/>
          </a:prstGeom>
        </p:spPr>
      </p:pic>
      <p:cxnSp>
        <p:nvCxnSpPr>
          <p:cNvPr id="21" name="Straight Connector 20"/>
          <p:cNvCxnSpPr>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845794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dt="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tx2"/>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tx2"/>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0.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20.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18" Type="http://schemas.openxmlformats.org/officeDocument/2006/relationships/image" Target="../media/image95.wmf"/><Relationship Id="rId3" Type="http://schemas.openxmlformats.org/officeDocument/2006/relationships/image" Target="../media/image96.png"/><Relationship Id="rId7" Type="http://schemas.openxmlformats.org/officeDocument/2006/relationships/image" Target="../media/image98.emf"/><Relationship Id="rId12" Type="http://schemas.openxmlformats.org/officeDocument/2006/relationships/image" Target="../media/image92.wmf"/><Relationship Id="rId17" Type="http://schemas.openxmlformats.org/officeDocument/2006/relationships/oleObject" Target="../embeddings/oleObject6.bin"/><Relationship Id="rId2" Type="http://schemas.openxmlformats.org/officeDocument/2006/relationships/slideLayout" Target="../slideLayouts/slideLayout7.xml"/><Relationship Id="rId16" Type="http://schemas.openxmlformats.org/officeDocument/2006/relationships/image" Target="../media/image94.wmf"/><Relationship Id="rId1" Type="http://schemas.openxmlformats.org/officeDocument/2006/relationships/vmlDrawing" Target="../drawings/vmlDrawing1.vml"/><Relationship Id="rId6" Type="http://schemas.openxmlformats.org/officeDocument/2006/relationships/image" Target="../media/image90.wmf"/><Relationship Id="rId11" Type="http://schemas.openxmlformats.org/officeDocument/2006/relationships/oleObject" Target="../embeddings/oleObject3.bin"/><Relationship Id="rId5" Type="http://schemas.openxmlformats.org/officeDocument/2006/relationships/oleObject" Target="../embeddings/oleObject1.bin"/><Relationship Id="rId15" Type="http://schemas.openxmlformats.org/officeDocument/2006/relationships/oleObject" Target="../embeddings/oleObject5.bin"/><Relationship Id="rId10" Type="http://schemas.openxmlformats.org/officeDocument/2006/relationships/image" Target="../media/image99.emf"/><Relationship Id="rId4" Type="http://schemas.openxmlformats.org/officeDocument/2006/relationships/image" Target="../media/image97.emf"/><Relationship Id="rId9" Type="http://schemas.openxmlformats.org/officeDocument/2006/relationships/image" Target="../media/image91.wmf"/><Relationship Id="rId14" Type="http://schemas.openxmlformats.org/officeDocument/2006/relationships/image" Target="../media/image93.wmf"/></Relationships>
</file>

<file path=ppt/slides/_rels/slide36.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101.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19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38.png"/><Relationship Id="rId9" Type="http://schemas.openxmlformats.org/officeDocument/2006/relationships/image" Target="../media/image41.wmf"/></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10C0AD8F-630D-DC3A-17E5-4717CDC6D002}"/>
                  </a:ext>
                </a:extLst>
              </p:cNvPr>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𝐇𝐄𝐏</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𝑜𝑟</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𝑜𝑟</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𝑜𝑟</m:t>
                      </m:r>
                      <m:r>
                        <a:rPr lang="en-US" i="1">
                          <a:latin typeface="Cambria Math" panose="02040503050406030204" pitchFamily="18" charset="0"/>
                          <a:ea typeface="Cambria Math" panose="02040503050406030204" pitchFamily="18" charset="0"/>
                        </a:rPr>
                        <m:t> … </m:t>
                      </m:r>
                      <m:r>
                        <a:rPr lang="en-US" b="1" i="1">
                          <a:latin typeface="Cambria Math" panose="02040503050406030204" pitchFamily="18" charset="0"/>
                          <a:ea typeface="Cambria Math" panose="02040503050406030204" pitchFamily="18" charset="0"/>
                        </a:rPr>
                        <m:t>𝐁𝐄𝐒</m:t>
                      </m:r>
                    </m:oMath>
                  </m:oMathPara>
                </a14:m>
                <a:endParaRPr lang="en-US" b="1" dirty="0"/>
              </a:p>
            </p:txBody>
          </p:sp>
        </mc:Choice>
        <mc:Fallback xmlns="">
          <p:sp>
            <p:nvSpPr>
              <p:cNvPr id="4" name="Title 3">
                <a:extLst>
                  <a:ext uri="{FF2B5EF4-FFF2-40B4-BE49-F238E27FC236}">
                    <a16:creationId xmlns:a16="http://schemas.microsoft.com/office/drawing/2014/main" id="{10C0AD8F-630D-DC3A-17E5-4717CDC6D00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pic>
        <p:nvPicPr>
          <p:cNvPr id="5" name="Graphic 4">
            <a:extLst>
              <a:ext uri="{FF2B5EF4-FFF2-40B4-BE49-F238E27FC236}">
                <a16:creationId xmlns:a16="http://schemas.microsoft.com/office/drawing/2014/main" id="{A9E1E6A3-C11F-D1E2-DA1C-CF0053F833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802344"/>
            <a:ext cx="5943600" cy="3692068"/>
          </a:xfrm>
          <a:prstGeom prst="rect">
            <a:avLst/>
          </a:prstGeom>
        </p:spPr>
      </p:pic>
      <p:pic>
        <p:nvPicPr>
          <p:cNvPr id="7" name="Picture 6">
            <a:extLst>
              <a:ext uri="{FF2B5EF4-FFF2-40B4-BE49-F238E27FC236}">
                <a16:creationId xmlns:a16="http://schemas.microsoft.com/office/drawing/2014/main" id="{66751811-91A1-BC15-640B-9FDCEEA6354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48400" y="1100771"/>
            <a:ext cx="5943600" cy="3911469"/>
          </a:xfrm>
          <a:prstGeom prst="rect">
            <a:avLst/>
          </a:prstGeom>
        </p:spPr>
      </p:pic>
      <p:sp>
        <p:nvSpPr>
          <p:cNvPr id="8" name="TextBox 7">
            <a:extLst>
              <a:ext uri="{FF2B5EF4-FFF2-40B4-BE49-F238E27FC236}">
                <a16:creationId xmlns:a16="http://schemas.microsoft.com/office/drawing/2014/main" id="{C7EE48B3-A186-076D-5038-9CF5E075D603}"/>
              </a:ext>
            </a:extLst>
          </p:cNvPr>
          <p:cNvSpPr txBox="1"/>
          <p:nvPr/>
        </p:nvSpPr>
        <p:spPr>
          <a:xfrm>
            <a:off x="7762461" y="802344"/>
            <a:ext cx="3102901" cy="369332"/>
          </a:xfrm>
          <a:prstGeom prst="rect">
            <a:avLst/>
          </a:prstGeom>
          <a:noFill/>
        </p:spPr>
        <p:txBody>
          <a:bodyPr wrap="none" rtlCol="0">
            <a:spAutoFit/>
          </a:bodyPr>
          <a:lstStyle/>
          <a:p>
            <a:r>
              <a:rPr lang="en-US" b="1" dirty="0"/>
              <a:t>Periodic Table of The Elements</a:t>
            </a:r>
          </a:p>
        </p:txBody>
      </p:sp>
      <p:sp>
        <p:nvSpPr>
          <p:cNvPr id="9" name="TextBox 8">
            <a:extLst>
              <a:ext uri="{FF2B5EF4-FFF2-40B4-BE49-F238E27FC236}">
                <a16:creationId xmlns:a16="http://schemas.microsoft.com/office/drawing/2014/main" id="{C8BC81CD-7DC4-4F03-FDDD-590155BF9815}"/>
              </a:ext>
            </a:extLst>
          </p:cNvPr>
          <p:cNvSpPr txBox="1"/>
          <p:nvPr/>
        </p:nvSpPr>
        <p:spPr>
          <a:xfrm>
            <a:off x="855811" y="5535460"/>
            <a:ext cx="7657253" cy="523220"/>
          </a:xfrm>
          <a:prstGeom prst="rect">
            <a:avLst/>
          </a:prstGeom>
          <a:noFill/>
        </p:spPr>
        <p:txBody>
          <a:bodyPr wrap="square">
            <a:spAutoFit/>
          </a:bodyPr>
          <a:lstStyle/>
          <a:p>
            <a:r>
              <a:rPr lang="en-US" sz="2800" dirty="0"/>
              <a:t>Disclaimer: T</a:t>
            </a:r>
            <a:r>
              <a:rPr lang="en-US" sz="2700" dirty="0"/>
              <a:t>h</a:t>
            </a:r>
            <a:r>
              <a:rPr lang="en-US" sz="2600" dirty="0"/>
              <a:t>e</a:t>
            </a:r>
            <a:r>
              <a:rPr lang="en-US" sz="2800" dirty="0"/>
              <a:t> </a:t>
            </a:r>
            <a:r>
              <a:rPr lang="en-US" sz="2500" dirty="0"/>
              <a:t>v</a:t>
            </a:r>
            <a:r>
              <a:rPr lang="en-US" sz="2400" dirty="0"/>
              <a:t>i</a:t>
            </a:r>
            <a:r>
              <a:rPr lang="en-US" sz="2300" dirty="0"/>
              <a:t>e</a:t>
            </a:r>
            <a:r>
              <a:rPr lang="en-US" sz="2200" dirty="0"/>
              <a:t>w</a:t>
            </a:r>
            <a:r>
              <a:rPr lang="en-US" sz="2100" dirty="0"/>
              <a:t>s</a:t>
            </a:r>
            <a:r>
              <a:rPr lang="en-US" sz="2800" dirty="0"/>
              <a:t> </a:t>
            </a:r>
            <a:r>
              <a:rPr lang="en-US" sz="2000" dirty="0"/>
              <a:t>h</a:t>
            </a:r>
            <a:r>
              <a:rPr lang="en-US" sz="1900" dirty="0"/>
              <a:t>e</a:t>
            </a:r>
            <a:r>
              <a:rPr lang="en-US" dirty="0"/>
              <a:t>r</a:t>
            </a:r>
            <a:r>
              <a:rPr lang="en-US" sz="1700" dirty="0"/>
              <a:t>e</a:t>
            </a:r>
            <a:r>
              <a:rPr lang="en-US" sz="1600" dirty="0"/>
              <a:t>i</a:t>
            </a:r>
            <a:r>
              <a:rPr lang="en-US" sz="1500" dirty="0"/>
              <a:t>n</a:t>
            </a:r>
            <a:r>
              <a:rPr lang="en-US" sz="2800" dirty="0"/>
              <a:t> </a:t>
            </a:r>
            <a:r>
              <a:rPr lang="en-US" sz="1400" dirty="0"/>
              <a:t>a</a:t>
            </a:r>
            <a:r>
              <a:rPr lang="en-US" sz="1300" dirty="0"/>
              <a:t>r</a:t>
            </a:r>
            <a:r>
              <a:rPr lang="en-US" sz="1200" dirty="0"/>
              <a:t>e</a:t>
            </a:r>
            <a:r>
              <a:rPr lang="en-US" sz="2800" dirty="0"/>
              <a:t> </a:t>
            </a:r>
            <a:r>
              <a:rPr lang="en-US" sz="1000" dirty="0"/>
              <a:t>solely those of the author </a:t>
            </a:r>
            <a:r>
              <a:rPr lang="en-US" sz="800" dirty="0"/>
              <a:t>and do not imply… </a:t>
            </a:r>
          </a:p>
        </p:txBody>
      </p:sp>
      <p:sp>
        <p:nvSpPr>
          <p:cNvPr id="10" name="TextBox 9">
            <a:extLst>
              <a:ext uri="{FF2B5EF4-FFF2-40B4-BE49-F238E27FC236}">
                <a16:creationId xmlns:a16="http://schemas.microsoft.com/office/drawing/2014/main" id="{2089A840-F933-DE3F-46F4-9F756E6EE384}"/>
              </a:ext>
            </a:extLst>
          </p:cNvPr>
          <p:cNvSpPr txBox="1"/>
          <p:nvPr/>
        </p:nvSpPr>
        <p:spPr>
          <a:xfrm>
            <a:off x="0" y="5012240"/>
            <a:ext cx="12191999" cy="52322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800" dirty="0"/>
              <a:t>          Me: (a) </a:t>
            </a:r>
            <a:r>
              <a:rPr lang="en-US" sz="2800" dirty="0" err="1"/>
              <a:t>GeV</a:t>
            </a:r>
            <a:r>
              <a:rPr lang="en-US" sz="2800" dirty="0" err="1">
                <a:sym typeface="Wingdings" panose="05000000000000000000" pitchFamily="2" charset="2"/>
              </a:rPr>
              <a:t>TeV</a:t>
            </a:r>
            <a:r>
              <a:rPr lang="en-US" sz="2800" dirty="0">
                <a:sym typeface="Wingdings" panose="05000000000000000000" pitchFamily="2" charset="2"/>
              </a:rPr>
              <a:t> </a:t>
            </a:r>
            <a:r>
              <a:rPr lang="en-US" sz="2800" dirty="0">
                <a:solidFill>
                  <a:schemeClr val="accent4">
                    <a:lumMod val="20000"/>
                    <a:lumOff val="80000"/>
                  </a:schemeClr>
                </a:solidFill>
                <a:sym typeface="Wingdings" panose="05000000000000000000" pitchFamily="2" charset="2"/>
              </a:rPr>
              <a:t>[… LEP, LHC]</a:t>
            </a:r>
            <a:r>
              <a:rPr lang="en-US" sz="2800" dirty="0">
                <a:solidFill>
                  <a:schemeClr val="tx1">
                    <a:lumMod val="50000"/>
                    <a:lumOff val="50000"/>
                  </a:schemeClr>
                </a:solidFill>
                <a:sym typeface="Wingdings" panose="05000000000000000000" pitchFamily="2" charset="2"/>
              </a:rPr>
              <a:t>                                </a:t>
            </a:r>
            <a:r>
              <a:rPr lang="en-US" sz="2800" dirty="0">
                <a:sym typeface="Wingdings" panose="05000000000000000000" pitchFamily="2" charset="2"/>
              </a:rPr>
              <a:t>(b) keV  </a:t>
            </a:r>
            <a:r>
              <a:rPr lang="en-US" sz="2800" dirty="0" err="1">
                <a:sym typeface="Symbol" panose="05050102010706020507" pitchFamily="18" charset="2"/>
              </a:rPr>
              <a:t>meV</a:t>
            </a:r>
            <a:endParaRPr lang="en-US" sz="800" dirty="0"/>
          </a:p>
        </p:txBody>
      </p:sp>
      <p:sp>
        <p:nvSpPr>
          <p:cNvPr id="11" name="Rectangle 10">
            <a:extLst>
              <a:ext uri="{FF2B5EF4-FFF2-40B4-BE49-F238E27FC236}">
                <a16:creationId xmlns:a16="http://schemas.microsoft.com/office/drawing/2014/main" id="{2F203A04-99CD-63D9-BB54-BF980AB1224D}"/>
              </a:ext>
            </a:extLst>
          </p:cNvPr>
          <p:cNvSpPr/>
          <p:nvPr/>
        </p:nvSpPr>
        <p:spPr>
          <a:xfrm>
            <a:off x="0" y="5012240"/>
            <a:ext cx="12191999" cy="51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211DCA-4B75-0E6B-FE8A-001DEA575763}"/>
              </a:ext>
            </a:extLst>
          </p:cNvPr>
          <p:cNvSpPr/>
          <p:nvPr/>
        </p:nvSpPr>
        <p:spPr>
          <a:xfrm>
            <a:off x="1" y="5650902"/>
            <a:ext cx="12191999" cy="51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2B3836-BB10-5014-D198-47DD49F3F735}"/>
              </a:ext>
            </a:extLst>
          </p:cNvPr>
          <p:cNvSpPr/>
          <p:nvPr/>
        </p:nvSpPr>
        <p:spPr>
          <a:xfrm>
            <a:off x="2244436" y="1581905"/>
            <a:ext cx="7398327" cy="3119769"/>
          </a:xfrm>
          <a:prstGeom prst="rect">
            <a:avLst/>
          </a:prstGeom>
          <a:solidFill>
            <a:srgbClr val="3333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Assignment (I think)</a:t>
            </a:r>
          </a:p>
          <a:p>
            <a:r>
              <a:rPr lang="en-US" sz="2400" b="1" dirty="0">
                <a:solidFill>
                  <a:srgbClr val="FFFF00"/>
                </a:solidFill>
              </a:rPr>
              <a:t>In 20 minutes, describe</a:t>
            </a:r>
          </a:p>
          <a:p>
            <a:pPr marL="285750" indent="-285750">
              <a:buFont typeface="Arial" panose="020B0604020202020204" pitchFamily="34" charset="0"/>
              <a:buChar char="•"/>
            </a:pPr>
            <a:r>
              <a:rPr lang="en-US" sz="2400" b="1" dirty="0">
                <a:solidFill>
                  <a:srgbClr val="FFFF00"/>
                </a:solidFill>
              </a:rPr>
              <a:t>Commonalities (where we speak the same language)</a:t>
            </a:r>
          </a:p>
          <a:p>
            <a:pPr marL="285750" indent="-285750">
              <a:buFont typeface="Arial" panose="020B0604020202020204" pitchFamily="34" charset="0"/>
              <a:buChar char="•"/>
            </a:pPr>
            <a:r>
              <a:rPr lang="en-US" sz="2400" b="1" dirty="0">
                <a:solidFill>
                  <a:srgbClr val="FFFF00"/>
                </a:solidFill>
              </a:rPr>
              <a:t>Potential common interests </a:t>
            </a:r>
          </a:p>
          <a:p>
            <a:pPr marL="285750" indent="-285750">
              <a:buFont typeface="Arial" panose="020B0604020202020204" pitchFamily="34" charset="0"/>
              <a:buChar char="•"/>
            </a:pPr>
            <a:r>
              <a:rPr lang="en-US" sz="2400" b="1" dirty="0">
                <a:solidFill>
                  <a:srgbClr val="FFFF00"/>
                </a:solidFill>
              </a:rPr>
              <a:t>Key investments</a:t>
            </a:r>
          </a:p>
          <a:p>
            <a:pPr marL="285750" indent="-285750">
              <a:buFont typeface="Arial" panose="020B0604020202020204" pitchFamily="34" charset="0"/>
              <a:buChar char="•"/>
            </a:pPr>
            <a:endParaRPr lang="en-US" sz="2400" b="1" dirty="0">
              <a:solidFill>
                <a:srgbClr val="FFFF00"/>
              </a:solidFill>
            </a:endParaRPr>
          </a:p>
          <a:p>
            <a:pPr marL="342900" indent="-342900">
              <a:buAutoNum type="arabicPeriod"/>
            </a:pPr>
            <a:r>
              <a:rPr lang="en-US" sz="2400" b="1" dirty="0">
                <a:solidFill>
                  <a:srgbClr val="FFFF00"/>
                </a:solidFill>
              </a:rPr>
              <a:t>No way to be comprehensive</a:t>
            </a:r>
          </a:p>
          <a:p>
            <a:pPr marL="342900" indent="-342900">
              <a:buAutoNum type="arabicPeriod"/>
            </a:pPr>
            <a:r>
              <a:rPr lang="en-US" sz="2400" b="1" dirty="0">
                <a:solidFill>
                  <a:srgbClr val="FFFF00"/>
                </a:solidFill>
              </a:rPr>
              <a:t>My personal slant (presenter-dependent biases)</a:t>
            </a:r>
          </a:p>
        </p:txBody>
      </p:sp>
    </p:spTree>
    <p:extLst>
      <p:ext uri="{BB962C8B-B14F-4D97-AF65-F5344CB8AC3E}">
        <p14:creationId xmlns:p14="http://schemas.microsoft.com/office/powerpoint/2010/main" val="1890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DD30-D12D-3CEA-401A-A480FDCACD7E}"/>
              </a:ext>
            </a:extLst>
          </p:cNvPr>
          <p:cNvSpPr>
            <a:spLocks noGrp="1"/>
          </p:cNvSpPr>
          <p:nvPr>
            <p:ph type="title"/>
          </p:nvPr>
        </p:nvSpPr>
        <p:spPr>
          <a:xfrm>
            <a:off x="560244" y="29817"/>
            <a:ext cx="11212656" cy="660725"/>
          </a:xfrm>
        </p:spPr>
        <p:txBody>
          <a:bodyPr/>
          <a:lstStyle/>
          <a:p>
            <a:r>
              <a:rPr lang="en-US" dirty="0"/>
              <a:t>Synchrotron X-ray Light Sources </a:t>
            </a:r>
            <a:r>
              <a:rPr lang="en-US" dirty="0">
                <a:sym typeface="Wingdings" panose="05000000000000000000" pitchFamily="2" charset="2"/>
              </a:rPr>
              <a:t> Diffraction Limit</a:t>
            </a:r>
            <a:endParaRPr lang="en-US" dirty="0"/>
          </a:p>
        </p:txBody>
      </p:sp>
      <p:sp>
        <p:nvSpPr>
          <p:cNvPr id="10" name="TextBox 9">
            <a:extLst>
              <a:ext uri="{FF2B5EF4-FFF2-40B4-BE49-F238E27FC236}">
                <a16:creationId xmlns:a16="http://schemas.microsoft.com/office/drawing/2014/main" id="{D3A815A2-A975-2A3D-00E6-EC66CA4FFB49}"/>
              </a:ext>
            </a:extLst>
          </p:cNvPr>
          <p:cNvSpPr txBox="1"/>
          <p:nvPr/>
        </p:nvSpPr>
        <p:spPr>
          <a:xfrm>
            <a:off x="7126928" y="6100871"/>
            <a:ext cx="2547008" cy="369332"/>
          </a:xfrm>
          <a:prstGeom prst="rect">
            <a:avLst/>
          </a:prstGeom>
          <a:noFill/>
        </p:spPr>
        <p:txBody>
          <a:bodyPr wrap="square">
            <a:spAutoFit/>
          </a:bodyPr>
          <a:lstStyle/>
          <a:p>
            <a:r>
              <a:rPr lang="en-US" sz="1800" b="0" i="0" u="none" strike="noStrike" baseline="0" dirty="0">
                <a:solidFill>
                  <a:srgbClr val="131413"/>
                </a:solidFill>
                <a:latin typeface="AdvTTe45e47d2"/>
              </a:rPr>
              <a:t>Shin </a:t>
            </a:r>
            <a:r>
              <a:rPr lang="en-US" sz="1800" b="0" i="0" u="none" strike="noStrike" baseline="0" dirty="0">
                <a:solidFill>
                  <a:srgbClr val="131413"/>
                </a:solidFill>
                <a:latin typeface="AdvTT7329fd89.I"/>
              </a:rPr>
              <a:t>AAPPS Bulletin 2021</a:t>
            </a:r>
            <a:endParaRPr lang="en-US" dirty="0"/>
          </a:p>
        </p:txBody>
      </p:sp>
      <p:grpSp>
        <p:nvGrpSpPr>
          <p:cNvPr id="18" name="Group 17">
            <a:extLst>
              <a:ext uri="{FF2B5EF4-FFF2-40B4-BE49-F238E27FC236}">
                <a16:creationId xmlns:a16="http://schemas.microsoft.com/office/drawing/2014/main" id="{736E3AA1-23FA-0227-7465-DF2FBFE5A9DD}"/>
              </a:ext>
            </a:extLst>
          </p:cNvPr>
          <p:cNvGrpSpPr/>
          <p:nvPr/>
        </p:nvGrpSpPr>
        <p:grpSpPr>
          <a:xfrm>
            <a:off x="695760" y="690542"/>
            <a:ext cx="4837914" cy="3200446"/>
            <a:chOff x="7293865" y="2352456"/>
            <a:chExt cx="4837914" cy="3200446"/>
          </a:xfrm>
        </p:grpSpPr>
        <p:pic>
          <p:nvPicPr>
            <p:cNvPr id="12" name="Picture 11">
              <a:extLst>
                <a:ext uri="{FF2B5EF4-FFF2-40B4-BE49-F238E27FC236}">
                  <a16:creationId xmlns:a16="http://schemas.microsoft.com/office/drawing/2014/main" id="{BF055AAF-399B-C2D9-29C2-1A847271A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3865" y="2809702"/>
              <a:ext cx="4837914" cy="2743200"/>
            </a:xfrm>
            <a:prstGeom prst="rect">
              <a:avLst/>
            </a:prstGeom>
          </p:spPr>
        </p:pic>
        <p:sp>
          <p:nvSpPr>
            <p:cNvPr id="13" name="TextBox 12">
              <a:extLst>
                <a:ext uri="{FF2B5EF4-FFF2-40B4-BE49-F238E27FC236}">
                  <a16:creationId xmlns:a16="http://schemas.microsoft.com/office/drawing/2014/main" id="{4BAF4DE4-E220-C2E6-BE36-9E69403B70D8}"/>
                </a:ext>
              </a:extLst>
            </p:cNvPr>
            <p:cNvSpPr txBox="1"/>
            <p:nvPr/>
          </p:nvSpPr>
          <p:spPr>
            <a:xfrm>
              <a:off x="8672763" y="2352456"/>
              <a:ext cx="2371740" cy="369332"/>
            </a:xfrm>
            <a:prstGeom prst="rect">
              <a:avLst/>
            </a:prstGeom>
            <a:noFill/>
          </p:spPr>
          <p:txBody>
            <a:bodyPr wrap="none" rtlCol="0">
              <a:spAutoFit/>
            </a:bodyPr>
            <a:lstStyle/>
            <a:p>
              <a:r>
                <a:rPr lang="en-US" dirty="0"/>
                <a:t>Double Bend Achromat</a:t>
              </a:r>
            </a:p>
          </p:txBody>
        </p:sp>
      </p:grpSp>
      <p:grpSp>
        <p:nvGrpSpPr>
          <p:cNvPr id="16" name="Group 15">
            <a:extLst>
              <a:ext uri="{FF2B5EF4-FFF2-40B4-BE49-F238E27FC236}">
                <a16:creationId xmlns:a16="http://schemas.microsoft.com/office/drawing/2014/main" id="{5B0DA2B7-EDE8-0187-FE5C-47B8EFA87BA8}"/>
              </a:ext>
            </a:extLst>
          </p:cNvPr>
          <p:cNvGrpSpPr/>
          <p:nvPr/>
        </p:nvGrpSpPr>
        <p:grpSpPr>
          <a:xfrm>
            <a:off x="60221" y="765853"/>
            <a:ext cx="6035780" cy="5932658"/>
            <a:chOff x="60221" y="765853"/>
            <a:chExt cx="6035780" cy="5932658"/>
          </a:xfrm>
        </p:grpSpPr>
        <p:pic>
          <p:nvPicPr>
            <p:cNvPr id="8" name="Picture 7">
              <a:extLst>
                <a:ext uri="{FF2B5EF4-FFF2-40B4-BE49-F238E27FC236}">
                  <a16:creationId xmlns:a16="http://schemas.microsoft.com/office/drawing/2014/main" id="{1B751FD6-A0FA-20A5-370D-D14A4C1E5E43}"/>
                </a:ext>
              </a:extLst>
            </p:cNvPr>
            <p:cNvPicPr>
              <a:picLocks noChangeAspect="1"/>
            </p:cNvPicPr>
            <p:nvPr/>
          </p:nvPicPr>
          <p:blipFill>
            <a:blip r:embed="rId4"/>
            <a:stretch>
              <a:fillRect/>
            </a:stretch>
          </p:blipFill>
          <p:spPr>
            <a:xfrm>
              <a:off x="340775" y="765853"/>
              <a:ext cx="5755226" cy="2108940"/>
            </a:xfrm>
            <a:prstGeom prst="rect">
              <a:avLst/>
            </a:prstGeom>
          </p:spPr>
        </p:pic>
        <p:pic>
          <p:nvPicPr>
            <p:cNvPr id="15" name="Picture 14">
              <a:extLst>
                <a:ext uri="{FF2B5EF4-FFF2-40B4-BE49-F238E27FC236}">
                  <a16:creationId xmlns:a16="http://schemas.microsoft.com/office/drawing/2014/main" id="{ECBACAA0-FECC-7A74-0437-6DB6AD2BEACB}"/>
                </a:ext>
              </a:extLst>
            </p:cNvPr>
            <p:cNvPicPr>
              <a:picLocks noChangeAspect="1"/>
            </p:cNvPicPr>
            <p:nvPr/>
          </p:nvPicPr>
          <p:blipFill>
            <a:blip r:embed="rId5"/>
            <a:stretch>
              <a:fillRect/>
            </a:stretch>
          </p:blipFill>
          <p:spPr>
            <a:xfrm>
              <a:off x="60221" y="3304309"/>
              <a:ext cx="5473453" cy="3394202"/>
            </a:xfrm>
            <a:prstGeom prst="rect">
              <a:avLst/>
            </a:prstGeom>
          </p:spPr>
        </p:pic>
      </p:grpSp>
      <p:grpSp>
        <p:nvGrpSpPr>
          <p:cNvPr id="21" name="Group 20">
            <a:extLst>
              <a:ext uri="{FF2B5EF4-FFF2-40B4-BE49-F238E27FC236}">
                <a16:creationId xmlns:a16="http://schemas.microsoft.com/office/drawing/2014/main" id="{82E34D05-BE28-218E-6CC7-3F37252ED607}"/>
              </a:ext>
            </a:extLst>
          </p:cNvPr>
          <p:cNvGrpSpPr/>
          <p:nvPr/>
        </p:nvGrpSpPr>
        <p:grpSpPr>
          <a:xfrm>
            <a:off x="560244" y="3820560"/>
            <a:ext cx="4837176" cy="3007623"/>
            <a:chOff x="6815571" y="2690127"/>
            <a:chExt cx="4837176" cy="3007623"/>
          </a:xfrm>
        </p:grpSpPr>
        <p:sp>
          <p:nvSpPr>
            <p:cNvPr id="17" name="TextBox 16">
              <a:extLst>
                <a:ext uri="{FF2B5EF4-FFF2-40B4-BE49-F238E27FC236}">
                  <a16:creationId xmlns:a16="http://schemas.microsoft.com/office/drawing/2014/main" id="{46444547-7D61-9B5B-F027-433858C017A4}"/>
                </a:ext>
              </a:extLst>
            </p:cNvPr>
            <p:cNvSpPr txBox="1"/>
            <p:nvPr/>
          </p:nvSpPr>
          <p:spPr>
            <a:xfrm>
              <a:off x="8621342" y="2690127"/>
              <a:ext cx="2216376" cy="369332"/>
            </a:xfrm>
            <a:prstGeom prst="rect">
              <a:avLst/>
            </a:prstGeom>
            <a:noFill/>
          </p:spPr>
          <p:txBody>
            <a:bodyPr wrap="none" rtlCol="0">
              <a:spAutoFit/>
            </a:bodyPr>
            <a:lstStyle/>
            <a:p>
              <a:r>
                <a:rPr lang="en-US" dirty="0"/>
                <a:t>Triple Bend Achromat</a:t>
              </a:r>
            </a:p>
          </p:txBody>
        </p:sp>
        <p:pic>
          <p:nvPicPr>
            <p:cNvPr id="20" name="Picture 19">
              <a:extLst>
                <a:ext uri="{FF2B5EF4-FFF2-40B4-BE49-F238E27FC236}">
                  <a16:creationId xmlns:a16="http://schemas.microsoft.com/office/drawing/2014/main" id="{04674B2B-A45F-A374-9459-5F185E5633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5571" y="2968701"/>
              <a:ext cx="4837176" cy="2729049"/>
            </a:xfrm>
            <a:prstGeom prst="rect">
              <a:avLst/>
            </a:prstGeom>
          </p:spPr>
        </p:pic>
      </p:grpSp>
      <p:grpSp>
        <p:nvGrpSpPr>
          <p:cNvPr id="27" name="Group 26">
            <a:extLst>
              <a:ext uri="{FF2B5EF4-FFF2-40B4-BE49-F238E27FC236}">
                <a16:creationId xmlns:a16="http://schemas.microsoft.com/office/drawing/2014/main" id="{82F37871-90D3-8EF8-EB70-5B3B4C69E6F8}"/>
              </a:ext>
            </a:extLst>
          </p:cNvPr>
          <p:cNvGrpSpPr/>
          <p:nvPr/>
        </p:nvGrpSpPr>
        <p:grpSpPr>
          <a:xfrm>
            <a:off x="6935724" y="2596957"/>
            <a:ext cx="4837176" cy="2866701"/>
            <a:chOff x="6935724" y="1577531"/>
            <a:chExt cx="4837176" cy="2866701"/>
          </a:xfrm>
        </p:grpSpPr>
        <p:pic>
          <p:nvPicPr>
            <p:cNvPr id="25" name="Picture 24">
              <a:extLst>
                <a:ext uri="{FF2B5EF4-FFF2-40B4-BE49-F238E27FC236}">
                  <a16:creationId xmlns:a16="http://schemas.microsoft.com/office/drawing/2014/main" id="{4A4535C7-0B54-B798-ACF5-1C5F1F4B2C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5724" y="1971983"/>
              <a:ext cx="4837176" cy="2472249"/>
            </a:xfrm>
            <a:prstGeom prst="rect">
              <a:avLst/>
            </a:prstGeom>
          </p:spPr>
        </p:pic>
        <p:sp>
          <p:nvSpPr>
            <p:cNvPr id="26" name="TextBox 25">
              <a:extLst>
                <a:ext uri="{FF2B5EF4-FFF2-40B4-BE49-F238E27FC236}">
                  <a16:creationId xmlns:a16="http://schemas.microsoft.com/office/drawing/2014/main" id="{2A47F058-F17A-363B-E48F-30B465E2EC67}"/>
                </a:ext>
              </a:extLst>
            </p:cNvPr>
            <p:cNvSpPr txBox="1"/>
            <p:nvPr/>
          </p:nvSpPr>
          <p:spPr>
            <a:xfrm>
              <a:off x="8255806" y="1577531"/>
              <a:ext cx="2197012" cy="369332"/>
            </a:xfrm>
            <a:prstGeom prst="rect">
              <a:avLst/>
            </a:prstGeom>
            <a:noFill/>
          </p:spPr>
          <p:txBody>
            <a:bodyPr wrap="none" rtlCol="0">
              <a:spAutoFit/>
            </a:bodyPr>
            <a:lstStyle/>
            <a:p>
              <a:r>
                <a:rPr lang="en-US" dirty="0"/>
                <a:t>Multi Bend Achromat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7C24EB7-84A9-FFC7-A00C-4BCA3FF6E36F}"/>
                  </a:ext>
                </a:extLst>
              </p:cNvPr>
              <p:cNvSpPr txBox="1"/>
              <p:nvPr/>
            </p:nvSpPr>
            <p:spPr>
              <a:xfrm>
                <a:off x="7068074" y="1104757"/>
                <a:ext cx="4326313" cy="120007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en-US" sz="2000" b="0" i="0" smtClean="0">
                          <a:latin typeface="Cambria Math" panose="02040503050406030204" pitchFamily="18" charset="0"/>
                        </a:rPr>
                        <m:t>Brightness</m:t>
                      </m:r>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ea typeface="Cambria Math" panose="02040503050406030204" pitchFamily="18" charset="0"/>
                            </a:rPr>
                            <m:t>Photon</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Flux</m:t>
                          </m:r>
                        </m:num>
                        <m:den>
                          <m:r>
                            <m:rPr>
                              <m:sty m:val="p"/>
                            </m:rPr>
                            <a:rPr lang="en-US" sz="2000" b="0" i="0" smtClean="0">
                              <a:latin typeface="Cambria Math" panose="02040503050406030204" pitchFamily="18" charset="0"/>
                              <a:ea typeface="Cambria Math" panose="02040503050406030204" pitchFamily="18" charset="0"/>
                            </a:rPr>
                            <m:t>Electron</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Beam</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Emittance</m:t>
                          </m:r>
                        </m:den>
                      </m:f>
                    </m:oMath>
                  </m:oMathPara>
                </a14:m>
                <a:endParaRPr lang="en-US" sz="2000" b="0" dirty="0">
                  <a:ea typeface="Cambria Math" panose="02040503050406030204" pitchFamily="18" charset="0"/>
                </a:endParaRPr>
              </a:p>
              <a:p>
                <a:endParaRPr lang="en-US" sz="2000"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n-US" sz="2000">
                          <a:latin typeface="Cambria Math" panose="02040503050406030204" pitchFamily="18" charset="0"/>
                          <a:ea typeface="Cambria Math" panose="02040503050406030204" pitchFamily="18" charset="0"/>
                        </a:rPr>
                        <m:t>Electron</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Beam</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Emittance</m:t>
                      </m:r>
                      <m:r>
                        <a:rPr lang="en-US" sz="2000">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𝜃</m:t>
                          </m:r>
                        </m:e>
                        <m:sup>
                          <m:r>
                            <a:rPr lang="en-US" sz="2000" b="0" i="1" smtClean="0">
                              <a:latin typeface="Cambria Math" panose="02040503050406030204" pitchFamily="18" charset="0"/>
                              <a:ea typeface="Cambria Math" panose="02040503050406030204" pitchFamily="18" charset="0"/>
                            </a:rPr>
                            <m:t>3</m:t>
                          </m:r>
                        </m:sup>
                      </m:sSup>
                    </m:oMath>
                  </m:oMathPara>
                </a14:m>
                <a:endParaRPr lang="en-US" sz="2000" dirty="0"/>
              </a:p>
            </p:txBody>
          </p:sp>
        </mc:Choice>
        <mc:Fallback xmlns="">
          <p:sp>
            <p:nvSpPr>
              <p:cNvPr id="28" name="TextBox 27">
                <a:extLst>
                  <a:ext uri="{FF2B5EF4-FFF2-40B4-BE49-F238E27FC236}">
                    <a16:creationId xmlns:a16="http://schemas.microsoft.com/office/drawing/2014/main" id="{37C24EB7-84A9-FFC7-A00C-4BCA3FF6E36F}"/>
                  </a:ext>
                </a:extLst>
              </p:cNvPr>
              <p:cNvSpPr txBox="1">
                <a:spLocks noRot="1" noChangeAspect="1" noMove="1" noResize="1" noEditPoints="1" noAdjustHandles="1" noChangeArrowheads="1" noChangeShapeType="1" noTextEdit="1"/>
              </p:cNvSpPr>
              <p:nvPr/>
            </p:nvSpPr>
            <p:spPr>
              <a:xfrm>
                <a:off x="7068074" y="1104757"/>
                <a:ext cx="4326313" cy="1200072"/>
              </a:xfrm>
              <a:prstGeom prst="rect">
                <a:avLst/>
              </a:prstGeom>
              <a:blipFill>
                <a:blip r:embed="rId8"/>
                <a:stretch>
                  <a:fillRect l="-2113" b="-1015"/>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D837336B-E718-F80E-9E6C-DA9BFF7FAA1F}"/>
              </a:ext>
            </a:extLst>
          </p:cNvPr>
          <p:cNvSpPr txBox="1"/>
          <p:nvPr/>
        </p:nvSpPr>
        <p:spPr>
          <a:xfrm>
            <a:off x="7729522" y="5568577"/>
            <a:ext cx="2764859" cy="369332"/>
          </a:xfrm>
          <a:prstGeom prst="rect">
            <a:avLst/>
          </a:prstGeom>
          <a:noFill/>
        </p:spPr>
        <p:txBody>
          <a:bodyPr wrap="none" rtlCol="0">
            <a:spAutoFit/>
          </a:bodyPr>
          <a:lstStyle/>
          <a:p>
            <a:r>
              <a:rPr lang="en-US" dirty="0"/>
              <a:t>Hybrid MBA: </a:t>
            </a:r>
            <a:r>
              <a:rPr lang="en-US" dirty="0" err="1"/>
              <a:t>SuperB</a:t>
            </a:r>
            <a:r>
              <a:rPr lang="en-US" dirty="0"/>
              <a:t> design</a:t>
            </a:r>
          </a:p>
        </p:txBody>
      </p:sp>
    </p:spTree>
    <p:extLst>
      <p:ext uri="{BB962C8B-B14F-4D97-AF65-F5344CB8AC3E}">
        <p14:creationId xmlns:p14="http://schemas.microsoft.com/office/powerpoint/2010/main" val="30259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7476-6E7F-E702-49D6-2FD0A26C408B}"/>
              </a:ext>
            </a:extLst>
          </p:cNvPr>
          <p:cNvSpPr>
            <a:spLocks noGrp="1"/>
          </p:cNvSpPr>
          <p:nvPr>
            <p:ph type="title"/>
          </p:nvPr>
        </p:nvSpPr>
        <p:spPr/>
        <p:txBody>
          <a:bodyPr/>
          <a:lstStyle/>
          <a:p>
            <a:r>
              <a:rPr lang="en-US" dirty="0"/>
              <a:t>MBA Storage Rings</a:t>
            </a:r>
          </a:p>
        </p:txBody>
      </p:sp>
      <p:pic>
        <p:nvPicPr>
          <p:cNvPr id="6" name="Picture 5">
            <a:extLst>
              <a:ext uri="{FF2B5EF4-FFF2-40B4-BE49-F238E27FC236}">
                <a16:creationId xmlns:a16="http://schemas.microsoft.com/office/drawing/2014/main" id="{E9F04DBB-17DA-5F60-9911-0607C07BE8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90542"/>
            <a:ext cx="9705721" cy="5805220"/>
          </a:xfrm>
          <a:prstGeom prst="rect">
            <a:avLst/>
          </a:prstGeom>
        </p:spPr>
      </p:pic>
      <p:sp>
        <p:nvSpPr>
          <p:cNvPr id="7" name="TextBox 6">
            <a:extLst>
              <a:ext uri="{FF2B5EF4-FFF2-40B4-BE49-F238E27FC236}">
                <a16:creationId xmlns:a16="http://schemas.microsoft.com/office/drawing/2014/main" id="{C957A513-4533-702D-96D8-0719C50499AE}"/>
              </a:ext>
            </a:extLst>
          </p:cNvPr>
          <p:cNvSpPr txBox="1"/>
          <p:nvPr/>
        </p:nvSpPr>
        <p:spPr>
          <a:xfrm>
            <a:off x="9680758" y="3244334"/>
            <a:ext cx="1917513" cy="369332"/>
          </a:xfrm>
          <a:prstGeom prst="rect">
            <a:avLst/>
          </a:prstGeom>
          <a:noFill/>
        </p:spPr>
        <p:txBody>
          <a:bodyPr wrap="none" rtlCol="0">
            <a:spAutoFit/>
          </a:bodyPr>
          <a:lstStyle/>
          <a:p>
            <a:r>
              <a:rPr lang="en-US" dirty="0">
                <a:solidFill>
                  <a:srgbClr val="000084"/>
                </a:solidFill>
              </a:rPr>
              <a:t>Existing (not MBA)</a:t>
            </a:r>
          </a:p>
        </p:txBody>
      </p:sp>
      <p:sp>
        <p:nvSpPr>
          <p:cNvPr id="8" name="TextBox 7">
            <a:extLst>
              <a:ext uri="{FF2B5EF4-FFF2-40B4-BE49-F238E27FC236}">
                <a16:creationId xmlns:a16="http://schemas.microsoft.com/office/drawing/2014/main" id="{F59B8246-745A-4143-2480-D2A75969E7B8}"/>
              </a:ext>
            </a:extLst>
          </p:cNvPr>
          <p:cNvSpPr txBox="1"/>
          <p:nvPr/>
        </p:nvSpPr>
        <p:spPr>
          <a:xfrm>
            <a:off x="9680758" y="4274391"/>
            <a:ext cx="1504451" cy="369332"/>
          </a:xfrm>
          <a:prstGeom prst="rect">
            <a:avLst/>
          </a:prstGeom>
          <a:noFill/>
        </p:spPr>
        <p:txBody>
          <a:bodyPr wrap="none" rtlCol="0">
            <a:spAutoFit/>
          </a:bodyPr>
          <a:lstStyle/>
          <a:p>
            <a:r>
              <a:rPr lang="en-US" dirty="0">
                <a:solidFill>
                  <a:srgbClr val="FF0000"/>
                </a:solidFill>
              </a:rPr>
              <a:t>Upgrade/New</a:t>
            </a:r>
          </a:p>
        </p:txBody>
      </p:sp>
      <p:sp>
        <p:nvSpPr>
          <p:cNvPr id="9" name="TextBox 8">
            <a:extLst>
              <a:ext uri="{FF2B5EF4-FFF2-40B4-BE49-F238E27FC236}">
                <a16:creationId xmlns:a16="http://schemas.microsoft.com/office/drawing/2014/main" id="{E452A2A6-B11B-1AE6-F649-490536A38A97}"/>
              </a:ext>
            </a:extLst>
          </p:cNvPr>
          <p:cNvSpPr txBox="1"/>
          <p:nvPr/>
        </p:nvSpPr>
        <p:spPr>
          <a:xfrm>
            <a:off x="9641517" y="4935116"/>
            <a:ext cx="1389163" cy="369332"/>
          </a:xfrm>
          <a:prstGeom prst="rect">
            <a:avLst/>
          </a:prstGeom>
          <a:noFill/>
        </p:spPr>
        <p:txBody>
          <a:bodyPr wrap="none" rtlCol="0">
            <a:spAutoFit/>
          </a:bodyPr>
          <a:lstStyle/>
          <a:p>
            <a:r>
              <a:rPr lang="en-US" dirty="0">
                <a:solidFill>
                  <a:srgbClr val="00B7F5"/>
                </a:solidFill>
              </a:rPr>
              <a:t>Construction</a:t>
            </a:r>
          </a:p>
        </p:txBody>
      </p:sp>
      <p:sp>
        <p:nvSpPr>
          <p:cNvPr id="10" name="TextBox 9">
            <a:extLst>
              <a:ext uri="{FF2B5EF4-FFF2-40B4-BE49-F238E27FC236}">
                <a16:creationId xmlns:a16="http://schemas.microsoft.com/office/drawing/2014/main" id="{98321A7B-DE67-D805-4F3F-E09594F4245D}"/>
              </a:ext>
            </a:extLst>
          </p:cNvPr>
          <p:cNvSpPr txBox="1"/>
          <p:nvPr/>
        </p:nvSpPr>
        <p:spPr>
          <a:xfrm>
            <a:off x="7126928" y="6100871"/>
            <a:ext cx="2547008" cy="369332"/>
          </a:xfrm>
          <a:prstGeom prst="rect">
            <a:avLst/>
          </a:prstGeom>
          <a:noFill/>
        </p:spPr>
        <p:txBody>
          <a:bodyPr wrap="square">
            <a:spAutoFit/>
          </a:bodyPr>
          <a:lstStyle/>
          <a:p>
            <a:r>
              <a:rPr lang="en-US" sz="1800" b="0" i="0" u="none" strike="noStrike" baseline="0" dirty="0">
                <a:solidFill>
                  <a:srgbClr val="131413"/>
                </a:solidFill>
                <a:latin typeface="AdvTTe45e47d2"/>
              </a:rPr>
              <a:t>Bartolini 2017</a:t>
            </a:r>
            <a:endParaRPr lang="en-US" dirty="0"/>
          </a:p>
        </p:txBody>
      </p:sp>
      <p:grpSp>
        <p:nvGrpSpPr>
          <p:cNvPr id="13" name="Group 12">
            <a:extLst>
              <a:ext uri="{FF2B5EF4-FFF2-40B4-BE49-F238E27FC236}">
                <a16:creationId xmlns:a16="http://schemas.microsoft.com/office/drawing/2014/main" id="{C10A3115-A07E-0CD2-5DDE-9B29A801D2C9}"/>
              </a:ext>
            </a:extLst>
          </p:cNvPr>
          <p:cNvGrpSpPr/>
          <p:nvPr/>
        </p:nvGrpSpPr>
        <p:grpSpPr>
          <a:xfrm>
            <a:off x="2379518" y="3117272"/>
            <a:ext cx="3830782" cy="1338321"/>
            <a:chOff x="2379518" y="3117272"/>
            <a:chExt cx="3830782" cy="1338321"/>
          </a:xfrm>
        </p:grpSpPr>
        <p:sp>
          <p:nvSpPr>
            <p:cNvPr id="11" name="Rectangle: Rounded Corners 10">
              <a:extLst>
                <a:ext uri="{FF2B5EF4-FFF2-40B4-BE49-F238E27FC236}">
                  <a16:creationId xmlns:a16="http://schemas.microsoft.com/office/drawing/2014/main" id="{9516ED70-86F9-D258-D11A-6B5B33B4B206}"/>
                </a:ext>
              </a:extLst>
            </p:cNvPr>
            <p:cNvSpPr/>
            <p:nvPr/>
          </p:nvSpPr>
          <p:spPr>
            <a:xfrm>
              <a:off x="2379518" y="3117272"/>
              <a:ext cx="581891" cy="2805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3FF4FB-14DC-54DC-9FD5-1B41497AEBE2}"/>
                </a:ext>
              </a:extLst>
            </p:cNvPr>
            <p:cNvSpPr/>
            <p:nvPr/>
          </p:nvSpPr>
          <p:spPr>
            <a:xfrm>
              <a:off x="5628409" y="4175038"/>
              <a:ext cx="581891" cy="28055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46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4">
                <a:extLst>
                  <a:ext uri="{FF2B5EF4-FFF2-40B4-BE49-F238E27FC236}">
                    <a16:creationId xmlns:a16="http://schemas.microsoft.com/office/drawing/2014/main" id="{7EAF899C-B9D4-2F4F-9BC4-44505B3C851D}"/>
                  </a:ext>
                </a:extLst>
              </p:cNvPr>
              <p:cNvSpPr txBox="1">
                <a:spLocks/>
              </p:cNvSpPr>
              <p:nvPr/>
            </p:nvSpPr>
            <p:spPr>
              <a:xfrm>
                <a:off x="266699" y="1000125"/>
                <a:ext cx="5167745" cy="5195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Uncorrelated electron motions</a:t>
                </a:r>
              </a:p>
              <a:p>
                <a:r>
                  <a:rPr lang="en-US" dirty="0"/>
                  <a:t> </a:t>
                </a:r>
                <a14:m>
                  <m:oMath xmlns:m="http://schemas.openxmlformats.org/officeDocument/2006/math">
                    <m:r>
                      <a:rPr lang="en-US" i="1">
                        <a:latin typeface="Cambria Math" panose="02040503050406030204" pitchFamily="18" charset="0"/>
                        <a:ea typeface="Open Sans"/>
                        <a:cs typeface="Open Sans"/>
                        <a:sym typeface="Open Sans"/>
                      </a:rPr>
                      <m:t>𝑃</m:t>
                    </m:r>
                    <m:r>
                      <a:rPr lang="en-US" i="1">
                        <a:latin typeface="Cambria Math" panose="02040503050406030204" pitchFamily="18" charset="0"/>
                        <a:ea typeface="Cambria Math" panose="02040503050406030204" pitchFamily="18" charset="0"/>
                        <a:cs typeface="Open Sans"/>
                        <a:sym typeface="Open Sans"/>
                      </a:rPr>
                      <m:t>∝</m:t>
                    </m:r>
                    <m:f>
                      <m:fPr>
                        <m:ctrlPr>
                          <a:rPr lang="en-US" i="1">
                            <a:latin typeface="Cambria Math" panose="02040503050406030204" pitchFamily="18" charset="0"/>
                            <a:ea typeface="Cambria Math" panose="02040503050406030204" pitchFamily="18" charset="0"/>
                            <a:sym typeface="Open Sans"/>
                          </a:rPr>
                        </m:ctrlPr>
                      </m:fPr>
                      <m:num>
                        <m:sSubSup>
                          <m:sSubSupPr>
                            <m:ctrlPr>
                              <a:rPr lang="en-US" i="1">
                                <a:latin typeface="Cambria Math" panose="02040503050406030204" pitchFamily="18" charset="0"/>
                                <a:ea typeface="Cambria Math" panose="02040503050406030204" pitchFamily="18" charset="0"/>
                                <a:sym typeface="Open Sans"/>
                              </a:rPr>
                            </m:ctrlPr>
                          </m:sSubSupPr>
                          <m:e>
                            <m:r>
                              <a:rPr lang="en-US" i="1">
                                <a:latin typeface="Cambria Math" panose="02040503050406030204" pitchFamily="18" charset="0"/>
                                <a:ea typeface="Cambria Math" panose="02040503050406030204" pitchFamily="18" charset="0"/>
                                <a:sym typeface="Open Sans"/>
                              </a:rPr>
                              <m:t>𝐸</m:t>
                            </m:r>
                          </m:e>
                          <m:sub>
                            <m:r>
                              <a:rPr lang="en-US" i="1">
                                <a:latin typeface="Cambria Math" panose="02040503050406030204" pitchFamily="18" charset="0"/>
                                <a:ea typeface="Cambria Math" panose="02040503050406030204" pitchFamily="18" charset="0"/>
                                <a:sym typeface="Open Sans"/>
                              </a:rPr>
                              <m:t>𝑒</m:t>
                            </m:r>
                          </m:sub>
                          <m:sup>
                            <m:r>
                              <a:rPr lang="en-US" i="1">
                                <a:latin typeface="Cambria Math" panose="02040503050406030204" pitchFamily="18" charset="0"/>
                                <a:ea typeface="Cambria Math" panose="02040503050406030204" pitchFamily="18" charset="0"/>
                                <a:sym typeface="Open Sans"/>
                              </a:rPr>
                              <m:t>2</m:t>
                            </m:r>
                          </m:sup>
                        </m:sSubSup>
                        <m:r>
                          <a:rPr lang="en-US" i="1">
                            <a:latin typeface="Cambria Math" panose="02040503050406030204" pitchFamily="18" charset="0"/>
                            <a:ea typeface="Cambria Math" panose="02040503050406030204" pitchFamily="18" charset="0"/>
                            <a:sym typeface="Open Sans"/>
                          </a:rPr>
                          <m:t>𝐼</m:t>
                        </m:r>
                      </m:num>
                      <m:den>
                        <m:sSub>
                          <m:sSubPr>
                            <m:ctrlPr>
                              <a:rPr lang="en-US" i="1">
                                <a:latin typeface="Cambria Math" panose="02040503050406030204" pitchFamily="18" charset="0"/>
                                <a:ea typeface="Cambria Math" panose="02040503050406030204" pitchFamily="18" charset="0"/>
                                <a:sym typeface="Open Sans"/>
                              </a:rPr>
                            </m:ctrlPr>
                          </m:sSubPr>
                          <m:e>
                            <m:r>
                              <a:rPr lang="en-US" i="1">
                                <a:latin typeface="Cambria Math" panose="02040503050406030204" pitchFamily="18" charset="0"/>
                                <a:ea typeface="Cambria Math" panose="02040503050406030204" pitchFamily="18" charset="0"/>
                                <a:sym typeface="Open Sans"/>
                              </a:rPr>
                              <m:t>𝜆</m:t>
                            </m:r>
                          </m:e>
                          <m:sub>
                            <m:r>
                              <a:rPr lang="en-US" i="1">
                                <a:latin typeface="Cambria Math" panose="02040503050406030204" pitchFamily="18" charset="0"/>
                                <a:ea typeface="Cambria Math" panose="02040503050406030204" pitchFamily="18" charset="0"/>
                                <a:sym typeface="Open Sans"/>
                              </a:rPr>
                              <m:t>𝑈</m:t>
                            </m:r>
                          </m:sub>
                        </m:sSub>
                      </m:den>
                    </m:f>
                    <m:r>
                      <a:rPr lang="en-US" i="1">
                        <a:latin typeface="Cambria Math" panose="02040503050406030204" pitchFamily="18" charset="0"/>
                        <a:ea typeface="Cambria Math" panose="02040503050406030204" pitchFamily="18" charset="0"/>
                        <a:sym typeface="Open Sans"/>
                      </a:rPr>
                      <m:t>∝</m:t>
                    </m:r>
                    <m:sSub>
                      <m:sSubPr>
                        <m:ctrlPr>
                          <a:rPr lang="en-US" i="1">
                            <a:latin typeface="Cambria Math" panose="02040503050406030204" pitchFamily="18" charset="0"/>
                            <a:ea typeface="Cambria Math" panose="02040503050406030204" pitchFamily="18" charset="0"/>
                            <a:sym typeface="Open Sans"/>
                          </a:rPr>
                        </m:ctrlPr>
                      </m:sSubPr>
                      <m:e>
                        <m:r>
                          <a:rPr lang="en-US" i="1">
                            <a:latin typeface="Cambria Math" panose="02040503050406030204" pitchFamily="18" charset="0"/>
                            <a:ea typeface="Cambria Math" panose="02040503050406030204" pitchFamily="18" charset="0"/>
                            <a:sym typeface="Open Sans"/>
                          </a:rPr>
                          <m:t>𝑁</m:t>
                        </m:r>
                      </m:e>
                      <m:sub>
                        <m:r>
                          <a:rPr lang="en-US" i="1">
                            <a:latin typeface="Cambria Math" panose="02040503050406030204" pitchFamily="18" charset="0"/>
                            <a:ea typeface="Cambria Math" panose="02040503050406030204" pitchFamily="18" charset="0"/>
                            <a:sym typeface="Open Sans"/>
                          </a:rPr>
                          <m:t>𝑒</m:t>
                        </m:r>
                      </m:sub>
                    </m:sSub>
                  </m:oMath>
                </a14:m>
                <a:endParaRPr lang="en-US" dirty="0"/>
              </a:p>
              <a:p>
                <a:endParaRPr lang="en-US" dirty="0"/>
              </a:p>
              <a:p>
                <a:r>
                  <a:rPr lang="en-US" dirty="0"/>
                  <a:t>Correlated electron motions</a:t>
                </a:r>
              </a:p>
              <a:p>
                <a:r>
                  <a:rPr lang="en-US" dirty="0"/>
                  <a:t>Microbunching</a:t>
                </a:r>
              </a:p>
              <a:p>
                <a14:m>
                  <m:oMath xmlns:m="http://schemas.openxmlformats.org/officeDocument/2006/math">
                    <m:r>
                      <a:rPr lang="en-US" i="1">
                        <a:latin typeface="Cambria Math" panose="02040503050406030204" pitchFamily="18" charset="0"/>
                        <a:ea typeface="Open Sans"/>
                        <a:cs typeface="Open Sans"/>
                        <a:sym typeface="Open Sans"/>
                      </a:rPr>
                      <m:t>𝑃</m:t>
                    </m:r>
                    <m:r>
                      <a:rPr lang="en-US" i="1">
                        <a:latin typeface="Cambria Math" panose="02040503050406030204" pitchFamily="18" charset="0"/>
                        <a:ea typeface="Cambria Math" panose="02040503050406030204" pitchFamily="18" charset="0"/>
                        <a:sym typeface="Open Sans"/>
                      </a:rPr>
                      <m:t>∝</m:t>
                    </m:r>
                    <m:sSubSup>
                      <m:sSubSupPr>
                        <m:ctrlPr>
                          <a:rPr lang="en-US" i="1" smtClean="0">
                            <a:latin typeface="Cambria Math" panose="02040503050406030204" pitchFamily="18" charset="0"/>
                            <a:ea typeface="Cambria Math" panose="02040503050406030204" pitchFamily="18" charset="0"/>
                            <a:sym typeface="Open Sans"/>
                          </a:rPr>
                        </m:ctrlPr>
                      </m:sSubSupPr>
                      <m:e>
                        <m:r>
                          <a:rPr lang="en-US" i="1" smtClean="0">
                            <a:latin typeface="Cambria Math" panose="02040503050406030204" pitchFamily="18" charset="0"/>
                            <a:ea typeface="Cambria Math" panose="02040503050406030204" pitchFamily="18" charset="0"/>
                            <a:sym typeface="Open Sans"/>
                          </a:rPr>
                          <m:t>𝑁</m:t>
                        </m:r>
                      </m:e>
                      <m:sub>
                        <m:r>
                          <a:rPr lang="en-US" i="1" smtClean="0">
                            <a:latin typeface="Cambria Math" panose="02040503050406030204" pitchFamily="18" charset="0"/>
                            <a:ea typeface="Cambria Math" panose="02040503050406030204" pitchFamily="18" charset="0"/>
                            <a:sym typeface="Open Sans"/>
                          </a:rPr>
                          <m:t>𝑒</m:t>
                        </m:r>
                      </m:sub>
                      <m:sup>
                        <m:r>
                          <a:rPr lang="en-US" i="1" smtClean="0">
                            <a:latin typeface="Cambria Math" panose="02040503050406030204" pitchFamily="18" charset="0"/>
                            <a:ea typeface="Cambria Math" panose="02040503050406030204" pitchFamily="18" charset="0"/>
                            <a:sym typeface="Open Sans"/>
                          </a:rPr>
                          <m:t>2</m:t>
                        </m:r>
                      </m:sup>
                    </m:sSubSup>
                  </m:oMath>
                </a14:m>
                <a:endParaRPr lang="en-US" dirty="0"/>
              </a:p>
              <a:p>
                <a:r>
                  <a:rPr lang="en-US" dirty="0"/>
                  <a:t>Ways to create very short pulses</a:t>
                </a:r>
              </a:p>
              <a:p>
                <a:endParaRPr lang="en-US" dirty="0"/>
              </a:p>
            </p:txBody>
          </p:sp>
        </mc:Choice>
        <mc:Fallback xmlns="">
          <p:sp>
            <p:nvSpPr>
              <p:cNvPr id="4" name="Content Placeholder 4">
                <a:extLst>
                  <a:ext uri="{FF2B5EF4-FFF2-40B4-BE49-F238E27FC236}">
                    <a16:creationId xmlns:a16="http://schemas.microsoft.com/office/drawing/2014/main" id="{7EAF899C-B9D4-2F4F-9BC4-44505B3C851D}"/>
                  </a:ext>
                </a:extLst>
              </p:cNvPr>
              <p:cNvSpPr txBox="1">
                <a:spLocks noRot="1" noChangeAspect="1" noMove="1" noResize="1" noEditPoints="1" noAdjustHandles="1" noChangeArrowheads="1" noChangeShapeType="1" noTextEdit="1"/>
              </p:cNvSpPr>
              <p:nvPr/>
            </p:nvSpPr>
            <p:spPr>
              <a:xfrm>
                <a:off x="266699" y="1000125"/>
                <a:ext cx="5167745" cy="5195888"/>
              </a:xfrm>
              <a:prstGeom prst="rect">
                <a:avLst/>
              </a:prstGeom>
              <a:blipFill>
                <a:blip r:embed="rId2"/>
                <a:stretch>
                  <a:fillRect l="-2125" t="-1878" r="-472"/>
                </a:stretch>
              </a:blipFill>
            </p:spPr>
            <p:txBody>
              <a:bodyPr/>
              <a:lstStyle/>
              <a:p>
                <a:r>
                  <a:rPr lang="en-US">
                    <a:noFill/>
                  </a:rPr>
                  <a:t> </a:t>
                </a:r>
              </a:p>
            </p:txBody>
          </p:sp>
        </mc:Fallback>
      </mc:AlternateContent>
      <p:pic>
        <p:nvPicPr>
          <p:cNvPr id="5" name="image78.png" descr="image78.png">
            <a:extLst>
              <a:ext uri="{FF2B5EF4-FFF2-40B4-BE49-F238E27FC236}">
                <a16:creationId xmlns:a16="http://schemas.microsoft.com/office/drawing/2014/main" id="{140592B8-502B-4665-DAD2-2F77CABE65A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55465" y="2261613"/>
            <a:ext cx="5476876" cy="4165601"/>
          </a:xfrm>
          <a:prstGeom prst="rect">
            <a:avLst/>
          </a:prstGeom>
        </p:spPr>
      </p:pic>
      <p:pic>
        <p:nvPicPr>
          <p:cNvPr id="6" name="image79.png" descr="image79.png">
            <a:extLst>
              <a:ext uri="{FF2B5EF4-FFF2-40B4-BE49-F238E27FC236}">
                <a16:creationId xmlns:a16="http://schemas.microsoft.com/office/drawing/2014/main" id="{03F29C82-9136-8672-43E7-D9EFEEAF7F50}"/>
              </a:ext>
            </a:extLst>
          </p:cNvPr>
          <p:cNvPicPr>
            <a:picLocks noChangeAspect="1"/>
          </p:cNvPicPr>
          <p:nvPr/>
        </p:nvPicPr>
        <p:blipFill>
          <a:blip r:embed="rId4"/>
          <a:stretch>
            <a:fillRect/>
          </a:stretch>
        </p:blipFill>
        <p:spPr>
          <a:xfrm>
            <a:off x="5710092" y="768924"/>
            <a:ext cx="4546600" cy="1198563"/>
          </a:xfrm>
          <a:prstGeom prst="rect">
            <a:avLst/>
          </a:prstGeom>
        </p:spPr>
      </p:pic>
      <p:sp>
        <p:nvSpPr>
          <p:cNvPr id="7" name="Title 6">
            <a:extLst>
              <a:ext uri="{FF2B5EF4-FFF2-40B4-BE49-F238E27FC236}">
                <a16:creationId xmlns:a16="http://schemas.microsoft.com/office/drawing/2014/main" id="{70F2C1D1-A40C-8FEE-5481-09AE75BD37D2}"/>
              </a:ext>
            </a:extLst>
          </p:cNvPr>
          <p:cNvSpPr>
            <a:spLocks noGrp="1"/>
          </p:cNvSpPr>
          <p:nvPr>
            <p:ph type="title"/>
          </p:nvPr>
        </p:nvSpPr>
        <p:spPr/>
        <p:txBody>
          <a:bodyPr/>
          <a:lstStyle/>
          <a:p>
            <a:r>
              <a:rPr lang="en-US" dirty="0"/>
              <a:t>Free Electron Lasers</a:t>
            </a:r>
          </a:p>
        </p:txBody>
      </p:sp>
    </p:spTree>
    <p:extLst>
      <p:ext uri="{BB962C8B-B14F-4D97-AF65-F5344CB8AC3E}">
        <p14:creationId xmlns:p14="http://schemas.microsoft.com/office/powerpoint/2010/main" val="13618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7070-BE34-8FA6-B28B-B8F0E9327D2B}"/>
              </a:ext>
            </a:extLst>
          </p:cNvPr>
          <p:cNvSpPr>
            <a:spLocks noGrp="1"/>
          </p:cNvSpPr>
          <p:nvPr>
            <p:ph type="title"/>
          </p:nvPr>
        </p:nvSpPr>
        <p:spPr/>
        <p:txBody>
          <a:bodyPr/>
          <a:lstStyle/>
          <a:p>
            <a:r>
              <a:rPr lang="en-US" dirty="0"/>
              <a:t>FELs vs Storage Rings</a:t>
            </a:r>
          </a:p>
        </p:txBody>
      </p:sp>
      <p:grpSp>
        <p:nvGrpSpPr>
          <p:cNvPr id="12" name="Group 11">
            <a:extLst>
              <a:ext uri="{FF2B5EF4-FFF2-40B4-BE49-F238E27FC236}">
                <a16:creationId xmlns:a16="http://schemas.microsoft.com/office/drawing/2014/main" id="{9AEE9C4B-533E-3B3C-DC24-50C6E416F0DE}"/>
              </a:ext>
            </a:extLst>
          </p:cNvPr>
          <p:cNvGrpSpPr/>
          <p:nvPr/>
        </p:nvGrpSpPr>
        <p:grpSpPr>
          <a:xfrm>
            <a:off x="1295400" y="1066800"/>
            <a:ext cx="4094496" cy="1758466"/>
            <a:chOff x="1905000" y="4642334"/>
            <a:chExt cx="4094496" cy="1758466"/>
          </a:xfrm>
        </p:grpSpPr>
        <p:sp>
          <p:nvSpPr>
            <p:cNvPr id="13" name="Freeform 386">
              <a:extLst>
                <a:ext uri="{FF2B5EF4-FFF2-40B4-BE49-F238E27FC236}">
                  <a16:creationId xmlns:a16="http://schemas.microsoft.com/office/drawing/2014/main" id="{3505DD97-8DE7-1FEC-3176-5230D23460B4}"/>
                </a:ext>
              </a:extLst>
            </p:cNvPr>
            <p:cNvSpPr>
              <a:spLocks/>
            </p:cNvSpPr>
            <p:nvPr/>
          </p:nvSpPr>
          <p:spPr bwMode="auto">
            <a:xfrm>
              <a:off x="1981200" y="6260123"/>
              <a:ext cx="1909192" cy="140677"/>
            </a:xfrm>
            <a:custGeom>
              <a:avLst/>
              <a:gdLst>
                <a:gd name="T0" fmla="*/ 0 w 21600"/>
                <a:gd name="T1" fmla="*/ 21600 h 21600"/>
                <a:gd name="T2" fmla="*/ 4962 w 21600"/>
                <a:gd name="T3" fmla="*/ 17157 h 21600"/>
                <a:gd name="T4" fmla="*/ 10800 w 21600"/>
                <a:gd name="T5" fmla="*/ 0 h 21600"/>
                <a:gd name="T6" fmla="*/ 15908 w 21600"/>
                <a:gd name="T7" fmla="*/ 17157 h 21600"/>
                <a:gd name="T8" fmla="*/ 2160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cap="flat">
              <a:solidFill>
                <a:schemeClr val="tx1"/>
              </a:solidFill>
              <a:prstDash val="solid"/>
              <a:round/>
              <a:headEnd type="none" w="med" len="med"/>
              <a:tailEnd type="none" w="med" len="med"/>
            </a:ln>
          </p:spPr>
          <p:txBody>
            <a:bodyPr lIns="0" tIns="0" rIns="0" bIns="0"/>
            <a:lstStyle/>
            <a:p>
              <a:endParaRPr lang="en-US"/>
            </a:p>
          </p:txBody>
        </p:sp>
        <p:sp>
          <p:nvSpPr>
            <p:cNvPr id="14" name="Freeform 387">
              <a:extLst>
                <a:ext uri="{FF2B5EF4-FFF2-40B4-BE49-F238E27FC236}">
                  <a16:creationId xmlns:a16="http://schemas.microsoft.com/office/drawing/2014/main" id="{CFDDDD63-0EAC-1EB5-9E9C-B5DAAD138B91}"/>
                </a:ext>
              </a:extLst>
            </p:cNvPr>
            <p:cNvSpPr>
              <a:spLocks/>
            </p:cNvSpPr>
            <p:nvPr/>
          </p:nvSpPr>
          <p:spPr bwMode="auto">
            <a:xfrm>
              <a:off x="4441439" y="4642334"/>
              <a:ext cx="351693" cy="1758466"/>
            </a:xfrm>
            <a:custGeom>
              <a:avLst/>
              <a:gdLst>
                <a:gd name="T0" fmla="*/ 0 w 21600"/>
                <a:gd name="T1" fmla="*/ 21600 h 21600"/>
                <a:gd name="T2" fmla="*/ 4962 w 21600"/>
                <a:gd name="T3" fmla="*/ 17157 h 21600"/>
                <a:gd name="T4" fmla="*/ 10800 w 21600"/>
                <a:gd name="T5" fmla="*/ 0 h 21600"/>
                <a:gd name="T6" fmla="*/ 15908 w 21600"/>
                <a:gd name="T7" fmla="*/ 17157 h 21600"/>
                <a:gd name="T8" fmla="*/ 2160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cap="flat">
              <a:solidFill>
                <a:schemeClr val="tx1"/>
              </a:solidFill>
              <a:prstDash val="solid"/>
              <a:round/>
              <a:headEnd type="none" w="med" len="med"/>
              <a:tailEnd type="none" w="med" len="med"/>
            </a:ln>
          </p:spPr>
          <p:txBody>
            <a:bodyPr lIns="0" tIns="0" rIns="0" bIns="0"/>
            <a:lstStyle/>
            <a:p>
              <a:endParaRPr lang="en-US"/>
            </a:p>
          </p:txBody>
        </p:sp>
        <p:sp>
          <p:nvSpPr>
            <p:cNvPr id="15" name="Line 390">
              <a:extLst>
                <a:ext uri="{FF2B5EF4-FFF2-40B4-BE49-F238E27FC236}">
                  <a16:creationId xmlns:a16="http://schemas.microsoft.com/office/drawing/2014/main" id="{3D7C88E7-A7AE-789B-5EA3-36D0BD00AF77}"/>
                </a:ext>
              </a:extLst>
            </p:cNvPr>
            <p:cNvSpPr>
              <a:spLocks noChangeShapeType="1"/>
            </p:cNvSpPr>
            <p:nvPr/>
          </p:nvSpPr>
          <p:spPr bwMode="auto">
            <a:xfrm flipH="1">
              <a:off x="4362308" y="5427366"/>
              <a:ext cx="182127"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6" name="Line 391">
              <a:extLst>
                <a:ext uri="{FF2B5EF4-FFF2-40B4-BE49-F238E27FC236}">
                  <a16:creationId xmlns:a16="http://schemas.microsoft.com/office/drawing/2014/main" id="{3DF2500C-6DCD-6B98-CD47-2654B0DBA91D}"/>
                </a:ext>
              </a:extLst>
            </p:cNvPr>
            <p:cNvSpPr>
              <a:spLocks noChangeShapeType="1"/>
            </p:cNvSpPr>
            <p:nvPr/>
          </p:nvSpPr>
          <p:spPr bwMode="auto">
            <a:xfrm rot="10800000" flipH="1">
              <a:off x="2913558" y="4648199"/>
              <a:ext cx="1703728" cy="0"/>
            </a:xfrm>
            <a:prstGeom prst="line">
              <a:avLst/>
            </a:prstGeom>
            <a:noFill/>
            <a:ln w="12700" cap="flat">
              <a:solidFill>
                <a:schemeClr val="bg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7" name="Line 392">
              <a:extLst>
                <a:ext uri="{FF2B5EF4-FFF2-40B4-BE49-F238E27FC236}">
                  <a16:creationId xmlns:a16="http://schemas.microsoft.com/office/drawing/2014/main" id="{CE24743E-D073-EB6D-65A9-0A88328C3A04}"/>
                </a:ext>
              </a:extLst>
            </p:cNvPr>
            <p:cNvSpPr>
              <a:spLocks noChangeShapeType="1"/>
            </p:cNvSpPr>
            <p:nvPr/>
          </p:nvSpPr>
          <p:spPr bwMode="auto">
            <a:xfrm>
              <a:off x="4654967" y="5427366"/>
              <a:ext cx="180871"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8" name="Rectangle 393">
              <a:extLst>
                <a:ext uri="{FF2B5EF4-FFF2-40B4-BE49-F238E27FC236}">
                  <a16:creationId xmlns:a16="http://schemas.microsoft.com/office/drawing/2014/main" id="{F5B83F83-E22E-B0C9-D342-46AC14FCA2A2}"/>
                </a:ext>
              </a:extLst>
            </p:cNvPr>
            <p:cNvSpPr>
              <a:spLocks/>
            </p:cNvSpPr>
            <p:nvPr/>
          </p:nvSpPr>
          <p:spPr bwMode="auto">
            <a:xfrm>
              <a:off x="4870982" y="5257800"/>
              <a:ext cx="112851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400" dirty="0">
                  <a:ea typeface="Helvetica Neue" charset="0"/>
                  <a:cs typeface="Helvetica Neue" charset="0"/>
                  <a:sym typeface="Helvetica Neue" charset="0"/>
                </a:rPr>
                <a:t>1/10,000</a:t>
              </a:r>
            </a:p>
          </p:txBody>
        </p:sp>
        <p:sp>
          <p:nvSpPr>
            <p:cNvPr id="19" name="Line 391">
              <a:extLst>
                <a:ext uri="{FF2B5EF4-FFF2-40B4-BE49-F238E27FC236}">
                  <a16:creationId xmlns:a16="http://schemas.microsoft.com/office/drawing/2014/main" id="{6FB2D716-9D76-7A60-2796-6926ABA9F371}"/>
                </a:ext>
              </a:extLst>
            </p:cNvPr>
            <p:cNvSpPr>
              <a:spLocks noChangeShapeType="1"/>
            </p:cNvSpPr>
            <p:nvPr/>
          </p:nvSpPr>
          <p:spPr bwMode="auto">
            <a:xfrm rot="10800000" flipH="1">
              <a:off x="2262555" y="6400799"/>
              <a:ext cx="2608427" cy="0"/>
            </a:xfrm>
            <a:prstGeom prst="line">
              <a:avLst/>
            </a:prstGeom>
            <a:noFill/>
            <a:ln w="12700" cap="flat">
              <a:solidFill>
                <a:schemeClr val="bg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 name="Line 390">
              <a:extLst>
                <a:ext uri="{FF2B5EF4-FFF2-40B4-BE49-F238E27FC236}">
                  <a16:creationId xmlns:a16="http://schemas.microsoft.com/office/drawing/2014/main" id="{99BC7FD1-CCBD-CBC7-D1E5-76007F044AC2}"/>
                </a:ext>
              </a:extLst>
            </p:cNvPr>
            <p:cNvSpPr>
              <a:spLocks noChangeShapeType="1"/>
            </p:cNvSpPr>
            <p:nvPr/>
          </p:nvSpPr>
          <p:spPr bwMode="auto">
            <a:xfrm rot="5400000" flipH="1">
              <a:off x="2651045" y="5977513"/>
              <a:ext cx="525026"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1" name="Line 392">
              <a:extLst>
                <a:ext uri="{FF2B5EF4-FFF2-40B4-BE49-F238E27FC236}">
                  <a16:creationId xmlns:a16="http://schemas.microsoft.com/office/drawing/2014/main" id="{1E15EFCB-F807-3BFC-8408-B8E149281329}"/>
                </a:ext>
              </a:extLst>
            </p:cNvPr>
            <p:cNvSpPr>
              <a:spLocks noChangeShapeType="1"/>
            </p:cNvSpPr>
            <p:nvPr/>
          </p:nvSpPr>
          <p:spPr bwMode="auto">
            <a:xfrm rot="5400000" flipV="1">
              <a:off x="2642655" y="4913378"/>
              <a:ext cx="530352"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2" name="Rectangle 393">
              <a:extLst>
                <a:ext uri="{FF2B5EF4-FFF2-40B4-BE49-F238E27FC236}">
                  <a16:creationId xmlns:a16="http://schemas.microsoft.com/office/drawing/2014/main" id="{50172066-0205-2C68-4B5A-61EA5CBBBEC9}"/>
                </a:ext>
              </a:extLst>
            </p:cNvPr>
            <p:cNvSpPr>
              <a:spLocks/>
            </p:cNvSpPr>
            <p:nvPr/>
          </p:nvSpPr>
          <p:spPr bwMode="auto">
            <a:xfrm>
              <a:off x="1905000" y="5257800"/>
              <a:ext cx="17857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400" dirty="0">
                  <a:ea typeface="Helvetica Neue" charset="0"/>
                  <a:cs typeface="Helvetica Neue" charset="0"/>
                  <a:sym typeface="Helvetica Neue" charset="0"/>
                </a:rPr>
                <a:t>1,000,000,000</a:t>
              </a:r>
            </a:p>
          </p:txBody>
        </p:sp>
      </p:grpSp>
      <p:sp>
        <p:nvSpPr>
          <p:cNvPr id="24" name="Up Arrow 15">
            <a:extLst>
              <a:ext uri="{FF2B5EF4-FFF2-40B4-BE49-F238E27FC236}">
                <a16:creationId xmlns:a16="http://schemas.microsoft.com/office/drawing/2014/main" id="{6F235501-A713-6224-D5AB-53962DDAB7F9}"/>
              </a:ext>
            </a:extLst>
          </p:cNvPr>
          <p:cNvSpPr/>
          <p:nvPr/>
        </p:nvSpPr>
        <p:spPr>
          <a:xfrm>
            <a:off x="2570902" y="4892829"/>
            <a:ext cx="304800" cy="457200"/>
          </a:xfrm>
          <a:prstGeom prst="upArrow">
            <a:avLst/>
          </a:prstGeom>
          <a:solidFill>
            <a:srgbClr val="FFFF00"/>
          </a:solidFill>
          <a:ln>
            <a:solidFill>
              <a:srgbClr val="0000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A466D8BC-42EF-632F-5268-D76B4AE67507}"/>
              </a:ext>
            </a:extLst>
          </p:cNvPr>
          <p:cNvSpPr/>
          <p:nvPr/>
        </p:nvSpPr>
        <p:spPr>
          <a:xfrm>
            <a:off x="3471621" y="4892829"/>
            <a:ext cx="304800" cy="457200"/>
          </a:xfrm>
          <a:prstGeom prst="upArrow">
            <a:avLst/>
          </a:prstGeom>
          <a:solidFill>
            <a:srgbClr val="FFFF00"/>
          </a:solidFill>
          <a:ln>
            <a:solidFill>
              <a:srgbClr val="0000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 Arrow 25">
            <a:extLst>
              <a:ext uri="{FF2B5EF4-FFF2-40B4-BE49-F238E27FC236}">
                <a16:creationId xmlns:a16="http://schemas.microsoft.com/office/drawing/2014/main" id="{5F8B4F9F-57DD-BE6F-3BB6-78B7AD5078D4}"/>
              </a:ext>
            </a:extLst>
          </p:cNvPr>
          <p:cNvSpPr/>
          <p:nvPr/>
        </p:nvSpPr>
        <p:spPr>
          <a:xfrm>
            <a:off x="4673239" y="4892829"/>
            <a:ext cx="304800" cy="457200"/>
          </a:xfrm>
          <a:prstGeom prst="upArrow">
            <a:avLst/>
          </a:prstGeom>
          <a:solidFill>
            <a:srgbClr val="FFFF00"/>
          </a:solidFill>
          <a:ln>
            <a:solidFill>
              <a:srgbClr val="0000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a:extLst>
              <a:ext uri="{FF2B5EF4-FFF2-40B4-BE49-F238E27FC236}">
                <a16:creationId xmlns:a16="http://schemas.microsoft.com/office/drawing/2014/main" id="{A3CA7C9F-2B19-C20A-8DC9-28AEB75BBBCF}"/>
              </a:ext>
            </a:extLst>
          </p:cNvPr>
          <p:cNvSpPr/>
          <p:nvPr/>
        </p:nvSpPr>
        <p:spPr>
          <a:xfrm>
            <a:off x="1650093" y="4892829"/>
            <a:ext cx="304800" cy="457200"/>
          </a:xfrm>
          <a:prstGeom prst="upArrow">
            <a:avLst/>
          </a:prstGeom>
          <a:solidFill>
            <a:srgbClr val="FFFF00"/>
          </a:solidFill>
          <a:ln>
            <a:solidFill>
              <a:srgbClr val="0000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3D8D30-2F05-7344-8572-F3222EB35746}"/>
              </a:ext>
            </a:extLst>
          </p:cNvPr>
          <p:cNvSpPr txBox="1"/>
          <p:nvPr/>
        </p:nvSpPr>
        <p:spPr>
          <a:xfrm>
            <a:off x="2101674" y="5458665"/>
            <a:ext cx="2876365" cy="461665"/>
          </a:xfrm>
          <a:prstGeom prst="rect">
            <a:avLst/>
          </a:prstGeom>
          <a:noFill/>
        </p:spPr>
        <p:txBody>
          <a:bodyPr wrap="none" rtlCol="0">
            <a:spAutoFit/>
          </a:bodyPr>
          <a:lstStyle/>
          <a:p>
            <a:r>
              <a:rPr lang="en-US" sz="2400" dirty="0">
                <a:solidFill>
                  <a:srgbClr val="000084"/>
                </a:solidFill>
              </a:rPr>
              <a:t>what a laser buys you</a:t>
            </a:r>
          </a:p>
        </p:txBody>
      </p:sp>
      <p:sp>
        <p:nvSpPr>
          <p:cNvPr id="30" name="TextBox 29">
            <a:extLst>
              <a:ext uri="{FF2B5EF4-FFF2-40B4-BE49-F238E27FC236}">
                <a16:creationId xmlns:a16="http://schemas.microsoft.com/office/drawing/2014/main" id="{85A39A19-60F4-6E0E-DE69-E3E77FC629D3}"/>
              </a:ext>
            </a:extLst>
          </p:cNvPr>
          <p:cNvSpPr txBox="1"/>
          <p:nvPr/>
        </p:nvSpPr>
        <p:spPr>
          <a:xfrm>
            <a:off x="2025560" y="2883375"/>
            <a:ext cx="545342" cy="523220"/>
          </a:xfrm>
          <a:prstGeom prst="rect">
            <a:avLst/>
          </a:prstGeom>
          <a:noFill/>
        </p:spPr>
        <p:txBody>
          <a:bodyPr wrap="none" rtlCol="0">
            <a:spAutoFit/>
          </a:bodyPr>
          <a:lstStyle/>
          <a:p>
            <a:r>
              <a:rPr lang="en-US" sz="2800" dirty="0"/>
              <a:t>SR</a:t>
            </a:r>
          </a:p>
        </p:txBody>
      </p:sp>
      <p:sp>
        <p:nvSpPr>
          <p:cNvPr id="31" name="TextBox 30">
            <a:extLst>
              <a:ext uri="{FF2B5EF4-FFF2-40B4-BE49-F238E27FC236}">
                <a16:creationId xmlns:a16="http://schemas.microsoft.com/office/drawing/2014/main" id="{8E4A7CE8-6710-4D7F-41C7-918051C52D48}"/>
              </a:ext>
            </a:extLst>
          </p:cNvPr>
          <p:cNvSpPr txBox="1"/>
          <p:nvPr/>
        </p:nvSpPr>
        <p:spPr>
          <a:xfrm>
            <a:off x="3712779" y="2851109"/>
            <a:ext cx="675185" cy="523220"/>
          </a:xfrm>
          <a:prstGeom prst="rect">
            <a:avLst/>
          </a:prstGeom>
          <a:noFill/>
        </p:spPr>
        <p:txBody>
          <a:bodyPr wrap="none" rtlCol="0">
            <a:spAutoFit/>
          </a:bodyPr>
          <a:lstStyle/>
          <a:p>
            <a:r>
              <a:rPr lang="en-US" sz="2800" dirty="0"/>
              <a:t>FEL</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518CCDE-379D-5647-671E-26773AB6D9FC}"/>
                  </a:ext>
                </a:extLst>
              </p:cNvPr>
              <p:cNvSpPr txBox="1"/>
              <p:nvPr/>
            </p:nvSpPr>
            <p:spPr>
              <a:xfrm>
                <a:off x="1217951" y="3798698"/>
                <a:ext cx="4260333" cy="871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2400" i="1" smtClean="0">
                              <a:latin typeface="Cambria Math" panose="02040503050406030204" pitchFamily="18" charset="0"/>
                            </a:rPr>
                          </m:ctrlPr>
                        </m:fPr>
                        <m:num>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𝑝h𝑜𝑡𝑜𝑛𝑠</m:t>
                              </m:r>
                            </m:num>
                            <m:den>
                              <m:r>
                                <a:rPr lang="en-US" sz="2400" b="0" i="1" smtClean="0">
                                  <a:latin typeface="Cambria Math" panose="02040503050406030204" pitchFamily="18" charset="0"/>
                                </a:rPr>
                                <m:t>𝑠</m:t>
                              </m:r>
                            </m:den>
                          </m:f>
                        </m:num>
                        <m:den>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𝑚𝑚</m:t>
                              </m:r>
                            </m:e>
                            <m:sup>
                              <m:r>
                                <a:rPr lang="en-US" sz="2400" b="0" i="1" smtClean="0">
                                  <a:latin typeface="Cambria Math" panose="02040503050406030204" pitchFamily="18" charset="0"/>
                                </a:rPr>
                                <m:t>2</m:t>
                              </m:r>
                            </m:sup>
                          </m:sSup>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𝑚𝑟𝑎𝑑</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0.1% </m:t>
                          </m:r>
                          <m:r>
                            <a:rPr lang="en-US" sz="2400" b="0" i="1" smtClean="0">
                              <a:latin typeface="Cambria Math" panose="02040503050406030204" pitchFamily="18" charset="0"/>
                            </a:rPr>
                            <m:t>𝐵𝑊</m:t>
                          </m:r>
                        </m:den>
                      </m:f>
                    </m:oMath>
                  </m:oMathPara>
                </a14:m>
                <a:endParaRPr lang="en-US" sz="2400" dirty="0"/>
              </a:p>
            </p:txBody>
          </p:sp>
        </mc:Choice>
        <mc:Fallback xmlns="">
          <p:sp>
            <p:nvSpPr>
              <p:cNvPr id="33" name="TextBox 32">
                <a:extLst>
                  <a:ext uri="{FF2B5EF4-FFF2-40B4-BE49-F238E27FC236}">
                    <a16:creationId xmlns:a16="http://schemas.microsoft.com/office/drawing/2014/main" id="{A518CCDE-379D-5647-671E-26773AB6D9FC}"/>
                  </a:ext>
                </a:extLst>
              </p:cNvPr>
              <p:cNvSpPr txBox="1">
                <a:spLocks noRot="1" noChangeAspect="1" noMove="1" noResize="1" noEditPoints="1" noAdjustHandles="1" noChangeArrowheads="1" noChangeShapeType="1" noTextEdit="1"/>
              </p:cNvSpPr>
              <p:nvPr/>
            </p:nvSpPr>
            <p:spPr>
              <a:xfrm>
                <a:off x="1217951" y="3798698"/>
                <a:ext cx="4260333" cy="871201"/>
              </a:xfrm>
              <a:prstGeom prst="rect">
                <a:avLst/>
              </a:prstGeom>
              <a:blipFill>
                <a:blip r:embed="rId2"/>
                <a:stretch>
                  <a:fillRect/>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9D2AE7F3-810F-2076-4B17-0B21657D13F4}"/>
              </a:ext>
            </a:extLst>
          </p:cNvPr>
          <p:cNvGrpSpPr/>
          <p:nvPr/>
        </p:nvGrpSpPr>
        <p:grpSpPr>
          <a:xfrm>
            <a:off x="6375102" y="711779"/>
            <a:ext cx="5810250" cy="4343192"/>
            <a:chOff x="6381750" y="700933"/>
            <a:chExt cx="5810250" cy="4343192"/>
          </a:xfrm>
        </p:grpSpPr>
        <p:pic>
          <p:nvPicPr>
            <p:cNvPr id="35" name="Picture 2" descr="LCLS Undulator Hall">
              <a:extLst>
                <a:ext uri="{FF2B5EF4-FFF2-40B4-BE49-F238E27FC236}">
                  <a16:creationId xmlns:a16="http://schemas.microsoft.com/office/drawing/2014/main" id="{C648A894-5163-479F-0403-C9293EA8F9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1750" y="700933"/>
              <a:ext cx="5810250" cy="38671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D19B6B1-78E3-2CDA-9FA8-F7DD766AB11C}"/>
                </a:ext>
              </a:extLst>
            </p:cNvPr>
            <p:cNvSpPr txBox="1"/>
            <p:nvPr/>
          </p:nvSpPr>
          <p:spPr>
            <a:xfrm>
              <a:off x="7472070" y="4582460"/>
              <a:ext cx="4086953" cy="461665"/>
            </a:xfrm>
            <a:prstGeom prst="rect">
              <a:avLst/>
            </a:prstGeom>
            <a:noFill/>
          </p:spPr>
          <p:txBody>
            <a:bodyPr wrap="none" rtlCol="0">
              <a:spAutoFit/>
            </a:bodyPr>
            <a:lstStyle/>
            <a:p>
              <a:r>
                <a:rPr lang="en-US" sz="2400" dirty="0"/>
                <a:t>LCLS – 1</a:t>
              </a:r>
              <a:r>
                <a:rPr lang="en-US" sz="2400" baseline="30000" dirty="0"/>
                <a:t>st</a:t>
              </a:r>
              <a:r>
                <a:rPr lang="en-US" sz="2400" dirty="0"/>
                <a:t> Hard X-ray FEL (2009)</a:t>
              </a:r>
            </a:p>
          </p:txBody>
        </p:sp>
      </p:grpSp>
      <p:grpSp>
        <p:nvGrpSpPr>
          <p:cNvPr id="39" name="Group 38">
            <a:extLst>
              <a:ext uri="{FF2B5EF4-FFF2-40B4-BE49-F238E27FC236}">
                <a16:creationId xmlns:a16="http://schemas.microsoft.com/office/drawing/2014/main" id="{A1106D34-DE54-8BA3-DA67-851B5B0FCF5E}"/>
              </a:ext>
            </a:extLst>
          </p:cNvPr>
          <p:cNvGrpSpPr/>
          <p:nvPr/>
        </p:nvGrpSpPr>
        <p:grpSpPr>
          <a:xfrm>
            <a:off x="5472362" y="707241"/>
            <a:ext cx="6706404" cy="3404353"/>
            <a:chOff x="5046357" y="730067"/>
            <a:chExt cx="6706404" cy="3404353"/>
          </a:xfrm>
        </p:grpSpPr>
        <p:pic>
          <p:nvPicPr>
            <p:cNvPr id="40" name="Picture 4">
              <a:extLst>
                <a:ext uri="{FF2B5EF4-FFF2-40B4-BE49-F238E27FC236}">
                  <a16:creationId xmlns:a16="http://schemas.microsoft.com/office/drawing/2014/main" id="{778774F0-301C-4AA2-D43A-6ABA8B8FE5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6357" y="730067"/>
              <a:ext cx="6706404" cy="299684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6EFC9A5-B0F6-D0E8-A2A7-39F941FAA765}"/>
                </a:ext>
              </a:extLst>
            </p:cNvPr>
            <p:cNvSpPr txBox="1"/>
            <p:nvPr/>
          </p:nvSpPr>
          <p:spPr>
            <a:xfrm>
              <a:off x="6651452" y="3672755"/>
              <a:ext cx="3496214" cy="461665"/>
            </a:xfrm>
            <a:prstGeom prst="rect">
              <a:avLst/>
            </a:prstGeom>
            <a:noFill/>
          </p:spPr>
          <p:txBody>
            <a:bodyPr wrap="none" rtlCol="0">
              <a:spAutoFit/>
            </a:bodyPr>
            <a:lstStyle/>
            <a:p>
              <a:r>
                <a:rPr lang="en-US" sz="2400" dirty="0"/>
                <a:t>Femtosecond Pump-Probe</a:t>
              </a:r>
            </a:p>
          </p:txBody>
        </p:sp>
      </p:grpSp>
      <p:grpSp>
        <p:nvGrpSpPr>
          <p:cNvPr id="43" name="Group 42">
            <a:extLst>
              <a:ext uri="{FF2B5EF4-FFF2-40B4-BE49-F238E27FC236}">
                <a16:creationId xmlns:a16="http://schemas.microsoft.com/office/drawing/2014/main" id="{B7D46F52-ED98-9EC6-FE36-873A1325CC0A}"/>
              </a:ext>
            </a:extLst>
          </p:cNvPr>
          <p:cNvGrpSpPr/>
          <p:nvPr/>
        </p:nvGrpSpPr>
        <p:grpSpPr>
          <a:xfrm>
            <a:off x="5498373" y="711779"/>
            <a:ext cx="6673348" cy="5213089"/>
            <a:chOff x="1121736" y="1053288"/>
            <a:chExt cx="6673348" cy="5213089"/>
          </a:xfrm>
        </p:grpSpPr>
        <p:pic>
          <p:nvPicPr>
            <p:cNvPr id="44" name="Picture 43">
              <a:extLst>
                <a:ext uri="{FF2B5EF4-FFF2-40B4-BE49-F238E27FC236}">
                  <a16:creationId xmlns:a16="http://schemas.microsoft.com/office/drawing/2014/main" id="{C1FDB31C-F1F7-BC15-A81C-0C8C66649C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736" y="1053288"/>
              <a:ext cx="6673348" cy="4751424"/>
            </a:xfrm>
            <a:prstGeom prst="rect">
              <a:avLst/>
            </a:prstGeom>
          </p:spPr>
        </p:pic>
        <p:sp>
          <p:nvSpPr>
            <p:cNvPr id="45" name="TextBox 44">
              <a:extLst>
                <a:ext uri="{FF2B5EF4-FFF2-40B4-BE49-F238E27FC236}">
                  <a16:creationId xmlns:a16="http://schemas.microsoft.com/office/drawing/2014/main" id="{D3B4FF84-9097-0D0F-B121-12B255672D40}"/>
                </a:ext>
              </a:extLst>
            </p:cNvPr>
            <p:cNvSpPr txBox="1"/>
            <p:nvPr/>
          </p:nvSpPr>
          <p:spPr>
            <a:xfrm>
              <a:off x="2329103" y="5804712"/>
              <a:ext cx="3039102" cy="461665"/>
            </a:xfrm>
            <a:prstGeom prst="rect">
              <a:avLst/>
            </a:prstGeom>
            <a:noFill/>
          </p:spPr>
          <p:txBody>
            <a:bodyPr wrap="none" rtlCol="0">
              <a:spAutoFit/>
            </a:bodyPr>
            <a:lstStyle/>
            <a:p>
              <a:r>
                <a:rPr lang="en-US" sz="2400" dirty="0"/>
                <a:t>Diffract Before Destroy</a:t>
              </a:r>
            </a:p>
          </p:txBody>
        </p:sp>
      </p:grpSp>
    </p:spTree>
    <p:extLst>
      <p:ext uri="{BB962C8B-B14F-4D97-AF65-F5344CB8AC3E}">
        <p14:creationId xmlns:p14="http://schemas.microsoft.com/office/powerpoint/2010/main" val="34307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DC32-1A4B-B98B-DE69-0EFA1D1C9CA2}"/>
              </a:ext>
            </a:extLst>
          </p:cNvPr>
          <p:cNvSpPr>
            <a:spLocks noGrp="1"/>
          </p:cNvSpPr>
          <p:nvPr>
            <p:ph type="title"/>
          </p:nvPr>
        </p:nvSpPr>
        <p:spPr/>
        <p:txBody>
          <a:bodyPr/>
          <a:lstStyle/>
          <a:p>
            <a:r>
              <a:rPr lang="en-US" dirty="0"/>
              <a:t>Towards an Understanding of Photosynthesis</a:t>
            </a:r>
          </a:p>
        </p:txBody>
      </p:sp>
      <p:pic>
        <p:nvPicPr>
          <p:cNvPr id="3" name="Picture 2" descr="A picture containing text&#10;&#10;Description automatically generated">
            <a:extLst>
              <a:ext uri="{FF2B5EF4-FFF2-40B4-BE49-F238E27FC236}">
                <a16:creationId xmlns:a16="http://schemas.microsoft.com/office/drawing/2014/main" id="{B519CC10-0216-A75E-7F51-0F242C14C4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1808"/>
            <a:ext cx="4699188" cy="4787583"/>
          </a:xfrm>
          <a:prstGeom prst="rect">
            <a:avLst/>
          </a:prstGeom>
          <a:solidFill>
            <a:srgbClr val="00B7F5"/>
          </a:solidFill>
        </p:spPr>
      </p:pic>
      <p:sp>
        <p:nvSpPr>
          <p:cNvPr id="4" name="TextBox 3">
            <a:extLst>
              <a:ext uri="{FF2B5EF4-FFF2-40B4-BE49-F238E27FC236}">
                <a16:creationId xmlns:a16="http://schemas.microsoft.com/office/drawing/2014/main" id="{C23D7088-096D-FBCE-9229-B5F84EB43E14}"/>
              </a:ext>
            </a:extLst>
          </p:cNvPr>
          <p:cNvSpPr txBox="1"/>
          <p:nvPr/>
        </p:nvSpPr>
        <p:spPr>
          <a:xfrm>
            <a:off x="7314175" y="6169138"/>
            <a:ext cx="2359044" cy="369332"/>
          </a:xfrm>
          <a:prstGeom prst="rect">
            <a:avLst/>
          </a:prstGeom>
          <a:noFill/>
        </p:spPr>
        <p:txBody>
          <a:bodyPr wrap="none" rtlCol="0">
            <a:spAutoFit/>
          </a:bodyPr>
          <a:lstStyle/>
          <a:p>
            <a:r>
              <a:rPr lang="en-US" dirty="0"/>
              <a:t>Kern et al. </a:t>
            </a:r>
            <a:r>
              <a:rPr lang="en-US" i="1" dirty="0"/>
              <a:t>Nature</a:t>
            </a:r>
            <a:r>
              <a:rPr lang="en-US" dirty="0"/>
              <a:t> 2018</a:t>
            </a:r>
          </a:p>
        </p:txBody>
      </p:sp>
      <p:sp>
        <p:nvSpPr>
          <p:cNvPr id="5" name="TextBox 4">
            <a:extLst>
              <a:ext uri="{FF2B5EF4-FFF2-40B4-BE49-F238E27FC236}">
                <a16:creationId xmlns:a16="http://schemas.microsoft.com/office/drawing/2014/main" id="{068D75E7-6A60-09C1-61E5-AF73E8C0A4E2}"/>
              </a:ext>
            </a:extLst>
          </p:cNvPr>
          <p:cNvSpPr txBox="1"/>
          <p:nvPr/>
        </p:nvSpPr>
        <p:spPr>
          <a:xfrm>
            <a:off x="378253" y="5491013"/>
            <a:ext cx="3942682" cy="461665"/>
          </a:xfrm>
          <a:prstGeom prst="rect">
            <a:avLst/>
          </a:prstGeom>
          <a:noFill/>
        </p:spPr>
        <p:txBody>
          <a:bodyPr wrap="none" rtlCol="0">
            <a:spAutoFit/>
          </a:bodyPr>
          <a:lstStyle/>
          <a:p>
            <a:r>
              <a:rPr lang="en-US" sz="2400" dirty="0"/>
              <a:t>Splitting water with 4 photons</a:t>
            </a:r>
          </a:p>
        </p:txBody>
      </p:sp>
      <p:pic>
        <p:nvPicPr>
          <p:cNvPr id="7" name="Picture 6">
            <a:extLst>
              <a:ext uri="{FF2B5EF4-FFF2-40B4-BE49-F238E27FC236}">
                <a16:creationId xmlns:a16="http://schemas.microsoft.com/office/drawing/2014/main" id="{B4132A43-20C8-2B6B-12FA-099328499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5983" y="1486602"/>
            <a:ext cx="7055428" cy="4682536"/>
          </a:xfrm>
          <a:prstGeom prst="rect">
            <a:avLst/>
          </a:prstGeom>
        </p:spPr>
      </p:pic>
      <p:sp>
        <p:nvSpPr>
          <p:cNvPr id="8" name="TextBox 7">
            <a:extLst>
              <a:ext uri="{FF2B5EF4-FFF2-40B4-BE49-F238E27FC236}">
                <a16:creationId xmlns:a16="http://schemas.microsoft.com/office/drawing/2014/main" id="{AB5A8BB6-0BD4-55C3-7215-5D81F26462C9}"/>
              </a:ext>
            </a:extLst>
          </p:cNvPr>
          <p:cNvSpPr txBox="1"/>
          <p:nvPr/>
        </p:nvSpPr>
        <p:spPr>
          <a:xfrm>
            <a:off x="5466197" y="978770"/>
            <a:ext cx="6555214" cy="646331"/>
          </a:xfrm>
          <a:prstGeom prst="rect">
            <a:avLst/>
          </a:prstGeom>
          <a:noFill/>
        </p:spPr>
        <p:txBody>
          <a:bodyPr wrap="square" rtlCol="0">
            <a:spAutoFit/>
          </a:bodyPr>
          <a:lstStyle/>
          <a:p>
            <a:pPr algn="ctr"/>
            <a:r>
              <a:rPr lang="en-US" dirty="0"/>
              <a:t>Observing the Oxygen Evolving Complex with </a:t>
            </a:r>
          </a:p>
          <a:p>
            <a:pPr algn="ctr"/>
            <a:r>
              <a:rPr lang="en-US" dirty="0"/>
              <a:t>Diffract Before Destroy + X-ray Emission Spectroscopy at LCLS</a:t>
            </a:r>
          </a:p>
        </p:txBody>
      </p:sp>
      <p:sp>
        <p:nvSpPr>
          <p:cNvPr id="9" name="TextBox 8">
            <a:extLst>
              <a:ext uri="{FF2B5EF4-FFF2-40B4-BE49-F238E27FC236}">
                <a16:creationId xmlns:a16="http://schemas.microsoft.com/office/drawing/2014/main" id="{0F71D774-CF7D-8837-E427-8FBDDBA20FB5}"/>
              </a:ext>
            </a:extLst>
          </p:cNvPr>
          <p:cNvSpPr txBox="1"/>
          <p:nvPr/>
        </p:nvSpPr>
        <p:spPr>
          <a:xfrm>
            <a:off x="843348" y="6205961"/>
            <a:ext cx="2803460" cy="369332"/>
          </a:xfrm>
          <a:prstGeom prst="rect">
            <a:avLst/>
          </a:prstGeom>
          <a:noFill/>
        </p:spPr>
        <p:txBody>
          <a:bodyPr wrap="none" rtlCol="0">
            <a:spAutoFit/>
          </a:bodyPr>
          <a:lstStyle/>
          <a:p>
            <a:r>
              <a:rPr lang="en-US" dirty="0"/>
              <a:t>(</a:t>
            </a:r>
            <a:r>
              <a:rPr lang="en-US" dirty="0">
                <a:sym typeface="Wingdings" panose="05000000000000000000" pitchFamily="2" charset="2"/>
              </a:rPr>
              <a:t>Artificial photosynthesis)</a:t>
            </a:r>
            <a:endParaRPr lang="en-US" dirty="0"/>
          </a:p>
        </p:txBody>
      </p:sp>
    </p:spTree>
    <p:extLst>
      <p:ext uri="{BB962C8B-B14F-4D97-AF65-F5344CB8AC3E}">
        <p14:creationId xmlns:p14="http://schemas.microsoft.com/office/powerpoint/2010/main" val="28379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120F-E4D5-E335-5EC4-D7574685AF90}"/>
              </a:ext>
            </a:extLst>
          </p:cNvPr>
          <p:cNvSpPr>
            <a:spLocks noGrp="1"/>
          </p:cNvSpPr>
          <p:nvPr>
            <p:ph type="title"/>
          </p:nvPr>
        </p:nvSpPr>
        <p:spPr/>
        <p:txBody>
          <a:bodyPr/>
          <a:lstStyle/>
          <a:p>
            <a:r>
              <a:rPr lang="en-US" dirty="0"/>
              <a:t>Peak and Average Brightness</a:t>
            </a:r>
          </a:p>
        </p:txBody>
      </p:sp>
      <p:sp>
        <p:nvSpPr>
          <p:cNvPr id="4" name="TextBox 3">
            <a:extLst>
              <a:ext uri="{FF2B5EF4-FFF2-40B4-BE49-F238E27FC236}">
                <a16:creationId xmlns:a16="http://schemas.microsoft.com/office/drawing/2014/main" id="{86760330-8A39-3568-4032-9A493A41ECDD}"/>
              </a:ext>
            </a:extLst>
          </p:cNvPr>
          <p:cNvSpPr txBox="1"/>
          <p:nvPr/>
        </p:nvSpPr>
        <p:spPr>
          <a:xfrm>
            <a:off x="1802237" y="2709314"/>
            <a:ext cx="917111" cy="461665"/>
          </a:xfrm>
          <a:prstGeom prst="rect">
            <a:avLst/>
          </a:prstGeom>
          <a:noFill/>
        </p:spPr>
        <p:txBody>
          <a:bodyPr wrap="none" rtlCol="0">
            <a:spAutoFit/>
          </a:bodyPr>
          <a:lstStyle/>
          <a:p>
            <a:r>
              <a:rPr lang="en-US" sz="2400" dirty="0"/>
              <a:t>LCLS-I</a:t>
            </a:r>
          </a:p>
        </p:txBody>
      </p:sp>
      <p:grpSp>
        <p:nvGrpSpPr>
          <p:cNvPr id="222" name="Group 221">
            <a:extLst>
              <a:ext uri="{FF2B5EF4-FFF2-40B4-BE49-F238E27FC236}">
                <a16:creationId xmlns:a16="http://schemas.microsoft.com/office/drawing/2014/main" id="{E6FAAFDF-5EA0-C95B-9518-5EA9B0CDB7E5}"/>
              </a:ext>
            </a:extLst>
          </p:cNvPr>
          <p:cNvGrpSpPr/>
          <p:nvPr/>
        </p:nvGrpSpPr>
        <p:grpSpPr>
          <a:xfrm>
            <a:off x="2641599" y="1746389"/>
            <a:ext cx="6395460" cy="128588"/>
            <a:chOff x="1293814" y="2643188"/>
            <a:chExt cx="6395460" cy="128588"/>
          </a:xfrm>
        </p:grpSpPr>
        <p:sp>
          <p:nvSpPr>
            <p:cNvPr id="6" name="Line 15">
              <a:extLst>
                <a:ext uri="{FF2B5EF4-FFF2-40B4-BE49-F238E27FC236}">
                  <a16:creationId xmlns:a16="http://schemas.microsoft.com/office/drawing/2014/main" id="{C1D3832A-DC7C-EFE8-D4B4-F897EEA6ED75}"/>
                </a:ext>
              </a:extLst>
            </p:cNvPr>
            <p:cNvSpPr>
              <a:spLocks noChangeShapeType="1"/>
            </p:cNvSpPr>
            <p:nvPr/>
          </p:nvSpPr>
          <p:spPr bwMode="auto">
            <a:xfrm>
              <a:off x="1293814" y="2771776"/>
              <a:ext cx="639546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7" name="Group 16">
              <a:extLst>
                <a:ext uri="{FF2B5EF4-FFF2-40B4-BE49-F238E27FC236}">
                  <a16:creationId xmlns:a16="http://schemas.microsoft.com/office/drawing/2014/main" id="{E4E612D1-5056-0ECC-7C3D-B5918068C353}"/>
                </a:ext>
              </a:extLst>
            </p:cNvPr>
            <p:cNvGrpSpPr>
              <a:grpSpLocks/>
            </p:cNvGrpSpPr>
            <p:nvPr/>
          </p:nvGrpSpPr>
          <p:grpSpPr bwMode="auto">
            <a:xfrm>
              <a:off x="1585913" y="2643188"/>
              <a:ext cx="250825" cy="125412"/>
              <a:chOff x="0" y="0"/>
              <a:chExt cx="176" cy="88"/>
            </a:xfrm>
          </p:grpSpPr>
          <p:sp>
            <p:nvSpPr>
              <p:cNvPr id="8" name="Freeform 17">
                <a:extLst>
                  <a:ext uri="{FF2B5EF4-FFF2-40B4-BE49-F238E27FC236}">
                    <a16:creationId xmlns:a16="http://schemas.microsoft.com/office/drawing/2014/main" id="{ACF68125-D669-90FB-846F-F83E54190850}"/>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9" name="Line 18">
                <a:extLst>
                  <a:ext uri="{FF2B5EF4-FFF2-40B4-BE49-F238E27FC236}">
                    <a16:creationId xmlns:a16="http://schemas.microsoft.com/office/drawing/2014/main" id="{B30DFD6C-82B8-5C33-70F9-E6DC72D4A7E4}"/>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0" name="Group 19">
              <a:extLst>
                <a:ext uri="{FF2B5EF4-FFF2-40B4-BE49-F238E27FC236}">
                  <a16:creationId xmlns:a16="http://schemas.microsoft.com/office/drawing/2014/main" id="{8138C233-3DD0-E1C3-99E2-63C9B1770D76}"/>
                </a:ext>
              </a:extLst>
            </p:cNvPr>
            <p:cNvGrpSpPr>
              <a:grpSpLocks/>
            </p:cNvGrpSpPr>
            <p:nvPr/>
          </p:nvGrpSpPr>
          <p:grpSpPr bwMode="auto">
            <a:xfrm>
              <a:off x="1738313" y="2646363"/>
              <a:ext cx="252412" cy="125412"/>
              <a:chOff x="0" y="0"/>
              <a:chExt cx="176" cy="88"/>
            </a:xfrm>
          </p:grpSpPr>
          <p:sp>
            <p:nvSpPr>
              <p:cNvPr id="11" name="Freeform 20">
                <a:extLst>
                  <a:ext uri="{FF2B5EF4-FFF2-40B4-BE49-F238E27FC236}">
                    <a16:creationId xmlns:a16="http://schemas.microsoft.com/office/drawing/2014/main" id="{EDC9E89F-FD0B-99E5-FC59-A2DCCC3BAE2A}"/>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2" name="Line 21">
                <a:extLst>
                  <a:ext uri="{FF2B5EF4-FFF2-40B4-BE49-F238E27FC236}">
                    <a16:creationId xmlns:a16="http://schemas.microsoft.com/office/drawing/2014/main" id="{B72212C7-9EDA-D04C-4DA3-148773015EBC}"/>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3" name="Group 22">
              <a:extLst>
                <a:ext uri="{FF2B5EF4-FFF2-40B4-BE49-F238E27FC236}">
                  <a16:creationId xmlns:a16="http://schemas.microsoft.com/office/drawing/2014/main" id="{819BCEF0-8F08-E136-2738-DB1608075E65}"/>
                </a:ext>
              </a:extLst>
            </p:cNvPr>
            <p:cNvGrpSpPr>
              <a:grpSpLocks/>
            </p:cNvGrpSpPr>
            <p:nvPr/>
          </p:nvGrpSpPr>
          <p:grpSpPr bwMode="auto">
            <a:xfrm>
              <a:off x="1887538" y="2646363"/>
              <a:ext cx="250825" cy="125412"/>
              <a:chOff x="0" y="0"/>
              <a:chExt cx="176" cy="88"/>
            </a:xfrm>
          </p:grpSpPr>
          <p:sp>
            <p:nvSpPr>
              <p:cNvPr id="14" name="Freeform 23">
                <a:extLst>
                  <a:ext uri="{FF2B5EF4-FFF2-40B4-BE49-F238E27FC236}">
                    <a16:creationId xmlns:a16="http://schemas.microsoft.com/office/drawing/2014/main" id="{8EBF740A-D120-5A06-086D-8E7E03FF5F81}"/>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5" name="Line 24">
                <a:extLst>
                  <a:ext uri="{FF2B5EF4-FFF2-40B4-BE49-F238E27FC236}">
                    <a16:creationId xmlns:a16="http://schemas.microsoft.com/office/drawing/2014/main" id="{5B674CCB-74D6-7D82-4E83-15689A848276}"/>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6" name="Group 25">
              <a:extLst>
                <a:ext uri="{FF2B5EF4-FFF2-40B4-BE49-F238E27FC236}">
                  <a16:creationId xmlns:a16="http://schemas.microsoft.com/office/drawing/2014/main" id="{DD923B37-C31D-1DF8-518A-5DAC883638EC}"/>
                </a:ext>
              </a:extLst>
            </p:cNvPr>
            <p:cNvGrpSpPr>
              <a:grpSpLocks/>
            </p:cNvGrpSpPr>
            <p:nvPr/>
          </p:nvGrpSpPr>
          <p:grpSpPr bwMode="auto">
            <a:xfrm>
              <a:off x="2036763" y="2646363"/>
              <a:ext cx="250825" cy="125412"/>
              <a:chOff x="0" y="0"/>
              <a:chExt cx="176" cy="88"/>
            </a:xfrm>
          </p:grpSpPr>
          <p:sp>
            <p:nvSpPr>
              <p:cNvPr id="17" name="Freeform 26">
                <a:extLst>
                  <a:ext uri="{FF2B5EF4-FFF2-40B4-BE49-F238E27FC236}">
                    <a16:creationId xmlns:a16="http://schemas.microsoft.com/office/drawing/2014/main" id="{C93F0021-D75C-A3B0-85DC-B2827B035D8C}"/>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8" name="Line 27">
                <a:extLst>
                  <a:ext uri="{FF2B5EF4-FFF2-40B4-BE49-F238E27FC236}">
                    <a16:creationId xmlns:a16="http://schemas.microsoft.com/office/drawing/2014/main" id="{EB151722-3DE9-7EBE-65C8-22127D8D2ED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9" name="Group 28">
              <a:extLst>
                <a:ext uri="{FF2B5EF4-FFF2-40B4-BE49-F238E27FC236}">
                  <a16:creationId xmlns:a16="http://schemas.microsoft.com/office/drawing/2014/main" id="{AE427FC4-0FCB-469F-3694-2F7D45A2624D}"/>
                </a:ext>
              </a:extLst>
            </p:cNvPr>
            <p:cNvGrpSpPr>
              <a:grpSpLocks/>
            </p:cNvGrpSpPr>
            <p:nvPr/>
          </p:nvGrpSpPr>
          <p:grpSpPr bwMode="auto">
            <a:xfrm>
              <a:off x="2195513" y="2646363"/>
              <a:ext cx="252412" cy="125412"/>
              <a:chOff x="0" y="0"/>
              <a:chExt cx="176" cy="88"/>
            </a:xfrm>
          </p:grpSpPr>
          <p:sp>
            <p:nvSpPr>
              <p:cNvPr id="20" name="Freeform 29">
                <a:extLst>
                  <a:ext uri="{FF2B5EF4-FFF2-40B4-BE49-F238E27FC236}">
                    <a16:creationId xmlns:a16="http://schemas.microsoft.com/office/drawing/2014/main" id="{6BF81052-CB3A-A758-845D-6AF5F45AFD0A}"/>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21" name="Line 30">
                <a:extLst>
                  <a:ext uri="{FF2B5EF4-FFF2-40B4-BE49-F238E27FC236}">
                    <a16:creationId xmlns:a16="http://schemas.microsoft.com/office/drawing/2014/main" id="{2F3837D8-5B66-4954-6069-A99622252B10}"/>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22" name="Group 31">
              <a:extLst>
                <a:ext uri="{FF2B5EF4-FFF2-40B4-BE49-F238E27FC236}">
                  <a16:creationId xmlns:a16="http://schemas.microsoft.com/office/drawing/2014/main" id="{ED88F9A1-5A32-CD3D-722A-B5BAFB4B4B60}"/>
                </a:ext>
              </a:extLst>
            </p:cNvPr>
            <p:cNvGrpSpPr>
              <a:grpSpLocks/>
            </p:cNvGrpSpPr>
            <p:nvPr/>
          </p:nvGrpSpPr>
          <p:grpSpPr bwMode="auto">
            <a:xfrm>
              <a:off x="2344738" y="2646363"/>
              <a:ext cx="250825" cy="125412"/>
              <a:chOff x="0" y="0"/>
              <a:chExt cx="176" cy="88"/>
            </a:xfrm>
          </p:grpSpPr>
          <p:sp>
            <p:nvSpPr>
              <p:cNvPr id="23" name="Freeform 32">
                <a:extLst>
                  <a:ext uri="{FF2B5EF4-FFF2-40B4-BE49-F238E27FC236}">
                    <a16:creationId xmlns:a16="http://schemas.microsoft.com/office/drawing/2014/main" id="{8E34C20C-4FB1-6406-2DD9-252D7A0C8F8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24" name="Line 33">
                <a:extLst>
                  <a:ext uri="{FF2B5EF4-FFF2-40B4-BE49-F238E27FC236}">
                    <a16:creationId xmlns:a16="http://schemas.microsoft.com/office/drawing/2014/main" id="{E83A354F-8BE6-8978-D2A4-EB5C953789A0}"/>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25" name="Group 34">
              <a:extLst>
                <a:ext uri="{FF2B5EF4-FFF2-40B4-BE49-F238E27FC236}">
                  <a16:creationId xmlns:a16="http://schemas.microsoft.com/office/drawing/2014/main" id="{3513D1AE-332C-53D2-6E6D-881F6CA3FEC7}"/>
                </a:ext>
              </a:extLst>
            </p:cNvPr>
            <p:cNvGrpSpPr>
              <a:grpSpLocks/>
            </p:cNvGrpSpPr>
            <p:nvPr/>
          </p:nvGrpSpPr>
          <p:grpSpPr bwMode="auto">
            <a:xfrm>
              <a:off x="2493963" y="2646363"/>
              <a:ext cx="250825" cy="125412"/>
              <a:chOff x="0" y="0"/>
              <a:chExt cx="176" cy="88"/>
            </a:xfrm>
          </p:grpSpPr>
          <p:sp>
            <p:nvSpPr>
              <p:cNvPr id="26" name="Freeform 35">
                <a:extLst>
                  <a:ext uri="{FF2B5EF4-FFF2-40B4-BE49-F238E27FC236}">
                    <a16:creationId xmlns:a16="http://schemas.microsoft.com/office/drawing/2014/main" id="{EA767666-BECD-E75B-48E3-53D66ECC58EC}"/>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27" name="Line 36">
                <a:extLst>
                  <a:ext uri="{FF2B5EF4-FFF2-40B4-BE49-F238E27FC236}">
                    <a16:creationId xmlns:a16="http://schemas.microsoft.com/office/drawing/2014/main" id="{9CC3662F-0AF4-E0C7-8196-33B3FA1921ED}"/>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28" name="Group 37">
              <a:extLst>
                <a:ext uri="{FF2B5EF4-FFF2-40B4-BE49-F238E27FC236}">
                  <a16:creationId xmlns:a16="http://schemas.microsoft.com/office/drawing/2014/main" id="{8539F50D-04D4-0FE7-4640-0D3280E9C8D1}"/>
                </a:ext>
              </a:extLst>
            </p:cNvPr>
            <p:cNvGrpSpPr>
              <a:grpSpLocks/>
            </p:cNvGrpSpPr>
            <p:nvPr/>
          </p:nvGrpSpPr>
          <p:grpSpPr bwMode="auto">
            <a:xfrm>
              <a:off x="2641600" y="2646363"/>
              <a:ext cx="252413" cy="125412"/>
              <a:chOff x="0" y="0"/>
              <a:chExt cx="176" cy="88"/>
            </a:xfrm>
          </p:grpSpPr>
          <p:sp>
            <p:nvSpPr>
              <p:cNvPr id="29" name="Freeform 38">
                <a:extLst>
                  <a:ext uri="{FF2B5EF4-FFF2-40B4-BE49-F238E27FC236}">
                    <a16:creationId xmlns:a16="http://schemas.microsoft.com/office/drawing/2014/main" id="{D63D23E2-07F3-F1C4-1836-EEA51557BA16}"/>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30" name="Line 39">
                <a:extLst>
                  <a:ext uri="{FF2B5EF4-FFF2-40B4-BE49-F238E27FC236}">
                    <a16:creationId xmlns:a16="http://schemas.microsoft.com/office/drawing/2014/main" id="{D6D3D85A-638D-D4F1-B85E-A3DEA3FB80C4}"/>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1" name="Group 40">
              <a:extLst>
                <a:ext uri="{FF2B5EF4-FFF2-40B4-BE49-F238E27FC236}">
                  <a16:creationId xmlns:a16="http://schemas.microsoft.com/office/drawing/2014/main" id="{0F4A9B1E-246C-B359-D718-61A1BC0770EF}"/>
                </a:ext>
              </a:extLst>
            </p:cNvPr>
            <p:cNvGrpSpPr>
              <a:grpSpLocks/>
            </p:cNvGrpSpPr>
            <p:nvPr/>
          </p:nvGrpSpPr>
          <p:grpSpPr bwMode="auto">
            <a:xfrm>
              <a:off x="2779713" y="2646363"/>
              <a:ext cx="250825" cy="125412"/>
              <a:chOff x="0" y="0"/>
              <a:chExt cx="176" cy="88"/>
            </a:xfrm>
          </p:grpSpPr>
          <p:sp>
            <p:nvSpPr>
              <p:cNvPr id="32" name="Freeform 41">
                <a:extLst>
                  <a:ext uri="{FF2B5EF4-FFF2-40B4-BE49-F238E27FC236}">
                    <a16:creationId xmlns:a16="http://schemas.microsoft.com/office/drawing/2014/main" id="{D8E0AB42-9858-10A1-E67D-A46A15666C4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33" name="Line 42">
                <a:extLst>
                  <a:ext uri="{FF2B5EF4-FFF2-40B4-BE49-F238E27FC236}">
                    <a16:creationId xmlns:a16="http://schemas.microsoft.com/office/drawing/2014/main" id="{D9CC84FB-D440-E5FE-EA3F-5B71D99C4E06}"/>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4" name="Group 43">
              <a:extLst>
                <a:ext uri="{FF2B5EF4-FFF2-40B4-BE49-F238E27FC236}">
                  <a16:creationId xmlns:a16="http://schemas.microsoft.com/office/drawing/2014/main" id="{6BB7BFD1-DC22-8D0C-1E78-5BD33A520DA3}"/>
                </a:ext>
              </a:extLst>
            </p:cNvPr>
            <p:cNvGrpSpPr>
              <a:grpSpLocks/>
            </p:cNvGrpSpPr>
            <p:nvPr/>
          </p:nvGrpSpPr>
          <p:grpSpPr bwMode="auto">
            <a:xfrm>
              <a:off x="2927350" y="2646363"/>
              <a:ext cx="252413" cy="125412"/>
              <a:chOff x="0" y="0"/>
              <a:chExt cx="176" cy="88"/>
            </a:xfrm>
          </p:grpSpPr>
          <p:sp>
            <p:nvSpPr>
              <p:cNvPr id="35" name="Freeform 44">
                <a:extLst>
                  <a:ext uri="{FF2B5EF4-FFF2-40B4-BE49-F238E27FC236}">
                    <a16:creationId xmlns:a16="http://schemas.microsoft.com/office/drawing/2014/main" id="{4D671D75-BCFE-C420-402C-451227281DD4}"/>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36" name="Line 45">
                <a:extLst>
                  <a:ext uri="{FF2B5EF4-FFF2-40B4-BE49-F238E27FC236}">
                    <a16:creationId xmlns:a16="http://schemas.microsoft.com/office/drawing/2014/main" id="{C9A5DEB9-30EA-2D1C-4F1D-E0CBFAD82496}"/>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7" name="Group 46">
              <a:extLst>
                <a:ext uri="{FF2B5EF4-FFF2-40B4-BE49-F238E27FC236}">
                  <a16:creationId xmlns:a16="http://schemas.microsoft.com/office/drawing/2014/main" id="{4ED3F469-21D7-E178-6A00-D479C9C19853}"/>
                </a:ext>
              </a:extLst>
            </p:cNvPr>
            <p:cNvGrpSpPr>
              <a:grpSpLocks/>
            </p:cNvGrpSpPr>
            <p:nvPr/>
          </p:nvGrpSpPr>
          <p:grpSpPr bwMode="auto">
            <a:xfrm>
              <a:off x="3076575" y="2646363"/>
              <a:ext cx="250825" cy="125412"/>
              <a:chOff x="0" y="0"/>
              <a:chExt cx="176" cy="88"/>
            </a:xfrm>
          </p:grpSpPr>
          <p:sp>
            <p:nvSpPr>
              <p:cNvPr id="38" name="Freeform 47">
                <a:extLst>
                  <a:ext uri="{FF2B5EF4-FFF2-40B4-BE49-F238E27FC236}">
                    <a16:creationId xmlns:a16="http://schemas.microsoft.com/office/drawing/2014/main" id="{35286900-93F7-55B3-5961-D25089B847B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39" name="Line 48">
                <a:extLst>
                  <a:ext uri="{FF2B5EF4-FFF2-40B4-BE49-F238E27FC236}">
                    <a16:creationId xmlns:a16="http://schemas.microsoft.com/office/drawing/2014/main" id="{712CC619-0947-8F5D-FBDE-070192053889}"/>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40" name="Group 49">
              <a:extLst>
                <a:ext uri="{FF2B5EF4-FFF2-40B4-BE49-F238E27FC236}">
                  <a16:creationId xmlns:a16="http://schemas.microsoft.com/office/drawing/2014/main" id="{E4A8BFEF-9A15-09CF-C80A-1F244B4FE8CB}"/>
                </a:ext>
              </a:extLst>
            </p:cNvPr>
            <p:cNvGrpSpPr>
              <a:grpSpLocks/>
            </p:cNvGrpSpPr>
            <p:nvPr/>
          </p:nvGrpSpPr>
          <p:grpSpPr bwMode="auto">
            <a:xfrm>
              <a:off x="3224213" y="2646363"/>
              <a:ext cx="252412" cy="125412"/>
              <a:chOff x="0" y="0"/>
              <a:chExt cx="176" cy="88"/>
            </a:xfrm>
          </p:grpSpPr>
          <p:sp>
            <p:nvSpPr>
              <p:cNvPr id="41" name="Freeform 50">
                <a:extLst>
                  <a:ext uri="{FF2B5EF4-FFF2-40B4-BE49-F238E27FC236}">
                    <a16:creationId xmlns:a16="http://schemas.microsoft.com/office/drawing/2014/main" id="{03E33C9C-BF91-FBA4-31BF-D44C2875BC62}"/>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42" name="Line 51">
                <a:extLst>
                  <a:ext uri="{FF2B5EF4-FFF2-40B4-BE49-F238E27FC236}">
                    <a16:creationId xmlns:a16="http://schemas.microsoft.com/office/drawing/2014/main" id="{790D4F87-96D2-2FC7-6454-B6BC7A75DA1F}"/>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43" name="Group 52">
              <a:extLst>
                <a:ext uri="{FF2B5EF4-FFF2-40B4-BE49-F238E27FC236}">
                  <a16:creationId xmlns:a16="http://schemas.microsoft.com/office/drawing/2014/main" id="{A223A48D-CC57-4ABB-8D4C-1B0CA71D4EB3}"/>
                </a:ext>
              </a:extLst>
            </p:cNvPr>
            <p:cNvGrpSpPr>
              <a:grpSpLocks/>
            </p:cNvGrpSpPr>
            <p:nvPr/>
          </p:nvGrpSpPr>
          <p:grpSpPr bwMode="auto">
            <a:xfrm>
              <a:off x="3384550" y="2646363"/>
              <a:ext cx="252413" cy="125412"/>
              <a:chOff x="0" y="0"/>
              <a:chExt cx="176" cy="88"/>
            </a:xfrm>
          </p:grpSpPr>
          <p:sp>
            <p:nvSpPr>
              <p:cNvPr id="44" name="Freeform 53">
                <a:extLst>
                  <a:ext uri="{FF2B5EF4-FFF2-40B4-BE49-F238E27FC236}">
                    <a16:creationId xmlns:a16="http://schemas.microsoft.com/office/drawing/2014/main" id="{F2F0AC97-53FC-3E06-FB79-30BE97294CC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45" name="Line 54">
                <a:extLst>
                  <a:ext uri="{FF2B5EF4-FFF2-40B4-BE49-F238E27FC236}">
                    <a16:creationId xmlns:a16="http://schemas.microsoft.com/office/drawing/2014/main" id="{764B2F57-8E4A-A3B5-6123-48BDB94023E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46" name="Group 55">
              <a:extLst>
                <a:ext uri="{FF2B5EF4-FFF2-40B4-BE49-F238E27FC236}">
                  <a16:creationId xmlns:a16="http://schemas.microsoft.com/office/drawing/2014/main" id="{97711AE8-8B9A-90AD-5836-8D6F704AFDEC}"/>
                </a:ext>
              </a:extLst>
            </p:cNvPr>
            <p:cNvGrpSpPr>
              <a:grpSpLocks/>
            </p:cNvGrpSpPr>
            <p:nvPr/>
          </p:nvGrpSpPr>
          <p:grpSpPr bwMode="auto">
            <a:xfrm>
              <a:off x="3533775" y="2646363"/>
              <a:ext cx="250825" cy="125412"/>
              <a:chOff x="0" y="0"/>
              <a:chExt cx="176" cy="88"/>
            </a:xfrm>
          </p:grpSpPr>
          <p:sp>
            <p:nvSpPr>
              <p:cNvPr id="47" name="Freeform 56">
                <a:extLst>
                  <a:ext uri="{FF2B5EF4-FFF2-40B4-BE49-F238E27FC236}">
                    <a16:creationId xmlns:a16="http://schemas.microsoft.com/office/drawing/2014/main" id="{C2A88AC3-0ED5-8ACF-8593-A6A46CA1A396}"/>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48" name="Line 57">
                <a:extLst>
                  <a:ext uri="{FF2B5EF4-FFF2-40B4-BE49-F238E27FC236}">
                    <a16:creationId xmlns:a16="http://schemas.microsoft.com/office/drawing/2014/main" id="{F43583A0-B644-AABE-6A48-4170DBA06DB1}"/>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49" name="Group 58">
              <a:extLst>
                <a:ext uri="{FF2B5EF4-FFF2-40B4-BE49-F238E27FC236}">
                  <a16:creationId xmlns:a16="http://schemas.microsoft.com/office/drawing/2014/main" id="{0018A5DF-67E9-AAA2-30CC-90AA75B681CE}"/>
                </a:ext>
              </a:extLst>
            </p:cNvPr>
            <p:cNvGrpSpPr>
              <a:grpSpLocks/>
            </p:cNvGrpSpPr>
            <p:nvPr/>
          </p:nvGrpSpPr>
          <p:grpSpPr bwMode="auto">
            <a:xfrm>
              <a:off x="3681413" y="2646363"/>
              <a:ext cx="252412" cy="125412"/>
              <a:chOff x="0" y="0"/>
              <a:chExt cx="176" cy="88"/>
            </a:xfrm>
          </p:grpSpPr>
          <p:sp>
            <p:nvSpPr>
              <p:cNvPr id="50" name="Freeform 59">
                <a:extLst>
                  <a:ext uri="{FF2B5EF4-FFF2-40B4-BE49-F238E27FC236}">
                    <a16:creationId xmlns:a16="http://schemas.microsoft.com/office/drawing/2014/main" id="{B411B680-7E6D-34CF-C865-F197FB7D23DE}"/>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51" name="Line 60">
                <a:extLst>
                  <a:ext uri="{FF2B5EF4-FFF2-40B4-BE49-F238E27FC236}">
                    <a16:creationId xmlns:a16="http://schemas.microsoft.com/office/drawing/2014/main" id="{BE14CC4B-20B7-641B-6DC2-337A5D09062A}"/>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52" name="Group 61">
              <a:extLst>
                <a:ext uri="{FF2B5EF4-FFF2-40B4-BE49-F238E27FC236}">
                  <a16:creationId xmlns:a16="http://schemas.microsoft.com/office/drawing/2014/main" id="{09E30688-70FC-5597-C0A1-7A16E3835541}"/>
                </a:ext>
              </a:extLst>
            </p:cNvPr>
            <p:cNvGrpSpPr>
              <a:grpSpLocks/>
            </p:cNvGrpSpPr>
            <p:nvPr/>
          </p:nvGrpSpPr>
          <p:grpSpPr bwMode="auto">
            <a:xfrm>
              <a:off x="3830638" y="2646363"/>
              <a:ext cx="250825" cy="125412"/>
              <a:chOff x="0" y="0"/>
              <a:chExt cx="176" cy="88"/>
            </a:xfrm>
          </p:grpSpPr>
          <p:sp>
            <p:nvSpPr>
              <p:cNvPr id="53" name="Freeform 62">
                <a:extLst>
                  <a:ext uri="{FF2B5EF4-FFF2-40B4-BE49-F238E27FC236}">
                    <a16:creationId xmlns:a16="http://schemas.microsoft.com/office/drawing/2014/main" id="{42326592-086F-7D08-88DA-14C84408BD62}"/>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54" name="Line 63">
                <a:extLst>
                  <a:ext uri="{FF2B5EF4-FFF2-40B4-BE49-F238E27FC236}">
                    <a16:creationId xmlns:a16="http://schemas.microsoft.com/office/drawing/2014/main" id="{B4607A47-A046-1F3B-F4A2-CB9F168CD04B}"/>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55" name="Group 64">
              <a:extLst>
                <a:ext uri="{FF2B5EF4-FFF2-40B4-BE49-F238E27FC236}">
                  <a16:creationId xmlns:a16="http://schemas.microsoft.com/office/drawing/2014/main" id="{3E1A199C-7443-5DE3-5FC0-A03E84538861}"/>
                </a:ext>
              </a:extLst>
            </p:cNvPr>
            <p:cNvGrpSpPr>
              <a:grpSpLocks/>
            </p:cNvGrpSpPr>
            <p:nvPr/>
          </p:nvGrpSpPr>
          <p:grpSpPr bwMode="auto">
            <a:xfrm>
              <a:off x="3979863" y="2646363"/>
              <a:ext cx="250825" cy="125412"/>
              <a:chOff x="0" y="0"/>
              <a:chExt cx="176" cy="88"/>
            </a:xfrm>
          </p:grpSpPr>
          <p:sp>
            <p:nvSpPr>
              <p:cNvPr id="56" name="Freeform 65">
                <a:extLst>
                  <a:ext uri="{FF2B5EF4-FFF2-40B4-BE49-F238E27FC236}">
                    <a16:creationId xmlns:a16="http://schemas.microsoft.com/office/drawing/2014/main" id="{06EDF9C9-75DC-D5E8-ACA1-27C720DA9E4D}"/>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57" name="Line 66">
                <a:extLst>
                  <a:ext uri="{FF2B5EF4-FFF2-40B4-BE49-F238E27FC236}">
                    <a16:creationId xmlns:a16="http://schemas.microsoft.com/office/drawing/2014/main" id="{D07C4589-E8FF-50DC-3F3A-1DC31604BC83}"/>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58" name="Group 67">
              <a:extLst>
                <a:ext uri="{FF2B5EF4-FFF2-40B4-BE49-F238E27FC236}">
                  <a16:creationId xmlns:a16="http://schemas.microsoft.com/office/drawing/2014/main" id="{2030A476-2510-CAB3-B0C1-AC97EA53966B}"/>
                </a:ext>
              </a:extLst>
            </p:cNvPr>
            <p:cNvGrpSpPr>
              <a:grpSpLocks/>
            </p:cNvGrpSpPr>
            <p:nvPr/>
          </p:nvGrpSpPr>
          <p:grpSpPr bwMode="auto">
            <a:xfrm>
              <a:off x="4127500" y="2646363"/>
              <a:ext cx="252413" cy="125412"/>
              <a:chOff x="0" y="0"/>
              <a:chExt cx="176" cy="88"/>
            </a:xfrm>
          </p:grpSpPr>
          <p:sp>
            <p:nvSpPr>
              <p:cNvPr id="59" name="Freeform 68">
                <a:extLst>
                  <a:ext uri="{FF2B5EF4-FFF2-40B4-BE49-F238E27FC236}">
                    <a16:creationId xmlns:a16="http://schemas.microsoft.com/office/drawing/2014/main" id="{48C4737E-1368-F265-4677-D8EF083C82AF}"/>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60" name="Line 69">
                <a:extLst>
                  <a:ext uri="{FF2B5EF4-FFF2-40B4-BE49-F238E27FC236}">
                    <a16:creationId xmlns:a16="http://schemas.microsoft.com/office/drawing/2014/main" id="{0185693E-645E-3D91-74C5-7226086EE763}"/>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61" name="Group 70">
              <a:extLst>
                <a:ext uri="{FF2B5EF4-FFF2-40B4-BE49-F238E27FC236}">
                  <a16:creationId xmlns:a16="http://schemas.microsoft.com/office/drawing/2014/main" id="{5EEB371A-AD1B-C578-5202-86F6A36879B5}"/>
                </a:ext>
              </a:extLst>
            </p:cNvPr>
            <p:cNvGrpSpPr>
              <a:grpSpLocks/>
            </p:cNvGrpSpPr>
            <p:nvPr/>
          </p:nvGrpSpPr>
          <p:grpSpPr bwMode="auto">
            <a:xfrm>
              <a:off x="4276725" y="2646363"/>
              <a:ext cx="250825" cy="125412"/>
              <a:chOff x="0" y="0"/>
              <a:chExt cx="176" cy="88"/>
            </a:xfrm>
          </p:grpSpPr>
          <p:sp>
            <p:nvSpPr>
              <p:cNvPr id="62" name="Freeform 71">
                <a:extLst>
                  <a:ext uri="{FF2B5EF4-FFF2-40B4-BE49-F238E27FC236}">
                    <a16:creationId xmlns:a16="http://schemas.microsoft.com/office/drawing/2014/main" id="{6AC78FB5-F524-026E-2B27-BC1385D712DA}"/>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63" name="Line 72">
                <a:extLst>
                  <a:ext uri="{FF2B5EF4-FFF2-40B4-BE49-F238E27FC236}">
                    <a16:creationId xmlns:a16="http://schemas.microsoft.com/office/drawing/2014/main" id="{013C73B5-F131-EEC7-CAAD-94F798E1EDE5}"/>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64" name="Group 73">
              <a:extLst>
                <a:ext uri="{FF2B5EF4-FFF2-40B4-BE49-F238E27FC236}">
                  <a16:creationId xmlns:a16="http://schemas.microsoft.com/office/drawing/2014/main" id="{589617FE-9D88-BA15-8089-08A9156F081C}"/>
                </a:ext>
              </a:extLst>
            </p:cNvPr>
            <p:cNvGrpSpPr>
              <a:grpSpLocks/>
            </p:cNvGrpSpPr>
            <p:nvPr/>
          </p:nvGrpSpPr>
          <p:grpSpPr bwMode="auto">
            <a:xfrm>
              <a:off x="4424363" y="2646363"/>
              <a:ext cx="252412" cy="125412"/>
              <a:chOff x="0" y="0"/>
              <a:chExt cx="176" cy="88"/>
            </a:xfrm>
          </p:grpSpPr>
          <p:sp>
            <p:nvSpPr>
              <p:cNvPr id="65" name="Freeform 74">
                <a:extLst>
                  <a:ext uri="{FF2B5EF4-FFF2-40B4-BE49-F238E27FC236}">
                    <a16:creationId xmlns:a16="http://schemas.microsoft.com/office/drawing/2014/main" id="{F14BC894-C382-BA0D-7162-B966B192A9EB}"/>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66" name="Line 75">
                <a:extLst>
                  <a:ext uri="{FF2B5EF4-FFF2-40B4-BE49-F238E27FC236}">
                    <a16:creationId xmlns:a16="http://schemas.microsoft.com/office/drawing/2014/main" id="{8DBFF62A-124C-E036-C6C3-85004B157C5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67" name="Group 76">
              <a:extLst>
                <a:ext uri="{FF2B5EF4-FFF2-40B4-BE49-F238E27FC236}">
                  <a16:creationId xmlns:a16="http://schemas.microsoft.com/office/drawing/2014/main" id="{0171E230-682E-DB6A-D40C-421AADAF5074}"/>
                </a:ext>
              </a:extLst>
            </p:cNvPr>
            <p:cNvGrpSpPr>
              <a:grpSpLocks/>
            </p:cNvGrpSpPr>
            <p:nvPr/>
          </p:nvGrpSpPr>
          <p:grpSpPr bwMode="auto">
            <a:xfrm>
              <a:off x="4584700" y="2646363"/>
              <a:ext cx="252413" cy="125412"/>
              <a:chOff x="0" y="0"/>
              <a:chExt cx="176" cy="88"/>
            </a:xfrm>
          </p:grpSpPr>
          <p:sp>
            <p:nvSpPr>
              <p:cNvPr id="68" name="Freeform 77">
                <a:extLst>
                  <a:ext uri="{FF2B5EF4-FFF2-40B4-BE49-F238E27FC236}">
                    <a16:creationId xmlns:a16="http://schemas.microsoft.com/office/drawing/2014/main" id="{E810D4BE-D066-FDF8-BC12-D324E32727F1}"/>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69" name="Line 78">
                <a:extLst>
                  <a:ext uri="{FF2B5EF4-FFF2-40B4-BE49-F238E27FC236}">
                    <a16:creationId xmlns:a16="http://schemas.microsoft.com/office/drawing/2014/main" id="{C3E3177F-6F76-B9C6-9CF6-71A54021F3C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70" name="Group 79">
              <a:extLst>
                <a:ext uri="{FF2B5EF4-FFF2-40B4-BE49-F238E27FC236}">
                  <a16:creationId xmlns:a16="http://schemas.microsoft.com/office/drawing/2014/main" id="{9669F33E-D50B-3AAB-0F53-FE16A6D48F7C}"/>
                </a:ext>
              </a:extLst>
            </p:cNvPr>
            <p:cNvGrpSpPr>
              <a:grpSpLocks/>
            </p:cNvGrpSpPr>
            <p:nvPr/>
          </p:nvGrpSpPr>
          <p:grpSpPr bwMode="auto">
            <a:xfrm>
              <a:off x="4733925" y="2646363"/>
              <a:ext cx="250825" cy="125412"/>
              <a:chOff x="0" y="0"/>
              <a:chExt cx="176" cy="88"/>
            </a:xfrm>
          </p:grpSpPr>
          <p:sp>
            <p:nvSpPr>
              <p:cNvPr id="71" name="Freeform 80">
                <a:extLst>
                  <a:ext uri="{FF2B5EF4-FFF2-40B4-BE49-F238E27FC236}">
                    <a16:creationId xmlns:a16="http://schemas.microsoft.com/office/drawing/2014/main" id="{5B02E7C0-64DB-1212-401F-D5639FE1C01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72" name="Line 81">
                <a:extLst>
                  <a:ext uri="{FF2B5EF4-FFF2-40B4-BE49-F238E27FC236}">
                    <a16:creationId xmlns:a16="http://schemas.microsoft.com/office/drawing/2014/main" id="{38248C91-5436-CAD4-E8C4-3ACA43C3C2AE}"/>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73" name="Group 82">
              <a:extLst>
                <a:ext uri="{FF2B5EF4-FFF2-40B4-BE49-F238E27FC236}">
                  <a16:creationId xmlns:a16="http://schemas.microsoft.com/office/drawing/2014/main" id="{27A33332-7AA5-10A9-8996-73E5C6DC8C4D}"/>
                </a:ext>
              </a:extLst>
            </p:cNvPr>
            <p:cNvGrpSpPr>
              <a:grpSpLocks/>
            </p:cNvGrpSpPr>
            <p:nvPr/>
          </p:nvGrpSpPr>
          <p:grpSpPr bwMode="auto">
            <a:xfrm>
              <a:off x="4881563" y="2646363"/>
              <a:ext cx="252412" cy="125412"/>
              <a:chOff x="0" y="0"/>
              <a:chExt cx="176" cy="88"/>
            </a:xfrm>
          </p:grpSpPr>
          <p:sp>
            <p:nvSpPr>
              <p:cNvPr id="74" name="Freeform 83">
                <a:extLst>
                  <a:ext uri="{FF2B5EF4-FFF2-40B4-BE49-F238E27FC236}">
                    <a16:creationId xmlns:a16="http://schemas.microsoft.com/office/drawing/2014/main" id="{6E0F1ACD-DFCA-5A24-1C14-2E543A25BD52}"/>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75" name="Line 84">
                <a:extLst>
                  <a:ext uri="{FF2B5EF4-FFF2-40B4-BE49-F238E27FC236}">
                    <a16:creationId xmlns:a16="http://schemas.microsoft.com/office/drawing/2014/main" id="{0996C98F-BB59-A6E2-FE9A-C048E4210509}"/>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76" name="Group 85">
              <a:extLst>
                <a:ext uri="{FF2B5EF4-FFF2-40B4-BE49-F238E27FC236}">
                  <a16:creationId xmlns:a16="http://schemas.microsoft.com/office/drawing/2014/main" id="{0429B969-7050-B727-FA7B-2CE2767C0AD5}"/>
                </a:ext>
              </a:extLst>
            </p:cNvPr>
            <p:cNvGrpSpPr>
              <a:grpSpLocks/>
            </p:cNvGrpSpPr>
            <p:nvPr/>
          </p:nvGrpSpPr>
          <p:grpSpPr bwMode="auto">
            <a:xfrm>
              <a:off x="5030788" y="2646363"/>
              <a:ext cx="250825" cy="125412"/>
              <a:chOff x="0" y="0"/>
              <a:chExt cx="176" cy="88"/>
            </a:xfrm>
          </p:grpSpPr>
          <p:sp>
            <p:nvSpPr>
              <p:cNvPr id="77" name="Freeform 86">
                <a:extLst>
                  <a:ext uri="{FF2B5EF4-FFF2-40B4-BE49-F238E27FC236}">
                    <a16:creationId xmlns:a16="http://schemas.microsoft.com/office/drawing/2014/main" id="{2697ECAA-935C-CF6D-28F6-9B27475D1B67}"/>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78" name="Line 87">
                <a:extLst>
                  <a:ext uri="{FF2B5EF4-FFF2-40B4-BE49-F238E27FC236}">
                    <a16:creationId xmlns:a16="http://schemas.microsoft.com/office/drawing/2014/main" id="{8B51093B-B844-9756-EE76-298E42FFC52D}"/>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79" name="Group 88">
              <a:extLst>
                <a:ext uri="{FF2B5EF4-FFF2-40B4-BE49-F238E27FC236}">
                  <a16:creationId xmlns:a16="http://schemas.microsoft.com/office/drawing/2014/main" id="{F3F9E125-2E1A-3F34-58CE-985EBBAACFA2}"/>
                </a:ext>
              </a:extLst>
            </p:cNvPr>
            <p:cNvGrpSpPr>
              <a:grpSpLocks/>
            </p:cNvGrpSpPr>
            <p:nvPr/>
          </p:nvGrpSpPr>
          <p:grpSpPr bwMode="auto">
            <a:xfrm>
              <a:off x="5167313" y="2646363"/>
              <a:ext cx="252412" cy="125412"/>
              <a:chOff x="0" y="0"/>
              <a:chExt cx="176" cy="88"/>
            </a:xfrm>
          </p:grpSpPr>
          <p:sp>
            <p:nvSpPr>
              <p:cNvPr id="80" name="Freeform 89">
                <a:extLst>
                  <a:ext uri="{FF2B5EF4-FFF2-40B4-BE49-F238E27FC236}">
                    <a16:creationId xmlns:a16="http://schemas.microsoft.com/office/drawing/2014/main" id="{8C30BABE-4EA8-27F2-96AF-9922CC5C1578}"/>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81" name="Line 90">
                <a:extLst>
                  <a:ext uri="{FF2B5EF4-FFF2-40B4-BE49-F238E27FC236}">
                    <a16:creationId xmlns:a16="http://schemas.microsoft.com/office/drawing/2014/main" id="{42EAE569-B89C-B8E4-383F-36A974DDF66A}"/>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82" name="Group 91">
              <a:extLst>
                <a:ext uri="{FF2B5EF4-FFF2-40B4-BE49-F238E27FC236}">
                  <a16:creationId xmlns:a16="http://schemas.microsoft.com/office/drawing/2014/main" id="{EBAA6437-BEFE-53D2-CBA8-D78C8B497A37}"/>
                </a:ext>
              </a:extLst>
            </p:cNvPr>
            <p:cNvGrpSpPr>
              <a:grpSpLocks/>
            </p:cNvGrpSpPr>
            <p:nvPr/>
          </p:nvGrpSpPr>
          <p:grpSpPr bwMode="auto">
            <a:xfrm>
              <a:off x="5316538" y="2646363"/>
              <a:ext cx="250825" cy="125412"/>
              <a:chOff x="0" y="0"/>
              <a:chExt cx="176" cy="88"/>
            </a:xfrm>
          </p:grpSpPr>
          <p:sp>
            <p:nvSpPr>
              <p:cNvPr id="83" name="Freeform 92">
                <a:extLst>
                  <a:ext uri="{FF2B5EF4-FFF2-40B4-BE49-F238E27FC236}">
                    <a16:creationId xmlns:a16="http://schemas.microsoft.com/office/drawing/2014/main" id="{6BB1ED2F-E67C-5C96-8E5D-87836A269922}"/>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84" name="Line 93">
                <a:extLst>
                  <a:ext uri="{FF2B5EF4-FFF2-40B4-BE49-F238E27FC236}">
                    <a16:creationId xmlns:a16="http://schemas.microsoft.com/office/drawing/2014/main" id="{B985ABEB-83E7-768A-2AFC-5316E011BC63}"/>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85" name="Group 94">
              <a:extLst>
                <a:ext uri="{FF2B5EF4-FFF2-40B4-BE49-F238E27FC236}">
                  <a16:creationId xmlns:a16="http://schemas.microsoft.com/office/drawing/2014/main" id="{49683B29-222B-245C-A5EC-7D14532ACD01}"/>
                </a:ext>
              </a:extLst>
            </p:cNvPr>
            <p:cNvGrpSpPr>
              <a:grpSpLocks/>
            </p:cNvGrpSpPr>
            <p:nvPr/>
          </p:nvGrpSpPr>
          <p:grpSpPr bwMode="auto">
            <a:xfrm>
              <a:off x="5465763" y="2646363"/>
              <a:ext cx="250825" cy="125412"/>
              <a:chOff x="0" y="0"/>
              <a:chExt cx="176" cy="88"/>
            </a:xfrm>
          </p:grpSpPr>
          <p:sp>
            <p:nvSpPr>
              <p:cNvPr id="86" name="Freeform 95">
                <a:extLst>
                  <a:ext uri="{FF2B5EF4-FFF2-40B4-BE49-F238E27FC236}">
                    <a16:creationId xmlns:a16="http://schemas.microsoft.com/office/drawing/2014/main" id="{1CD6BE13-5154-EEEE-066F-E6337545068D}"/>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87" name="Line 96">
                <a:extLst>
                  <a:ext uri="{FF2B5EF4-FFF2-40B4-BE49-F238E27FC236}">
                    <a16:creationId xmlns:a16="http://schemas.microsoft.com/office/drawing/2014/main" id="{10990CDF-0F92-C16C-B062-D1BF990F967E}"/>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88" name="Group 97">
              <a:extLst>
                <a:ext uri="{FF2B5EF4-FFF2-40B4-BE49-F238E27FC236}">
                  <a16:creationId xmlns:a16="http://schemas.microsoft.com/office/drawing/2014/main" id="{DED75DF8-C60F-2F62-F709-42A44A14BF04}"/>
                </a:ext>
              </a:extLst>
            </p:cNvPr>
            <p:cNvGrpSpPr>
              <a:grpSpLocks/>
            </p:cNvGrpSpPr>
            <p:nvPr/>
          </p:nvGrpSpPr>
          <p:grpSpPr bwMode="auto">
            <a:xfrm>
              <a:off x="5613400" y="2646363"/>
              <a:ext cx="252413" cy="125412"/>
              <a:chOff x="0" y="0"/>
              <a:chExt cx="176" cy="88"/>
            </a:xfrm>
          </p:grpSpPr>
          <p:sp>
            <p:nvSpPr>
              <p:cNvPr id="89" name="Freeform 98">
                <a:extLst>
                  <a:ext uri="{FF2B5EF4-FFF2-40B4-BE49-F238E27FC236}">
                    <a16:creationId xmlns:a16="http://schemas.microsoft.com/office/drawing/2014/main" id="{64777E87-149D-9D09-2293-2B632C533407}"/>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90" name="Line 99">
                <a:extLst>
                  <a:ext uri="{FF2B5EF4-FFF2-40B4-BE49-F238E27FC236}">
                    <a16:creationId xmlns:a16="http://schemas.microsoft.com/office/drawing/2014/main" id="{3BF42CCD-BF29-D869-FF03-39CE1E694F24}"/>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91" name="Group 100">
              <a:extLst>
                <a:ext uri="{FF2B5EF4-FFF2-40B4-BE49-F238E27FC236}">
                  <a16:creationId xmlns:a16="http://schemas.microsoft.com/office/drawing/2014/main" id="{2FD1F5CA-34CA-3969-A7E9-97A2763A4B97}"/>
                </a:ext>
              </a:extLst>
            </p:cNvPr>
            <p:cNvGrpSpPr>
              <a:grpSpLocks/>
            </p:cNvGrpSpPr>
            <p:nvPr/>
          </p:nvGrpSpPr>
          <p:grpSpPr bwMode="auto">
            <a:xfrm>
              <a:off x="5773738" y="2646363"/>
              <a:ext cx="250825" cy="125412"/>
              <a:chOff x="0" y="0"/>
              <a:chExt cx="176" cy="88"/>
            </a:xfrm>
          </p:grpSpPr>
          <p:sp>
            <p:nvSpPr>
              <p:cNvPr id="92" name="Freeform 101">
                <a:extLst>
                  <a:ext uri="{FF2B5EF4-FFF2-40B4-BE49-F238E27FC236}">
                    <a16:creationId xmlns:a16="http://schemas.microsoft.com/office/drawing/2014/main" id="{6535C768-0E53-A4C2-69AB-ACBD36E4292E}"/>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93" name="Line 102">
                <a:extLst>
                  <a:ext uri="{FF2B5EF4-FFF2-40B4-BE49-F238E27FC236}">
                    <a16:creationId xmlns:a16="http://schemas.microsoft.com/office/drawing/2014/main" id="{00654FEE-90F1-FF20-75A6-16A3FD39A68F}"/>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94" name="Group 103">
              <a:extLst>
                <a:ext uri="{FF2B5EF4-FFF2-40B4-BE49-F238E27FC236}">
                  <a16:creationId xmlns:a16="http://schemas.microsoft.com/office/drawing/2014/main" id="{EA970373-AA03-B828-64E6-FB2AD6BFFD56}"/>
                </a:ext>
              </a:extLst>
            </p:cNvPr>
            <p:cNvGrpSpPr>
              <a:grpSpLocks/>
            </p:cNvGrpSpPr>
            <p:nvPr/>
          </p:nvGrpSpPr>
          <p:grpSpPr bwMode="auto">
            <a:xfrm>
              <a:off x="5922963" y="2646363"/>
              <a:ext cx="250825" cy="125412"/>
              <a:chOff x="0" y="0"/>
              <a:chExt cx="176" cy="88"/>
            </a:xfrm>
          </p:grpSpPr>
          <p:sp>
            <p:nvSpPr>
              <p:cNvPr id="95" name="Freeform 104">
                <a:extLst>
                  <a:ext uri="{FF2B5EF4-FFF2-40B4-BE49-F238E27FC236}">
                    <a16:creationId xmlns:a16="http://schemas.microsoft.com/office/drawing/2014/main" id="{59FB59AB-F227-F9C4-7B7C-4FF03E9089EA}"/>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96" name="Line 105">
                <a:extLst>
                  <a:ext uri="{FF2B5EF4-FFF2-40B4-BE49-F238E27FC236}">
                    <a16:creationId xmlns:a16="http://schemas.microsoft.com/office/drawing/2014/main" id="{E6CAB6BC-4736-B563-51C8-1A3D0706705D}"/>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97" name="Group 106">
              <a:extLst>
                <a:ext uri="{FF2B5EF4-FFF2-40B4-BE49-F238E27FC236}">
                  <a16:creationId xmlns:a16="http://schemas.microsoft.com/office/drawing/2014/main" id="{40EEF9AE-509A-9240-D9AF-0039FA175FC0}"/>
                </a:ext>
              </a:extLst>
            </p:cNvPr>
            <p:cNvGrpSpPr>
              <a:grpSpLocks/>
            </p:cNvGrpSpPr>
            <p:nvPr/>
          </p:nvGrpSpPr>
          <p:grpSpPr bwMode="auto">
            <a:xfrm>
              <a:off x="6070600" y="2646363"/>
              <a:ext cx="252413" cy="125412"/>
              <a:chOff x="0" y="0"/>
              <a:chExt cx="176" cy="88"/>
            </a:xfrm>
          </p:grpSpPr>
          <p:sp>
            <p:nvSpPr>
              <p:cNvPr id="98" name="Freeform 107">
                <a:extLst>
                  <a:ext uri="{FF2B5EF4-FFF2-40B4-BE49-F238E27FC236}">
                    <a16:creationId xmlns:a16="http://schemas.microsoft.com/office/drawing/2014/main" id="{D85C8E88-EC43-3168-A6B5-D3CB93162027}"/>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99" name="Line 108">
                <a:extLst>
                  <a:ext uri="{FF2B5EF4-FFF2-40B4-BE49-F238E27FC236}">
                    <a16:creationId xmlns:a16="http://schemas.microsoft.com/office/drawing/2014/main" id="{15D1D681-C069-D8C3-6949-189E811418BC}"/>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00" name="Group 109">
              <a:extLst>
                <a:ext uri="{FF2B5EF4-FFF2-40B4-BE49-F238E27FC236}">
                  <a16:creationId xmlns:a16="http://schemas.microsoft.com/office/drawing/2014/main" id="{05C7D001-74B1-3BD3-E7E4-51FC9A57617D}"/>
                </a:ext>
              </a:extLst>
            </p:cNvPr>
            <p:cNvGrpSpPr>
              <a:grpSpLocks/>
            </p:cNvGrpSpPr>
            <p:nvPr/>
          </p:nvGrpSpPr>
          <p:grpSpPr bwMode="auto">
            <a:xfrm>
              <a:off x="6219825" y="2646363"/>
              <a:ext cx="250825" cy="125412"/>
              <a:chOff x="0" y="0"/>
              <a:chExt cx="176" cy="88"/>
            </a:xfrm>
          </p:grpSpPr>
          <p:sp>
            <p:nvSpPr>
              <p:cNvPr id="101" name="Freeform 110">
                <a:extLst>
                  <a:ext uri="{FF2B5EF4-FFF2-40B4-BE49-F238E27FC236}">
                    <a16:creationId xmlns:a16="http://schemas.microsoft.com/office/drawing/2014/main" id="{B887FDAF-26D3-54BB-00FA-10397DEDD283}"/>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02" name="Line 111">
                <a:extLst>
                  <a:ext uri="{FF2B5EF4-FFF2-40B4-BE49-F238E27FC236}">
                    <a16:creationId xmlns:a16="http://schemas.microsoft.com/office/drawing/2014/main" id="{59935B3C-6252-E7C9-131A-CEBB41D57A6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03" name="Group 112">
              <a:extLst>
                <a:ext uri="{FF2B5EF4-FFF2-40B4-BE49-F238E27FC236}">
                  <a16:creationId xmlns:a16="http://schemas.microsoft.com/office/drawing/2014/main" id="{FC0CC954-6BC3-A6CC-4BA8-F93FF758E107}"/>
                </a:ext>
              </a:extLst>
            </p:cNvPr>
            <p:cNvGrpSpPr>
              <a:grpSpLocks/>
            </p:cNvGrpSpPr>
            <p:nvPr/>
          </p:nvGrpSpPr>
          <p:grpSpPr bwMode="auto">
            <a:xfrm>
              <a:off x="6367463" y="2646363"/>
              <a:ext cx="252412" cy="125412"/>
              <a:chOff x="0" y="0"/>
              <a:chExt cx="176" cy="88"/>
            </a:xfrm>
          </p:grpSpPr>
          <p:sp>
            <p:nvSpPr>
              <p:cNvPr id="104" name="Freeform 113">
                <a:extLst>
                  <a:ext uri="{FF2B5EF4-FFF2-40B4-BE49-F238E27FC236}">
                    <a16:creationId xmlns:a16="http://schemas.microsoft.com/office/drawing/2014/main" id="{70215399-DEBC-8E4B-B6BC-4AF4DE2352FB}"/>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05" name="Line 114">
                <a:extLst>
                  <a:ext uri="{FF2B5EF4-FFF2-40B4-BE49-F238E27FC236}">
                    <a16:creationId xmlns:a16="http://schemas.microsoft.com/office/drawing/2014/main" id="{684FA99F-F60B-E0C1-CE69-F1BCB09DA932}"/>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06" name="Group 115">
              <a:extLst>
                <a:ext uri="{FF2B5EF4-FFF2-40B4-BE49-F238E27FC236}">
                  <a16:creationId xmlns:a16="http://schemas.microsoft.com/office/drawing/2014/main" id="{4D5F6FE2-A364-81C2-5D00-5B3C93DB1B92}"/>
                </a:ext>
              </a:extLst>
            </p:cNvPr>
            <p:cNvGrpSpPr>
              <a:grpSpLocks/>
            </p:cNvGrpSpPr>
            <p:nvPr/>
          </p:nvGrpSpPr>
          <p:grpSpPr bwMode="auto">
            <a:xfrm>
              <a:off x="6516688" y="2646363"/>
              <a:ext cx="250825" cy="125412"/>
              <a:chOff x="0" y="0"/>
              <a:chExt cx="176" cy="88"/>
            </a:xfrm>
          </p:grpSpPr>
          <p:sp>
            <p:nvSpPr>
              <p:cNvPr id="107" name="Freeform 116">
                <a:extLst>
                  <a:ext uri="{FF2B5EF4-FFF2-40B4-BE49-F238E27FC236}">
                    <a16:creationId xmlns:a16="http://schemas.microsoft.com/office/drawing/2014/main" id="{8608DB0B-594D-86C3-741E-E0ACEE99881D}"/>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08" name="Line 117">
                <a:extLst>
                  <a:ext uri="{FF2B5EF4-FFF2-40B4-BE49-F238E27FC236}">
                    <a16:creationId xmlns:a16="http://schemas.microsoft.com/office/drawing/2014/main" id="{F3BE9EAB-F37E-99FD-6188-03672B04EEBD}"/>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09" name="Group 118">
              <a:extLst>
                <a:ext uri="{FF2B5EF4-FFF2-40B4-BE49-F238E27FC236}">
                  <a16:creationId xmlns:a16="http://schemas.microsoft.com/office/drawing/2014/main" id="{513B38A9-B960-AA62-6A5F-C07EC84D768D}"/>
                </a:ext>
              </a:extLst>
            </p:cNvPr>
            <p:cNvGrpSpPr>
              <a:grpSpLocks/>
            </p:cNvGrpSpPr>
            <p:nvPr/>
          </p:nvGrpSpPr>
          <p:grpSpPr bwMode="auto">
            <a:xfrm>
              <a:off x="6665913" y="2646363"/>
              <a:ext cx="250825" cy="125412"/>
              <a:chOff x="0" y="0"/>
              <a:chExt cx="176" cy="88"/>
            </a:xfrm>
          </p:grpSpPr>
          <p:sp>
            <p:nvSpPr>
              <p:cNvPr id="110" name="Freeform 119">
                <a:extLst>
                  <a:ext uri="{FF2B5EF4-FFF2-40B4-BE49-F238E27FC236}">
                    <a16:creationId xmlns:a16="http://schemas.microsoft.com/office/drawing/2014/main" id="{D182D182-6F80-5D47-A2F5-28AD27A37351}"/>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11" name="Line 120">
                <a:extLst>
                  <a:ext uri="{FF2B5EF4-FFF2-40B4-BE49-F238E27FC236}">
                    <a16:creationId xmlns:a16="http://schemas.microsoft.com/office/drawing/2014/main" id="{BC6A3503-70D4-C0A6-70E1-F45D1E10248A}"/>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12" name="Group 121">
              <a:extLst>
                <a:ext uri="{FF2B5EF4-FFF2-40B4-BE49-F238E27FC236}">
                  <a16:creationId xmlns:a16="http://schemas.microsoft.com/office/drawing/2014/main" id="{81003A1F-B96D-0DC9-5A60-6423749E5532}"/>
                </a:ext>
              </a:extLst>
            </p:cNvPr>
            <p:cNvGrpSpPr>
              <a:grpSpLocks/>
            </p:cNvGrpSpPr>
            <p:nvPr/>
          </p:nvGrpSpPr>
          <p:grpSpPr bwMode="auto">
            <a:xfrm>
              <a:off x="6813550" y="2646363"/>
              <a:ext cx="252413" cy="125412"/>
              <a:chOff x="0" y="0"/>
              <a:chExt cx="176" cy="88"/>
            </a:xfrm>
          </p:grpSpPr>
          <p:sp>
            <p:nvSpPr>
              <p:cNvPr id="113" name="Freeform 122">
                <a:extLst>
                  <a:ext uri="{FF2B5EF4-FFF2-40B4-BE49-F238E27FC236}">
                    <a16:creationId xmlns:a16="http://schemas.microsoft.com/office/drawing/2014/main" id="{063DADB9-5417-ADA3-9D28-10C12A434CBD}"/>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14" name="Line 123">
                <a:extLst>
                  <a:ext uri="{FF2B5EF4-FFF2-40B4-BE49-F238E27FC236}">
                    <a16:creationId xmlns:a16="http://schemas.microsoft.com/office/drawing/2014/main" id="{617CAD49-81A4-CEBA-916A-2107460185A3}"/>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15" name="Group 124">
              <a:extLst>
                <a:ext uri="{FF2B5EF4-FFF2-40B4-BE49-F238E27FC236}">
                  <a16:creationId xmlns:a16="http://schemas.microsoft.com/office/drawing/2014/main" id="{CE85830F-A7BB-535E-D9AD-FB7B35582C19}"/>
                </a:ext>
              </a:extLst>
            </p:cNvPr>
            <p:cNvGrpSpPr>
              <a:grpSpLocks/>
            </p:cNvGrpSpPr>
            <p:nvPr/>
          </p:nvGrpSpPr>
          <p:grpSpPr bwMode="auto">
            <a:xfrm>
              <a:off x="6973888" y="2646363"/>
              <a:ext cx="250825" cy="125412"/>
              <a:chOff x="0" y="0"/>
              <a:chExt cx="176" cy="88"/>
            </a:xfrm>
          </p:grpSpPr>
          <p:sp>
            <p:nvSpPr>
              <p:cNvPr id="116" name="Freeform 125">
                <a:extLst>
                  <a:ext uri="{FF2B5EF4-FFF2-40B4-BE49-F238E27FC236}">
                    <a16:creationId xmlns:a16="http://schemas.microsoft.com/office/drawing/2014/main" id="{9BB9CF44-4305-7427-EA51-85BD280C931D}"/>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17" name="Line 126">
                <a:extLst>
                  <a:ext uri="{FF2B5EF4-FFF2-40B4-BE49-F238E27FC236}">
                    <a16:creationId xmlns:a16="http://schemas.microsoft.com/office/drawing/2014/main" id="{E86BFA7D-31CF-6A83-5350-E283F6FCFCA7}"/>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18" name="Group 127">
              <a:extLst>
                <a:ext uri="{FF2B5EF4-FFF2-40B4-BE49-F238E27FC236}">
                  <a16:creationId xmlns:a16="http://schemas.microsoft.com/office/drawing/2014/main" id="{1620FCEB-34C5-7941-7EDC-C5FD7915FEE2}"/>
                </a:ext>
              </a:extLst>
            </p:cNvPr>
            <p:cNvGrpSpPr>
              <a:grpSpLocks/>
            </p:cNvGrpSpPr>
            <p:nvPr/>
          </p:nvGrpSpPr>
          <p:grpSpPr bwMode="auto">
            <a:xfrm>
              <a:off x="7123113" y="2646363"/>
              <a:ext cx="250825" cy="125412"/>
              <a:chOff x="0" y="0"/>
              <a:chExt cx="176" cy="88"/>
            </a:xfrm>
          </p:grpSpPr>
          <p:sp>
            <p:nvSpPr>
              <p:cNvPr id="119" name="Freeform 128">
                <a:extLst>
                  <a:ext uri="{FF2B5EF4-FFF2-40B4-BE49-F238E27FC236}">
                    <a16:creationId xmlns:a16="http://schemas.microsoft.com/office/drawing/2014/main" id="{40913D06-5ED7-EDBF-CA6A-D8BADD7D2C6C}"/>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20" name="Line 129">
                <a:extLst>
                  <a:ext uri="{FF2B5EF4-FFF2-40B4-BE49-F238E27FC236}">
                    <a16:creationId xmlns:a16="http://schemas.microsoft.com/office/drawing/2014/main" id="{DF4F809E-B10E-97D4-3EFA-FA1C2044A13A}"/>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21" name="Group 130">
              <a:extLst>
                <a:ext uri="{FF2B5EF4-FFF2-40B4-BE49-F238E27FC236}">
                  <a16:creationId xmlns:a16="http://schemas.microsoft.com/office/drawing/2014/main" id="{D3805497-9172-295E-6E94-9698DE7542FB}"/>
                </a:ext>
              </a:extLst>
            </p:cNvPr>
            <p:cNvGrpSpPr>
              <a:grpSpLocks/>
            </p:cNvGrpSpPr>
            <p:nvPr/>
          </p:nvGrpSpPr>
          <p:grpSpPr bwMode="auto">
            <a:xfrm>
              <a:off x="7270750" y="2646363"/>
              <a:ext cx="252413" cy="125412"/>
              <a:chOff x="0" y="0"/>
              <a:chExt cx="176" cy="88"/>
            </a:xfrm>
          </p:grpSpPr>
          <p:sp>
            <p:nvSpPr>
              <p:cNvPr id="122" name="Freeform 131">
                <a:extLst>
                  <a:ext uri="{FF2B5EF4-FFF2-40B4-BE49-F238E27FC236}">
                    <a16:creationId xmlns:a16="http://schemas.microsoft.com/office/drawing/2014/main" id="{5B14E736-2260-3042-F964-A09AECCA24AE}"/>
                  </a:ext>
                </a:extLst>
              </p:cNvPr>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p>
            </p:txBody>
          </p:sp>
          <p:sp>
            <p:nvSpPr>
              <p:cNvPr id="123" name="Line 132">
                <a:extLst>
                  <a:ext uri="{FF2B5EF4-FFF2-40B4-BE49-F238E27FC236}">
                    <a16:creationId xmlns:a16="http://schemas.microsoft.com/office/drawing/2014/main" id="{98E89B22-E6E1-1B5B-02F7-DE1E4E11A9B4}"/>
                  </a:ext>
                </a:extLst>
              </p:cNvPr>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grpSp>
        <p:nvGrpSpPr>
          <p:cNvPr id="225" name="Group 224">
            <a:extLst>
              <a:ext uri="{FF2B5EF4-FFF2-40B4-BE49-F238E27FC236}">
                <a16:creationId xmlns:a16="http://schemas.microsoft.com/office/drawing/2014/main" id="{6C50A6C9-236B-C47F-59FE-24BB54B9B7E5}"/>
              </a:ext>
            </a:extLst>
          </p:cNvPr>
          <p:cNvGrpSpPr/>
          <p:nvPr/>
        </p:nvGrpSpPr>
        <p:grpSpPr>
          <a:xfrm>
            <a:off x="2689417" y="2628467"/>
            <a:ext cx="6356567" cy="550862"/>
            <a:chOff x="1570037" y="2409331"/>
            <a:chExt cx="6356567" cy="550862"/>
          </a:xfrm>
        </p:grpSpPr>
        <p:sp>
          <p:nvSpPr>
            <p:cNvPr id="134" name="Freeform 2">
              <a:extLst>
                <a:ext uri="{FF2B5EF4-FFF2-40B4-BE49-F238E27FC236}">
                  <a16:creationId xmlns:a16="http://schemas.microsoft.com/office/drawing/2014/main" id="{DD2EE331-60FE-6D4D-A45F-FA4707DF25E9}"/>
                </a:ext>
              </a:extLst>
            </p:cNvPr>
            <p:cNvSpPr>
              <a:spLocks/>
            </p:cNvSpPr>
            <p:nvPr/>
          </p:nvSpPr>
          <p:spPr bwMode="auto">
            <a:xfrm>
              <a:off x="2600325" y="2409331"/>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135" name="Freeform 3">
              <a:extLst>
                <a:ext uri="{FF2B5EF4-FFF2-40B4-BE49-F238E27FC236}">
                  <a16:creationId xmlns:a16="http://schemas.microsoft.com/office/drawing/2014/main" id="{52B9C8F2-9ECC-083C-561C-F4CDFFBFD283}"/>
                </a:ext>
              </a:extLst>
            </p:cNvPr>
            <p:cNvSpPr>
              <a:spLocks/>
            </p:cNvSpPr>
            <p:nvPr/>
          </p:nvSpPr>
          <p:spPr bwMode="auto">
            <a:xfrm>
              <a:off x="6686550" y="2426793"/>
              <a:ext cx="149225" cy="461963"/>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142" name="Line 11">
              <a:extLst>
                <a:ext uri="{FF2B5EF4-FFF2-40B4-BE49-F238E27FC236}">
                  <a16:creationId xmlns:a16="http://schemas.microsoft.com/office/drawing/2014/main" id="{8B22C93E-C2ED-F950-DF9F-0164C1E2428E}"/>
                </a:ext>
              </a:extLst>
            </p:cNvPr>
            <p:cNvSpPr>
              <a:spLocks noChangeShapeType="1"/>
            </p:cNvSpPr>
            <p:nvPr/>
          </p:nvSpPr>
          <p:spPr bwMode="auto">
            <a:xfrm rot="10800000" flipH="1">
              <a:off x="1570037" y="2876056"/>
              <a:ext cx="4171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44" name="Line 14">
              <a:extLst>
                <a:ext uri="{FF2B5EF4-FFF2-40B4-BE49-F238E27FC236}">
                  <a16:creationId xmlns:a16="http://schemas.microsoft.com/office/drawing/2014/main" id="{93701A8D-4DD3-ABC4-F84C-516B0412DFBE}"/>
                </a:ext>
              </a:extLst>
            </p:cNvPr>
            <p:cNvSpPr>
              <a:spLocks noChangeShapeType="1"/>
            </p:cNvSpPr>
            <p:nvPr/>
          </p:nvSpPr>
          <p:spPr bwMode="auto">
            <a:xfrm rot="10800000" flipH="1">
              <a:off x="5813425" y="2877643"/>
              <a:ext cx="211317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45" name="Line 15">
              <a:extLst>
                <a:ext uri="{FF2B5EF4-FFF2-40B4-BE49-F238E27FC236}">
                  <a16:creationId xmlns:a16="http://schemas.microsoft.com/office/drawing/2014/main" id="{FE26FF3E-EDA2-EDFC-8162-92D6EB90498A}"/>
                </a:ext>
              </a:extLst>
            </p:cNvPr>
            <p:cNvSpPr>
              <a:spLocks noChangeShapeType="1"/>
            </p:cNvSpPr>
            <p:nvPr/>
          </p:nvSpPr>
          <p:spPr bwMode="auto">
            <a:xfrm flipH="1">
              <a:off x="5786437" y="2795093"/>
              <a:ext cx="42863" cy="163513"/>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46" name="Line 16">
              <a:extLst>
                <a:ext uri="{FF2B5EF4-FFF2-40B4-BE49-F238E27FC236}">
                  <a16:creationId xmlns:a16="http://schemas.microsoft.com/office/drawing/2014/main" id="{E340DC51-EE2B-1CFD-8915-25D6DF86B389}"/>
                </a:ext>
              </a:extLst>
            </p:cNvPr>
            <p:cNvSpPr>
              <a:spLocks noChangeShapeType="1"/>
            </p:cNvSpPr>
            <p:nvPr/>
          </p:nvSpPr>
          <p:spPr bwMode="auto">
            <a:xfrm flipH="1">
              <a:off x="5722937" y="2798268"/>
              <a:ext cx="42863" cy="16192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177" name="Group">
            <a:extLst>
              <a:ext uri="{FF2B5EF4-FFF2-40B4-BE49-F238E27FC236}">
                <a16:creationId xmlns:a16="http://schemas.microsoft.com/office/drawing/2014/main" id="{3E29240A-4D0C-7F8E-89DD-DF4BF2A70C2F}"/>
              </a:ext>
            </a:extLst>
          </p:cNvPr>
          <p:cNvGrpSpPr/>
          <p:nvPr/>
        </p:nvGrpSpPr>
        <p:grpSpPr>
          <a:xfrm>
            <a:off x="9248962" y="832413"/>
            <a:ext cx="2245360" cy="1192461"/>
            <a:chOff x="0" y="0"/>
            <a:chExt cx="2245359" cy="1192460"/>
          </a:xfrm>
        </p:grpSpPr>
        <p:sp>
          <p:nvSpPr>
            <p:cNvPr id="178" name="Line">
              <a:extLst>
                <a:ext uri="{FF2B5EF4-FFF2-40B4-BE49-F238E27FC236}">
                  <a16:creationId xmlns:a16="http://schemas.microsoft.com/office/drawing/2014/main" id="{44584969-8271-80E8-F27B-D98A45ADDE07}"/>
                </a:ext>
              </a:extLst>
            </p:cNvPr>
            <p:cNvSpPr/>
            <p:nvPr/>
          </p:nvSpPr>
          <p:spPr>
            <a:xfrm>
              <a:off x="584200" y="825500"/>
              <a:ext cx="284480" cy="176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F2600"/>
                </a:gs>
                <a:gs pos="40999">
                  <a:srgbClr val="FFFB00"/>
                </a:gs>
                <a:gs pos="58999">
                  <a:srgbClr val="008F00"/>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sp>
          <p:nvSpPr>
            <p:cNvPr id="179" name="Line">
              <a:extLst>
                <a:ext uri="{FF2B5EF4-FFF2-40B4-BE49-F238E27FC236}">
                  <a16:creationId xmlns:a16="http://schemas.microsoft.com/office/drawing/2014/main" id="{1B661B82-3184-A0CE-77EF-BA11C7F5C286}"/>
                </a:ext>
              </a:extLst>
            </p:cNvPr>
            <p:cNvSpPr/>
            <p:nvPr/>
          </p:nvSpPr>
          <p:spPr>
            <a:xfrm>
              <a:off x="1257300" y="825500"/>
              <a:ext cx="284480" cy="176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F2600"/>
                </a:gs>
                <a:gs pos="40999">
                  <a:srgbClr val="FFFB00"/>
                </a:gs>
                <a:gs pos="58999">
                  <a:srgbClr val="008F00"/>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sp>
          <p:nvSpPr>
            <p:cNvPr id="180" name="ns">
              <a:extLst>
                <a:ext uri="{FF2B5EF4-FFF2-40B4-BE49-F238E27FC236}">
                  <a16:creationId xmlns:a16="http://schemas.microsoft.com/office/drawing/2014/main" id="{00F1D617-F6BD-ADE6-F37F-B30C50253B7C}"/>
                </a:ext>
              </a:extLst>
            </p:cNvPr>
            <p:cNvSpPr/>
            <p:nvPr/>
          </p:nvSpPr>
          <p:spPr>
            <a:xfrm>
              <a:off x="863600" y="0"/>
              <a:ext cx="410769"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t>ns</a:t>
              </a:r>
            </a:p>
          </p:txBody>
        </p:sp>
        <p:sp>
          <p:nvSpPr>
            <p:cNvPr id="181" name="Line">
              <a:extLst>
                <a:ext uri="{FF2B5EF4-FFF2-40B4-BE49-F238E27FC236}">
                  <a16:creationId xmlns:a16="http://schemas.microsoft.com/office/drawing/2014/main" id="{60203484-19EE-9B64-AE99-316A003654DE}"/>
                </a:ext>
              </a:extLst>
            </p:cNvPr>
            <p:cNvSpPr/>
            <p:nvPr/>
          </p:nvSpPr>
          <p:spPr>
            <a:xfrm flipH="1">
              <a:off x="723900" y="307592"/>
              <a:ext cx="1" cy="505208"/>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82" name="Line">
              <a:extLst>
                <a:ext uri="{FF2B5EF4-FFF2-40B4-BE49-F238E27FC236}">
                  <a16:creationId xmlns:a16="http://schemas.microsoft.com/office/drawing/2014/main" id="{BECF1B88-BD55-CCC4-E479-DA275B0CE015}"/>
                </a:ext>
              </a:extLst>
            </p:cNvPr>
            <p:cNvSpPr/>
            <p:nvPr/>
          </p:nvSpPr>
          <p:spPr>
            <a:xfrm flipH="1">
              <a:off x="1396999" y="304800"/>
              <a:ext cx="1" cy="505208"/>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83" name="Line">
              <a:extLst>
                <a:ext uri="{FF2B5EF4-FFF2-40B4-BE49-F238E27FC236}">
                  <a16:creationId xmlns:a16="http://schemas.microsoft.com/office/drawing/2014/main" id="{64FDBB54-D8AB-EF82-BE13-1575F946F813}"/>
                </a:ext>
              </a:extLst>
            </p:cNvPr>
            <p:cNvSpPr/>
            <p:nvPr/>
          </p:nvSpPr>
          <p:spPr>
            <a:xfrm flipV="1">
              <a:off x="729855" y="533388"/>
              <a:ext cx="679845" cy="13"/>
            </a:xfrm>
            <a:prstGeom prst="line">
              <a:avLst/>
            </a:prstGeom>
            <a:noFill/>
            <a:ln w="12700" cap="flat">
              <a:solidFill>
                <a:srgbClr val="000000"/>
              </a:solidFill>
              <a:prstDash val="solid"/>
              <a:miter lim="400000"/>
              <a:headEnd type="stealth" w="med" len="med"/>
              <a:tailEnd type="stealth" w="med" len="med"/>
            </a:ln>
            <a:effectLst/>
          </p:spPr>
          <p:txBody>
            <a:bodyPr wrap="square" lIns="0" tIns="0" rIns="0" bIns="0" numCol="1" anchor="t">
              <a:noAutofit/>
            </a:bodyPr>
            <a:lstStyle/>
            <a:p>
              <a:endParaRPr/>
            </a:p>
          </p:txBody>
        </p:sp>
        <p:sp>
          <p:nvSpPr>
            <p:cNvPr id="184" name="Line">
              <a:extLst>
                <a:ext uri="{FF2B5EF4-FFF2-40B4-BE49-F238E27FC236}">
                  <a16:creationId xmlns:a16="http://schemas.microsoft.com/office/drawing/2014/main" id="{A11760ED-1545-66A2-09DD-FC44ABD09B3F}"/>
                </a:ext>
              </a:extLst>
            </p:cNvPr>
            <p:cNvSpPr/>
            <p:nvPr/>
          </p:nvSpPr>
          <p:spPr>
            <a:xfrm flipV="1">
              <a:off x="469243" y="914394"/>
              <a:ext cx="197902" cy="7"/>
            </a:xfrm>
            <a:prstGeom prst="line">
              <a:avLst/>
            </a:prstGeom>
            <a:noFill/>
            <a:ln w="12700" cap="flat">
              <a:solidFill>
                <a:srgbClr val="000000"/>
              </a:solidFill>
              <a:prstDash val="solid"/>
              <a:miter lim="400000"/>
              <a:tailEnd type="stealth" w="med" len="med"/>
            </a:ln>
            <a:effectLst/>
          </p:spPr>
          <p:txBody>
            <a:bodyPr wrap="square" lIns="0" tIns="0" rIns="0" bIns="0" numCol="1" anchor="t">
              <a:noAutofit/>
            </a:bodyPr>
            <a:lstStyle/>
            <a:p>
              <a:endParaRPr/>
            </a:p>
          </p:txBody>
        </p:sp>
        <p:sp>
          <p:nvSpPr>
            <p:cNvPr id="185" name="Line">
              <a:extLst>
                <a:ext uri="{FF2B5EF4-FFF2-40B4-BE49-F238E27FC236}">
                  <a16:creationId xmlns:a16="http://schemas.microsoft.com/office/drawing/2014/main" id="{19A0E843-A7A5-8E29-9666-8A46C990779E}"/>
                </a:ext>
              </a:extLst>
            </p:cNvPr>
            <p:cNvSpPr/>
            <p:nvPr/>
          </p:nvSpPr>
          <p:spPr>
            <a:xfrm flipV="1">
              <a:off x="774700" y="914403"/>
              <a:ext cx="201861" cy="9"/>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186" name="ps">
              <a:extLst>
                <a:ext uri="{FF2B5EF4-FFF2-40B4-BE49-F238E27FC236}">
                  <a16:creationId xmlns:a16="http://schemas.microsoft.com/office/drawing/2014/main" id="{5511058D-D186-A4E5-5AC7-18CEC477247F}"/>
                </a:ext>
              </a:extLst>
            </p:cNvPr>
            <p:cNvSpPr/>
            <p:nvPr/>
          </p:nvSpPr>
          <p:spPr>
            <a:xfrm>
              <a:off x="0" y="698500"/>
              <a:ext cx="422047"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rPr dirty="0" err="1"/>
                <a:t>ps</a:t>
              </a:r>
              <a:endParaRPr dirty="0"/>
            </a:p>
          </p:txBody>
        </p:sp>
        <p:sp>
          <p:nvSpPr>
            <p:cNvPr id="187" name="Line">
              <a:extLst>
                <a:ext uri="{FF2B5EF4-FFF2-40B4-BE49-F238E27FC236}">
                  <a16:creationId xmlns:a16="http://schemas.microsoft.com/office/drawing/2014/main" id="{B737565A-CEF5-E632-59AA-A3206C0EBE72}"/>
                </a:ext>
              </a:extLst>
            </p:cNvPr>
            <p:cNvSpPr/>
            <p:nvPr/>
          </p:nvSpPr>
          <p:spPr>
            <a:xfrm flipH="1">
              <a:off x="1562100" y="1000507"/>
              <a:ext cx="228784" cy="1"/>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88" name="Line">
              <a:extLst>
                <a:ext uri="{FF2B5EF4-FFF2-40B4-BE49-F238E27FC236}">
                  <a16:creationId xmlns:a16="http://schemas.microsoft.com/office/drawing/2014/main" id="{5A4CE332-5642-DC92-A99B-5AE049227151}"/>
                </a:ext>
              </a:extLst>
            </p:cNvPr>
            <p:cNvSpPr/>
            <p:nvPr/>
          </p:nvSpPr>
          <p:spPr>
            <a:xfrm flipH="1">
              <a:off x="1562100" y="825500"/>
              <a:ext cx="234062" cy="1"/>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89" name="Line">
              <a:extLst>
                <a:ext uri="{FF2B5EF4-FFF2-40B4-BE49-F238E27FC236}">
                  <a16:creationId xmlns:a16="http://schemas.microsoft.com/office/drawing/2014/main" id="{374B90DA-D841-2503-A1A3-F34B8841D755}"/>
                </a:ext>
              </a:extLst>
            </p:cNvPr>
            <p:cNvSpPr/>
            <p:nvPr/>
          </p:nvSpPr>
          <p:spPr>
            <a:xfrm flipV="1">
              <a:off x="1675730" y="622973"/>
              <a:ext cx="1" cy="201862"/>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190" name="Line">
              <a:extLst>
                <a:ext uri="{FF2B5EF4-FFF2-40B4-BE49-F238E27FC236}">
                  <a16:creationId xmlns:a16="http://schemas.microsoft.com/office/drawing/2014/main" id="{37113990-947C-B458-303E-0F4E226986D3}"/>
                </a:ext>
              </a:extLst>
            </p:cNvPr>
            <p:cNvSpPr/>
            <p:nvPr/>
          </p:nvSpPr>
          <p:spPr>
            <a:xfrm flipH="1">
              <a:off x="1676407" y="990600"/>
              <a:ext cx="1" cy="201861"/>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191" name="nJ">
              <a:extLst>
                <a:ext uri="{FF2B5EF4-FFF2-40B4-BE49-F238E27FC236}">
                  <a16:creationId xmlns:a16="http://schemas.microsoft.com/office/drawing/2014/main" id="{5E05DB44-6228-30B9-798C-2F6B3A4C5298}"/>
                </a:ext>
              </a:extLst>
            </p:cNvPr>
            <p:cNvSpPr/>
            <p:nvPr/>
          </p:nvSpPr>
          <p:spPr>
            <a:xfrm>
              <a:off x="1828800" y="660400"/>
              <a:ext cx="416560"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t>nJ</a:t>
              </a:r>
            </a:p>
          </p:txBody>
        </p:sp>
      </p:grpSp>
      <p:grpSp>
        <p:nvGrpSpPr>
          <p:cNvPr id="192" name="Group">
            <a:extLst>
              <a:ext uri="{FF2B5EF4-FFF2-40B4-BE49-F238E27FC236}">
                <a16:creationId xmlns:a16="http://schemas.microsoft.com/office/drawing/2014/main" id="{76C6F403-1B3D-77C1-D9AC-2BA70D5F50A6}"/>
              </a:ext>
            </a:extLst>
          </p:cNvPr>
          <p:cNvGrpSpPr/>
          <p:nvPr/>
        </p:nvGrpSpPr>
        <p:grpSpPr>
          <a:xfrm>
            <a:off x="9478938" y="1821887"/>
            <a:ext cx="2158087" cy="1421061"/>
            <a:chOff x="0" y="0"/>
            <a:chExt cx="2158085" cy="1421060"/>
          </a:xfrm>
        </p:grpSpPr>
        <p:sp>
          <p:nvSpPr>
            <p:cNvPr id="193" name="ms">
              <a:extLst>
                <a:ext uri="{FF2B5EF4-FFF2-40B4-BE49-F238E27FC236}">
                  <a16:creationId xmlns:a16="http://schemas.microsoft.com/office/drawing/2014/main" id="{74A134F0-90AE-A3C4-BF2D-416F45B031E4}"/>
                </a:ext>
              </a:extLst>
            </p:cNvPr>
            <p:cNvSpPr/>
            <p:nvPr/>
          </p:nvSpPr>
          <p:spPr>
            <a:xfrm>
              <a:off x="698500" y="0"/>
              <a:ext cx="501295"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t>ms</a:t>
              </a:r>
            </a:p>
          </p:txBody>
        </p:sp>
        <p:sp>
          <p:nvSpPr>
            <p:cNvPr id="194" name="Line">
              <a:extLst>
                <a:ext uri="{FF2B5EF4-FFF2-40B4-BE49-F238E27FC236}">
                  <a16:creationId xmlns:a16="http://schemas.microsoft.com/office/drawing/2014/main" id="{1A298F02-E6C9-C014-627B-F03AAC4C18CE}"/>
                </a:ext>
              </a:extLst>
            </p:cNvPr>
            <p:cNvSpPr/>
            <p:nvPr/>
          </p:nvSpPr>
          <p:spPr>
            <a:xfrm flipH="1">
              <a:off x="546099" y="307592"/>
              <a:ext cx="1" cy="262096"/>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95" name="Line">
              <a:extLst>
                <a:ext uri="{FF2B5EF4-FFF2-40B4-BE49-F238E27FC236}">
                  <a16:creationId xmlns:a16="http://schemas.microsoft.com/office/drawing/2014/main" id="{E07CAFFA-4275-2579-6A95-20675D7801FC}"/>
                </a:ext>
              </a:extLst>
            </p:cNvPr>
            <p:cNvSpPr/>
            <p:nvPr/>
          </p:nvSpPr>
          <p:spPr>
            <a:xfrm>
              <a:off x="1231900" y="304800"/>
              <a:ext cx="0" cy="268404"/>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196" name="Line">
              <a:extLst>
                <a:ext uri="{FF2B5EF4-FFF2-40B4-BE49-F238E27FC236}">
                  <a16:creationId xmlns:a16="http://schemas.microsoft.com/office/drawing/2014/main" id="{DAF285BF-7859-543D-1EAF-8203B1E01E95}"/>
                </a:ext>
              </a:extLst>
            </p:cNvPr>
            <p:cNvSpPr/>
            <p:nvPr/>
          </p:nvSpPr>
          <p:spPr>
            <a:xfrm flipV="1">
              <a:off x="564755" y="444488"/>
              <a:ext cx="679845" cy="13"/>
            </a:xfrm>
            <a:prstGeom prst="line">
              <a:avLst/>
            </a:prstGeom>
            <a:noFill/>
            <a:ln w="12700" cap="flat">
              <a:solidFill>
                <a:srgbClr val="000000"/>
              </a:solidFill>
              <a:prstDash val="solid"/>
              <a:miter lim="400000"/>
              <a:headEnd type="stealth" w="med" len="med"/>
              <a:tailEnd type="stealth" w="med" len="med"/>
            </a:ln>
            <a:effectLst/>
          </p:spPr>
          <p:txBody>
            <a:bodyPr wrap="square" lIns="0" tIns="0" rIns="0" bIns="0" numCol="1" anchor="t">
              <a:noAutofit/>
            </a:bodyPr>
            <a:lstStyle/>
            <a:p>
              <a:endParaRPr/>
            </a:p>
          </p:txBody>
        </p:sp>
        <p:sp>
          <p:nvSpPr>
            <p:cNvPr id="197" name="Line">
              <a:extLst>
                <a:ext uri="{FF2B5EF4-FFF2-40B4-BE49-F238E27FC236}">
                  <a16:creationId xmlns:a16="http://schemas.microsoft.com/office/drawing/2014/main" id="{7602D2AF-F543-80DB-5BB9-C44E16661588}"/>
                </a:ext>
              </a:extLst>
            </p:cNvPr>
            <p:cNvSpPr/>
            <p:nvPr/>
          </p:nvSpPr>
          <p:spPr>
            <a:xfrm flipV="1">
              <a:off x="316843" y="914394"/>
              <a:ext cx="197902" cy="7"/>
            </a:xfrm>
            <a:prstGeom prst="line">
              <a:avLst/>
            </a:prstGeom>
            <a:noFill/>
            <a:ln w="12700" cap="flat">
              <a:solidFill>
                <a:srgbClr val="000000"/>
              </a:solidFill>
              <a:prstDash val="solid"/>
              <a:miter lim="400000"/>
              <a:tailEnd type="stealth" w="med" len="med"/>
            </a:ln>
            <a:effectLst/>
          </p:spPr>
          <p:txBody>
            <a:bodyPr wrap="square" lIns="0" tIns="0" rIns="0" bIns="0" numCol="1" anchor="t">
              <a:noAutofit/>
            </a:bodyPr>
            <a:lstStyle/>
            <a:p>
              <a:endParaRPr/>
            </a:p>
          </p:txBody>
        </p:sp>
        <p:sp>
          <p:nvSpPr>
            <p:cNvPr id="198" name="Line">
              <a:extLst>
                <a:ext uri="{FF2B5EF4-FFF2-40B4-BE49-F238E27FC236}">
                  <a16:creationId xmlns:a16="http://schemas.microsoft.com/office/drawing/2014/main" id="{BD26E382-B815-BA6E-C15C-E38522980779}"/>
                </a:ext>
              </a:extLst>
            </p:cNvPr>
            <p:cNvSpPr/>
            <p:nvPr/>
          </p:nvSpPr>
          <p:spPr>
            <a:xfrm flipV="1">
              <a:off x="596900" y="914403"/>
              <a:ext cx="201861" cy="9"/>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199" name="fs">
              <a:extLst>
                <a:ext uri="{FF2B5EF4-FFF2-40B4-BE49-F238E27FC236}">
                  <a16:creationId xmlns:a16="http://schemas.microsoft.com/office/drawing/2014/main" id="{32ECA35A-ACFD-9335-B826-0119C22C02C4}"/>
                </a:ext>
              </a:extLst>
            </p:cNvPr>
            <p:cNvSpPr/>
            <p:nvPr/>
          </p:nvSpPr>
          <p:spPr>
            <a:xfrm>
              <a:off x="0" y="660400"/>
              <a:ext cx="331521"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t>fs</a:t>
              </a:r>
            </a:p>
          </p:txBody>
        </p:sp>
        <p:sp>
          <p:nvSpPr>
            <p:cNvPr id="200" name="Line">
              <a:extLst>
                <a:ext uri="{FF2B5EF4-FFF2-40B4-BE49-F238E27FC236}">
                  <a16:creationId xmlns:a16="http://schemas.microsoft.com/office/drawing/2014/main" id="{4CFD9E05-78C2-C429-E683-238B2AC94BE2}"/>
                </a:ext>
              </a:extLst>
            </p:cNvPr>
            <p:cNvSpPr/>
            <p:nvPr/>
          </p:nvSpPr>
          <p:spPr>
            <a:xfrm flipH="1">
              <a:off x="1397000" y="1229107"/>
              <a:ext cx="228784" cy="1"/>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201" name="Line">
              <a:extLst>
                <a:ext uri="{FF2B5EF4-FFF2-40B4-BE49-F238E27FC236}">
                  <a16:creationId xmlns:a16="http://schemas.microsoft.com/office/drawing/2014/main" id="{82FF608E-0268-2FF3-753C-5D53DBB647D3}"/>
                </a:ext>
              </a:extLst>
            </p:cNvPr>
            <p:cNvSpPr/>
            <p:nvPr/>
          </p:nvSpPr>
          <p:spPr>
            <a:xfrm flipH="1">
              <a:off x="1397000" y="571500"/>
              <a:ext cx="234062" cy="1"/>
            </a:xfrm>
            <a:prstGeom prst="line">
              <a:avLst/>
            </a:prstGeom>
            <a:noFill/>
            <a:ln w="12700" cap="flat">
              <a:solidFill>
                <a:srgbClr val="000000"/>
              </a:solidFill>
              <a:custDash>
                <a:ds d="200000" sp="200000"/>
              </a:custDash>
              <a:miter lim="400000"/>
            </a:ln>
            <a:effectLst/>
          </p:spPr>
          <p:txBody>
            <a:bodyPr wrap="square" lIns="0" tIns="0" rIns="0" bIns="0" numCol="1" anchor="t">
              <a:noAutofit/>
            </a:bodyPr>
            <a:lstStyle/>
            <a:p>
              <a:endParaRPr/>
            </a:p>
          </p:txBody>
        </p:sp>
        <p:sp>
          <p:nvSpPr>
            <p:cNvPr id="202" name="Line">
              <a:extLst>
                <a:ext uri="{FF2B5EF4-FFF2-40B4-BE49-F238E27FC236}">
                  <a16:creationId xmlns:a16="http://schemas.microsoft.com/office/drawing/2014/main" id="{48068632-3315-0A6C-02A8-0467E363472E}"/>
                </a:ext>
              </a:extLst>
            </p:cNvPr>
            <p:cNvSpPr/>
            <p:nvPr/>
          </p:nvSpPr>
          <p:spPr>
            <a:xfrm flipV="1">
              <a:off x="1510630" y="368973"/>
              <a:ext cx="1" cy="201862"/>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203" name="Line">
              <a:extLst>
                <a:ext uri="{FF2B5EF4-FFF2-40B4-BE49-F238E27FC236}">
                  <a16:creationId xmlns:a16="http://schemas.microsoft.com/office/drawing/2014/main" id="{B4B6E492-947C-CB7E-5FB8-461568BE41EF}"/>
                </a:ext>
              </a:extLst>
            </p:cNvPr>
            <p:cNvSpPr/>
            <p:nvPr/>
          </p:nvSpPr>
          <p:spPr>
            <a:xfrm flipH="1">
              <a:off x="1511307" y="1219200"/>
              <a:ext cx="1" cy="201861"/>
            </a:xfrm>
            <a:prstGeom prst="line">
              <a:avLst/>
            </a:prstGeom>
            <a:noFill/>
            <a:ln w="127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204" name="mJ">
              <a:extLst>
                <a:ext uri="{FF2B5EF4-FFF2-40B4-BE49-F238E27FC236}">
                  <a16:creationId xmlns:a16="http://schemas.microsoft.com/office/drawing/2014/main" id="{1A19CB4B-A533-A24C-E6D7-260EC5B0621D}"/>
                </a:ext>
              </a:extLst>
            </p:cNvPr>
            <p:cNvSpPr/>
            <p:nvPr/>
          </p:nvSpPr>
          <p:spPr>
            <a:xfrm>
              <a:off x="1651000" y="660400"/>
              <a:ext cx="507086" cy="4359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t">
              <a:spAutoFit/>
            </a:bodyPr>
            <a:lstStyle>
              <a:lvl1pPr defTabSz="647700">
                <a:buClr>
                  <a:srgbClr val="000000"/>
                </a:buClr>
                <a:defRPr sz="2400">
                  <a:uFill>
                    <a:solidFill>
                      <a:srgbClr val="000000"/>
                    </a:solidFill>
                  </a:uFill>
                  <a:latin typeface="+mj-lt"/>
                  <a:ea typeface="+mj-ea"/>
                  <a:cs typeface="+mj-cs"/>
                  <a:sym typeface="Helvetica Neue"/>
                </a:defRPr>
              </a:lvl1pPr>
            </a:lstStyle>
            <a:p>
              <a:r>
                <a:t>mJ</a:t>
              </a:r>
            </a:p>
          </p:txBody>
        </p:sp>
        <p:sp>
          <p:nvSpPr>
            <p:cNvPr id="205" name="Line">
              <a:extLst>
                <a:ext uri="{FF2B5EF4-FFF2-40B4-BE49-F238E27FC236}">
                  <a16:creationId xmlns:a16="http://schemas.microsoft.com/office/drawing/2014/main" id="{ED52DD15-DF53-4DB0-AC49-1A4DE7C234D0}"/>
                </a:ext>
              </a:extLst>
            </p:cNvPr>
            <p:cNvSpPr/>
            <p:nvPr/>
          </p:nvSpPr>
          <p:spPr>
            <a:xfrm>
              <a:off x="443371" y="579685"/>
              <a:ext cx="212232" cy="6547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0D1B2"/>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sp>
          <p:nvSpPr>
            <p:cNvPr id="206" name="Line">
              <a:extLst>
                <a:ext uri="{FF2B5EF4-FFF2-40B4-BE49-F238E27FC236}">
                  <a16:creationId xmlns:a16="http://schemas.microsoft.com/office/drawing/2014/main" id="{C8B780AA-B604-6AC1-5F29-6ABCDA36A9C6}"/>
                </a:ext>
              </a:extLst>
            </p:cNvPr>
            <p:cNvSpPr/>
            <p:nvPr/>
          </p:nvSpPr>
          <p:spPr>
            <a:xfrm>
              <a:off x="1117600" y="584200"/>
              <a:ext cx="212232" cy="6547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0D1B2"/>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grpSp>
      <p:sp>
        <p:nvSpPr>
          <p:cNvPr id="223" name="TextBox 222">
            <a:extLst>
              <a:ext uri="{FF2B5EF4-FFF2-40B4-BE49-F238E27FC236}">
                <a16:creationId xmlns:a16="http://schemas.microsoft.com/office/drawing/2014/main" id="{D80E5B48-12CC-06C5-36D2-9BC1B637F71B}"/>
              </a:ext>
            </a:extLst>
          </p:cNvPr>
          <p:cNvSpPr txBox="1"/>
          <p:nvPr/>
        </p:nvSpPr>
        <p:spPr>
          <a:xfrm>
            <a:off x="872156" y="1505215"/>
            <a:ext cx="1863972" cy="461665"/>
          </a:xfrm>
          <a:prstGeom prst="rect">
            <a:avLst/>
          </a:prstGeom>
          <a:noFill/>
        </p:spPr>
        <p:txBody>
          <a:bodyPr wrap="none" rtlCol="0">
            <a:spAutoFit/>
          </a:bodyPr>
          <a:lstStyle/>
          <a:p>
            <a:r>
              <a:rPr lang="en-US" sz="2400" dirty="0"/>
              <a:t>Storage Rings</a:t>
            </a:r>
          </a:p>
        </p:txBody>
      </p:sp>
      <p:sp>
        <p:nvSpPr>
          <p:cNvPr id="230" name="Line 391">
            <a:extLst>
              <a:ext uri="{FF2B5EF4-FFF2-40B4-BE49-F238E27FC236}">
                <a16:creationId xmlns:a16="http://schemas.microsoft.com/office/drawing/2014/main" id="{029B253B-5ED9-CFF4-4E9A-DDD8D5AC4C36}"/>
              </a:ext>
            </a:extLst>
          </p:cNvPr>
          <p:cNvSpPr>
            <a:spLocks noChangeShapeType="1"/>
          </p:cNvSpPr>
          <p:nvPr/>
        </p:nvSpPr>
        <p:spPr bwMode="auto">
          <a:xfrm rot="10800000" flipH="1">
            <a:off x="3385670" y="3706062"/>
            <a:ext cx="1703728" cy="0"/>
          </a:xfrm>
          <a:prstGeom prst="line">
            <a:avLst/>
          </a:prstGeom>
          <a:noFill/>
          <a:ln w="12700" cap="flat">
            <a:solidFill>
              <a:schemeClr val="bg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3" name="Line 391">
            <a:extLst>
              <a:ext uri="{FF2B5EF4-FFF2-40B4-BE49-F238E27FC236}">
                <a16:creationId xmlns:a16="http://schemas.microsoft.com/office/drawing/2014/main" id="{66E0C6FB-E198-BC29-0828-0EA857CEDEEF}"/>
              </a:ext>
            </a:extLst>
          </p:cNvPr>
          <p:cNvSpPr>
            <a:spLocks noChangeShapeType="1"/>
          </p:cNvSpPr>
          <p:nvPr/>
        </p:nvSpPr>
        <p:spPr bwMode="auto">
          <a:xfrm rot="10800000" flipH="1">
            <a:off x="2734667" y="5458662"/>
            <a:ext cx="2608427" cy="0"/>
          </a:xfrm>
          <a:prstGeom prst="line">
            <a:avLst/>
          </a:prstGeom>
          <a:noFill/>
          <a:ln w="12700" cap="flat">
            <a:solidFill>
              <a:schemeClr val="bg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245" name="Group 244">
            <a:extLst>
              <a:ext uri="{FF2B5EF4-FFF2-40B4-BE49-F238E27FC236}">
                <a16:creationId xmlns:a16="http://schemas.microsoft.com/office/drawing/2014/main" id="{EF06432A-0DAB-5BCA-1C00-8CBD04CF6B61}"/>
              </a:ext>
            </a:extLst>
          </p:cNvPr>
          <p:cNvGrpSpPr/>
          <p:nvPr/>
        </p:nvGrpSpPr>
        <p:grpSpPr>
          <a:xfrm>
            <a:off x="2605871" y="3721927"/>
            <a:ext cx="1621270" cy="1827178"/>
            <a:chOff x="4834420" y="3646017"/>
            <a:chExt cx="1621270" cy="1827178"/>
          </a:xfrm>
        </p:grpSpPr>
        <p:sp>
          <p:nvSpPr>
            <p:cNvPr id="228" name="Freeform 387">
              <a:extLst>
                <a:ext uri="{FF2B5EF4-FFF2-40B4-BE49-F238E27FC236}">
                  <a16:creationId xmlns:a16="http://schemas.microsoft.com/office/drawing/2014/main" id="{E1DF0A33-888E-4382-1EB3-F9AF810F73DB}"/>
                </a:ext>
              </a:extLst>
            </p:cNvPr>
            <p:cNvSpPr>
              <a:spLocks/>
            </p:cNvSpPr>
            <p:nvPr/>
          </p:nvSpPr>
          <p:spPr bwMode="auto">
            <a:xfrm>
              <a:off x="4913551" y="3700197"/>
              <a:ext cx="351693" cy="1758466"/>
            </a:xfrm>
            <a:custGeom>
              <a:avLst/>
              <a:gdLst>
                <a:gd name="T0" fmla="*/ 0 w 21600"/>
                <a:gd name="T1" fmla="*/ 21600 h 21600"/>
                <a:gd name="T2" fmla="*/ 4962 w 21600"/>
                <a:gd name="T3" fmla="*/ 17157 h 21600"/>
                <a:gd name="T4" fmla="*/ 10800 w 21600"/>
                <a:gd name="T5" fmla="*/ 0 h 21600"/>
                <a:gd name="T6" fmla="*/ 15908 w 21600"/>
                <a:gd name="T7" fmla="*/ 17157 h 21600"/>
                <a:gd name="T8" fmla="*/ 2160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cap="flat">
              <a:solidFill>
                <a:schemeClr val="tx1"/>
              </a:solidFill>
              <a:prstDash val="solid"/>
              <a:round/>
              <a:headEnd type="none" w="med" len="med"/>
              <a:tailEnd type="none" w="med" len="med"/>
            </a:ln>
          </p:spPr>
          <p:txBody>
            <a:bodyPr lIns="0" tIns="0" rIns="0" bIns="0"/>
            <a:lstStyle/>
            <a:p>
              <a:endParaRPr lang="en-US"/>
            </a:p>
          </p:txBody>
        </p:sp>
        <p:sp>
          <p:nvSpPr>
            <p:cNvPr id="229" name="Line 390">
              <a:extLst>
                <a:ext uri="{FF2B5EF4-FFF2-40B4-BE49-F238E27FC236}">
                  <a16:creationId xmlns:a16="http://schemas.microsoft.com/office/drawing/2014/main" id="{F68598B3-C702-F933-8564-EFD81B0AB6D2}"/>
                </a:ext>
              </a:extLst>
            </p:cNvPr>
            <p:cNvSpPr>
              <a:spLocks noChangeShapeType="1"/>
            </p:cNvSpPr>
            <p:nvPr/>
          </p:nvSpPr>
          <p:spPr bwMode="auto">
            <a:xfrm flipH="1">
              <a:off x="4834420" y="4485229"/>
              <a:ext cx="182127"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1" name="Line 392">
              <a:extLst>
                <a:ext uri="{FF2B5EF4-FFF2-40B4-BE49-F238E27FC236}">
                  <a16:creationId xmlns:a16="http://schemas.microsoft.com/office/drawing/2014/main" id="{383CE4A5-FC10-FE03-4CB4-62F0FBF3F239}"/>
                </a:ext>
              </a:extLst>
            </p:cNvPr>
            <p:cNvSpPr>
              <a:spLocks noChangeShapeType="1"/>
            </p:cNvSpPr>
            <p:nvPr/>
          </p:nvSpPr>
          <p:spPr bwMode="auto">
            <a:xfrm>
              <a:off x="5127079" y="4485229"/>
              <a:ext cx="180871"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2" name="Rectangle 393">
              <a:extLst>
                <a:ext uri="{FF2B5EF4-FFF2-40B4-BE49-F238E27FC236}">
                  <a16:creationId xmlns:a16="http://schemas.microsoft.com/office/drawing/2014/main" id="{74A847F1-A842-942F-FA29-A08CFB186CAF}"/>
                </a:ext>
              </a:extLst>
            </p:cNvPr>
            <p:cNvSpPr>
              <a:spLocks/>
            </p:cNvSpPr>
            <p:nvPr/>
          </p:nvSpPr>
          <p:spPr bwMode="auto">
            <a:xfrm>
              <a:off x="5343094" y="4315663"/>
              <a:ext cx="689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400" dirty="0">
                  <a:ea typeface="Helvetica Neue" charset="0"/>
                  <a:cs typeface="Helvetica Neue" charset="0"/>
                  <a:sym typeface="Helvetica Neue" charset="0"/>
                </a:rPr>
                <a:t>1/10</a:t>
              </a:r>
              <a:r>
                <a:rPr lang="en-US" sz="2400" baseline="30000" dirty="0">
                  <a:ea typeface="Helvetica Neue" charset="0"/>
                  <a:cs typeface="Helvetica Neue" charset="0"/>
                  <a:sym typeface="Helvetica Neue" charset="0"/>
                </a:rPr>
                <a:t>4</a:t>
              </a:r>
            </a:p>
          </p:txBody>
        </p:sp>
        <p:sp>
          <p:nvSpPr>
            <p:cNvPr id="234" name="Line 390">
              <a:extLst>
                <a:ext uri="{FF2B5EF4-FFF2-40B4-BE49-F238E27FC236}">
                  <a16:creationId xmlns:a16="http://schemas.microsoft.com/office/drawing/2014/main" id="{E11EC1ED-25EA-2180-5E73-43285E6A7281}"/>
                </a:ext>
              </a:extLst>
            </p:cNvPr>
            <p:cNvSpPr>
              <a:spLocks noChangeShapeType="1"/>
            </p:cNvSpPr>
            <p:nvPr/>
          </p:nvSpPr>
          <p:spPr bwMode="auto">
            <a:xfrm rot="5400000" flipH="1">
              <a:off x="5650582" y="4894429"/>
              <a:ext cx="1157532"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5" name="Line 392">
              <a:extLst>
                <a:ext uri="{FF2B5EF4-FFF2-40B4-BE49-F238E27FC236}">
                  <a16:creationId xmlns:a16="http://schemas.microsoft.com/office/drawing/2014/main" id="{32C65E43-834C-DDFD-8AB2-8956C1DF0E1E}"/>
                </a:ext>
              </a:extLst>
            </p:cNvPr>
            <p:cNvSpPr>
              <a:spLocks noChangeShapeType="1"/>
            </p:cNvSpPr>
            <p:nvPr/>
          </p:nvSpPr>
          <p:spPr bwMode="auto">
            <a:xfrm rot="5400000" flipV="1">
              <a:off x="6090206" y="3785159"/>
              <a:ext cx="278283"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6" name="Rectangle 393">
              <a:extLst>
                <a:ext uri="{FF2B5EF4-FFF2-40B4-BE49-F238E27FC236}">
                  <a16:creationId xmlns:a16="http://schemas.microsoft.com/office/drawing/2014/main" id="{7F9FF924-2D51-6AF7-386C-3A86EA1D44DF}"/>
                </a:ext>
              </a:extLst>
            </p:cNvPr>
            <p:cNvSpPr>
              <a:spLocks/>
            </p:cNvSpPr>
            <p:nvPr/>
          </p:nvSpPr>
          <p:spPr bwMode="auto">
            <a:xfrm>
              <a:off x="6040512" y="3907595"/>
              <a:ext cx="4151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400" dirty="0">
                  <a:ea typeface="Helvetica Neue" charset="0"/>
                  <a:cs typeface="Helvetica Neue" charset="0"/>
                  <a:sym typeface="Helvetica Neue" charset="0"/>
                </a:rPr>
                <a:t>10</a:t>
              </a:r>
              <a:r>
                <a:rPr lang="en-US" sz="2400" baseline="30000" dirty="0">
                  <a:ea typeface="Helvetica Neue" charset="0"/>
                  <a:cs typeface="Helvetica Neue" charset="0"/>
                  <a:sym typeface="Helvetica Neue" charset="0"/>
                </a:rPr>
                <a:t>6</a:t>
              </a:r>
            </a:p>
          </p:txBody>
        </p:sp>
      </p:grpSp>
      <p:sp>
        <p:nvSpPr>
          <p:cNvPr id="239" name="TextBox 238">
            <a:extLst>
              <a:ext uri="{FF2B5EF4-FFF2-40B4-BE49-F238E27FC236}">
                <a16:creationId xmlns:a16="http://schemas.microsoft.com/office/drawing/2014/main" id="{F20FDEB3-78E3-2A06-1B08-D06AD9F84E82}"/>
              </a:ext>
            </a:extLst>
          </p:cNvPr>
          <p:cNvSpPr txBox="1"/>
          <p:nvPr/>
        </p:nvSpPr>
        <p:spPr>
          <a:xfrm>
            <a:off x="85118" y="4481523"/>
            <a:ext cx="2174186" cy="830997"/>
          </a:xfrm>
          <a:prstGeom prst="rect">
            <a:avLst/>
          </a:prstGeom>
          <a:noFill/>
        </p:spPr>
        <p:txBody>
          <a:bodyPr wrap="none" rtlCol="0">
            <a:spAutoFit/>
          </a:bodyPr>
          <a:lstStyle/>
          <a:p>
            <a:pPr algn="ctr"/>
            <a:r>
              <a:rPr lang="en-US" sz="2400" b="1" i="1" dirty="0"/>
              <a:t>Peak</a:t>
            </a:r>
            <a:r>
              <a:rPr lang="en-US" sz="2400" dirty="0"/>
              <a:t> brightness</a:t>
            </a:r>
            <a:br>
              <a:rPr lang="en-US" sz="2400" dirty="0"/>
            </a:br>
            <a:r>
              <a:rPr lang="en-US" sz="2400" dirty="0"/>
              <a:t>(per pulse)</a:t>
            </a:r>
          </a:p>
        </p:txBody>
      </p:sp>
      <p:grpSp>
        <p:nvGrpSpPr>
          <p:cNvPr id="248" name="Group 247">
            <a:extLst>
              <a:ext uri="{FF2B5EF4-FFF2-40B4-BE49-F238E27FC236}">
                <a16:creationId xmlns:a16="http://schemas.microsoft.com/office/drawing/2014/main" id="{7DBF14A9-E4DB-E69C-506F-FE008D3EF7D1}"/>
              </a:ext>
            </a:extLst>
          </p:cNvPr>
          <p:cNvGrpSpPr/>
          <p:nvPr/>
        </p:nvGrpSpPr>
        <p:grpSpPr>
          <a:xfrm>
            <a:off x="2394668" y="5613828"/>
            <a:ext cx="1909192" cy="923242"/>
            <a:chOff x="2453312" y="4996998"/>
            <a:chExt cx="1909192" cy="923242"/>
          </a:xfrm>
        </p:grpSpPr>
        <p:sp>
          <p:nvSpPr>
            <p:cNvPr id="227" name="Freeform 386">
              <a:extLst>
                <a:ext uri="{FF2B5EF4-FFF2-40B4-BE49-F238E27FC236}">
                  <a16:creationId xmlns:a16="http://schemas.microsoft.com/office/drawing/2014/main" id="{13440162-6EC3-A6B2-0B04-95FC47F522BE}"/>
                </a:ext>
              </a:extLst>
            </p:cNvPr>
            <p:cNvSpPr>
              <a:spLocks/>
            </p:cNvSpPr>
            <p:nvPr/>
          </p:nvSpPr>
          <p:spPr bwMode="auto">
            <a:xfrm>
              <a:off x="2453312" y="5317986"/>
              <a:ext cx="1909192" cy="140677"/>
            </a:xfrm>
            <a:custGeom>
              <a:avLst/>
              <a:gdLst>
                <a:gd name="T0" fmla="*/ 0 w 21600"/>
                <a:gd name="T1" fmla="*/ 21600 h 21600"/>
                <a:gd name="T2" fmla="*/ 4962 w 21600"/>
                <a:gd name="T3" fmla="*/ 17157 h 21600"/>
                <a:gd name="T4" fmla="*/ 10800 w 21600"/>
                <a:gd name="T5" fmla="*/ 0 h 21600"/>
                <a:gd name="T6" fmla="*/ 15908 w 21600"/>
                <a:gd name="T7" fmla="*/ 17157 h 21600"/>
                <a:gd name="T8" fmla="*/ 2160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cap="flat">
              <a:solidFill>
                <a:schemeClr val="tx1"/>
              </a:solidFill>
              <a:prstDash val="solid"/>
              <a:round/>
              <a:headEnd type="none" w="med" len="med"/>
              <a:tailEnd type="none" w="med" len="med"/>
            </a:ln>
          </p:spPr>
          <p:txBody>
            <a:bodyPr lIns="0" tIns="0" rIns="0" bIns="0"/>
            <a:lstStyle/>
            <a:p>
              <a:endParaRPr lang="en-US"/>
            </a:p>
          </p:txBody>
        </p:sp>
        <p:sp>
          <p:nvSpPr>
            <p:cNvPr id="240" name="Line 390">
              <a:extLst>
                <a:ext uri="{FF2B5EF4-FFF2-40B4-BE49-F238E27FC236}">
                  <a16:creationId xmlns:a16="http://schemas.microsoft.com/office/drawing/2014/main" id="{82FAB94C-68C4-40A8-3BA4-495B72594DE3}"/>
                </a:ext>
              </a:extLst>
            </p:cNvPr>
            <p:cNvSpPr>
              <a:spLocks noChangeShapeType="1"/>
            </p:cNvSpPr>
            <p:nvPr/>
          </p:nvSpPr>
          <p:spPr bwMode="auto">
            <a:xfrm rot="10800000" flipH="1">
              <a:off x="2671185" y="5689408"/>
              <a:ext cx="525026"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41" name="Line 392">
              <a:extLst>
                <a:ext uri="{FF2B5EF4-FFF2-40B4-BE49-F238E27FC236}">
                  <a16:creationId xmlns:a16="http://schemas.microsoft.com/office/drawing/2014/main" id="{D9DF498E-50AF-8B48-9A09-FD2A00AAF79D}"/>
                </a:ext>
              </a:extLst>
            </p:cNvPr>
            <p:cNvSpPr>
              <a:spLocks noChangeShapeType="1"/>
            </p:cNvSpPr>
            <p:nvPr/>
          </p:nvSpPr>
          <p:spPr bwMode="auto">
            <a:xfrm rot="10800000" flipV="1">
              <a:off x="3572457" y="5689407"/>
              <a:ext cx="530352"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42" name="TextBox 241">
              <a:extLst>
                <a:ext uri="{FF2B5EF4-FFF2-40B4-BE49-F238E27FC236}">
                  <a16:creationId xmlns:a16="http://schemas.microsoft.com/office/drawing/2014/main" id="{0A2A1DA1-2BF8-1E49-C567-82A9864897E2}"/>
                </a:ext>
              </a:extLst>
            </p:cNvPr>
            <p:cNvSpPr txBox="1"/>
            <p:nvPr/>
          </p:nvSpPr>
          <p:spPr>
            <a:xfrm>
              <a:off x="3196788" y="5458575"/>
              <a:ext cx="340158" cy="461665"/>
            </a:xfrm>
            <a:prstGeom prst="rect">
              <a:avLst/>
            </a:prstGeom>
            <a:noFill/>
          </p:spPr>
          <p:txBody>
            <a:bodyPr wrap="none" rtlCol="0">
              <a:spAutoFit/>
            </a:bodyPr>
            <a:lstStyle/>
            <a:p>
              <a:r>
                <a:rPr lang="en-US" sz="2400" dirty="0"/>
                <a:t>1</a:t>
              </a:r>
            </a:p>
          </p:txBody>
        </p:sp>
        <p:sp>
          <p:nvSpPr>
            <p:cNvPr id="243" name="TextBox 242">
              <a:extLst>
                <a:ext uri="{FF2B5EF4-FFF2-40B4-BE49-F238E27FC236}">
                  <a16:creationId xmlns:a16="http://schemas.microsoft.com/office/drawing/2014/main" id="{24C61749-7A45-E8B3-5C4C-BF5C10C63D5A}"/>
                </a:ext>
              </a:extLst>
            </p:cNvPr>
            <p:cNvSpPr txBox="1"/>
            <p:nvPr/>
          </p:nvSpPr>
          <p:spPr>
            <a:xfrm>
              <a:off x="3999068" y="4996998"/>
              <a:ext cx="340158" cy="461665"/>
            </a:xfrm>
            <a:prstGeom prst="rect">
              <a:avLst/>
            </a:prstGeom>
            <a:noFill/>
          </p:spPr>
          <p:txBody>
            <a:bodyPr wrap="none" rtlCol="0">
              <a:spAutoFit/>
            </a:bodyPr>
            <a:lstStyle/>
            <a:p>
              <a:r>
                <a:rPr lang="en-US" sz="2400" dirty="0"/>
                <a:t>1</a:t>
              </a:r>
            </a:p>
          </p:txBody>
        </p:sp>
        <p:sp>
          <p:nvSpPr>
            <p:cNvPr id="244" name="Line 390">
              <a:extLst>
                <a:ext uri="{FF2B5EF4-FFF2-40B4-BE49-F238E27FC236}">
                  <a16:creationId xmlns:a16="http://schemas.microsoft.com/office/drawing/2014/main" id="{AA656779-17B5-D27C-77C0-1A58A85C05F7}"/>
                </a:ext>
              </a:extLst>
            </p:cNvPr>
            <p:cNvSpPr>
              <a:spLocks noChangeShapeType="1"/>
            </p:cNvSpPr>
            <p:nvPr/>
          </p:nvSpPr>
          <p:spPr bwMode="auto">
            <a:xfrm rot="5400000" flipH="1">
              <a:off x="3343403" y="5210682"/>
              <a:ext cx="182880" cy="0"/>
            </a:xfrm>
            <a:prstGeom prst="line">
              <a:avLst/>
            </a:prstGeom>
            <a:noFill/>
            <a:ln w="28575" cap="flat">
              <a:solidFill>
                <a:srgbClr val="000084"/>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cxnSp>
        <p:nvCxnSpPr>
          <p:cNvPr id="247" name="Straight Connector 246">
            <a:extLst>
              <a:ext uri="{FF2B5EF4-FFF2-40B4-BE49-F238E27FC236}">
                <a16:creationId xmlns:a16="http://schemas.microsoft.com/office/drawing/2014/main" id="{ACD3DF69-D866-22F1-048A-D2160A0395E5}"/>
              </a:ext>
            </a:extLst>
          </p:cNvPr>
          <p:cNvCxnSpPr/>
          <p:nvPr/>
        </p:nvCxnSpPr>
        <p:spPr>
          <a:xfrm>
            <a:off x="2503786" y="5549105"/>
            <a:ext cx="16977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B42634DF-82E2-9727-3365-9826348D37E2}"/>
              </a:ext>
            </a:extLst>
          </p:cNvPr>
          <p:cNvSpPr txBox="1"/>
          <p:nvPr/>
        </p:nvSpPr>
        <p:spPr>
          <a:xfrm>
            <a:off x="4686295" y="4419209"/>
            <a:ext cx="1390509" cy="70788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4000" dirty="0"/>
              <a:t>10</a:t>
            </a:r>
            <a:r>
              <a:rPr lang="en-US" sz="4000" baseline="30000" dirty="0"/>
              <a:t>huge</a:t>
            </a:r>
          </a:p>
        </p:txBody>
      </p:sp>
      <p:sp>
        <p:nvSpPr>
          <p:cNvPr id="250" name="TextBox 249">
            <a:extLst>
              <a:ext uri="{FF2B5EF4-FFF2-40B4-BE49-F238E27FC236}">
                <a16:creationId xmlns:a16="http://schemas.microsoft.com/office/drawing/2014/main" id="{EF618A31-891F-32FA-F666-C9FE5A4913FB}"/>
              </a:ext>
            </a:extLst>
          </p:cNvPr>
          <p:cNvSpPr txBox="1"/>
          <p:nvPr/>
        </p:nvSpPr>
        <p:spPr>
          <a:xfrm>
            <a:off x="6515098" y="4576239"/>
            <a:ext cx="2609304" cy="461665"/>
          </a:xfrm>
          <a:prstGeom prst="rect">
            <a:avLst/>
          </a:prstGeom>
          <a:noFill/>
        </p:spPr>
        <p:txBody>
          <a:bodyPr wrap="none" rtlCol="0">
            <a:spAutoFit/>
          </a:bodyPr>
          <a:lstStyle/>
          <a:p>
            <a:pPr algn="ctr"/>
            <a:r>
              <a:rPr lang="en-US" sz="2400" b="1" i="1" dirty="0"/>
              <a:t>Average</a:t>
            </a:r>
            <a:r>
              <a:rPr lang="en-US" sz="2400" dirty="0"/>
              <a:t> brightness</a:t>
            </a:r>
          </a:p>
        </p:txBody>
      </p:sp>
      <p:grpSp>
        <p:nvGrpSpPr>
          <p:cNvPr id="266" name="Group 265">
            <a:extLst>
              <a:ext uri="{FF2B5EF4-FFF2-40B4-BE49-F238E27FC236}">
                <a16:creationId xmlns:a16="http://schemas.microsoft.com/office/drawing/2014/main" id="{636A24F7-1C29-BDE3-C2A7-723E1ACB18C0}"/>
              </a:ext>
            </a:extLst>
          </p:cNvPr>
          <p:cNvGrpSpPr/>
          <p:nvPr/>
        </p:nvGrpSpPr>
        <p:grpSpPr>
          <a:xfrm>
            <a:off x="9178144" y="3981933"/>
            <a:ext cx="1697795" cy="1423187"/>
            <a:chOff x="3205779" y="2968643"/>
            <a:chExt cx="1697795" cy="1423187"/>
          </a:xfrm>
        </p:grpSpPr>
        <p:sp>
          <p:nvSpPr>
            <p:cNvPr id="267" name="Line">
              <a:extLst>
                <a:ext uri="{FF2B5EF4-FFF2-40B4-BE49-F238E27FC236}">
                  <a16:creationId xmlns:a16="http://schemas.microsoft.com/office/drawing/2014/main" id="{957A0468-CDD7-9E53-8C80-36B1961AEC0D}"/>
                </a:ext>
              </a:extLst>
            </p:cNvPr>
            <p:cNvSpPr/>
            <p:nvPr/>
          </p:nvSpPr>
          <p:spPr>
            <a:xfrm>
              <a:off x="3365799" y="3984014"/>
              <a:ext cx="284480" cy="176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F2600"/>
                </a:gs>
                <a:gs pos="40999">
                  <a:srgbClr val="FFFB00"/>
                </a:gs>
                <a:gs pos="58999">
                  <a:srgbClr val="008F00"/>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sp>
          <p:nvSpPr>
            <p:cNvPr id="268" name="Line">
              <a:extLst>
                <a:ext uri="{FF2B5EF4-FFF2-40B4-BE49-F238E27FC236}">
                  <a16:creationId xmlns:a16="http://schemas.microsoft.com/office/drawing/2014/main" id="{E9EC438D-DD25-2BF4-33C2-D2CCEFC57B62}"/>
                </a:ext>
              </a:extLst>
            </p:cNvPr>
            <p:cNvSpPr/>
            <p:nvPr/>
          </p:nvSpPr>
          <p:spPr>
            <a:xfrm>
              <a:off x="4038900" y="3984014"/>
              <a:ext cx="284480" cy="176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F2600"/>
                </a:gs>
                <a:gs pos="40999">
                  <a:srgbClr val="FFFB00"/>
                </a:gs>
                <a:gs pos="58999">
                  <a:srgbClr val="008F00"/>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cxnSp>
          <p:nvCxnSpPr>
            <p:cNvPr id="269" name="Straight Connector 268">
              <a:extLst>
                <a:ext uri="{FF2B5EF4-FFF2-40B4-BE49-F238E27FC236}">
                  <a16:creationId xmlns:a16="http://schemas.microsoft.com/office/drawing/2014/main" id="{677F7A87-5ED5-782A-0B41-45A789312AB7}"/>
                </a:ext>
              </a:extLst>
            </p:cNvPr>
            <p:cNvCxnSpPr/>
            <p:nvPr/>
          </p:nvCxnSpPr>
          <p:spPr>
            <a:xfrm>
              <a:off x="3205779" y="3821057"/>
              <a:ext cx="16977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44B98419-9D40-ACAF-5A8E-AD82431FA20B}"/>
                </a:ext>
              </a:extLst>
            </p:cNvPr>
            <p:cNvCxnSpPr/>
            <p:nvPr/>
          </p:nvCxnSpPr>
          <p:spPr>
            <a:xfrm>
              <a:off x="3205779" y="4160122"/>
              <a:ext cx="1233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7C0EC78-0CA3-C060-F689-E523FC79AEB2}"/>
                </a:ext>
              </a:extLst>
            </p:cNvPr>
            <p:cNvCxnSpPr>
              <a:cxnSpLocks/>
            </p:cNvCxnSpPr>
            <p:nvPr/>
          </p:nvCxnSpPr>
          <p:spPr>
            <a:xfrm>
              <a:off x="3205779" y="3627914"/>
              <a:ext cx="572471" cy="0"/>
            </a:xfrm>
            <a:prstGeom prst="line">
              <a:avLst/>
            </a:prstGeom>
          </p:spPr>
          <p:style>
            <a:lnRef idx="1">
              <a:schemeClr val="accent1"/>
            </a:lnRef>
            <a:fillRef idx="0">
              <a:schemeClr val="accent1"/>
            </a:fillRef>
            <a:effectRef idx="0">
              <a:schemeClr val="accent1"/>
            </a:effectRef>
            <a:fontRef idx="minor">
              <a:schemeClr val="tx1"/>
            </a:fontRef>
          </p:style>
        </p:cxnSp>
        <p:sp>
          <p:nvSpPr>
            <p:cNvPr id="272" name="Line">
              <a:extLst>
                <a:ext uri="{FF2B5EF4-FFF2-40B4-BE49-F238E27FC236}">
                  <a16:creationId xmlns:a16="http://schemas.microsoft.com/office/drawing/2014/main" id="{DF911229-E31A-1D7E-3431-BEEF85437E7B}"/>
                </a:ext>
              </a:extLst>
            </p:cNvPr>
            <p:cNvSpPr/>
            <p:nvPr/>
          </p:nvSpPr>
          <p:spPr>
            <a:xfrm>
              <a:off x="3399239" y="2968643"/>
              <a:ext cx="212232" cy="6547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0D1B2"/>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sp>
          <p:nvSpPr>
            <p:cNvPr id="273" name="Line">
              <a:extLst>
                <a:ext uri="{FF2B5EF4-FFF2-40B4-BE49-F238E27FC236}">
                  <a16:creationId xmlns:a16="http://schemas.microsoft.com/office/drawing/2014/main" id="{BC72487F-7B6F-19F7-F02B-B27B923F6966}"/>
                </a:ext>
              </a:extLst>
            </p:cNvPr>
            <p:cNvSpPr/>
            <p:nvPr/>
          </p:nvSpPr>
          <p:spPr>
            <a:xfrm>
              <a:off x="4073469" y="2973158"/>
              <a:ext cx="212232" cy="6547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1">
              <a:gsLst>
                <a:gs pos="0">
                  <a:srgbClr val="F0D1B2"/>
                </a:gs>
                <a:gs pos="100000">
                  <a:srgbClr val="0433FF"/>
                </a:gs>
              </a:gsLst>
              <a:lin ang="0" scaled="0"/>
            </a:gradFill>
            <a:ln w="9525" cap="flat">
              <a:solidFill>
                <a:srgbClr val="000000"/>
              </a:solidFill>
              <a:prstDash val="solid"/>
              <a:round/>
            </a:ln>
            <a:effectLst/>
          </p:spPr>
          <p:txBody>
            <a:bodyPr wrap="square" lIns="0" tIns="0" rIns="0" bIns="0" numCol="1" anchor="t">
              <a:noAutofit/>
            </a:bodyPr>
            <a:lstStyle/>
            <a:p>
              <a:pPr defTabSz="647700">
                <a:defRPr sz="1600"/>
              </a:pPr>
              <a:endParaRPr/>
            </a:p>
          </p:txBody>
        </p:sp>
        <p:cxnSp>
          <p:nvCxnSpPr>
            <p:cNvPr id="274" name="Straight Connector 273">
              <a:extLst>
                <a:ext uri="{FF2B5EF4-FFF2-40B4-BE49-F238E27FC236}">
                  <a16:creationId xmlns:a16="http://schemas.microsoft.com/office/drawing/2014/main" id="{8716DDE3-202C-677F-94A4-2A11F93D94F2}"/>
                </a:ext>
              </a:extLst>
            </p:cNvPr>
            <p:cNvCxnSpPr>
              <a:cxnSpLocks/>
            </p:cNvCxnSpPr>
            <p:nvPr/>
          </p:nvCxnSpPr>
          <p:spPr>
            <a:xfrm>
              <a:off x="3833813" y="3627914"/>
              <a:ext cx="5724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E1733867-06E2-CA61-8075-B608483B6279}"/>
                </a:ext>
              </a:extLst>
            </p:cNvPr>
            <p:cNvCxnSpPr>
              <a:cxnSpLocks/>
            </p:cNvCxnSpPr>
            <p:nvPr/>
          </p:nvCxnSpPr>
          <p:spPr>
            <a:xfrm flipH="1">
              <a:off x="3735231" y="3563767"/>
              <a:ext cx="106328" cy="119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2C4C5EC-E922-6CC7-79B7-41B2E172932E}"/>
                </a:ext>
              </a:extLst>
            </p:cNvPr>
            <p:cNvCxnSpPr>
              <a:cxnSpLocks/>
            </p:cNvCxnSpPr>
            <p:nvPr/>
          </p:nvCxnSpPr>
          <p:spPr>
            <a:xfrm flipH="1">
              <a:off x="3781303" y="3568281"/>
              <a:ext cx="106328" cy="119265"/>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93D4D6BC-A4AF-3725-AF56-84175B84230E}"/>
                    </a:ext>
                  </a:extLst>
                </p:cNvPr>
                <p:cNvSpPr txBox="1"/>
                <p:nvPr/>
              </p:nvSpPr>
              <p:spPr>
                <a:xfrm>
                  <a:off x="4514417" y="3026823"/>
                  <a:ext cx="35900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𝑚𝐽</m:t>
                            </m:r>
                          </m:num>
                          <m:den>
                            <m:r>
                              <a:rPr lang="en-US" b="0" i="1" smtClean="0">
                                <a:latin typeface="Cambria Math" panose="02040503050406030204" pitchFamily="18" charset="0"/>
                              </a:rPr>
                              <m:t>𝑚𝑠</m:t>
                            </m:r>
                          </m:den>
                        </m:f>
                      </m:oMath>
                    </m:oMathPara>
                  </a14:m>
                  <a:endParaRPr lang="en-US" dirty="0"/>
                </a:p>
              </p:txBody>
            </p:sp>
          </mc:Choice>
          <mc:Fallback xmlns="">
            <p:sp>
              <p:nvSpPr>
                <p:cNvPr id="277" name="TextBox 276">
                  <a:extLst>
                    <a:ext uri="{FF2B5EF4-FFF2-40B4-BE49-F238E27FC236}">
                      <a16:creationId xmlns:a16="http://schemas.microsoft.com/office/drawing/2014/main" id="{93D4D6BC-A4AF-3725-AF56-84175B84230E}"/>
                    </a:ext>
                  </a:extLst>
                </p:cNvPr>
                <p:cNvSpPr txBox="1">
                  <a:spLocks noRot="1" noChangeAspect="1" noMove="1" noResize="1" noEditPoints="1" noAdjustHandles="1" noChangeArrowheads="1" noChangeShapeType="1" noTextEdit="1"/>
                </p:cNvSpPr>
                <p:nvPr/>
              </p:nvSpPr>
              <p:spPr>
                <a:xfrm>
                  <a:off x="4514417" y="3026823"/>
                  <a:ext cx="359008" cy="51860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6C06EC19-22B4-0DD9-8F20-DCCD71DA0A85}"/>
                    </a:ext>
                  </a:extLst>
                </p:cNvPr>
                <p:cNvSpPr txBox="1"/>
                <p:nvPr/>
              </p:nvSpPr>
              <p:spPr>
                <a:xfrm>
                  <a:off x="4532497" y="3873226"/>
                  <a:ext cx="298094"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𝑛𝐽</m:t>
                            </m:r>
                          </m:num>
                          <m:den>
                            <m:r>
                              <a:rPr lang="en-US" b="0" i="1" smtClean="0">
                                <a:latin typeface="Cambria Math" panose="02040503050406030204" pitchFamily="18" charset="0"/>
                              </a:rPr>
                              <m:t>𝑛𝑠</m:t>
                            </m:r>
                          </m:den>
                        </m:f>
                      </m:oMath>
                    </m:oMathPara>
                  </a14:m>
                  <a:endParaRPr lang="en-US" dirty="0"/>
                </a:p>
              </p:txBody>
            </p:sp>
          </mc:Choice>
          <mc:Fallback xmlns="">
            <p:sp>
              <p:nvSpPr>
                <p:cNvPr id="278" name="TextBox 277">
                  <a:extLst>
                    <a:ext uri="{FF2B5EF4-FFF2-40B4-BE49-F238E27FC236}">
                      <a16:creationId xmlns:a16="http://schemas.microsoft.com/office/drawing/2014/main" id="{6C06EC19-22B4-0DD9-8F20-DCCD71DA0A85}"/>
                    </a:ext>
                  </a:extLst>
                </p:cNvPr>
                <p:cNvSpPr txBox="1">
                  <a:spLocks noRot="1" noChangeAspect="1" noMove="1" noResize="1" noEditPoints="1" noAdjustHandles="1" noChangeArrowheads="1" noChangeShapeType="1" noTextEdit="1"/>
                </p:cNvSpPr>
                <p:nvPr/>
              </p:nvSpPr>
              <p:spPr>
                <a:xfrm>
                  <a:off x="4532497" y="3873226"/>
                  <a:ext cx="298094" cy="518604"/>
                </a:xfrm>
                <a:prstGeom prst="rect">
                  <a:avLst/>
                </a:prstGeom>
                <a:blipFill>
                  <a:blip r:embed="rId3"/>
                  <a:stretch>
                    <a:fillRect/>
                  </a:stretch>
                </a:blipFill>
              </p:spPr>
              <p:txBody>
                <a:bodyPr/>
                <a:lstStyle/>
                <a:p>
                  <a:r>
                    <a:rPr lang="en-US">
                      <a:noFill/>
                    </a:rPr>
                    <a:t> </a:t>
                  </a:r>
                </a:p>
              </p:txBody>
            </p:sp>
          </mc:Fallback>
        </mc:AlternateContent>
      </p:grpSp>
      <p:sp>
        <p:nvSpPr>
          <p:cNvPr id="279" name="TextBox 278">
            <a:extLst>
              <a:ext uri="{FF2B5EF4-FFF2-40B4-BE49-F238E27FC236}">
                <a16:creationId xmlns:a16="http://schemas.microsoft.com/office/drawing/2014/main" id="{751C4C0D-BCEF-C739-3E34-8A0E20D2052E}"/>
              </a:ext>
            </a:extLst>
          </p:cNvPr>
          <p:cNvSpPr txBox="1"/>
          <p:nvPr/>
        </p:nvSpPr>
        <p:spPr>
          <a:xfrm>
            <a:off x="11148906" y="4406962"/>
            <a:ext cx="444352" cy="70788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4000" dirty="0"/>
              <a:t>1</a:t>
            </a:r>
            <a:endParaRPr lang="en-US" sz="4000" baseline="30000" dirty="0"/>
          </a:p>
        </p:txBody>
      </p:sp>
    </p:spTree>
    <p:extLst>
      <p:ext uri="{BB962C8B-B14F-4D97-AF65-F5344CB8AC3E}">
        <p14:creationId xmlns:p14="http://schemas.microsoft.com/office/powerpoint/2010/main" val="11278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A3F3-5CD1-01D8-AC46-6FA514F1BFA6}"/>
              </a:ext>
            </a:extLst>
          </p:cNvPr>
          <p:cNvSpPr>
            <a:spLocks noGrp="1"/>
          </p:cNvSpPr>
          <p:nvPr>
            <p:ph type="title"/>
          </p:nvPr>
        </p:nvSpPr>
        <p:spPr/>
        <p:txBody>
          <a:bodyPr/>
          <a:lstStyle/>
          <a:p>
            <a:r>
              <a:rPr lang="en-US" dirty="0"/>
              <a:t>High Repetition Rate FELs</a:t>
            </a:r>
          </a:p>
        </p:txBody>
      </p:sp>
      <p:pic>
        <p:nvPicPr>
          <p:cNvPr id="4" name="Picture 6" descr="Beschleunigungsanimation.jpg">
            <a:extLst>
              <a:ext uri="{FF2B5EF4-FFF2-40B4-BE49-F238E27FC236}">
                <a16:creationId xmlns:a16="http://schemas.microsoft.com/office/drawing/2014/main" id="{B229C9BF-2373-FBEF-45DB-44AEC0802D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72121"/>
            <a:ext cx="5141857" cy="3856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B670D00-5B66-BA86-4095-240FAC5F2E74}"/>
              </a:ext>
            </a:extLst>
          </p:cNvPr>
          <p:cNvSpPr txBox="1"/>
          <p:nvPr/>
        </p:nvSpPr>
        <p:spPr>
          <a:xfrm>
            <a:off x="0" y="715833"/>
            <a:ext cx="5141857"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dirty="0"/>
              <a:t>Overcome the power limitations of warm </a:t>
            </a:r>
            <a:r>
              <a:rPr lang="en-US" sz="2400" dirty="0" err="1"/>
              <a:t>linacs</a:t>
            </a:r>
            <a:r>
              <a:rPr lang="en-US" sz="2400" dirty="0"/>
              <a:t> with superconducting RF</a:t>
            </a:r>
          </a:p>
        </p:txBody>
      </p:sp>
      <p:grpSp>
        <p:nvGrpSpPr>
          <p:cNvPr id="7" name="Group 6">
            <a:extLst>
              <a:ext uri="{FF2B5EF4-FFF2-40B4-BE49-F238E27FC236}">
                <a16:creationId xmlns:a16="http://schemas.microsoft.com/office/drawing/2014/main" id="{4B57BA3D-3353-4CCE-E9E3-54337D01A6BA}"/>
              </a:ext>
            </a:extLst>
          </p:cNvPr>
          <p:cNvGrpSpPr/>
          <p:nvPr/>
        </p:nvGrpSpPr>
        <p:grpSpPr>
          <a:xfrm>
            <a:off x="5141858" y="728699"/>
            <a:ext cx="7050142" cy="4700095"/>
            <a:chOff x="5141858" y="728699"/>
            <a:chExt cx="7050142" cy="4700095"/>
          </a:xfrm>
        </p:grpSpPr>
        <p:pic>
          <p:nvPicPr>
            <p:cNvPr id="2050" name="Picture 2" descr="European XFEL: World’s most powerful X-ray source starts up">
              <a:extLst>
                <a:ext uri="{FF2B5EF4-FFF2-40B4-BE49-F238E27FC236}">
                  <a16:creationId xmlns:a16="http://schemas.microsoft.com/office/drawing/2014/main" id="{7B633A7D-7EAB-E383-C92E-5F9149D2A5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1858" y="728699"/>
              <a:ext cx="7050142" cy="47000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8B53E3-0AC1-8285-7E16-9EE0C8B0BD0C}"/>
                </a:ext>
              </a:extLst>
            </p:cNvPr>
            <p:cNvSpPr txBox="1"/>
            <p:nvPr/>
          </p:nvSpPr>
          <p:spPr>
            <a:xfrm>
              <a:off x="5455227" y="4760176"/>
              <a:ext cx="2382832" cy="523220"/>
            </a:xfrm>
            <a:prstGeom prst="rect">
              <a:avLst/>
            </a:prstGeom>
            <a:noFill/>
          </p:spPr>
          <p:txBody>
            <a:bodyPr wrap="none" rtlCol="0">
              <a:spAutoFit/>
            </a:bodyPr>
            <a:lstStyle/>
            <a:p>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European XFEL</a:t>
              </a:r>
            </a:p>
          </p:txBody>
        </p:sp>
      </p:grpSp>
      <p:grpSp>
        <p:nvGrpSpPr>
          <p:cNvPr id="9" name="Group 8">
            <a:extLst>
              <a:ext uri="{FF2B5EF4-FFF2-40B4-BE49-F238E27FC236}">
                <a16:creationId xmlns:a16="http://schemas.microsoft.com/office/drawing/2014/main" id="{F55B43E2-991A-2DE2-A825-949E77560981}"/>
              </a:ext>
            </a:extLst>
          </p:cNvPr>
          <p:cNvGrpSpPr/>
          <p:nvPr/>
        </p:nvGrpSpPr>
        <p:grpSpPr>
          <a:xfrm>
            <a:off x="5141859" y="728700"/>
            <a:ext cx="7050141" cy="4700094"/>
            <a:chOff x="5141859" y="728699"/>
            <a:chExt cx="7050141" cy="4700094"/>
          </a:xfrm>
        </p:grpSpPr>
        <p:pic>
          <p:nvPicPr>
            <p:cNvPr id="2058" name="Picture 10" descr="SLAC's new ultra-cold X-ray laser sharpens our view of how nature works">
              <a:extLst>
                <a:ext uri="{FF2B5EF4-FFF2-40B4-BE49-F238E27FC236}">
                  <a16:creationId xmlns:a16="http://schemas.microsoft.com/office/drawing/2014/main" id="{2F9F9FB6-E35A-6DED-2E83-8C56161B78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1859" y="728699"/>
              <a:ext cx="7050141" cy="47000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F1015E-3B6A-23AA-07B8-43B907208003}"/>
                </a:ext>
              </a:extLst>
            </p:cNvPr>
            <p:cNvSpPr txBox="1"/>
            <p:nvPr/>
          </p:nvSpPr>
          <p:spPr>
            <a:xfrm>
              <a:off x="10595344" y="4821731"/>
              <a:ext cx="1398182" cy="461665"/>
            </a:xfrm>
            <a:prstGeom prst="rect">
              <a:avLst/>
            </a:prstGeom>
            <a:noFill/>
          </p:spPr>
          <p:txBody>
            <a:bodyPr wrap="square">
              <a:spAutoFit/>
            </a:bodyPr>
            <a:lstStyle/>
            <a:p>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LCLS-II</a:t>
              </a:r>
              <a:endParaRPr lang="en-US" sz="2400" dirty="0"/>
            </a:p>
          </p:txBody>
        </p:sp>
      </p:grpSp>
      <p:sp>
        <p:nvSpPr>
          <p:cNvPr id="10" name="TextBox 9">
            <a:extLst>
              <a:ext uri="{FF2B5EF4-FFF2-40B4-BE49-F238E27FC236}">
                <a16:creationId xmlns:a16="http://schemas.microsoft.com/office/drawing/2014/main" id="{6530C7AC-3AB0-C048-EA3B-37E00B2F24CD}"/>
              </a:ext>
            </a:extLst>
          </p:cNvPr>
          <p:cNvSpPr txBox="1"/>
          <p:nvPr/>
        </p:nvSpPr>
        <p:spPr>
          <a:xfrm>
            <a:off x="672417" y="5849779"/>
            <a:ext cx="3712042" cy="584775"/>
          </a:xfrm>
          <a:prstGeom prst="rect">
            <a:avLst/>
          </a:prstGeom>
          <a:noFill/>
        </p:spPr>
        <p:txBody>
          <a:bodyPr wrap="none" rtlCol="0">
            <a:spAutoFit/>
          </a:bodyPr>
          <a:lstStyle/>
          <a:p>
            <a:r>
              <a:rPr lang="en-US" sz="3200" dirty="0"/>
              <a:t>SCRF: NP | HEP | BES</a:t>
            </a:r>
          </a:p>
        </p:txBody>
      </p:sp>
    </p:spTree>
    <p:extLst>
      <p:ext uri="{BB962C8B-B14F-4D97-AF65-F5344CB8AC3E}">
        <p14:creationId xmlns:p14="http://schemas.microsoft.com/office/powerpoint/2010/main" val="323158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9E5A-1C2E-9E02-FA1E-85B801188A6C}"/>
              </a:ext>
            </a:extLst>
          </p:cNvPr>
          <p:cNvSpPr>
            <a:spLocks noGrp="1"/>
          </p:cNvSpPr>
          <p:nvPr>
            <p:ph type="title"/>
          </p:nvPr>
        </p:nvSpPr>
        <p:spPr/>
        <p:txBody>
          <a:bodyPr/>
          <a:lstStyle/>
          <a:p>
            <a:r>
              <a:rPr lang="en-US" dirty="0"/>
              <a:t>Reactor and Spallation Neutron Sources</a:t>
            </a:r>
          </a:p>
        </p:txBody>
      </p:sp>
      <p:sp>
        <p:nvSpPr>
          <p:cNvPr id="5" name="TextBox 4">
            <a:extLst>
              <a:ext uri="{FF2B5EF4-FFF2-40B4-BE49-F238E27FC236}">
                <a16:creationId xmlns:a16="http://schemas.microsoft.com/office/drawing/2014/main" id="{DDBBDA65-131D-B5BC-A688-77988DD4D909}"/>
              </a:ext>
            </a:extLst>
          </p:cNvPr>
          <p:cNvSpPr txBox="1"/>
          <p:nvPr/>
        </p:nvSpPr>
        <p:spPr>
          <a:xfrm>
            <a:off x="7969828" y="6167458"/>
            <a:ext cx="1607363" cy="369332"/>
          </a:xfrm>
          <a:prstGeom prst="rect">
            <a:avLst/>
          </a:prstGeom>
          <a:noFill/>
        </p:spPr>
        <p:txBody>
          <a:bodyPr wrap="none" rtlCol="0">
            <a:spAutoFit/>
          </a:bodyPr>
          <a:lstStyle/>
          <a:p>
            <a:r>
              <a:rPr lang="en-US" dirty="0"/>
              <a:t>Anderson 2021</a:t>
            </a:r>
          </a:p>
        </p:txBody>
      </p:sp>
      <p:pic>
        <p:nvPicPr>
          <p:cNvPr id="7" name="Picture 6">
            <a:extLst>
              <a:ext uri="{FF2B5EF4-FFF2-40B4-BE49-F238E27FC236}">
                <a16:creationId xmlns:a16="http://schemas.microsoft.com/office/drawing/2014/main" id="{37BA89F0-0770-50D2-3C9E-6358EAF3D86E}"/>
              </a:ext>
            </a:extLst>
          </p:cNvPr>
          <p:cNvPicPr>
            <a:picLocks noChangeAspect="1"/>
          </p:cNvPicPr>
          <p:nvPr/>
        </p:nvPicPr>
        <p:blipFill>
          <a:blip r:embed="rId2"/>
          <a:stretch>
            <a:fillRect/>
          </a:stretch>
        </p:blipFill>
        <p:spPr>
          <a:xfrm>
            <a:off x="0" y="1088532"/>
            <a:ext cx="12192000" cy="4680935"/>
          </a:xfrm>
          <a:prstGeom prst="rect">
            <a:avLst/>
          </a:prstGeom>
        </p:spPr>
      </p:pic>
    </p:spTree>
    <p:extLst>
      <p:ext uri="{BB962C8B-B14F-4D97-AF65-F5344CB8AC3E}">
        <p14:creationId xmlns:p14="http://schemas.microsoft.com/office/powerpoint/2010/main" val="323392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BF63-24FF-874E-D34C-CDAF6A591956}"/>
              </a:ext>
            </a:extLst>
          </p:cNvPr>
          <p:cNvSpPr>
            <a:spLocks noGrp="1"/>
          </p:cNvSpPr>
          <p:nvPr>
            <p:ph type="title"/>
          </p:nvPr>
        </p:nvSpPr>
        <p:spPr/>
        <p:txBody>
          <a:bodyPr/>
          <a:lstStyle/>
          <a:p>
            <a:r>
              <a:rPr lang="en-US" dirty="0"/>
              <a:t>Improving the Internal Combustion Engine</a:t>
            </a:r>
          </a:p>
        </p:txBody>
      </p:sp>
      <p:sp>
        <p:nvSpPr>
          <p:cNvPr id="3" name="TextBox 2">
            <a:extLst>
              <a:ext uri="{FF2B5EF4-FFF2-40B4-BE49-F238E27FC236}">
                <a16:creationId xmlns:a16="http://schemas.microsoft.com/office/drawing/2014/main" id="{B0887AB4-84D5-DADC-047A-BA5FFEF54947}"/>
              </a:ext>
            </a:extLst>
          </p:cNvPr>
          <p:cNvSpPr txBox="1"/>
          <p:nvPr/>
        </p:nvSpPr>
        <p:spPr>
          <a:xfrm>
            <a:off x="7314175" y="6169138"/>
            <a:ext cx="2498184" cy="369332"/>
          </a:xfrm>
          <a:prstGeom prst="rect">
            <a:avLst/>
          </a:prstGeom>
          <a:noFill/>
        </p:spPr>
        <p:txBody>
          <a:bodyPr wrap="none" rtlCol="0">
            <a:spAutoFit/>
          </a:bodyPr>
          <a:lstStyle/>
          <a:p>
            <a:r>
              <a:rPr lang="en-US" dirty="0" err="1"/>
              <a:t>Wissink</a:t>
            </a:r>
            <a:r>
              <a:rPr lang="en-US" dirty="0"/>
              <a:t> et al. </a:t>
            </a:r>
            <a:r>
              <a:rPr lang="en-US" i="1" dirty="0"/>
              <a:t>PNAS</a:t>
            </a:r>
            <a:r>
              <a:rPr lang="en-US" dirty="0"/>
              <a:t> 2020</a:t>
            </a:r>
          </a:p>
        </p:txBody>
      </p:sp>
      <p:pic>
        <p:nvPicPr>
          <p:cNvPr id="5" name="Picture 4">
            <a:extLst>
              <a:ext uri="{FF2B5EF4-FFF2-40B4-BE49-F238E27FC236}">
                <a16:creationId xmlns:a16="http://schemas.microsoft.com/office/drawing/2014/main" id="{93B2D642-3C83-0367-619F-7E4BAB7356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4527"/>
            <a:ext cx="5865094" cy="6103473"/>
          </a:xfrm>
          <a:prstGeom prst="rect">
            <a:avLst/>
          </a:prstGeom>
        </p:spPr>
      </p:pic>
      <p:pic>
        <p:nvPicPr>
          <p:cNvPr id="7" name="Picture 6">
            <a:extLst>
              <a:ext uri="{FF2B5EF4-FFF2-40B4-BE49-F238E27FC236}">
                <a16:creationId xmlns:a16="http://schemas.microsoft.com/office/drawing/2014/main" id="{77F62D7D-10DA-0044-B642-E576B5138D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561" y="1755781"/>
            <a:ext cx="5865094" cy="4413357"/>
          </a:xfrm>
          <a:prstGeom prst="rect">
            <a:avLst/>
          </a:prstGeom>
        </p:spPr>
      </p:pic>
      <p:sp>
        <p:nvSpPr>
          <p:cNvPr id="8" name="TextBox 7">
            <a:extLst>
              <a:ext uri="{FF2B5EF4-FFF2-40B4-BE49-F238E27FC236}">
                <a16:creationId xmlns:a16="http://schemas.microsoft.com/office/drawing/2014/main" id="{9A97053A-061A-9174-7C58-8231DDCB2C35}"/>
              </a:ext>
            </a:extLst>
          </p:cNvPr>
          <p:cNvSpPr txBox="1"/>
          <p:nvPr/>
        </p:nvSpPr>
        <p:spPr>
          <a:xfrm>
            <a:off x="5466197" y="978770"/>
            <a:ext cx="6555214" cy="646331"/>
          </a:xfrm>
          <a:prstGeom prst="rect">
            <a:avLst/>
          </a:prstGeom>
          <a:noFill/>
        </p:spPr>
        <p:txBody>
          <a:bodyPr wrap="square" rtlCol="0">
            <a:spAutoFit/>
          </a:bodyPr>
          <a:lstStyle/>
          <a:p>
            <a:pPr algn="ctr"/>
            <a:r>
              <a:rPr lang="en-US" dirty="0"/>
              <a:t>Monitoring strain evolution of an alloy in a cylinder head </a:t>
            </a:r>
            <a:br>
              <a:rPr lang="en-US" dirty="0"/>
            </a:br>
            <a:r>
              <a:rPr lang="en-US" dirty="0"/>
              <a:t>in an operating engine using SNS</a:t>
            </a:r>
          </a:p>
        </p:txBody>
      </p:sp>
    </p:spTree>
    <p:extLst>
      <p:ext uri="{BB962C8B-B14F-4D97-AF65-F5344CB8AC3E}">
        <p14:creationId xmlns:p14="http://schemas.microsoft.com/office/powerpoint/2010/main" val="71958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79B5-671A-C0F5-1DCA-E023DB2089E5}"/>
              </a:ext>
            </a:extLst>
          </p:cNvPr>
          <p:cNvSpPr>
            <a:spLocks noGrp="1"/>
          </p:cNvSpPr>
          <p:nvPr>
            <p:ph type="title"/>
          </p:nvPr>
        </p:nvSpPr>
        <p:spPr/>
        <p:txBody>
          <a:bodyPr/>
          <a:lstStyle/>
          <a:p>
            <a:r>
              <a:rPr lang="en-US" dirty="0"/>
              <a:t>Ultra-High Brightness Electron </a:t>
            </a:r>
            <a:r>
              <a:rPr lang="en-US" dirty="0" err="1"/>
              <a:t>Linac</a:t>
            </a:r>
            <a:endParaRPr lang="en-US" dirty="0"/>
          </a:p>
        </p:txBody>
      </p:sp>
      <p:grpSp>
        <p:nvGrpSpPr>
          <p:cNvPr id="5" name="Group 4">
            <a:extLst>
              <a:ext uri="{FF2B5EF4-FFF2-40B4-BE49-F238E27FC236}">
                <a16:creationId xmlns:a16="http://schemas.microsoft.com/office/drawing/2014/main" id="{7E72F657-5439-8539-F938-DEB4BEF93CEE}"/>
              </a:ext>
            </a:extLst>
          </p:cNvPr>
          <p:cNvGrpSpPr/>
          <p:nvPr/>
        </p:nvGrpSpPr>
        <p:grpSpPr>
          <a:xfrm>
            <a:off x="0" y="758263"/>
            <a:ext cx="5476875" cy="4441247"/>
            <a:chOff x="0" y="758263"/>
            <a:chExt cx="5476875" cy="4441247"/>
          </a:xfrm>
        </p:grpSpPr>
        <p:pic>
          <p:nvPicPr>
            <p:cNvPr id="4098" name="Picture 2" descr="The First Electron Microscope Built by Ruska and Knoll in Berlin in the Early 1930s">
              <a:extLst>
                <a:ext uri="{FF2B5EF4-FFF2-40B4-BE49-F238E27FC236}">
                  <a16:creationId xmlns:a16="http://schemas.microsoft.com/office/drawing/2014/main" id="{D0FEADF9-EFBC-FD86-B6B4-AF1E090EC49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132335"/>
              <a:ext cx="5476875" cy="4067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F4D39F-A217-A71A-E756-9F691C9C0339}"/>
                </a:ext>
              </a:extLst>
            </p:cNvPr>
            <p:cNvSpPr txBox="1"/>
            <p:nvPr/>
          </p:nvSpPr>
          <p:spPr>
            <a:xfrm>
              <a:off x="1100617" y="758263"/>
              <a:ext cx="3275640" cy="461665"/>
            </a:xfrm>
            <a:prstGeom prst="rect">
              <a:avLst/>
            </a:prstGeom>
            <a:noFill/>
          </p:spPr>
          <p:txBody>
            <a:bodyPr wrap="none" rtlCol="0">
              <a:spAutoFit/>
            </a:bodyPr>
            <a:lstStyle/>
            <a:p>
              <a:r>
                <a:rPr lang="en-US" sz="2400" dirty="0"/>
                <a:t>The Electron Microscope</a:t>
              </a:r>
            </a:p>
          </p:txBody>
        </p:sp>
      </p:grpSp>
      <p:grpSp>
        <p:nvGrpSpPr>
          <p:cNvPr id="18" name="Group 17">
            <a:extLst>
              <a:ext uri="{FF2B5EF4-FFF2-40B4-BE49-F238E27FC236}">
                <a16:creationId xmlns:a16="http://schemas.microsoft.com/office/drawing/2014/main" id="{A92BAA25-A124-3D6F-006C-45D9AAB2228A}"/>
              </a:ext>
            </a:extLst>
          </p:cNvPr>
          <p:cNvGrpSpPr/>
          <p:nvPr/>
        </p:nvGrpSpPr>
        <p:grpSpPr>
          <a:xfrm>
            <a:off x="5704608" y="1198872"/>
            <a:ext cx="6487391" cy="4406900"/>
            <a:chOff x="4673600" y="1408393"/>
            <a:chExt cx="7264400" cy="4406900"/>
          </a:xfrm>
        </p:grpSpPr>
        <p:sp>
          <p:nvSpPr>
            <p:cNvPr id="19" name="Text Box 3">
              <a:extLst>
                <a:ext uri="{FF2B5EF4-FFF2-40B4-BE49-F238E27FC236}">
                  <a16:creationId xmlns:a16="http://schemas.microsoft.com/office/drawing/2014/main" id="{C3A98AAD-3D35-D614-52F0-09B6D0421CD2}"/>
                </a:ext>
              </a:extLst>
            </p:cNvPr>
            <p:cNvSpPr txBox="1">
              <a:spLocks noChangeArrowheads="1"/>
            </p:cNvSpPr>
            <p:nvPr/>
          </p:nvSpPr>
          <p:spPr bwMode="auto">
            <a:xfrm>
              <a:off x="4673600" y="1408393"/>
              <a:ext cx="7264400" cy="4406900"/>
            </a:xfrm>
            <a:prstGeom prst="rect">
              <a:avLst/>
            </a:prstGeom>
            <a:noFill/>
            <a:ln w="9525">
              <a:noFill/>
              <a:miter lim="800000"/>
              <a:headEnd/>
              <a:tailEnd/>
            </a:ln>
            <a:effectLst/>
          </p:spPr>
          <p:txBody>
            <a:bodyPr>
              <a:prstTxWarp prst="textNoShape">
                <a:avLst/>
              </a:prstTxWarp>
              <a:spAutoFit/>
            </a:bodyPr>
            <a:lstStyle/>
            <a:p>
              <a:pPr algn="l" eaLnBrk="1" hangingPunct="1">
                <a:lnSpc>
                  <a:spcPct val="110000"/>
                </a:lnSpc>
              </a:pPr>
              <a:r>
                <a:rPr lang="en-US" sz="2000" i="1" u="none" dirty="0">
                  <a:ea typeface="Times New Roman" pitchFamily="-65" charset="0"/>
                  <a:cs typeface="Times New Roman" pitchFamily="-65" charset="0"/>
                </a:rPr>
                <a:t>“It would be very easy to make an analysis of any complicated chemical substance; all one would have to do would be to look at it and see where the atoms are. The only trouble is that the electron microscope is one hundred times too poor … I put this out as a challenge: </a:t>
              </a:r>
              <a:r>
                <a:rPr lang="en-US" sz="2000" i="1" u="none" dirty="0">
                  <a:solidFill>
                    <a:srgbClr val="FF0000"/>
                  </a:solidFill>
                  <a:ea typeface="Times New Roman" pitchFamily="-65" charset="0"/>
                  <a:cs typeface="Times New Roman" pitchFamily="-65" charset="0"/>
                </a:rPr>
                <a:t>Is there no way to make the electron microscope more powerful?”</a:t>
              </a:r>
              <a:endParaRPr lang="en-US" sz="2000" i="1" u="none" dirty="0">
                <a:ea typeface="Times New Roman" pitchFamily="-65" charset="0"/>
                <a:cs typeface="Times New Roman" pitchFamily="-65" charset="0"/>
              </a:endParaRPr>
            </a:p>
            <a:p>
              <a:pPr algn="l" eaLnBrk="1" hangingPunct="1">
                <a:lnSpc>
                  <a:spcPct val="110000"/>
                </a:lnSpc>
              </a:pPr>
              <a:endParaRPr lang="en-US" sz="2000" i="1" u="none" dirty="0">
                <a:ea typeface="Times New Roman" pitchFamily="-65" charset="0"/>
                <a:cs typeface="Times New Roman" pitchFamily="-65" charset="0"/>
              </a:endParaRPr>
            </a:p>
            <a:p>
              <a:pPr algn="l" eaLnBrk="1" hangingPunct="1">
                <a:lnSpc>
                  <a:spcPct val="110000"/>
                </a:lnSpc>
              </a:pPr>
              <a:endParaRPr lang="en-US" sz="2000" i="1" u="none" dirty="0">
                <a:ea typeface="Times New Roman" pitchFamily="-65" charset="0"/>
                <a:cs typeface="Times New Roman" pitchFamily="-65" charset="0"/>
              </a:endParaRPr>
            </a:p>
            <a:p>
              <a:pPr algn="l" eaLnBrk="1" hangingPunct="1">
                <a:lnSpc>
                  <a:spcPct val="110000"/>
                </a:lnSpc>
              </a:pPr>
              <a:r>
                <a:rPr lang="en-US" sz="2000" i="1" u="none" dirty="0">
                  <a:ea typeface="Times New Roman" pitchFamily="-65" charset="0"/>
                  <a:cs typeface="Times New Roman" pitchFamily="-65" charset="0"/>
                </a:rPr>
                <a:t>			–  Richard P. Feynman, 1959, </a:t>
              </a:r>
            </a:p>
            <a:p>
              <a:pPr algn="l" eaLnBrk="1" hangingPunct="1">
                <a:lnSpc>
                  <a:spcPct val="110000"/>
                </a:lnSpc>
              </a:pPr>
              <a:r>
                <a:rPr lang="en-US" sz="2000" i="1" u="none" dirty="0">
                  <a:ea typeface="Times New Roman" pitchFamily="-65" charset="0"/>
                  <a:cs typeface="Times New Roman" pitchFamily="-65" charset="0"/>
                </a:rPr>
                <a:t>			“There’s Plenty of Room at the 				Bottom”</a:t>
              </a:r>
            </a:p>
            <a:p>
              <a:pPr algn="l" eaLnBrk="1" hangingPunct="1"/>
              <a:endParaRPr lang="en-US" sz="2000" b="1" i="1" u="none" dirty="0">
                <a:solidFill>
                  <a:srgbClr val="FF0000"/>
                </a:solidFill>
                <a:ea typeface="Times New Roman" pitchFamily="-65" charset="0"/>
                <a:cs typeface="Times New Roman" pitchFamily="-65" charset="0"/>
              </a:endParaRPr>
            </a:p>
            <a:p>
              <a:pPr algn="l" eaLnBrk="1" hangingPunct="1"/>
              <a:endParaRPr lang="en-US" sz="2000" b="1" i="1" u="none" dirty="0">
                <a:solidFill>
                  <a:srgbClr val="FF0000"/>
                </a:solidFill>
                <a:ea typeface="Times New Roman" pitchFamily="-65" charset="0"/>
                <a:cs typeface="Times New Roman" pitchFamily="-65" charset="0"/>
              </a:endParaRPr>
            </a:p>
          </p:txBody>
        </p:sp>
        <p:pic>
          <p:nvPicPr>
            <p:cNvPr id="20" name="Picture 8">
              <a:extLst>
                <a:ext uri="{FF2B5EF4-FFF2-40B4-BE49-F238E27FC236}">
                  <a16:creationId xmlns:a16="http://schemas.microsoft.com/office/drawing/2014/main" id="{66A8C9A6-16AA-3B2D-344D-F3DC98F46474}"/>
                </a:ext>
              </a:extLst>
            </p:cNvPr>
            <p:cNvPicPr>
              <a:picLocks noChangeAspect="1" noChangeArrowheads="1"/>
            </p:cNvPicPr>
            <p:nvPr/>
          </p:nvPicPr>
          <p:blipFill>
            <a:blip r:embed="rId6"/>
            <a:srcRect/>
            <a:stretch>
              <a:fillRect/>
            </a:stretch>
          </p:blipFill>
          <p:spPr bwMode="auto">
            <a:xfrm>
              <a:off x="4737100" y="3882736"/>
              <a:ext cx="1358900" cy="1308100"/>
            </a:xfrm>
            <a:prstGeom prst="rect">
              <a:avLst/>
            </a:prstGeom>
            <a:noFill/>
            <a:ln w="9525">
              <a:noFill/>
              <a:miter lim="800000"/>
              <a:headEnd/>
              <a:tailEnd/>
            </a:ln>
            <a:effectLst/>
          </p:spPr>
        </p:pic>
      </p:grpSp>
      <p:pic>
        <p:nvPicPr>
          <p:cNvPr id="23" name="Colin1">
            <a:hlinkClick r:id="" action="ppaction://media"/>
            <a:extLst>
              <a:ext uri="{FF2B5EF4-FFF2-40B4-BE49-F238E27FC236}">
                <a16:creationId xmlns:a16="http://schemas.microsoft.com/office/drawing/2014/main" id="{0D273228-8420-95A9-7FA6-7E60EB5C45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05782" y="700933"/>
            <a:ext cx="8786218" cy="5857478"/>
          </a:xfrm>
          <a:prstGeom prst="rect">
            <a:avLst/>
          </a:prstGeom>
        </p:spPr>
      </p:pic>
      <p:grpSp>
        <p:nvGrpSpPr>
          <p:cNvPr id="14" name="Group 13">
            <a:extLst>
              <a:ext uri="{FF2B5EF4-FFF2-40B4-BE49-F238E27FC236}">
                <a16:creationId xmlns:a16="http://schemas.microsoft.com/office/drawing/2014/main" id="{876F384F-7A7B-8B00-1489-BB2D9E969D27}"/>
              </a:ext>
            </a:extLst>
          </p:cNvPr>
          <p:cNvGrpSpPr/>
          <p:nvPr/>
        </p:nvGrpSpPr>
        <p:grpSpPr>
          <a:xfrm>
            <a:off x="124528" y="679605"/>
            <a:ext cx="11762970" cy="6120802"/>
            <a:chOff x="124528" y="679605"/>
            <a:chExt cx="11762970" cy="6120802"/>
          </a:xfrm>
        </p:grpSpPr>
        <p:sp>
          <p:nvSpPr>
            <p:cNvPr id="24" name="TextBox 23">
              <a:extLst>
                <a:ext uri="{FF2B5EF4-FFF2-40B4-BE49-F238E27FC236}">
                  <a16:creationId xmlns:a16="http://schemas.microsoft.com/office/drawing/2014/main" id="{DA8F5C64-1E63-3065-A913-C93E4F3F1CBA}"/>
                </a:ext>
              </a:extLst>
            </p:cNvPr>
            <p:cNvSpPr txBox="1"/>
            <p:nvPr/>
          </p:nvSpPr>
          <p:spPr>
            <a:xfrm>
              <a:off x="124528" y="6431075"/>
              <a:ext cx="6270912" cy="369332"/>
            </a:xfrm>
            <a:prstGeom prst="rect">
              <a:avLst/>
            </a:prstGeom>
            <a:noFill/>
          </p:spPr>
          <p:txBody>
            <a:bodyPr wrap="square">
              <a:spAutoFit/>
            </a:bodyPr>
            <a:lstStyle/>
            <a:p>
              <a:r>
                <a:rPr lang="en-US" sz="1800" dirty="0">
                  <a:latin typeface="Arial" charset="0"/>
                  <a:ea typeface="Arial" charset="0"/>
                  <a:cs typeface="Arial" charset="0"/>
                </a:rPr>
                <a:t>Y Yang, et al., </a:t>
              </a:r>
              <a:r>
                <a:rPr lang="en-US" sz="1800" i="1" dirty="0">
                  <a:latin typeface="Arial" charset="0"/>
                  <a:ea typeface="Arial" charset="0"/>
                  <a:cs typeface="Arial" charset="0"/>
                </a:rPr>
                <a:t>Nature</a:t>
              </a:r>
              <a:r>
                <a:rPr lang="en-US" sz="1800" dirty="0">
                  <a:latin typeface="Arial" charset="0"/>
                  <a:ea typeface="Arial" charset="0"/>
                  <a:cs typeface="Arial" charset="0"/>
                </a:rPr>
                <a:t> 2017</a:t>
              </a:r>
            </a:p>
          </p:txBody>
        </p:sp>
        <p:sp>
          <p:nvSpPr>
            <p:cNvPr id="7" name="TextBox 6">
              <a:extLst>
                <a:ext uri="{FF2B5EF4-FFF2-40B4-BE49-F238E27FC236}">
                  <a16:creationId xmlns:a16="http://schemas.microsoft.com/office/drawing/2014/main" id="{A4CDD4F3-7AD7-7703-B3C3-71A5AF165A17}"/>
                </a:ext>
              </a:extLst>
            </p:cNvPr>
            <p:cNvSpPr txBox="1"/>
            <p:nvPr/>
          </p:nvSpPr>
          <p:spPr>
            <a:xfrm>
              <a:off x="3670569" y="679605"/>
              <a:ext cx="8216929" cy="707886"/>
            </a:xfrm>
            <a:prstGeom prst="rect">
              <a:avLst/>
            </a:prstGeom>
            <a:noFill/>
          </p:spPr>
          <p:txBody>
            <a:bodyPr wrap="none" rtlCol="0">
              <a:spAutoFit/>
            </a:bodyPr>
            <a:lstStyle/>
            <a:p>
              <a:pPr algn="ctr"/>
              <a:r>
                <a:rPr lang="en-US" sz="2000" dirty="0">
                  <a:solidFill>
                    <a:schemeClr val="bg1"/>
                  </a:solidFill>
                </a:rPr>
                <a:t>We can now see and identify every atom in a nanoparticle</a:t>
              </a:r>
            </a:p>
            <a:p>
              <a:pPr algn="ctr"/>
              <a:r>
                <a:rPr lang="en-US" sz="2000" dirty="0">
                  <a:solidFill>
                    <a:schemeClr val="bg1"/>
                  </a:solidFill>
                </a:rPr>
                <a:t>Here: </a:t>
              </a:r>
              <a:r>
                <a:rPr lang="en-US" sz="2000" b="0" i="0" dirty="0">
                  <a:solidFill>
                    <a:schemeClr val="bg1"/>
                  </a:solidFill>
                  <a:effectLst/>
                  <a:latin typeface="BlinkMacSystemFont"/>
                </a:rPr>
                <a:t>6,569 iron and 16,627 platinum atoms in an iron-platinum nanoparticle</a:t>
              </a:r>
              <a:endParaRPr lang="en-US" sz="2000" dirty="0">
                <a:solidFill>
                  <a:schemeClr val="bg1"/>
                </a:solidFill>
              </a:endParaRPr>
            </a:p>
          </p:txBody>
        </p:sp>
      </p:grpSp>
    </p:spTree>
    <p:extLst>
      <p:ext uri="{BB962C8B-B14F-4D97-AF65-F5344CB8AC3E}">
        <p14:creationId xmlns:p14="http://schemas.microsoft.com/office/powerpoint/2010/main" val="273347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4999" fill="hold"/>
                                        <p:tgtEl>
                                          <p:spTgt spid="23"/>
                                        </p:tgtEl>
                                      </p:cBhvr>
                                    </p:cmd>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2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3229-E333-8039-99B6-3E3C923D96FE}"/>
              </a:ext>
            </a:extLst>
          </p:cNvPr>
          <p:cNvSpPr>
            <a:spLocks noGrp="1"/>
          </p:cNvSpPr>
          <p:nvPr>
            <p:ph type="title"/>
          </p:nvPr>
        </p:nvSpPr>
        <p:spPr/>
        <p:txBody>
          <a:bodyPr/>
          <a:lstStyle/>
          <a:p>
            <a:pPr algn="ctr"/>
            <a:r>
              <a:rPr lang="en-US" dirty="0"/>
              <a:t>BES Grand Challenges</a:t>
            </a:r>
          </a:p>
        </p:txBody>
      </p:sp>
      <p:pic>
        <p:nvPicPr>
          <p:cNvPr id="8" name="Picture 7" descr="A picture containing text&#10;&#10;Description automatically generated">
            <a:extLst>
              <a:ext uri="{FF2B5EF4-FFF2-40B4-BE49-F238E27FC236}">
                <a16:creationId xmlns:a16="http://schemas.microsoft.com/office/drawing/2014/main" id="{0050905C-0E1A-C74D-32D8-0268DDF3E8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099" y="1213503"/>
            <a:ext cx="4050763" cy="5242845"/>
          </a:xfrm>
          <a:prstGeom prst="rect">
            <a:avLst/>
          </a:prstGeom>
        </p:spPr>
      </p:pic>
      <p:sp>
        <p:nvSpPr>
          <p:cNvPr id="9" name="TextBox 8">
            <a:extLst>
              <a:ext uri="{FF2B5EF4-FFF2-40B4-BE49-F238E27FC236}">
                <a16:creationId xmlns:a16="http://schemas.microsoft.com/office/drawing/2014/main" id="{92695387-6378-116A-72EF-0EEC7A49A8FF}"/>
              </a:ext>
            </a:extLst>
          </p:cNvPr>
          <p:cNvSpPr txBox="1"/>
          <p:nvPr/>
        </p:nvSpPr>
        <p:spPr>
          <a:xfrm>
            <a:off x="636391" y="768288"/>
            <a:ext cx="312617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t>An elucidation of key questions</a:t>
            </a:r>
          </a:p>
        </p:txBody>
      </p:sp>
      <p:sp>
        <p:nvSpPr>
          <p:cNvPr id="10" name="TextBox 9">
            <a:extLst>
              <a:ext uri="{FF2B5EF4-FFF2-40B4-BE49-F238E27FC236}">
                <a16:creationId xmlns:a16="http://schemas.microsoft.com/office/drawing/2014/main" id="{553EEA2D-286F-4C76-4360-611ED4E6B325}"/>
              </a:ext>
            </a:extLst>
          </p:cNvPr>
          <p:cNvSpPr txBox="1"/>
          <p:nvPr/>
        </p:nvSpPr>
        <p:spPr>
          <a:xfrm rot="19090273">
            <a:off x="3658387" y="5992302"/>
            <a:ext cx="652743"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dirty="0"/>
              <a:t>2007</a:t>
            </a:r>
          </a:p>
        </p:txBody>
      </p:sp>
      <p:sp>
        <p:nvSpPr>
          <p:cNvPr id="11" name="TextBox 10">
            <a:extLst>
              <a:ext uri="{FF2B5EF4-FFF2-40B4-BE49-F238E27FC236}">
                <a16:creationId xmlns:a16="http://schemas.microsoft.com/office/drawing/2014/main" id="{628D4178-A4B3-8088-E7C0-C279ACE0BC28}"/>
              </a:ext>
            </a:extLst>
          </p:cNvPr>
          <p:cNvSpPr txBox="1"/>
          <p:nvPr/>
        </p:nvSpPr>
        <p:spPr>
          <a:xfrm>
            <a:off x="4565591" y="975544"/>
            <a:ext cx="7452310" cy="5201424"/>
          </a:xfrm>
          <a:prstGeom prst="rect">
            <a:avLst/>
          </a:prstGeom>
          <a:noFill/>
        </p:spPr>
        <p:txBody>
          <a:bodyPr wrap="square">
            <a:spAutoFit/>
          </a:bodyPr>
          <a:lstStyle/>
          <a:p>
            <a:pPr>
              <a:spcAft>
                <a:spcPts val="600"/>
              </a:spcAft>
            </a:pPr>
            <a:r>
              <a:rPr lang="en-US" sz="2400" b="1" i="0" u="none" strike="noStrike" baseline="0" dirty="0">
                <a:solidFill>
                  <a:srgbClr val="000000"/>
                </a:solidFill>
              </a:rPr>
              <a:t>1</a:t>
            </a:r>
            <a:r>
              <a:rPr lang="en-US" sz="2400" b="0" i="0" u="none" strike="noStrike" baseline="0" dirty="0">
                <a:solidFill>
                  <a:srgbClr val="000000"/>
                </a:solidFill>
              </a:rPr>
              <a:t> How do we control material processes at the level of electrons? </a:t>
            </a:r>
          </a:p>
          <a:p>
            <a:pPr>
              <a:spcAft>
                <a:spcPts val="600"/>
              </a:spcAft>
            </a:pPr>
            <a:r>
              <a:rPr lang="en-US" sz="2400" b="1" i="0" u="none" strike="noStrike" baseline="0" dirty="0">
                <a:solidFill>
                  <a:srgbClr val="000000"/>
                </a:solidFill>
              </a:rPr>
              <a:t>2 </a:t>
            </a:r>
            <a:r>
              <a:rPr lang="en-US" sz="2400" b="0" i="0" u="none" strike="noStrike" baseline="0" dirty="0">
                <a:solidFill>
                  <a:srgbClr val="000000"/>
                </a:solidFill>
              </a:rPr>
              <a:t>How do we design and perfect atom-and energy-efficient synthesis of revolutionary new forms of matter with tailored properties? </a:t>
            </a:r>
          </a:p>
          <a:p>
            <a:pPr>
              <a:spcAft>
                <a:spcPts val="600"/>
              </a:spcAft>
            </a:pPr>
            <a:r>
              <a:rPr lang="en-US" sz="2400" b="1" i="0" u="none" strike="noStrike" baseline="0" dirty="0">
                <a:solidFill>
                  <a:srgbClr val="000000"/>
                </a:solidFill>
              </a:rPr>
              <a:t>3 </a:t>
            </a:r>
            <a:r>
              <a:rPr lang="en-US" sz="2400" b="0" i="0" u="none" strike="noStrike" baseline="0" dirty="0">
                <a:solidFill>
                  <a:srgbClr val="000000"/>
                </a:solidFill>
              </a:rPr>
              <a:t>How do remarkable properties of matter emerge from complex correlations of the atomic or electronic constituents and how can we control these properties? </a:t>
            </a:r>
          </a:p>
          <a:p>
            <a:pPr>
              <a:spcAft>
                <a:spcPts val="600"/>
              </a:spcAft>
            </a:pPr>
            <a:r>
              <a:rPr lang="en-US" sz="2400" b="1" i="0" u="none" strike="noStrike" baseline="0" dirty="0">
                <a:solidFill>
                  <a:srgbClr val="000000"/>
                </a:solidFill>
              </a:rPr>
              <a:t>4 </a:t>
            </a:r>
            <a:r>
              <a:rPr lang="en-US" sz="2400" b="0" i="0" u="none" strike="noStrike" baseline="0" dirty="0">
                <a:solidFill>
                  <a:srgbClr val="000000"/>
                </a:solidFill>
              </a:rPr>
              <a:t>How can we master energy and information on the nanoscale to create new technologies with capabilities rivaling those of living things? </a:t>
            </a:r>
          </a:p>
          <a:p>
            <a:pPr>
              <a:spcAft>
                <a:spcPts val="600"/>
              </a:spcAft>
            </a:pPr>
            <a:r>
              <a:rPr lang="en-US" sz="2400" b="1" i="0" u="none" strike="noStrike" baseline="0" dirty="0">
                <a:solidFill>
                  <a:srgbClr val="000000"/>
                </a:solidFill>
              </a:rPr>
              <a:t>5 </a:t>
            </a:r>
            <a:r>
              <a:rPr lang="en-US" sz="2400" b="0" i="0" u="none" strike="noStrike" baseline="0" dirty="0">
                <a:solidFill>
                  <a:srgbClr val="000000"/>
                </a:solidFill>
              </a:rPr>
              <a:t>How do we characterize and control matter away—especially very far away— from equilibrium? </a:t>
            </a:r>
            <a:endParaRPr lang="en-US" sz="2400" dirty="0"/>
          </a:p>
        </p:txBody>
      </p:sp>
    </p:spTree>
    <p:extLst>
      <p:ext uri="{BB962C8B-B14F-4D97-AF65-F5344CB8AC3E}">
        <p14:creationId xmlns:p14="http://schemas.microsoft.com/office/powerpoint/2010/main" val="665053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2B48-1CEC-306F-5C22-41C079900F72}"/>
              </a:ext>
            </a:extLst>
          </p:cNvPr>
          <p:cNvSpPr>
            <a:spLocks noGrp="1"/>
          </p:cNvSpPr>
          <p:nvPr>
            <p:ph type="title"/>
          </p:nvPr>
        </p:nvSpPr>
        <p:spPr/>
        <p:txBody>
          <a:bodyPr/>
          <a:lstStyle/>
          <a:p>
            <a:r>
              <a:rPr lang="en-US" dirty="0"/>
              <a:t>Computer-Readable X-ray and Electron Detectors</a:t>
            </a:r>
          </a:p>
        </p:txBody>
      </p:sp>
      <p:sp>
        <p:nvSpPr>
          <p:cNvPr id="661" name="Content Placeholder 660">
            <a:extLst>
              <a:ext uri="{FF2B5EF4-FFF2-40B4-BE49-F238E27FC236}">
                <a16:creationId xmlns:a16="http://schemas.microsoft.com/office/drawing/2014/main" id="{A552D925-A615-9842-85EC-C66361FC5BBC}"/>
              </a:ext>
            </a:extLst>
          </p:cNvPr>
          <p:cNvSpPr>
            <a:spLocks noGrp="1"/>
          </p:cNvSpPr>
          <p:nvPr>
            <p:ph idx="1"/>
          </p:nvPr>
        </p:nvSpPr>
        <p:spPr>
          <a:xfrm>
            <a:off x="6869505" y="914453"/>
            <a:ext cx="5225513" cy="5466468"/>
          </a:xfrm>
        </p:spPr>
        <p:txBody>
          <a:bodyPr/>
          <a:lstStyle/>
          <a:p>
            <a:r>
              <a:rPr lang="en-US" dirty="0">
                <a:solidFill>
                  <a:schemeClr val="bg1">
                    <a:lumMod val="50000"/>
                  </a:schemeClr>
                </a:solidFill>
              </a:rPr>
              <a:t>Until ~10 years ago</a:t>
            </a:r>
          </a:p>
          <a:p>
            <a:r>
              <a:rPr lang="en-US" dirty="0"/>
              <a:t>Phosphor fiber-optically coupled to a CCD</a:t>
            </a:r>
          </a:p>
          <a:p>
            <a:r>
              <a:rPr lang="en-US" dirty="0"/>
              <a:t>Fiber-optic </a:t>
            </a:r>
            <a:r>
              <a:rPr lang="en-US" dirty="0">
                <a:sym typeface="Wingdings" panose="05000000000000000000" pitchFamily="2" charset="2"/>
              </a:rPr>
              <a:t> radiation damage</a:t>
            </a:r>
          </a:p>
          <a:p>
            <a:pPr>
              <a:buFont typeface="Wingdings" panose="05000000000000000000" pitchFamily="2" charset="2"/>
              <a:buChar char="L"/>
            </a:pPr>
            <a:r>
              <a:rPr lang="en-US" dirty="0">
                <a:solidFill>
                  <a:srgbClr val="FF0000"/>
                </a:solidFill>
                <a:sym typeface="Wingdings" panose="05000000000000000000" pitchFamily="2" charset="2"/>
              </a:rPr>
              <a:t> QE (multiple conversions)</a:t>
            </a:r>
          </a:p>
          <a:p>
            <a:pPr>
              <a:buFont typeface="Wingdings" panose="05000000000000000000" pitchFamily="2" charset="2"/>
              <a:buChar char="L"/>
            </a:pPr>
            <a:r>
              <a:rPr lang="en-US" dirty="0">
                <a:solidFill>
                  <a:srgbClr val="FF0000"/>
                </a:solidFill>
                <a:sym typeface="Wingdings" panose="05000000000000000000" pitchFamily="2" charset="2"/>
              </a:rPr>
              <a:t> PSF (poor spatial resolution)</a:t>
            </a:r>
          </a:p>
          <a:p>
            <a:pPr>
              <a:buFont typeface="Wingdings" panose="05000000000000000000" pitchFamily="2" charset="2"/>
              <a:buChar char="L"/>
            </a:pPr>
            <a:r>
              <a:rPr lang="en-US" dirty="0">
                <a:solidFill>
                  <a:srgbClr val="FF0000"/>
                </a:solidFill>
                <a:sym typeface="Wingdings" panose="05000000000000000000" pitchFamily="2" charset="2"/>
              </a:rPr>
              <a:t> Speed (slow CCD readout)</a:t>
            </a:r>
          </a:p>
          <a:p>
            <a:pPr>
              <a:buFont typeface="Wingdings" panose="05000000000000000000" pitchFamily="2" charset="2"/>
              <a:buChar char="J"/>
            </a:pPr>
            <a:r>
              <a:rPr lang="en-US" dirty="0">
                <a:solidFill>
                  <a:srgbClr val="3333FF"/>
                </a:solidFill>
                <a:sym typeface="Wingdings" panose="05000000000000000000" pitchFamily="2" charset="2"/>
              </a:rPr>
              <a:t> Computer readable!</a:t>
            </a:r>
            <a:endParaRPr lang="en-US" dirty="0">
              <a:solidFill>
                <a:srgbClr val="3333FF"/>
              </a:solidFill>
            </a:endParaRPr>
          </a:p>
        </p:txBody>
      </p:sp>
      <p:grpSp>
        <p:nvGrpSpPr>
          <p:cNvPr id="3" name="Group 5">
            <a:extLst>
              <a:ext uri="{FF2B5EF4-FFF2-40B4-BE49-F238E27FC236}">
                <a16:creationId xmlns:a16="http://schemas.microsoft.com/office/drawing/2014/main" id="{93967525-E9A2-C681-6E94-E627790AE8B4}"/>
              </a:ext>
            </a:extLst>
          </p:cNvPr>
          <p:cNvGrpSpPr>
            <a:grpSpLocks/>
          </p:cNvGrpSpPr>
          <p:nvPr/>
        </p:nvGrpSpPr>
        <p:grpSpPr bwMode="auto">
          <a:xfrm>
            <a:off x="636938" y="2140953"/>
            <a:ext cx="2005772" cy="4411306"/>
            <a:chOff x="0" y="0"/>
            <a:chExt cx="1440" cy="3166"/>
          </a:xfrm>
        </p:grpSpPr>
        <p:sp>
          <p:nvSpPr>
            <p:cNvPr id="4" name="Rectangle 6">
              <a:extLst>
                <a:ext uri="{FF2B5EF4-FFF2-40B4-BE49-F238E27FC236}">
                  <a16:creationId xmlns:a16="http://schemas.microsoft.com/office/drawing/2014/main" id="{7712F276-1B5E-D351-D8EA-E85AB5C4B999}"/>
                </a:ext>
              </a:extLst>
            </p:cNvPr>
            <p:cNvSpPr>
              <a:spLocks/>
            </p:cNvSpPr>
            <p:nvPr/>
          </p:nvSpPr>
          <p:spPr bwMode="auto">
            <a:xfrm rot="5400000">
              <a:off x="-741" y="1533"/>
              <a:ext cx="1590" cy="108"/>
            </a:xfrm>
            <a:prstGeom prst="rect">
              <a:avLst/>
            </a:prstGeom>
            <a:solidFill>
              <a:srgbClr val="A7B4B7"/>
            </a:solidFill>
            <a:ln w="12700" cap="flat">
              <a:solidFill>
                <a:srgbClr val="2D2525"/>
              </a:solidFill>
              <a:prstDash val="solid"/>
              <a:round/>
              <a:headEnd type="none" w="med" len="med"/>
              <a:tailEnd type="none" w="med" len="med"/>
            </a:ln>
          </p:spPr>
          <p:txBody>
            <a:bodyPr lIns="0" tIns="0" rIns="0" bIns="0"/>
            <a:lstStyle/>
            <a:p>
              <a:endParaRPr lang="en-US"/>
            </a:p>
          </p:txBody>
        </p:sp>
        <p:grpSp>
          <p:nvGrpSpPr>
            <p:cNvPr id="5" name="Group 7">
              <a:extLst>
                <a:ext uri="{FF2B5EF4-FFF2-40B4-BE49-F238E27FC236}">
                  <a16:creationId xmlns:a16="http://schemas.microsoft.com/office/drawing/2014/main" id="{BFB1A483-D5A4-3872-2FD2-303A38175FE3}"/>
                </a:ext>
              </a:extLst>
            </p:cNvPr>
            <p:cNvGrpSpPr>
              <a:grpSpLocks/>
            </p:cNvGrpSpPr>
            <p:nvPr/>
          </p:nvGrpSpPr>
          <p:grpSpPr bwMode="auto">
            <a:xfrm rot="5400000">
              <a:off x="1206" y="18"/>
              <a:ext cx="72" cy="396"/>
              <a:chOff x="0" y="0"/>
              <a:chExt cx="72" cy="396"/>
            </a:xfrm>
          </p:grpSpPr>
          <p:grpSp>
            <p:nvGrpSpPr>
              <p:cNvPr id="427" name="Group 8">
                <a:extLst>
                  <a:ext uri="{FF2B5EF4-FFF2-40B4-BE49-F238E27FC236}">
                    <a16:creationId xmlns:a16="http://schemas.microsoft.com/office/drawing/2014/main" id="{1344B60A-93F8-9782-62FD-39039C4876BD}"/>
                  </a:ext>
                </a:extLst>
              </p:cNvPr>
              <p:cNvGrpSpPr>
                <a:grpSpLocks/>
              </p:cNvGrpSpPr>
              <p:nvPr/>
            </p:nvGrpSpPr>
            <p:grpSpPr bwMode="auto">
              <a:xfrm>
                <a:off x="0" y="36"/>
                <a:ext cx="72" cy="144"/>
                <a:chOff x="0" y="0"/>
                <a:chExt cx="72" cy="144"/>
              </a:xfrm>
            </p:grpSpPr>
            <p:sp>
              <p:nvSpPr>
                <p:cNvPr id="435" name="Freeform 9">
                  <a:extLst>
                    <a:ext uri="{FF2B5EF4-FFF2-40B4-BE49-F238E27FC236}">
                      <a16:creationId xmlns:a16="http://schemas.microsoft.com/office/drawing/2014/main" id="{561BAEA3-0387-F707-CC18-C58D6FFB252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6" name="Freeform 10">
                  <a:extLst>
                    <a:ext uri="{FF2B5EF4-FFF2-40B4-BE49-F238E27FC236}">
                      <a16:creationId xmlns:a16="http://schemas.microsoft.com/office/drawing/2014/main" id="{BC8102B1-B572-6D14-9EEE-BDC399E48456}"/>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7" name="Freeform 11">
                  <a:extLst>
                    <a:ext uri="{FF2B5EF4-FFF2-40B4-BE49-F238E27FC236}">
                      <a16:creationId xmlns:a16="http://schemas.microsoft.com/office/drawing/2014/main" id="{0AC5FD64-BE7F-32D7-E65D-8A131D90C1AA}"/>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8" name="Freeform 12">
                  <a:extLst>
                    <a:ext uri="{FF2B5EF4-FFF2-40B4-BE49-F238E27FC236}">
                      <a16:creationId xmlns:a16="http://schemas.microsoft.com/office/drawing/2014/main" id="{E3210E30-F7D9-3A5F-5E53-A39669A64BBE}"/>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28" name="Group 13">
                <a:extLst>
                  <a:ext uri="{FF2B5EF4-FFF2-40B4-BE49-F238E27FC236}">
                    <a16:creationId xmlns:a16="http://schemas.microsoft.com/office/drawing/2014/main" id="{2A0C0F42-FEF7-B8CA-4089-0F09F8B2252C}"/>
                  </a:ext>
                </a:extLst>
              </p:cNvPr>
              <p:cNvGrpSpPr>
                <a:grpSpLocks/>
              </p:cNvGrpSpPr>
              <p:nvPr/>
            </p:nvGrpSpPr>
            <p:grpSpPr bwMode="auto">
              <a:xfrm>
                <a:off x="0" y="180"/>
                <a:ext cx="72" cy="144"/>
                <a:chOff x="0" y="0"/>
                <a:chExt cx="72" cy="144"/>
              </a:xfrm>
            </p:grpSpPr>
            <p:sp>
              <p:nvSpPr>
                <p:cNvPr id="431" name="Freeform 14">
                  <a:extLst>
                    <a:ext uri="{FF2B5EF4-FFF2-40B4-BE49-F238E27FC236}">
                      <a16:creationId xmlns:a16="http://schemas.microsoft.com/office/drawing/2014/main" id="{E6C8FAB2-0118-4DC4-AD16-F98F08665587}"/>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2" name="Freeform 15">
                  <a:extLst>
                    <a:ext uri="{FF2B5EF4-FFF2-40B4-BE49-F238E27FC236}">
                      <a16:creationId xmlns:a16="http://schemas.microsoft.com/office/drawing/2014/main" id="{423EBC1C-BCCE-1773-6C4B-D6EEDE27489D}"/>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3" name="Freeform 16">
                  <a:extLst>
                    <a:ext uri="{FF2B5EF4-FFF2-40B4-BE49-F238E27FC236}">
                      <a16:creationId xmlns:a16="http://schemas.microsoft.com/office/drawing/2014/main" id="{92B68FCB-B495-6F8E-C6D0-DB473839E0B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4" name="Freeform 17">
                  <a:extLst>
                    <a:ext uri="{FF2B5EF4-FFF2-40B4-BE49-F238E27FC236}">
                      <a16:creationId xmlns:a16="http://schemas.microsoft.com/office/drawing/2014/main" id="{F0935403-5FC3-BE85-BFEC-65FC6D7A8D6A}"/>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29" name="Line 18">
                <a:extLst>
                  <a:ext uri="{FF2B5EF4-FFF2-40B4-BE49-F238E27FC236}">
                    <a16:creationId xmlns:a16="http://schemas.microsoft.com/office/drawing/2014/main" id="{984C20D2-1C28-F439-3888-124BFFAE43A6}"/>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 name="Line 19">
                <a:extLst>
                  <a:ext uri="{FF2B5EF4-FFF2-40B4-BE49-F238E27FC236}">
                    <a16:creationId xmlns:a16="http://schemas.microsoft.com/office/drawing/2014/main" id="{EE14D2C7-96C6-072F-715F-A1B54DDA0A5B}"/>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 name="Group 20">
              <a:extLst>
                <a:ext uri="{FF2B5EF4-FFF2-40B4-BE49-F238E27FC236}">
                  <a16:creationId xmlns:a16="http://schemas.microsoft.com/office/drawing/2014/main" id="{8509D3F2-75EF-8E09-E955-481E078C685E}"/>
                </a:ext>
              </a:extLst>
            </p:cNvPr>
            <p:cNvGrpSpPr>
              <a:grpSpLocks/>
            </p:cNvGrpSpPr>
            <p:nvPr/>
          </p:nvGrpSpPr>
          <p:grpSpPr bwMode="auto">
            <a:xfrm rot="5400000">
              <a:off x="1206" y="198"/>
              <a:ext cx="72" cy="396"/>
              <a:chOff x="0" y="0"/>
              <a:chExt cx="72" cy="396"/>
            </a:xfrm>
          </p:grpSpPr>
          <p:grpSp>
            <p:nvGrpSpPr>
              <p:cNvPr id="415" name="Group 21">
                <a:extLst>
                  <a:ext uri="{FF2B5EF4-FFF2-40B4-BE49-F238E27FC236}">
                    <a16:creationId xmlns:a16="http://schemas.microsoft.com/office/drawing/2014/main" id="{4676174D-2E84-91E4-1907-F042AAFF3282}"/>
                  </a:ext>
                </a:extLst>
              </p:cNvPr>
              <p:cNvGrpSpPr>
                <a:grpSpLocks/>
              </p:cNvGrpSpPr>
              <p:nvPr/>
            </p:nvGrpSpPr>
            <p:grpSpPr bwMode="auto">
              <a:xfrm>
                <a:off x="0" y="36"/>
                <a:ext cx="72" cy="144"/>
                <a:chOff x="0" y="0"/>
                <a:chExt cx="72" cy="144"/>
              </a:xfrm>
            </p:grpSpPr>
            <p:sp>
              <p:nvSpPr>
                <p:cNvPr id="423" name="Freeform 22">
                  <a:extLst>
                    <a:ext uri="{FF2B5EF4-FFF2-40B4-BE49-F238E27FC236}">
                      <a16:creationId xmlns:a16="http://schemas.microsoft.com/office/drawing/2014/main" id="{962BFEE9-0352-EB42-C6B9-E90ADEEC4CE1}"/>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4" name="Freeform 23">
                  <a:extLst>
                    <a:ext uri="{FF2B5EF4-FFF2-40B4-BE49-F238E27FC236}">
                      <a16:creationId xmlns:a16="http://schemas.microsoft.com/office/drawing/2014/main" id="{08943533-7F00-BF7B-9E7E-AFCACA0143DB}"/>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5" name="Freeform 24">
                  <a:extLst>
                    <a:ext uri="{FF2B5EF4-FFF2-40B4-BE49-F238E27FC236}">
                      <a16:creationId xmlns:a16="http://schemas.microsoft.com/office/drawing/2014/main" id="{64A2D7E4-8D4B-0FC6-3C37-AB552933D633}"/>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6" name="Freeform 25">
                  <a:extLst>
                    <a:ext uri="{FF2B5EF4-FFF2-40B4-BE49-F238E27FC236}">
                      <a16:creationId xmlns:a16="http://schemas.microsoft.com/office/drawing/2014/main" id="{657F9EA8-08E0-192D-2328-CE77CAA547FA}"/>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6" name="Group 26">
                <a:extLst>
                  <a:ext uri="{FF2B5EF4-FFF2-40B4-BE49-F238E27FC236}">
                    <a16:creationId xmlns:a16="http://schemas.microsoft.com/office/drawing/2014/main" id="{EF3F0C7C-33D8-352A-2B18-6EE945D264A0}"/>
                  </a:ext>
                </a:extLst>
              </p:cNvPr>
              <p:cNvGrpSpPr>
                <a:grpSpLocks/>
              </p:cNvGrpSpPr>
              <p:nvPr/>
            </p:nvGrpSpPr>
            <p:grpSpPr bwMode="auto">
              <a:xfrm>
                <a:off x="0" y="180"/>
                <a:ext cx="72" cy="144"/>
                <a:chOff x="0" y="0"/>
                <a:chExt cx="72" cy="144"/>
              </a:xfrm>
            </p:grpSpPr>
            <p:sp>
              <p:nvSpPr>
                <p:cNvPr id="419" name="Freeform 27">
                  <a:extLst>
                    <a:ext uri="{FF2B5EF4-FFF2-40B4-BE49-F238E27FC236}">
                      <a16:creationId xmlns:a16="http://schemas.microsoft.com/office/drawing/2014/main" id="{ABAA1BE5-2BBC-DE26-963B-2133BA6E33F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 name="Freeform 28">
                  <a:extLst>
                    <a:ext uri="{FF2B5EF4-FFF2-40B4-BE49-F238E27FC236}">
                      <a16:creationId xmlns:a16="http://schemas.microsoft.com/office/drawing/2014/main" id="{096CE8E0-F7F6-232B-7477-C7FDAEA284CE}"/>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1" name="Freeform 29">
                  <a:extLst>
                    <a:ext uri="{FF2B5EF4-FFF2-40B4-BE49-F238E27FC236}">
                      <a16:creationId xmlns:a16="http://schemas.microsoft.com/office/drawing/2014/main" id="{C016AA4F-DABD-4D36-1593-15421F8BF83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2" name="Freeform 30">
                  <a:extLst>
                    <a:ext uri="{FF2B5EF4-FFF2-40B4-BE49-F238E27FC236}">
                      <a16:creationId xmlns:a16="http://schemas.microsoft.com/office/drawing/2014/main" id="{AC30F273-F02A-ABB2-4303-3D739DC0AE22}"/>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17" name="Line 31">
                <a:extLst>
                  <a:ext uri="{FF2B5EF4-FFF2-40B4-BE49-F238E27FC236}">
                    <a16:creationId xmlns:a16="http://schemas.microsoft.com/office/drawing/2014/main" id="{EA641BA1-CC14-D9FB-FECC-A6D92BB6FDDF}"/>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8" name="Line 32">
                <a:extLst>
                  <a:ext uri="{FF2B5EF4-FFF2-40B4-BE49-F238E27FC236}">
                    <a16:creationId xmlns:a16="http://schemas.microsoft.com/office/drawing/2014/main" id="{C33B2BD9-1D9C-D39E-8551-B4F8C2995B71}"/>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7" name="Group 33">
              <a:extLst>
                <a:ext uri="{FF2B5EF4-FFF2-40B4-BE49-F238E27FC236}">
                  <a16:creationId xmlns:a16="http://schemas.microsoft.com/office/drawing/2014/main" id="{5D08B566-03AF-B855-57F5-F1DA2CA158C9}"/>
                </a:ext>
              </a:extLst>
            </p:cNvPr>
            <p:cNvGrpSpPr>
              <a:grpSpLocks/>
            </p:cNvGrpSpPr>
            <p:nvPr/>
          </p:nvGrpSpPr>
          <p:grpSpPr bwMode="auto">
            <a:xfrm rot="5400000">
              <a:off x="1206" y="378"/>
              <a:ext cx="72" cy="396"/>
              <a:chOff x="0" y="0"/>
              <a:chExt cx="72" cy="396"/>
            </a:xfrm>
          </p:grpSpPr>
          <p:grpSp>
            <p:nvGrpSpPr>
              <p:cNvPr id="403" name="Group 34">
                <a:extLst>
                  <a:ext uri="{FF2B5EF4-FFF2-40B4-BE49-F238E27FC236}">
                    <a16:creationId xmlns:a16="http://schemas.microsoft.com/office/drawing/2014/main" id="{D0884145-B3DB-71A8-3347-B69B109EC796}"/>
                  </a:ext>
                </a:extLst>
              </p:cNvPr>
              <p:cNvGrpSpPr>
                <a:grpSpLocks/>
              </p:cNvGrpSpPr>
              <p:nvPr/>
            </p:nvGrpSpPr>
            <p:grpSpPr bwMode="auto">
              <a:xfrm>
                <a:off x="0" y="36"/>
                <a:ext cx="72" cy="144"/>
                <a:chOff x="0" y="0"/>
                <a:chExt cx="72" cy="144"/>
              </a:xfrm>
            </p:grpSpPr>
            <p:sp>
              <p:nvSpPr>
                <p:cNvPr id="411" name="Freeform 35">
                  <a:extLst>
                    <a:ext uri="{FF2B5EF4-FFF2-40B4-BE49-F238E27FC236}">
                      <a16:creationId xmlns:a16="http://schemas.microsoft.com/office/drawing/2014/main" id="{BF40C0D3-967B-352E-0A6E-9589C7E695F5}"/>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2" name="Freeform 36">
                  <a:extLst>
                    <a:ext uri="{FF2B5EF4-FFF2-40B4-BE49-F238E27FC236}">
                      <a16:creationId xmlns:a16="http://schemas.microsoft.com/office/drawing/2014/main" id="{948CCA45-FB37-4895-C0D9-F92E5941F70C}"/>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3" name="Freeform 37">
                  <a:extLst>
                    <a:ext uri="{FF2B5EF4-FFF2-40B4-BE49-F238E27FC236}">
                      <a16:creationId xmlns:a16="http://schemas.microsoft.com/office/drawing/2014/main" id="{1305689B-5AD7-9B6B-DAA0-C23AD50DBE8E}"/>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4" name="Freeform 38">
                  <a:extLst>
                    <a:ext uri="{FF2B5EF4-FFF2-40B4-BE49-F238E27FC236}">
                      <a16:creationId xmlns:a16="http://schemas.microsoft.com/office/drawing/2014/main" id="{5A371EDC-9BD6-8748-177E-DE89FB7E8A48}"/>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04" name="Group 39">
                <a:extLst>
                  <a:ext uri="{FF2B5EF4-FFF2-40B4-BE49-F238E27FC236}">
                    <a16:creationId xmlns:a16="http://schemas.microsoft.com/office/drawing/2014/main" id="{02054B99-BFA0-6FD8-653E-5CFEF4B6516C}"/>
                  </a:ext>
                </a:extLst>
              </p:cNvPr>
              <p:cNvGrpSpPr>
                <a:grpSpLocks/>
              </p:cNvGrpSpPr>
              <p:nvPr/>
            </p:nvGrpSpPr>
            <p:grpSpPr bwMode="auto">
              <a:xfrm>
                <a:off x="0" y="180"/>
                <a:ext cx="72" cy="144"/>
                <a:chOff x="0" y="0"/>
                <a:chExt cx="72" cy="144"/>
              </a:xfrm>
            </p:grpSpPr>
            <p:sp>
              <p:nvSpPr>
                <p:cNvPr id="407" name="Freeform 40">
                  <a:extLst>
                    <a:ext uri="{FF2B5EF4-FFF2-40B4-BE49-F238E27FC236}">
                      <a16:creationId xmlns:a16="http://schemas.microsoft.com/office/drawing/2014/main" id="{B020A7C3-700F-61E4-4F89-557322E42604}"/>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8" name="Freeform 41">
                  <a:extLst>
                    <a:ext uri="{FF2B5EF4-FFF2-40B4-BE49-F238E27FC236}">
                      <a16:creationId xmlns:a16="http://schemas.microsoft.com/office/drawing/2014/main" id="{1F2E6EA6-2F78-E908-A87F-4A702E13CDAE}"/>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 name="Freeform 42">
                  <a:extLst>
                    <a:ext uri="{FF2B5EF4-FFF2-40B4-BE49-F238E27FC236}">
                      <a16:creationId xmlns:a16="http://schemas.microsoft.com/office/drawing/2014/main" id="{6D3769D1-F0F8-4A6B-2D41-3FAA9DC5C393}"/>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 name="Freeform 43">
                  <a:extLst>
                    <a:ext uri="{FF2B5EF4-FFF2-40B4-BE49-F238E27FC236}">
                      <a16:creationId xmlns:a16="http://schemas.microsoft.com/office/drawing/2014/main" id="{FBE8E5C4-F5FF-255F-16EA-8C66A2A8FBB0}"/>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05" name="Line 44">
                <a:extLst>
                  <a:ext uri="{FF2B5EF4-FFF2-40B4-BE49-F238E27FC236}">
                    <a16:creationId xmlns:a16="http://schemas.microsoft.com/office/drawing/2014/main" id="{30BF5A1E-D0F6-8BC3-AFB7-26EC0421A812}"/>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6" name="Line 45">
                <a:extLst>
                  <a:ext uri="{FF2B5EF4-FFF2-40B4-BE49-F238E27FC236}">
                    <a16:creationId xmlns:a16="http://schemas.microsoft.com/office/drawing/2014/main" id="{2CEC7733-A9CE-51FE-E91C-68A82806D521}"/>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8" name="Group 46">
              <a:extLst>
                <a:ext uri="{FF2B5EF4-FFF2-40B4-BE49-F238E27FC236}">
                  <a16:creationId xmlns:a16="http://schemas.microsoft.com/office/drawing/2014/main" id="{1056B0F9-2D4F-913C-C93C-CD6EB42F4504}"/>
                </a:ext>
              </a:extLst>
            </p:cNvPr>
            <p:cNvGrpSpPr>
              <a:grpSpLocks/>
            </p:cNvGrpSpPr>
            <p:nvPr/>
          </p:nvGrpSpPr>
          <p:grpSpPr bwMode="auto">
            <a:xfrm rot="5400000">
              <a:off x="1206" y="558"/>
              <a:ext cx="72" cy="396"/>
              <a:chOff x="0" y="0"/>
              <a:chExt cx="72" cy="396"/>
            </a:xfrm>
          </p:grpSpPr>
          <p:grpSp>
            <p:nvGrpSpPr>
              <p:cNvPr id="391" name="Group 47">
                <a:extLst>
                  <a:ext uri="{FF2B5EF4-FFF2-40B4-BE49-F238E27FC236}">
                    <a16:creationId xmlns:a16="http://schemas.microsoft.com/office/drawing/2014/main" id="{7D9EDD6E-ED9A-25D3-C5A4-B23C194DC952}"/>
                  </a:ext>
                </a:extLst>
              </p:cNvPr>
              <p:cNvGrpSpPr>
                <a:grpSpLocks/>
              </p:cNvGrpSpPr>
              <p:nvPr/>
            </p:nvGrpSpPr>
            <p:grpSpPr bwMode="auto">
              <a:xfrm>
                <a:off x="0" y="36"/>
                <a:ext cx="72" cy="144"/>
                <a:chOff x="0" y="0"/>
                <a:chExt cx="72" cy="144"/>
              </a:xfrm>
            </p:grpSpPr>
            <p:sp>
              <p:nvSpPr>
                <p:cNvPr id="399" name="Freeform 48">
                  <a:extLst>
                    <a:ext uri="{FF2B5EF4-FFF2-40B4-BE49-F238E27FC236}">
                      <a16:creationId xmlns:a16="http://schemas.microsoft.com/office/drawing/2014/main" id="{1DB7ECF7-15F4-5BA8-B92E-E9AB5A5E036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0" name="Freeform 49">
                  <a:extLst>
                    <a:ext uri="{FF2B5EF4-FFF2-40B4-BE49-F238E27FC236}">
                      <a16:creationId xmlns:a16="http://schemas.microsoft.com/office/drawing/2014/main" id="{51EA693E-82C8-52E8-0E3B-5A35AAD18C1B}"/>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1" name="Freeform 50">
                  <a:extLst>
                    <a:ext uri="{FF2B5EF4-FFF2-40B4-BE49-F238E27FC236}">
                      <a16:creationId xmlns:a16="http://schemas.microsoft.com/office/drawing/2014/main" id="{1021AB9A-7DC6-CD92-6BE8-12B258EE94D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2" name="Freeform 51">
                  <a:extLst>
                    <a:ext uri="{FF2B5EF4-FFF2-40B4-BE49-F238E27FC236}">
                      <a16:creationId xmlns:a16="http://schemas.microsoft.com/office/drawing/2014/main" id="{9012922B-86F5-8C2E-18E7-8DC428B0F04D}"/>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92" name="Group 52">
                <a:extLst>
                  <a:ext uri="{FF2B5EF4-FFF2-40B4-BE49-F238E27FC236}">
                    <a16:creationId xmlns:a16="http://schemas.microsoft.com/office/drawing/2014/main" id="{B1D59979-7A95-20E7-D1EF-A37926F76571}"/>
                  </a:ext>
                </a:extLst>
              </p:cNvPr>
              <p:cNvGrpSpPr>
                <a:grpSpLocks/>
              </p:cNvGrpSpPr>
              <p:nvPr/>
            </p:nvGrpSpPr>
            <p:grpSpPr bwMode="auto">
              <a:xfrm>
                <a:off x="0" y="180"/>
                <a:ext cx="72" cy="144"/>
                <a:chOff x="0" y="0"/>
                <a:chExt cx="72" cy="144"/>
              </a:xfrm>
            </p:grpSpPr>
            <p:sp>
              <p:nvSpPr>
                <p:cNvPr id="395" name="Freeform 53">
                  <a:extLst>
                    <a:ext uri="{FF2B5EF4-FFF2-40B4-BE49-F238E27FC236}">
                      <a16:creationId xmlns:a16="http://schemas.microsoft.com/office/drawing/2014/main" id="{73C58A1C-A754-7BAF-A062-0E2DEA07CB96}"/>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6" name="Freeform 54">
                  <a:extLst>
                    <a:ext uri="{FF2B5EF4-FFF2-40B4-BE49-F238E27FC236}">
                      <a16:creationId xmlns:a16="http://schemas.microsoft.com/office/drawing/2014/main" id="{4850BD55-9437-8B5A-CAD7-8F95FC08A82E}"/>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7" name="Freeform 55">
                  <a:extLst>
                    <a:ext uri="{FF2B5EF4-FFF2-40B4-BE49-F238E27FC236}">
                      <a16:creationId xmlns:a16="http://schemas.microsoft.com/office/drawing/2014/main" id="{2C518E57-4C5D-F27A-D446-C2A77DBECFD7}"/>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8" name="Freeform 56">
                  <a:extLst>
                    <a:ext uri="{FF2B5EF4-FFF2-40B4-BE49-F238E27FC236}">
                      <a16:creationId xmlns:a16="http://schemas.microsoft.com/office/drawing/2014/main" id="{219D4171-8AF5-506E-1C21-8E4DC3400F0D}"/>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93" name="Line 57">
                <a:extLst>
                  <a:ext uri="{FF2B5EF4-FFF2-40B4-BE49-F238E27FC236}">
                    <a16:creationId xmlns:a16="http://schemas.microsoft.com/office/drawing/2014/main" id="{A86B3787-C4E2-4830-BA58-DD08E8223346}"/>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4" name="Line 58">
                <a:extLst>
                  <a:ext uri="{FF2B5EF4-FFF2-40B4-BE49-F238E27FC236}">
                    <a16:creationId xmlns:a16="http://schemas.microsoft.com/office/drawing/2014/main" id="{4E16C277-A0EF-D7B2-04B1-86BE66F390BB}"/>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9" name="Group 59">
              <a:extLst>
                <a:ext uri="{FF2B5EF4-FFF2-40B4-BE49-F238E27FC236}">
                  <a16:creationId xmlns:a16="http://schemas.microsoft.com/office/drawing/2014/main" id="{90A13CBA-551A-5934-302A-A99FAF0C5F37}"/>
                </a:ext>
              </a:extLst>
            </p:cNvPr>
            <p:cNvGrpSpPr>
              <a:grpSpLocks/>
            </p:cNvGrpSpPr>
            <p:nvPr/>
          </p:nvGrpSpPr>
          <p:grpSpPr bwMode="auto">
            <a:xfrm rot="5400000">
              <a:off x="1206" y="738"/>
              <a:ext cx="72" cy="396"/>
              <a:chOff x="0" y="0"/>
              <a:chExt cx="72" cy="396"/>
            </a:xfrm>
          </p:grpSpPr>
          <p:grpSp>
            <p:nvGrpSpPr>
              <p:cNvPr id="379" name="Group 60">
                <a:extLst>
                  <a:ext uri="{FF2B5EF4-FFF2-40B4-BE49-F238E27FC236}">
                    <a16:creationId xmlns:a16="http://schemas.microsoft.com/office/drawing/2014/main" id="{DF6903B7-0C98-C6B1-68AC-779A14CFD817}"/>
                  </a:ext>
                </a:extLst>
              </p:cNvPr>
              <p:cNvGrpSpPr>
                <a:grpSpLocks/>
              </p:cNvGrpSpPr>
              <p:nvPr/>
            </p:nvGrpSpPr>
            <p:grpSpPr bwMode="auto">
              <a:xfrm>
                <a:off x="0" y="36"/>
                <a:ext cx="72" cy="144"/>
                <a:chOff x="0" y="0"/>
                <a:chExt cx="72" cy="144"/>
              </a:xfrm>
            </p:grpSpPr>
            <p:sp>
              <p:nvSpPr>
                <p:cNvPr id="387" name="Freeform 61">
                  <a:extLst>
                    <a:ext uri="{FF2B5EF4-FFF2-40B4-BE49-F238E27FC236}">
                      <a16:creationId xmlns:a16="http://schemas.microsoft.com/office/drawing/2014/main" id="{E01F5930-F33A-A4B8-776E-35C0C4026D39}"/>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8" name="Freeform 62">
                  <a:extLst>
                    <a:ext uri="{FF2B5EF4-FFF2-40B4-BE49-F238E27FC236}">
                      <a16:creationId xmlns:a16="http://schemas.microsoft.com/office/drawing/2014/main" id="{DB9F8CDA-E385-8B78-0756-3DC5C8177F63}"/>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9" name="Freeform 63">
                  <a:extLst>
                    <a:ext uri="{FF2B5EF4-FFF2-40B4-BE49-F238E27FC236}">
                      <a16:creationId xmlns:a16="http://schemas.microsoft.com/office/drawing/2014/main" id="{F7464491-2614-DB0C-CE8D-BC36BF8A4594}"/>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0" name="Freeform 64">
                  <a:extLst>
                    <a:ext uri="{FF2B5EF4-FFF2-40B4-BE49-F238E27FC236}">
                      <a16:creationId xmlns:a16="http://schemas.microsoft.com/office/drawing/2014/main" id="{32BCAA94-0DFF-3BD4-EF09-87F5A0E9397D}"/>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80" name="Group 65">
                <a:extLst>
                  <a:ext uri="{FF2B5EF4-FFF2-40B4-BE49-F238E27FC236}">
                    <a16:creationId xmlns:a16="http://schemas.microsoft.com/office/drawing/2014/main" id="{04576699-D699-D8E5-855D-617F1D0A97E2}"/>
                  </a:ext>
                </a:extLst>
              </p:cNvPr>
              <p:cNvGrpSpPr>
                <a:grpSpLocks/>
              </p:cNvGrpSpPr>
              <p:nvPr/>
            </p:nvGrpSpPr>
            <p:grpSpPr bwMode="auto">
              <a:xfrm>
                <a:off x="0" y="180"/>
                <a:ext cx="72" cy="144"/>
                <a:chOff x="0" y="0"/>
                <a:chExt cx="72" cy="144"/>
              </a:xfrm>
            </p:grpSpPr>
            <p:sp>
              <p:nvSpPr>
                <p:cNvPr id="383" name="Freeform 66">
                  <a:extLst>
                    <a:ext uri="{FF2B5EF4-FFF2-40B4-BE49-F238E27FC236}">
                      <a16:creationId xmlns:a16="http://schemas.microsoft.com/office/drawing/2014/main" id="{923CF0BE-7BFE-5F37-16B4-A4BA3BFE5194}"/>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4" name="Freeform 67">
                  <a:extLst>
                    <a:ext uri="{FF2B5EF4-FFF2-40B4-BE49-F238E27FC236}">
                      <a16:creationId xmlns:a16="http://schemas.microsoft.com/office/drawing/2014/main" id="{3AE0C474-015A-2722-4432-B6CD9059757C}"/>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5" name="Freeform 68">
                  <a:extLst>
                    <a:ext uri="{FF2B5EF4-FFF2-40B4-BE49-F238E27FC236}">
                      <a16:creationId xmlns:a16="http://schemas.microsoft.com/office/drawing/2014/main" id="{52208C5C-4C2A-DABE-2D5F-92432F0E2103}"/>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6" name="Freeform 69">
                  <a:extLst>
                    <a:ext uri="{FF2B5EF4-FFF2-40B4-BE49-F238E27FC236}">
                      <a16:creationId xmlns:a16="http://schemas.microsoft.com/office/drawing/2014/main" id="{FF5001B7-7A20-0EFE-EE24-1E20919A4397}"/>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81" name="Line 70">
                <a:extLst>
                  <a:ext uri="{FF2B5EF4-FFF2-40B4-BE49-F238E27FC236}">
                    <a16:creationId xmlns:a16="http://schemas.microsoft.com/office/drawing/2014/main" id="{4670CE22-222B-2882-2AC0-83C3F3E93B51}"/>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2" name="Line 71">
                <a:extLst>
                  <a:ext uri="{FF2B5EF4-FFF2-40B4-BE49-F238E27FC236}">
                    <a16:creationId xmlns:a16="http://schemas.microsoft.com/office/drawing/2014/main" id="{1DF9709B-7852-E8DD-ACA3-FF6F23597230}"/>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0" name="Group 72">
              <a:extLst>
                <a:ext uri="{FF2B5EF4-FFF2-40B4-BE49-F238E27FC236}">
                  <a16:creationId xmlns:a16="http://schemas.microsoft.com/office/drawing/2014/main" id="{4C0705D9-ECB4-ED44-3CC5-F248B570F151}"/>
                </a:ext>
              </a:extLst>
            </p:cNvPr>
            <p:cNvGrpSpPr>
              <a:grpSpLocks/>
            </p:cNvGrpSpPr>
            <p:nvPr/>
          </p:nvGrpSpPr>
          <p:grpSpPr bwMode="auto">
            <a:xfrm rot="5400000">
              <a:off x="1206" y="918"/>
              <a:ext cx="72" cy="396"/>
              <a:chOff x="0" y="0"/>
              <a:chExt cx="72" cy="396"/>
            </a:xfrm>
          </p:grpSpPr>
          <p:grpSp>
            <p:nvGrpSpPr>
              <p:cNvPr id="367" name="Group 73">
                <a:extLst>
                  <a:ext uri="{FF2B5EF4-FFF2-40B4-BE49-F238E27FC236}">
                    <a16:creationId xmlns:a16="http://schemas.microsoft.com/office/drawing/2014/main" id="{91AFD291-F66C-76D2-9051-B0A487D10D34}"/>
                  </a:ext>
                </a:extLst>
              </p:cNvPr>
              <p:cNvGrpSpPr>
                <a:grpSpLocks/>
              </p:cNvGrpSpPr>
              <p:nvPr/>
            </p:nvGrpSpPr>
            <p:grpSpPr bwMode="auto">
              <a:xfrm>
                <a:off x="0" y="36"/>
                <a:ext cx="72" cy="144"/>
                <a:chOff x="0" y="0"/>
                <a:chExt cx="72" cy="144"/>
              </a:xfrm>
            </p:grpSpPr>
            <p:sp>
              <p:nvSpPr>
                <p:cNvPr id="375" name="Freeform 74">
                  <a:extLst>
                    <a:ext uri="{FF2B5EF4-FFF2-40B4-BE49-F238E27FC236}">
                      <a16:creationId xmlns:a16="http://schemas.microsoft.com/office/drawing/2014/main" id="{25635EDA-2F28-CE5C-C3FB-69AC1F2309F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6" name="Freeform 75">
                  <a:extLst>
                    <a:ext uri="{FF2B5EF4-FFF2-40B4-BE49-F238E27FC236}">
                      <a16:creationId xmlns:a16="http://schemas.microsoft.com/office/drawing/2014/main" id="{EF020D8D-0D0A-15AB-1349-11539E7FDBBE}"/>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7" name="Freeform 76">
                  <a:extLst>
                    <a:ext uri="{FF2B5EF4-FFF2-40B4-BE49-F238E27FC236}">
                      <a16:creationId xmlns:a16="http://schemas.microsoft.com/office/drawing/2014/main" id="{A18B8CF3-E231-0B5A-275F-DDAD8B231F64}"/>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 name="Freeform 77">
                  <a:extLst>
                    <a:ext uri="{FF2B5EF4-FFF2-40B4-BE49-F238E27FC236}">
                      <a16:creationId xmlns:a16="http://schemas.microsoft.com/office/drawing/2014/main" id="{3FDBF54E-E47E-21E4-5DA8-8703AF9B9FC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68" name="Group 78">
                <a:extLst>
                  <a:ext uri="{FF2B5EF4-FFF2-40B4-BE49-F238E27FC236}">
                    <a16:creationId xmlns:a16="http://schemas.microsoft.com/office/drawing/2014/main" id="{22D22AEB-CCE4-1B6C-BBD4-57206A2E8BF6}"/>
                  </a:ext>
                </a:extLst>
              </p:cNvPr>
              <p:cNvGrpSpPr>
                <a:grpSpLocks/>
              </p:cNvGrpSpPr>
              <p:nvPr/>
            </p:nvGrpSpPr>
            <p:grpSpPr bwMode="auto">
              <a:xfrm>
                <a:off x="0" y="180"/>
                <a:ext cx="72" cy="144"/>
                <a:chOff x="0" y="0"/>
                <a:chExt cx="72" cy="144"/>
              </a:xfrm>
            </p:grpSpPr>
            <p:sp>
              <p:nvSpPr>
                <p:cNvPr id="371" name="Freeform 79">
                  <a:extLst>
                    <a:ext uri="{FF2B5EF4-FFF2-40B4-BE49-F238E27FC236}">
                      <a16:creationId xmlns:a16="http://schemas.microsoft.com/office/drawing/2014/main" id="{D92806F3-BA3E-912B-E23F-87BD45CDE9F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2" name="Freeform 80">
                  <a:extLst>
                    <a:ext uri="{FF2B5EF4-FFF2-40B4-BE49-F238E27FC236}">
                      <a16:creationId xmlns:a16="http://schemas.microsoft.com/office/drawing/2014/main" id="{91AED0FF-CE75-9E3A-C61E-CB7FC98FEAF0}"/>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3" name="Freeform 81">
                  <a:extLst>
                    <a:ext uri="{FF2B5EF4-FFF2-40B4-BE49-F238E27FC236}">
                      <a16:creationId xmlns:a16="http://schemas.microsoft.com/office/drawing/2014/main" id="{71BEA58D-F3F8-0484-266C-803F6A3BFC7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4" name="Freeform 82">
                  <a:extLst>
                    <a:ext uri="{FF2B5EF4-FFF2-40B4-BE49-F238E27FC236}">
                      <a16:creationId xmlns:a16="http://schemas.microsoft.com/office/drawing/2014/main" id="{A194C3EF-4050-DB7D-511C-F43C0572736A}"/>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69" name="Line 83">
                <a:extLst>
                  <a:ext uri="{FF2B5EF4-FFF2-40B4-BE49-F238E27FC236}">
                    <a16:creationId xmlns:a16="http://schemas.microsoft.com/office/drawing/2014/main" id="{BD58B4EA-B650-EE54-A37F-36CBF14873F3}"/>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0" name="Line 84">
                <a:extLst>
                  <a:ext uri="{FF2B5EF4-FFF2-40B4-BE49-F238E27FC236}">
                    <a16:creationId xmlns:a16="http://schemas.microsoft.com/office/drawing/2014/main" id="{328C9F3C-2522-F092-66E0-304B1686381F}"/>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 name="Group 85">
              <a:extLst>
                <a:ext uri="{FF2B5EF4-FFF2-40B4-BE49-F238E27FC236}">
                  <a16:creationId xmlns:a16="http://schemas.microsoft.com/office/drawing/2014/main" id="{DEF902A0-62C8-4E22-3875-888FFAF00004}"/>
                </a:ext>
              </a:extLst>
            </p:cNvPr>
            <p:cNvGrpSpPr>
              <a:grpSpLocks/>
            </p:cNvGrpSpPr>
            <p:nvPr/>
          </p:nvGrpSpPr>
          <p:grpSpPr bwMode="auto">
            <a:xfrm rot="5400000">
              <a:off x="1206" y="1098"/>
              <a:ext cx="72" cy="396"/>
              <a:chOff x="0" y="0"/>
              <a:chExt cx="72" cy="396"/>
            </a:xfrm>
          </p:grpSpPr>
          <p:grpSp>
            <p:nvGrpSpPr>
              <p:cNvPr id="355" name="Group 86">
                <a:extLst>
                  <a:ext uri="{FF2B5EF4-FFF2-40B4-BE49-F238E27FC236}">
                    <a16:creationId xmlns:a16="http://schemas.microsoft.com/office/drawing/2014/main" id="{66304F5A-F473-E6D4-0C2C-3AE0F51784AC}"/>
                  </a:ext>
                </a:extLst>
              </p:cNvPr>
              <p:cNvGrpSpPr>
                <a:grpSpLocks/>
              </p:cNvGrpSpPr>
              <p:nvPr/>
            </p:nvGrpSpPr>
            <p:grpSpPr bwMode="auto">
              <a:xfrm>
                <a:off x="0" y="36"/>
                <a:ext cx="72" cy="144"/>
                <a:chOff x="0" y="0"/>
                <a:chExt cx="72" cy="144"/>
              </a:xfrm>
            </p:grpSpPr>
            <p:sp>
              <p:nvSpPr>
                <p:cNvPr id="363" name="Freeform 87">
                  <a:extLst>
                    <a:ext uri="{FF2B5EF4-FFF2-40B4-BE49-F238E27FC236}">
                      <a16:creationId xmlns:a16="http://schemas.microsoft.com/office/drawing/2014/main" id="{69DB893A-ABDC-C20E-ACD2-B9198B77CE31}"/>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4" name="Freeform 88">
                  <a:extLst>
                    <a:ext uri="{FF2B5EF4-FFF2-40B4-BE49-F238E27FC236}">
                      <a16:creationId xmlns:a16="http://schemas.microsoft.com/office/drawing/2014/main" id="{FD2BE4ED-174B-2DDC-CD39-D1436B061552}"/>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5" name="Freeform 89">
                  <a:extLst>
                    <a:ext uri="{FF2B5EF4-FFF2-40B4-BE49-F238E27FC236}">
                      <a16:creationId xmlns:a16="http://schemas.microsoft.com/office/drawing/2014/main" id="{3569AB95-3F2A-4E7B-15AC-CCCB67694A07}"/>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6" name="Freeform 90">
                  <a:extLst>
                    <a:ext uri="{FF2B5EF4-FFF2-40B4-BE49-F238E27FC236}">
                      <a16:creationId xmlns:a16="http://schemas.microsoft.com/office/drawing/2014/main" id="{7E779F1A-8528-8454-09DF-85A1BE854ABA}"/>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56" name="Group 91">
                <a:extLst>
                  <a:ext uri="{FF2B5EF4-FFF2-40B4-BE49-F238E27FC236}">
                    <a16:creationId xmlns:a16="http://schemas.microsoft.com/office/drawing/2014/main" id="{BC716A7F-C72A-9BFE-7113-D882DB6FBCEA}"/>
                  </a:ext>
                </a:extLst>
              </p:cNvPr>
              <p:cNvGrpSpPr>
                <a:grpSpLocks/>
              </p:cNvGrpSpPr>
              <p:nvPr/>
            </p:nvGrpSpPr>
            <p:grpSpPr bwMode="auto">
              <a:xfrm>
                <a:off x="0" y="180"/>
                <a:ext cx="72" cy="144"/>
                <a:chOff x="0" y="0"/>
                <a:chExt cx="72" cy="144"/>
              </a:xfrm>
            </p:grpSpPr>
            <p:sp>
              <p:nvSpPr>
                <p:cNvPr id="359" name="Freeform 92">
                  <a:extLst>
                    <a:ext uri="{FF2B5EF4-FFF2-40B4-BE49-F238E27FC236}">
                      <a16:creationId xmlns:a16="http://schemas.microsoft.com/office/drawing/2014/main" id="{5757327F-E209-CFC0-5473-B90E828F6EA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0" name="Freeform 93">
                  <a:extLst>
                    <a:ext uri="{FF2B5EF4-FFF2-40B4-BE49-F238E27FC236}">
                      <a16:creationId xmlns:a16="http://schemas.microsoft.com/office/drawing/2014/main" id="{FD8FB2B7-FA72-0D42-B694-48ABFBE8E5EA}"/>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1" name="Freeform 94">
                  <a:extLst>
                    <a:ext uri="{FF2B5EF4-FFF2-40B4-BE49-F238E27FC236}">
                      <a16:creationId xmlns:a16="http://schemas.microsoft.com/office/drawing/2014/main" id="{E0999237-2437-70E3-A786-21D87C11E467}"/>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2" name="Freeform 95">
                  <a:extLst>
                    <a:ext uri="{FF2B5EF4-FFF2-40B4-BE49-F238E27FC236}">
                      <a16:creationId xmlns:a16="http://schemas.microsoft.com/office/drawing/2014/main" id="{80E7A445-023D-0FB8-8B84-283A71B1284A}"/>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57" name="Line 96">
                <a:extLst>
                  <a:ext uri="{FF2B5EF4-FFF2-40B4-BE49-F238E27FC236}">
                    <a16:creationId xmlns:a16="http://schemas.microsoft.com/office/drawing/2014/main" id="{AC1FADB3-D172-AA6E-2DDF-C163621E7878}"/>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 name="Line 97">
                <a:extLst>
                  <a:ext uri="{FF2B5EF4-FFF2-40B4-BE49-F238E27FC236}">
                    <a16:creationId xmlns:a16="http://schemas.microsoft.com/office/drawing/2014/main" id="{3DED94D3-4F27-BB24-D11D-76EF4E6621A9}"/>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2" name="Group 98">
              <a:extLst>
                <a:ext uri="{FF2B5EF4-FFF2-40B4-BE49-F238E27FC236}">
                  <a16:creationId xmlns:a16="http://schemas.microsoft.com/office/drawing/2014/main" id="{13891561-5B5A-34FB-4E4B-98286B13BD54}"/>
                </a:ext>
              </a:extLst>
            </p:cNvPr>
            <p:cNvGrpSpPr>
              <a:grpSpLocks/>
            </p:cNvGrpSpPr>
            <p:nvPr/>
          </p:nvGrpSpPr>
          <p:grpSpPr bwMode="auto">
            <a:xfrm rot="5400000">
              <a:off x="1206" y="1278"/>
              <a:ext cx="72" cy="396"/>
              <a:chOff x="0" y="0"/>
              <a:chExt cx="72" cy="396"/>
            </a:xfrm>
          </p:grpSpPr>
          <p:grpSp>
            <p:nvGrpSpPr>
              <p:cNvPr id="343" name="Group 99">
                <a:extLst>
                  <a:ext uri="{FF2B5EF4-FFF2-40B4-BE49-F238E27FC236}">
                    <a16:creationId xmlns:a16="http://schemas.microsoft.com/office/drawing/2014/main" id="{5824260B-A745-94C7-419B-3144DA98EBFA}"/>
                  </a:ext>
                </a:extLst>
              </p:cNvPr>
              <p:cNvGrpSpPr>
                <a:grpSpLocks/>
              </p:cNvGrpSpPr>
              <p:nvPr/>
            </p:nvGrpSpPr>
            <p:grpSpPr bwMode="auto">
              <a:xfrm>
                <a:off x="0" y="36"/>
                <a:ext cx="72" cy="144"/>
                <a:chOff x="0" y="0"/>
                <a:chExt cx="72" cy="144"/>
              </a:xfrm>
            </p:grpSpPr>
            <p:sp>
              <p:nvSpPr>
                <p:cNvPr id="351" name="Freeform 100">
                  <a:extLst>
                    <a:ext uri="{FF2B5EF4-FFF2-40B4-BE49-F238E27FC236}">
                      <a16:creationId xmlns:a16="http://schemas.microsoft.com/office/drawing/2014/main" id="{2C94F6EE-2F6E-69A4-9014-C40D386F421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2" name="Freeform 101">
                  <a:extLst>
                    <a:ext uri="{FF2B5EF4-FFF2-40B4-BE49-F238E27FC236}">
                      <a16:creationId xmlns:a16="http://schemas.microsoft.com/office/drawing/2014/main" id="{86C3CAAD-6750-C9F7-1498-2354680C3083}"/>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3" name="Freeform 102">
                  <a:extLst>
                    <a:ext uri="{FF2B5EF4-FFF2-40B4-BE49-F238E27FC236}">
                      <a16:creationId xmlns:a16="http://schemas.microsoft.com/office/drawing/2014/main" id="{E55CEDAB-9847-6D6B-C097-0A75F8B8D45F}"/>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4" name="Freeform 103">
                  <a:extLst>
                    <a:ext uri="{FF2B5EF4-FFF2-40B4-BE49-F238E27FC236}">
                      <a16:creationId xmlns:a16="http://schemas.microsoft.com/office/drawing/2014/main" id="{7C89CB16-6AA8-640B-1B4C-54AD8E59F789}"/>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44" name="Group 104">
                <a:extLst>
                  <a:ext uri="{FF2B5EF4-FFF2-40B4-BE49-F238E27FC236}">
                    <a16:creationId xmlns:a16="http://schemas.microsoft.com/office/drawing/2014/main" id="{EE9ABE8A-E9CC-0ADC-5069-A667758754F4}"/>
                  </a:ext>
                </a:extLst>
              </p:cNvPr>
              <p:cNvGrpSpPr>
                <a:grpSpLocks/>
              </p:cNvGrpSpPr>
              <p:nvPr/>
            </p:nvGrpSpPr>
            <p:grpSpPr bwMode="auto">
              <a:xfrm>
                <a:off x="0" y="180"/>
                <a:ext cx="72" cy="144"/>
                <a:chOff x="0" y="0"/>
                <a:chExt cx="72" cy="144"/>
              </a:xfrm>
            </p:grpSpPr>
            <p:sp>
              <p:nvSpPr>
                <p:cNvPr id="347" name="Freeform 105">
                  <a:extLst>
                    <a:ext uri="{FF2B5EF4-FFF2-40B4-BE49-F238E27FC236}">
                      <a16:creationId xmlns:a16="http://schemas.microsoft.com/office/drawing/2014/main" id="{B0E87EC4-47BE-69F6-8D93-E5D985FDE985}"/>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 name="Freeform 106">
                  <a:extLst>
                    <a:ext uri="{FF2B5EF4-FFF2-40B4-BE49-F238E27FC236}">
                      <a16:creationId xmlns:a16="http://schemas.microsoft.com/office/drawing/2014/main" id="{3BAADD81-DD31-9EB6-8BBC-E10AE2404CBE}"/>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9" name="Freeform 107">
                  <a:extLst>
                    <a:ext uri="{FF2B5EF4-FFF2-40B4-BE49-F238E27FC236}">
                      <a16:creationId xmlns:a16="http://schemas.microsoft.com/office/drawing/2014/main" id="{C7DE66DD-F871-69BC-A93C-D29A9414ED07}"/>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0" name="Freeform 108">
                  <a:extLst>
                    <a:ext uri="{FF2B5EF4-FFF2-40B4-BE49-F238E27FC236}">
                      <a16:creationId xmlns:a16="http://schemas.microsoft.com/office/drawing/2014/main" id="{F6AB429E-7AA7-BA38-7B02-C167FB573051}"/>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45" name="Line 109">
                <a:extLst>
                  <a:ext uri="{FF2B5EF4-FFF2-40B4-BE49-F238E27FC236}">
                    <a16:creationId xmlns:a16="http://schemas.microsoft.com/office/drawing/2014/main" id="{BB198B41-1E70-4E5C-829C-8B9FBDB56A12}"/>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6" name="Line 110">
                <a:extLst>
                  <a:ext uri="{FF2B5EF4-FFF2-40B4-BE49-F238E27FC236}">
                    <a16:creationId xmlns:a16="http://schemas.microsoft.com/office/drawing/2014/main" id="{A76E1659-68F6-529D-8D9B-6D5F8660106F}"/>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 name="Rectangle 111">
              <a:extLst>
                <a:ext uri="{FF2B5EF4-FFF2-40B4-BE49-F238E27FC236}">
                  <a16:creationId xmlns:a16="http://schemas.microsoft.com/office/drawing/2014/main" id="{43B3159E-B62F-A9D5-F86D-C7A6105337A3}"/>
                </a:ext>
              </a:extLst>
            </p:cNvPr>
            <p:cNvSpPr>
              <a:spLocks/>
            </p:cNvSpPr>
            <p:nvPr/>
          </p:nvSpPr>
          <p:spPr bwMode="auto">
            <a:xfrm rot="5400000">
              <a:off x="50" y="814"/>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4" name="Rectangle 112">
              <a:extLst>
                <a:ext uri="{FF2B5EF4-FFF2-40B4-BE49-F238E27FC236}">
                  <a16:creationId xmlns:a16="http://schemas.microsoft.com/office/drawing/2014/main" id="{0EA84B4C-6F35-D041-E3FE-556135C81402}"/>
                </a:ext>
              </a:extLst>
            </p:cNvPr>
            <p:cNvSpPr>
              <a:spLocks/>
            </p:cNvSpPr>
            <p:nvPr/>
          </p:nvSpPr>
          <p:spPr bwMode="auto">
            <a:xfrm rot="5400000">
              <a:off x="50" y="922"/>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5" name="Rectangle 113">
              <a:extLst>
                <a:ext uri="{FF2B5EF4-FFF2-40B4-BE49-F238E27FC236}">
                  <a16:creationId xmlns:a16="http://schemas.microsoft.com/office/drawing/2014/main" id="{C4DE3D3E-C5A7-516F-3BF0-3859BD9C4622}"/>
                </a:ext>
              </a:extLst>
            </p:cNvPr>
            <p:cNvSpPr>
              <a:spLocks/>
            </p:cNvSpPr>
            <p:nvPr/>
          </p:nvSpPr>
          <p:spPr bwMode="auto">
            <a:xfrm rot="5400000">
              <a:off x="50" y="1030"/>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6" name="Rectangle 114">
              <a:extLst>
                <a:ext uri="{FF2B5EF4-FFF2-40B4-BE49-F238E27FC236}">
                  <a16:creationId xmlns:a16="http://schemas.microsoft.com/office/drawing/2014/main" id="{7E4E2B04-D90B-6BB8-66EC-22C9485AFF0D}"/>
                </a:ext>
              </a:extLst>
            </p:cNvPr>
            <p:cNvSpPr>
              <a:spLocks/>
            </p:cNvSpPr>
            <p:nvPr/>
          </p:nvSpPr>
          <p:spPr bwMode="auto">
            <a:xfrm rot="5400000">
              <a:off x="50" y="1138"/>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7" name="Rectangle 115">
              <a:extLst>
                <a:ext uri="{FF2B5EF4-FFF2-40B4-BE49-F238E27FC236}">
                  <a16:creationId xmlns:a16="http://schemas.microsoft.com/office/drawing/2014/main" id="{F3C33410-D2C3-7B82-9D22-615D4A6856B5}"/>
                </a:ext>
              </a:extLst>
            </p:cNvPr>
            <p:cNvSpPr>
              <a:spLocks/>
            </p:cNvSpPr>
            <p:nvPr/>
          </p:nvSpPr>
          <p:spPr bwMode="auto">
            <a:xfrm rot="5400000">
              <a:off x="50" y="1246"/>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8" name="Rectangle 116">
              <a:extLst>
                <a:ext uri="{FF2B5EF4-FFF2-40B4-BE49-F238E27FC236}">
                  <a16:creationId xmlns:a16="http://schemas.microsoft.com/office/drawing/2014/main" id="{C73C7C27-6430-6B80-8192-00C02E14AA58}"/>
                </a:ext>
              </a:extLst>
            </p:cNvPr>
            <p:cNvSpPr>
              <a:spLocks/>
            </p:cNvSpPr>
            <p:nvPr/>
          </p:nvSpPr>
          <p:spPr bwMode="auto">
            <a:xfrm rot="5400000">
              <a:off x="50" y="1354"/>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19" name="Rectangle 117">
              <a:extLst>
                <a:ext uri="{FF2B5EF4-FFF2-40B4-BE49-F238E27FC236}">
                  <a16:creationId xmlns:a16="http://schemas.microsoft.com/office/drawing/2014/main" id="{AFDF86F6-0691-C1D0-CA2E-5DDB4DAF2309}"/>
                </a:ext>
              </a:extLst>
            </p:cNvPr>
            <p:cNvSpPr>
              <a:spLocks/>
            </p:cNvSpPr>
            <p:nvPr/>
          </p:nvSpPr>
          <p:spPr bwMode="auto">
            <a:xfrm rot="5400000">
              <a:off x="50" y="1462"/>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0" name="Rectangle 118">
              <a:extLst>
                <a:ext uri="{FF2B5EF4-FFF2-40B4-BE49-F238E27FC236}">
                  <a16:creationId xmlns:a16="http://schemas.microsoft.com/office/drawing/2014/main" id="{DECA4FC9-0B10-4FDB-9596-B3FB3A78857D}"/>
                </a:ext>
              </a:extLst>
            </p:cNvPr>
            <p:cNvSpPr>
              <a:spLocks/>
            </p:cNvSpPr>
            <p:nvPr/>
          </p:nvSpPr>
          <p:spPr bwMode="auto">
            <a:xfrm rot="5400000">
              <a:off x="49" y="1569"/>
              <a:ext cx="79"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1" name="Rectangle 119">
              <a:extLst>
                <a:ext uri="{FF2B5EF4-FFF2-40B4-BE49-F238E27FC236}">
                  <a16:creationId xmlns:a16="http://schemas.microsoft.com/office/drawing/2014/main" id="{3BC057B5-D029-417D-3190-6ABD5E4EDFA5}"/>
                </a:ext>
              </a:extLst>
            </p:cNvPr>
            <p:cNvSpPr>
              <a:spLocks/>
            </p:cNvSpPr>
            <p:nvPr/>
          </p:nvSpPr>
          <p:spPr bwMode="auto">
            <a:xfrm rot="5400000">
              <a:off x="50" y="1677"/>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2" name="Rectangle 120">
              <a:extLst>
                <a:ext uri="{FF2B5EF4-FFF2-40B4-BE49-F238E27FC236}">
                  <a16:creationId xmlns:a16="http://schemas.microsoft.com/office/drawing/2014/main" id="{7E08F7B2-C042-120C-AB6E-AC86C7A0D50E}"/>
                </a:ext>
              </a:extLst>
            </p:cNvPr>
            <p:cNvSpPr>
              <a:spLocks/>
            </p:cNvSpPr>
            <p:nvPr/>
          </p:nvSpPr>
          <p:spPr bwMode="auto">
            <a:xfrm rot="5400000">
              <a:off x="50" y="1785"/>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3" name="Rectangle 121">
              <a:extLst>
                <a:ext uri="{FF2B5EF4-FFF2-40B4-BE49-F238E27FC236}">
                  <a16:creationId xmlns:a16="http://schemas.microsoft.com/office/drawing/2014/main" id="{60E739D9-3C05-9BAE-D04C-E34AD9A3B4AD}"/>
                </a:ext>
              </a:extLst>
            </p:cNvPr>
            <p:cNvSpPr>
              <a:spLocks/>
            </p:cNvSpPr>
            <p:nvPr/>
          </p:nvSpPr>
          <p:spPr bwMode="auto">
            <a:xfrm rot="5400000">
              <a:off x="50" y="1893"/>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4" name="Rectangle 122">
              <a:extLst>
                <a:ext uri="{FF2B5EF4-FFF2-40B4-BE49-F238E27FC236}">
                  <a16:creationId xmlns:a16="http://schemas.microsoft.com/office/drawing/2014/main" id="{4F7CFC1D-E027-1BA0-ED0E-9ADF60CBE4F2}"/>
                </a:ext>
              </a:extLst>
            </p:cNvPr>
            <p:cNvSpPr>
              <a:spLocks/>
            </p:cNvSpPr>
            <p:nvPr/>
          </p:nvSpPr>
          <p:spPr bwMode="auto">
            <a:xfrm rot="5400000">
              <a:off x="50" y="2001"/>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5" name="Rectangle 123">
              <a:extLst>
                <a:ext uri="{FF2B5EF4-FFF2-40B4-BE49-F238E27FC236}">
                  <a16:creationId xmlns:a16="http://schemas.microsoft.com/office/drawing/2014/main" id="{9B77AC65-7DE4-2621-80C5-2097B67A4359}"/>
                </a:ext>
              </a:extLst>
            </p:cNvPr>
            <p:cNvSpPr>
              <a:spLocks/>
            </p:cNvSpPr>
            <p:nvPr/>
          </p:nvSpPr>
          <p:spPr bwMode="auto">
            <a:xfrm rot="5400000">
              <a:off x="50" y="2109"/>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6" name="Rectangle 124">
              <a:extLst>
                <a:ext uri="{FF2B5EF4-FFF2-40B4-BE49-F238E27FC236}">
                  <a16:creationId xmlns:a16="http://schemas.microsoft.com/office/drawing/2014/main" id="{148095B5-07B0-F0FE-4E3B-D6598CEC206B}"/>
                </a:ext>
              </a:extLst>
            </p:cNvPr>
            <p:cNvSpPr>
              <a:spLocks/>
            </p:cNvSpPr>
            <p:nvPr/>
          </p:nvSpPr>
          <p:spPr bwMode="auto">
            <a:xfrm rot="5400000">
              <a:off x="50" y="2217"/>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7" name="Rectangle 125">
              <a:extLst>
                <a:ext uri="{FF2B5EF4-FFF2-40B4-BE49-F238E27FC236}">
                  <a16:creationId xmlns:a16="http://schemas.microsoft.com/office/drawing/2014/main" id="{B2E7EA1E-4169-DD2C-0FAF-379DA9C5B03A}"/>
                </a:ext>
              </a:extLst>
            </p:cNvPr>
            <p:cNvSpPr>
              <a:spLocks/>
            </p:cNvSpPr>
            <p:nvPr/>
          </p:nvSpPr>
          <p:spPr bwMode="auto">
            <a:xfrm rot="5400000">
              <a:off x="50" y="2325"/>
              <a:ext cx="80" cy="36"/>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28" name="AutoShape 126">
              <a:extLst>
                <a:ext uri="{FF2B5EF4-FFF2-40B4-BE49-F238E27FC236}">
                  <a16:creationId xmlns:a16="http://schemas.microsoft.com/office/drawing/2014/main" id="{5258B54B-4CA8-18F0-A22C-62947C79FD03}"/>
                </a:ext>
              </a:extLst>
            </p:cNvPr>
            <p:cNvSpPr>
              <a:spLocks/>
            </p:cNvSpPr>
            <p:nvPr/>
          </p:nvSpPr>
          <p:spPr bwMode="auto">
            <a:xfrm rot="5400000">
              <a:off x="-1061" y="1169"/>
              <a:ext cx="3166" cy="828"/>
            </a:xfrm>
            <a:custGeom>
              <a:avLst/>
              <a:gdLst/>
              <a:ahLst/>
              <a:cxnLst/>
              <a:rect l="0" t="0" r="r" b="b"/>
              <a:pathLst>
                <a:path w="21600" h="21600">
                  <a:moveTo>
                    <a:pt x="0" y="0"/>
                  </a:moveTo>
                  <a:lnTo>
                    <a:pt x="5400" y="21600"/>
                  </a:lnTo>
                  <a:lnTo>
                    <a:pt x="16200" y="21600"/>
                  </a:lnTo>
                  <a:lnTo>
                    <a:pt x="21600" y="0"/>
                  </a:lnTo>
                  <a:close/>
                  <a:moveTo>
                    <a:pt x="0" y="0"/>
                  </a:moveTo>
                </a:path>
              </a:pathLst>
            </a:custGeom>
            <a:gradFill rotWithShape="0">
              <a:gsLst>
                <a:gs pos="0">
                  <a:srgbClr val="767600"/>
                </a:gs>
                <a:gs pos="100000">
                  <a:srgbClr val="FFFF00"/>
                </a:gs>
              </a:gsLst>
              <a:lin ang="0" scaled="1"/>
            </a:gradFill>
            <a:ln>
              <a:noFill/>
            </a:ln>
            <a:extLst>
              <a:ext uri="{91240B29-F687-4F45-9708-019B960494DF}">
                <a14:hiddenLine xmlns:a14="http://schemas.microsoft.com/office/drawing/2010/main" w="12700" cap="flat">
                  <a:solidFill>
                    <a:srgbClr val="2D2525"/>
                  </a:solidFill>
                  <a:miter lim="800000"/>
                  <a:headEnd type="none" w="med" len="med"/>
                  <a:tailEnd type="none" w="med" len="med"/>
                </a14:hiddenLine>
              </a:ext>
            </a:extLst>
          </p:spPr>
          <p:txBody>
            <a:bodyPr lIns="0" tIns="0" rIns="0" bIns="0"/>
            <a:lstStyle/>
            <a:p>
              <a:endParaRPr lang="en-US"/>
            </a:p>
          </p:txBody>
        </p:sp>
        <p:sp>
          <p:nvSpPr>
            <p:cNvPr id="29" name="Rectangle 127">
              <a:extLst>
                <a:ext uri="{FF2B5EF4-FFF2-40B4-BE49-F238E27FC236}">
                  <a16:creationId xmlns:a16="http://schemas.microsoft.com/office/drawing/2014/main" id="{15D4E91E-B1C1-BFF6-85D6-89EC316BFC20}"/>
                </a:ext>
              </a:extLst>
            </p:cNvPr>
            <p:cNvSpPr>
              <a:spLocks/>
            </p:cNvSpPr>
            <p:nvPr/>
          </p:nvSpPr>
          <p:spPr bwMode="auto">
            <a:xfrm rot="5400000">
              <a:off x="-597" y="1533"/>
              <a:ext cx="3138" cy="72"/>
            </a:xfrm>
            <a:prstGeom prst="rect">
              <a:avLst/>
            </a:prstGeom>
            <a:blipFill dpi="0" rotWithShape="0">
              <a:blip r:embed="rId2"/>
              <a:srcRect/>
              <a:tile tx="0" ty="0" sx="100000" sy="100000" flip="none" algn="tl"/>
            </a:blipFill>
            <a:ln w="12700" cap="flat">
              <a:solidFill>
                <a:srgbClr val="2D2525"/>
              </a:solidFill>
              <a:prstDash val="solid"/>
              <a:round/>
              <a:headEnd type="none" w="med" len="med"/>
              <a:tailEnd type="none" w="med" len="med"/>
            </a:ln>
          </p:spPr>
          <p:txBody>
            <a:bodyPr lIns="0" tIns="0" rIns="0" bIns="0"/>
            <a:lstStyle/>
            <a:p>
              <a:endParaRPr lang="en-US"/>
            </a:p>
          </p:txBody>
        </p:sp>
        <p:grpSp>
          <p:nvGrpSpPr>
            <p:cNvPr id="30" name="Group 128">
              <a:extLst>
                <a:ext uri="{FF2B5EF4-FFF2-40B4-BE49-F238E27FC236}">
                  <a16:creationId xmlns:a16="http://schemas.microsoft.com/office/drawing/2014/main" id="{304A91CC-C43A-1682-6002-4AB8E33F4EAE}"/>
                </a:ext>
              </a:extLst>
            </p:cNvPr>
            <p:cNvGrpSpPr>
              <a:grpSpLocks/>
            </p:cNvGrpSpPr>
            <p:nvPr/>
          </p:nvGrpSpPr>
          <p:grpSpPr bwMode="auto">
            <a:xfrm rot="5400000">
              <a:off x="1206" y="1457"/>
              <a:ext cx="72" cy="396"/>
              <a:chOff x="0" y="0"/>
              <a:chExt cx="72" cy="396"/>
            </a:xfrm>
          </p:grpSpPr>
          <p:grpSp>
            <p:nvGrpSpPr>
              <p:cNvPr id="331" name="Group 129">
                <a:extLst>
                  <a:ext uri="{FF2B5EF4-FFF2-40B4-BE49-F238E27FC236}">
                    <a16:creationId xmlns:a16="http://schemas.microsoft.com/office/drawing/2014/main" id="{83930928-E6EF-86A0-FFB9-53C7F3762271}"/>
                  </a:ext>
                </a:extLst>
              </p:cNvPr>
              <p:cNvGrpSpPr>
                <a:grpSpLocks/>
              </p:cNvGrpSpPr>
              <p:nvPr/>
            </p:nvGrpSpPr>
            <p:grpSpPr bwMode="auto">
              <a:xfrm>
                <a:off x="0" y="36"/>
                <a:ext cx="72" cy="144"/>
                <a:chOff x="0" y="0"/>
                <a:chExt cx="72" cy="144"/>
              </a:xfrm>
            </p:grpSpPr>
            <p:sp>
              <p:nvSpPr>
                <p:cNvPr id="339" name="Freeform 130">
                  <a:extLst>
                    <a:ext uri="{FF2B5EF4-FFF2-40B4-BE49-F238E27FC236}">
                      <a16:creationId xmlns:a16="http://schemas.microsoft.com/office/drawing/2014/main" id="{57A7D37B-BA82-D9DE-6A94-A44825B2E437}"/>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0" name="Freeform 131">
                  <a:extLst>
                    <a:ext uri="{FF2B5EF4-FFF2-40B4-BE49-F238E27FC236}">
                      <a16:creationId xmlns:a16="http://schemas.microsoft.com/office/drawing/2014/main" id="{7D2D5856-B405-EF06-8337-EB66ED44BC95}"/>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1" name="Freeform 132">
                  <a:extLst>
                    <a:ext uri="{FF2B5EF4-FFF2-40B4-BE49-F238E27FC236}">
                      <a16:creationId xmlns:a16="http://schemas.microsoft.com/office/drawing/2014/main" id="{14516F78-9D29-4A5E-0089-FCF3E753296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2" name="Freeform 133">
                  <a:extLst>
                    <a:ext uri="{FF2B5EF4-FFF2-40B4-BE49-F238E27FC236}">
                      <a16:creationId xmlns:a16="http://schemas.microsoft.com/office/drawing/2014/main" id="{AB5CBF92-E7FD-0EF5-AEE2-40B4A96A9D46}"/>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32" name="Group 134">
                <a:extLst>
                  <a:ext uri="{FF2B5EF4-FFF2-40B4-BE49-F238E27FC236}">
                    <a16:creationId xmlns:a16="http://schemas.microsoft.com/office/drawing/2014/main" id="{1C66BD42-CFCB-53D4-463C-9514A6638988}"/>
                  </a:ext>
                </a:extLst>
              </p:cNvPr>
              <p:cNvGrpSpPr>
                <a:grpSpLocks/>
              </p:cNvGrpSpPr>
              <p:nvPr/>
            </p:nvGrpSpPr>
            <p:grpSpPr bwMode="auto">
              <a:xfrm>
                <a:off x="0" y="180"/>
                <a:ext cx="72" cy="144"/>
                <a:chOff x="0" y="0"/>
                <a:chExt cx="72" cy="144"/>
              </a:xfrm>
            </p:grpSpPr>
            <p:sp>
              <p:nvSpPr>
                <p:cNvPr id="335" name="Freeform 135">
                  <a:extLst>
                    <a:ext uri="{FF2B5EF4-FFF2-40B4-BE49-F238E27FC236}">
                      <a16:creationId xmlns:a16="http://schemas.microsoft.com/office/drawing/2014/main" id="{EAC14CE8-6660-7559-E330-D373DC29C9C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6" name="Freeform 136">
                  <a:extLst>
                    <a:ext uri="{FF2B5EF4-FFF2-40B4-BE49-F238E27FC236}">
                      <a16:creationId xmlns:a16="http://schemas.microsoft.com/office/drawing/2014/main" id="{D804B938-A775-DD1C-FBC3-94BA87CF0783}"/>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 name="Freeform 137">
                  <a:extLst>
                    <a:ext uri="{FF2B5EF4-FFF2-40B4-BE49-F238E27FC236}">
                      <a16:creationId xmlns:a16="http://schemas.microsoft.com/office/drawing/2014/main" id="{C855ACB1-65F9-514B-DA8E-46BB2AEA1ED8}"/>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8" name="Freeform 138">
                  <a:extLst>
                    <a:ext uri="{FF2B5EF4-FFF2-40B4-BE49-F238E27FC236}">
                      <a16:creationId xmlns:a16="http://schemas.microsoft.com/office/drawing/2014/main" id="{460144D0-389C-E2B9-510D-5206B8606A4D}"/>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33" name="Line 139">
                <a:extLst>
                  <a:ext uri="{FF2B5EF4-FFF2-40B4-BE49-F238E27FC236}">
                    <a16:creationId xmlns:a16="http://schemas.microsoft.com/office/drawing/2014/main" id="{82D97549-A7FD-8BFE-85A2-1267A0BEB5E4}"/>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4" name="Line 140">
                <a:extLst>
                  <a:ext uri="{FF2B5EF4-FFF2-40B4-BE49-F238E27FC236}">
                    <a16:creationId xmlns:a16="http://schemas.microsoft.com/office/drawing/2014/main" id="{096B2A61-FDC0-0C77-7D91-943ACDA02A4D}"/>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1" name="Group 141">
              <a:extLst>
                <a:ext uri="{FF2B5EF4-FFF2-40B4-BE49-F238E27FC236}">
                  <a16:creationId xmlns:a16="http://schemas.microsoft.com/office/drawing/2014/main" id="{588CBE7F-4649-A1C0-2767-B3E0195DAFE8}"/>
                </a:ext>
              </a:extLst>
            </p:cNvPr>
            <p:cNvGrpSpPr>
              <a:grpSpLocks/>
            </p:cNvGrpSpPr>
            <p:nvPr/>
          </p:nvGrpSpPr>
          <p:grpSpPr bwMode="auto">
            <a:xfrm rot="5400000">
              <a:off x="1206" y="1637"/>
              <a:ext cx="72" cy="396"/>
              <a:chOff x="0" y="0"/>
              <a:chExt cx="72" cy="396"/>
            </a:xfrm>
          </p:grpSpPr>
          <p:grpSp>
            <p:nvGrpSpPr>
              <p:cNvPr id="319" name="Group 142">
                <a:extLst>
                  <a:ext uri="{FF2B5EF4-FFF2-40B4-BE49-F238E27FC236}">
                    <a16:creationId xmlns:a16="http://schemas.microsoft.com/office/drawing/2014/main" id="{91095A0F-CD5B-4FB0-649E-3FF1C0DC4562}"/>
                  </a:ext>
                </a:extLst>
              </p:cNvPr>
              <p:cNvGrpSpPr>
                <a:grpSpLocks/>
              </p:cNvGrpSpPr>
              <p:nvPr/>
            </p:nvGrpSpPr>
            <p:grpSpPr bwMode="auto">
              <a:xfrm>
                <a:off x="0" y="36"/>
                <a:ext cx="72" cy="144"/>
                <a:chOff x="0" y="0"/>
                <a:chExt cx="72" cy="144"/>
              </a:xfrm>
            </p:grpSpPr>
            <p:sp>
              <p:nvSpPr>
                <p:cNvPr id="327" name="Freeform 143">
                  <a:extLst>
                    <a:ext uri="{FF2B5EF4-FFF2-40B4-BE49-F238E27FC236}">
                      <a16:creationId xmlns:a16="http://schemas.microsoft.com/office/drawing/2014/main" id="{50908DE9-EB11-0BFC-C2A5-2B22A9FD04CE}"/>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 name="Freeform 144">
                  <a:extLst>
                    <a:ext uri="{FF2B5EF4-FFF2-40B4-BE49-F238E27FC236}">
                      <a16:creationId xmlns:a16="http://schemas.microsoft.com/office/drawing/2014/main" id="{75BA06EB-744B-F649-D3B3-31FA206E9D2F}"/>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9" name="Freeform 145">
                  <a:extLst>
                    <a:ext uri="{FF2B5EF4-FFF2-40B4-BE49-F238E27FC236}">
                      <a16:creationId xmlns:a16="http://schemas.microsoft.com/office/drawing/2014/main" id="{3E6E58A0-2E94-4F8F-EA41-C87C67CA3A89}"/>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0" name="Freeform 146">
                  <a:extLst>
                    <a:ext uri="{FF2B5EF4-FFF2-40B4-BE49-F238E27FC236}">
                      <a16:creationId xmlns:a16="http://schemas.microsoft.com/office/drawing/2014/main" id="{99A2BDF7-6D22-E2E8-D7CD-468B8B986362}"/>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20" name="Group 147">
                <a:extLst>
                  <a:ext uri="{FF2B5EF4-FFF2-40B4-BE49-F238E27FC236}">
                    <a16:creationId xmlns:a16="http://schemas.microsoft.com/office/drawing/2014/main" id="{BCE7E750-7EB1-81F0-EB4C-2FB8679424E0}"/>
                  </a:ext>
                </a:extLst>
              </p:cNvPr>
              <p:cNvGrpSpPr>
                <a:grpSpLocks/>
              </p:cNvGrpSpPr>
              <p:nvPr/>
            </p:nvGrpSpPr>
            <p:grpSpPr bwMode="auto">
              <a:xfrm>
                <a:off x="0" y="180"/>
                <a:ext cx="72" cy="144"/>
                <a:chOff x="0" y="0"/>
                <a:chExt cx="72" cy="144"/>
              </a:xfrm>
            </p:grpSpPr>
            <p:sp>
              <p:nvSpPr>
                <p:cNvPr id="323" name="Freeform 148">
                  <a:extLst>
                    <a:ext uri="{FF2B5EF4-FFF2-40B4-BE49-F238E27FC236}">
                      <a16:creationId xmlns:a16="http://schemas.microsoft.com/office/drawing/2014/main" id="{C65AE8CE-BBD3-3D30-876F-55D6A25A603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4" name="Freeform 149">
                  <a:extLst>
                    <a:ext uri="{FF2B5EF4-FFF2-40B4-BE49-F238E27FC236}">
                      <a16:creationId xmlns:a16="http://schemas.microsoft.com/office/drawing/2014/main" id="{559A58D5-D4B3-EDCF-F14D-53842309ADCA}"/>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5" name="Freeform 150">
                  <a:extLst>
                    <a:ext uri="{FF2B5EF4-FFF2-40B4-BE49-F238E27FC236}">
                      <a16:creationId xmlns:a16="http://schemas.microsoft.com/office/drawing/2014/main" id="{785C6923-6B85-2507-D65A-16002DB33A4B}"/>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6" name="Freeform 151">
                  <a:extLst>
                    <a:ext uri="{FF2B5EF4-FFF2-40B4-BE49-F238E27FC236}">
                      <a16:creationId xmlns:a16="http://schemas.microsoft.com/office/drawing/2014/main" id="{4FD12FEF-FC93-44D5-B605-A4E03A49900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21" name="Line 152">
                <a:extLst>
                  <a:ext uri="{FF2B5EF4-FFF2-40B4-BE49-F238E27FC236}">
                    <a16:creationId xmlns:a16="http://schemas.microsoft.com/office/drawing/2014/main" id="{C3138503-E1B4-85F2-9E3A-901D97BCFFF5}"/>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2" name="Line 153">
                <a:extLst>
                  <a:ext uri="{FF2B5EF4-FFF2-40B4-BE49-F238E27FC236}">
                    <a16:creationId xmlns:a16="http://schemas.microsoft.com/office/drawing/2014/main" id="{F47A0B6D-0D73-66DE-9455-87BD3A64FF1D}"/>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2" name="Group 154">
              <a:extLst>
                <a:ext uri="{FF2B5EF4-FFF2-40B4-BE49-F238E27FC236}">
                  <a16:creationId xmlns:a16="http://schemas.microsoft.com/office/drawing/2014/main" id="{A87666D6-6346-1B30-F7C6-BB6C15AFA8B8}"/>
                </a:ext>
              </a:extLst>
            </p:cNvPr>
            <p:cNvGrpSpPr>
              <a:grpSpLocks/>
            </p:cNvGrpSpPr>
            <p:nvPr/>
          </p:nvGrpSpPr>
          <p:grpSpPr bwMode="auto">
            <a:xfrm rot="5400000">
              <a:off x="1206" y="1817"/>
              <a:ext cx="72" cy="396"/>
              <a:chOff x="0" y="0"/>
              <a:chExt cx="72" cy="396"/>
            </a:xfrm>
          </p:grpSpPr>
          <p:grpSp>
            <p:nvGrpSpPr>
              <p:cNvPr id="307" name="Group 155">
                <a:extLst>
                  <a:ext uri="{FF2B5EF4-FFF2-40B4-BE49-F238E27FC236}">
                    <a16:creationId xmlns:a16="http://schemas.microsoft.com/office/drawing/2014/main" id="{231B96E6-15B6-4424-112B-CE433B9C4DD1}"/>
                  </a:ext>
                </a:extLst>
              </p:cNvPr>
              <p:cNvGrpSpPr>
                <a:grpSpLocks/>
              </p:cNvGrpSpPr>
              <p:nvPr/>
            </p:nvGrpSpPr>
            <p:grpSpPr bwMode="auto">
              <a:xfrm>
                <a:off x="0" y="36"/>
                <a:ext cx="72" cy="144"/>
                <a:chOff x="0" y="0"/>
                <a:chExt cx="72" cy="144"/>
              </a:xfrm>
            </p:grpSpPr>
            <p:sp>
              <p:nvSpPr>
                <p:cNvPr id="315" name="Freeform 156">
                  <a:extLst>
                    <a:ext uri="{FF2B5EF4-FFF2-40B4-BE49-F238E27FC236}">
                      <a16:creationId xmlns:a16="http://schemas.microsoft.com/office/drawing/2014/main" id="{D2CED047-F43E-521A-5A9F-F91DEB11567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6" name="Freeform 157">
                  <a:extLst>
                    <a:ext uri="{FF2B5EF4-FFF2-40B4-BE49-F238E27FC236}">
                      <a16:creationId xmlns:a16="http://schemas.microsoft.com/office/drawing/2014/main" id="{5DEA768E-77B1-56CB-3164-E6DF0976FC22}"/>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 name="Freeform 158">
                  <a:extLst>
                    <a:ext uri="{FF2B5EF4-FFF2-40B4-BE49-F238E27FC236}">
                      <a16:creationId xmlns:a16="http://schemas.microsoft.com/office/drawing/2014/main" id="{8EBF4A55-96B4-D40C-1F6D-7DAEE2518B8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8" name="Freeform 159">
                  <a:extLst>
                    <a:ext uri="{FF2B5EF4-FFF2-40B4-BE49-F238E27FC236}">
                      <a16:creationId xmlns:a16="http://schemas.microsoft.com/office/drawing/2014/main" id="{74837D5C-2BF6-2A41-F006-7C99A0C137F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08" name="Group 160">
                <a:extLst>
                  <a:ext uri="{FF2B5EF4-FFF2-40B4-BE49-F238E27FC236}">
                    <a16:creationId xmlns:a16="http://schemas.microsoft.com/office/drawing/2014/main" id="{0CA9BAF0-38AF-F44E-051E-A2AE4B8A988F}"/>
                  </a:ext>
                </a:extLst>
              </p:cNvPr>
              <p:cNvGrpSpPr>
                <a:grpSpLocks/>
              </p:cNvGrpSpPr>
              <p:nvPr/>
            </p:nvGrpSpPr>
            <p:grpSpPr bwMode="auto">
              <a:xfrm>
                <a:off x="0" y="180"/>
                <a:ext cx="72" cy="144"/>
                <a:chOff x="0" y="0"/>
                <a:chExt cx="72" cy="144"/>
              </a:xfrm>
            </p:grpSpPr>
            <p:sp>
              <p:nvSpPr>
                <p:cNvPr id="311" name="Freeform 161">
                  <a:extLst>
                    <a:ext uri="{FF2B5EF4-FFF2-40B4-BE49-F238E27FC236}">
                      <a16:creationId xmlns:a16="http://schemas.microsoft.com/office/drawing/2014/main" id="{69266E5E-31B1-F7A9-865D-E89FF40C9AC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2" name="Freeform 162">
                  <a:extLst>
                    <a:ext uri="{FF2B5EF4-FFF2-40B4-BE49-F238E27FC236}">
                      <a16:creationId xmlns:a16="http://schemas.microsoft.com/office/drawing/2014/main" id="{38EC7B42-EF55-76DF-192A-C923929B4DC0}"/>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3" name="Freeform 163">
                  <a:extLst>
                    <a:ext uri="{FF2B5EF4-FFF2-40B4-BE49-F238E27FC236}">
                      <a16:creationId xmlns:a16="http://schemas.microsoft.com/office/drawing/2014/main" id="{9E609A9E-C178-D79E-2A81-13316896A41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4" name="Freeform 164">
                  <a:extLst>
                    <a:ext uri="{FF2B5EF4-FFF2-40B4-BE49-F238E27FC236}">
                      <a16:creationId xmlns:a16="http://schemas.microsoft.com/office/drawing/2014/main" id="{B84F5E39-9B35-08D1-4FC6-257692770211}"/>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09" name="Line 165">
                <a:extLst>
                  <a:ext uri="{FF2B5EF4-FFF2-40B4-BE49-F238E27FC236}">
                    <a16:creationId xmlns:a16="http://schemas.microsoft.com/office/drawing/2014/main" id="{62BE91AA-731E-F816-7CEE-F0F3C5875E37}"/>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0" name="Line 166">
                <a:extLst>
                  <a:ext uri="{FF2B5EF4-FFF2-40B4-BE49-F238E27FC236}">
                    <a16:creationId xmlns:a16="http://schemas.microsoft.com/office/drawing/2014/main" id="{C8128826-0A3A-178F-DEAA-43F213110CCC}"/>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3" name="Group 167">
              <a:extLst>
                <a:ext uri="{FF2B5EF4-FFF2-40B4-BE49-F238E27FC236}">
                  <a16:creationId xmlns:a16="http://schemas.microsoft.com/office/drawing/2014/main" id="{A22F1840-00B5-3B5A-3E98-B865ADC3D033}"/>
                </a:ext>
              </a:extLst>
            </p:cNvPr>
            <p:cNvGrpSpPr>
              <a:grpSpLocks/>
            </p:cNvGrpSpPr>
            <p:nvPr/>
          </p:nvGrpSpPr>
          <p:grpSpPr bwMode="auto">
            <a:xfrm rot="5400000">
              <a:off x="1206" y="1997"/>
              <a:ext cx="72" cy="396"/>
              <a:chOff x="0" y="0"/>
              <a:chExt cx="72" cy="396"/>
            </a:xfrm>
          </p:grpSpPr>
          <p:grpSp>
            <p:nvGrpSpPr>
              <p:cNvPr id="295" name="Group 168">
                <a:extLst>
                  <a:ext uri="{FF2B5EF4-FFF2-40B4-BE49-F238E27FC236}">
                    <a16:creationId xmlns:a16="http://schemas.microsoft.com/office/drawing/2014/main" id="{BFFA414A-EA4D-3074-6E62-87F1DB45FF32}"/>
                  </a:ext>
                </a:extLst>
              </p:cNvPr>
              <p:cNvGrpSpPr>
                <a:grpSpLocks/>
              </p:cNvGrpSpPr>
              <p:nvPr/>
            </p:nvGrpSpPr>
            <p:grpSpPr bwMode="auto">
              <a:xfrm>
                <a:off x="0" y="36"/>
                <a:ext cx="72" cy="144"/>
                <a:chOff x="0" y="0"/>
                <a:chExt cx="72" cy="144"/>
              </a:xfrm>
            </p:grpSpPr>
            <p:sp>
              <p:nvSpPr>
                <p:cNvPr id="303" name="Freeform 169">
                  <a:extLst>
                    <a:ext uri="{FF2B5EF4-FFF2-40B4-BE49-F238E27FC236}">
                      <a16:creationId xmlns:a16="http://schemas.microsoft.com/office/drawing/2014/main" id="{E96B1676-E615-12F3-BF39-940A691CD0E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4" name="Freeform 170">
                  <a:extLst>
                    <a:ext uri="{FF2B5EF4-FFF2-40B4-BE49-F238E27FC236}">
                      <a16:creationId xmlns:a16="http://schemas.microsoft.com/office/drawing/2014/main" id="{0C982141-87E7-8691-20B9-762F394E5831}"/>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5" name="Freeform 171">
                  <a:extLst>
                    <a:ext uri="{FF2B5EF4-FFF2-40B4-BE49-F238E27FC236}">
                      <a16:creationId xmlns:a16="http://schemas.microsoft.com/office/drawing/2014/main" id="{EBA44350-730E-1F12-9E9C-D0A52A1D26EB}"/>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6" name="Freeform 172">
                  <a:extLst>
                    <a:ext uri="{FF2B5EF4-FFF2-40B4-BE49-F238E27FC236}">
                      <a16:creationId xmlns:a16="http://schemas.microsoft.com/office/drawing/2014/main" id="{01492E64-846A-0E55-DA6D-AB2368204DED}"/>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96" name="Group 173">
                <a:extLst>
                  <a:ext uri="{FF2B5EF4-FFF2-40B4-BE49-F238E27FC236}">
                    <a16:creationId xmlns:a16="http://schemas.microsoft.com/office/drawing/2014/main" id="{6F966C69-2B82-5D7D-F474-A7C899DF7E81}"/>
                  </a:ext>
                </a:extLst>
              </p:cNvPr>
              <p:cNvGrpSpPr>
                <a:grpSpLocks/>
              </p:cNvGrpSpPr>
              <p:nvPr/>
            </p:nvGrpSpPr>
            <p:grpSpPr bwMode="auto">
              <a:xfrm>
                <a:off x="0" y="180"/>
                <a:ext cx="72" cy="144"/>
                <a:chOff x="0" y="0"/>
                <a:chExt cx="72" cy="144"/>
              </a:xfrm>
            </p:grpSpPr>
            <p:sp>
              <p:nvSpPr>
                <p:cNvPr id="299" name="Freeform 174">
                  <a:extLst>
                    <a:ext uri="{FF2B5EF4-FFF2-40B4-BE49-F238E27FC236}">
                      <a16:creationId xmlns:a16="http://schemas.microsoft.com/office/drawing/2014/main" id="{DCB22686-0B2F-C513-7EEA-77603CAE9FA8}"/>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0" name="Freeform 175">
                  <a:extLst>
                    <a:ext uri="{FF2B5EF4-FFF2-40B4-BE49-F238E27FC236}">
                      <a16:creationId xmlns:a16="http://schemas.microsoft.com/office/drawing/2014/main" id="{D59E45A3-FD52-D182-B719-03A7B875404C}"/>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1" name="Freeform 176">
                  <a:extLst>
                    <a:ext uri="{FF2B5EF4-FFF2-40B4-BE49-F238E27FC236}">
                      <a16:creationId xmlns:a16="http://schemas.microsoft.com/office/drawing/2014/main" id="{E1C16A34-4FB4-7400-DFAB-B63561A95E5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2" name="Freeform 177">
                  <a:extLst>
                    <a:ext uri="{FF2B5EF4-FFF2-40B4-BE49-F238E27FC236}">
                      <a16:creationId xmlns:a16="http://schemas.microsoft.com/office/drawing/2014/main" id="{4692B02B-007F-6A31-722F-AF3C1E685B0E}"/>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97" name="Line 178">
                <a:extLst>
                  <a:ext uri="{FF2B5EF4-FFF2-40B4-BE49-F238E27FC236}">
                    <a16:creationId xmlns:a16="http://schemas.microsoft.com/office/drawing/2014/main" id="{69A6EA7B-D461-99AA-C931-39B12BCDDEB3}"/>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8" name="Line 179">
                <a:extLst>
                  <a:ext uri="{FF2B5EF4-FFF2-40B4-BE49-F238E27FC236}">
                    <a16:creationId xmlns:a16="http://schemas.microsoft.com/office/drawing/2014/main" id="{937BB324-E8D6-3CAA-6B22-01CCBEDA89DF}"/>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4" name="Group 180">
              <a:extLst>
                <a:ext uri="{FF2B5EF4-FFF2-40B4-BE49-F238E27FC236}">
                  <a16:creationId xmlns:a16="http://schemas.microsoft.com/office/drawing/2014/main" id="{78FE933E-5BBA-4DD0-6E22-0AE46A92D7AE}"/>
                </a:ext>
              </a:extLst>
            </p:cNvPr>
            <p:cNvGrpSpPr>
              <a:grpSpLocks/>
            </p:cNvGrpSpPr>
            <p:nvPr/>
          </p:nvGrpSpPr>
          <p:grpSpPr bwMode="auto">
            <a:xfrm rot="5400000">
              <a:off x="1206" y="2177"/>
              <a:ext cx="72" cy="396"/>
              <a:chOff x="0" y="0"/>
              <a:chExt cx="72" cy="396"/>
            </a:xfrm>
          </p:grpSpPr>
          <p:grpSp>
            <p:nvGrpSpPr>
              <p:cNvPr id="283" name="Group 181">
                <a:extLst>
                  <a:ext uri="{FF2B5EF4-FFF2-40B4-BE49-F238E27FC236}">
                    <a16:creationId xmlns:a16="http://schemas.microsoft.com/office/drawing/2014/main" id="{29180010-92DA-10B1-F8D7-85A51B667D39}"/>
                  </a:ext>
                </a:extLst>
              </p:cNvPr>
              <p:cNvGrpSpPr>
                <a:grpSpLocks/>
              </p:cNvGrpSpPr>
              <p:nvPr/>
            </p:nvGrpSpPr>
            <p:grpSpPr bwMode="auto">
              <a:xfrm>
                <a:off x="0" y="36"/>
                <a:ext cx="72" cy="144"/>
                <a:chOff x="0" y="0"/>
                <a:chExt cx="72" cy="144"/>
              </a:xfrm>
            </p:grpSpPr>
            <p:sp>
              <p:nvSpPr>
                <p:cNvPr id="291" name="Freeform 182">
                  <a:extLst>
                    <a:ext uri="{FF2B5EF4-FFF2-40B4-BE49-F238E27FC236}">
                      <a16:creationId xmlns:a16="http://schemas.microsoft.com/office/drawing/2014/main" id="{CE3932F4-A416-E329-8736-ACEE3942380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2" name="Freeform 183">
                  <a:extLst>
                    <a:ext uri="{FF2B5EF4-FFF2-40B4-BE49-F238E27FC236}">
                      <a16:creationId xmlns:a16="http://schemas.microsoft.com/office/drawing/2014/main" id="{1AD8927C-A742-B0C5-F9D0-88887DD57BF2}"/>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3" name="Freeform 184">
                  <a:extLst>
                    <a:ext uri="{FF2B5EF4-FFF2-40B4-BE49-F238E27FC236}">
                      <a16:creationId xmlns:a16="http://schemas.microsoft.com/office/drawing/2014/main" id="{40E9E14B-4206-BCDE-F0AE-E65BC270F126}"/>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4" name="Freeform 185">
                  <a:extLst>
                    <a:ext uri="{FF2B5EF4-FFF2-40B4-BE49-F238E27FC236}">
                      <a16:creationId xmlns:a16="http://schemas.microsoft.com/office/drawing/2014/main" id="{AE35927F-CA51-DC19-C4A6-F205A1803FB5}"/>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84" name="Group 186">
                <a:extLst>
                  <a:ext uri="{FF2B5EF4-FFF2-40B4-BE49-F238E27FC236}">
                    <a16:creationId xmlns:a16="http://schemas.microsoft.com/office/drawing/2014/main" id="{A23716ED-6F4F-E333-C21D-583D3D3A21B3}"/>
                  </a:ext>
                </a:extLst>
              </p:cNvPr>
              <p:cNvGrpSpPr>
                <a:grpSpLocks/>
              </p:cNvGrpSpPr>
              <p:nvPr/>
            </p:nvGrpSpPr>
            <p:grpSpPr bwMode="auto">
              <a:xfrm>
                <a:off x="0" y="180"/>
                <a:ext cx="72" cy="144"/>
                <a:chOff x="0" y="0"/>
                <a:chExt cx="72" cy="144"/>
              </a:xfrm>
            </p:grpSpPr>
            <p:sp>
              <p:nvSpPr>
                <p:cNvPr id="287" name="Freeform 187">
                  <a:extLst>
                    <a:ext uri="{FF2B5EF4-FFF2-40B4-BE49-F238E27FC236}">
                      <a16:creationId xmlns:a16="http://schemas.microsoft.com/office/drawing/2014/main" id="{55CE81BB-BF2C-36E6-1B0F-B2CA1D05746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8" name="Freeform 188">
                  <a:extLst>
                    <a:ext uri="{FF2B5EF4-FFF2-40B4-BE49-F238E27FC236}">
                      <a16:creationId xmlns:a16="http://schemas.microsoft.com/office/drawing/2014/main" id="{5B20B378-2FE5-4192-D84F-898C38B89ED6}"/>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9" name="Freeform 189">
                  <a:extLst>
                    <a:ext uri="{FF2B5EF4-FFF2-40B4-BE49-F238E27FC236}">
                      <a16:creationId xmlns:a16="http://schemas.microsoft.com/office/drawing/2014/main" id="{4DEE8E10-D8E4-86E3-13F5-AE1827D99908}"/>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0" name="Freeform 190">
                  <a:extLst>
                    <a:ext uri="{FF2B5EF4-FFF2-40B4-BE49-F238E27FC236}">
                      <a16:creationId xmlns:a16="http://schemas.microsoft.com/office/drawing/2014/main" id="{4BAC43C4-F85D-4321-0F5E-6F20F5CA8CFF}"/>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85" name="Line 191">
                <a:extLst>
                  <a:ext uri="{FF2B5EF4-FFF2-40B4-BE49-F238E27FC236}">
                    <a16:creationId xmlns:a16="http://schemas.microsoft.com/office/drawing/2014/main" id="{0DB6AF43-91AD-D659-DD92-9B1DB9BA935A}"/>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 name="Line 192">
                <a:extLst>
                  <a:ext uri="{FF2B5EF4-FFF2-40B4-BE49-F238E27FC236}">
                    <a16:creationId xmlns:a16="http://schemas.microsoft.com/office/drawing/2014/main" id="{52239729-7841-7779-AB69-FFD97DEA20B4}"/>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5" name="Group 193">
              <a:extLst>
                <a:ext uri="{FF2B5EF4-FFF2-40B4-BE49-F238E27FC236}">
                  <a16:creationId xmlns:a16="http://schemas.microsoft.com/office/drawing/2014/main" id="{06980CC0-F6A2-0AA2-1141-A36E59DBDB0A}"/>
                </a:ext>
              </a:extLst>
            </p:cNvPr>
            <p:cNvGrpSpPr>
              <a:grpSpLocks/>
            </p:cNvGrpSpPr>
            <p:nvPr/>
          </p:nvGrpSpPr>
          <p:grpSpPr bwMode="auto">
            <a:xfrm rot="5400000">
              <a:off x="1206" y="2357"/>
              <a:ext cx="72" cy="396"/>
              <a:chOff x="0" y="0"/>
              <a:chExt cx="72" cy="396"/>
            </a:xfrm>
          </p:grpSpPr>
          <p:grpSp>
            <p:nvGrpSpPr>
              <p:cNvPr id="271" name="Group 194">
                <a:extLst>
                  <a:ext uri="{FF2B5EF4-FFF2-40B4-BE49-F238E27FC236}">
                    <a16:creationId xmlns:a16="http://schemas.microsoft.com/office/drawing/2014/main" id="{5D41954C-C9D0-280E-8EBD-5E275C9FD49E}"/>
                  </a:ext>
                </a:extLst>
              </p:cNvPr>
              <p:cNvGrpSpPr>
                <a:grpSpLocks/>
              </p:cNvGrpSpPr>
              <p:nvPr/>
            </p:nvGrpSpPr>
            <p:grpSpPr bwMode="auto">
              <a:xfrm>
                <a:off x="0" y="36"/>
                <a:ext cx="72" cy="144"/>
                <a:chOff x="0" y="0"/>
                <a:chExt cx="72" cy="144"/>
              </a:xfrm>
            </p:grpSpPr>
            <p:sp>
              <p:nvSpPr>
                <p:cNvPr id="279" name="Freeform 195">
                  <a:extLst>
                    <a:ext uri="{FF2B5EF4-FFF2-40B4-BE49-F238E27FC236}">
                      <a16:creationId xmlns:a16="http://schemas.microsoft.com/office/drawing/2014/main" id="{3BADF37F-DF75-802C-C8B4-4B45FB6D0DD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0" name="Freeform 196">
                  <a:extLst>
                    <a:ext uri="{FF2B5EF4-FFF2-40B4-BE49-F238E27FC236}">
                      <a16:creationId xmlns:a16="http://schemas.microsoft.com/office/drawing/2014/main" id="{51DC896F-7894-DAB1-56CF-A8A6E68D8EBC}"/>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1" name="Freeform 197">
                  <a:extLst>
                    <a:ext uri="{FF2B5EF4-FFF2-40B4-BE49-F238E27FC236}">
                      <a16:creationId xmlns:a16="http://schemas.microsoft.com/office/drawing/2014/main" id="{6F3AC48A-6EFC-1A7D-EE23-703091F3811B}"/>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2" name="Freeform 198">
                  <a:extLst>
                    <a:ext uri="{FF2B5EF4-FFF2-40B4-BE49-F238E27FC236}">
                      <a16:creationId xmlns:a16="http://schemas.microsoft.com/office/drawing/2014/main" id="{CB89A36A-D1B5-8469-5B22-F97003EA4FD5}"/>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72" name="Group 199">
                <a:extLst>
                  <a:ext uri="{FF2B5EF4-FFF2-40B4-BE49-F238E27FC236}">
                    <a16:creationId xmlns:a16="http://schemas.microsoft.com/office/drawing/2014/main" id="{BC643B45-DD15-2165-51DA-02E2B0C3D921}"/>
                  </a:ext>
                </a:extLst>
              </p:cNvPr>
              <p:cNvGrpSpPr>
                <a:grpSpLocks/>
              </p:cNvGrpSpPr>
              <p:nvPr/>
            </p:nvGrpSpPr>
            <p:grpSpPr bwMode="auto">
              <a:xfrm>
                <a:off x="0" y="180"/>
                <a:ext cx="72" cy="144"/>
                <a:chOff x="0" y="0"/>
                <a:chExt cx="72" cy="144"/>
              </a:xfrm>
            </p:grpSpPr>
            <p:sp>
              <p:nvSpPr>
                <p:cNvPr id="275" name="Freeform 200">
                  <a:extLst>
                    <a:ext uri="{FF2B5EF4-FFF2-40B4-BE49-F238E27FC236}">
                      <a16:creationId xmlns:a16="http://schemas.microsoft.com/office/drawing/2014/main" id="{2C4B9E06-A13A-145F-BAF8-BE1E23139327}"/>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 name="Freeform 201">
                  <a:extLst>
                    <a:ext uri="{FF2B5EF4-FFF2-40B4-BE49-F238E27FC236}">
                      <a16:creationId xmlns:a16="http://schemas.microsoft.com/office/drawing/2014/main" id="{9559111B-4E8C-5FF1-F38F-5A63928DF757}"/>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7" name="Freeform 202">
                  <a:extLst>
                    <a:ext uri="{FF2B5EF4-FFF2-40B4-BE49-F238E27FC236}">
                      <a16:creationId xmlns:a16="http://schemas.microsoft.com/office/drawing/2014/main" id="{D3BF7AB8-0A25-8193-B28C-39529A1D04FA}"/>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8" name="Freeform 203">
                  <a:extLst>
                    <a:ext uri="{FF2B5EF4-FFF2-40B4-BE49-F238E27FC236}">
                      <a16:creationId xmlns:a16="http://schemas.microsoft.com/office/drawing/2014/main" id="{4CB7A8B9-9CFB-8F38-BD30-6809113C17B7}"/>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73" name="Line 204">
                <a:extLst>
                  <a:ext uri="{FF2B5EF4-FFF2-40B4-BE49-F238E27FC236}">
                    <a16:creationId xmlns:a16="http://schemas.microsoft.com/office/drawing/2014/main" id="{B1B9B530-D5BF-97F8-B999-4B75F5062069}"/>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4" name="Line 205">
                <a:extLst>
                  <a:ext uri="{FF2B5EF4-FFF2-40B4-BE49-F238E27FC236}">
                    <a16:creationId xmlns:a16="http://schemas.microsoft.com/office/drawing/2014/main" id="{C53A9DB3-22DE-3FEC-907E-C27A9A58D145}"/>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6" name="Group 206">
              <a:extLst>
                <a:ext uri="{FF2B5EF4-FFF2-40B4-BE49-F238E27FC236}">
                  <a16:creationId xmlns:a16="http://schemas.microsoft.com/office/drawing/2014/main" id="{7B816822-0FDE-2BC8-1597-0E790F7C8E80}"/>
                </a:ext>
              </a:extLst>
            </p:cNvPr>
            <p:cNvGrpSpPr>
              <a:grpSpLocks/>
            </p:cNvGrpSpPr>
            <p:nvPr/>
          </p:nvGrpSpPr>
          <p:grpSpPr bwMode="auto">
            <a:xfrm rot="5400000">
              <a:off x="1206" y="2537"/>
              <a:ext cx="72" cy="396"/>
              <a:chOff x="0" y="0"/>
              <a:chExt cx="72" cy="396"/>
            </a:xfrm>
          </p:grpSpPr>
          <p:grpSp>
            <p:nvGrpSpPr>
              <p:cNvPr id="259" name="Group 207">
                <a:extLst>
                  <a:ext uri="{FF2B5EF4-FFF2-40B4-BE49-F238E27FC236}">
                    <a16:creationId xmlns:a16="http://schemas.microsoft.com/office/drawing/2014/main" id="{A3655B74-2FAE-1FC2-9EE1-4545467CFAE2}"/>
                  </a:ext>
                </a:extLst>
              </p:cNvPr>
              <p:cNvGrpSpPr>
                <a:grpSpLocks/>
              </p:cNvGrpSpPr>
              <p:nvPr/>
            </p:nvGrpSpPr>
            <p:grpSpPr bwMode="auto">
              <a:xfrm>
                <a:off x="0" y="36"/>
                <a:ext cx="72" cy="144"/>
                <a:chOff x="0" y="0"/>
                <a:chExt cx="72" cy="144"/>
              </a:xfrm>
            </p:grpSpPr>
            <p:sp>
              <p:nvSpPr>
                <p:cNvPr id="267" name="Freeform 208">
                  <a:extLst>
                    <a:ext uri="{FF2B5EF4-FFF2-40B4-BE49-F238E27FC236}">
                      <a16:creationId xmlns:a16="http://schemas.microsoft.com/office/drawing/2014/main" id="{3A250CE7-B1D5-776A-4B5D-94918644C0E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8" name="Freeform 209">
                  <a:extLst>
                    <a:ext uri="{FF2B5EF4-FFF2-40B4-BE49-F238E27FC236}">
                      <a16:creationId xmlns:a16="http://schemas.microsoft.com/office/drawing/2014/main" id="{95BD79A0-E007-372D-F644-72326C545B86}"/>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9" name="Freeform 210">
                  <a:extLst>
                    <a:ext uri="{FF2B5EF4-FFF2-40B4-BE49-F238E27FC236}">
                      <a16:creationId xmlns:a16="http://schemas.microsoft.com/office/drawing/2014/main" id="{68502E3A-6E14-1E28-0FCF-D2EBBC3F6C96}"/>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0" name="Freeform 211">
                  <a:extLst>
                    <a:ext uri="{FF2B5EF4-FFF2-40B4-BE49-F238E27FC236}">
                      <a16:creationId xmlns:a16="http://schemas.microsoft.com/office/drawing/2014/main" id="{9AF65A3B-BCCC-6798-ACC5-060426401241}"/>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60" name="Group 212">
                <a:extLst>
                  <a:ext uri="{FF2B5EF4-FFF2-40B4-BE49-F238E27FC236}">
                    <a16:creationId xmlns:a16="http://schemas.microsoft.com/office/drawing/2014/main" id="{22F68601-DA8E-8F5D-17FA-CA796B8DE33E}"/>
                  </a:ext>
                </a:extLst>
              </p:cNvPr>
              <p:cNvGrpSpPr>
                <a:grpSpLocks/>
              </p:cNvGrpSpPr>
              <p:nvPr/>
            </p:nvGrpSpPr>
            <p:grpSpPr bwMode="auto">
              <a:xfrm>
                <a:off x="0" y="180"/>
                <a:ext cx="72" cy="144"/>
                <a:chOff x="0" y="0"/>
                <a:chExt cx="72" cy="144"/>
              </a:xfrm>
            </p:grpSpPr>
            <p:sp>
              <p:nvSpPr>
                <p:cNvPr id="263" name="Freeform 213">
                  <a:extLst>
                    <a:ext uri="{FF2B5EF4-FFF2-40B4-BE49-F238E27FC236}">
                      <a16:creationId xmlns:a16="http://schemas.microsoft.com/office/drawing/2014/main" id="{E58ABF6F-4CF0-75BB-C4B3-8D7A7AE636E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4" name="Freeform 214">
                  <a:extLst>
                    <a:ext uri="{FF2B5EF4-FFF2-40B4-BE49-F238E27FC236}">
                      <a16:creationId xmlns:a16="http://schemas.microsoft.com/office/drawing/2014/main" id="{1C5F5BE6-D9D8-E708-3291-40A8573FA675}"/>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5" name="Freeform 215">
                  <a:extLst>
                    <a:ext uri="{FF2B5EF4-FFF2-40B4-BE49-F238E27FC236}">
                      <a16:creationId xmlns:a16="http://schemas.microsoft.com/office/drawing/2014/main" id="{23796BCE-9CBF-2CA2-CF76-31F1E542C0EB}"/>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6" name="Freeform 216">
                  <a:extLst>
                    <a:ext uri="{FF2B5EF4-FFF2-40B4-BE49-F238E27FC236}">
                      <a16:creationId xmlns:a16="http://schemas.microsoft.com/office/drawing/2014/main" id="{51FFFD16-10C6-A58B-BE6E-198FBFE0E656}"/>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61" name="Line 217">
                <a:extLst>
                  <a:ext uri="{FF2B5EF4-FFF2-40B4-BE49-F238E27FC236}">
                    <a16:creationId xmlns:a16="http://schemas.microsoft.com/office/drawing/2014/main" id="{B1C724A2-E7D3-9D08-FC95-F64C95ABD72B}"/>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2" name="Line 218">
                <a:extLst>
                  <a:ext uri="{FF2B5EF4-FFF2-40B4-BE49-F238E27FC236}">
                    <a16:creationId xmlns:a16="http://schemas.microsoft.com/office/drawing/2014/main" id="{75170E21-D251-ECDB-BFD8-A5F1132C5BAF}"/>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7" name="Group 219">
              <a:extLst>
                <a:ext uri="{FF2B5EF4-FFF2-40B4-BE49-F238E27FC236}">
                  <a16:creationId xmlns:a16="http://schemas.microsoft.com/office/drawing/2014/main" id="{6DC549CB-5731-4175-78C6-8094A66C5C78}"/>
                </a:ext>
              </a:extLst>
            </p:cNvPr>
            <p:cNvGrpSpPr>
              <a:grpSpLocks/>
            </p:cNvGrpSpPr>
            <p:nvPr/>
          </p:nvGrpSpPr>
          <p:grpSpPr bwMode="auto">
            <a:xfrm rot="5400000">
              <a:off x="1206" y="2717"/>
              <a:ext cx="72" cy="396"/>
              <a:chOff x="0" y="0"/>
              <a:chExt cx="72" cy="396"/>
            </a:xfrm>
          </p:grpSpPr>
          <p:grpSp>
            <p:nvGrpSpPr>
              <p:cNvPr id="247" name="Group 220">
                <a:extLst>
                  <a:ext uri="{FF2B5EF4-FFF2-40B4-BE49-F238E27FC236}">
                    <a16:creationId xmlns:a16="http://schemas.microsoft.com/office/drawing/2014/main" id="{024F6F8B-9275-B123-C8E3-9757BFC6EFE6}"/>
                  </a:ext>
                </a:extLst>
              </p:cNvPr>
              <p:cNvGrpSpPr>
                <a:grpSpLocks/>
              </p:cNvGrpSpPr>
              <p:nvPr/>
            </p:nvGrpSpPr>
            <p:grpSpPr bwMode="auto">
              <a:xfrm>
                <a:off x="0" y="36"/>
                <a:ext cx="72" cy="144"/>
                <a:chOff x="0" y="0"/>
                <a:chExt cx="72" cy="144"/>
              </a:xfrm>
            </p:grpSpPr>
            <p:sp>
              <p:nvSpPr>
                <p:cNvPr id="255" name="Freeform 221">
                  <a:extLst>
                    <a:ext uri="{FF2B5EF4-FFF2-40B4-BE49-F238E27FC236}">
                      <a16:creationId xmlns:a16="http://schemas.microsoft.com/office/drawing/2014/main" id="{A9DE0500-0D6D-8DDA-60E8-81699EC16506}"/>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 name="Freeform 222">
                  <a:extLst>
                    <a:ext uri="{FF2B5EF4-FFF2-40B4-BE49-F238E27FC236}">
                      <a16:creationId xmlns:a16="http://schemas.microsoft.com/office/drawing/2014/main" id="{606F7536-4EEC-CCCD-62AC-0C818888D567}"/>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7" name="Freeform 223">
                  <a:extLst>
                    <a:ext uri="{FF2B5EF4-FFF2-40B4-BE49-F238E27FC236}">
                      <a16:creationId xmlns:a16="http://schemas.microsoft.com/office/drawing/2014/main" id="{87E6DAE2-9704-A5AB-DD31-EBAAD3492766}"/>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8" name="Freeform 224">
                  <a:extLst>
                    <a:ext uri="{FF2B5EF4-FFF2-40B4-BE49-F238E27FC236}">
                      <a16:creationId xmlns:a16="http://schemas.microsoft.com/office/drawing/2014/main" id="{FF7077EC-8B19-50EF-9EB1-4429698563A0}"/>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48" name="Group 225">
                <a:extLst>
                  <a:ext uri="{FF2B5EF4-FFF2-40B4-BE49-F238E27FC236}">
                    <a16:creationId xmlns:a16="http://schemas.microsoft.com/office/drawing/2014/main" id="{B2898EE3-0F77-A841-BDFC-BA39EF889F4D}"/>
                  </a:ext>
                </a:extLst>
              </p:cNvPr>
              <p:cNvGrpSpPr>
                <a:grpSpLocks/>
              </p:cNvGrpSpPr>
              <p:nvPr/>
            </p:nvGrpSpPr>
            <p:grpSpPr bwMode="auto">
              <a:xfrm>
                <a:off x="0" y="180"/>
                <a:ext cx="72" cy="144"/>
                <a:chOff x="0" y="0"/>
                <a:chExt cx="72" cy="144"/>
              </a:xfrm>
            </p:grpSpPr>
            <p:sp>
              <p:nvSpPr>
                <p:cNvPr id="251" name="Freeform 226">
                  <a:extLst>
                    <a:ext uri="{FF2B5EF4-FFF2-40B4-BE49-F238E27FC236}">
                      <a16:creationId xmlns:a16="http://schemas.microsoft.com/office/drawing/2014/main" id="{EDD8B237-A760-9986-AFDE-0CE7E0C7B6F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2" name="Freeform 227">
                  <a:extLst>
                    <a:ext uri="{FF2B5EF4-FFF2-40B4-BE49-F238E27FC236}">
                      <a16:creationId xmlns:a16="http://schemas.microsoft.com/office/drawing/2014/main" id="{7BA6441B-598B-6C85-E871-F711CD3AFCD6}"/>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3" name="Freeform 228">
                  <a:extLst>
                    <a:ext uri="{FF2B5EF4-FFF2-40B4-BE49-F238E27FC236}">
                      <a16:creationId xmlns:a16="http://schemas.microsoft.com/office/drawing/2014/main" id="{3D97E38A-170B-BCB1-F18F-36D56F01E254}"/>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4" name="Freeform 229">
                  <a:extLst>
                    <a:ext uri="{FF2B5EF4-FFF2-40B4-BE49-F238E27FC236}">
                      <a16:creationId xmlns:a16="http://schemas.microsoft.com/office/drawing/2014/main" id="{FDAEFC70-40BD-8404-E673-F41ED398FFF0}"/>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49" name="Line 230">
                <a:extLst>
                  <a:ext uri="{FF2B5EF4-FFF2-40B4-BE49-F238E27FC236}">
                    <a16:creationId xmlns:a16="http://schemas.microsoft.com/office/drawing/2014/main" id="{5D1E5D1C-819E-BE65-AB2E-4DF8CC4E1D6E}"/>
                  </a:ext>
                </a:extLst>
              </p:cNvPr>
              <p:cNvSpPr>
                <a:spLocks noChangeShapeType="1"/>
              </p:cNvSpPr>
              <p:nvPr/>
            </p:nvSpPr>
            <p:spPr bwMode="auto">
              <a:xfrm rot="10800000" flipH="1">
                <a:off x="35" y="0"/>
                <a:ext cx="1" cy="36"/>
              </a:xfrm>
              <a:prstGeom prst="line">
                <a:avLst/>
              </a:prstGeom>
              <a:noFill/>
              <a:ln w="28575" cap="flat">
                <a:solidFill>
                  <a:srgbClr val="061C6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0" name="Line 231">
                <a:extLst>
                  <a:ext uri="{FF2B5EF4-FFF2-40B4-BE49-F238E27FC236}">
                    <a16:creationId xmlns:a16="http://schemas.microsoft.com/office/drawing/2014/main" id="{D4A2C0C9-4CB4-62D9-1213-738210D5D176}"/>
                  </a:ext>
                </a:extLst>
              </p:cNvPr>
              <p:cNvSpPr>
                <a:spLocks noChangeShapeType="1"/>
              </p:cNvSpPr>
              <p:nvPr/>
            </p:nvSpPr>
            <p:spPr bwMode="auto">
              <a:xfrm flipH="1">
                <a:off x="35" y="324"/>
                <a:ext cx="1" cy="72"/>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8" name="Group 232">
              <a:extLst>
                <a:ext uri="{FF2B5EF4-FFF2-40B4-BE49-F238E27FC236}">
                  <a16:creationId xmlns:a16="http://schemas.microsoft.com/office/drawing/2014/main" id="{1A9A1201-0AA6-8CD6-0E19-6ED3599C3F2C}"/>
                </a:ext>
              </a:extLst>
            </p:cNvPr>
            <p:cNvGrpSpPr>
              <a:grpSpLocks/>
            </p:cNvGrpSpPr>
            <p:nvPr/>
          </p:nvGrpSpPr>
          <p:grpSpPr bwMode="auto">
            <a:xfrm rot="3060000">
              <a:off x="666" y="161"/>
              <a:ext cx="72" cy="396"/>
              <a:chOff x="0" y="0"/>
              <a:chExt cx="72" cy="395"/>
            </a:xfrm>
          </p:grpSpPr>
          <p:grpSp>
            <p:nvGrpSpPr>
              <p:cNvPr id="235" name="Group 233">
                <a:extLst>
                  <a:ext uri="{FF2B5EF4-FFF2-40B4-BE49-F238E27FC236}">
                    <a16:creationId xmlns:a16="http://schemas.microsoft.com/office/drawing/2014/main" id="{C9956985-1FF5-3393-885A-F40F16EB3275}"/>
                  </a:ext>
                </a:extLst>
              </p:cNvPr>
              <p:cNvGrpSpPr>
                <a:grpSpLocks/>
              </p:cNvGrpSpPr>
              <p:nvPr/>
            </p:nvGrpSpPr>
            <p:grpSpPr bwMode="auto">
              <a:xfrm>
                <a:off x="0" y="36"/>
                <a:ext cx="71" cy="144"/>
                <a:chOff x="0" y="0"/>
                <a:chExt cx="71" cy="144"/>
              </a:xfrm>
            </p:grpSpPr>
            <p:sp>
              <p:nvSpPr>
                <p:cNvPr id="243" name="Freeform 234">
                  <a:extLst>
                    <a:ext uri="{FF2B5EF4-FFF2-40B4-BE49-F238E27FC236}">
                      <a16:creationId xmlns:a16="http://schemas.microsoft.com/office/drawing/2014/main" id="{E531C36C-504B-22A7-DEF6-0C54906C3096}"/>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4" name="Freeform 235">
                  <a:extLst>
                    <a:ext uri="{FF2B5EF4-FFF2-40B4-BE49-F238E27FC236}">
                      <a16:creationId xmlns:a16="http://schemas.microsoft.com/office/drawing/2014/main" id="{7134A4BD-3792-F770-843D-58FA6BAF5E97}"/>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 name="Freeform 236">
                  <a:extLst>
                    <a:ext uri="{FF2B5EF4-FFF2-40B4-BE49-F238E27FC236}">
                      <a16:creationId xmlns:a16="http://schemas.microsoft.com/office/drawing/2014/main" id="{499A4D09-20BE-6AEA-905D-570801037C9E}"/>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6" name="Freeform 237">
                  <a:extLst>
                    <a:ext uri="{FF2B5EF4-FFF2-40B4-BE49-F238E27FC236}">
                      <a16:creationId xmlns:a16="http://schemas.microsoft.com/office/drawing/2014/main" id="{74113961-0216-8D47-A53A-AC6D97B72671}"/>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36" name="Group 238">
                <a:extLst>
                  <a:ext uri="{FF2B5EF4-FFF2-40B4-BE49-F238E27FC236}">
                    <a16:creationId xmlns:a16="http://schemas.microsoft.com/office/drawing/2014/main" id="{4A710D30-41CE-0C65-F5FF-529F4BAE055C}"/>
                  </a:ext>
                </a:extLst>
              </p:cNvPr>
              <p:cNvGrpSpPr>
                <a:grpSpLocks/>
              </p:cNvGrpSpPr>
              <p:nvPr/>
            </p:nvGrpSpPr>
            <p:grpSpPr bwMode="auto">
              <a:xfrm>
                <a:off x="0" y="180"/>
                <a:ext cx="72" cy="144"/>
                <a:chOff x="0" y="0"/>
                <a:chExt cx="71" cy="144"/>
              </a:xfrm>
            </p:grpSpPr>
            <p:sp>
              <p:nvSpPr>
                <p:cNvPr id="239" name="Freeform 239">
                  <a:extLst>
                    <a:ext uri="{FF2B5EF4-FFF2-40B4-BE49-F238E27FC236}">
                      <a16:creationId xmlns:a16="http://schemas.microsoft.com/office/drawing/2014/main" id="{1764B679-5CAA-52B9-6EF5-35B66AF9884B}"/>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0" name="Freeform 240">
                  <a:extLst>
                    <a:ext uri="{FF2B5EF4-FFF2-40B4-BE49-F238E27FC236}">
                      <a16:creationId xmlns:a16="http://schemas.microsoft.com/office/drawing/2014/main" id="{6B1F9144-020E-7894-AF59-925717B61F0A}"/>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1" name="Freeform 241">
                  <a:extLst>
                    <a:ext uri="{FF2B5EF4-FFF2-40B4-BE49-F238E27FC236}">
                      <a16:creationId xmlns:a16="http://schemas.microsoft.com/office/drawing/2014/main" id="{5921D6D1-B1A6-C5A2-D233-CE1D055F96F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2" name="Freeform 242">
                  <a:extLst>
                    <a:ext uri="{FF2B5EF4-FFF2-40B4-BE49-F238E27FC236}">
                      <a16:creationId xmlns:a16="http://schemas.microsoft.com/office/drawing/2014/main" id="{B6F5F3F2-AAE9-DB48-7CA7-C91688B93A41}"/>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37" name="Line 243">
                <a:extLst>
                  <a:ext uri="{FF2B5EF4-FFF2-40B4-BE49-F238E27FC236}">
                    <a16:creationId xmlns:a16="http://schemas.microsoft.com/office/drawing/2014/main" id="{EB260276-4372-08D5-B206-1558200107D0}"/>
                  </a:ext>
                </a:extLst>
              </p:cNvPr>
              <p:cNvSpPr>
                <a:spLocks noChangeShapeType="1"/>
              </p:cNvSpPr>
              <p:nvPr/>
            </p:nvSpPr>
            <p:spPr bwMode="auto">
              <a:xfrm rot="10800000" flipH="1">
                <a:off x="35"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8" name="Line 244">
                <a:extLst>
                  <a:ext uri="{FF2B5EF4-FFF2-40B4-BE49-F238E27FC236}">
                    <a16:creationId xmlns:a16="http://schemas.microsoft.com/office/drawing/2014/main" id="{AC083CFE-A632-FDE6-A68C-E64888BFFB24}"/>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9" name="Group 245">
              <a:extLst>
                <a:ext uri="{FF2B5EF4-FFF2-40B4-BE49-F238E27FC236}">
                  <a16:creationId xmlns:a16="http://schemas.microsoft.com/office/drawing/2014/main" id="{ECC0D311-07F1-59DC-BF15-1438D4DDCA65}"/>
                </a:ext>
              </a:extLst>
            </p:cNvPr>
            <p:cNvGrpSpPr>
              <a:grpSpLocks/>
            </p:cNvGrpSpPr>
            <p:nvPr/>
          </p:nvGrpSpPr>
          <p:grpSpPr bwMode="auto">
            <a:xfrm rot="3540000">
              <a:off x="666" y="341"/>
              <a:ext cx="72" cy="396"/>
              <a:chOff x="0" y="0"/>
              <a:chExt cx="72" cy="395"/>
            </a:xfrm>
          </p:grpSpPr>
          <p:grpSp>
            <p:nvGrpSpPr>
              <p:cNvPr id="223" name="Group 246">
                <a:extLst>
                  <a:ext uri="{FF2B5EF4-FFF2-40B4-BE49-F238E27FC236}">
                    <a16:creationId xmlns:a16="http://schemas.microsoft.com/office/drawing/2014/main" id="{3AA18CF6-00AC-2E71-1D5F-1199B142BAD0}"/>
                  </a:ext>
                </a:extLst>
              </p:cNvPr>
              <p:cNvGrpSpPr>
                <a:grpSpLocks/>
              </p:cNvGrpSpPr>
              <p:nvPr/>
            </p:nvGrpSpPr>
            <p:grpSpPr bwMode="auto">
              <a:xfrm>
                <a:off x="0" y="36"/>
                <a:ext cx="71" cy="144"/>
                <a:chOff x="0" y="0"/>
                <a:chExt cx="71" cy="144"/>
              </a:xfrm>
            </p:grpSpPr>
            <p:sp>
              <p:nvSpPr>
                <p:cNvPr id="231" name="Freeform 247">
                  <a:extLst>
                    <a:ext uri="{FF2B5EF4-FFF2-40B4-BE49-F238E27FC236}">
                      <a16:creationId xmlns:a16="http://schemas.microsoft.com/office/drawing/2014/main" id="{774CF71E-F58D-8765-05AD-CB3BF94E85FE}"/>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2" name="Freeform 248">
                  <a:extLst>
                    <a:ext uri="{FF2B5EF4-FFF2-40B4-BE49-F238E27FC236}">
                      <a16:creationId xmlns:a16="http://schemas.microsoft.com/office/drawing/2014/main" id="{D0506E9D-7DCC-C9A3-9FEC-F18000EBB56E}"/>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3" name="Freeform 249">
                  <a:extLst>
                    <a:ext uri="{FF2B5EF4-FFF2-40B4-BE49-F238E27FC236}">
                      <a16:creationId xmlns:a16="http://schemas.microsoft.com/office/drawing/2014/main" id="{17DEE4D8-F7DB-28A5-6141-8ACD592DC272}"/>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 name="Freeform 250">
                  <a:extLst>
                    <a:ext uri="{FF2B5EF4-FFF2-40B4-BE49-F238E27FC236}">
                      <a16:creationId xmlns:a16="http://schemas.microsoft.com/office/drawing/2014/main" id="{1C06794D-77D7-C0BC-8E87-3B1278F08347}"/>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4" name="Group 251">
                <a:extLst>
                  <a:ext uri="{FF2B5EF4-FFF2-40B4-BE49-F238E27FC236}">
                    <a16:creationId xmlns:a16="http://schemas.microsoft.com/office/drawing/2014/main" id="{62CF0EF6-55C1-53DE-729A-78E0332665C2}"/>
                  </a:ext>
                </a:extLst>
              </p:cNvPr>
              <p:cNvGrpSpPr>
                <a:grpSpLocks/>
              </p:cNvGrpSpPr>
              <p:nvPr/>
            </p:nvGrpSpPr>
            <p:grpSpPr bwMode="auto">
              <a:xfrm>
                <a:off x="0" y="180"/>
                <a:ext cx="72" cy="144"/>
                <a:chOff x="0" y="0"/>
                <a:chExt cx="71" cy="144"/>
              </a:xfrm>
            </p:grpSpPr>
            <p:sp>
              <p:nvSpPr>
                <p:cNvPr id="227" name="Freeform 252">
                  <a:extLst>
                    <a:ext uri="{FF2B5EF4-FFF2-40B4-BE49-F238E27FC236}">
                      <a16:creationId xmlns:a16="http://schemas.microsoft.com/office/drawing/2014/main" id="{3737732E-E42C-EA0D-B05E-099DFE2CCA42}"/>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8" name="Freeform 253">
                  <a:extLst>
                    <a:ext uri="{FF2B5EF4-FFF2-40B4-BE49-F238E27FC236}">
                      <a16:creationId xmlns:a16="http://schemas.microsoft.com/office/drawing/2014/main" id="{8E1AE339-3269-19C8-DA5D-E2667F10B71A}"/>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9" name="Freeform 254">
                  <a:extLst>
                    <a:ext uri="{FF2B5EF4-FFF2-40B4-BE49-F238E27FC236}">
                      <a16:creationId xmlns:a16="http://schemas.microsoft.com/office/drawing/2014/main" id="{78273665-8FE8-EA31-C1A4-73B978F7ED7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0" name="Freeform 255">
                  <a:extLst>
                    <a:ext uri="{FF2B5EF4-FFF2-40B4-BE49-F238E27FC236}">
                      <a16:creationId xmlns:a16="http://schemas.microsoft.com/office/drawing/2014/main" id="{E7418978-9685-0A0A-CB26-7C65AC12BFE2}"/>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5" name="Line 256">
                <a:extLst>
                  <a:ext uri="{FF2B5EF4-FFF2-40B4-BE49-F238E27FC236}">
                    <a16:creationId xmlns:a16="http://schemas.microsoft.com/office/drawing/2014/main" id="{A9CCA967-32AA-4B58-041A-3C2C98D71454}"/>
                  </a:ext>
                </a:extLst>
              </p:cNvPr>
              <p:cNvSpPr>
                <a:spLocks noChangeShapeType="1"/>
              </p:cNvSpPr>
              <p:nvPr/>
            </p:nvSpPr>
            <p:spPr bwMode="auto">
              <a:xfrm rot="10800000" flipH="1">
                <a:off x="35"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6" name="Line 257">
                <a:extLst>
                  <a:ext uri="{FF2B5EF4-FFF2-40B4-BE49-F238E27FC236}">
                    <a16:creationId xmlns:a16="http://schemas.microsoft.com/office/drawing/2014/main" id="{B499E63F-A7CF-CB89-129C-3F3FC89F1276}"/>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0" name="Group 258">
              <a:extLst>
                <a:ext uri="{FF2B5EF4-FFF2-40B4-BE49-F238E27FC236}">
                  <a16:creationId xmlns:a16="http://schemas.microsoft.com/office/drawing/2014/main" id="{6D3BAFA8-F64E-AC91-BB82-90EEC1816436}"/>
                </a:ext>
              </a:extLst>
            </p:cNvPr>
            <p:cNvGrpSpPr>
              <a:grpSpLocks/>
            </p:cNvGrpSpPr>
            <p:nvPr/>
          </p:nvGrpSpPr>
          <p:grpSpPr bwMode="auto">
            <a:xfrm rot="4200000">
              <a:off x="666" y="485"/>
              <a:ext cx="72" cy="396"/>
              <a:chOff x="0" y="0"/>
              <a:chExt cx="72" cy="395"/>
            </a:xfrm>
          </p:grpSpPr>
          <p:grpSp>
            <p:nvGrpSpPr>
              <p:cNvPr id="211" name="Group 259">
                <a:extLst>
                  <a:ext uri="{FF2B5EF4-FFF2-40B4-BE49-F238E27FC236}">
                    <a16:creationId xmlns:a16="http://schemas.microsoft.com/office/drawing/2014/main" id="{5CF9A620-664D-4A1F-43DC-21F88FF8ABE3}"/>
                  </a:ext>
                </a:extLst>
              </p:cNvPr>
              <p:cNvGrpSpPr>
                <a:grpSpLocks/>
              </p:cNvGrpSpPr>
              <p:nvPr/>
            </p:nvGrpSpPr>
            <p:grpSpPr bwMode="auto">
              <a:xfrm>
                <a:off x="0" y="36"/>
                <a:ext cx="71" cy="144"/>
                <a:chOff x="0" y="0"/>
                <a:chExt cx="71" cy="144"/>
              </a:xfrm>
            </p:grpSpPr>
            <p:sp>
              <p:nvSpPr>
                <p:cNvPr id="219" name="Freeform 260">
                  <a:extLst>
                    <a:ext uri="{FF2B5EF4-FFF2-40B4-BE49-F238E27FC236}">
                      <a16:creationId xmlns:a16="http://schemas.microsoft.com/office/drawing/2014/main" id="{E33AAB2E-8815-7BD0-494B-78A6D0CD94D8}"/>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0" name="Freeform 261">
                  <a:extLst>
                    <a:ext uri="{FF2B5EF4-FFF2-40B4-BE49-F238E27FC236}">
                      <a16:creationId xmlns:a16="http://schemas.microsoft.com/office/drawing/2014/main" id="{6D645CB4-10F9-1E85-1649-E90869BCC832}"/>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1" name="Freeform 262">
                  <a:extLst>
                    <a:ext uri="{FF2B5EF4-FFF2-40B4-BE49-F238E27FC236}">
                      <a16:creationId xmlns:a16="http://schemas.microsoft.com/office/drawing/2014/main" id="{76F90796-613D-7932-E3E8-EAFCA39E80F3}"/>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2" name="Freeform 263">
                  <a:extLst>
                    <a:ext uri="{FF2B5EF4-FFF2-40B4-BE49-F238E27FC236}">
                      <a16:creationId xmlns:a16="http://schemas.microsoft.com/office/drawing/2014/main" id="{94B25000-EC20-FBF7-B7D2-8EF589E35D30}"/>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2" name="Group 264">
                <a:extLst>
                  <a:ext uri="{FF2B5EF4-FFF2-40B4-BE49-F238E27FC236}">
                    <a16:creationId xmlns:a16="http://schemas.microsoft.com/office/drawing/2014/main" id="{F2CA8D46-D51D-214F-8899-34B1A6427EA4}"/>
                  </a:ext>
                </a:extLst>
              </p:cNvPr>
              <p:cNvGrpSpPr>
                <a:grpSpLocks/>
              </p:cNvGrpSpPr>
              <p:nvPr/>
            </p:nvGrpSpPr>
            <p:grpSpPr bwMode="auto">
              <a:xfrm>
                <a:off x="0" y="180"/>
                <a:ext cx="72" cy="144"/>
                <a:chOff x="0" y="0"/>
                <a:chExt cx="71" cy="144"/>
              </a:xfrm>
            </p:grpSpPr>
            <p:sp>
              <p:nvSpPr>
                <p:cNvPr id="215" name="Freeform 265">
                  <a:extLst>
                    <a:ext uri="{FF2B5EF4-FFF2-40B4-BE49-F238E27FC236}">
                      <a16:creationId xmlns:a16="http://schemas.microsoft.com/office/drawing/2014/main" id="{7008CFA8-E10E-9D41-B9D2-1198D8F36220}"/>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6" name="Freeform 266">
                  <a:extLst>
                    <a:ext uri="{FF2B5EF4-FFF2-40B4-BE49-F238E27FC236}">
                      <a16:creationId xmlns:a16="http://schemas.microsoft.com/office/drawing/2014/main" id="{C6CAD273-60A3-0DCC-39C7-2B0B789DAAA2}"/>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7" name="Freeform 267">
                  <a:extLst>
                    <a:ext uri="{FF2B5EF4-FFF2-40B4-BE49-F238E27FC236}">
                      <a16:creationId xmlns:a16="http://schemas.microsoft.com/office/drawing/2014/main" id="{26054F81-2501-45A0-31D9-B11616F9E6EF}"/>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8" name="Freeform 268">
                  <a:extLst>
                    <a:ext uri="{FF2B5EF4-FFF2-40B4-BE49-F238E27FC236}">
                      <a16:creationId xmlns:a16="http://schemas.microsoft.com/office/drawing/2014/main" id="{238CBD10-9DAD-CB3E-17C6-BDF3C0F2BB6C}"/>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3" name="Line 269">
                <a:extLst>
                  <a:ext uri="{FF2B5EF4-FFF2-40B4-BE49-F238E27FC236}">
                    <a16:creationId xmlns:a16="http://schemas.microsoft.com/office/drawing/2014/main" id="{B8F6FF0D-BD72-5690-3A76-C810A04B119E}"/>
                  </a:ext>
                </a:extLst>
              </p:cNvPr>
              <p:cNvSpPr>
                <a:spLocks noChangeShapeType="1"/>
              </p:cNvSpPr>
              <p:nvPr/>
            </p:nvSpPr>
            <p:spPr bwMode="auto">
              <a:xfrm rot="10800000" flipH="1">
                <a:off x="35"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4" name="Line 270">
                <a:extLst>
                  <a:ext uri="{FF2B5EF4-FFF2-40B4-BE49-F238E27FC236}">
                    <a16:creationId xmlns:a16="http://schemas.microsoft.com/office/drawing/2014/main" id="{CC114386-2C04-D432-02A6-B4DA3E55D39A}"/>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 name="Group 271">
              <a:extLst>
                <a:ext uri="{FF2B5EF4-FFF2-40B4-BE49-F238E27FC236}">
                  <a16:creationId xmlns:a16="http://schemas.microsoft.com/office/drawing/2014/main" id="{80588CA7-5425-08AA-945C-946A9BF2695F}"/>
                </a:ext>
              </a:extLst>
            </p:cNvPr>
            <p:cNvGrpSpPr>
              <a:grpSpLocks/>
            </p:cNvGrpSpPr>
            <p:nvPr/>
          </p:nvGrpSpPr>
          <p:grpSpPr bwMode="auto">
            <a:xfrm rot="3900000">
              <a:off x="665" y="664"/>
              <a:ext cx="74" cy="397"/>
              <a:chOff x="0" y="0"/>
              <a:chExt cx="73" cy="396"/>
            </a:xfrm>
          </p:grpSpPr>
          <p:grpSp>
            <p:nvGrpSpPr>
              <p:cNvPr id="199" name="Group 272">
                <a:extLst>
                  <a:ext uri="{FF2B5EF4-FFF2-40B4-BE49-F238E27FC236}">
                    <a16:creationId xmlns:a16="http://schemas.microsoft.com/office/drawing/2014/main" id="{0047C3F0-8A11-46BE-6415-34BC468E2BB2}"/>
                  </a:ext>
                </a:extLst>
              </p:cNvPr>
              <p:cNvGrpSpPr>
                <a:grpSpLocks/>
              </p:cNvGrpSpPr>
              <p:nvPr/>
            </p:nvGrpSpPr>
            <p:grpSpPr bwMode="auto">
              <a:xfrm>
                <a:off x="0" y="36"/>
                <a:ext cx="73" cy="144"/>
                <a:chOff x="0" y="0"/>
                <a:chExt cx="72" cy="143"/>
              </a:xfrm>
            </p:grpSpPr>
            <p:sp>
              <p:nvSpPr>
                <p:cNvPr id="207" name="Freeform 273">
                  <a:extLst>
                    <a:ext uri="{FF2B5EF4-FFF2-40B4-BE49-F238E27FC236}">
                      <a16:creationId xmlns:a16="http://schemas.microsoft.com/office/drawing/2014/main" id="{1B8C57DA-C0EC-7415-E5F7-3B811A1FCA48}"/>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8" name="Freeform 274">
                  <a:extLst>
                    <a:ext uri="{FF2B5EF4-FFF2-40B4-BE49-F238E27FC236}">
                      <a16:creationId xmlns:a16="http://schemas.microsoft.com/office/drawing/2014/main" id="{5937AA72-45AC-3DA4-8EB3-8DD28F5DC3E0}"/>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9" name="Freeform 275">
                  <a:extLst>
                    <a:ext uri="{FF2B5EF4-FFF2-40B4-BE49-F238E27FC236}">
                      <a16:creationId xmlns:a16="http://schemas.microsoft.com/office/drawing/2014/main" id="{A8571FC5-058C-DBD0-53D9-5D13BB3CA1D1}"/>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0" name="Freeform 276">
                  <a:extLst>
                    <a:ext uri="{FF2B5EF4-FFF2-40B4-BE49-F238E27FC236}">
                      <a16:creationId xmlns:a16="http://schemas.microsoft.com/office/drawing/2014/main" id="{FE51152E-D986-BF73-AA1E-11285CFAB48E}"/>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00" name="Group 277">
                <a:extLst>
                  <a:ext uri="{FF2B5EF4-FFF2-40B4-BE49-F238E27FC236}">
                    <a16:creationId xmlns:a16="http://schemas.microsoft.com/office/drawing/2014/main" id="{FA9D4831-C5B2-E868-582F-521821B391F5}"/>
                  </a:ext>
                </a:extLst>
              </p:cNvPr>
              <p:cNvGrpSpPr>
                <a:grpSpLocks/>
              </p:cNvGrpSpPr>
              <p:nvPr/>
            </p:nvGrpSpPr>
            <p:grpSpPr bwMode="auto">
              <a:xfrm>
                <a:off x="0" y="180"/>
                <a:ext cx="72" cy="144"/>
                <a:chOff x="0" y="0"/>
                <a:chExt cx="72" cy="143"/>
              </a:xfrm>
            </p:grpSpPr>
            <p:sp>
              <p:nvSpPr>
                <p:cNvPr id="203" name="Freeform 278">
                  <a:extLst>
                    <a:ext uri="{FF2B5EF4-FFF2-40B4-BE49-F238E27FC236}">
                      <a16:creationId xmlns:a16="http://schemas.microsoft.com/office/drawing/2014/main" id="{A27C19AB-3766-11F9-2F87-36EFDB7BE01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 name="Freeform 279">
                  <a:extLst>
                    <a:ext uri="{FF2B5EF4-FFF2-40B4-BE49-F238E27FC236}">
                      <a16:creationId xmlns:a16="http://schemas.microsoft.com/office/drawing/2014/main" id="{286A959F-3A6F-0D64-280A-201022E8F97C}"/>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 name="Freeform 280">
                  <a:extLst>
                    <a:ext uri="{FF2B5EF4-FFF2-40B4-BE49-F238E27FC236}">
                      <a16:creationId xmlns:a16="http://schemas.microsoft.com/office/drawing/2014/main" id="{F5125EDA-BE5D-D9BA-5AAB-A9E5BA8B919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 name="Freeform 281">
                  <a:extLst>
                    <a:ext uri="{FF2B5EF4-FFF2-40B4-BE49-F238E27FC236}">
                      <a16:creationId xmlns:a16="http://schemas.microsoft.com/office/drawing/2014/main" id="{B89CA08A-E131-606D-5495-5A8D79413C2E}"/>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1" name="Line 282">
                <a:extLst>
                  <a:ext uri="{FF2B5EF4-FFF2-40B4-BE49-F238E27FC236}">
                    <a16:creationId xmlns:a16="http://schemas.microsoft.com/office/drawing/2014/main" id="{94730552-22E7-BEB8-F4D8-329381D17E26}"/>
                  </a:ext>
                </a:extLst>
              </p:cNvPr>
              <p:cNvSpPr>
                <a:spLocks noChangeShapeType="1"/>
              </p:cNvSpPr>
              <p:nvPr/>
            </p:nvSpPr>
            <p:spPr bwMode="auto">
              <a:xfrm rot="10800000" flipH="1">
                <a:off x="37"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2" name="Line 283">
                <a:extLst>
                  <a:ext uri="{FF2B5EF4-FFF2-40B4-BE49-F238E27FC236}">
                    <a16:creationId xmlns:a16="http://schemas.microsoft.com/office/drawing/2014/main" id="{C030227E-189F-555E-AD61-867993049FB9}"/>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2" name="Group 284">
              <a:extLst>
                <a:ext uri="{FF2B5EF4-FFF2-40B4-BE49-F238E27FC236}">
                  <a16:creationId xmlns:a16="http://schemas.microsoft.com/office/drawing/2014/main" id="{12390841-95B0-0DBE-FAA9-98B0C748C637}"/>
                </a:ext>
              </a:extLst>
            </p:cNvPr>
            <p:cNvGrpSpPr>
              <a:grpSpLocks/>
            </p:cNvGrpSpPr>
            <p:nvPr/>
          </p:nvGrpSpPr>
          <p:grpSpPr bwMode="auto">
            <a:xfrm rot="4260000">
              <a:off x="666" y="809"/>
              <a:ext cx="72" cy="396"/>
              <a:chOff x="0" y="0"/>
              <a:chExt cx="72" cy="395"/>
            </a:xfrm>
          </p:grpSpPr>
          <p:grpSp>
            <p:nvGrpSpPr>
              <p:cNvPr id="187" name="Group 285">
                <a:extLst>
                  <a:ext uri="{FF2B5EF4-FFF2-40B4-BE49-F238E27FC236}">
                    <a16:creationId xmlns:a16="http://schemas.microsoft.com/office/drawing/2014/main" id="{FC94B248-C441-7F19-4A15-31F58BBCFA27}"/>
                  </a:ext>
                </a:extLst>
              </p:cNvPr>
              <p:cNvGrpSpPr>
                <a:grpSpLocks/>
              </p:cNvGrpSpPr>
              <p:nvPr/>
            </p:nvGrpSpPr>
            <p:grpSpPr bwMode="auto">
              <a:xfrm>
                <a:off x="0" y="36"/>
                <a:ext cx="71" cy="144"/>
                <a:chOff x="0" y="0"/>
                <a:chExt cx="71" cy="144"/>
              </a:xfrm>
            </p:grpSpPr>
            <p:sp>
              <p:nvSpPr>
                <p:cNvPr id="195" name="Freeform 286">
                  <a:extLst>
                    <a:ext uri="{FF2B5EF4-FFF2-40B4-BE49-F238E27FC236}">
                      <a16:creationId xmlns:a16="http://schemas.microsoft.com/office/drawing/2014/main" id="{106B5982-0F0F-B6BD-BBD1-5C282D8059DB}"/>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6" name="Freeform 287">
                  <a:extLst>
                    <a:ext uri="{FF2B5EF4-FFF2-40B4-BE49-F238E27FC236}">
                      <a16:creationId xmlns:a16="http://schemas.microsoft.com/office/drawing/2014/main" id="{18AE579E-314C-0886-9FAD-29E4FBA50E85}"/>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7" name="Freeform 288">
                  <a:extLst>
                    <a:ext uri="{FF2B5EF4-FFF2-40B4-BE49-F238E27FC236}">
                      <a16:creationId xmlns:a16="http://schemas.microsoft.com/office/drawing/2014/main" id="{296F3424-4089-25F8-FDC5-84591D3348ED}"/>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8" name="Freeform 289">
                  <a:extLst>
                    <a:ext uri="{FF2B5EF4-FFF2-40B4-BE49-F238E27FC236}">
                      <a16:creationId xmlns:a16="http://schemas.microsoft.com/office/drawing/2014/main" id="{22FFE43E-092F-2754-DAAF-FA05D1E0C88C}"/>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88" name="Group 290">
                <a:extLst>
                  <a:ext uri="{FF2B5EF4-FFF2-40B4-BE49-F238E27FC236}">
                    <a16:creationId xmlns:a16="http://schemas.microsoft.com/office/drawing/2014/main" id="{2F3B7078-EE7E-A57E-49A4-E59375C40D85}"/>
                  </a:ext>
                </a:extLst>
              </p:cNvPr>
              <p:cNvGrpSpPr>
                <a:grpSpLocks/>
              </p:cNvGrpSpPr>
              <p:nvPr/>
            </p:nvGrpSpPr>
            <p:grpSpPr bwMode="auto">
              <a:xfrm>
                <a:off x="1" y="180"/>
                <a:ext cx="71" cy="144"/>
                <a:chOff x="0" y="0"/>
                <a:chExt cx="71" cy="144"/>
              </a:xfrm>
            </p:grpSpPr>
            <p:sp>
              <p:nvSpPr>
                <p:cNvPr id="191" name="Freeform 291">
                  <a:extLst>
                    <a:ext uri="{FF2B5EF4-FFF2-40B4-BE49-F238E27FC236}">
                      <a16:creationId xmlns:a16="http://schemas.microsoft.com/office/drawing/2014/main" id="{CD5B5665-EE79-47F5-082C-CE8C0E2EC32B}"/>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2" name="Freeform 292">
                  <a:extLst>
                    <a:ext uri="{FF2B5EF4-FFF2-40B4-BE49-F238E27FC236}">
                      <a16:creationId xmlns:a16="http://schemas.microsoft.com/office/drawing/2014/main" id="{C8C39AD9-DF97-1FF9-C2D9-4A1B8F08F44C}"/>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3" name="Freeform 293">
                  <a:extLst>
                    <a:ext uri="{FF2B5EF4-FFF2-40B4-BE49-F238E27FC236}">
                      <a16:creationId xmlns:a16="http://schemas.microsoft.com/office/drawing/2014/main" id="{02316D12-53DD-5D1E-D3BC-EA878F58BF95}"/>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 name="Freeform 294">
                  <a:extLst>
                    <a:ext uri="{FF2B5EF4-FFF2-40B4-BE49-F238E27FC236}">
                      <a16:creationId xmlns:a16="http://schemas.microsoft.com/office/drawing/2014/main" id="{FD19474A-DD47-A53A-C546-3E7FE89233F6}"/>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89" name="Line 295">
                <a:extLst>
                  <a:ext uri="{FF2B5EF4-FFF2-40B4-BE49-F238E27FC236}">
                    <a16:creationId xmlns:a16="http://schemas.microsoft.com/office/drawing/2014/main" id="{3BE9711C-CE0F-5299-19B5-A1AF959FC5C5}"/>
                  </a:ext>
                </a:extLst>
              </p:cNvPr>
              <p:cNvSpPr>
                <a:spLocks noChangeShapeType="1"/>
              </p:cNvSpPr>
              <p:nvPr/>
            </p:nvSpPr>
            <p:spPr bwMode="auto">
              <a:xfrm rot="10800000" flipH="1">
                <a:off x="34"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0" name="Line 296">
                <a:extLst>
                  <a:ext uri="{FF2B5EF4-FFF2-40B4-BE49-F238E27FC236}">
                    <a16:creationId xmlns:a16="http://schemas.microsoft.com/office/drawing/2014/main" id="{E93FA6B5-E6EB-17A6-A207-F49AF60BBF90}"/>
                  </a:ext>
                </a:extLst>
              </p:cNvPr>
              <p:cNvSpPr>
                <a:spLocks noChangeShapeType="1"/>
              </p:cNvSpPr>
              <p:nvPr/>
            </p:nvSpPr>
            <p:spPr bwMode="auto">
              <a:xfrm flipH="1">
                <a:off x="37"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3" name="Group 297">
              <a:extLst>
                <a:ext uri="{FF2B5EF4-FFF2-40B4-BE49-F238E27FC236}">
                  <a16:creationId xmlns:a16="http://schemas.microsoft.com/office/drawing/2014/main" id="{0B26FDC1-C6B3-96B7-9396-00FE2015B0AD}"/>
                </a:ext>
              </a:extLst>
            </p:cNvPr>
            <p:cNvGrpSpPr>
              <a:grpSpLocks/>
            </p:cNvGrpSpPr>
            <p:nvPr/>
          </p:nvGrpSpPr>
          <p:grpSpPr bwMode="auto">
            <a:xfrm rot="4560000">
              <a:off x="665" y="990"/>
              <a:ext cx="74" cy="396"/>
              <a:chOff x="0" y="0"/>
              <a:chExt cx="73" cy="396"/>
            </a:xfrm>
          </p:grpSpPr>
          <p:grpSp>
            <p:nvGrpSpPr>
              <p:cNvPr id="175" name="Group 298">
                <a:extLst>
                  <a:ext uri="{FF2B5EF4-FFF2-40B4-BE49-F238E27FC236}">
                    <a16:creationId xmlns:a16="http://schemas.microsoft.com/office/drawing/2014/main" id="{24FD3BDB-4048-A57F-50F0-38AB1B7E0BB7}"/>
                  </a:ext>
                </a:extLst>
              </p:cNvPr>
              <p:cNvGrpSpPr>
                <a:grpSpLocks/>
              </p:cNvGrpSpPr>
              <p:nvPr/>
            </p:nvGrpSpPr>
            <p:grpSpPr bwMode="auto">
              <a:xfrm>
                <a:off x="0" y="36"/>
                <a:ext cx="73" cy="144"/>
                <a:chOff x="0" y="0"/>
                <a:chExt cx="72" cy="143"/>
              </a:xfrm>
            </p:grpSpPr>
            <p:sp>
              <p:nvSpPr>
                <p:cNvPr id="183" name="Freeform 299">
                  <a:extLst>
                    <a:ext uri="{FF2B5EF4-FFF2-40B4-BE49-F238E27FC236}">
                      <a16:creationId xmlns:a16="http://schemas.microsoft.com/office/drawing/2014/main" id="{20C4C216-375B-B7B9-BFE0-34D1FDE2CBA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 name="Freeform 300">
                  <a:extLst>
                    <a:ext uri="{FF2B5EF4-FFF2-40B4-BE49-F238E27FC236}">
                      <a16:creationId xmlns:a16="http://schemas.microsoft.com/office/drawing/2014/main" id="{16DDCEDE-A9B1-04CE-A6B3-A2A4DDF4555E}"/>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5" name="Freeform 301">
                  <a:extLst>
                    <a:ext uri="{FF2B5EF4-FFF2-40B4-BE49-F238E27FC236}">
                      <a16:creationId xmlns:a16="http://schemas.microsoft.com/office/drawing/2014/main" id="{A391087A-CD7F-53C8-F5B9-D9339C80E3F9}"/>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6" name="Freeform 302">
                  <a:extLst>
                    <a:ext uri="{FF2B5EF4-FFF2-40B4-BE49-F238E27FC236}">
                      <a16:creationId xmlns:a16="http://schemas.microsoft.com/office/drawing/2014/main" id="{7206F259-6E19-8913-A6CA-5A1FD7B24E00}"/>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76" name="Group 303">
                <a:extLst>
                  <a:ext uri="{FF2B5EF4-FFF2-40B4-BE49-F238E27FC236}">
                    <a16:creationId xmlns:a16="http://schemas.microsoft.com/office/drawing/2014/main" id="{E43E72F3-5CEE-EA08-9931-9ADBF141E976}"/>
                  </a:ext>
                </a:extLst>
              </p:cNvPr>
              <p:cNvGrpSpPr>
                <a:grpSpLocks/>
              </p:cNvGrpSpPr>
              <p:nvPr/>
            </p:nvGrpSpPr>
            <p:grpSpPr bwMode="auto">
              <a:xfrm>
                <a:off x="0" y="180"/>
                <a:ext cx="72" cy="144"/>
                <a:chOff x="0" y="0"/>
                <a:chExt cx="72" cy="143"/>
              </a:xfrm>
            </p:grpSpPr>
            <p:sp>
              <p:nvSpPr>
                <p:cNvPr id="179" name="Freeform 304">
                  <a:extLst>
                    <a:ext uri="{FF2B5EF4-FFF2-40B4-BE49-F238E27FC236}">
                      <a16:creationId xmlns:a16="http://schemas.microsoft.com/office/drawing/2014/main" id="{298D4C7C-CFF4-3A7B-CEFD-4B8F317457DE}"/>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0" name="Freeform 305">
                  <a:extLst>
                    <a:ext uri="{FF2B5EF4-FFF2-40B4-BE49-F238E27FC236}">
                      <a16:creationId xmlns:a16="http://schemas.microsoft.com/office/drawing/2014/main" id="{BF6956B2-E526-26BF-F166-0825ACF30AC9}"/>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1" name="Freeform 306">
                  <a:extLst>
                    <a:ext uri="{FF2B5EF4-FFF2-40B4-BE49-F238E27FC236}">
                      <a16:creationId xmlns:a16="http://schemas.microsoft.com/office/drawing/2014/main" id="{985A4919-B04B-6B45-70CC-BC238B23BCE4}"/>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2" name="Freeform 307">
                  <a:extLst>
                    <a:ext uri="{FF2B5EF4-FFF2-40B4-BE49-F238E27FC236}">
                      <a16:creationId xmlns:a16="http://schemas.microsoft.com/office/drawing/2014/main" id="{F1DC7EDD-7061-77EC-DBD5-CB12BD9AD701}"/>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77" name="Line 308">
                <a:extLst>
                  <a:ext uri="{FF2B5EF4-FFF2-40B4-BE49-F238E27FC236}">
                    <a16:creationId xmlns:a16="http://schemas.microsoft.com/office/drawing/2014/main" id="{CA4CB273-024C-4B43-CF21-79C2AF74610D}"/>
                  </a:ext>
                </a:extLst>
              </p:cNvPr>
              <p:cNvSpPr>
                <a:spLocks noChangeShapeType="1"/>
              </p:cNvSpPr>
              <p:nvPr/>
            </p:nvSpPr>
            <p:spPr bwMode="auto">
              <a:xfrm rot="10800000" flipH="1">
                <a:off x="37"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8" name="Line 309">
                <a:extLst>
                  <a:ext uri="{FF2B5EF4-FFF2-40B4-BE49-F238E27FC236}">
                    <a16:creationId xmlns:a16="http://schemas.microsoft.com/office/drawing/2014/main" id="{C246D15D-C5DC-52B2-B76E-7341D154C216}"/>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4" name="Group 310">
              <a:extLst>
                <a:ext uri="{FF2B5EF4-FFF2-40B4-BE49-F238E27FC236}">
                  <a16:creationId xmlns:a16="http://schemas.microsoft.com/office/drawing/2014/main" id="{297023A8-19BC-255B-8117-DA91F2A326C3}"/>
                </a:ext>
              </a:extLst>
            </p:cNvPr>
            <p:cNvGrpSpPr>
              <a:grpSpLocks/>
            </p:cNvGrpSpPr>
            <p:nvPr/>
          </p:nvGrpSpPr>
          <p:grpSpPr bwMode="auto">
            <a:xfrm rot="4800000">
              <a:off x="666" y="1169"/>
              <a:ext cx="72" cy="396"/>
              <a:chOff x="0" y="0"/>
              <a:chExt cx="72" cy="396"/>
            </a:xfrm>
          </p:grpSpPr>
          <p:grpSp>
            <p:nvGrpSpPr>
              <p:cNvPr id="163" name="Group 311">
                <a:extLst>
                  <a:ext uri="{FF2B5EF4-FFF2-40B4-BE49-F238E27FC236}">
                    <a16:creationId xmlns:a16="http://schemas.microsoft.com/office/drawing/2014/main" id="{5AC2B99F-18F9-B69D-4E5D-864971398DDC}"/>
                  </a:ext>
                </a:extLst>
              </p:cNvPr>
              <p:cNvGrpSpPr>
                <a:grpSpLocks/>
              </p:cNvGrpSpPr>
              <p:nvPr/>
            </p:nvGrpSpPr>
            <p:grpSpPr bwMode="auto">
              <a:xfrm>
                <a:off x="0" y="36"/>
                <a:ext cx="72" cy="144"/>
                <a:chOff x="0" y="0"/>
                <a:chExt cx="72" cy="143"/>
              </a:xfrm>
            </p:grpSpPr>
            <p:sp>
              <p:nvSpPr>
                <p:cNvPr id="171" name="Freeform 312">
                  <a:extLst>
                    <a:ext uri="{FF2B5EF4-FFF2-40B4-BE49-F238E27FC236}">
                      <a16:creationId xmlns:a16="http://schemas.microsoft.com/office/drawing/2014/main" id="{C372FA10-8FA9-04FE-4B91-11EB9A8C1B0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2" name="Freeform 313">
                  <a:extLst>
                    <a:ext uri="{FF2B5EF4-FFF2-40B4-BE49-F238E27FC236}">
                      <a16:creationId xmlns:a16="http://schemas.microsoft.com/office/drawing/2014/main" id="{E810BDF4-248F-D2E3-553D-A514183EC047}"/>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3" name="Freeform 314">
                  <a:extLst>
                    <a:ext uri="{FF2B5EF4-FFF2-40B4-BE49-F238E27FC236}">
                      <a16:creationId xmlns:a16="http://schemas.microsoft.com/office/drawing/2014/main" id="{74F6797C-B7AA-C516-119C-4A9D9D396545}"/>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 name="Freeform 315">
                  <a:extLst>
                    <a:ext uri="{FF2B5EF4-FFF2-40B4-BE49-F238E27FC236}">
                      <a16:creationId xmlns:a16="http://schemas.microsoft.com/office/drawing/2014/main" id="{97165F6F-10DC-8F52-2013-54E0C3DC606D}"/>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64" name="Group 316">
                <a:extLst>
                  <a:ext uri="{FF2B5EF4-FFF2-40B4-BE49-F238E27FC236}">
                    <a16:creationId xmlns:a16="http://schemas.microsoft.com/office/drawing/2014/main" id="{1CE30147-BFCF-5706-0529-196669159F78}"/>
                  </a:ext>
                </a:extLst>
              </p:cNvPr>
              <p:cNvGrpSpPr>
                <a:grpSpLocks/>
              </p:cNvGrpSpPr>
              <p:nvPr/>
            </p:nvGrpSpPr>
            <p:grpSpPr bwMode="auto">
              <a:xfrm>
                <a:off x="0" y="180"/>
                <a:ext cx="72" cy="144"/>
                <a:chOff x="0" y="0"/>
                <a:chExt cx="72" cy="143"/>
              </a:xfrm>
            </p:grpSpPr>
            <p:sp>
              <p:nvSpPr>
                <p:cNvPr id="167" name="Freeform 317">
                  <a:extLst>
                    <a:ext uri="{FF2B5EF4-FFF2-40B4-BE49-F238E27FC236}">
                      <a16:creationId xmlns:a16="http://schemas.microsoft.com/office/drawing/2014/main" id="{5CE36177-9FE5-1C26-41B9-13721979663E}"/>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8" name="Freeform 318">
                  <a:extLst>
                    <a:ext uri="{FF2B5EF4-FFF2-40B4-BE49-F238E27FC236}">
                      <a16:creationId xmlns:a16="http://schemas.microsoft.com/office/drawing/2014/main" id="{83F9D162-337B-07D7-377C-06085A22DC11}"/>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9" name="Freeform 319">
                  <a:extLst>
                    <a:ext uri="{FF2B5EF4-FFF2-40B4-BE49-F238E27FC236}">
                      <a16:creationId xmlns:a16="http://schemas.microsoft.com/office/drawing/2014/main" id="{EBA4A285-AF3E-7D99-32D9-767D030F9172}"/>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0" name="Freeform 320">
                  <a:extLst>
                    <a:ext uri="{FF2B5EF4-FFF2-40B4-BE49-F238E27FC236}">
                      <a16:creationId xmlns:a16="http://schemas.microsoft.com/office/drawing/2014/main" id="{51BA28AD-ED4C-2CAF-5C39-0A8879D9B1FA}"/>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65" name="Line 321">
                <a:extLst>
                  <a:ext uri="{FF2B5EF4-FFF2-40B4-BE49-F238E27FC236}">
                    <a16:creationId xmlns:a16="http://schemas.microsoft.com/office/drawing/2014/main" id="{545967D5-D720-5DA3-C997-165C421A65B5}"/>
                  </a:ext>
                </a:extLst>
              </p:cNvPr>
              <p:cNvSpPr>
                <a:spLocks noChangeShapeType="1"/>
              </p:cNvSpPr>
              <p:nvPr/>
            </p:nvSpPr>
            <p:spPr bwMode="auto">
              <a:xfrm rot="10800000" flipH="1">
                <a:off x="36"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6" name="Line 322">
                <a:extLst>
                  <a:ext uri="{FF2B5EF4-FFF2-40B4-BE49-F238E27FC236}">
                    <a16:creationId xmlns:a16="http://schemas.microsoft.com/office/drawing/2014/main" id="{60F8EF28-C420-71E7-BF13-D9DF8068A614}"/>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5" name="Group 323">
              <a:extLst>
                <a:ext uri="{FF2B5EF4-FFF2-40B4-BE49-F238E27FC236}">
                  <a16:creationId xmlns:a16="http://schemas.microsoft.com/office/drawing/2014/main" id="{1F80192F-1584-AF0F-8759-47E997BB7E50}"/>
                </a:ext>
              </a:extLst>
            </p:cNvPr>
            <p:cNvGrpSpPr>
              <a:grpSpLocks/>
            </p:cNvGrpSpPr>
            <p:nvPr/>
          </p:nvGrpSpPr>
          <p:grpSpPr bwMode="auto">
            <a:xfrm rot="5159999">
              <a:off x="665" y="1314"/>
              <a:ext cx="74" cy="396"/>
              <a:chOff x="0" y="0"/>
              <a:chExt cx="73" cy="396"/>
            </a:xfrm>
          </p:grpSpPr>
          <p:grpSp>
            <p:nvGrpSpPr>
              <p:cNvPr id="151" name="Group 324">
                <a:extLst>
                  <a:ext uri="{FF2B5EF4-FFF2-40B4-BE49-F238E27FC236}">
                    <a16:creationId xmlns:a16="http://schemas.microsoft.com/office/drawing/2014/main" id="{3B47A168-CA87-1242-5555-1E7487CE4ADC}"/>
                  </a:ext>
                </a:extLst>
              </p:cNvPr>
              <p:cNvGrpSpPr>
                <a:grpSpLocks/>
              </p:cNvGrpSpPr>
              <p:nvPr/>
            </p:nvGrpSpPr>
            <p:grpSpPr bwMode="auto">
              <a:xfrm>
                <a:off x="0" y="36"/>
                <a:ext cx="73" cy="144"/>
                <a:chOff x="0" y="0"/>
                <a:chExt cx="72" cy="143"/>
              </a:xfrm>
            </p:grpSpPr>
            <p:sp>
              <p:nvSpPr>
                <p:cNvPr id="159" name="Freeform 325">
                  <a:extLst>
                    <a:ext uri="{FF2B5EF4-FFF2-40B4-BE49-F238E27FC236}">
                      <a16:creationId xmlns:a16="http://schemas.microsoft.com/office/drawing/2014/main" id="{02613BED-575B-4E35-1653-5A30FB231FC2}"/>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0" name="Freeform 326">
                  <a:extLst>
                    <a:ext uri="{FF2B5EF4-FFF2-40B4-BE49-F238E27FC236}">
                      <a16:creationId xmlns:a16="http://schemas.microsoft.com/office/drawing/2014/main" id="{56862569-E422-3DDC-FFEC-005C1416C4A0}"/>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1" name="Freeform 327">
                  <a:extLst>
                    <a:ext uri="{FF2B5EF4-FFF2-40B4-BE49-F238E27FC236}">
                      <a16:creationId xmlns:a16="http://schemas.microsoft.com/office/drawing/2014/main" id="{0F2ADCE0-999B-53C6-2F0B-5AC89B4B4050}"/>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2" name="Freeform 328">
                  <a:extLst>
                    <a:ext uri="{FF2B5EF4-FFF2-40B4-BE49-F238E27FC236}">
                      <a16:creationId xmlns:a16="http://schemas.microsoft.com/office/drawing/2014/main" id="{32461643-462C-2749-0EBE-6CF04F33A0D6}"/>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52" name="Group 329">
                <a:extLst>
                  <a:ext uri="{FF2B5EF4-FFF2-40B4-BE49-F238E27FC236}">
                    <a16:creationId xmlns:a16="http://schemas.microsoft.com/office/drawing/2014/main" id="{AD4F5988-961D-24F5-EAEA-B59197A478F7}"/>
                  </a:ext>
                </a:extLst>
              </p:cNvPr>
              <p:cNvGrpSpPr>
                <a:grpSpLocks/>
              </p:cNvGrpSpPr>
              <p:nvPr/>
            </p:nvGrpSpPr>
            <p:grpSpPr bwMode="auto">
              <a:xfrm>
                <a:off x="0" y="180"/>
                <a:ext cx="72" cy="144"/>
                <a:chOff x="0" y="0"/>
                <a:chExt cx="72" cy="143"/>
              </a:xfrm>
            </p:grpSpPr>
            <p:sp>
              <p:nvSpPr>
                <p:cNvPr id="155" name="Freeform 330">
                  <a:extLst>
                    <a:ext uri="{FF2B5EF4-FFF2-40B4-BE49-F238E27FC236}">
                      <a16:creationId xmlns:a16="http://schemas.microsoft.com/office/drawing/2014/main" id="{2A73D744-2616-5230-78DC-374D220AD578}"/>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6" name="Freeform 331">
                  <a:extLst>
                    <a:ext uri="{FF2B5EF4-FFF2-40B4-BE49-F238E27FC236}">
                      <a16:creationId xmlns:a16="http://schemas.microsoft.com/office/drawing/2014/main" id="{F9AE8A7F-6A15-DF6B-9E2B-4373EA5A22C8}"/>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7" name="Freeform 332">
                  <a:extLst>
                    <a:ext uri="{FF2B5EF4-FFF2-40B4-BE49-F238E27FC236}">
                      <a16:creationId xmlns:a16="http://schemas.microsoft.com/office/drawing/2014/main" id="{04E944E4-625F-FE02-F33B-E55F1E535F4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8" name="Freeform 333">
                  <a:extLst>
                    <a:ext uri="{FF2B5EF4-FFF2-40B4-BE49-F238E27FC236}">
                      <a16:creationId xmlns:a16="http://schemas.microsoft.com/office/drawing/2014/main" id="{C35935E9-E342-FF6B-AC9E-2CDD3C3C2B55}"/>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53" name="Line 334">
                <a:extLst>
                  <a:ext uri="{FF2B5EF4-FFF2-40B4-BE49-F238E27FC236}">
                    <a16:creationId xmlns:a16="http://schemas.microsoft.com/office/drawing/2014/main" id="{B0A47DDE-813D-B5D2-A3BD-2C6862DAA8F4}"/>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4" name="Line 335">
                <a:extLst>
                  <a:ext uri="{FF2B5EF4-FFF2-40B4-BE49-F238E27FC236}">
                    <a16:creationId xmlns:a16="http://schemas.microsoft.com/office/drawing/2014/main" id="{800778D9-CDDD-12A3-DFC1-64B535EEEA13}"/>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6" name="Group 336">
              <a:extLst>
                <a:ext uri="{FF2B5EF4-FFF2-40B4-BE49-F238E27FC236}">
                  <a16:creationId xmlns:a16="http://schemas.microsoft.com/office/drawing/2014/main" id="{08499440-7476-5AD1-5F74-0DD20EA7ACA0}"/>
                </a:ext>
              </a:extLst>
            </p:cNvPr>
            <p:cNvGrpSpPr>
              <a:grpSpLocks/>
            </p:cNvGrpSpPr>
            <p:nvPr/>
          </p:nvGrpSpPr>
          <p:grpSpPr bwMode="auto">
            <a:xfrm rot="5400000" flipH="1">
              <a:off x="24" y="2081"/>
              <a:ext cx="1356" cy="402"/>
              <a:chOff x="0" y="0"/>
              <a:chExt cx="1355" cy="402"/>
            </a:xfrm>
          </p:grpSpPr>
          <p:grpSp>
            <p:nvGrpSpPr>
              <p:cNvPr id="47" name="Group 337">
                <a:extLst>
                  <a:ext uri="{FF2B5EF4-FFF2-40B4-BE49-F238E27FC236}">
                    <a16:creationId xmlns:a16="http://schemas.microsoft.com/office/drawing/2014/main" id="{32AF97F3-B3EF-3984-5DB7-15DCE3DCBA87}"/>
                  </a:ext>
                </a:extLst>
              </p:cNvPr>
              <p:cNvGrpSpPr>
                <a:grpSpLocks/>
              </p:cNvGrpSpPr>
              <p:nvPr/>
            </p:nvGrpSpPr>
            <p:grpSpPr bwMode="auto">
              <a:xfrm rot="-2340000">
                <a:off x="116" y="3"/>
                <a:ext cx="73" cy="396"/>
                <a:chOff x="0" y="0"/>
                <a:chExt cx="72" cy="395"/>
              </a:xfrm>
            </p:grpSpPr>
            <p:grpSp>
              <p:nvGrpSpPr>
                <p:cNvPr id="139" name="Group 338">
                  <a:extLst>
                    <a:ext uri="{FF2B5EF4-FFF2-40B4-BE49-F238E27FC236}">
                      <a16:creationId xmlns:a16="http://schemas.microsoft.com/office/drawing/2014/main" id="{6393E6B5-16B0-807B-FFAC-A078EC3BFAB3}"/>
                    </a:ext>
                  </a:extLst>
                </p:cNvPr>
                <p:cNvGrpSpPr>
                  <a:grpSpLocks/>
                </p:cNvGrpSpPr>
                <p:nvPr/>
              </p:nvGrpSpPr>
              <p:grpSpPr bwMode="auto">
                <a:xfrm>
                  <a:off x="0" y="36"/>
                  <a:ext cx="71" cy="144"/>
                  <a:chOff x="0" y="0"/>
                  <a:chExt cx="71" cy="144"/>
                </a:xfrm>
              </p:grpSpPr>
              <p:sp>
                <p:nvSpPr>
                  <p:cNvPr id="147" name="Freeform 339">
                    <a:extLst>
                      <a:ext uri="{FF2B5EF4-FFF2-40B4-BE49-F238E27FC236}">
                        <a16:creationId xmlns:a16="http://schemas.microsoft.com/office/drawing/2014/main" id="{BF873F96-3C35-727F-A516-7D9FAD09C1A3}"/>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8" name="Freeform 340">
                    <a:extLst>
                      <a:ext uri="{FF2B5EF4-FFF2-40B4-BE49-F238E27FC236}">
                        <a16:creationId xmlns:a16="http://schemas.microsoft.com/office/drawing/2014/main" id="{673BCC33-66A4-BB3E-8877-8EA341D6AACC}"/>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9" name="Freeform 341">
                    <a:extLst>
                      <a:ext uri="{FF2B5EF4-FFF2-40B4-BE49-F238E27FC236}">
                        <a16:creationId xmlns:a16="http://schemas.microsoft.com/office/drawing/2014/main" id="{E58562D0-E625-67A1-23E8-56541CCF4491}"/>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0" name="Freeform 342">
                    <a:extLst>
                      <a:ext uri="{FF2B5EF4-FFF2-40B4-BE49-F238E27FC236}">
                        <a16:creationId xmlns:a16="http://schemas.microsoft.com/office/drawing/2014/main" id="{32B6269B-0B04-657C-F22C-651099E5F202}"/>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40" name="Group 343">
                  <a:extLst>
                    <a:ext uri="{FF2B5EF4-FFF2-40B4-BE49-F238E27FC236}">
                      <a16:creationId xmlns:a16="http://schemas.microsoft.com/office/drawing/2014/main" id="{94397A6D-A6E1-2662-FA36-47980E7195D4}"/>
                    </a:ext>
                  </a:extLst>
                </p:cNvPr>
                <p:cNvGrpSpPr>
                  <a:grpSpLocks/>
                </p:cNvGrpSpPr>
                <p:nvPr/>
              </p:nvGrpSpPr>
              <p:grpSpPr bwMode="auto">
                <a:xfrm>
                  <a:off x="0" y="180"/>
                  <a:ext cx="72" cy="144"/>
                  <a:chOff x="0" y="0"/>
                  <a:chExt cx="71" cy="144"/>
                </a:xfrm>
              </p:grpSpPr>
              <p:sp>
                <p:nvSpPr>
                  <p:cNvPr id="143" name="Freeform 344">
                    <a:extLst>
                      <a:ext uri="{FF2B5EF4-FFF2-40B4-BE49-F238E27FC236}">
                        <a16:creationId xmlns:a16="http://schemas.microsoft.com/office/drawing/2014/main" id="{F98F7F7F-F2B4-FF72-FD3A-9685C2288C76}"/>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4" name="Freeform 345">
                    <a:extLst>
                      <a:ext uri="{FF2B5EF4-FFF2-40B4-BE49-F238E27FC236}">
                        <a16:creationId xmlns:a16="http://schemas.microsoft.com/office/drawing/2014/main" id="{77857F63-90C3-57E7-5F2B-D1798A5E036B}"/>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5" name="Freeform 346">
                    <a:extLst>
                      <a:ext uri="{FF2B5EF4-FFF2-40B4-BE49-F238E27FC236}">
                        <a16:creationId xmlns:a16="http://schemas.microsoft.com/office/drawing/2014/main" id="{DB072894-B8FF-A6D2-8B10-C31AA491DE4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6" name="Freeform 347">
                    <a:extLst>
                      <a:ext uri="{FF2B5EF4-FFF2-40B4-BE49-F238E27FC236}">
                        <a16:creationId xmlns:a16="http://schemas.microsoft.com/office/drawing/2014/main" id="{396EF3B7-6F2B-2440-D550-D40382E29DA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41" name="Line 348">
                  <a:extLst>
                    <a:ext uri="{FF2B5EF4-FFF2-40B4-BE49-F238E27FC236}">
                      <a16:creationId xmlns:a16="http://schemas.microsoft.com/office/drawing/2014/main" id="{99289420-4B87-795C-09A5-8DE030DA2492}"/>
                    </a:ext>
                  </a:extLst>
                </p:cNvPr>
                <p:cNvSpPr>
                  <a:spLocks noChangeShapeType="1"/>
                </p:cNvSpPr>
                <p:nvPr/>
              </p:nvSpPr>
              <p:spPr bwMode="auto">
                <a:xfrm rot="10800000" flipH="1">
                  <a:off x="35"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2" name="Line 349">
                  <a:extLst>
                    <a:ext uri="{FF2B5EF4-FFF2-40B4-BE49-F238E27FC236}">
                      <a16:creationId xmlns:a16="http://schemas.microsoft.com/office/drawing/2014/main" id="{B47B74B9-A7EC-1E23-96E3-5509EABFD9A9}"/>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 name="Group 350">
                <a:extLst>
                  <a:ext uri="{FF2B5EF4-FFF2-40B4-BE49-F238E27FC236}">
                    <a16:creationId xmlns:a16="http://schemas.microsoft.com/office/drawing/2014/main" id="{71AE30B0-C163-CADC-F778-9019BEF1021E}"/>
                  </a:ext>
                </a:extLst>
              </p:cNvPr>
              <p:cNvGrpSpPr>
                <a:grpSpLocks/>
              </p:cNvGrpSpPr>
              <p:nvPr/>
            </p:nvGrpSpPr>
            <p:grpSpPr bwMode="auto">
              <a:xfrm rot="-1860000">
                <a:off x="296" y="3"/>
                <a:ext cx="72" cy="396"/>
                <a:chOff x="0" y="0"/>
                <a:chExt cx="72" cy="395"/>
              </a:xfrm>
            </p:grpSpPr>
            <p:grpSp>
              <p:nvGrpSpPr>
                <p:cNvPr id="127" name="Group 351">
                  <a:extLst>
                    <a:ext uri="{FF2B5EF4-FFF2-40B4-BE49-F238E27FC236}">
                      <a16:creationId xmlns:a16="http://schemas.microsoft.com/office/drawing/2014/main" id="{8B0AB40E-9AE3-C0D9-A4B7-4CEA9D5367B2}"/>
                    </a:ext>
                  </a:extLst>
                </p:cNvPr>
                <p:cNvGrpSpPr>
                  <a:grpSpLocks/>
                </p:cNvGrpSpPr>
                <p:nvPr/>
              </p:nvGrpSpPr>
              <p:grpSpPr bwMode="auto">
                <a:xfrm>
                  <a:off x="0" y="36"/>
                  <a:ext cx="71" cy="144"/>
                  <a:chOff x="0" y="0"/>
                  <a:chExt cx="71" cy="144"/>
                </a:xfrm>
              </p:grpSpPr>
              <p:sp>
                <p:nvSpPr>
                  <p:cNvPr id="135" name="Freeform 352">
                    <a:extLst>
                      <a:ext uri="{FF2B5EF4-FFF2-40B4-BE49-F238E27FC236}">
                        <a16:creationId xmlns:a16="http://schemas.microsoft.com/office/drawing/2014/main" id="{5598AFD3-0D04-017B-CAA9-F68BBF8FE0AC}"/>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6" name="Freeform 353">
                    <a:extLst>
                      <a:ext uri="{FF2B5EF4-FFF2-40B4-BE49-F238E27FC236}">
                        <a16:creationId xmlns:a16="http://schemas.microsoft.com/office/drawing/2014/main" id="{458345C7-7317-E8AA-D298-DB24223EE154}"/>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7" name="Freeform 354">
                    <a:extLst>
                      <a:ext uri="{FF2B5EF4-FFF2-40B4-BE49-F238E27FC236}">
                        <a16:creationId xmlns:a16="http://schemas.microsoft.com/office/drawing/2014/main" id="{874B9E46-9424-0E46-A66B-D819F38B8F2C}"/>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8" name="Freeform 355">
                    <a:extLst>
                      <a:ext uri="{FF2B5EF4-FFF2-40B4-BE49-F238E27FC236}">
                        <a16:creationId xmlns:a16="http://schemas.microsoft.com/office/drawing/2014/main" id="{4B8E608F-A095-1035-F18C-6445F765F54E}"/>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28" name="Group 356">
                  <a:extLst>
                    <a:ext uri="{FF2B5EF4-FFF2-40B4-BE49-F238E27FC236}">
                      <a16:creationId xmlns:a16="http://schemas.microsoft.com/office/drawing/2014/main" id="{8B45344D-95C4-1408-F4FE-0C40DF1D00DC}"/>
                    </a:ext>
                  </a:extLst>
                </p:cNvPr>
                <p:cNvGrpSpPr>
                  <a:grpSpLocks/>
                </p:cNvGrpSpPr>
                <p:nvPr/>
              </p:nvGrpSpPr>
              <p:grpSpPr bwMode="auto">
                <a:xfrm>
                  <a:off x="0" y="180"/>
                  <a:ext cx="72" cy="144"/>
                  <a:chOff x="0" y="0"/>
                  <a:chExt cx="71" cy="144"/>
                </a:xfrm>
              </p:grpSpPr>
              <p:sp>
                <p:nvSpPr>
                  <p:cNvPr id="131" name="Freeform 357">
                    <a:extLst>
                      <a:ext uri="{FF2B5EF4-FFF2-40B4-BE49-F238E27FC236}">
                        <a16:creationId xmlns:a16="http://schemas.microsoft.com/office/drawing/2014/main" id="{AFA03969-EAD3-6EB6-EFF9-B71FB92D8CC9}"/>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2" name="Freeform 358">
                    <a:extLst>
                      <a:ext uri="{FF2B5EF4-FFF2-40B4-BE49-F238E27FC236}">
                        <a16:creationId xmlns:a16="http://schemas.microsoft.com/office/drawing/2014/main" id="{05503FE3-7A7E-3487-3732-5FA05AF146EF}"/>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 name="Freeform 359">
                    <a:extLst>
                      <a:ext uri="{FF2B5EF4-FFF2-40B4-BE49-F238E27FC236}">
                        <a16:creationId xmlns:a16="http://schemas.microsoft.com/office/drawing/2014/main" id="{6E55C15A-AEA0-CBD1-D8D1-EF024CF74FA6}"/>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 name="Freeform 360">
                    <a:extLst>
                      <a:ext uri="{FF2B5EF4-FFF2-40B4-BE49-F238E27FC236}">
                        <a16:creationId xmlns:a16="http://schemas.microsoft.com/office/drawing/2014/main" id="{01D3979F-146F-4F11-2B87-E6DB1580B2C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29" name="Line 361">
                  <a:extLst>
                    <a:ext uri="{FF2B5EF4-FFF2-40B4-BE49-F238E27FC236}">
                      <a16:creationId xmlns:a16="http://schemas.microsoft.com/office/drawing/2014/main" id="{F2077F70-3291-C0A6-5DF4-7C956B4DC162}"/>
                    </a:ext>
                  </a:extLst>
                </p:cNvPr>
                <p:cNvSpPr>
                  <a:spLocks noChangeShapeType="1"/>
                </p:cNvSpPr>
                <p:nvPr/>
              </p:nvSpPr>
              <p:spPr bwMode="auto">
                <a:xfrm rot="10800000" flipH="1">
                  <a:off x="35"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0" name="Line 362">
                  <a:extLst>
                    <a:ext uri="{FF2B5EF4-FFF2-40B4-BE49-F238E27FC236}">
                      <a16:creationId xmlns:a16="http://schemas.microsoft.com/office/drawing/2014/main" id="{5E949492-2A09-59C4-DB08-B1640DF90F92}"/>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9" name="Group 363">
                <a:extLst>
                  <a:ext uri="{FF2B5EF4-FFF2-40B4-BE49-F238E27FC236}">
                    <a16:creationId xmlns:a16="http://schemas.microsoft.com/office/drawing/2014/main" id="{A2958C77-3B00-64D2-E13E-8D954E093D0F}"/>
                  </a:ext>
                </a:extLst>
              </p:cNvPr>
              <p:cNvGrpSpPr>
                <a:grpSpLocks/>
              </p:cNvGrpSpPr>
              <p:nvPr/>
            </p:nvGrpSpPr>
            <p:grpSpPr bwMode="auto">
              <a:xfrm rot="-1200000">
                <a:off x="440" y="3"/>
                <a:ext cx="73" cy="396"/>
                <a:chOff x="0" y="0"/>
                <a:chExt cx="72" cy="395"/>
              </a:xfrm>
            </p:grpSpPr>
            <p:grpSp>
              <p:nvGrpSpPr>
                <p:cNvPr id="115" name="Group 364">
                  <a:extLst>
                    <a:ext uri="{FF2B5EF4-FFF2-40B4-BE49-F238E27FC236}">
                      <a16:creationId xmlns:a16="http://schemas.microsoft.com/office/drawing/2014/main" id="{EF366EC7-F65C-094E-AC58-A482A23094C6}"/>
                    </a:ext>
                  </a:extLst>
                </p:cNvPr>
                <p:cNvGrpSpPr>
                  <a:grpSpLocks/>
                </p:cNvGrpSpPr>
                <p:nvPr/>
              </p:nvGrpSpPr>
              <p:grpSpPr bwMode="auto">
                <a:xfrm>
                  <a:off x="0" y="36"/>
                  <a:ext cx="71" cy="144"/>
                  <a:chOff x="0" y="0"/>
                  <a:chExt cx="71" cy="144"/>
                </a:xfrm>
              </p:grpSpPr>
              <p:sp>
                <p:nvSpPr>
                  <p:cNvPr id="123" name="Freeform 365">
                    <a:extLst>
                      <a:ext uri="{FF2B5EF4-FFF2-40B4-BE49-F238E27FC236}">
                        <a16:creationId xmlns:a16="http://schemas.microsoft.com/office/drawing/2014/main" id="{B5B73130-D38B-791F-5CC5-1414D21F15AD}"/>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4" name="Freeform 366">
                    <a:extLst>
                      <a:ext uri="{FF2B5EF4-FFF2-40B4-BE49-F238E27FC236}">
                        <a16:creationId xmlns:a16="http://schemas.microsoft.com/office/drawing/2014/main" id="{D1A0BC80-7282-CC9C-ADD2-608D03F4373F}"/>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5" name="Freeform 367">
                    <a:extLst>
                      <a:ext uri="{FF2B5EF4-FFF2-40B4-BE49-F238E27FC236}">
                        <a16:creationId xmlns:a16="http://schemas.microsoft.com/office/drawing/2014/main" id="{C93173A9-21EE-6284-F6AE-8007E4B115AE}"/>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6" name="Freeform 368">
                    <a:extLst>
                      <a:ext uri="{FF2B5EF4-FFF2-40B4-BE49-F238E27FC236}">
                        <a16:creationId xmlns:a16="http://schemas.microsoft.com/office/drawing/2014/main" id="{FF8F534E-6ED8-C7D6-8391-351D0AC25829}"/>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6" name="Group 369">
                  <a:extLst>
                    <a:ext uri="{FF2B5EF4-FFF2-40B4-BE49-F238E27FC236}">
                      <a16:creationId xmlns:a16="http://schemas.microsoft.com/office/drawing/2014/main" id="{F4C05F06-C324-5D1F-9347-C401228D23AF}"/>
                    </a:ext>
                  </a:extLst>
                </p:cNvPr>
                <p:cNvGrpSpPr>
                  <a:grpSpLocks/>
                </p:cNvGrpSpPr>
                <p:nvPr/>
              </p:nvGrpSpPr>
              <p:grpSpPr bwMode="auto">
                <a:xfrm>
                  <a:off x="0" y="180"/>
                  <a:ext cx="72" cy="144"/>
                  <a:chOff x="0" y="0"/>
                  <a:chExt cx="71" cy="144"/>
                </a:xfrm>
              </p:grpSpPr>
              <p:sp>
                <p:nvSpPr>
                  <p:cNvPr id="119" name="Freeform 370">
                    <a:extLst>
                      <a:ext uri="{FF2B5EF4-FFF2-40B4-BE49-F238E27FC236}">
                        <a16:creationId xmlns:a16="http://schemas.microsoft.com/office/drawing/2014/main" id="{D6D7CB6B-C7FF-FA5C-DA63-F7B05158E5A5}"/>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0" name="Freeform 371">
                    <a:extLst>
                      <a:ext uri="{FF2B5EF4-FFF2-40B4-BE49-F238E27FC236}">
                        <a16:creationId xmlns:a16="http://schemas.microsoft.com/office/drawing/2014/main" id="{92A094E7-D932-07EB-BD94-5EDDD55B8E38}"/>
                      </a:ext>
                    </a:extLst>
                  </p:cNvPr>
                  <p:cNvSpPr>
                    <a:spLocks/>
                  </p:cNvSpPr>
                  <p:nvPr/>
                </p:nvSpPr>
                <p:spPr bwMode="auto">
                  <a:xfrm rot="5400000">
                    <a:off x="35"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1" name="Freeform 372">
                    <a:extLst>
                      <a:ext uri="{FF2B5EF4-FFF2-40B4-BE49-F238E27FC236}">
                        <a16:creationId xmlns:a16="http://schemas.microsoft.com/office/drawing/2014/main" id="{D2945E90-3D8A-6057-9B90-C9185813C61E}"/>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 name="Freeform 373">
                    <a:extLst>
                      <a:ext uri="{FF2B5EF4-FFF2-40B4-BE49-F238E27FC236}">
                        <a16:creationId xmlns:a16="http://schemas.microsoft.com/office/drawing/2014/main" id="{A9743477-0944-8DBA-403F-0338C20A5608}"/>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7" name="Line 374">
                  <a:extLst>
                    <a:ext uri="{FF2B5EF4-FFF2-40B4-BE49-F238E27FC236}">
                      <a16:creationId xmlns:a16="http://schemas.microsoft.com/office/drawing/2014/main" id="{93C2FDFF-EC17-7B09-2253-9141791BEB4F}"/>
                    </a:ext>
                  </a:extLst>
                </p:cNvPr>
                <p:cNvSpPr>
                  <a:spLocks noChangeShapeType="1"/>
                </p:cNvSpPr>
                <p:nvPr/>
              </p:nvSpPr>
              <p:spPr bwMode="auto">
                <a:xfrm rot="10800000" flipH="1">
                  <a:off x="35"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8" name="Line 375">
                  <a:extLst>
                    <a:ext uri="{FF2B5EF4-FFF2-40B4-BE49-F238E27FC236}">
                      <a16:creationId xmlns:a16="http://schemas.microsoft.com/office/drawing/2014/main" id="{A81E3578-2B75-D97B-42D5-0DF90B3E44AF}"/>
                    </a:ext>
                  </a:extLst>
                </p:cNvPr>
                <p:cNvSpPr>
                  <a:spLocks noChangeShapeType="1"/>
                </p:cNvSpPr>
                <p:nvPr/>
              </p:nvSpPr>
              <p:spPr bwMode="auto">
                <a:xfrm flipH="1">
                  <a:off x="36"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0" name="Group 376">
                <a:extLst>
                  <a:ext uri="{FF2B5EF4-FFF2-40B4-BE49-F238E27FC236}">
                    <a16:creationId xmlns:a16="http://schemas.microsoft.com/office/drawing/2014/main" id="{54FDC39B-2F36-5729-1E1E-A8444085CCDB}"/>
                  </a:ext>
                </a:extLst>
              </p:cNvPr>
              <p:cNvGrpSpPr>
                <a:grpSpLocks/>
              </p:cNvGrpSpPr>
              <p:nvPr/>
            </p:nvGrpSpPr>
            <p:grpSpPr bwMode="auto">
              <a:xfrm rot="-1500000">
                <a:off x="620" y="3"/>
                <a:ext cx="73" cy="396"/>
                <a:chOff x="0" y="0"/>
                <a:chExt cx="73" cy="395"/>
              </a:xfrm>
            </p:grpSpPr>
            <p:grpSp>
              <p:nvGrpSpPr>
                <p:cNvPr id="103" name="Group 377">
                  <a:extLst>
                    <a:ext uri="{FF2B5EF4-FFF2-40B4-BE49-F238E27FC236}">
                      <a16:creationId xmlns:a16="http://schemas.microsoft.com/office/drawing/2014/main" id="{15550621-5EE4-8469-15D1-E0A110949A95}"/>
                    </a:ext>
                  </a:extLst>
                </p:cNvPr>
                <p:cNvGrpSpPr>
                  <a:grpSpLocks/>
                </p:cNvGrpSpPr>
                <p:nvPr/>
              </p:nvGrpSpPr>
              <p:grpSpPr bwMode="auto">
                <a:xfrm>
                  <a:off x="0" y="36"/>
                  <a:ext cx="73" cy="144"/>
                  <a:chOff x="0" y="0"/>
                  <a:chExt cx="72" cy="143"/>
                </a:xfrm>
              </p:grpSpPr>
              <p:sp>
                <p:nvSpPr>
                  <p:cNvPr id="111" name="Freeform 378">
                    <a:extLst>
                      <a:ext uri="{FF2B5EF4-FFF2-40B4-BE49-F238E27FC236}">
                        <a16:creationId xmlns:a16="http://schemas.microsoft.com/office/drawing/2014/main" id="{B8B906AA-E125-8D5A-9955-437A0296F23B}"/>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 name="Freeform 379">
                    <a:extLst>
                      <a:ext uri="{FF2B5EF4-FFF2-40B4-BE49-F238E27FC236}">
                        <a16:creationId xmlns:a16="http://schemas.microsoft.com/office/drawing/2014/main" id="{037BADDA-EF60-EB5B-B410-7D70889B6BB1}"/>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 name="Freeform 380">
                    <a:extLst>
                      <a:ext uri="{FF2B5EF4-FFF2-40B4-BE49-F238E27FC236}">
                        <a16:creationId xmlns:a16="http://schemas.microsoft.com/office/drawing/2014/main" id="{E76FD0B3-83E1-1829-B7A3-E44385B14EF9}"/>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4" name="Freeform 381">
                    <a:extLst>
                      <a:ext uri="{FF2B5EF4-FFF2-40B4-BE49-F238E27FC236}">
                        <a16:creationId xmlns:a16="http://schemas.microsoft.com/office/drawing/2014/main" id="{79D0CD43-07E1-BCDB-36FA-D4A4B36C5D33}"/>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04" name="Group 382">
                  <a:extLst>
                    <a:ext uri="{FF2B5EF4-FFF2-40B4-BE49-F238E27FC236}">
                      <a16:creationId xmlns:a16="http://schemas.microsoft.com/office/drawing/2014/main" id="{717CFF25-83FD-1DCE-DF46-5FFEFC47C383}"/>
                    </a:ext>
                  </a:extLst>
                </p:cNvPr>
                <p:cNvGrpSpPr>
                  <a:grpSpLocks/>
                </p:cNvGrpSpPr>
                <p:nvPr/>
              </p:nvGrpSpPr>
              <p:grpSpPr bwMode="auto">
                <a:xfrm>
                  <a:off x="0" y="180"/>
                  <a:ext cx="72" cy="144"/>
                  <a:chOff x="0" y="0"/>
                  <a:chExt cx="72" cy="143"/>
                </a:xfrm>
              </p:grpSpPr>
              <p:sp>
                <p:nvSpPr>
                  <p:cNvPr id="107" name="Freeform 383">
                    <a:extLst>
                      <a:ext uri="{FF2B5EF4-FFF2-40B4-BE49-F238E27FC236}">
                        <a16:creationId xmlns:a16="http://schemas.microsoft.com/office/drawing/2014/main" id="{49E06365-CE9B-C1E6-CCD2-7A8ED844F5D9}"/>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8" name="Freeform 384">
                    <a:extLst>
                      <a:ext uri="{FF2B5EF4-FFF2-40B4-BE49-F238E27FC236}">
                        <a16:creationId xmlns:a16="http://schemas.microsoft.com/office/drawing/2014/main" id="{992DD85B-9971-C42D-3630-95377105334D}"/>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9" name="Freeform 385">
                    <a:extLst>
                      <a:ext uri="{FF2B5EF4-FFF2-40B4-BE49-F238E27FC236}">
                        <a16:creationId xmlns:a16="http://schemas.microsoft.com/office/drawing/2014/main" id="{7BCF65FC-0BCB-968A-09AA-8627E2951383}"/>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0" name="Freeform 386">
                    <a:extLst>
                      <a:ext uri="{FF2B5EF4-FFF2-40B4-BE49-F238E27FC236}">
                        <a16:creationId xmlns:a16="http://schemas.microsoft.com/office/drawing/2014/main" id="{429DEF84-007A-97C2-03E7-98B01A1077C4}"/>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5" name="Line 387">
                  <a:extLst>
                    <a:ext uri="{FF2B5EF4-FFF2-40B4-BE49-F238E27FC236}">
                      <a16:creationId xmlns:a16="http://schemas.microsoft.com/office/drawing/2014/main" id="{3695497A-97D3-F849-C4F9-5F6B537F30E7}"/>
                    </a:ext>
                  </a:extLst>
                </p:cNvPr>
                <p:cNvSpPr>
                  <a:spLocks noChangeShapeType="1"/>
                </p:cNvSpPr>
                <p:nvPr/>
              </p:nvSpPr>
              <p:spPr bwMode="auto">
                <a:xfrm rot="10800000" flipH="1">
                  <a:off x="37"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6" name="Line 388">
                  <a:extLst>
                    <a:ext uri="{FF2B5EF4-FFF2-40B4-BE49-F238E27FC236}">
                      <a16:creationId xmlns:a16="http://schemas.microsoft.com/office/drawing/2014/main" id="{ABB5BC8E-B0A1-9823-2A68-4BDACD2F8231}"/>
                    </a:ext>
                  </a:extLst>
                </p:cNvPr>
                <p:cNvSpPr>
                  <a:spLocks noChangeShapeType="1"/>
                </p:cNvSpPr>
                <p:nvPr/>
              </p:nvSpPr>
              <p:spPr bwMode="auto">
                <a:xfrm flipH="1">
                  <a:off x="35"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1" name="Group 389">
                <a:extLst>
                  <a:ext uri="{FF2B5EF4-FFF2-40B4-BE49-F238E27FC236}">
                    <a16:creationId xmlns:a16="http://schemas.microsoft.com/office/drawing/2014/main" id="{B6B53B63-8DE8-1925-A322-D8B77706D223}"/>
                  </a:ext>
                </a:extLst>
              </p:cNvPr>
              <p:cNvGrpSpPr>
                <a:grpSpLocks/>
              </p:cNvGrpSpPr>
              <p:nvPr/>
            </p:nvGrpSpPr>
            <p:grpSpPr bwMode="auto">
              <a:xfrm rot="-1140000">
                <a:off x="764" y="3"/>
                <a:ext cx="73" cy="396"/>
                <a:chOff x="0" y="0"/>
                <a:chExt cx="72" cy="395"/>
              </a:xfrm>
            </p:grpSpPr>
            <p:grpSp>
              <p:nvGrpSpPr>
                <p:cNvPr id="91" name="Group 390">
                  <a:extLst>
                    <a:ext uri="{FF2B5EF4-FFF2-40B4-BE49-F238E27FC236}">
                      <a16:creationId xmlns:a16="http://schemas.microsoft.com/office/drawing/2014/main" id="{E471D175-AC13-0213-B8EC-6C8878C2B610}"/>
                    </a:ext>
                  </a:extLst>
                </p:cNvPr>
                <p:cNvGrpSpPr>
                  <a:grpSpLocks/>
                </p:cNvGrpSpPr>
                <p:nvPr/>
              </p:nvGrpSpPr>
              <p:grpSpPr bwMode="auto">
                <a:xfrm>
                  <a:off x="0" y="36"/>
                  <a:ext cx="71" cy="144"/>
                  <a:chOff x="0" y="0"/>
                  <a:chExt cx="71" cy="144"/>
                </a:xfrm>
              </p:grpSpPr>
              <p:sp>
                <p:nvSpPr>
                  <p:cNvPr id="99" name="Freeform 391">
                    <a:extLst>
                      <a:ext uri="{FF2B5EF4-FFF2-40B4-BE49-F238E27FC236}">
                        <a16:creationId xmlns:a16="http://schemas.microsoft.com/office/drawing/2014/main" id="{DD3BE2E7-02F7-E3BA-4CAC-D28A4461017A}"/>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0" name="Freeform 392">
                    <a:extLst>
                      <a:ext uri="{FF2B5EF4-FFF2-40B4-BE49-F238E27FC236}">
                        <a16:creationId xmlns:a16="http://schemas.microsoft.com/office/drawing/2014/main" id="{7ECD8B6B-D69C-3F0E-9102-7EF0F11BA18F}"/>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1" name="Freeform 393">
                    <a:extLst>
                      <a:ext uri="{FF2B5EF4-FFF2-40B4-BE49-F238E27FC236}">
                        <a16:creationId xmlns:a16="http://schemas.microsoft.com/office/drawing/2014/main" id="{17C1E174-D097-EBCD-CFF8-A1B276DC86E5}"/>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 name="Freeform 394">
                    <a:extLst>
                      <a:ext uri="{FF2B5EF4-FFF2-40B4-BE49-F238E27FC236}">
                        <a16:creationId xmlns:a16="http://schemas.microsoft.com/office/drawing/2014/main" id="{03117C7C-93C4-D87C-5468-011227323A24}"/>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92" name="Group 395">
                  <a:extLst>
                    <a:ext uri="{FF2B5EF4-FFF2-40B4-BE49-F238E27FC236}">
                      <a16:creationId xmlns:a16="http://schemas.microsoft.com/office/drawing/2014/main" id="{E29D6516-2C7F-C5C2-AAF2-14986BF5C932}"/>
                    </a:ext>
                  </a:extLst>
                </p:cNvPr>
                <p:cNvGrpSpPr>
                  <a:grpSpLocks/>
                </p:cNvGrpSpPr>
                <p:nvPr/>
              </p:nvGrpSpPr>
              <p:grpSpPr bwMode="auto">
                <a:xfrm>
                  <a:off x="1" y="180"/>
                  <a:ext cx="71" cy="144"/>
                  <a:chOff x="0" y="0"/>
                  <a:chExt cx="71" cy="144"/>
                </a:xfrm>
              </p:grpSpPr>
              <p:sp>
                <p:nvSpPr>
                  <p:cNvPr id="95" name="Freeform 396">
                    <a:extLst>
                      <a:ext uri="{FF2B5EF4-FFF2-40B4-BE49-F238E27FC236}">
                        <a16:creationId xmlns:a16="http://schemas.microsoft.com/office/drawing/2014/main" id="{638F45DD-7EA7-D05E-3FFB-941117490C2C}"/>
                      </a:ext>
                    </a:extLst>
                  </p:cNvPr>
                  <p:cNvSpPr>
                    <a:spLocks/>
                  </p:cNvSpPr>
                  <p:nvPr/>
                </p:nvSpPr>
                <p:spPr bwMode="auto">
                  <a:xfrm>
                    <a:off x="35"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 name="Freeform 397">
                    <a:extLst>
                      <a:ext uri="{FF2B5EF4-FFF2-40B4-BE49-F238E27FC236}">
                        <a16:creationId xmlns:a16="http://schemas.microsoft.com/office/drawing/2014/main" id="{7694B41D-1C6B-FE2C-A549-09B26A687628}"/>
                      </a:ext>
                    </a:extLst>
                  </p:cNvPr>
                  <p:cNvSpPr>
                    <a:spLocks/>
                  </p:cNvSpPr>
                  <p:nvPr/>
                </p:nvSpPr>
                <p:spPr bwMode="auto">
                  <a:xfrm rot="5400000">
                    <a:off x="35"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7" name="Freeform 398">
                    <a:extLst>
                      <a:ext uri="{FF2B5EF4-FFF2-40B4-BE49-F238E27FC236}">
                        <a16:creationId xmlns:a16="http://schemas.microsoft.com/office/drawing/2014/main" id="{D9882546-4D78-7247-ADC1-C752B5A65148}"/>
                      </a:ext>
                    </a:extLst>
                  </p:cNvPr>
                  <p:cNvSpPr>
                    <a:spLocks/>
                  </p:cNvSpPr>
                  <p:nvPr/>
                </p:nvSpPr>
                <p:spPr bwMode="auto">
                  <a:xfrm rot="10800000">
                    <a:off x="0" y="108"/>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8" name="Freeform 399">
                    <a:extLst>
                      <a:ext uri="{FF2B5EF4-FFF2-40B4-BE49-F238E27FC236}">
                        <a16:creationId xmlns:a16="http://schemas.microsoft.com/office/drawing/2014/main" id="{22FF8C30-1278-9683-6E2A-27166AD907DC}"/>
                      </a:ext>
                    </a:extLst>
                  </p:cNvPr>
                  <p:cNvSpPr>
                    <a:spLocks/>
                  </p:cNvSpPr>
                  <p:nvPr/>
                </p:nvSpPr>
                <p:spPr bwMode="auto">
                  <a:xfrm rot="-5400000">
                    <a:off x="0" y="72"/>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93" name="Line 400">
                  <a:extLst>
                    <a:ext uri="{FF2B5EF4-FFF2-40B4-BE49-F238E27FC236}">
                      <a16:creationId xmlns:a16="http://schemas.microsoft.com/office/drawing/2014/main" id="{A429CCDE-10BB-CD6E-7F6C-E154941FF672}"/>
                    </a:ext>
                  </a:extLst>
                </p:cNvPr>
                <p:cNvSpPr>
                  <a:spLocks noChangeShapeType="1"/>
                </p:cNvSpPr>
                <p:nvPr/>
              </p:nvSpPr>
              <p:spPr bwMode="auto">
                <a:xfrm rot="10800000" flipH="1">
                  <a:off x="34"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Line 401">
                  <a:extLst>
                    <a:ext uri="{FF2B5EF4-FFF2-40B4-BE49-F238E27FC236}">
                      <a16:creationId xmlns:a16="http://schemas.microsoft.com/office/drawing/2014/main" id="{D0220321-F5A6-672F-348A-21B1615C93A9}"/>
                    </a:ext>
                  </a:extLst>
                </p:cNvPr>
                <p:cNvSpPr>
                  <a:spLocks noChangeShapeType="1"/>
                </p:cNvSpPr>
                <p:nvPr/>
              </p:nvSpPr>
              <p:spPr bwMode="auto">
                <a:xfrm flipH="1">
                  <a:off x="37"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2" name="Group 402">
                <a:extLst>
                  <a:ext uri="{FF2B5EF4-FFF2-40B4-BE49-F238E27FC236}">
                    <a16:creationId xmlns:a16="http://schemas.microsoft.com/office/drawing/2014/main" id="{1BE0B09A-2010-FF7D-F31E-41B81792F69C}"/>
                  </a:ext>
                </a:extLst>
              </p:cNvPr>
              <p:cNvGrpSpPr>
                <a:grpSpLocks/>
              </p:cNvGrpSpPr>
              <p:nvPr/>
            </p:nvGrpSpPr>
            <p:grpSpPr bwMode="auto">
              <a:xfrm rot="-840000">
                <a:off x="944" y="3"/>
                <a:ext cx="73" cy="396"/>
                <a:chOff x="0" y="0"/>
                <a:chExt cx="73" cy="395"/>
              </a:xfrm>
            </p:grpSpPr>
            <p:grpSp>
              <p:nvGrpSpPr>
                <p:cNvPr id="79" name="Group 403">
                  <a:extLst>
                    <a:ext uri="{FF2B5EF4-FFF2-40B4-BE49-F238E27FC236}">
                      <a16:creationId xmlns:a16="http://schemas.microsoft.com/office/drawing/2014/main" id="{164F934F-587D-BAE1-4597-7C87B3D9B82E}"/>
                    </a:ext>
                  </a:extLst>
                </p:cNvPr>
                <p:cNvGrpSpPr>
                  <a:grpSpLocks/>
                </p:cNvGrpSpPr>
                <p:nvPr/>
              </p:nvGrpSpPr>
              <p:grpSpPr bwMode="auto">
                <a:xfrm>
                  <a:off x="0" y="36"/>
                  <a:ext cx="73" cy="144"/>
                  <a:chOff x="0" y="0"/>
                  <a:chExt cx="72" cy="143"/>
                </a:xfrm>
              </p:grpSpPr>
              <p:sp>
                <p:nvSpPr>
                  <p:cNvPr id="87" name="Freeform 404">
                    <a:extLst>
                      <a:ext uri="{FF2B5EF4-FFF2-40B4-BE49-F238E27FC236}">
                        <a16:creationId xmlns:a16="http://schemas.microsoft.com/office/drawing/2014/main" id="{4DF0B776-1A51-BE27-49DB-81DDBA59EE44}"/>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 name="Freeform 405">
                    <a:extLst>
                      <a:ext uri="{FF2B5EF4-FFF2-40B4-BE49-F238E27FC236}">
                        <a16:creationId xmlns:a16="http://schemas.microsoft.com/office/drawing/2014/main" id="{CA2FF400-102C-0079-4AC2-23521D5B5C3F}"/>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 name="Freeform 406">
                    <a:extLst>
                      <a:ext uri="{FF2B5EF4-FFF2-40B4-BE49-F238E27FC236}">
                        <a16:creationId xmlns:a16="http://schemas.microsoft.com/office/drawing/2014/main" id="{AA4D4FC5-B4B2-7DEC-0AFE-CA3E2FC4F16D}"/>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0" name="Freeform 407">
                    <a:extLst>
                      <a:ext uri="{FF2B5EF4-FFF2-40B4-BE49-F238E27FC236}">
                        <a16:creationId xmlns:a16="http://schemas.microsoft.com/office/drawing/2014/main" id="{D7CF2E1D-42CC-C7C9-2828-BFC04BF5D3B1}"/>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80" name="Group 408">
                  <a:extLst>
                    <a:ext uri="{FF2B5EF4-FFF2-40B4-BE49-F238E27FC236}">
                      <a16:creationId xmlns:a16="http://schemas.microsoft.com/office/drawing/2014/main" id="{737EE52E-7D88-D91F-B4DB-1BB8ACBD9AF5}"/>
                    </a:ext>
                  </a:extLst>
                </p:cNvPr>
                <p:cNvGrpSpPr>
                  <a:grpSpLocks/>
                </p:cNvGrpSpPr>
                <p:nvPr/>
              </p:nvGrpSpPr>
              <p:grpSpPr bwMode="auto">
                <a:xfrm>
                  <a:off x="0" y="180"/>
                  <a:ext cx="72" cy="144"/>
                  <a:chOff x="0" y="0"/>
                  <a:chExt cx="72" cy="143"/>
                </a:xfrm>
              </p:grpSpPr>
              <p:sp>
                <p:nvSpPr>
                  <p:cNvPr id="83" name="Freeform 409">
                    <a:extLst>
                      <a:ext uri="{FF2B5EF4-FFF2-40B4-BE49-F238E27FC236}">
                        <a16:creationId xmlns:a16="http://schemas.microsoft.com/office/drawing/2014/main" id="{899EA3C9-5185-3D19-A2B0-4A1E5DE02DE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 name="Freeform 410">
                    <a:extLst>
                      <a:ext uri="{FF2B5EF4-FFF2-40B4-BE49-F238E27FC236}">
                        <a16:creationId xmlns:a16="http://schemas.microsoft.com/office/drawing/2014/main" id="{78AC05B8-6149-C400-FE8E-66037B6C0B4F}"/>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5" name="Freeform 411">
                    <a:extLst>
                      <a:ext uri="{FF2B5EF4-FFF2-40B4-BE49-F238E27FC236}">
                        <a16:creationId xmlns:a16="http://schemas.microsoft.com/office/drawing/2014/main" id="{CED9079C-EC8D-E87E-4CAC-06D2A77793D4}"/>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 name="Freeform 412">
                    <a:extLst>
                      <a:ext uri="{FF2B5EF4-FFF2-40B4-BE49-F238E27FC236}">
                        <a16:creationId xmlns:a16="http://schemas.microsoft.com/office/drawing/2014/main" id="{62D35DEA-F3DA-3C89-7BC9-FBCF99D9C8A0}"/>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81" name="Line 413">
                  <a:extLst>
                    <a:ext uri="{FF2B5EF4-FFF2-40B4-BE49-F238E27FC236}">
                      <a16:creationId xmlns:a16="http://schemas.microsoft.com/office/drawing/2014/main" id="{E475A2C5-348A-3944-271F-3CC3393F9C73}"/>
                    </a:ext>
                  </a:extLst>
                </p:cNvPr>
                <p:cNvSpPr>
                  <a:spLocks noChangeShapeType="1"/>
                </p:cNvSpPr>
                <p:nvPr/>
              </p:nvSpPr>
              <p:spPr bwMode="auto">
                <a:xfrm rot="10800000" flipH="1">
                  <a:off x="37"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 name="Line 414">
                  <a:extLst>
                    <a:ext uri="{FF2B5EF4-FFF2-40B4-BE49-F238E27FC236}">
                      <a16:creationId xmlns:a16="http://schemas.microsoft.com/office/drawing/2014/main" id="{ABBBF3FB-EF8B-43D7-3769-4E625FA13232}"/>
                    </a:ext>
                  </a:extLst>
                </p:cNvPr>
                <p:cNvSpPr>
                  <a:spLocks noChangeShapeType="1"/>
                </p:cNvSpPr>
                <p:nvPr/>
              </p:nvSpPr>
              <p:spPr bwMode="auto">
                <a:xfrm flipH="1">
                  <a:off x="35"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3" name="Group 415">
                <a:extLst>
                  <a:ext uri="{FF2B5EF4-FFF2-40B4-BE49-F238E27FC236}">
                    <a16:creationId xmlns:a16="http://schemas.microsoft.com/office/drawing/2014/main" id="{234D739B-1F28-DA3C-E728-5610FD275C60}"/>
                  </a:ext>
                </a:extLst>
              </p:cNvPr>
              <p:cNvGrpSpPr>
                <a:grpSpLocks/>
              </p:cNvGrpSpPr>
              <p:nvPr/>
            </p:nvGrpSpPr>
            <p:grpSpPr bwMode="auto">
              <a:xfrm rot="-600000">
                <a:off x="1124" y="3"/>
                <a:ext cx="73" cy="396"/>
                <a:chOff x="0" y="0"/>
                <a:chExt cx="72" cy="395"/>
              </a:xfrm>
            </p:grpSpPr>
            <p:grpSp>
              <p:nvGrpSpPr>
                <p:cNvPr id="67" name="Group 416">
                  <a:extLst>
                    <a:ext uri="{FF2B5EF4-FFF2-40B4-BE49-F238E27FC236}">
                      <a16:creationId xmlns:a16="http://schemas.microsoft.com/office/drawing/2014/main" id="{18BE52B1-7331-4F9C-D3A4-F947A86C79A7}"/>
                    </a:ext>
                  </a:extLst>
                </p:cNvPr>
                <p:cNvGrpSpPr>
                  <a:grpSpLocks/>
                </p:cNvGrpSpPr>
                <p:nvPr/>
              </p:nvGrpSpPr>
              <p:grpSpPr bwMode="auto">
                <a:xfrm>
                  <a:off x="0" y="36"/>
                  <a:ext cx="72" cy="144"/>
                  <a:chOff x="0" y="0"/>
                  <a:chExt cx="72" cy="143"/>
                </a:xfrm>
              </p:grpSpPr>
              <p:sp>
                <p:nvSpPr>
                  <p:cNvPr id="75" name="Freeform 417">
                    <a:extLst>
                      <a:ext uri="{FF2B5EF4-FFF2-40B4-BE49-F238E27FC236}">
                        <a16:creationId xmlns:a16="http://schemas.microsoft.com/office/drawing/2014/main" id="{9F9E599D-9FC2-2BCA-100C-9A3A9234FE3B}"/>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 name="Freeform 418">
                    <a:extLst>
                      <a:ext uri="{FF2B5EF4-FFF2-40B4-BE49-F238E27FC236}">
                        <a16:creationId xmlns:a16="http://schemas.microsoft.com/office/drawing/2014/main" id="{A653E3BB-193D-2051-F49E-11D64433BF02}"/>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 name="Freeform 419">
                    <a:extLst>
                      <a:ext uri="{FF2B5EF4-FFF2-40B4-BE49-F238E27FC236}">
                        <a16:creationId xmlns:a16="http://schemas.microsoft.com/office/drawing/2014/main" id="{DCFCF9E8-F313-6CED-577D-7CB57769F338}"/>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 name="Freeform 420">
                    <a:extLst>
                      <a:ext uri="{FF2B5EF4-FFF2-40B4-BE49-F238E27FC236}">
                        <a16:creationId xmlns:a16="http://schemas.microsoft.com/office/drawing/2014/main" id="{AD39A4FC-AD39-5CAA-3023-5D683C72D7DD}"/>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8" name="Group 421">
                  <a:extLst>
                    <a:ext uri="{FF2B5EF4-FFF2-40B4-BE49-F238E27FC236}">
                      <a16:creationId xmlns:a16="http://schemas.microsoft.com/office/drawing/2014/main" id="{003E5DA6-04DA-F773-36CC-B41A698F049E}"/>
                    </a:ext>
                  </a:extLst>
                </p:cNvPr>
                <p:cNvGrpSpPr>
                  <a:grpSpLocks/>
                </p:cNvGrpSpPr>
                <p:nvPr/>
              </p:nvGrpSpPr>
              <p:grpSpPr bwMode="auto">
                <a:xfrm>
                  <a:off x="0" y="180"/>
                  <a:ext cx="72" cy="144"/>
                  <a:chOff x="0" y="0"/>
                  <a:chExt cx="72" cy="143"/>
                </a:xfrm>
              </p:grpSpPr>
              <p:sp>
                <p:nvSpPr>
                  <p:cNvPr id="71" name="Freeform 422">
                    <a:extLst>
                      <a:ext uri="{FF2B5EF4-FFF2-40B4-BE49-F238E27FC236}">
                        <a16:creationId xmlns:a16="http://schemas.microsoft.com/office/drawing/2014/main" id="{614528B3-1BC2-6004-8ED7-6A475802FB71}"/>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 name="Freeform 423">
                    <a:extLst>
                      <a:ext uri="{FF2B5EF4-FFF2-40B4-BE49-F238E27FC236}">
                        <a16:creationId xmlns:a16="http://schemas.microsoft.com/office/drawing/2014/main" id="{9514824D-D153-CE9D-0442-2ADF0AB94D64}"/>
                      </a:ext>
                    </a:extLst>
                  </p:cNvPr>
                  <p:cNvSpPr>
                    <a:spLocks/>
                  </p:cNvSpPr>
                  <p:nvPr/>
                </p:nvSpPr>
                <p:spPr bwMode="auto">
                  <a:xfrm rot="5400000">
                    <a:off x="36" y="36"/>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Freeform 424">
                    <a:extLst>
                      <a:ext uri="{FF2B5EF4-FFF2-40B4-BE49-F238E27FC236}">
                        <a16:creationId xmlns:a16="http://schemas.microsoft.com/office/drawing/2014/main" id="{4D2E03CF-704D-5E5C-E860-3A02BDB0D4E4}"/>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4" name="Freeform 425">
                    <a:extLst>
                      <a:ext uri="{FF2B5EF4-FFF2-40B4-BE49-F238E27FC236}">
                        <a16:creationId xmlns:a16="http://schemas.microsoft.com/office/drawing/2014/main" id="{546AE9B3-3A3F-CA98-0E5D-D791661C435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9" name="Line 426">
                  <a:extLst>
                    <a:ext uri="{FF2B5EF4-FFF2-40B4-BE49-F238E27FC236}">
                      <a16:creationId xmlns:a16="http://schemas.microsoft.com/office/drawing/2014/main" id="{D3CAF02D-89C8-C1F3-A2FC-BE62B5443079}"/>
                    </a:ext>
                  </a:extLst>
                </p:cNvPr>
                <p:cNvSpPr>
                  <a:spLocks noChangeShapeType="1"/>
                </p:cNvSpPr>
                <p:nvPr/>
              </p:nvSpPr>
              <p:spPr bwMode="auto">
                <a:xfrm rot="10800000" flipH="1">
                  <a:off x="36" y="0"/>
                  <a:ext cx="1" cy="35"/>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 name="Line 427">
                  <a:extLst>
                    <a:ext uri="{FF2B5EF4-FFF2-40B4-BE49-F238E27FC236}">
                      <a16:creationId xmlns:a16="http://schemas.microsoft.com/office/drawing/2014/main" id="{B8E09E8D-A6B9-4B73-0496-FBB5C39E9705}"/>
                    </a:ext>
                  </a:extLst>
                </p:cNvPr>
                <p:cNvSpPr>
                  <a:spLocks noChangeShapeType="1"/>
                </p:cNvSpPr>
                <p:nvPr/>
              </p:nvSpPr>
              <p:spPr bwMode="auto">
                <a:xfrm flipH="1">
                  <a:off x="35"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4" name="Group 428">
                <a:extLst>
                  <a:ext uri="{FF2B5EF4-FFF2-40B4-BE49-F238E27FC236}">
                    <a16:creationId xmlns:a16="http://schemas.microsoft.com/office/drawing/2014/main" id="{F3154986-A217-D04E-2F4B-C598E4CBE105}"/>
                  </a:ext>
                </a:extLst>
              </p:cNvPr>
              <p:cNvGrpSpPr>
                <a:grpSpLocks/>
              </p:cNvGrpSpPr>
              <p:nvPr/>
            </p:nvGrpSpPr>
            <p:grpSpPr bwMode="auto">
              <a:xfrm rot="-239999">
                <a:off x="1268" y="3"/>
                <a:ext cx="73" cy="396"/>
                <a:chOff x="0" y="0"/>
                <a:chExt cx="73" cy="395"/>
              </a:xfrm>
            </p:grpSpPr>
            <p:grpSp>
              <p:nvGrpSpPr>
                <p:cNvPr id="55" name="Group 429">
                  <a:extLst>
                    <a:ext uri="{FF2B5EF4-FFF2-40B4-BE49-F238E27FC236}">
                      <a16:creationId xmlns:a16="http://schemas.microsoft.com/office/drawing/2014/main" id="{D96B82E0-4764-271B-4FFC-0382ADD1F519}"/>
                    </a:ext>
                  </a:extLst>
                </p:cNvPr>
                <p:cNvGrpSpPr>
                  <a:grpSpLocks/>
                </p:cNvGrpSpPr>
                <p:nvPr/>
              </p:nvGrpSpPr>
              <p:grpSpPr bwMode="auto">
                <a:xfrm>
                  <a:off x="0" y="36"/>
                  <a:ext cx="73" cy="144"/>
                  <a:chOff x="0" y="0"/>
                  <a:chExt cx="72" cy="143"/>
                </a:xfrm>
              </p:grpSpPr>
              <p:sp>
                <p:nvSpPr>
                  <p:cNvPr id="63" name="Freeform 430">
                    <a:extLst>
                      <a:ext uri="{FF2B5EF4-FFF2-40B4-BE49-F238E27FC236}">
                        <a16:creationId xmlns:a16="http://schemas.microsoft.com/office/drawing/2014/main" id="{420BAE7B-B871-9F75-1EBD-94225F6115D9}"/>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 name="Freeform 431">
                    <a:extLst>
                      <a:ext uri="{FF2B5EF4-FFF2-40B4-BE49-F238E27FC236}">
                        <a16:creationId xmlns:a16="http://schemas.microsoft.com/office/drawing/2014/main" id="{F7EFDD04-E658-F79B-9283-EEAEE867525A}"/>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 name="Freeform 432">
                    <a:extLst>
                      <a:ext uri="{FF2B5EF4-FFF2-40B4-BE49-F238E27FC236}">
                        <a16:creationId xmlns:a16="http://schemas.microsoft.com/office/drawing/2014/main" id="{60BEF00F-186F-A24B-FC0C-A96E5911FB34}"/>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6" name="Freeform 433">
                    <a:extLst>
                      <a:ext uri="{FF2B5EF4-FFF2-40B4-BE49-F238E27FC236}">
                        <a16:creationId xmlns:a16="http://schemas.microsoft.com/office/drawing/2014/main" id="{AE3EE23C-425E-0806-FAC4-C2DB648781F0}"/>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6" name="Group 434">
                  <a:extLst>
                    <a:ext uri="{FF2B5EF4-FFF2-40B4-BE49-F238E27FC236}">
                      <a16:creationId xmlns:a16="http://schemas.microsoft.com/office/drawing/2014/main" id="{CDD58228-FC24-003B-1892-EEAA3E1F46E8}"/>
                    </a:ext>
                  </a:extLst>
                </p:cNvPr>
                <p:cNvGrpSpPr>
                  <a:grpSpLocks/>
                </p:cNvGrpSpPr>
                <p:nvPr/>
              </p:nvGrpSpPr>
              <p:grpSpPr bwMode="auto">
                <a:xfrm>
                  <a:off x="0" y="180"/>
                  <a:ext cx="72" cy="144"/>
                  <a:chOff x="0" y="0"/>
                  <a:chExt cx="72" cy="143"/>
                </a:xfrm>
              </p:grpSpPr>
              <p:sp>
                <p:nvSpPr>
                  <p:cNvPr id="59" name="Freeform 435">
                    <a:extLst>
                      <a:ext uri="{FF2B5EF4-FFF2-40B4-BE49-F238E27FC236}">
                        <a16:creationId xmlns:a16="http://schemas.microsoft.com/office/drawing/2014/main" id="{B157CF7B-FD69-C5E6-115F-573354D28E4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Freeform 436">
                    <a:extLst>
                      <a:ext uri="{FF2B5EF4-FFF2-40B4-BE49-F238E27FC236}">
                        <a16:creationId xmlns:a16="http://schemas.microsoft.com/office/drawing/2014/main" id="{05D0F9C3-F2FF-1957-1658-3F3A731C2087}"/>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 name="Freeform 437">
                    <a:extLst>
                      <a:ext uri="{FF2B5EF4-FFF2-40B4-BE49-F238E27FC236}">
                        <a16:creationId xmlns:a16="http://schemas.microsoft.com/office/drawing/2014/main" id="{1244A78F-F3DD-3AAC-BB27-9D5C2A738050}"/>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 name="Freeform 438">
                    <a:extLst>
                      <a:ext uri="{FF2B5EF4-FFF2-40B4-BE49-F238E27FC236}">
                        <a16:creationId xmlns:a16="http://schemas.microsoft.com/office/drawing/2014/main" id="{236BCE3D-1BDA-A3BE-F16D-81B691CDF371}"/>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7" name="Line 439">
                  <a:extLst>
                    <a:ext uri="{FF2B5EF4-FFF2-40B4-BE49-F238E27FC236}">
                      <a16:creationId xmlns:a16="http://schemas.microsoft.com/office/drawing/2014/main" id="{B51FA36B-CC52-ACEF-F08D-80B639E0501F}"/>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Line 440">
                  <a:extLst>
                    <a:ext uri="{FF2B5EF4-FFF2-40B4-BE49-F238E27FC236}">
                      <a16:creationId xmlns:a16="http://schemas.microsoft.com/office/drawing/2014/main" id="{F624C4AF-3E65-1EC2-9689-35F71702FECF}"/>
                    </a:ext>
                  </a:extLst>
                </p:cNvPr>
                <p:cNvSpPr>
                  <a:spLocks noChangeShapeType="1"/>
                </p:cNvSpPr>
                <p:nvPr/>
              </p:nvSpPr>
              <p:spPr bwMode="auto">
                <a:xfrm flipH="1">
                  <a:off x="35" y="323"/>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grpSp>
      <p:sp>
        <p:nvSpPr>
          <p:cNvPr id="439" name="TextBox 438">
            <a:extLst>
              <a:ext uri="{FF2B5EF4-FFF2-40B4-BE49-F238E27FC236}">
                <a16:creationId xmlns:a16="http://schemas.microsoft.com/office/drawing/2014/main" id="{937B24BC-746E-1FB6-2CD5-DEB07B37DAD8}"/>
              </a:ext>
            </a:extLst>
          </p:cNvPr>
          <p:cNvSpPr txBox="1"/>
          <p:nvPr/>
        </p:nvSpPr>
        <p:spPr>
          <a:xfrm>
            <a:off x="1245122" y="1659245"/>
            <a:ext cx="832279"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200" b="0" i="0" dirty="0">
                <a:latin typeface="Open Sans" charset="0"/>
                <a:ea typeface="Open Sans" charset="0"/>
                <a:cs typeface="Open Sans" charset="0"/>
              </a:rPr>
              <a:t>Phosphor</a:t>
            </a:r>
          </a:p>
        </p:txBody>
      </p:sp>
      <p:sp>
        <p:nvSpPr>
          <p:cNvPr id="440" name="TextBox 439">
            <a:extLst>
              <a:ext uri="{FF2B5EF4-FFF2-40B4-BE49-F238E27FC236}">
                <a16:creationId xmlns:a16="http://schemas.microsoft.com/office/drawing/2014/main" id="{C7C38208-305B-6F47-4762-1BBE882DA51F}"/>
              </a:ext>
            </a:extLst>
          </p:cNvPr>
          <p:cNvSpPr txBox="1"/>
          <p:nvPr/>
        </p:nvSpPr>
        <p:spPr>
          <a:xfrm rot="19100380">
            <a:off x="781694" y="2289379"/>
            <a:ext cx="926857" cy="276999"/>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1200" b="0" i="0" dirty="0">
                <a:latin typeface="Open Sans" charset="0"/>
                <a:ea typeface="Open Sans" charset="0"/>
                <a:cs typeface="Open Sans" charset="0"/>
              </a:rPr>
              <a:t>Fiber Optic</a:t>
            </a:r>
          </a:p>
        </p:txBody>
      </p:sp>
      <p:sp>
        <p:nvSpPr>
          <p:cNvPr id="441" name="TextBox 440">
            <a:extLst>
              <a:ext uri="{FF2B5EF4-FFF2-40B4-BE49-F238E27FC236}">
                <a16:creationId xmlns:a16="http://schemas.microsoft.com/office/drawing/2014/main" id="{E616F7DA-A29A-9FEA-ABB3-1B2DC9CF1B19}"/>
              </a:ext>
            </a:extLst>
          </p:cNvPr>
          <p:cNvSpPr txBox="1"/>
          <p:nvPr/>
        </p:nvSpPr>
        <p:spPr>
          <a:xfrm>
            <a:off x="258020" y="2829700"/>
            <a:ext cx="477118" cy="276999"/>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200" b="0" i="0" dirty="0">
                <a:latin typeface="Open Sans" charset="0"/>
                <a:ea typeface="Open Sans" charset="0"/>
                <a:cs typeface="Open Sans" charset="0"/>
              </a:rPr>
              <a:t>CCD</a:t>
            </a:r>
          </a:p>
        </p:txBody>
      </p:sp>
      <p:sp>
        <p:nvSpPr>
          <p:cNvPr id="442" name="TextBox 441">
            <a:extLst>
              <a:ext uri="{FF2B5EF4-FFF2-40B4-BE49-F238E27FC236}">
                <a16:creationId xmlns:a16="http://schemas.microsoft.com/office/drawing/2014/main" id="{77D87179-B2CA-98FC-EC86-89E921B5E185}"/>
              </a:ext>
            </a:extLst>
          </p:cNvPr>
          <p:cNvSpPr txBox="1"/>
          <p:nvPr/>
        </p:nvSpPr>
        <p:spPr>
          <a:xfrm>
            <a:off x="5264151" y="1672233"/>
            <a:ext cx="832279"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200" b="0" i="0" dirty="0">
                <a:latin typeface="Open Sans" charset="0"/>
                <a:ea typeface="Open Sans" charset="0"/>
                <a:cs typeface="Open Sans" charset="0"/>
              </a:rPr>
              <a:t>Phosphor</a:t>
            </a:r>
          </a:p>
        </p:txBody>
      </p:sp>
      <p:sp>
        <p:nvSpPr>
          <p:cNvPr id="443" name="TextBox 442">
            <a:extLst>
              <a:ext uri="{FF2B5EF4-FFF2-40B4-BE49-F238E27FC236}">
                <a16:creationId xmlns:a16="http://schemas.microsoft.com/office/drawing/2014/main" id="{F0788433-8749-5B3B-DAD2-653FBC304487}"/>
              </a:ext>
            </a:extLst>
          </p:cNvPr>
          <p:cNvSpPr txBox="1"/>
          <p:nvPr/>
        </p:nvSpPr>
        <p:spPr>
          <a:xfrm>
            <a:off x="4471637" y="2063093"/>
            <a:ext cx="926857" cy="276999"/>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1200" b="0" i="0" dirty="0">
                <a:latin typeface="Open Sans" charset="0"/>
                <a:ea typeface="Open Sans" charset="0"/>
                <a:cs typeface="Open Sans" charset="0"/>
              </a:rPr>
              <a:t>Fiber Optic</a:t>
            </a:r>
          </a:p>
        </p:txBody>
      </p:sp>
      <p:sp>
        <p:nvSpPr>
          <p:cNvPr id="444" name="TextBox 443">
            <a:extLst>
              <a:ext uri="{FF2B5EF4-FFF2-40B4-BE49-F238E27FC236}">
                <a16:creationId xmlns:a16="http://schemas.microsoft.com/office/drawing/2014/main" id="{8BC75DA7-5518-F400-9B06-5A781FED7794}"/>
              </a:ext>
            </a:extLst>
          </p:cNvPr>
          <p:cNvSpPr txBox="1"/>
          <p:nvPr/>
        </p:nvSpPr>
        <p:spPr>
          <a:xfrm>
            <a:off x="3606057" y="2249999"/>
            <a:ext cx="477118" cy="276999"/>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200" b="0" i="0" dirty="0">
                <a:latin typeface="Open Sans" charset="0"/>
                <a:ea typeface="Open Sans" charset="0"/>
                <a:cs typeface="Open Sans" charset="0"/>
              </a:rPr>
              <a:t>CCD</a:t>
            </a:r>
          </a:p>
        </p:txBody>
      </p:sp>
      <p:grpSp>
        <p:nvGrpSpPr>
          <p:cNvPr id="445" name="Group 444">
            <a:extLst>
              <a:ext uri="{FF2B5EF4-FFF2-40B4-BE49-F238E27FC236}">
                <a16:creationId xmlns:a16="http://schemas.microsoft.com/office/drawing/2014/main" id="{D74A931B-CA3F-6E61-E58D-8EB14D1D9C3D}"/>
              </a:ext>
            </a:extLst>
          </p:cNvPr>
          <p:cNvGrpSpPr/>
          <p:nvPr/>
        </p:nvGrpSpPr>
        <p:grpSpPr>
          <a:xfrm>
            <a:off x="4148938" y="2388498"/>
            <a:ext cx="2228849" cy="2545780"/>
            <a:chOff x="5362123" y="2781866"/>
            <a:chExt cx="2228849" cy="2545780"/>
          </a:xfrm>
        </p:grpSpPr>
        <p:sp>
          <p:nvSpPr>
            <p:cNvPr id="446" name="Rectangle 6">
              <a:extLst>
                <a:ext uri="{FF2B5EF4-FFF2-40B4-BE49-F238E27FC236}">
                  <a16:creationId xmlns:a16="http://schemas.microsoft.com/office/drawing/2014/main" id="{19FF152F-0B96-2FDF-A235-5839EC8FB24F}"/>
                </a:ext>
              </a:extLst>
            </p:cNvPr>
            <p:cNvSpPr>
              <a:spLocks/>
            </p:cNvSpPr>
            <p:nvPr/>
          </p:nvSpPr>
          <p:spPr bwMode="auto">
            <a:xfrm rot="5400000">
              <a:off x="4185386" y="3967092"/>
              <a:ext cx="2524923" cy="171450"/>
            </a:xfrm>
            <a:prstGeom prst="rect">
              <a:avLst/>
            </a:prstGeom>
            <a:solidFill>
              <a:srgbClr val="A7B4B7"/>
            </a:solidFill>
            <a:ln w="12700" cap="flat">
              <a:solidFill>
                <a:srgbClr val="2D2525"/>
              </a:solidFill>
              <a:prstDash val="solid"/>
              <a:round/>
              <a:headEnd type="none" w="med" len="med"/>
              <a:tailEnd type="none" w="med" len="med"/>
            </a:ln>
          </p:spPr>
          <p:txBody>
            <a:bodyPr lIns="0" tIns="0" rIns="0" bIns="0"/>
            <a:lstStyle/>
            <a:p>
              <a:endParaRPr lang="en-US"/>
            </a:p>
          </p:txBody>
        </p:sp>
        <p:sp>
          <p:nvSpPr>
            <p:cNvPr id="447" name="Rectangle 111">
              <a:extLst>
                <a:ext uri="{FF2B5EF4-FFF2-40B4-BE49-F238E27FC236}">
                  <a16:creationId xmlns:a16="http://schemas.microsoft.com/office/drawing/2014/main" id="{7085FE0E-7CB9-0118-BB3D-5F1D39A95A89}"/>
                </a:ext>
              </a:extLst>
            </p:cNvPr>
            <p:cNvSpPr>
              <a:spLocks/>
            </p:cNvSpPr>
            <p:nvPr/>
          </p:nvSpPr>
          <p:spPr bwMode="auto">
            <a:xfrm rot="5400000">
              <a:off x="5441477" y="2825300"/>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48" name="Rectangle 112">
              <a:extLst>
                <a:ext uri="{FF2B5EF4-FFF2-40B4-BE49-F238E27FC236}">
                  <a16:creationId xmlns:a16="http://schemas.microsoft.com/office/drawing/2014/main" id="{C97D58D8-FFC8-A2C5-F429-2D120681B2BB}"/>
                </a:ext>
              </a:extLst>
            </p:cNvPr>
            <p:cNvSpPr>
              <a:spLocks/>
            </p:cNvSpPr>
            <p:nvPr/>
          </p:nvSpPr>
          <p:spPr bwMode="auto">
            <a:xfrm rot="5400000">
              <a:off x="5441477" y="2996804"/>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49" name="Rectangle 113">
              <a:extLst>
                <a:ext uri="{FF2B5EF4-FFF2-40B4-BE49-F238E27FC236}">
                  <a16:creationId xmlns:a16="http://schemas.microsoft.com/office/drawing/2014/main" id="{DE4E0AD2-D157-9A12-0AFB-948D7B64C4A2}"/>
                </a:ext>
              </a:extLst>
            </p:cNvPr>
            <p:cNvSpPr>
              <a:spLocks/>
            </p:cNvSpPr>
            <p:nvPr/>
          </p:nvSpPr>
          <p:spPr bwMode="auto">
            <a:xfrm rot="5400000">
              <a:off x="5441477" y="3168309"/>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0" name="Rectangle 114">
              <a:extLst>
                <a:ext uri="{FF2B5EF4-FFF2-40B4-BE49-F238E27FC236}">
                  <a16:creationId xmlns:a16="http://schemas.microsoft.com/office/drawing/2014/main" id="{3C30E7FD-43FB-F0C3-F99E-930537B01E39}"/>
                </a:ext>
              </a:extLst>
            </p:cNvPr>
            <p:cNvSpPr>
              <a:spLocks/>
            </p:cNvSpPr>
            <p:nvPr/>
          </p:nvSpPr>
          <p:spPr bwMode="auto">
            <a:xfrm rot="5400000">
              <a:off x="5441477" y="3339813"/>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1" name="Rectangle 115">
              <a:extLst>
                <a:ext uri="{FF2B5EF4-FFF2-40B4-BE49-F238E27FC236}">
                  <a16:creationId xmlns:a16="http://schemas.microsoft.com/office/drawing/2014/main" id="{79BA2537-1C74-55C6-5A14-F250D6194CD5}"/>
                </a:ext>
              </a:extLst>
            </p:cNvPr>
            <p:cNvSpPr>
              <a:spLocks/>
            </p:cNvSpPr>
            <p:nvPr/>
          </p:nvSpPr>
          <p:spPr bwMode="auto">
            <a:xfrm rot="5400000">
              <a:off x="5441477" y="3511317"/>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2" name="Rectangle 116">
              <a:extLst>
                <a:ext uri="{FF2B5EF4-FFF2-40B4-BE49-F238E27FC236}">
                  <a16:creationId xmlns:a16="http://schemas.microsoft.com/office/drawing/2014/main" id="{A9B98118-9F42-3DE9-5551-788D5619364B}"/>
                </a:ext>
              </a:extLst>
            </p:cNvPr>
            <p:cNvSpPr>
              <a:spLocks/>
            </p:cNvSpPr>
            <p:nvPr/>
          </p:nvSpPr>
          <p:spPr bwMode="auto">
            <a:xfrm rot="5400000">
              <a:off x="5441477" y="3682821"/>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3" name="Rectangle 117">
              <a:extLst>
                <a:ext uri="{FF2B5EF4-FFF2-40B4-BE49-F238E27FC236}">
                  <a16:creationId xmlns:a16="http://schemas.microsoft.com/office/drawing/2014/main" id="{7339D49E-2127-CC06-3433-DD03A6E3A478}"/>
                </a:ext>
              </a:extLst>
            </p:cNvPr>
            <p:cNvSpPr>
              <a:spLocks/>
            </p:cNvSpPr>
            <p:nvPr/>
          </p:nvSpPr>
          <p:spPr bwMode="auto">
            <a:xfrm rot="5400000">
              <a:off x="5441477" y="3854325"/>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4" name="Rectangle 118">
              <a:extLst>
                <a:ext uri="{FF2B5EF4-FFF2-40B4-BE49-F238E27FC236}">
                  <a16:creationId xmlns:a16="http://schemas.microsoft.com/office/drawing/2014/main" id="{D700C471-8599-61B5-8543-26AEDE7A1CFB}"/>
                </a:ext>
              </a:extLst>
            </p:cNvPr>
            <p:cNvSpPr>
              <a:spLocks/>
            </p:cNvSpPr>
            <p:nvPr/>
          </p:nvSpPr>
          <p:spPr bwMode="auto">
            <a:xfrm rot="5400000">
              <a:off x="5439890" y="4024242"/>
              <a:ext cx="125452"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5" name="Rectangle 119">
              <a:extLst>
                <a:ext uri="{FF2B5EF4-FFF2-40B4-BE49-F238E27FC236}">
                  <a16:creationId xmlns:a16="http://schemas.microsoft.com/office/drawing/2014/main" id="{13023B1F-7938-18E4-C62F-F761AB976A56}"/>
                </a:ext>
              </a:extLst>
            </p:cNvPr>
            <p:cNvSpPr>
              <a:spLocks/>
            </p:cNvSpPr>
            <p:nvPr/>
          </p:nvSpPr>
          <p:spPr bwMode="auto">
            <a:xfrm rot="5400000">
              <a:off x="5441477" y="4195746"/>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6" name="Rectangle 120">
              <a:extLst>
                <a:ext uri="{FF2B5EF4-FFF2-40B4-BE49-F238E27FC236}">
                  <a16:creationId xmlns:a16="http://schemas.microsoft.com/office/drawing/2014/main" id="{009E6630-0C67-FE4C-0A77-71D9C95039D6}"/>
                </a:ext>
              </a:extLst>
            </p:cNvPr>
            <p:cNvSpPr>
              <a:spLocks/>
            </p:cNvSpPr>
            <p:nvPr/>
          </p:nvSpPr>
          <p:spPr bwMode="auto">
            <a:xfrm rot="5400000">
              <a:off x="5441477" y="4367250"/>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7" name="Rectangle 121">
              <a:extLst>
                <a:ext uri="{FF2B5EF4-FFF2-40B4-BE49-F238E27FC236}">
                  <a16:creationId xmlns:a16="http://schemas.microsoft.com/office/drawing/2014/main" id="{E1AFCF30-07F0-29A0-32BB-1AED138CE0C1}"/>
                </a:ext>
              </a:extLst>
            </p:cNvPr>
            <p:cNvSpPr>
              <a:spLocks/>
            </p:cNvSpPr>
            <p:nvPr/>
          </p:nvSpPr>
          <p:spPr bwMode="auto">
            <a:xfrm rot="5400000">
              <a:off x="5441477" y="4538754"/>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8" name="Rectangle 122">
              <a:extLst>
                <a:ext uri="{FF2B5EF4-FFF2-40B4-BE49-F238E27FC236}">
                  <a16:creationId xmlns:a16="http://schemas.microsoft.com/office/drawing/2014/main" id="{0B0F2650-6FCA-C939-2F99-9D2BA5C85D28}"/>
                </a:ext>
              </a:extLst>
            </p:cNvPr>
            <p:cNvSpPr>
              <a:spLocks/>
            </p:cNvSpPr>
            <p:nvPr/>
          </p:nvSpPr>
          <p:spPr bwMode="auto">
            <a:xfrm rot="5400000">
              <a:off x="5441477" y="4710258"/>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59" name="Rectangle 123">
              <a:extLst>
                <a:ext uri="{FF2B5EF4-FFF2-40B4-BE49-F238E27FC236}">
                  <a16:creationId xmlns:a16="http://schemas.microsoft.com/office/drawing/2014/main" id="{BCF50559-9570-AF16-7DBB-8EBF076E6695}"/>
                </a:ext>
              </a:extLst>
            </p:cNvPr>
            <p:cNvSpPr>
              <a:spLocks/>
            </p:cNvSpPr>
            <p:nvPr/>
          </p:nvSpPr>
          <p:spPr bwMode="auto">
            <a:xfrm rot="5400000">
              <a:off x="5441477" y="4881762"/>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60" name="Rectangle 124">
              <a:extLst>
                <a:ext uri="{FF2B5EF4-FFF2-40B4-BE49-F238E27FC236}">
                  <a16:creationId xmlns:a16="http://schemas.microsoft.com/office/drawing/2014/main" id="{3A975688-502D-160E-DEDF-83E2899C52F6}"/>
                </a:ext>
              </a:extLst>
            </p:cNvPr>
            <p:cNvSpPr>
              <a:spLocks/>
            </p:cNvSpPr>
            <p:nvPr/>
          </p:nvSpPr>
          <p:spPr bwMode="auto">
            <a:xfrm rot="5400000">
              <a:off x="5441477" y="5053267"/>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61" name="Rectangle 125">
              <a:extLst>
                <a:ext uri="{FF2B5EF4-FFF2-40B4-BE49-F238E27FC236}">
                  <a16:creationId xmlns:a16="http://schemas.microsoft.com/office/drawing/2014/main" id="{635C0F99-6F38-7812-369B-5266184B94F0}"/>
                </a:ext>
              </a:extLst>
            </p:cNvPr>
            <p:cNvSpPr>
              <a:spLocks/>
            </p:cNvSpPr>
            <p:nvPr/>
          </p:nvSpPr>
          <p:spPr bwMode="auto">
            <a:xfrm rot="5400000">
              <a:off x="5441477" y="5224771"/>
              <a:ext cx="127040" cy="57150"/>
            </a:xfrm>
            <a:prstGeom prst="rect">
              <a:avLst/>
            </a:prstGeom>
            <a:solidFill>
              <a:srgbClr val="484719"/>
            </a:solidFill>
            <a:ln w="12700" cap="flat">
              <a:solidFill>
                <a:srgbClr val="2D2525"/>
              </a:solidFill>
              <a:prstDash val="solid"/>
              <a:round/>
              <a:headEnd type="none" w="med" len="med"/>
              <a:tailEnd type="none" w="med" len="med"/>
            </a:ln>
          </p:spPr>
          <p:txBody>
            <a:bodyPr lIns="0" tIns="0" rIns="0" bIns="0"/>
            <a:lstStyle/>
            <a:p>
              <a:endParaRPr lang="en-US"/>
            </a:p>
          </p:txBody>
        </p:sp>
        <p:sp>
          <p:nvSpPr>
            <p:cNvPr id="462" name="AutoShape 126">
              <a:extLst>
                <a:ext uri="{FF2B5EF4-FFF2-40B4-BE49-F238E27FC236}">
                  <a16:creationId xmlns:a16="http://schemas.microsoft.com/office/drawing/2014/main" id="{F33C52CC-022D-858E-DA74-927B7632CC93}"/>
                </a:ext>
              </a:extLst>
            </p:cNvPr>
            <p:cNvSpPr>
              <a:spLocks/>
            </p:cNvSpPr>
            <p:nvPr/>
          </p:nvSpPr>
          <p:spPr bwMode="auto">
            <a:xfrm rot="5400000">
              <a:off x="4960157" y="3355281"/>
              <a:ext cx="2545780" cy="1398949"/>
            </a:xfrm>
            <a:custGeom>
              <a:avLst/>
              <a:gdLst>
                <a:gd name="connsiteX0" fmla="*/ 7299 w 28899"/>
                <a:gd name="connsiteY0" fmla="*/ 0 h 21600"/>
                <a:gd name="connsiteX1" fmla="*/ 0 w 28899"/>
                <a:gd name="connsiteY1" fmla="*/ 21538 h 21600"/>
                <a:gd name="connsiteX2" fmla="*/ 23499 w 28899"/>
                <a:gd name="connsiteY2" fmla="*/ 21600 h 21600"/>
                <a:gd name="connsiteX3" fmla="*/ 28899 w 28899"/>
                <a:gd name="connsiteY3" fmla="*/ 0 h 21600"/>
                <a:gd name="connsiteX4" fmla="*/ 7299 w 28899"/>
                <a:gd name="connsiteY4" fmla="*/ 0 h 21600"/>
                <a:gd name="connsiteX5" fmla="*/ 7299 w 28899"/>
                <a:gd name="connsiteY5" fmla="*/ 0 h 21600"/>
                <a:gd name="connsiteX0" fmla="*/ 0 w 31208"/>
                <a:gd name="connsiteY0" fmla="*/ 746 h 21600"/>
                <a:gd name="connsiteX1" fmla="*/ 2309 w 31208"/>
                <a:gd name="connsiteY1" fmla="*/ 21538 h 21600"/>
                <a:gd name="connsiteX2" fmla="*/ 25808 w 31208"/>
                <a:gd name="connsiteY2" fmla="*/ 21600 h 21600"/>
                <a:gd name="connsiteX3" fmla="*/ 31208 w 31208"/>
                <a:gd name="connsiteY3" fmla="*/ 0 h 21600"/>
                <a:gd name="connsiteX4" fmla="*/ 0 w 31208"/>
                <a:gd name="connsiteY4" fmla="*/ 746 h 21600"/>
                <a:gd name="connsiteX5" fmla="*/ 9608 w 31208"/>
                <a:gd name="connsiteY5" fmla="*/ 0 h 21600"/>
                <a:gd name="connsiteX0" fmla="*/ 0 w 28936"/>
                <a:gd name="connsiteY0" fmla="*/ 933 h 21600"/>
                <a:gd name="connsiteX1" fmla="*/ 37 w 28936"/>
                <a:gd name="connsiteY1" fmla="*/ 21538 h 21600"/>
                <a:gd name="connsiteX2" fmla="*/ 23536 w 28936"/>
                <a:gd name="connsiteY2" fmla="*/ 21600 h 21600"/>
                <a:gd name="connsiteX3" fmla="*/ 28936 w 28936"/>
                <a:gd name="connsiteY3" fmla="*/ 0 h 21600"/>
                <a:gd name="connsiteX4" fmla="*/ 0 w 28936"/>
                <a:gd name="connsiteY4" fmla="*/ 933 h 21600"/>
                <a:gd name="connsiteX5" fmla="*/ 7336 w 28936"/>
                <a:gd name="connsiteY5" fmla="*/ 0 h 21600"/>
                <a:gd name="connsiteX0" fmla="*/ 0 w 23536"/>
                <a:gd name="connsiteY0" fmla="*/ 933 h 21600"/>
                <a:gd name="connsiteX1" fmla="*/ 37 w 23536"/>
                <a:gd name="connsiteY1" fmla="*/ 21538 h 21600"/>
                <a:gd name="connsiteX2" fmla="*/ 23536 w 23536"/>
                <a:gd name="connsiteY2" fmla="*/ 21600 h 21600"/>
                <a:gd name="connsiteX3" fmla="*/ 23462 w 23536"/>
                <a:gd name="connsiteY3" fmla="*/ 684 h 21600"/>
                <a:gd name="connsiteX4" fmla="*/ 0 w 23536"/>
                <a:gd name="connsiteY4" fmla="*/ 933 h 21600"/>
                <a:gd name="connsiteX5" fmla="*/ 7336 w 23536"/>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6" h="21600">
                  <a:moveTo>
                    <a:pt x="0" y="933"/>
                  </a:moveTo>
                  <a:cubicBezTo>
                    <a:pt x="12" y="7801"/>
                    <a:pt x="25" y="14670"/>
                    <a:pt x="37" y="21538"/>
                  </a:cubicBezTo>
                  <a:lnTo>
                    <a:pt x="23536" y="21600"/>
                  </a:lnTo>
                  <a:cubicBezTo>
                    <a:pt x="23511" y="14628"/>
                    <a:pt x="23487" y="7656"/>
                    <a:pt x="23462" y="684"/>
                  </a:cubicBezTo>
                  <a:lnTo>
                    <a:pt x="0" y="933"/>
                  </a:lnTo>
                  <a:close/>
                  <a:moveTo>
                    <a:pt x="7336" y="0"/>
                  </a:moveTo>
                </a:path>
              </a:pathLst>
            </a:custGeom>
            <a:gradFill rotWithShape="0">
              <a:gsLst>
                <a:gs pos="0">
                  <a:srgbClr val="767600"/>
                </a:gs>
                <a:gs pos="100000">
                  <a:srgbClr val="FFFF00"/>
                </a:gs>
              </a:gsLst>
              <a:lin ang="0" scaled="1"/>
            </a:gradFill>
            <a:ln>
              <a:noFill/>
            </a:ln>
            <a:extLst>
              <a:ext uri="{91240B29-F687-4F45-9708-019B960494DF}">
                <a14:hiddenLine xmlns:a14="http://schemas.microsoft.com/office/drawing/2010/main" w="12700" cap="flat">
                  <a:solidFill>
                    <a:srgbClr val="2D2525"/>
                  </a:solidFill>
                  <a:miter lim="800000"/>
                  <a:headEnd type="none" w="med" len="med"/>
                  <a:tailEnd type="none" w="med" len="med"/>
                </a14:hiddenLine>
              </a:ext>
            </a:extLst>
          </p:spPr>
          <p:txBody>
            <a:bodyPr lIns="0" tIns="0" rIns="0" bIns="0"/>
            <a:lstStyle/>
            <a:p>
              <a:endParaRPr lang="en-US"/>
            </a:p>
          </p:txBody>
        </p:sp>
        <p:sp>
          <p:nvSpPr>
            <p:cNvPr id="463" name="Rectangle 127">
              <a:extLst>
                <a:ext uri="{FF2B5EF4-FFF2-40B4-BE49-F238E27FC236}">
                  <a16:creationId xmlns:a16="http://schemas.microsoft.com/office/drawing/2014/main" id="{5E6AEA9A-C87B-A736-B7E6-37BFCF1AF913}"/>
                </a:ext>
              </a:extLst>
            </p:cNvPr>
            <p:cNvSpPr>
              <a:spLocks/>
            </p:cNvSpPr>
            <p:nvPr/>
          </p:nvSpPr>
          <p:spPr bwMode="auto">
            <a:xfrm rot="5400000">
              <a:off x="5661784" y="3968106"/>
              <a:ext cx="2535002" cy="162524"/>
            </a:xfrm>
            <a:prstGeom prst="rect">
              <a:avLst/>
            </a:prstGeom>
            <a:blipFill dpi="0" rotWithShape="0">
              <a:blip r:embed="rId2"/>
              <a:srcRect/>
              <a:tile tx="0" ty="0" sx="100000" sy="100000" flip="none" algn="tl"/>
            </a:blipFill>
            <a:ln w="12700" cap="flat">
              <a:solidFill>
                <a:srgbClr val="2D2525"/>
              </a:solidFill>
              <a:prstDash val="solid"/>
              <a:round/>
              <a:headEnd type="none" w="med" len="med"/>
              <a:tailEnd type="none" w="med" len="med"/>
            </a:ln>
          </p:spPr>
          <p:txBody>
            <a:bodyPr lIns="0" tIns="0" rIns="0" bIns="0"/>
            <a:lstStyle/>
            <a:p>
              <a:endParaRPr lang="en-US"/>
            </a:p>
          </p:txBody>
        </p:sp>
        <p:grpSp>
          <p:nvGrpSpPr>
            <p:cNvPr id="464" name="Group 323">
              <a:extLst>
                <a:ext uri="{FF2B5EF4-FFF2-40B4-BE49-F238E27FC236}">
                  <a16:creationId xmlns:a16="http://schemas.microsoft.com/office/drawing/2014/main" id="{08D79B2E-013B-DB01-8AF8-B843801B3D59}"/>
                </a:ext>
              </a:extLst>
            </p:cNvPr>
            <p:cNvGrpSpPr>
              <a:grpSpLocks/>
            </p:cNvGrpSpPr>
            <p:nvPr/>
          </p:nvGrpSpPr>
          <p:grpSpPr bwMode="auto">
            <a:xfrm rot="5400000">
              <a:off x="6438023" y="3672811"/>
              <a:ext cx="117512" cy="628650"/>
              <a:chOff x="0" y="0"/>
              <a:chExt cx="73" cy="396"/>
            </a:xfrm>
          </p:grpSpPr>
          <p:grpSp>
            <p:nvGrpSpPr>
              <p:cNvPr id="643" name="Group 324">
                <a:extLst>
                  <a:ext uri="{FF2B5EF4-FFF2-40B4-BE49-F238E27FC236}">
                    <a16:creationId xmlns:a16="http://schemas.microsoft.com/office/drawing/2014/main" id="{0C09E786-D5EF-2FDE-6FF6-B7EBD0113867}"/>
                  </a:ext>
                </a:extLst>
              </p:cNvPr>
              <p:cNvGrpSpPr>
                <a:grpSpLocks/>
              </p:cNvGrpSpPr>
              <p:nvPr/>
            </p:nvGrpSpPr>
            <p:grpSpPr bwMode="auto">
              <a:xfrm>
                <a:off x="0" y="36"/>
                <a:ext cx="73" cy="144"/>
                <a:chOff x="0" y="0"/>
                <a:chExt cx="72" cy="143"/>
              </a:xfrm>
            </p:grpSpPr>
            <p:sp>
              <p:nvSpPr>
                <p:cNvPr id="651" name="Freeform 325">
                  <a:extLst>
                    <a:ext uri="{FF2B5EF4-FFF2-40B4-BE49-F238E27FC236}">
                      <a16:creationId xmlns:a16="http://schemas.microsoft.com/office/drawing/2014/main" id="{6E60A5D5-C06B-F0E0-E124-CE3D40C4FB4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2" name="Freeform 326">
                  <a:extLst>
                    <a:ext uri="{FF2B5EF4-FFF2-40B4-BE49-F238E27FC236}">
                      <a16:creationId xmlns:a16="http://schemas.microsoft.com/office/drawing/2014/main" id="{A92EEE15-26E4-58D5-2217-29ECC84D7F11}"/>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3" name="Freeform 327">
                  <a:extLst>
                    <a:ext uri="{FF2B5EF4-FFF2-40B4-BE49-F238E27FC236}">
                      <a16:creationId xmlns:a16="http://schemas.microsoft.com/office/drawing/2014/main" id="{789DEF43-54A6-0AD3-F389-04CF620F776A}"/>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4" name="Freeform 328">
                  <a:extLst>
                    <a:ext uri="{FF2B5EF4-FFF2-40B4-BE49-F238E27FC236}">
                      <a16:creationId xmlns:a16="http://schemas.microsoft.com/office/drawing/2014/main" id="{1017065F-822C-4F92-BA8B-9D4DED5592C8}"/>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44" name="Group 329">
                <a:extLst>
                  <a:ext uri="{FF2B5EF4-FFF2-40B4-BE49-F238E27FC236}">
                    <a16:creationId xmlns:a16="http://schemas.microsoft.com/office/drawing/2014/main" id="{0111487E-8E23-3781-E1E6-75A6DC1086F9}"/>
                  </a:ext>
                </a:extLst>
              </p:cNvPr>
              <p:cNvGrpSpPr>
                <a:grpSpLocks/>
              </p:cNvGrpSpPr>
              <p:nvPr/>
            </p:nvGrpSpPr>
            <p:grpSpPr bwMode="auto">
              <a:xfrm>
                <a:off x="0" y="180"/>
                <a:ext cx="72" cy="144"/>
                <a:chOff x="0" y="0"/>
                <a:chExt cx="72" cy="143"/>
              </a:xfrm>
            </p:grpSpPr>
            <p:sp>
              <p:nvSpPr>
                <p:cNvPr id="647" name="Freeform 330">
                  <a:extLst>
                    <a:ext uri="{FF2B5EF4-FFF2-40B4-BE49-F238E27FC236}">
                      <a16:creationId xmlns:a16="http://schemas.microsoft.com/office/drawing/2014/main" id="{D4470484-FEF6-1DC3-944D-640399B767C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8" name="Freeform 331">
                  <a:extLst>
                    <a:ext uri="{FF2B5EF4-FFF2-40B4-BE49-F238E27FC236}">
                      <a16:creationId xmlns:a16="http://schemas.microsoft.com/office/drawing/2014/main" id="{7EC304F2-EB37-664D-4A47-B497FD38E13E}"/>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9" name="Freeform 332">
                  <a:extLst>
                    <a:ext uri="{FF2B5EF4-FFF2-40B4-BE49-F238E27FC236}">
                      <a16:creationId xmlns:a16="http://schemas.microsoft.com/office/drawing/2014/main" id="{6E704B25-B97E-3A96-FF3D-F4A78FE2354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0" name="Freeform 333">
                  <a:extLst>
                    <a:ext uri="{FF2B5EF4-FFF2-40B4-BE49-F238E27FC236}">
                      <a16:creationId xmlns:a16="http://schemas.microsoft.com/office/drawing/2014/main" id="{9F1F70EA-1094-43A5-986D-603C5A02BE50}"/>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45" name="Line 334">
                <a:extLst>
                  <a:ext uri="{FF2B5EF4-FFF2-40B4-BE49-F238E27FC236}">
                    <a16:creationId xmlns:a16="http://schemas.microsoft.com/office/drawing/2014/main" id="{B27E3D50-6FCD-5CEB-54CE-F3F4F0668A04}"/>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6" name="Line 335">
                <a:extLst>
                  <a:ext uri="{FF2B5EF4-FFF2-40B4-BE49-F238E27FC236}">
                    <a16:creationId xmlns:a16="http://schemas.microsoft.com/office/drawing/2014/main" id="{C67ABE77-8EA5-7D1F-A6CD-88CCA162B35D}"/>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65" name="Line 19">
              <a:extLst>
                <a:ext uri="{FF2B5EF4-FFF2-40B4-BE49-F238E27FC236}">
                  <a16:creationId xmlns:a16="http://schemas.microsoft.com/office/drawing/2014/main" id="{7D05FF17-4CB8-F7E6-FBAD-87B6BAA8D8FD}"/>
                </a:ext>
              </a:extLst>
            </p:cNvPr>
            <p:cNvSpPr>
              <a:spLocks noChangeShapeType="1"/>
            </p:cNvSpPr>
            <p:nvPr/>
          </p:nvSpPr>
          <p:spPr bwMode="auto">
            <a:xfrm rot="5400000" flipH="1">
              <a:off x="7304428" y="2519869"/>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6" name="Line 19">
              <a:extLst>
                <a:ext uri="{FF2B5EF4-FFF2-40B4-BE49-F238E27FC236}">
                  <a16:creationId xmlns:a16="http://schemas.microsoft.com/office/drawing/2014/main" id="{80EF01BC-32FC-EB3F-C266-9552C0CA2FCE}"/>
                </a:ext>
              </a:extLst>
            </p:cNvPr>
            <p:cNvSpPr>
              <a:spLocks noChangeShapeType="1"/>
            </p:cNvSpPr>
            <p:nvPr/>
          </p:nvSpPr>
          <p:spPr bwMode="auto">
            <a:xfrm rot="5400000" flipH="1">
              <a:off x="7304428" y="2830118"/>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7" name="Line 19">
              <a:extLst>
                <a:ext uri="{FF2B5EF4-FFF2-40B4-BE49-F238E27FC236}">
                  <a16:creationId xmlns:a16="http://schemas.microsoft.com/office/drawing/2014/main" id="{B0E21112-89E2-80AA-A54C-E3AE1DCD88E5}"/>
                </a:ext>
              </a:extLst>
            </p:cNvPr>
            <p:cNvSpPr>
              <a:spLocks noChangeShapeType="1"/>
            </p:cNvSpPr>
            <p:nvPr/>
          </p:nvSpPr>
          <p:spPr bwMode="auto">
            <a:xfrm rot="5400000" flipH="1">
              <a:off x="7304428" y="3140367"/>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8" name="Line 19">
              <a:extLst>
                <a:ext uri="{FF2B5EF4-FFF2-40B4-BE49-F238E27FC236}">
                  <a16:creationId xmlns:a16="http://schemas.microsoft.com/office/drawing/2014/main" id="{665CF11C-C854-A722-AFCE-039D2945683B}"/>
                </a:ext>
              </a:extLst>
            </p:cNvPr>
            <p:cNvSpPr>
              <a:spLocks noChangeShapeType="1"/>
            </p:cNvSpPr>
            <p:nvPr/>
          </p:nvSpPr>
          <p:spPr bwMode="auto">
            <a:xfrm rot="5400000" flipH="1">
              <a:off x="7304428" y="3450616"/>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9" name="Line 19">
              <a:extLst>
                <a:ext uri="{FF2B5EF4-FFF2-40B4-BE49-F238E27FC236}">
                  <a16:creationId xmlns:a16="http://schemas.microsoft.com/office/drawing/2014/main" id="{3056F240-E309-E5DF-E5A2-667AEC237867}"/>
                </a:ext>
              </a:extLst>
            </p:cNvPr>
            <p:cNvSpPr>
              <a:spLocks noChangeShapeType="1"/>
            </p:cNvSpPr>
            <p:nvPr/>
          </p:nvSpPr>
          <p:spPr bwMode="auto">
            <a:xfrm rot="5400000" flipH="1">
              <a:off x="7304428" y="3760865"/>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0" name="Line 19">
              <a:extLst>
                <a:ext uri="{FF2B5EF4-FFF2-40B4-BE49-F238E27FC236}">
                  <a16:creationId xmlns:a16="http://schemas.microsoft.com/office/drawing/2014/main" id="{47EEA4D1-46CE-0EE1-AAA6-A39682A78871}"/>
                </a:ext>
              </a:extLst>
            </p:cNvPr>
            <p:cNvSpPr>
              <a:spLocks noChangeShapeType="1"/>
            </p:cNvSpPr>
            <p:nvPr/>
          </p:nvSpPr>
          <p:spPr bwMode="auto">
            <a:xfrm rot="5400000" flipH="1">
              <a:off x="7304428" y="4071114"/>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 name="Line 19">
              <a:extLst>
                <a:ext uri="{FF2B5EF4-FFF2-40B4-BE49-F238E27FC236}">
                  <a16:creationId xmlns:a16="http://schemas.microsoft.com/office/drawing/2014/main" id="{A3D5531C-7E6D-6498-632F-BC3ACFAC1F8E}"/>
                </a:ext>
              </a:extLst>
            </p:cNvPr>
            <p:cNvSpPr>
              <a:spLocks noChangeShapeType="1"/>
            </p:cNvSpPr>
            <p:nvPr/>
          </p:nvSpPr>
          <p:spPr bwMode="auto">
            <a:xfrm rot="5400000" flipH="1">
              <a:off x="7304428" y="4381363"/>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2" name="Line 19">
              <a:extLst>
                <a:ext uri="{FF2B5EF4-FFF2-40B4-BE49-F238E27FC236}">
                  <a16:creationId xmlns:a16="http://schemas.microsoft.com/office/drawing/2014/main" id="{72C888AB-4026-D074-61D6-7D1F4B237585}"/>
                </a:ext>
              </a:extLst>
            </p:cNvPr>
            <p:cNvSpPr>
              <a:spLocks noChangeShapeType="1"/>
            </p:cNvSpPr>
            <p:nvPr/>
          </p:nvSpPr>
          <p:spPr bwMode="auto">
            <a:xfrm rot="5400000" flipH="1">
              <a:off x="7304428" y="4691612"/>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3" name="Line 19">
              <a:extLst>
                <a:ext uri="{FF2B5EF4-FFF2-40B4-BE49-F238E27FC236}">
                  <a16:creationId xmlns:a16="http://schemas.microsoft.com/office/drawing/2014/main" id="{AB7CABBC-56E7-2644-5327-BE7FA333BE88}"/>
                </a:ext>
              </a:extLst>
            </p:cNvPr>
            <p:cNvSpPr>
              <a:spLocks noChangeShapeType="1"/>
            </p:cNvSpPr>
            <p:nvPr/>
          </p:nvSpPr>
          <p:spPr bwMode="auto">
            <a:xfrm rot="5400000" flipH="1">
              <a:off x="7304428" y="5001861"/>
              <a:ext cx="1588" cy="571500"/>
            </a:xfrm>
            <a:prstGeom prst="line">
              <a:avLst/>
            </a:prstGeom>
            <a:noFill/>
            <a:ln w="28575" cap="flat">
              <a:solidFill>
                <a:srgbClr val="061C6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4" name="Group 323">
              <a:extLst>
                <a:ext uri="{FF2B5EF4-FFF2-40B4-BE49-F238E27FC236}">
                  <a16:creationId xmlns:a16="http://schemas.microsoft.com/office/drawing/2014/main" id="{99E8D8BD-00E2-43B6-AA11-D13184DBEEA5}"/>
                </a:ext>
              </a:extLst>
            </p:cNvPr>
            <p:cNvGrpSpPr>
              <a:grpSpLocks/>
            </p:cNvGrpSpPr>
            <p:nvPr/>
          </p:nvGrpSpPr>
          <p:grpSpPr bwMode="auto">
            <a:xfrm rot="5400000">
              <a:off x="6438023" y="3844624"/>
              <a:ext cx="117512" cy="628650"/>
              <a:chOff x="0" y="0"/>
              <a:chExt cx="73" cy="396"/>
            </a:xfrm>
          </p:grpSpPr>
          <p:grpSp>
            <p:nvGrpSpPr>
              <p:cNvPr id="631" name="Group 324">
                <a:extLst>
                  <a:ext uri="{FF2B5EF4-FFF2-40B4-BE49-F238E27FC236}">
                    <a16:creationId xmlns:a16="http://schemas.microsoft.com/office/drawing/2014/main" id="{96C23290-54B5-E2AF-38FF-D7001F8741F7}"/>
                  </a:ext>
                </a:extLst>
              </p:cNvPr>
              <p:cNvGrpSpPr>
                <a:grpSpLocks/>
              </p:cNvGrpSpPr>
              <p:nvPr/>
            </p:nvGrpSpPr>
            <p:grpSpPr bwMode="auto">
              <a:xfrm>
                <a:off x="0" y="36"/>
                <a:ext cx="73" cy="144"/>
                <a:chOff x="0" y="0"/>
                <a:chExt cx="72" cy="143"/>
              </a:xfrm>
            </p:grpSpPr>
            <p:sp>
              <p:nvSpPr>
                <p:cNvPr id="639" name="Freeform 325">
                  <a:extLst>
                    <a:ext uri="{FF2B5EF4-FFF2-40B4-BE49-F238E27FC236}">
                      <a16:creationId xmlns:a16="http://schemas.microsoft.com/office/drawing/2014/main" id="{521EB7DC-4613-A3A3-934C-A76E0E47B64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0" name="Freeform 326">
                  <a:extLst>
                    <a:ext uri="{FF2B5EF4-FFF2-40B4-BE49-F238E27FC236}">
                      <a16:creationId xmlns:a16="http://schemas.microsoft.com/office/drawing/2014/main" id="{DE249947-78FE-7456-6431-0CFCC764E625}"/>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1" name="Freeform 327">
                  <a:extLst>
                    <a:ext uri="{FF2B5EF4-FFF2-40B4-BE49-F238E27FC236}">
                      <a16:creationId xmlns:a16="http://schemas.microsoft.com/office/drawing/2014/main" id="{9698CB26-D13B-52A7-8BC7-085540195EF4}"/>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2" name="Freeform 328">
                  <a:extLst>
                    <a:ext uri="{FF2B5EF4-FFF2-40B4-BE49-F238E27FC236}">
                      <a16:creationId xmlns:a16="http://schemas.microsoft.com/office/drawing/2014/main" id="{6A391405-D6E7-6ABE-2F00-13F22D38C511}"/>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32" name="Group 329">
                <a:extLst>
                  <a:ext uri="{FF2B5EF4-FFF2-40B4-BE49-F238E27FC236}">
                    <a16:creationId xmlns:a16="http://schemas.microsoft.com/office/drawing/2014/main" id="{C65A2AC8-7667-7DAC-8BBC-C9B1A8DFB24F}"/>
                  </a:ext>
                </a:extLst>
              </p:cNvPr>
              <p:cNvGrpSpPr>
                <a:grpSpLocks/>
              </p:cNvGrpSpPr>
              <p:nvPr/>
            </p:nvGrpSpPr>
            <p:grpSpPr bwMode="auto">
              <a:xfrm>
                <a:off x="0" y="180"/>
                <a:ext cx="72" cy="144"/>
                <a:chOff x="0" y="0"/>
                <a:chExt cx="72" cy="143"/>
              </a:xfrm>
            </p:grpSpPr>
            <p:sp>
              <p:nvSpPr>
                <p:cNvPr id="635" name="Freeform 330">
                  <a:extLst>
                    <a:ext uri="{FF2B5EF4-FFF2-40B4-BE49-F238E27FC236}">
                      <a16:creationId xmlns:a16="http://schemas.microsoft.com/office/drawing/2014/main" id="{C5EE03CF-8E43-35A5-B77F-3BC26151BD2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6" name="Freeform 331">
                  <a:extLst>
                    <a:ext uri="{FF2B5EF4-FFF2-40B4-BE49-F238E27FC236}">
                      <a16:creationId xmlns:a16="http://schemas.microsoft.com/office/drawing/2014/main" id="{E9404AB0-149A-4EE9-2A21-E10C4179B97D}"/>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7" name="Freeform 332">
                  <a:extLst>
                    <a:ext uri="{FF2B5EF4-FFF2-40B4-BE49-F238E27FC236}">
                      <a16:creationId xmlns:a16="http://schemas.microsoft.com/office/drawing/2014/main" id="{0090C187-F1C9-7591-7021-867FEE971C49}"/>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8" name="Freeform 333">
                  <a:extLst>
                    <a:ext uri="{FF2B5EF4-FFF2-40B4-BE49-F238E27FC236}">
                      <a16:creationId xmlns:a16="http://schemas.microsoft.com/office/drawing/2014/main" id="{0B6636CB-0B94-9742-C168-65E8EC2AAA0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33" name="Line 334">
                <a:extLst>
                  <a:ext uri="{FF2B5EF4-FFF2-40B4-BE49-F238E27FC236}">
                    <a16:creationId xmlns:a16="http://schemas.microsoft.com/office/drawing/2014/main" id="{66439C69-EFD7-6933-2CFB-942878A9EC75}"/>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4" name="Line 335">
                <a:extLst>
                  <a:ext uri="{FF2B5EF4-FFF2-40B4-BE49-F238E27FC236}">
                    <a16:creationId xmlns:a16="http://schemas.microsoft.com/office/drawing/2014/main" id="{74E4885B-06BE-3915-8968-63736EFA23A7}"/>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5" name="Group 323">
              <a:extLst>
                <a:ext uri="{FF2B5EF4-FFF2-40B4-BE49-F238E27FC236}">
                  <a16:creationId xmlns:a16="http://schemas.microsoft.com/office/drawing/2014/main" id="{6FCCDCF3-2FFA-5DFA-6F79-2650DB98EB25}"/>
                </a:ext>
              </a:extLst>
            </p:cNvPr>
            <p:cNvGrpSpPr>
              <a:grpSpLocks/>
            </p:cNvGrpSpPr>
            <p:nvPr/>
          </p:nvGrpSpPr>
          <p:grpSpPr bwMode="auto">
            <a:xfrm rot="5400000">
              <a:off x="6438023" y="4016437"/>
              <a:ext cx="117512" cy="628650"/>
              <a:chOff x="0" y="0"/>
              <a:chExt cx="73" cy="396"/>
            </a:xfrm>
          </p:grpSpPr>
          <p:grpSp>
            <p:nvGrpSpPr>
              <p:cNvPr id="619" name="Group 324">
                <a:extLst>
                  <a:ext uri="{FF2B5EF4-FFF2-40B4-BE49-F238E27FC236}">
                    <a16:creationId xmlns:a16="http://schemas.microsoft.com/office/drawing/2014/main" id="{08915503-1AC6-2E5A-630F-D3FC1982CC0A}"/>
                  </a:ext>
                </a:extLst>
              </p:cNvPr>
              <p:cNvGrpSpPr>
                <a:grpSpLocks/>
              </p:cNvGrpSpPr>
              <p:nvPr/>
            </p:nvGrpSpPr>
            <p:grpSpPr bwMode="auto">
              <a:xfrm>
                <a:off x="0" y="36"/>
                <a:ext cx="73" cy="144"/>
                <a:chOff x="0" y="0"/>
                <a:chExt cx="72" cy="143"/>
              </a:xfrm>
            </p:grpSpPr>
            <p:sp>
              <p:nvSpPr>
                <p:cNvPr id="627" name="Freeform 325">
                  <a:extLst>
                    <a:ext uri="{FF2B5EF4-FFF2-40B4-BE49-F238E27FC236}">
                      <a16:creationId xmlns:a16="http://schemas.microsoft.com/office/drawing/2014/main" id="{F183304D-1C08-0B57-CF25-CA1CDAB25ADE}"/>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8" name="Freeform 326">
                  <a:extLst>
                    <a:ext uri="{FF2B5EF4-FFF2-40B4-BE49-F238E27FC236}">
                      <a16:creationId xmlns:a16="http://schemas.microsoft.com/office/drawing/2014/main" id="{95BD182C-41CA-B86B-02F3-37F07DA1D642}"/>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9" name="Freeform 327">
                  <a:extLst>
                    <a:ext uri="{FF2B5EF4-FFF2-40B4-BE49-F238E27FC236}">
                      <a16:creationId xmlns:a16="http://schemas.microsoft.com/office/drawing/2014/main" id="{1AF4AE41-E2D7-7FB0-ACE1-BA910DAFAD9E}"/>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0" name="Freeform 328">
                  <a:extLst>
                    <a:ext uri="{FF2B5EF4-FFF2-40B4-BE49-F238E27FC236}">
                      <a16:creationId xmlns:a16="http://schemas.microsoft.com/office/drawing/2014/main" id="{A5E14B2C-BC38-5A2F-7C3F-5082CA8A3493}"/>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20" name="Group 329">
                <a:extLst>
                  <a:ext uri="{FF2B5EF4-FFF2-40B4-BE49-F238E27FC236}">
                    <a16:creationId xmlns:a16="http://schemas.microsoft.com/office/drawing/2014/main" id="{6F347E26-8BD4-972C-B8D0-E891FAA9610B}"/>
                  </a:ext>
                </a:extLst>
              </p:cNvPr>
              <p:cNvGrpSpPr>
                <a:grpSpLocks/>
              </p:cNvGrpSpPr>
              <p:nvPr/>
            </p:nvGrpSpPr>
            <p:grpSpPr bwMode="auto">
              <a:xfrm>
                <a:off x="0" y="180"/>
                <a:ext cx="72" cy="144"/>
                <a:chOff x="0" y="0"/>
                <a:chExt cx="72" cy="143"/>
              </a:xfrm>
            </p:grpSpPr>
            <p:sp>
              <p:nvSpPr>
                <p:cNvPr id="623" name="Freeform 330">
                  <a:extLst>
                    <a:ext uri="{FF2B5EF4-FFF2-40B4-BE49-F238E27FC236}">
                      <a16:creationId xmlns:a16="http://schemas.microsoft.com/office/drawing/2014/main" id="{39DED008-8C76-C438-1F90-A0406964C48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 name="Freeform 331">
                  <a:extLst>
                    <a:ext uri="{FF2B5EF4-FFF2-40B4-BE49-F238E27FC236}">
                      <a16:creationId xmlns:a16="http://schemas.microsoft.com/office/drawing/2014/main" id="{3B988F19-DD99-F282-711E-3596EADB7074}"/>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5" name="Freeform 332">
                  <a:extLst>
                    <a:ext uri="{FF2B5EF4-FFF2-40B4-BE49-F238E27FC236}">
                      <a16:creationId xmlns:a16="http://schemas.microsoft.com/office/drawing/2014/main" id="{069BCA7A-FB44-0E15-2DBD-E3D2678FBCD9}"/>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6" name="Freeform 333">
                  <a:extLst>
                    <a:ext uri="{FF2B5EF4-FFF2-40B4-BE49-F238E27FC236}">
                      <a16:creationId xmlns:a16="http://schemas.microsoft.com/office/drawing/2014/main" id="{6E51AAF2-FE1F-A2C5-0F61-07EA13A97373}"/>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21" name="Line 334">
                <a:extLst>
                  <a:ext uri="{FF2B5EF4-FFF2-40B4-BE49-F238E27FC236}">
                    <a16:creationId xmlns:a16="http://schemas.microsoft.com/office/drawing/2014/main" id="{61D1DA74-6F86-0169-8A91-13A8F1C35911}"/>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2" name="Line 335">
                <a:extLst>
                  <a:ext uri="{FF2B5EF4-FFF2-40B4-BE49-F238E27FC236}">
                    <a16:creationId xmlns:a16="http://schemas.microsoft.com/office/drawing/2014/main" id="{F4720DE7-1052-92B6-DB69-6F644F18E7B2}"/>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6" name="Group 323">
              <a:extLst>
                <a:ext uri="{FF2B5EF4-FFF2-40B4-BE49-F238E27FC236}">
                  <a16:creationId xmlns:a16="http://schemas.microsoft.com/office/drawing/2014/main" id="{E5A338E3-ADF5-B9B4-AC48-908B7D10A78C}"/>
                </a:ext>
              </a:extLst>
            </p:cNvPr>
            <p:cNvGrpSpPr>
              <a:grpSpLocks/>
            </p:cNvGrpSpPr>
            <p:nvPr/>
          </p:nvGrpSpPr>
          <p:grpSpPr bwMode="auto">
            <a:xfrm rot="5400000">
              <a:off x="6438023" y="4188250"/>
              <a:ext cx="117512" cy="628650"/>
              <a:chOff x="0" y="0"/>
              <a:chExt cx="73" cy="396"/>
            </a:xfrm>
          </p:grpSpPr>
          <p:grpSp>
            <p:nvGrpSpPr>
              <p:cNvPr id="607" name="Group 324">
                <a:extLst>
                  <a:ext uri="{FF2B5EF4-FFF2-40B4-BE49-F238E27FC236}">
                    <a16:creationId xmlns:a16="http://schemas.microsoft.com/office/drawing/2014/main" id="{8565EFAA-3D36-2C8B-9F06-32C003C0BA9D}"/>
                  </a:ext>
                </a:extLst>
              </p:cNvPr>
              <p:cNvGrpSpPr>
                <a:grpSpLocks/>
              </p:cNvGrpSpPr>
              <p:nvPr/>
            </p:nvGrpSpPr>
            <p:grpSpPr bwMode="auto">
              <a:xfrm>
                <a:off x="0" y="36"/>
                <a:ext cx="73" cy="144"/>
                <a:chOff x="0" y="0"/>
                <a:chExt cx="72" cy="143"/>
              </a:xfrm>
            </p:grpSpPr>
            <p:sp>
              <p:nvSpPr>
                <p:cNvPr id="615" name="Freeform 325">
                  <a:extLst>
                    <a:ext uri="{FF2B5EF4-FFF2-40B4-BE49-F238E27FC236}">
                      <a16:creationId xmlns:a16="http://schemas.microsoft.com/office/drawing/2014/main" id="{6D231AE8-6ABE-3032-6D32-E98EDF1CC62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6" name="Freeform 326">
                  <a:extLst>
                    <a:ext uri="{FF2B5EF4-FFF2-40B4-BE49-F238E27FC236}">
                      <a16:creationId xmlns:a16="http://schemas.microsoft.com/office/drawing/2014/main" id="{BDD178E8-D14A-CDEB-4A6A-01883EFC2431}"/>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7" name="Freeform 327">
                  <a:extLst>
                    <a:ext uri="{FF2B5EF4-FFF2-40B4-BE49-F238E27FC236}">
                      <a16:creationId xmlns:a16="http://schemas.microsoft.com/office/drawing/2014/main" id="{8C5AC3D2-9EA3-3E25-1FF7-0099F35979A2}"/>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8" name="Freeform 328">
                  <a:extLst>
                    <a:ext uri="{FF2B5EF4-FFF2-40B4-BE49-F238E27FC236}">
                      <a16:creationId xmlns:a16="http://schemas.microsoft.com/office/drawing/2014/main" id="{7F015EBD-5201-A478-629D-B85BB3EB7EBD}"/>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608" name="Group 329">
                <a:extLst>
                  <a:ext uri="{FF2B5EF4-FFF2-40B4-BE49-F238E27FC236}">
                    <a16:creationId xmlns:a16="http://schemas.microsoft.com/office/drawing/2014/main" id="{74814619-180A-194B-9649-C97C241079D3}"/>
                  </a:ext>
                </a:extLst>
              </p:cNvPr>
              <p:cNvGrpSpPr>
                <a:grpSpLocks/>
              </p:cNvGrpSpPr>
              <p:nvPr/>
            </p:nvGrpSpPr>
            <p:grpSpPr bwMode="auto">
              <a:xfrm>
                <a:off x="0" y="180"/>
                <a:ext cx="72" cy="144"/>
                <a:chOff x="0" y="0"/>
                <a:chExt cx="72" cy="143"/>
              </a:xfrm>
            </p:grpSpPr>
            <p:sp>
              <p:nvSpPr>
                <p:cNvPr id="611" name="Freeform 330">
                  <a:extLst>
                    <a:ext uri="{FF2B5EF4-FFF2-40B4-BE49-F238E27FC236}">
                      <a16:creationId xmlns:a16="http://schemas.microsoft.com/office/drawing/2014/main" id="{AB58B113-5158-E7FC-43CA-77816597D91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2" name="Freeform 331">
                  <a:extLst>
                    <a:ext uri="{FF2B5EF4-FFF2-40B4-BE49-F238E27FC236}">
                      <a16:creationId xmlns:a16="http://schemas.microsoft.com/office/drawing/2014/main" id="{0D2ADDD2-7ECD-8840-52B5-73C6743EC9D8}"/>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3" name="Freeform 332">
                  <a:extLst>
                    <a:ext uri="{FF2B5EF4-FFF2-40B4-BE49-F238E27FC236}">
                      <a16:creationId xmlns:a16="http://schemas.microsoft.com/office/drawing/2014/main" id="{08F5C65A-079D-E810-E306-0E6848E2829E}"/>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 name="Freeform 333">
                  <a:extLst>
                    <a:ext uri="{FF2B5EF4-FFF2-40B4-BE49-F238E27FC236}">
                      <a16:creationId xmlns:a16="http://schemas.microsoft.com/office/drawing/2014/main" id="{E3A703ED-F432-2181-2E94-5CF0D521C45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09" name="Line 334">
                <a:extLst>
                  <a:ext uri="{FF2B5EF4-FFF2-40B4-BE49-F238E27FC236}">
                    <a16:creationId xmlns:a16="http://schemas.microsoft.com/office/drawing/2014/main" id="{61E32561-9000-336D-8362-E431EFB4BFC2}"/>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0" name="Line 335">
                <a:extLst>
                  <a:ext uri="{FF2B5EF4-FFF2-40B4-BE49-F238E27FC236}">
                    <a16:creationId xmlns:a16="http://schemas.microsoft.com/office/drawing/2014/main" id="{2080DAD7-E31D-603C-9A41-72D21491FC21}"/>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7" name="Group 323">
              <a:extLst>
                <a:ext uri="{FF2B5EF4-FFF2-40B4-BE49-F238E27FC236}">
                  <a16:creationId xmlns:a16="http://schemas.microsoft.com/office/drawing/2014/main" id="{53BBA2EF-8C92-C481-5F76-E4F0608B177E}"/>
                </a:ext>
              </a:extLst>
            </p:cNvPr>
            <p:cNvGrpSpPr>
              <a:grpSpLocks/>
            </p:cNvGrpSpPr>
            <p:nvPr/>
          </p:nvGrpSpPr>
          <p:grpSpPr bwMode="auto">
            <a:xfrm rot="5400000">
              <a:off x="6438023" y="4360063"/>
              <a:ext cx="117512" cy="628650"/>
              <a:chOff x="0" y="0"/>
              <a:chExt cx="73" cy="396"/>
            </a:xfrm>
          </p:grpSpPr>
          <p:grpSp>
            <p:nvGrpSpPr>
              <p:cNvPr id="595" name="Group 324">
                <a:extLst>
                  <a:ext uri="{FF2B5EF4-FFF2-40B4-BE49-F238E27FC236}">
                    <a16:creationId xmlns:a16="http://schemas.microsoft.com/office/drawing/2014/main" id="{ECEEE7D2-4078-CA56-ED3B-19E63AAA8D7D}"/>
                  </a:ext>
                </a:extLst>
              </p:cNvPr>
              <p:cNvGrpSpPr>
                <a:grpSpLocks/>
              </p:cNvGrpSpPr>
              <p:nvPr/>
            </p:nvGrpSpPr>
            <p:grpSpPr bwMode="auto">
              <a:xfrm>
                <a:off x="0" y="36"/>
                <a:ext cx="73" cy="144"/>
                <a:chOff x="0" y="0"/>
                <a:chExt cx="72" cy="143"/>
              </a:xfrm>
            </p:grpSpPr>
            <p:sp>
              <p:nvSpPr>
                <p:cNvPr id="603" name="Freeform 325">
                  <a:extLst>
                    <a:ext uri="{FF2B5EF4-FFF2-40B4-BE49-F238E27FC236}">
                      <a16:creationId xmlns:a16="http://schemas.microsoft.com/office/drawing/2014/main" id="{819D41D4-A691-26CD-9DEA-762A9F10D12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 name="Freeform 326">
                  <a:extLst>
                    <a:ext uri="{FF2B5EF4-FFF2-40B4-BE49-F238E27FC236}">
                      <a16:creationId xmlns:a16="http://schemas.microsoft.com/office/drawing/2014/main" id="{E6C8BA8F-2D22-008A-26C2-6FEF8F071D78}"/>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5" name="Freeform 327">
                  <a:extLst>
                    <a:ext uri="{FF2B5EF4-FFF2-40B4-BE49-F238E27FC236}">
                      <a16:creationId xmlns:a16="http://schemas.microsoft.com/office/drawing/2014/main" id="{1D0063DB-F57D-7B37-7495-EB2251BD497A}"/>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6" name="Freeform 328">
                  <a:extLst>
                    <a:ext uri="{FF2B5EF4-FFF2-40B4-BE49-F238E27FC236}">
                      <a16:creationId xmlns:a16="http://schemas.microsoft.com/office/drawing/2014/main" id="{4922A58C-1CA4-917A-0822-DCF9AD9EE366}"/>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96" name="Group 329">
                <a:extLst>
                  <a:ext uri="{FF2B5EF4-FFF2-40B4-BE49-F238E27FC236}">
                    <a16:creationId xmlns:a16="http://schemas.microsoft.com/office/drawing/2014/main" id="{14EEA842-3A19-B18D-95DB-EC8FC7233B6B}"/>
                  </a:ext>
                </a:extLst>
              </p:cNvPr>
              <p:cNvGrpSpPr>
                <a:grpSpLocks/>
              </p:cNvGrpSpPr>
              <p:nvPr/>
            </p:nvGrpSpPr>
            <p:grpSpPr bwMode="auto">
              <a:xfrm>
                <a:off x="0" y="180"/>
                <a:ext cx="72" cy="144"/>
                <a:chOff x="0" y="0"/>
                <a:chExt cx="72" cy="143"/>
              </a:xfrm>
            </p:grpSpPr>
            <p:sp>
              <p:nvSpPr>
                <p:cNvPr id="599" name="Freeform 330">
                  <a:extLst>
                    <a:ext uri="{FF2B5EF4-FFF2-40B4-BE49-F238E27FC236}">
                      <a16:creationId xmlns:a16="http://schemas.microsoft.com/office/drawing/2014/main" id="{13FEF882-11C8-DD16-10CF-4B697F905B55}"/>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0" name="Freeform 331">
                  <a:extLst>
                    <a:ext uri="{FF2B5EF4-FFF2-40B4-BE49-F238E27FC236}">
                      <a16:creationId xmlns:a16="http://schemas.microsoft.com/office/drawing/2014/main" id="{D76BCF70-C90E-52E4-0BF8-7CED36BA6E1B}"/>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1" name="Freeform 332">
                  <a:extLst>
                    <a:ext uri="{FF2B5EF4-FFF2-40B4-BE49-F238E27FC236}">
                      <a16:creationId xmlns:a16="http://schemas.microsoft.com/office/drawing/2014/main" id="{116D8922-4813-6D28-6A71-92EC66AD48BA}"/>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2" name="Freeform 333">
                  <a:extLst>
                    <a:ext uri="{FF2B5EF4-FFF2-40B4-BE49-F238E27FC236}">
                      <a16:creationId xmlns:a16="http://schemas.microsoft.com/office/drawing/2014/main" id="{FACF6AAD-BA1F-2BA2-110F-ED561DC459CC}"/>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97" name="Line 334">
                <a:extLst>
                  <a:ext uri="{FF2B5EF4-FFF2-40B4-BE49-F238E27FC236}">
                    <a16:creationId xmlns:a16="http://schemas.microsoft.com/office/drawing/2014/main" id="{D061FB18-05E4-D425-0CFA-CB14A2C8F253}"/>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8" name="Line 335">
                <a:extLst>
                  <a:ext uri="{FF2B5EF4-FFF2-40B4-BE49-F238E27FC236}">
                    <a16:creationId xmlns:a16="http://schemas.microsoft.com/office/drawing/2014/main" id="{4E8E394C-B842-2AEC-86F9-E956354679B2}"/>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8" name="Group 323">
              <a:extLst>
                <a:ext uri="{FF2B5EF4-FFF2-40B4-BE49-F238E27FC236}">
                  <a16:creationId xmlns:a16="http://schemas.microsoft.com/office/drawing/2014/main" id="{2DA9BBC8-F7CA-952B-928F-65AE8C0A62D8}"/>
                </a:ext>
              </a:extLst>
            </p:cNvPr>
            <p:cNvGrpSpPr>
              <a:grpSpLocks/>
            </p:cNvGrpSpPr>
            <p:nvPr/>
          </p:nvGrpSpPr>
          <p:grpSpPr bwMode="auto">
            <a:xfrm rot="5400000">
              <a:off x="6438023" y="2641933"/>
              <a:ext cx="117512" cy="628650"/>
              <a:chOff x="0" y="0"/>
              <a:chExt cx="73" cy="396"/>
            </a:xfrm>
          </p:grpSpPr>
          <p:grpSp>
            <p:nvGrpSpPr>
              <p:cNvPr id="583" name="Group 324">
                <a:extLst>
                  <a:ext uri="{FF2B5EF4-FFF2-40B4-BE49-F238E27FC236}">
                    <a16:creationId xmlns:a16="http://schemas.microsoft.com/office/drawing/2014/main" id="{6AB67948-00CC-374D-9773-F99CBDB1E8E2}"/>
                  </a:ext>
                </a:extLst>
              </p:cNvPr>
              <p:cNvGrpSpPr>
                <a:grpSpLocks/>
              </p:cNvGrpSpPr>
              <p:nvPr/>
            </p:nvGrpSpPr>
            <p:grpSpPr bwMode="auto">
              <a:xfrm>
                <a:off x="0" y="36"/>
                <a:ext cx="73" cy="144"/>
                <a:chOff x="0" y="0"/>
                <a:chExt cx="72" cy="143"/>
              </a:xfrm>
            </p:grpSpPr>
            <p:sp>
              <p:nvSpPr>
                <p:cNvPr id="591" name="Freeform 325">
                  <a:extLst>
                    <a:ext uri="{FF2B5EF4-FFF2-40B4-BE49-F238E27FC236}">
                      <a16:creationId xmlns:a16="http://schemas.microsoft.com/office/drawing/2014/main" id="{B64DA1C0-686D-4521-9E6B-7957923B28EC}"/>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2" name="Freeform 326">
                  <a:extLst>
                    <a:ext uri="{FF2B5EF4-FFF2-40B4-BE49-F238E27FC236}">
                      <a16:creationId xmlns:a16="http://schemas.microsoft.com/office/drawing/2014/main" id="{6A62E14C-6DD5-E1D1-C7A5-EEE50E792E97}"/>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3" name="Freeform 327">
                  <a:extLst>
                    <a:ext uri="{FF2B5EF4-FFF2-40B4-BE49-F238E27FC236}">
                      <a16:creationId xmlns:a16="http://schemas.microsoft.com/office/drawing/2014/main" id="{656F3C43-84C2-E2EC-902F-F8AAEA28B0F5}"/>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 name="Freeform 328">
                  <a:extLst>
                    <a:ext uri="{FF2B5EF4-FFF2-40B4-BE49-F238E27FC236}">
                      <a16:creationId xmlns:a16="http://schemas.microsoft.com/office/drawing/2014/main" id="{C17BB672-E0E0-0D77-4BFB-70D520CBE5AB}"/>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84" name="Group 329">
                <a:extLst>
                  <a:ext uri="{FF2B5EF4-FFF2-40B4-BE49-F238E27FC236}">
                    <a16:creationId xmlns:a16="http://schemas.microsoft.com/office/drawing/2014/main" id="{383A4FEC-4300-4C35-34E2-0CA1674B28FC}"/>
                  </a:ext>
                </a:extLst>
              </p:cNvPr>
              <p:cNvGrpSpPr>
                <a:grpSpLocks/>
              </p:cNvGrpSpPr>
              <p:nvPr/>
            </p:nvGrpSpPr>
            <p:grpSpPr bwMode="auto">
              <a:xfrm>
                <a:off x="0" y="180"/>
                <a:ext cx="72" cy="144"/>
                <a:chOff x="0" y="0"/>
                <a:chExt cx="72" cy="143"/>
              </a:xfrm>
            </p:grpSpPr>
            <p:sp>
              <p:nvSpPr>
                <p:cNvPr id="587" name="Freeform 330">
                  <a:extLst>
                    <a:ext uri="{FF2B5EF4-FFF2-40B4-BE49-F238E27FC236}">
                      <a16:creationId xmlns:a16="http://schemas.microsoft.com/office/drawing/2014/main" id="{C3C93681-4AF4-495F-D573-1B01E10DD90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8" name="Freeform 331">
                  <a:extLst>
                    <a:ext uri="{FF2B5EF4-FFF2-40B4-BE49-F238E27FC236}">
                      <a16:creationId xmlns:a16="http://schemas.microsoft.com/office/drawing/2014/main" id="{949BAFDC-3478-A6D8-E495-682C2112BD83}"/>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9" name="Freeform 332">
                  <a:extLst>
                    <a:ext uri="{FF2B5EF4-FFF2-40B4-BE49-F238E27FC236}">
                      <a16:creationId xmlns:a16="http://schemas.microsoft.com/office/drawing/2014/main" id="{A41300E5-6FBE-FDB8-CF4A-5834DAD6A2F3}"/>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0" name="Freeform 333">
                  <a:extLst>
                    <a:ext uri="{FF2B5EF4-FFF2-40B4-BE49-F238E27FC236}">
                      <a16:creationId xmlns:a16="http://schemas.microsoft.com/office/drawing/2014/main" id="{97DE9AB6-523D-A321-4818-9D91FF259A03}"/>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85" name="Line 334">
                <a:extLst>
                  <a:ext uri="{FF2B5EF4-FFF2-40B4-BE49-F238E27FC236}">
                    <a16:creationId xmlns:a16="http://schemas.microsoft.com/office/drawing/2014/main" id="{D4278F7C-A883-50C6-81E5-7BA940B422C7}"/>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6" name="Line 335">
                <a:extLst>
                  <a:ext uri="{FF2B5EF4-FFF2-40B4-BE49-F238E27FC236}">
                    <a16:creationId xmlns:a16="http://schemas.microsoft.com/office/drawing/2014/main" id="{4164EBCD-2DD4-9B43-DDB3-3CBAEA5E993E}"/>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9" name="Group 323">
              <a:extLst>
                <a:ext uri="{FF2B5EF4-FFF2-40B4-BE49-F238E27FC236}">
                  <a16:creationId xmlns:a16="http://schemas.microsoft.com/office/drawing/2014/main" id="{BEFBDA3C-25D1-A60E-C988-3159E0588F5E}"/>
                </a:ext>
              </a:extLst>
            </p:cNvPr>
            <p:cNvGrpSpPr>
              <a:grpSpLocks/>
            </p:cNvGrpSpPr>
            <p:nvPr/>
          </p:nvGrpSpPr>
          <p:grpSpPr bwMode="auto">
            <a:xfrm rot="5400000">
              <a:off x="6438023" y="2813746"/>
              <a:ext cx="117512" cy="628650"/>
              <a:chOff x="0" y="0"/>
              <a:chExt cx="73" cy="396"/>
            </a:xfrm>
          </p:grpSpPr>
          <p:grpSp>
            <p:nvGrpSpPr>
              <p:cNvPr id="571" name="Group 324">
                <a:extLst>
                  <a:ext uri="{FF2B5EF4-FFF2-40B4-BE49-F238E27FC236}">
                    <a16:creationId xmlns:a16="http://schemas.microsoft.com/office/drawing/2014/main" id="{C07E2AF4-1AD9-2C02-BA7D-3ADACA2A3C85}"/>
                  </a:ext>
                </a:extLst>
              </p:cNvPr>
              <p:cNvGrpSpPr>
                <a:grpSpLocks/>
              </p:cNvGrpSpPr>
              <p:nvPr/>
            </p:nvGrpSpPr>
            <p:grpSpPr bwMode="auto">
              <a:xfrm>
                <a:off x="0" y="36"/>
                <a:ext cx="73" cy="144"/>
                <a:chOff x="0" y="0"/>
                <a:chExt cx="72" cy="143"/>
              </a:xfrm>
            </p:grpSpPr>
            <p:sp>
              <p:nvSpPr>
                <p:cNvPr id="579" name="Freeform 325">
                  <a:extLst>
                    <a:ext uri="{FF2B5EF4-FFF2-40B4-BE49-F238E27FC236}">
                      <a16:creationId xmlns:a16="http://schemas.microsoft.com/office/drawing/2014/main" id="{3B68D4EC-F852-F286-1BFE-CA940644D17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0" name="Freeform 326">
                  <a:extLst>
                    <a:ext uri="{FF2B5EF4-FFF2-40B4-BE49-F238E27FC236}">
                      <a16:creationId xmlns:a16="http://schemas.microsoft.com/office/drawing/2014/main" id="{E5C52A21-E5B8-9F04-25A6-E855E7E82CC7}"/>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1" name="Freeform 327">
                  <a:extLst>
                    <a:ext uri="{FF2B5EF4-FFF2-40B4-BE49-F238E27FC236}">
                      <a16:creationId xmlns:a16="http://schemas.microsoft.com/office/drawing/2014/main" id="{3FF3520B-98ED-9EE9-BA07-A237A56817E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2" name="Freeform 328">
                  <a:extLst>
                    <a:ext uri="{FF2B5EF4-FFF2-40B4-BE49-F238E27FC236}">
                      <a16:creationId xmlns:a16="http://schemas.microsoft.com/office/drawing/2014/main" id="{43EDFC19-FF46-6121-9D10-D09A961A6A7B}"/>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72" name="Group 329">
                <a:extLst>
                  <a:ext uri="{FF2B5EF4-FFF2-40B4-BE49-F238E27FC236}">
                    <a16:creationId xmlns:a16="http://schemas.microsoft.com/office/drawing/2014/main" id="{30AACAE4-9BBB-0EB0-264B-2A7BBEF31E4A}"/>
                  </a:ext>
                </a:extLst>
              </p:cNvPr>
              <p:cNvGrpSpPr>
                <a:grpSpLocks/>
              </p:cNvGrpSpPr>
              <p:nvPr/>
            </p:nvGrpSpPr>
            <p:grpSpPr bwMode="auto">
              <a:xfrm>
                <a:off x="0" y="180"/>
                <a:ext cx="72" cy="144"/>
                <a:chOff x="0" y="0"/>
                <a:chExt cx="72" cy="143"/>
              </a:xfrm>
            </p:grpSpPr>
            <p:sp>
              <p:nvSpPr>
                <p:cNvPr id="575" name="Freeform 330">
                  <a:extLst>
                    <a:ext uri="{FF2B5EF4-FFF2-40B4-BE49-F238E27FC236}">
                      <a16:creationId xmlns:a16="http://schemas.microsoft.com/office/drawing/2014/main" id="{D9C1944E-178C-C0E8-342B-873305A55C93}"/>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6" name="Freeform 331">
                  <a:extLst>
                    <a:ext uri="{FF2B5EF4-FFF2-40B4-BE49-F238E27FC236}">
                      <a16:creationId xmlns:a16="http://schemas.microsoft.com/office/drawing/2014/main" id="{711EA576-BB02-9DAF-CCB6-5F469EE32BD2}"/>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7" name="Freeform 332">
                  <a:extLst>
                    <a:ext uri="{FF2B5EF4-FFF2-40B4-BE49-F238E27FC236}">
                      <a16:creationId xmlns:a16="http://schemas.microsoft.com/office/drawing/2014/main" id="{6354EB54-1CEE-49DC-6F7F-043C2A35D0E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8" name="Freeform 333">
                  <a:extLst>
                    <a:ext uri="{FF2B5EF4-FFF2-40B4-BE49-F238E27FC236}">
                      <a16:creationId xmlns:a16="http://schemas.microsoft.com/office/drawing/2014/main" id="{E12381BB-5447-2CCD-B902-14A91CBD0CDE}"/>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73" name="Line 334">
                <a:extLst>
                  <a:ext uri="{FF2B5EF4-FFF2-40B4-BE49-F238E27FC236}">
                    <a16:creationId xmlns:a16="http://schemas.microsoft.com/office/drawing/2014/main" id="{B48B666B-5680-4B64-C8AA-7436F06FDCD9}"/>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4" name="Line 335">
                <a:extLst>
                  <a:ext uri="{FF2B5EF4-FFF2-40B4-BE49-F238E27FC236}">
                    <a16:creationId xmlns:a16="http://schemas.microsoft.com/office/drawing/2014/main" id="{73C5B977-6081-0140-B58F-F4E3E322F656}"/>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0" name="Group 323">
              <a:extLst>
                <a:ext uri="{FF2B5EF4-FFF2-40B4-BE49-F238E27FC236}">
                  <a16:creationId xmlns:a16="http://schemas.microsoft.com/office/drawing/2014/main" id="{6A8E686B-2213-F763-A43D-1CE012AAC8E3}"/>
                </a:ext>
              </a:extLst>
            </p:cNvPr>
            <p:cNvGrpSpPr>
              <a:grpSpLocks/>
            </p:cNvGrpSpPr>
            <p:nvPr/>
          </p:nvGrpSpPr>
          <p:grpSpPr bwMode="auto">
            <a:xfrm rot="5400000">
              <a:off x="6438023" y="2985559"/>
              <a:ext cx="117512" cy="628650"/>
              <a:chOff x="0" y="0"/>
              <a:chExt cx="73" cy="396"/>
            </a:xfrm>
          </p:grpSpPr>
          <p:grpSp>
            <p:nvGrpSpPr>
              <p:cNvPr id="559" name="Group 324">
                <a:extLst>
                  <a:ext uri="{FF2B5EF4-FFF2-40B4-BE49-F238E27FC236}">
                    <a16:creationId xmlns:a16="http://schemas.microsoft.com/office/drawing/2014/main" id="{23CF147E-BA21-B7D9-B95B-354E2A0E253A}"/>
                  </a:ext>
                </a:extLst>
              </p:cNvPr>
              <p:cNvGrpSpPr>
                <a:grpSpLocks/>
              </p:cNvGrpSpPr>
              <p:nvPr/>
            </p:nvGrpSpPr>
            <p:grpSpPr bwMode="auto">
              <a:xfrm>
                <a:off x="0" y="36"/>
                <a:ext cx="73" cy="144"/>
                <a:chOff x="0" y="0"/>
                <a:chExt cx="72" cy="143"/>
              </a:xfrm>
            </p:grpSpPr>
            <p:sp>
              <p:nvSpPr>
                <p:cNvPr id="567" name="Freeform 325">
                  <a:extLst>
                    <a:ext uri="{FF2B5EF4-FFF2-40B4-BE49-F238E27FC236}">
                      <a16:creationId xmlns:a16="http://schemas.microsoft.com/office/drawing/2014/main" id="{F13FAB9B-42BF-A398-3C2D-DFA90513397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8" name="Freeform 326">
                  <a:extLst>
                    <a:ext uri="{FF2B5EF4-FFF2-40B4-BE49-F238E27FC236}">
                      <a16:creationId xmlns:a16="http://schemas.microsoft.com/office/drawing/2014/main" id="{91E0F93B-086A-79BE-447F-7CCC0633BB9E}"/>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9" name="Freeform 327">
                  <a:extLst>
                    <a:ext uri="{FF2B5EF4-FFF2-40B4-BE49-F238E27FC236}">
                      <a16:creationId xmlns:a16="http://schemas.microsoft.com/office/drawing/2014/main" id="{41F0633B-3574-7288-4E04-66F67BD83BCE}"/>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0" name="Freeform 328">
                  <a:extLst>
                    <a:ext uri="{FF2B5EF4-FFF2-40B4-BE49-F238E27FC236}">
                      <a16:creationId xmlns:a16="http://schemas.microsoft.com/office/drawing/2014/main" id="{AF49EBE2-82A8-1380-7BDC-D2E2DE2EBC3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60" name="Group 329">
                <a:extLst>
                  <a:ext uri="{FF2B5EF4-FFF2-40B4-BE49-F238E27FC236}">
                    <a16:creationId xmlns:a16="http://schemas.microsoft.com/office/drawing/2014/main" id="{ADF83567-E33D-C184-7E06-392CC432F166}"/>
                  </a:ext>
                </a:extLst>
              </p:cNvPr>
              <p:cNvGrpSpPr>
                <a:grpSpLocks/>
              </p:cNvGrpSpPr>
              <p:nvPr/>
            </p:nvGrpSpPr>
            <p:grpSpPr bwMode="auto">
              <a:xfrm>
                <a:off x="0" y="180"/>
                <a:ext cx="72" cy="144"/>
                <a:chOff x="0" y="0"/>
                <a:chExt cx="72" cy="143"/>
              </a:xfrm>
            </p:grpSpPr>
            <p:sp>
              <p:nvSpPr>
                <p:cNvPr id="563" name="Freeform 330">
                  <a:extLst>
                    <a:ext uri="{FF2B5EF4-FFF2-40B4-BE49-F238E27FC236}">
                      <a16:creationId xmlns:a16="http://schemas.microsoft.com/office/drawing/2014/main" id="{179B9D20-CA57-62C3-44AF-0F2E28EAB78B}"/>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4" name="Freeform 331">
                  <a:extLst>
                    <a:ext uri="{FF2B5EF4-FFF2-40B4-BE49-F238E27FC236}">
                      <a16:creationId xmlns:a16="http://schemas.microsoft.com/office/drawing/2014/main" id="{38041C54-88E2-31DC-91DD-05DD847075EB}"/>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5" name="Freeform 332">
                  <a:extLst>
                    <a:ext uri="{FF2B5EF4-FFF2-40B4-BE49-F238E27FC236}">
                      <a16:creationId xmlns:a16="http://schemas.microsoft.com/office/drawing/2014/main" id="{C3AF5450-DAAA-9EEF-7CAE-590007965C80}"/>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6" name="Freeform 333">
                  <a:extLst>
                    <a:ext uri="{FF2B5EF4-FFF2-40B4-BE49-F238E27FC236}">
                      <a16:creationId xmlns:a16="http://schemas.microsoft.com/office/drawing/2014/main" id="{C2838904-E21F-3A40-8E27-27DED78790D1}"/>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61" name="Line 334">
                <a:extLst>
                  <a:ext uri="{FF2B5EF4-FFF2-40B4-BE49-F238E27FC236}">
                    <a16:creationId xmlns:a16="http://schemas.microsoft.com/office/drawing/2014/main" id="{65985307-A9C0-4CFB-3F8B-DF5585119A77}"/>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2" name="Line 335">
                <a:extLst>
                  <a:ext uri="{FF2B5EF4-FFF2-40B4-BE49-F238E27FC236}">
                    <a16:creationId xmlns:a16="http://schemas.microsoft.com/office/drawing/2014/main" id="{EFC71926-F376-D62A-86E8-0C63311665BB}"/>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1" name="Group 323">
              <a:extLst>
                <a:ext uri="{FF2B5EF4-FFF2-40B4-BE49-F238E27FC236}">
                  <a16:creationId xmlns:a16="http://schemas.microsoft.com/office/drawing/2014/main" id="{F3C8E266-2381-2D7E-3122-0473857B3BED}"/>
                </a:ext>
              </a:extLst>
            </p:cNvPr>
            <p:cNvGrpSpPr>
              <a:grpSpLocks/>
            </p:cNvGrpSpPr>
            <p:nvPr/>
          </p:nvGrpSpPr>
          <p:grpSpPr bwMode="auto">
            <a:xfrm rot="5400000">
              <a:off x="6438023" y="3157372"/>
              <a:ext cx="117512" cy="628650"/>
              <a:chOff x="0" y="0"/>
              <a:chExt cx="73" cy="396"/>
            </a:xfrm>
          </p:grpSpPr>
          <p:grpSp>
            <p:nvGrpSpPr>
              <p:cNvPr id="547" name="Group 324">
                <a:extLst>
                  <a:ext uri="{FF2B5EF4-FFF2-40B4-BE49-F238E27FC236}">
                    <a16:creationId xmlns:a16="http://schemas.microsoft.com/office/drawing/2014/main" id="{D3C16D67-9BF0-214A-E313-5098CCF8651E}"/>
                  </a:ext>
                </a:extLst>
              </p:cNvPr>
              <p:cNvGrpSpPr>
                <a:grpSpLocks/>
              </p:cNvGrpSpPr>
              <p:nvPr/>
            </p:nvGrpSpPr>
            <p:grpSpPr bwMode="auto">
              <a:xfrm>
                <a:off x="0" y="36"/>
                <a:ext cx="73" cy="144"/>
                <a:chOff x="0" y="0"/>
                <a:chExt cx="72" cy="143"/>
              </a:xfrm>
            </p:grpSpPr>
            <p:sp>
              <p:nvSpPr>
                <p:cNvPr id="555" name="Freeform 325">
                  <a:extLst>
                    <a:ext uri="{FF2B5EF4-FFF2-40B4-BE49-F238E27FC236}">
                      <a16:creationId xmlns:a16="http://schemas.microsoft.com/office/drawing/2014/main" id="{85063523-51FE-0A19-CA90-E43EEC562484}"/>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6" name="Freeform 326">
                  <a:extLst>
                    <a:ext uri="{FF2B5EF4-FFF2-40B4-BE49-F238E27FC236}">
                      <a16:creationId xmlns:a16="http://schemas.microsoft.com/office/drawing/2014/main" id="{C6BFF29D-F04D-7F03-7E99-6000A2202071}"/>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7" name="Freeform 327">
                  <a:extLst>
                    <a:ext uri="{FF2B5EF4-FFF2-40B4-BE49-F238E27FC236}">
                      <a16:creationId xmlns:a16="http://schemas.microsoft.com/office/drawing/2014/main" id="{060F6824-71FC-CC56-0DDC-D6AB6F391C80}"/>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8" name="Freeform 328">
                  <a:extLst>
                    <a:ext uri="{FF2B5EF4-FFF2-40B4-BE49-F238E27FC236}">
                      <a16:creationId xmlns:a16="http://schemas.microsoft.com/office/drawing/2014/main" id="{DD9E7652-3B8B-3605-A26C-578158AA5155}"/>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48" name="Group 329">
                <a:extLst>
                  <a:ext uri="{FF2B5EF4-FFF2-40B4-BE49-F238E27FC236}">
                    <a16:creationId xmlns:a16="http://schemas.microsoft.com/office/drawing/2014/main" id="{A352A687-4A9B-7A49-B2D0-3E97E78CC08D}"/>
                  </a:ext>
                </a:extLst>
              </p:cNvPr>
              <p:cNvGrpSpPr>
                <a:grpSpLocks/>
              </p:cNvGrpSpPr>
              <p:nvPr/>
            </p:nvGrpSpPr>
            <p:grpSpPr bwMode="auto">
              <a:xfrm>
                <a:off x="0" y="180"/>
                <a:ext cx="72" cy="144"/>
                <a:chOff x="0" y="0"/>
                <a:chExt cx="72" cy="143"/>
              </a:xfrm>
            </p:grpSpPr>
            <p:sp>
              <p:nvSpPr>
                <p:cNvPr id="551" name="Freeform 330">
                  <a:extLst>
                    <a:ext uri="{FF2B5EF4-FFF2-40B4-BE49-F238E27FC236}">
                      <a16:creationId xmlns:a16="http://schemas.microsoft.com/office/drawing/2014/main" id="{8DB71F83-9499-F419-F315-D69BBB7F060E}"/>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2" name="Freeform 331">
                  <a:extLst>
                    <a:ext uri="{FF2B5EF4-FFF2-40B4-BE49-F238E27FC236}">
                      <a16:creationId xmlns:a16="http://schemas.microsoft.com/office/drawing/2014/main" id="{287E1FFF-927B-3EF7-CD42-CDC81E285ECB}"/>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3" name="Freeform 332">
                  <a:extLst>
                    <a:ext uri="{FF2B5EF4-FFF2-40B4-BE49-F238E27FC236}">
                      <a16:creationId xmlns:a16="http://schemas.microsoft.com/office/drawing/2014/main" id="{3954E529-B9C3-9E8F-2898-DA72121FB5B2}"/>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4" name="Freeform 333">
                  <a:extLst>
                    <a:ext uri="{FF2B5EF4-FFF2-40B4-BE49-F238E27FC236}">
                      <a16:creationId xmlns:a16="http://schemas.microsoft.com/office/drawing/2014/main" id="{648ABD72-7028-53ED-99B7-C0D937F774EA}"/>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49" name="Line 334">
                <a:extLst>
                  <a:ext uri="{FF2B5EF4-FFF2-40B4-BE49-F238E27FC236}">
                    <a16:creationId xmlns:a16="http://schemas.microsoft.com/office/drawing/2014/main" id="{2FF79ABE-4F3E-FA70-7D32-734582ADC07A}"/>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0" name="Line 335">
                <a:extLst>
                  <a:ext uri="{FF2B5EF4-FFF2-40B4-BE49-F238E27FC236}">
                    <a16:creationId xmlns:a16="http://schemas.microsoft.com/office/drawing/2014/main" id="{6E737B46-8E37-9FDF-2A47-6ACB99A8D34C}"/>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2" name="Group 323">
              <a:extLst>
                <a:ext uri="{FF2B5EF4-FFF2-40B4-BE49-F238E27FC236}">
                  <a16:creationId xmlns:a16="http://schemas.microsoft.com/office/drawing/2014/main" id="{57BEB110-DC31-04F8-74EA-4735750C2BC9}"/>
                </a:ext>
              </a:extLst>
            </p:cNvPr>
            <p:cNvGrpSpPr>
              <a:grpSpLocks/>
            </p:cNvGrpSpPr>
            <p:nvPr/>
          </p:nvGrpSpPr>
          <p:grpSpPr bwMode="auto">
            <a:xfrm rot="5400000">
              <a:off x="6438023" y="3329185"/>
              <a:ext cx="117512" cy="628650"/>
              <a:chOff x="0" y="0"/>
              <a:chExt cx="73" cy="396"/>
            </a:xfrm>
          </p:grpSpPr>
          <p:grpSp>
            <p:nvGrpSpPr>
              <p:cNvPr id="535" name="Group 324">
                <a:extLst>
                  <a:ext uri="{FF2B5EF4-FFF2-40B4-BE49-F238E27FC236}">
                    <a16:creationId xmlns:a16="http://schemas.microsoft.com/office/drawing/2014/main" id="{F7F8DC43-A426-321B-0764-FD60F2DF1880}"/>
                  </a:ext>
                </a:extLst>
              </p:cNvPr>
              <p:cNvGrpSpPr>
                <a:grpSpLocks/>
              </p:cNvGrpSpPr>
              <p:nvPr/>
            </p:nvGrpSpPr>
            <p:grpSpPr bwMode="auto">
              <a:xfrm>
                <a:off x="0" y="36"/>
                <a:ext cx="73" cy="144"/>
                <a:chOff x="0" y="0"/>
                <a:chExt cx="72" cy="143"/>
              </a:xfrm>
            </p:grpSpPr>
            <p:sp>
              <p:nvSpPr>
                <p:cNvPr id="543" name="Freeform 325">
                  <a:extLst>
                    <a:ext uri="{FF2B5EF4-FFF2-40B4-BE49-F238E27FC236}">
                      <a16:creationId xmlns:a16="http://schemas.microsoft.com/office/drawing/2014/main" id="{BB9F3228-5641-7FA2-C131-63D876C15D9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4" name="Freeform 326">
                  <a:extLst>
                    <a:ext uri="{FF2B5EF4-FFF2-40B4-BE49-F238E27FC236}">
                      <a16:creationId xmlns:a16="http://schemas.microsoft.com/office/drawing/2014/main" id="{4DF2A158-67FA-4391-D8B0-8DCA5DAEE767}"/>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5" name="Freeform 327">
                  <a:extLst>
                    <a:ext uri="{FF2B5EF4-FFF2-40B4-BE49-F238E27FC236}">
                      <a16:creationId xmlns:a16="http://schemas.microsoft.com/office/drawing/2014/main" id="{445BD9C9-8336-4988-62BD-AA64629D1B5E}"/>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6" name="Freeform 328">
                  <a:extLst>
                    <a:ext uri="{FF2B5EF4-FFF2-40B4-BE49-F238E27FC236}">
                      <a16:creationId xmlns:a16="http://schemas.microsoft.com/office/drawing/2014/main" id="{D0D21C79-2418-B33E-E969-18AB97843ED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36" name="Group 329">
                <a:extLst>
                  <a:ext uri="{FF2B5EF4-FFF2-40B4-BE49-F238E27FC236}">
                    <a16:creationId xmlns:a16="http://schemas.microsoft.com/office/drawing/2014/main" id="{FEB059F3-E368-3177-A098-A8361E7132AB}"/>
                  </a:ext>
                </a:extLst>
              </p:cNvPr>
              <p:cNvGrpSpPr>
                <a:grpSpLocks/>
              </p:cNvGrpSpPr>
              <p:nvPr/>
            </p:nvGrpSpPr>
            <p:grpSpPr bwMode="auto">
              <a:xfrm>
                <a:off x="0" y="180"/>
                <a:ext cx="72" cy="144"/>
                <a:chOff x="0" y="0"/>
                <a:chExt cx="72" cy="143"/>
              </a:xfrm>
            </p:grpSpPr>
            <p:sp>
              <p:nvSpPr>
                <p:cNvPr id="539" name="Freeform 330">
                  <a:extLst>
                    <a:ext uri="{FF2B5EF4-FFF2-40B4-BE49-F238E27FC236}">
                      <a16:creationId xmlns:a16="http://schemas.microsoft.com/office/drawing/2014/main" id="{EA41E91E-1BC9-6645-34FD-2186A3E79A02}"/>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0" name="Freeform 331">
                  <a:extLst>
                    <a:ext uri="{FF2B5EF4-FFF2-40B4-BE49-F238E27FC236}">
                      <a16:creationId xmlns:a16="http://schemas.microsoft.com/office/drawing/2014/main" id="{9AC0D0C5-39EE-5776-E658-256D8A6B9E0E}"/>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1" name="Freeform 332">
                  <a:extLst>
                    <a:ext uri="{FF2B5EF4-FFF2-40B4-BE49-F238E27FC236}">
                      <a16:creationId xmlns:a16="http://schemas.microsoft.com/office/drawing/2014/main" id="{79A40EB9-76D2-44BF-876A-32C607D746EF}"/>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 name="Freeform 333">
                  <a:extLst>
                    <a:ext uri="{FF2B5EF4-FFF2-40B4-BE49-F238E27FC236}">
                      <a16:creationId xmlns:a16="http://schemas.microsoft.com/office/drawing/2014/main" id="{95DBA0A7-C635-DB0C-41C9-1B134E58A5F2}"/>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37" name="Line 334">
                <a:extLst>
                  <a:ext uri="{FF2B5EF4-FFF2-40B4-BE49-F238E27FC236}">
                    <a16:creationId xmlns:a16="http://schemas.microsoft.com/office/drawing/2014/main" id="{969FAB3A-F421-DD3D-FE91-520FEFD9E14B}"/>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8" name="Line 335">
                <a:extLst>
                  <a:ext uri="{FF2B5EF4-FFF2-40B4-BE49-F238E27FC236}">
                    <a16:creationId xmlns:a16="http://schemas.microsoft.com/office/drawing/2014/main" id="{2ACB1DC2-6968-7AC1-8A40-2F21C7EB4B0E}"/>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3" name="Group 323">
              <a:extLst>
                <a:ext uri="{FF2B5EF4-FFF2-40B4-BE49-F238E27FC236}">
                  <a16:creationId xmlns:a16="http://schemas.microsoft.com/office/drawing/2014/main" id="{1D04C50C-F346-22B4-0354-051F3AD3DA43}"/>
                </a:ext>
              </a:extLst>
            </p:cNvPr>
            <p:cNvGrpSpPr>
              <a:grpSpLocks/>
            </p:cNvGrpSpPr>
            <p:nvPr/>
          </p:nvGrpSpPr>
          <p:grpSpPr bwMode="auto">
            <a:xfrm rot="5400000">
              <a:off x="6438023" y="3500998"/>
              <a:ext cx="117512" cy="628650"/>
              <a:chOff x="0" y="0"/>
              <a:chExt cx="73" cy="396"/>
            </a:xfrm>
          </p:grpSpPr>
          <p:grpSp>
            <p:nvGrpSpPr>
              <p:cNvPr id="523" name="Group 324">
                <a:extLst>
                  <a:ext uri="{FF2B5EF4-FFF2-40B4-BE49-F238E27FC236}">
                    <a16:creationId xmlns:a16="http://schemas.microsoft.com/office/drawing/2014/main" id="{B8849C51-83D4-630D-6E45-D12762D11B21}"/>
                  </a:ext>
                </a:extLst>
              </p:cNvPr>
              <p:cNvGrpSpPr>
                <a:grpSpLocks/>
              </p:cNvGrpSpPr>
              <p:nvPr/>
            </p:nvGrpSpPr>
            <p:grpSpPr bwMode="auto">
              <a:xfrm>
                <a:off x="0" y="36"/>
                <a:ext cx="73" cy="144"/>
                <a:chOff x="0" y="0"/>
                <a:chExt cx="72" cy="143"/>
              </a:xfrm>
            </p:grpSpPr>
            <p:sp>
              <p:nvSpPr>
                <p:cNvPr id="531" name="Freeform 325">
                  <a:extLst>
                    <a:ext uri="{FF2B5EF4-FFF2-40B4-BE49-F238E27FC236}">
                      <a16:creationId xmlns:a16="http://schemas.microsoft.com/office/drawing/2014/main" id="{F8993BDF-DEB5-BFB2-2370-F6CA808015B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 name="Freeform 326">
                  <a:extLst>
                    <a:ext uri="{FF2B5EF4-FFF2-40B4-BE49-F238E27FC236}">
                      <a16:creationId xmlns:a16="http://schemas.microsoft.com/office/drawing/2014/main" id="{F21757E2-0DBF-6DE9-B2DD-30CA02B4F327}"/>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3" name="Freeform 327">
                  <a:extLst>
                    <a:ext uri="{FF2B5EF4-FFF2-40B4-BE49-F238E27FC236}">
                      <a16:creationId xmlns:a16="http://schemas.microsoft.com/office/drawing/2014/main" id="{6EB37989-D808-8652-62EF-650711348010}"/>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4" name="Freeform 328">
                  <a:extLst>
                    <a:ext uri="{FF2B5EF4-FFF2-40B4-BE49-F238E27FC236}">
                      <a16:creationId xmlns:a16="http://schemas.microsoft.com/office/drawing/2014/main" id="{0B684DF0-2B36-5AAF-EED8-7DC48F92329D}"/>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24" name="Group 329">
                <a:extLst>
                  <a:ext uri="{FF2B5EF4-FFF2-40B4-BE49-F238E27FC236}">
                    <a16:creationId xmlns:a16="http://schemas.microsoft.com/office/drawing/2014/main" id="{E383008B-C946-77A1-3E05-92F3A288DE6D}"/>
                  </a:ext>
                </a:extLst>
              </p:cNvPr>
              <p:cNvGrpSpPr>
                <a:grpSpLocks/>
              </p:cNvGrpSpPr>
              <p:nvPr/>
            </p:nvGrpSpPr>
            <p:grpSpPr bwMode="auto">
              <a:xfrm>
                <a:off x="0" y="180"/>
                <a:ext cx="72" cy="144"/>
                <a:chOff x="0" y="0"/>
                <a:chExt cx="72" cy="143"/>
              </a:xfrm>
            </p:grpSpPr>
            <p:sp>
              <p:nvSpPr>
                <p:cNvPr id="527" name="Freeform 330">
                  <a:extLst>
                    <a:ext uri="{FF2B5EF4-FFF2-40B4-BE49-F238E27FC236}">
                      <a16:creationId xmlns:a16="http://schemas.microsoft.com/office/drawing/2014/main" id="{534CFE29-59F9-E559-E1AE-CAA1728D513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8" name="Freeform 331">
                  <a:extLst>
                    <a:ext uri="{FF2B5EF4-FFF2-40B4-BE49-F238E27FC236}">
                      <a16:creationId xmlns:a16="http://schemas.microsoft.com/office/drawing/2014/main" id="{2E032573-5405-2446-9D1A-A930DAFE0526}"/>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9" name="Freeform 332">
                  <a:extLst>
                    <a:ext uri="{FF2B5EF4-FFF2-40B4-BE49-F238E27FC236}">
                      <a16:creationId xmlns:a16="http://schemas.microsoft.com/office/drawing/2014/main" id="{CC48813D-3469-8653-DC13-7AD657D4FD41}"/>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0" name="Freeform 333">
                  <a:extLst>
                    <a:ext uri="{FF2B5EF4-FFF2-40B4-BE49-F238E27FC236}">
                      <a16:creationId xmlns:a16="http://schemas.microsoft.com/office/drawing/2014/main" id="{858B40C0-4AFE-BDBD-0ABF-A7758326AB15}"/>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25" name="Line 334">
                <a:extLst>
                  <a:ext uri="{FF2B5EF4-FFF2-40B4-BE49-F238E27FC236}">
                    <a16:creationId xmlns:a16="http://schemas.microsoft.com/office/drawing/2014/main" id="{FA5A66E3-3E3E-6EB5-D93A-7FD49BC15F00}"/>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6" name="Line 335">
                <a:extLst>
                  <a:ext uri="{FF2B5EF4-FFF2-40B4-BE49-F238E27FC236}">
                    <a16:creationId xmlns:a16="http://schemas.microsoft.com/office/drawing/2014/main" id="{1413A73F-4C86-DEE2-BEBB-4BDFF8849DB4}"/>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4" name="Group 323">
              <a:extLst>
                <a:ext uri="{FF2B5EF4-FFF2-40B4-BE49-F238E27FC236}">
                  <a16:creationId xmlns:a16="http://schemas.microsoft.com/office/drawing/2014/main" id="{602EF316-A2E1-3120-CD13-948F19AA015A}"/>
                </a:ext>
              </a:extLst>
            </p:cNvPr>
            <p:cNvGrpSpPr>
              <a:grpSpLocks/>
            </p:cNvGrpSpPr>
            <p:nvPr/>
          </p:nvGrpSpPr>
          <p:grpSpPr bwMode="auto">
            <a:xfrm rot="5400000">
              <a:off x="6438023" y="4531876"/>
              <a:ext cx="117512" cy="628650"/>
              <a:chOff x="0" y="0"/>
              <a:chExt cx="73" cy="396"/>
            </a:xfrm>
          </p:grpSpPr>
          <p:grpSp>
            <p:nvGrpSpPr>
              <p:cNvPr id="511" name="Group 324">
                <a:extLst>
                  <a:ext uri="{FF2B5EF4-FFF2-40B4-BE49-F238E27FC236}">
                    <a16:creationId xmlns:a16="http://schemas.microsoft.com/office/drawing/2014/main" id="{2F000942-7E0D-420B-9186-14D486FFC9D2}"/>
                  </a:ext>
                </a:extLst>
              </p:cNvPr>
              <p:cNvGrpSpPr>
                <a:grpSpLocks/>
              </p:cNvGrpSpPr>
              <p:nvPr/>
            </p:nvGrpSpPr>
            <p:grpSpPr bwMode="auto">
              <a:xfrm>
                <a:off x="0" y="36"/>
                <a:ext cx="73" cy="144"/>
                <a:chOff x="0" y="0"/>
                <a:chExt cx="72" cy="143"/>
              </a:xfrm>
            </p:grpSpPr>
            <p:sp>
              <p:nvSpPr>
                <p:cNvPr id="519" name="Freeform 325">
                  <a:extLst>
                    <a:ext uri="{FF2B5EF4-FFF2-40B4-BE49-F238E27FC236}">
                      <a16:creationId xmlns:a16="http://schemas.microsoft.com/office/drawing/2014/main" id="{4C11B6B6-8398-7074-AA5C-CA57C575D8FB}"/>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0" name="Freeform 326">
                  <a:extLst>
                    <a:ext uri="{FF2B5EF4-FFF2-40B4-BE49-F238E27FC236}">
                      <a16:creationId xmlns:a16="http://schemas.microsoft.com/office/drawing/2014/main" id="{A80D16B2-338E-CD3C-8332-849659DE4BEB}"/>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1" name="Freeform 327">
                  <a:extLst>
                    <a:ext uri="{FF2B5EF4-FFF2-40B4-BE49-F238E27FC236}">
                      <a16:creationId xmlns:a16="http://schemas.microsoft.com/office/drawing/2014/main" id="{0374506C-22E3-6BF0-B315-71ECD8ECB0C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 name="Freeform 328">
                  <a:extLst>
                    <a:ext uri="{FF2B5EF4-FFF2-40B4-BE49-F238E27FC236}">
                      <a16:creationId xmlns:a16="http://schemas.microsoft.com/office/drawing/2014/main" id="{82A8B959-B79E-9572-9989-0701DDCCAD4B}"/>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12" name="Group 329">
                <a:extLst>
                  <a:ext uri="{FF2B5EF4-FFF2-40B4-BE49-F238E27FC236}">
                    <a16:creationId xmlns:a16="http://schemas.microsoft.com/office/drawing/2014/main" id="{7662FFB8-E1C5-D693-CC9D-5B7415A5F2C1}"/>
                  </a:ext>
                </a:extLst>
              </p:cNvPr>
              <p:cNvGrpSpPr>
                <a:grpSpLocks/>
              </p:cNvGrpSpPr>
              <p:nvPr/>
            </p:nvGrpSpPr>
            <p:grpSpPr bwMode="auto">
              <a:xfrm>
                <a:off x="0" y="180"/>
                <a:ext cx="72" cy="144"/>
                <a:chOff x="0" y="0"/>
                <a:chExt cx="72" cy="143"/>
              </a:xfrm>
            </p:grpSpPr>
            <p:sp>
              <p:nvSpPr>
                <p:cNvPr id="515" name="Freeform 330">
                  <a:extLst>
                    <a:ext uri="{FF2B5EF4-FFF2-40B4-BE49-F238E27FC236}">
                      <a16:creationId xmlns:a16="http://schemas.microsoft.com/office/drawing/2014/main" id="{63976CE3-4F86-FFD0-9F50-F14641CE162D}"/>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6" name="Freeform 331">
                  <a:extLst>
                    <a:ext uri="{FF2B5EF4-FFF2-40B4-BE49-F238E27FC236}">
                      <a16:creationId xmlns:a16="http://schemas.microsoft.com/office/drawing/2014/main" id="{38920F5C-D10D-A3A7-0AB2-34D773AE3B28}"/>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7" name="Freeform 332">
                  <a:extLst>
                    <a:ext uri="{FF2B5EF4-FFF2-40B4-BE49-F238E27FC236}">
                      <a16:creationId xmlns:a16="http://schemas.microsoft.com/office/drawing/2014/main" id="{2D32D394-CF3D-21B1-6D9B-2165FEC22227}"/>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8" name="Freeform 333">
                  <a:extLst>
                    <a:ext uri="{FF2B5EF4-FFF2-40B4-BE49-F238E27FC236}">
                      <a16:creationId xmlns:a16="http://schemas.microsoft.com/office/drawing/2014/main" id="{03285D05-62C9-2331-923D-8FC250C8329B}"/>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13" name="Line 334">
                <a:extLst>
                  <a:ext uri="{FF2B5EF4-FFF2-40B4-BE49-F238E27FC236}">
                    <a16:creationId xmlns:a16="http://schemas.microsoft.com/office/drawing/2014/main" id="{E5738D9F-239F-D5E2-59E6-7BA3C72D163D}"/>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4" name="Line 335">
                <a:extLst>
                  <a:ext uri="{FF2B5EF4-FFF2-40B4-BE49-F238E27FC236}">
                    <a16:creationId xmlns:a16="http://schemas.microsoft.com/office/drawing/2014/main" id="{0ACEA345-4418-6FD0-9CAA-79DFADDFEBA0}"/>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5" name="Group 323">
              <a:extLst>
                <a:ext uri="{FF2B5EF4-FFF2-40B4-BE49-F238E27FC236}">
                  <a16:creationId xmlns:a16="http://schemas.microsoft.com/office/drawing/2014/main" id="{EECFEB01-FCB8-FED3-5A1B-856A750BD9A4}"/>
                </a:ext>
              </a:extLst>
            </p:cNvPr>
            <p:cNvGrpSpPr>
              <a:grpSpLocks/>
            </p:cNvGrpSpPr>
            <p:nvPr/>
          </p:nvGrpSpPr>
          <p:grpSpPr bwMode="auto">
            <a:xfrm rot="5400000">
              <a:off x="6438023" y="4703689"/>
              <a:ext cx="117512" cy="628650"/>
              <a:chOff x="0" y="0"/>
              <a:chExt cx="73" cy="396"/>
            </a:xfrm>
          </p:grpSpPr>
          <p:grpSp>
            <p:nvGrpSpPr>
              <p:cNvPr id="499" name="Group 324">
                <a:extLst>
                  <a:ext uri="{FF2B5EF4-FFF2-40B4-BE49-F238E27FC236}">
                    <a16:creationId xmlns:a16="http://schemas.microsoft.com/office/drawing/2014/main" id="{BF718EC7-62B2-2055-B96F-5E2841911E3F}"/>
                  </a:ext>
                </a:extLst>
              </p:cNvPr>
              <p:cNvGrpSpPr>
                <a:grpSpLocks/>
              </p:cNvGrpSpPr>
              <p:nvPr/>
            </p:nvGrpSpPr>
            <p:grpSpPr bwMode="auto">
              <a:xfrm>
                <a:off x="0" y="36"/>
                <a:ext cx="73" cy="144"/>
                <a:chOff x="0" y="0"/>
                <a:chExt cx="72" cy="143"/>
              </a:xfrm>
            </p:grpSpPr>
            <p:sp>
              <p:nvSpPr>
                <p:cNvPr id="507" name="Freeform 325">
                  <a:extLst>
                    <a:ext uri="{FF2B5EF4-FFF2-40B4-BE49-F238E27FC236}">
                      <a16:creationId xmlns:a16="http://schemas.microsoft.com/office/drawing/2014/main" id="{A0C3E9A2-0AC2-8B7F-7229-0F21BC1106AA}"/>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8" name="Freeform 326">
                  <a:extLst>
                    <a:ext uri="{FF2B5EF4-FFF2-40B4-BE49-F238E27FC236}">
                      <a16:creationId xmlns:a16="http://schemas.microsoft.com/office/drawing/2014/main" id="{27D6257D-6EA0-44CA-4BE0-02901FAD8BE8}"/>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9" name="Freeform 327">
                  <a:extLst>
                    <a:ext uri="{FF2B5EF4-FFF2-40B4-BE49-F238E27FC236}">
                      <a16:creationId xmlns:a16="http://schemas.microsoft.com/office/drawing/2014/main" id="{D45807EE-B935-3C28-7443-411DC5D55B46}"/>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0" name="Freeform 328">
                  <a:extLst>
                    <a:ext uri="{FF2B5EF4-FFF2-40B4-BE49-F238E27FC236}">
                      <a16:creationId xmlns:a16="http://schemas.microsoft.com/office/drawing/2014/main" id="{9F289B6F-1C94-53C8-48FE-EE1040A5295C}"/>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00" name="Group 329">
                <a:extLst>
                  <a:ext uri="{FF2B5EF4-FFF2-40B4-BE49-F238E27FC236}">
                    <a16:creationId xmlns:a16="http://schemas.microsoft.com/office/drawing/2014/main" id="{E998524F-C82B-8BD1-3636-A7E30354040C}"/>
                  </a:ext>
                </a:extLst>
              </p:cNvPr>
              <p:cNvGrpSpPr>
                <a:grpSpLocks/>
              </p:cNvGrpSpPr>
              <p:nvPr/>
            </p:nvGrpSpPr>
            <p:grpSpPr bwMode="auto">
              <a:xfrm>
                <a:off x="0" y="180"/>
                <a:ext cx="72" cy="144"/>
                <a:chOff x="0" y="0"/>
                <a:chExt cx="72" cy="143"/>
              </a:xfrm>
            </p:grpSpPr>
            <p:sp>
              <p:nvSpPr>
                <p:cNvPr id="503" name="Freeform 330">
                  <a:extLst>
                    <a:ext uri="{FF2B5EF4-FFF2-40B4-BE49-F238E27FC236}">
                      <a16:creationId xmlns:a16="http://schemas.microsoft.com/office/drawing/2014/main" id="{D48F8101-E35E-C62A-E558-DA31FE8FCBB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4" name="Freeform 331">
                  <a:extLst>
                    <a:ext uri="{FF2B5EF4-FFF2-40B4-BE49-F238E27FC236}">
                      <a16:creationId xmlns:a16="http://schemas.microsoft.com/office/drawing/2014/main" id="{0388F09E-38DC-A205-5B83-D44D6803814E}"/>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5" name="Freeform 332">
                  <a:extLst>
                    <a:ext uri="{FF2B5EF4-FFF2-40B4-BE49-F238E27FC236}">
                      <a16:creationId xmlns:a16="http://schemas.microsoft.com/office/drawing/2014/main" id="{04A9A9E6-5606-AD92-6D4E-6EC8E00A9971}"/>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6" name="Freeform 333">
                  <a:extLst>
                    <a:ext uri="{FF2B5EF4-FFF2-40B4-BE49-F238E27FC236}">
                      <a16:creationId xmlns:a16="http://schemas.microsoft.com/office/drawing/2014/main" id="{0AD0B1F8-0A63-DC79-C252-E6BBEA94E229}"/>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01" name="Line 334">
                <a:extLst>
                  <a:ext uri="{FF2B5EF4-FFF2-40B4-BE49-F238E27FC236}">
                    <a16:creationId xmlns:a16="http://schemas.microsoft.com/office/drawing/2014/main" id="{C4C2FF46-4BAD-9DBF-9BD0-1A699D26FA5E}"/>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2" name="Line 335">
                <a:extLst>
                  <a:ext uri="{FF2B5EF4-FFF2-40B4-BE49-F238E27FC236}">
                    <a16:creationId xmlns:a16="http://schemas.microsoft.com/office/drawing/2014/main" id="{818DEA10-F532-0B51-0022-52AB818DF621}"/>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6" name="Group 323">
              <a:extLst>
                <a:ext uri="{FF2B5EF4-FFF2-40B4-BE49-F238E27FC236}">
                  <a16:creationId xmlns:a16="http://schemas.microsoft.com/office/drawing/2014/main" id="{52145C8F-29AC-13A1-D22C-0007D4B1F302}"/>
                </a:ext>
              </a:extLst>
            </p:cNvPr>
            <p:cNvGrpSpPr>
              <a:grpSpLocks/>
            </p:cNvGrpSpPr>
            <p:nvPr/>
          </p:nvGrpSpPr>
          <p:grpSpPr bwMode="auto">
            <a:xfrm rot="5400000">
              <a:off x="6438023" y="4875501"/>
              <a:ext cx="117512" cy="628650"/>
              <a:chOff x="0" y="0"/>
              <a:chExt cx="73" cy="396"/>
            </a:xfrm>
          </p:grpSpPr>
          <p:grpSp>
            <p:nvGrpSpPr>
              <p:cNvPr id="487" name="Group 324">
                <a:extLst>
                  <a:ext uri="{FF2B5EF4-FFF2-40B4-BE49-F238E27FC236}">
                    <a16:creationId xmlns:a16="http://schemas.microsoft.com/office/drawing/2014/main" id="{53244BBE-4EEF-D5D1-0796-827F80DE1172}"/>
                  </a:ext>
                </a:extLst>
              </p:cNvPr>
              <p:cNvGrpSpPr>
                <a:grpSpLocks/>
              </p:cNvGrpSpPr>
              <p:nvPr/>
            </p:nvGrpSpPr>
            <p:grpSpPr bwMode="auto">
              <a:xfrm>
                <a:off x="0" y="36"/>
                <a:ext cx="73" cy="144"/>
                <a:chOff x="0" y="0"/>
                <a:chExt cx="72" cy="143"/>
              </a:xfrm>
            </p:grpSpPr>
            <p:sp>
              <p:nvSpPr>
                <p:cNvPr id="495" name="Freeform 325">
                  <a:extLst>
                    <a:ext uri="{FF2B5EF4-FFF2-40B4-BE49-F238E27FC236}">
                      <a16:creationId xmlns:a16="http://schemas.microsoft.com/office/drawing/2014/main" id="{9D54588E-4206-BA6D-9CE3-2AE007DAAB70}"/>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6" name="Freeform 326">
                  <a:extLst>
                    <a:ext uri="{FF2B5EF4-FFF2-40B4-BE49-F238E27FC236}">
                      <a16:creationId xmlns:a16="http://schemas.microsoft.com/office/drawing/2014/main" id="{3AD00D66-85CD-5E6F-1A55-0BF95B3F8CC4}"/>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7" name="Freeform 327">
                  <a:extLst>
                    <a:ext uri="{FF2B5EF4-FFF2-40B4-BE49-F238E27FC236}">
                      <a16:creationId xmlns:a16="http://schemas.microsoft.com/office/drawing/2014/main" id="{C392CD97-BC98-BDB7-C54D-BCE632CA32BE}"/>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8" name="Freeform 328">
                  <a:extLst>
                    <a:ext uri="{FF2B5EF4-FFF2-40B4-BE49-F238E27FC236}">
                      <a16:creationId xmlns:a16="http://schemas.microsoft.com/office/drawing/2014/main" id="{BA2B676F-6340-2980-0B38-DB32B96ED71E}"/>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88" name="Group 329">
                <a:extLst>
                  <a:ext uri="{FF2B5EF4-FFF2-40B4-BE49-F238E27FC236}">
                    <a16:creationId xmlns:a16="http://schemas.microsoft.com/office/drawing/2014/main" id="{2E3E6D29-C986-B289-F2E0-B61F4601A489}"/>
                  </a:ext>
                </a:extLst>
              </p:cNvPr>
              <p:cNvGrpSpPr>
                <a:grpSpLocks/>
              </p:cNvGrpSpPr>
              <p:nvPr/>
            </p:nvGrpSpPr>
            <p:grpSpPr bwMode="auto">
              <a:xfrm>
                <a:off x="0" y="180"/>
                <a:ext cx="72" cy="144"/>
                <a:chOff x="0" y="0"/>
                <a:chExt cx="72" cy="143"/>
              </a:xfrm>
            </p:grpSpPr>
            <p:sp>
              <p:nvSpPr>
                <p:cNvPr id="491" name="Freeform 330">
                  <a:extLst>
                    <a:ext uri="{FF2B5EF4-FFF2-40B4-BE49-F238E27FC236}">
                      <a16:creationId xmlns:a16="http://schemas.microsoft.com/office/drawing/2014/main" id="{CF053120-C1BD-E69D-C7C7-90D8C22045EF}"/>
                    </a:ext>
                  </a:extLst>
                </p:cNvPr>
                <p:cNvSpPr>
                  <a:spLocks/>
                </p:cNvSpPr>
                <p:nvPr/>
              </p:nvSpPr>
              <p:spPr bwMode="auto">
                <a:xfrm>
                  <a:off x="36" y="0"/>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2" name="Freeform 331">
                  <a:extLst>
                    <a:ext uri="{FF2B5EF4-FFF2-40B4-BE49-F238E27FC236}">
                      <a16:creationId xmlns:a16="http://schemas.microsoft.com/office/drawing/2014/main" id="{2162BA44-288E-E06A-605E-775E7FA00D5B}"/>
                    </a:ext>
                  </a:extLst>
                </p:cNvPr>
                <p:cNvSpPr>
                  <a:spLocks/>
                </p:cNvSpPr>
                <p:nvPr/>
              </p:nvSpPr>
              <p:spPr bwMode="auto">
                <a:xfrm rot="5400000">
                  <a:off x="36" y="35"/>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3" name="Freeform 332">
                  <a:extLst>
                    <a:ext uri="{FF2B5EF4-FFF2-40B4-BE49-F238E27FC236}">
                      <a16:creationId xmlns:a16="http://schemas.microsoft.com/office/drawing/2014/main" id="{F0BC657E-80CC-7181-08DE-C45FEC08030D}"/>
                    </a:ext>
                  </a:extLst>
                </p:cNvPr>
                <p:cNvSpPr>
                  <a:spLocks/>
                </p:cNvSpPr>
                <p:nvPr/>
              </p:nvSpPr>
              <p:spPr bwMode="auto">
                <a:xfrm rot="10800000">
                  <a:off x="0" y="107"/>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4" name="Freeform 333">
                  <a:extLst>
                    <a:ext uri="{FF2B5EF4-FFF2-40B4-BE49-F238E27FC236}">
                      <a16:creationId xmlns:a16="http://schemas.microsoft.com/office/drawing/2014/main" id="{0C31E36D-264A-E2F6-2274-A8AC07DC07B6}"/>
                    </a:ext>
                  </a:extLst>
                </p:cNvPr>
                <p:cNvSpPr>
                  <a:spLocks/>
                </p:cNvSpPr>
                <p:nvPr/>
              </p:nvSpPr>
              <p:spPr bwMode="auto">
                <a:xfrm rot="-5400000">
                  <a:off x="0" y="71"/>
                  <a:ext cx="36" cy="36"/>
                </a:xfrm>
                <a:custGeom>
                  <a:avLst/>
                  <a:gdLst>
                    <a:gd name="T0" fmla="*/ 0 w 21600"/>
                    <a:gd name="T1" fmla="*/ 0 h 21600"/>
                    <a:gd name="T2" fmla="*/ 21600 w 21600"/>
                    <a:gd name="T3" fmla="*/ 21600 h 21600"/>
                  </a:gdLst>
                  <a:ahLst/>
                  <a:cxnLst>
                    <a:cxn ang="0">
                      <a:pos x="T0" y="T1"/>
                    </a:cxn>
                    <a:cxn ang="0">
                      <a:pos x="T2" y="T3"/>
                    </a:cxn>
                  </a:cxnLst>
                  <a:rect l="0" t="0" r="r" b="b"/>
                  <a:pathLst>
                    <a:path w="21600" h="21600">
                      <a:moveTo>
                        <a:pt x="0" y="0"/>
                      </a:moveTo>
                      <a:cubicBezTo>
                        <a:pt x="11929" y="0"/>
                        <a:pt x="21600" y="9671"/>
                        <a:pt x="21600" y="21600"/>
                      </a:cubicBezTo>
                    </a:path>
                  </a:pathLst>
                </a:cu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89" name="Line 334">
                <a:extLst>
                  <a:ext uri="{FF2B5EF4-FFF2-40B4-BE49-F238E27FC236}">
                    <a16:creationId xmlns:a16="http://schemas.microsoft.com/office/drawing/2014/main" id="{11D2945E-A0A3-A6A2-A5E4-5973FDD99441}"/>
                  </a:ext>
                </a:extLst>
              </p:cNvPr>
              <p:cNvSpPr>
                <a:spLocks noChangeShapeType="1"/>
              </p:cNvSpPr>
              <p:nvPr/>
            </p:nvSpPr>
            <p:spPr bwMode="auto">
              <a:xfrm rot="10800000" flipH="1">
                <a:off x="36" y="0"/>
                <a:ext cx="1" cy="36"/>
              </a:xfrm>
              <a:prstGeom prst="line">
                <a:avLst/>
              </a:prstGeom>
              <a:noFill/>
              <a:ln w="2857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0" name="Line 335">
                <a:extLst>
                  <a:ext uri="{FF2B5EF4-FFF2-40B4-BE49-F238E27FC236}">
                    <a16:creationId xmlns:a16="http://schemas.microsoft.com/office/drawing/2014/main" id="{D7D3A3A1-0D9C-90D4-9721-7ABF2B3DCF18}"/>
                  </a:ext>
                </a:extLst>
              </p:cNvPr>
              <p:cNvSpPr>
                <a:spLocks noChangeShapeType="1"/>
              </p:cNvSpPr>
              <p:nvPr/>
            </p:nvSpPr>
            <p:spPr bwMode="auto">
              <a:xfrm flipH="1">
                <a:off x="35" y="324"/>
                <a:ext cx="1" cy="72"/>
              </a:xfrm>
              <a:prstGeom prst="line">
                <a:avLst/>
              </a:prstGeom>
              <a:noFill/>
              <a:ln w="285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655" name="TextBox 654">
            <a:extLst>
              <a:ext uri="{FF2B5EF4-FFF2-40B4-BE49-F238E27FC236}">
                <a16:creationId xmlns:a16="http://schemas.microsoft.com/office/drawing/2014/main" id="{7D695F45-E812-56D0-7EB0-EB503038985A}"/>
              </a:ext>
            </a:extLst>
          </p:cNvPr>
          <p:cNvSpPr txBox="1"/>
          <p:nvPr/>
        </p:nvSpPr>
        <p:spPr>
          <a:xfrm>
            <a:off x="304397" y="915081"/>
            <a:ext cx="2749342" cy="379591"/>
          </a:xfrm>
          <a:prstGeom prst="rect">
            <a:avLst/>
          </a:prstGeom>
          <a:ln/>
        </p:spPr>
        <p:style>
          <a:lnRef idx="3">
            <a:schemeClr val="lt1"/>
          </a:lnRef>
          <a:fillRef idx="1">
            <a:schemeClr val="accent4"/>
          </a:fillRef>
          <a:effectRef idx="1">
            <a:schemeClr val="accent4"/>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l" defTabSz="65024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Open Sans"/>
                <a:ea typeface="Open Sans"/>
                <a:cs typeface="Open Sans"/>
                <a:sym typeface="Open Sans"/>
              </a:rPr>
              <a:t>Canonical X-ray Detector</a:t>
            </a:r>
          </a:p>
        </p:txBody>
      </p:sp>
      <p:sp>
        <p:nvSpPr>
          <p:cNvPr id="656" name="TextBox 655">
            <a:extLst>
              <a:ext uri="{FF2B5EF4-FFF2-40B4-BE49-F238E27FC236}">
                <a16:creationId xmlns:a16="http://schemas.microsoft.com/office/drawing/2014/main" id="{02A4CBE9-CA16-6AFE-BBDC-7632D64829DF}"/>
              </a:ext>
            </a:extLst>
          </p:cNvPr>
          <p:cNvSpPr txBox="1"/>
          <p:nvPr/>
        </p:nvSpPr>
        <p:spPr>
          <a:xfrm>
            <a:off x="4083175" y="913991"/>
            <a:ext cx="2407710" cy="379591"/>
          </a:xfrm>
          <a:prstGeom prst="rect">
            <a:avLst/>
          </a:prstGeom>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none" lIns="50800" tIns="50800" rIns="50800" bIns="50800" numCol="1" spcCol="38100" rtlCol="0" anchor="ctr">
            <a:spAutoFit/>
          </a:bodyPr>
          <a:lstStyle/>
          <a:p>
            <a:pPr defTabSz="650240" hangingPunct="0"/>
            <a:r>
              <a:rPr kumimoji="0" lang="en-US" b="0" i="0" u="none" strike="noStrike" cap="none" spc="0" normalizeH="0" baseline="0" dirty="0">
                <a:ln>
                  <a:noFill/>
                </a:ln>
                <a:solidFill>
                  <a:schemeClr val="bg1"/>
                </a:solidFill>
                <a:effectLst/>
                <a:uFillTx/>
                <a:latin typeface="Open Sans"/>
                <a:ea typeface="Open Sans"/>
                <a:cs typeface="Open Sans"/>
                <a:sym typeface="Open Sans"/>
              </a:rPr>
              <a:t>Canonical </a:t>
            </a:r>
            <a:r>
              <a:rPr lang="en-US" dirty="0"/>
              <a:t>e</a:t>
            </a:r>
            <a:r>
              <a:rPr lang="en-US" baseline="30000" dirty="0">
                <a:sym typeface="Symbol" panose="05050102010706020507" pitchFamily="18" charset="2"/>
              </a:rPr>
              <a:t></a:t>
            </a:r>
            <a:r>
              <a:rPr kumimoji="0" lang="en-US" b="0" i="0" u="none" strike="noStrike" cap="none" spc="0" normalizeH="0" baseline="0" dirty="0">
                <a:ln>
                  <a:noFill/>
                </a:ln>
                <a:solidFill>
                  <a:schemeClr val="bg1"/>
                </a:solidFill>
                <a:effectLst/>
                <a:uFillTx/>
                <a:latin typeface="Open Sans"/>
                <a:ea typeface="Open Sans"/>
                <a:cs typeface="Open Sans"/>
                <a:sym typeface="Open Sans"/>
              </a:rPr>
              <a:t> Detector</a:t>
            </a:r>
          </a:p>
        </p:txBody>
      </p:sp>
      <p:cxnSp>
        <p:nvCxnSpPr>
          <p:cNvPr id="657" name="Straight Connector 656">
            <a:extLst>
              <a:ext uri="{FF2B5EF4-FFF2-40B4-BE49-F238E27FC236}">
                <a16:creationId xmlns:a16="http://schemas.microsoft.com/office/drawing/2014/main" id="{41B48E04-403C-BE2E-8BD8-BC2C62325545}"/>
              </a:ext>
            </a:extLst>
          </p:cNvPr>
          <p:cNvCxnSpPr/>
          <p:nvPr/>
        </p:nvCxnSpPr>
        <p:spPr>
          <a:xfrm>
            <a:off x="3375747" y="830061"/>
            <a:ext cx="0" cy="564170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22640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17A44-6D81-98B9-897F-2A0A556F4563}"/>
              </a:ext>
            </a:extLst>
          </p:cNvPr>
          <p:cNvSpPr>
            <a:spLocks noGrp="1"/>
          </p:cNvSpPr>
          <p:nvPr>
            <p:ph type="title"/>
          </p:nvPr>
        </p:nvSpPr>
        <p:spPr/>
        <p:txBody>
          <a:bodyPr/>
          <a:lstStyle/>
          <a:p>
            <a:r>
              <a:rPr lang="en-US" dirty="0"/>
              <a:t>Hybrid Pixel X-ray Detectors</a:t>
            </a:r>
          </a:p>
        </p:txBody>
      </p:sp>
      <p:pic>
        <p:nvPicPr>
          <p:cNvPr id="6" name="Picture 5" descr="Diagram&#10;&#10;Description automatically generated">
            <a:extLst>
              <a:ext uri="{FF2B5EF4-FFF2-40B4-BE49-F238E27FC236}">
                <a16:creationId xmlns:a16="http://schemas.microsoft.com/office/drawing/2014/main" id="{46A4539B-39A0-01DF-2393-0D9C3D1F929D}"/>
              </a:ext>
            </a:extLst>
          </p:cNvPr>
          <p:cNvPicPr>
            <a:picLocks noChangeAspect="1"/>
          </p:cNvPicPr>
          <p:nvPr/>
        </p:nvPicPr>
        <p:blipFill>
          <a:blip r:embed="rId2"/>
          <a:stretch>
            <a:fillRect/>
          </a:stretch>
        </p:blipFill>
        <p:spPr>
          <a:xfrm>
            <a:off x="168951" y="1355967"/>
            <a:ext cx="6185031" cy="3086192"/>
          </a:xfrm>
          <a:prstGeom prst="rect">
            <a:avLst/>
          </a:prstGeom>
        </p:spPr>
      </p:pic>
      <p:sp>
        <p:nvSpPr>
          <p:cNvPr id="7" name="TextBox 6">
            <a:extLst>
              <a:ext uri="{FF2B5EF4-FFF2-40B4-BE49-F238E27FC236}">
                <a16:creationId xmlns:a16="http://schemas.microsoft.com/office/drawing/2014/main" id="{31E65666-D101-54D5-A408-DBAB934B8891}"/>
              </a:ext>
            </a:extLst>
          </p:cNvPr>
          <p:cNvSpPr txBox="1"/>
          <p:nvPr/>
        </p:nvSpPr>
        <p:spPr>
          <a:xfrm>
            <a:off x="3731897" y="610581"/>
            <a:ext cx="4705327" cy="461665"/>
          </a:xfrm>
          <a:prstGeom prst="rect">
            <a:avLst/>
          </a:prstGeom>
          <a:noFill/>
        </p:spPr>
        <p:txBody>
          <a:bodyPr wrap="none" rtlCol="0">
            <a:spAutoFit/>
          </a:bodyPr>
          <a:lstStyle/>
          <a:p>
            <a:r>
              <a:rPr lang="en-US" sz="2400" dirty="0"/>
              <a:t>e.g. macromolecular crystallography</a:t>
            </a:r>
          </a:p>
        </p:txBody>
      </p:sp>
      <p:pic>
        <p:nvPicPr>
          <p:cNvPr id="9" name="Picture 8">
            <a:extLst>
              <a:ext uri="{FF2B5EF4-FFF2-40B4-BE49-F238E27FC236}">
                <a16:creationId xmlns:a16="http://schemas.microsoft.com/office/drawing/2014/main" id="{F233D282-B6A9-8958-241A-58CD2A541E0E}"/>
              </a:ext>
            </a:extLst>
          </p:cNvPr>
          <p:cNvPicPr>
            <a:picLocks noChangeAspect="1"/>
          </p:cNvPicPr>
          <p:nvPr/>
        </p:nvPicPr>
        <p:blipFill>
          <a:blip r:embed="rId3"/>
          <a:srcRect/>
          <a:stretch/>
        </p:blipFill>
        <p:spPr>
          <a:xfrm>
            <a:off x="6839425" y="1078298"/>
            <a:ext cx="4610450" cy="5427158"/>
          </a:xfrm>
          <a:prstGeom prst="rect">
            <a:avLst/>
          </a:prstGeom>
        </p:spPr>
      </p:pic>
      <p:sp>
        <p:nvSpPr>
          <p:cNvPr id="10" name="TextBox 9">
            <a:extLst>
              <a:ext uri="{FF2B5EF4-FFF2-40B4-BE49-F238E27FC236}">
                <a16:creationId xmlns:a16="http://schemas.microsoft.com/office/drawing/2014/main" id="{E8F9DBBE-8098-5D13-3F75-D92E3AB95F4A}"/>
              </a:ext>
            </a:extLst>
          </p:cNvPr>
          <p:cNvSpPr txBox="1"/>
          <p:nvPr/>
        </p:nvSpPr>
        <p:spPr>
          <a:xfrm>
            <a:off x="1174173" y="5724199"/>
            <a:ext cx="4481291" cy="523220"/>
          </a:xfrm>
          <a:prstGeom prst="rect">
            <a:avLst/>
          </a:prstGeom>
          <a:noFill/>
        </p:spPr>
        <p:txBody>
          <a:bodyPr wrap="none" rtlCol="0">
            <a:spAutoFit/>
          </a:bodyPr>
          <a:lstStyle/>
          <a:p>
            <a:r>
              <a:rPr lang="en-US" sz="2800" dirty="0"/>
              <a:t>Connection: LHC (and before)</a:t>
            </a:r>
          </a:p>
        </p:txBody>
      </p:sp>
      <p:pic>
        <p:nvPicPr>
          <p:cNvPr id="2050" name="Picture 2" descr="RCSB PDB: Homepage">
            <a:extLst>
              <a:ext uri="{FF2B5EF4-FFF2-40B4-BE49-F238E27FC236}">
                <a16:creationId xmlns:a16="http://schemas.microsoft.com/office/drawing/2014/main" id="{9B079494-D682-D166-F47B-A5FA44078B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1618" y="1271306"/>
            <a:ext cx="2508148" cy="85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066C-8822-08CC-25BC-81CFA7077090}"/>
              </a:ext>
            </a:extLst>
          </p:cNvPr>
          <p:cNvSpPr>
            <a:spLocks noGrp="1"/>
          </p:cNvSpPr>
          <p:nvPr>
            <p:ph type="title"/>
          </p:nvPr>
        </p:nvSpPr>
        <p:spPr/>
        <p:txBody>
          <a:bodyPr/>
          <a:lstStyle/>
          <a:p>
            <a:r>
              <a:rPr lang="en-US" dirty="0"/>
              <a:t>CMOS Image Sensor-based Electron Detectors</a:t>
            </a:r>
          </a:p>
        </p:txBody>
      </p:sp>
      <p:pic>
        <p:nvPicPr>
          <p:cNvPr id="4" name="Picture 3">
            <a:extLst>
              <a:ext uri="{FF2B5EF4-FFF2-40B4-BE49-F238E27FC236}">
                <a16:creationId xmlns:a16="http://schemas.microsoft.com/office/drawing/2014/main" id="{472CE7B0-483E-FE1B-18AA-9413CC6A1751}"/>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725" y="513896"/>
            <a:ext cx="6214286" cy="5598535"/>
          </a:xfrm>
          <a:prstGeom prst="rect">
            <a:avLst/>
          </a:prstGeom>
        </p:spPr>
      </p:pic>
      <p:sp>
        <p:nvSpPr>
          <p:cNvPr id="5" name="TextBox 4">
            <a:extLst>
              <a:ext uri="{FF2B5EF4-FFF2-40B4-BE49-F238E27FC236}">
                <a16:creationId xmlns:a16="http://schemas.microsoft.com/office/drawing/2014/main" id="{6F6F5507-71A7-6221-89DD-C873C01AB61E}"/>
              </a:ext>
            </a:extLst>
          </p:cNvPr>
          <p:cNvSpPr txBox="1"/>
          <p:nvPr/>
        </p:nvSpPr>
        <p:spPr>
          <a:xfrm>
            <a:off x="1748075" y="6082494"/>
            <a:ext cx="2458686" cy="523220"/>
          </a:xfrm>
          <a:prstGeom prst="rect">
            <a:avLst/>
          </a:prstGeom>
          <a:noFill/>
        </p:spPr>
        <p:txBody>
          <a:bodyPr wrap="none" rtlCol="0">
            <a:spAutoFit/>
          </a:bodyPr>
          <a:lstStyle/>
          <a:p>
            <a:r>
              <a:rPr lang="en-US" sz="2800" dirty="0"/>
              <a:t>Connection: ILC</a:t>
            </a:r>
          </a:p>
        </p:txBody>
      </p:sp>
      <p:pic>
        <p:nvPicPr>
          <p:cNvPr id="7" name="Picture 6">
            <a:extLst>
              <a:ext uri="{FF2B5EF4-FFF2-40B4-BE49-F238E27FC236}">
                <a16:creationId xmlns:a16="http://schemas.microsoft.com/office/drawing/2014/main" id="{663BB7E2-5E93-D9EE-AB9B-C5E824586C00}"/>
              </a:ext>
            </a:extLst>
          </p:cNvPr>
          <p:cNvPicPr>
            <a:picLocks noChangeAspect="1"/>
          </p:cNvPicPr>
          <p:nvPr/>
        </p:nvPicPr>
        <p:blipFill>
          <a:blip r:embed="rId3"/>
          <a:srcRect/>
          <a:stretch/>
        </p:blipFill>
        <p:spPr>
          <a:xfrm>
            <a:off x="7030653" y="923107"/>
            <a:ext cx="4608576" cy="5416174"/>
          </a:xfrm>
          <a:prstGeom prst="rect">
            <a:avLst/>
          </a:prstGeom>
        </p:spPr>
      </p:pic>
      <p:pic>
        <p:nvPicPr>
          <p:cNvPr id="6" name="Picture 2" descr="RCSB PDB: Homepage">
            <a:extLst>
              <a:ext uri="{FF2B5EF4-FFF2-40B4-BE49-F238E27FC236}">
                <a16:creationId xmlns:a16="http://schemas.microsoft.com/office/drawing/2014/main" id="{AEDAEBB6-3D3B-AEB4-3918-4C73C738A3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1618" y="1271306"/>
            <a:ext cx="2508148" cy="85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6D4D-0B3B-3DE0-4769-4F3A81D52B9F}"/>
              </a:ext>
            </a:extLst>
          </p:cNvPr>
          <p:cNvSpPr>
            <a:spLocks noGrp="1"/>
          </p:cNvSpPr>
          <p:nvPr>
            <p:ph type="title"/>
          </p:nvPr>
        </p:nvSpPr>
        <p:spPr/>
        <p:txBody>
          <a:bodyPr/>
          <a:lstStyle/>
          <a:p>
            <a:r>
              <a:rPr lang="en-US" dirty="0">
                <a:latin typeface="OCR A Extended" panose="02010509020102010303" pitchFamily="50" charset="0"/>
              </a:rPr>
              <a:t>Data </a:t>
            </a:r>
            <a:r>
              <a:rPr lang="en-US" dirty="0"/>
              <a:t>– Parochial Example</a:t>
            </a:r>
            <a:endParaRPr lang="en-US" dirty="0">
              <a:latin typeface="OCR A Extended" panose="02010509020102010303" pitchFamily="50" charset="0"/>
            </a:endParaRPr>
          </a:p>
        </p:txBody>
      </p:sp>
      <p:sp>
        <p:nvSpPr>
          <p:cNvPr id="9" name="Content Placeholder 8">
            <a:extLst>
              <a:ext uri="{FF2B5EF4-FFF2-40B4-BE49-F238E27FC236}">
                <a16:creationId xmlns:a16="http://schemas.microsoft.com/office/drawing/2014/main" id="{8AAF35B2-4316-8128-8B1E-7E9C74B0B5B2}"/>
              </a:ext>
            </a:extLst>
          </p:cNvPr>
          <p:cNvSpPr>
            <a:spLocks noGrp="1"/>
          </p:cNvSpPr>
          <p:nvPr>
            <p:ph idx="1"/>
          </p:nvPr>
        </p:nvSpPr>
        <p:spPr>
          <a:xfrm>
            <a:off x="6585093" y="914453"/>
            <a:ext cx="5333279" cy="5466468"/>
          </a:xfrm>
        </p:spPr>
        <p:txBody>
          <a:bodyPr/>
          <a:lstStyle/>
          <a:p>
            <a:r>
              <a:rPr lang="en-US" b="1" i="1" dirty="0"/>
              <a:t>Per microscope </a:t>
            </a:r>
            <a:r>
              <a:rPr lang="en-US" dirty="0"/>
              <a:t>rates today </a:t>
            </a:r>
            <a:br>
              <a:rPr lang="en-US" dirty="0"/>
            </a:br>
            <a:r>
              <a:rPr lang="en-US" dirty="0"/>
              <a:t>~100 GB/s</a:t>
            </a:r>
          </a:p>
          <a:p>
            <a:r>
              <a:rPr lang="en-US" dirty="0"/>
              <a:t>x </a:t>
            </a:r>
            <a:r>
              <a:rPr lang="en-US" i="1" dirty="0"/>
              <a:t>N</a:t>
            </a:r>
            <a:r>
              <a:rPr lang="en-US" dirty="0"/>
              <a:t> microscopes</a:t>
            </a:r>
          </a:p>
          <a:p>
            <a:endParaRPr lang="en-US" dirty="0"/>
          </a:p>
          <a:p>
            <a:r>
              <a:rPr lang="en-US" dirty="0"/>
              <a:t>More generally (across facilities):</a:t>
            </a:r>
          </a:p>
          <a:p>
            <a:pPr lvl="1"/>
            <a:r>
              <a:rPr lang="en-US" dirty="0"/>
              <a:t>Data volumes </a:t>
            </a:r>
            <a:r>
              <a:rPr lang="en-US" dirty="0">
                <a:sym typeface="Wingdings" panose="05000000000000000000" pitchFamily="2" charset="2"/>
              </a:rPr>
              <a:t></a:t>
            </a:r>
          </a:p>
          <a:p>
            <a:pPr lvl="1"/>
            <a:r>
              <a:rPr lang="en-US" dirty="0">
                <a:sym typeface="Wingdings" panose="05000000000000000000" pitchFamily="2" charset="2"/>
              </a:rPr>
              <a:t>Desire: data  information</a:t>
            </a:r>
            <a:endParaRPr lang="en-US" dirty="0"/>
          </a:p>
          <a:p>
            <a:pPr lvl="1"/>
            <a:r>
              <a:rPr lang="en-US" dirty="0"/>
              <a:t>No (yet) obvious way to trigger</a:t>
            </a:r>
          </a:p>
          <a:p>
            <a:pPr lvl="1"/>
            <a:r>
              <a:rPr lang="en-US" dirty="0"/>
              <a:t>History of serendipity</a:t>
            </a:r>
          </a:p>
          <a:p>
            <a:endParaRPr lang="en-US" dirty="0"/>
          </a:p>
          <a:p>
            <a:r>
              <a:rPr lang="en-US" dirty="0"/>
              <a:t>Opportunity?</a:t>
            </a:r>
          </a:p>
        </p:txBody>
      </p:sp>
      <p:pic>
        <p:nvPicPr>
          <p:cNvPr id="4" name="Picture 3">
            <a:extLst>
              <a:ext uri="{FF2B5EF4-FFF2-40B4-BE49-F238E27FC236}">
                <a16:creationId xmlns:a16="http://schemas.microsoft.com/office/drawing/2014/main" id="{EF934DAE-B201-C4DD-0858-24690BEDB6C0}"/>
              </a:ext>
            </a:extLst>
          </p:cNvPr>
          <p:cNvPicPr>
            <a:picLocks noChangeAspect="1"/>
          </p:cNvPicPr>
          <p:nvPr/>
        </p:nvPicPr>
        <p:blipFill>
          <a:blip r:embed="rId2"/>
          <a:srcRect/>
          <a:stretch/>
        </p:blipFill>
        <p:spPr>
          <a:xfrm>
            <a:off x="133959" y="1579418"/>
            <a:ext cx="6378208" cy="5041599"/>
          </a:xfrm>
          <a:prstGeom prst="rect">
            <a:avLst/>
          </a:prstGeom>
        </p:spPr>
      </p:pic>
      <p:sp>
        <p:nvSpPr>
          <p:cNvPr id="5" name="TextBox 4">
            <a:extLst>
              <a:ext uri="{FF2B5EF4-FFF2-40B4-BE49-F238E27FC236}">
                <a16:creationId xmlns:a16="http://schemas.microsoft.com/office/drawing/2014/main" id="{F48AAAE8-879D-C316-B202-0EBE5DCE7371}"/>
              </a:ext>
            </a:extLst>
          </p:cNvPr>
          <p:cNvSpPr txBox="1"/>
          <p:nvPr/>
        </p:nvSpPr>
        <p:spPr>
          <a:xfrm>
            <a:off x="1205345" y="5683827"/>
            <a:ext cx="580608" cy="369332"/>
          </a:xfrm>
          <a:prstGeom prst="rect">
            <a:avLst/>
          </a:prstGeom>
          <a:noFill/>
        </p:spPr>
        <p:txBody>
          <a:bodyPr wrap="none" rtlCol="0">
            <a:spAutoFit/>
          </a:bodyPr>
          <a:lstStyle/>
          <a:p>
            <a:r>
              <a:rPr lang="en-US" dirty="0">
                <a:solidFill>
                  <a:srgbClr val="FF0000"/>
                </a:solidFill>
              </a:rPr>
              <a:t>Film</a:t>
            </a:r>
          </a:p>
        </p:txBody>
      </p:sp>
      <p:sp>
        <p:nvSpPr>
          <p:cNvPr id="6" name="TextBox 5">
            <a:extLst>
              <a:ext uri="{FF2B5EF4-FFF2-40B4-BE49-F238E27FC236}">
                <a16:creationId xmlns:a16="http://schemas.microsoft.com/office/drawing/2014/main" id="{D2A958BD-C286-6B52-B040-75AEA3F5E485}"/>
              </a:ext>
            </a:extLst>
          </p:cNvPr>
          <p:cNvSpPr txBox="1"/>
          <p:nvPr/>
        </p:nvSpPr>
        <p:spPr>
          <a:xfrm rot="19800000">
            <a:off x="3035965" y="5093916"/>
            <a:ext cx="574196" cy="369332"/>
          </a:xfrm>
          <a:prstGeom prst="rect">
            <a:avLst/>
          </a:prstGeom>
          <a:noFill/>
        </p:spPr>
        <p:txBody>
          <a:bodyPr wrap="none" rtlCol="0">
            <a:spAutoFit/>
          </a:bodyPr>
          <a:lstStyle/>
          <a:p>
            <a:r>
              <a:rPr lang="en-US" dirty="0">
                <a:solidFill>
                  <a:srgbClr val="C00000"/>
                </a:solidFill>
              </a:rPr>
              <a:t>CCD</a:t>
            </a:r>
          </a:p>
        </p:txBody>
      </p:sp>
      <p:sp>
        <p:nvSpPr>
          <p:cNvPr id="7" name="TextBox 6">
            <a:extLst>
              <a:ext uri="{FF2B5EF4-FFF2-40B4-BE49-F238E27FC236}">
                <a16:creationId xmlns:a16="http://schemas.microsoft.com/office/drawing/2014/main" id="{2320204E-187F-6BDC-2585-5E97723EDEBC}"/>
              </a:ext>
            </a:extLst>
          </p:cNvPr>
          <p:cNvSpPr txBox="1"/>
          <p:nvPr/>
        </p:nvSpPr>
        <p:spPr>
          <a:xfrm rot="18900000">
            <a:off x="4102107" y="3039244"/>
            <a:ext cx="471604" cy="369332"/>
          </a:xfrm>
          <a:prstGeom prst="rect">
            <a:avLst/>
          </a:prstGeom>
          <a:noFill/>
        </p:spPr>
        <p:txBody>
          <a:bodyPr wrap="none" rtlCol="0">
            <a:spAutoFit/>
          </a:bodyPr>
          <a:lstStyle/>
          <a:p>
            <a:r>
              <a:rPr lang="en-US" dirty="0">
                <a:solidFill>
                  <a:srgbClr val="92D050"/>
                </a:solidFill>
              </a:rPr>
              <a:t>CIS</a:t>
            </a:r>
          </a:p>
        </p:txBody>
      </p:sp>
      <p:sp>
        <p:nvSpPr>
          <p:cNvPr id="8" name="TextBox 7">
            <a:extLst>
              <a:ext uri="{FF2B5EF4-FFF2-40B4-BE49-F238E27FC236}">
                <a16:creationId xmlns:a16="http://schemas.microsoft.com/office/drawing/2014/main" id="{F6BCD399-E585-4FA0-0330-0B39364FC527}"/>
              </a:ext>
            </a:extLst>
          </p:cNvPr>
          <p:cNvSpPr txBox="1"/>
          <p:nvPr/>
        </p:nvSpPr>
        <p:spPr>
          <a:xfrm>
            <a:off x="967262" y="719481"/>
            <a:ext cx="5063566" cy="830997"/>
          </a:xfrm>
          <a:prstGeom prst="rect">
            <a:avLst/>
          </a:prstGeom>
          <a:noFill/>
        </p:spPr>
        <p:txBody>
          <a:bodyPr wrap="none" rtlCol="0">
            <a:spAutoFit/>
          </a:bodyPr>
          <a:lstStyle/>
          <a:p>
            <a:pPr algn="ctr"/>
            <a:r>
              <a:rPr lang="en-US" sz="2400" dirty="0"/>
              <a:t>Data rates for cameras at the </a:t>
            </a:r>
          </a:p>
          <a:p>
            <a:pPr algn="ctr"/>
            <a:r>
              <a:rPr lang="en-US" sz="2400" dirty="0"/>
              <a:t>National Center for Electron Microcopy</a:t>
            </a:r>
          </a:p>
        </p:txBody>
      </p:sp>
    </p:spTree>
    <p:extLst>
      <p:ext uri="{BB962C8B-B14F-4D97-AF65-F5344CB8AC3E}">
        <p14:creationId xmlns:p14="http://schemas.microsoft.com/office/powerpoint/2010/main" val="399055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nSpc>
                <a:spcPct val="100000"/>
              </a:lnSpc>
              <a:spcBef>
                <a:spcPts val="0"/>
              </a:spcBef>
              <a:spcAft>
                <a:spcPts val="1200"/>
              </a:spcAft>
              <a:buNone/>
            </a:pPr>
            <a:r>
              <a:rPr lang="en-US" sz="2400" b="1" dirty="0">
                <a:solidFill>
                  <a:srgbClr val="106636"/>
                </a:solidFill>
              </a:rPr>
              <a:t>Mission: </a:t>
            </a:r>
            <a:r>
              <a:rPr lang="en-US" sz="2400" dirty="0">
                <a:solidFill>
                  <a:schemeClr val="tx1"/>
                </a:solidFill>
              </a:rPr>
              <a:t>Sustain research </a:t>
            </a:r>
            <a:r>
              <a:rPr lang="en-US" sz="2400" u="sng" dirty="0">
                <a:solidFill>
                  <a:schemeClr val="tx1"/>
                </a:solidFill>
              </a:rPr>
              <a:t>in accelerators and detectors to provide support for </a:t>
            </a:r>
            <a:r>
              <a:rPr lang="en-US" sz="2400" u="sng" dirty="0"/>
              <a:t>BES</a:t>
            </a:r>
            <a:r>
              <a:rPr lang="en-US" sz="2400" u="sng" dirty="0">
                <a:solidFill>
                  <a:schemeClr val="tx1"/>
                </a:solidFill>
              </a:rPr>
              <a:t> scientific user facilities</a:t>
            </a:r>
          </a:p>
          <a:p>
            <a:pPr marL="344488" indent="-290513">
              <a:lnSpc>
                <a:spcPct val="100000"/>
              </a:lnSpc>
              <a:spcBef>
                <a:spcPts val="0"/>
              </a:spcBef>
              <a:spcAft>
                <a:spcPts val="1200"/>
              </a:spcAft>
              <a:buFont typeface="Wingdings" pitchFamily="2" charset="2"/>
              <a:buChar char="q"/>
            </a:pPr>
            <a:r>
              <a:rPr lang="en-US" sz="2400" dirty="0">
                <a:solidFill>
                  <a:schemeClr val="tx1"/>
                </a:solidFill>
              </a:rPr>
              <a:t>Support of </a:t>
            </a:r>
            <a:r>
              <a:rPr lang="en-US" sz="2400" b="1" i="1" dirty="0">
                <a:solidFill>
                  <a:schemeClr val="tx1"/>
                </a:solidFill>
              </a:rPr>
              <a:t>existing facilities</a:t>
            </a:r>
            <a:r>
              <a:rPr lang="en-US" sz="2400" b="1" dirty="0">
                <a:solidFill>
                  <a:schemeClr val="tx1"/>
                </a:solidFill>
              </a:rPr>
              <a:t> </a:t>
            </a:r>
            <a:r>
              <a:rPr lang="en-US" sz="2400" dirty="0">
                <a:solidFill>
                  <a:schemeClr val="tx1"/>
                </a:solidFill>
              </a:rPr>
              <a:t>to guarantee their continued performance excellence and provide improved operating capabilities</a:t>
            </a:r>
          </a:p>
          <a:p>
            <a:pPr marL="344488" indent="-290513">
              <a:lnSpc>
                <a:spcPct val="100000"/>
              </a:lnSpc>
              <a:spcBef>
                <a:spcPts val="0"/>
              </a:spcBef>
              <a:spcAft>
                <a:spcPts val="1200"/>
              </a:spcAft>
              <a:buFont typeface="Wingdings" pitchFamily="2" charset="2"/>
              <a:buChar char="q"/>
            </a:pPr>
            <a:r>
              <a:rPr lang="en-US" sz="2400" dirty="0">
                <a:solidFill>
                  <a:schemeClr val="tx1"/>
                </a:solidFill>
              </a:rPr>
              <a:t>Support of </a:t>
            </a:r>
            <a:r>
              <a:rPr lang="en-US" sz="2400" b="1" i="1" dirty="0">
                <a:solidFill>
                  <a:schemeClr val="tx1"/>
                </a:solidFill>
              </a:rPr>
              <a:t>future electron, light, and neutron sources </a:t>
            </a:r>
            <a:r>
              <a:rPr lang="en-US" sz="2400" dirty="0">
                <a:solidFill>
                  <a:schemeClr val="tx1"/>
                </a:solidFill>
              </a:rPr>
              <a:t>through innovative concepts, modeling, and design and testing of  accelerator component prototypes.</a:t>
            </a:r>
          </a:p>
          <a:p>
            <a:pPr marL="344488" indent="-290513">
              <a:lnSpc>
                <a:spcPct val="100000"/>
              </a:lnSpc>
              <a:spcBef>
                <a:spcPts val="0"/>
              </a:spcBef>
              <a:spcAft>
                <a:spcPts val="1200"/>
              </a:spcAft>
              <a:buFont typeface="Wingdings" pitchFamily="2" charset="2"/>
              <a:buChar char="q"/>
            </a:pPr>
            <a:r>
              <a:rPr lang="en-US" sz="2400" dirty="0">
                <a:solidFill>
                  <a:schemeClr val="tx1"/>
                </a:solidFill>
              </a:rPr>
              <a:t>Support of </a:t>
            </a:r>
            <a:r>
              <a:rPr lang="en-US" sz="2400" b="1" i="1" dirty="0">
                <a:solidFill>
                  <a:schemeClr val="tx1"/>
                </a:solidFill>
              </a:rPr>
              <a:t>detectors</a:t>
            </a:r>
            <a:r>
              <a:rPr lang="en-US" sz="2400" dirty="0">
                <a:solidFill>
                  <a:schemeClr val="tx1"/>
                </a:solidFill>
              </a:rPr>
              <a:t> capable of acquiring electrons, x-ray and neutron scattering data that will match the requirements of the fast advancement of electron, x-ray, and neutron sources</a:t>
            </a:r>
          </a:p>
          <a:p>
            <a:pPr marL="344488" indent="-290513">
              <a:lnSpc>
                <a:spcPct val="100000"/>
              </a:lnSpc>
              <a:spcBef>
                <a:spcPts val="0"/>
              </a:spcBef>
              <a:spcAft>
                <a:spcPts val="1200"/>
              </a:spcAft>
              <a:buFont typeface="Wingdings" pitchFamily="2" charset="2"/>
              <a:buChar char="q"/>
            </a:pPr>
            <a:r>
              <a:rPr lang="en-US" sz="2400" dirty="0">
                <a:solidFill>
                  <a:schemeClr val="tx1"/>
                </a:solidFill>
              </a:rPr>
              <a:t>Support of </a:t>
            </a:r>
            <a:r>
              <a:rPr lang="en-US" sz="2400" b="1" i="1" dirty="0">
                <a:solidFill>
                  <a:schemeClr val="tx1"/>
                </a:solidFill>
              </a:rPr>
              <a:t>next generation of x-ray optics instruments</a:t>
            </a:r>
            <a:r>
              <a:rPr lang="en-US" sz="2400" dirty="0">
                <a:solidFill>
                  <a:schemeClr val="tx1"/>
                </a:solidFill>
              </a:rPr>
              <a:t> to advance photon-based science</a:t>
            </a:r>
            <a:endParaRPr lang="en-US" sz="2400" u="sng" dirty="0">
              <a:solidFill>
                <a:schemeClr val="tx1"/>
              </a:solidFill>
            </a:endParaRPr>
          </a:p>
        </p:txBody>
      </p:sp>
      <p:sp>
        <p:nvSpPr>
          <p:cNvPr id="3" name="Title 2"/>
          <p:cNvSpPr>
            <a:spLocks noGrp="1"/>
          </p:cNvSpPr>
          <p:nvPr>
            <p:ph type="title"/>
          </p:nvPr>
        </p:nvSpPr>
        <p:spPr/>
        <p:txBody>
          <a:bodyPr>
            <a:normAutofit/>
          </a:bodyPr>
          <a:lstStyle/>
          <a:p>
            <a:r>
              <a:rPr lang="en-US" sz="3200" dirty="0"/>
              <a:t>BES Accelerator and Detector Research Program  </a:t>
            </a:r>
          </a:p>
        </p:txBody>
      </p:sp>
      <p:sp>
        <p:nvSpPr>
          <p:cNvPr id="5" name="Rectangle 4">
            <a:extLst>
              <a:ext uri="{FF2B5EF4-FFF2-40B4-BE49-F238E27FC236}">
                <a16:creationId xmlns:a16="http://schemas.microsoft.com/office/drawing/2014/main" id="{6CEDC9EE-108A-4EC9-1D8F-0B569DAE9276}"/>
              </a:ext>
            </a:extLst>
          </p:cNvPr>
          <p:cNvSpPr/>
          <p:nvPr/>
        </p:nvSpPr>
        <p:spPr>
          <a:xfrm>
            <a:off x="225779" y="1017332"/>
            <a:ext cx="11879630" cy="50613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How BES supports improving the state of the art</a:t>
            </a:r>
          </a:p>
          <a:p>
            <a:pPr algn="ctr"/>
            <a:r>
              <a:rPr lang="en-US" sz="3200" dirty="0">
                <a:solidFill>
                  <a:schemeClr val="tx1"/>
                </a:solidFill>
              </a:rPr>
              <a:t>Slides thanks to </a:t>
            </a:r>
            <a:r>
              <a:rPr lang="en-US" sz="3200" dirty="0" err="1">
                <a:solidFill>
                  <a:schemeClr val="tx1"/>
                </a:solidFill>
              </a:rPr>
              <a:t>Eliane</a:t>
            </a:r>
            <a:r>
              <a:rPr lang="en-US" sz="3200" dirty="0">
                <a:solidFill>
                  <a:schemeClr val="tx1"/>
                </a:solidFill>
              </a:rPr>
              <a:t> </a:t>
            </a:r>
            <a:r>
              <a:rPr lang="en-US" sz="3200" dirty="0" err="1">
                <a:solidFill>
                  <a:schemeClr val="tx1"/>
                </a:solidFill>
              </a:rPr>
              <a:t>Lessner</a:t>
            </a:r>
            <a:r>
              <a:rPr lang="en-US" sz="3200" dirty="0">
                <a:solidFill>
                  <a:schemeClr val="tx1"/>
                </a:solidFill>
              </a:rPr>
              <a:t> / ADR program manager</a:t>
            </a:r>
          </a:p>
        </p:txBody>
      </p:sp>
    </p:spTree>
    <p:extLst>
      <p:ext uri="{BB962C8B-B14F-4D97-AF65-F5344CB8AC3E}">
        <p14:creationId xmlns:p14="http://schemas.microsoft.com/office/powerpoint/2010/main" val="26077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6562" y="915627"/>
            <a:ext cx="11501306" cy="5644564"/>
          </a:xfrm>
        </p:spPr>
        <p:txBody>
          <a:bodyPr>
            <a:normAutofit fontScale="77500" lnSpcReduction="20000"/>
          </a:bodyPr>
          <a:lstStyle/>
          <a:p>
            <a:pPr marL="344488" indent="-290513" defTabSz="914305">
              <a:spcBef>
                <a:spcPts val="0"/>
              </a:spcBef>
              <a:spcAft>
                <a:spcPts val="1200"/>
              </a:spcAft>
              <a:buFont typeface="Wingdings" panose="05000000000000000000" pitchFamily="2" charset="2"/>
              <a:buChar char="q"/>
            </a:pPr>
            <a:r>
              <a:rPr lang="en-US" sz="2500" b="1" dirty="0">
                <a:solidFill>
                  <a:srgbClr val="106636"/>
                </a:solidFill>
              </a:rPr>
              <a:t>High-repetition rate photo-injector</a:t>
            </a:r>
            <a:r>
              <a:rPr lang="en-US" sz="2500" dirty="0">
                <a:solidFill>
                  <a:srgbClr val="106636"/>
                </a:solidFill>
              </a:rPr>
              <a:t>: </a:t>
            </a:r>
            <a:r>
              <a:rPr lang="en-US" sz="2500" dirty="0">
                <a:solidFill>
                  <a:prstClr val="black"/>
                </a:solidFill>
              </a:rPr>
              <a:t>1 MHz, CW injector</a:t>
            </a:r>
          </a:p>
          <a:p>
            <a:pPr lvl="2" indent="-225425" defTabSz="914305">
              <a:spcBef>
                <a:spcPts val="0"/>
              </a:spcBef>
              <a:spcAft>
                <a:spcPts val="1200"/>
              </a:spcAft>
              <a:buFont typeface="Wingdings" panose="05000000000000000000" pitchFamily="2" charset="2"/>
              <a:buChar char="Ø"/>
            </a:pPr>
            <a:r>
              <a:rPr lang="en-US" sz="2500" dirty="0">
                <a:solidFill>
                  <a:prstClr val="black"/>
                </a:solidFill>
              </a:rPr>
              <a:t>Feasibility demonstration of a VHF SC RF Injector</a:t>
            </a:r>
          </a:p>
          <a:p>
            <a:pPr marL="344488" indent="-290513" defTabSz="914305">
              <a:spcBef>
                <a:spcPts val="0"/>
              </a:spcBef>
              <a:spcAft>
                <a:spcPts val="1200"/>
              </a:spcAft>
              <a:buFont typeface="Wingdings" panose="05000000000000000000" pitchFamily="2" charset="2"/>
              <a:buChar char="q"/>
            </a:pPr>
            <a:r>
              <a:rPr lang="en-US" sz="2500" b="1" dirty="0">
                <a:solidFill>
                  <a:srgbClr val="106636"/>
                </a:solidFill>
              </a:rPr>
              <a:t>SC undulator system </a:t>
            </a:r>
            <a:r>
              <a:rPr lang="en-US" sz="2500" dirty="0">
                <a:solidFill>
                  <a:schemeClr val="tx1"/>
                </a:solidFill>
              </a:rPr>
              <a:t>that will increase hard X-rays brightness </a:t>
            </a:r>
            <a:r>
              <a:rPr lang="en-US" sz="2500" dirty="0">
                <a:solidFill>
                  <a:prstClr val="black"/>
                </a:solidFill>
              </a:rPr>
              <a:t>at APS –possible precursor to an FEL SCU system</a:t>
            </a:r>
          </a:p>
          <a:p>
            <a:pPr marL="344488" indent="-290513" defTabSz="914305">
              <a:spcBef>
                <a:spcPts val="0"/>
              </a:spcBef>
              <a:spcAft>
                <a:spcPts val="1200"/>
              </a:spcAft>
              <a:buFont typeface="Wingdings" panose="05000000000000000000" pitchFamily="2" charset="2"/>
              <a:buChar char="q"/>
            </a:pPr>
            <a:r>
              <a:rPr lang="en-US" sz="2500" b="1" dirty="0"/>
              <a:t>High repetition-rate </a:t>
            </a:r>
            <a:r>
              <a:rPr lang="en-US" sz="2500" dirty="0">
                <a:solidFill>
                  <a:schemeClr val="tx1"/>
                </a:solidFill>
              </a:rPr>
              <a:t>electron, neutron, and photon</a:t>
            </a:r>
            <a:r>
              <a:rPr lang="en-US" sz="2500" dirty="0"/>
              <a:t> </a:t>
            </a:r>
            <a:r>
              <a:rPr lang="en-US" sz="2500" b="1" dirty="0"/>
              <a:t>detectors</a:t>
            </a:r>
            <a:r>
              <a:rPr lang="en-US" sz="2500" dirty="0"/>
              <a:t> </a:t>
            </a:r>
            <a:r>
              <a:rPr lang="en-US" sz="2500" dirty="0">
                <a:solidFill>
                  <a:schemeClr val="tx1"/>
                </a:solidFill>
              </a:rPr>
              <a:t>covering a wide energy space </a:t>
            </a:r>
          </a:p>
          <a:p>
            <a:pPr marL="344488" indent="-290513" defTabSz="914305">
              <a:spcBef>
                <a:spcPts val="0"/>
              </a:spcBef>
              <a:spcAft>
                <a:spcPts val="1200"/>
              </a:spcAft>
              <a:buFont typeface="Wingdings" panose="05000000000000000000" pitchFamily="2" charset="2"/>
              <a:buChar char="q"/>
            </a:pPr>
            <a:r>
              <a:rPr lang="en-US" sz="2500" dirty="0">
                <a:solidFill>
                  <a:prstClr val="black"/>
                </a:solidFill>
              </a:rPr>
              <a:t>Development  of </a:t>
            </a:r>
            <a:r>
              <a:rPr lang="en-US" sz="2500" b="1" dirty="0">
                <a:solidFill>
                  <a:srgbClr val="106636"/>
                </a:solidFill>
              </a:rPr>
              <a:t>seeding and pulse tailoring </a:t>
            </a:r>
            <a:r>
              <a:rPr lang="en-US" sz="2500" dirty="0">
                <a:solidFill>
                  <a:prstClr val="black"/>
                </a:solidFill>
              </a:rPr>
              <a:t>techniques for next-generation FELs</a:t>
            </a:r>
          </a:p>
          <a:p>
            <a:pPr marL="344488" indent="-290513" defTabSz="914305">
              <a:spcBef>
                <a:spcPts val="0"/>
              </a:spcBef>
              <a:spcAft>
                <a:spcPts val="1200"/>
              </a:spcAft>
              <a:buFont typeface="Wingdings" panose="05000000000000000000" pitchFamily="2" charset="2"/>
              <a:buChar char="q"/>
            </a:pPr>
            <a:r>
              <a:rPr lang="en-US" sz="2500" b="1" dirty="0"/>
              <a:t>On-axis swap-out injection studies </a:t>
            </a:r>
            <a:r>
              <a:rPr lang="en-US" sz="2500" dirty="0">
                <a:solidFill>
                  <a:schemeClr val="tx1"/>
                </a:solidFill>
              </a:rPr>
              <a:t>for optimizing the performance of diffraction-limited storage rings</a:t>
            </a:r>
          </a:p>
          <a:p>
            <a:pPr marL="344488" indent="-290513" defTabSz="914305">
              <a:spcBef>
                <a:spcPts val="0"/>
              </a:spcBef>
              <a:spcAft>
                <a:spcPts val="1200"/>
              </a:spcAft>
              <a:buFont typeface="Wingdings" panose="05000000000000000000" pitchFamily="2" charset="2"/>
              <a:buChar char="q"/>
            </a:pPr>
            <a:r>
              <a:rPr lang="en-US" sz="2500" dirty="0">
                <a:solidFill>
                  <a:schemeClr val="tx1"/>
                </a:solidFill>
              </a:rPr>
              <a:t>Development of  </a:t>
            </a:r>
            <a:r>
              <a:rPr lang="en-US" sz="2500" b="1" dirty="0"/>
              <a:t>ultrafast x-ray optics </a:t>
            </a:r>
            <a:r>
              <a:rPr lang="en-US" sz="2500" dirty="0">
                <a:solidFill>
                  <a:schemeClr val="tx1"/>
                </a:solidFill>
              </a:rPr>
              <a:t>with nanosecond temporal resolution for time-resolved x-ray science </a:t>
            </a:r>
          </a:p>
          <a:p>
            <a:pPr marL="344488" indent="-290513" defTabSz="914305">
              <a:spcBef>
                <a:spcPts val="0"/>
              </a:spcBef>
              <a:spcAft>
                <a:spcPts val="1200"/>
              </a:spcAft>
              <a:buFont typeface="Wingdings" panose="05000000000000000000" pitchFamily="2" charset="2"/>
              <a:buChar char="q"/>
            </a:pPr>
            <a:r>
              <a:rPr lang="en-US" sz="2500" dirty="0">
                <a:solidFill>
                  <a:srgbClr val="000000"/>
                </a:solidFill>
                <a:ea typeface="Times New Roman" panose="02020603050405020304" pitchFamily="18" charset="0"/>
              </a:rPr>
              <a:t>U</a:t>
            </a:r>
            <a:r>
              <a:rPr lang="en-US" sz="2500" dirty="0">
                <a:solidFill>
                  <a:srgbClr val="000000"/>
                </a:solidFill>
                <a:effectLst/>
                <a:ea typeface="Times New Roman" panose="02020603050405020304" pitchFamily="18" charset="0"/>
              </a:rPr>
              <a:t>ltrafast structural dynamics at the </a:t>
            </a:r>
            <a:r>
              <a:rPr lang="en-US" sz="2500" b="1" dirty="0">
                <a:effectLst/>
                <a:ea typeface="Times New Roman" panose="02020603050405020304" pitchFamily="18" charset="0"/>
              </a:rPr>
              <a:t>nanoscale in MeV-UED </a:t>
            </a:r>
            <a:endParaRPr lang="en-US" sz="2500" b="1" dirty="0"/>
          </a:p>
          <a:p>
            <a:pPr marL="344488" indent="-290513" defTabSz="914305">
              <a:spcBef>
                <a:spcPts val="0"/>
              </a:spcBef>
              <a:spcAft>
                <a:spcPts val="1200"/>
              </a:spcAft>
              <a:buFont typeface="Wingdings" panose="05000000000000000000" pitchFamily="2" charset="2"/>
              <a:buChar char="q"/>
            </a:pPr>
            <a:r>
              <a:rPr lang="en-US" sz="2500" b="1" dirty="0">
                <a:solidFill>
                  <a:srgbClr val="106636"/>
                </a:solidFill>
              </a:rPr>
              <a:t>Machine Learning methods </a:t>
            </a:r>
            <a:r>
              <a:rPr lang="en-US" sz="2500" dirty="0">
                <a:solidFill>
                  <a:prstClr val="black"/>
                </a:solidFill>
              </a:rPr>
              <a:t>applied to beam-based optimization in circular machines and surrogate modeling for XFELs</a:t>
            </a:r>
          </a:p>
          <a:p>
            <a:pPr defTabSz="914305">
              <a:spcAft>
                <a:spcPts val="0"/>
              </a:spcAft>
              <a:buFont typeface="Wingdings" panose="05000000000000000000" pitchFamily="2" charset="2"/>
              <a:buChar char="q"/>
            </a:pPr>
            <a:endParaRPr lang="en-US" sz="2000" dirty="0">
              <a:solidFill>
                <a:schemeClr val="tx1"/>
              </a:solidFill>
            </a:endParaRPr>
          </a:p>
          <a:p>
            <a:pPr defTabSz="914305">
              <a:spcAft>
                <a:spcPts val="600"/>
              </a:spcAft>
              <a:buFont typeface="Wingdings" panose="05000000000000000000" pitchFamily="2" charset="2"/>
              <a:buChar char="q"/>
            </a:pPr>
            <a:endParaRPr lang="en-US" sz="2000" dirty="0">
              <a:solidFill>
                <a:srgbClr val="106636"/>
              </a:solidFill>
            </a:endParaRPr>
          </a:p>
        </p:txBody>
      </p:sp>
      <p:sp>
        <p:nvSpPr>
          <p:cNvPr id="3" name="Title 2"/>
          <p:cNvSpPr>
            <a:spLocks noGrp="1"/>
          </p:cNvSpPr>
          <p:nvPr>
            <p:ph type="title"/>
          </p:nvPr>
        </p:nvSpPr>
        <p:spPr/>
        <p:txBody>
          <a:bodyPr>
            <a:normAutofit/>
          </a:bodyPr>
          <a:lstStyle/>
          <a:p>
            <a:r>
              <a:rPr lang="en-US" sz="3200" dirty="0"/>
              <a:t>Some Supported Research Areas </a:t>
            </a:r>
          </a:p>
        </p:txBody>
      </p:sp>
    </p:spTree>
    <p:extLst>
      <p:ext uri="{BB962C8B-B14F-4D97-AF65-F5344CB8AC3E}">
        <p14:creationId xmlns:p14="http://schemas.microsoft.com/office/powerpoint/2010/main" val="3353263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2030135" y="941799"/>
          <a:ext cx="8070209" cy="591619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251511A9-A404-4095-9B17-E8A94F2665CD}"/>
              </a:ext>
            </a:extLst>
          </p:cNvPr>
          <p:cNvSpPr>
            <a:spLocks noGrp="1"/>
          </p:cNvSpPr>
          <p:nvPr>
            <p:ph type="title"/>
          </p:nvPr>
        </p:nvSpPr>
        <p:spPr/>
        <p:txBody>
          <a:bodyPr>
            <a:normAutofit fontScale="90000"/>
          </a:bodyPr>
          <a:lstStyle/>
          <a:p>
            <a:r>
              <a:rPr lang="en-US" dirty="0"/>
              <a:t>Funding Distribution: 8% University; 92 % Facilities</a:t>
            </a:r>
          </a:p>
        </p:txBody>
      </p:sp>
    </p:spTree>
    <p:extLst>
      <p:ext uri="{BB962C8B-B14F-4D97-AF65-F5344CB8AC3E}">
        <p14:creationId xmlns:p14="http://schemas.microsoft.com/office/powerpoint/2010/main" val="78679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E0C225-2EC9-9C31-AA36-E7AE5B27BE2A}"/>
              </a:ext>
            </a:extLst>
          </p:cNvPr>
          <p:cNvSpPr>
            <a:spLocks noGrp="1"/>
          </p:cNvSpPr>
          <p:nvPr>
            <p:ph idx="1"/>
          </p:nvPr>
        </p:nvSpPr>
        <p:spPr>
          <a:xfrm>
            <a:off x="512233" y="925140"/>
            <a:ext cx="11214100" cy="5389459"/>
          </a:xfrm>
        </p:spPr>
        <p:txBody>
          <a:bodyPr>
            <a:normAutofit fontScale="77500" lnSpcReduction="20000"/>
          </a:bodyPr>
          <a:lstStyle/>
          <a:p>
            <a:pPr marL="344488" indent="-290513">
              <a:spcBef>
                <a:spcPts val="0"/>
              </a:spcBef>
              <a:spcAft>
                <a:spcPts val="1200"/>
              </a:spcAft>
              <a:buFont typeface="Wingdings" panose="05000000000000000000" pitchFamily="2" charset="2"/>
              <a:buChar char="q"/>
            </a:pPr>
            <a:r>
              <a:rPr lang="en-US" sz="2400" b="1" dirty="0">
                <a:cs typeface="Times New Roman" panose="02020603050405020304" pitchFamily="18" charset="0"/>
              </a:rPr>
              <a:t>Feasibility Demonstration of Cavity-based X-ray FELs</a:t>
            </a:r>
            <a:r>
              <a:rPr lang="en-US" sz="2400" dirty="0">
                <a:solidFill>
                  <a:schemeClr val="tx1"/>
                </a:solidFill>
              </a:rPr>
              <a:t>:  </a:t>
            </a:r>
            <a:br>
              <a:rPr lang="en-US" sz="2400" dirty="0">
                <a:solidFill>
                  <a:schemeClr val="tx1"/>
                </a:solidFill>
              </a:rPr>
            </a:br>
            <a:r>
              <a:rPr lang="en-US" sz="2400" dirty="0">
                <a:solidFill>
                  <a:schemeClr val="tx1"/>
                </a:solidFill>
                <a:effectLst/>
                <a:ea typeface="Times New Roman" panose="02020603050405020304" pitchFamily="18" charset="0"/>
              </a:rPr>
              <a:t>CBXFELs will offer very high longitudinal coherence and the ability</a:t>
            </a:r>
            <a:br>
              <a:rPr lang="en-US" sz="2400" dirty="0">
                <a:solidFill>
                  <a:schemeClr val="tx1"/>
                </a:solidFill>
                <a:effectLst/>
                <a:ea typeface="Times New Roman" panose="02020603050405020304" pitchFamily="18" charset="0"/>
              </a:rPr>
            </a:br>
            <a:r>
              <a:rPr lang="en-US" sz="2400" dirty="0">
                <a:solidFill>
                  <a:schemeClr val="tx1"/>
                </a:solidFill>
                <a:effectLst/>
                <a:ea typeface="Times New Roman" panose="02020603050405020304" pitchFamily="18" charset="0"/>
              </a:rPr>
              <a:t>to trade off peak and average power, pulse duration and bandwidth</a:t>
            </a:r>
          </a:p>
          <a:p>
            <a:pPr marL="344488" indent="-290513">
              <a:spcBef>
                <a:spcPts val="0"/>
              </a:spcBef>
              <a:spcAft>
                <a:spcPts val="1200"/>
              </a:spcAft>
              <a:buFont typeface="Wingdings" panose="05000000000000000000" pitchFamily="2" charset="2"/>
              <a:buChar char="q"/>
            </a:pPr>
            <a:r>
              <a:rPr lang="en-US" sz="2400" b="1" dirty="0">
                <a:effectLst/>
                <a:ea typeface="Times New Roman" panose="02020603050405020304" pitchFamily="18" charset="0"/>
              </a:rPr>
              <a:t>Superconducting Undulator R&amp;D:  </a:t>
            </a:r>
            <a:r>
              <a:rPr lang="en-US" sz="2400" dirty="0">
                <a:solidFill>
                  <a:schemeClr val="tx1"/>
                </a:solidFill>
                <a:effectLst/>
                <a:ea typeface="Times New Roman" panose="02020603050405020304" pitchFamily="18" charset="0"/>
              </a:rPr>
              <a:t>FEL performance of multiple</a:t>
            </a:r>
            <a:br>
              <a:rPr lang="en-US" sz="2400" dirty="0">
                <a:solidFill>
                  <a:schemeClr val="tx1"/>
                </a:solidFill>
                <a:effectLst/>
                <a:ea typeface="Times New Roman" panose="02020603050405020304" pitchFamily="18" charset="0"/>
              </a:rPr>
            </a:br>
            <a:r>
              <a:rPr lang="en-US" sz="2400" dirty="0">
                <a:solidFill>
                  <a:schemeClr val="tx1"/>
                </a:solidFill>
                <a:effectLst/>
                <a:ea typeface="Times New Roman" panose="02020603050405020304" pitchFamily="18" charset="0"/>
              </a:rPr>
              <a:t>planar niobium titanium superconducting undulators</a:t>
            </a:r>
          </a:p>
          <a:p>
            <a:pPr marL="344488" indent="-290513">
              <a:spcBef>
                <a:spcPts val="0"/>
              </a:spcBef>
              <a:spcAft>
                <a:spcPts val="1200"/>
              </a:spcAft>
              <a:buFont typeface="Wingdings" panose="05000000000000000000" pitchFamily="2" charset="2"/>
              <a:buChar char="q"/>
            </a:pPr>
            <a:r>
              <a:rPr lang="en-US" sz="2400" b="1" dirty="0">
                <a:effectLst/>
                <a:ea typeface="Times New Roman" panose="02020603050405020304" pitchFamily="18" charset="0"/>
              </a:rPr>
              <a:t>Development of Sub-fs Capabilities at FELs: </a:t>
            </a:r>
            <a:r>
              <a:rPr lang="en-US" sz="2400" dirty="0">
                <a:ea typeface="Times New Roman" panose="02020603050405020304" pitchFamily="18" charset="0"/>
              </a:rPr>
              <a:t>T</a:t>
            </a:r>
            <a:r>
              <a:rPr lang="en-US" sz="2400" dirty="0">
                <a:solidFill>
                  <a:schemeClr val="tx1"/>
                </a:solidFill>
                <a:effectLst/>
                <a:ea typeface="Times New Roman" panose="02020603050405020304" pitchFamily="18" charset="0"/>
              </a:rPr>
              <a:t>wo-color attosecond soft X-rays based on a double chirp/taper scheme, as well as isolated TW pulses using superradiance in a modulated electron beam.  </a:t>
            </a:r>
          </a:p>
          <a:p>
            <a:pPr marL="344488" indent="-290513">
              <a:spcBef>
                <a:spcPts val="0"/>
              </a:spcBef>
              <a:spcAft>
                <a:spcPts val="1200"/>
              </a:spcAft>
              <a:buFont typeface="Wingdings" panose="05000000000000000000" pitchFamily="2" charset="2"/>
              <a:buChar char="q"/>
            </a:pPr>
            <a:r>
              <a:rPr lang="en-US" sz="2400" b="1" dirty="0">
                <a:effectLst/>
                <a:ea typeface="Times New Roman" panose="02020603050405020304" pitchFamily="18" charset="0"/>
              </a:rPr>
              <a:t>High-Power, High-Repetition-Rate THz Capabilities for High-repetition Rate FELs: </a:t>
            </a:r>
            <a:r>
              <a:rPr lang="en-US" sz="2400" dirty="0">
                <a:solidFill>
                  <a:schemeClr val="tx1"/>
                </a:solidFill>
                <a:effectLst/>
                <a:ea typeface="Times New Roman" panose="02020603050405020304" pitchFamily="18" charset="0"/>
              </a:rPr>
              <a:t>Accelerator-based terahertz (THz) source driven by high-repetition rate superconducting linacs </a:t>
            </a:r>
          </a:p>
          <a:p>
            <a:pPr marL="344488" indent="-290513">
              <a:spcBef>
                <a:spcPts val="0"/>
              </a:spcBef>
              <a:spcAft>
                <a:spcPts val="1200"/>
              </a:spcAft>
              <a:buFont typeface="Wingdings" panose="05000000000000000000" pitchFamily="2" charset="2"/>
              <a:buChar char="q"/>
            </a:pPr>
            <a:r>
              <a:rPr lang="en-US" sz="2400" b="1" dirty="0">
                <a:effectLst/>
                <a:ea typeface="Times New Roman" panose="02020603050405020304" pitchFamily="18" charset="0"/>
              </a:rPr>
              <a:t>Machine Learning for Improving Accelerator and Target Performance:</a:t>
            </a:r>
            <a:r>
              <a:rPr lang="en-US" sz="2400" b="1" dirty="0">
                <a:solidFill>
                  <a:schemeClr val="tx1"/>
                </a:solidFill>
                <a:ea typeface="Times New Roman" panose="02020603050405020304" pitchFamily="18" charset="0"/>
              </a:rPr>
              <a:t> </a:t>
            </a:r>
            <a:r>
              <a:rPr lang="en-US" sz="2400" dirty="0">
                <a:ea typeface="Times New Roman" panose="02020603050405020304" pitchFamily="18" charset="0"/>
              </a:rPr>
              <a:t>E</a:t>
            </a:r>
            <a:r>
              <a:rPr lang="en-US" sz="2400" dirty="0">
                <a:solidFill>
                  <a:schemeClr val="tx1"/>
                </a:solidFill>
                <a:ea typeface="Times New Roman" panose="02020603050405020304" pitchFamily="18" charset="0"/>
              </a:rPr>
              <a:t>xtend and integrate Machine ML techniques to enable timely and reliable condition monitoring, failure prediction, and parameter optimization of a high-current proton accelerator and target equipment</a:t>
            </a:r>
          </a:p>
          <a:p>
            <a:pPr marL="0" indent="0">
              <a:buNone/>
            </a:pPr>
            <a:endParaRPr lang="en-US" sz="1800" dirty="0">
              <a:solidFill>
                <a:schemeClr val="tx1"/>
              </a:solidFill>
              <a:latin typeface="Times New Roman" panose="02020603050405020304" pitchFamily="18" charset="0"/>
              <a:ea typeface="Times New Roman" panose="02020603050405020304" pitchFamily="18" charset="0"/>
            </a:endParaRPr>
          </a:p>
          <a:p>
            <a:pPr>
              <a:buFont typeface="Wingdings" panose="05000000000000000000" pitchFamily="2" charset="2"/>
              <a:buChar char="q"/>
            </a:pPr>
            <a:endParaRPr lang="en-US" sz="1800" dirty="0">
              <a:solidFill>
                <a:schemeClr val="tx1"/>
              </a:solidFill>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q"/>
            </a:pPr>
            <a:endParaRPr lang="en-US" sz="1800" dirty="0">
              <a:solidFill>
                <a:schemeClr val="tx1"/>
              </a:solidFill>
              <a:effectLst/>
              <a:latin typeface="Times New Roman" panose="02020603050405020304" pitchFamily="18"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q"/>
            </a:pPr>
            <a:endParaRPr lang="en-US" dirty="0"/>
          </a:p>
        </p:txBody>
      </p:sp>
      <p:sp>
        <p:nvSpPr>
          <p:cNvPr id="3" name="Title 2">
            <a:extLst>
              <a:ext uri="{FF2B5EF4-FFF2-40B4-BE49-F238E27FC236}">
                <a16:creationId xmlns:a16="http://schemas.microsoft.com/office/drawing/2014/main" id="{D961220F-DB50-C3B1-F2D9-9E131A6177EE}"/>
              </a:ext>
            </a:extLst>
          </p:cNvPr>
          <p:cNvSpPr>
            <a:spLocks noGrp="1"/>
          </p:cNvSpPr>
          <p:nvPr>
            <p:ph type="title"/>
          </p:nvPr>
        </p:nvSpPr>
        <p:spPr/>
        <p:txBody>
          <a:bodyPr>
            <a:normAutofit/>
          </a:bodyPr>
          <a:lstStyle/>
          <a:p>
            <a:r>
              <a:rPr lang="en-US" sz="3200" dirty="0"/>
              <a:t>Current Research I</a:t>
            </a:r>
            <a:endParaRPr lang="en-US" sz="3200" i="1" dirty="0"/>
          </a:p>
        </p:txBody>
      </p:sp>
      <p:grpSp>
        <p:nvGrpSpPr>
          <p:cNvPr id="5" name="Group 4">
            <a:extLst>
              <a:ext uri="{FF2B5EF4-FFF2-40B4-BE49-F238E27FC236}">
                <a16:creationId xmlns:a16="http://schemas.microsoft.com/office/drawing/2014/main" id="{29DBB48B-C307-EAFB-5648-33D7F50B1B5D}"/>
              </a:ext>
            </a:extLst>
          </p:cNvPr>
          <p:cNvGrpSpPr/>
          <p:nvPr/>
        </p:nvGrpSpPr>
        <p:grpSpPr>
          <a:xfrm>
            <a:off x="9045528" y="925623"/>
            <a:ext cx="3146472" cy="1676400"/>
            <a:chOff x="1143000" y="1200150"/>
            <a:chExt cx="6248400" cy="3329067"/>
          </a:xfrm>
        </p:grpSpPr>
        <p:pic>
          <p:nvPicPr>
            <p:cNvPr id="6" name="Picture 5">
              <a:extLst>
                <a:ext uri="{FF2B5EF4-FFF2-40B4-BE49-F238E27FC236}">
                  <a16:creationId xmlns:a16="http://schemas.microsoft.com/office/drawing/2014/main" id="{553746C7-0F86-AD21-9237-EDEC07F3C4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1200150"/>
              <a:ext cx="6248400" cy="3329067"/>
            </a:xfrm>
            <a:prstGeom prst="rect">
              <a:avLst/>
            </a:prstGeom>
          </p:spPr>
        </p:pic>
        <p:grpSp>
          <p:nvGrpSpPr>
            <p:cNvPr id="7" name="Group 6">
              <a:extLst>
                <a:ext uri="{FF2B5EF4-FFF2-40B4-BE49-F238E27FC236}">
                  <a16:creationId xmlns:a16="http://schemas.microsoft.com/office/drawing/2014/main" id="{78D76022-9962-12BD-3D47-1DF922BEE9A5}"/>
                </a:ext>
              </a:extLst>
            </p:cNvPr>
            <p:cNvGrpSpPr/>
            <p:nvPr/>
          </p:nvGrpSpPr>
          <p:grpSpPr>
            <a:xfrm>
              <a:off x="1238324" y="1243584"/>
              <a:ext cx="5772076" cy="3108960"/>
              <a:chOff x="1238324" y="1243584"/>
              <a:chExt cx="5772076" cy="3108960"/>
            </a:xfrm>
          </p:grpSpPr>
          <p:sp>
            <p:nvSpPr>
              <p:cNvPr id="8" name="Rectangle 7">
                <a:extLst>
                  <a:ext uri="{FF2B5EF4-FFF2-40B4-BE49-F238E27FC236}">
                    <a16:creationId xmlns:a16="http://schemas.microsoft.com/office/drawing/2014/main" id="{072EA803-FB3C-F1A4-7818-80DC3A2C9CD7}"/>
                  </a:ext>
                </a:extLst>
              </p:cNvPr>
              <p:cNvSpPr/>
              <p:nvPr/>
            </p:nvSpPr>
            <p:spPr>
              <a:xfrm>
                <a:off x="1238324" y="1331624"/>
                <a:ext cx="2667000" cy="8382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83079E19-A693-3D11-8670-B99466DE2545}"/>
                  </a:ext>
                </a:extLst>
              </p:cNvPr>
              <p:cNvSpPr/>
              <p:nvPr/>
            </p:nvSpPr>
            <p:spPr>
              <a:xfrm>
                <a:off x="1676399" y="1971713"/>
                <a:ext cx="914399" cy="8382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09EA207D-6026-1F29-5ED3-95183CE1D28E}"/>
                  </a:ext>
                </a:extLst>
              </p:cNvPr>
              <p:cNvSpPr/>
              <p:nvPr/>
            </p:nvSpPr>
            <p:spPr>
              <a:xfrm>
                <a:off x="1371600" y="3666744"/>
                <a:ext cx="1371600" cy="3810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D0A3266-1439-FCEB-D761-8F20C7F41C84}"/>
                  </a:ext>
                </a:extLst>
              </p:cNvPr>
              <p:cNvSpPr/>
              <p:nvPr/>
            </p:nvSpPr>
            <p:spPr>
              <a:xfrm>
                <a:off x="5181600" y="3742944"/>
                <a:ext cx="1295400" cy="6096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78DCF82-C54D-9397-3FCE-FD79F79778E3}"/>
                  </a:ext>
                </a:extLst>
              </p:cNvPr>
              <p:cNvSpPr/>
              <p:nvPr/>
            </p:nvSpPr>
            <p:spPr>
              <a:xfrm>
                <a:off x="4724400" y="1657350"/>
                <a:ext cx="609602" cy="2286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44FCAF5-3B52-81DA-2935-F9D01DECA3A4}"/>
                  </a:ext>
                </a:extLst>
              </p:cNvPr>
              <p:cNvSpPr/>
              <p:nvPr/>
            </p:nvSpPr>
            <p:spPr>
              <a:xfrm>
                <a:off x="4781549" y="1771650"/>
                <a:ext cx="495303" cy="2286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0C1F8F4-EBF7-057C-C74C-A2F704A000C3}"/>
                  </a:ext>
                </a:extLst>
              </p:cNvPr>
              <p:cNvSpPr/>
              <p:nvPr/>
            </p:nvSpPr>
            <p:spPr>
              <a:xfrm>
                <a:off x="5486400" y="1243584"/>
                <a:ext cx="1524000" cy="3429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9E1C4F0-5B8E-72D4-A076-6362E96CCFBA}"/>
                  </a:ext>
                </a:extLst>
              </p:cNvPr>
              <p:cNvSpPr/>
              <p:nvPr/>
            </p:nvSpPr>
            <p:spPr>
              <a:xfrm>
                <a:off x="6050118" y="2197789"/>
                <a:ext cx="807882" cy="3429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4165058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A76CCB-7A1B-217A-5C03-18155C54C534}"/>
              </a:ext>
            </a:extLst>
          </p:cNvPr>
          <p:cNvSpPr>
            <a:spLocks noGrp="1"/>
          </p:cNvSpPr>
          <p:nvPr>
            <p:ph idx="1"/>
          </p:nvPr>
        </p:nvSpPr>
        <p:spPr>
          <a:xfrm>
            <a:off x="505589" y="1017332"/>
            <a:ext cx="11390071" cy="5221425"/>
          </a:xfrm>
        </p:spPr>
        <p:txBody>
          <a:bodyPr>
            <a:normAutofit fontScale="92500" lnSpcReduction="20000"/>
          </a:bodyPr>
          <a:lstStyle/>
          <a:p>
            <a:pPr marL="344488" indent="-290513">
              <a:spcBef>
                <a:spcPts val="0"/>
              </a:spcBef>
              <a:spcAft>
                <a:spcPts val="1200"/>
              </a:spcAft>
              <a:buFont typeface="Wingdings" panose="05000000000000000000" pitchFamily="2" charset="2"/>
              <a:buChar char="q"/>
            </a:pPr>
            <a:r>
              <a:rPr lang="en-US" sz="2100" b="1" dirty="0">
                <a:effectLst/>
                <a:ea typeface="Calibri" panose="020F0502020204030204" pitchFamily="34" charset="0"/>
              </a:rPr>
              <a:t>Very High-Speed EELS Detector: </a:t>
            </a:r>
            <a:r>
              <a:rPr lang="en-US" sz="2100" dirty="0">
                <a:solidFill>
                  <a:schemeClr val="tx1"/>
                </a:solidFill>
                <a:effectLst/>
                <a:ea typeface="Calibri" panose="020F0502020204030204" pitchFamily="34" charset="0"/>
              </a:rPr>
              <a:t>High-speed detector for electron energy loss spectroscopy, </a:t>
            </a:r>
            <a:r>
              <a:rPr lang="en-US" sz="2100" dirty="0">
                <a:solidFill>
                  <a:schemeClr val="tx1"/>
                </a:solidFill>
              </a:rPr>
              <a:t>complement to a 100 K frame/second electron detector for use in “4D” Scanning Transmission Electron Microscopy</a:t>
            </a:r>
          </a:p>
          <a:p>
            <a:pPr marL="344488" indent="-290513">
              <a:spcBef>
                <a:spcPts val="0"/>
              </a:spcBef>
              <a:spcAft>
                <a:spcPts val="1200"/>
              </a:spcAft>
              <a:buFont typeface="Wingdings" panose="05000000000000000000" pitchFamily="2" charset="2"/>
              <a:buChar char="q"/>
            </a:pPr>
            <a:r>
              <a:rPr lang="en-US" sz="2100" b="1" dirty="0" err="1">
                <a:effectLst/>
                <a:ea typeface="Times New Roman" panose="02020603050405020304" pitchFamily="18" charset="0"/>
              </a:rPr>
              <a:t>SparkPix</a:t>
            </a:r>
            <a:r>
              <a:rPr lang="en-US" sz="2100" b="1" dirty="0">
                <a:effectLst/>
                <a:ea typeface="Times New Roman" panose="02020603050405020304" pitchFamily="18" charset="0"/>
              </a:rPr>
              <a:t>-RT: An Edge Computing Engine for Ultra-Fast Photon Science Detectors: </a:t>
            </a:r>
            <a:r>
              <a:rPr lang="en-US" sz="2100" dirty="0">
                <a:solidFill>
                  <a:schemeClr val="tx1"/>
                </a:solidFill>
                <a:effectLst/>
                <a:ea typeface="Times New Roman" panose="02020603050405020304" pitchFamily="18" charset="0"/>
              </a:rPr>
              <a:t>Address</a:t>
            </a:r>
            <a:r>
              <a:rPr lang="en-US" sz="2100" b="1" dirty="0">
                <a:effectLst/>
                <a:ea typeface="Times New Roman" panose="02020603050405020304" pitchFamily="18" charset="0"/>
              </a:rPr>
              <a:t> </a:t>
            </a:r>
            <a:r>
              <a:rPr lang="en-US" sz="2100" dirty="0">
                <a:solidFill>
                  <a:schemeClr val="tx1"/>
                </a:solidFill>
                <a:effectLst/>
                <a:ea typeface="Times New Roman" panose="02020603050405020304" pitchFamily="18" charset="0"/>
              </a:rPr>
              <a:t>data transfer bottleneck in megapixel 100 kHz-</a:t>
            </a:r>
            <a:r>
              <a:rPr lang="en-US" sz="2100" dirty="0">
                <a:solidFill>
                  <a:schemeClr val="tx1"/>
                </a:solidFill>
                <a:ea typeface="Times New Roman" panose="02020603050405020304" pitchFamily="18" charset="0"/>
              </a:rPr>
              <a:t>1 MHz rate, high pixel occupancy </a:t>
            </a:r>
            <a:r>
              <a:rPr lang="en-US" sz="2100" dirty="0">
                <a:solidFill>
                  <a:schemeClr val="tx1"/>
                </a:solidFill>
                <a:effectLst/>
                <a:ea typeface="Times New Roman" panose="02020603050405020304" pitchFamily="18" charset="0"/>
              </a:rPr>
              <a:t>X-ray detectors to the data acquisition system</a:t>
            </a:r>
          </a:p>
          <a:p>
            <a:pPr marL="344488" indent="-290513">
              <a:spcBef>
                <a:spcPts val="0"/>
              </a:spcBef>
              <a:spcAft>
                <a:spcPts val="1200"/>
              </a:spcAft>
              <a:buFont typeface="Wingdings" panose="05000000000000000000" pitchFamily="2" charset="2"/>
              <a:buChar char="q"/>
            </a:pPr>
            <a:r>
              <a:rPr lang="en-US" sz="2100" b="1" dirty="0"/>
              <a:t>Neutron detector development for high-rate neutron reflectometry: </a:t>
            </a:r>
            <a:r>
              <a:rPr lang="en-US" sz="2100" dirty="0">
                <a:solidFill>
                  <a:schemeClr val="tx1"/>
                </a:solidFill>
              </a:rPr>
              <a:t>Scintillator-based, 2D positive-sensitive, large-area neutron detector with exceptional count rate capability </a:t>
            </a:r>
          </a:p>
          <a:p>
            <a:pPr marL="344488" indent="-290513">
              <a:spcBef>
                <a:spcPts val="0"/>
              </a:spcBef>
              <a:spcAft>
                <a:spcPts val="1200"/>
              </a:spcAft>
              <a:buFont typeface="Wingdings" panose="05000000000000000000" pitchFamily="2" charset="2"/>
              <a:buChar char="q"/>
            </a:pPr>
            <a:r>
              <a:rPr lang="en-US" sz="2100" b="1" dirty="0"/>
              <a:t>Evaluation of High-X Materials for Photon Sciences: </a:t>
            </a:r>
            <a:r>
              <a:rPr lang="en-US" sz="2100" dirty="0">
                <a:cs typeface="Times New Roman" panose="02020603050405020304" pitchFamily="18" charset="0"/>
              </a:rPr>
              <a:t>I</a:t>
            </a:r>
            <a:r>
              <a:rPr lang="en-US" sz="2100" dirty="0">
                <a:solidFill>
                  <a:schemeClr val="tx1"/>
                </a:solidFill>
                <a:cs typeface="Times New Roman" panose="02020603050405020304" pitchFamily="18" charset="0"/>
              </a:rPr>
              <a:t>nvestigate  different candidate materials of High -Z (high x-ray stopping power), for use in hybrid pixel array detectors (PAD) for imaging applications</a:t>
            </a:r>
            <a:endParaRPr lang="en-US" sz="2100" dirty="0">
              <a:solidFill>
                <a:schemeClr val="tx1"/>
              </a:solidFill>
            </a:endParaRPr>
          </a:p>
          <a:p>
            <a:pPr marL="344488" indent="-290513">
              <a:spcBef>
                <a:spcPts val="0"/>
              </a:spcBef>
              <a:spcAft>
                <a:spcPts val="1200"/>
              </a:spcAft>
              <a:buFont typeface="Wingdings" panose="05000000000000000000" pitchFamily="2" charset="2"/>
              <a:buChar char="q"/>
            </a:pPr>
            <a:r>
              <a:rPr lang="en-US" sz="2100" b="1" dirty="0">
                <a:effectLst/>
                <a:ea typeface="Times New Roman" panose="02020603050405020304" pitchFamily="18" charset="0"/>
              </a:rPr>
              <a:t>X-ray Diffractive Optics for Accelerator Science: </a:t>
            </a:r>
            <a:r>
              <a:rPr lang="en-US" sz="2100" dirty="0">
                <a:solidFill>
                  <a:schemeClr val="tx1"/>
                </a:solidFill>
                <a:effectLst/>
                <a:ea typeface="Times New Roman" panose="02020603050405020304" pitchFamily="18" charset="0"/>
              </a:rPr>
              <a:t>X-ray </a:t>
            </a:r>
            <a:r>
              <a:rPr lang="en-US" sz="2300" dirty="0">
                <a:solidFill>
                  <a:schemeClr val="tx1"/>
                </a:solidFill>
                <a:effectLst/>
                <a:ea typeface="Times New Roman" panose="02020603050405020304" pitchFamily="18" charset="0"/>
              </a:rPr>
              <a:t>diffractive optics technology to measure the X-ray beam both spatially (beam size) and temporally (beam pulse duration) with high precision</a:t>
            </a:r>
          </a:p>
        </p:txBody>
      </p:sp>
      <p:sp>
        <p:nvSpPr>
          <p:cNvPr id="3" name="Title 2">
            <a:extLst>
              <a:ext uri="{FF2B5EF4-FFF2-40B4-BE49-F238E27FC236}">
                <a16:creationId xmlns:a16="http://schemas.microsoft.com/office/drawing/2014/main" id="{D696AA0C-671F-E35F-B13E-19635AD7FACC}"/>
              </a:ext>
            </a:extLst>
          </p:cNvPr>
          <p:cNvSpPr>
            <a:spLocks noGrp="1"/>
          </p:cNvSpPr>
          <p:nvPr>
            <p:ph type="title"/>
          </p:nvPr>
        </p:nvSpPr>
        <p:spPr/>
        <p:txBody>
          <a:bodyPr>
            <a:normAutofit/>
          </a:bodyPr>
          <a:lstStyle/>
          <a:p>
            <a:r>
              <a:rPr lang="en-US" sz="3200" dirty="0"/>
              <a:t>Current Research -II</a:t>
            </a:r>
          </a:p>
        </p:txBody>
      </p:sp>
    </p:spTree>
    <p:extLst>
      <p:ext uri="{BB962C8B-B14F-4D97-AF65-F5344CB8AC3E}">
        <p14:creationId xmlns:p14="http://schemas.microsoft.com/office/powerpoint/2010/main" val="2288823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0881-EC03-B6CC-73D8-776C1310F418}"/>
              </a:ext>
            </a:extLst>
          </p:cNvPr>
          <p:cNvSpPr>
            <a:spLocks noGrp="1"/>
          </p:cNvSpPr>
          <p:nvPr>
            <p:ph type="title"/>
          </p:nvPr>
        </p:nvSpPr>
        <p:spPr/>
        <p:txBody>
          <a:bodyPr/>
          <a:lstStyle/>
          <a:p>
            <a:r>
              <a:rPr lang="en-US" dirty="0"/>
              <a:t>Current Construction Projects – X-ray SR Upgrades</a:t>
            </a:r>
          </a:p>
        </p:txBody>
      </p:sp>
      <p:pic>
        <p:nvPicPr>
          <p:cNvPr id="4" name="Picture 3" descr="Diagram&#10;&#10;Description automatically generated">
            <a:extLst>
              <a:ext uri="{FF2B5EF4-FFF2-40B4-BE49-F238E27FC236}">
                <a16:creationId xmlns:a16="http://schemas.microsoft.com/office/drawing/2014/main" id="{DF993036-FC93-BA90-C5D3-FADBED0FE6D6}"/>
              </a:ext>
            </a:extLst>
          </p:cNvPr>
          <p:cNvPicPr>
            <a:picLocks noChangeAspect="1"/>
          </p:cNvPicPr>
          <p:nvPr/>
        </p:nvPicPr>
        <p:blipFill>
          <a:blip r:embed="rId2"/>
          <a:stretch>
            <a:fillRect/>
          </a:stretch>
        </p:blipFill>
        <p:spPr>
          <a:xfrm>
            <a:off x="6248400" y="1630509"/>
            <a:ext cx="5943600" cy="3845859"/>
          </a:xfrm>
          <a:prstGeom prst="rect">
            <a:avLst/>
          </a:prstGeom>
        </p:spPr>
      </p:pic>
      <p:pic>
        <p:nvPicPr>
          <p:cNvPr id="6" name="Picture 5">
            <a:extLst>
              <a:ext uri="{FF2B5EF4-FFF2-40B4-BE49-F238E27FC236}">
                <a16:creationId xmlns:a16="http://schemas.microsoft.com/office/drawing/2014/main" id="{42EA9BB9-4638-0C4B-B609-A3F747C34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1570791"/>
            <a:ext cx="5943600" cy="3965293"/>
          </a:xfrm>
          <a:prstGeom prst="rect">
            <a:avLst/>
          </a:prstGeom>
        </p:spPr>
      </p:pic>
      <p:sp>
        <p:nvSpPr>
          <p:cNvPr id="7" name="TextBox 6">
            <a:extLst>
              <a:ext uri="{FF2B5EF4-FFF2-40B4-BE49-F238E27FC236}">
                <a16:creationId xmlns:a16="http://schemas.microsoft.com/office/drawing/2014/main" id="{3FD0E030-18C2-FE88-CF32-D50BAE087D67}"/>
              </a:ext>
            </a:extLst>
          </p:cNvPr>
          <p:cNvSpPr txBox="1"/>
          <p:nvPr/>
        </p:nvSpPr>
        <p:spPr>
          <a:xfrm>
            <a:off x="2377090" y="860251"/>
            <a:ext cx="1799019"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APS Upgrade</a:t>
            </a:r>
          </a:p>
        </p:txBody>
      </p:sp>
      <p:sp>
        <p:nvSpPr>
          <p:cNvPr id="9" name="TextBox 8">
            <a:extLst>
              <a:ext uri="{FF2B5EF4-FFF2-40B4-BE49-F238E27FC236}">
                <a16:creationId xmlns:a16="http://schemas.microsoft.com/office/drawing/2014/main" id="{DD369302-2016-24B9-7AFE-4D2ADFC7D2F1}"/>
              </a:ext>
            </a:extLst>
          </p:cNvPr>
          <p:cNvSpPr txBox="1"/>
          <p:nvPr/>
        </p:nvSpPr>
        <p:spPr>
          <a:xfrm>
            <a:off x="8320690" y="859058"/>
            <a:ext cx="1770165"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ALS Upgrade</a:t>
            </a:r>
          </a:p>
        </p:txBody>
      </p:sp>
      <p:sp>
        <p:nvSpPr>
          <p:cNvPr id="8" name="TextBox 7">
            <a:extLst>
              <a:ext uri="{FF2B5EF4-FFF2-40B4-BE49-F238E27FC236}">
                <a16:creationId xmlns:a16="http://schemas.microsoft.com/office/drawing/2014/main" id="{6CABD94A-86EC-C1A7-2AA2-132B37877238}"/>
              </a:ext>
            </a:extLst>
          </p:cNvPr>
          <p:cNvSpPr txBox="1"/>
          <p:nvPr/>
        </p:nvSpPr>
        <p:spPr>
          <a:xfrm>
            <a:off x="2656884" y="5643806"/>
            <a:ext cx="1635384" cy="707886"/>
          </a:xfrm>
          <a:prstGeom prst="rect">
            <a:avLst/>
          </a:prstGeom>
          <a:noFill/>
        </p:spPr>
        <p:txBody>
          <a:bodyPr wrap="none" rtlCol="0">
            <a:spAutoFit/>
          </a:bodyPr>
          <a:lstStyle/>
          <a:p>
            <a:r>
              <a:rPr lang="en-US" sz="2000" b="1" dirty="0"/>
              <a:t>TPC: $815M</a:t>
            </a:r>
          </a:p>
          <a:p>
            <a:r>
              <a:rPr lang="en-US" sz="2000" b="1" dirty="0"/>
              <a:t>CD-4: 2QFY26</a:t>
            </a:r>
          </a:p>
        </p:txBody>
      </p:sp>
      <p:sp>
        <p:nvSpPr>
          <p:cNvPr id="11" name="TextBox 10">
            <a:extLst>
              <a:ext uri="{FF2B5EF4-FFF2-40B4-BE49-F238E27FC236}">
                <a16:creationId xmlns:a16="http://schemas.microsoft.com/office/drawing/2014/main" id="{0C54EF1E-317A-D986-86A5-1F2FB25CC511}"/>
              </a:ext>
            </a:extLst>
          </p:cNvPr>
          <p:cNvSpPr txBox="1"/>
          <p:nvPr/>
        </p:nvSpPr>
        <p:spPr>
          <a:xfrm>
            <a:off x="8402508" y="5644999"/>
            <a:ext cx="1635384" cy="707886"/>
          </a:xfrm>
          <a:prstGeom prst="rect">
            <a:avLst/>
          </a:prstGeom>
          <a:noFill/>
        </p:spPr>
        <p:txBody>
          <a:bodyPr wrap="none" rtlCol="0">
            <a:spAutoFit/>
          </a:bodyPr>
          <a:lstStyle/>
          <a:p>
            <a:r>
              <a:rPr lang="en-US" sz="2000" b="1" dirty="0"/>
              <a:t>TPC: $590M</a:t>
            </a:r>
          </a:p>
          <a:p>
            <a:r>
              <a:rPr lang="en-US" sz="2000" b="1" dirty="0"/>
              <a:t>CD-4: 4QFY29</a:t>
            </a:r>
          </a:p>
        </p:txBody>
      </p:sp>
    </p:spTree>
    <p:extLst>
      <p:ext uri="{BB962C8B-B14F-4D97-AF65-F5344CB8AC3E}">
        <p14:creationId xmlns:p14="http://schemas.microsoft.com/office/powerpoint/2010/main" val="151128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3229-E333-8039-99B6-3E3C923D96FE}"/>
              </a:ext>
            </a:extLst>
          </p:cNvPr>
          <p:cNvSpPr>
            <a:spLocks noGrp="1"/>
          </p:cNvSpPr>
          <p:nvPr>
            <p:ph type="title"/>
          </p:nvPr>
        </p:nvSpPr>
        <p:spPr/>
        <p:txBody>
          <a:bodyPr/>
          <a:lstStyle/>
          <a:p>
            <a:pPr algn="ctr"/>
            <a:r>
              <a:rPr lang="en-US" dirty="0"/>
              <a:t>Basic Research On…</a:t>
            </a:r>
          </a:p>
        </p:txBody>
      </p:sp>
      <p:pic>
        <p:nvPicPr>
          <p:cNvPr id="4" name="Picture 3">
            <a:extLst>
              <a:ext uri="{FF2B5EF4-FFF2-40B4-BE49-F238E27FC236}">
                <a16:creationId xmlns:a16="http://schemas.microsoft.com/office/drawing/2014/main" id="{665E6403-A8D7-8957-9999-3CC3B7529D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00" t="4684" b="4324"/>
          <a:stretch/>
        </p:blipFill>
        <p:spPr>
          <a:xfrm>
            <a:off x="-12687" y="690542"/>
            <a:ext cx="5244211" cy="6175219"/>
          </a:xfrm>
          <a:prstGeom prst="rect">
            <a:avLst/>
          </a:prstGeom>
        </p:spPr>
      </p:pic>
      <p:sp>
        <p:nvSpPr>
          <p:cNvPr id="6" name="Rounded Rectangle 5">
            <a:extLst>
              <a:ext uri="{FF2B5EF4-FFF2-40B4-BE49-F238E27FC236}">
                <a16:creationId xmlns:a16="http://schemas.microsoft.com/office/drawing/2014/main" id="{7D59EE2B-599B-B010-D600-870A7F9E91E1}"/>
              </a:ext>
            </a:extLst>
          </p:cNvPr>
          <p:cNvSpPr/>
          <p:nvPr/>
        </p:nvSpPr>
        <p:spPr>
          <a:xfrm>
            <a:off x="49942" y="4922395"/>
            <a:ext cx="5118951" cy="147957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Description automatically generated with low confidence">
            <a:extLst>
              <a:ext uri="{FF2B5EF4-FFF2-40B4-BE49-F238E27FC236}">
                <a16:creationId xmlns:a16="http://schemas.microsoft.com/office/drawing/2014/main" id="{491EC489-AADF-94B1-6CF8-7A9B74A8D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006" y="698303"/>
            <a:ext cx="2926080" cy="3775587"/>
          </a:xfrm>
          <a:prstGeom prst="rect">
            <a:avLst/>
          </a:prstGeom>
        </p:spPr>
      </p:pic>
      <p:pic>
        <p:nvPicPr>
          <p:cNvPr id="10" name="Picture 9" descr="A picture containing map&#10;&#10;Description automatically generated">
            <a:extLst>
              <a:ext uri="{FF2B5EF4-FFF2-40B4-BE49-F238E27FC236}">
                <a16:creationId xmlns:a16="http://schemas.microsoft.com/office/drawing/2014/main" id="{82B68A85-4358-8389-B701-19FF805A3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589" y="698303"/>
            <a:ext cx="2926080" cy="3786692"/>
          </a:xfrm>
          <a:prstGeom prst="rect">
            <a:avLst/>
          </a:prstGeom>
        </p:spPr>
      </p:pic>
      <p:pic>
        <p:nvPicPr>
          <p:cNvPr id="12" name="Picture 11" descr="Diagram&#10;&#10;Description automatically generated">
            <a:extLst>
              <a:ext uri="{FF2B5EF4-FFF2-40B4-BE49-F238E27FC236}">
                <a16:creationId xmlns:a16="http://schemas.microsoft.com/office/drawing/2014/main" id="{26D82686-A65C-2617-695D-C7CDF35CB0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0503" y="3103658"/>
            <a:ext cx="2926080" cy="3762103"/>
          </a:xfrm>
          <a:prstGeom prst="rect">
            <a:avLst/>
          </a:prstGeom>
        </p:spPr>
      </p:pic>
      <p:pic>
        <p:nvPicPr>
          <p:cNvPr id="14" name="Picture 13" descr="A picture containing website&#10;&#10;Description automatically generated">
            <a:extLst>
              <a:ext uri="{FF2B5EF4-FFF2-40B4-BE49-F238E27FC236}">
                <a16:creationId xmlns:a16="http://schemas.microsoft.com/office/drawing/2014/main" id="{397D58C3-470E-1239-02BA-FDD696F26D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55589" y="3095897"/>
            <a:ext cx="2926080" cy="3762103"/>
          </a:xfrm>
          <a:prstGeom prst="rect">
            <a:avLst/>
          </a:prstGeom>
        </p:spPr>
      </p:pic>
      <p:sp>
        <p:nvSpPr>
          <p:cNvPr id="15" name="TextBox 14">
            <a:extLst>
              <a:ext uri="{FF2B5EF4-FFF2-40B4-BE49-F238E27FC236}">
                <a16:creationId xmlns:a16="http://schemas.microsoft.com/office/drawing/2014/main" id="{912FD534-D22C-007A-F2D3-334C81917481}"/>
              </a:ext>
            </a:extLst>
          </p:cNvPr>
          <p:cNvSpPr txBox="1"/>
          <p:nvPr/>
        </p:nvSpPr>
        <p:spPr>
          <a:xfrm>
            <a:off x="8265566" y="6079854"/>
            <a:ext cx="185570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t>and many more…</a:t>
            </a:r>
          </a:p>
        </p:txBody>
      </p:sp>
    </p:spTree>
    <p:extLst>
      <p:ext uri="{BB962C8B-B14F-4D97-AF65-F5344CB8AC3E}">
        <p14:creationId xmlns:p14="http://schemas.microsoft.com/office/powerpoint/2010/main" val="25865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0881-EC03-B6CC-73D8-776C1310F418}"/>
              </a:ext>
            </a:extLst>
          </p:cNvPr>
          <p:cNvSpPr>
            <a:spLocks noGrp="1"/>
          </p:cNvSpPr>
          <p:nvPr>
            <p:ph type="title"/>
          </p:nvPr>
        </p:nvSpPr>
        <p:spPr/>
        <p:txBody>
          <a:bodyPr/>
          <a:lstStyle/>
          <a:p>
            <a:r>
              <a:rPr lang="en-US" dirty="0"/>
              <a:t>Current Construction Projects – SNS Upgrades</a:t>
            </a:r>
          </a:p>
        </p:txBody>
      </p:sp>
      <p:sp>
        <p:nvSpPr>
          <p:cNvPr id="9" name="TextBox 8">
            <a:extLst>
              <a:ext uri="{FF2B5EF4-FFF2-40B4-BE49-F238E27FC236}">
                <a16:creationId xmlns:a16="http://schemas.microsoft.com/office/drawing/2014/main" id="{DD369302-2016-24B9-7AFE-4D2ADFC7D2F1}"/>
              </a:ext>
            </a:extLst>
          </p:cNvPr>
          <p:cNvSpPr txBox="1"/>
          <p:nvPr/>
        </p:nvSpPr>
        <p:spPr>
          <a:xfrm>
            <a:off x="7226242" y="1351259"/>
            <a:ext cx="2112758"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Power Upgrade</a:t>
            </a:r>
          </a:p>
        </p:txBody>
      </p:sp>
      <p:sp>
        <p:nvSpPr>
          <p:cNvPr id="8" name="TextBox 7">
            <a:extLst>
              <a:ext uri="{FF2B5EF4-FFF2-40B4-BE49-F238E27FC236}">
                <a16:creationId xmlns:a16="http://schemas.microsoft.com/office/drawing/2014/main" id="{6CABD94A-86EC-C1A7-2AA2-132B37877238}"/>
              </a:ext>
            </a:extLst>
          </p:cNvPr>
          <p:cNvSpPr txBox="1"/>
          <p:nvPr/>
        </p:nvSpPr>
        <p:spPr>
          <a:xfrm>
            <a:off x="7226242" y="1866320"/>
            <a:ext cx="1635384" cy="707886"/>
          </a:xfrm>
          <a:prstGeom prst="rect">
            <a:avLst/>
          </a:prstGeom>
          <a:noFill/>
        </p:spPr>
        <p:txBody>
          <a:bodyPr wrap="none" rtlCol="0">
            <a:spAutoFit/>
          </a:bodyPr>
          <a:lstStyle/>
          <a:p>
            <a:r>
              <a:rPr lang="en-US" sz="2000" b="1" dirty="0"/>
              <a:t>TPC: $272M</a:t>
            </a:r>
          </a:p>
          <a:p>
            <a:r>
              <a:rPr lang="en-US" sz="2000" b="1" dirty="0"/>
              <a:t>CD-4: 4QFY28</a:t>
            </a:r>
          </a:p>
        </p:txBody>
      </p:sp>
      <p:pic>
        <p:nvPicPr>
          <p:cNvPr id="10" name="Picture 4">
            <a:extLst>
              <a:ext uri="{FF2B5EF4-FFF2-40B4-BE49-F238E27FC236}">
                <a16:creationId xmlns:a16="http://schemas.microsoft.com/office/drawing/2014/main" id="{381465D5-A852-04F4-87E0-6722B4D3476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00933"/>
            <a:ext cx="7184630" cy="2993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3763317-2F91-98E5-37CD-EE46D5940C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3663" y="3696590"/>
            <a:ext cx="6766897" cy="31614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9AA8827-498F-77C3-BBA5-50FA73D0A072}"/>
              </a:ext>
            </a:extLst>
          </p:cNvPr>
          <p:cNvSpPr txBox="1"/>
          <p:nvPr/>
        </p:nvSpPr>
        <p:spPr>
          <a:xfrm>
            <a:off x="2425581" y="4333427"/>
            <a:ext cx="2885662"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Second Target Station</a:t>
            </a:r>
          </a:p>
        </p:txBody>
      </p:sp>
      <p:sp>
        <p:nvSpPr>
          <p:cNvPr id="14" name="TextBox 13">
            <a:extLst>
              <a:ext uri="{FF2B5EF4-FFF2-40B4-BE49-F238E27FC236}">
                <a16:creationId xmlns:a16="http://schemas.microsoft.com/office/drawing/2014/main" id="{611C67F4-B746-C19F-C382-E112C5FD4D84}"/>
              </a:ext>
            </a:extLst>
          </p:cNvPr>
          <p:cNvSpPr txBox="1"/>
          <p:nvPr/>
        </p:nvSpPr>
        <p:spPr>
          <a:xfrm>
            <a:off x="2996186" y="4923352"/>
            <a:ext cx="2315057" cy="707886"/>
          </a:xfrm>
          <a:prstGeom prst="rect">
            <a:avLst/>
          </a:prstGeom>
          <a:noFill/>
        </p:spPr>
        <p:txBody>
          <a:bodyPr wrap="none" rtlCol="0">
            <a:spAutoFit/>
          </a:bodyPr>
          <a:lstStyle/>
          <a:p>
            <a:r>
              <a:rPr lang="en-US" sz="2000" b="1" dirty="0"/>
              <a:t>TPC: $1,800-3,000M</a:t>
            </a:r>
          </a:p>
          <a:p>
            <a:r>
              <a:rPr lang="en-US" sz="2000" b="1" dirty="0"/>
              <a:t>CD-2: 2QFY25</a:t>
            </a:r>
          </a:p>
        </p:txBody>
      </p:sp>
    </p:spTree>
    <p:extLst>
      <p:ext uri="{BB962C8B-B14F-4D97-AF65-F5344CB8AC3E}">
        <p14:creationId xmlns:p14="http://schemas.microsoft.com/office/powerpoint/2010/main" val="2692818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55DC-A42B-3B03-EF82-AA14DF3436B4}"/>
              </a:ext>
            </a:extLst>
          </p:cNvPr>
          <p:cNvSpPr>
            <a:spLocks noGrp="1"/>
          </p:cNvSpPr>
          <p:nvPr>
            <p:ph type="title"/>
          </p:nvPr>
        </p:nvSpPr>
        <p:spPr/>
        <p:txBody>
          <a:bodyPr/>
          <a:lstStyle/>
          <a:p>
            <a:r>
              <a:rPr lang="en-US" dirty="0"/>
              <a:t>Current Projects – LCLS Upgrades</a:t>
            </a:r>
          </a:p>
        </p:txBody>
      </p:sp>
      <p:pic>
        <p:nvPicPr>
          <p:cNvPr id="1026" name="Picture 2">
            <a:extLst>
              <a:ext uri="{FF2B5EF4-FFF2-40B4-BE49-F238E27FC236}">
                <a16:creationId xmlns:a16="http://schemas.microsoft.com/office/drawing/2014/main" id="{14C8F6A8-3140-9BD3-C4D5-07911F7BCB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9" y="732105"/>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357818-DEF4-D0DE-2CFE-47275EF40870}"/>
              </a:ext>
            </a:extLst>
          </p:cNvPr>
          <p:cNvSpPr txBox="1"/>
          <p:nvPr/>
        </p:nvSpPr>
        <p:spPr>
          <a:xfrm>
            <a:off x="6084561" y="4461687"/>
            <a:ext cx="994055"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LCLS-II</a:t>
            </a:r>
          </a:p>
        </p:txBody>
      </p:sp>
      <p:sp>
        <p:nvSpPr>
          <p:cNvPr id="5" name="TextBox 4">
            <a:extLst>
              <a:ext uri="{FF2B5EF4-FFF2-40B4-BE49-F238E27FC236}">
                <a16:creationId xmlns:a16="http://schemas.microsoft.com/office/drawing/2014/main" id="{9ACA4F8A-F2C5-B1F3-6BA4-A06F2027225E}"/>
              </a:ext>
            </a:extLst>
          </p:cNvPr>
          <p:cNvSpPr txBox="1"/>
          <p:nvPr/>
        </p:nvSpPr>
        <p:spPr>
          <a:xfrm>
            <a:off x="7314531" y="4338576"/>
            <a:ext cx="1651414" cy="707886"/>
          </a:xfrm>
          <a:prstGeom prst="rect">
            <a:avLst/>
          </a:prstGeom>
          <a:noFill/>
        </p:spPr>
        <p:txBody>
          <a:bodyPr wrap="none" rtlCol="0">
            <a:spAutoFit/>
          </a:bodyPr>
          <a:lstStyle/>
          <a:p>
            <a:r>
              <a:rPr lang="en-US" sz="2000" b="1" dirty="0"/>
              <a:t>TPC: $1,136M</a:t>
            </a:r>
          </a:p>
          <a:p>
            <a:r>
              <a:rPr lang="en-US" sz="2000" b="1" dirty="0"/>
              <a:t>CD-4: 1QFY24</a:t>
            </a:r>
          </a:p>
        </p:txBody>
      </p:sp>
      <p:sp>
        <p:nvSpPr>
          <p:cNvPr id="6" name="TextBox 5">
            <a:extLst>
              <a:ext uri="{FF2B5EF4-FFF2-40B4-BE49-F238E27FC236}">
                <a16:creationId xmlns:a16="http://schemas.microsoft.com/office/drawing/2014/main" id="{26EEBDAF-E45D-CAF7-8E5B-C2FFBBE71B0B}"/>
              </a:ext>
            </a:extLst>
          </p:cNvPr>
          <p:cNvSpPr txBox="1"/>
          <p:nvPr/>
        </p:nvSpPr>
        <p:spPr>
          <a:xfrm>
            <a:off x="5578012" y="5184733"/>
            <a:ext cx="1500604"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LCLS-II- HE</a:t>
            </a:r>
          </a:p>
        </p:txBody>
      </p:sp>
      <p:sp>
        <p:nvSpPr>
          <p:cNvPr id="7" name="TextBox 6">
            <a:extLst>
              <a:ext uri="{FF2B5EF4-FFF2-40B4-BE49-F238E27FC236}">
                <a16:creationId xmlns:a16="http://schemas.microsoft.com/office/drawing/2014/main" id="{6F154233-3771-3D27-70ED-11AC69EFED62}"/>
              </a:ext>
            </a:extLst>
          </p:cNvPr>
          <p:cNvSpPr txBox="1"/>
          <p:nvPr/>
        </p:nvSpPr>
        <p:spPr>
          <a:xfrm>
            <a:off x="7325970" y="5075751"/>
            <a:ext cx="1635384" cy="707886"/>
          </a:xfrm>
          <a:prstGeom prst="rect">
            <a:avLst/>
          </a:prstGeom>
          <a:noFill/>
        </p:spPr>
        <p:txBody>
          <a:bodyPr wrap="none" rtlCol="0">
            <a:spAutoFit/>
          </a:bodyPr>
          <a:lstStyle/>
          <a:p>
            <a:r>
              <a:rPr lang="en-US" sz="2000" b="1" dirty="0"/>
              <a:t>TPC: $660M</a:t>
            </a:r>
          </a:p>
          <a:p>
            <a:r>
              <a:rPr lang="en-US" sz="2000" b="1" dirty="0"/>
              <a:t>CD-4: 2QFY31</a:t>
            </a:r>
          </a:p>
        </p:txBody>
      </p:sp>
      <p:sp>
        <p:nvSpPr>
          <p:cNvPr id="8" name="TextBox 7">
            <a:extLst>
              <a:ext uri="{FF2B5EF4-FFF2-40B4-BE49-F238E27FC236}">
                <a16:creationId xmlns:a16="http://schemas.microsoft.com/office/drawing/2014/main" id="{020844B7-AC4C-63DC-6B70-2F4F7BB936E8}"/>
              </a:ext>
            </a:extLst>
          </p:cNvPr>
          <p:cNvSpPr txBox="1"/>
          <p:nvPr/>
        </p:nvSpPr>
        <p:spPr>
          <a:xfrm>
            <a:off x="6084561" y="5941024"/>
            <a:ext cx="918841"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CRMF</a:t>
            </a:r>
          </a:p>
        </p:txBody>
      </p:sp>
      <p:sp>
        <p:nvSpPr>
          <p:cNvPr id="9" name="TextBox 8">
            <a:extLst>
              <a:ext uri="{FF2B5EF4-FFF2-40B4-BE49-F238E27FC236}">
                <a16:creationId xmlns:a16="http://schemas.microsoft.com/office/drawing/2014/main" id="{1299FA10-6FC6-4A8F-3D7B-F76AED532C9C}"/>
              </a:ext>
            </a:extLst>
          </p:cNvPr>
          <p:cNvSpPr txBox="1"/>
          <p:nvPr/>
        </p:nvSpPr>
        <p:spPr>
          <a:xfrm>
            <a:off x="7314531" y="5817913"/>
            <a:ext cx="1651414" cy="707886"/>
          </a:xfrm>
          <a:prstGeom prst="rect">
            <a:avLst/>
          </a:prstGeom>
          <a:noFill/>
        </p:spPr>
        <p:txBody>
          <a:bodyPr wrap="none" rtlCol="0">
            <a:spAutoFit/>
          </a:bodyPr>
          <a:lstStyle/>
          <a:p>
            <a:r>
              <a:rPr lang="en-US" sz="2000" b="1" dirty="0"/>
              <a:t>TPC: $70-98M</a:t>
            </a:r>
          </a:p>
          <a:p>
            <a:r>
              <a:rPr lang="en-US" sz="2000" b="1" dirty="0"/>
              <a:t>CD-4: 2QFY23</a:t>
            </a:r>
          </a:p>
        </p:txBody>
      </p:sp>
    </p:spTree>
    <p:extLst>
      <p:ext uri="{BB962C8B-B14F-4D97-AF65-F5344CB8AC3E}">
        <p14:creationId xmlns:p14="http://schemas.microsoft.com/office/powerpoint/2010/main" val="1821323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458-90DA-01EA-F95B-F8B2C37DB8BE}"/>
              </a:ext>
            </a:extLst>
          </p:cNvPr>
          <p:cNvSpPr>
            <a:spLocks noGrp="1"/>
          </p:cNvSpPr>
          <p:nvPr>
            <p:ph type="title"/>
          </p:nvPr>
        </p:nvSpPr>
        <p:spPr/>
        <p:txBody>
          <a:bodyPr/>
          <a:lstStyle/>
          <a:p>
            <a:r>
              <a:rPr lang="en-US" dirty="0"/>
              <a:t>Overlaps</a:t>
            </a:r>
          </a:p>
        </p:txBody>
      </p:sp>
      <p:pic>
        <p:nvPicPr>
          <p:cNvPr id="6" name="Picture 5" descr="Diagram&#10;&#10;Description automatically generated">
            <a:extLst>
              <a:ext uri="{FF2B5EF4-FFF2-40B4-BE49-F238E27FC236}">
                <a16:creationId xmlns:a16="http://schemas.microsoft.com/office/drawing/2014/main" id="{656E45CC-D382-5B8A-8EDB-9AF06CDE32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0542"/>
            <a:ext cx="3383280" cy="4378362"/>
          </a:xfrm>
          <a:prstGeom prst="rect">
            <a:avLst/>
          </a:prstGeom>
        </p:spPr>
      </p:pic>
      <p:pic>
        <p:nvPicPr>
          <p:cNvPr id="8" name="Picture 7" descr="Diagram&#10;&#10;Description automatically generated">
            <a:extLst>
              <a:ext uri="{FF2B5EF4-FFF2-40B4-BE49-F238E27FC236}">
                <a16:creationId xmlns:a16="http://schemas.microsoft.com/office/drawing/2014/main" id="{20094CC7-7F47-9BB4-3861-89EDA58BC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3298" y="682671"/>
            <a:ext cx="3383280" cy="4378362"/>
          </a:xfrm>
          <a:prstGeom prst="rect">
            <a:avLst/>
          </a:prstGeom>
        </p:spPr>
      </p:pic>
      <p:pic>
        <p:nvPicPr>
          <p:cNvPr id="12" name="Picture 11" descr="Text&#10;&#10;Description automatically generated">
            <a:extLst>
              <a:ext uri="{FF2B5EF4-FFF2-40B4-BE49-F238E27FC236}">
                <a16:creationId xmlns:a16="http://schemas.microsoft.com/office/drawing/2014/main" id="{26C57AF4-60DF-D719-AC2E-5186A859E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6596" y="683914"/>
            <a:ext cx="3383280" cy="4377119"/>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4346487-AD41-89FC-43B6-A44954D88A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126" y="2509455"/>
            <a:ext cx="3383280" cy="437836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C88967D-5555-4B4F-C9EC-420A369DD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5424" y="2509455"/>
            <a:ext cx="3383280" cy="4378362"/>
          </a:xfrm>
          <a:prstGeom prst="rect">
            <a:avLst/>
          </a:prstGeom>
        </p:spPr>
      </p:pic>
      <p:pic>
        <p:nvPicPr>
          <p:cNvPr id="10" name="Picture 9" descr="Diagram&#10;&#10;Description automatically generated">
            <a:extLst>
              <a:ext uri="{FF2B5EF4-FFF2-40B4-BE49-F238E27FC236}">
                <a16:creationId xmlns:a16="http://schemas.microsoft.com/office/drawing/2014/main" id="{C541C6A7-07E0-E5B8-F703-56DB14FCD8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8722" y="2479638"/>
            <a:ext cx="3383280" cy="4378362"/>
          </a:xfrm>
          <a:prstGeom prst="rect">
            <a:avLst/>
          </a:prstGeom>
        </p:spPr>
      </p:pic>
    </p:spTree>
    <p:extLst>
      <p:ext uri="{BB962C8B-B14F-4D97-AF65-F5344CB8AC3E}">
        <p14:creationId xmlns:p14="http://schemas.microsoft.com/office/powerpoint/2010/main" val="648433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0453-3079-ED16-CCD9-6ED367259DB9}"/>
              </a:ext>
            </a:extLst>
          </p:cNvPr>
          <p:cNvSpPr>
            <a:spLocks noGrp="1"/>
          </p:cNvSpPr>
          <p:nvPr>
            <p:ph type="title"/>
          </p:nvPr>
        </p:nvSpPr>
        <p:spPr/>
        <p:txBody>
          <a:bodyPr/>
          <a:lstStyle/>
          <a:p>
            <a:r>
              <a:rPr lang="en-US" dirty="0"/>
              <a:t>Amuse Bouche</a:t>
            </a:r>
          </a:p>
        </p:txBody>
      </p:sp>
      <p:sp>
        <p:nvSpPr>
          <p:cNvPr id="3" name="Content Placeholder 2">
            <a:extLst>
              <a:ext uri="{FF2B5EF4-FFF2-40B4-BE49-F238E27FC236}">
                <a16:creationId xmlns:a16="http://schemas.microsoft.com/office/drawing/2014/main" id="{DB31E438-E3F7-4657-7149-3BCDE68B5B92}"/>
              </a:ext>
            </a:extLst>
          </p:cNvPr>
          <p:cNvSpPr>
            <a:spLocks noGrp="1"/>
          </p:cNvSpPr>
          <p:nvPr>
            <p:ph idx="1"/>
          </p:nvPr>
        </p:nvSpPr>
        <p:spPr/>
        <p:txBody>
          <a:bodyPr/>
          <a:lstStyle/>
          <a:p>
            <a:r>
              <a:rPr lang="en-US" dirty="0"/>
              <a:t>Accelerator-based probes</a:t>
            </a:r>
          </a:p>
          <a:p>
            <a:pPr lvl="1"/>
            <a:r>
              <a:rPr lang="en-US" dirty="0"/>
              <a:t>(with concomitant detector advances)</a:t>
            </a:r>
          </a:p>
          <a:p>
            <a:pPr lvl="1"/>
            <a:r>
              <a:rPr lang="en-US" dirty="0"/>
              <a:t>Blurry snapshots </a:t>
            </a:r>
            <a:r>
              <a:rPr lang="en-US" dirty="0">
                <a:sym typeface="Wingdings" panose="05000000000000000000" pitchFamily="2" charset="2"/>
              </a:rPr>
              <a:t> movies</a:t>
            </a:r>
          </a:p>
          <a:p>
            <a:r>
              <a:rPr lang="en-US" dirty="0">
                <a:sym typeface="Wingdings" panose="05000000000000000000" pitchFamily="2" charset="2"/>
              </a:rPr>
              <a:t>Broad common interests</a:t>
            </a:r>
          </a:p>
          <a:p>
            <a:pPr lvl="1"/>
            <a:r>
              <a:rPr lang="en-US" dirty="0">
                <a:sym typeface="Wingdings" panose="05000000000000000000" pitchFamily="2" charset="2"/>
              </a:rPr>
              <a:t>Technology, QIS, Microelectronics, …</a:t>
            </a:r>
          </a:p>
          <a:p>
            <a:r>
              <a:rPr lang="en-US" dirty="0">
                <a:sym typeface="Wingdings" panose="05000000000000000000" pitchFamily="2" charset="2"/>
              </a:rPr>
              <a:t>Materials science towards HEP goals</a:t>
            </a:r>
          </a:p>
          <a:p>
            <a:r>
              <a:rPr lang="en-US" dirty="0">
                <a:sym typeface="Wingdings" panose="05000000000000000000" pitchFamily="2" charset="2"/>
              </a:rPr>
              <a:t>BES facilities for HEP experiments?</a:t>
            </a:r>
          </a:p>
          <a:p>
            <a:r>
              <a:rPr lang="en-US" dirty="0">
                <a:sym typeface="Wingdings" panose="05000000000000000000" pitchFamily="2" charset="2"/>
              </a:rPr>
              <a:t>…?</a:t>
            </a:r>
            <a:endParaRPr lang="en-US" dirty="0"/>
          </a:p>
        </p:txBody>
      </p:sp>
      <p:pic>
        <p:nvPicPr>
          <p:cNvPr id="9" name="Picture 8" descr="A picture containing shoji, building&#10;&#10;Description automatically generated">
            <a:extLst>
              <a:ext uri="{FF2B5EF4-FFF2-40B4-BE49-F238E27FC236}">
                <a16:creationId xmlns:a16="http://schemas.microsoft.com/office/drawing/2014/main" id="{9D1A30AD-8504-1104-870E-1671702C6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6548" y="1297651"/>
            <a:ext cx="731520" cy="632178"/>
          </a:xfrm>
          <a:prstGeom prst="rect">
            <a:avLst/>
          </a:prstGeom>
        </p:spPr>
      </p:pic>
      <p:pic>
        <p:nvPicPr>
          <p:cNvPr id="10" name="Picture 9" descr="Logo, icon&#10;&#10;Description automatically generated">
            <a:extLst>
              <a:ext uri="{FF2B5EF4-FFF2-40B4-BE49-F238E27FC236}">
                <a16:creationId xmlns:a16="http://schemas.microsoft.com/office/drawing/2014/main" id="{1F47A50B-906C-2F14-40A5-E72B4D6982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6524" y="1307208"/>
            <a:ext cx="731520" cy="627662"/>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B383077A-6CCB-22B3-38D1-65C0FFCC96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5667" y="1285723"/>
            <a:ext cx="731520" cy="644106"/>
          </a:xfrm>
          <a:prstGeom prst="rect">
            <a:avLst/>
          </a:prstGeom>
        </p:spPr>
      </p:pic>
      <p:pic>
        <p:nvPicPr>
          <p:cNvPr id="14" name="Picture 4" descr="Figure 4 The 70 MeV General Electric synchrotron in l947 with clearly visible synchrotron light spot (light splash in the lower left center of the picture).">
            <a:extLst>
              <a:ext uri="{FF2B5EF4-FFF2-40B4-BE49-F238E27FC236}">
                <a16:creationId xmlns:a16="http://schemas.microsoft.com/office/drawing/2014/main" id="{8DA5B1E9-C693-6BA9-B1E1-32FFBF4E772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52308" y="2412134"/>
            <a:ext cx="3719870" cy="247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7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0F0C89-6AC8-789C-22D6-A6D8149DC330}"/>
              </a:ext>
            </a:extLst>
          </p:cNvPr>
          <p:cNvSpPr>
            <a:spLocks noGrp="1"/>
          </p:cNvSpPr>
          <p:nvPr>
            <p:ph type="title"/>
          </p:nvPr>
        </p:nvSpPr>
        <p:spPr/>
        <p:txBody>
          <a:bodyPr/>
          <a:lstStyle/>
          <a:p>
            <a:r>
              <a:rPr lang="en-US" dirty="0"/>
              <a:t>Community Inputs</a:t>
            </a:r>
          </a:p>
        </p:txBody>
      </p:sp>
    </p:spTree>
    <p:extLst>
      <p:ext uri="{BB962C8B-B14F-4D97-AF65-F5344CB8AC3E}">
        <p14:creationId xmlns:p14="http://schemas.microsoft.com/office/powerpoint/2010/main" val="1826368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E6916-CB89-0A9B-5406-D04D0DDE4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2446" y="755762"/>
            <a:ext cx="7842052" cy="2671411"/>
          </a:xfrm>
          <a:prstGeom prst="rect">
            <a:avLst/>
          </a:prstGeom>
        </p:spPr>
      </p:pic>
      <p:grpSp>
        <p:nvGrpSpPr>
          <p:cNvPr id="7" name="Group 6">
            <a:extLst>
              <a:ext uri="{FF2B5EF4-FFF2-40B4-BE49-F238E27FC236}">
                <a16:creationId xmlns:a16="http://schemas.microsoft.com/office/drawing/2014/main" id="{52783D66-0AE7-A974-1A64-EA8C38AAFF93}"/>
              </a:ext>
            </a:extLst>
          </p:cNvPr>
          <p:cNvGrpSpPr/>
          <p:nvPr/>
        </p:nvGrpSpPr>
        <p:grpSpPr>
          <a:xfrm>
            <a:off x="8468177" y="3550769"/>
            <a:ext cx="2881660" cy="2229195"/>
            <a:chOff x="9007876" y="3625250"/>
            <a:chExt cx="2743447" cy="1973677"/>
          </a:xfrm>
        </p:grpSpPr>
        <p:pic>
          <p:nvPicPr>
            <p:cNvPr id="8" name="Picture 7">
              <a:extLst>
                <a:ext uri="{FF2B5EF4-FFF2-40B4-BE49-F238E27FC236}">
                  <a16:creationId xmlns:a16="http://schemas.microsoft.com/office/drawing/2014/main" id="{11D532DA-9003-B8BB-E3CF-49D960FC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7876" y="3625250"/>
              <a:ext cx="2743447" cy="1973677"/>
            </a:xfrm>
            <a:prstGeom prst="rect">
              <a:avLst/>
            </a:prstGeom>
          </p:spPr>
        </p:pic>
        <p:sp>
          <p:nvSpPr>
            <p:cNvPr id="9" name="Rectangle 8">
              <a:extLst>
                <a:ext uri="{FF2B5EF4-FFF2-40B4-BE49-F238E27FC236}">
                  <a16:creationId xmlns:a16="http://schemas.microsoft.com/office/drawing/2014/main" id="{19EFC0B9-F0F2-184C-88FC-0C80F0871BB9}"/>
                </a:ext>
              </a:extLst>
            </p:cNvPr>
            <p:cNvSpPr/>
            <p:nvPr/>
          </p:nvSpPr>
          <p:spPr>
            <a:xfrm>
              <a:off x="10387631" y="3705265"/>
              <a:ext cx="957563" cy="614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64464D4D-4A04-894B-34DC-EF31BFDCB9DE}"/>
                </a:ext>
              </a:extLst>
            </p:cNvPr>
            <p:cNvGraphicFramePr>
              <a:graphicFrameLocks noChangeAspect="1"/>
            </p:cNvGraphicFramePr>
            <p:nvPr/>
          </p:nvGraphicFramePr>
          <p:xfrm>
            <a:off x="9862875" y="3763408"/>
            <a:ext cx="1639825" cy="281107"/>
          </p:xfrm>
          <a:graphic>
            <a:graphicData uri="http://schemas.openxmlformats.org/presentationml/2006/ole">
              <mc:AlternateContent xmlns:mc="http://schemas.openxmlformats.org/markup-compatibility/2006">
                <mc:Choice xmlns:v="urn:schemas-microsoft-com:vml" Requires="v">
                  <p:oleObj spid="_x0000_s1025" name="Equation" r:id="rId5" imgW="2527200" imgH="431640" progId="Equation.DSMT4">
                    <p:embed/>
                  </p:oleObj>
                </mc:Choice>
                <mc:Fallback>
                  <p:oleObj name="Equation" r:id="rId5" imgW="2527200" imgH="431640" progId="Equation.DSMT4">
                    <p:embed/>
                    <p:pic>
                      <p:nvPicPr>
                        <p:cNvPr id="10" name="Object 9">
                          <a:extLst>
                            <a:ext uri="{FF2B5EF4-FFF2-40B4-BE49-F238E27FC236}">
                              <a16:creationId xmlns:a16="http://schemas.microsoft.com/office/drawing/2014/main" id="{64464D4D-4A04-894B-34DC-EF31BFDCB9DE}"/>
                            </a:ext>
                          </a:extLst>
                        </p:cNvPr>
                        <p:cNvPicPr/>
                        <p:nvPr/>
                      </p:nvPicPr>
                      <p:blipFill>
                        <a:blip r:embed="rId6"/>
                        <a:stretch>
                          <a:fillRect/>
                        </a:stretch>
                      </p:blipFill>
                      <p:spPr>
                        <a:xfrm>
                          <a:off x="9862875" y="3763408"/>
                          <a:ext cx="1639825" cy="281107"/>
                        </a:xfrm>
                        <a:prstGeom prst="rect">
                          <a:avLst/>
                        </a:prstGeom>
                      </p:spPr>
                    </p:pic>
                  </p:oleObj>
                </mc:Fallback>
              </mc:AlternateContent>
            </a:graphicData>
          </a:graphic>
        </p:graphicFrame>
      </p:grpSp>
      <p:grpSp>
        <p:nvGrpSpPr>
          <p:cNvPr id="11" name="Group 10">
            <a:extLst>
              <a:ext uri="{FF2B5EF4-FFF2-40B4-BE49-F238E27FC236}">
                <a16:creationId xmlns:a16="http://schemas.microsoft.com/office/drawing/2014/main" id="{4A345116-83F1-C8D7-7BD0-F14FE3A26A17}"/>
              </a:ext>
            </a:extLst>
          </p:cNvPr>
          <p:cNvGrpSpPr/>
          <p:nvPr/>
        </p:nvGrpSpPr>
        <p:grpSpPr>
          <a:xfrm>
            <a:off x="5392683" y="3551612"/>
            <a:ext cx="2885043" cy="2208388"/>
            <a:chOff x="5111932" y="3530805"/>
            <a:chExt cx="2238101" cy="1604302"/>
          </a:xfrm>
        </p:grpSpPr>
        <p:pic>
          <p:nvPicPr>
            <p:cNvPr id="12" name="Picture 11">
              <a:extLst>
                <a:ext uri="{FF2B5EF4-FFF2-40B4-BE49-F238E27FC236}">
                  <a16:creationId xmlns:a16="http://schemas.microsoft.com/office/drawing/2014/main" id="{E08EF961-3BB7-BCD2-9CE6-50E890CC8D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1932" y="3530805"/>
              <a:ext cx="2238101" cy="1604302"/>
            </a:xfrm>
            <a:prstGeom prst="rect">
              <a:avLst/>
            </a:prstGeom>
          </p:spPr>
        </p:pic>
        <p:sp>
          <p:nvSpPr>
            <p:cNvPr id="13" name="Rectangle 12">
              <a:extLst>
                <a:ext uri="{FF2B5EF4-FFF2-40B4-BE49-F238E27FC236}">
                  <a16:creationId xmlns:a16="http://schemas.microsoft.com/office/drawing/2014/main" id="{3666321E-BD3F-6588-DBD6-8010654D22B5}"/>
                </a:ext>
              </a:extLst>
            </p:cNvPr>
            <p:cNvSpPr/>
            <p:nvPr/>
          </p:nvSpPr>
          <p:spPr>
            <a:xfrm>
              <a:off x="6273535" y="3619500"/>
              <a:ext cx="746760" cy="518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FB4D30BE-9459-A463-F3A1-34C4A1E6A1E1}"/>
                </a:ext>
              </a:extLst>
            </p:cNvPr>
            <p:cNvGraphicFramePr>
              <a:graphicFrameLocks noChangeAspect="1"/>
            </p:cNvGraphicFramePr>
            <p:nvPr/>
          </p:nvGraphicFramePr>
          <p:xfrm>
            <a:off x="5645150" y="3652838"/>
            <a:ext cx="1431925" cy="131762"/>
          </p:xfrm>
          <a:graphic>
            <a:graphicData uri="http://schemas.openxmlformats.org/presentationml/2006/ole">
              <mc:AlternateContent xmlns:mc="http://schemas.openxmlformats.org/markup-compatibility/2006">
                <mc:Choice xmlns:v="urn:schemas-microsoft-com:vml" Requires="v">
                  <p:oleObj spid="_x0000_s1026" name="Equation" r:id="rId8" imgW="2209680" imgH="203040" progId="Equation.DSMT4">
                    <p:embed/>
                  </p:oleObj>
                </mc:Choice>
                <mc:Fallback>
                  <p:oleObj name="Equation" r:id="rId8" imgW="2209680" imgH="203040" progId="Equation.DSMT4">
                    <p:embed/>
                    <p:pic>
                      <p:nvPicPr>
                        <p:cNvPr id="14" name="Object 13">
                          <a:extLst>
                            <a:ext uri="{FF2B5EF4-FFF2-40B4-BE49-F238E27FC236}">
                              <a16:creationId xmlns:a16="http://schemas.microsoft.com/office/drawing/2014/main" id="{FB4D30BE-9459-A463-F3A1-34C4A1E6A1E1}"/>
                            </a:ext>
                          </a:extLst>
                        </p:cNvPr>
                        <p:cNvPicPr/>
                        <p:nvPr/>
                      </p:nvPicPr>
                      <p:blipFill>
                        <a:blip r:embed="rId9"/>
                        <a:stretch>
                          <a:fillRect/>
                        </a:stretch>
                      </p:blipFill>
                      <p:spPr>
                        <a:xfrm>
                          <a:off x="5645150" y="3652838"/>
                          <a:ext cx="1431925" cy="131762"/>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1DB13D21-4331-455E-DFB7-C49B9705958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98171" y="5825855"/>
            <a:ext cx="4959109" cy="1003461"/>
          </a:xfrm>
          <a:prstGeom prst="rect">
            <a:avLst/>
          </a:prstGeom>
        </p:spPr>
      </p:pic>
      <p:graphicFrame>
        <p:nvGraphicFramePr>
          <p:cNvPr id="18" name="Object 17">
            <a:extLst>
              <a:ext uri="{FF2B5EF4-FFF2-40B4-BE49-F238E27FC236}">
                <a16:creationId xmlns:a16="http://schemas.microsoft.com/office/drawing/2014/main" id="{2439E180-DF74-0C7E-C03B-23B86A21FE18}"/>
              </a:ext>
            </a:extLst>
          </p:cNvPr>
          <p:cNvGraphicFramePr>
            <a:graphicFrameLocks noChangeAspect="1"/>
          </p:cNvGraphicFramePr>
          <p:nvPr/>
        </p:nvGraphicFramePr>
        <p:xfrm>
          <a:off x="6099841" y="4825836"/>
          <a:ext cx="1358900" cy="495300"/>
        </p:xfrm>
        <a:graphic>
          <a:graphicData uri="http://schemas.openxmlformats.org/presentationml/2006/ole">
            <mc:AlternateContent xmlns:mc="http://schemas.openxmlformats.org/markup-compatibility/2006">
              <mc:Choice xmlns:v="urn:schemas-microsoft-com:vml" Requires="v">
                <p:oleObj spid="_x0000_s1027" name="Equation" r:id="rId11" imgW="1358640" imgH="495000" progId="Equation.DSMT4">
                  <p:embed/>
                </p:oleObj>
              </mc:Choice>
              <mc:Fallback>
                <p:oleObj name="Equation" r:id="rId11" imgW="1358640" imgH="495000" progId="Equation.DSMT4">
                  <p:embed/>
                  <p:pic>
                    <p:nvPicPr>
                      <p:cNvPr id="18" name="Object 17">
                        <a:extLst>
                          <a:ext uri="{FF2B5EF4-FFF2-40B4-BE49-F238E27FC236}">
                            <a16:creationId xmlns:a16="http://schemas.microsoft.com/office/drawing/2014/main" id="{2439E180-DF74-0C7E-C03B-23B86A21FE18}"/>
                          </a:ext>
                        </a:extLst>
                      </p:cNvPr>
                      <p:cNvPicPr/>
                      <p:nvPr/>
                    </p:nvPicPr>
                    <p:blipFill>
                      <a:blip r:embed="rId12"/>
                      <a:stretch>
                        <a:fillRect/>
                      </a:stretch>
                    </p:blipFill>
                    <p:spPr>
                      <a:xfrm>
                        <a:off x="6099841" y="4825836"/>
                        <a:ext cx="1358900" cy="4953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C0E2A22-B062-89D0-3D86-66B48C40C48F}"/>
              </a:ext>
            </a:extLst>
          </p:cNvPr>
          <p:cNvGraphicFramePr>
            <a:graphicFrameLocks noChangeAspect="1"/>
          </p:cNvGraphicFramePr>
          <p:nvPr/>
        </p:nvGraphicFramePr>
        <p:xfrm>
          <a:off x="9385156" y="4776124"/>
          <a:ext cx="1244600" cy="495300"/>
        </p:xfrm>
        <a:graphic>
          <a:graphicData uri="http://schemas.openxmlformats.org/presentationml/2006/ole">
            <mc:AlternateContent xmlns:mc="http://schemas.openxmlformats.org/markup-compatibility/2006">
              <mc:Choice xmlns:v="urn:schemas-microsoft-com:vml" Requires="v">
                <p:oleObj spid="_x0000_s1028" name="Equation" r:id="rId13" imgW="1244520" imgH="495000" progId="Equation.DSMT4">
                  <p:embed/>
                </p:oleObj>
              </mc:Choice>
              <mc:Fallback>
                <p:oleObj name="Equation" r:id="rId13" imgW="1244520" imgH="495000" progId="Equation.DSMT4">
                  <p:embed/>
                  <p:pic>
                    <p:nvPicPr>
                      <p:cNvPr id="19" name="Object 18">
                        <a:extLst>
                          <a:ext uri="{FF2B5EF4-FFF2-40B4-BE49-F238E27FC236}">
                            <a16:creationId xmlns:a16="http://schemas.microsoft.com/office/drawing/2014/main" id="{9C0E2A22-B062-89D0-3D86-66B48C40C48F}"/>
                          </a:ext>
                        </a:extLst>
                      </p:cNvPr>
                      <p:cNvPicPr/>
                      <p:nvPr/>
                    </p:nvPicPr>
                    <p:blipFill>
                      <a:blip r:embed="rId14"/>
                      <a:stretch>
                        <a:fillRect/>
                      </a:stretch>
                    </p:blipFill>
                    <p:spPr>
                      <a:xfrm>
                        <a:off x="9385156" y="4776124"/>
                        <a:ext cx="1244600" cy="4953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6B3DFB1-AC39-4A47-22B7-32BC78325911}"/>
              </a:ext>
            </a:extLst>
          </p:cNvPr>
          <p:cNvGraphicFramePr>
            <a:graphicFrameLocks noChangeAspect="1"/>
          </p:cNvGraphicFramePr>
          <p:nvPr/>
        </p:nvGraphicFramePr>
        <p:xfrm>
          <a:off x="2453827" y="3427924"/>
          <a:ext cx="2026733" cy="3167209"/>
        </p:xfrm>
        <a:graphic>
          <a:graphicData uri="http://schemas.openxmlformats.org/presentationml/2006/ole">
            <mc:AlternateContent xmlns:mc="http://schemas.openxmlformats.org/markup-compatibility/2006">
              <mc:Choice xmlns:v="urn:schemas-microsoft-com:vml" Requires="v">
                <p:oleObj spid="_x0000_s1029" name="Equation" r:id="rId15" imgW="1879560" imgH="3403440" progId="Equation.DSMT4">
                  <p:embed/>
                </p:oleObj>
              </mc:Choice>
              <mc:Fallback>
                <p:oleObj name="Equation" r:id="rId15" imgW="1879560" imgH="3403440" progId="Equation.DSMT4">
                  <p:embed/>
                  <p:pic>
                    <p:nvPicPr>
                      <p:cNvPr id="20" name="Object 19">
                        <a:extLst>
                          <a:ext uri="{FF2B5EF4-FFF2-40B4-BE49-F238E27FC236}">
                            <a16:creationId xmlns:a16="http://schemas.microsoft.com/office/drawing/2014/main" id="{56B3DFB1-AC39-4A47-22B7-32BC78325911}"/>
                          </a:ext>
                        </a:extLst>
                      </p:cNvPr>
                      <p:cNvPicPr/>
                      <p:nvPr/>
                    </p:nvPicPr>
                    <p:blipFill>
                      <a:blip r:embed="rId16"/>
                      <a:stretch>
                        <a:fillRect/>
                      </a:stretch>
                    </p:blipFill>
                    <p:spPr>
                      <a:xfrm>
                        <a:off x="2453827" y="3427924"/>
                        <a:ext cx="2026733" cy="3167209"/>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9997845A-5E6B-2F09-C07E-722704461FC0}"/>
              </a:ext>
            </a:extLst>
          </p:cNvPr>
          <p:cNvSpPr txBox="1"/>
          <p:nvPr/>
        </p:nvSpPr>
        <p:spPr>
          <a:xfrm>
            <a:off x="98240" y="4239634"/>
            <a:ext cx="2260362" cy="923330"/>
          </a:xfrm>
          <a:prstGeom prst="rect">
            <a:avLst/>
          </a:prstGeom>
          <a:noFill/>
        </p:spPr>
        <p:txBody>
          <a:bodyPr wrap="none" rtlCol="0">
            <a:spAutoFit/>
          </a:bodyPr>
          <a:lstStyle/>
          <a:p>
            <a:r>
              <a:rPr lang="en-US" dirty="0"/>
              <a:t>Coupling precision</a:t>
            </a:r>
          </a:p>
          <a:p>
            <a:r>
              <a:rPr lang="en-US" dirty="0"/>
              <a:t>ILC vs XCC </a:t>
            </a:r>
          </a:p>
          <a:p>
            <a:r>
              <a:rPr lang="en-US" dirty="0"/>
              <a:t>0.5 x 10</a:t>
            </a:r>
            <a:r>
              <a:rPr lang="en-US" baseline="30000" dirty="0"/>
              <a:t>6 </a:t>
            </a:r>
            <a:r>
              <a:rPr lang="en-US" dirty="0"/>
              <a:t> Higgs events</a:t>
            </a:r>
            <a:endParaRPr lang="en-US" baseline="30000" dirty="0"/>
          </a:p>
        </p:txBody>
      </p:sp>
      <p:sp>
        <p:nvSpPr>
          <p:cNvPr id="17" name="Rectangle 16">
            <a:extLst>
              <a:ext uri="{FF2B5EF4-FFF2-40B4-BE49-F238E27FC236}">
                <a16:creationId xmlns:a16="http://schemas.microsoft.com/office/drawing/2014/main" id="{F0BA1C97-EBFB-67F2-65B6-BC374DDADAA5}"/>
              </a:ext>
            </a:extLst>
          </p:cNvPr>
          <p:cNvSpPr/>
          <p:nvPr/>
        </p:nvSpPr>
        <p:spPr>
          <a:xfrm>
            <a:off x="295275" y="169689"/>
            <a:ext cx="1438275" cy="115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90346B-16E7-AC48-25B9-26F3EA7C0104}"/>
              </a:ext>
            </a:extLst>
          </p:cNvPr>
          <p:cNvSpPr txBox="1"/>
          <p:nvPr/>
        </p:nvSpPr>
        <p:spPr>
          <a:xfrm>
            <a:off x="1161733" y="-14669"/>
            <a:ext cx="8893781" cy="584775"/>
          </a:xfrm>
          <a:prstGeom prst="rect">
            <a:avLst/>
          </a:prstGeom>
          <a:noFill/>
        </p:spPr>
        <p:txBody>
          <a:bodyPr wrap="none" rtlCol="0">
            <a:spAutoFit/>
          </a:bodyPr>
          <a:lstStyle/>
          <a:p>
            <a:r>
              <a:rPr lang="en-US" sz="3200" dirty="0">
                <a:solidFill>
                  <a:srgbClr val="990033"/>
                </a:solidFill>
                <a:latin typeface="Lato" panose="020F0502020204030203" pitchFamily="34" charset="0"/>
                <a:ea typeface="Lato" panose="020F0502020204030203" pitchFamily="34" charset="0"/>
                <a:cs typeface="Lato" panose="020F0502020204030203" pitchFamily="34" charset="0"/>
              </a:rPr>
              <a:t>XCC  -- XFEL Compton Collider </a:t>
            </a:r>
            <a:r>
              <a:rPr lang="en-US" sz="3200" dirty="0">
                <a:solidFill>
                  <a:srgbClr val="990033"/>
                </a:solidFill>
                <a:latin typeface="Symbol" panose="05050102010706020507" pitchFamily="18" charset="2"/>
                <a:ea typeface="Lato" panose="020F0502020204030203" pitchFamily="34" charset="0"/>
                <a:cs typeface="Lato" panose="020F0502020204030203" pitchFamily="34" charset="0"/>
              </a:rPr>
              <a:t>gg</a:t>
            </a:r>
            <a:r>
              <a:rPr lang="en-US" sz="3200" dirty="0">
                <a:solidFill>
                  <a:srgbClr val="990033"/>
                </a:solidFill>
                <a:latin typeface="Lato" panose="020F0502020204030203" pitchFamily="34" charset="0"/>
                <a:ea typeface="Lato" panose="020F0502020204030203" pitchFamily="34" charset="0"/>
                <a:cs typeface="Lato" panose="020F0502020204030203" pitchFamily="34" charset="0"/>
              </a:rPr>
              <a:t> Higgs Factory</a:t>
            </a:r>
            <a:endParaRPr lang="en-US" sz="3200"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2" name="Object 21">
            <a:extLst>
              <a:ext uri="{FF2B5EF4-FFF2-40B4-BE49-F238E27FC236}">
                <a16:creationId xmlns:a16="http://schemas.microsoft.com/office/drawing/2014/main" id="{9386D9D0-5F7B-52A9-B38F-E48A88969B60}"/>
              </a:ext>
            </a:extLst>
          </p:cNvPr>
          <p:cNvGraphicFramePr>
            <a:graphicFrameLocks noChangeAspect="1"/>
          </p:cNvGraphicFramePr>
          <p:nvPr/>
        </p:nvGraphicFramePr>
        <p:xfrm>
          <a:off x="98240" y="1022455"/>
          <a:ext cx="3403600" cy="1131887"/>
        </p:xfrm>
        <a:graphic>
          <a:graphicData uri="http://schemas.openxmlformats.org/presentationml/2006/ole">
            <mc:AlternateContent xmlns:mc="http://schemas.openxmlformats.org/markup-compatibility/2006">
              <mc:Choice xmlns:v="urn:schemas-microsoft-com:vml" Requires="v">
                <p:oleObj spid="_x0000_s1030" name="Equation" r:id="rId17" imgW="2590560" imgH="863280" progId="Equation.DSMT4">
                  <p:embed/>
                </p:oleObj>
              </mc:Choice>
              <mc:Fallback>
                <p:oleObj name="Equation" r:id="rId17" imgW="2590560" imgH="863280" progId="Equation.DSMT4">
                  <p:embed/>
                  <p:pic>
                    <p:nvPicPr>
                      <p:cNvPr id="22" name="Object 21">
                        <a:extLst>
                          <a:ext uri="{FF2B5EF4-FFF2-40B4-BE49-F238E27FC236}">
                            <a16:creationId xmlns:a16="http://schemas.microsoft.com/office/drawing/2014/main" id="{9386D9D0-5F7B-52A9-B38F-E48A88969B60}"/>
                          </a:ext>
                        </a:extLst>
                      </p:cNvPr>
                      <p:cNvPicPr/>
                      <p:nvPr/>
                    </p:nvPicPr>
                    <p:blipFill>
                      <a:blip r:embed="rId18"/>
                      <a:stretch>
                        <a:fillRect/>
                      </a:stretch>
                    </p:blipFill>
                    <p:spPr>
                      <a:xfrm>
                        <a:off x="98240" y="1022455"/>
                        <a:ext cx="3403600" cy="113188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35FF57EF-5C6B-F081-A5A0-5D6AFBD970FE}"/>
              </a:ext>
            </a:extLst>
          </p:cNvPr>
          <p:cNvSpPr txBox="1"/>
          <p:nvPr/>
        </p:nvSpPr>
        <p:spPr>
          <a:xfrm rot="2700000">
            <a:off x="9729205" y="916320"/>
            <a:ext cx="2602123"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From: Tim </a:t>
            </a:r>
            <a:r>
              <a:rPr lang="en-US" dirty="0" err="1"/>
              <a:t>Barklow</a:t>
            </a:r>
            <a:r>
              <a:rPr lang="en-US" dirty="0"/>
              <a:t> (SLAC)</a:t>
            </a:r>
          </a:p>
        </p:txBody>
      </p:sp>
    </p:spTree>
    <p:extLst>
      <p:ext uri="{BB962C8B-B14F-4D97-AF65-F5344CB8AC3E}">
        <p14:creationId xmlns:p14="http://schemas.microsoft.com/office/powerpoint/2010/main" val="267817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329A3ED-FC99-02C1-995D-0026F6486154}"/>
              </a:ext>
            </a:extLst>
          </p:cNvPr>
          <p:cNvGrpSpPr/>
          <p:nvPr/>
        </p:nvGrpSpPr>
        <p:grpSpPr>
          <a:xfrm>
            <a:off x="183606" y="2806050"/>
            <a:ext cx="7599907" cy="2494469"/>
            <a:chOff x="43659" y="4045162"/>
            <a:chExt cx="6291859" cy="1794031"/>
          </a:xfrm>
        </p:grpSpPr>
        <p:pic>
          <p:nvPicPr>
            <p:cNvPr id="5" name="Google Shape;675;p65">
              <a:extLst>
                <a:ext uri="{FF2B5EF4-FFF2-40B4-BE49-F238E27FC236}">
                  <a16:creationId xmlns:a16="http://schemas.microsoft.com/office/drawing/2014/main" id="{8DD51686-6AA4-75EC-6282-D5BCB2E4B9E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1609" y="4607626"/>
              <a:ext cx="5295900" cy="586334"/>
            </a:xfrm>
            <a:prstGeom prst="rect">
              <a:avLst/>
            </a:prstGeom>
            <a:noFill/>
            <a:ln>
              <a:noFill/>
            </a:ln>
          </p:spPr>
        </p:pic>
        <p:pic>
          <p:nvPicPr>
            <p:cNvPr id="6" name="Google Shape;675;p65">
              <a:extLst>
                <a:ext uri="{FF2B5EF4-FFF2-40B4-BE49-F238E27FC236}">
                  <a16:creationId xmlns:a16="http://schemas.microsoft.com/office/drawing/2014/main" id="{D5B9A436-599E-DF64-5417-89A1C0BCA46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81609" y="4242525"/>
              <a:ext cx="5295900" cy="365100"/>
            </a:xfrm>
            <a:prstGeom prst="rect">
              <a:avLst/>
            </a:prstGeom>
            <a:noFill/>
            <a:ln>
              <a:noFill/>
            </a:ln>
          </p:spPr>
        </p:pic>
        <p:sp>
          <p:nvSpPr>
            <p:cNvPr id="7" name="TextBox 6">
              <a:extLst>
                <a:ext uri="{FF2B5EF4-FFF2-40B4-BE49-F238E27FC236}">
                  <a16:creationId xmlns:a16="http://schemas.microsoft.com/office/drawing/2014/main" id="{4ADAF386-D196-A21A-AA02-D74C1C35E2DE}"/>
                </a:ext>
              </a:extLst>
            </p:cNvPr>
            <p:cNvSpPr txBox="1"/>
            <p:nvPr/>
          </p:nvSpPr>
          <p:spPr>
            <a:xfrm>
              <a:off x="43659" y="4756463"/>
              <a:ext cx="958917" cy="307777"/>
            </a:xfrm>
            <a:prstGeom prst="rect">
              <a:avLst/>
            </a:prstGeom>
            <a:noFill/>
          </p:spPr>
          <p:txBody>
            <a:bodyPr wrap="none" rtlCol="0">
              <a:spAutoFit/>
            </a:bodyPr>
            <a:lstStyle/>
            <a:p>
              <a:r>
                <a:rPr lang="en-US" dirty="0"/>
                <a:t>C</a:t>
              </a:r>
              <a:r>
                <a:rPr lang="en-US" baseline="30000" dirty="0"/>
                <a:t>3</a:t>
              </a:r>
              <a:r>
                <a:rPr lang="en-US" dirty="0"/>
                <a:t> Demo:</a:t>
              </a:r>
            </a:p>
          </p:txBody>
        </p:sp>
        <p:sp>
          <p:nvSpPr>
            <p:cNvPr id="8" name="TextBox 7">
              <a:extLst>
                <a:ext uri="{FF2B5EF4-FFF2-40B4-BE49-F238E27FC236}">
                  <a16:creationId xmlns:a16="http://schemas.microsoft.com/office/drawing/2014/main" id="{E12BC7C0-BFDC-0219-CF19-02D1F0B8A8D7}"/>
                </a:ext>
              </a:extLst>
            </p:cNvPr>
            <p:cNvSpPr txBox="1"/>
            <p:nvPr/>
          </p:nvSpPr>
          <p:spPr>
            <a:xfrm>
              <a:off x="91750" y="5386228"/>
              <a:ext cx="862737" cy="307777"/>
            </a:xfrm>
            <a:prstGeom prst="rect">
              <a:avLst/>
            </a:prstGeom>
            <a:noFill/>
          </p:spPr>
          <p:txBody>
            <a:bodyPr wrap="none" rtlCol="0">
              <a:spAutoFit/>
            </a:bodyPr>
            <a:lstStyle/>
            <a:p>
              <a:r>
                <a:rPr lang="en-US" dirty="0"/>
                <a:t>LCLS-X:</a:t>
              </a:r>
            </a:p>
          </p:txBody>
        </p:sp>
        <p:grpSp>
          <p:nvGrpSpPr>
            <p:cNvPr id="9" name="Group 8">
              <a:extLst>
                <a:ext uri="{FF2B5EF4-FFF2-40B4-BE49-F238E27FC236}">
                  <a16:creationId xmlns:a16="http://schemas.microsoft.com/office/drawing/2014/main" id="{A627994E-CE05-C671-8B95-1CC302FE34B7}"/>
                </a:ext>
              </a:extLst>
            </p:cNvPr>
            <p:cNvGrpSpPr/>
            <p:nvPr/>
          </p:nvGrpSpPr>
          <p:grpSpPr>
            <a:xfrm>
              <a:off x="1143778" y="5191283"/>
              <a:ext cx="5111697" cy="647910"/>
              <a:chOff x="1143778" y="5466708"/>
              <a:chExt cx="5111697" cy="647910"/>
            </a:xfrm>
          </p:grpSpPr>
          <p:cxnSp>
            <p:nvCxnSpPr>
              <p:cNvPr id="10" name="Straight Connector 9">
                <a:extLst>
                  <a:ext uri="{FF2B5EF4-FFF2-40B4-BE49-F238E27FC236}">
                    <a16:creationId xmlns:a16="http://schemas.microsoft.com/office/drawing/2014/main" id="{76991D70-DA26-51DE-B1F5-336B97CF3210}"/>
                  </a:ext>
                </a:extLst>
              </p:cNvPr>
              <p:cNvCxnSpPr>
                <a:cxnSpLocks/>
              </p:cNvCxnSpPr>
              <p:nvPr/>
            </p:nvCxnSpPr>
            <p:spPr>
              <a:xfrm>
                <a:off x="1154665" y="5470719"/>
                <a:ext cx="510081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2BAC6E2-85EC-F6ED-55E3-C7E241A850A1}"/>
                  </a:ext>
                </a:extLst>
              </p:cNvPr>
              <p:cNvGrpSpPr/>
              <p:nvPr/>
            </p:nvGrpSpPr>
            <p:grpSpPr>
              <a:xfrm>
                <a:off x="1143778" y="5466708"/>
                <a:ext cx="5062392" cy="647910"/>
                <a:chOff x="1143778" y="5455691"/>
                <a:chExt cx="5062392" cy="647910"/>
              </a:xfrm>
            </p:grpSpPr>
            <p:cxnSp>
              <p:nvCxnSpPr>
                <p:cNvPr id="12" name="Straight Connector 11">
                  <a:extLst>
                    <a:ext uri="{FF2B5EF4-FFF2-40B4-BE49-F238E27FC236}">
                      <a16:creationId xmlns:a16="http://schemas.microsoft.com/office/drawing/2014/main" id="{1809CA33-3662-1D5E-64D8-F9396E3F1E3E}"/>
                    </a:ext>
                  </a:extLst>
                </p:cNvPr>
                <p:cNvCxnSpPr/>
                <p:nvPr/>
              </p:nvCxnSpPr>
              <p:spPr>
                <a:xfrm>
                  <a:off x="4441576" y="5470718"/>
                  <a:ext cx="0" cy="6328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A3BC25B-94CB-7FA1-1D57-7E7D8CB201C8}"/>
                    </a:ext>
                  </a:extLst>
                </p:cNvPr>
                <p:cNvSpPr/>
                <p:nvPr/>
              </p:nvSpPr>
              <p:spPr>
                <a:xfrm>
                  <a:off x="4047686" y="5471754"/>
                  <a:ext cx="743712" cy="303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C741CC-BE80-0E2B-6B7C-8023D8A21B39}"/>
                    </a:ext>
                  </a:extLst>
                </p:cNvPr>
                <p:cNvSpPr/>
                <p:nvPr/>
              </p:nvSpPr>
              <p:spPr>
                <a:xfrm>
                  <a:off x="4791398" y="5788135"/>
                  <a:ext cx="712819" cy="303681"/>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D394B8-C752-271F-D3C2-AE499AAFF097}"/>
                    </a:ext>
                  </a:extLst>
                </p:cNvPr>
                <p:cNvSpPr txBox="1"/>
                <p:nvPr/>
              </p:nvSpPr>
              <p:spPr>
                <a:xfrm>
                  <a:off x="1143779" y="5485315"/>
                  <a:ext cx="2113016" cy="243489"/>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100 nm </a:t>
                  </a:r>
                  <a:r>
                    <a:rPr lang="en-US" sz="1600" dirty="0" err="1">
                      <a:latin typeface="Times New Roman" panose="02020603050405020304" pitchFamily="18" charset="0"/>
                      <a:cs typeface="Times New Roman" panose="02020603050405020304" pitchFamily="18" charset="0"/>
                    </a:rPr>
                    <a:t>Cryo</a:t>
                  </a:r>
                  <a:r>
                    <a:rPr lang="en-US" sz="1600" dirty="0">
                      <a:latin typeface="Times New Roman" panose="02020603050405020304" pitchFamily="18" charset="0"/>
                      <a:cs typeface="Times New Roman" panose="02020603050405020304" pitchFamily="18" charset="0"/>
                    </a:rPr>
                    <a:t> Cu RF Injector</a:t>
                  </a:r>
                </a:p>
              </p:txBody>
            </p:sp>
            <p:sp>
              <p:nvSpPr>
                <p:cNvPr id="16" name="TextBox 15">
                  <a:extLst>
                    <a:ext uri="{FF2B5EF4-FFF2-40B4-BE49-F238E27FC236}">
                      <a16:creationId xmlns:a16="http://schemas.microsoft.com/office/drawing/2014/main" id="{07E79946-FFBE-9D88-2E65-B5B83B392BA4}"/>
                    </a:ext>
                  </a:extLst>
                </p:cNvPr>
                <p:cNvSpPr txBox="1"/>
                <p:nvPr/>
              </p:nvSpPr>
              <p:spPr>
                <a:xfrm>
                  <a:off x="1143778" y="5779247"/>
                  <a:ext cx="2098417" cy="243489"/>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100 </a:t>
                  </a:r>
                  <a:r>
                    <a:rPr lang="en-US" sz="1600" dirty="0" err="1">
                      <a:latin typeface="Times New Roman" panose="02020603050405020304" pitchFamily="18" charset="0"/>
                      <a:cs typeface="Times New Roman" panose="02020603050405020304" pitchFamily="18" charset="0"/>
                    </a:rPr>
                    <a:t>mJ</a:t>
                  </a:r>
                  <a:r>
                    <a:rPr lang="en-US" sz="1600" dirty="0">
                      <a:latin typeface="Times New Roman" panose="02020603050405020304" pitchFamily="18" charset="0"/>
                      <a:cs typeface="Times New Roman" panose="02020603050405020304" pitchFamily="18" charset="0"/>
                    </a:rPr>
                    <a:t> LCLS-NC soft x-ray</a:t>
                  </a:r>
                </a:p>
              </p:txBody>
            </p:sp>
            <p:cxnSp>
              <p:nvCxnSpPr>
                <p:cNvPr id="17" name="Straight Connector 16">
                  <a:extLst>
                    <a:ext uri="{FF2B5EF4-FFF2-40B4-BE49-F238E27FC236}">
                      <a16:creationId xmlns:a16="http://schemas.microsoft.com/office/drawing/2014/main" id="{6035F8E7-579B-DC4A-5D79-0F7AA338AEB4}"/>
                    </a:ext>
                  </a:extLst>
                </p:cNvPr>
                <p:cNvCxnSpPr/>
                <p:nvPr/>
              </p:nvCxnSpPr>
              <p:spPr>
                <a:xfrm>
                  <a:off x="3705070" y="5458933"/>
                  <a:ext cx="0" cy="63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22BA46-B59F-B751-6257-2CD4467AAFDF}"/>
                    </a:ext>
                  </a:extLst>
                </p:cNvPr>
                <p:cNvCxnSpPr/>
                <p:nvPr/>
              </p:nvCxnSpPr>
              <p:spPr>
                <a:xfrm>
                  <a:off x="4033186" y="5458932"/>
                  <a:ext cx="0" cy="63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F7C41F-E315-EB52-2E05-9052DED689F1}"/>
                    </a:ext>
                  </a:extLst>
                </p:cNvPr>
                <p:cNvCxnSpPr/>
                <p:nvPr/>
              </p:nvCxnSpPr>
              <p:spPr>
                <a:xfrm>
                  <a:off x="4801250" y="5457529"/>
                  <a:ext cx="0" cy="63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21DABA-1C20-E6E8-9B6F-6D808688FB8D}"/>
                    </a:ext>
                  </a:extLst>
                </p:cNvPr>
                <p:cNvCxnSpPr/>
                <p:nvPr/>
              </p:nvCxnSpPr>
              <p:spPr>
                <a:xfrm>
                  <a:off x="5504491" y="5455691"/>
                  <a:ext cx="0" cy="63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368B34-0672-4E80-D6A9-615D46B1B5C0}"/>
                    </a:ext>
                  </a:extLst>
                </p:cNvPr>
                <p:cNvCxnSpPr/>
                <p:nvPr/>
              </p:nvCxnSpPr>
              <p:spPr>
                <a:xfrm>
                  <a:off x="5843241" y="5457399"/>
                  <a:ext cx="0" cy="63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9FBA3A-E399-C7E4-BE68-99CCFF3947B0}"/>
                    </a:ext>
                  </a:extLst>
                </p:cNvPr>
                <p:cNvCxnSpPr/>
                <p:nvPr/>
              </p:nvCxnSpPr>
              <p:spPr>
                <a:xfrm>
                  <a:off x="6206170" y="5459702"/>
                  <a:ext cx="0" cy="6328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E6AA3D-E8C0-0385-B435-2D61C81BD01B}"/>
                    </a:ext>
                  </a:extLst>
                </p:cNvPr>
                <p:cNvCxnSpPr/>
                <p:nvPr/>
              </p:nvCxnSpPr>
              <p:spPr>
                <a:xfrm>
                  <a:off x="3339499" y="5459700"/>
                  <a:ext cx="0" cy="63288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5" name="Straight Connector 24">
              <a:extLst>
                <a:ext uri="{FF2B5EF4-FFF2-40B4-BE49-F238E27FC236}">
                  <a16:creationId xmlns:a16="http://schemas.microsoft.com/office/drawing/2014/main" id="{5C78BBEF-19D1-C766-0A71-A4660F8F2D2E}"/>
                </a:ext>
              </a:extLst>
            </p:cNvPr>
            <p:cNvCxnSpPr>
              <a:cxnSpLocks/>
            </p:cNvCxnSpPr>
            <p:nvPr/>
          </p:nvCxnSpPr>
          <p:spPr>
            <a:xfrm>
              <a:off x="1141965" y="5830294"/>
              <a:ext cx="510081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3F8196-D012-A17D-4816-B5D6EE4E2A3A}"/>
                </a:ext>
              </a:extLst>
            </p:cNvPr>
            <p:cNvSpPr txBox="1"/>
            <p:nvPr/>
          </p:nvSpPr>
          <p:spPr>
            <a:xfrm>
              <a:off x="1002576" y="4045162"/>
              <a:ext cx="5332942" cy="243489"/>
            </a:xfrm>
            <a:prstGeom prst="rect">
              <a:avLst/>
            </a:prstGeom>
            <a:noFill/>
          </p:spPr>
          <p:txBody>
            <a:bodyPr wrap="none" rtlCol="0">
              <a:spAutoFit/>
            </a:bodyPr>
            <a:lstStyle/>
            <a:p>
              <a:r>
                <a:rPr lang="en-US" sz="1600" dirty="0"/>
                <a:t>100 </a:t>
              </a:r>
              <a:r>
                <a:rPr lang="en-US" sz="1600" dirty="0" err="1"/>
                <a:t>mJ</a:t>
              </a:r>
              <a:r>
                <a:rPr lang="en-US" sz="1600" dirty="0"/>
                <a:t> soft x-ray production and focusing Demo concurrent with C3 Demo:</a:t>
              </a:r>
            </a:p>
          </p:txBody>
        </p:sp>
      </p:grpSp>
      <p:sp>
        <p:nvSpPr>
          <p:cNvPr id="54" name="Rectangle 53">
            <a:extLst>
              <a:ext uri="{FF2B5EF4-FFF2-40B4-BE49-F238E27FC236}">
                <a16:creationId xmlns:a16="http://schemas.microsoft.com/office/drawing/2014/main" id="{F71DDB0C-6326-2DDE-96B2-0DE6EE24D381}"/>
              </a:ext>
            </a:extLst>
          </p:cNvPr>
          <p:cNvSpPr/>
          <p:nvPr/>
        </p:nvSpPr>
        <p:spPr>
          <a:xfrm>
            <a:off x="295275" y="169689"/>
            <a:ext cx="1438275" cy="115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ontent Placeholder 3">
            <a:extLst>
              <a:ext uri="{FF2B5EF4-FFF2-40B4-BE49-F238E27FC236}">
                <a16:creationId xmlns:a16="http://schemas.microsoft.com/office/drawing/2014/main" id="{1CFE25DE-E28C-3CED-EE3E-DBA3F2B6D8FE}"/>
              </a:ext>
            </a:extLst>
          </p:cNvPr>
          <p:cNvSpPr txBox="1">
            <a:spLocks/>
          </p:cNvSpPr>
          <p:nvPr/>
        </p:nvSpPr>
        <p:spPr>
          <a:xfrm>
            <a:off x="553723" y="5656320"/>
            <a:ext cx="7566151" cy="869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1B1BF9"/>
                </a:solidFill>
                <a:latin typeface="Lato" panose="020F0502020204030203" pitchFamily="34" charset="0"/>
                <a:ea typeface="Lato" panose="020F0502020204030203" pitchFamily="34" charset="0"/>
                <a:cs typeface="Lato" panose="020F0502020204030203" pitchFamily="34" charset="0"/>
              </a:rPr>
              <a:t>Research on XCC high energy/pulse XFEL production and focusing can lead to new opportunities in photon science.</a:t>
            </a:r>
            <a:endParaRPr lang="en-US" sz="1800" dirty="0"/>
          </a:p>
          <a:p>
            <a:endParaRPr lang="en-US" sz="1800" dirty="0"/>
          </a:p>
        </p:txBody>
      </p:sp>
      <p:sp>
        <p:nvSpPr>
          <p:cNvPr id="55" name="TextBox 54">
            <a:extLst>
              <a:ext uri="{FF2B5EF4-FFF2-40B4-BE49-F238E27FC236}">
                <a16:creationId xmlns:a16="http://schemas.microsoft.com/office/drawing/2014/main" id="{582DAF53-4A23-5A21-CC87-DC4346CA0B8E}"/>
              </a:ext>
            </a:extLst>
          </p:cNvPr>
          <p:cNvSpPr txBox="1"/>
          <p:nvPr/>
        </p:nvSpPr>
        <p:spPr>
          <a:xfrm>
            <a:off x="1161733" y="-14669"/>
            <a:ext cx="8893781" cy="584775"/>
          </a:xfrm>
          <a:prstGeom prst="rect">
            <a:avLst/>
          </a:prstGeom>
          <a:noFill/>
        </p:spPr>
        <p:txBody>
          <a:bodyPr wrap="none" rtlCol="0">
            <a:spAutoFit/>
          </a:bodyPr>
          <a:lstStyle/>
          <a:p>
            <a:r>
              <a:rPr lang="en-US" sz="3200" dirty="0">
                <a:solidFill>
                  <a:srgbClr val="990033"/>
                </a:solidFill>
                <a:latin typeface="Lato" panose="020F0502020204030203" pitchFamily="34" charset="0"/>
                <a:ea typeface="Lato" panose="020F0502020204030203" pitchFamily="34" charset="0"/>
                <a:cs typeface="Lato" panose="020F0502020204030203" pitchFamily="34" charset="0"/>
              </a:rPr>
              <a:t>XCC  -- XFEL Compton Collider </a:t>
            </a:r>
            <a:r>
              <a:rPr lang="en-US" sz="3200" dirty="0">
                <a:solidFill>
                  <a:srgbClr val="990033"/>
                </a:solidFill>
                <a:latin typeface="Symbol" panose="05050102010706020507" pitchFamily="18" charset="2"/>
                <a:ea typeface="Lato" panose="020F0502020204030203" pitchFamily="34" charset="0"/>
                <a:cs typeface="Lato" panose="020F0502020204030203" pitchFamily="34" charset="0"/>
              </a:rPr>
              <a:t>gg</a:t>
            </a:r>
            <a:r>
              <a:rPr lang="en-US" sz="3200" dirty="0">
                <a:solidFill>
                  <a:srgbClr val="990033"/>
                </a:solidFill>
                <a:latin typeface="Lato" panose="020F0502020204030203" pitchFamily="34" charset="0"/>
                <a:ea typeface="Lato" panose="020F0502020204030203" pitchFamily="34" charset="0"/>
                <a:cs typeface="Lato" panose="020F0502020204030203" pitchFamily="34" charset="0"/>
              </a:rPr>
              <a:t> Higgs Factory</a:t>
            </a:r>
            <a:endParaRPr lang="en-US" sz="3200"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2AB7BA91-9851-F36E-0C54-62F039B6BA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240" y="1101583"/>
            <a:ext cx="6183360" cy="1070065"/>
          </a:xfrm>
          <a:prstGeom prst="rect">
            <a:avLst/>
          </a:prstGeom>
        </p:spPr>
      </p:pic>
      <p:sp>
        <p:nvSpPr>
          <p:cNvPr id="3" name="TextBox 2">
            <a:extLst>
              <a:ext uri="{FF2B5EF4-FFF2-40B4-BE49-F238E27FC236}">
                <a16:creationId xmlns:a16="http://schemas.microsoft.com/office/drawing/2014/main" id="{C4454CAA-B263-D69D-CD86-3803DD9ABD69}"/>
              </a:ext>
            </a:extLst>
          </p:cNvPr>
          <p:cNvSpPr txBox="1"/>
          <p:nvPr/>
        </p:nvSpPr>
        <p:spPr>
          <a:xfrm>
            <a:off x="69512" y="721763"/>
            <a:ext cx="4679954" cy="307777"/>
          </a:xfrm>
          <a:prstGeom prst="rect">
            <a:avLst/>
          </a:prstGeom>
          <a:noFill/>
        </p:spPr>
        <p:txBody>
          <a:bodyPr wrap="square" rtlCol="0">
            <a:spAutoFit/>
          </a:bodyPr>
          <a:lstStyle/>
          <a:p>
            <a:r>
              <a:rPr lang="en-US" sz="1400" dirty="0"/>
              <a:t>From V. </a:t>
            </a:r>
            <a:r>
              <a:rPr lang="en-US" sz="1400" dirty="0" err="1"/>
              <a:t>Shiltsev’s</a:t>
            </a:r>
            <a:r>
              <a:rPr lang="en-US" sz="1400" dirty="0"/>
              <a:t> Accelerator Frontier Vision talk on Thursday:</a:t>
            </a:r>
          </a:p>
        </p:txBody>
      </p:sp>
      <p:pic>
        <p:nvPicPr>
          <p:cNvPr id="4" name="Picture 3">
            <a:extLst>
              <a:ext uri="{FF2B5EF4-FFF2-40B4-BE49-F238E27FC236}">
                <a16:creationId xmlns:a16="http://schemas.microsoft.com/office/drawing/2014/main" id="{59A9F6BF-6401-62EE-5F78-EA98C57DBE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918" r="9977"/>
          <a:stretch/>
        </p:blipFill>
        <p:spPr>
          <a:xfrm>
            <a:off x="8370748" y="2200083"/>
            <a:ext cx="3475252" cy="4415004"/>
          </a:xfrm>
          <a:prstGeom prst="rect">
            <a:avLst/>
          </a:prstGeom>
        </p:spPr>
      </p:pic>
      <p:graphicFrame>
        <p:nvGraphicFramePr>
          <p:cNvPr id="60" name="Object 59">
            <a:extLst>
              <a:ext uri="{FF2B5EF4-FFF2-40B4-BE49-F238E27FC236}">
                <a16:creationId xmlns:a16="http://schemas.microsoft.com/office/drawing/2014/main" id="{65DE4F53-9E18-54F2-ED46-8E6E39184814}"/>
              </a:ext>
            </a:extLst>
          </p:cNvPr>
          <p:cNvGraphicFramePr>
            <a:graphicFrameLocks noChangeAspect="1"/>
          </p:cNvGraphicFramePr>
          <p:nvPr/>
        </p:nvGraphicFramePr>
        <p:xfrm>
          <a:off x="7783513" y="871538"/>
          <a:ext cx="3403600" cy="1131887"/>
        </p:xfrm>
        <a:graphic>
          <a:graphicData uri="http://schemas.openxmlformats.org/presentationml/2006/ole">
            <mc:AlternateContent xmlns:mc="http://schemas.openxmlformats.org/markup-compatibility/2006">
              <mc:Choice xmlns:v="urn:schemas-microsoft-com:vml" Requires="v">
                <p:oleObj spid="_x0000_s2049" name="Equation" r:id="rId7" imgW="2590560" imgH="863280" progId="Equation.DSMT4">
                  <p:embed/>
                </p:oleObj>
              </mc:Choice>
              <mc:Fallback>
                <p:oleObj name="Equation" r:id="rId7" imgW="2590560" imgH="863280" progId="Equation.DSMT4">
                  <p:embed/>
                  <p:pic>
                    <p:nvPicPr>
                      <p:cNvPr id="60" name="Object 59">
                        <a:extLst>
                          <a:ext uri="{FF2B5EF4-FFF2-40B4-BE49-F238E27FC236}">
                            <a16:creationId xmlns:a16="http://schemas.microsoft.com/office/drawing/2014/main" id="{65DE4F53-9E18-54F2-ED46-8E6E39184814}"/>
                          </a:ext>
                        </a:extLst>
                      </p:cNvPr>
                      <p:cNvPicPr/>
                      <p:nvPr/>
                    </p:nvPicPr>
                    <p:blipFill>
                      <a:blip r:embed="rId8"/>
                      <a:stretch>
                        <a:fillRect/>
                      </a:stretch>
                    </p:blipFill>
                    <p:spPr>
                      <a:xfrm>
                        <a:off x="7783513" y="871538"/>
                        <a:ext cx="3403600" cy="1131887"/>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D19759CD-2B31-8718-C67E-1C3D539DED4E}"/>
              </a:ext>
            </a:extLst>
          </p:cNvPr>
          <p:cNvSpPr txBox="1"/>
          <p:nvPr/>
        </p:nvSpPr>
        <p:spPr>
          <a:xfrm rot="2700000">
            <a:off x="9729205" y="916320"/>
            <a:ext cx="2602123"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From: Tim </a:t>
            </a:r>
            <a:r>
              <a:rPr lang="en-US" dirty="0" err="1"/>
              <a:t>Barklow</a:t>
            </a:r>
            <a:r>
              <a:rPr lang="en-US" dirty="0"/>
              <a:t> (SLAC)</a:t>
            </a:r>
          </a:p>
        </p:txBody>
      </p:sp>
    </p:spTree>
    <p:extLst>
      <p:ext uri="{BB962C8B-B14F-4D97-AF65-F5344CB8AC3E}">
        <p14:creationId xmlns:p14="http://schemas.microsoft.com/office/powerpoint/2010/main" val="27071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EFA-76A9-94C0-2AF1-98DC44824479}"/>
              </a:ext>
            </a:extLst>
          </p:cNvPr>
          <p:cNvSpPr>
            <a:spLocks noGrp="1"/>
          </p:cNvSpPr>
          <p:nvPr>
            <p:ph type="title"/>
          </p:nvPr>
        </p:nvSpPr>
        <p:spPr/>
        <p:txBody>
          <a:bodyPr/>
          <a:lstStyle/>
          <a:p>
            <a:r>
              <a:rPr lang="en-US" dirty="0"/>
              <a:t>How to See Small Things</a:t>
            </a:r>
          </a:p>
        </p:txBody>
      </p:sp>
      <p:pic>
        <p:nvPicPr>
          <p:cNvPr id="3" name="animation_GTO_04c_scan">
            <a:hlinkClick r:id="" action="ppaction://media"/>
            <a:extLst>
              <a:ext uri="{FF2B5EF4-FFF2-40B4-BE49-F238E27FC236}">
                <a16:creationId xmlns:a16="http://schemas.microsoft.com/office/drawing/2014/main" id="{CB05803D-70BF-32C8-00E2-A151FAF36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7317186" cy="5486400"/>
          </a:xfrm>
          <a:prstGeom prst="rect">
            <a:avLst/>
          </a:prstGeom>
        </p:spPr>
      </p:pic>
      <p:sp>
        <p:nvSpPr>
          <p:cNvPr id="5" name="TextBox 4">
            <a:extLst>
              <a:ext uri="{FF2B5EF4-FFF2-40B4-BE49-F238E27FC236}">
                <a16:creationId xmlns:a16="http://schemas.microsoft.com/office/drawing/2014/main" id="{D5F622D3-35D3-ABE5-57EB-D32B91839D9F}"/>
              </a:ext>
            </a:extLst>
          </p:cNvPr>
          <p:cNvSpPr txBox="1"/>
          <p:nvPr/>
        </p:nvSpPr>
        <p:spPr>
          <a:xfrm>
            <a:off x="384463" y="6499624"/>
            <a:ext cx="6109854"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B </a:t>
            </a:r>
            <a:r>
              <a:rPr lang="en-US" sz="1400" dirty="0" err="1">
                <a:latin typeface="Arial" panose="020B0604020202020204" pitchFamily="34" charset="0"/>
                <a:cs typeface="Arial" panose="020B0604020202020204" pitchFamily="34" charset="0"/>
              </a:rPr>
              <a:t>Savitzky</a:t>
            </a:r>
            <a:r>
              <a:rPr lang="en-US" sz="1400" dirty="0">
                <a:latin typeface="Arial" panose="020B0604020202020204" pitchFamily="34" charset="0"/>
                <a:cs typeface="Arial" panose="020B0604020202020204" pitchFamily="34" charset="0"/>
              </a:rPr>
              <a:t> et al., Microscopy and Microanalysis (2021).</a:t>
            </a:r>
          </a:p>
        </p:txBody>
      </p:sp>
      <p:sp>
        <p:nvSpPr>
          <p:cNvPr id="7" name="TextBox 6">
            <a:extLst>
              <a:ext uri="{FF2B5EF4-FFF2-40B4-BE49-F238E27FC236}">
                <a16:creationId xmlns:a16="http://schemas.microsoft.com/office/drawing/2014/main" id="{4F5D19ED-4E49-17AF-0504-9543A0FB14D6}"/>
              </a:ext>
            </a:extLst>
          </p:cNvPr>
          <p:cNvSpPr txBox="1"/>
          <p:nvPr/>
        </p:nvSpPr>
        <p:spPr>
          <a:xfrm>
            <a:off x="6587619" y="754279"/>
            <a:ext cx="401635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Static (structure)</a:t>
            </a:r>
          </a:p>
          <a:p>
            <a:pPr marL="285750" indent="-285750">
              <a:buFont typeface="Arial" panose="020B0604020202020204" pitchFamily="34" charset="0"/>
              <a:buChar char="•"/>
            </a:pPr>
            <a:r>
              <a:rPr lang="en-US" sz="2000" dirty="0"/>
              <a:t>Dynamic / Environment (function)</a:t>
            </a:r>
          </a:p>
        </p:txBody>
      </p:sp>
      <p:grpSp>
        <p:nvGrpSpPr>
          <p:cNvPr id="34" name="Group 33">
            <a:extLst>
              <a:ext uri="{FF2B5EF4-FFF2-40B4-BE49-F238E27FC236}">
                <a16:creationId xmlns:a16="http://schemas.microsoft.com/office/drawing/2014/main" id="{DB14F150-367E-52CC-AACE-FDDB8ECEFD4A}"/>
              </a:ext>
            </a:extLst>
          </p:cNvPr>
          <p:cNvGrpSpPr/>
          <p:nvPr/>
        </p:nvGrpSpPr>
        <p:grpSpPr>
          <a:xfrm>
            <a:off x="7668389" y="1538932"/>
            <a:ext cx="3775757" cy="4696331"/>
            <a:chOff x="6077965" y="1538932"/>
            <a:chExt cx="3775757" cy="4696331"/>
          </a:xfrm>
        </p:grpSpPr>
        <p:sp>
          <p:nvSpPr>
            <p:cNvPr id="35" name="TextBox 34">
              <a:extLst>
                <a:ext uri="{FF2B5EF4-FFF2-40B4-BE49-F238E27FC236}">
                  <a16:creationId xmlns:a16="http://schemas.microsoft.com/office/drawing/2014/main" id="{C706A7BA-049B-0D48-8578-E80121FEA5D2}"/>
                </a:ext>
              </a:extLst>
            </p:cNvPr>
            <p:cNvSpPr txBox="1"/>
            <p:nvPr/>
          </p:nvSpPr>
          <p:spPr>
            <a:xfrm>
              <a:off x="7198187" y="1624188"/>
              <a:ext cx="1262269" cy="461665"/>
            </a:xfrm>
            <a:prstGeom prst="rect">
              <a:avLst/>
            </a:prstGeom>
            <a:noFill/>
          </p:spPr>
          <p:txBody>
            <a:bodyPr wrap="none" rtlCol="0">
              <a:spAutoFit/>
            </a:bodyPr>
            <a:lstStyle/>
            <a:p>
              <a:r>
                <a:rPr lang="en-US" sz="2400" dirty="0"/>
                <a:t>Atom ~Å</a:t>
              </a:r>
            </a:p>
          </p:txBody>
        </p:sp>
        <p:sp>
          <p:nvSpPr>
            <p:cNvPr id="36" name="TextBox 35">
              <a:extLst>
                <a:ext uri="{FF2B5EF4-FFF2-40B4-BE49-F238E27FC236}">
                  <a16:creationId xmlns:a16="http://schemas.microsoft.com/office/drawing/2014/main" id="{B2B65AEC-537E-0795-7EB7-A478D7850E11}"/>
                </a:ext>
              </a:extLst>
            </p:cNvPr>
            <p:cNvSpPr txBox="1"/>
            <p:nvPr/>
          </p:nvSpPr>
          <p:spPr>
            <a:xfrm>
              <a:off x="7198187" y="2441838"/>
              <a:ext cx="2188420" cy="830997"/>
            </a:xfrm>
            <a:prstGeom prst="rect">
              <a:avLst/>
            </a:prstGeom>
            <a:noFill/>
          </p:spPr>
          <p:txBody>
            <a:bodyPr wrap="none" rtlCol="0">
              <a:spAutoFit/>
            </a:bodyPr>
            <a:lstStyle/>
            <a:p>
              <a:r>
                <a:rPr lang="en-US" sz="2400" dirty="0"/>
                <a:t>Speed of sound </a:t>
              </a:r>
            </a:p>
            <a:p>
              <a:r>
                <a:rPr lang="en-US" sz="2400" dirty="0"/>
                <a:t>~1 Atom/100 fs</a:t>
              </a:r>
            </a:p>
          </p:txBody>
        </p:sp>
        <p:sp>
          <p:nvSpPr>
            <p:cNvPr id="37" name="TextBox 36">
              <a:extLst>
                <a:ext uri="{FF2B5EF4-FFF2-40B4-BE49-F238E27FC236}">
                  <a16:creationId xmlns:a16="http://schemas.microsoft.com/office/drawing/2014/main" id="{7481CD3E-9ABB-84D4-D996-CB3F85A9A04F}"/>
                </a:ext>
              </a:extLst>
            </p:cNvPr>
            <p:cNvSpPr txBox="1"/>
            <p:nvPr/>
          </p:nvSpPr>
          <p:spPr>
            <a:xfrm>
              <a:off x="7198187" y="3411387"/>
              <a:ext cx="2655535" cy="830997"/>
            </a:xfrm>
            <a:prstGeom prst="rect">
              <a:avLst/>
            </a:prstGeom>
            <a:noFill/>
          </p:spPr>
          <p:txBody>
            <a:bodyPr wrap="none" rtlCol="0">
              <a:spAutoFit/>
            </a:bodyPr>
            <a:lstStyle/>
            <a:p>
              <a:r>
                <a:rPr lang="en-US" sz="2400" dirty="0" err="1"/>
                <a:t>meV</a:t>
              </a:r>
              <a:r>
                <a:rPr lang="en-US" sz="2400" dirty="0"/>
                <a:t> (spectroscopy)</a:t>
              </a:r>
            </a:p>
            <a:p>
              <a:r>
                <a:rPr lang="en-US" sz="2400" dirty="0"/>
                <a:t>chemical sensitivity</a:t>
              </a:r>
            </a:p>
          </p:txBody>
        </p:sp>
        <p:pic>
          <p:nvPicPr>
            <p:cNvPr id="38" name="Picture 37" descr="A picture containing shoji, building&#10;&#10;Description automatically generated">
              <a:extLst>
                <a:ext uri="{FF2B5EF4-FFF2-40B4-BE49-F238E27FC236}">
                  <a16:creationId xmlns:a16="http://schemas.microsoft.com/office/drawing/2014/main" id="{554951F4-62C1-EB28-AE7B-F2B3676F68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3682" y="1538932"/>
              <a:ext cx="731520" cy="632178"/>
            </a:xfrm>
            <a:prstGeom prst="rect">
              <a:avLst/>
            </a:prstGeom>
          </p:spPr>
        </p:pic>
        <p:pic>
          <p:nvPicPr>
            <p:cNvPr id="39" name="Picture 38" descr="Logo, icon&#10;&#10;Description automatically generated">
              <a:extLst>
                <a:ext uri="{FF2B5EF4-FFF2-40B4-BE49-F238E27FC236}">
                  <a16:creationId xmlns:a16="http://schemas.microsoft.com/office/drawing/2014/main" id="{56C7D7EB-EF5C-A571-4897-C22DFCB42F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3682" y="3528757"/>
              <a:ext cx="731520" cy="627662"/>
            </a:xfrm>
            <a:prstGeom prst="rect">
              <a:avLst/>
            </a:prstGeom>
          </p:spPr>
        </p:pic>
        <p:pic>
          <p:nvPicPr>
            <p:cNvPr id="40" name="Picture 39" descr="A ball on a beach&#10;&#10;Description automatically generated with low confidence">
              <a:extLst>
                <a:ext uri="{FF2B5EF4-FFF2-40B4-BE49-F238E27FC236}">
                  <a16:creationId xmlns:a16="http://schemas.microsoft.com/office/drawing/2014/main" id="{1C22580D-7199-8893-C229-15F5963F17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93682" y="5497623"/>
              <a:ext cx="731520" cy="644285"/>
            </a:xfrm>
            <a:prstGeom prst="roundRect">
              <a:avLst/>
            </a:prstGeom>
            <a:ln w="12700">
              <a:solidFill>
                <a:schemeClr val="tx1"/>
              </a:solidFill>
            </a:ln>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73D7E5B-BAF0-A341-61E6-043157C095C3}"/>
                    </a:ext>
                  </a:extLst>
                </p:cNvPr>
                <p:cNvSpPr txBox="1"/>
                <p:nvPr/>
              </p:nvSpPr>
              <p:spPr>
                <a:xfrm>
                  <a:off x="7198187" y="4373201"/>
                  <a:ext cx="2358081" cy="993605"/>
                </a:xfrm>
                <a:prstGeom prst="rect">
                  <a:avLst/>
                </a:prstGeom>
                <a:noFill/>
              </p:spPr>
              <p:txBody>
                <a:bodyPr wrap="none" rtlCol="0">
                  <a:spAutoFit/>
                </a:bodyPr>
                <a:lstStyle/>
                <a:p>
                  <a:r>
                    <a:rPr lang="en-US" sz="2400" dirty="0"/>
                    <a:t>Probe properties </a:t>
                  </a:r>
                </a:p>
                <a:p>
                  <a:r>
                    <a:rPr lang="en-US" sz="2400" dirty="0"/>
                    <a:t>(</a:t>
                  </a:r>
                  <a:r>
                    <a:rPr lang="en-US" sz="2400" dirty="0">
                      <a:sym typeface="Symbol" panose="05050102010706020507" pitchFamily="18" charset="2"/>
                    </a:rPr>
                    <a:t>, </a:t>
                  </a:r>
                  <a14:m>
                    <m:oMath xmlns:m="http://schemas.openxmlformats.org/officeDocument/2006/math">
                      <m:f>
                        <m:fPr>
                          <m:ctrlPr>
                            <a:rPr lang="en-US" sz="2400" i="1" smtClean="0">
                              <a:latin typeface="Cambria Math" panose="02040503050406030204" pitchFamily="18" charset="0"/>
                              <a:sym typeface="Symbol" panose="05050102010706020507" pitchFamily="18" charset="2"/>
                            </a:rPr>
                          </m:ctrlPr>
                        </m:fPr>
                        <m:num>
                          <m:r>
                            <a:rPr lang="en-US" sz="2400" b="0" i="1" smtClean="0">
                              <a:latin typeface="Cambria Math" panose="02040503050406030204" pitchFamily="18" charset="0"/>
                              <a:sym typeface="Symbol" panose="05050102010706020507" pitchFamily="18" charset="2"/>
                            </a:rPr>
                            <m:t>𝑑𝐸</m:t>
                          </m:r>
                        </m:num>
                        <m:den>
                          <m:r>
                            <a:rPr lang="en-US" sz="2400" b="0" i="1" smtClean="0">
                              <a:latin typeface="Cambria Math" panose="02040503050406030204" pitchFamily="18" charset="0"/>
                              <a:sym typeface="Symbol" panose="05050102010706020507" pitchFamily="18" charset="2"/>
                            </a:rPr>
                            <m:t>𝑑𝑥</m:t>
                          </m:r>
                        </m:den>
                      </m:f>
                    </m:oMath>
                  </a14:m>
                  <a:r>
                    <a:rPr lang="en-US" sz="2400" dirty="0"/>
                    <a:t>, MFP)</a:t>
                  </a:r>
                </a:p>
              </p:txBody>
            </p:sp>
          </mc:Choice>
          <mc:Fallback xmlns="">
            <p:sp>
              <p:nvSpPr>
                <p:cNvPr id="41" name="TextBox 40">
                  <a:extLst>
                    <a:ext uri="{FF2B5EF4-FFF2-40B4-BE49-F238E27FC236}">
                      <a16:creationId xmlns:a16="http://schemas.microsoft.com/office/drawing/2014/main" id="{773D7E5B-BAF0-A341-61E6-043157C095C3}"/>
                    </a:ext>
                  </a:extLst>
                </p:cNvPr>
                <p:cNvSpPr txBox="1">
                  <a:spLocks noRot="1" noChangeAspect="1" noMove="1" noResize="1" noEditPoints="1" noAdjustHandles="1" noChangeArrowheads="1" noChangeShapeType="1" noTextEdit="1"/>
                </p:cNvSpPr>
                <p:nvPr/>
              </p:nvSpPr>
              <p:spPr>
                <a:xfrm>
                  <a:off x="7198187" y="4373201"/>
                  <a:ext cx="2358081" cy="993605"/>
                </a:xfrm>
                <a:prstGeom prst="rect">
                  <a:avLst/>
                </a:prstGeom>
                <a:blipFill>
                  <a:blip r:embed="rId8"/>
                  <a:stretch>
                    <a:fillRect l="-4134" t="-4908" r="-2842" b="-5521"/>
                  </a:stretch>
                </a:blipFill>
              </p:spPr>
              <p:txBody>
                <a:bodyPr/>
                <a:lstStyle/>
                <a:p>
                  <a:r>
                    <a:rPr lang="en-US">
                      <a:noFill/>
                    </a:rPr>
                    <a:t> </a:t>
                  </a:r>
                </a:p>
              </p:txBody>
            </p:sp>
          </mc:Fallback>
        </mc:AlternateContent>
        <p:pic>
          <p:nvPicPr>
            <p:cNvPr id="42" name="Picture 41" descr="A picture containing icon&#10;&#10;Description automatically generated">
              <a:extLst>
                <a:ext uri="{FF2B5EF4-FFF2-40B4-BE49-F238E27FC236}">
                  <a16:creationId xmlns:a16="http://schemas.microsoft.com/office/drawing/2014/main" id="{BBA26794-50D0-7653-D1D5-FBE743D027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93682" y="2527880"/>
              <a:ext cx="731520" cy="644106"/>
            </a:xfrm>
            <a:prstGeom prst="rect">
              <a:avLst/>
            </a:prstGeom>
          </p:spPr>
        </p:pic>
        <p:sp>
          <p:nvSpPr>
            <p:cNvPr id="43" name="TextBox 42">
              <a:extLst>
                <a:ext uri="{FF2B5EF4-FFF2-40B4-BE49-F238E27FC236}">
                  <a16:creationId xmlns:a16="http://schemas.microsoft.com/office/drawing/2014/main" id="{0DDDBF8C-2230-6130-7687-7E538AA49FF4}"/>
                </a:ext>
              </a:extLst>
            </p:cNvPr>
            <p:cNvSpPr txBox="1"/>
            <p:nvPr/>
          </p:nvSpPr>
          <p:spPr>
            <a:xfrm>
              <a:off x="7172423" y="5404266"/>
              <a:ext cx="1906291" cy="830997"/>
            </a:xfrm>
            <a:prstGeom prst="rect">
              <a:avLst/>
            </a:prstGeom>
            <a:noFill/>
          </p:spPr>
          <p:txBody>
            <a:bodyPr wrap="none" rtlCol="0">
              <a:spAutoFit/>
            </a:bodyPr>
            <a:lstStyle/>
            <a:p>
              <a:r>
                <a:rPr lang="en-US" sz="2400" dirty="0"/>
                <a:t>Field of view </a:t>
              </a:r>
            </a:p>
            <a:p>
              <a:r>
                <a:rPr lang="en-US" sz="2400" dirty="0"/>
                <a:t>~10</a:t>
              </a:r>
              <a:r>
                <a:rPr lang="en-US" sz="2400" baseline="30000" dirty="0"/>
                <a:t>-6</a:t>
              </a:r>
              <a:r>
                <a:rPr lang="en-US" sz="2400" dirty="0"/>
                <a:t> .. 10</a:t>
              </a:r>
              <a:r>
                <a:rPr lang="en-US" sz="2400" baseline="30000" dirty="0"/>
                <a:t>0</a:t>
              </a:r>
              <a:r>
                <a:rPr lang="en-US" sz="2400" dirty="0"/>
                <a:t> m </a:t>
              </a:r>
            </a:p>
          </p:txBody>
        </p:sp>
        <p:pic>
          <p:nvPicPr>
            <p:cNvPr id="44" name="Picture 43" descr="A picture containing text, building&#10;&#10;Description automatically generated">
              <a:extLst>
                <a:ext uri="{FF2B5EF4-FFF2-40B4-BE49-F238E27FC236}">
                  <a16:creationId xmlns:a16="http://schemas.microsoft.com/office/drawing/2014/main" id="{2DA50A27-D17E-77FD-4FAB-AA37F5CC248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077965" y="4514763"/>
              <a:ext cx="927408" cy="640080"/>
            </a:xfrm>
            <a:prstGeom prst="rect">
              <a:avLst/>
            </a:prstGeom>
          </p:spPr>
        </p:pic>
        <p:sp>
          <p:nvSpPr>
            <p:cNvPr id="45" name="TextBox 44">
              <a:extLst>
                <a:ext uri="{FF2B5EF4-FFF2-40B4-BE49-F238E27FC236}">
                  <a16:creationId xmlns:a16="http://schemas.microsoft.com/office/drawing/2014/main" id="{9597AE25-6DC8-B6A2-0A3A-084DF72F9ED5}"/>
                </a:ext>
              </a:extLst>
            </p:cNvPr>
            <p:cNvSpPr txBox="1"/>
            <p:nvPr/>
          </p:nvSpPr>
          <p:spPr>
            <a:xfrm>
              <a:off x="6294646" y="4434379"/>
              <a:ext cx="494046" cy="707886"/>
            </a:xfrm>
            <a:prstGeom prst="rect">
              <a:avLst/>
            </a:prstGeom>
            <a:noFill/>
          </p:spPr>
          <p:txBody>
            <a:bodyPr wrap="none" rtlCol="0">
              <a:spAutoFit/>
            </a:bodyPr>
            <a:lstStyle/>
            <a:p>
              <a:r>
                <a:rPr lang="en-US" sz="4000" b="1" dirty="0">
                  <a:sym typeface="Symbol" panose="05050102010706020507" pitchFamily="18" charset="2"/>
                </a:rPr>
                <a:t></a:t>
              </a:r>
              <a:endParaRPr lang="en-US" sz="4000" b="1" dirty="0"/>
            </a:p>
          </p:txBody>
        </p:sp>
      </p:grpSp>
    </p:spTree>
    <p:extLst>
      <p:ext uri="{BB962C8B-B14F-4D97-AF65-F5344CB8AC3E}">
        <p14:creationId xmlns:p14="http://schemas.microsoft.com/office/powerpoint/2010/main" val="426853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2A5B-4848-86AB-4556-68B888EFACFD}"/>
              </a:ext>
            </a:extLst>
          </p:cNvPr>
          <p:cNvSpPr>
            <a:spLocks noGrp="1"/>
          </p:cNvSpPr>
          <p:nvPr>
            <p:ph type="title"/>
          </p:nvPr>
        </p:nvSpPr>
        <p:spPr/>
        <p:txBody>
          <a:bodyPr/>
          <a:lstStyle/>
          <a:p>
            <a:r>
              <a:rPr lang="en-US" dirty="0">
                <a:latin typeface="+mn-lt"/>
              </a:rPr>
              <a:t>Probes: electrons, photons, neutrons</a:t>
            </a:r>
          </a:p>
        </p:txBody>
      </p:sp>
      <p:graphicFrame>
        <p:nvGraphicFramePr>
          <p:cNvPr id="6" name="Table 5">
            <a:extLst>
              <a:ext uri="{FF2B5EF4-FFF2-40B4-BE49-F238E27FC236}">
                <a16:creationId xmlns:a16="http://schemas.microsoft.com/office/drawing/2014/main" id="{FCC12457-66CA-8D05-AD96-8806EF3DAECA}"/>
              </a:ext>
            </a:extLst>
          </p:cNvPr>
          <p:cNvGraphicFramePr>
            <a:graphicFrameLocks noGrp="1"/>
          </p:cNvGraphicFramePr>
          <p:nvPr>
            <p:extLst>
              <p:ext uri="{D42A27DB-BD31-4B8C-83A1-F6EECF244321}">
                <p14:modId xmlns:p14="http://schemas.microsoft.com/office/powerpoint/2010/main" val="2662941960"/>
              </p:ext>
            </p:extLst>
          </p:nvPr>
        </p:nvGraphicFramePr>
        <p:xfrm>
          <a:off x="45028" y="699183"/>
          <a:ext cx="12140737" cy="5478780"/>
        </p:xfrm>
        <a:graphic>
          <a:graphicData uri="http://schemas.openxmlformats.org/drawingml/2006/table">
            <a:tbl>
              <a:tblPr/>
              <a:tblGrid>
                <a:gridCol w="893617">
                  <a:extLst>
                    <a:ext uri="{9D8B030D-6E8A-4147-A177-3AD203B41FA5}">
                      <a16:colId xmlns:a16="http://schemas.microsoft.com/office/drawing/2014/main" val="1744541250"/>
                    </a:ext>
                  </a:extLst>
                </a:gridCol>
                <a:gridCol w="914400">
                  <a:extLst>
                    <a:ext uri="{9D8B030D-6E8A-4147-A177-3AD203B41FA5}">
                      <a16:colId xmlns:a16="http://schemas.microsoft.com/office/drawing/2014/main" val="852420005"/>
                    </a:ext>
                  </a:extLst>
                </a:gridCol>
                <a:gridCol w="914400">
                  <a:extLst>
                    <a:ext uri="{9D8B030D-6E8A-4147-A177-3AD203B41FA5}">
                      <a16:colId xmlns:a16="http://schemas.microsoft.com/office/drawing/2014/main" val="3791785088"/>
                    </a:ext>
                  </a:extLst>
                </a:gridCol>
                <a:gridCol w="914400">
                  <a:extLst>
                    <a:ext uri="{9D8B030D-6E8A-4147-A177-3AD203B41FA5}">
                      <a16:colId xmlns:a16="http://schemas.microsoft.com/office/drawing/2014/main" val="3744718672"/>
                    </a:ext>
                  </a:extLst>
                </a:gridCol>
                <a:gridCol w="8503920">
                  <a:extLst>
                    <a:ext uri="{9D8B030D-6E8A-4147-A177-3AD203B41FA5}">
                      <a16:colId xmlns:a16="http://schemas.microsoft.com/office/drawing/2014/main" val="1979608887"/>
                    </a:ext>
                  </a:extLst>
                </a:gridCol>
              </a:tblGrid>
              <a:tr h="438150">
                <a:tc>
                  <a:txBody>
                    <a:bodyPr/>
                    <a:lstStyle/>
                    <a:p>
                      <a:pPr algn="ctr"/>
                      <a:r>
                        <a:rPr lang="en-US" sz="2400" dirty="0">
                          <a:solidFill>
                            <a:schemeClr val="bg1"/>
                          </a:solidFill>
                          <a:effectLst/>
                          <a:latin typeface="+mn-lt"/>
                        </a:rPr>
                        <a:t>Probe</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F81BD"/>
                    </a:solidFill>
                  </a:tcPr>
                </a:tc>
                <a:tc>
                  <a:txBody>
                    <a:bodyPr/>
                    <a:lstStyle/>
                    <a:p>
                      <a:pPr algn="ctr"/>
                      <a:r>
                        <a:rPr lang="en-US" sz="2400" dirty="0">
                          <a:solidFill>
                            <a:schemeClr val="bg1"/>
                          </a:solidFill>
                          <a:effectLst/>
                          <a:latin typeface="+mn-lt"/>
                          <a:sym typeface="Symbol" panose="05050102010706020507" pitchFamily="18" charset="2"/>
                        </a:rPr>
                        <a:t></a:t>
                      </a:r>
                      <a:endParaRPr lang="en-US" sz="2400" dirty="0">
                        <a:solidFill>
                          <a:schemeClr val="bg1"/>
                        </a:solidFill>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F81BD"/>
                    </a:solidFill>
                  </a:tcPr>
                </a:tc>
                <a:tc>
                  <a:txBody>
                    <a:bodyPr/>
                    <a:lstStyle/>
                    <a:p>
                      <a:pPr algn="ctr"/>
                      <a:r>
                        <a:rPr lang="en-US" sz="2400">
                          <a:solidFill>
                            <a:schemeClr val="bg1"/>
                          </a:solidFill>
                          <a:effectLst/>
                          <a:latin typeface="+mn-lt"/>
                          <a:sym typeface="Symbol" panose="05050102010706020507" pitchFamily="18" charset="2"/>
                        </a:rPr>
                        <a:t>x</a:t>
                      </a:r>
                      <a:endParaRPr lang="en-US" sz="2400" dirty="0">
                        <a:solidFill>
                          <a:schemeClr val="bg1"/>
                        </a:solidFill>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effectLst/>
                          <a:latin typeface="+mn-lt"/>
                          <a:sym typeface="Symbol" panose="05050102010706020507" pitchFamily="18" charset="2"/>
                        </a:rPr>
                        <a:t>t</a:t>
                      </a:r>
                      <a:endParaRPr lang="en-US" sz="2400">
                        <a:solidFill>
                          <a:schemeClr val="bg1"/>
                        </a:solidFill>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F81BD"/>
                    </a:solidFill>
                  </a:tcPr>
                </a:tc>
                <a:tc>
                  <a:txBody>
                    <a:bodyPr/>
                    <a:lstStyle/>
                    <a:p>
                      <a:r>
                        <a:rPr lang="en-US" sz="2400" dirty="0">
                          <a:solidFill>
                            <a:schemeClr val="bg1"/>
                          </a:solidFill>
                          <a:effectLst/>
                          <a:latin typeface="+mn-lt"/>
                        </a:rPr>
                        <a:t>Flavors</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946240540"/>
                  </a:ext>
                </a:extLst>
              </a:tr>
              <a:tr h="0">
                <a:tc>
                  <a:txBody>
                    <a:bodyPr/>
                    <a:lstStyle/>
                    <a:p>
                      <a:pPr algn="ctr"/>
                      <a:endParaRPr lang="en-US" sz="2400" dirty="0">
                        <a:solidFill>
                          <a:schemeClr val="bg1"/>
                        </a:solidFill>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9694"/>
                    </a:solidFill>
                  </a:tcPr>
                </a:tc>
                <a:tc>
                  <a:txBody>
                    <a:bodyPr/>
                    <a:lstStyle/>
                    <a:p>
                      <a:pPr algn="ctr"/>
                      <a:r>
                        <a:rPr lang="en-US" sz="2400" dirty="0">
                          <a:solidFill>
                            <a:schemeClr val="bg1"/>
                          </a:solidFill>
                          <a:effectLst/>
                          <a:latin typeface="+mn-lt"/>
                        </a:rPr>
                        <a:t>barn</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9694"/>
                    </a:solidFill>
                  </a:tcPr>
                </a:tc>
                <a:tc>
                  <a:txBody>
                    <a:bodyPr/>
                    <a:lstStyle/>
                    <a:p>
                      <a:pPr algn="ctr"/>
                      <a:r>
                        <a:rPr lang="en-US" sz="2400" dirty="0">
                          <a:solidFill>
                            <a:schemeClr val="bg1"/>
                          </a:solidFill>
                          <a:effectLst/>
                          <a:latin typeface="+mn-lt"/>
                        </a:rPr>
                        <a:t>nm</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9694"/>
                    </a:solidFill>
                  </a:tcPr>
                </a:tc>
                <a:tc>
                  <a:txBody>
                    <a:bodyPr/>
                    <a:lstStyle/>
                    <a:p>
                      <a:pPr algn="ctr"/>
                      <a:r>
                        <a:rPr lang="en-US" sz="2400" dirty="0">
                          <a:solidFill>
                            <a:schemeClr val="bg1"/>
                          </a:solidFill>
                          <a:effectLst/>
                          <a:latin typeface="+mn-lt"/>
                        </a:rPr>
                        <a:t>s</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9694"/>
                    </a:solidFill>
                  </a:tcPr>
                </a:tc>
                <a:tc>
                  <a:txBody>
                    <a:bodyPr/>
                    <a:lstStyle/>
                    <a:p>
                      <a:endParaRPr lang="en-US" sz="2400" dirty="0">
                        <a:solidFill>
                          <a:schemeClr val="bg1"/>
                        </a:solidFill>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9694"/>
                    </a:solidFill>
                  </a:tcPr>
                </a:tc>
                <a:extLst>
                  <a:ext uri="{0D108BD9-81ED-4DB2-BD59-A6C34878D82A}">
                    <a16:rowId xmlns:a16="http://schemas.microsoft.com/office/drawing/2014/main" val="666099694"/>
                  </a:ext>
                </a:extLst>
              </a:tr>
              <a:tr h="323850">
                <a:tc rowSpan="2">
                  <a:txBody>
                    <a:bodyPr/>
                    <a:lstStyle/>
                    <a:p>
                      <a:pPr algn="ctr"/>
                      <a:r>
                        <a:rPr lang="en-US" sz="2400" dirty="0">
                          <a:solidFill>
                            <a:srgbClr val="253751"/>
                          </a:solidFill>
                          <a:effectLst/>
                          <a:latin typeface="+mn-lt"/>
                        </a:rPr>
                        <a:t>n</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algn="ctr"/>
                      <a:r>
                        <a:rPr lang="en-US" sz="2400" dirty="0">
                          <a:solidFill>
                            <a:srgbClr val="253751"/>
                          </a:solidFill>
                          <a:effectLst/>
                          <a:latin typeface="+mn-lt"/>
                        </a:rPr>
                        <a:t>10</a:t>
                      </a:r>
                      <a:r>
                        <a:rPr lang="en-US" sz="2400" baseline="30000" dirty="0">
                          <a:solidFill>
                            <a:srgbClr val="253751"/>
                          </a:solidFill>
                          <a:effectLst/>
                          <a:latin typeface="+mn-lt"/>
                        </a:rPr>
                        <a:t>1</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algn="ctr"/>
                      <a:r>
                        <a:rPr lang="en-US" sz="2400" dirty="0">
                          <a:solidFill>
                            <a:srgbClr val="253751"/>
                          </a:solidFill>
                          <a:effectLst/>
                          <a:latin typeface="+mn-lt"/>
                        </a:rPr>
                        <a:t>10</a:t>
                      </a:r>
                      <a:r>
                        <a:rPr lang="en-US" sz="2400" baseline="30000" dirty="0">
                          <a:solidFill>
                            <a:srgbClr val="253751"/>
                          </a:solidFill>
                          <a:effectLst/>
                          <a:latin typeface="+mn-lt"/>
                        </a:rPr>
                        <a:t>6</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53751"/>
                          </a:solidFill>
                          <a:effectLst/>
                          <a:latin typeface="+mn-lt"/>
                        </a:rPr>
                        <a:t>10</a:t>
                      </a:r>
                      <a:r>
                        <a:rPr lang="en-US" sz="2400" baseline="30000" dirty="0">
                          <a:solidFill>
                            <a:srgbClr val="253751"/>
                          </a:solidFill>
                          <a:effectLst/>
                          <a:latin typeface="+mn-lt"/>
                        </a:rPr>
                        <a:t>-3</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a:txBody>
                    <a:bodyPr/>
                    <a:lstStyle/>
                    <a:p>
                      <a:pPr algn="l"/>
                      <a:r>
                        <a:rPr lang="en-US" sz="2400" dirty="0">
                          <a:solidFill>
                            <a:srgbClr val="253751"/>
                          </a:solidFill>
                          <a:effectLst/>
                          <a:latin typeface="+mn-lt"/>
                        </a:rPr>
                        <a:t>Reactor, Spallation sources</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extLst>
                  <a:ext uri="{0D108BD9-81ED-4DB2-BD59-A6C34878D82A}">
                    <a16:rowId xmlns:a16="http://schemas.microsoft.com/office/drawing/2014/main" val="3316168352"/>
                  </a:ext>
                </a:extLst>
              </a:tr>
              <a:tr h="731520">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a:txBody>
                    <a:bodyPr/>
                    <a:lstStyle/>
                    <a:p>
                      <a:pPr algn="l"/>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extLst>
                  <a:ext uri="{0D108BD9-81ED-4DB2-BD59-A6C34878D82A}">
                    <a16:rowId xmlns:a16="http://schemas.microsoft.com/office/drawing/2014/main" val="1638028153"/>
                  </a:ext>
                </a:extLst>
              </a:tr>
              <a:tr h="323850">
                <a:tc rowSpan="4">
                  <a:txBody>
                    <a:bodyPr/>
                    <a:lstStyle/>
                    <a:p>
                      <a:pPr algn="ctr"/>
                      <a:r>
                        <a:rPr lang="el-GR" sz="2400" dirty="0">
                          <a:solidFill>
                            <a:srgbClr val="253751"/>
                          </a:solidFill>
                          <a:effectLst/>
                          <a:latin typeface="+mn-lt"/>
                        </a:rPr>
                        <a:t>γ</a:t>
                      </a:r>
                      <a:endParaRPr lang="el-GR"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rowSpan="4">
                  <a:txBody>
                    <a:bodyPr/>
                    <a:lstStyle/>
                    <a:p>
                      <a:pPr algn="ctr"/>
                      <a:r>
                        <a:rPr lang="en-US" sz="2400" dirty="0">
                          <a:solidFill>
                            <a:srgbClr val="253751"/>
                          </a:solidFill>
                          <a:effectLst/>
                          <a:latin typeface="+mn-lt"/>
                        </a:rPr>
                        <a:t>10</a:t>
                      </a:r>
                      <a:r>
                        <a:rPr lang="en-US" sz="2400" baseline="30000" dirty="0">
                          <a:solidFill>
                            <a:srgbClr val="253751"/>
                          </a:solidFill>
                          <a:effectLst/>
                          <a:latin typeface="+mn-lt"/>
                        </a:rPr>
                        <a:t>2</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rowSpan="4">
                  <a:txBody>
                    <a:bodyPr/>
                    <a:lstStyle/>
                    <a:p>
                      <a:pPr algn="ctr"/>
                      <a:r>
                        <a:rPr lang="en-US" sz="2400" dirty="0">
                          <a:solidFill>
                            <a:srgbClr val="253751"/>
                          </a:solidFill>
                          <a:effectLst/>
                          <a:latin typeface="+mn-lt"/>
                        </a:rPr>
                        <a:t>10</a:t>
                      </a:r>
                      <a:r>
                        <a:rPr lang="en-US" sz="2400" baseline="30000" dirty="0">
                          <a:solidFill>
                            <a:srgbClr val="253751"/>
                          </a:solidFill>
                          <a:effectLst/>
                          <a:latin typeface="+mn-lt"/>
                        </a:rPr>
                        <a:t>0-1</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53751"/>
                          </a:solidFill>
                          <a:effectLst/>
                          <a:latin typeface="+mn-lt"/>
                        </a:rPr>
                        <a:t>10</a:t>
                      </a:r>
                      <a:r>
                        <a:rPr lang="en-US" sz="2400" baseline="30000" dirty="0">
                          <a:solidFill>
                            <a:srgbClr val="253751"/>
                          </a:solidFill>
                          <a:effectLst/>
                          <a:latin typeface="+mn-lt"/>
                        </a:rPr>
                        <a:t>-9</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a:txBody>
                    <a:bodyPr/>
                    <a:lstStyle/>
                    <a:p>
                      <a:pPr algn="l"/>
                      <a:r>
                        <a:rPr lang="en-US" sz="2400" dirty="0">
                          <a:solidFill>
                            <a:srgbClr val="253751"/>
                          </a:solidFill>
                          <a:effectLst/>
                          <a:latin typeface="+mn-lt"/>
                        </a:rPr>
                        <a:t>Storage rings</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3164820404"/>
                  </a:ext>
                </a:extLst>
              </a:tr>
              <a:tr h="7315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a:txBody>
                    <a:bodyPr/>
                    <a:lstStyle/>
                    <a:p>
                      <a:pPr algn="l"/>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3476639984"/>
                  </a:ext>
                </a:extLst>
              </a:tr>
              <a:tr h="323850">
                <a:tc vMerge="1">
                  <a:txBody>
                    <a:bodyPr/>
                    <a:lstStyle/>
                    <a:p>
                      <a:endParaRPr lang="el-GR"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53751"/>
                          </a:solidFill>
                          <a:effectLst/>
                          <a:latin typeface="+mn-lt"/>
                        </a:rPr>
                        <a:t>10</a:t>
                      </a:r>
                      <a:r>
                        <a:rPr lang="en-US" sz="2400" baseline="30000" dirty="0">
                          <a:solidFill>
                            <a:srgbClr val="253751"/>
                          </a:solidFill>
                          <a:effectLst/>
                          <a:latin typeface="+mn-lt"/>
                        </a:rPr>
                        <a:t>-15</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a:txBody>
                    <a:bodyPr/>
                    <a:lstStyle/>
                    <a:p>
                      <a:pPr algn="l"/>
                      <a:r>
                        <a:rPr lang="en-US" sz="2400" dirty="0">
                          <a:effectLst/>
                          <a:latin typeface="+mn-lt"/>
                        </a:rPr>
                        <a:t>FELs</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827136526"/>
                  </a:ext>
                </a:extLst>
              </a:tr>
              <a:tr h="731520">
                <a:tc vMerge="1">
                  <a:txBody>
                    <a:bodyPr/>
                    <a:lstStyle/>
                    <a:p>
                      <a:pPr algn="ctr"/>
                      <a:endParaRPr lang="el-GR"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vMerge="1">
                  <a:txBody>
                    <a:bodyPr/>
                    <a:lstStyle/>
                    <a:p>
                      <a:pPr algn="ct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vMerge="1">
                  <a:txBody>
                    <a:bodyPr/>
                    <a:lstStyle/>
                    <a:p>
                      <a:pPr algn="ct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tc>
                  <a:txBody>
                    <a:bodyPr/>
                    <a:lstStyle/>
                    <a:p>
                      <a:pPr algn="l"/>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3128263309"/>
                  </a:ext>
                </a:extLst>
              </a:tr>
              <a:tr h="323850">
                <a:tc rowSpan="2">
                  <a:txBody>
                    <a:bodyPr/>
                    <a:lstStyle/>
                    <a:p>
                      <a:pPr algn="ctr"/>
                      <a:r>
                        <a:rPr lang="en-US" sz="2400" dirty="0">
                          <a:solidFill>
                            <a:srgbClr val="253751"/>
                          </a:solidFill>
                          <a:effectLst/>
                          <a:latin typeface="+mn-lt"/>
                        </a:rPr>
                        <a:t>e</a:t>
                      </a:r>
                      <a:r>
                        <a:rPr lang="en-US" sz="2400" baseline="30000" dirty="0">
                          <a:solidFill>
                            <a:srgbClr val="253751"/>
                          </a:solidFill>
                          <a:effectLst/>
                          <a:latin typeface="+mn-lt"/>
                        </a:rPr>
                        <a:t>−</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algn="ctr"/>
                      <a:r>
                        <a:rPr lang="en-US" sz="2400" dirty="0">
                          <a:solidFill>
                            <a:srgbClr val="253751"/>
                          </a:solidFill>
                          <a:effectLst/>
                          <a:latin typeface="+mn-lt"/>
                        </a:rPr>
                        <a:t>10</a:t>
                      </a:r>
                      <a:r>
                        <a:rPr lang="en-US" sz="2400" baseline="30000" dirty="0">
                          <a:solidFill>
                            <a:srgbClr val="253751"/>
                          </a:solidFill>
                          <a:effectLst/>
                          <a:latin typeface="+mn-lt"/>
                        </a:rPr>
                        <a:t>5</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algn="ctr"/>
                      <a:r>
                        <a:rPr lang="en-US" sz="2400" dirty="0">
                          <a:solidFill>
                            <a:srgbClr val="253751"/>
                          </a:solidFill>
                          <a:effectLst/>
                          <a:latin typeface="+mn-lt"/>
                        </a:rPr>
                        <a:t>&lt;0.05</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53751"/>
                          </a:solidFill>
                          <a:effectLst/>
                          <a:latin typeface="+mn-lt"/>
                        </a:rPr>
                        <a:t>10</a:t>
                      </a:r>
                      <a:r>
                        <a:rPr lang="en-US" sz="2400" baseline="30000" dirty="0">
                          <a:solidFill>
                            <a:srgbClr val="253751"/>
                          </a:solidFill>
                          <a:effectLst/>
                          <a:latin typeface="+mn-lt"/>
                        </a:rPr>
                        <a:t>-5</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a:txBody>
                    <a:bodyPr/>
                    <a:lstStyle/>
                    <a:p>
                      <a:pPr algn="l"/>
                      <a:r>
                        <a:rPr lang="en-US" sz="2400" dirty="0">
                          <a:solidFill>
                            <a:srgbClr val="253751"/>
                          </a:solidFill>
                          <a:effectLst/>
                          <a:latin typeface="+mn-lt"/>
                        </a:rPr>
                        <a:t>TEM, STEM, ...</a:t>
                      </a:r>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extLst>
                  <a:ext uri="{0D108BD9-81ED-4DB2-BD59-A6C34878D82A}">
                    <a16:rowId xmlns:a16="http://schemas.microsoft.com/office/drawing/2014/main" val="1251189416"/>
                  </a:ext>
                </a:extLst>
              </a:tr>
              <a:tr h="731520">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algn="ct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mn-lt"/>
                      </a:endParaRPr>
                    </a:p>
                  </a:txBody>
                  <a:tcPr marL="28575" marR="28575" marT="28575" marB="2857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tc>
                  <a:txBody>
                    <a:bodyPr/>
                    <a:lstStyle/>
                    <a:p>
                      <a:pPr algn="l"/>
                      <a:endParaRPr lang="en-US" sz="2400" dirty="0">
                        <a:effectLst/>
                        <a:latin typeface="+mn-lt"/>
                      </a:endParaRP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F3F9"/>
                    </a:solidFill>
                  </a:tcPr>
                </a:tc>
                <a:extLst>
                  <a:ext uri="{0D108BD9-81ED-4DB2-BD59-A6C34878D82A}">
                    <a16:rowId xmlns:a16="http://schemas.microsoft.com/office/drawing/2014/main" val="3415417319"/>
                  </a:ext>
                </a:extLst>
              </a:tr>
            </a:tbl>
          </a:graphicData>
        </a:graphic>
      </p:graphicFrame>
      <p:sp>
        <p:nvSpPr>
          <p:cNvPr id="23" name="Left Brace 22">
            <a:extLst>
              <a:ext uri="{FF2B5EF4-FFF2-40B4-BE49-F238E27FC236}">
                <a16:creationId xmlns:a16="http://schemas.microsoft.com/office/drawing/2014/main" id="{113AF769-3654-E340-ADA2-A94FFE5778D1}"/>
              </a:ext>
            </a:extLst>
          </p:cNvPr>
          <p:cNvSpPr/>
          <p:nvPr/>
        </p:nvSpPr>
        <p:spPr>
          <a:xfrm rot="16200000">
            <a:off x="2184426" y="4987506"/>
            <a:ext cx="329122" cy="2671747"/>
          </a:xfrm>
          <a:prstGeom prst="leftBrace">
            <a:avLst>
              <a:gd name="adj1" fmla="val 20962"/>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EC2083F-A99E-962D-B04E-BC75D33E0DE6}"/>
              </a:ext>
            </a:extLst>
          </p:cNvPr>
          <p:cNvSpPr txBox="1"/>
          <p:nvPr/>
        </p:nvSpPr>
        <p:spPr>
          <a:xfrm>
            <a:off x="1900402" y="6460207"/>
            <a:ext cx="89716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Details!</a:t>
            </a:r>
          </a:p>
        </p:txBody>
      </p:sp>
      <p:sp>
        <p:nvSpPr>
          <p:cNvPr id="3" name="TextBox 2">
            <a:extLst>
              <a:ext uri="{FF2B5EF4-FFF2-40B4-BE49-F238E27FC236}">
                <a16:creationId xmlns:a16="http://schemas.microsoft.com/office/drawing/2014/main" id="{1E7DA158-FD15-E95A-CADA-FB4BC4C5C4B2}"/>
              </a:ext>
            </a:extLst>
          </p:cNvPr>
          <p:cNvSpPr txBox="1"/>
          <p:nvPr/>
        </p:nvSpPr>
        <p:spPr>
          <a:xfrm>
            <a:off x="2909454" y="6598248"/>
            <a:ext cx="1989519" cy="276999"/>
          </a:xfrm>
          <a:prstGeom prst="rect">
            <a:avLst/>
          </a:prstGeom>
          <a:noFill/>
        </p:spPr>
        <p:txBody>
          <a:bodyPr wrap="none" rtlCol="0">
            <a:spAutoFit/>
          </a:bodyPr>
          <a:lstStyle/>
          <a:p>
            <a:r>
              <a:rPr lang="en-US" sz="1200" dirty="0">
                <a:sym typeface="Symbol" panose="05050102010706020507" pitchFamily="18" charset="2"/>
              </a:rPr>
              <a:t>: Carbon - 1Å n,  300 keV e</a:t>
            </a:r>
            <a:endParaRPr lang="en-US" sz="1200" dirty="0"/>
          </a:p>
        </p:txBody>
      </p:sp>
      <p:grpSp>
        <p:nvGrpSpPr>
          <p:cNvPr id="37" name="Group 36">
            <a:extLst>
              <a:ext uri="{FF2B5EF4-FFF2-40B4-BE49-F238E27FC236}">
                <a16:creationId xmlns:a16="http://schemas.microsoft.com/office/drawing/2014/main" id="{EA78D6E7-A3A6-6BE4-C99E-094BA90CA6E7}"/>
              </a:ext>
            </a:extLst>
          </p:cNvPr>
          <p:cNvGrpSpPr/>
          <p:nvPr/>
        </p:nvGrpSpPr>
        <p:grpSpPr>
          <a:xfrm>
            <a:off x="3691094" y="1988893"/>
            <a:ext cx="8500906" cy="4187320"/>
            <a:chOff x="3691094" y="1988893"/>
            <a:chExt cx="8500906" cy="4187320"/>
          </a:xfrm>
        </p:grpSpPr>
        <p:grpSp>
          <p:nvGrpSpPr>
            <p:cNvPr id="38" name="Group 37">
              <a:extLst>
                <a:ext uri="{FF2B5EF4-FFF2-40B4-BE49-F238E27FC236}">
                  <a16:creationId xmlns:a16="http://schemas.microsoft.com/office/drawing/2014/main" id="{C1A0D921-AC75-F0CE-E38B-FC863C456F28}"/>
                </a:ext>
              </a:extLst>
            </p:cNvPr>
            <p:cNvGrpSpPr/>
            <p:nvPr/>
          </p:nvGrpSpPr>
          <p:grpSpPr>
            <a:xfrm>
              <a:off x="3691094" y="3140826"/>
              <a:ext cx="7315200" cy="731520"/>
              <a:chOff x="2588218" y="3429000"/>
              <a:chExt cx="7315200" cy="731520"/>
            </a:xfrm>
          </p:grpSpPr>
          <p:pic>
            <p:nvPicPr>
              <p:cNvPr id="49" name="Picture 48" descr="A picture containing sky, outdoor, building, resort&#10;&#10;Description automatically generated">
                <a:extLst>
                  <a:ext uri="{FF2B5EF4-FFF2-40B4-BE49-F238E27FC236}">
                    <a16:creationId xmlns:a16="http://schemas.microsoft.com/office/drawing/2014/main" id="{EA416330-3CDF-C9BB-4413-92F909CAA4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8218" y="3429000"/>
                <a:ext cx="1828800" cy="731520"/>
              </a:xfrm>
              <a:prstGeom prst="rect">
                <a:avLst/>
              </a:prstGeom>
            </p:spPr>
          </p:pic>
          <p:pic>
            <p:nvPicPr>
              <p:cNvPr id="50" name="Picture 49" descr="A picture containing stadium&#10;&#10;Description automatically generated">
                <a:extLst>
                  <a:ext uri="{FF2B5EF4-FFF2-40B4-BE49-F238E27FC236}">
                    <a16:creationId xmlns:a16="http://schemas.microsoft.com/office/drawing/2014/main" id="{BCD559B1-9777-4EDC-005F-395ADB275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7018" y="3429000"/>
                <a:ext cx="1828800" cy="731520"/>
              </a:xfrm>
              <a:prstGeom prst="rect">
                <a:avLst/>
              </a:prstGeom>
            </p:spPr>
          </p:pic>
          <p:pic>
            <p:nvPicPr>
              <p:cNvPr id="51" name="Picture 50" descr="A picture containing grass, road, way, scene&#10;&#10;Description automatically generated">
                <a:extLst>
                  <a:ext uri="{FF2B5EF4-FFF2-40B4-BE49-F238E27FC236}">
                    <a16:creationId xmlns:a16="http://schemas.microsoft.com/office/drawing/2014/main" id="{197675CD-4B08-C130-28D8-D9230EFC2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5818" y="3429000"/>
                <a:ext cx="1828800" cy="731520"/>
              </a:xfrm>
              <a:prstGeom prst="rect">
                <a:avLst/>
              </a:prstGeom>
            </p:spPr>
          </p:pic>
          <p:pic>
            <p:nvPicPr>
              <p:cNvPr id="52" name="Picture 51" descr="A picture containing boat, several&#10;&#10;Description automatically generated">
                <a:extLst>
                  <a:ext uri="{FF2B5EF4-FFF2-40B4-BE49-F238E27FC236}">
                    <a16:creationId xmlns:a16="http://schemas.microsoft.com/office/drawing/2014/main" id="{20083E13-6D3D-6946-F581-76BE38445C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4618" y="3429000"/>
                <a:ext cx="1828800" cy="731520"/>
              </a:xfrm>
              <a:prstGeom prst="rect">
                <a:avLst/>
              </a:prstGeom>
            </p:spPr>
          </p:pic>
        </p:grpSp>
        <p:grpSp>
          <p:nvGrpSpPr>
            <p:cNvPr id="39" name="Group 38">
              <a:extLst>
                <a:ext uri="{FF2B5EF4-FFF2-40B4-BE49-F238E27FC236}">
                  <a16:creationId xmlns:a16="http://schemas.microsoft.com/office/drawing/2014/main" id="{BBBB58C3-94BE-F118-5548-99EDD8E03977}"/>
                </a:ext>
              </a:extLst>
            </p:cNvPr>
            <p:cNvGrpSpPr/>
            <p:nvPr/>
          </p:nvGrpSpPr>
          <p:grpSpPr>
            <a:xfrm>
              <a:off x="3691094" y="1988893"/>
              <a:ext cx="3657600" cy="731520"/>
              <a:chOff x="5519894" y="1988893"/>
              <a:chExt cx="3657600" cy="731520"/>
            </a:xfrm>
          </p:grpSpPr>
          <p:pic>
            <p:nvPicPr>
              <p:cNvPr id="47" name="Picture 46">
                <a:extLst>
                  <a:ext uri="{FF2B5EF4-FFF2-40B4-BE49-F238E27FC236}">
                    <a16:creationId xmlns:a16="http://schemas.microsoft.com/office/drawing/2014/main" id="{3D567689-9658-E4E1-6332-085135AC9F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9894" y="1988893"/>
                <a:ext cx="1828800" cy="731520"/>
              </a:xfrm>
              <a:prstGeom prst="rect">
                <a:avLst/>
              </a:prstGeom>
            </p:spPr>
          </p:pic>
          <p:pic>
            <p:nvPicPr>
              <p:cNvPr id="48" name="Picture 47" descr="A picture containing grass, nature, outdoor, mountain&#10;&#10;Description automatically generated">
                <a:extLst>
                  <a:ext uri="{FF2B5EF4-FFF2-40B4-BE49-F238E27FC236}">
                    <a16:creationId xmlns:a16="http://schemas.microsoft.com/office/drawing/2014/main" id="{AE86C53A-0425-09BC-F7A8-8AC57FE389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48694" y="1988893"/>
                <a:ext cx="1828800" cy="731520"/>
              </a:xfrm>
              <a:prstGeom prst="rect">
                <a:avLst/>
              </a:prstGeom>
            </p:spPr>
          </p:pic>
        </p:grpSp>
        <p:pic>
          <p:nvPicPr>
            <p:cNvPr id="40" name="Picture 39" descr="A picture containing engine&#10;&#10;Description automatically generated">
              <a:extLst>
                <a:ext uri="{FF2B5EF4-FFF2-40B4-BE49-F238E27FC236}">
                  <a16:creationId xmlns:a16="http://schemas.microsoft.com/office/drawing/2014/main" id="{D5F11F94-DBC0-B17F-E41D-7B23CA7ACA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094" y="4280747"/>
              <a:ext cx="1828800" cy="731520"/>
            </a:xfrm>
            <a:prstGeom prst="rect">
              <a:avLst/>
            </a:prstGeom>
          </p:spPr>
        </p:pic>
        <p:grpSp>
          <p:nvGrpSpPr>
            <p:cNvPr id="41" name="Group 40">
              <a:extLst>
                <a:ext uri="{FF2B5EF4-FFF2-40B4-BE49-F238E27FC236}">
                  <a16:creationId xmlns:a16="http://schemas.microsoft.com/office/drawing/2014/main" id="{E5F23011-5B15-2456-8D06-99F851E14875}"/>
                </a:ext>
              </a:extLst>
            </p:cNvPr>
            <p:cNvGrpSpPr/>
            <p:nvPr/>
          </p:nvGrpSpPr>
          <p:grpSpPr>
            <a:xfrm>
              <a:off x="3691094" y="5444693"/>
              <a:ext cx="8500906" cy="731520"/>
              <a:chOff x="2714232" y="1481240"/>
              <a:chExt cx="8500906" cy="731520"/>
            </a:xfrm>
          </p:grpSpPr>
          <p:pic>
            <p:nvPicPr>
              <p:cNvPr id="42" name="Picture 41" descr="A building with lights on at night&#10;&#10;Description automatically generated with low confidence">
                <a:extLst>
                  <a:ext uri="{FF2B5EF4-FFF2-40B4-BE49-F238E27FC236}">
                    <a16:creationId xmlns:a16="http://schemas.microsoft.com/office/drawing/2014/main" id="{5CA81C0A-7213-F216-F43C-B891503F62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14232" y="1481240"/>
                <a:ext cx="1828800" cy="731520"/>
              </a:xfrm>
              <a:prstGeom prst="rect">
                <a:avLst/>
              </a:prstGeom>
            </p:spPr>
          </p:pic>
          <p:pic>
            <p:nvPicPr>
              <p:cNvPr id="43" name="Picture 42" descr="A picture containing text, building&#10;&#10;Description automatically generated">
                <a:extLst>
                  <a:ext uri="{FF2B5EF4-FFF2-40B4-BE49-F238E27FC236}">
                    <a16:creationId xmlns:a16="http://schemas.microsoft.com/office/drawing/2014/main" id="{456ECB7C-5C01-8EB7-1FB7-BCC8FE03CD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8137" y="1481240"/>
                <a:ext cx="1239864" cy="731520"/>
              </a:xfrm>
              <a:prstGeom prst="rect">
                <a:avLst/>
              </a:prstGeom>
            </p:spPr>
          </p:pic>
          <p:pic>
            <p:nvPicPr>
              <p:cNvPr id="44" name="Picture 43" descr="A picture containing building, sky, outdoor, dome&#10;&#10;Description automatically generated">
                <a:extLst>
                  <a:ext uri="{FF2B5EF4-FFF2-40B4-BE49-F238E27FC236}">
                    <a16:creationId xmlns:a16="http://schemas.microsoft.com/office/drawing/2014/main" id="{460EEE7C-305D-F64F-E08A-63B84F20016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32200" y="1481240"/>
                <a:ext cx="1828800" cy="731520"/>
              </a:xfrm>
              <a:prstGeom prst="rect">
                <a:avLst/>
              </a:prstGeom>
            </p:spPr>
          </p:pic>
          <p:pic>
            <p:nvPicPr>
              <p:cNvPr id="45" name="Picture 44" descr="A building with trees in front of it&#10;&#10;Description automatically generated with low confidence">
                <a:extLst>
                  <a:ext uri="{FF2B5EF4-FFF2-40B4-BE49-F238E27FC236}">
                    <a16:creationId xmlns:a16="http://schemas.microsoft.com/office/drawing/2014/main" id="{57993127-58E3-5C4B-BA58-037140219F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39337" y="1481240"/>
                <a:ext cx="1828800" cy="731520"/>
              </a:xfrm>
              <a:prstGeom prst="rect">
                <a:avLst/>
              </a:prstGeom>
            </p:spPr>
          </p:pic>
          <p:pic>
            <p:nvPicPr>
              <p:cNvPr id="46" name="Picture 45" descr="A low angle view of a building&#10;&#10;Description automatically generated">
                <a:extLst>
                  <a:ext uri="{FF2B5EF4-FFF2-40B4-BE49-F238E27FC236}">
                    <a16:creationId xmlns:a16="http://schemas.microsoft.com/office/drawing/2014/main" id="{1606375B-BCC2-1232-8CDC-2E8B628C8F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86338" y="1481240"/>
                <a:ext cx="1828800" cy="731520"/>
              </a:xfrm>
              <a:prstGeom prst="rect">
                <a:avLst/>
              </a:prstGeom>
            </p:spPr>
          </p:pic>
        </p:grpSp>
      </p:grpSp>
    </p:spTree>
    <p:extLst>
      <p:ext uri="{BB962C8B-B14F-4D97-AF65-F5344CB8AC3E}">
        <p14:creationId xmlns:p14="http://schemas.microsoft.com/office/powerpoint/2010/main" val="20123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955F-6785-C13D-8008-02B0134C9FFB}"/>
              </a:ext>
            </a:extLst>
          </p:cNvPr>
          <p:cNvSpPr>
            <a:spLocks noGrp="1"/>
          </p:cNvSpPr>
          <p:nvPr>
            <p:ph type="title"/>
          </p:nvPr>
        </p:nvSpPr>
        <p:spPr/>
        <p:txBody>
          <a:bodyPr/>
          <a:lstStyle/>
          <a:p>
            <a:r>
              <a:rPr lang="en-US" dirty="0"/>
              <a:t>User Facilities</a:t>
            </a:r>
          </a:p>
        </p:txBody>
      </p:sp>
      <p:pic>
        <p:nvPicPr>
          <p:cNvPr id="5" name="Picture 4">
            <a:extLst>
              <a:ext uri="{FF2B5EF4-FFF2-40B4-BE49-F238E27FC236}">
                <a16:creationId xmlns:a16="http://schemas.microsoft.com/office/drawing/2014/main" id="{34E7ADBF-512C-0966-6084-21B9E02F95EB}"/>
              </a:ext>
            </a:extLst>
          </p:cNvPr>
          <p:cNvPicPr>
            <a:picLocks noChangeAspect="1"/>
          </p:cNvPicPr>
          <p:nvPr/>
        </p:nvPicPr>
        <p:blipFill>
          <a:blip r:embed="rId3"/>
          <a:stretch>
            <a:fillRect/>
          </a:stretch>
        </p:blipFill>
        <p:spPr>
          <a:xfrm>
            <a:off x="-11439" y="711324"/>
            <a:ext cx="12192000" cy="6210398"/>
          </a:xfrm>
          <a:prstGeom prst="rect">
            <a:avLst/>
          </a:prstGeom>
        </p:spPr>
      </p:pic>
      <p:pic>
        <p:nvPicPr>
          <p:cNvPr id="1026" name="Picture 2" descr="COVID virus cell cross section">
            <a:extLst>
              <a:ext uri="{FF2B5EF4-FFF2-40B4-BE49-F238E27FC236}">
                <a16:creationId xmlns:a16="http://schemas.microsoft.com/office/drawing/2014/main" id="{621EDF08-156B-2605-EF1D-B16A8F6AE0B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023539" y="29817"/>
            <a:ext cx="1157022" cy="11256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29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FD5D-C3D6-5225-427F-684C9102D654}"/>
              </a:ext>
            </a:extLst>
          </p:cNvPr>
          <p:cNvSpPr>
            <a:spLocks noGrp="1"/>
          </p:cNvSpPr>
          <p:nvPr>
            <p:ph type="title"/>
          </p:nvPr>
        </p:nvSpPr>
        <p:spPr/>
        <p:txBody>
          <a:bodyPr/>
          <a:lstStyle/>
          <a:p>
            <a:r>
              <a:rPr lang="en-US" dirty="0"/>
              <a:t>Seeing Small Things</a:t>
            </a:r>
          </a:p>
        </p:txBody>
      </p:sp>
      <p:grpSp>
        <p:nvGrpSpPr>
          <p:cNvPr id="5" name="Group 20">
            <a:extLst>
              <a:ext uri="{FF2B5EF4-FFF2-40B4-BE49-F238E27FC236}">
                <a16:creationId xmlns:a16="http://schemas.microsoft.com/office/drawing/2014/main" id="{694DD086-44B6-2038-40DB-7ED7BBA2B3FF}"/>
              </a:ext>
            </a:extLst>
          </p:cNvPr>
          <p:cNvGrpSpPr>
            <a:grpSpLocks/>
          </p:cNvGrpSpPr>
          <p:nvPr/>
        </p:nvGrpSpPr>
        <p:grpSpPr bwMode="auto">
          <a:xfrm>
            <a:off x="355600" y="990600"/>
            <a:ext cx="1919542" cy="3429000"/>
            <a:chOff x="0" y="0"/>
            <a:chExt cx="1760" cy="3144"/>
          </a:xfrm>
        </p:grpSpPr>
        <p:pic>
          <p:nvPicPr>
            <p:cNvPr id="6" name="Picture 10">
              <a:extLst>
                <a:ext uri="{FF2B5EF4-FFF2-40B4-BE49-F238E27FC236}">
                  <a16:creationId xmlns:a16="http://schemas.microsoft.com/office/drawing/2014/main" id="{374BF6DA-6C50-6B27-1406-9323DC0731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2" y="0"/>
              <a:ext cx="1568"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7" name="Picture 11">
              <a:extLst>
                <a:ext uri="{FF2B5EF4-FFF2-40B4-BE49-F238E27FC236}">
                  <a16:creationId xmlns:a16="http://schemas.microsoft.com/office/drawing/2014/main" id="{FE39669E-E629-E001-77DC-088475707D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40"/>
              <a:ext cx="1720" cy="1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8" name="Picture 12">
              <a:extLst>
                <a:ext uri="{FF2B5EF4-FFF2-40B4-BE49-F238E27FC236}">
                  <a16:creationId xmlns:a16="http://schemas.microsoft.com/office/drawing/2014/main" id="{A4C80E2F-C46C-CD42-9503-E1AA40E13E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52"/>
              <a:ext cx="1720" cy="1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grpSp>
          <p:nvGrpSpPr>
            <p:cNvPr id="9" name="Group 8">
              <a:extLst>
                <a:ext uri="{FF2B5EF4-FFF2-40B4-BE49-F238E27FC236}">
                  <a16:creationId xmlns:a16="http://schemas.microsoft.com/office/drawing/2014/main" id="{EE3F6B9F-5768-8030-4711-F6837D7162C3}"/>
                </a:ext>
              </a:extLst>
            </p:cNvPr>
            <p:cNvGrpSpPr>
              <a:grpSpLocks/>
            </p:cNvGrpSpPr>
            <p:nvPr/>
          </p:nvGrpSpPr>
          <p:grpSpPr bwMode="auto">
            <a:xfrm>
              <a:off x="640" y="232"/>
              <a:ext cx="367" cy="272"/>
              <a:chOff x="0" y="0"/>
              <a:chExt cx="367" cy="272"/>
            </a:xfrm>
          </p:grpSpPr>
          <p:sp>
            <p:nvSpPr>
              <p:cNvPr id="13" name="Line 13">
                <a:extLst>
                  <a:ext uri="{FF2B5EF4-FFF2-40B4-BE49-F238E27FC236}">
                    <a16:creationId xmlns:a16="http://schemas.microsoft.com/office/drawing/2014/main" id="{C7C18F5D-039D-83E4-AED6-AE8DEB8F9593}"/>
                  </a:ext>
                </a:extLst>
              </p:cNvPr>
              <p:cNvSpPr>
                <a:spLocks noChangeShapeType="1"/>
              </p:cNvSpPr>
              <p:nvPr/>
            </p:nvSpPr>
            <p:spPr bwMode="auto">
              <a:xfrm>
                <a:off x="265" y="135"/>
                <a:ext cx="102" cy="0"/>
              </a:xfrm>
              <a:prstGeom prst="line">
                <a:avLst/>
              </a:prstGeom>
              <a:noFill/>
              <a:ln w="19050" cap="flat">
                <a:solidFill>
                  <a:schemeClr val="tx1"/>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pPr defTabSz="914400"/>
                <a:endParaRPr lang="en-US">
                  <a:solidFill>
                    <a:prstClr val="black"/>
                  </a:solidFill>
                  <a:latin typeface="Arial"/>
                </a:endParaRPr>
              </a:p>
            </p:txBody>
          </p:sp>
          <p:sp>
            <p:nvSpPr>
              <p:cNvPr id="14" name="Rectangle 14">
                <a:extLst>
                  <a:ext uri="{FF2B5EF4-FFF2-40B4-BE49-F238E27FC236}">
                    <a16:creationId xmlns:a16="http://schemas.microsoft.com/office/drawing/2014/main" id="{7AB088D3-600F-175D-9360-44D26AC38DE4}"/>
                  </a:ext>
                </a:extLst>
              </p:cNvPr>
              <p:cNvSpPr>
                <a:spLocks/>
              </p:cNvSpPr>
              <p:nvPr/>
            </p:nvSpPr>
            <p:spPr bwMode="auto">
              <a:xfrm>
                <a:off x="88" y="0"/>
                <a:ext cx="173"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400"/>
                <a:r>
                  <a:rPr lang="en-US" sz="2400" b="1" dirty="0">
                    <a:solidFill>
                      <a:prstClr val="black"/>
                    </a:solidFill>
                    <a:latin typeface="Helvetica Neue" charset="0"/>
                    <a:ea typeface="Helvetica Neue" charset="0"/>
                    <a:cs typeface="Helvetica Neue" charset="0"/>
                    <a:sym typeface="Helvetica Neue" charset="0"/>
                  </a:rPr>
                  <a:t>d</a:t>
                </a:r>
              </a:p>
            </p:txBody>
          </p:sp>
          <p:sp>
            <p:nvSpPr>
              <p:cNvPr id="15" name="Line 15">
                <a:extLst>
                  <a:ext uri="{FF2B5EF4-FFF2-40B4-BE49-F238E27FC236}">
                    <a16:creationId xmlns:a16="http://schemas.microsoft.com/office/drawing/2014/main" id="{63ED9472-42DA-4D04-8AD6-70DB6F9F3826}"/>
                  </a:ext>
                </a:extLst>
              </p:cNvPr>
              <p:cNvSpPr>
                <a:spLocks noChangeShapeType="1"/>
              </p:cNvSpPr>
              <p:nvPr/>
            </p:nvSpPr>
            <p:spPr bwMode="auto">
              <a:xfrm flipH="1">
                <a:off x="0" y="136"/>
                <a:ext cx="94" cy="0"/>
              </a:xfrm>
              <a:prstGeom prst="line">
                <a:avLst/>
              </a:prstGeom>
              <a:noFill/>
              <a:ln w="19050" cap="flat">
                <a:solidFill>
                  <a:schemeClr val="tx1"/>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pPr defTabSz="914400"/>
                <a:endParaRPr lang="en-US">
                  <a:solidFill>
                    <a:prstClr val="black"/>
                  </a:solidFill>
                  <a:latin typeface="Arial"/>
                </a:endParaRPr>
              </a:p>
            </p:txBody>
          </p:sp>
        </p:grpSp>
        <p:sp>
          <p:nvSpPr>
            <p:cNvPr id="10" name="Line 17">
              <a:extLst>
                <a:ext uri="{FF2B5EF4-FFF2-40B4-BE49-F238E27FC236}">
                  <a16:creationId xmlns:a16="http://schemas.microsoft.com/office/drawing/2014/main" id="{37571551-6894-C25B-ED7F-5AAD4695030C}"/>
                </a:ext>
              </a:extLst>
            </p:cNvPr>
            <p:cNvSpPr>
              <a:spLocks noChangeShapeType="1"/>
            </p:cNvSpPr>
            <p:nvPr/>
          </p:nvSpPr>
          <p:spPr bwMode="auto">
            <a:xfrm>
              <a:off x="697" y="2247"/>
              <a:ext cx="102" cy="0"/>
            </a:xfrm>
            <a:prstGeom prst="line">
              <a:avLst/>
            </a:prstGeom>
            <a:noFill/>
            <a:ln w="19050" cap="flat">
              <a:solidFill>
                <a:schemeClr val="tx1"/>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pPr defTabSz="914400"/>
              <a:endParaRPr lang="en-US">
                <a:solidFill>
                  <a:prstClr val="black"/>
                </a:solidFill>
                <a:latin typeface="Arial"/>
              </a:endParaRPr>
            </a:p>
          </p:txBody>
        </p:sp>
        <p:sp>
          <p:nvSpPr>
            <p:cNvPr id="11" name="Rectangle 10">
              <a:extLst>
                <a:ext uri="{FF2B5EF4-FFF2-40B4-BE49-F238E27FC236}">
                  <a16:creationId xmlns:a16="http://schemas.microsoft.com/office/drawing/2014/main" id="{19505AC6-5A4A-9034-5719-5624880CAB08}"/>
                </a:ext>
              </a:extLst>
            </p:cNvPr>
            <p:cNvSpPr>
              <a:spLocks/>
            </p:cNvSpPr>
            <p:nvPr/>
          </p:nvSpPr>
          <p:spPr bwMode="auto">
            <a:xfrm>
              <a:off x="472" y="2112"/>
              <a:ext cx="161"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400"/>
              <a:r>
                <a:rPr lang="en-US" sz="2400" b="1">
                  <a:solidFill>
                    <a:prstClr val="black"/>
                  </a:solidFill>
                  <a:latin typeface="Helvetica Neue" charset="0"/>
                  <a:ea typeface="Helvetica Neue" charset="0"/>
                  <a:cs typeface="Helvetica Neue" charset="0"/>
                  <a:sym typeface="Helvetica Neue" charset="0"/>
                </a:rPr>
                <a:t>λ</a:t>
              </a:r>
            </a:p>
          </p:txBody>
        </p:sp>
        <p:sp>
          <p:nvSpPr>
            <p:cNvPr id="12" name="Line 19">
              <a:extLst>
                <a:ext uri="{FF2B5EF4-FFF2-40B4-BE49-F238E27FC236}">
                  <a16:creationId xmlns:a16="http://schemas.microsoft.com/office/drawing/2014/main" id="{379FC30A-DE40-052E-2838-B0DFDE95A4F5}"/>
                </a:ext>
              </a:extLst>
            </p:cNvPr>
            <p:cNvSpPr>
              <a:spLocks noChangeShapeType="1"/>
            </p:cNvSpPr>
            <p:nvPr/>
          </p:nvSpPr>
          <p:spPr bwMode="auto">
            <a:xfrm flipH="1">
              <a:off x="320" y="2248"/>
              <a:ext cx="94" cy="0"/>
            </a:xfrm>
            <a:prstGeom prst="line">
              <a:avLst/>
            </a:prstGeom>
            <a:noFill/>
            <a:ln w="19050" cap="flat">
              <a:solidFill>
                <a:schemeClr val="tx1"/>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pPr defTabSz="914400"/>
              <a:endParaRPr lang="en-US">
                <a:solidFill>
                  <a:prstClr val="black"/>
                </a:solidFill>
                <a:latin typeface="Arial"/>
              </a:endParaRPr>
            </a:p>
          </p:txBody>
        </p:sp>
      </p:grpSp>
      <p:grpSp>
        <p:nvGrpSpPr>
          <p:cNvPr id="37" name="Group 36">
            <a:extLst>
              <a:ext uri="{FF2B5EF4-FFF2-40B4-BE49-F238E27FC236}">
                <a16:creationId xmlns:a16="http://schemas.microsoft.com/office/drawing/2014/main" id="{7FE7EC4B-5CB1-5126-B90D-0A97A78D8977}"/>
              </a:ext>
            </a:extLst>
          </p:cNvPr>
          <p:cNvGrpSpPr/>
          <p:nvPr/>
        </p:nvGrpSpPr>
        <p:grpSpPr>
          <a:xfrm>
            <a:off x="4141414" y="889765"/>
            <a:ext cx="1978490" cy="2476937"/>
            <a:chOff x="4141414" y="889765"/>
            <a:chExt cx="1978490" cy="2476937"/>
          </a:xfrm>
        </p:grpSpPr>
        <p:pic>
          <p:nvPicPr>
            <p:cNvPr id="17" name="Picture 22">
              <a:extLst>
                <a:ext uri="{FF2B5EF4-FFF2-40B4-BE49-F238E27FC236}">
                  <a16:creationId xmlns:a16="http://schemas.microsoft.com/office/drawing/2014/main" id="{D5AECE2F-7D6F-4597-6418-109D595BB3D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8803" y="1354413"/>
              <a:ext cx="1223712" cy="141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DA47BE6-6ED1-9E57-9C76-937C4F858E52}"/>
                    </a:ext>
                  </a:extLst>
                </p:cNvPr>
                <p:cNvSpPr txBox="1"/>
                <p:nvPr/>
              </p:nvSpPr>
              <p:spPr>
                <a:xfrm>
                  <a:off x="4141414" y="2840724"/>
                  <a:ext cx="1978490"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Probes</m:t>
                            </m:r>
                            <m:r>
                              <a:rPr lang="en-US" b="0" i="0" smtClean="0">
                                <a:latin typeface="Cambria Math" panose="02040503050406030204" pitchFamily="18" charset="0"/>
                              </a:rPr>
                              <m:t>/</m:t>
                            </m:r>
                            <m:r>
                              <m:rPr>
                                <m:sty m:val="p"/>
                              </m:rPr>
                              <a:rPr lang="en-US" b="0" i="0" smtClean="0">
                                <a:latin typeface="Cambria Math" panose="02040503050406030204" pitchFamily="18" charset="0"/>
                              </a:rPr>
                              <m:t>s</m:t>
                            </m:r>
                          </m:num>
                          <m:den>
                            <m:r>
                              <m:rPr>
                                <m:sty m:val="p"/>
                              </m:rPr>
                              <a:rPr lang="en-US" b="0" i="0" smtClean="0">
                                <a:latin typeface="Cambria Math" panose="02040503050406030204" pitchFamily="18" charset="0"/>
                              </a:rPr>
                              <m:t>Area</m:t>
                            </m:r>
                          </m:den>
                        </m:f>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cs typeface="Calibri" panose="020F0502020204030204" pitchFamily="34" charset="0"/>
                  </a:endParaRPr>
                </a:p>
              </p:txBody>
            </p:sp>
          </mc:Choice>
          <mc:Fallback xmlns="">
            <p:sp>
              <p:nvSpPr>
                <p:cNvPr id="31" name="TextBox 30">
                  <a:extLst>
                    <a:ext uri="{FF2B5EF4-FFF2-40B4-BE49-F238E27FC236}">
                      <a16:creationId xmlns:a16="http://schemas.microsoft.com/office/drawing/2014/main" id="{ADA47BE6-6ED1-9E57-9C76-937C4F858E52}"/>
                    </a:ext>
                  </a:extLst>
                </p:cNvPr>
                <p:cNvSpPr txBox="1">
                  <a:spLocks noRot="1" noChangeAspect="1" noMove="1" noResize="1" noEditPoints="1" noAdjustHandles="1" noChangeArrowheads="1" noChangeShapeType="1" noTextEdit="1"/>
                </p:cNvSpPr>
                <p:nvPr/>
              </p:nvSpPr>
              <p:spPr>
                <a:xfrm>
                  <a:off x="4141414" y="2840724"/>
                  <a:ext cx="1978490" cy="525978"/>
                </a:xfrm>
                <a:prstGeom prst="rect">
                  <a:avLst/>
                </a:prstGeom>
                <a:blipFill>
                  <a:blip r:embed="rId6"/>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19C18FF9-1691-9C68-02B9-522D85AE7158}"/>
                </a:ext>
              </a:extLst>
            </p:cNvPr>
            <p:cNvSpPr txBox="1"/>
            <p:nvPr/>
          </p:nvSpPr>
          <p:spPr>
            <a:xfrm>
              <a:off x="4848370" y="889765"/>
              <a:ext cx="56457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Flux</a:t>
              </a:r>
            </a:p>
          </p:txBody>
        </p:sp>
      </p:grpSp>
      <p:grpSp>
        <p:nvGrpSpPr>
          <p:cNvPr id="39" name="Group 38">
            <a:extLst>
              <a:ext uri="{FF2B5EF4-FFF2-40B4-BE49-F238E27FC236}">
                <a16:creationId xmlns:a16="http://schemas.microsoft.com/office/drawing/2014/main" id="{8DF508C1-4AD0-8F98-74DA-06277D730C71}"/>
              </a:ext>
            </a:extLst>
          </p:cNvPr>
          <p:cNvGrpSpPr/>
          <p:nvPr/>
        </p:nvGrpSpPr>
        <p:grpSpPr>
          <a:xfrm>
            <a:off x="7898100" y="872224"/>
            <a:ext cx="2637325" cy="2456086"/>
            <a:chOff x="7898100" y="872224"/>
            <a:chExt cx="2637325" cy="2456086"/>
          </a:xfrm>
        </p:grpSpPr>
        <p:pic>
          <p:nvPicPr>
            <p:cNvPr id="16" name="Picture 21">
              <a:extLst>
                <a:ext uri="{FF2B5EF4-FFF2-40B4-BE49-F238E27FC236}">
                  <a16:creationId xmlns:a16="http://schemas.microsoft.com/office/drawing/2014/main" id="{163EC3EF-A41B-35DA-E45D-9EE45EFA69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997905" y="1309048"/>
              <a:ext cx="1277850" cy="1422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B409E7D-B079-FA0D-9FCC-DFEEFAF85A54}"/>
                    </a:ext>
                  </a:extLst>
                </p:cNvPr>
                <p:cNvSpPr txBox="1"/>
                <p:nvPr/>
              </p:nvSpPr>
              <p:spPr>
                <a:xfrm>
                  <a:off x="7898100" y="2753729"/>
                  <a:ext cx="2637325" cy="574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Flux</m:t>
                            </m:r>
                          </m:num>
                          <m:den>
                            <m:r>
                              <m:rPr>
                                <m:sty m:val="p"/>
                              </m:rPr>
                              <a:rPr lang="en-US" b="0" i="0" smtClean="0">
                                <a:latin typeface="Cambria Math" panose="02040503050406030204" pitchFamily="18" charset="0"/>
                              </a:rPr>
                              <m:t>S</m:t>
                            </m:r>
                            <m:r>
                              <m:rPr>
                                <m:sty m:val="p"/>
                              </m:rPr>
                              <a:rPr lang="en-US" b="0" i="0" smtClean="0">
                                <a:latin typeface="Cambria Math" panose="02040503050406030204" pitchFamily="18" charset="0"/>
                                <a:ea typeface="Cambria Math" panose="02040503050406030204" pitchFamily="18" charset="0"/>
                              </a:rPr>
                              <m:t>olid</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Angle</m:t>
                            </m:r>
                          </m:den>
                        </m:f>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𝑠𝑟</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5B409E7D-B079-FA0D-9FCC-DFEEFAF85A54}"/>
                    </a:ext>
                  </a:extLst>
                </p:cNvPr>
                <p:cNvSpPr txBox="1">
                  <a:spLocks noRot="1" noChangeAspect="1" noMove="1" noResize="1" noEditPoints="1" noAdjustHandles="1" noChangeArrowheads="1" noChangeShapeType="1" noTextEdit="1"/>
                </p:cNvSpPr>
                <p:nvPr/>
              </p:nvSpPr>
              <p:spPr>
                <a:xfrm>
                  <a:off x="7898100" y="2753729"/>
                  <a:ext cx="2637325" cy="574581"/>
                </a:xfrm>
                <a:prstGeom prst="rect">
                  <a:avLst/>
                </a:prstGeom>
                <a:blipFill>
                  <a:blip r:embed="rId8"/>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920A38F4-4AAC-7366-DDCC-311B5D84FA24}"/>
                </a:ext>
              </a:extLst>
            </p:cNvPr>
            <p:cNvSpPr txBox="1"/>
            <p:nvPr/>
          </p:nvSpPr>
          <p:spPr>
            <a:xfrm>
              <a:off x="8997905" y="872224"/>
              <a:ext cx="116519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Brightness</a:t>
              </a:r>
            </a:p>
          </p:txBody>
        </p:sp>
      </p:grpSp>
      <p:grpSp>
        <p:nvGrpSpPr>
          <p:cNvPr id="40" name="Group 39">
            <a:extLst>
              <a:ext uri="{FF2B5EF4-FFF2-40B4-BE49-F238E27FC236}">
                <a16:creationId xmlns:a16="http://schemas.microsoft.com/office/drawing/2014/main" id="{62DF136A-9630-7F3C-7A40-C76E89F69675}"/>
              </a:ext>
            </a:extLst>
          </p:cNvPr>
          <p:cNvGrpSpPr/>
          <p:nvPr/>
        </p:nvGrpSpPr>
        <p:grpSpPr>
          <a:xfrm>
            <a:off x="6799177" y="3872260"/>
            <a:ext cx="5392823" cy="1813296"/>
            <a:chOff x="6799177" y="3872260"/>
            <a:chExt cx="5392823" cy="1813296"/>
          </a:xfrm>
        </p:grpSpPr>
        <p:pic>
          <p:nvPicPr>
            <p:cNvPr id="41" name="Picture 9">
              <a:extLst>
                <a:ext uri="{FF2B5EF4-FFF2-40B4-BE49-F238E27FC236}">
                  <a16:creationId xmlns:a16="http://schemas.microsoft.com/office/drawing/2014/main" id="{BF0FDD55-9003-4208-90F1-166707FFF09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63558" y="3872260"/>
              <a:ext cx="2096247" cy="1307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2" name="TextBox 41">
              <a:extLst>
                <a:ext uri="{FF2B5EF4-FFF2-40B4-BE49-F238E27FC236}">
                  <a16:creationId xmlns:a16="http://schemas.microsoft.com/office/drawing/2014/main" id="{2A5123AA-AB30-CFCA-2AF7-074458FE90B2}"/>
                </a:ext>
              </a:extLst>
            </p:cNvPr>
            <p:cNvSpPr txBox="1"/>
            <p:nvPr/>
          </p:nvSpPr>
          <p:spPr>
            <a:xfrm>
              <a:off x="6799177" y="5316224"/>
              <a:ext cx="539282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defTabSz="914400"/>
              <a:r>
                <a:rPr lang="en-US" dirty="0">
                  <a:solidFill>
                    <a:schemeClr val="bg1"/>
                  </a:solidFill>
                  <a:latin typeface="Arial"/>
                </a:rPr>
                <a:t>Factor 2 in 2D resolution needs 2</a:t>
              </a:r>
              <a:r>
                <a:rPr lang="en-US" baseline="30000" dirty="0">
                  <a:solidFill>
                    <a:schemeClr val="bg1"/>
                  </a:solidFill>
                  <a:latin typeface="Arial"/>
                </a:rPr>
                <a:t>4</a:t>
              </a:r>
              <a:r>
                <a:rPr lang="en-US" dirty="0">
                  <a:solidFill>
                    <a:schemeClr val="bg1"/>
                  </a:solidFill>
                  <a:latin typeface="Arial"/>
                </a:rPr>
                <a:t>=16 x Brightness</a:t>
              </a:r>
            </a:p>
          </p:txBody>
        </p:sp>
        <p:sp>
          <p:nvSpPr>
            <p:cNvPr id="43" name="TextBox 42">
              <a:extLst>
                <a:ext uri="{FF2B5EF4-FFF2-40B4-BE49-F238E27FC236}">
                  <a16:creationId xmlns:a16="http://schemas.microsoft.com/office/drawing/2014/main" id="{0811EB12-069C-6877-1E48-98C640558C71}"/>
                </a:ext>
              </a:extLst>
            </p:cNvPr>
            <p:cNvSpPr txBox="1"/>
            <p:nvPr/>
          </p:nvSpPr>
          <p:spPr>
            <a:xfrm>
              <a:off x="9636830" y="4525950"/>
              <a:ext cx="1673129" cy="369332"/>
            </a:xfrm>
            <a:prstGeom prst="rect">
              <a:avLst/>
            </a:prstGeom>
            <a:noFill/>
          </p:spPr>
          <p:txBody>
            <a:bodyPr wrap="none" rtlCol="0">
              <a:spAutoFit/>
            </a:bodyPr>
            <a:lstStyle/>
            <a:p>
              <a:r>
                <a:rPr lang="en-US" dirty="0">
                  <a:solidFill>
                    <a:schemeClr val="bg1">
                      <a:lumMod val="50000"/>
                    </a:schemeClr>
                  </a:solidFill>
                </a:rPr>
                <a:t>in 1 dimension</a:t>
              </a:r>
            </a:p>
          </p:txBody>
        </p:sp>
      </p:grpSp>
      <p:grpSp>
        <p:nvGrpSpPr>
          <p:cNvPr id="47" name="Group 46">
            <a:extLst>
              <a:ext uri="{FF2B5EF4-FFF2-40B4-BE49-F238E27FC236}">
                <a16:creationId xmlns:a16="http://schemas.microsoft.com/office/drawing/2014/main" id="{630BED17-53D4-21DA-DBC4-073A5FEEB35E}"/>
              </a:ext>
            </a:extLst>
          </p:cNvPr>
          <p:cNvGrpSpPr/>
          <p:nvPr/>
        </p:nvGrpSpPr>
        <p:grpSpPr>
          <a:xfrm>
            <a:off x="692278" y="3476226"/>
            <a:ext cx="6758888" cy="3180081"/>
            <a:chOff x="692278" y="3476226"/>
            <a:chExt cx="6758888" cy="3180081"/>
          </a:xfrm>
        </p:grpSpPr>
        <p:pic>
          <p:nvPicPr>
            <p:cNvPr id="48" name="Picture 10">
              <a:extLst>
                <a:ext uri="{FF2B5EF4-FFF2-40B4-BE49-F238E27FC236}">
                  <a16:creationId xmlns:a16="http://schemas.microsoft.com/office/drawing/2014/main" id="{29A9CA24-C742-65AF-2443-B4090B5DA29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48797" y="4092764"/>
              <a:ext cx="1363724" cy="1517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49" name="AutoShape 11">
              <a:extLst>
                <a:ext uri="{FF2B5EF4-FFF2-40B4-BE49-F238E27FC236}">
                  <a16:creationId xmlns:a16="http://schemas.microsoft.com/office/drawing/2014/main" id="{D3137031-A0FA-B59F-6840-877726B4E978}"/>
                </a:ext>
              </a:extLst>
            </p:cNvPr>
            <p:cNvSpPr>
              <a:spLocks/>
            </p:cNvSpPr>
            <p:nvPr/>
          </p:nvSpPr>
          <p:spPr bwMode="auto">
            <a:xfrm rot="21526961">
              <a:off x="4513409" y="4290723"/>
              <a:ext cx="1264744" cy="1297737"/>
            </a:xfrm>
            <a:custGeom>
              <a:avLst/>
              <a:gdLst/>
              <a:ahLst/>
              <a:cxnLst/>
              <a:rect l="0" t="0" r="r" b="b"/>
              <a:pathLst>
                <a:path w="21600" h="21600">
                  <a:moveTo>
                    <a:pt x="21600" y="0"/>
                  </a:moveTo>
                  <a:lnTo>
                    <a:pt x="10800" y="21600"/>
                  </a:lnTo>
                  <a:lnTo>
                    <a:pt x="0" y="0"/>
                  </a:lnTo>
                  <a:close/>
                  <a:moveTo>
                    <a:pt x="21600" y="0"/>
                  </a:moveTo>
                </a:path>
              </a:pathLst>
            </a:custGeom>
            <a:gradFill rotWithShape="0">
              <a:gsLst>
                <a:gs pos="0">
                  <a:srgbClr val="0000FF"/>
                </a:gs>
                <a:gs pos="20724">
                  <a:srgbClr val="343C5B"/>
                </a:gs>
                <a:gs pos="31267">
                  <a:srgbClr val="999D2D"/>
                </a:gs>
                <a:gs pos="50777">
                  <a:srgbClr val="FFFF00"/>
                </a:gs>
                <a:gs pos="55486">
                  <a:srgbClr val="BFFF00"/>
                </a:gs>
                <a:gs pos="67876">
                  <a:srgbClr val="80FF00"/>
                </a:gs>
                <a:gs pos="78786">
                  <a:srgbClr val="BF7F00"/>
                </a:gs>
                <a:gs pos="100000">
                  <a:srgbClr val="FF0000"/>
                </a:gs>
              </a:gsLst>
              <a:lin ang="2148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defTabSz="914400"/>
              <a:endParaRPr lang="en-US">
                <a:solidFill>
                  <a:prstClr val="black"/>
                </a:solidFill>
                <a:latin typeface="Arial"/>
              </a:endParaRPr>
            </a:p>
          </p:txBody>
        </p:sp>
        <p:sp>
          <p:nvSpPr>
            <p:cNvPr id="50" name="Oval 12">
              <a:extLst>
                <a:ext uri="{FF2B5EF4-FFF2-40B4-BE49-F238E27FC236}">
                  <a16:creationId xmlns:a16="http://schemas.microsoft.com/office/drawing/2014/main" id="{466CC0C0-1D67-7DEB-3E54-B66039D769E9}"/>
                </a:ext>
              </a:extLst>
            </p:cNvPr>
            <p:cNvSpPr>
              <a:spLocks/>
            </p:cNvSpPr>
            <p:nvPr/>
          </p:nvSpPr>
          <p:spPr bwMode="auto">
            <a:xfrm>
              <a:off x="4481790" y="4070768"/>
              <a:ext cx="1308735" cy="362926"/>
            </a:xfrm>
            <a:prstGeom prst="ellipse">
              <a:avLst/>
            </a:prstGeom>
            <a:solidFill>
              <a:srgbClr val="FFFF00"/>
            </a:solidFill>
            <a:ln w="12700" cap="flat">
              <a:solidFill>
                <a:schemeClr val="tx1"/>
              </a:solidFill>
              <a:prstDash val="solid"/>
              <a:miter lim="800000"/>
              <a:headEnd type="none" w="med" len="med"/>
              <a:tailEnd type="none" w="med" len="med"/>
            </a:ln>
          </p:spPr>
          <p:txBody>
            <a:bodyPr lIns="0" tIns="0" rIns="0" bIns="0"/>
            <a:lstStyle/>
            <a:p>
              <a:pPr defTabSz="914400"/>
              <a:endParaRPr lang="en-US">
                <a:solidFill>
                  <a:prstClr val="black"/>
                </a:solidFill>
                <a:latin typeface="Aria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62FFD9C-9669-6989-7E7D-5BAD78F249B8}"/>
                    </a:ext>
                  </a:extLst>
                </p:cNvPr>
                <p:cNvSpPr txBox="1"/>
                <p:nvPr/>
              </p:nvSpPr>
              <p:spPr>
                <a:xfrm>
                  <a:off x="2810152" y="5622193"/>
                  <a:ext cx="4641014" cy="574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Brightness</m:t>
                            </m:r>
                          </m:num>
                          <m:den>
                            <m:r>
                              <m:rPr>
                                <m:sty m:val="p"/>
                              </m:rPr>
                              <a:rPr lang="en-US" b="0" i="0" smtClean="0">
                                <a:latin typeface="Cambria Math" panose="02040503050406030204" pitchFamily="18" charset="0"/>
                              </a:rPr>
                              <m:t>Energy</m:t>
                            </m:r>
                            <m:r>
                              <a:rPr lang="en-US" b="0" i="0" smtClean="0">
                                <a:latin typeface="Cambria Math" panose="02040503050406030204" pitchFamily="18" charset="0"/>
                              </a:rPr>
                              <m:t> </m:t>
                            </m:r>
                            <m:r>
                              <m:rPr>
                                <m:sty m:val="p"/>
                              </m:rPr>
                              <a:rPr lang="en-US" b="0" i="0" smtClean="0">
                                <a:latin typeface="Cambria Math" panose="02040503050406030204" pitchFamily="18" charset="0"/>
                              </a:rPr>
                              <m:t>or</m:t>
                            </m:r>
                            <m:r>
                              <a:rPr lang="en-US" b="0" i="0" smtClean="0">
                                <a:latin typeface="Cambria Math" panose="02040503050406030204" pitchFamily="18" charset="0"/>
                              </a:rPr>
                              <m:t> </m:t>
                            </m:r>
                            <m:r>
                              <m:rPr>
                                <m:sty m:val="p"/>
                              </m:rPr>
                              <a:rPr lang="en-US" b="0" i="0" smtClean="0">
                                <a:latin typeface="Cambria Math" panose="02040503050406030204" pitchFamily="18" charset="0"/>
                              </a:rPr>
                              <m:t>Wavelength</m:t>
                            </m:r>
                            <m:r>
                              <a:rPr lang="en-US" b="0" i="0" smtClean="0">
                                <a:latin typeface="Cambria Math" panose="02040503050406030204" pitchFamily="18" charset="0"/>
                              </a:rPr>
                              <m:t> </m:t>
                            </m:r>
                            <m:r>
                              <m:rPr>
                                <m:sty m:val="p"/>
                              </m:rPr>
                              <a:rPr lang="en-US" b="0" i="0" smtClean="0">
                                <a:latin typeface="Cambria Math" panose="02040503050406030204" pitchFamily="18" charset="0"/>
                              </a:rPr>
                              <m:t>or</m:t>
                            </m:r>
                            <m:r>
                              <a:rPr lang="en-US" b="0" i="0" smtClean="0">
                                <a:latin typeface="Cambria Math" panose="02040503050406030204" pitchFamily="18" charset="0"/>
                              </a:rPr>
                              <m:t> </m:t>
                            </m:r>
                            <m:r>
                              <a:rPr lang="en-US" b="0" i="1" smtClean="0">
                                <a:latin typeface="Cambria Math" panose="02040503050406030204" pitchFamily="18" charset="0"/>
                              </a:rPr>
                              <m:t>…</m:t>
                            </m:r>
                          </m:den>
                        </m:f>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𝑠𝑟</m:t>
                            </m:r>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cs typeface="Calibri" panose="020F0502020204030204" pitchFamily="34" charset="0"/>
                  </a:endParaRPr>
                </a:p>
              </p:txBody>
            </p:sp>
          </mc:Choice>
          <mc:Fallback xmlns="">
            <p:sp>
              <p:nvSpPr>
                <p:cNvPr id="51" name="TextBox 50">
                  <a:extLst>
                    <a:ext uri="{FF2B5EF4-FFF2-40B4-BE49-F238E27FC236}">
                      <a16:creationId xmlns:a16="http://schemas.microsoft.com/office/drawing/2014/main" id="{062FFD9C-9669-6989-7E7D-5BAD78F249B8}"/>
                    </a:ext>
                  </a:extLst>
                </p:cNvPr>
                <p:cNvSpPr txBox="1">
                  <a:spLocks noRot="1" noChangeAspect="1" noMove="1" noResize="1" noEditPoints="1" noAdjustHandles="1" noChangeArrowheads="1" noChangeShapeType="1" noTextEdit="1"/>
                </p:cNvSpPr>
                <p:nvPr/>
              </p:nvSpPr>
              <p:spPr>
                <a:xfrm>
                  <a:off x="2810152" y="5622193"/>
                  <a:ext cx="4641014" cy="574581"/>
                </a:xfrm>
                <a:prstGeom prst="rect">
                  <a:avLst/>
                </a:prstGeom>
                <a:blipFill>
                  <a:blip r:embed="rId10"/>
                  <a:stretch>
                    <a:fillRect/>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9BED0CA5-44E1-C121-1750-3A7189A30B70}"/>
                </a:ext>
              </a:extLst>
            </p:cNvPr>
            <p:cNvSpPr txBox="1"/>
            <p:nvPr/>
          </p:nvSpPr>
          <p:spPr>
            <a:xfrm>
              <a:off x="3558177" y="3476226"/>
              <a:ext cx="3144964"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Brilliance or Spectral Brightness</a:t>
              </a:r>
            </a:p>
          </p:txBody>
        </p:sp>
        <p:pic>
          <p:nvPicPr>
            <p:cNvPr id="53" name="Picture 52">
              <a:extLst>
                <a:ext uri="{FF2B5EF4-FFF2-40B4-BE49-F238E27FC236}">
                  <a16:creationId xmlns:a16="http://schemas.microsoft.com/office/drawing/2014/main" id="{33669F01-AE89-DD8C-4028-A8AC087DF163}"/>
                </a:ext>
              </a:extLst>
            </p:cNvPr>
            <p:cNvPicPr>
              <a:picLocks noChangeAspect="1"/>
            </p:cNvPicPr>
            <p:nvPr/>
          </p:nvPicPr>
          <p:blipFill>
            <a:blip r:embed="rId11"/>
            <a:stretch>
              <a:fillRect/>
            </a:stretch>
          </p:blipFill>
          <p:spPr>
            <a:xfrm>
              <a:off x="692278" y="5162658"/>
              <a:ext cx="2066723" cy="1493649"/>
            </a:xfrm>
            <a:prstGeom prst="rect">
              <a:avLst/>
            </a:prstGeom>
          </p:spPr>
        </p:pic>
      </p:grpSp>
      <p:sp>
        <p:nvSpPr>
          <p:cNvPr id="54" name="TextBox 53">
            <a:extLst>
              <a:ext uri="{FF2B5EF4-FFF2-40B4-BE49-F238E27FC236}">
                <a16:creationId xmlns:a16="http://schemas.microsoft.com/office/drawing/2014/main" id="{5C4A0B55-BF2B-5376-59C4-77BBED0CAAC0}"/>
              </a:ext>
            </a:extLst>
          </p:cNvPr>
          <p:cNvSpPr txBox="1"/>
          <p:nvPr/>
        </p:nvSpPr>
        <p:spPr>
          <a:xfrm>
            <a:off x="7708392" y="4332693"/>
            <a:ext cx="4067139" cy="1200329"/>
          </a:xfrm>
          <a:prstGeom prst="rect">
            <a:avLst/>
          </a:prstGeom>
          <a:solidFill>
            <a:schemeClr val="bg1"/>
          </a:solidFill>
        </p:spPr>
        <p:txBody>
          <a:bodyPr wrap="none" rtlCol="0">
            <a:spAutoFit/>
          </a:bodyPr>
          <a:lstStyle/>
          <a:p>
            <a:r>
              <a:rPr lang="en-US" sz="2400" dirty="0"/>
              <a:t>Some experiments need </a:t>
            </a:r>
            <a:r>
              <a:rPr lang="en-US" sz="2400" b="1" dirty="0"/>
              <a:t>flux</a:t>
            </a:r>
          </a:p>
          <a:p>
            <a:r>
              <a:rPr lang="en-US" sz="2400" dirty="0"/>
              <a:t>Some need </a:t>
            </a:r>
            <a:r>
              <a:rPr lang="en-US" sz="2400" b="1" dirty="0"/>
              <a:t>brightness</a:t>
            </a:r>
          </a:p>
          <a:p>
            <a:r>
              <a:rPr lang="en-US" sz="2400" dirty="0"/>
              <a:t>Some need </a:t>
            </a:r>
            <a:r>
              <a:rPr lang="en-US" sz="2400" b="1" dirty="0"/>
              <a:t>spectral brightness</a:t>
            </a:r>
          </a:p>
        </p:txBody>
      </p:sp>
    </p:spTree>
    <p:extLst>
      <p:ext uri="{BB962C8B-B14F-4D97-AF65-F5344CB8AC3E}">
        <p14:creationId xmlns:p14="http://schemas.microsoft.com/office/powerpoint/2010/main" val="23573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EDC8-9B50-384D-7C39-921C5FD7C5B9}"/>
              </a:ext>
            </a:extLst>
          </p:cNvPr>
          <p:cNvSpPr>
            <a:spLocks noGrp="1"/>
          </p:cNvSpPr>
          <p:nvPr>
            <p:ph type="title"/>
          </p:nvPr>
        </p:nvSpPr>
        <p:spPr/>
        <p:txBody>
          <a:bodyPr/>
          <a:lstStyle/>
          <a:p>
            <a:r>
              <a:rPr lang="en-US" dirty="0"/>
              <a:t>Accelerator-based Characterization Tools</a:t>
            </a:r>
          </a:p>
        </p:txBody>
      </p:sp>
      <p:pic>
        <p:nvPicPr>
          <p:cNvPr id="3" name="Picture 4" descr="Figure 4 The 70 MeV General Electric synchrotron in l947 with clearly visible synchrotron light spot (light splash in the lower left center of the picture).">
            <a:extLst>
              <a:ext uri="{FF2B5EF4-FFF2-40B4-BE49-F238E27FC236}">
                <a16:creationId xmlns:a16="http://schemas.microsoft.com/office/drawing/2014/main" id="{D6CA980C-F234-01E2-658A-F6E916CE59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20082" y="738338"/>
            <a:ext cx="8337670" cy="5538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16C107-0565-AAC4-CE6C-2A9259037C8D}"/>
              </a:ext>
            </a:extLst>
          </p:cNvPr>
          <p:cNvPicPr>
            <a:picLocks noChangeAspect="1"/>
          </p:cNvPicPr>
          <p:nvPr/>
        </p:nvPicPr>
        <p:blipFill>
          <a:blip r:embed="rId3"/>
          <a:stretch>
            <a:fillRect/>
          </a:stretch>
        </p:blipFill>
        <p:spPr>
          <a:xfrm>
            <a:off x="520383" y="719549"/>
            <a:ext cx="2899699" cy="5528488"/>
          </a:xfrm>
          <a:prstGeom prst="rect">
            <a:avLst/>
          </a:prstGeom>
        </p:spPr>
      </p:pic>
      <p:grpSp>
        <p:nvGrpSpPr>
          <p:cNvPr id="13" name="Group 12">
            <a:extLst>
              <a:ext uri="{FF2B5EF4-FFF2-40B4-BE49-F238E27FC236}">
                <a16:creationId xmlns:a16="http://schemas.microsoft.com/office/drawing/2014/main" id="{10D71F37-8B9C-96C9-1A62-6EEB4129C12C}"/>
              </a:ext>
            </a:extLst>
          </p:cNvPr>
          <p:cNvGrpSpPr/>
          <p:nvPr/>
        </p:nvGrpSpPr>
        <p:grpSpPr>
          <a:xfrm>
            <a:off x="520383" y="779558"/>
            <a:ext cx="11586159" cy="4459014"/>
            <a:chOff x="520383" y="779558"/>
            <a:chExt cx="11586159" cy="4459014"/>
          </a:xfrm>
        </p:grpSpPr>
        <p:pic>
          <p:nvPicPr>
            <p:cNvPr id="11" name="Picture 10">
              <a:extLst>
                <a:ext uri="{FF2B5EF4-FFF2-40B4-BE49-F238E27FC236}">
                  <a16:creationId xmlns:a16="http://schemas.microsoft.com/office/drawing/2014/main" id="{5E2DD8C3-6630-ED07-6FED-2DD220ABB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6684" y="779558"/>
              <a:ext cx="8619858" cy="2704235"/>
            </a:xfrm>
            <a:prstGeom prst="rect">
              <a:avLst/>
            </a:prstGeom>
            <a:ln w="38100">
              <a:solidFill>
                <a:srgbClr val="FFFF00"/>
              </a:solidFill>
            </a:ln>
          </p:spPr>
        </p:pic>
        <p:sp>
          <p:nvSpPr>
            <p:cNvPr id="12" name="Rectangle 11">
              <a:extLst>
                <a:ext uri="{FF2B5EF4-FFF2-40B4-BE49-F238E27FC236}">
                  <a16:creationId xmlns:a16="http://schemas.microsoft.com/office/drawing/2014/main" id="{9837CDF6-A1F6-21D6-947E-F5E025F9E874}"/>
                </a:ext>
              </a:extLst>
            </p:cNvPr>
            <p:cNvSpPr/>
            <p:nvPr/>
          </p:nvSpPr>
          <p:spPr>
            <a:xfrm>
              <a:off x="520383" y="4366901"/>
              <a:ext cx="2838114" cy="8716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row: Left 13">
            <a:extLst>
              <a:ext uri="{FF2B5EF4-FFF2-40B4-BE49-F238E27FC236}">
                <a16:creationId xmlns:a16="http://schemas.microsoft.com/office/drawing/2014/main" id="{44CAB19D-798B-0013-5621-7E32E7931210}"/>
              </a:ext>
            </a:extLst>
          </p:cNvPr>
          <p:cNvSpPr/>
          <p:nvPr/>
        </p:nvSpPr>
        <p:spPr>
          <a:xfrm>
            <a:off x="7289562" y="4230169"/>
            <a:ext cx="4016524" cy="393106"/>
          </a:xfrm>
          <a:prstGeom prst="leftArrow">
            <a:avLst>
              <a:gd name="adj1" fmla="val 100000"/>
              <a:gd name="adj2" fmla="val 50000"/>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Annoying Synchrotron Radiation</a:t>
            </a:r>
          </a:p>
        </p:txBody>
      </p:sp>
    </p:spTree>
    <p:extLst>
      <p:ext uri="{BB962C8B-B14F-4D97-AF65-F5344CB8AC3E}">
        <p14:creationId xmlns:p14="http://schemas.microsoft.com/office/powerpoint/2010/main" val="8017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FDD-91C4-F176-DD41-95E763E0CCF9}"/>
              </a:ext>
            </a:extLst>
          </p:cNvPr>
          <p:cNvSpPr>
            <a:spLocks noGrp="1"/>
          </p:cNvSpPr>
          <p:nvPr>
            <p:ph type="title"/>
          </p:nvPr>
        </p:nvSpPr>
        <p:spPr>
          <a:xfrm>
            <a:off x="387625" y="29817"/>
            <a:ext cx="11514991" cy="660725"/>
          </a:xfrm>
        </p:spPr>
        <p:txBody>
          <a:bodyPr/>
          <a:lstStyle/>
          <a:p>
            <a:r>
              <a:rPr lang="en-US" dirty="0"/>
              <a:t>Synchrotron X-ray Light Sources (1</a:t>
            </a:r>
            <a:r>
              <a:rPr lang="en-US" baseline="30000" dirty="0"/>
              <a:t>st</a:t>
            </a:r>
            <a:r>
              <a:rPr lang="en-US" dirty="0"/>
              <a:t> – 3</a:t>
            </a:r>
            <a:r>
              <a:rPr lang="en-US" baseline="30000" dirty="0"/>
              <a:t>rd</a:t>
            </a:r>
            <a:r>
              <a:rPr lang="en-US" dirty="0"/>
              <a:t> Generation)</a:t>
            </a:r>
          </a:p>
        </p:txBody>
      </p:sp>
      <p:sp>
        <p:nvSpPr>
          <p:cNvPr id="3" name="Content Placeholder 2">
            <a:extLst>
              <a:ext uri="{FF2B5EF4-FFF2-40B4-BE49-F238E27FC236}">
                <a16:creationId xmlns:a16="http://schemas.microsoft.com/office/drawing/2014/main" id="{B215DA4A-3472-4C80-4C9D-03ED95737ABC}"/>
              </a:ext>
            </a:extLst>
          </p:cNvPr>
          <p:cNvSpPr>
            <a:spLocks noGrp="1"/>
          </p:cNvSpPr>
          <p:nvPr>
            <p:ph idx="1"/>
          </p:nvPr>
        </p:nvSpPr>
        <p:spPr/>
        <p:txBody>
          <a:bodyPr/>
          <a:lstStyle/>
          <a:p>
            <a:r>
              <a:rPr lang="en-US" dirty="0"/>
              <a:t>1</a:t>
            </a:r>
            <a:r>
              <a:rPr lang="en-US" baseline="30000" dirty="0"/>
              <a:t>st</a:t>
            </a:r>
            <a:r>
              <a:rPr lang="en-US" dirty="0"/>
              <a:t> generation – parasitic use of synchrotron radiation [1960s – 1970s]</a:t>
            </a:r>
          </a:p>
          <a:p>
            <a:r>
              <a:rPr lang="en-US" dirty="0"/>
              <a:t>2</a:t>
            </a:r>
            <a:r>
              <a:rPr lang="en-US" baseline="30000" dirty="0"/>
              <a:t>nd</a:t>
            </a:r>
            <a:r>
              <a:rPr lang="en-US" dirty="0"/>
              <a:t> generation – dedicated sources (bend magnet) [1980s]</a:t>
            </a:r>
          </a:p>
          <a:p>
            <a:r>
              <a:rPr lang="en-US" dirty="0"/>
              <a:t>3</a:t>
            </a:r>
            <a:r>
              <a:rPr lang="en-US" baseline="30000" dirty="0"/>
              <a:t>rd</a:t>
            </a:r>
            <a:r>
              <a:rPr lang="en-US" dirty="0"/>
              <a:t> generation – insertion devices [1990s]</a:t>
            </a:r>
          </a:p>
        </p:txBody>
      </p:sp>
      <p:pic>
        <p:nvPicPr>
          <p:cNvPr id="13" name="Picture 12">
            <a:extLst>
              <a:ext uri="{FF2B5EF4-FFF2-40B4-BE49-F238E27FC236}">
                <a16:creationId xmlns:a16="http://schemas.microsoft.com/office/drawing/2014/main" id="{8E2B065E-38F4-2732-7475-B54068067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68" y="2504208"/>
            <a:ext cx="2925918" cy="4239491"/>
          </a:xfrm>
          <a:prstGeom prst="rect">
            <a:avLst/>
          </a:prstGeom>
        </p:spPr>
      </p:pic>
      <p:grpSp>
        <p:nvGrpSpPr>
          <p:cNvPr id="17" name="Group 16">
            <a:extLst>
              <a:ext uri="{FF2B5EF4-FFF2-40B4-BE49-F238E27FC236}">
                <a16:creationId xmlns:a16="http://schemas.microsoft.com/office/drawing/2014/main" id="{6A33D239-60A4-B1C4-EC44-B3F628471963}"/>
              </a:ext>
            </a:extLst>
          </p:cNvPr>
          <p:cNvGrpSpPr/>
          <p:nvPr/>
        </p:nvGrpSpPr>
        <p:grpSpPr>
          <a:xfrm>
            <a:off x="5984310" y="2186288"/>
            <a:ext cx="5918307" cy="4251972"/>
            <a:chOff x="5984310" y="2186288"/>
            <a:chExt cx="5918307" cy="425197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D5E4CC-198C-B407-B66E-89F490649830}"/>
                    </a:ext>
                  </a:extLst>
                </p:cNvPr>
                <p:cNvSpPr txBox="1"/>
                <p:nvPr/>
              </p:nvSpPr>
              <p:spPr>
                <a:xfrm>
                  <a:off x="5984310" y="3079000"/>
                  <a:ext cx="2179379" cy="700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1" vertOverflow="overflow" horzOverflow="overflow" vert="horz" wrap="none" lIns="0" tIns="0" rIns="0" bIns="0" numCol="1" spcCol="38100" rtlCol="0" anchor="ctr">
                  <a:spAutoFit/>
                </a:bodyPr>
                <a:lstStyle/>
                <a:p>
                  <a:pPr marL="0" marR="0" indent="0" algn="l" defTabSz="65024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1" i="1" u="none" strike="noStrike" cap="none" spc="0" normalizeH="0" baseline="0" smtClean="0">
                                <a:ln>
                                  <a:noFill/>
                                </a:ln>
                                <a:solidFill>
                                  <a:schemeClr val="bg1"/>
                                </a:solidFill>
                                <a:effectLst/>
                                <a:uFillTx/>
                                <a:latin typeface="Cambria Math" panose="02040503050406030204" pitchFamily="18" charset="0"/>
                                <a:sym typeface="Open Sans"/>
                              </a:rPr>
                            </m:ctrlPr>
                          </m:sSubPr>
                          <m:e>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𝝀</m:t>
                            </m:r>
                          </m:e>
                          <m:sub>
                            <m:r>
                              <a:rPr kumimoji="0" lang="en-US" sz="2400" b="1" i="1" u="none" strike="noStrike" cap="none" spc="0" normalizeH="0" baseline="0" smtClean="0">
                                <a:ln>
                                  <a:noFill/>
                                </a:ln>
                                <a:solidFill>
                                  <a:schemeClr val="bg1"/>
                                </a:solidFill>
                                <a:effectLst/>
                                <a:uFillTx/>
                                <a:latin typeface="Cambria Math" panose="02040503050406030204" pitchFamily="18" charset="0"/>
                                <a:sym typeface="Open Sans"/>
                              </a:rPr>
                              <m:t>𝑹𝑨𝑫𝑰𝑨𝑻𝑬𝑫</m:t>
                            </m:r>
                          </m:sub>
                        </m:sSub>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m:t>
                        </m:r>
                        <m:f>
                          <m:fPr>
                            <m:ctrlP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ctrlPr>
                          </m:fPr>
                          <m:num>
                            <m:sSub>
                              <m:sSubPr>
                                <m:ctrlP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ctrlPr>
                              </m:sSubPr>
                              <m:e>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𝝀</m:t>
                                </m:r>
                              </m:e>
                              <m:sub>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𝑼</m:t>
                                </m:r>
                              </m:sub>
                            </m:sSub>
                          </m:num>
                          <m:den>
                            <m:sSup>
                              <m:sSupPr>
                                <m:ctrlP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ctrlPr>
                              </m:sSupPr>
                              <m:e>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𝑬</m:t>
                                </m:r>
                              </m:e>
                              <m:sup>
                                <m:r>
                                  <a:rPr kumimoji="0" lang="en-US" sz="2400" b="1" i="1" u="none" strike="noStrike" cap="none" spc="0" normalizeH="0" baseline="0" smtClean="0">
                                    <a:ln>
                                      <a:noFill/>
                                    </a:ln>
                                    <a:solidFill>
                                      <a:schemeClr val="bg1"/>
                                    </a:solidFill>
                                    <a:effectLst/>
                                    <a:uFillTx/>
                                    <a:latin typeface="Cambria Math" panose="02040503050406030204" pitchFamily="18" charset="0"/>
                                    <a:ea typeface="Cambria Math" panose="02040503050406030204" pitchFamily="18" charset="0"/>
                                    <a:sym typeface="Open Sans"/>
                                  </a:rPr>
                                  <m:t>𝟐</m:t>
                                </m:r>
                              </m:sup>
                            </m:sSup>
                          </m:den>
                        </m:f>
                      </m:oMath>
                    </m:oMathPara>
                  </a14:m>
                  <a:endParaRPr kumimoji="0" lang="en-US" sz="2400" b="1" i="0" u="none" strike="noStrike" cap="none" spc="0" normalizeH="0" baseline="0" dirty="0">
                    <a:ln>
                      <a:noFill/>
                    </a:ln>
                    <a:solidFill>
                      <a:schemeClr val="bg1"/>
                    </a:solidFill>
                    <a:effectLst/>
                    <a:uFillTx/>
                    <a:latin typeface="Open Sans"/>
                    <a:ea typeface="Open Sans"/>
                    <a:cs typeface="Open Sans"/>
                    <a:sym typeface="Open Sans"/>
                  </a:endParaRPr>
                </a:p>
              </p:txBody>
            </p:sp>
          </mc:Choice>
          <mc:Fallback xmlns="">
            <p:sp>
              <p:nvSpPr>
                <p:cNvPr id="9" name="TextBox 8">
                  <a:extLst>
                    <a:ext uri="{FF2B5EF4-FFF2-40B4-BE49-F238E27FC236}">
                      <a16:creationId xmlns:a16="http://schemas.microsoft.com/office/drawing/2014/main" id="{B7D5E4CC-198C-B407-B66E-89F490649830}"/>
                    </a:ext>
                  </a:extLst>
                </p:cNvPr>
                <p:cNvSpPr txBox="1">
                  <a:spLocks noRot="1" noChangeAspect="1" noMove="1" noResize="1" noEditPoints="1" noAdjustHandles="1" noChangeArrowheads="1" noChangeShapeType="1" noTextEdit="1"/>
                </p:cNvSpPr>
                <p:nvPr/>
              </p:nvSpPr>
              <p:spPr>
                <a:xfrm>
                  <a:off x="5984310" y="3079000"/>
                  <a:ext cx="2179379" cy="700000"/>
                </a:xfrm>
                <a:prstGeom prst="rect">
                  <a:avLst/>
                </a:prstGeom>
                <a:blipFill>
                  <a:blip r:embed="rId4"/>
                  <a:stretch>
                    <a:fillRect/>
                  </a:stretch>
                </a:blipFill>
                <a:ln/>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F5172D0-2033-9146-4B97-B35DADE8301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84310" y="2186288"/>
              <a:ext cx="5918307" cy="4251972"/>
            </a:xfrm>
            <a:prstGeom prst="rect">
              <a:avLst/>
            </a:prstGeom>
          </p:spPr>
        </p:pic>
      </p:grpSp>
      <p:sp>
        <p:nvSpPr>
          <p:cNvPr id="16" name="TextBox 15">
            <a:extLst>
              <a:ext uri="{FF2B5EF4-FFF2-40B4-BE49-F238E27FC236}">
                <a16:creationId xmlns:a16="http://schemas.microsoft.com/office/drawing/2014/main" id="{6FF05453-42A6-1F48-66EB-8FE124A370FB}"/>
              </a:ext>
            </a:extLst>
          </p:cNvPr>
          <p:cNvSpPr txBox="1"/>
          <p:nvPr/>
        </p:nvSpPr>
        <p:spPr>
          <a:xfrm>
            <a:off x="3059586" y="6374366"/>
            <a:ext cx="2599751" cy="369332"/>
          </a:xfrm>
          <a:prstGeom prst="rect">
            <a:avLst/>
          </a:prstGeom>
          <a:noFill/>
        </p:spPr>
        <p:txBody>
          <a:bodyPr wrap="none" rtlCol="0">
            <a:spAutoFit/>
          </a:bodyPr>
          <a:lstStyle/>
          <a:p>
            <a:r>
              <a:rPr lang="en-US" dirty="0"/>
              <a:t>David Attwood, UCB 2007</a:t>
            </a:r>
          </a:p>
        </p:txBody>
      </p:sp>
      <p:grpSp>
        <p:nvGrpSpPr>
          <p:cNvPr id="19" name="Group 18">
            <a:extLst>
              <a:ext uri="{FF2B5EF4-FFF2-40B4-BE49-F238E27FC236}">
                <a16:creationId xmlns:a16="http://schemas.microsoft.com/office/drawing/2014/main" id="{151FE4A3-FCCC-414C-831A-B022960C02A7}"/>
              </a:ext>
            </a:extLst>
          </p:cNvPr>
          <p:cNvGrpSpPr/>
          <p:nvPr/>
        </p:nvGrpSpPr>
        <p:grpSpPr>
          <a:xfrm>
            <a:off x="6882133" y="2047009"/>
            <a:ext cx="5289085" cy="4810991"/>
            <a:chOff x="3240617" y="1371600"/>
            <a:chExt cx="5289085" cy="4810991"/>
          </a:xfrm>
        </p:grpSpPr>
        <p:pic>
          <p:nvPicPr>
            <p:cNvPr id="20" name="Picture 19">
              <a:extLst>
                <a:ext uri="{FF2B5EF4-FFF2-40B4-BE49-F238E27FC236}">
                  <a16:creationId xmlns:a16="http://schemas.microsoft.com/office/drawing/2014/main" id="{1FDF1C15-AFFF-C03E-D24F-CEE8C7FCD957}"/>
                </a:ext>
              </a:extLst>
            </p:cNvPr>
            <p:cNvPicPr>
              <a:picLocks noChangeAspect="1"/>
            </p:cNvPicPr>
            <p:nvPr/>
          </p:nvPicPr>
          <p:blipFill>
            <a:blip r:embed="rId6"/>
            <a:stretch>
              <a:fillRect/>
            </a:stretch>
          </p:blipFill>
          <p:spPr>
            <a:xfrm>
              <a:off x="3240617" y="1371600"/>
              <a:ext cx="5289085" cy="4810991"/>
            </a:xfrm>
            <a:prstGeom prst="rect">
              <a:avLst/>
            </a:prstGeom>
          </p:spPr>
        </p:pic>
        <p:sp>
          <p:nvSpPr>
            <p:cNvPr id="21" name="Arrow: Up-Down 20">
              <a:extLst>
                <a:ext uri="{FF2B5EF4-FFF2-40B4-BE49-F238E27FC236}">
                  <a16:creationId xmlns:a16="http://schemas.microsoft.com/office/drawing/2014/main" id="{65FF0F67-3029-9DED-D9EA-5FF9CBA6EBF0}"/>
                </a:ext>
              </a:extLst>
            </p:cNvPr>
            <p:cNvSpPr/>
            <p:nvPr/>
          </p:nvSpPr>
          <p:spPr>
            <a:xfrm>
              <a:off x="6018142" y="2566555"/>
              <a:ext cx="580085" cy="2296390"/>
            </a:xfrm>
            <a:prstGeom prst="upDownArrow">
              <a:avLst/>
            </a:prstGeom>
            <a:solidFill>
              <a:srgbClr val="FF0000">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871997-38BC-A891-4590-C3D9366B0DF5}"/>
                </a:ext>
              </a:extLst>
            </p:cNvPr>
            <p:cNvSpPr txBox="1"/>
            <p:nvPr/>
          </p:nvSpPr>
          <p:spPr>
            <a:xfrm>
              <a:off x="7166139" y="3429000"/>
              <a:ext cx="873957"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dirty="0">
                  <a:sym typeface="Wingdings" panose="05000000000000000000" pitchFamily="2" charset="2"/>
                </a:rPr>
                <a:t></a:t>
              </a:r>
              <a:r>
                <a:rPr lang="en-US" sz="2400" dirty="0"/>
                <a:t>10</a:t>
              </a:r>
              <a:r>
                <a:rPr lang="en-US" sz="2400" baseline="30000" dirty="0"/>
                <a:t>4</a:t>
              </a:r>
            </a:p>
          </p:txBody>
        </p:sp>
      </p:grpSp>
    </p:spTree>
    <p:extLst>
      <p:ext uri="{BB962C8B-B14F-4D97-AF65-F5344CB8AC3E}">
        <p14:creationId xmlns:p14="http://schemas.microsoft.com/office/powerpoint/2010/main" val="22182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SC Theme - Green v8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8 (16x9)" id="{B84A1FF1-1ACD-4BCD-B999-0F6F42AFF829}" vid="{AA9A40E2-DCFF-4BC1-AC2D-99246D8F2F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4444</TotalTime>
  <Words>1706</Words>
  <Application>Microsoft Macintosh PowerPoint</Application>
  <PresentationFormat>Widescreen</PresentationFormat>
  <Paragraphs>291</Paragraphs>
  <Slides>36</Slides>
  <Notes>6</Notes>
  <HiddenSlides>0</HiddenSlides>
  <MMClips>2</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6" baseType="lpstr">
      <vt:lpstr>AdvTT7329fd89.I</vt:lpstr>
      <vt:lpstr>AdvTTe45e47d2</vt:lpstr>
      <vt:lpstr>Arial</vt:lpstr>
      <vt:lpstr>BlinkMacSystemFont</vt:lpstr>
      <vt:lpstr>Calibri</vt:lpstr>
      <vt:lpstr>Calibri Light</vt:lpstr>
      <vt:lpstr>Cambria Math</vt:lpstr>
      <vt:lpstr>Corbel</vt:lpstr>
      <vt:lpstr>Helvetica Neue</vt:lpstr>
      <vt:lpstr>Lato</vt:lpstr>
      <vt:lpstr>OCR A Extended</vt:lpstr>
      <vt:lpstr>Open Sans</vt:lpstr>
      <vt:lpstr>Symbol</vt:lpstr>
      <vt:lpstr>Times New Roman</vt:lpstr>
      <vt:lpstr>Verdana</vt:lpstr>
      <vt:lpstr>Wingdings</vt:lpstr>
      <vt:lpstr>Wingdings 3</vt:lpstr>
      <vt:lpstr>Office Theme</vt:lpstr>
      <vt:lpstr>DOE SC Theme - Green v8 (16x9)</vt:lpstr>
      <vt:lpstr>Equation</vt:lpstr>
      <vt:lpstr>HEP∩or ∪or ⊗or … BES</vt:lpstr>
      <vt:lpstr>BES Grand Challenges</vt:lpstr>
      <vt:lpstr>Basic Research On…</vt:lpstr>
      <vt:lpstr>How to See Small Things</vt:lpstr>
      <vt:lpstr>Probes: electrons, photons, neutrons</vt:lpstr>
      <vt:lpstr>User Facilities</vt:lpstr>
      <vt:lpstr>Seeing Small Things</vt:lpstr>
      <vt:lpstr>Accelerator-based Characterization Tools</vt:lpstr>
      <vt:lpstr>Synchrotron X-ray Light Sources (1st – 3rd Generation)</vt:lpstr>
      <vt:lpstr>Synchrotron X-ray Light Sources  Diffraction Limit</vt:lpstr>
      <vt:lpstr>MBA Storage Rings</vt:lpstr>
      <vt:lpstr>Free Electron Lasers</vt:lpstr>
      <vt:lpstr>FELs vs Storage Rings</vt:lpstr>
      <vt:lpstr>Towards an Understanding of Photosynthesis</vt:lpstr>
      <vt:lpstr>Peak and Average Brightness</vt:lpstr>
      <vt:lpstr>High Repetition Rate FELs</vt:lpstr>
      <vt:lpstr>Reactor and Spallation Neutron Sources</vt:lpstr>
      <vt:lpstr>Improving the Internal Combustion Engine</vt:lpstr>
      <vt:lpstr>Ultra-High Brightness Electron Linac</vt:lpstr>
      <vt:lpstr>Computer-Readable X-ray and Electron Detectors</vt:lpstr>
      <vt:lpstr>Hybrid Pixel X-ray Detectors</vt:lpstr>
      <vt:lpstr>CMOS Image Sensor-based Electron Detectors</vt:lpstr>
      <vt:lpstr>Data – Parochial Example</vt:lpstr>
      <vt:lpstr>BES Accelerator and Detector Research Program  </vt:lpstr>
      <vt:lpstr>Some Supported Research Areas </vt:lpstr>
      <vt:lpstr>Funding Distribution: 8% University; 92 % Facilities</vt:lpstr>
      <vt:lpstr>Current Research I</vt:lpstr>
      <vt:lpstr>Current Research -II</vt:lpstr>
      <vt:lpstr>Current Construction Projects – X-ray SR Upgrades</vt:lpstr>
      <vt:lpstr>Current Construction Projects – SNS Upgrades</vt:lpstr>
      <vt:lpstr>Current Projects – LCLS Upgrades</vt:lpstr>
      <vt:lpstr>Overlaps</vt:lpstr>
      <vt:lpstr>Amuse Bouche</vt:lpstr>
      <vt:lpstr>Community Inputs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Denes</dc:creator>
  <cp:lastModifiedBy>Priscilla B Cushman</cp:lastModifiedBy>
  <cp:revision>48</cp:revision>
  <dcterms:created xsi:type="dcterms:W3CDTF">2022-07-16T20:27:12Z</dcterms:created>
  <dcterms:modified xsi:type="dcterms:W3CDTF">2022-07-25T16:17:09Z</dcterms:modified>
</cp:coreProperties>
</file>