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80" r:id="rId5"/>
  </p:sldMasterIdLst>
  <p:notesMasterIdLst>
    <p:notesMasterId r:id="rId35"/>
  </p:notesMasterIdLst>
  <p:handoutMasterIdLst>
    <p:handoutMasterId r:id="rId36"/>
  </p:handoutMasterIdLst>
  <p:sldIdLst>
    <p:sldId id="3239" r:id="rId6"/>
    <p:sldId id="3410" r:id="rId7"/>
    <p:sldId id="3409" r:id="rId8"/>
    <p:sldId id="3359" r:id="rId9"/>
    <p:sldId id="3411" r:id="rId10"/>
    <p:sldId id="3360" r:id="rId11"/>
    <p:sldId id="3384" r:id="rId12"/>
    <p:sldId id="3383" r:id="rId13"/>
    <p:sldId id="3392" r:id="rId14"/>
    <p:sldId id="3335" r:id="rId15"/>
    <p:sldId id="3407" r:id="rId16"/>
    <p:sldId id="3412" r:id="rId17"/>
    <p:sldId id="3380" r:id="rId18"/>
    <p:sldId id="3381" r:id="rId19"/>
    <p:sldId id="3382" r:id="rId20"/>
    <p:sldId id="3398" r:id="rId21"/>
    <p:sldId id="3413" r:id="rId22"/>
    <p:sldId id="3408" r:id="rId23"/>
    <p:sldId id="3405" r:id="rId24"/>
    <p:sldId id="3400" r:id="rId25"/>
    <p:sldId id="3401" r:id="rId26"/>
    <p:sldId id="3402" r:id="rId27"/>
    <p:sldId id="3268" r:id="rId28"/>
    <p:sldId id="3252" r:id="rId29"/>
    <p:sldId id="3389" r:id="rId30"/>
    <p:sldId id="3323" r:id="rId31"/>
    <p:sldId id="3393" r:id="rId32"/>
    <p:sldId id="3404" r:id="rId33"/>
    <p:sldId id="276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  <p:cmAuthor id="2" name="Fabiola Gianotti" initials="FG" lastIdx="13" clrIdx="1">
    <p:extLst>
      <p:ext uri="{19B8F6BF-5375-455C-9EA6-DF929625EA0E}">
        <p15:presenceInfo xmlns:p15="http://schemas.microsoft.com/office/powerpoint/2012/main" userId="S::fabiola.gianotti@cern.ch::7988ec65-f297-41a6-b535-7c871751035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432FF"/>
    <a:srgbClr val="C4DAEF"/>
    <a:srgbClr val="7A81FF"/>
    <a:srgbClr val="008F00"/>
    <a:srgbClr val="945200"/>
    <a:srgbClr val="FF9300"/>
    <a:srgbClr val="0096FF"/>
    <a:srgbClr val="C00000"/>
    <a:srgbClr val="009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9767" autoAdjust="0"/>
    <p:restoredTop sz="88846" autoAdjust="0"/>
  </p:normalViewPr>
  <p:slideViewPr>
    <p:cSldViewPr snapToObjects="1">
      <p:cViewPr varScale="1">
        <p:scale>
          <a:sx n="78" d="100"/>
          <a:sy n="78" d="100"/>
        </p:scale>
        <p:origin x="1744" y="168"/>
      </p:cViewPr>
      <p:guideLst/>
    </p:cSldViewPr>
  </p:slideViewPr>
  <p:outlineViewPr>
    <p:cViewPr>
      <p:scale>
        <a:sx n="33" d="100"/>
        <a:sy n="33" d="100"/>
      </p:scale>
      <p:origin x="0" y="-1894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96"/>
    </p:cViewPr>
  </p:sorterViewPr>
  <p:notesViewPr>
    <p:cSldViewPr snapToObjects="1" showGuides="1">
      <p:cViewPr varScale="1">
        <p:scale>
          <a:sx n="145" d="100"/>
          <a:sy n="145" d="100"/>
        </p:scale>
        <p:origin x="38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/>
              <a:t>7/25/22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t>7/25/22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735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56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765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68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9228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6442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:a16="http://schemas.microsoft.com/office/drawing/2014/main" id="{0992D35A-43D9-A746-87C1-467FBB7732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2950"/>
            <a:ext cx="6607175" cy="3717925"/>
          </a:xfrm>
        </p:spPr>
      </p:sp>
      <p:sp>
        <p:nvSpPr>
          <p:cNvPr id="24578" name="Notes Placeholder 2">
            <a:extLst>
              <a:ext uri="{FF2B5EF4-FFF2-40B4-BE49-F238E27FC236}">
                <a16:creationId xmlns:a16="http://schemas.microsoft.com/office/drawing/2014/main" id="{F0813A28-2BDC-AA41-9EFE-B5E6AB57E0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oot" altLang="root">
              <a:ea typeface="ＭＳ Ｐゴシック" panose="020B0600070205080204" pitchFamily="34" charset="-128"/>
            </a:endParaRPr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7213E30F-8245-A045-B421-7638D934C84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/>
            </a:pPr>
            <a:fld id="{1686CD9F-EDB4-EA41-8605-8322E7149C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DejaVu San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731201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24E1A-AB16-1D46-B0B9-28A3D92B17E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560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10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723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458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61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753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672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079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3485228" y="6378349"/>
            <a:ext cx="63116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2-7-2021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259262" y="6383848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3485228" y="6378349"/>
            <a:ext cx="63116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2-7-2021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259262" y="6383848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485228" y="6378349"/>
            <a:ext cx="63116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2-7-2021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259262" y="6383848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485228" y="6378349"/>
            <a:ext cx="63116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2-7-2021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259262" y="6383848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  <a:prstGeom prst="rect">
            <a:avLst/>
          </a:prstGeo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78349"/>
            <a:ext cx="63116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2-7-2021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78349"/>
            <a:ext cx="63116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2-7-2021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78349"/>
            <a:ext cx="63116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2-7-2021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home.cern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1904" y="2244864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1600" baseline="0">
                <a:solidFill>
                  <a:schemeClr val="tx2"/>
                </a:solidFill>
              </a:defRPr>
            </a:lvl2pPr>
            <a:lvl3pPr>
              <a:defRPr sz="1600" baseline="0"/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66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08976" y="1705709"/>
            <a:ext cx="4071824" cy="1253808"/>
          </a:xfrm>
        </p:spPr>
        <p:txBody>
          <a:bodyPr anchor="b"/>
          <a:lstStyle>
            <a:lvl1pPr algn="l">
              <a:buNone/>
              <a:defRPr sz="2933" b="1">
                <a:solidFill>
                  <a:schemeClr val="tx1"/>
                </a:solidFill>
              </a:defRPr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745063" y="802197"/>
            <a:ext cx="6346019" cy="475951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4267"/>
            </a:lvl1pPr>
          </a:lstStyle>
          <a:p>
            <a:r>
              <a:rPr kumimoji="0" lang="fr-CH"/>
              <a:t>Drag picture to placeholder or click icon to add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08979" y="2998765"/>
            <a:ext cx="4071821" cy="2663483"/>
          </a:xfrm>
        </p:spPr>
        <p:txBody>
          <a:bodyPr lIns="45720" rIns="45720"/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 sz="1600"/>
            </a:lvl2pPr>
            <a:lvl3pPr>
              <a:buFontTx/>
              <a:buNone/>
              <a:defRPr sz="1333"/>
            </a:lvl3pPr>
            <a:lvl4pPr>
              <a:buFontTx/>
              <a:buNone/>
              <a:defRPr sz="1200"/>
            </a:lvl4pPr>
            <a:lvl5pPr>
              <a:buFontTx/>
              <a:buNone/>
              <a:defRPr sz="12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7/25/22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Document reference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6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  <a:prstGeom prst="rect">
            <a:avLst/>
          </a:prstGeo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03DB2AEE-31FD-B64E-AC1D-2CF9A5110E7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05.11.2015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4A00E560-3C0F-7640-B6AA-06C0E1E7192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Eucard WS - Firenze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59F6DA8A-24CE-6642-93AF-BC6ED548A77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7BA07-B37A-EB47-BC1F-2EE7EDED71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10415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 descr="logooutline.eps">
            <a:extLst>
              <a:ext uri="{FF2B5EF4-FFF2-40B4-BE49-F238E27FC236}">
                <a16:creationId xmlns:a16="http://schemas.microsoft.com/office/drawing/2014/main" id="{7014AFE8-8965-5049-936B-12348C9ECC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367" y="2181225"/>
            <a:ext cx="3361267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8001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84AC0B-53E4-D342-ACA6-4EDA0C2924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6351" y="6475414"/>
            <a:ext cx="668867" cy="365125"/>
          </a:xfrm>
        </p:spPr>
        <p:txBody>
          <a:bodyPr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7C82CF5-D71A-194E-954E-DBF57251C4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27668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6FFD7A-6DAD-B747-B873-6586EBF1D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9D822-608A-0147-9F48-4011602D852B}" type="datetimeFigureOut">
              <a:rPr lang="en-GB"/>
              <a:pPr>
                <a:defRPr/>
              </a:pPr>
              <a:t>25/07/2022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A95E1B-D714-1649-834D-A4F29F7CD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88748C-9BFF-7A47-B4E7-84B43373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98461-5BDC-4744-A152-770596E3AD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1987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">
            <a:extLst>
              <a:ext uri="{FF2B5EF4-FFF2-40B4-BE49-F238E27FC236}">
                <a16:creationId xmlns:a16="http://schemas.microsoft.com/office/drawing/2014/main" id="{5A669E6B-263D-E040-A651-3D97232AF3EB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F9F0C-68E4-E248-89A1-0B7A728FFB6F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762638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23075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48846"/>
            <a:ext cx="4116387" cy="6249621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78349"/>
            <a:ext cx="63116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2-7-2021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805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78349"/>
            <a:ext cx="63116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2-7-2021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78349"/>
            <a:ext cx="63116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2-7-2021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2117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2071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85228" y="6378349"/>
            <a:ext cx="63116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2-7-2021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383848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85228" y="6378349"/>
            <a:ext cx="63116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2-7-2021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383848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85228" y="6378349"/>
            <a:ext cx="63116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2-7-2021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383848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485228" y="6378349"/>
            <a:ext cx="63116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2-7-2021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59262" y="6383848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9037A8-3728-274F-ADAC-4D3957FCBA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w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410" y="6520259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AutoShape 1">
            <a:extLst>
              <a:ext uri="{FF2B5EF4-FFF2-40B4-BE49-F238E27FC236}">
                <a16:creationId xmlns:a16="http://schemas.microsoft.com/office/drawing/2014/main" id="{27C83116-4745-0E45-8BE8-54F7A2382CA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-99392"/>
            <a:ext cx="12192000" cy="762000"/>
          </a:xfrm>
          <a:custGeom>
            <a:avLst/>
            <a:gdLst>
              <a:gd name="T0" fmla="*/ 2147483646 w 25400"/>
              <a:gd name="T1" fmla="*/ 2147483646 h 2117"/>
              <a:gd name="T2" fmla="*/ 2147483646 w 25400"/>
              <a:gd name="T3" fmla="*/ 2147483646 h 2117"/>
              <a:gd name="T4" fmla="*/ 0 w 25400"/>
              <a:gd name="T5" fmla="*/ 2147483646 h 2117"/>
              <a:gd name="T6" fmla="*/ 2147483646 w 25400"/>
              <a:gd name="T7" fmla="*/ 0 h 2117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5400"/>
              <a:gd name="T13" fmla="*/ 0 h 2117"/>
              <a:gd name="T14" fmla="*/ 25400 w 25400"/>
              <a:gd name="T15" fmla="*/ 2117 h 21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400" h="2117">
                <a:moveTo>
                  <a:pt x="0" y="0"/>
                </a:moveTo>
                <a:lnTo>
                  <a:pt x="25400" y="0"/>
                </a:lnTo>
                <a:lnTo>
                  <a:pt x="25400" y="2117"/>
                </a:lnTo>
                <a:lnTo>
                  <a:pt x="0" y="211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33A0">
                  <a:tint val="66000"/>
                  <a:satMod val="160000"/>
                </a:srgbClr>
              </a:gs>
              <a:gs pos="50000">
                <a:srgbClr val="0033A0">
                  <a:tint val="44500"/>
                  <a:satMod val="160000"/>
                </a:srgbClr>
              </a:gs>
              <a:gs pos="100000">
                <a:srgbClr val="0033A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txBody>
          <a:bodyPr wrap="none" anchor="ctr"/>
          <a:lstStyle/>
          <a:p>
            <a:endParaRPr lang="en-CH" sz="180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52FE55-B56E-A940-BFB0-B4D01CC6E1E3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36" y="44624"/>
            <a:ext cx="450386" cy="44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2" r:id="rId2"/>
    <p:sldLayoutId id="2147483674" r:id="rId3"/>
    <p:sldLayoutId id="2147483652" r:id="rId4"/>
    <p:sldLayoutId id="2147483653" r:id="rId5"/>
    <p:sldLayoutId id="2147483661" r:id="rId6"/>
    <p:sldLayoutId id="2147483666" r:id="rId7"/>
    <p:sldLayoutId id="2147483667" r:id="rId8"/>
    <p:sldLayoutId id="2147483658" r:id="rId9"/>
    <p:sldLayoutId id="2147483659" r:id="rId10"/>
    <p:sldLayoutId id="2147483673" r:id="rId11"/>
    <p:sldLayoutId id="2147483660" r:id="rId12"/>
    <p:sldLayoutId id="2147483671" r:id="rId13"/>
    <p:sldLayoutId id="2147483651" r:id="rId14"/>
    <p:sldLayoutId id="2147483654" r:id="rId15"/>
    <p:sldLayoutId id="2147483669" r:id="rId16"/>
    <p:sldLayoutId id="2147483655" r:id="rId17"/>
    <p:sldLayoutId id="2147483678" r:id="rId18"/>
    <p:sldLayoutId id="2147483679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4" descr="bande-01.eps">
            <a:extLst>
              <a:ext uri="{FF2B5EF4-FFF2-40B4-BE49-F238E27FC236}">
                <a16:creationId xmlns:a16="http://schemas.microsoft.com/office/drawing/2014/main" id="{41E4CD0D-C72D-AE40-9246-1DDEFF763D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4">
            <a:extLst>
              <a:ext uri="{FF2B5EF4-FFF2-40B4-BE49-F238E27FC236}">
                <a16:creationId xmlns:a16="http://schemas.microsoft.com/office/drawing/2014/main" id="{C487D092-BC88-C544-8F90-1096B728EC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0"/>
            <a:ext cx="9897533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BE0E9F47-E494-5F42-B3D3-7FA9771DDA7F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2209800" y="9534525"/>
            <a:ext cx="1921933" cy="33655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05.11.2015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1FB8808-8B98-7345-B5BE-D49F962E0C4A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8534400" y="12830175"/>
            <a:ext cx="6138333" cy="33655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Eucard WS - Firenze</a:t>
            </a:r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B943AAEE-03F2-BF4C-8B16-73E6BE7CD55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11413067" y="6400801"/>
            <a:ext cx="1210733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55D1E81C-25F4-F140-9BB0-6E02DC951D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745A5982-34CB-3547-B951-50DDDC2E25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4"/>
            <a:ext cx="10964333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58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59358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p:hf sldNum="0" hdr="0"/>
  <p:txStyles>
    <p:titleStyle>
      <a:lvl1pPr algn="l" defTabSz="457200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j-lt"/>
          <a:ea typeface="ＭＳ Ｐゴシック" charset="0"/>
          <a:cs typeface="ＭＳ Ｐゴシック" panose="020B0600070205080204" pitchFamily="34" charset="-128"/>
        </a:defRPr>
      </a:lvl1pPr>
      <a:lvl2pPr algn="l" defTabSz="457200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FFFFF"/>
          </a:solidFill>
          <a:latin typeface="Arial" charset="0"/>
          <a:ea typeface="ＭＳ Ｐゴシック" charset="0"/>
          <a:cs typeface="ＭＳ Ｐゴシック" panose="020B0600070205080204" pitchFamily="34" charset="-128"/>
        </a:defRPr>
      </a:lvl2pPr>
      <a:lvl3pPr algn="l" defTabSz="457200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FFFFF"/>
          </a:solidFill>
          <a:latin typeface="Arial" charset="0"/>
          <a:ea typeface="ＭＳ Ｐゴシック" charset="0"/>
          <a:cs typeface="ＭＳ Ｐゴシック" panose="020B0600070205080204" pitchFamily="34" charset="-128"/>
        </a:defRPr>
      </a:lvl3pPr>
      <a:lvl4pPr algn="l" defTabSz="457200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FFFFF"/>
          </a:solidFill>
          <a:latin typeface="Arial" charset="0"/>
          <a:ea typeface="ＭＳ Ｐゴシック" charset="0"/>
          <a:cs typeface="ＭＳ Ｐゴシック" panose="020B0600070205080204" pitchFamily="34" charset="-128"/>
        </a:defRPr>
      </a:lvl4pPr>
      <a:lvl5pPr algn="l" defTabSz="457200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FFFFF"/>
          </a:solidFill>
          <a:latin typeface="Arial" charset="0"/>
          <a:ea typeface="ＭＳ Ｐゴシック" charset="0"/>
          <a:cs typeface="ＭＳ Ｐゴシック" panose="020B0600070205080204" pitchFamily="34" charset="-128"/>
        </a:defRPr>
      </a:lvl5pPr>
      <a:lvl6pPr marL="2514600" indent="-228600" algn="l" defTabSz="457200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Comic Sans MS" panose="030F0702030302020204" pitchFamily="66" charset="0"/>
          <a:ea typeface="Droid Sans Fallback" charset="0"/>
          <a:cs typeface="Droid Sans Fallback" charset="0"/>
        </a:defRPr>
      </a:lvl6pPr>
      <a:lvl7pPr marL="2971800" indent="-228600" algn="l" defTabSz="457200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Comic Sans MS" panose="030F0702030302020204" pitchFamily="66" charset="0"/>
          <a:ea typeface="Droid Sans Fallback" charset="0"/>
          <a:cs typeface="Droid Sans Fallback" charset="0"/>
        </a:defRPr>
      </a:lvl7pPr>
      <a:lvl8pPr marL="3429000" indent="-228600" algn="l" defTabSz="457200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Comic Sans MS" panose="030F0702030302020204" pitchFamily="66" charset="0"/>
          <a:ea typeface="Droid Sans Fallback" charset="0"/>
          <a:cs typeface="Droid Sans Fallback" charset="0"/>
        </a:defRPr>
      </a:lvl8pPr>
      <a:lvl9pPr marL="3886200" indent="-228600" algn="l" defTabSz="457200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Comic Sans MS" panose="030F0702030302020204" pitchFamily="66" charset="0"/>
          <a:ea typeface="Droid Sans Fallback" charset="0"/>
          <a:cs typeface="Droid Sans Fallback" charset="0"/>
        </a:defRPr>
      </a:lvl9pPr>
    </p:titleStyle>
    <p:bodyStyle>
      <a:lvl1pPr marL="342900" indent="-342900" algn="l" defTabSz="457200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ＭＳ Ｐゴシック" charset="0"/>
          <a:cs typeface="ＭＳ Ｐゴシック" panose="020B0600070205080204" pitchFamily="34" charset="-128"/>
        </a:defRPr>
      </a:lvl1pPr>
      <a:lvl2pPr marL="742950" indent="-285750" algn="l" defTabSz="457200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ＭＳ Ｐゴシック" charset="-128"/>
          <a:cs typeface="ＭＳ Ｐゴシック" panose="020B0600070205080204" pitchFamily="34" charset="-128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ＭＳ Ｐゴシック" charset="-128"/>
          <a:cs typeface="ＭＳ Ｐゴシック" panose="020B0600070205080204" pitchFamily="34" charset="-128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ＭＳ Ｐゴシック" charset="-128"/>
          <a:cs typeface="ＭＳ Ｐゴシック" panose="020B0600070205080204" pitchFamily="34" charset="-128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ＭＳ Ｐゴシック" charset="-128"/>
          <a:cs typeface="ＭＳ Ｐゴシック" panose="020B0600070205080204" pitchFamily="34" charset="-12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hse.cern/environment-report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C03787-07E7-A140-A673-996C4FE8065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696" y="3193494"/>
            <a:ext cx="13364210" cy="36918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E42EA2-1E07-E14D-88F3-64E87B5D5E98}"/>
              </a:ext>
            </a:extLst>
          </p:cNvPr>
          <p:cNvSpPr txBox="1"/>
          <p:nvPr/>
        </p:nvSpPr>
        <p:spPr>
          <a:xfrm>
            <a:off x="8256240" y="1393612"/>
            <a:ext cx="3183564" cy="52322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Fabiola </a:t>
            </a:r>
            <a:r>
              <a:rPr lang="en-US" sz="1700" dirty="0" err="1">
                <a:solidFill>
                  <a:schemeClr val="bg1"/>
                </a:solidFill>
              </a:rPr>
              <a:t>Gianotti</a:t>
            </a:r>
            <a:r>
              <a:rPr lang="en-US" sz="1700" dirty="0">
                <a:solidFill>
                  <a:schemeClr val="bg1"/>
                </a:solidFill>
              </a:rPr>
              <a:t> (CERN) </a:t>
            </a:r>
          </a:p>
          <a:p>
            <a:r>
              <a:rPr lang="en-US" sz="1700" dirty="0">
                <a:solidFill>
                  <a:schemeClr val="bg1"/>
                </a:solidFill>
              </a:rPr>
              <a:t>Snowmass-Seattle, 25 July 2022</a:t>
            </a:r>
            <a:endParaRPr lang="en-CH" sz="170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F2C65F6-1D63-F44D-B600-42424FBE20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337" y="1412776"/>
            <a:ext cx="5040559" cy="720080"/>
          </a:xfrm>
        </p:spPr>
        <p:txBody>
          <a:bodyPr/>
          <a:lstStyle/>
          <a:p>
            <a:r>
              <a:rPr lang="en-US" sz="3000" dirty="0"/>
              <a:t>CERN’s vision and plans</a:t>
            </a:r>
          </a:p>
        </p:txBody>
      </p:sp>
    </p:spTree>
    <p:extLst>
      <p:ext uri="{BB962C8B-B14F-4D97-AF65-F5344CB8AC3E}">
        <p14:creationId xmlns:p14="http://schemas.microsoft.com/office/powerpoint/2010/main" val="630686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ED399-3EED-E042-896C-AC661E6EA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410" y="6531272"/>
            <a:ext cx="681254" cy="365125"/>
          </a:xfrm>
        </p:spPr>
        <p:txBody>
          <a:bodyPr/>
          <a:lstStyle/>
          <a:p>
            <a:fld id="{1787A23F-BAF2-40F7-981E-A4E481A32A38}" type="slidenum">
              <a:rPr lang="en-US" smtClean="0"/>
              <a:t>10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8C06DA-D880-EC4C-9D3F-2E20691DC7ED}"/>
              </a:ext>
            </a:extLst>
          </p:cNvPr>
          <p:cNvSpPr txBox="1"/>
          <p:nvPr/>
        </p:nvSpPr>
        <p:spPr>
          <a:xfrm>
            <a:off x="191344" y="807095"/>
            <a:ext cx="11341246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dirty="0">
                <a:solidFill>
                  <a:schemeClr val="tx2"/>
                </a:solidFill>
              </a:rPr>
              <a:t>D</a:t>
            </a:r>
            <a:r>
              <a:rPr lang="en-CH" sz="1500">
                <a:solidFill>
                  <a:schemeClr val="tx2"/>
                </a:solidFill>
              </a:rPr>
              <a:t>iscovery </a:t>
            </a:r>
            <a:r>
              <a:rPr lang="en-CH" sz="1500" dirty="0">
                <a:solidFill>
                  <a:schemeClr val="tx2"/>
                </a:solidFill>
              </a:rPr>
              <a:t>of the Higgs boson: </a:t>
            </a:r>
            <a:r>
              <a:rPr lang="en-CH" sz="1500">
                <a:solidFill>
                  <a:srgbClr val="0432FF"/>
                </a:solidFill>
              </a:rPr>
              <a:t>monumental </a:t>
            </a:r>
            <a:r>
              <a:rPr lang="en-GB" sz="1500" dirty="0">
                <a:solidFill>
                  <a:srgbClr val="0432FF"/>
                </a:solidFill>
              </a:rPr>
              <a:t>s</a:t>
            </a:r>
            <a:r>
              <a:rPr lang="en-CH" sz="1500" dirty="0">
                <a:solidFill>
                  <a:srgbClr val="0432FF"/>
                </a:solidFill>
              </a:rPr>
              <a:t>tep forward </a:t>
            </a:r>
            <a:r>
              <a:rPr lang="en-CH" sz="1500" dirty="0">
                <a:solidFill>
                  <a:schemeClr val="tx2"/>
                </a:solidFill>
              </a:rPr>
              <a:t>in our understanding of fundamental physics, with </a:t>
            </a:r>
            <a:r>
              <a:rPr lang="en-CH" sz="1500">
                <a:solidFill>
                  <a:srgbClr val="0432FF"/>
                </a:solidFill>
              </a:rPr>
              <a:t>wide-ranging implications </a:t>
            </a:r>
            <a:endParaRPr lang="en-US" sz="1500" dirty="0">
              <a:solidFill>
                <a:srgbClr val="0432FF"/>
              </a:solidFill>
            </a:endParaRPr>
          </a:p>
          <a:p>
            <a:pPr algn="l"/>
            <a:r>
              <a:rPr lang="en-CH" sz="1500">
                <a:solidFill>
                  <a:srgbClr val="0432FF"/>
                </a:solidFill>
              </a:rPr>
              <a:t>for </a:t>
            </a:r>
            <a:r>
              <a:rPr lang="en-CH" sz="1500" dirty="0">
                <a:solidFill>
                  <a:srgbClr val="0432FF"/>
                </a:solidFill>
              </a:rPr>
              <a:t>particle physics and beyond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CC1557-32D1-7D4A-9B3B-A59AA97AA96C}"/>
              </a:ext>
            </a:extLst>
          </p:cNvPr>
          <p:cNvSpPr txBox="1"/>
          <p:nvPr/>
        </p:nvSpPr>
        <p:spPr>
          <a:xfrm>
            <a:off x="119336" y="1556792"/>
            <a:ext cx="7833876" cy="6924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500" dirty="0">
                <a:solidFill>
                  <a:schemeClr val="tx2"/>
                </a:solidFill>
              </a:rPr>
              <a:t>Higgs boson is profoundly </a:t>
            </a:r>
            <a:r>
              <a:rPr lang="en-CH" sz="1500">
                <a:solidFill>
                  <a:schemeClr val="tx2"/>
                </a:solidFill>
              </a:rPr>
              <a:t>different </a:t>
            </a:r>
            <a:r>
              <a:rPr lang="en-US" sz="1500" dirty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from all elementary particles discovered previously (first </a:t>
            </a:r>
          </a:p>
          <a:p>
            <a:pPr algn="l"/>
            <a:r>
              <a:rPr lang="en-US" sz="1500" dirty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elementary scalar?)</a:t>
            </a:r>
            <a:r>
              <a:rPr lang="en-US" sz="1500" dirty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,</a:t>
            </a:r>
            <a:r>
              <a:rPr lang="en-US" sz="1500" dirty="0">
                <a:solidFill>
                  <a:schemeClr val="tx2"/>
                </a:solidFill>
                <a:ea typeface="ＭＳ Ｐゴシック" charset="0"/>
              </a:rPr>
              <a:t> </a:t>
            </a:r>
            <a:r>
              <a:rPr lang="en-GB" sz="1500" dirty="0" err="1">
                <a:solidFill>
                  <a:schemeClr val="tx2"/>
                </a:solidFill>
              </a:rPr>
              <a:t>i</a:t>
            </a:r>
            <a:r>
              <a:rPr lang="en-CH" sz="1500" dirty="0">
                <a:solidFill>
                  <a:schemeClr val="tx2"/>
                </a:solidFill>
              </a:rPr>
              <a:t>s </a:t>
            </a:r>
            <a:r>
              <a:rPr lang="en-CH" sz="1500" dirty="0">
                <a:solidFill>
                  <a:srgbClr val="008F00"/>
                </a:solidFill>
              </a:rPr>
              <a:t>related to </a:t>
            </a:r>
            <a:r>
              <a:rPr lang="en-US" sz="1500" dirty="0">
                <a:solidFill>
                  <a:srgbClr val="008F00"/>
                </a:solidFill>
                <a:ea typeface="ＭＳ Ｐゴシック" charset="0"/>
                <a:cs typeface="ＭＳ Ｐゴシック" charset="0"/>
              </a:rPr>
              <a:t>the most obscure sector of the Standard Model and linked </a:t>
            </a:r>
          </a:p>
          <a:p>
            <a:pPr algn="l"/>
            <a:r>
              <a:rPr lang="en-US" sz="1500" dirty="0">
                <a:solidFill>
                  <a:srgbClr val="008F00"/>
                </a:solidFill>
                <a:ea typeface="ＭＳ Ｐゴシック" charset="0"/>
                <a:cs typeface="ＭＳ Ｐゴシック" charset="0"/>
              </a:rPr>
              <a:t>to some of the deepest structural questions</a:t>
            </a:r>
            <a:r>
              <a:rPr lang="en-US" sz="1500" dirty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 (</a:t>
            </a:r>
            <a:r>
              <a:rPr lang="en-US" sz="1500" dirty="0" err="1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flavour</a:t>
            </a:r>
            <a:r>
              <a:rPr lang="en-US" sz="1500" dirty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, naturalness/hierarchy, vacuum, ...)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4275396-454D-864F-8C83-46A12C7776FA}"/>
              </a:ext>
            </a:extLst>
          </p:cNvPr>
          <p:cNvGrpSpPr/>
          <p:nvPr/>
        </p:nvGrpSpPr>
        <p:grpSpPr>
          <a:xfrm>
            <a:off x="8112224" y="1484784"/>
            <a:ext cx="3941011" cy="1992700"/>
            <a:chOff x="8250988" y="4604652"/>
            <a:chExt cx="3941011" cy="19927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EBB0C1F-98F9-C046-9F17-3763BC9F9735}"/>
                </a:ext>
              </a:extLst>
            </p:cNvPr>
            <p:cNvSpPr/>
            <p:nvPr/>
          </p:nvSpPr>
          <p:spPr>
            <a:xfrm>
              <a:off x="8250988" y="4604652"/>
              <a:ext cx="3941011" cy="19927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9040928-8B1C-484D-B786-55AE06515E8D}"/>
                </a:ext>
              </a:extLst>
            </p:cNvPr>
            <p:cNvGrpSpPr/>
            <p:nvPr/>
          </p:nvGrpSpPr>
          <p:grpSpPr>
            <a:xfrm>
              <a:off x="8400256" y="4720788"/>
              <a:ext cx="3698977" cy="1732548"/>
              <a:chOff x="8400256" y="4504764"/>
              <a:chExt cx="3698977" cy="1732548"/>
            </a:xfrm>
          </p:grpSpPr>
          <p:pic>
            <p:nvPicPr>
              <p:cNvPr id="17" name="Picture 25" descr="Untitled.png">
                <a:extLst>
                  <a:ext uri="{FF2B5EF4-FFF2-40B4-BE49-F238E27FC236}">
                    <a16:creationId xmlns:a16="http://schemas.microsoft.com/office/drawing/2014/main" id="{38F20E65-4606-FD41-AED8-E6640D1E6FB9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00256" y="4865712"/>
                <a:ext cx="3698977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extBox 26">
                <a:extLst>
                  <a:ext uri="{FF2B5EF4-FFF2-40B4-BE49-F238E27FC236}">
                    <a16:creationId xmlns:a16="http://schemas.microsoft.com/office/drawing/2014/main" id="{948ED2CF-9A75-8543-8310-81A76CBA2A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35025" y="4504764"/>
                <a:ext cx="973343" cy="2923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300" dirty="0">
                    <a:solidFill>
                      <a:srgbClr val="000000"/>
                    </a:solidFill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G. Giudice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7B7B7A6-6702-844C-BD1B-DF08778372D8}"/>
              </a:ext>
            </a:extLst>
          </p:cNvPr>
          <p:cNvGrpSpPr/>
          <p:nvPr/>
        </p:nvGrpSpPr>
        <p:grpSpPr>
          <a:xfrm>
            <a:off x="191344" y="2348880"/>
            <a:ext cx="7442743" cy="1440160"/>
            <a:chOff x="279050" y="4743728"/>
            <a:chExt cx="7442743" cy="144016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54AF1BC-46BC-0441-A08C-34F9DA99E8C7}"/>
                </a:ext>
              </a:extLst>
            </p:cNvPr>
            <p:cNvSpPr txBox="1"/>
            <p:nvPr/>
          </p:nvSpPr>
          <p:spPr>
            <a:xfrm>
              <a:off x="279050" y="5245169"/>
              <a:ext cx="7442743" cy="938719"/>
            </a:xfrm>
            <a:prstGeom prst="rect">
              <a:avLst/>
            </a:prstGeom>
            <a:solidFill>
              <a:srgbClr val="92D050">
                <a:alpha val="18824"/>
              </a:srgbClr>
            </a:solidFill>
            <a:ln>
              <a:solidFill>
                <a:schemeClr val="tx2"/>
              </a:solidFill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  <a:ea typeface="ＭＳ Ｐゴシック" charset="0"/>
                  <a:cs typeface="ＭＳ Ｐゴシック" charset="0"/>
                  <a:sym typeface="Wingdings"/>
                </a:rPr>
                <a:t> </a:t>
              </a:r>
              <a:r>
                <a:rPr lang="en-US" sz="1500" dirty="0">
                  <a:solidFill>
                    <a:prstClr val="black"/>
                  </a:solidFill>
                  <a:ea typeface="ＭＳ Ｐゴシック" charset="0"/>
                  <a:cs typeface="ＭＳ Ｐゴシック" charset="0"/>
                  <a:sym typeface="Wingdings"/>
                </a:rPr>
                <a:t>Higgs boson is </a:t>
              </a:r>
              <a:r>
                <a:rPr lang="en-US" sz="1500" b="1" dirty="0">
                  <a:solidFill>
                    <a:prstClr val="black"/>
                  </a:solidFill>
                  <a:ea typeface="ＭＳ Ｐゴシック" charset="0"/>
                  <a:cs typeface="ＭＳ Ｐゴシック" charset="0"/>
                  <a:sym typeface="Wingdings"/>
                </a:rPr>
                <a:t>an extraordinary discovery tool </a:t>
              </a:r>
              <a:r>
                <a:rPr lang="en-US" sz="1500" dirty="0">
                  <a:solidFill>
                    <a:prstClr val="black"/>
                  </a:solidFill>
                  <a:ea typeface="ＭＳ Ｐゴシック" charset="0"/>
                  <a:cs typeface="ＭＳ Ｐゴシック" charset="0"/>
                  <a:sym typeface="Wingdings"/>
                </a:rPr>
                <a:t>and calls for a compelling and broad </a:t>
              </a:r>
            </a:p>
            <a:p>
              <a:r>
                <a:rPr lang="en-US" sz="1500" dirty="0">
                  <a:solidFill>
                    <a:prstClr val="black"/>
                  </a:solidFill>
                  <a:ea typeface="ＭＳ Ｐゴシック" charset="0"/>
                  <a:cs typeface="ＭＳ Ｐゴシック" charset="0"/>
                  <a:sym typeface="Wingdings"/>
                </a:rPr>
                <a:t> experimental </a:t>
              </a:r>
              <a:r>
                <a:rPr lang="en-US" sz="1500" dirty="0" err="1">
                  <a:solidFill>
                    <a:prstClr val="black"/>
                  </a:solidFill>
                  <a:ea typeface="ＭＳ Ｐゴシック" charset="0"/>
                  <a:cs typeface="ＭＳ Ｐゴシック" charset="0"/>
                  <a:sym typeface="Wingdings"/>
                </a:rPr>
                <a:t>programme</a:t>
              </a:r>
              <a:r>
                <a:rPr lang="en-US" sz="1500" dirty="0">
                  <a:solidFill>
                    <a:prstClr val="black"/>
                  </a:solidFill>
                  <a:ea typeface="ＭＳ Ｐゴシック" charset="0"/>
                  <a:cs typeface="ＭＳ Ｐゴシック" charset="0"/>
                  <a:sym typeface="Wingdings"/>
                </a:rPr>
                <a:t>  which will extend for decades at the LHC and beyond.</a:t>
              </a:r>
            </a:p>
            <a:p>
              <a:r>
                <a:rPr lang="en-US" sz="1400" dirty="0">
                  <a:solidFill>
                    <a:prstClr val="black"/>
                  </a:solidFill>
                  <a:ea typeface="ＭＳ Ｐゴシック" charset="0"/>
                  <a:cs typeface="ＭＳ Ｐゴシック" charset="0"/>
                  <a:sym typeface="Wingdings"/>
                </a:rPr>
                <a:t> “Study it to death” – N. </a:t>
              </a:r>
              <a:r>
                <a:rPr lang="en-US" sz="1400" dirty="0" err="1">
                  <a:solidFill>
                    <a:prstClr val="black"/>
                  </a:solidFill>
                  <a:ea typeface="ＭＳ Ｐゴシック" charset="0"/>
                  <a:cs typeface="ＭＳ Ｐゴシック" charset="0"/>
                  <a:sym typeface="Wingdings"/>
                </a:rPr>
                <a:t>Arkani-Hamed</a:t>
              </a:r>
              <a:endParaRPr lang="en-US" sz="1400" dirty="0">
                <a:solidFill>
                  <a:prstClr val="black"/>
                </a:solidFill>
                <a:ea typeface="ＭＳ Ｐゴシック" charset="0"/>
                <a:cs typeface="ＭＳ Ｐゴシック" charset="0"/>
                <a:sym typeface="Wingdings"/>
              </a:endParaRPr>
            </a:p>
            <a:p>
              <a:r>
                <a:rPr lang="en-US" sz="1500" dirty="0">
                  <a:solidFill>
                    <a:prstClr val="black"/>
                  </a:solidFill>
                  <a:ea typeface="ＭＳ Ｐゴシック" charset="0"/>
                  <a:cs typeface="ＭＳ Ｐゴシック" charset="0"/>
                  <a:sym typeface="Wingdings"/>
                </a:rPr>
                <a:t> Note: Higgs boson can only be studied at colliders</a:t>
              </a:r>
              <a:endParaRPr lang="en-US" sz="1500" dirty="0">
                <a:solidFill>
                  <a:prstClr val="black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Down Arrow 22">
              <a:extLst>
                <a:ext uri="{FF2B5EF4-FFF2-40B4-BE49-F238E27FC236}">
                  <a16:creationId xmlns:a16="http://schemas.microsoft.com/office/drawing/2014/main" id="{EB7F6721-5B2F-6D4A-8C41-A7D61692D6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9363" y="4743728"/>
              <a:ext cx="185738" cy="374980"/>
            </a:xfrm>
            <a:prstGeom prst="downArrow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34A6F95-B1C5-8A42-A140-B8DB0E222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560" y="15007"/>
            <a:ext cx="70839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chemeClr val="tx2"/>
                </a:solidFill>
                <a:latin typeface="Arial" panose="020B0604020202020204" pitchFamily="34" charset="0"/>
              </a:rPr>
              <a:t>Higgs boson physics at current and future colliders</a:t>
            </a:r>
          </a:p>
        </p:txBody>
      </p:sp>
      <p:pic>
        <p:nvPicPr>
          <p:cNvPr id="26" name="Picture 25" descr="A picture containing icon&#10;&#10;Description automatically generated">
            <a:extLst>
              <a:ext uri="{FF2B5EF4-FFF2-40B4-BE49-F238E27FC236}">
                <a16:creationId xmlns:a16="http://schemas.microsoft.com/office/drawing/2014/main" id="{3A210115-6AE7-344D-A1AD-6A87424D843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8730" y="55285"/>
            <a:ext cx="1234440" cy="493395"/>
          </a:xfrm>
          <a:prstGeom prst="rect">
            <a:avLst/>
          </a:prstGeom>
          <a:ln>
            <a:noFill/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8DE0E86-A04D-5943-BA08-6C5170C1BC46}"/>
              </a:ext>
            </a:extLst>
          </p:cNvPr>
          <p:cNvSpPr txBox="1"/>
          <p:nvPr/>
        </p:nvSpPr>
        <p:spPr>
          <a:xfrm>
            <a:off x="133417" y="3986768"/>
            <a:ext cx="11685571" cy="2785378"/>
          </a:xfrm>
          <a:prstGeom prst="rect">
            <a:avLst/>
          </a:prstGeom>
          <a:solidFill>
            <a:schemeClr val="tx1">
              <a:lumMod val="20000"/>
              <a:lumOff val="80000"/>
              <a:alpha val="20392"/>
            </a:schemeClr>
          </a:solidFill>
          <a:ln>
            <a:solidFill>
              <a:schemeClr val="tx2"/>
            </a:solidFill>
          </a:ln>
        </p:spPr>
        <p:txBody>
          <a:bodyPr wrap="none" lIns="0" tIns="0" rIns="0" bIns="0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GB" sz="1500" dirty="0">
                <a:solidFill>
                  <a:schemeClr val="tx2"/>
                </a:solidFill>
              </a:rPr>
              <a:t>A</a:t>
            </a:r>
            <a:r>
              <a:rPr lang="en-CH" sz="1500" dirty="0">
                <a:solidFill>
                  <a:schemeClr val="tx2"/>
                </a:solidFill>
              </a:rPr>
              <a:t>ll main </a:t>
            </a:r>
            <a:r>
              <a:rPr lang="en-CH" sz="1500" dirty="0">
                <a:solidFill>
                  <a:srgbClr val="C00000"/>
                </a:solidFill>
              </a:rPr>
              <a:t>Higgs boson production modes </a:t>
            </a:r>
            <a:r>
              <a:rPr lang="en-CH" sz="1400" dirty="0">
                <a:solidFill>
                  <a:schemeClr val="tx2"/>
                </a:solidFill>
              </a:rPr>
              <a:t>(ggF, VBF, VH, ttH+tH) </a:t>
            </a:r>
            <a:r>
              <a:rPr lang="en-CH" sz="1500" dirty="0">
                <a:solidFill>
                  <a:schemeClr val="tx2"/>
                </a:solidFill>
              </a:rPr>
              <a:t>established at </a:t>
            </a:r>
            <a:r>
              <a:rPr lang="en-CH" sz="1500" dirty="0">
                <a:solidFill>
                  <a:srgbClr val="C00000"/>
                </a:solidFill>
              </a:rPr>
              <a:t>&gt; 5σ </a:t>
            </a:r>
          </a:p>
          <a:p>
            <a:pPr marL="285750" indent="-285750">
              <a:buClr>
                <a:schemeClr val="tx2"/>
              </a:buClr>
              <a:buFont typeface="Wingdings" pitchFamily="2" charset="2"/>
              <a:buChar char="q"/>
            </a:pPr>
            <a:r>
              <a:rPr lang="en-CH" sz="1500" dirty="0">
                <a:solidFill>
                  <a:srgbClr val="C00000"/>
                </a:solidFill>
              </a:rPr>
              <a:t>Couplings to </a:t>
            </a:r>
            <a:r>
              <a:rPr lang="en-CH" sz="1500">
                <a:solidFill>
                  <a:srgbClr val="C00000"/>
                </a:solidFill>
              </a:rPr>
              <a:t>gauge bosons </a:t>
            </a:r>
            <a:r>
              <a:rPr lang="en-CH" sz="1400" dirty="0">
                <a:solidFill>
                  <a:schemeClr val="tx2"/>
                </a:solidFill>
              </a:rPr>
              <a:t>(established in Run 1) </a:t>
            </a:r>
            <a:r>
              <a:rPr lang="en-CH" sz="1500" dirty="0">
                <a:solidFill>
                  <a:schemeClr val="tx2"/>
                </a:solidFill>
              </a:rPr>
              <a:t>measured to </a:t>
            </a:r>
            <a:r>
              <a:rPr lang="en-CH" sz="1500" dirty="0">
                <a:solidFill>
                  <a:srgbClr val="C00000"/>
                </a:solidFill>
              </a:rPr>
              <a:t>6-8% </a:t>
            </a:r>
            <a:endParaRPr lang="en-CH" sz="1400" dirty="0">
              <a:solidFill>
                <a:srgbClr val="C00000"/>
              </a:solidFill>
            </a:endParaRPr>
          </a:p>
          <a:p>
            <a:r>
              <a:rPr lang="en-CH" sz="1500" dirty="0">
                <a:solidFill>
                  <a:schemeClr val="tx2"/>
                </a:solidFill>
              </a:rPr>
              <a:t>     </a:t>
            </a:r>
            <a:r>
              <a:rPr lang="en-CH" sz="1500" dirty="0">
                <a:solidFill>
                  <a:srgbClr val="C00000"/>
                </a:solidFill>
              </a:rPr>
              <a:t>Couplings to 3</a:t>
            </a:r>
            <a:r>
              <a:rPr lang="en-CH" sz="1500" baseline="30000" dirty="0">
                <a:solidFill>
                  <a:srgbClr val="C00000"/>
                </a:solidFill>
              </a:rPr>
              <a:t>rd</a:t>
            </a:r>
            <a:r>
              <a:rPr lang="en-CH" sz="1500" dirty="0">
                <a:solidFill>
                  <a:srgbClr val="C00000"/>
                </a:solidFill>
              </a:rPr>
              <a:t> </a:t>
            </a:r>
            <a:r>
              <a:rPr lang="en-CH" sz="1500">
                <a:solidFill>
                  <a:srgbClr val="C00000"/>
                </a:solidFill>
              </a:rPr>
              <a:t>generation fermions</a:t>
            </a:r>
            <a:r>
              <a:rPr lang="en-US" sz="1500" dirty="0">
                <a:solidFill>
                  <a:srgbClr val="C00000"/>
                </a:solidFill>
              </a:rPr>
              <a:t>, top, b and </a:t>
            </a:r>
            <a:r>
              <a:rPr lang="en-US" sz="1700" dirty="0">
                <a:solidFill>
                  <a:srgbClr val="C00000"/>
                </a:solidFill>
              </a:rPr>
              <a:t>𝜏</a:t>
            </a:r>
            <a:r>
              <a:rPr lang="en-CH" sz="1500">
                <a:solidFill>
                  <a:srgbClr val="C00000"/>
                </a:solidFill>
              </a:rPr>
              <a:t> </a:t>
            </a:r>
            <a:r>
              <a:rPr lang="en-CH" sz="1400" dirty="0">
                <a:solidFill>
                  <a:schemeClr val="tx2"/>
                </a:solidFill>
              </a:rPr>
              <a:t>(established in Run 2) </a:t>
            </a:r>
            <a:r>
              <a:rPr lang="en-CH" sz="1500" dirty="0">
                <a:solidFill>
                  <a:schemeClr val="tx2"/>
                </a:solidFill>
              </a:rPr>
              <a:t>measured to </a:t>
            </a:r>
            <a:r>
              <a:rPr lang="en-CH" sz="1500" dirty="0">
                <a:solidFill>
                  <a:srgbClr val="C00000"/>
                </a:solidFill>
              </a:rPr>
              <a:t>7-11% </a:t>
            </a:r>
          </a:p>
          <a:p>
            <a:r>
              <a:rPr lang="en-CH" sz="1500" dirty="0">
                <a:solidFill>
                  <a:schemeClr val="tx2"/>
                </a:solidFill>
              </a:rPr>
              <a:t>     </a:t>
            </a:r>
            <a:r>
              <a:rPr lang="en-CH" sz="1500" dirty="0">
                <a:solidFill>
                  <a:srgbClr val="C00000"/>
                </a:solidFill>
              </a:rPr>
              <a:t>Couplings to 2</a:t>
            </a:r>
            <a:r>
              <a:rPr lang="en-CH" sz="1500" baseline="30000" dirty="0">
                <a:solidFill>
                  <a:srgbClr val="C00000"/>
                </a:solidFill>
              </a:rPr>
              <a:t>nd</a:t>
            </a:r>
            <a:r>
              <a:rPr lang="en-CH" sz="1500" dirty="0">
                <a:solidFill>
                  <a:srgbClr val="C00000"/>
                </a:solidFill>
              </a:rPr>
              <a:t> generation fermions</a:t>
            </a:r>
            <a:r>
              <a:rPr lang="en-CH" sz="1500" dirty="0">
                <a:solidFill>
                  <a:schemeClr val="tx2"/>
                </a:solidFill>
              </a:rPr>
              <a:t>: </a:t>
            </a:r>
            <a:r>
              <a:rPr lang="en-CH" sz="1500" dirty="0">
                <a:solidFill>
                  <a:srgbClr val="C00000"/>
                </a:solidFill>
              </a:rPr>
              <a:t>3σ</a:t>
            </a:r>
            <a:r>
              <a:rPr lang="en-CH" sz="1500" dirty="0">
                <a:solidFill>
                  <a:schemeClr val="tx2"/>
                </a:solidFill>
              </a:rPr>
              <a:t> evidence for </a:t>
            </a:r>
            <a:r>
              <a:rPr lang="en-CH" sz="1500" dirty="0">
                <a:solidFill>
                  <a:srgbClr val="C00000"/>
                </a:solidFill>
              </a:rPr>
              <a:t>H</a:t>
            </a:r>
            <a:r>
              <a:rPr lang="en-CH" sz="1500" dirty="0">
                <a:solidFill>
                  <a:srgbClr val="C00000"/>
                </a:solidFill>
                <a:sym typeface="Wingdings" pitchFamily="2" charset="2"/>
              </a:rPr>
              <a:t> µµ</a:t>
            </a:r>
            <a:r>
              <a:rPr lang="en-CH" sz="1500" dirty="0">
                <a:solidFill>
                  <a:schemeClr val="tx2"/>
                </a:solidFill>
                <a:sym typeface="Wingdings" pitchFamily="2" charset="2"/>
              </a:rPr>
              <a:t>; first </a:t>
            </a:r>
            <a:r>
              <a:rPr lang="en-CH" sz="1500" dirty="0">
                <a:solidFill>
                  <a:srgbClr val="C00000"/>
                </a:solidFill>
                <a:sym typeface="Wingdings" pitchFamily="2" charset="2"/>
              </a:rPr>
              <a:t>constraints on H cc </a:t>
            </a:r>
          </a:p>
          <a:p>
            <a:pPr marL="285750" indent="-285750">
              <a:buClr>
                <a:schemeClr val="tx2"/>
              </a:buClr>
              <a:buFont typeface="Wingdings" pitchFamily="2" charset="2"/>
              <a:buChar char="q"/>
            </a:pPr>
            <a:r>
              <a:rPr lang="en-CH" sz="1500" dirty="0">
                <a:solidFill>
                  <a:srgbClr val="C00000"/>
                </a:solidFill>
                <a:sym typeface="Wingdings" pitchFamily="2" charset="2"/>
              </a:rPr>
              <a:t>Rare decays </a:t>
            </a:r>
            <a:r>
              <a:rPr lang="en-CH" sz="1500" dirty="0">
                <a:solidFill>
                  <a:schemeClr val="tx2"/>
                </a:solidFill>
                <a:sym typeface="Wingdings" pitchFamily="2" charset="2"/>
              </a:rPr>
              <a:t>(e.g. H Z𝛾; H ll𝛾 at ~</a:t>
            </a:r>
            <a:r>
              <a:rPr lang="en-CH" sz="1500" dirty="0">
                <a:solidFill>
                  <a:schemeClr val="tx2"/>
                </a:solidFill>
              </a:rPr>
              <a:t> 3σ </a:t>
            </a:r>
            <a:r>
              <a:rPr lang="en-CH" sz="1500">
                <a:solidFill>
                  <a:schemeClr val="tx2"/>
                </a:solidFill>
              </a:rPr>
              <a:t>level)</a:t>
            </a:r>
            <a:r>
              <a:rPr lang="en-US" sz="1500" dirty="0">
                <a:solidFill>
                  <a:schemeClr val="tx2"/>
                </a:solidFill>
              </a:rPr>
              <a:t>. </a:t>
            </a:r>
            <a:r>
              <a:rPr lang="en-CH" sz="150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en-CH" sz="1500" dirty="0">
                <a:solidFill>
                  <a:schemeClr val="tx2"/>
                </a:solidFill>
                <a:sym typeface="Wingdings" pitchFamily="2" charset="2"/>
              </a:rPr>
              <a:t>Limits on </a:t>
            </a:r>
            <a:r>
              <a:rPr lang="en-CH" sz="1500" dirty="0">
                <a:solidFill>
                  <a:srgbClr val="C00000"/>
                </a:solidFill>
                <a:sym typeface="Wingdings" pitchFamily="2" charset="2"/>
              </a:rPr>
              <a:t>invisible and exotic decays</a:t>
            </a:r>
          </a:p>
          <a:p>
            <a:pPr marL="285750" indent="-285750">
              <a:buClr>
                <a:schemeClr val="tx2"/>
              </a:buClr>
              <a:buFont typeface="Wingdings" pitchFamily="2" charset="2"/>
              <a:buChar char="q"/>
            </a:pPr>
            <a:r>
              <a:rPr lang="en-CH" sz="1500" dirty="0">
                <a:solidFill>
                  <a:srgbClr val="C00000"/>
                </a:solidFill>
                <a:sym typeface="Wingdings" pitchFamily="2" charset="2"/>
              </a:rPr>
              <a:t>HH </a:t>
            </a:r>
            <a:r>
              <a:rPr lang="en-CH" sz="1500" dirty="0">
                <a:solidFill>
                  <a:schemeClr val="tx2"/>
                </a:solidFill>
                <a:sym typeface="Wingdings" pitchFamily="2" charset="2"/>
              </a:rPr>
              <a:t>production: sensitivity </a:t>
            </a:r>
            <a:r>
              <a:rPr lang="en-CH" sz="1500" dirty="0">
                <a:solidFill>
                  <a:srgbClr val="C00000"/>
                </a:solidFill>
                <a:sym typeface="Wingdings" pitchFamily="2" charset="2"/>
              </a:rPr>
              <a:t>x 3 SM cross-section</a:t>
            </a:r>
          </a:p>
          <a:p>
            <a:pPr marL="285750" indent="-285750">
              <a:buClr>
                <a:schemeClr val="tx2"/>
              </a:buClr>
              <a:buFont typeface="Wingdings" pitchFamily="2" charset="2"/>
              <a:buChar char="q"/>
            </a:pPr>
            <a:r>
              <a:rPr lang="en-CH" sz="1500" dirty="0">
                <a:solidFill>
                  <a:srgbClr val="C00000"/>
                </a:solidFill>
                <a:sym typeface="Wingdings" pitchFamily="2" charset="2"/>
              </a:rPr>
              <a:t>Mass</a:t>
            </a:r>
            <a:r>
              <a:rPr lang="en-CH" sz="1500" dirty="0">
                <a:solidFill>
                  <a:schemeClr val="tx2"/>
                </a:solidFill>
                <a:sym typeface="Wingdings" pitchFamily="2" charset="2"/>
              </a:rPr>
              <a:t> measured to ~</a:t>
            </a:r>
            <a:r>
              <a:rPr lang="en-CH" sz="1500" dirty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en-CH" sz="1500">
                <a:solidFill>
                  <a:srgbClr val="C00000"/>
                </a:solidFill>
                <a:sym typeface="Wingdings" pitchFamily="2" charset="2"/>
              </a:rPr>
              <a:t>0.1%</a:t>
            </a:r>
            <a:r>
              <a:rPr lang="en-US" sz="1500" dirty="0">
                <a:solidFill>
                  <a:srgbClr val="C00000"/>
                </a:solidFill>
                <a:sym typeface="Wingdings" pitchFamily="2" charset="2"/>
              </a:rPr>
              <a:t>; w</a:t>
            </a:r>
            <a:r>
              <a:rPr lang="en-CH" sz="1500">
                <a:solidFill>
                  <a:srgbClr val="C00000"/>
                </a:solidFill>
                <a:sym typeface="Wingdings" pitchFamily="2" charset="2"/>
              </a:rPr>
              <a:t>idth</a:t>
            </a:r>
            <a:r>
              <a:rPr lang="en-CH" sz="1500">
                <a:solidFill>
                  <a:srgbClr val="7030A0"/>
                </a:solidFill>
                <a:sym typeface="Wingdings" pitchFamily="2" charset="2"/>
              </a:rPr>
              <a:t> </a:t>
            </a:r>
            <a:r>
              <a:rPr lang="en-CH" sz="1500" dirty="0">
                <a:solidFill>
                  <a:schemeClr val="tx2"/>
                </a:solidFill>
                <a:sym typeface="Wingdings" pitchFamily="2" charset="2"/>
              </a:rPr>
              <a:t>measurement </a:t>
            </a:r>
            <a:r>
              <a:rPr lang="en-CH" sz="1500" dirty="0">
                <a:solidFill>
                  <a:srgbClr val="C00000"/>
                </a:solidFill>
                <a:sym typeface="Wingdings" pitchFamily="2" charset="2"/>
              </a:rPr>
              <a:t>from off-shell/on-shell production </a:t>
            </a:r>
            <a:r>
              <a:rPr lang="en-CH" sz="1500" dirty="0">
                <a:solidFill>
                  <a:schemeClr val="tx2"/>
                </a:solidFill>
                <a:sym typeface="Wingdings" pitchFamily="2" charset="2"/>
              </a:rPr>
              <a:t>demonstrated </a:t>
            </a:r>
            <a:r>
              <a:rPr lang="en-CH" sz="1400" dirty="0">
                <a:solidFill>
                  <a:schemeClr val="tx2"/>
                </a:solidFill>
                <a:sym typeface="Wingdings" pitchFamily="2" charset="2"/>
              </a:rPr>
              <a:t>(3.6</a:t>
            </a:r>
            <a:r>
              <a:rPr lang="en-CH" sz="1400" dirty="0">
                <a:solidFill>
                  <a:schemeClr val="tx2"/>
                </a:solidFill>
              </a:rPr>
              <a:t>σ</a:t>
            </a:r>
            <a:r>
              <a:rPr lang="en-CH" sz="1400" dirty="0">
                <a:solidFill>
                  <a:schemeClr val="tx2"/>
                </a:solidFill>
                <a:sym typeface="Wingdings" pitchFamily="2" charset="2"/>
              </a:rPr>
              <a:t> evidence for H off-shell production)</a:t>
            </a:r>
          </a:p>
          <a:p>
            <a:pPr marL="285750" indent="-285750">
              <a:buClr>
                <a:schemeClr val="tx2"/>
              </a:buClr>
              <a:buFont typeface="Wingdings" pitchFamily="2" charset="2"/>
              <a:buChar char="q"/>
            </a:pPr>
            <a:r>
              <a:rPr lang="en-CH" sz="1500" dirty="0">
                <a:solidFill>
                  <a:srgbClr val="C00000"/>
                </a:solidFill>
                <a:sym typeface="Wingdings" pitchFamily="2" charset="2"/>
              </a:rPr>
              <a:t>J</a:t>
            </a:r>
            <a:r>
              <a:rPr lang="en-CH" sz="1500" baseline="30000" dirty="0">
                <a:solidFill>
                  <a:srgbClr val="C00000"/>
                </a:solidFill>
                <a:sym typeface="Wingdings" pitchFamily="2" charset="2"/>
              </a:rPr>
              <a:t>CP</a:t>
            </a:r>
            <a:r>
              <a:rPr lang="en-CH" sz="1500" dirty="0">
                <a:solidFill>
                  <a:srgbClr val="C00000"/>
                </a:solidFill>
                <a:sym typeface="Wingdings" pitchFamily="2" charset="2"/>
              </a:rPr>
              <a:t>=0</a:t>
            </a:r>
            <a:r>
              <a:rPr lang="en-CH" sz="1500" baseline="30000" dirty="0">
                <a:solidFill>
                  <a:srgbClr val="C00000"/>
                </a:solidFill>
                <a:sym typeface="Wingdings" pitchFamily="2" charset="2"/>
              </a:rPr>
              <a:t>++  </a:t>
            </a:r>
            <a:r>
              <a:rPr lang="en-CH" sz="1400" dirty="0">
                <a:solidFill>
                  <a:schemeClr val="tx2"/>
                </a:solidFill>
                <a:sym typeface="Wingdings" pitchFamily="2" charset="2"/>
              </a:rPr>
              <a:t>(large number of alternative hypotheses excluded &gt; 99.9% C.L.)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CH" sz="1500" dirty="0">
                <a:solidFill>
                  <a:schemeClr val="tx2"/>
                </a:solidFill>
                <a:sym typeface="Wingdings" pitchFamily="2" charset="2"/>
              </a:rPr>
              <a:t>Inclusive studies complemented by </a:t>
            </a:r>
            <a:r>
              <a:rPr lang="en-CH" sz="1500" dirty="0">
                <a:solidFill>
                  <a:srgbClr val="C00000"/>
                </a:solidFill>
                <a:sym typeface="Wingdings" pitchFamily="2" charset="2"/>
              </a:rPr>
              <a:t>increasing variety of differential/exclusive measurements </a:t>
            </a:r>
            <a:r>
              <a:rPr lang="en-CH" sz="1400" dirty="0">
                <a:solidFill>
                  <a:schemeClr val="tx2"/>
                </a:solidFill>
                <a:sym typeface="Wingdings" pitchFamily="2" charset="2"/>
              </a:rPr>
              <a:t>(useful to constrain theory; </a:t>
            </a:r>
          </a:p>
          <a:p>
            <a:r>
              <a:rPr lang="en-GB" sz="1400" dirty="0">
                <a:solidFill>
                  <a:schemeClr val="tx2"/>
                </a:solidFill>
                <a:sym typeface="Wingdings" pitchFamily="2" charset="2"/>
              </a:rPr>
              <a:t>      p</a:t>
            </a:r>
            <a:r>
              <a:rPr lang="en-CH" sz="1400" dirty="0">
                <a:solidFill>
                  <a:schemeClr val="tx2"/>
                </a:solidFill>
                <a:sym typeface="Wingdings" pitchFamily="2" charset="2"/>
              </a:rPr>
              <a:t>rovide additional constraints </a:t>
            </a:r>
            <a:r>
              <a:rPr lang="en-GB" sz="1400" dirty="0">
                <a:solidFill>
                  <a:schemeClr val="tx2"/>
                </a:solidFill>
                <a:sym typeface="Wingdings" pitchFamily="2" charset="2"/>
              </a:rPr>
              <a:t>on couplings; sensitive to new physics in quantum loops affecting kinematic distributions</a:t>
            </a:r>
            <a:r>
              <a:rPr lang="en-CH" sz="1400" dirty="0">
                <a:solidFill>
                  <a:schemeClr val="tx2"/>
                </a:solidFill>
                <a:sym typeface="Wingdings" pitchFamily="2" charset="2"/>
              </a:rPr>
              <a:t>)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CH" sz="1500" dirty="0">
                <a:solidFill>
                  <a:schemeClr val="tx2"/>
                </a:solidFill>
                <a:sym typeface="Wingdings" pitchFamily="2" charset="2"/>
              </a:rPr>
              <a:t>Searches for </a:t>
            </a:r>
            <a:r>
              <a:rPr lang="en-CH" sz="1500" dirty="0">
                <a:solidFill>
                  <a:srgbClr val="C00000"/>
                </a:solidFill>
                <a:sym typeface="Wingdings" pitchFamily="2" charset="2"/>
              </a:rPr>
              <a:t>additional Higgs bosons </a:t>
            </a:r>
            <a:r>
              <a:rPr lang="en-CH" sz="1400" dirty="0">
                <a:solidFill>
                  <a:schemeClr val="tx2"/>
                </a:solidFill>
                <a:sym typeface="Wingdings" pitchFamily="2" charset="2"/>
              </a:rPr>
              <a:t>(no sign yet …)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CH" sz="1500" dirty="0">
                <a:solidFill>
                  <a:schemeClr val="tx2"/>
                </a:solidFill>
                <a:sym typeface="Wingdings" pitchFamily="2" charset="2"/>
              </a:rPr>
              <a:t>Etc. </a:t>
            </a:r>
            <a:r>
              <a:rPr lang="en-CH" sz="1500">
                <a:solidFill>
                  <a:schemeClr val="tx2"/>
                </a:solidFill>
                <a:sym typeface="Wingdings" pitchFamily="2" charset="2"/>
              </a:rPr>
              <a:t>etc.</a:t>
            </a:r>
            <a:endParaRPr lang="en-CH" sz="1500" dirty="0">
              <a:solidFill>
                <a:schemeClr val="tx2"/>
              </a:solidFill>
              <a:sym typeface="Wingdings" pitchFamily="2" charset="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BA0674-D191-A14B-A886-F52AC83A2875}"/>
              </a:ext>
            </a:extLst>
          </p:cNvPr>
          <p:cNvSpPr txBox="1"/>
          <p:nvPr/>
        </p:nvSpPr>
        <p:spPr>
          <a:xfrm>
            <a:off x="8559008" y="3801814"/>
            <a:ext cx="3441648" cy="8771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en-GB" sz="1500" dirty="0">
                <a:solidFill>
                  <a:schemeClr val="tx2"/>
                </a:solidFill>
              </a:rPr>
              <a:t> </a:t>
            </a:r>
            <a:r>
              <a:rPr lang="en-GB" sz="1400" dirty="0">
                <a:solidFill>
                  <a:schemeClr val="tx2"/>
                </a:solidFill>
              </a:rPr>
              <a:t>Current Higgs boson knowledge from LHC </a:t>
            </a:r>
          </a:p>
          <a:p>
            <a:r>
              <a:rPr lang="en-GB" sz="1400" dirty="0">
                <a:solidFill>
                  <a:schemeClr val="tx2"/>
                </a:solidFill>
              </a:rPr>
              <a:t> (numbers are per experiment).</a:t>
            </a:r>
          </a:p>
          <a:p>
            <a:r>
              <a:rPr lang="en-US" sz="1400" dirty="0">
                <a:solidFill>
                  <a:schemeClr val="tx2"/>
                </a:solidFill>
                <a:sym typeface="Wingdings" pitchFamily="2" charset="2"/>
              </a:rPr>
              <a:t> Note: </a:t>
            </a:r>
            <a:r>
              <a:rPr lang="en-CH" sz="1400">
                <a:solidFill>
                  <a:schemeClr val="tx2"/>
                </a:solidFill>
                <a:sym typeface="Wingdings" pitchFamily="2" charset="2"/>
              </a:rPr>
              <a:t>some of the</a:t>
            </a:r>
            <a:r>
              <a:rPr lang="en-US" sz="1400" dirty="0">
                <a:solidFill>
                  <a:schemeClr val="tx2"/>
                </a:solidFill>
                <a:sym typeface="Wingdings" pitchFamily="2" charset="2"/>
              </a:rPr>
              <a:t>se</a:t>
            </a:r>
            <a:r>
              <a:rPr lang="en-CH" sz="1400">
                <a:solidFill>
                  <a:schemeClr val="tx2"/>
                </a:solidFill>
                <a:sym typeface="Wingdings" pitchFamily="2" charset="2"/>
              </a:rPr>
              <a:t> measurements </a:t>
            </a:r>
            <a:r>
              <a:rPr lang="en-US" sz="1400" dirty="0">
                <a:solidFill>
                  <a:schemeClr val="tx2"/>
                </a:solidFill>
                <a:sym typeface="Wingdings" pitchFamily="2" charset="2"/>
              </a:rPr>
              <a:t>were</a:t>
            </a:r>
          </a:p>
          <a:p>
            <a:r>
              <a:rPr lang="en-US" sz="1400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en-CH" sz="1400">
                <a:solidFill>
                  <a:schemeClr val="tx2"/>
                </a:solidFill>
                <a:sym typeface="Wingdings" pitchFamily="2" charset="2"/>
              </a:rPr>
              <a:t>not expected to be possible in Run 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1456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ED399-3EED-E042-896C-AC661E6EA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E642D8-7CE5-3C49-A522-036D1625A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382" y="44624"/>
            <a:ext cx="35237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chemeClr val="tx2"/>
                </a:solidFill>
                <a:latin typeface="Arial" panose="020B0604020202020204" pitchFamily="34" charset="0"/>
              </a:rPr>
              <a:t>Higgs boson at HL-LHC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DF8134F1-6186-BB4B-BD88-412F6B609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032" y="692696"/>
            <a:ext cx="10001456" cy="55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H" altLang="en-CH" sz="1500" dirty="0">
                <a:solidFill>
                  <a:prstClr val="black"/>
                </a:solidFill>
                <a:latin typeface="Arial" panose="020B0604020202020204" pitchFamily="34" charset="0"/>
              </a:rPr>
              <a:t>Factor ~ 20 larger data sample than today </a:t>
            </a:r>
            <a:r>
              <a:rPr lang="en-CH" altLang="en-CH" sz="1400" dirty="0">
                <a:solidFill>
                  <a:prstClr val="black"/>
                </a:solidFill>
                <a:latin typeface="Arial" panose="020B0604020202020204" pitchFamily="34" charset="0"/>
              </a:rPr>
              <a:t>(3000 fb</a:t>
            </a:r>
            <a:r>
              <a:rPr lang="en-CH" altLang="en-CH" sz="1400" baseline="30000" dirty="0">
                <a:solidFill>
                  <a:prstClr val="black"/>
                </a:solidFill>
                <a:latin typeface="Arial" panose="020B0604020202020204" pitchFamily="34" charset="0"/>
              </a:rPr>
              <a:t>-1</a:t>
            </a:r>
            <a:r>
              <a:rPr lang="en-CH" altLang="en-CH" sz="1400" dirty="0">
                <a:solidFill>
                  <a:prstClr val="black"/>
                </a:solidFill>
                <a:latin typeface="Arial" panose="020B0604020202020204" pitchFamily="34" charset="0"/>
              </a:rPr>
              <a:t>, ~180 M Higgs produced per experiment) </a:t>
            </a:r>
            <a:r>
              <a:rPr lang="en-CH" altLang="en-CH" sz="1500" dirty="0">
                <a:solidFill>
                  <a:prstClr val="black"/>
                </a:solidFill>
                <a:latin typeface="Arial" panose="020B0604020202020204" pitchFamily="34" charset="0"/>
              </a:rPr>
              <a:t>and improved </a:t>
            </a:r>
            <a:r>
              <a:rPr lang="en-CH" altLang="en-CH" sz="1500">
                <a:solidFill>
                  <a:prstClr val="black"/>
                </a:solidFill>
                <a:latin typeface="Arial" panose="020B0604020202020204" pitchFamily="34" charset="0"/>
              </a:rPr>
              <a:t>detectors </a:t>
            </a:r>
            <a:endParaRPr lang="en-US" altLang="en-CH" sz="15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H" altLang="en-CH" sz="1500">
                <a:solidFill>
                  <a:prstClr val="black"/>
                </a:solidFill>
                <a:latin typeface="Arial" panose="020B0604020202020204" pitchFamily="34" charset="0"/>
                <a:sym typeface="Wingdings" pitchFamily="2" charset="2"/>
              </a:rPr>
              <a:t> </a:t>
            </a:r>
            <a:r>
              <a:rPr lang="en-GB" altLang="en-CH" sz="1500" dirty="0">
                <a:solidFill>
                  <a:prstClr val="black"/>
                </a:solidFill>
                <a:latin typeface="Arial" panose="020B0604020202020204" pitchFamily="34" charset="0"/>
                <a:sym typeface="Wingdings" pitchFamily="2" charset="2"/>
              </a:rPr>
              <a:t>s</a:t>
            </a:r>
            <a:r>
              <a:rPr lang="en-CH" altLang="en-CH" sz="1500" dirty="0">
                <a:solidFill>
                  <a:prstClr val="black"/>
                </a:solidFill>
                <a:latin typeface="Arial" panose="020B0604020202020204" pitchFamily="34" charset="0"/>
                <a:sym typeface="Wingdings" pitchFamily="2" charset="2"/>
              </a:rPr>
              <a:t>ignificant increase </a:t>
            </a:r>
            <a:r>
              <a:rPr lang="en-CH" altLang="en-CH" sz="1500">
                <a:solidFill>
                  <a:prstClr val="black"/>
                </a:solidFill>
                <a:latin typeface="Arial" panose="020B0604020202020204" pitchFamily="34" charset="0"/>
                <a:sym typeface="Wingdings" pitchFamily="2" charset="2"/>
              </a:rPr>
              <a:t>in sensitivity</a:t>
            </a:r>
            <a:endParaRPr lang="en-CH" altLang="en-CH" sz="1400" dirty="0">
              <a:solidFill>
                <a:prstClr val="black"/>
              </a:solidFill>
              <a:latin typeface="Arial" panose="020B0604020202020204" pitchFamily="34" charset="0"/>
              <a:sym typeface="Wingdings" pitchFamily="2" charset="2"/>
            </a:endParaRPr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C8ED2539-53C3-574F-9115-356F49ED16A6}"/>
              </a:ext>
            </a:extLst>
          </p:cNvPr>
          <p:cNvGrpSpPr>
            <a:grpSpLocks/>
          </p:cNvGrpSpPr>
          <p:nvPr/>
        </p:nvGrpSpPr>
        <p:grpSpPr bwMode="auto">
          <a:xfrm>
            <a:off x="335360" y="1306736"/>
            <a:ext cx="3665537" cy="4354512"/>
            <a:chOff x="107504" y="1737468"/>
            <a:chExt cx="3665538" cy="4355357"/>
          </a:xfrm>
        </p:grpSpPr>
        <p:pic>
          <p:nvPicPr>
            <p:cNvPr id="8" name="Picture 3" descr="Chart&#10;&#10;Description automatically generated">
              <a:extLst>
                <a:ext uri="{FF2B5EF4-FFF2-40B4-BE49-F238E27FC236}">
                  <a16:creationId xmlns:a16="http://schemas.microsoft.com/office/drawing/2014/main" id="{A7EE8F07-0C93-7B47-ADF0-8A7F16FE8A1C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2073275"/>
              <a:ext cx="3665538" cy="401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5583D5D6-1134-B649-9B98-E238FCCBE0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2682" y="1737468"/>
              <a:ext cx="2874505" cy="323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CH" altLang="en-CH" sz="1500" dirty="0">
                  <a:solidFill>
                    <a:srgbClr val="0432FF"/>
                  </a:solidFill>
                  <a:latin typeface="Arial" panose="020B0604020202020204" pitchFamily="34" charset="0"/>
                </a:rPr>
                <a:t>Higgs couplings measurements</a:t>
              </a:r>
            </a:p>
          </p:txBody>
        </p:sp>
        <p:pic>
          <p:nvPicPr>
            <p:cNvPr id="10" name="Picture 2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6AEB92A9-4865-5748-ABD6-D120F93F5679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5182" y="3422152"/>
              <a:ext cx="1004570" cy="346710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4">
            <a:extLst>
              <a:ext uri="{FF2B5EF4-FFF2-40B4-BE49-F238E27FC236}">
                <a16:creationId xmlns:a16="http://schemas.microsoft.com/office/drawing/2014/main" id="{23CB2E7E-BA5E-7648-A611-CC2182DB8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846" y="5733256"/>
            <a:ext cx="51539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H" altLang="en-CH" sz="1500" dirty="0">
                <a:solidFill>
                  <a:prstClr val="black"/>
                </a:solidFill>
                <a:latin typeface="Arial" panose="020B0604020202020204" pitchFamily="34" charset="0"/>
              </a:rPr>
              <a:t>Global fit assuming no BSM </a:t>
            </a:r>
            <a:r>
              <a:rPr lang="en-GB" altLang="en-CH" sz="15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en-CH" altLang="en-CH" sz="1500" dirty="0">
                <a:solidFill>
                  <a:prstClr val="black"/>
                </a:solidFill>
                <a:latin typeface="Arial" panose="020B0604020202020204" pitchFamily="34" charset="0"/>
              </a:rPr>
              <a:t>ontributions to Γ</a:t>
            </a:r>
            <a:r>
              <a:rPr lang="en-CH" altLang="en-CH" sz="1500" baseline="-25000" dirty="0">
                <a:solidFill>
                  <a:prstClr val="black"/>
                </a:solidFill>
                <a:latin typeface="Arial" panose="020B0604020202020204" pitchFamily="34" charset="0"/>
              </a:rPr>
              <a:t>H.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Font typeface="Wingdings" pitchFamily="2" charset="2"/>
              <a:buChar char="q"/>
            </a:pPr>
            <a:r>
              <a:rPr lang="en-CH" altLang="en-CH" sz="1500" dirty="0">
                <a:solidFill>
                  <a:srgbClr val="009051"/>
                </a:solidFill>
                <a:latin typeface="Arial" panose="020B0604020202020204" pitchFamily="34" charset="0"/>
              </a:rPr>
              <a:t> 3-4 times more precise than </a:t>
            </a:r>
            <a:r>
              <a:rPr lang="en-GB" altLang="en-CH" sz="1500" dirty="0">
                <a:solidFill>
                  <a:srgbClr val="009051"/>
                </a:solidFill>
                <a:latin typeface="Arial" panose="020B0604020202020204" pitchFamily="34" charset="0"/>
              </a:rPr>
              <a:t>today</a:t>
            </a:r>
            <a:endParaRPr lang="en-CH" altLang="en-CH" sz="1500" dirty="0">
              <a:solidFill>
                <a:srgbClr val="009051"/>
              </a:solidFill>
              <a:latin typeface="Arial" panose="020B0604020202020204" pitchFamily="34" charset="0"/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CH" altLang="en-CH" sz="1500" dirty="0">
                <a:solidFill>
                  <a:prstClr val="black"/>
                </a:solidFill>
                <a:latin typeface="Arial" panose="020B0604020202020204" pitchFamily="34" charset="0"/>
              </a:rPr>
              <a:t> first 5σ observation of H</a:t>
            </a:r>
            <a:r>
              <a:rPr lang="en-CH" altLang="en-CH" sz="1500" dirty="0">
                <a:solidFill>
                  <a:prstClr val="black"/>
                </a:solidFill>
                <a:latin typeface="Arial" panose="020B0604020202020204" pitchFamily="34" charset="0"/>
                <a:sym typeface="Wingdings" pitchFamily="2" charset="2"/>
              </a:rPr>
              <a:t> Z𝛾 (H μμ already in Run 3)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GB" altLang="en-CH" sz="1500" dirty="0">
                <a:solidFill>
                  <a:prstClr val="black"/>
                </a:solidFill>
                <a:latin typeface="Arial" panose="020B0604020202020204" pitchFamily="34" charset="0"/>
                <a:sym typeface="Wingdings" pitchFamily="2" charset="2"/>
              </a:rPr>
              <a:t> e</a:t>
            </a:r>
            <a:r>
              <a:rPr lang="en-CH" altLang="en-CH" sz="1500" dirty="0">
                <a:solidFill>
                  <a:prstClr val="black"/>
                </a:solidFill>
                <a:latin typeface="Arial" panose="020B0604020202020204" pitchFamily="34" charset="0"/>
                <a:sym typeface="Wingdings" pitchFamily="2" charset="2"/>
              </a:rPr>
              <a:t>xperimental precision challenges theory</a:t>
            </a:r>
            <a:endParaRPr lang="en-CH" altLang="en-CH" sz="15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542EF198-1C56-AF44-A8AA-A3E8DCC10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1599" y="1306800"/>
            <a:ext cx="40608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H" altLang="en-CH" sz="1500" dirty="0">
                <a:solidFill>
                  <a:srgbClr val="0432FF"/>
                </a:solidFill>
                <a:latin typeface="Arial" panose="020B0604020202020204" pitchFamily="34" charset="0"/>
              </a:rPr>
              <a:t>First observation of HH production </a:t>
            </a:r>
            <a:r>
              <a:rPr lang="en-CH" altLang="en-CH" sz="1400" dirty="0">
                <a:solidFill>
                  <a:prstClr val="black"/>
                </a:solidFill>
                <a:latin typeface="Arial" panose="020B0604020202020204" pitchFamily="34" charset="0"/>
              </a:rPr>
              <a:t>(~ 5σ level)</a:t>
            </a:r>
          </a:p>
        </p:txBody>
      </p:sp>
      <p:pic>
        <p:nvPicPr>
          <p:cNvPr id="13" name="Picture 8" descr="Diagram, schematic&#10;&#10;Description automatically generated">
            <a:extLst>
              <a:ext uri="{FF2B5EF4-FFF2-40B4-BE49-F238E27FC236}">
                <a16:creationId xmlns:a16="http://schemas.microsoft.com/office/drawing/2014/main" id="{CE692040-AD4D-0F43-A6B3-42B0B28069D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373" y="1700808"/>
            <a:ext cx="981075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6">
            <a:extLst>
              <a:ext uri="{FF2B5EF4-FFF2-40B4-BE49-F238E27FC236}">
                <a16:creationId xmlns:a16="http://schemas.microsoft.com/office/drawing/2014/main" id="{15A2822E-0979-8A47-A65C-1F5683D79713}"/>
              </a:ext>
            </a:extLst>
          </p:cNvPr>
          <p:cNvGrpSpPr>
            <a:grpSpLocks/>
          </p:cNvGrpSpPr>
          <p:nvPr/>
        </p:nvGrpSpPr>
        <p:grpSpPr bwMode="auto">
          <a:xfrm>
            <a:off x="5959028" y="2708920"/>
            <a:ext cx="4889500" cy="3238500"/>
            <a:chOff x="4002980" y="3286844"/>
            <a:chExt cx="4889500" cy="3238500"/>
          </a:xfrm>
        </p:grpSpPr>
        <p:grpSp>
          <p:nvGrpSpPr>
            <p:cNvPr id="15" name="Group 13">
              <a:extLst>
                <a:ext uri="{FF2B5EF4-FFF2-40B4-BE49-F238E27FC236}">
                  <a16:creationId xmlns:a16="http://schemas.microsoft.com/office/drawing/2014/main" id="{07A1777A-3868-D248-8E80-A3827A8462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02980" y="3286844"/>
              <a:ext cx="4889500" cy="3238500"/>
              <a:chOff x="4002980" y="3286844"/>
              <a:chExt cx="4889500" cy="3238500"/>
            </a:xfrm>
          </p:grpSpPr>
          <p:pic>
            <p:nvPicPr>
              <p:cNvPr id="17" name="Picture 10" descr="Timeline&#10;&#10;Description automatically generated">
                <a:extLst>
                  <a:ext uri="{FF2B5EF4-FFF2-40B4-BE49-F238E27FC236}">
                    <a16:creationId xmlns:a16="http://schemas.microsoft.com/office/drawing/2014/main" id="{21C2070E-0AB1-9A47-89F8-D8656320CC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02980" y="3286844"/>
                <a:ext cx="4889500" cy="32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198B953-9556-3644-8F1D-FC3DDB89B550}"/>
                  </a:ext>
                </a:extLst>
              </p:cNvPr>
              <p:cNvSpPr txBox="1"/>
              <p:nvPr/>
            </p:nvSpPr>
            <p:spPr>
              <a:xfrm>
                <a:off x="5868293" y="5703019"/>
                <a:ext cx="1694695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H" altLang="en-CH" sz="1200" dirty="0">
                    <a:solidFill>
                      <a:srgbClr val="0070C0"/>
                    </a:solidFill>
                    <a:latin typeface="Arial" panose="020B0604020202020204" pitchFamily="34" charset="0"/>
                  </a:rPr>
                  <a:t>0.1 &lt; k</a:t>
                </a:r>
                <a:r>
                  <a:rPr lang="en-CH" altLang="en-CH" sz="1200" baseline="-25000" dirty="0">
                    <a:solidFill>
                      <a:srgbClr val="0070C0"/>
                    </a:solidFill>
                    <a:latin typeface="Arial" panose="020B0604020202020204" pitchFamily="34" charset="0"/>
                  </a:rPr>
                  <a:t>λ</a:t>
                </a:r>
                <a:r>
                  <a:rPr lang="en-CH" altLang="en-CH" sz="1200" dirty="0">
                    <a:solidFill>
                      <a:srgbClr val="0070C0"/>
                    </a:solidFill>
                    <a:latin typeface="Arial" panose="020B0604020202020204" pitchFamily="34" charset="0"/>
                  </a:rPr>
                  <a:t> &lt; 2.3 </a:t>
                </a:r>
                <a:r>
                  <a:rPr lang="en-CH" altLang="en-CH" sz="1000" dirty="0">
                    <a:solidFill>
                      <a:srgbClr val="0070C0"/>
                    </a:solidFill>
                    <a:latin typeface="Arial" panose="020B0604020202020204" pitchFamily="34" charset="0"/>
                  </a:rPr>
                  <a:t>95% C.L. </a:t>
                </a:r>
              </a:p>
            </p:txBody>
          </p:sp>
        </p:grpSp>
        <p:pic>
          <p:nvPicPr>
            <p:cNvPr id="16" name="Picture 15" descr="A picture containing text, clock, watch&#10;&#10;Description automatically generated">
              <a:extLst>
                <a:ext uri="{FF2B5EF4-FFF2-40B4-BE49-F238E27FC236}">
                  <a16:creationId xmlns:a16="http://schemas.microsoft.com/office/drawing/2014/main" id="{704F23DD-FB4C-2F46-9B0D-C6BE6543B59D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138" y="6291411"/>
              <a:ext cx="696278" cy="161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2">
            <a:extLst>
              <a:ext uri="{FF2B5EF4-FFF2-40B4-BE49-F238E27FC236}">
                <a16:creationId xmlns:a16="http://schemas.microsoft.com/office/drawing/2014/main" id="{C8B6C3C2-201E-1E4E-AED4-EC51FF94F3DA}"/>
              </a:ext>
            </a:extLst>
          </p:cNvPr>
          <p:cNvGrpSpPr>
            <a:grpSpLocks/>
          </p:cNvGrpSpPr>
          <p:nvPr/>
        </p:nvGrpSpPr>
        <p:grpSpPr bwMode="auto">
          <a:xfrm>
            <a:off x="6384032" y="1844824"/>
            <a:ext cx="2284412" cy="557213"/>
            <a:chOff x="4656108" y="2273096"/>
            <a:chExt cx="2283744" cy="558614"/>
          </a:xfrm>
        </p:grpSpPr>
        <p:pic>
          <p:nvPicPr>
            <p:cNvPr id="20" name="Picture 18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E0DF4B9F-7E3D-8D47-A328-AB05B4A24AE7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108" y="2273096"/>
              <a:ext cx="2283744" cy="558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Oval 1">
              <a:extLst>
                <a:ext uri="{FF2B5EF4-FFF2-40B4-BE49-F238E27FC236}">
                  <a16:creationId xmlns:a16="http://schemas.microsoft.com/office/drawing/2014/main" id="{5CA49499-A12F-324A-B3D6-9481B982FC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8989" y="2273096"/>
              <a:ext cx="468000" cy="558614"/>
            </a:xfrm>
            <a:prstGeom prst="ellips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CH" altLang="en-CH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DD0EBAB-7932-E040-B9C0-2157DCF83D20}"/>
              </a:ext>
            </a:extLst>
          </p:cNvPr>
          <p:cNvSpPr txBox="1"/>
          <p:nvPr/>
        </p:nvSpPr>
        <p:spPr>
          <a:xfrm>
            <a:off x="5457079" y="5949280"/>
            <a:ext cx="6653168" cy="6924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CH" sz="1500" dirty="0">
                <a:solidFill>
                  <a:schemeClr val="tx2"/>
                </a:solidFill>
              </a:rPr>
              <a:t> Today: </a:t>
            </a:r>
          </a:p>
          <a:p>
            <a:r>
              <a:rPr lang="en-CH" sz="1500" dirty="0">
                <a:solidFill>
                  <a:schemeClr val="tx2"/>
                </a:solidFill>
              </a:rPr>
              <a:t> ATLAS : cross-section &lt; 2.4 x SM </a:t>
            </a:r>
            <a:r>
              <a:rPr lang="en-CH" sz="1400" dirty="0">
                <a:solidFill>
                  <a:schemeClr val="tx2"/>
                </a:solidFill>
              </a:rPr>
              <a:t>(2.9 expected),   </a:t>
            </a:r>
            <a:r>
              <a:rPr lang="en-CH" sz="1500" dirty="0">
                <a:solidFill>
                  <a:schemeClr val="tx2"/>
                </a:solidFill>
              </a:rPr>
              <a:t>- </a:t>
            </a:r>
            <a:r>
              <a:rPr lang="en-CH" altLang="en-CH" sz="1500" dirty="0">
                <a:solidFill>
                  <a:schemeClr val="tx2"/>
                </a:solidFill>
                <a:latin typeface="Arial" panose="020B0604020202020204" pitchFamily="34" charset="0"/>
              </a:rPr>
              <a:t>0.6 &lt; k</a:t>
            </a:r>
            <a:r>
              <a:rPr lang="en-CH" altLang="en-CH" sz="1500" baseline="-25000" dirty="0">
                <a:solidFill>
                  <a:schemeClr val="tx2"/>
                </a:solidFill>
                <a:latin typeface="Arial" panose="020B0604020202020204" pitchFamily="34" charset="0"/>
              </a:rPr>
              <a:t>λ</a:t>
            </a:r>
            <a:r>
              <a:rPr lang="en-CH" altLang="en-CH" sz="1500" dirty="0">
                <a:solidFill>
                  <a:schemeClr val="tx2"/>
                </a:solidFill>
                <a:latin typeface="Arial" panose="020B0604020202020204" pitchFamily="34" charset="0"/>
              </a:rPr>
              <a:t>  &lt; 6.6     </a:t>
            </a:r>
            <a:r>
              <a:rPr lang="en-CH" altLang="en-CH" sz="1400" dirty="0">
                <a:solidFill>
                  <a:schemeClr val="tx2"/>
                </a:solidFill>
                <a:latin typeface="Arial" panose="020B0604020202020204" pitchFamily="34" charset="0"/>
              </a:rPr>
              <a:t>95% C.L.</a:t>
            </a:r>
          </a:p>
          <a:p>
            <a:r>
              <a:rPr lang="en-CH" sz="1500" dirty="0">
                <a:solidFill>
                  <a:schemeClr val="tx2"/>
                </a:solidFill>
                <a:latin typeface="Arial" panose="020B0604020202020204" pitchFamily="34" charset="0"/>
              </a:rPr>
              <a:t> CMS    : cross</a:t>
            </a:r>
            <a:r>
              <a:rPr lang="en-CH" sz="1500" dirty="0">
                <a:solidFill>
                  <a:schemeClr val="tx2"/>
                </a:solidFill>
              </a:rPr>
              <a:t>-section &lt; </a:t>
            </a:r>
            <a:r>
              <a:rPr lang="en-CH" sz="1500" dirty="0">
                <a:solidFill>
                  <a:schemeClr val="tx2"/>
                </a:solidFill>
                <a:latin typeface="Arial" panose="020B0604020202020204" pitchFamily="34" charset="0"/>
              </a:rPr>
              <a:t>3.4 x SM </a:t>
            </a:r>
            <a:r>
              <a:rPr lang="en-CH" sz="1400" dirty="0">
                <a:solidFill>
                  <a:schemeClr val="tx2"/>
                </a:solidFill>
                <a:latin typeface="Arial" panose="020B0604020202020204" pitchFamily="34" charset="0"/>
              </a:rPr>
              <a:t>(2.5 expected),  </a:t>
            </a:r>
            <a:r>
              <a:rPr lang="en-CH" sz="1500" dirty="0">
                <a:solidFill>
                  <a:schemeClr val="tx2"/>
                </a:solidFill>
                <a:latin typeface="Arial" panose="020B0604020202020204" pitchFamily="34" charset="0"/>
              </a:rPr>
              <a:t>- 1.24 &lt; </a:t>
            </a:r>
            <a:r>
              <a:rPr lang="en-CH" altLang="en-CH" sz="1500" dirty="0">
                <a:solidFill>
                  <a:schemeClr val="tx2"/>
                </a:solidFill>
                <a:latin typeface="Arial" panose="020B0604020202020204" pitchFamily="34" charset="0"/>
              </a:rPr>
              <a:t>k</a:t>
            </a:r>
            <a:r>
              <a:rPr lang="en-CH" altLang="en-CH" sz="1500" baseline="-25000" dirty="0">
                <a:solidFill>
                  <a:schemeClr val="tx2"/>
                </a:solidFill>
                <a:latin typeface="Arial" panose="020B0604020202020204" pitchFamily="34" charset="0"/>
              </a:rPr>
              <a:t>λ</a:t>
            </a:r>
            <a:r>
              <a:rPr lang="en-CH" altLang="en-CH" sz="1500" dirty="0">
                <a:solidFill>
                  <a:schemeClr val="tx2"/>
                </a:solidFill>
                <a:latin typeface="Arial" panose="020B0604020202020204" pitchFamily="34" charset="0"/>
              </a:rPr>
              <a:t> &lt; 6.49   </a:t>
            </a:r>
            <a:r>
              <a:rPr lang="en-CH" altLang="en-CH" sz="1400" dirty="0">
                <a:solidFill>
                  <a:schemeClr val="tx2"/>
                </a:solidFill>
                <a:latin typeface="Arial" panose="020B0604020202020204" pitchFamily="34" charset="0"/>
              </a:rPr>
              <a:t>95% C.L.</a:t>
            </a:r>
          </a:p>
        </p:txBody>
      </p:sp>
    </p:spTree>
    <p:extLst>
      <p:ext uri="{BB962C8B-B14F-4D97-AF65-F5344CB8AC3E}">
        <p14:creationId xmlns:p14="http://schemas.microsoft.com/office/powerpoint/2010/main" val="1930607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ED399-3EED-E042-896C-AC661E6EA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A9515B-E71F-624C-B306-57A0677AA521}"/>
              </a:ext>
            </a:extLst>
          </p:cNvPr>
          <p:cNvSpPr txBox="1"/>
          <p:nvPr/>
        </p:nvSpPr>
        <p:spPr>
          <a:xfrm>
            <a:off x="2711624" y="2348880"/>
            <a:ext cx="6328656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CH" sz="6000">
                <a:solidFill>
                  <a:schemeClr val="tx2"/>
                </a:solidFill>
              </a:rPr>
              <a:t> </a:t>
            </a:r>
            <a:r>
              <a:rPr lang="en-US" sz="6000" dirty="0">
                <a:solidFill>
                  <a:schemeClr val="tx2"/>
                </a:solidFill>
              </a:rPr>
              <a:t>Scientific diversity</a:t>
            </a:r>
            <a:endParaRPr lang="en-CH" sz="6000" dirty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54D335-C7E2-8642-B059-3A177C36799E}"/>
              </a:ext>
            </a:extLst>
          </p:cNvPr>
          <p:cNvSpPr txBox="1"/>
          <p:nvPr/>
        </p:nvSpPr>
        <p:spPr>
          <a:xfrm>
            <a:off x="1779814" y="4196443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169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ED399-3EED-E042-896C-AC661E6EA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BD529B-F650-5C41-A48B-4695DF01B2ED}"/>
              </a:ext>
            </a:extLst>
          </p:cNvPr>
          <p:cNvSpPr txBox="1"/>
          <p:nvPr/>
        </p:nvSpPr>
        <p:spPr>
          <a:xfrm>
            <a:off x="3086224" y="44624"/>
            <a:ext cx="4449936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600" dirty="0">
                <a:solidFill>
                  <a:schemeClr val="tx2"/>
                </a:solidFill>
              </a:rPr>
              <a:t>Scientific diversity </a:t>
            </a:r>
            <a:r>
              <a:rPr lang="en-US" sz="2600" dirty="0" err="1">
                <a:solidFill>
                  <a:schemeClr val="tx2"/>
                </a:solidFill>
              </a:rPr>
              <a:t>programme</a:t>
            </a:r>
            <a:endParaRPr lang="en-US" sz="26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928375-A63A-AF42-BF04-7882E0FCD8E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8" y="764704"/>
            <a:ext cx="8551709" cy="52373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1EC3B8-5B2A-3144-9255-10C8C299EFCF}"/>
              </a:ext>
            </a:extLst>
          </p:cNvPr>
          <p:cNvSpPr txBox="1"/>
          <p:nvPr/>
        </p:nvSpPr>
        <p:spPr>
          <a:xfrm>
            <a:off x="8796634" y="548680"/>
            <a:ext cx="3348038" cy="56169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en-US" sz="1500" b="1" dirty="0">
                <a:solidFill>
                  <a:schemeClr val="tx2"/>
                </a:solidFill>
              </a:rPr>
              <a:t>AD/ELENA: </a:t>
            </a:r>
            <a:r>
              <a:rPr lang="en-US" altLang="en-US" sz="1500" dirty="0">
                <a:solidFill>
                  <a:schemeClr val="tx2"/>
                </a:solidFill>
              </a:rPr>
              <a:t>Antiproton Decelerator for antimatter studies </a:t>
            </a:r>
          </a:p>
          <a:p>
            <a:pPr>
              <a:spcAft>
                <a:spcPts val="600"/>
              </a:spcAft>
            </a:pPr>
            <a:r>
              <a:rPr lang="en-US" altLang="en-US" sz="1500" b="1" dirty="0">
                <a:solidFill>
                  <a:schemeClr val="tx2"/>
                </a:solidFill>
              </a:rPr>
              <a:t>CAST, OSQAR</a:t>
            </a:r>
            <a:r>
              <a:rPr lang="en-US" altLang="en-US" sz="1500" dirty="0">
                <a:solidFill>
                  <a:schemeClr val="tx2"/>
                </a:solidFill>
              </a:rPr>
              <a:t>: axions</a:t>
            </a:r>
          </a:p>
          <a:p>
            <a:pPr>
              <a:spcAft>
                <a:spcPts val="600"/>
              </a:spcAft>
            </a:pPr>
            <a:r>
              <a:rPr lang="en-US" altLang="en-US" sz="1500" b="1" dirty="0">
                <a:solidFill>
                  <a:schemeClr val="tx2"/>
                </a:solidFill>
              </a:rPr>
              <a:t>CLOUD</a:t>
            </a:r>
            <a:r>
              <a:rPr lang="en-US" altLang="en-US" sz="1500" dirty="0">
                <a:solidFill>
                  <a:schemeClr val="tx2"/>
                </a:solidFill>
              </a:rPr>
              <a:t>: impact of cosmic rays on clouds </a:t>
            </a:r>
            <a:r>
              <a:rPr lang="en-US" altLang="en-US" sz="1500" dirty="0">
                <a:solidFill>
                  <a:schemeClr val="tx2"/>
                </a:solidFill>
                <a:sym typeface="Wingdings" pitchFamily="2" charset="2"/>
              </a:rPr>
              <a:t> implications on climate</a:t>
            </a:r>
          </a:p>
          <a:p>
            <a:pPr>
              <a:spcAft>
                <a:spcPts val="600"/>
              </a:spcAft>
            </a:pPr>
            <a:r>
              <a:rPr lang="en-US" altLang="en-US" sz="1500" b="1" dirty="0">
                <a:solidFill>
                  <a:schemeClr val="tx2"/>
                </a:solidFill>
                <a:sym typeface="Wingdings" pitchFamily="2" charset="2"/>
              </a:rPr>
              <a:t>COMPASS</a:t>
            </a:r>
            <a:r>
              <a:rPr lang="en-US" altLang="en-US" sz="1500" dirty="0">
                <a:solidFill>
                  <a:schemeClr val="tx2"/>
                </a:solidFill>
                <a:sym typeface="Wingdings" pitchFamily="2" charset="2"/>
              </a:rPr>
              <a:t>: hadron structure and spectroscopy  </a:t>
            </a:r>
          </a:p>
          <a:p>
            <a:pPr>
              <a:spcAft>
                <a:spcPts val="600"/>
              </a:spcAft>
            </a:pPr>
            <a:r>
              <a:rPr lang="en-US" altLang="en-US" sz="1500" b="1" dirty="0">
                <a:solidFill>
                  <a:schemeClr val="tx2"/>
                </a:solidFill>
                <a:sym typeface="Wingdings" pitchFamily="2" charset="2"/>
              </a:rPr>
              <a:t>ISOLDE</a:t>
            </a:r>
            <a:r>
              <a:rPr lang="en-US" altLang="en-US" sz="1500" dirty="0">
                <a:solidFill>
                  <a:schemeClr val="tx2"/>
                </a:solidFill>
                <a:sym typeface="Wingdings" pitchFamily="2" charset="2"/>
              </a:rPr>
              <a:t>: radioactive nuclei facility</a:t>
            </a:r>
          </a:p>
          <a:p>
            <a:pPr>
              <a:spcAft>
                <a:spcPts val="600"/>
              </a:spcAft>
            </a:pPr>
            <a:r>
              <a:rPr lang="en-US" altLang="en-US" sz="1500" b="1" dirty="0">
                <a:solidFill>
                  <a:schemeClr val="tx2"/>
                </a:solidFill>
                <a:sym typeface="Wingdings" pitchFamily="2" charset="2"/>
              </a:rPr>
              <a:t>NA61/Shine</a:t>
            </a:r>
            <a:r>
              <a:rPr lang="en-US" altLang="en-US" sz="1500" dirty="0">
                <a:solidFill>
                  <a:schemeClr val="tx2"/>
                </a:solidFill>
                <a:sym typeface="Wingdings" pitchFamily="2" charset="2"/>
              </a:rPr>
              <a:t>: heavy ions and neutrino targets</a:t>
            </a:r>
          </a:p>
          <a:p>
            <a:pPr>
              <a:spcAft>
                <a:spcPts val="600"/>
              </a:spcAft>
            </a:pPr>
            <a:r>
              <a:rPr lang="en-US" altLang="en-US" sz="1500" b="1" dirty="0">
                <a:solidFill>
                  <a:schemeClr val="tx2"/>
                </a:solidFill>
                <a:sym typeface="Wingdings" pitchFamily="2" charset="2"/>
              </a:rPr>
              <a:t>NA62</a:t>
            </a:r>
            <a:r>
              <a:rPr lang="en-US" altLang="en-US" sz="1500" dirty="0">
                <a:solidFill>
                  <a:schemeClr val="tx2"/>
                </a:solidFill>
                <a:sym typeface="Wingdings" pitchFamily="2" charset="2"/>
              </a:rPr>
              <a:t>: rare kaon decays</a:t>
            </a:r>
          </a:p>
          <a:p>
            <a:pPr>
              <a:spcAft>
                <a:spcPts val="600"/>
              </a:spcAft>
            </a:pPr>
            <a:r>
              <a:rPr lang="en-US" altLang="en-US" sz="1500" b="1" dirty="0">
                <a:solidFill>
                  <a:schemeClr val="tx2"/>
                </a:solidFill>
                <a:sym typeface="Wingdings" pitchFamily="2" charset="2"/>
              </a:rPr>
              <a:t>NA63</a:t>
            </a:r>
            <a:r>
              <a:rPr lang="en-US" altLang="en-US" sz="1500" dirty="0">
                <a:solidFill>
                  <a:schemeClr val="tx2"/>
                </a:solidFill>
                <a:sym typeface="Wingdings" pitchFamily="2" charset="2"/>
              </a:rPr>
              <a:t>: interaction processes in strong EM fields in crystal targets</a:t>
            </a:r>
          </a:p>
          <a:p>
            <a:pPr>
              <a:spcAft>
                <a:spcPts val="600"/>
              </a:spcAft>
            </a:pPr>
            <a:r>
              <a:rPr lang="en-US" altLang="en-US" sz="1500" b="1" dirty="0">
                <a:solidFill>
                  <a:schemeClr val="tx2"/>
                </a:solidFill>
                <a:sym typeface="Wingdings" pitchFamily="2" charset="2"/>
              </a:rPr>
              <a:t>NA64</a:t>
            </a:r>
            <a:r>
              <a:rPr lang="en-US" altLang="en-US" sz="1500" dirty="0">
                <a:solidFill>
                  <a:schemeClr val="tx2"/>
                </a:solidFill>
                <a:sym typeface="Wingdings" pitchFamily="2" charset="2"/>
              </a:rPr>
              <a:t>: search for dark photons </a:t>
            </a:r>
          </a:p>
          <a:p>
            <a:pPr>
              <a:spcAft>
                <a:spcPts val="600"/>
              </a:spcAft>
            </a:pPr>
            <a:r>
              <a:rPr lang="en-US" altLang="en-US" sz="1500" b="1" dirty="0">
                <a:solidFill>
                  <a:schemeClr val="tx2"/>
                </a:solidFill>
                <a:sym typeface="Wingdings" pitchFamily="2" charset="2"/>
              </a:rPr>
              <a:t>NA65</a:t>
            </a:r>
            <a:r>
              <a:rPr lang="en-US" altLang="en-US" sz="1500" dirty="0">
                <a:solidFill>
                  <a:schemeClr val="tx2"/>
                </a:solidFill>
                <a:sym typeface="Wingdings" pitchFamily="2" charset="2"/>
              </a:rPr>
              <a:t>: 𝜏-neutrino production from D</a:t>
            </a:r>
            <a:r>
              <a:rPr lang="en-US" altLang="en-US" sz="1500" baseline="-25000" dirty="0">
                <a:solidFill>
                  <a:schemeClr val="tx2"/>
                </a:solidFill>
                <a:sym typeface="Wingdings" pitchFamily="2" charset="2"/>
              </a:rPr>
              <a:t>s</a:t>
            </a:r>
            <a:r>
              <a:rPr lang="en-US" altLang="en-US" sz="1500" dirty="0">
                <a:solidFill>
                  <a:schemeClr val="tx2"/>
                </a:solidFill>
                <a:sym typeface="Wingdings" pitchFamily="2" charset="2"/>
              </a:rPr>
              <a:t>  decays</a:t>
            </a:r>
          </a:p>
          <a:p>
            <a:pPr>
              <a:spcAft>
                <a:spcPts val="600"/>
              </a:spcAft>
            </a:pPr>
            <a:r>
              <a:rPr lang="en-US" altLang="en-US" sz="1500" b="1" dirty="0">
                <a:solidFill>
                  <a:schemeClr val="tx2"/>
                </a:solidFill>
                <a:sym typeface="Wingdings" pitchFamily="2" charset="2"/>
              </a:rPr>
              <a:t>Neutrino Platform: </a:t>
            </a:r>
            <a:r>
              <a:rPr lang="en-US" altLang="en-US" sz="1500" dirty="0">
                <a:solidFill>
                  <a:schemeClr val="tx2"/>
                </a:solidFill>
                <a:sym typeface="Wingdings" pitchFamily="2" charset="2"/>
              </a:rPr>
              <a:t>𝛎 detectors R&amp;D for experiments in US, Japan</a:t>
            </a:r>
          </a:p>
          <a:p>
            <a:pPr>
              <a:spcAft>
                <a:spcPts val="600"/>
              </a:spcAft>
            </a:pPr>
            <a:r>
              <a:rPr lang="en-US" altLang="en-US" sz="1500" b="1" dirty="0">
                <a:solidFill>
                  <a:schemeClr val="tx2"/>
                </a:solidFill>
                <a:sym typeface="Wingdings" pitchFamily="2" charset="2"/>
              </a:rPr>
              <a:t>n-TOF:</a:t>
            </a:r>
            <a:r>
              <a:rPr lang="en-US" altLang="en-US" sz="1500" dirty="0">
                <a:solidFill>
                  <a:schemeClr val="tx2"/>
                </a:solidFill>
                <a:sym typeface="Wingdings" pitchFamily="2" charset="2"/>
              </a:rPr>
              <a:t> n-induced cross-sections</a:t>
            </a:r>
          </a:p>
          <a:p>
            <a:pPr>
              <a:spcAft>
                <a:spcPts val="600"/>
              </a:spcAft>
            </a:pPr>
            <a:r>
              <a:rPr lang="en-US" altLang="en-US" sz="1500" b="1" dirty="0">
                <a:solidFill>
                  <a:schemeClr val="tx2"/>
                </a:solidFill>
                <a:sym typeface="Wingdings" pitchFamily="2" charset="2"/>
              </a:rPr>
              <a:t>UA9</a:t>
            </a:r>
            <a:r>
              <a:rPr lang="en-US" altLang="en-US" sz="1500" dirty="0">
                <a:solidFill>
                  <a:schemeClr val="tx2"/>
                </a:solidFill>
                <a:sym typeface="Wingdings" pitchFamily="2" charset="2"/>
              </a:rPr>
              <a:t>: crystal collimation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CF6186-60F1-D14C-BA53-C8ECEF333C61}"/>
              </a:ext>
            </a:extLst>
          </p:cNvPr>
          <p:cNvSpPr txBox="1"/>
          <p:nvPr/>
        </p:nvSpPr>
        <p:spPr>
          <a:xfrm>
            <a:off x="8975723" y="44624"/>
            <a:ext cx="2880917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500" dirty="0">
                <a:solidFill>
                  <a:schemeClr val="tx2"/>
                </a:solidFill>
                <a:latin typeface="Arial" charset="0"/>
              </a:rPr>
              <a:t>~20 projects, ~ 2000 physicists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D8A3AD-9803-4D48-8A48-45AF2737EBB7}"/>
              </a:ext>
            </a:extLst>
          </p:cNvPr>
          <p:cNvSpPr txBox="1"/>
          <p:nvPr/>
        </p:nvSpPr>
        <p:spPr>
          <a:xfrm>
            <a:off x="107950" y="6237312"/>
            <a:ext cx="10154831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1500" dirty="0">
                <a:solidFill>
                  <a:schemeClr val="tx2"/>
                </a:solidFill>
              </a:rPr>
              <a:t>Exploits unique capabilities of CERN’s injectors; complementary to LHC experiments and to other efforts in the world.</a:t>
            </a:r>
          </a:p>
          <a:p>
            <a:pPr>
              <a:defRPr/>
            </a:pPr>
            <a:r>
              <a:rPr lang="en-US" altLang="en-US" sz="1500" dirty="0">
                <a:solidFill>
                  <a:schemeClr val="tx2"/>
                </a:solidFill>
                <a:sym typeface="Wingdings" pitchFamily="2" charset="2"/>
              </a:rPr>
              <a:t>Future opportunities being explored within “Physics Beyond Colliders” Study Group.</a:t>
            </a:r>
            <a:endParaRPr lang="en-US" altLang="en-US" sz="15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884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ED399-3EED-E042-896C-AC661E6EA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BD529B-F650-5C41-A48B-4695DF01B2ED}"/>
              </a:ext>
            </a:extLst>
          </p:cNvPr>
          <p:cNvSpPr txBox="1"/>
          <p:nvPr/>
        </p:nvSpPr>
        <p:spPr>
          <a:xfrm>
            <a:off x="1542609" y="76562"/>
            <a:ext cx="7519687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600" dirty="0">
                <a:solidFill>
                  <a:schemeClr val="tx2"/>
                </a:solidFill>
              </a:rPr>
              <a:t>Future opportunities being explored: one example</a:t>
            </a:r>
          </a:p>
        </p:txBody>
      </p:sp>
      <p:pic>
        <p:nvPicPr>
          <p:cNvPr id="4" name="Picture 3" descr="A picture containing text, blackboard, night sky&#10;&#10;Description automatically generated">
            <a:extLst>
              <a:ext uri="{FF2B5EF4-FFF2-40B4-BE49-F238E27FC236}">
                <a16:creationId xmlns:a16="http://schemas.microsoft.com/office/drawing/2014/main" id="{DB2E6F86-52A1-2F46-837A-FDCCC8CAC44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/>
          <a:srcRect b="17308"/>
          <a:stretch/>
        </p:blipFill>
        <p:spPr>
          <a:xfrm>
            <a:off x="9668101" y="14400"/>
            <a:ext cx="1868594" cy="5515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ED0141-77FC-5C48-9D9D-38F47FDE7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680" y="838861"/>
            <a:ext cx="6649117" cy="29501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EA8C7E-FF28-3C47-904F-B9E6F0974890}"/>
              </a:ext>
            </a:extLst>
          </p:cNvPr>
          <p:cNvSpPr txBox="1"/>
          <p:nvPr/>
        </p:nvSpPr>
        <p:spPr>
          <a:xfrm>
            <a:off x="4786006" y="1266145"/>
            <a:ext cx="7214650" cy="9387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dirty="0">
                <a:solidFill>
                  <a:srgbClr val="C00000"/>
                </a:solidFill>
              </a:rPr>
              <a:t>North Area upgrade to higher-intensity beams</a:t>
            </a:r>
            <a:r>
              <a:rPr lang="en-US" sz="1500" dirty="0">
                <a:solidFill>
                  <a:schemeClr val="tx2"/>
                </a:solidFill>
              </a:rPr>
              <a:t>: </a:t>
            </a:r>
          </a:p>
          <a:p>
            <a:pPr algn="l"/>
            <a:r>
              <a:rPr lang="en-US" sz="1500" dirty="0">
                <a:solidFill>
                  <a:schemeClr val="tx2"/>
                </a:solidFill>
              </a:rPr>
              <a:t>up to ~ 4 x 10</a:t>
            </a:r>
            <a:r>
              <a:rPr lang="en-US" sz="1500" baseline="30000" dirty="0">
                <a:solidFill>
                  <a:schemeClr val="tx2"/>
                </a:solidFill>
              </a:rPr>
              <a:t>19 </a:t>
            </a:r>
            <a:r>
              <a:rPr lang="en-US" sz="1500" dirty="0">
                <a:solidFill>
                  <a:schemeClr val="tx2"/>
                </a:solidFill>
              </a:rPr>
              <a:t>POT/year </a:t>
            </a:r>
            <a:r>
              <a:rPr lang="en-US" sz="1400" dirty="0">
                <a:solidFill>
                  <a:schemeClr val="tx2"/>
                </a:solidFill>
              </a:rPr>
              <a:t>(slow extraction) possible </a:t>
            </a:r>
            <a:r>
              <a:rPr lang="en-US" sz="1500" dirty="0">
                <a:solidFill>
                  <a:schemeClr val="tx2"/>
                </a:solidFill>
              </a:rPr>
              <a:t>post-LS3</a:t>
            </a:r>
          </a:p>
          <a:p>
            <a:pPr algn="l"/>
            <a:r>
              <a:rPr lang="en-US" sz="1500" dirty="0">
                <a:solidFill>
                  <a:schemeClr val="tx2"/>
                </a:solidFill>
              </a:rPr>
              <a:t>Current interest: kaon physics (HIKE), beam dump experiments for dark sector and</a:t>
            </a:r>
          </a:p>
          <a:p>
            <a:pPr algn="l"/>
            <a:r>
              <a:rPr lang="en-US" sz="1500" dirty="0">
                <a:solidFill>
                  <a:schemeClr val="tx2"/>
                </a:solidFill>
              </a:rPr>
              <a:t>other studies (SHADOW, </a:t>
            </a:r>
            <a:r>
              <a:rPr lang="en-US" sz="1500" dirty="0" err="1">
                <a:solidFill>
                  <a:schemeClr val="tx2"/>
                </a:solidFill>
              </a:rPr>
              <a:t>SHiP</a:t>
            </a:r>
            <a:r>
              <a:rPr lang="en-US" sz="1500" dirty="0">
                <a:solidFill>
                  <a:schemeClr val="tx2"/>
                </a:solidFill>
              </a:rPr>
              <a:t>), </a:t>
            </a:r>
            <a:r>
              <a:rPr lang="en-US" sz="1500" dirty="0" err="1">
                <a:solidFill>
                  <a:schemeClr val="tx2"/>
                </a:solidFill>
              </a:rPr>
              <a:t>τ</a:t>
            </a:r>
            <a:r>
              <a:rPr lang="en-US" sz="1500" dirty="0">
                <a:solidFill>
                  <a:schemeClr val="tx2"/>
                </a:solidFill>
              </a:rPr>
              <a:t> </a:t>
            </a:r>
            <a:r>
              <a:rPr lang="en-US" sz="1500" dirty="0">
                <a:solidFill>
                  <a:schemeClr val="tx2"/>
                </a:solidFill>
                <a:sym typeface="Wingdings" pitchFamily="2" charset="2"/>
              </a:rPr>
              <a:t> 3</a:t>
            </a:r>
            <a:r>
              <a:rPr lang="en-US" sz="1500" dirty="0">
                <a:solidFill>
                  <a:schemeClr val="tx2"/>
                </a:solidFill>
              </a:rPr>
              <a:t>μ (</a:t>
            </a:r>
            <a:r>
              <a:rPr lang="en-US" sz="1500" dirty="0" err="1">
                <a:solidFill>
                  <a:schemeClr val="tx2"/>
                </a:solidFill>
              </a:rPr>
              <a:t>TauFV</a:t>
            </a:r>
            <a:r>
              <a:rPr lang="en-US" sz="1500" dirty="0">
                <a:solidFill>
                  <a:schemeClr val="tx2"/>
                </a:solidFill>
              </a:rPr>
              <a:t>), …</a:t>
            </a:r>
          </a:p>
        </p:txBody>
      </p:sp>
      <p:pic>
        <p:nvPicPr>
          <p:cNvPr id="12" name="Content Placeholder 39">
            <a:extLst>
              <a:ext uri="{FF2B5EF4-FFF2-40B4-BE49-F238E27FC236}">
                <a16:creationId xmlns:a16="http://schemas.microsoft.com/office/drawing/2014/main" id="{D3C53E65-56A8-CD4E-ACE8-CCF80BF12C2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292" y="3887226"/>
            <a:ext cx="5086638" cy="28601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784A9C-09D0-6446-AF57-CF600B6AE4C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2317" y="3877210"/>
            <a:ext cx="4982275" cy="27921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05F89B-2209-D743-874E-D6286AE44526}"/>
              </a:ext>
            </a:extLst>
          </p:cNvPr>
          <p:cNvSpPr txBox="1"/>
          <p:nvPr/>
        </p:nvSpPr>
        <p:spPr>
          <a:xfrm>
            <a:off x="2207568" y="5157192"/>
            <a:ext cx="1696065" cy="338554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</a:rPr>
              <a:t>SHiP@ECN3</a:t>
            </a:r>
            <a:endParaRPr lang="en-GB" sz="1600" b="1" baseline="30000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6A60F9-B1DF-6147-9C15-254833B8C4EE}"/>
              </a:ext>
            </a:extLst>
          </p:cNvPr>
          <p:cNvSpPr txBox="1"/>
          <p:nvPr/>
        </p:nvSpPr>
        <p:spPr>
          <a:xfrm>
            <a:off x="7968343" y="2465614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683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ED399-3EED-E042-896C-AC661E6EA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15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C0C5D8-8B0A-9F4B-9D0E-6B509575A231}"/>
              </a:ext>
            </a:extLst>
          </p:cNvPr>
          <p:cNvSpPr txBox="1"/>
          <p:nvPr/>
        </p:nvSpPr>
        <p:spPr>
          <a:xfrm>
            <a:off x="3172962" y="107340"/>
            <a:ext cx="335508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dirty="0">
                <a:solidFill>
                  <a:schemeClr val="tx2"/>
                </a:solidFill>
              </a:rPr>
              <a:t>CERN Neutrino Platform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7018FEFF-900E-6446-9A3C-AC567E9C6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44" y="836712"/>
            <a:ext cx="11333552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CH" altLang="en-CH" sz="1600" dirty="0">
                <a:solidFill>
                  <a:prstClr val="black"/>
                </a:solidFill>
                <a:latin typeface="+mj-lt"/>
              </a:rPr>
              <a:t>Established in 2014, following 2013 update of ESPP: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CH" altLang="en-CH" sz="1500" dirty="0">
                <a:solidFill>
                  <a:prstClr val="black"/>
                </a:solidFill>
                <a:latin typeface="Arial" panose="020B0604020202020204" pitchFamily="34" charset="0"/>
              </a:rPr>
              <a:t>“</a:t>
            </a:r>
            <a:r>
              <a:rPr lang="en-GB" sz="1500" i="1" dirty="0">
                <a:solidFill>
                  <a:srgbClr val="0432FF"/>
                </a:solidFill>
                <a:latin typeface="Arial" panose="020B0604020202020204" pitchFamily="34" charset="0"/>
              </a:rPr>
              <a:t>CERN should develop a neutrino programme to pave the way for a substantial European role in future long-baseline experiments</a:t>
            </a:r>
            <a:r>
              <a:rPr lang="en-GB" sz="1500" i="1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500" i="1" dirty="0">
                <a:solidFill>
                  <a:srgbClr val="0432FF"/>
                </a:solidFill>
                <a:latin typeface="Arial" panose="020B0604020202020204" pitchFamily="34" charset="0"/>
              </a:rPr>
              <a:t>Europe should explore the possibility of major participation in leading long-baseline neutrino projects in the US and Japan</a:t>
            </a:r>
            <a:r>
              <a:rPr lang="en-GB" sz="1500" i="1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r>
              <a:rPr lang="en-CH" altLang="en-CH" sz="1500" dirty="0">
                <a:solidFill>
                  <a:prstClr val="black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3968FC6C-5C06-6B45-A0FC-25A3DDB48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44" y="1772816"/>
            <a:ext cx="11416345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ot" altLang="root" sz="1600" b="1" dirty="0">
                <a:solidFill>
                  <a:prstClr val="black"/>
                </a:solidFill>
                <a:latin typeface="Arial" panose="020B0604020202020204" pitchFamily="34" charset="0"/>
              </a:rPr>
              <a:t>Main activities at the NP since the beginning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oot" altLang="root" sz="1500" dirty="0">
                <a:solidFill>
                  <a:prstClr val="black"/>
                </a:solidFill>
                <a:latin typeface="Arial" panose="020B0604020202020204" pitchFamily="34" charset="0"/>
              </a:rPr>
              <a:t> Extensions of EHN1 hall at North Area to </a:t>
            </a:r>
            <a:r>
              <a:rPr lang="root" altLang="root" sz="1500" dirty="0">
                <a:solidFill>
                  <a:srgbClr val="0432FF"/>
                </a:solidFill>
                <a:latin typeface="Arial" panose="020B0604020202020204" pitchFamily="34" charset="0"/>
              </a:rPr>
              <a:t>provide space and beam facility for 𝝂 detectors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oot" altLang="root" sz="1500" dirty="0">
                <a:solidFill>
                  <a:prstClr val="black"/>
                </a:solidFill>
                <a:latin typeface="Arial" panose="020B0604020202020204" pitchFamily="34" charset="0"/>
              </a:rPr>
              <a:t> Refurbishment of </a:t>
            </a:r>
            <a:r>
              <a:rPr lang="root" altLang="root" sz="1500" dirty="0">
                <a:solidFill>
                  <a:srgbClr val="0432FF"/>
                </a:solidFill>
                <a:latin typeface="Arial" panose="020B0604020202020204" pitchFamily="34" charset="0"/>
              </a:rPr>
              <a:t>ICARUS</a:t>
            </a:r>
            <a:r>
              <a:rPr lang="root" altLang="root" sz="1500" dirty="0">
                <a:solidFill>
                  <a:prstClr val="black"/>
                </a:solidFill>
                <a:latin typeface="Arial" panose="020B0604020202020204" pitchFamily="34" charset="0"/>
              </a:rPr>
              <a:t> detector for short-baseline neutrino programme at Fermilab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oot" altLang="root" sz="1500" dirty="0">
                <a:solidFill>
                  <a:prstClr val="black"/>
                </a:solidFill>
                <a:latin typeface="Arial" panose="020B0604020202020204" pitchFamily="34" charset="0"/>
              </a:rPr>
              <a:t> Construction and operation of </a:t>
            </a:r>
            <a:r>
              <a:rPr lang="root" altLang="root" sz="1500" dirty="0">
                <a:solidFill>
                  <a:srgbClr val="0432FF"/>
                </a:solidFill>
                <a:latin typeface="Arial" panose="020B0604020202020204" pitchFamily="34" charset="0"/>
              </a:rPr>
              <a:t>two prototypes for DUNE </a:t>
            </a:r>
            <a:r>
              <a:rPr lang="root" altLang="root" sz="1500" dirty="0">
                <a:solidFill>
                  <a:prstClr val="black"/>
                </a:solidFill>
                <a:latin typeface="Arial" panose="020B0604020202020204" pitchFamily="34" charset="0"/>
              </a:rPr>
              <a:t>(single-phase; dual-phase </a:t>
            </a:r>
            <a:r>
              <a:rPr lang="root" altLang="root" sz="1500" dirty="0">
                <a:solidFill>
                  <a:prstClr val="black"/>
                </a:solidFill>
                <a:latin typeface="Arial" panose="020B0604020202020204" pitchFamily="34" charset="0"/>
                <a:sym typeface="Wingdings" pitchFamily="2" charset="2"/>
              </a:rPr>
              <a:t> </a:t>
            </a:r>
            <a:r>
              <a:rPr lang="root" altLang="root" sz="1500" dirty="0">
                <a:solidFill>
                  <a:schemeClr val="tx2"/>
                </a:solidFill>
                <a:latin typeface="Arial" panose="020B0604020202020204" pitchFamily="34" charset="0"/>
              </a:rPr>
              <a:t>vertical-drift technology)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à"/>
            </a:pPr>
            <a:r>
              <a:rPr lang="en-GB" altLang="root" sz="1500" dirty="0">
                <a:solidFill>
                  <a:prstClr val="black"/>
                </a:solidFill>
                <a:latin typeface="Arial" panose="020B0604020202020204" pitchFamily="34" charset="0"/>
                <a:sym typeface="Wingdings" pitchFamily="2" charset="2"/>
              </a:rPr>
              <a:t> c</a:t>
            </a:r>
            <a:r>
              <a:rPr lang="root" altLang="root" sz="1500" dirty="0">
                <a:solidFill>
                  <a:prstClr val="black"/>
                </a:solidFill>
                <a:latin typeface="Arial" panose="020B0604020202020204" pitchFamily="34" charset="0"/>
                <a:sym typeface="Wingdings" pitchFamily="2" charset="2"/>
              </a:rPr>
              <a:t>rucial to establish detector feasibility, validate technology and finalise technical choices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GB" altLang="root" sz="1500" dirty="0">
                <a:solidFill>
                  <a:prstClr val="black"/>
                </a:solidFill>
                <a:latin typeface="Arial" panose="020B0604020202020204" pitchFamily="34" charset="0"/>
                <a:sym typeface="Wingdings" pitchFamily="2" charset="2"/>
              </a:rPr>
              <a:t> Construction of </a:t>
            </a:r>
            <a:r>
              <a:rPr lang="en-GB" altLang="root" sz="1500" dirty="0">
                <a:solidFill>
                  <a:srgbClr val="0432FF"/>
                </a:solidFill>
                <a:latin typeface="Arial" panose="020B0604020202020204" pitchFamily="34" charset="0"/>
                <a:sym typeface="Wingdings" pitchFamily="2" charset="2"/>
              </a:rPr>
              <a:t>cryostats</a:t>
            </a:r>
            <a:r>
              <a:rPr lang="en-GB" altLang="root" sz="1500" dirty="0">
                <a:solidFill>
                  <a:prstClr val="black"/>
                </a:solidFill>
                <a:latin typeface="Arial" panose="020B0604020202020204" pitchFamily="34" charset="0"/>
                <a:sym typeface="Wingdings" pitchFamily="2" charset="2"/>
              </a:rPr>
              <a:t> for two (out of four) modules of DUNE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oot" altLang="root" sz="1500" dirty="0">
                <a:solidFill>
                  <a:prstClr val="black"/>
                </a:solidFill>
                <a:latin typeface="Arial" panose="020B0604020202020204" pitchFamily="34" charset="0"/>
                <a:sym typeface="Wingdings" pitchFamily="2" charset="2"/>
              </a:rPr>
              <a:t> Construction of </a:t>
            </a:r>
            <a:r>
              <a:rPr lang="root" altLang="root" sz="1500" dirty="0">
                <a:solidFill>
                  <a:srgbClr val="0432FF"/>
                </a:solidFill>
                <a:latin typeface="Arial" panose="020B0604020202020204" pitchFamily="34" charset="0"/>
                <a:sym typeface="Wingdings" pitchFamily="2" charset="2"/>
              </a:rPr>
              <a:t>Baby-Mind and ND280 </a:t>
            </a:r>
            <a:r>
              <a:rPr lang="root" altLang="root" sz="1500" dirty="0">
                <a:solidFill>
                  <a:prstClr val="black"/>
                </a:solidFill>
                <a:latin typeface="Arial" panose="020B0604020202020204" pitchFamily="34" charset="0"/>
                <a:sym typeface="Wingdings" pitchFamily="2" charset="2"/>
              </a:rPr>
              <a:t>upgrade detectors for the T2K experiment in Japan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ot" altLang="root" sz="1500" dirty="0">
                <a:solidFill>
                  <a:prstClr val="black"/>
                </a:solidFill>
                <a:latin typeface="Arial" panose="020B0604020202020204" pitchFamily="34" charset="0"/>
                <a:sym typeface="Wingdings" pitchFamily="2" charset="2"/>
              </a:rPr>
              <a:t>With ~ 900 collaborators from ~30 countries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72B11AD-C17A-F240-835B-1C144FF19FEB}"/>
              </a:ext>
            </a:extLst>
          </p:cNvPr>
          <p:cNvGrpSpPr>
            <a:grpSpLocks/>
          </p:cNvGrpSpPr>
          <p:nvPr/>
        </p:nvGrpSpPr>
        <p:grpSpPr bwMode="auto">
          <a:xfrm>
            <a:off x="425958" y="3645024"/>
            <a:ext cx="11556109" cy="3232150"/>
            <a:chOff x="-2043897" y="3644900"/>
            <a:chExt cx="11555031" cy="3232150"/>
          </a:xfrm>
        </p:grpSpPr>
        <p:grpSp>
          <p:nvGrpSpPr>
            <p:cNvPr id="9" name="Group 5">
              <a:extLst>
                <a:ext uri="{FF2B5EF4-FFF2-40B4-BE49-F238E27FC236}">
                  <a16:creationId xmlns:a16="http://schemas.microsoft.com/office/drawing/2014/main" id="{E1F6016C-F320-574E-9CA5-342AE9D6FB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5934" y="3644900"/>
              <a:ext cx="7315200" cy="3232150"/>
              <a:chOff x="1721297" y="764704"/>
              <a:chExt cx="7315199" cy="3233156"/>
            </a:xfrm>
          </p:grpSpPr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id="{14605DAF-4C9E-B844-B5AF-45BCB5C54280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1297" y="764704"/>
                <a:ext cx="7315199" cy="3233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424D735-3614-2E47-8515-E0630661856A}"/>
                  </a:ext>
                </a:extLst>
              </p:cNvPr>
              <p:cNvSpPr txBox="1"/>
              <p:nvPr/>
            </p:nvSpPr>
            <p:spPr bwMode="auto">
              <a:xfrm>
                <a:off x="4572862" y="1156939"/>
                <a:ext cx="880980" cy="40017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000" dirty="0">
                    <a:solidFill>
                      <a:prstClr val="black"/>
                    </a:solidFill>
                    <a:latin typeface="Arial" charset="0"/>
                    <a:cs typeface="Droid Sans Fallback"/>
                  </a:rPr>
                  <a:t>dual-phase </a:t>
                </a:r>
              </a:p>
              <a:p>
                <a:pPr>
                  <a:defRPr/>
                </a:pPr>
                <a:r>
                  <a:rPr lang="en-US" sz="1000" dirty="0">
                    <a:solidFill>
                      <a:prstClr val="black"/>
                    </a:solidFill>
                    <a:latin typeface="Arial" charset="0"/>
                    <a:cs typeface="Droid Sans Fallback"/>
                  </a:rPr>
                  <a:t>proto-DUNE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DDCD7FA-F4CB-9641-8863-0F71A62AB208}"/>
                  </a:ext>
                </a:extLst>
              </p:cNvPr>
              <p:cNvSpPr txBox="1"/>
              <p:nvPr/>
            </p:nvSpPr>
            <p:spPr bwMode="auto">
              <a:xfrm>
                <a:off x="4658579" y="3500818"/>
                <a:ext cx="1641322" cy="24613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000" dirty="0">
                    <a:solidFill>
                      <a:prstClr val="black"/>
                    </a:solidFill>
                    <a:latin typeface="Arial" charset="0"/>
                    <a:cs typeface="Droid Sans Fallback"/>
                  </a:rPr>
                  <a:t>single-phase proto-DUNE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59A4AE3-917C-5040-A3F3-AF5AC4307464}"/>
                </a:ext>
              </a:extLst>
            </p:cNvPr>
            <p:cNvSpPr txBox="1"/>
            <p:nvPr/>
          </p:nvSpPr>
          <p:spPr>
            <a:xfrm>
              <a:off x="-2043897" y="4797028"/>
              <a:ext cx="3707720" cy="116955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prstClr val="black"/>
                  </a:solidFill>
                  <a:cs typeface="ＭＳ Ｐゴシック" panose="020B0600070205080204" pitchFamily="34" charset="-128"/>
                </a:rPr>
                <a:t>Construction and test of two DUNE detector </a:t>
              </a:r>
            </a:p>
            <a:p>
              <a:pPr>
                <a:defRPr/>
              </a:pPr>
              <a:r>
                <a:rPr lang="en-US" sz="1400" dirty="0">
                  <a:solidFill>
                    <a:prstClr val="black"/>
                  </a:solidFill>
                  <a:cs typeface="ＭＳ Ｐゴシック" panose="020B0600070205080204" pitchFamily="34" charset="-128"/>
                </a:rPr>
                <a:t>prototypes at CERN’s Neutrino Platform: </a:t>
              </a:r>
            </a:p>
            <a:p>
              <a:pPr marL="285750" indent="-285750">
                <a:buFont typeface="Wingdings" pitchFamily="2" charset="2"/>
                <a:buChar char="q"/>
                <a:defRPr/>
              </a:pPr>
              <a:r>
                <a:rPr lang="en-US" altLang="en-US" sz="1400" dirty="0">
                  <a:solidFill>
                    <a:prstClr val="black"/>
                  </a:solidFill>
                  <a:cs typeface="ＭＳ Ｐゴシック" panose="020B0600070205080204" pitchFamily="34" charset="-128"/>
                </a:rPr>
                <a:t>11x11x11 m</a:t>
              </a:r>
              <a:r>
                <a:rPr lang="en-US" altLang="en-US" sz="1400" baseline="30000" dirty="0">
                  <a:solidFill>
                    <a:prstClr val="black"/>
                  </a:solidFill>
                  <a:cs typeface="ＭＳ Ｐゴシック" panose="020B0600070205080204" pitchFamily="34" charset="-128"/>
                </a:rPr>
                <a:t>3  </a:t>
              </a:r>
              <a:r>
                <a:rPr lang="en-US" altLang="en-US" sz="1400" dirty="0">
                  <a:solidFill>
                    <a:prstClr val="black"/>
                  </a:solidFill>
                  <a:cs typeface="ＭＳ Ｐゴシック" panose="020B0600070205080204" pitchFamily="34" charset="-128"/>
                </a:rPr>
                <a:t>cryostat</a:t>
              </a:r>
            </a:p>
            <a:p>
              <a:pPr marL="285750" indent="-285750">
                <a:buFont typeface="Wingdings" pitchFamily="2" charset="2"/>
                <a:buChar char="q"/>
                <a:defRPr/>
              </a:pPr>
              <a:r>
                <a:rPr lang="en-US" altLang="en-US" sz="1400" dirty="0">
                  <a:solidFill>
                    <a:prstClr val="black"/>
                  </a:solidFill>
                  <a:cs typeface="ＭＳ Ｐゴシック" panose="020B0600070205080204" pitchFamily="34" charset="-128"/>
                </a:rPr>
                <a:t>~750 tons </a:t>
              </a:r>
              <a:r>
                <a:rPr lang="en-US" altLang="en-US" sz="1400" dirty="0" err="1">
                  <a:solidFill>
                    <a:prstClr val="black"/>
                  </a:solidFill>
                  <a:cs typeface="ＭＳ Ｐゴシック" panose="020B0600070205080204" pitchFamily="34" charset="-128"/>
                </a:rPr>
                <a:t>LAr</a:t>
              </a:r>
              <a:r>
                <a:rPr lang="en-US" altLang="en-US" sz="1400" dirty="0">
                  <a:solidFill>
                    <a:prstClr val="black"/>
                  </a:solidFill>
                  <a:cs typeface="ＭＳ Ｐゴシック" panose="020B0600070205080204" pitchFamily="34" charset="-128"/>
                </a:rPr>
                <a:t> each</a:t>
              </a:r>
              <a:r>
                <a:rPr lang="en-US" sz="1400" dirty="0">
                  <a:solidFill>
                    <a:prstClr val="black"/>
                  </a:solidFill>
                  <a:cs typeface="ＭＳ Ｐゴシック" panose="020B0600070205080204" pitchFamily="34" charset="-128"/>
                </a:rPr>
                <a:t> </a:t>
              </a:r>
            </a:p>
            <a:p>
              <a:pPr marL="285750" indent="-285750">
                <a:buFont typeface="Wingdings" pitchFamily="2" charset="2"/>
                <a:buChar char="q"/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charset="0"/>
                  <a:cs typeface="ＭＳ Ｐゴシック" panose="020B0600070205080204" pitchFamily="34" charset="-128"/>
                </a:rPr>
                <a:t>1 DUNE module: x 20 proto-DUNE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9371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ED399-3EED-E042-896C-AC661E6EA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C0C5D8-8B0A-9F4B-9D0E-6B509575A231}"/>
              </a:ext>
            </a:extLst>
          </p:cNvPr>
          <p:cNvSpPr txBox="1"/>
          <p:nvPr/>
        </p:nvSpPr>
        <p:spPr>
          <a:xfrm>
            <a:off x="2135560" y="123397"/>
            <a:ext cx="775212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dirty="0">
                <a:solidFill>
                  <a:schemeClr val="tx2"/>
                </a:solidFill>
              </a:rPr>
              <a:t>CERN Neutrino Platform: current LBNF-related activities </a:t>
            </a:r>
          </a:p>
        </p:txBody>
      </p:sp>
      <p:grpSp>
        <p:nvGrpSpPr>
          <p:cNvPr id="4" name="Group 16">
            <a:extLst>
              <a:ext uri="{FF2B5EF4-FFF2-40B4-BE49-F238E27FC236}">
                <a16:creationId xmlns:a16="http://schemas.microsoft.com/office/drawing/2014/main" id="{EB1EF95D-A5AD-9840-9FCB-7D7CC9B972DF}"/>
              </a:ext>
            </a:extLst>
          </p:cNvPr>
          <p:cNvGrpSpPr>
            <a:grpSpLocks/>
          </p:cNvGrpSpPr>
          <p:nvPr/>
        </p:nvGrpSpPr>
        <p:grpSpPr bwMode="auto">
          <a:xfrm>
            <a:off x="5519936" y="691456"/>
            <a:ext cx="3817937" cy="2449512"/>
            <a:chOff x="5507038" y="3716338"/>
            <a:chExt cx="3817937" cy="2449512"/>
          </a:xfrm>
        </p:grpSpPr>
        <p:pic>
          <p:nvPicPr>
            <p:cNvPr id="5" name="Picture 11" descr="A picture containing sitting, table&#10;&#10;Description automatically generated">
              <a:extLst>
                <a:ext uri="{FF2B5EF4-FFF2-40B4-BE49-F238E27FC236}">
                  <a16:creationId xmlns:a16="http://schemas.microsoft.com/office/drawing/2014/main" id="{43FA4698-59D8-B94D-B5D2-7B8B462D3EB9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7038" y="3716338"/>
              <a:ext cx="3817937" cy="2449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Arrow Connector 4">
              <a:extLst>
                <a:ext uri="{FF2B5EF4-FFF2-40B4-BE49-F238E27FC236}">
                  <a16:creationId xmlns:a16="http://schemas.microsoft.com/office/drawing/2014/main" id="{1C6BCB4D-D117-2D4A-87F0-CC214B71EDE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21540000" flipV="1">
              <a:off x="7092280" y="5013047"/>
              <a:ext cx="1944000" cy="720209"/>
            </a:xfrm>
            <a:prstGeom prst="straightConnector1">
              <a:avLst/>
            </a:prstGeom>
            <a:noFill/>
            <a:ln w="28575" algn="ctr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BDA384-FB70-C94E-AF43-D91AFE0164A2}"/>
                </a:ext>
              </a:extLst>
            </p:cNvPr>
            <p:cNvSpPr txBox="1"/>
            <p:nvPr/>
          </p:nvSpPr>
          <p:spPr>
            <a:xfrm>
              <a:off x="7920038" y="5229225"/>
              <a:ext cx="414337" cy="21590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CH" sz="800" dirty="0">
                  <a:solidFill>
                    <a:prstClr val="white"/>
                  </a:solidFill>
                  <a:latin typeface="Arial" panose="020B0604020202020204" pitchFamily="34" charset="0"/>
                </a:rPr>
                <a:t>66 m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5470ED7-2BD2-DA46-8454-D5982F52A55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084168" y="5047576"/>
              <a:ext cx="0" cy="973811"/>
            </a:xfrm>
            <a:prstGeom prst="straightConnector1">
              <a:avLst/>
            </a:prstGeom>
            <a:noFill/>
            <a:ln w="38100" algn="ctr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25BA628-D9C9-FF4F-8149-3B7FFED20A01}"/>
                </a:ext>
              </a:extLst>
            </p:cNvPr>
            <p:cNvSpPr txBox="1"/>
            <p:nvPr/>
          </p:nvSpPr>
          <p:spPr>
            <a:xfrm>
              <a:off x="5867400" y="5381625"/>
              <a:ext cx="414338" cy="21590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CH" sz="800" dirty="0">
                  <a:solidFill>
                    <a:prstClr val="white"/>
                  </a:solidFill>
                  <a:latin typeface="Arial" panose="020B0604020202020204" pitchFamily="34" charset="0"/>
                </a:rPr>
                <a:t>18 m</a:t>
              </a:r>
            </a:p>
          </p:txBody>
        </p:sp>
        <p:cxnSp>
          <p:nvCxnSpPr>
            <p:cNvPr id="11" name="Straight Arrow Connector 15">
              <a:extLst>
                <a:ext uri="{FF2B5EF4-FFF2-40B4-BE49-F238E27FC236}">
                  <a16:creationId xmlns:a16="http://schemas.microsoft.com/office/drawing/2014/main" id="{17F3B1F4-E109-AA42-AB20-F127FC63967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60000">
              <a:off x="5940152" y="4986000"/>
              <a:ext cx="1080120" cy="145010"/>
            </a:xfrm>
            <a:prstGeom prst="straightConnector1">
              <a:avLst/>
            </a:prstGeom>
            <a:noFill/>
            <a:ln w="28575" algn="ctr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5A0FEED-DDAE-7041-8940-F05334DBA70D}"/>
                </a:ext>
              </a:extLst>
            </p:cNvPr>
            <p:cNvSpPr txBox="1"/>
            <p:nvPr/>
          </p:nvSpPr>
          <p:spPr>
            <a:xfrm>
              <a:off x="6300788" y="4941888"/>
              <a:ext cx="412750" cy="214312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CH" sz="800" dirty="0">
                  <a:solidFill>
                    <a:prstClr val="white"/>
                  </a:solidFill>
                  <a:latin typeface="Arial" panose="020B0604020202020204" pitchFamily="34" charset="0"/>
                </a:rPr>
                <a:t>19 m</a:t>
              </a:r>
            </a:p>
          </p:txBody>
        </p:sp>
      </p:grpSp>
      <p:pic>
        <p:nvPicPr>
          <p:cNvPr id="13" name="Picture 2" descr="Picture 2">
            <a:extLst>
              <a:ext uri="{FF2B5EF4-FFF2-40B4-BE49-F238E27FC236}">
                <a16:creationId xmlns:a16="http://schemas.microsoft.com/office/drawing/2014/main" id="{8EF59D9C-2CDF-D441-A059-A26E72505D7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692" y="736059"/>
            <a:ext cx="2947988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C043367-2AEC-DD49-BBAF-7975B7C98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8" y="692696"/>
            <a:ext cx="6215163" cy="1031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CH" sz="1600" dirty="0">
                <a:solidFill>
                  <a:srgbClr val="C00000"/>
                </a:solidFill>
                <a:latin typeface="Arial" panose="020B0604020202020204" pitchFamily="34" charset="0"/>
              </a:rPr>
              <a:t>Construction of two cryostats for LBNF/DUNE </a:t>
            </a:r>
            <a:r>
              <a:rPr lang="en-US" altLang="en-CH" sz="1500" dirty="0">
                <a:solidFill>
                  <a:prstClr val="black"/>
                </a:solidFill>
                <a:latin typeface="Arial" panose="020B0604020202020204" pitchFamily="34" charset="0"/>
              </a:rPr>
              <a:t>based on membrane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CH" sz="1500" dirty="0">
                <a:solidFill>
                  <a:prstClr val="black"/>
                </a:solidFill>
                <a:latin typeface="Arial" panose="020B0604020202020204" pitchFamily="34" charset="0"/>
              </a:rPr>
              <a:t>technology </a:t>
            </a:r>
            <a:r>
              <a:rPr lang="en-CH" altLang="en-CH" sz="1400">
                <a:solidFill>
                  <a:prstClr val="black"/>
                </a:solidFill>
                <a:latin typeface="+mj-lt"/>
              </a:rPr>
              <a:t>(used </a:t>
            </a:r>
            <a:r>
              <a:rPr lang="en-CH" altLang="en-CH" sz="1400" dirty="0">
                <a:solidFill>
                  <a:prstClr val="black"/>
                </a:solidFill>
                <a:latin typeface="+mj-lt"/>
              </a:rPr>
              <a:t>for over sea transport of liquid </a:t>
            </a:r>
            <a:r>
              <a:rPr lang="en-CH" altLang="en-CH" sz="1400">
                <a:solidFill>
                  <a:prstClr val="black"/>
                </a:solidFill>
                <a:latin typeface="+mj-lt"/>
              </a:rPr>
              <a:t>natural gas</a:t>
            </a:r>
            <a:r>
              <a:rPr lang="en-US" altLang="en-CH" sz="1400" dirty="0">
                <a:solidFill>
                  <a:prstClr val="black"/>
                </a:solidFill>
                <a:latin typeface="+mj-lt"/>
              </a:rPr>
              <a:t>)</a:t>
            </a:r>
            <a:r>
              <a:rPr lang="en-CH" altLang="en-CH" sz="1400">
                <a:solidFill>
                  <a:prstClr val="black"/>
                </a:solidFill>
                <a:latin typeface="+mj-lt"/>
              </a:rPr>
              <a:t>.</a:t>
            </a:r>
            <a:endParaRPr lang="en-US" altLang="en-CH" sz="1400" dirty="0">
              <a:solidFill>
                <a:prstClr val="black"/>
              </a:solidFill>
              <a:latin typeface="+mj-lt"/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CH" sz="1500" dirty="0">
                <a:solidFill>
                  <a:prstClr val="black"/>
                </a:solidFill>
                <a:latin typeface="+mj-lt"/>
              </a:rPr>
              <a:t>Design completed, procurement and manufacturing started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CH" sz="1400" dirty="0">
                <a:solidFill>
                  <a:prstClr val="black"/>
                </a:solidFill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en-GB" altLang="en-CH" sz="1400" i="1" dirty="0">
                <a:solidFill>
                  <a:prstClr val="black"/>
                </a:solidFill>
                <a:latin typeface="Arial" panose="020B0604020202020204" pitchFamily="34" charset="0"/>
                <a:sym typeface="Wingdings" pitchFamily="2" charset="2"/>
              </a:rPr>
              <a:t> in situ </a:t>
            </a:r>
            <a:r>
              <a:rPr lang="en-GB" altLang="en-CH" sz="1500" dirty="0">
                <a:solidFill>
                  <a:prstClr val="black"/>
                </a:solidFill>
                <a:latin typeface="Arial" panose="020B0604020202020204" pitchFamily="34" charset="0"/>
                <a:sym typeface="Wingdings" pitchFamily="2" charset="2"/>
              </a:rPr>
              <a:t>installation at SURF 2024-2027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CDAA35-EF27-374D-9195-C5D6B01F2194}"/>
              </a:ext>
            </a:extLst>
          </p:cNvPr>
          <p:cNvSpPr txBox="1"/>
          <p:nvPr/>
        </p:nvSpPr>
        <p:spPr>
          <a:xfrm>
            <a:off x="191344" y="3212976"/>
            <a:ext cx="6108019" cy="70788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>
                <a:solidFill>
                  <a:srgbClr val="C00000"/>
                </a:solidFill>
              </a:rPr>
              <a:t>Single-phase proto-DUNE II </a:t>
            </a:r>
            <a:r>
              <a:rPr lang="en-US" sz="1500" dirty="0">
                <a:solidFill>
                  <a:schemeClr val="tx2"/>
                </a:solidFill>
              </a:rPr>
              <a:t>“module zero”</a:t>
            </a:r>
            <a:r>
              <a:rPr lang="en-US" sz="1400" dirty="0">
                <a:solidFill>
                  <a:schemeClr val="tx2"/>
                </a:solidFill>
              </a:rPr>
              <a:t> : </a:t>
            </a:r>
            <a:r>
              <a:rPr lang="en-US" sz="1500" dirty="0">
                <a:solidFill>
                  <a:schemeClr val="tx2"/>
                </a:solidFill>
              </a:rPr>
              <a:t>horizontal drift.</a:t>
            </a:r>
          </a:p>
          <a:p>
            <a:pPr algn="l"/>
            <a:r>
              <a:rPr lang="en-US" sz="1500" dirty="0">
                <a:solidFill>
                  <a:schemeClr val="tx2"/>
                </a:solidFill>
              </a:rPr>
              <a:t>To test final component designs </a:t>
            </a:r>
            <a:r>
              <a:rPr lang="en-US" sz="1400" dirty="0">
                <a:solidFill>
                  <a:schemeClr val="tx2"/>
                </a:solidFill>
              </a:rPr>
              <a:t>(APA, cold electronics, cryogenics,</a:t>
            </a:r>
          </a:p>
          <a:p>
            <a:pPr algn="l"/>
            <a:r>
              <a:rPr lang="en-US" sz="1400" dirty="0">
                <a:solidFill>
                  <a:schemeClr val="tx2"/>
                </a:solidFill>
              </a:rPr>
              <a:t>calibration, etc.)</a:t>
            </a:r>
            <a:r>
              <a:rPr lang="en-US" sz="1500" dirty="0">
                <a:solidFill>
                  <a:schemeClr val="tx2"/>
                </a:solidFill>
              </a:rPr>
              <a:t> </a:t>
            </a:r>
            <a:r>
              <a:rPr lang="en-US" sz="1500" dirty="0">
                <a:solidFill>
                  <a:schemeClr val="tx2"/>
                </a:solidFill>
                <a:sym typeface="Wingdings" pitchFamily="2" charset="2"/>
              </a:rPr>
              <a:t> beam test in NP04 cryostat Autumn 2022-Spring 2023</a:t>
            </a:r>
            <a:endParaRPr lang="en-US" sz="1500" dirty="0">
              <a:solidFill>
                <a:schemeClr val="tx2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E2BFAA-0D93-EB44-8758-05624442796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44" y="4118913"/>
            <a:ext cx="3744254" cy="26944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BD41540-371E-B74B-8B4C-08CDD3D8D55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0216" y="4264986"/>
            <a:ext cx="2691290" cy="254839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7EC7EA3-5DB3-7141-8619-20DAAAED0377}"/>
              </a:ext>
            </a:extLst>
          </p:cNvPr>
          <p:cNvSpPr txBox="1"/>
          <p:nvPr/>
        </p:nvSpPr>
        <p:spPr>
          <a:xfrm>
            <a:off x="7114957" y="3211200"/>
            <a:ext cx="4977325" cy="93871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>
                <a:solidFill>
                  <a:srgbClr val="C00000"/>
                </a:solidFill>
              </a:rPr>
              <a:t>Vertical-drift </a:t>
            </a:r>
            <a:r>
              <a:rPr lang="en-US" sz="1500" dirty="0">
                <a:solidFill>
                  <a:srgbClr val="C00000"/>
                </a:solidFill>
              </a:rPr>
              <a:t>module zero’s construction and test:</a:t>
            </a:r>
          </a:p>
          <a:p>
            <a:pPr algn="l"/>
            <a:r>
              <a:rPr lang="en-US" sz="1500" dirty="0">
                <a:solidFill>
                  <a:schemeClr val="tx2"/>
                </a:solidFill>
              </a:rPr>
              <a:t>Successful test of HV=300 kV in NP02 cryostats and of </a:t>
            </a:r>
          </a:p>
          <a:p>
            <a:pPr algn="l"/>
            <a:r>
              <a:rPr lang="en-US" sz="1500" dirty="0">
                <a:solidFill>
                  <a:schemeClr val="tx2"/>
                </a:solidFill>
              </a:rPr>
              <a:t>charge readout planes in small cold box. </a:t>
            </a:r>
          </a:p>
          <a:p>
            <a:pPr algn="l"/>
            <a:r>
              <a:rPr lang="en-US" sz="1500" dirty="0">
                <a:solidFill>
                  <a:schemeClr val="tx2"/>
                </a:solidFill>
                <a:sym typeface="Wingdings" pitchFamily="2" charset="2"/>
              </a:rPr>
              <a:t>Module-zero beam test in NP02 cryostat second half 2023</a:t>
            </a:r>
            <a:endParaRPr lang="en-US" sz="15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237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ED399-3EED-E042-896C-AC661E6EA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A9515B-E71F-624C-B306-57A0677AA521}"/>
              </a:ext>
            </a:extLst>
          </p:cNvPr>
          <p:cNvSpPr txBox="1"/>
          <p:nvPr/>
        </p:nvSpPr>
        <p:spPr>
          <a:xfrm>
            <a:off x="839416" y="2708920"/>
            <a:ext cx="10163552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CH" sz="6000">
                <a:solidFill>
                  <a:schemeClr val="tx2"/>
                </a:solidFill>
              </a:rPr>
              <a:t> </a:t>
            </a:r>
            <a:r>
              <a:rPr lang="en-US" sz="6000" dirty="0">
                <a:solidFill>
                  <a:schemeClr val="tx2"/>
                </a:solidFill>
              </a:rPr>
              <a:t>Preparation of CERN’s future</a:t>
            </a:r>
            <a:endParaRPr lang="en-CH" sz="6000" dirty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54D335-C7E2-8642-B059-3A177C36799E}"/>
              </a:ext>
            </a:extLst>
          </p:cNvPr>
          <p:cNvSpPr txBox="1"/>
          <p:nvPr/>
        </p:nvSpPr>
        <p:spPr>
          <a:xfrm>
            <a:off x="1779814" y="4196443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951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ED399-3EED-E042-896C-AC661E6EA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2C7040-FA7C-C440-9E4E-8FB33AF1415E}"/>
              </a:ext>
            </a:extLst>
          </p:cNvPr>
          <p:cNvSpPr txBox="1"/>
          <p:nvPr/>
        </p:nvSpPr>
        <p:spPr>
          <a:xfrm>
            <a:off x="2686108" y="116632"/>
            <a:ext cx="4490012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600" dirty="0">
                <a:solidFill>
                  <a:schemeClr val="tx2"/>
                </a:solidFill>
              </a:rPr>
              <a:t>Accelerator and Detector R&amp;D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54EBA0-21A1-3C4F-A785-961C87538688}"/>
              </a:ext>
            </a:extLst>
          </p:cNvPr>
          <p:cNvSpPr txBox="1"/>
          <p:nvPr/>
        </p:nvSpPr>
        <p:spPr>
          <a:xfrm>
            <a:off x="191344" y="893912"/>
            <a:ext cx="1167390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Following ESPP recommendation, roadmaps developed in Europe </a:t>
            </a:r>
            <a:r>
              <a:rPr lang="en-US" sz="1500" dirty="0">
                <a:solidFill>
                  <a:schemeClr val="tx2"/>
                </a:solidFill>
              </a:rPr>
              <a:t>(with US participation) </a:t>
            </a:r>
            <a:r>
              <a:rPr lang="en-US" sz="1500" dirty="0">
                <a:solidFill>
                  <a:schemeClr val="tx2"/>
                </a:solidFill>
                <a:sym typeface="Wingdings" pitchFamily="2" charset="2"/>
              </a:rPr>
              <a:t> approved by CERN’s Council Dec. 2021</a:t>
            </a:r>
            <a:endParaRPr lang="en-US" sz="1500" dirty="0">
              <a:solidFill>
                <a:schemeClr val="tx2"/>
              </a:solidFill>
            </a:endParaRPr>
          </a:p>
        </p:txBody>
      </p:sp>
      <p:pic>
        <p:nvPicPr>
          <p:cNvPr id="6" name="Picture 3" descr="Text&#10;&#10;Description automatically generated">
            <a:extLst>
              <a:ext uri="{FF2B5EF4-FFF2-40B4-BE49-F238E27FC236}">
                <a16:creationId xmlns:a16="http://schemas.microsoft.com/office/drawing/2014/main" id="{B98F936F-0E47-6849-9261-86E5EFA5B48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285" y="3805554"/>
            <a:ext cx="6581379" cy="2897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iagram&#10;&#10;Description automatically generated">
            <a:extLst>
              <a:ext uri="{FF2B5EF4-FFF2-40B4-BE49-F238E27FC236}">
                <a16:creationId xmlns:a16="http://schemas.microsoft.com/office/drawing/2014/main" id="{364BCB6E-AAB8-FF47-83E0-31BC636062A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17" y="1340768"/>
            <a:ext cx="5154930" cy="396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28858B-743A-5449-ABF9-3EF9B9750838}"/>
              </a:ext>
            </a:extLst>
          </p:cNvPr>
          <p:cNvSpPr txBox="1"/>
          <p:nvPr/>
        </p:nvSpPr>
        <p:spPr>
          <a:xfrm>
            <a:off x="6168008" y="2678723"/>
            <a:ext cx="505587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u="sng" dirty="0">
                <a:solidFill>
                  <a:srgbClr val="0432FF"/>
                </a:solidFill>
              </a:rPr>
              <a:t>Investment in R&amp;D is essential for the future of the field!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FCE600-A3E1-3C47-9B4A-86CD0E2754D6}"/>
              </a:ext>
            </a:extLst>
          </p:cNvPr>
          <p:cNvSpPr txBox="1"/>
          <p:nvPr/>
        </p:nvSpPr>
        <p:spPr>
          <a:xfrm>
            <a:off x="5879976" y="1726342"/>
            <a:ext cx="5830122" cy="6924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dirty="0">
                <a:solidFill>
                  <a:schemeClr val="tx2"/>
                </a:solidFill>
              </a:rPr>
              <a:t>Implementation plans being developed and organizational structures</a:t>
            </a:r>
          </a:p>
          <a:p>
            <a:pPr algn="l"/>
            <a:r>
              <a:rPr lang="en-US" sz="1500" dirty="0">
                <a:solidFill>
                  <a:schemeClr val="tx2"/>
                </a:solidFill>
              </a:rPr>
              <a:t>being established (US participation in these collaborations would be </a:t>
            </a:r>
          </a:p>
          <a:p>
            <a:pPr algn="l"/>
            <a:r>
              <a:rPr lang="en-US" sz="1500" dirty="0">
                <a:solidFill>
                  <a:schemeClr val="tx2"/>
                </a:solidFill>
              </a:rPr>
              <a:t>very much welcome).   </a:t>
            </a:r>
          </a:p>
        </p:txBody>
      </p:sp>
    </p:spTree>
    <p:extLst>
      <p:ext uri="{BB962C8B-B14F-4D97-AF65-F5344CB8AC3E}">
        <p14:creationId xmlns:p14="http://schemas.microsoft.com/office/powerpoint/2010/main" val="2917240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ED399-3EED-E042-896C-AC661E6EA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19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1C4324-3B2E-2F46-8837-BF47B488D1FE}"/>
              </a:ext>
            </a:extLst>
          </p:cNvPr>
          <p:cNvSpPr txBox="1"/>
          <p:nvPr/>
        </p:nvSpPr>
        <p:spPr>
          <a:xfrm>
            <a:off x="2783632" y="44624"/>
            <a:ext cx="4890762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600" dirty="0">
                <a:solidFill>
                  <a:schemeClr val="tx2"/>
                </a:solidFill>
              </a:rPr>
              <a:t>FCC Feasibility Study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600" dirty="0">
                <a:solidFill>
                  <a:schemeClr val="tx2"/>
                </a:solidFill>
              </a:rPr>
              <a:t>2021-2025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DD75AF-11F2-C545-AE44-D0FCC61822FF}"/>
              </a:ext>
            </a:extLst>
          </p:cNvPr>
          <p:cNvSpPr txBox="1"/>
          <p:nvPr/>
        </p:nvSpPr>
        <p:spPr>
          <a:xfrm>
            <a:off x="421630" y="1457196"/>
            <a:ext cx="10066858" cy="312393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lvl="3">
              <a:buClr>
                <a:srgbClr val="969696"/>
              </a:buClr>
              <a:buSzPct val="90000"/>
              <a:defRPr/>
            </a:pPr>
            <a:r>
              <a:rPr lang="en-GB" dirty="0">
                <a:solidFill>
                  <a:srgbClr val="0C377B"/>
                </a:solidFill>
              </a:rPr>
              <a:t>“An </a:t>
            </a:r>
            <a:r>
              <a:rPr lang="en-GB" dirty="0">
                <a:solidFill>
                  <a:srgbClr val="0432FF"/>
                </a:solidFill>
              </a:rPr>
              <a:t>electron-positron Higgs factory is the highest-priority next collider</a:t>
            </a:r>
            <a:r>
              <a:rPr lang="en-GB" dirty="0">
                <a:solidFill>
                  <a:srgbClr val="0C377B"/>
                </a:solidFill>
              </a:rPr>
              <a:t>.     </a:t>
            </a:r>
          </a:p>
          <a:p>
            <a:pPr marL="0" lvl="3">
              <a:buClr>
                <a:srgbClr val="969696"/>
              </a:buClr>
              <a:buSzPct val="90000"/>
              <a:defRPr/>
            </a:pPr>
            <a:r>
              <a:rPr lang="en-GB" dirty="0">
                <a:solidFill>
                  <a:srgbClr val="000000"/>
                </a:solidFill>
              </a:rPr>
              <a:t> For the longer term, the European particle physics community has the ambition to operate </a:t>
            </a:r>
          </a:p>
          <a:p>
            <a:pPr marL="0" lvl="3">
              <a:buClr>
                <a:srgbClr val="969696"/>
              </a:buClr>
              <a:buSzPct val="90000"/>
              <a:defRPr/>
            </a:pPr>
            <a:r>
              <a:rPr lang="en-GB" dirty="0">
                <a:solidFill>
                  <a:srgbClr val="0432FF"/>
                </a:solidFill>
              </a:rPr>
              <a:t> a proton-proton collider at the highest achievable energy</a:t>
            </a:r>
            <a:r>
              <a:rPr lang="en-GB" dirty="0">
                <a:solidFill>
                  <a:srgbClr val="0C377B"/>
                </a:solidFill>
              </a:rPr>
              <a:t>.”</a:t>
            </a:r>
          </a:p>
          <a:p>
            <a:pPr marL="0" lvl="3">
              <a:spcBef>
                <a:spcPts val="600"/>
              </a:spcBef>
              <a:buClr>
                <a:srgbClr val="969696"/>
              </a:buClr>
              <a:buSzPct val="90000"/>
              <a:defRPr/>
            </a:pPr>
            <a:r>
              <a:rPr lang="en-GB" dirty="0">
                <a:solidFill>
                  <a:srgbClr val="0C377B"/>
                </a:solidFill>
              </a:rPr>
              <a:t> </a:t>
            </a:r>
          </a:p>
          <a:p>
            <a:pPr marL="0" lvl="3">
              <a:buClr>
                <a:srgbClr val="969696"/>
              </a:buClr>
              <a:buSzPct val="90000"/>
              <a:defRPr/>
            </a:pPr>
            <a:r>
              <a:rPr lang="en-GB" dirty="0">
                <a:solidFill>
                  <a:srgbClr val="000000"/>
                </a:solidFill>
              </a:rPr>
              <a:t>“Europe, together with its international partners, </a:t>
            </a:r>
            <a:r>
              <a:rPr lang="en-GB" dirty="0">
                <a:solidFill>
                  <a:srgbClr val="0432FF"/>
                </a:solidFill>
              </a:rPr>
              <a:t>should investigate the technical and</a:t>
            </a:r>
          </a:p>
          <a:p>
            <a:pPr marL="0" lvl="3">
              <a:buClr>
                <a:srgbClr val="969696"/>
              </a:buClr>
              <a:buSzPct val="90000"/>
              <a:defRPr/>
            </a:pPr>
            <a:r>
              <a:rPr lang="en-GB" dirty="0">
                <a:solidFill>
                  <a:srgbClr val="0432FF"/>
                </a:solidFill>
              </a:rPr>
              <a:t> financial feasibility of a future hadron collider at CERN with a centre-of-mass energy of at least</a:t>
            </a:r>
          </a:p>
          <a:p>
            <a:pPr marL="0" lvl="3">
              <a:buClr>
                <a:srgbClr val="969696"/>
              </a:buClr>
              <a:buSzPct val="90000"/>
              <a:defRPr/>
            </a:pPr>
            <a:r>
              <a:rPr lang="en-GB" dirty="0">
                <a:solidFill>
                  <a:srgbClr val="0432FF"/>
                </a:solidFill>
              </a:rPr>
              <a:t> 100 </a:t>
            </a:r>
            <a:r>
              <a:rPr lang="en-GB" dirty="0" err="1">
                <a:solidFill>
                  <a:srgbClr val="0432FF"/>
                </a:solidFill>
              </a:rPr>
              <a:t>TeV</a:t>
            </a:r>
            <a:r>
              <a:rPr lang="en-GB" dirty="0">
                <a:solidFill>
                  <a:srgbClr val="0432FF"/>
                </a:solidFill>
              </a:rPr>
              <a:t> and with an electron-positron Higgs and electroweak factory </a:t>
            </a:r>
            <a:r>
              <a:rPr lang="en-GB" dirty="0">
                <a:solidFill>
                  <a:srgbClr val="000000"/>
                </a:solidFill>
              </a:rPr>
              <a:t>as a possible first stage.” </a:t>
            </a:r>
          </a:p>
          <a:p>
            <a:pPr marL="0" lvl="3">
              <a:buClr>
                <a:srgbClr val="969696"/>
              </a:buClr>
              <a:buSzPct val="90000"/>
              <a:defRPr/>
            </a:pPr>
            <a:endParaRPr lang="en-GB" dirty="0">
              <a:solidFill>
                <a:srgbClr val="0C377B"/>
              </a:solidFill>
            </a:endParaRPr>
          </a:p>
          <a:p>
            <a:pPr marL="0" lvl="3">
              <a:buClr>
                <a:srgbClr val="969696"/>
              </a:buClr>
              <a:buSzPct val="90000"/>
              <a:defRPr/>
            </a:pPr>
            <a:r>
              <a:rPr lang="en-GB" dirty="0">
                <a:solidFill>
                  <a:srgbClr val="000000"/>
                </a:solidFill>
              </a:rPr>
              <a:t>“Such a feasibility study of the colliders and related infrastructure</a:t>
            </a:r>
            <a:r>
              <a:rPr lang="en-GB" dirty="0">
                <a:solidFill>
                  <a:srgbClr val="0432FF"/>
                </a:solidFill>
              </a:rPr>
              <a:t> should be established as a global </a:t>
            </a:r>
          </a:p>
          <a:p>
            <a:pPr marL="0" lvl="3">
              <a:buClr>
                <a:srgbClr val="969696"/>
              </a:buClr>
              <a:buSzPct val="90000"/>
              <a:defRPr/>
            </a:pPr>
            <a:r>
              <a:rPr lang="en-GB" dirty="0">
                <a:solidFill>
                  <a:srgbClr val="0432FF"/>
                </a:solidFill>
              </a:rPr>
              <a:t> endeavour and </a:t>
            </a:r>
            <a:r>
              <a:rPr lang="en-GB" dirty="0">
                <a:solidFill>
                  <a:srgbClr val="000000"/>
                </a:solidFill>
              </a:rPr>
              <a:t>be completed on the timescale of the next Strategy update.”</a:t>
            </a:r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1D69F5-D259-6C42-A3B3-E005A513FD27}"/>
              </a:ext>
            </a:extLst>
          </p:cNvPr>
          <p:cNvSpPr txBox="1"/>
          <p:nvPr/>
        </p:nvSpPr>
        <p:spPr>
          <a:xfrm>
            <a:off x="465497" y="960983"/>
            <a:ext cx="231813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432FF"/>
                </a:solidFill>
              </a:rPr>
              <a:t>2020 ESPP update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238995-E32B-A44B-A98F-78FD576EF6B8}"/>
              </a:ext>
            </a:extLst>
          </p:cNvPr>
          <p:cNvSpPr txBox="1"/>
          <p:nvPr/>
        </p:nvSpPr>
        <p:spPr>
          <a:xfrm>
            <a:off x="1775172" y="5589240"/>
            <a:ext cx="7394653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  </a:t>
            </a:r>
          </a:p>
          <a:p>
            <a:pPr algn="l"/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 FCC Feasibility Study (FS) started in 2021  will be completed in 2025 </a:t>
            </a:r>
          </a:p>
          <a:p>
            <a:pPr algn="l"/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 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541E9001-FAD2-4940-A96F-435EE65DE7BD}"/>
              </a:ext>
            </a:extLst>
          </p:cNvPr>
          <p:cNvSpPr>
            <a:spLocks noChangeAspect="1"/>
          </p:cNvSpPr>
          <p:nvPr/>
        </p:nvSpPr>
        <p:spPr>
          <a:xfrm>
            <a:off x="5015880" y="4797152"/>
            <a:ext cx="229285" cy="462896"/>
          </a:xfrm>
          <a:prstGeom prst="downArrow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946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4076F5-2F37-F14A-A7C2-09CF4253872C}"/>
              </a:ext>
            </a:extLst>
          </p:cNvPr>
          <p:cNvSpPr txBox="1"/>
          <p:nvPr/>
        </p:nvSpPr>
        <p:spPr>
          <a:xfrm>
            <a:off x="119381" y="692696"/>
            <a:ext cx="6784806" cy="78483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CH" sz="1500" dirty="0">
                <a:solidFill>
                  <a:schemeClr val="accent1">
                    <a:lumMod val="10000"/>
                  </a:schemeClr>
                </a:solidFill>
              </a:rPr>
              <a:t>Funded in 1954; intergovernmental treaty</a:t>
            </a:r>
          </a:p>
          <a:p>
            <a:r>
              <a:rPr lang="en-CH" sz="1500" dirty="0">
                <a:solidFill>
                  <a:schemeClr val="accent1">
                    <a:lumMod val="10000"/>
                  </a:schemeClr>
                </a:solidFill>
              </a:rPr>
              <a:t>23 Member States</a:t>
            </a:r>
            <a:r>
              <a:rPr lang="en-CH" sz="1500">
                <a:solidFill>
                  <a:schemeClr val="accent1">
                    <a:lumMod val="10000"/>
                  </a:schemeClr>
                </a:solidFill>
              </a:rPr>
              <a:t>, </a:t>
            </a:r>
            <a:r>
              <a:rPr lang="en-US" sz="1500" dirty="0">
                <a:solidFill>
                  <a:schemeClr val="accent1">
                    <a:lumMod val="10000"/>
                  </a:schemeClr>
                </a:solidFill>
              </a:rPr>
              <a:t>10</a:t>
            </a:r>
            <a:r>
              <a:rPr lang="en-CH" sz="1500">
                <a:solidFill>
                  <a:schemeClr val="accent1">
                    <a:lumMod val="10000"/>
                  </a:schemeClr>
                </a:solidFill>
              </a:rPr>
              <a:t> </a:t>
            </a:r>
            <a:r>
              <a:rPr lang="en-CH" sz="1500" dirty="0">
                <a:solidFill>
                  <a:schemeClr val="accent1">
                    <a:lumMod val="10000"/>
                  </a:schemeClr>
                </a:solidFill>
              </a:rPr>
              <a:t>Associate Member States</a:t>
            </a:r>
            <a:r>
              <a:rPr lang="en-CH" sz="1500">
                <a:solidFill>
                  <a:schemeClr val="accent1">
                    <a:lumMod val="10000"/>
                  </a:schemeClr>
                </a:solidFill>
              </a:rPr>
              <a:t>, </a:t>
            </a:r>
            <a:r>
              <a:rPr lang="en-US" sz="1500" dirty="0">
                <a:solidFill>
                  <a:schemeClr val="accent1">
                    <a:lumMod val="10000"/>
                  </a:schemeClr>
                </a:solidFill>
              </a:rPr>
              <a:t>4</a:t>
            </a:r>
            <a:r>
              <a:rPr lang="en-CH" sz="1500">
                <a:solidFill>
                  <a:schemeClr val="accent1">
                    <a:lumMod val="10000"/>
                  </a:schemeClr>
                </a:solidFill>
              </a:rPr>
              <a:t> </a:t>
            </a:r>
            <a:r>
              <a:rPr lang="en-CH" sz="1500" dirty="0">
                <a:solidFill>
                  <a:schemeClr val="accent1">
                    <a:lumMod val="10000"/>
                  </a:schemeClr>
                </a:solidFill>
              </a:rPr>
              <a:t>Observers (including US) </a:t>
            </a:r>
          </a:p>
          <a:p>
            <a:r>
              <a:rPr lang="en-CH" sz="1500" dirty="0">
                <a:solidFill>
                  <a:schemeClr val="accent1">
                    <a:lumMod val="10000"/>
                  </a:schemeClr>
                </a:solidFill>
              </a:rPr>
              <a:t>~ 50 International Cooperation Agreements with non-Member States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278444-DEFD-BF42-AF3D-8739E3136375}"/>
              </a:ext>
            </a:extLst>
          </p:cNvPr>
          <p:cNvSpPr txBox="1"/>
          <p:nvPr/>
        </p:nvSpPr>
        <p:spPr>
          <a:xfrm>
            <a:off x="119381" y="1556792"/>
            <a:ext cx="7356501" cy="55399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CH" sz="1500" dirty="0">
                <a:solidFill>
                  <a:srgbClr val="0432FF"/>
                </a:solidFill>
                <a:latin typeface="+mj-lt"/>
              </a:rPr>
              <a:t>Annual Budget</a:t>
            </a:r>
            <a:r>
              <a:rPr lang="en-CH" sz="1500">
                <a:solidFill>
                  <a:srgbClr val="0432FF"/>
                </a:solidFill>
                <a:latin typeface="+mj-lt"/>
              </a:rPr>
              <a:t>: 1.</a:t>
            </a:r>
            <a:r>
              <a:rPr lang="en-US" sz="1500" dirty="0">
                <a:solidFill>
                  <a:srgbClr val="0432FF"/>
                </a:solidFill>
                <a:latin typeface="+mj-lt"/>
              </a:rPr>
              <a:t>3</a:t>
            </a:r>
            <a:r>
              <a:rPr lang="en-CH" sz="1500">
                <a:solidFill>
                  <a:srgbClr val="0432FF"/>
                </a:solidFill>
                <a:latin typeface="+mj-lt"/>
              </a:rPr>
              <a:t> </a:t>
            </a:r>
            <a:r>
              <a:rPr lang="en-CH" sz="1500" dirty="0">
                <a:solidFill>
                  <a:srgbClr val="0432FF"/>
                </a:solidFill>
                <a:latin typeface="+mj-lt"/>
              </a:rPr>
              <a:t>BCHF (shared by Member States based </a:t>
            </a:r>
            <a:r>
              <a:rPr lang="en-CH" sz="1500">
                <a:solidFill>
                  <a:srgbClr val="0432FF"/>
                </a:solidFill>
                <a:latin typeface="+mj-lt"/>
              </a:rPr>
              <a:t>on </a:t>
            </a:r>
            <a:r>
              <a:rPr lang="en-US" sz="1500" dirty="0">
                <a:solidFill>
                  <a:srgbClr val="0432FF"/>
                </a:solidFill>
                <a:latin typeface="+mj-lt"/>
              </a:rPr>
              <a:t>net national income</a:t>
            </a:r>
            <a:r>
              <a:rPr lang="en-CH" sz="1500">
                <a:solidFill>
                  <a:srgbClr val="0432FF"/>
                </a:solidFill>
                <a:latin typeface="+mj-lt"/>
              </a:rPr>
              <a:t>)</a:t>
            </a:r>
            <a:endParaRPr lang="en-CH" sz="1500" dirty="0">
              <a:solidFill>
                <a:srgbClr val="0432FF"/>
              </a:solidFill>
              <a:latin typeface="+mj-lt"/>
            </a:endParaRPr>
          </a:p>
          <a:p>
            <a:r>
              <a:rPr lang="en-CH" sz="1500" dirty="0">
                <a:solidFill>
                  <a:srgbClr val="0432FF"/>
                </a:solidFill>
                <a:latin typeface="+mj-lt"/>
              </a:rPr>
              <a:t>~ 580 MCHF spent </a:t>
            </a:r>
            <a:r>
              <a:rPr lang="en-CH" sz="1500">
                <a:solidFill>
                  <a:srgbClr val="0432FF"/>
                </a:solidFill>
                <a:latin typeface="+mj-lt"/>
              </a:rPr>
              <a:t>annually </a:t>
            </a:r>
            <a:r>
              <a:rPr lang="en-US" sz="1500" dirty="0">
                <a:solidFill>
                  <a:srgbClr val="0432FF"/>
                </a:solidFill>
                <a:latin typeface="+mj-lt"/>
              </a:rPr>
              <a:t>for</a:t>
            </a:r>
            <a:r>
              <a:rPr lang="en-CH" sz="1500">
                <a:solidFill>
                  <a:srgbClr val="0432FF"/>
                </a:solidFill>
                <a:latin typeface="+mj-lt"/>
              </a:rPr>
              <a:t> </a:t>
            </a:r>
            <a:r>
              <a:rPr lang="en-CH" sz="1500" dirty="0">
                <a:solidFill>
                  <a:srgbClr val="0432FF"/>
                </a:solidFill>
                <a:latin typeface="+mj-lt"/>
              </a:rPr>
              <a:t>procurements </a:t>
            </a:r>
            <a:r>
              <a:rPr lang="en-CH" sz="1400" dirty="0">
                <a:solidFill>
                  <a:srgbClr val="0432FF"/>
                </a:solidFill>
                <a:latin typeface="+mj-lt"/>
              </a:rPr>
              <a:t>(supplies, services)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CC3BDC-E925-9347-818E-3FDBBB886DC3}"/>
              </a:ext>
            </a:extLst>
          </p:cNvPr>
          <p:cNvSpPr txBox="1"/>
          <p:nvPr/>
        </p:nvSpPr>
        <p:spPr>
          <a:xfrm>
            <a:off x="7824192" y="692696"/>
            <a:ext cx="3121367" cy="124649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CH" sz="1500" dirty="0">
                <a:solidFill>
                  <a:srgbClr val="C00000"/>
                </a:solidFill>
              </a:rPr>
              <a:t>Every year </a:t>
            </a:r>
            <a:r>
              <a:rPr lang="en-CH" sz="1400" dirty="0">
                <a:solidFill>
                  <a:srgbClr val="C00000"/>
                </a:solidFill>
              </a:rPr>
              <a:t>(pre-Covid-19):</a:t>
            </a:r>
          </a:p>
          <a:p>
            <a:r>
              <a:rPr lang="en-CH" sz="1500" dirty="0">
                <a:solidFill>
                  <a:srgbClr val="C00000"/>
                </a:solidFill>
              </a:rPr>
              <a:t>150000 visitors to CERN </a:t>
            </a:r>
          </a:p>
          <a:p>
            <a:r>
              <a:rPr lang="en-CH" sz="1500" dirty="0">
                <a:solidFill>
                  <a:srgbClr val="C00000"/>
                </a:solidFill>
              </a:rPr>
              <a:t>4 million visitors to </a:t>
            </a:r>
            <a:r>
              <a:rPr lang="en-CH" sz="1500">
                <a:solidFill>
                  <a:srgbClr val="C00000"/>
                </a:solidFill>
              </a:rPr>
              <a:t>CERN website</a:t>
            </a:r>
            <a:endParaRPr lang="en-US" sz="1500" dirty="0">
              <a:solidFill>
                <a:srgbClr val="C00000"/>
              </a:solidFill>
            </a:endParaRPr>
          </a:p>
          <a:p>
            <a:r>
              <a:rPr lang="en-CH" sz="1500">
                <a:solidFill>
                  <a:srgbClr val="C00000"/>
                </a:solidFill>
              </a:rPr>
              <a:t>150000 </a:t>
            </a:r>
            <a:r>
              <a:rPr lang="en-CH" sz="1500" dirty="0">
                <a:solidFill>
                  <a:srgbClr val="C00000"/>
                </a:solidFill>
              </a:rPr>
              <a:t>press cuttings</a:t>
            </a:r>
          </a:p>
          <a:p>
            <a:r>
              <a:rPr lang="en-CH" sz="1500">
                <a:solidFill>
                  <a:srgbClr val="C00000"/>
                </a:solidFill>
              </a:rPr>
              <a:t>2 </a:t>
            </a:r>
            <a:r>
              <a:rPr lang="en-CH" sz="1500" dirty="0">
                <a:solidFill>
                  <a:srgbClr val="C00000"/>
                </a:solidFill>
              </a:rPr>
              <a:t>million mentions on social media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C755A6-716D-8D48-BF79-90B79A9B3DBD}"/>
              </a:ext>
            </a:extLst>
          </p:cNvPr>
          <p:cNvSpPr txBox="1"/>
          <p:nvPr/>
        </p:nvSpPr>
        <p:spPr>
          <a:xfrm>
            <a:off x="136334" y="2368912"/>
            <a:ext cx="4960845" cy="170816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CH" sz="1500" dirty="0">
                <a:solidFill>
                  <a:srgbClr val="009051"/>
                </a:solidFill>
              </a:rPr>
              <a:t>CERN’s community</a:t>
            </a:r>
            <a:r>
              <a:rPr lang="en-CH" sz="1500">
                <a:solidFill>
                  <a:srgbClr val="009051"/>
                </a:solidFill>
              </a:rPr>
              <a:t>: </a:t>
            </a:r>
            <a:r>
              <a:rPr lang="en-US" sz="1500" dirty="0">
                <a:solidFill>
                  <a:srgbClr val="000000"/>
                </a:solidFill>
              </a:rPr>
              <a:t>&gt; </a:t>
            </a:r>
            <a:r>
              <a:rPr lang="en-CH" sz="1500">
                <a:solidFill>
                  <a:srgbClr val="000000"/>
                </a:solidFill>
              </a:rPr>
              <a:t>1</a:t>
            </a:r>
            <a:r>
              <a:rPr lang="en-US" sz="1500" dirty="0">
                <a:solidFill>
                  <a:srgbClr val="000000"/>
                </a:solidFill>
              </a:rPr>
              <a:t>60</a:t>
            </a:r>
            <a:r>
              <a:rPr lang="en-CH" sz="1500">
                <a:solidFill>
                  <a:srgbClr val="000000"/>
                </a:solidFill>
              </a:rPr>
              <a:t>00 </a:t>
            </a:r>
            <a:r>
              <a:rPr lang="en-US" sz="1500" dirty="0">
                <a:solidFill>
                  <a:srgbClr val="000000"/>
                </a:solidFill>
              </a:rPr>
              <a:t>people</a:t>
            </a:r>
            <a:r>
              <a:rPr lang="en-CH" sz="1500">
                <a:solidFill>
                  <a:srgbClr val="000000"/>
                </a:solidFill>
              </a:rPr>
              <a:t> </a:t>
            </a:r>
            <a:r>
              <a:rPr lang="en-CH" sz="1400" dirty="0">
                <a:solidFill>
                  <a:srgbClr val="009051"/>
                </a:solidFill>
                <a:latin typeface="+mj-lt"/>
              </a:rPr>
              <a:t>(&gt; 110 nationalities)</a:t>
            </a:r>
          </a:p>
          <a:p>
            <a:pPr marL="380990" indent="-380990">
              <a:buFont typeface="Wingdings" pitchFamily="2" charset="2"/>
              <a:buChar char="q"/>
            </a:pPr>
            <a:r>
              <a:rPr lang="en-US" sz="1500" dirty="0">
                <a:solidFill>
                  <a:srgbClr val="009051"/>
                </a:solidFill>
              </a:rPr>
              <a:t>2700</a:t>
            </a:r>
            <a:r>
              <a:rPr lang="en-CH" sz="1500">
                <a:solidFill>
                  <a:srgbClr val="009051"/>
                </a:solidFill>
              </a:rPr>
              <a:t> </a:t>
            </a:r>
            <a:r>
              <a:rPr lang="en-US" sz="1500" dirty="0">
                <a:solidFill>
                  <a:srgbClr val="009051"/>
                </a:solidFill>
              </a:rPr>
              <a:t>staff</a:t>
            </a:r>
          </a:p>
          <a:p>
            <a:pPr marL="380990" indent="-380990">
              <a:buFont typeface="Wingdings" pitchFamily="2" charset="2"/>
              <a:buChar char="q"/>
            </a:pPr>
            <a:r>
              <a:rPr lang="en-CH" sz="1500">
                <a:solidFill>
                  <a:srgbClr val="009051"/>
                </a:solidFill>
              </a:rPr>
              <a:t>800 post-doctoral fellows</a:t>
            </a:r>
            <a:endParaRPr lang="en-CH" sz="1500" dirty="0">
              <a:solidFill>
                <a:srgbClr val="009051"/>
              </a:solidFill>
            </a:endParaRPr>
          </a:p>
          <a:p>
            <a:pPr marL="380990" indent="-380990">
              <a:buFont typeface="Wingdings" pitchFamily="2" charset="2"/>
              <a:buChar char="q"/>
            </a:pPr>
            <a:r>
              <a:rPr lang="en-CH" sz="1500">
                <a:solidFill>
                  <a:srgbClr val="009051"/>
                </a:solidFill>
              </a:rPr>
              <a:t>1</a:t>
            </a:r>
            <a:r>
              <a:rPr lang="en-US" sz="1500" dirty="0">
                <a:solidFill>
                  <a:srgbClr val="009051"/>
                </a:solidFill>
              </a:rPr>
              <a:t>27</a:t>
            </a:r>
            <a:r>
              <a:rPr lang="en-CH" sz="1500">
                <a:solidFill>
                  <a:srgbClr val="009051"/>
                </a:solidFill>
              </a:rPr>
              <a:t>00 users </a:t>
            </a:r>
            <a:r>
              <a:rPr lang="en-US" sz="1500" dirty="0">
                <a:solidFill>
                  <a:srgbClr val="009051"/>
                </a:solidFill>
              </a:rPr>
              <a:t>and other associates</a:t>
            </a:r>
          </a:p>
          <a:p>
            <a:pPr marL="380990" indent="-380990">
              <a:buFont typeface="Wingdings" pitchFamily="2" charset="2"/>
              <a:buChar char="q"/>
            </a:pPr>
            <a:r>
              <a:rPr lang="en-CH" sz="1500">
                <a:solidFill>
                  <a:srgbClr val="009051"/>
                </a:solidFill>
              </a:rPr>
              <a:t>3000 </a:t>
            </a:r>
            <a:r>
              <a:rPr lang="en-CH" sz="1500" dirty="0">
                <a:solidFill>
                  <a:srgbClr val="009051"/>
                </a:solidFill>
              </a:rPr>
              <a:t>PhD students from all over the world </a:t>
            </a:r>
          </a:p>
          <a:p>
            <a:pPr marL="380990" indent="-380990">
              <a:buFont typeface="Wingdings" pitchFamily="2" charset="2"/>
              <a:buChar char="q"/>
            </a:pPr>
            <a:r>
              <a:rPr lang="en-US" sz="1500" dirty="0">
                <a:solidFill>
                  <a:srgbClr val="000000"/>
                </a:solidFill>
              </a:rPr>
              <a:t>45</a:t>
            </a:r>
            <a:r>
              <a:rPr lang="en-CH" sz="1500">
                <a:solidFill>
                  <a:srgbClr val="000000"/>
                </a:solidFill>
              </a:rPr>
              <a:t>00 </a:t>
            </a:r>
            <a:r>
              <a:rPr lang="en-CH" sz="1500" dirty="0">
                <a:solidFill>
                  <a:srgbClr val="000000"/>
                </a:solidFill>
              </a:rPr>
              <a:t>young people trained at </a:t>
            </a:r>
            <a:r>
              <a:rPr lang="en-CH" sz="1500">
                <a:solidFill>
                  <a:srgbClr val="000000"/>
                </a:solidFill>
              </a:rPr>
              <a:t>CERN </a:t>
            </a:r>
            <a:r>
              <a:rPr lang="en-US" sz="1500" dirty="0">
                <a:solidFill>
                  <a:srgbClr val="000000"/>
                </a:solidFill>
              </a:rPr>
              <a:t>at any time</a:t>
            </a:r>
          </a:p>
          <a:p>
            <a:pPr marL="380990" indent="-380990">
              <a:buFont typeface="Wingdings" pitchFamily="2" charset="2"/>
              <a:buChar char="q"/>
            </a:pPr>
            <a:r>
              <a:rPr lang="en-US" sz="1500" dirty="0">
                <a:solidFill>
                  <a:srgbClr val="000000"/>
                </a:solidFill>
              </a:rPr>
              <a:t>US population: 2045 scientists from 142 Institutes</a:t>
            </a:r>
            <a:endParaRPr lang="en-CH" sz="1500" dirty="0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FFC07F-3F65-A543-9F53-3BAF7E4DAE5F}"/>
              </a:ext>
            </a:extLst>
          </p:cNvPr>
          <p:cNvSpPr txBox="1"/>
          <p:nvPr/>
        </p:nvSpPr>
        <p:spPr>
          <a:xfrm>
            <a:off x="6188863" y="2152888"/>
            <a:ext cx="4926349" cy="170816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CH" sz="1500" dirty="0">
                <a:solidFill>
                  <a:srgbClr val="9437FF"/>
                </a:solidFill>
                <a:latin typeface="+mj-lt"/>
              </a:rPr>
              <a:t>2 main sites in CH and France, 15 smaller satellite sites</a:t>
            </a:r>
          </a:p>
          <a:p>
            <a:r>
              <a:rPr lang="en-CH" sz="1500" dirty="0">
                <a:solidFill>
                  <a:srgbClr val="9437FF"/>
                </a:solidFill>
                <a:latin typeface="+mj-lt"/>
              </a:rPr>
              <a:t>630 hectares, 700 buildings</a:t>
            </a:r>
          </a:p>
          <a:p>
            <a:r>
              <a:rPr lang="en-CH" sz="1500" dirty="0">
                <a:solidFill>
                  <a:srgbClr val="9437FF"/>
                </a:solidFill>
                <a:latin typeface="+mj-lt"/>
              </a:rPr>
              <a:t>70 km underground tunnels, &gt; 30 caverns</a:t>
            </a:r>
          </a:p>
          <a:p>
            <a:r>
              <a:rPr lang="en-CH" sz="1500" dirty="0">
                <a:solidFill>
                  <a:srgbClr val="9437FF"/>
                </a:solidFill>
                <a:latin typeface="+mj-lt"/>
              </a:rPr>
              <a:t>1000 km technical galleries/trenches</a:t>
            </a:r>
          </a:p>
          <a:p>
            <a:r>
              <a:rPr lang="en-CH" sz="1500" dirty="0">
                <a:solidFill>
                  <a:srgbClr val="9437FF"/>
                </a:solidFill>
                <a:latin typeface="+mj-lt"/>
              </a:rPr>
              <a:t>500 hotel rooms, 3000 meals served daily</a:t>
            </a:r>
          </a:p>
          <a:p>
            <a:r>
              <a:rPr lang="en-CH" sz="1500" dirty="0">
                <a:solidFill>
                  <a:srgbClr val="9437FF"/>
                </a:solidFill>
                <a:latin typeface="+mj-lt"/>
              </a:rPr>
              <a:t>4000 contractors’ personnel</a:t>
            </a:r>
          </a:p>
          <a:p>
            <a:r>
              <a:rPr lang="en-CH" sz="1500">
                <a:solidFill>
                  <a:srgbClr val="9437FF"/>
                </a:solidFill>
                <a:latin typeface="+mj-lt"/>
              </a:rPr>
              <a:t>9</a:t>
            </a:r>
            <a:r>
              <a:rPr lang="en-US" sz="1500" dirty="0">
                <a:solidFill>
                  <a:srgbClr val="9437FF"/>
                </a:solidFill>
                <a:latin typeface="+mj-lt"/>
              </a:rPr>
              <a:t>0</a:t>
            </a:r>
            <a:r>
              <a:rPr lang="en-CH" sz="1500">
                <a:solidFill>
                  <a:srgbClr val="9437FF"/>
                </a:solidFill>
                <a:latin typeface="+mj-lt"/>
              </a:rPr>
              <a:t>00 </a:t>
            </a:r>
            <a:r>
              <a:rPr lang="en-CH" sz="1500" dirty="0">
                <a:solidFill>
                  <a:srgbClr val="9437FF"/>
                </a:solidFill>
                <a:latin typeface="+mj-lt"/>
              </a:rPr>
              <a:t>people on site everyday </a:t>
            </a:r>
            <a:r>
              <a:rPr lang="en-CH" sz="1400" dirty="0">
                <a:solidFill>
                  <a:srgbClr val="9437FF"/>
                </a:solidFill>
                <a:latin typeface="+mj-lt"/>
              </a:rPr>
              <a:t>(before Covid-19)</a:t>
            </a:r>
          </a:p>
        </p:txBody>
      </p:sp>
      <p:pic>
        <p:nvPicPr>
          <p:cNvPr id="4" name="Picture 3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24" y="4293096"/>
            <a:ext cx="5039780" cy="2390666"/>
          </a:xfrm>
          <a:prstGeom prst="rect">
            <a:avLst/>
          </a:prstGeom>
          <a:ln w="317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FC9372-9D8C-AE49-AD19-5B93C77530AF}"/>
              </a:ext>
            </a:extLst>
          </p:cNvPr>
          <p:cNvSpPr txBox="1"/>
          <p:nvPr/>
        </p:nvSpPr>
        <p:spPr>
          <a:xfrm>
            <a:off x="3947544" y="76562"/>
            <a:ext cx="3300584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600" dirty="0">
                <a:solidFill>
                  <a:schemeClr val="tx2"/>
                </a:solidFill>
              </a:rPr>
              <a:t>CERN in few numbers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461BE37-27FB-494B-A9DE-DFD0DCE45A23}"/>
              </a:ext>
            </a:extLst>
          </p:cNvPr>
          <p:cNvGrpSpPr/>
          <p:nvPr/>
        </p:nvGrpSpPr>
        <p:grpSpPr>
          <a:xfrm>
            <a:off x="6096000" y="3938063"/>
            <a:ext cx="5184576" cy="2947321"/>
            <a:chOff x="6096000" y="3861048"/>
            <a:chExt cx="5184576" cy="2947321"/>
          </a:xfrm>
        </p:grpSpPr>
        <p:pic>
          <p:nvPicPr>
            <p:cNvPr id="9" name="Picture 4" descr="Chart&#10;&#10;Description automatically generated">
              <a:extLst>
                <a:ext uri="{FF2B5EF4-FFF2-40B4-BE49-F238E27FC236}">
                  <a16:creationId xmlns:a16="http://schemas.microsoft.com/office/drawing/2014/main" id="{8BBFAFAD-DC9A-5241-A072-9ED1729498BA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3861048"/>
              <a:ext cx="5093907" cy="2947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70D59EB9-BE6E-4543-B424-B8A6DC88BD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30425" y="4077072"/>
              <a:ext cx="550151" cy="246221"/>
            </a:xfrm>
            <a:prstGeom prst="rect">
              <a:avLst/>
            </a:prstGeom>
            <a:solidFill>
              <a:srgbClr val="FF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CH" altLang="en-CH" sz="1000">
                  <a:solidFill>
                    <a:srgbClr val="000000"/>
                  </a:solidFill>
                </a:rPr>
                <a:t>~ 40%</a:t>
              </a: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9A74C33D-8DE1-9A49-B454-778DBACB50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25058" y="4797152"/>
              <a:ext cx="514885" cy="230832"/>
            </a:xfrm>
            <a:prstGeom prst="rect">
              <a:avLst/>
            </a:prstGeom>
            <a:solidFill>
              <a:srgbClr val="FF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CH" altLang="en-CH" sz="900">
                  <a:solidFill>
                    <a:srgbClr val="000000"/>
                  </a:solidFill>
                </a:rPr>
                <a:t>~ 25%</a:t>
              </a:r>
            </a:p>
          </p:txBody>
        </p:sp>
        <p:sp>
          <p:nvSpPr>
            <p:cNvPr id="15" name="TextBox 1">
              <a:extLst>
                <a:ext uri="{FF2B5EF4-FFF2-40B4-BE49-F238E27FC236}">
                  <a16:creationId xmlns:a16="http://schemas.microsoft.com/office/drawing/2014/main" id="{2B639038-2E01-344A-9726-04C13036EE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69347" y="5513942"/>
              <a:ext cx="514885" cy="230832"/>
            </a:xfrm>
            <a:prstGeom prst="rect">
              <a:avLst/>
            </a:prstGeom>
            <a:solidFill>
              <a:srgbClr val="FF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CH" altLang="en-CH" sz="900">
                  <a:solidFill>
                    <a:srgbClr val="000000"/>
                  </a:solidFill>
                </a:rPr>
                <a:t>~ 20%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228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ED399-3EED-E042-896C-AC661E6EA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C1402D-8FAF-0543-85F5-137A8ED86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417" y="69255"/>
            <a:ext cx="1400175" cy="479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2">
            <a:extLst>
              <a:ext uri="{FF2B5EF4-FFF2-40B4-BE49-F238E27FC236}">
                <a16:creationId xmlns:a16="http://schemas.microsoft.com/office/drawing/2014/main" id="{0AE3C709-30E6-584E-B2B3-4AAA941A9B8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76241" y="811334"/>
            <a:ext cx="5099679" cy="2977706"/>
            <a:chOff x="107950" y="3825875"/>
            <a:chExt cx="5364163" cy="3132138"/>
          </a:xfrm>
        </p:grpSpPr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32E37850-045C-EB4B-9240-04DED921CF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950" y="3825875"/>
              <a:ext cx="5364163" cy="3132138"/>
              <a:chOff x="-74" y="3789040"/>
              <a:chExt cx="5364162" cy="3132137"/>
            </a:xfrm>
          </p:grpSpPr>
          <p:pic>
            <p:nvPicPr>
              <p:cNvPr id="13" name="Picture 5">
                <a:extLst>
                  <a:ext uri="{FF2B5EF4-FFF2-40B4-BE49-F238E27FC236}">
                    <a16:creationId xmlns:a16="http://schemas.microsoft.com/office/drawing/2014/main" id="{13C4AEB3-96FB-A24F-91B1-591C3CB67C2B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" y="3789040"/>
                <a:ext cx="5364162" cy="3132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TextBox 7">
                <a:extLst>
                  <a:ext uri="{FF2B5EF4-FFF2-40B4-BE49-F238E27FC236}">
                    <a16:creationId xmlns:a16="http://schemas.microsoft.com/office/drawing/2014/main" id="{8AA6A747-7FFC-2140-B232-97998FBA6E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59832" y="4797152"/>
                <a:ext cx="510076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oot" altLang="root" sz="900">
                  <a:solidFill>
                    <a:srgbClr val="008F00"/>
                  </a:solidFill>
                  <a:latin typeface="Arial" panose="020B0604020202020204" pitchFamily="34" charset="0"/>
                </a:endParaRPr>
              </a:p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oot" altLang="root" sz="1000">
                    <a:solidFill>
                      <a:srgbClr val="008F00"/>
                    </a:solidFill>
                    <a:latin typeface="Arial" panose="020B0604020202020204" pitchFamily="34" charset="0"/>
                  </a:rPr>
                  <a:t>20-30</a:t>
                </a:r>
              </a:p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oot" altLang="root" sz="900">
                  <a:solidFill>
                    <a:srgbClr val="008F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5" name="Rectangle 9">
                <a:extLst>
                  <a:ext uri="{FF2B5EF4-FFF2-40B4-BE49-F238E27FC236}">
                    <a16:creationId xmlns:a16="http://schemas.microsoft.com/office/drawing/2014/main" id="{EE48FBB3-207D-2E4E-A125-1C836860E2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5856" y="4077072"/>
                <a:ext cx="311817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root" altLang="root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2" name="TextBox 1">
              <a:extLst>
                <a:ext uri="{FF2B5EF4-FFF2-40B4-BE49-F238E27FC236}">
                  <a16:creationId xmlns:a16="http://schemas.microsoft.com/office/drawing/2014/main" id="{6E84AF68-82CF-184F-98B3-09AC3EC4E7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000" y="4140000"/>
              <a:ext cx="1194558" cy="261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oot" altLang="root" sz="1100">
                  <a:solidFill>
                    <a:srgbClr val="0432FF"/>
                  </a:solidFill>
                  <a:latin typeface="Arial" panose="020B0604020202020204" pitchFamily="34" charset="0"/>
                </a:rPr>
                <a:t>2-4 experiments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058B77F-CCDD-3D48-944C-ED2A0B2257C2}"/>
              </a:ext>
            </a:extLst>
          </p:cNvPr>
          <p:cNvSpPr txBox="1"/>
          <p:nvPr/>
        </p:nvSpPr>
        <p:spPr>
          <a:xfrm>
            <a:off x="2783632" y="44624"/>
            <a:ext cx="4890762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600" dirty="0">
                <a:solidFill>
                  <a:schemeClr val="tx2"/>
                </a:solidFill>
              </a:rPr>
              <a:t>FCC Feasibility Study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600" dirty="0">
                <a:solidFill>
                  <a:schemeClr val="tx2"/>
                </a:solidFill>
              </a:rPr>
              <a:t>2021-2025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7284FC-06B8-494F-BAA0-C1FB4C40F129}"/>
              </a:ext>
            </a:extLst>
          </p:cNvPr>
          <p:cNvSpPr txBox="1"/>
          <p:nvPr/>
        </p:nvSpPr>
        <p:spPr>
          <a:xfrm>
            <a:off x="5735960" y="980728"/>
            <a:ext cx="5687454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Potentially a multi-stage facility with immense physics potential</a:t>
            </a:r>
          </a:p>
          <a:p>
            <a:pPr algn="l"/>
            <a:r>
              <a:rPr lang="en-US" sz="1600" dirty="0">
                <a:solidFill>
                  <a:schemeClr val="tx2"/>
                </a:solidFill>
              </a:rPr>
              <a:t>(energy and intensity).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3AE12E-91CE-4849-8F67-6644812D440C}"/>
              </a:ext>
            </a:extLst>
          </p:cNvPr>
          <p:cNvSpPr txBox="1"/>
          <p:nvPr/>
        </p:nvSpPr>
        <p:spPr>
          <a:xfrm>
            <a:off x="5591944" y="1844824"/>
            <a:ext cx="6554038" cy="12311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dirty="0">
                <a:solidFill>
                  <a:schemeClr val="tx2"/>
                </a:solidFill>
              </a:rPr>
              <a:t> </a:t>
            </a:r>
            <a:r>
              <a:rPr lang="en-US" sz="1600" dirty="0">
                <a:solidFill>
                  <a:schemeClr val="tx2"/>
                </a:solidFill>
              </a:rPr>
              <a:t>Feasibility Study: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600" dirty="0">
                <a:solidFill>
                  <a:schemeClr val="tx2"/>
                </a:solidFill>
              </a:rPr>
              <a:t>Focus is on FCC-</a:t>
            </a:r>
            <a:r>
              <a:rPr lang="en-US" sz="1600" dirty="0" err="1">
                <a:solidFill>
                  <a:schemeClr val="tx2"/>
                </a:solidFill>
              </a:rPr>
              <a:t>ee</a:t>
            </a:r>
            <a:r>
              <a:rPr lang="en-US" sz="1600" dirty="0">
                <a:solidFill>
                  <a:schemeClr val="tx2"/>
                </a:solidFill>
              </a:rPr>
              <a:t> and magnet R&amp;D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~ 40 MCHF/year from CERN budget (half for magnet R&amp;D)</a:t>
            </a:r>
          </a:p>
          <a:p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     Additional funding from EU and collaborating institutes (e.g. CHART)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600" dirty="0">
                <a:solidFill>
                  <a:schemeClr val="tx2"/>
                </a:solidFill>
              </a:rPr>
              <a:t>Results will be </a:t>
            </a:r>
            <a:r>
              <a:rPr lang="en-US" sz="1600" dirty="0" err="1">
                <a:solidFill>
                  <a:schemeClr val="tx2"/>
                </a:solidFill>
                <a:sym typeface="Wingdings" pitchFamily="2" charset="2"/>
              </a:rPr>
              <a:t>summarised</a:t>
            </a: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 in Feasibility Study Report end 2025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54AA23-3074-9C44-AE82-6533C7B5E334}"/>
              </a:ext>
            </a:extLst>
          </p:cNvPr>
          <p:cNvSpPr txBox="1"/>
          <p:nvPr/>
        </p:nvSpPr>
        <p:spPr>
          <a:xfrm>
            <a:off x="2203041" y="682824"/>
            <a:ext cx="1660711" cy="15388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000000"/>
                </a:solidFill>
              </a:rPr>
              <a:t> Numbers are for 100 km ring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BCC60755-4571-4A42-8AA0-B5033C086CDB}"/>
              </a:ext>
            </a:extLst>
          </p:cNvPr>
          <p:cNvGrpSpPr>
            <a:grpSpLocks/>
          </p:cNvGrpSpPr>
          <p:nvPr/>
        </p:nvGrpSpPr>
        <p:grpSpPr bwMode="auto">
          <a:xfrm>
            <a:off x="27799" y="3841576"/>
            <a:ext cx="8012417" cy="2971800"/>
            <a:chOff x="376402" y="816346"/>
            <a:chExt cx="8012022" cy="2972694"/>
          </a:xfrm>
        </p:grpSpPr>
        <p:pic>
          <p:nvPicPr>
            <p:cNvPr id="8" name="Picture 5" descr="Diagram, timeline&#10;&#10;Description automatically generated">
              <a:extLst>
                <a:ext uri="{FF2B5EF4-FFF2-40B4-BE49-F238E27FC236}">
                  <a16:creationId xmlns:a16="http://schemas.microsoft.com/office/drawing/2014/main" id="{8A12354A-95D9-5343-8095-D3BCF668A901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402" y="816346"/>
              <a:ext cx="8012022" cy="2972694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EE717C86-E375-EB43-B7ED-A81C5128E1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319" y="3249472"/>
              <a:ext cx="2265252" cy="30787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CH" altLang="en-CH" sz="1400">
                  <a:solidFill>
                    <a:prstClr val="white"/>
                  </a:solidFill>
                  <a:latin typeface="Arial" panose="020B0604020202020204" pitchFamily="34" charset="0"/>
                </a:rPr>
                <a:t>Purely technical </a:t>
              </a:r>
              <a:r>
                <a:rPr lang="en-US" altLang="en-CH" sz="1400" dirty="0">
                  <a:solidFill>
                    <a:prstClr val="white"/>
                  </a:solidFill>
                  <a:latin typeface="Arial" panose="020B0604020202020204" pitchFamily="34" charset="0"/>
                </a:rPr>
                <a:t> </a:t>
              </a:r>
              <a:r>
                <a:rPr lang="en-CH" altLang="en-CH" sz="1400">
                  <a:solidFill>
                    <a:prstClr val="white"/>
                  </a:solidFill>
                  <a:latin typeface="Arial" panose="020B0604020202020204" pitchFamily="34" charset="0"/>
                </a:rPr>
                <a:t>schedule</a:t>
              </a:r>
              <a:endParaRPr lang="en-CH" altLang="en-CH" sz="1400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C20AE70-F16B-DD4F-BBE7-7D36591B178B}"/>
              </a:ext>
            </a:extLst>
          </p:cNvPr>
          <p:cNvSpPr txBox="1"/>
          <p:nvPr/>
        </p:nvSpPr>
        <p:spPr>
          <a:xfrm>
            <a:off x="7536160" y="4524216"/>
            <a:ext cx="4562146" cy="178510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Possible schedule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</a:rPr>
              <a:t>(taking into account resources constraints):</a:t>
            </a:r>
          </a:p>
          <a:p>
            <a:pPr marL="285750" indent="-285750" defTabSz="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p</a:t>
            </a:r>
            <a:r>
              <a:rPr lang="en-CH" sz="1600">
                <a:solidFill>
                  <a:schemeClr val="bg1"/>
                </a:solidFill>
                <a:latin typeface="Arial" panose="020B0604020202020204" pitchFamily="34" charset="0"/>
              </a:rPr>
              <a:t>roject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’s</a:t>
            </a:r>
            <a:r>
              <a:rPr lang="en-CH" sz="1600">
                <a:solidFill>
                  <a:schemeClr val="bg1"/>
                </a:solidFill>
                <a:latin typeface="Arial" panose="020B0604020202020204" pitchFamily="34" charset="0"/>
              </a:rPr>
              <a:t> approv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al</a:t>
            </a:r>
            <a:r>
              <a:rPr lang="en-CH" sz="1600">
                <a:solidFill>
                  <a:schemeClr val="bg1"/>
                </a:solidFill>
                <a:latin typeface="Arial" panose="020B0604020202020204" pitchFamily="34" charset="0"/>
              </a:rPr>
              <a:t> b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y</a:t>
            </a:r>
            <a:r>
              <a:rPr lang="en-CH" sz="16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CH" sz="1600" dirty="0">
                <a:solidFill>
                  <a:schemeClr val="bg1"/>
                </a:solidFill>
                <a:latin typeface="Arial" panose="020B0604020202020204" pitchFamily="34" charset="0"/>
              </a:rPr>
              <a:t>end </a:t>
            </a:r>
            <a:r>
              <a:rPr lang="en-CH" sz="1600">
                <a:solidFill>
                  <a:schemeClr val="bg1"/>
                </a:solidFill>
                <a:latin typeface="Arial" panose="020B0604020202020204" pitchFamily="34" charset="0"/>
              </a:rPr>
              <a:t>of decade 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sym typeface="Wingdings" pitchFamily="2" charset="2"/>
            </a:endParaRPr>
          </a:p>
          <a:p>
            <a:pPr marL="285750" indent="-285750" defTabSz="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co</a:t>
            </a:r>
            <a:r>
              <a:rPr lang="en-CH" sz="1600">
                <a:solidFill>
                  <a:schemeClr val="bg1"/>
                </a:solidFill>
                <a:latin typeface="Arial" panose="020B0604020202020204" pitchFamily="34" charset="0"/>
              </a:rPr>
              <a:t>nstruction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’s</a:t>
            </a:r>
            <a:r>
              <a:rPr lang="en-CH" sz="1600">
                <a:solidFill>
                  <a:schemeClr val="bg1"/>
                </a:solidFill>
                <a:latin typeface="Arial" panose="020B0604020202020204" pitchFamily="34" charset="0"/>
              </a:rPr>
              <a:t> start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early</a:t>
            </a:r>
            <a:r>
              <a:rPr lang="en-CH" sz="1600">
                <a:solidFill>
                  <a:schemeClr val="bg1"/>
                </a:solidFill>
                <a:latin typeface="Arial" panose="020B0604020202020204" pitchFamily="34" charset="0"/>
              </a:rPr>
              <a:t> 2030s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  <a:p>
            <a:pPr marL="285750" indent="-285750" defTabSz="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en-CH" sz="1600">
                <a:solidFill>
                  <a:schemeClr val="bg1"/>
                </a:solidFill>
                <a:latin typeface="Arial" panose="020B0604020202020204" pitchFamily="34" charset="0"/>
                <a:sym typeface="Wingdings" pitchFamily="2" charset="2"/>
              </a:rPr>
              <a:t>FCC-ee operation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sym typeface="Wingdings" pitchFamily="2" charset="2"/>
              </a:rPr>
              <a:t>:</a:t>
            </a:r>
            <a:r>
              <a:rPr lang="en-CH" sz="1600">
                <a:solidFill>
                  <a:schemeClr val="bg1"/>
                </a:solidFill>
                <a:latin typeface="Arial" panose="020B0604020202020204" pitchFamily="34" charset="0"/>
                <a:sym typeface="Wingdings" pitchFamily="2" charset="2"/>
              </a:rPr>
              <a:t> 204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sym typeface="Wingdings" pitchFamily="2" charset="2"/>
              </a:rPr>
              <a:t>8</a:t>
            </a:r>
            <a:r>
              <a:rPr lang="en-CH" sz="1600">
                <a:solidFill>
                  <a:schemeClr val="bg1"/>
                </a:solidFill>
                <a:latin typeface="Arial" panose="020B0604020202020204" pitchFamily="34" charset="0"/>
                <a:sym typeface="Wingdings" pitchFamily="2" charset="2"/>
              </a:rPr>
              <a:t>-206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sym typeface="Wingdings" pitchFamily="2" charset="2"/>
              </a:rPr>
              <a:t>3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sym typeface="Wingdings" pitchFamily="2" charset="2"/>
              </a:rPr>
              <a:t>     (10 years Z, W, H and 5 years </a:t>
            </a:r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sym typeface="Wingdings" pitchFamily="2" charset="2"/>
              </a:rPr>
              <a:t>tt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sym typeface="Wingdings" pitchFamily="2" charset="2"/>
              </a:rPr>
              <a:t>)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sym typeface="Wingdings" pitchFamily="2" charset="2"/>
              </a:rPr>
              <a:t>Technical schedule: operation starts early 2040s</a:t>
            </a:r>
          </a:p>
        </p:txBody>
      </p:sp>
    </p:spTree>
    <p:extLst>
      <p:ext uri="{BB962C8B-B14F-4D97-AF65-F5344CB8AC3E}">
        <p14:creationId xmlns:p14="http://schemas.microsoft.com/office/powerpoint/2010/main" val="315532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ED399-3EED-E042-896C-AC661E6EA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21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F17944-E92D-BD4B-8AF6-5063060462C5}"/>
              </a:ext>
            </a:extLst>
          </p:cNvPr>
          <p:cNvSpPr txBox="1"/>
          <p:nvPr/>
        </p:nvSpPr>
        <p:spPr>
          <a:xfrm>
            <a:off x="317983" y="967075"/>
            <a:ext cx="11737304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en-GB" sz="1500" dirty="0">
                <a:solidFill>
                  <a:prstClr val="black"/>
                </a:solidFill>
                <a:latin typeface="Arial" panose="020B0604020202020204" pitchFamily="34" charset="0"/>
              </a:rPr>
              <a:t>Demonstration of the </a:t>
            </a:r>
            <a:r>
              <a:rPr lang="en-US" sz="1500" dirty="0">
                <a:solidFill>
                  <a:srgbClr val="0432FF"/>
                </a:solidFill>
                <a:latin typeface="Arial" panose="020B0604020202020204" pitchFamily="34" charset="0"/>
              </a:rPr>
              <a:t>geological, technical, environmental and administrative feasibility of the tunnel and surface areas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dirty="0">
                <a:solidFill>
                  <a:srgbClr val="0432FF"/>
                </a:solidFill>
                <a:latin typeface="Arial" panose="020B0604020202020204" pitchFamily="34" charset="0"/>
              </a:rPr>
              <a:t>     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</a:rPr>
              <a:t>and </a:t>
            </a:r>
            <a:r>
              <a:rPr lang="en-GB" sz="1500" dirty="0">
                <a:solidFill>
                  <a:prstClr val="black"/>
                </a:solidFill>
                <a:latin typeface="Arial" panose="020B0604020202020204" pitchFamily="34" charset="0"/>
              </a:rPr>
              <a:t>optimisation of </a:t>
            </a:r>
            <a:r>
              <a:rPr lang="en-GB" sz="1500" dirty="0">
                <a:solidFill>
                  <a:srgbClr val="0432FF"/>
                </a:solidFill>
                <a:latin typeface="Arial" panose="020B0604020202020204" pitchFamily="34" charset="0"/>
              </a:rPr>
              <a:t>placement and layout of the ring </a:t>
            </a:r>
            <a:r>
              <a:rPr lang="en-GB" sz="1500" dirty="0">
                <a:solidFill>
                  <a:prstClr val="black"/>
                </a:solidFill>
                <a:latin typeface="Arial" panose="020B0604020202020204" pitchFamily="34" charset="0"/>
              </a:rPr>
              <a:t>and related infrastructure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CH" sz="15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285750" indent="-285750" defTabSz="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en-GB" sz="1500" dirty="0">
                <a:solidFill>
                  <a:prstClr val="black"/>
                </a:solidFill>
                <a:latin typeface="Arial" panose="020B0604020202020204" pitchFamily="34" charset="0"/>
              </a:rPr>
              <a:t>Pursuit, </a:t>
            </a:r>
            <a:r>
              <a:rPr lang="en-GB" sz="1500" dirty="0">
                <a:solidFill>
                  <a:srgbClr val="0432FF"/>
                </a:solidFill>
                <a:latin typeface="Arial" panose="020B0604020202020204" pitchFamily="34" charset="0"/>
              </a:rPr>
              <a:t>together with the Host States, of the preparatory administrative processes required for a potential project approval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500" dirty="0">
                <a:solidFill>
                  <a:srgbClr val="0432FF"/>
                </a:solidFill>
                <a:latin typeface="Arial" panose="020B0604020202020204" pitchFamily="34" charset="0"/>
              </a:rPr>
              <a:t>      </a:t>
            </a:r>
            <a:r>
              <a:rPr lang="en-GB" sz="1500" dirty="0">
                <a:solidFill>
                  <a:prstClr val="black"/>
                </a:solidFill>
                <a:latin typeface="Arial" panose="020B0604020202020204" pitchFamily="34" charset="0"/>
              </a:rPr>
              <a:t>to identify and remove any showstopper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CH" sz="15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285750" indent="-28575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Font typeface="Wingdings" pitchFamily="2" charset="2"/>
              <a:buChar char="q"/>
              <a:defRPr/>
            </a:pPr>
            <a:r>
              <a:rPr lang="en-GB" sz="1500" dirty="0">
                <a:solidFill>
                  <a:srgbClr val="0432FF"/>
                </a:solidFill>
                <a:latin typeface="Arial" panose="020B0604020202020204" pitchFamily="34" charset="0"/>
              </a:rPr>
              <a:t>Optimisation of the design of FCC-</a:t>
            </a:r>
            <a:r>
              <a:rPr lang="en-GB" sz="1500" dirty="0" err="1">
                <a:solidFill>
                  <a:srgbClr val="0432FF"/>
                </a:solidFill>
                <a:latin typeface="Arial" panose="020B0604020202020204" pitchFamily="34" charset="0"/>
              </a:rPr>
              <a:t>ee</a:t>
            </a:r>
            <a:r>
              <a:rPr lang="en-GB" sz="1500" dirty="0">
                <a:solidFill>
                  <a:srgbClr val="0432FF"/>
                </a:solidFill>
                <a:latin typeface="Arial" panose="020B0604020202020204" pitchFamily="34" charset="0"/>
              </a:rPr>
              <a:t> and FCC-</a:t>
            </a:r>
            <a:r>
              <a:rPr lang="en-GB" sz="1500" dirty="0" err="1">
                <a:solidFill>
                  <a:srgbClr val="0432FF"/>
                </a:solidFill>
                <a:latin typeface="Arial" panose="020B0604020202020204" pitchFamily="34" charset="0"/>
              </a:rPr>
              <a:t>hh</a:t>
            </a:r>
            <a:r>
              <a:rPr lang="en-GB" sz="1500" dirty="0">
                <a:solidFill>
                  <a:srgbClr val="0432FF"/>
                </a:solidFill>
                <a:latin typeface="Arial" panose="020B0604020202020204" pitchFamily="34" charset="0"/>
              </a:rPr>
              <a:t> colliders and their injector chains, supported by R&amp;D to develop the needed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defRPr/>
            </a:pPr>
            <a:r>
              <a:rPr lang="en-GB" sz="1500" dirty="0">
                <a:solidFill>
                  <a:srgbClr val="0432FF"/>
                </a:solidFill>
                <a:latin typeface="Arial" panose="020B0604020202020204" pitchFamily="34" charset="0"/>
              </a:rPr>
              <a:t>      key technologies</a:t>
            </a:r>
            <a:endParaRPr lang="en-GB" sz="15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285750" indent="-285750" defTabSz="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endParaRPr lang="en-CH" sz="15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285750" indent="-285750" defTabSz="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en-GB" sz="1500" dirty="0">
                <a:solidFill>
                  <a:prstClr val="black"/>
                </a:solidFill>
                <a:latin typeface="Arial" panose="020B0604020202020204" pitchFamily="34" charset="0"/>
              </a:rPr>
              <a:t>Elaboration of a </a:t>
            </a:r>
            <a:r>
              <a:rPr lang="en-GB" sz="1500" dirty="0">
                <a:solidFill>
                  <a:srgbClr val="0432FF"/>
                </a:solidFill>
                <a:latin typeface="Arial" panose="020B0604020202020204" pitchFamily="34" charset="0"/>
              </a:rPr>
              <a:t>sustainable operational model for the machine and experiments in terms of human and financial resource needs,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500" dirty="0">
                <a:solidFill>
                  <a:srgbClr val="0432FF"/>
                </a:solidFill>
                <a:latin typeface="Arial" panose="020B0604020202020204" pitchFamily="34" charset="0"/>
              </a:rPr>
              <a:t>      </a:t>
            </a:r>
            <a:r>
              <a:rPr lang="en-GB" sz="1500" dirty="0">
                <a:solidFill>
                  <a:prstClr val="black"/>
                </a:solidFill>
                <a:latin typeface="Arial" panose="020B0604020202020204" pitchFamily="34" charset="0"/>
              </a:rPr>
              <a:t>as well as </a:t>
            </a:r>
            <a:r>
              <a:rPr lang="en-US" sz="1500" dirty="0">
                <a:solidFill>
                  <a:srgbClr val="0432FF"/>
                </a:solidFill>
                <a:latin typeface="Arial" panose="020B0604020202020204" pitchFamily="34" charset="0"/>
              </a:rPr>
              <a:t>environmental aspects and energy efficiency</a:t>
            </a:r>
            <a:endParaRPr lang="en-US" sz="15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CH" sz="15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285750" indent="-285750" defTabSz="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en-GB" sz="1500" dirty="0">
                <a:solidFill>
                  <a:prstClr val="black"/>
                </a:solidFill>
                <a:latin typeface="Arial" panose="020B0604020202020204" pitchFamily="34" charset="0"/>
              </a:rPr>
              <a:t>Development of a </a:t>
            </a:r>
            <a:r>
              <a:rPr lang="en-GB" sz="1500" dirty="0">
                <a:solidFill>
                  <a:srgbClr val="0432FF"/>
                </a:solidFill>
                <a:latin typeface="Arial" panose="020B0604020202020204" pitchFamily="34" charset="0"/>
              </a:rPr>
              <a:t>consolidated cost estimate, </a:t>
            </a:r>
            <a:r>
              <a:rPr lang="en-GB" sz="1500" dirty="0">
                <a:solidFill>
                  <a:prstClr val="black"/>
                </a:solidFill>
                <a:latin typeface="Arial" panose="020B0604020202020204" pitchFamily="34" charset="0"/>
              </a:rPr>
              <a:t>as well as the</a:t>
            </a:r>
            <a:r>
              <a:rPr lang="en-GB" sz="1500" dirty="0">
                <a:solidFill>
                  <a:srgbClr val="0432FF"/>
                </a:solidFill>
                <a:latin typeface="Arial" panose="020B0604020202020204" pitchFamily="34" charset="0"/>
              </a:rPr>
              <a:t> funding and organisational models </a:t>
            </a:r>
            <a:r>
              <a:rPr lang="en-GB" sz="1500" dirty="0">
                <a:solidFill>
                  <a:prstClr val="black"/>
                </a:solidFill>
                <a:latin typeface="Arial" panose="020B0604020202020204" pitchFamily="34" charset="0"/>
              </a:rPr>
              <a:t>needed to enable the project’s technical design completion, implementation and operation (emphasis on FCC-</a:t>
            </a:r>
            <a:r>
              <a:rPr lang="en-GB" sz="1500" dirty="0" err="1">
                <a:solidFill>
                  <a:prstClr val="black"/>
                </a:solidFill>
                <a:latin typeface="Arial" panose="020B0604020202020204" pitchFamily="34" charset="0"/>
              </a:rPr>
              <a:t>ee</a:t>
            </a:r>
            <a:r>
              <a:rPr lang="en-GB" sz="1500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CH" sz="15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285750" indent="-28575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Font typeface="Wingdings" pitchFamily="2" charset="2"/>
              <a:buChar char="q"/>
              <a:defRPr/>
            </a:pPr>
            <a:r>
              <a:rPr lang="en-GB" sz="1500" dirty="0">
                <a:solidFill>
                  <a:srgbClr val="0432FF"/>
                </a:solidFill>
                <a:latin typeface="Arial" panose="020B0604020202020204" pitchFamily="34" charset="0"/>
              </a:rPr>
              <a:t>Identification of substantial resources from outside CERN’s budget </a:t>
            </a:r>
            <a:r>
              <a:rPr lang="en-GB" sz="1500" dirty="0">
                <a:solidFill>
                  <a:prstClr val="black"/>
                </a:solidFill>
                <a:latin typeface="Arial" panose="020B0604020202020204" pitchFamily="34" charset="0"/>
              </a:rPr>
              <a:t>for the implementation of the first stage project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defRPr/>
            </a:pPr>
            <a:r>
              <a:rPr lang="en-GB" sz="1500" dirty="0">
                <a:solidFill>
                  <a:prstClr val="black"/>
                </a:solidFill>
                <a:latin typeface="Arial" panose="020B0604020202020204" pitchFamily="34" charset="0"/>
              </a:rPr>
              <a:t>      (tunnel and FCC-</a:t>
            </a:r>
            <a:r>
              <a:rPr lang="en-GB" sz="1500" dirty="0" err="1">
                <a:solidFill>
                  <a:prstClr val="black"/>
                </a:solidFill>
                <a:latin typeface="Arial" panose="020B0604020202020204" pitchFamily="34" charset="0"/>
              </a:rPr>
              <a:t>ee</a:t>
            </a:r>
            <a:r>
              <a:rPr lang="en-GB" sz="1500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CH" sz="15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285750" indent="-28575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Font typeface="Wingdings" pitchFamily="2" charset="2"/>
              <a:buChar char="q"/>
              <a:defRPr/>
            </a:pPr>
            <a:r>
              <a:rPr lang="en-GB" sz="1500" dirty="0">
                <a:solidFill>
                  <a:srgbClr val="0432FF"/>
                </a:solidFill>
                <a:latin typeface="Arial" panose="020B0604020202020204" pitchFamily="34" charset="0"/>
              </a:rPr>
              <a:t>Consolidation of the physics case and detector concepts </a:t>
            </a:r>
            <a:r>
              <a:rPr lang="en-GB" sz="1400" dirty="0">
                <a:solidFill>
                  <a:srgbClr val="0432FF"/>
                </a:solidFill>
                <a:latin typeface="Arial" panose="020B0604020202020204" pitchFamily="34" charset="0"/>
              </a:rPr>
              <a:t>(in particular FCC-</a:t>
            </a:r>
            <a:r>
              <a:rPr lang="en-GB" sz="1400" dirty="0" err="1">
                <a:solidFill>
                  <a:srgbClr val="0432FF"/>
                </a:solidFill>
                <a:latin typeface="Arial" panose="020B0604020202020204" pitchFamily="34" charset="0"/>
              </a:rPr>
              <a:t>ee</a:t>
            </a:r>
            <a:r>
              <a:rPr lang="en-GB" sz="1400" dirty="0">
                <a:solidFill>
                  <a:srgbClr val="0432FF"/>
                </a:solidFill>
                <a:latin typeface="Arial" panose="020B0604020202020204" pitchFamily="34" charset="0"/>
              </a:rPr>
              <a:t> detector requirements and technologies)</a:t>
            </a:r>
            <a:endParaRPr lang="en-CH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1C4324-3B2E-2F46-8837-BF47B488D1FE}"/>
              </a:ext>
            </a:extLst>
          </p:cNvPr>
          <p:cNvSpPr txBox="1"/>
          <p:nvPr/>
        </p:nvSpPr>
        <p:spPr>
          <a:xfrm>
            <a:off x="2783632" y="44624"/>
            <a:ext cx="7377019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600" dirty="0">
                <a:solidFill>
                  <a:schemeClr val="tx2"/>
                </a:solidFill>
              </a:rPr>
              <a:t>FCC Feasibility Study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600" dirty="0">
                <a:solidFill>
                  <a:schemeClr val="tx2"/>
                </a:solidFill>
              </a:rPr>
              <a:t>2021-2025: main objectives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34AB81-4135-F343-8474-077A3CD15117}"/>
              </a:ext>
            </a:extLst>
          </p:cNvPr>
          <p:cNvSpPr txBox="1"/>
          <p:nvPr/>
        </p:nvSpPr>
        <p:spPr>
          <a:xfrm>
            <a:off x="1375466" y="5661248"/>
            <a:ext cx="8620950" cy="9694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marL="285750" indent="-285750" algn="l">
              <a:buFont typeface="Wingdings" pitchFamily="2" charset="2"/>
              <a:buChar char="q"/>
            </a:pPr>
            <a:r>
              <a:rPr lang="en-US" sz="1600" dirty="0">
                <a:solidFill>
                  <a:schemeClr val="tx2"/>
                </a:solidFill>
              </a:rPr>
              <a:t>FCC Collaboration: 147 Institutes (12 from US) from 34 countries</a:t>
            </a:r>
          </a:p>
          <a:p>
            <a:pPr marL="285750" indent="-285750" algn="l">
              <a:buFont typeface="Wingdings" pitchFamily="2" charset="2"/>
              <a:buChar char="q"/>
            </a:pPr>
            <a:r>
              <a:rPr lang="en-US" sz="1600" dirty="0">
                <a:solidFill>
                  <a:schemeClr val="tx2"/>
                </a:solidFill>
              </a:rPr>
              <a:t>Plenty of opportunities for interesting work </a:t>
            </a:r>
            <a:r>
              <a:rPr lang="en-US" sz="1500" dirty="0">
                <a:solidFill>
                  <a:schemeClr val="tx2"/>
                </a:solidFill>
              </a:rPr>
              <a:t>(new </a:t>
            </a:r>
            <a:r>
              <a:rPr lang="en-US" sz="1500">
                <a:solidFill>
                  <a:schemeClr val="tx2"/>
                </a:solidFill>
              </a:rPr>
              <a:t>detector concepts, </a:t>
            </a:r>
            <a:r>
              <a:rPr lang="en-US" sz="1500" dirty="0">
                <a:solidFill>
                  <a:schemeClr val="tx2"/>
                </a:solidFill>
              </a:rPr>
              <a:t>accelerator technologies,</a:t>
            </a:r>
          </a:p>
          <a:p>
            <a:pPr algn="l"/>
            <a:r>
              <a:rPr lang="en-US" sz="1500" dirty="0">
                <a:solidFill>
                  <a:schemeClr val="tx2"/>
                </a:solidFill>
              </a:rPr>
              <a:t>     environmental impact and sustainability, etc.)</a:t>
            </a:r>
          </a:p>
          <a:p>
            <a:pPr algn="l"/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     more collaborators from the US would be very much welcome!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86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53AD7A-7B0A-8748-9EB3-D4678263F80A}"/>
              </a:ext>
            </a:extLst>
          </p:cNvPr>
          <p:cNvSpPr txBox="1"/>
          <p:nvPr/>
        </p:nvSpPr>
        <p:spPr>
          <a:xfrm>
            <a:off x="2783632" y="44624"/>
            <a:ext cx="4890762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600" dirty="0">
                <a:solidFill>
                  <a:schemeClr val="tx2"/>
                </a:solidFill>
              </a:rPr>
              <a:t>FCC Feasibility Study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600" dirty="0">
                <a:solidFill>
                  <a:schemeClr val="tx2"/>
                </a:solidFill>
              </a:rPr>
              <a:t>2021-2025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A599044-4BA9-0041-B69C-E21FF61DF001}"/>
              </a:ext>
            </a:extLst>
          </p:cNvPr>
          <p:cNvGrpSpPr>
            <a:grpSpLocks noChangeAspect="1"/>
          </p:cNvGrpSpPr>
          <p:nvPr/>
        </p:nvGrpSpPr>
        <p:grpSpPr>
          <a:xfrm>
            <a:off x="6168008" y="739718"/>
            <a:ext cx="5984507" cy="6001650"/>
            <a:chOff x="4943872" y="426891"/>
            <a:chExt cx="6368243" cy="6386485"/>
          </a:xfrm>
        </p:grpSpPr>
        <p:sp>
          <p:nvSpPr>
            <p:cNvPr id="8" name="Slide Number Placeholder 1">
              <a:extLst>
                <a:ext uri="{FF2B5EF4-FFF2-40B4-BE49-F238E27FC236}">
                  <a16:creationId xmlns:a16="http://schemas.microsoft.com/office/drawing/2014/main" id="{186787D8-5B8F-3743-9827-9466DC1F98D4}"/>
                </a:ext>
              </a:extLst>
            </p:cNvPr>
            <p:cNvSpPr txBox="1">
              <a:spLocks/>
            </p:cNvSpPr>
            <p:nvPr/>
          </p:nvSpPr>
          <p:spPr>
            <a:xfrm>
              <a:off x="7706627" y="6284342"/>
              <a:ext cx="2743200" cy="365125"/>
            </a:xfrm>
            <a:prstGeom prst="rect">
              <a:avLst/>
            </a:prstGeom>
          </p:spPr>
          <p:txBody>
            <a:bodyPr vert="horz" lIns="0" tIns="0" rIns="0" bIns="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80">
                <a:lnSpc>
                  <a:spcPts val="1651"/>
                </a:lnSpc>
                <a:defRPr/>
              </a:pPr>
              <a:fld id="{88A1DFE4-5FC5-43BD-BB7E-75EAD82B965F}" type="slidenum">
                <a:rPr lang="en-US" sz="1067" smtClean="0">
                  <a:solidFill>
                    <a:srgbClr val="FFFFFF"/>
                  </a:solidFill>
                  <a:latin typeface="Arial"/>
                </a:rPr>
                <a:pPr defTabSz="914280">
                  <a:lnSpc>
                    <a:spcPts val="1651"/>
                  </a:lnSpc>
                  <a:defRPr/>
                </a:pPr>
                <a:t>22</a:t>
              </a:fld>
              <a:endParaRPr lang="en-US" sz="1067" dirty="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9" name="Picture 8" descr="Map&#10;&#10;Description automatically generated">
              <a:extLst>
                <a:ext uri="{FF2B5EF4-FFF2-40B4-BE49-F238E27FC236}">
                  <a16:creationId xmlns:a16="http://schemas.microsoft.com/office/drawing/2014/main" id="{82CA0E64-19B1-B841-AC72-C2EE5D474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3872" y="426891"/>
              <a:ext cx="6344156" cy="638648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E946AE-20E3-5745-B255-E1035F6AFEA9}"/>
                </a:ext>
              </a:extLst>
            </p:cNvPr>
            <p:cNvSpPr txBox="1"/>
            <p:nvPr/>
          </p:nvSpPr>
          <p:spPr>
            <a:xfrm>
              <a:off x="6453009" y="732505"/>
              <a:ext cx="1507715" cy="32751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PA: Experiment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6C52E9E-3D26-2E47-8637-79D37B8A7074}"/>
                </a:ext>
              </a:extLst>
            </p:cNvPr>
            <p:cNvSpPr txBox="1"/>
            <p:nvPr/>
          </p:nvSpPr>
          <p:spPr>
            <a:xfrm>
              <a:off x="9653758" y="1193313"/>
              <a:ext cx="1310388" cy="32751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ea typeface="+mn-ea"/>
                  <a:cs typeface="+mn-cs"/>
                </a:rPr>
                <a:t>PB: technical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4D5D5EA-42FD-8640-853F-DB83FFA2077A}"/>
                </a:ext>
              </a:extLst>
            </p:cNvPr>
            <p:cNvSpPr txBox="1"/>
            <p:nvPr/>
          </p:nvSpPr>
          <p:spPr>
            <a:xfrm>
              <a:off x="9802150" y="3018438"/>
              <a:ext cx="1509965" cy="32751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ea typeface="+mn-ea"/>
                  <a:cs typeface="+mn-cs"/>
                </a:rPr>
                <a:t>PD: experiment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6FD0576-A7C7-5E4E-BE18-CDDE65D5C752}"/>
                </a:ext>
              </a:extLst>
            </p:cNvPr>
            <p:cNvSpPr txBox="1"/>
            <p:nvPr/>
          </p:nvSpPr>
          <p:spPr>
            <a:xfrm>
              <a:off x="9529142" y="5139854"/>
              <a:ext cx="1298448" cy="32751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ea typeface="+mn-ea"/>
                  <a:cs typeface="+mn-cs"/>
                </a:rPr>
                <a:t>PF: technical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6F09B3C-8728-AF4A-A625-FC47AC56FFF6}"/>
                </a:ext>
              </a:extLst>
            </p:cNvPr>
            <p:cNvSpPr txBox="1"/>
            <p:nvPr/>
          </p:nvSpPr>
          <p:spPr>
            <a:xfrm>
              <a:off x="8677198" y="6435701"/>
              <a:ext cx="1520200" cy="32751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ea typeface="+mn-ea"/>
                  <a:cs typeface="+mn-cs"/>
                </a:rPr>
                <a:t>PG: experiment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260F221-0595-3A45-84D5-CB2265FA9499}"/>
                </a:ext>
              </a:extLst>
            </p:cNvPr>
            <p:cNvSpPr txBox="1"/>
            <p:nvPr/>
          </p:nvSpPr>
          <p:spPr>
            <a:xfrm>
              <a:off x="6453009" y="5975924"/>
              <a:ext cx="1320623" cy="32751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ea typeface="+mn-ea"/>
                  <a:cs typeface="+mn-cs"/>
                </a:rPr>
                <a:t>PH: technical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64868E6-DF17-2946-87EC-92D2026B172C}"/>
                </a:ext>
              </a:extLst>
            </p:cNvPr>
            <p:cNvSpPr txBox="1"/>
            <p:nvPr/>
          </p:nvSpPr>
          <p:spPr>
            <a:xfrm>
              <a:off x="5323611" y="4073012"/>
              <a:ext cx="1467322" cy="32751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ea typeface="+mn-ea"/>
                  <a:cs typeface="+mn-cs"/>
                </a:rPr>
                <a:t>PJ: experiment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22C575-F21C-6B40-ADFE-384D0F9848AF}"/>
                </a:ext>
              </a:extLst>
            </p:cNvPr>
            <p:cNvSpPr txBox="1"/>
            <p:nvPr/>
          </p:nvSpPr>
          <p:spPr>
            <a:xfrm>
              <a:off x="5754954" y="1919718"/>
              <a:ext cx="1288213" cy="32751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ea typeface="+mn-ea"/>
                  <a:cs typeface="+mn-cs"/>
                </a:rPr>
                <a:t>PL: technical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8161F7E-BB38-9141-80D2-10B9A1C7CF7F}"/>
              </a:ext>
            </a:extLst>
          </p:cNvPr>
          <p:cNvSpPr txBox="1"/>
          <p:nvPr/>
        </p:nvSpPr>
        <p:spPr>
          <a:xfrm>
            <a:off x="100700" y="764704"/>
            <a:ext cx="5824800" cy="11541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dirty="0">
                <a:solidFill>
                  <a:srgbClr val="008F00"/>
                </a:solidFill>
                <a:latin typeface="+mj-lt"/>
              </a:rPr>
              <a:t>Major recent milestone: optimization of ring placement.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chemeClr val="tx2"/>
                </a:solidFill>
                <a:latin typeface="+mj-lt"/>
              </a:rPr>
              <a:t>Out of </a:t>
            </a:r>
            <a:r>
              <a:rPr lang="root" altLang="root" sz="1500" dirty="0">
                <a:solidFill>
                  <a:prstClr val="black"/>
                </a:solidFill>
                <a:latin typeface="+mj-lt"/>
              </a:rPr>
              <a:t>~ 50 initial variants, based on geology and surface constraints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ot" altLang="root" sz="1400" dirty="0">
                <a:solidFill>
                  <a:prstClr val="black"/>
                </a:solidFill>
                <a:latin typeface="+mj-lt"/>
              </a:rPr>
              <a:t>(land availability, access to roads, etc.), </a:t>
            </a:r>
            <a:r>
              <a:rPr lang="en-GB" altLang="root" sz="1500" dirty="0">
                <a:solidFill>
                  <a:prstClr val="black"/>
                </a:solidFill>
                <a:latin typeface="+mj-lt"/>
              </a:rPr>
              <a:t>e</a:t>
            </a:r>
            <a:r>
              <a:rPr lang="root" altLang="root" sz="1500" dirty="0">
                <a:solidFill>
                  <a:prstClr val="black"/>
                </a:solidFill>
                <a:latin typeface="+mj-lt"/>
              </a:rPr>
              <a:t>nvironment </a:t>
            </a:r>
            <a:r>
              <a:rPr lang="root" altLang="root" sz="1400" dirty="0">
                <a:solidFill>
                  <a:prstClr val="black"/>
                </a:solidFill>
                <a:latin typeface="+mj-lt"/>
              </a:rPr>
              <a:t>(protected zones),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ot" altLang="root" sz="1500" dirty="0">
                <a:solidFill>
                  <a:prstClr val="black"/>
                </a:solidFill>
                <a:latin typeface="+mj-lt"/>
              </a:rPr>
              <a:t>infrastructure </a:t>
            </a:r>
            <a:r>
              <a:rPr lang="root" altLang="root" sz="1400" dirty="0">
                <a:solidFill>
                  <a:prstClr val="black"/>
                </a:solidFill>
                <a:latin typeface="+mj-lt"/>
              </a:rPr>
              <a:t>(water, electricity, transport), etc.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root" sz="1500" dirty="0">
                <a:solidFill>
                  <a:prstClr val="black"/>
                </a:solidFill>
                <a:latin typeface="+mj-lt"/>
              </a:rPr>
              <a:t>“</a:t>
            </a:r>
            <a:r>
              <a:rPr lang="en-GB" altLang="root" sz="1500" dirty="0" err="1">
                <a:solidFill>
                  <a:prstClr val="black"/>
                </a:solidFill>
                <a:latin typeface="+mj-lt"/>
              </a:rPr>
              <a:t>É</a:t>
            </a:r>
            <a:r>
              <a:rPr lang="root" altLang="root" sz="1500" dirty="0">
                <a:solidFill>
                  <a:prstClr val="black"/>
                </a:solidFill>
                <a:latin typeface="+mj-lt"/>
              </a:rPr>
              <a:t>viter, reduire, compenser” principle of EU and French regulations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9F2B49-5870-DB41-A3AE-7E057474ECEE}"/>
              </a:ext>
            </a:extLst>
          </p:cNvPr>
          <p:cNvSpPr txBox="1"/>
          <p:nvPr/>
        </p:nvSpPr>
        <p:spPr>
          <a:xfrm>
            <a:off x="119336" y="2132856"/>
            <a:ext cx="5963171" cy="113877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dirty="0">
                <a:solidFill>
                  <a:srgbClr val="008F00"/>
                </a:solidFill>
              </a:rPr>
              <a:t>Baseline ring: 91.1 km ring, 8 surface points</a:t>
            </a:r>
          </a:p>
          <a:p>
            <a:pPr marL="285750" indent="-285750" algn="l">
              <a:buFont typeface="Wingdings" pitchFamily="2" charset="2"/>
              <a:buChar char="q"/>
            </a:pPr>
            <a:r>
              <a:rPr lang="en-US" sz="1500" dirty="0">
                <a:solidFill>
                  <a:schemeClr val="tx2"/>
                </a:solidFill>
              </a:rPr>
              <a:t>Whole project now being adapted to this placement</a:t>
            </a:r>
          </a:p>
          <a:p>
            <a:pPr marL="285750" indent="-285750" algn="l">
              <a:buFont typeface="Wingdings" pitchFamily="2" charset="2"/>
              <a:buChar char="q"/>
            </a:pPr>
            <a:r>
              <a:rPr lang="root" altLang="root" sz="1500" dirty="0">
                <a:solidFill>
                  <a:prstClr val="black"/>
                </a:solidFill>
                <a:latin typeface="Arial" panose="020B0604020202020204" pitchFamily="34" charset="0"/>
              </a:rPr>
              <a:t>Site investigation: 9 high-risk areas identified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ot" altLang="root" sz="1400" dirty="0">
                <a:solidFill>
                  <a:prstClr val="black"/>
                </a:solidFill>
                <a:latin typeface="Arial" panose="020B0604020202020204" pitchFamily="34" charset="0"/>
              </a:rPr>
              <a:t>     (to be further investigated with ~40 drillings and 100 km of seismic lines)</a:t>
            </a:r>
          </a:p>
          <a:p>
            <a:pPr marL="285750" indent="-285750" algn="l">
              <a:buFont typeface="Wingdings" pitchFamily="2" charset="2"/>
              <a:buChar char="q"/>
            </a:pPr>
            <a:endParaRPr lang="en-US" sz="1500" dirty="0">
              <a:solidFill>
                <a:schemeClr val="tx2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7B7212B-B176-084B-A82A-F3FC18B9847B}"/>
              </a:ext>
            </a:extLst>
          </p:cNvPr>
          <p:cNvGrpSpPr/>
          <p:nvPr/>
        </p:nvGrpSpPr>
        <p:grpSpPr>
          <a:xfrm>
            <a:off x="194344" y="3284984"/>
            <a:ext cx="4324471" cy="3385547"/>
            <a:chOff x="194344" y="3284984"/>
            <a:chExt cx="4324471" cy="3385547"/>
          </a:xfrm>
        </p:grpSpPr>
        <p:pic>
          <p:nvPicPr>
            <p:cNvPr id="31" name="Picture 30" descr="Diagram, radar chart&#10;&#10;Description automatically generated">
              <a:extLst>
                <a:ext uri="{FF2B5EF4-FFF2-40B4-BE49-F238E27FC236}">
                  <a16:creationId xmlns:a16="http://schemas.microsoft.com/office/drawing/2014/main" id="{D086703B-D55F-4D45-9A37-6ECA87FF3071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344" y="3284984"/>
              <a:ext cx="4324471" cy="3385547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954F94F-89CD-5B4C-974F-C5C3A016C38A}"/>
                </a:ext>
              </a:extLst>
            </p:cNvPr>
            <p:cNvSpPr txBox="1"/>
            <p:nvPr/>
          </p:nvSpPr>
          <p:spPr>
            <a:xfrm>
              <a:off x="1629470" y="5013756"/>
              <a:ext cx="1253548" cy="2154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400" dirty="0">
                  <a:solidFill>
                    <a:schemeClr val="tx2"/>
                  </a:solidFill>
                </a:rPr>
                <a:t> FCC-</a:t>
              </a:r>
              <a:r>
                <a:rPr lang="en-US" sz="1400" dirty="0" err="1">
                  <a:solidFill>
                    <a:schemeClr val="tx2"/>
                  </a:solidFill>
                </a:rPr>
                <a:t>ee</a:t>
              </a:r>
              <a:r>
                <a:rPr lang="en-US" sz="1400" dirty="0">
                  <a:solidFill>
                    <a:schemeClr val="tx2"/>
                  </a:solidFill>
                </a:rPr>
                <a:t> layout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59564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ED399-3EED-E042-896C-AC661E6EA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31667A-08ED-4B4C-9073-D51FB801358B}"/>
              </a:ext>
            </a:extLst>
          </p:cNvPr>
          <p:cNvSpPr txBox="1"/>
          <p:nvPr/>
        </p:nvSpPr>
        <p:spPr>
          <a:xfrm>
            <a:off x="2063552" y="99465"/>
            <a:ext cx="575638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CH" sz="2400">
                <a:solidFill>
                  <a:schemeClr val="tx2"/>
                </a:solidFill>
              </a:rPr>
              <a:t>CLIC </a:t>
            </a:r>
            <a:r>
              <a:rPr lang="en-CH" sz="2400" dirty="0">
                <a:solidFill>
                  <a:schemeClr val="tx2"/>
                </a:solidFill>
              </a:rPr>
              <a:t>and muon colliders goals 2021-2025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B4416E46-C731-B344-8B7A-4FD582AE4CD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857498"/>
            <a:ext cx="4178300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B6645B-D68F-EE48-A384-A9670BCF881D}"/>
              </a:ext>
            </a:extLst>
          </p:cNvPr>
          <p:cNvSpPr txBox="1"/>
          <p:nvPr/>
        </p:nvSpPr>
        <p:spPr>
          <a:xfrm>
            <a:off x="191344" y="980728"/>
            <a:ext cx="6566221" cy="180049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>
                <a:solidFill>
                  <a:srgbClr val="0432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CLIC goals</a:t>
            </a: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:</a:t>
            </a:r>
          </a:p>
          <a:p>
            <a:pPr marL="285750" indent="-285750" defTabSz="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finalise X-band technology towards construction readiness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    </a:t>
            </a:r>
            <a:r>
              <a:rPr lang="en-GB" sz="15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(accelerating structure’s conditioning and manufacturing)</a:t>
            </a:r>
          </a:p>
          <a:p>
            <a:pPr marL="285750" indent="-285750" defTabSz="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improve power efficiency </a:t>
            </a:r>
            <a:r>
              <a:rPr lang="en-GB" sz="15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(e.g. klystrons)</a:t>
            </a:r>
          </a:p>
          <a:p>
            <a:pPr marL="285750" indent="-285750" defTabSz="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optimise luminosity for first-stage machine (</a:t>
            </a:r>
            <a:r>
              <a:rPr lang="en-GB" sz="15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beam dynamic studies,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5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     machine alignment and stability, etc.)</a:t>
            </a:r>
          </a:p>
          <a:p>
            <a:pPr marL="285750" indent="-285750" defTabSz="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à"/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“</a:t>
            </a:r>
            <a:r>
              <a:rPr lang="en-GB" sz="16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Project Readiness Report</a:t>
            </a: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” by end 2025 </a:t>
            </a:r>
            <a:r>
              <a:rPr lang="en-GB" sz="15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(as input to next ESPP)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902407-6244-8F4B-8C2A-DBB0063064F2}"/>
              </a:ext>
            </a:extLst>
          </p:cNvPr>
          <p:cNvSpPr txBox="1"/>
          <p:nvPr/>
        </p:nvSpPr>
        <p:spPr>
          <a:xfrm>
            <a:off x="113086" y="4229465"/>
            <a:ext cx="6184703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>
                <a:solidFill>
                  <a:srgbClr val="0432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Muon collider’s goals</a:t>
            </a: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: work on main challenges, including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muon source and cooling, fast-ramping magnets, accelerator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and collider rings, neutrino background and civil engineering </a:t>
            </a:r>
          </a:p>
          <a:p>
            <a:pPr marL="285750" indent="-285750" defTabSz="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à"/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determine by end 2025 </a:t>
            </a:r>
            <a:r>
              <a:rPr lang="en-GB" sz="15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(as input to next ESPP)</a:t>
            </a: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if </a:t>
            </a:r>
            <a:r>
              <a:rPr lang="en-GB" sz="16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investment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    in muon collider</a:t>
            </a: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sz="16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test facility</a:t>
            </a: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and CDR </a:t>
            </a:r>
            <a:r>
              <a:rPr lang="en-GB" sz="16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is justified </a:t>
            </a: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from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    a scientific perspective.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0432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Study initially hosted by CERN; CERN resources allocated.</a:t>
            </a:r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85A6D14A-96AC-6844-B189-A9C5489E4E2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950" y="4200763"/>
            <a:ext cx="4687674" cy="221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28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ED399-3EED-E042-896C-AC661E6EA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0A9198-7A03-F34A-8627-6094EFEA7112}"/>
              </a:ext>
            </a:extLst>
          </p:cNvPr>
          <p:cNvSpPr txBox="1"/>
          <p:nvPr/>
        </p:nvSpPr>
        <p:spPr>
          <a:xfrm>
            <a:off x="2495600" y="107340"/>
            <a:ext cx="417902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CH" sz="2400" dirty="0">
                <a:solidFill>
                  <a:schemeClr val="tx2"/>
                </a:solidFill>
              </a:rPr>
              <a:t>Environment and sustainability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3A4C44-9360-0345-B557-3F9FDCC9B819}"/>
              </a:ext>
            </a:extLst>
          </p:cNvPr>
          <p:cNvSpPr txBox="1"/>
          <p:nvPr/>
        </p:nvSpPr>
        <p:spPr>
          <a:xfrm>
            <a:off x="75763" y="764704"/>
            <a:ext cx="8309839" cy="11541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CH" sz="1500">
                <a:solidFill>
                  <a:srgbClr val="0432FF"/>
                </a:solidFill>
              </a:rPr>
              <a:t>2</a:t>
            </a:r>
            <a:r>
              <a:rPr lang="en-US" sz="1500" baseline="30000" dirty="0">
                <a:solidFill>
                  <a:srgbClr val="0432FF"/>
                </a:solidFill>
              </a:rPr>
              <a:t> </a:t>
            </a:r>
            <a:r>
              <a:rPr lang="en-CH" sz="1500">
                <a:solidFill>
                  <a:srgbClr val="0432FF"/>
                </a:solidFill>
              </a:rPr>
              <a:t>public Environment Report</a:t>
            </a:r>
            <a:r>
              <a:rPr lang="en-US" sz="1500" dirty="0">
                <a:solidFill>
                  <a:srgbClr val="0432FF"/>
                </a:solidFill>
              </a:rPr>
              <a:t>s</a:t>
            </a:r>
            <a:r>
              <a:rPr lang="en-CH" sz="1500">
                <a:solidFill>
                  <a:srgbClr val="0432FF"/>
                </a:solidFill>
              </a:rPr>
              <a:t> release</a:t>
            </a:r>
            <a:r>
              <a:rPr lang="en-US" sz="1500" dirty="0">
                <a:solidFill>
                  <a:srgbClr val="0432FF"/>
                </a:solidFill>
              </a:rPr>
              <a:t>d</a:t>
            </a:r>
            <a:r>
              <a:rPr lang="en-US" sz="1400" dirty="0">
                <a:solidFill>
                  <a:srgbClr val="000000"/>
                </a:solidFill>
              </a:rPr>
              <a:t>: </a:t>
            </a:r>
            <a:r>
              <a:rPr lang="en-US" sz="1500" dirty="0">
                <a:solidFill>
                  <a:srgbClr val="7030A0"/>
                </a:solidFill>
              </a:rPr>
              <a:t> </a:t>
            </a:r>
            <a:r>
              <a:rPr lang="en-US" sz="1500" dirty="0">
                <a:solidFill>
                  <a:srgbClr val="7030A0"/>
                </a:solidFill>
                <a:hlinkClick r:id="rId3"/>
              </a:rPr>
              <a:t>https://hse.cern/environment-report</a:t>
            </a:r>
            <a:endParaRPr lang="en-CH" sz="1300" dirty="0">
              <a:solidFill>
                <a:srgbClr val="7030A0"/>
              </a:solidFill>
            </a:endParaRPr>
          </a:p>
          <a:p>
            <a:r>
              <a:rPr lang="en-US" altLang="en-CH" sz="1500" dirty="0">
                <a:solidFill>
                  <a:schemeClr val="tx2"/>
                </a:solidFill>
              </a:rPr>
              <a:t>D</a:t>
            </a:r>
            <a:r>
              <a:rPr lang="en-CH" altLang="en-CH" sz="1500">
                <a:solidFill>
                  <a:schemeClr val="tx2"/>
                </a:solidFill>
              </a:rPr>
              <a:t>escrib</a:t>
            </a:r>
            <a:r>
              <a:rPr lang="en-US" altLang="en-CH" sz="1500" dirty="0">
                <a:solidFill>
                  <a:schemeClr val="tx2"/>
                </a:solidFill>
              </a:rPr>
              <a:t>e</a:t>
            </a:r>
            <a:r>
              <a:rPr lang="en-CH" altLang="en-CH" sz="1500">
                <a:solidFill>
                  <a:schemeClr val="tx2"/>
                </a:solidFill>
              </a:rPr>
              <a:t> </a:t>
            </a:r>
            <a:r>
              <a:rPr lang="en-CH" altLang="en-CH" sz="1500" dirty="0">
                <a:solidFill>
                  <a:schemeClr val="tx2"/>
                </a:solidFill>
              </a:rPr>
              <a:t>current status for 11 </a:t>
            </a:r>
            <a:r>
              <a:rPr lang="en-GB" altLang="en-CH" sz="1500" dirty="0">
                <a:solidFill>
                  <a:schemeClr val="tx2"/>
                </a:solidFill>
              </a:rPr>
              <a:t>d</a:t>
            </a:r>
            <a:r>
              <a:rPr lang="en-CH" altLang="en-CH" sz="1500" dirty="0">
                <a:solidFill>
                  <a:schemeClr val="tx2"/>
                </a:solidFill>
              </a:rPr>
              <a:t>omains and </a:t>
            </a:r>
            <a:r>
              <a:rPr lang="en-CH" altLang="en-CH" sz="1500">
                <a:solidFill>
                  <a:schemeClr val="tx2"/>
                </a:solidFill>
              </a:rPr>
              <a:t>set </a:t>
            </a:r>
            <a:r>
              <a:rPr lang="en-GB" altLang="en-CH" sz="1500" dirty="0">
                <a:solidFill>
                  <a:schemeClr val="tx2"/>
                </a:solidFill>
              </a:rPr>
              <a:t>g</a:t>
            </a:r>
            <a:r>
              <a:rPr lang="en-CH" altLang="en-CH" sz="1500" dirty="0">
                <a:solidFill>
                  <a:schemeClr val="tx2"/>
                </a:solidFill>
              </a:rPr>
              <a:t>oals to minimise CERN’s impact on </a:t>
            </a:r>
            <a:r>
              <a:rPr lang="en-GB" altLang="en-CH" sz="1500" dirty="0">
                <a:solidFill>
                  <a:schemeClr val="tx2"/>
                </a:solidFill>
              </a:rPr>
              <a:t>e</a:t>
            </a:r>
            <a:r>
              <a:rPr lang="en-CH" altLang="en-CH" sz="1500">
                <a:solidFill>
                  <a:schemeClr val="tx2"/>
                </a:solidFill>
              </a:rPr>
              <a:t>nvironment </a:t>
            </a:r>
            <a:endParaRPr lang="en-US" altLang="en-CH" sz="1500" dirty="0">
              <a:solidFill>
                <a:schemeClr val="tx2"/>
              </a:solidFill>
            </a:endParaRPr>
          </a:p>
          <a:p>
            <a:r>
              <a:rPr lang="en-US" altLang="en-CH" sz="1500" dirty="0">
                <a:solidFill>
                  <a:schemeClr val="tx2"/>
                </a:solidFill>
              </a:rPr>
              <a:t>(e.g. reduction of emissions by 28% by 2024, compared to 2018)</a:t>
            </a:r>
          </a:p>
          <a:p>
            <a:endParaRPr lang="en-US" altLang="en-CH" sz="1500" dirty="0">
              <a:solidFill>
                <a:schemeClr val="tx2"/>
              </a:solidFill>
            </a:endParaRPr>
          </a:p>
          <a:p>
            <a:r>
              <a:rPr lang="en-US" altLang="en-CH" sz="1500" dirty="0">
                <a:solidFill>
                  <a:srgbClr val="0432FF"/>
                </a:solidFill>
              </a:rPr>
              <a:t>&gt; 70 MCHF investment from CERN’s budget on environmental projects over 2016-2026</a:t>
            </a:r>
            <a:endParaRPr lang="en-CH" altLang="en-CH" sz="1500" dirty="0">
              <a:solidFill>
                <a:srgbClr val="0432FF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97950FC-7C51-0A45-A29B-051EC1CF231D}"/>
              </a:ext>
            </a:extLst>
          </p:cNvPr>
          <p:cNvGrpSpPr/>
          <p:nvPr/>
        </p:nvGrpSpPr>
        <p:grpSpPr>
          <a:xfrm>
            <a:off x="5879976" y="2658978"/>
            <a:ext cx="6120680" cy="4082390"/>
            <a:chOff x="-244690" y="2586970"/>
            <a:chExt cx="6120680" cy="408239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6500E8-76FE-4B48-8ECC-F1D46B381242}"/>
                </a:ext>
              </a:extLst>
            </p:cNvPr>
            <p:cNvSpPr txBox="1"/>
            <p:nvPr/>
          </p:nvSpPr>
          <p:spPr bwMode="auto">
            <a:xfrm>
              <a:off x="-244690" y="2586970"/>
              <a:ext cx="5663730" cy="553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CH" sz="1500" dirty="0">
                  <a:solidFill>
                    <a:srgbClr val="7030A0"/>
                  </a:solidFill>
                </a:rPr>
                <a:t>Significant improvement with time in scientific performance </a:t>
              </a:r>
            </a:p>
            <a:p>
              <a:pPr>
                <a:defRPr/>
              </a:pPr>
              <a:r>
                <a:rPr lang="en-CH" sz="1500" dirty="0">
                  <a:solidFill>
                    <a:srgbClr val="000000"/>
                  </a:solidFill>
                </a:rPr>
                <a:t>(</a:t>
              </a:r>
              <a:r>
                <a:rPr lang="en-CH" sz="1500" dirty="0">
                  <a:solidFill>
                    <a:srgbClr val="000000"/>
                  </a:solidFill>
                  <a:sym typeface="Wingdings" pitchFamily="2" charset="2"/>
                </a:rPr>
                <a:t> physics output) </a:t>
              </a:r>
              <a:r>
                <a:rPr lang="en-CH" sz="1500" dirty="0">
                  <a:solidFill>
                    <a:srgbClr val="7030A0"/>
                  </a:solidFill>
                </a:rPr>
                <a:t>for ~ same amount of electricity consumption</a:t>
              </a:r>
            </a:p>
          </p:txBody>
        </p:sp>
        <p:pic>
          <p:nvPicPr>
            <p:cNvPr id="13" name="Picture 12" descr="Chart&#10;&#10;Description automatically generated">
              <a:extLst>
                <a:ext uri="{FF2B5EF4-FFF2-40B4-BE49-F238E27FC236}">
                  <a16:creationId xmlns:a16="http://schemas.microsoft.com/office/drawing/2014/main" id="{4AA805C7-DD00-9346-BC6B-77D6CFD6DCE9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5351" y="3206874"/>
              <a:ext cx="3687151" cy="3462486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A4CABCC6-84EC-7548-922E-EA2BA8E2B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3742" y="4954258"/>
              <a:ext cx="2232248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rgbClr val="1B7868"/>
                  </a:solidFill>
                </a:rPr>
                <a:t>Run 2: ~ 10 GWh/fb</a:t>
              </a:r>
              <a:r>
                <a:rPr lang="en-US" sz="1400" baseline="30000" dirty="0">
                  <a:solidFill>
                    <a:srgbClr val="1B7868"/>
                  </a:solidFill>
                </a:rPr>
                <a:t>-1</a:t>
              </a:r>
              <a:endParaRPr sz="1400" baseline="30000" dirty="0">
                <a:solidFill>
                  <a:srgbClr val="1B7868"/>
                </a:solidFill>
              </a:endParaRPr>
            </a:p>
            <a:p>
              <a:pPr>
                <a:defRPr/>
              </a:pPr>
              <a:r>
                <a:rPr lang="en-US" sz="1400" dirty="0">
                  <a:solidFill>
                    <a:srgbClr val="1B7868"/>
                  </a:solidFill>
                </a:rPr>
                <a:t>HL-LHC : ~ 2.5 GWh/fb</a:t>
              </a:r>
              <a:r>
                <a:rPr lang="en-US" sz="1400" baseline="30000" dirty="0">
                  <a:solidFill>
                    <a:srgbClr val="1B7868"/>
                  </a:solidFill>
                </a:rPr>
                <a:t>-1</a:t>
              </a:r>
              <a:endParaRPr sz="1400" baseline="30000" dirty="0">
                <a:solidFill>
                  <a:srgbClr val="1B7868"/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3A93922-B80E-864A-B329-3F9BC78DABCF}"/>
              </a:ext>
            </a:extLst>
          </p:cNvPr>
          <p:cNvSpPr txBox="1"/>
          <p:nvPr/>
        </p:nvSpPr>
        <p:spPr>
          <a:xfrm>
            <a:off x="94491" y="2591447"/>
            <a:ext cx="5366854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dirty="0">
                <a:solidFill>
                  <a:srgbClr val="7030A0"/>
                </a:solidFill>
              </a:rPr>
              <a:t>3 projects underway to recover waste energy from CERN </a:t>
            </a:r>
          </a:p>
          <a:p>
            <a:pPr algn="l"/>
            <a:r>
              <a:rPr lang="en-US" sz="1500" dirty="0">
                <a:solidFill>
                  <a:srgbClr val="7030A0"/>
                </a:solidFill>
              </a:rPr>
              <a:t>infrastructure </a:t>
            </a:r>
            <a:r>
              <a:rPr lang="en-US" sz="1400" dirty="0">
                <a:solidFill>
                  <a:srgbClr val="000000"/>
                </a:solidFill>
              </a:rPr>
              <a:t>(LHC cooling towers, new Data Centre in </a:t>
            </a:r>
            <a:r>
              <a:rPr lang="en-US" sz="1400" dirty="0" err="1">
                <a:solidFill>
                  <a:srgbClr val="000000"/>
                </a:solidFill>
              </a:rPr>
              <a:t>Prévessin</a:t>
            </a:r>
            <a:r>
              <a:rPr lang="en-US" sz="1400" dirty="0">
                <a:solidFill>
                  <a:srgbClr val="000000"/>
                </a:solidFill>
              </a:rPr>
              <a:t>) </a:t>
            </a:r>
          </a:p>
          <a:p>
            <a:pPr algn="l"/>
            <a:r>
              <a:rPr lang="en-US" sz="1500" dirty="0">
                <a:solidFill>
                  <a:srgbClr val="7030A0"/>
                </a:solidFill>
              </a:rPr>
              <a:t>and heat CERN sites and nearby village in France </a:t>
            </a:r>
          </a:p>
          <a:p>
            <a:pPr algn="l"/>
            <a:r>
              <a:rPr lang="en-US" sz="1500" dirty="0">
                <a:solidFill>
                  <a:srgbClr val="000000"/>
                </a:solidFill>
                <a:sym typeface="Wingdings" pitchFamily="2" charset="2"/>
              </a:rPr>
              <a:t> energy savings/re-use and reduction of emissions.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F2D6573E-60CC-994E-BF5B-33F2CDF6468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9"/>
          <a:stretch>
            <a:fillRect/>
          </a:stretch>
        </p:blipFill>
        <p:spPr bwMode="auto">
          <a:xfrm>
            <a:off x="8400256" y="25985"/>
            <a:ext cx="3696414" cy="239490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Map&#10;&#10;Description automatically generated">
            <a:extLst>
              <a:ext uri="{FF2B5EF4-FFF2-40B4-BE49-F238E27FC236}">
                <a16:creationId xmlns:a16="http://schemas.microsoft.com/office/drawing/2014/main" id="{D969AE65-8E45-184A-8807-8CA6E32BEAC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52" y="4419664"/>
            <a:ext cx="4188869" cy="253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1149F5A-A2B9-1F45-A3B3-E676440F653A}"/>
              </a:ext>
            </a:extLst>
          </p:cNvPr>
          <p:cNvSpPr txBox="1"/>
          <p:nvPr/>
        </p:nvSpPr>
        <p:spPr bwMode="auto">
          <a:xfrm>
            <a:off x="119336" y="3735350"/>
            <a:ext cx="4640758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</a:rPr>
              <a:t>Energy</a:t>
            </a:r>
            <a:r>
              <a:rPr lang="en-CH" sz="1400">
                <a:solidFill>
                  <a:srgbClr val="000000"/>
                </a:solidFill>
              </a:rPr>
              <a:t> recovery from</a:t>
            </a:r>
            <a:r>
              <a:rPr lang="en-US" sz="1400" dirty="0">
                <a:solidFill>
                  <a:srgbClr val="000000"/>
                </a:solidFill>
              </a:rPr>
              <a:t> LHC</a:t>
            </a:r>
            <a:r>
              <a:rPr lang="en-CH" sz="1400">
                <a:solidFill>
                  <a:srgbClr val="000000"/>
                </a:solidFill>
              </a:rPr>
              <a:t> Point 8</a:t>
            </a:r>
            <a:r>
              <a:rPr lang="en-US" sz="1400" dirty="0">
                <a:solidFill>
                  <a:srgbClr val="000000"/>
                </a:solidFill>
              </a:rPr>
              <a:t> to heat a new </a:t>
            </a:r>
          </a:p>
          <a:p>
            <a:pPr>
              <a:defRPr/>
            </a:pPr>
            <a:r>
              <a:rPr lang="en-US" sz="1400" dirty="0">
                <a:solidFill>
                  <a:srgbClr val="000000"/>
                </a:solidFill>
              </a:rPr>
              <a:t>residential village  in the town of </a:t>
            </a:r>
            <a:r>
              <a:rPr lang="en-CH" sz="1400">
                <a:solidFill>
                  <a:srgbClr val="000000"/>
                </a:solidFill>
              </a:rPr>
              <a:t>Ferney-Voltaire</a:t>
            </a:r>
            <a:r>
              <a:rPr lang="en-US" sz="1400" dirty="0">
                <a:solidFill>
                  <a:srgbClr val="000000"/>
                </a:solidFill>
              </a:rPr>
              <a:t>, France</a:t>
            </a:r>
            <a:endParaRPr lang="en-CH" sz="14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CH" sz="1200" dirty="0">
                <a:solidFill>
                  <a:srgbClr val="000000"/>
                </a:solidFill>
              </a:rPr>
              <a:t>(~ 8000 people)</a:t>
            </a:r>
          </a:p>
        </p:txBody>
      </p:sp>
    </p:spTree>
    <p:extLst>
      <p:ext uri="{BB962C8B-B14F-4D97-AF65-F5344CB8AC3E}">
        <p14:creationId xmlns:p14="http://schemas.microsoft.com/office/powerpoint/2010/main" val="26822904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ED399-3EED-E042-896C-AC661E6EA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25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C0C5D8-8B0A-9F4B-9D0E-6B509575A231}"/>
              </a:ext>
            </a:extLst>
          </p:cNvPr>
          <p:cNvSpPr txBox="1"/>
          <p:nvPr/>
        </p:nvSpPr>
        <p:spPr>
          <a:xfrm>
            <a:off x="4151784" y="97971"/>
            <a:ext cx="1817805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600" dirty="0">
                <a:solidFill>
                  <a:schemeClr val="tx2"/>
                </a:solidFill>
              </a:rPr>
              <a:t>Conclusions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5C9560-5535-8B49-9595-0B49005E7779}"/>
              </a:ext>
            </a:extLst>
          </p:cNvPr>
          <p:cNvSpPr txBox="1"/>
          <p:nvPr/>
        </p:nvSpPr>
        <p:spPr>
          <a:xfrm>
            <a:off x="334800" y="4487341"/>
            <a:ext cx="11400429" cy="146193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>
                <a:solidFill>
                  <a:srgbClr val="0432FF"/>
                </a:solidFill>
              </a:rPr>
              <a:t>The contributions of DOE, NSF and US scientists </a:t>
            </a:r>
            <a:r>
              <a:rPr lang="en-US" sz="1500" dirty="0">
                <a:solidFill>
                  <a:srgbClr val="000000"/>
                </a:solidFill>
              </a:rPr>
              <a:t>(~17% of CERN’s users), in particular </a:t>
            </a:r>
            <a:r>
              <a:rPr lang="en-US" sz="1500" dirty="0">
                <a:solidFill>
                  <a:srgbClr val="0432FF"/>
                </a:solidFill>
              </a:rPr>
              <a:t>intellectual contributions of the young</a:t>
            </a:r>
          </a:p>
          <a:p>
            <a:pPr algn="l"/>
            <a:r>
              <a:rPr lang="en-US" sz="1500" dirty="0">
                <a:solidFill>
                  <a:srgbClr val="0432FF"/>
                </a:solidFill>
              </a:rPr>
              <a:t>scientists</a:t>
            </a:r>
            <a:r>
              <a:rPr lang="en-US" sz="1500" dirty="0">
                <a:solidFill>
                  <a:srgbClr val="000000"/>
                </a:solidFill>
              </a:rPr>
              <a:t>, </a:t>
            </a:r>
            <a:r>
              <a:rPr lang="en-US" sz="1600" dirty="0">
                <a:solidFill>
                  <a:srgbClr val="000000"/>
                </a:solidFill>
              </a:rPr>
              <a:t>have been crucial to the success of the LHC and CERN more generally. 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</a:rPr>
              <a:t>They will continue to be crucial also in the future: in particula</a:t>
            </a:r>
            <a:r>
              <a:rPr lang="en-US" sz="1600" dirty="0">
                <a:solidFill>
                  <a:schemeClr val="tx2"/>
                </a:solidFill>
              </a:rPr>
              <a:t>r, </a:t>
            </a:r>
            <a:r>
              <a:rPr lang="en-US" sz="1600" dirty="0">
                <a:solidFill>
                  <a:srgbClr val="0432FF"/>
                </a:solidFill>
              </a:rPr>
              <a:t>FCC will only be possible with the strong participation of the US</a:t>
            </a:r>
          </a:p>
          <a:p>
            <a:pPr algn="l"/>
            <a:r>
              <a:rPr lang="en-US" sz="1500" dirty="0">
                <a:solidFill>
                  <a:schemeClr val="tx2"/>
                </a:solidFill>
              </a:rPr>
              <a:t>(</a:t>
            </a:r>
            <a:r>
              <a:rPr lang="en-US" sz="1500" dirty="0">
                <a:solidFill>
                  <a:srgbClr val="000000"/>
                </a:solidFill>
              </a:rPr>
              <a:t>ideas, technologies, resources).</a:t>
            </a:r>
          </a:p>
          <a:p>
            <a:pPr algn="l"/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</a:rPr>
              <a:t>Likewise, </a:t>
            </a:r>
            <a:r>
              <a:rPr lang="en-US" sz="1600" dirty="0">
                <a:solidFill>
                  <a:srgbClr val="0432FF"/>
                </a:solidFill>
              </a:rPr>
              <a:t>CERN is committed to support LBNF/DUNE and open to discuss collaboration on future projects in the US.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111B25-35EB-1F43-B261-3F0E7F324858}"/>
              </a:ext>
            </a:extLst>
          </p:cNvPr>
          <p:cNvSpPr txBox="1"/>
          <p:nvPr/>
        </p:nvSpPr>
        <p:spPr>
          <a:xfrm>
            <a:off x="335360" y="836712"/>
            <a:ext cx="10906704" cy="9848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>
                <a:solidFill>
                  <a:srgbClr val="0432FF"/>
                </a:solidFill>
              </a:rPr>
              <a:t>CERN has a compelling and broad scientific </a:t>
            </a:r>
            <a:r>
              <a:rPr lang="en-US" sz="1600" dirty="0" err="1">
                <a:solidFill>
                  <a:srgbClr val="0432FF"/>
                </a:solidFill>
              </a:rPr>
              <a:t>programme</a:t>
            </a:r>
            <a:r>
              <a:rPr lang="en-US" sz="1600" dirty="0">
                <a:solidFill>
                  <a:srgbClr val="000000"/>
                </a:solidFill>
              </a:rPr>
              <a:t>: </a:t>
            </a:r>
          </a:p>
          <a:p>
            <a:pPr marL="285750" indent="-285750" algn="l">
              <a:buFont typeface="Wingdings" pitchFamily="2" charset="2"/>
              <a:buChar char="q"/>
            </a:pPr>
            <a:r>
              <a:rPr lang="en-US" sz="1600" dirty="0">
                <a:solidFill>
                  <a:srgbClr val="000000"/>
                </a:solidFill>
              </a:rPr>
              <a:t>LHC will be operating at the E-frontier until ~ 2042</a:t>
            </a:r>
          </a:p>
          <a:p>
            <a:pPr marL="285750" indent="-285750" algn="l">
              <a:buFont typeface="Wingdings" pitchFamily="2" charset="2"/>
              <a:buChar char="q"/>
            </a:pPr>
            <a:r>
              <a:rPr lang="en-US" sz="1600" dirty="0">
                <a:solidFill>
                  <a:srgbClr val="000000"/>
                </a:solidFill>
              </a:rPr>
              <a:t>facilities and experiments at injectors, complementary to the collider, serving a broad community (including neutrinos)</a:t>
            </a:r>
          </a:p>
          <a:p>
            <a:pPr marL="285750" indent="-285750" algn="l">
              <a:buFont typeface="Wingdings" pitchFamily="2" charset="2"/>
              <a:buChar char="q"/>
            </a:pPr>
            <a:r>
              <a:rPr lang="en-US" sz="1600" dirty="0">
                <a:solidFill>
                  <a:srgbClr val="000000"/>
                </a:solidFill>
              </a:rPr>
              <a:t>vigorous R&amp;D and design studies for future facilities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93AC54-E237-1D43-A825-3E721ECAE3F4}"/>
              </a:ext>
            </a:extLst>
          </p:cNvPr>
          <p:cNvSpPr txBox="1"/>
          <p:nvPr/>
        </p:nvSpPr>
        <p:spPr>
          <a:xfrm>
            <a:off x="335360" y="1916832"/>
            <a:ext cx="11023339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>
                <a:solidFill>
                  <a:srgbClr val="0432FF"/>
                </a:solidFill>
              </a:rPr>
              <a:t>The 2020 ESPP has identified the Future Circular Collider as the preferred option for a future post-LHC collider at CERN</a:t>
            </a:r>
            <a:r>
              <a:rPr lang="en-US" sz="1600" dirty="0">
                <a:solidFill>
                  <a:srgbClr val="000000"/>
                </a:solidFill>
              </a:rPr>
              <a:t>.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</a:rPr>
              <a:t>Immense physics potential, but also a very challenging and ambitious project.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</a:rPr>
              <a:t>Feasibility Study started and will be completed at the end of 2025. Substantial resources allocated. 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</a:rPr>
              <a:t>Focus is on FCC-</a:t>
            </a:r>
            <a:r>
              <a:rPr lang="en-US" sz="1600" dirty="0" err="1">
                <a:solidFill>
                  <a:srgbClr val="000000"/>
                </a:solidFill>
              </a:rPr>
              <a:t>ee</a:t>
            </a:r>
            <a:r>
              <a:rPr lang="en-US" sz="1600" dirty="0">
                <a:solidFill>
                  <a:srgbClr val="000000"/>
                </a:solidFill>
              </a:rPr>
              <a:t> and magnet R&amp;D.</a:t>
            </a:r>
          </a:p>
          <a:p>
            <a:pPr algn="l"/>
            <a:r>
              <a:rPr lang="en-US" sz="1600" dirty="0">
                <a:solidFill>
                  <a:srgbClr val="0432FF"/>
                </a:solidFill>
              </a:rPr>
              <a:t>Alternative options being pursued as well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236403-6B89-6B42-83D9-DD0D20494294}"/>
              </a:ext>
            </a:extLst>
          </p:cNvPr>
          <p:cNvSpPr txBox="1"/>
          <p:nvPr/>
        </p:nvSpPr>
        <p:spPr>
          <a:xfrm>
            <a:off x="334800" y="3284984"/>
            <a:ext cx="10894008" cy="9848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To maintain interest in CERN and motivate the community (esp. the young people!), it is crucial to: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600" dirty="0">
                <a:solidFill>
                  <a:srgbClr val="000000"/>
                </a:solidFill>
              </a:rPr>
              <a:t>avoid too-long gap between end of HL-LHC in ~ 2042 and beginning of physics at a new facility </a:t>
            </a:r>
            <a:r>
              <a:rPr lang="en-US" sz="1500" dirty="0">
                <a:solidFill>
                  <a:srgbClr val="000000"/>
                </a:solidFill>
              </a:rPr>
              <a:t>(hopefully mid-2040s)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600" dirty="0">
                <a:solidFill>
                  <a:srgbClr val="000000"/>
                </a:solidFill>
              </a:rPr>
              <a:t>build new facility in parallel to HL-HLC operation </a:t>
            </a:r>
            <a:r>
              <a:rPr lang="en-US" sz="1600" dirty="0">
                <a:solidFill>
                  <a:srgbClr val="000000"/>
                </a:solidFill>
                <a:sym typeface="Wingdings" pitchFamily="2" charset="2"/>
              </a:rPr>
              <a:t> young people can work on HL-LHC data analysis and R&amp;D for or </a:t>
            </a:r>
          </a:p>
          <a:p>
            <a:r>
              <a:rPr lang="en-US" sz="1600" dirty="0">
                <a:solidFill>
                  <a:srgbClr val="000000"/>
                </a:solidFill>
                <a:sym typeface="Wingdings" pitchFamily="2" charset="2"/>
              </a:rPr>
              <a:t>     construction of new facility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D552F2-A0AB-A646-AE6E-A48055C0A0DC}"/>
              </a:ext>
            </a:extLst>
          </p:cNvPr>
          <p:cNvSpPr txBox="1"/>
          <p:nvPr/>
        </p:nvSpPr>
        <p:spPr>
          <a:xfrm>
            <a:off x="407368" y="6176917"/>
            <a:ext cx="10796225" cy="4924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</a:rPr>
              <a:t> So many intriguing questions in particle physics and so many nice opportunities to address them 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sym typeface="Wingdings" pitchFamily="2" charset="2"/>
              </a:rPr>
              <a:t> </a:t>
            </a:r>
            <a:r>
              <a:rPr lang="en-US" sz="1600" dirty="0">
                <a:solidFill>
                  <a:srgbClr val="000000"/>
                </a:solidFill>
              </a:rPr>
              <a:t>global, worldwide coordination and collaboration are needed to cover all </a:t>
            </a:r>
            <a:r>
              <a:rPr lang="en-US" sz="1600">
                <a:solidFill>
                  <a:srgbClr val="000000"/>
                </a:solidFill>
              </a:rPr>
              <a:t>of them </a:t>
            </a:r>
            <a:r>
              <a:rPr lang="en-US" sz="1600" dirty="0">
                <a:solidFill>
                  <a:srgbClr val="000000"/>
                </a:solidFill>
              </a:rPr>
              <a:t>… the future of the field is BRIGHT!</a:t>
            </a:r>
          </a:p>
        </p:txBody>
      </p:sp>
    </p:spTree>
    <p:extLst>
      <p:ext uri="{BB962C8B-B14F-4D97-AF65-F5344CB8AC3E}">
        <p14:creationId xmlns:p14="http://schemas.microsoft.com/office/powerpoint/2010/main" val="51751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ED399-3EED-E042-896C-AC661E6EA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A9515B-E71F-624C-B306-57A0677AA521}"/>
              </a:ext>
            </a:extLst>
          </p:cNvPr>
          <p:cNvSpPr txBox="1"/>
          <p:nvPr/>
        </p:nvSpPr>
        <p:spPr>
          <a:xfrm>
            <a:off x="3719736" y="2348880"/>
            <a:ext cx="3375924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CH" sz="6000" dirty="0">
                <a:solidFill>
                  <a:schemeClr val="tx2"/>
                </a:solidFill>
              </a:rPr>
              <a:t> EXTRAs </a:t>
            </a:r>
          </a:p>
        </p:txBody>
      </p:sp>
    </p:spTree>
    <p:extLst>
      <p:ext uri="{BB962C8B-B14F-4D97-AF65-F5344CB8AC3E}">
        <p14:creationId xmlns:p14="http://schemas.microsoft.com/office/powerpoint/2010/main" val="7826766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ED399-3EED-E042-896C-AC661E6EA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507662-ED24-1A44-A9B9-5E39A89826A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3552" y="1196752"/>
            <a:ext cx="8042511" cy="448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577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1">
            <a:extLst>
              <a:ext uri="{FF2B5EF4-FFF2-40B4-BE49-F238E27FC236}">
                <a16:creationId xmlns:a16="http://schemas.microsoft.com/office/drawing/2014/main" id="{C5AD6D81-03AE-6642-A151-3A7EE582D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025" y="115889"/>
            <a:ext cx="39957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LHC Injectors Upgrade (LIU) </a:t>
            </a:r>
          </a:p>
        </p:txBody>
      </p:sp>
      <p:pic>
        <p:nvPicPr>
          <p:cNvPr id="24579" name="Picture 6">
            <a:extLst>
              <a:ext uri="{FF2B5EF4-FFF2-40B4-BE49-F238E27FC236}">
                <a16:creationId xmlns:a16="http://schemas.microsoft.com/office/drawing/2014/main" id="{8C248E19-F209-FC4F-8528-7F986AD7E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25" y="2565401"/>
            <a:ext cx="5886450" cy="37766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72F8CF67-6D0F-FF4B-8F4B-0FA57DA43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5600" y="765176"/>
            <a:ext cx="3390672" cy="23698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Provide beams of the intensity and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brightness needed for HL-LHC: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2.3x10</a:t>
            </a:r>
            <a:r>
              <a:rPr kumimoji="0" lang="en-US" altLang="en-US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11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p/bunch,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ε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~ 2.1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μm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at LHC injection 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  <a:sym typeface="Wingdings" pitchFamily="2" charset="2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  <a:sym typeface="Wingdings" pitchFamily="2" charset="2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Linac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 4: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160 MeV H</a:t>
            </a:r>
            <a:r>
              <a:rPr kumimoji="0" lang="en-US" alt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-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  <a:sym typeface="Wingdings" pitchFamily="2" charset="2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PSB: 1.4 2 GeV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PS: new injection and feedback systems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SPS: new 200 MHz RF system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  <a:sym typeface="Wingdings" pitchFamily="2" charset="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FF85CB-0E7F-C549-B4D6-D13C01360897}"/>
              </a:ext>
            </a:extLst>
          </p:cNvPr>
          <p:cNvGrpSpPr>
            <a:grpSpLocks/>
          </p:cNvGrpSpPr>
          <p:nvPr/>
        </p:nvGrpSpPr>
        <p:grpSpPr bwMode="auto">
          <a:xfrm>
            <a:off x="5276851" y="908050"/>
            <a:ext cx="5356225" cy="1608138"/>
            <a:chOff x="3752850" y="908050"/>
            <a:chExt cx="5356225" cy="1608138"/>
          </a:xfrm>
        </p:grpSpPr>
        <p:pic>
          <p:nvPicPr>
            <p:cNvPr id="24588" name="Picture 9">
              <a:extLst>
                <a:ext uri="{FF2B5EF4-FFF2-40B4-BE49-F238E27FC236}">
                  <a16:creationId xmlns:a16="http://schemas.microsoft.com/office/drawing/2014/main" id="{EC2D6879-B430-594E-82AA-C0ADFB061A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2850" y="908050"/>
              <a:ext cx="5356225" cy="160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6F5A3C5-99B2-6745-BB99-F722AD7E9D66}"/>
                </a:ext>
              </a:extLst>
            </p:cNvPr>
            <p:cNvSpPr txBox="1"/>
            <p:nvPr/>
          </p:nvSpPr>
          <p:spPr>
            <a:xfrm>
              <a:off x="7235825" y="2278063"/>
              <a:ext cx="1535113" cy="214312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 panose="020B0600070205080204" pitchFamily="34" charset="-128"/>
                  <a:cs typeface="+mn-cs"/>
                </a:rPr>
                <a:t>200 MHz RF upgrade (SSPA)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51694BD-2C79-DE48-8DD5-384E80CFFAD7}"/>
              </a:ext>
            </a:extLst>
          </p:cNvPr>
          <p:cNvGrpSpPr>
            <a:grpSpLocks/>
          </p:cNvGrpSpPr>
          <p:nvPr/>
        </p:nvGrpSpPr>
        <p:grpSpPr bwMode="auto">
          <a:xfrm>
            <a:off x="7646989" y="4221164"/>
            <a:ext cx="2986087" cy="2530475"/>
            <a:chOff x="6122988" y="4354513"/>
            <a:chExt cx="2986087" cy="2530871"/>
          </a:xfrm>
        </p:grpSpPr>
        <p:pic>
          <p:nvPicPr>
            <p:cNvPr id="24584" name="Picture 7">
              <a:extLst>
                <a:ext uri="{FF2B5EF4-FFF2-40B4-BE49-F238E27FC236}">
                  <a16:creationId xmlns:a16="http://schemas.microsoft.com/office/drawing/2014/main" id="{CFC99528-2FC0-A14E-8DC5-9465441CF8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2988" y="4354513"/>
              <a:ext cx="2986087" cy="2459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087DC5C-1A9E-A84D-9217-EB1BD2E6D3C5}"/>
                </a:ext>
              </a:extLst>
            </p:cNvPr>
            <p:cNvSpPr txBox="1"/>
            <p:nvPr/>
          </p:nvSpPr>
          <p:spPr>
            <a:xfrm>
              <a:off x="7812088" y="6658335"/>
              <a:ext cx="923925" cy="215934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 panose="020B0600070205080204" pitchFamily="34" charset="-128"/>
                  <a:cs typeface="+mn-cs"/>
                </a:rPr>
                <a:t>Injection system</a:t>
              </a:r>
            </a:p>
          </p:txBody>
        </p:sp>
        <p:pic>
          <p:nvPicPr>
            <p:cNvPr id="24586" name="Picture 11">
              <a:extLst>
                <a:ext uri="{FF2B5EF4-FFF2-40B4-BE49-F238E27FC236}">
                  <a16:creationId xmlns:a16="http://schemas.microsoft.com/office/drawing/2014/main" id="{A72F327C-ECF1-8B41-A966-9BE7BAF4C078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8297" y="5866023"/>
              <a:ext cx="1015314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9E3284-1B0B-A24F-A7D9-99A7847FBEE8}"/>
                </a:ext>
              </a:extLst>
            </p:cNvPr>
            <p:cNvSpPr txBox="1"/>
            <p:nvPr/>
          </p:nvSpPr>
          <p:spPr>
            <a:xfrm>
              <a:off x="6388100" y="6669450"/>
              <a:ext cx="1063625" cy="215934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 panose="020B0600070205080204" pitchFamily="34" charset="-128"/>
                  <a:cs typeface="+mn-cs"/>
                </a:rPr>
                <a:t>Finmet</a:t>
              </a: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 panose="020B0600070205080204" pitchFamily="34" charset="-128"/>
                  <a:cs typeface="+mn-cs"/>
                </a:rPr>
                <a:t> RF cavities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12FE06F-D4F9-124F-A8F7-E35EBD2F88E3}"/>
              </a:ext>
            </a:extLst>
          </p:cNvPr>
          <p:cNvGrpSpPr/>
          <p:nvPr/>
        </p:nvGrpSpPr>
        <p:grpSpPr>
          <a:xfrm>
            <a:off x="1620839" y="3716339"/>
            <a:ext cx="2746375" cy="3100387"/>
            <a:chOff x="1620839" y="3716339"/>
            <a:chExt cx="2746375" cy="3100387"/>
          </a:xfrm>
        </p:grpSpPr>
        <p:sp>
          <p:nvSpPr>
            <p:cNvPr id="24577" name="TextBox 1">
              <a:extLst>
                <a:ext uri="{FF2B5EF4-FFF2-40B4-BE49-F238E27FC236}">
                  <a16:creationId xmlns:a16="http://schemas.microsoft.com/office/drawing/2014/main" id="{741405E9-F2AF-C241-8D57-B2B640B2AD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4839" y="4946650"/>
              <a:ext cx="24923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 </a:t>
              </a:r>
            </a:p>
          </p:txBody>
        </p:sp>
        <p:pic>
          <p:nvPicPr>
            <p:cNvPr id="21509" name="Picture 8">
              <a:extLst>
                <a:ext uri="{FF2B5EF4-FFF2-40B4-BE49-F238E27FC236}">
                  <a16:creationId xmlns:a16="http://schemas.microsoft.com/office/drawing/2014/main" id="{69016E10-2E91-A347-AEE9-636B66EB34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0839" y="3716339"/>
              <a:ext cx="2746375" cy="3100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D226A9C-7D0D-7B4B-909D-359836C2F3AF}"/>
                </a:ext>
              </a:extLst>
            </p:cNvPr>
            <p:cNvSpPr/>
            <p:nvPr/>
          </p:nvSpPr>
          <p:spPr bwMode="auto">
            <a:xfrm>
              <a:off x="1775520" y="4644000"/>
              <a:ext cx="2376264" cy="676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86135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3E3669-1E9F-BB41-B142-41AE75773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/>
              <a:t>Eucard WS - Firenze</a:t>
            </a:r>
          </a:p>
        </p:txBody>
      </p:sp>
      <p:grpSp>
        <p:nvGrpSpPr>
          <p:cNvPr id="23554" name="Group 11">
            <a:extLst>
              <a:ext uri="{FF2B5EF4-FFF2-40B4-BE49-F238E27FC236}">
                <a16:creationId xmlns:a16="http://schemas.microsoft.com/office/drawing/2014/main" id="{B5D982C3-4F53-EB4C-943B-7E1D77148EFC}"/>
              </a:ext>
            </a:extLst>
          </p:cNvPr>
          <p:cNvGrpSpPr>
            <a:grpSpLocks/>
          </p:cNvGrpSpPr>
          <p:nvPr/>
        </p:nvGrpSpPr>
        <p:grpSpPr bwMode="auto">
          <a:xfrm>
            <a:off x="623392" y="1027113"/>
            <a:ext cx="4897754" cy="3526156"/>
            <a:chOff x="107408" y="1214317"/>
            <a:chExt cx="4898390" cy="3526842"/>
          </a:xfrm>
        </p:grpSpPr>
        <p:pic>
          <p:nvPicPr>
            <p:cNvPr id="23572" name="Picture 7" descr="Chart&#10;&#10;Description automatically generated">
              <a:extLst>
                <a:ext uri="{FF2B5EF4-FFF2-40B4-BE49-F238E27FC236}">
                  <a16:creationId xmlns:a16="http://schemas.microsoft.com/office/drawing/2014/main" id="{CDEC6211-7E23-924F-950D-95AF358AFD96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08" y="1214317"/>
              <a:ext cx="4898390" cy="352684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73" name="TextBox 10">
              <a:extLst>
                <a:ext uri="{FF2B5EF4-FFF2-40B4-BE49-F238E27FC236}">
                  <a16:creationId xmlns:a16="http://schemas.microsoft.com/office/drawing/2014/main" id="{0154388E-F613-4945-A5A5-C33A15D04A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5696" y="1412776"/>
              <a:ext cx="1199367" cy="64633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oot" altLang="root" sz="1200">
                  <a:solidFill>
                    <a:prstClr val="black"/>
                  </a:solidFill>
                  <a:latin typeface="Arial" panose="020B0604020202020204" pitchFamily="34" charset="0"/>
                </a:rPr>
                <a:t>2019-2020 </a:t>
              </a:r>
            </a:p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oot" altLang="root" sz="1200">
                  <a:solidFill>
                    <a:prstClr val="black"/>
                  </a:solidFill>
                  <a:latin typeface="Arial" panose="020B0604020202020204" pitchFamily="34" charset="0"/>
                </a:rPr>
                <a:t>are shut-down </a:t>
              </a:r>
            </a:p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oot" altLang="root" sz="1200">
                  <a:solidFill>
                    <a:prstClr val="black"/>
                  </a:solidFill>
                  <a:latin typeface="Arial" panose="020B0604020202020204" pitchFamily="34" charset="0"/>
                </a:rPr>
                <a:t>years</a:t>
              </a:r>
            </a:p>
          </p:txBody>
        </p:sp>
      </p:grpSp>
      <p:sp>
        <p:nvSpPr>
          <p:cNvPr id="23555" name="TextBox 13">
            <a:extLst>
              <a:ext uri="{FF2B5EF4-FFF2-40B4-BE49-F238E27FC236}">
                <a16:creationId xmlns:a16="http://schemas.microsoft.com/office/drawing/2014/main" id="{4B7C5852-38D5-0345-ABE0-E3A658681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2024" y="960983"/>
            <a:ext cx="48413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ot" altLang="root" sz="1400" dirty="0">
                <a:solidFill>
                  <a:prstClr val="black"/>
                </a:solidFill>
                <a:latin typeface="Arial" panose="020B0604020202020204" pitchFamily="34" charset="0"/>
              </a:rPr>
              <a:t>New in 2021 report: first assessment of Scope 3 </a:t>
            </a:r>
            <a:r>
              <a:rPr lang="en-GB" altLang="root" sz="1400" dirty="0">
                <a:solidFill>
                  <a:prstClr val="black"/>
                </a:solidFill>
                <a:latin typeface="Arial" panose="020B0604020202020204" pitchFamily="34" charset="0"/>
              </a:rPr>
              <a:t>e</a:t>
            </a:r>
            <a:r>
              <a:rPr lang="root" altLang="root" sz="1400" dirty="0">
                <a:solidFill>
                  <a:prstClr val="black"/>
                </a:solidFill>
                <a:latin typeface="Arial" panose="020B0604020202020204" pitchFamily="34" charset="0"/>
              </a:rPr>
              <a:t>missions</a:t>
            </a:r>
          </a:p>
        </p:txBody>
      </p:sp>
      <p:pic>
        <p:nvPicPr>
          <p:cNvPr id="23556" name="Picture 15" descr="Chart&#10;&#10;Description automatically generated">
            <a:extLst>
              <a:ext uri="{FF2B5EF4-FFF2-40B4-BE49-F238E27FC236}">
                <a16:creationId xmlns:a16="http://schemas.microsoft.com/office/drawing/2014/main" id="{A45610F0-7E0C-F041-8B5A-98D9EDF2C7E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176" y="1526035"/>
            <a:ext cx="4631054" cy="23945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7" name="TextBox 16">
            <a:extLst>
              <a:ext uri="{FF2B5EF4-FFF2-40B4-BE49-F238E27FC236}">
                <a16:creationId xmlns:a16="http://schemas.microsoft.com/office/drawing/2014/main" id="{8CF72F73-D81A-984F-8252-C36C15534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7176" y="4030049"/>
            <a:ext cx="40142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ot" altLang="root" sz="1400" dirty="0">
                <a:solidFill>
                  <a:prstClr val="black"/>
                </a:solidFill>
                <a:latin typeface="Arial" panose="020B0604020202020204" pitchFamily="34" charset="0"/>
              </a:rPr>
              <a:t>Emission arising from procurement not included.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ot" altLang="root" sz="1400" dirty="0">
                <a:solidFill>
                  <a:prstClr val="black"/>
                </a:solidFill>
                <a:latin typeface="Arial" panose="020B0604020202020204" pitchFamily="34" charset="0"/>
              </a:rPr>
              <a:t>“Sustainable procurement project” </a:t>
            </a:r>
            <a:r>
              <a:rPr lang="en-GB" altLang="root" sz="1400" dirty="0">
                <a:solidFill>
                  <a:prstClr val="black"/>
                </a:solidFill>
                <a:latin typeface="Arial" panose="020B0604020202020204" pitchFamily="34" charset="0"/>
              </a:rPr>
              <a:t>started</a:t>
            </a:r>
            <a:endParaRPr lang="root" altLang="root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3558" name="TextBox 5">
            <a:extLst>
              <a:ext uri="{FF2B5EF4-FFF2-40B4-BE49-F238E27FC236}">
                <a16:creationId xmlns:a16="http://schemas.microsoft.com/office/drawing/2014/main" id="{66E7F4F4-1B79-AF46-B269-411B5A42B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2814" y="115888"/>
            <a:ext cx="5667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ot" altLang="root" sz="2300">
                <a:solidFill>
                  <a:prstClr val="white"/>
                </a:solidFill>
                <a:latin typeface="Arial" panose="020B0604020202020204" pitchFamily="34" charset="0"/>
              </a:rPr>
              <a:t>CERN’s 2</a:t>
            </a:r>
            <a:r>
              <a:rPr lang="root" altLang="root" sz="2300" baseline="30000">
                <a:solidFill>
                  <a:prstClr val="white"/>
                </a:solidFill>
                <a:latin typeface="Arial" panose="020B0604020202020204" pitchFamily="34" charset="0"/>
              </a:rPr>
              <a:t>nd</a:t>
            </a:r>
            <a:r>
              <a:rPr lang="root" altLang="root" sz="2300">
                <a:solidFill>
                  <a:prstClr val="white"/>
                </a:solidFill>
                <a:latin typeface="Arial" panose="020B0604020202020204" pitchFamily="34" charset="0"/>
              </a:rPr>
              <a:t> Environment Report </a:t>
            </a:r>
            <a:r>
              <a:rPr lang="root" altLang="root" sz="2000">
                <a:solidFill>
                  <a:prstClr val="white"/>
                </a:solidFill>
                <a:latin typeface="Arial" panose="020B0604020202020204" pitchFamily="34" charset="0"/>
              </a:rPr>
              <a:t>(public)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4E44B6-C3BB-504E-B41D-90502DB8E210}"/>
              </a:ext>
            </a:extLst>
          </p:cNvPr>
          <p:cNvSpPr txBox="1"/>
          <p:nvPr/>
        </p:nvSpPr>
        <p:spPr>
          <a:xfrm>
            <a:off x="2395138" y="5805264"/>
            <a:ext cx="4966424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CH" sz="1400" dirty="0">
                <a:solidFill>
                  <a:prstClr val="black"/>
                </a:solidFill>
                <a:latin typeface="Arial" panose="020B0604020202020204" pitchFamily="34" charset="0"/>
              </a:rPr>
              <a:t>Goal is to reduce </a:t>
            </a:r>
            <a:r>
              <a:rPr lang="en-GB" sz="1400" dirty="0">
                <a:solidFill>
                  <a:prstClr val="black"/>
                </a:solidFill>
                <a:latin typeface="Arial" panose="020B0604020202020204" pitchFamily="34" charset="0"/>
              </a:rPr>
              <a:t>e</a:t>
            </a:r>
            <a:r>
              <a:rPr lang="en-CH" sz="1400" dirty="0">
                <a:solidFill>
                  <a:prstClr val="black"/>
                </a:solidFill>
                <a:latin typeface="Arial" panose="020B0604020202020204" pitchFamily="34" charset="0"/>
              </a:rPr>
              <a:t>missions by 28</a:t>
            </a:r>
            <a:r>
              <a:rPr lang="en-CH" sz="1400">
                <a:solidFill>
                  <a:prstClr val="black"/>
                </a:solidFill>
                <a:latin typeface="Arial" panose="020B0604020202020204" pitchFamily="34" charset="0"/>
              </a:rPr>
              <a:t>% by </a:t>
            </a:r>
            <a:r>
              <a:rPr lang="en-CH" sz="1400" dirty="0">
                <a:solidFill>
                  <a:prstClr val="black"/>
                </a:solidFill>
                <a:latin typeface="Arial" panose="020B0604020202020204" pitchFamily="34" charset="0"/>
              </a:rPr>
              <a:t>2024 </a:t>
            </a:r>
            <a:r>
              <a:rPr lang="en-CH" sz="1300" dirty="0">
                <a:solidFill>
                  <a:prstClr val="black"/>
                </a:solidFill>
                <a:latin typeface="Arial" panose="020B0604020202020204" pitchFamily="34" charset="0"/>
              </a:rPr>
              <a:t>(baseline 2018) </a:t>
            </a:r>
          </a:p>
        </p:txBody>
      </p:sp>
    </p:spTree>
    <p:extLst>
      <p:ext uri="{BB962C8B-B14F-4D97-AF65-F5344CB8AC3E}">
        <p14:creationId xmlns:p14="http://schemas.microsoft.com/office/powerpoint/2010/main" val="3764344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ED399-3EED-E042-896C-AC661E6EA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5C9560-5535-8B49-9595-0B49005E7779}"/>
              </a:ext>
            </a:extLst>
          </p:cNvPr>
          <p:cNvSpPr txBox="1"/>
          <p:nvPr/>
        </p:nvSpPr>
        <p:spPr>
          <a:xfrm>
            <a:off x="767408" y="1484784"/>
            <a:ext cx="10281725" cy="276998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>
                <a:solidFill>
                  <a:srgbClr val="0432FF"/>
                </a:solidFill>
              </a:rPr>
              <a:t>The contributions of DOE, NSF and US scientists </a:t>
            </a:r>
            <a:r>
              <a:rPr lang="en-US" dirty="0">
                <a:solidFill>
                  <a:srgbClr val="000000"/>
                </a:solidFill>
              </a:rPr>
              <a:t>(~17% of CERN’s users), </a:t>
            </a:r>
          </a:p>
          <a:p>
            <a:pPr algn="l"/>
            <a:r>
              <a:rPr lang="en-US" dirty="0">
                <a:solidFill>
                  <a:srgbClr val="000000"/>
                </a:solidFill>
              </a:rPr>
              <a:t>in particular the </a:t>
            </a:r>
            <a:r>
              <a:rPr lang="en-US" dirty="0">
                <a:solidFill>
                  <a:srgbClr val="0432FF"/>
                </a:solidFill>
              </a:rPr>
              <a:t>intellectual contributions of the young scientists</a:t>
            </a:r>
            <a:r>
              <a:rPr lang="en-US" dirty="0">
                <a:solidFill>
                  <a:srgbClr val="000000"/>
                </a:solidFill>
              </a:rPr>
              <a:t>, </a:t>
            </a:r>
          </a:p>
          <a:p>
            <a:pPr algn="l"/>
            <a:r>
              <a:rPr lang="en-US" dirty="0">
                <a:solidFill>
                  <a:srgbClr val="000000"/>
                </a:solidFill>
              </a:rPr>
              <a:t>have been crucial to the success of the LHC and CERN more generally. </a:t>
            </a:r>
          </a:p>
          <a:p>
            <a:pPr algn="l"/>
            <a:endParaRPr lang="en-US" dirty="0">
              <a:solidFill>
                <a:srgbClr val="000000"/>
              </a:solidFill>
            </a:endParaRPr>
          </a:p>
          <a:p>
            <a:pPr algn="l"/>
            <a:r>
              <a:rPr lang="en-US" dirty="0">
                <a:solidFill>
                  <a:srgbClr val="000000"/>
                </a:solidFill>
              </a:rPr>
              <a:t>They will continue to be crucial also in the future for HL-LHC and beyond. </a:t>
            </a:r>
          </a:p>
          <a:p>
            <a:pPr algn="l"/>
            <a:r>
              <a:rPr lang="en-US" dirty="0">
                <a:solidFill>
                  <a:srgbClr val="000000"/>
                </a:solidFill>
              </a:rPr>
              <a:t>In particula</a:t>
            </a:r>
            <a:r>
              <a:rPr lang="en-US" dirty="0">
                <a:solidFill>
                  <a:schemeClr val="tx2"/>
                </a:solidFill>
              </a:rPr>
              <a:t>r, </a:t>
            </a:r>
            <a:r>
              <a:rPr lang="en-US" dirty="0">
                <a:solidFill>
                  <a:srgbClr val="0432FF"/>
                </a:solidFill>
              </a:rPr>
              <a:t>FCC </a:t>
            </a:r>
            <a:r>
              <a:rPr lang="en-US" sz="1600" dirty="0">
                <a:solidFill>
                  <a:srgbClr val="000000"/>
                </a:solidFill>
              </a:rPr>
              <a:t>(or any other future collider at CERN) </a:t>
            </a:r>
            <a:r>
              <a:rPr lang="en-US" dirty="0">
                <a:solidFill>
                  <a:srgbClr val="0432FF"/>
                </a:solidFill>
              </a:rPr>
              <a:t>will only be possible with the strong participation </a:t>
            </a:r>
          </a:p>
          <a:p>
            <a:pPr algn="l"/>
            <a:r>
              <a:rPr lang="en-US" dirty="0">
                <a:solidFill>
                  <a:srgbClr val="0432FF"/>
                </a:solidFill>
              </a:rPr>
              <a:t>of the US community </a:t>
            </a:r>
            <a:r>
              <a:rPr lang="en-US" dirty="0">
                <a:solidFill>
                  <a:schemeClr val="tx2"/>
                </a:solidFill>
              </a:rPr>
              <a:t>(</a:t>
            </a:r>
            <a:r>
              <a:rPr lang="en-US" dirty="0">
                <a:solidFill>
                  <a:srgbClr val="000000"/>
                </a:solidFill>
              </a:rPr>
              <a:t>ideas, technologies, resources).</a:t>
            </a:r>
          </a:p>
          <a:p>
            <a:pPr algn="l"/>
            <a:endParaRPr lang="en-US" dirty="0">
              <a:solidFill>
                <a:srgbClr val="000000"/>
              </a:solidFill>
            </a:endParaRPr>
          </a:p>
          <a:p>
            <a:pPr algn="l"/>
            <a:r>
              <a:rPr lang="en-US" dirty="0">
                <a:solidFill>
                  <a:srgbClr val="000000"/>
                </a:solidFill>
              </a:rPr>
              <a:t>Likewise, </a:t>
            </a:r>
            <a:r>
              <a:rPr lang="en-US" dirty="0">
                <a:solidFill>
                  <a:srgbClr val="0432FF"/>
                </a:solidFill>
              </a:rPr>
              <a:t>CERN is committed to support LBNF/DUNE and open to discuss collaboration </a:t>
            </a:r>
          </a:p>
          <a:p>
            <a:pPr algn="l"/>
            <a:r>
              <a:rPr lang="en-US" dirty="0">
                <a:solidFill>
                  <a:srgbClr val="0432FF"/>
                </a:solidFill>
              </a:rPr>
              <a:t>on future projects in the US.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8C281A-FB10-EC46-9A21-6376AFBB0F47}"/>
              </a:ext>
            </a:extLst>
          </p:cNvPr>
          <p:cNvSpPr txBox="1"/>
          <p:nvPr/>
        </p:nvSpPr>
        <p:spPr>
          <a:xfrm>
            <a:off x="3791744" y="116632"/>
            <a:ext cx="2075889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600" dirty="0">
                <a:solidFill>
                  <a:srgbClr val="000000"/>
                </a:solidFill>
              </a:rPr>
              <a:t>Initial remarks</a:t>
            </a:r>
          </a:p>
        </p:txBody>
      </p:sp>
    </p:spTree>
    <p:extLst>
      <p:ext uri="{BB962C8B-B14F-4D97-AF65-F5344CB8AC3E}">
        <p14:creationId xmlns:p14="http://schemas.microsoft.com/office/powerpoint/2010/main" val="1909871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ED399-3EED-E042-896C-AC661E6EA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D9C9CF-88A0-0B4E-B62E-B615DAA9EF70}"/>
              </a:ext>
            </a:extLst>
          </p:cNvPr>
          <p:cNvSpPr txBox="1"/>
          <p:nvPr/>
        </p:nvSpPr>
        <p:spPr>
          <a:xfrm>
            <a:off x="1775520" y="76562"/>
            <a:ext cx="9047733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600" dirty="0">
                <a:solidFill>
                  <a:schemeClr val="tx2"/>
                </a:solidFill>
              </a:rPr>
              <a:t>CERN’s s</a:t>
            </a:r>
            <a:r>
              <a:rPr lang="en-CH" sz="2600">
                <a:solidFill>
                  <a:schemeClr val="tx2"/>
                </a:solidFill>
              </a:rPr>
              <a:t>cientific</a:t>
            </a:r>
            <a:r>
              <a:rPr lang="en-US" sz="2600" dirty="0">
                <a:solidFill>
                  <a:schemeClr val="tx2"/>
                </a:solidFill>
              </a:rPr>
              <a:t> strategy and </a:t>
            </a:r>
            <a:r>
              <a:rPr lang="en-US" sz="2600" dirty="0" err="1">
                <a:solidFill>
                  <a:schemeClr val="tx2"/>
                </a:solidFill>
              </a:rPr>
              <a:t>programme</a:t>
            </a:r>
            <a:r>
              <a:rPr lang="en-CH" sz="2600">
                <a:solidFill>
                  <a:schemeClr val="tx2"/>
                </a:solidFill>
              </a:rPr>
              <a:t> based </a:t>
            </a:r>
            <a:r>
              <a:rPr lang="en-CH" sz="2600" dirty="0">
                <a:solidFill>
                  <a:schemeClr val="tx2"/>
                </a:solidFill>
              </a:rPr>
              <a:t>on 3 pillars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93A27E-D7BB-044B-8371-465CEE3F366A}"/>
              </a:ext>
            </a:extLst>
          </p:cNvPr>
          <p:cNvSpPr txBox="1"/>
          <p:nvPr/>
        </p:nvSpPr>
        <p:spPr>
          <a:xfrm>
            <a:off x="1413872" y="5147900"/>
            <a:ext cx="7994496" cy="369332"/>
          </a:xfrm>
          <a:prstGeom prst="rect">
            <a:avLst/>
          </a:prstGeom>
          <a:solidFill>
            <a:srgbClr val="C4DAEF">
              <a:alpha val="48627"/>
            </a:srgbClr>
          </a:solidFill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2020 update of the European Strategy for Particle Physics (ESPP)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6452007D-0363-4C49-A86C-4BB341DA8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432" y="1196752"/>
            <a:ext cx="11678197" cy="344709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18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</a:rPr>
              <a:t>Full exploitation of the LHC: </a:t>
            </a:r>
            <a:endParaRPr lang="en-US" altLang="en-US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defTabSz="457189" eaLnBrk="0" fontAlgn="base" hangingPunct="0">
              <a:spcBef>
                <a:spcPct val="0"/>
              </a:spcBef>
              <a:spcAft>
                <a:spcPct val="0"/>
              </a:spcAft>
              <a:buSzPct val="96000"/>
              <a:buFont typeface="Wingdings" pitchFamily="2" charset="2"/>
              <a:buChar char="q"/>
            </a:pPr>
            <a:r>
              <a:rPr lang="en-US" altLang="en-US" sz="1600" dirty="0">
                <a:solidFill>
                  <a:srgbClr val="0070C0"/>
                </a:solidFill>
                <a:latin typeface="Arial" panose="020B0604020202020204" pitchFamily="34" charset="0"/>
              </a:rPr>
              <a:t> successful Run 3: </a:t>
            </a:r>
            <a:r>
              <a:rPr lang="en-US" altLang="en-US" sz="1600" dirty="0">
                <a:solidFill>
                  <a:prstClr val="black"/>
                </a:solidFill>
                <a:latin typeface="Arial" panose="020B0604020202020204" pitchFamily="34" charset="0"/>
              </a:rPr>
              <a:t>√s =13.6 </a:t>
            </a:r>
            <a:r>
              <a:rPr lang="en-US" altLang="en-US" sz="1600" dirty="0" err="1">
                <a:solidFill>
                  <a:prstClr val="black"/>
                </a:solidFill>
                <a:latin typeface="Arial" panose="020B0604020202020204" pitchFamily="34" charset="0"/>
              </a:rPr>
              <a:t>TeV</a:t>
            </a:r>
            <a:r>
              <a:rPr lang="en-US" altLang="en-US" sz="1600" dirty="0">
                <a:solidFill>
                  <a:prstClr val="black"/>
                </a:solidFill>
                <a:latin typeface="Arial" panose="020B0604020202020204" pitchFamily="34" charset="0"/>
              </a:rPr>
              <a:t>; integrated luminosities: 250 fb</a:t>
            </a:r>
            <a:r>
              <a:rPr lang="en-US" altLang="en-US" sz="1600" baseline="30000" dirty="0">
                <a:solidFill>
                  <a:prstClr val="black"/>
                </a:solidFill>
                <a:latin typeface="Arial" panose="020B0604020202020204" pitchFamily="34" charset="0"/>
              </a:rPr>
              <a:t>-1</a:t>
            </a:r>
            <a:r>
              <a:rPr lang="en-US" altLang="en-US" sz="16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500" dirty="0">
                <a:solidFill>
                  <a:prstClr val="black"/>
                </a:solidFill>
                <a:latin typeface="Arial" panose="020B0604020202020204" pitchFamily="34" charset="0"/>
              </a:rPr>
              <a:t>(ATLAS and CMS), </a:t>
            </a:r>
            <a:r>
              <a:rPr lang="en-US" altLang="en-US" sz="1600" dirty="0">
                <a:solidFill>
                  <a:prstClr val="black"/>
                </a:solidFill>
                <a:latin typeface="Arial" panose="020B0604020202020204" pitchFamily="34" charset="0"/>
              </a:rPr>
              <a:t>25-30 fb</a:t>
            </a:r>
            <a:r>
              <a:rPr lang="en-US" altLang="en-US" sz="1600" baseline="30000" dirty="0">
                <a:solidFill>
                  <a:prstClr val="black"/>
                </a:solidFill>
                <a:latin typeface="Arial" panose="020B0604020202020204" pitchFamily="34" charset="0"/>
              </a:rPr>
              <a:t>-1</a:t>
            </a:r>
            <a:r>
              <a:rPr lang="en-US" altLang="en-US" sz="16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500" dirty="0">
                <a:solidFill>
                  <a:prstClr val="black"/>
                </a:solidFill>
                <a:latin typeface="Arial" panose="020B0604020202020204" pitchFamily="34" charset="0"/>
              </a:rPr>
              <a:t>(</a:t>
            </a:r>
            <a:r>
              <a:rPr lang="en-US" altLang="en-US" sz="1500" dirty="0" err="1">
                <a:solidFill>
                  <a:prstClr val="black"/>
                </a:solidFill>
                <a:latin typeface="Arial" panose="020B0604020202020204" pitchFamily="34" charset="0"/>
              </a:rPr>
              <a:t>LHCb</a:t>
            </a:r>
            <a:r>
              <a:rPr lang="en-US" altLang="en-US" sz="1500" dirty="0">
                <a:solidFill>
                  <a:prstClr val="black"/>
                </a:solidFill>
                <a:latin typeface="Arial" panose="020B0604020202020204" pitchFamily="34" charset="0"/>
              </a:rPr>
              <a:t>), </a:t>
            </a:r>
            <a:r>
              <a:rPr lang="en-US" altLang="en-US" sz="1600" dirty="0">
                <a:solidFill>
                  <a:prstClr val="black"/>
                </a:solidFill>
                <a:latin typeface="Arial" panose="020B0604020202020204" pitchFamily="34" charset="0"/>
              </a:rPr>
              <a:t>7 nb</a:t>
            </a:r>
            <a:r>
              <a:rPr lang="en-US" altLang="en-US" sz="1600" baseline="30000" dirty="0">
                <a:solidFill>
                  <a:prstClr val="black"/>
                </a:solidFill>
                <a:latin typeface="Arial" panose="020B0604020202020204" pitchFamily="34" charset="0"/>
              </a:rPr>
              <a:t>-1</a:t>
            </a:r>
            <a:r>
              <a:rPr lang="en-US" altLang="en-US" sz="16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500" dirty="0">
                <a:solidFill>
                  <a:prstClr val="black"/>
                </a:solidFill>
                <a:latin typeface="Arial" panose="020B0604020202020204" pitchFamily="34" charset="0"/>
              </a:rPr>
              <a:t>(ALICE, Pb-Pb) </a:t>
            </a:r>
          </a:p>
          <a:p>
            <a:pPr defTabSz="457189" eaLnBrk="0" fontAlgn="base" hangingPunct="0">
              <a:spcBef>
                <a:spcPct val="0"/>
              </a:spcBef>
              <a:spcAft>
                <a:spcPct val="0"/>
              </a:spcAft>
              <a:buSzPct val="96000"/>
              <a:buFont typeface="Wingdings" pitchFamily="2" charset="2"/>
              <a:buChar char="q"/>
            </a:pPr>
            <a:r>
              <a:rPr lang="en-US" altLang="en-US" sz="1600" dirty="0">
                <a:solidFill>
                  <a:srgbClr val="0070C0"/>
                </a:solidFill>
                <a:latin typeface="Arial" panose="020B0604020202020204" pitchFamily="34" charset="0"/>
              </a:rPr>
              <a:t> High-Luminosity LHC upgrade </a:t>
            </a:r>
            <a:r>
              <a:rPr lang="en-US" altLang="en-US" sz="1500" dirty="0">
                <a:solidFill>
                  <a:srgbClr val="0070C0"/>
                </a:solidFill>
                <a:latin typeface="Arial" panose="020B0604020202020204" pitchFamily="34" charset="0"/>
              </a:rPr>
              <a:t>(construction underway) </a:t>
            </a:r>
            <a:r>
              <a:rPr lang="en-US" altLang="en-US" sz="1600" dirty="0">
                <a:solidFill>
                  <a:schemeClr val="tx2"/>
                </a:solidFill>
                <a:latin typeface="Arial" panose="020B0604020202020204" pitchFamily="34" charset="0"/>
                <a:sym typeface="Wingdings" pitchFamily="2" charset="2"/>
              </a:rPr>
              <a:t> starts in 2029 ends ~ 2042 </a:t>
            </a:r>
            <a:r>
              <a:rPr lang="en-US" altLang="en-US" sz="1500" dirty="0">
                <a:solidFill>
                  <a:schemeClr val="tx2"/>
                </a:solidFill>
                <a:latin typeface="Arial" panose="020B0604020202020204" pitchFamily="34" charset="0"/>
                <a:sym typeface="Wingdings" pitchFamily="2" charset="2"/>
              </a:rPr>
              <a:t>(goal is 3000 fb</a:t>
            </a:r>
            <a:r>
              <a:rPr lang="en-US" altLang="en-US" sz="1500" baseline="30000" dirty="0">
                <a:solidFill>
                  <a:schemeClr val="tx2"/>
                </a:solidFill>
                <a:latin typeface="Arial" panose="020B0604020202020204" pitchFamily="34" charset="0"/>
                <a:sym typeface="Wingdings" pitchFamily="2" charset="2"/>
              </a:rPr>
              <a:t>-1 </a:t>
            </a:r>
            <a:r>
              <a:rPr lang="en-US" altLang="en-US" sz="1500" dirty="0">
                <a:solidFill>
                  <a:schemeClr val="tx2"/>
                </a:solidFill>
                <a:latin typeface="Arial" panose="020B0604020202020204" pitchFamily="34" charset="0"/>
                <a:sym typeface="Wingdings" pitchFamily="2" charset="2"/>
              </a:rPr>
              <a:t>to ATLAS and CMS)</a:t>
            </a:r>
            <a:endParaRPr lang="en-US" altLang="en-US" sz="15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defTabSz="457189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solidFill>
                <a:srgbClr val="000090"/>
              </a:solidFill>
              <a:latin typeface="Arial" panose="020B0604020202020204" pitchFamily="34" charset="0"/>
            </a:endParaRPr>
          </a:p>
          <a:p>
            <a:pPr defTabSz="45718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</a:rPr>
              <a:t>“Scientific diversity” </a:t>
            </a:r>
            <a:r>
              <a:rPr lang="en-US" alt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programme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</a:rPr>
              <a:t> complementary to LHC experiments:</a:t>
            </a:r>
          </a:p>
          <a:p>
            <a:pPr defTabSz="457189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US" altLang="en-US" sz="1600" dirty="0">
                <a:solidFill>
                  <a:srgbClr val="0070C0"/>
                </a:solidFill>
                <a:latin typeface="Arial" panose="020B0604020202020204" pitchFamily="34" charset="0"/>
              </a:rPr>
              <a:t> current experiments and facilities at Booster, PS, SPS and their upgrades </a:t>
            </a:r>
            <a:r>
              <a:rPr lang="en-US" altLang="en-US" sz="1500" dirty="0">
                <a:solidFill>
                  <a:schemeClr val="tx2"/>
                </a:solidFill>
                <a:latin typeface="Arial" panose="020B0604020202020204" pitchFamily="34" charset="0"/>
              </a:rPr>
              <a:t>(recently AD/ELENA, East Area)</a:t>
            </a:r>
          </a:p>
          <a:p>
            <a:pPr defTabSz="457189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US" altLang="en-US" sz="1600" dirty="0">
                <a:solidFill>
                  <a:srgbClr val="0070C0"/>
                </a:solidFill>
                <a:latin typeface="Arial" panose="020B0604020202020204" pitchFamily="34" charset="0"/>
              </a:rPr>
              <a:t> participation in accelerator-based neutrino projects outside Europe </a:t>
            </a:r>
            <a:r>
              <a:rPr lang="en-US" altLang="en-US" sz="1600" dirty="0">
                <a:solidFill>
                  <a:schemeClr val="tx2"/>
                </a:solidFill>
                <a:latin typeface="Arial" panose="020B0604020202020204" pitchFamily="34" charset="0"/>
              </a:rPr>
              <a:t>(presently mainly LBNF/DUNE)</a:t>
            </a:r>
            <a:r>
              <a:rPr lang="en-US" altLang="en-US" sz="1600" dirty="0">
                <a:solidFill>
                  <a:srgbClr val="0070C0"/>
                </a:solidFill>
                <a:latin typeface="Arial" panose="020B0604020202020204" pitchFamily="34" charset="0"/>
              </a:rPr>
              <a:t> through Neutrino Platform</a:t>
            </a:r>
          </a:p>
          <a:p>
            <a:pPr defTabSz="457189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US" altLang="en-US" sz="1600" dirty="0">
                <a:solidFill>
                  <a:srgbClr val="0070C0"/>
                </a:solidFill>
                <a:latin typeface="Arial" panose="020B0604020202020204" pitchFamily="34" charset="0"/>
              </a:rPr>
              <a:t> future opportunities discussed within “Physics Beyond Colliders” study group</a:t>
            </a:r>
          </a:p>
          <a:p>
            <a:pPr defTabSz="457189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endParaRPr lang="en-US" altLang="en-US" sz="16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defTabSz="45718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</a:rPr>
              <a:t>Preparation of CERN’s future:</a:t>
            </a:r>
          </a:p>
          <a:p>
            <a:pPr defTabSz="457189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US" altLang="en-US" sz="1600" dirty="0">
                <a:solidFill>
                  <a:srgbClr val="0070C0"/>
                </a:solidFill>
                <a:latin typeface="Arial" panose="020B0604020202020204" pitchFamily="34" charset="0"/>
              </a:rPr>
              <a:t> intense accelerator R&amp;D </a:t>
            </a:r>
            <a:r>
              <a:rPr lang="en-US" altLang="en-US" sz="1600" dirty="0" err="1">
                <a:solidFill>
                  <a:srgbClr val="0070C0"/>
                </a:solidFill>
                <a:latin typeface="Arial" panose="020B0604020202020204" pitchFamily="34" charset="0"/>
              </a:rPr>
              <a:t>programme</a:t>
            </a:r>
            <a:r>
              <a:rPr lang="en-US" altLang="en-US" sz="16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500" dirty="0">
                <a:solidFill>
                  <a:schemeClr val="tx2"/>
                </a:solidFill>
                <a:latin typeface="Arial" panose="020B0604020202020204" pitchFamily="34" charset="0"/>
              </a:rPr>
              <a:t>(</a:t>
            </a:r>
            <a:r>
              <a:rPr lang="en-US" altLang="en-US" sz="1500" dirty="0">
                <a:solidFill>
                  <a:schemeClr val="tx2"/>
                </a:solidFill>
                <a:latin typeface="Arial" panose="020B0604020202020204" pitchFamily="34" charset="0"/>
                <a:sym typeface="Wingdings" pitchFamily="2" charset="2"/>
              </a:rPr>
              <a:t>including superconducting high-field magnets</a:t>
            </a:r>
            <a:r>
              <a:rPr lang="en-US" altLang="en-US" sz="1500">
                <a:solidFill>
                  <a:schemeClr val="tx2"/>
                </a:solidFill>
                <a:latin typeface="Arial" panose="020B0604020202020204" pitchFamily="34" charset="0"/>
                <a:sym typeface="Wingdings" pitchFamily="2" charset="2"/>
              </a:rPr>
              <a:t>, RF</a:t>
            </a:r>
            <a:r>
              <a:rPr lang="en-US" altLang="en-US" sz="1500" dirty="0">
                <a:solidFill>
                  <a:schemeClr val="tx2"/>
                </a:solidFill>
                <a:latin typeface="Arial" panose="020B0604020202020204" pitchFamily="34" charset="0"/>
                <a:sym typeface="Wingdings" pitchFamily="2" charset="2"/>
              </a:rPr>
              <a:t>, plasma </a:t>
            </a:r>
            <a:r>
              <a:rPr lang="en-US" altLang="en-US" sz="1500" dirty="0" err="1">
                <a:solidFill>
                  <a:schemeClr val="tx2"/>
                </a:solidFill>
                <a:latin typeface="Arial" panose="020B0604020202020204" pitchFamily="34" charset="0"/>
                <a:sym typeface="Wingdings" pitchFamily="2" charset="2"/>
              </a:rPr>
              <a:t>wakefield</a:t>
            </a:r>
            <a:r>
              <a:rPr lang="en-US" altLang="en-US" sz="1500" dirty="0">
                <a:solidFill>
                  <a:schemeClr val="tx2"/>
                </a:solidFill>
                <a:latin typeface="Arial" panose="020B0604020202020204" pitchFamily="34" charset="0"/>
                <a:sym typeface="Wingdings" pitchFamily="2" charset="2"/>
              </a:rPr>
              <a:t>, etc.) </a:t>
            </a:r>
            <a:endParaRPr lang="en-US" altLang="en-US" sz="15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defTabSz="457189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US" altLang="en-US" sz="1600" dirty="0">
                <a:solidFill>
                  <a:srgbClr val="0070C0"/>
                </a:solidFill>
                <a:latin typeface="Arial" panose="020B0604020202020204" pitchFamily="34" charset="0"/>
              </a:rPr>
              <a:t> Future Circular Collider (FCC) Feasibility Study </a:t>
            </a:r>
            <a:r>
              <a:rPr lang="en-US" altLang="en-US" sz="1600" dirty="0">
                <a:solidFill>
                  <a:schemeClr val="tx2"/>
                </a:solidFill>
                <a:latin typeface="Arial" panose="020B0604020202020204" pitchFamily="34" charset="0"/>
                <a:sym typeface="Wingdings" pitchFamily="2" charset="2"/>
              </a:rPr>
              <a:t> final report end 2025</a:t>
            </a:r>
          </a:p>
          <a:p>
            <a:pPr defTabSz="457189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US" altLang="en-US" sz="1600" dirty="0">
                <a:solidFill>
                  <a:srgbClr val="0070C0"/>
                </a:solidFill>
                <a:latin typeface="Arial" panose="020B0604020202020204" pitchFamily="34" charset="0"/>
              </a:rPr>
              <a:t> R&amp;D and design studies for other scenarios: CLIC, muon colliders</a:t>
            </a:r>
            <a:endParaRPr lang="en-US" altLang="en-US" sz="1600" dirty="0">
              <a:solidFill>
                <a:schemeClr val="tx2"/>
              </a:solidFill>
              <a:latin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3810B7-92E6-3945-972A-C735407B6FC9}"/>
              </a:ext>
            </a:extLst>
          </p:cNvPr>
          <p:cNvSpPr txBox="1"/>
          <p:nvPr/>
        </p:nvSpPr>
        <p:spPr>
          <a:xfrm>
            <a:off x="1343472" y="5877272"/>
            <a:ext cx="8508227" cy="2462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</a:rPr>
              <a:t> Note: next ESPP update expected in ~ 2026-2027 </a:t>
            </a:r>
            <a:r>
              <a:rPr lang="en-US" sz="1600" dirty="0">
                <a:solidFill>
                  <a:srgbClr val="000000"/>
                </a:solidFill>
                <a:sym typeface="Wingdings" pitchFamily="2" charset="2"/>
              </a:rPr>
              <a:t> assume input to be submitted end 2025 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510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ED399-3EED-E042-896C-AC661E6EA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A9515B-E71F-624C-B306-57A0677AA521}"/>
              </a:ext>
            </a:extLst>
          </p:cNvPr>
          <p:cNvSpPr txBox="1"/>
          <p:nvPr/>
        </p:nvSpPr>
        <p:spPr>
          <a:xfrm>
            <a:off x="2711624" y="2348880"/>
            <a:ext cx="6458499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CH" sz="6000">
                <a:solidFill>
                  <a:schemeClr val="tx2"/>
                </a:solidFill>
              </a:rPr>
              <a:t> </a:t>
            </a:r>
            <a:r>
              <a:rPr lang="en-US" sz="6000" dirty="0">
                <a:solidFill>
                  <a:schemeClr val="tx2"/>
                </a:solidFill>
              </a:rPr>
              <a:t>LHC and HL-LHC</a:t>
            </a:r>
            <a:r>
              <a:rPr lang="en-CH" sz="6000">
                <a:solidFill>
                  <a:schemeClr val="tx2"/>
                </a:solidFill>
              </a:rPr>
              <a:t> </a:t>
            </a:r>
            <a:endParaRPr lang="en-CH" sz="6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27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ED399-3EED-E042-896C-AC661E6EA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DFD2E6-769F-DB40-A8FF-C45A652F6B57}"/>
              </a:ext>
            </a:extLst>
          </p:cNvPr>
          <p:cNvSpPr txBox="1"/>
          <p:nvPr/>
        </p:nvSpPr>
        <p:spPr>
          <a:xfrm>
            <a:off x="4655840" y="44624"/>
            <a:ext cx="3339056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600" dirty="0">
                <a:solidFill>
                  <a:schemeClr val="tx2"/>
                </a:solidFill>
              </a:rPr>
              <a:t>LHC : a success story </a:t>
            </a:r>
            <a:endParaRPr lang="en-CH" sz="2600" dirty="0">
              <a:solidFill>
                <a:schemeClr val="tx2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C854BBD-88C0-D44F-B90E-F858138C2155}"/>
              </a:ext>
            </a:extLst>
          </p:cNvPr>
          <p:cNvGrpSpPr/>
          <p:nvPr/>
        </p:nvGrpSpPr>
        <p:grpSpPr>
          <a:xfrm>
            <a:off x="110088" y="692696"/>
            <a:ext cx="5985912" cy="3777386"/>
            <a:chOff x="1919537" y="925800"/>
            <a:chExt cx="5985912" cy="3777386"/>
          </a:xfrm>
        </p:grpSpPr>
        <p:pic>
          <p:nvPicPr>
            <p:cNvPr id="8" name="Picture 7" descr="Chart, line chart&#10;&#10;Description automatically generated">
              <a:extLst>
                <a:ext uri="{FF2B5EF4-FFF2-40B4-BE49-F238E27FC236}">
                  <a16:creationId xmlns:a16="http://schemas.microsoft.com/office/drawing/2014/main" id="{C30A3561-D791-2645-8A50-5873B66975EF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19537" y="925800"/>
              <a:ext cx="5985912" cy="3777386"/>
            </a:xfrm>
            <a:prstGeom prst="rect">
              <a:avLst/>
            </a:prstGeom>
          </p:spPr>
        </p:pic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2122DD13-F4EE-F846-89B3-8BEE3BE450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1303" y="1041811"/>
              <a:ext cx="2195794" cy="27699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200" dirty="0">
                  <a:solidFill>
                    <a:schemeClr val="tx2"/>
                  </a:solidFill>
                </a:rPr>
                <a:t>Delivered to ATLAS and CMS</a:t>
              </a:r>
            </a:p>
          </p:txBody>
        </p:sp>
      </p:grpSp>
      <p:pic>
        <p:nvPicPr>
          <p:cNvPr id="11" name="Content Placeholder 2">
            <a:extLst>
              <a:ext uri="{FF2B5EF4-FFF2-40B4-BE49-F238E27FC236}">
                <a16:creationId xmlns:a16="http://schemas.microsoft.com/office/drawing/2014/main" id="{348386C0-402A-564B-B026-E4E1E248E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620" y="908720"/>
            <a:ext cx="5649044" cy="41370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2267C3-68D8-3542-8525-E365CF40DCDD}"/>
              </a:ext>
            </a:extLst>
          </p:cNvPr>
          <p:cNvSpPr txBox="1"/>
          <p:nvPr/>
        </p:nvSpPr>
        <p:spPr>
          <a:xfrm>
            <a:off x="6919065" y="677888"/>
            <a:ext cx="4755341" cy="2308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dirty="0">
                <a:solidFill>
                  <a:schemeClr val="tx2"/>
                </a:solidFill>
              </a:rPr>
              <a:t>  Run 3 started on 5 July with first collisions at 13.6 </a:t>
            </a:r>
            <a:r>
              <a:rPr lang="en-US" sz="1500" dirty="0" err="1">
                <a:solidFill>
                  <a:schemeClr val="tx2"/>
                </a:solidFill>
              </a:rPr>
              <a:t>TeV</a:t>
            </a:r>
            <a:r>
              <a:rPr lang="en-US" sz="1500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000232DC-9335-0A49-A0F9-5AEE330C0323}"/>
              </a:ext>
            </a:extLst>
          </p:cNvPr>
          <p:cNvPicPr preferRelativeResize="0"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536160" y="5060123"/>
            <a:ext cx="2953916" cy="196927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A7E05D-59FF-6440-90C3-3E6D8140FE92}"/>
              </a:ext>
            </a:extLst>
          </p:cNvPr>
          <p:cNvSpPr txBox="1"/>
          <p:nvPr/>
        </p:nvSpPr>
        <p:spPr>
          <a:xfrm>
            <a:off x="119336" y="4797152"/>
            <a:ext cx="6436057" cy="196977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Achieved peak luminosity Run 2 : </a:t>
            </a:r>
            <a:r>
              <a:rPr lang="en-US" sz="1600" dirty="0">
                <a:solidFill>
                  <a:srgbClr val="0432FF"/>
                </a:solidFill>
              </a:rPr>
              <a:t>2x10</a:t>
            </a:r>
            <a:r>
              <a:rPr lang="en-US" sz="1600" baseline="30000" dirty="0">
                <a:solidFill>
                  <a:srgbClr val="0432FF"/>
                </a:solidFill>
              </a:rPr>
              <a:t>34</a:t>
            </a:r>
            <a:r>
              <a:rPr lang="en-US" sz="1600" dirty="0">
                <a:solidFill>
                  <a:srgbClr val="0432FF"/>
                </a:solidFill>
              </a:rPr>
              <a:t> cm</a:t>
            </a:r>
            <a:r>
              <a:rPr lang="en-US" sz="1600" baseline="30000" dirty="0">
                <a:solidFill>
                  <a:srgbClr val="0432FF"/>
                </a:solidFill>
              </a:rPr>
              <a:t>-2</a:t>
            </a:r>
            <a:r>
              <a:rPr lang="en-US" sz="1600" dirty="0">
                <a:solidFill>
                  <a:srgbClr val="0432FF"/>
                </a:solidFill>
              </a:rPr>
              <a:t> s</a:t>
            </a:r>
            <a:r>
              <a:rPr lang="en-US" sz="1600" baseline="30000" dirty="0">
                <a:solidFill>
                  <a:srgbClr val="0432FF"/>
                </a:solidFill>
              </a:rPr>
              <a:t>-1</a:t>
            </a:r>
            <a:r>
              <a:rPr lang="en-US" sz="1600" dirty="0">
                <a:solidFill>
                  <a:srgbClr val="0432FF"/>
                </a:solidFill>
              </a:rPr>
              <a:t> </a:t>
            </a:r>
            <a:r>
              <a:rPr lang="en-US" sz="1500" dirty="0">
                <a:solidFill>
                  <a:schemeClr val="tx2"/>
                </a:solidFill>
              </a:rPr>
              <a:t>(x2 design value)</a:t>
            </a:r>
          </a:p>
          <a:p>
            <a:pPr algn="l"/>
            <a:endParaRPr lang="en-US" sz="1500" dirty="0">
              <a:solidFill>
                <a:schemeClr val="tx2"/>
              </a:solidFill>
            </a:endParaRPr>
          </a:p>
          <a:p>
            <a:pPr algn="l"/>
            <a:r>
              <a:rPr lang="en-US" sz="1600" dirty="0">
                <a:solidFill>
                  <a:schemeClr val="tx2"/>
                </a:solidFill>
              </a:rPr>
              <a:t>Run 1 </a:t>
            </a:r>
            <a:r>
              <a:rPr lang="en-US" sz="1500" dirty="0">
                <a:solidFill>
                  <a:schemeClr val="tx2"/>
                </a:solidFill>
              </a:rPr>
              <a:t>(2010-2012) </a:t>
            </a:r>
            <a:r>
              <a:rPr lang="en-US" sz="1600" dirty="0">
                <a:solidFill>
                  <a:schemeClr val="tx2"/>
                </a:solidFill>
              </a:rPr>
              <a:t>delivered: ~  30 fb</a:t>
            </a:r>
            <a:r>
              <a:rPr lang="en-US" sz="1600" baseline="30000" dirty="0">
                <a:solidFill>
                  <a:schemeClr val="tx2"/>
                </a:solidFill>
              </a:rPr>
              <a:t>-1</a:t>
            </a:r>
            <a:r>
              <a:rPr lang="en-US" sz="1600" dirty="0">
                <a:solidFill>
                  <a:schemeClr val="tx2"/>
                </a:solidFill>
              </a:rPr>
              <a:t> at 7-8 </a:t>
            </a:r>
            <a:r>
              <a:rPr lang="en-US" sz="1600" dirty="0" err="1">
                <a:solidFill>
                  <a:schemeClr val="tx2"/>
                </a:solidFill>
              </a:rPr>
              <a:t>TeV</a:t>
            </a:r>
            <a:endParaRPr lang="en-US" sz="1600" dirty="0">
              <a:solidFill>
                <a:schemeClr val="tx2"/>
              </a:solidFill>
            </a:endParaRPr>
          </a:p>
          <a:p>
            <a:pPr algn="l"/>
            <a:r>
              <a:rPr lang="en-US" sz="1600" dirty="0">
                <a:solidFill>
                  <a:srgbClr val="0432FF"/>
                </a:solidFill>
              </a:rPr>
              <a:t>Run 2 </a:t>
            </a:r>
            <a:r>
              <a:rPr lang="en-US" sz="1500" dirty="0">
                <a:solidFill>
                  <a:schemeClr val="tx2"/>
                </a:solidFill>
              </a:rPr>
              <a:t>(2015-2018) </a:t>
            </a:r>
            <a:r>
              <a:rPr lang="en-US" sz="1600" dirty="0">
                <a:solidFill>
                  <a:schemeClr val="tx2"/>
                </a:solidFill>
              </a:rPr>
              <a:t>delivered: </a:t>
            </a:r>
            <a:r>
              <a:rPr lang="en-US" sz="1600" dirty="0">
                <a:solidFill>
                  <a:srgbClr val="0432FF"/>
                </a:solidFill>
              </a:rPr>
              <a:t>~ 160 fb</a:t>
            </a:r>
            <a:r>
              <a:rPr lang="en-US" sz="1600" baseline="30000" dirty="0">
                <a:solidFill>
                  <a:srgbClr val="0432FF"/>
                </a:solidFill>
              </a:rPr>
              <a:t>-1</a:t>
            </a:r>
            <a:r>
              <a:rPr lang="en-US" sz="1600" dirty="0">
                <a:solidFill>
                  <a:srgbClr val="0432FF"/>
                </a:solidFill>
              </a:rPr>
              <a:t> </a:t>
            </a:r>
            <a:r>
              <a:rPr lang="en-US" sz="1600" dirty="0">
                <a:solidFill>
                  <a:schemeClr val="tx2"/>
                </a:solidFill>
              </a:rPr>
              <a:t>at 13 </a:t>
            </a:r>
            <a:r>
              <a:rPr lang="en-US" sz="1600" dirty="0" err="1">
                <a:solidFill>
                  <a:schemeClr val="tx2"/>
                </a:solidFill>
              </a:rPr>
              <a:t>TeV</a:t>
            </a:r>
            <a:endParaRPr lang="en-US" sz="1600" dirty="0">
              <a:solidFill>
                <a:schemeClr val="tx2"/>
              </a:solidFill>
            </a:endParaRPr>
          </a:p>
          <a:p>
            <a:pPr algn="l"/>
            <a:r>
              <a:rPr lang="en-US" sz="1600" dirty="0">
                <a:solidFill>
                  <a:srgbClr val="0432FF"/>
                </a:solidFill>
              </a:rPr>
              <a:t>Run 3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500" dirty="0">
                <a:solidFill>
                  <a:schemeClr val="tx2"/>
                </a:solidFill>
              </a:rPr>
              <a:t>(2022-2025) </a:t>
            </a:r>
            <a:r>
              <a:rPr lang="en-US" sz="1600" dirty="0">
                <a:solidFill>
                  <a:schemeClr val="tx2"/>
                </a:solidFill>
              </a:rPr>
              <a:t>expected: </a:t>
            </a:r>
            <a:r>
              <a:rPr lang="en-US" sz="1600" dirty="0">
                <a:solidFill>
                  <a:srgbClr val="0432FF"/>
                </a:solidFill>
              </a:rPr>
              <a:t>~ 250 fb</a:t>
            </a:r>
            <a:r>
              <a:rPr lang="en-US" sz="1600" baseline="30000" dirty="0">
                <a:solidFill>
                  <a:srgbClr val="0432FF"/>
                </a:solidFill>
              </a:rPr>
              <a:t>-1</a:t>
            </a:r>
            <a:r>
              <a:rPr lang="en-US" sz="1600" dirty="0">
                <a:solidFill>
                  <a:srgbClr val="0432FF"/>
                </a:solidFill>
              </a:rPr>
              <a:t> </a:t>
            </a:r>
            <a:r>
              <a:rPr lang="en-US" sz="1600" dirty="0">
                <a:solidFill>
                  <a:schemeClr val="tx2"/>
                </a:solidFill>
              </a:rPr>
              <a:t>at 13.6 </a:t>
            </a:r>
            <a:r>
              <a:rPr lang="en-US" sz="1600" dirty="0" err="1">
                <a:solidFill>
                  <a:schemeClr val="tx2"/>
                </a:solidFill>
              </a:rPr>
              <a:t>TeV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</a:p>
          <a:p>
            <a:pPr algn="l"/>
            <a:endParaRPr lang="en-US" sz="1600" dirty="0">
              <a:solidFill>
                <a:srgbClr val="C00000"/>
              </a:solidFill>
            </a:endParaRPr>
          </a:p>
          <a:p>
            <a:pPr algn="l"/>
            <a:r>
              <a:rPr lang="en-US" sz="1600" dirty="0">
                <a:solidFill>
                  <a:srgbClr val="C00000"/>
                </a:solidFill>
              </a:rPr>
              <a:t>Run 1+2 luminosity </a:t>
            </a:r>
            <a:r>
              <a:rPr lang="en-US" sz="1600" dirty="0">
                <a:solidFill>
                  <a:srgbClr val="000000"/>
                </a:solidFill>
              </a:rPr>
              <a:t>(189 fb</a:t>
            </a:r>
            <a:r>
              <a:rPr lang="en-US" sz="1600" baseline="30000" dirty="0">
                <a:solidFill>
                  <a:srgbClr val="000000"/>
                </a:solidFill>
              </a:rPr>
              <a:t>-1</a:t>
            </a:r>
            <a:r>
              <a:rPr lang="en-US" sz="1600" dirty="0">
                <a:solidFill>
                  <a:srgbClr val="000000"/>
                </a:solidFill>
              </a:rPr>
              <a:t>) </a:t>
            </a:r>
            <a:r>
              <a:rPr lang="en-US" sz="1700" b="1" dirty="0">
                <a:solidFill>
                  <a:srgbClr val="C00000"/>
                </a:solidFill>
              </a:rPr>
              <a:t>is only 6% </a:t>
            </a:r>
            <a:r>
              <a:rPr lang="en-US" sz="1600" dirty="0">
                <a:solidFill>
                  <a:srgbClr val="C00000"/>
                </a:solidFill>
              </a:rPr>
              <a:t>of total integrated luminosity </a:t>
            </a:r>
          </a:p>
          <a:p>
            <a:pPr algn="l"/>
            <a:r>
              <a:rPr lang="en-US" sz="1600" dirty="0">
                <a:solidFill>
                  <a:srgbClr val="C00000"/>
                </a:solidFill>
              </a:rPr>
              <a:t>expected at the end of HL-LHC</a:t>
            </a:r>
          </a:p>
        </p:txBody>
      </p:sp>
    </p:spTree>
    <p:extLst>
      <p:ext uri="{BB962C8B-B14F-4D97-AF65-F5344CB8AC3E}">
        <p14:creationId xmlns:p14="http://schemas.microsoft.com/office/powerpoint/2010/main" val="419182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ED399-3EED-E042-896C-AC661E6EA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C59692-466D-8E4E-9DA7-5669DB166A66}"/>
              </a:ext>
            </a:extLst>
          </p:cNvPr>
          <p:cNvSpPr txBox="1"/>
          <p:nvPr/>
        </p:nvSpPr>
        <p:spPr>
          <a:xfrm>
            <a:off x="3287688" y="4554"/>
            <a:ext cx="4669548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CH" sz="2600" dirty="0">
                <a:solidFill>
                  <a:schemeClr val="tx2"/>
                </a:solidFill>
              </a:rPr>
              <a:t>High-Luminosity LHC (HL-LHC)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B84A5C-D1BE-6641-9857-5C736202BC83}"/>
              </a:ext>
            </a:extLst>
          </p:cNvPr>
          <p:cNvSpPr txBox="1"/>
          <p:nvPr/>
        </p:nvSpPr>
        <p:spPr>
          <a:xfrm>
            <a:off x="79929" y="5299174"/>
            <a:ext cx="6016071" cy="11541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oot" altLang="root" sz="1500" dirty="0">
                <a:solidFill>
                  <a:schemeClr val="tx2"/>
                </a:solidFill>
              </a:rPr>
              <a:t>Injectors upgrade in LS2: to provide beams of intensity </a:t>
            </a:r>
            <a:r>
              <a:rPr lang="en-US" altLang="en-US" sz="15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and brightness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needed for HL-LHC: </a:t>
            </a:r>
            <a:r>
              <a:rPr lang="en-US" altLang="en-US" sz="15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2.3x10</a:t>
            </a:r>
            <a:r>
              <a:rPr lang="en-US" altLang="en-US" sz="1500" b="1" baseline="300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11</a:t>
            </a:r>
            <a:r>
              <a:rPr lang="en-US" altLang="en-US" sz="15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p/bunch, </a:t>
            </a:r>
            <a:r>
              <a:rPr lang="en-US" altLang="en-US" sz="1500" b="1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ε</a:t>
            </a:r>
            <a:r>
              <a:rPr lang="en-US" altLang="en-US" sz="15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~ 2.1 </a:t>
            </a:r>
            <a:r>
              <a:rPr lang="en-US" altLang="en-US" sz="1500" b="1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μm</a:t>
            </a:r>
            <a:r>
              <a:rPr lang="en-US" altLang="en-US" sz="15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15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at LHC injection </a:t>
            </a:r>
            <a:endParaRPr lang="en-US" altLang="en-US" sz="150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sym typeface="Wingdings" pitchFamily="2" charset="2"/>
            </a:endParaRPr>
          </a:p>
          <a:p>
            <a:endParaRPr lang="root" altLang="root" sz="1500" dirty="0">
              <a:solidFill>
                <a:schemeClr val="tx2"/>
              </a:solidFill>
            </a:endParaRPr>
          </a:p>
          <a:p>
            <a:r>
              <a:rPr lang="root" altLang="root" sz="1500" dirty="0">
                <a:solidFill>
                  <a:schemeClr val="tx2"/>
                </a:solidFill>
              </a:rPr>
              <a:t>Excellent performance upon restart in 2021 </a:t>
            </a:r>
            <a:r>
              <a:rPr lang="root" altLang="root" sz="1500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en-US" altLang="root" sz="1500" dirty="0">
                <a:solidFill>
                  <a:schemeClr val="tx2"/>
                </a:solidFill>
                <a:sym typeface="Wingdings" pitchFamily="2" charset="2"/>
              </a:rPr>
              <a:t>t</a:t>
            </a:r>
            <a:r>
              <a:rPr lang="root" altLang="root" sz="1500" dirty="0">
                <a:solidFill>
                  <a:schemeClr val="tx2"/>
                </a:solidFill>
                <a:sym typeface="Wingdings" pitchFamily="2" charset="2"/>
              </a:rPr>
              <a:t>arget </a:t>
            </a:r>
            <a:r>
              <a:rPr lang="root" altLang="root" sz="1500" dirty="0">
                <a:solidFill>
                  <a:schemeClr val="tx2"/>
                </a:solidFill>
              </a:rPr>
              <a:t>parameters </a:t>
            </a:r>
          </a:p>
          <a:p>
            <a:r>
              <a:rPr lang="root" altLang="root" sz="1500" dirty="0">
                <a:solidFill>
                  <a:schemeClr val="tx2"/>
                </a:solidFill>
              </a:rPr>
              <a:t>needed for HL-LHC already achieved/exceeded in some cases</a:t>
            </a:r>
          </a:p>
        </p:txBody>
      </p:sp>
      <p:pic>
        <p:nvPicPr>
          <p:cNvPr id="12" name="Picture 15">
            <a:extLst>
              <a:ext uri="{FF2B5EF4-FFF2-40B4-BE49-F238E27FC236}">
                <a16:creationId xmlns:a16="http://schemas.microsoft.com/office/drawing/2014/main" id="{D5566274-7E41-0D48-AEC9-6687C0AF2DC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4422600"/>
            <a:ext cx="3076942" cy="2462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8">
            <a:extLst>
              <a:ext uri="{FF2B5EF4-FFF2-40B4-BE49-F238E27FC236}">
                <a16:creationId xmlns:a16="http://schemas.microsoft.com/office/drawing/2014/main" id="{E931C3AA-CEF9-D84F-88D6-1D443C16CD22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H="1">
            <a:off x="8283575" y="5517780"/>
            <a:ext cx="836761" cy="0"/>
          </a:xfrm>
          <a:prstGeom prst="straightConnector1">
            <a:avLst/>
          </a:prstGeom>
          <a:noFill/>
          <a:ln w="28575" algn="ctr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7">
            <a:extLst>
              <a:ext uri="{FF2B5EF4-FFF2-40B4-BE49-F238E27FC236}">
                <a16:creationId xmlns:a16="http://schemas.microsoft.com/office/drawing/2014/main" id="{787D4507-8136-F244-804B-FF3BA7EF5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1328" y="5229579"/>
            <a:ext cx="2424062" cy="892552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oot" altLang="root" sz="1300" dirty="0">
                <a:solidFill>
                  <a:srgbClr val="008F00"/>
                </a:solidFill>
              </a:rPr>
              <a:t>Required brightness for</a:t>
            </a:r>
          </a:p>
          <a:p>
            <a:r>
              <a:rPr lang="root" altLang="root" sz="1300" dirty="0">
                <a:solidFill>
                  <a:srgbClr val="008F00"/>
                </a:solidFill>
              </a:rPr>
              <a:t>multi-bunch LHC beams</a:t>
            </a:r>
          </a:p>
          <a:p>
            <a:r>
              <a:rPr lang="en-GB" altLang="root" sz="1300" dirty="0">
                <a:solidFill>
                  <a:srgbClr val="008F00"/>
                </a:solidFill>
              </a:rPr>
              <a:t>already achieved (exceeded!) </a:t>
            </a:r>
          </a:p>
          <a:p>
            <a:r>
              <a:rPr lang="en-GB" altLang="root" sz="1300" dirty="0">
                <a:solidFill>
                  <a:srgbClr val="008F00"/>
                </a:solidFill>
              </a:rPr>
              <a:t>at the</a:t>
            </a:r>
            <a:r>
              <a:rPr lang="root" altLang="root" sz="1300" dirty="0">
                <a:solidFill>
                  <a:srgbClr val="008F00"/>
                </a:solidFill>
              </a:rPr>
              <a:t> Booster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F6786C-2DBC-8D49-8880-8BA4E21816C9}"/>
              </a:ext>
            </a:extLst>
          </p:cNvPr>
          <p:cNvGrpSpPr/>
          <p:nvPr/>
        </p:nvGrpSpPr>
        <p:grpSpPr>
          <a:xfrm>
            <a:off x="47328" y="474058"/>
            <a:ext cx="11395571" cy="3907016"/>
            <a:chOff x="335360" y="476672"/>
            <a:chExt cx="11395571" cy="3907016"/>
          </a:xfrm>
        </p:grpSpPr>
        <p:pic>
          <p:nvPicPr>
            <p:cNvPr id="8" name="Picture 7" descr="Timeline&#10;&#10;Description automatically generated">
              <a:extLst>
                <a:ext uri="{FF2B5EF4-FFF2-40B4-BE49-F238E27FC236}">
                  <a16:creationId xmlns:a16="http://schemas.microsoft.com/office/drawing/2014/main" id="{DBFB9EE5-71C9-AB44-B5CD-16F1B691919D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5360" y="476672"/>
              <a:ext cx="10658605" cy="307848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ED00118-7C48-2E44-9D99-62796C7B7F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47752" y="3155230"/>
              <a:ext cx="3916200" cy="1228457"/>
              <a:chOff x="968912" y="3068960"/>
              <a:chExt cx="3916971" cy="1228683"/>
            </a:xfrm>
          </p:grpSpPr>
          <p:cxnSp>
            <p:nvCxnSpPr>
              <p:cNvPr id="14" name="Straight Arrow Connector 10">
                <a:extLst>
                  <a:ext uri="{FF2B5EF4-FFF2-40B4-BE49-F238E27FC236}">
                    <a16:creationId xmlns:a16="http://schemas.microsoft.com/office/drawing/2014/main" id="{44E35D8E-47CA-8B4F-888C-B57A94056DF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4572000" y="3068960"/>
                <a:ext cx="0" cy="684136"/>
              </a:xfrm>
              <a:prstGeom prst="straightConnector1">
                <a:avLst/>
              </a:prstGeom>
              <a:noFill/>
              <a:ln w="38100" algn="ctr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7" name="TextBox 4">
                <a:extLst>
                  <a:ext uri="{FF2B5EF4-FFF2-40B4-BE49-F238E27FC236}">
                    <a16:creationId xmlns:a16="http://schemas.microsoft.com/office/drawing/2014/main" id="{54ADFB35-CC26-7A49-98B9-27ACF668B9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8912" y="3558843"/>
                <a:ext cx="3916971" cy="738800"/>
              </a:xfrm>
              <a:prstGeom prst="rect">
                <a:avLst/>
              </a:prstGeom>
              <a:gradFill flip="none" rotWithShape="1">
                <a:gsLst>
                  <a:gs pos="0">
                    <a:srgbClr val="C00000">
                      <a:tint val="66000"/>
                      <a:satMod val="160000"/>
                    </a:srgbClr>
                  </a:gs>
                  <a:gs pos="50000">
                    <a:srgbClr val="C00000">
                      <a:tint val="44500"/>
                      <a:satMod val="160000"/>
                    </a:srgbClr>
                  </a:gs>
                  <a:gs pos="100000">
                    <a:srgbClr val="C000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oot" altLang="root" sz="1400" b="1" dirty="0">
                    <a:solidFill>
                      <a:schemeClr val="tx2"/>
                    </a:solidFill>
                  </a:rPr>
                  <a:t>LS2</a:t>
                </a:r>
              </a:p>
              <a:p>
                <a:r>
                  <a:rPr lang="en-GB" altLang="root" sz="1400" dirty="0">
                    <a:solidFill>
                      <a:schemeClr val="tx2"/>
                    </a:solidFill>
                  </a:rPr>
                  <a:t>L</a:t>
                </a:r>
                <a:r>
                  <a:rPr lang="root" altLang="root" sz="1400" dirty="0">
                    <a:solidFill>
                      <a:schemeClr val="tx2"/>
                    </a:solidFill>
                  </a:rPr>
                  <a:t>HC Injectors Upgrade (LIU) completed</a:t>
                </a:r>
              </a:p>
              <a:p>
                <a:r>
                  <a:rPr lang="root" altLang="root" sz="1400" dirty="0">
                    <a:solidFill>
                      <a:schemeClr val="tx2"/>
                    </a:solidFill>
                  </a:rPr>
                  <a:t>Phase-1 upgrades: major for LHCb and ALICE 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77DD555-4141-394E-BBA3-B68C0C7427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40015" y="3194671"/>
              <a:ext cx="3237618" cy="1098532"/>
              <a:chOff x="5022764" y="3140968"/>
              <a:chExt cx="3237876" cy="1099059"/>
            </a:xfrm>
          </p:grpSpPr>
          <p:cxnSp>
            <p:nvCxnSpPr>
              <p:cNvPr id="19" name="Straight Arrow Connector 28">
                <a:extLst>
                  <a:ext uri="{FF2B5EF4-FFF2-40B4-BE49-F238E27FC236}">
                    <a16:creationId xmlns:a16="http://schemas.microsoft.com/office/drawing/2014/main" id="{49D45CB9-739E-AA4F-BCEB-F6AF4884B9C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7236296" y="3140968"/>
                <a:ext cx="0" cy="684136"/>
              </a:xfrm>
              <a:prstGeom prst="straightConnector1">
                <a:avLst/>
              </a:prstGeom>
              <a:noFill/>
              <a:ln w="38100" algn="ctr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ED02CF21-BD14-1240-BB01-32AC65EA45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2764" y="3501008"/>
                <a:ext cx="3237876" cy="739019"/>
              </a:xfrm>
              <a:prstGeom prst="rect">
                <a:avLst/>
              </a:prstGeom>
              <a:gradFill flip="none" rotWithShape="1">
                <a:gsLst>
                  <a:gs pos="0">
                    <a:srgbClr val="C00000">
                      <a:tint val="66000"/>
                      <a:satMod val="160000"/>
                    </a:srgbClr>
                  </a:gs>
                  <a:gs pos="50000">
                    <a:srgbClr val="C00000">
                      <a:tint val="44500"/>
                      <a:satMod val="160000"/>
                    </a:srgbClr>
                  </a:gs>
                  <a:gs pos="100000">
                    <a:srgbClr val="C000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oot" altLang="root" sz="1400" b="1" dirty="0">
                    <a:solidFill>
                      <a:schemeClr val="tx2"/>
                    </a:solidFill>
                  </a:rPr>
                  <a:t>LS3</a:t>
                </a:r>
              </a:p>
              <a:p>
                <a:r>
                  <a:rPr lang="en-GB" altLang="root" sz="1400" dirty="0">
                    <a:solidFill>
                      <a:schemeClr val="tx2"/>
                    </a:solidFill>
                  </a:rPr>
                  <a:t>I</a:t>
                </a:r>
                <a:r>
                  <a:rPr lang="root" altLang="root" sz="1400" dirty="0">
                    <a:solidFill>
                      <a:schemeClr val="tx2"/>
                    </a:solidFill>
                  </a:rPr>
                  <a:t>nstallation of HL-LHC machine </a:t>
                </a:r>
              </a:p>
              <a:p>
                <a:r>
                  <a:rPr lang="root" altLang="root" sz="1400" dirty="0">
                    <a:solidFill>
                      <a:schemeClr val="tx2"/>
                    </a:solidFill>
                  </a:rPr>
                  <a:t>Phase-2 upgrades of ATLAS and CMS</a:t>
                </a:r>
              </a:p>
            </p:txBody>
          </p:sp>
        </p:grpSp>
        <p:sp>
          <p:nvSpPr>
            <p:cNvPr id="21" name="TextBox 4">
              <a:extLst>
                <a:ext uri="{FF2B5EF4-FFF2-40B4-BE49-F238E27FC236}">
                  <a16:creationId xmlns:a16="http://schemas.microsoft.com/office/drawing/2014/main" id="{62863A63-F67A-F245-B9A5-352E1D8473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96400" y="3645024"/>
              <a:ext cx="2034531" cy="738664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tint val="66000"/>
                    <a:satMod val="160000"/>
                  </a:srgbClr>
                </a:gs>
                <a:gs pos="50000">
                  <a:srgbClr val="C00000">
                    <a:tint val="44500"/>
                    <a:satMod val="160000"/>
                  </a:srgbClr>
                </a:gs>
                <a:gs pos="100000">
                  <a:srgbClr val="C0000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CH" altLang="en-CH" sz="1400" dirty="0">
                  <a:solidFill>
                    <a:schemeClr val="tx2"/>
                  </a:solidFill>
                  <a:sym typeface="Wingdings" pitchFamily="2" charset="2"/>
                </a:rPr>
                <a:t>LHCb and ALICE plan </a:t>
              </a:r>
            </a:p>
            <a:p>
              <a:pPr>
                <a:defRPr/>
              </a:pPr>
              <a:r>
                <a:rPr lang="en-CH" altLang="en-CH" sz="1400" dirty="0">
                  <a:solidFill>
                    <a:schemeClr val="tx2"/>
                  </a:solidFill>
                  <a:sym typeface="Wingdings" pitchFamily="2" charset="2"/>
                </a:rPr>
                <a:t>major </a:t>
              </a:r>
              <a:r>
                <a:rPr lang="en-GB" altLang="en-CH" sz="1400" dirty="0">
                  <a:solidFill>
                    <a:schemeClr val="tx2"/>
                  </a:solidFill>
                  <a:sym typeface="Wingdings" pitchFamily="2" charset="2"/>
                </a:rPr>
                <a:t>u</a:t>
              </a:r>
              <a:r>
                <a:rPr lang="en-CH" altLang="en-CH" sz="1400" dirty="0">
                  <a:solidFill>
                    <a:schemeClr val="tx2"/>
                  </a:solidFill>
                  <a:sym typeface="Wingdings" pitchFamily="2" charset="2"/>
                </a:rPr>
                <a:t>pgrades </a:t>
              </a:r>
              <a:r>
                <a:rPr lang="en-GB" altLang="en-CH" sz="1400" dirty="0" err="1">
                  <a:solidFill>
                    <a:schemeClr val="tx2"/>
                  </a:solidFill>
                  <a:sym typeface="Wingdings" pitchFamily="2" charset="2"/>
                </a:rPr>
                <a:t>i</a:t>
              </a:r>
              <a:r>
                <a:rPr lang="en-CH" altLang="en-CH" sz="1400">
                  <a:solidFill>
                    <a:schemeClr val="tx2"/>
                  </a:solidFill>
                  <a:sym typeface="Wingdings" pitchFamily="2" charset="2"/>
                </a:rPr>
                <a:t>n LS4</a:t>
              </a:r>
              <a:r>
                <a:rPr lang="en-US" altLang="en-CH" sz="1400" dirty="0">
                  <a:solidFill>
                    <a:schemeClr val="tx2"/>
                  </a:solidFill>
                  <a:sym typeface="Wingdings" pitchFamily="2" charset="2"/>
                </a:rPr>
                <a:t> </a:t>
              </a:r>
            </a:p>
            <a:p>
              <a:pPr>
                <a:defRPr/>
              </a:pPr>
              <a:r>
                <a:rPr lang="en-US" altLang="en-CH" sz="1400" dirty="0">
                  <a:solidFill>
                    <a:schemeClr val="tx2"/>
                  </a:solidFill>
                  <a:sym typeface="Wingdings" pitchFamily="2" charset="2"/>
                </a:rPr>
                <a:t>(2033-2034)</a:t>
              </a:r>
              <a:r>
                <a:rPr lang="en-CH" altLang="en-CH" sz="1400">
                  <a:solidFill>
                    <a:schemeClr val="tx2"/>
                  </a:solidFill>
                  <a:sym typeface="Wingdings" pitchFamily="2" charset="2"/>
                </a:rPr>
                <a:t> </a:t>
              </a:r>
              <a:endParaRPr lang="en-CH" altLang="en-CH" sz="1400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3200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ED399-3EED-E042-896C-AC661E6EA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8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C59692-466D-8E4E-9DA7-5669DB166A66}"/>
              </a:ext>
            </a:extLst>
          </p:cNvPr>
          <p:cNvSpPr txBox="1"/>
          <p:nvPr/>
        </p:nvSpPr>
        <p:spPr>
          <a:xfrm>
            <a:off x="5015880" y="44624"/>
            <a:ext cx="1296830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600" dirty="0">
                <a:solidFill>
                  <a:schemeClr val="tx2"/>
                </a:solidFill>
              </a:rPr>
              <a:t> HL-LHC</a:t>
            </a:r>
            <a:endParaRPr lang="en-CH" sz="2600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84565F-29F3-6044-80F9-6C48C71D4C83}"/>
              </a:ext>
            </a:extLst>
          </p:cNvPr>
          <p:cNvSpPr txBox="1"/>
          <p:nvPr/>
        </p:nvSpPr>
        <p:spPr>
          <a:xfrm>
            <a:off x="7752184" y="1026895"/>
            <a:ext cx="3581109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dirty="0">
                <a:solidFill>
                  <a:srgbClr val="0432FF"/>
                </a:solidFill>
              </a:rPr>
              <a:t>~ 1.2 km of machine being upgraded with </a:t>
            </a:r>
          </a:p>
          <a:p>
            <a:pPr algn="l"/>
            <a:r>
              <a:rPr lang="en-US" sz="1500" dirty="0">
                <a:solidFill>
                  <a:srgbClr val="0432FF"/>
                </a:solidFill>
              </a:rPr>
              <a:t>   many novel technologies.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5EAD45-3A9B-8043-8E5F-AF99F80B9EDD}"/>
              </a:ext>
            </a:extLst>
          </p:cNvPr>
          <p:cNvSpPr txBox="1"/>
          <p:nvPr/>
        </p:nvSpPr>
        <p:spPr>
          <a:xfrm>
            <a:off x="7750800" y="3350602"/>
            <a:ext cx="4265591" cy="21390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New Nb</a:t>
            </a:r>
            <a:r>
              <a:rPr lang="en-US" sz="1600" baseline="-25000" dirty="0">
                <a:solidFill>
                  <a:srgbClr val="0432FF"/>
                </a:solidFill>
              </a:rPr>
              <a:t>3</a:t>
            </a:r>
            <a:r>
              <a:rPr lang="en-US" sz="1600" dirty="0">
                <a:solidFill>
                  <a:srgbClr val="0432FF"/>
                </a:solidFill>
              </a:rPr>
              <a:t>Sn quadrupoles (12 T) for final focus</a:t>
            </a:r>
            <a:r>
              <a:rPr lang="en-US" sz="1600" dirty="0">
                <a:solidFill>
                  <a:schemeClr val="tx2"/>
                </a:solidFill>
              </a:rPr>
              <a:t>: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4 full-length </a:t>
            </a:r>
            <a:r>
              <a:rPr lang="en-US" sz="1500" dirty="0">
                <a:solidFill>
                  <a:srgbClr val="000000"/>
                </a:solidFill>
              </a:rPr>
              <a:t>(4.2 m) magnets </a:t>
            </a:r>
            <a:r>
              <a:rPr lang="en-US" sz="1600" dirty="0">
                <a:solidFill>
                  <a:srgbClr val="000000"/>
                </a:solidFill>
              </a:rPr>
              <a:t>successfully built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and tested in the US; 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2 full length </a:t>
            </a:r>
            <a:r>
              <a:rPr lang="en-US" sz="1500" dirty="0">
                <a:solidFill>
                  <a:srgbClr val="000000"/>
                </a:solidFill>
              </a:rPr>
              <a:t>(7.2 m) magnets </a:t>
            </a:r>
            <a:r>
              <a:rPr lang="en-US" sz="1600" dirty="0">
                <a:solidFill>
                  <a:srgbClr val="000000"/>
                </a:solidFill>
              </a:rPr>
              <a:t>did not achieve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nominal current at CERN </a:t>
            </a:r>
            <a:r>
              <a:rPr lang="en-US" sz="1400" dirty="0">
                <a:solidFill>
                  <a:srgbClr val="000000"/>
                </a:solidFill>
                <a:sym typeface="Wingdings" pitchFamily="2" charset="2"/>
              </a:rPr>
              <a:t>(learned a lot from work </a:t>
            </a:r>
          </a:p>
          <a:p>
            <a:r>
              <a:rPr lang="en-US" sz="1400" dirty="0">
                <a:solidFill>
                  <a:srgbClr val="000000"/>
                </a:solidFill>
                <a:sym typeface="Wingdings" pitchFamily="2" charset="2"/>
              </a:rPr>
              <a:t>done over past months to understand causes) </a:t>
            </a:r>
          </a:p>
          <a:p>
            <a:r>
              <a:rPr lang="en-US" sz="1500" dirty="0">
                <a:solidFill>
                  <a:srgbClr val="0432FF"/>
                </a:solidFill>
                <a:sym typeface="Wingdings" pitchFamily="2" charset="2"/>
              </a:rPr>
              <a:t>Essential step towards ~ 16T magnets for future</a:t>
            </a:r>
          </a:p>
          <a:p>
            <a:r>
              <a:rPr lang="en-US" sz="1500" dirty="0">
                <a:solidFill>
                  <a:srgbClr val="0432FF"/>
                </a:solidFill>
                <a:sym typeface="Wingdings" pitchFamily="2" charset="2"/>
              </a:rPr>
              <a:t>hadron colliders and other applications in our</a:t>
            </a:r>
          </a:p>
          <a:p>
            <a:r>
              <a:rPr lang="en-US" sz="1500" dirty="0">
                <a:solidFill>
                  <a:srgbClr val="0432FF"/>
                </a:solidFill>
                <a:sym typeface="Wingdings" pitchFamily="2" charset="2"/>
              </a:rPr>
              <a:t>field and beyond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E0748A-48FB-EE42-867A-2AAAA8D3FAEC}"/>
              </a:ext>
            </a:extLst>
          </p:cNvPr>
          <p:cNvSpPr txBox="1"/>
          <p:nvPr/>
        </p:nvSpPr>
        <p:spPr>
          <a:xfrm>
            <a:off x="7750800" y="1842790"/>
            <a:ext cx="3934347" cy="11541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dirty="0">
                <a:solidFill>
                  <a:srgbClr val="0432FF"/>
                </a:solidFill>
              </a:rPr>
              <a:t>~ 50% of the project completed</a:t>
            </a:r>
          </a:p>
          <a:p>
            <a:pPr algn="l"/>
            <a:r>
              <a:rPr lang="en-US" sz="1500" dirty="0">
                <a:solidFill>
                  <a:srgbClr val="000000"/>
                </a:solidFill>
              </a:rPr>
              <a:t>In particular, all underground civil engineering </a:t>
            </a:r>
          </a:p>
          <a:p>
            <a:pPr algn="l"/>
            <a:r>
              <a:rPr lang="en-US" sz="1500" dirty="0">
                <a:solidFill>
                  <a:srgbClr val="000000"/>
                </a:solidFill>
              </a:rPr>
              <a:t>work completed during LS2.</a:t>
            </a:r>
          </a:p>
          <a:p>
            <a:pPr algn="l"/>
            <a:r>
              <a:rPr lang="en-US" sz="1500" dirty="0">
                <a:solidFill>
                  <a:srgbClr val="000000"/>
                </a:solidFill>
              </a:rPr>
              <a:t>Prototypes completed and production started</a:t>
            </a:r>
          </a:p>
          <a:p>
            <a:pPr algn="l"/>
            <a:r>
              <a:rPr lang="en-US" sz="1500" dirty="0">
                <a:solidFill>
                  <a:srgbClr val="000000"/>
                </a:solidFill>
              </a:rPr>
              <a:t>for many components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4E7262-CAE9-A340-B8AB-A0C88E42C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6" y="708992"/>
            <a:ext cx="72771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06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ED399-3EED-E042-896C-AC661E6EA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9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BD529B-F650-5C41-A48B-4695DF01B2ED}"/>
              </a:ext>
            </a:extLst>
          </p:cNvPr>
          <p:cNvSpPr txBox="1"/>
          <p:nvPr/>
        </p:nvSpPr>
        <p:spPr>
          <a:xfrm>
            <a:off x="1631504" y="116632"/>
            <a:ext cx="7550272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600" dirty="0">
                <a:solidFill>
                  <a:schemeClr val="tx2"/>
                </a:solidFill>
              </a:rPr>
              <a:t>Challenging Phase-2 upgrades of ATLAS and CMS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4B5D8F18-6230-9343-91B3-1EA775CE2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490" y="692696"/>
            <a:ext cx="1146512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oot" altLang="root" sz="1500" dirty="0">
                <a:solidFill>
                  <a:schemeClr val="tx2"/>
                </a:solidFill>
              </a:rPr>
              <a:t>Higher peak luminosity and larger pile-up (from  ~ 30 to 140-200 events/x-ing) require: </a:t>
            </a:r>
            <a:r>
              <a:rPr lang="en-GB" altLang="root" sz="1500" dirty="0" err="1">
                <a:solidFill>
                  <a:schemeClr val="tx2"/>
                </a:solidFill>
              </a:rPr>
              <a:t>i</a:t>
            </a:r>
            <a:r>
              <a:rPr lang="root" altLang="root" sz="1500" dirty="0">
                <a:solidFill>
                  <a:schemeClr val="tx2"/>
                </a:solidFill>
              </a:rPr>
              <a:t>ncreased radiation hardness and granularity, </a:t>
            </a:r>
          </a:p>
          <a:p>
            <a:r>
              <a:rPr lang="root" altLang="root" sz="1500" dirty="0">
                <a:solidFill>
                  <a:schemeClr val="tx2"/>
                </a:solidFill>
              </a:rPr>
              <a:t>dedicated (timing) detectors, larger bandwith, </a:t>
            </a:r>
            <a:r>
              <a:rPr lang="en-GB" altLang="root" sz="1500" dirty="0">
                <a:solidFill>
                  <a:schemeClr val="tx2"/>
                </a:solidFill>
              </a:rPr>
              <a:t>f</a:t>
            </a:r>
            <a:r>
              <a:rPr lang="root" altLang="root" sz="1500" dirty="0">
                <a:solidFill>
                  <a:schemeClr val="tx2"/>
                </a:solidFill>
              </a:rPr>
              <a:t>aster and more granular readout electronics, improved triggers, etc.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016E6E2-40C1-CB42-A460-45C46CFEF64A}"/>
              </a:ext>
            </a:extLst>
          </p:cNvPr>
          <p:cNvGrpSpPr/>
          <p:nvPr/>
        </p:nvGrpSpPr>
        <p:grpSpPr>
          <a:xfrm>
            <a:off x="148432" y="1555337"/>
            <a:ext cx="11685338" cy="1617300"/>
            <a:chOff x="148432" y="1555337"/>
            <a:chExt cx="11685338" cy="1617300"/>
          </a:xfrm>
        </p:grpSpPr>
        <p:pic>
          <p:nvPicPr>
            <p:cNvPr id="14" name="Picture 2" descr="A picture containing text, stationary&#10;&#10;Description automatically generated">
              <a:extLst>
                <a:ext uri="{FF2B5EF4-FFF2-40B4-BE49-F238E27FC236}">
                  <a16:creationId xmlns:a16="http://schemas.microsoft.com/office/drawing/2014/main" id="{9E6FB105-87DE-1945-AD0A-7B853731FA83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432" y="1555910"/>
              <a:ext cx="3643312" cy="1616727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A picture containing text, stationary&#10;&#10;Description automatically generated">
              <a:extLst>
                <a:ext uri="{FF2B5EF4-FFF2-40B4-BE49-F238E27FC236}">
                  <a16:creationId xmlns:a16="http://schemas.microsoft.com/office/drawing/2014/main" id="{C1A51716-F946-F94F-8921-147FA586E9FD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8208" y="1555337"/>
              <a:ext cx="3865562" cy="1617300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74003BF-6B9D-D54F-B566-FDC0E6641E80}"/>
                </a:ext>
              </a:extLst>
            </p:cNvPr>
            <p:cNvCxnSpPr/>
            <p:nvPr/>
          </p:nvCxnSpPr>
          <p:spPr>
            <a:xfrm flipH="1">
              <a:off x="3935760" y="1844824"/>
              <a:ext cx="648072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0698104-6061-7E4F-ACCB-6B67CA6132CD}"/>
                </a:ext>
              </a:extLst>
            </p:cNvPr>
            <p:cNvSpPr txBox="1"/>
            <p:nvPr/>
          </p:nvSpPr>
          <p:spPr bwMode="auto">
            <a:xfrm>
              <a:off x="4367808" y="1672421"/>
              <a:ext cx="1811714" cy="307777"/>
            </a:xfrm>
            <a:prstGeom prst="rect">
              <a:avLst/>
            </a:prstGeom>
            <a:solidFill>
              <a:srgbClr val="0096FF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CH" sz="1400" dirty="0">
                  <a:solidFill>
                    <a:schemeClr val="bg2"/>
                  </a:solidFill>
                  <a:latin typeface="+mj-lt"/>
                </a:rPr>
                <a:t>LHC: ~ 30 evts/x-ing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D78C23C-BC12-1E4E-A336-B506F26DC8EC}"/>
                </a:ext>
              </a:extLst>
            </p:cNvPr>
            <p:cNvCxnSpPr/>
            <p:nvPr/>
          </p:nvCxnSpPr>
          <p:spPr>
            <a:xfrm>
              <a:off x="6977690" y="2483023"/>
              <a:ext cx="846502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EBD76C8-A5E3-1F40-ACE4-24D568BCC4AF}"/>
                </a:ext>
              </a:extLst>
            </p:cNvPr>
            <p:cNvSpPr txBox="1"/>
            <p:nvPr/>
          </p:nvSpPr>
          <p:spPr bwMode="auto">
            <a:xfrm>
              <a:off x="4854270" y="2329135"/>
              <a:ext cx="2537874" cy="307777"/>
            </a:xfrm>
            <a:prstGeom prst="rect">
              <a:avLst/>
            </a:prstGeom>
            <a:solidFill>
              <a:srgbClr val="0096FF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400" dirty="0">
                  <a:solidFill>
                    <a:schemeClr val="bg2"/>
                  </a:solidFill>
                </a:rPr>
                <a:t>H</a:t>
              </a:r>
              <a:r>
                <a:rPr lang="en-CH" sz="1400" dirty="0">
                  <a:solidFill>
                    <a:schemeClr val="bg2"/>
                  </a:solidFill>
                </a:rPr>
                <a:t>L-LHC: ~ 140-200 evts/x-ing</a:t>
              </a:r>
            </a:p>
          </p:txBody>
        </p:sp>
      </p:grpSp>
      <p:grpSp>
        <p:nvGrpSpPr>
          <p:cNvPr id="22" name="Group 2">
            <a:extLst>
              <a:ext uri="{FF2B5EF4-FFF2-40B4-BE49-F238E27FC236}">
                <a16:creationId xmlns:a16="http://schemas.microsoft.com/office/drawing/2014/main" id="{01591F75-B418-C347-88AE-C2DCD695132F}"/>
              </a:ext>
            </a:extLst>
          </p:cNvPr>
          <p:cNvGrpSpPr>
            <a:grpSpLocks/>
          </p:cNvGrpSpPr>
          <p:nvPr/>
        </p:nvGrpSpPr>
        <p:grpSpPr bwMode="auto">
          <a:xfrm>
            <a:off x="-24680" y="4141108"/>
            <a:ext cx="3893344" cy="2240220"/>
            <a:chOff x="35496" y="867793"/>
            <a:chExt cx="3893344" cy="2240281"/>
          </a:xfrm>
        </p:grpSpPr>
        <p:pic>
          <p:nvPicPr>
            <p:cNvPr id="2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9605E71-2577-F34A-B0A6-19EE24A164F5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867793"/>
              <a:ext cx="3893344" cy="2240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3">
              <a:extLst>
                <a:ext uri="{FF2B5EF4-FFF2-40B4-BE49-F238E27FC236}">
                  <a16:creationId xmlns:a16="http://schemas.microsoft.com/office/drawing/2014/main" id="{CD5252B6-1AF4-3745-B9DE-7C0F958372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5616" y="2644459"/>
              <a:ext cx="1504950" cy="46167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oot" altLang="root" sz="1200" dirty="0">
                  <a:solidFill>
                    <a:srgbClr val="FFC000"/>
                  </a:solidFill>
                </a:rPr>
                <a:t>Today Pixels</a:t>
              </a:r>
            </a:p>
            <a:p>
              <a:r>
                <a:rPr lang="en-GB" altLang="root" sz="1200" dirty="0">
                  <a:solidFill>
                    <a:srgbClr val="FF0000"/>
                  </a:solidFill>
                </a:rPr>
                <a:t>H</a:t>
              </a:r>
              <a:r>
                <a:rPr lang="root" altLang="root" sz="1200" dirty="0">
                  <a:solidFill>
                    <a:srgbClr val="FF0000"/>
                  </a:solidFill>
                </a:rPr>
                <a:t>L-LHC Pixels</a:t>
              </a:r>
            </a:p>
          </p:txBody>
        </p:sp>
      </p:grpSp>
      <p:pic>
        <p:nvPicPr>
          <p:cNvPr id="26" name="Picture 4" descr="Histogram&#10;&#10;Description automatically generated">
            <a:extLst>
              <a:ext uri="{FF2B5EF4-FFF2-40B4-BE49-F238E27FC236}">
                <a16:creationId xmlns:a16="http://schemas.microsoft.com/office/drawing/2014/main" id="{B0F897BC-6ADA-274B-85B0-F06EDC55286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4018359"/>
            <a:ext cx="3278187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278DB17-AF66-2547-88EE-DF9B2CCB21E4}"/>
              </a:ext>
            </a:extLst>
          </p:cNvPr>
          <p:cNvSpPr txBox="1"/>
          <p:nvPr/>
        </p:nvSpPr>
        <p:spPr>
          <a:xfrm>
            <a:off x="452279" y="3846240"/>
            <a:ext cx="1683281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oot" altLang="root" sz="1500" dirty="0">
                <a:solidFill>
                  <a:srgbClr val="0432FF"/>
                </a:solidFill>
              </a:rPr>
              <a:t>ATLAS tracker (ITk)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6D5274-519A-3243-9209-8750952F0558}"/>
              </a:ext>
            </a:extLst>
          </p:cNvPr>
          <p:cNvSpPr txBox="1"/>
          <p:nvPr/>
        </p:nvSpPr>
        <p:spPr>
          <a:xfrm>
            <a:off x="9120336" y="3630216"/>
            <a:ext cx="302967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oot" altLang="root" sz="1500" dirty="0">
                <a:solidFill>
                  <a:srgbClr val="C00000"/>
                </a:solidFill>
              </a:rPr>
              <a:t>CMS end-cap calorimeter (HGCAL)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0EBC336-80AA-5A46-BB9F-A436C16B3CBD}"/>
              </a:ext>
            </a:extLst>
          </p:cNvPr>
          <p:cNvGrpSpPr/>
          <p:nvPr/>
        </p:nvGrpSpPr>
        <p:grpSpPr>
          <a:xfrm>
            <a:off x="3791744" y="3429000"/>
            <a:ext cx="5174008" cy="3329211"/>
            <a:chOff x="3791744" y="3429000"/>
            <a:chExt cx="5174008" cy="3329211"/>
          </a:xfrm>
        </p:grpSpPr>
        <p:sp>
          <p:nvSpPr>
            <p:cNvPr id="27" name="TextBox 9">
              <a:extLst>
                <a:ext uri="{FF2B5EF4-FFF2-40B4-BE49-F238E27FC236}">
                  <a16:creationId xmlns:a16="http://schemas.microsoft.com/office/drawing/2014/main" id="{78882682-32E6-3D4C-898A-D1998CCF7C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9776" y="5373216"/>
              <a:ext cx="4669355" cy="138499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txBody>
            <a:bodyPr wrap="none">
              <a:spAutoFit/>
            </a:bodyPr>
            <a:lstStyle/>
            <a:p>
              <a:r>
                <a:rPr lang="root" altLang="root" sz="1400" dirty="0">
                  <a:solidFill>
                    <a:srgbClr val="000000"/>
                  </a:solidFill>
                </a:rPr>
                <a:t>1.5 &lt; |𝜼|&lt; 3</a:t>
              </a:r>
              <a:endParaRPr lang="root" altLang="root" sz="1400" dirty="0">
                <a:solidFill>
                  <a:srgbClr val="C00000"/>
                </a:solidFill>
              </a:endParaRPr>
            </a:p>
            <a:p>
              <a:r>
                <a:rPr lang="en-GB" altLang="root" sz="1400" dirty="0">
                  <a:solidFill>
                    <a:schemeClr val="tx2"/>
                  </a:solidFill>
                </a:rPr>
                <a:t>U</a:t>
              </a:r>
              <a:r>
                <a:rPr lang="root" altLang="root" sz="1400" dirty="0">
                  <a:solidFill>
                    <a:schemeClr val="tx2"/>
                  </a:solidFill>
                </a:rPr>
                <a:t>nprecedented lat. and long. </a:t>
              </a:r>
              <a:r>
                <a:rPr lang="en-GB" altLang="root" sz="1400" dirty="0">
                  <a:solidFill>
                    <a:schemeClr val="tx2"/>
                  </a:solidFill>
                </a:rPr>
                <a:t>segmentation</a:t>
              </a:r>
              <a:r>
                <a:rPr lang="root" altLang="root" sz="1400" dirty="0">
                  <a:solidFill>
                    <a:schemeClr val="tx2"/>
                  </a:solidFill>
                </a:rPr>
                <a:t> </a:t>
              </a:r>
            </a:p>
            <a:p>
              <a:r>
                <a:rPr lang="root" altLang="root" sz="1400" dirty="0">
                  <a:solidFill>
                    <a:schemeClr val="tx2"/>
                  </a:solidFill>
                </a:rPr>
                <a:t>Time resolution ~ 30 ps</a:t>
              </a:r>
            </a:p>
            <a:p>
              <a:r>
                <a:rPr lang="root" altLang="root" sz="1400" dirty="0">
                  <a:solidFill>
                    <a:schemeClr val="tx2"/>
                  </a:solidFill>
                </a:rPr>
                <a:t>EM </a:t>
              </a:r>
              <a:r>
                <a:rPr lang="root" altLang="root" sz="1300" dirty="0">
                  <a:solidFill>
                    <a:schemeClr val="tx2"/>
                  </a:solidFill>
                </a:rPr>
                <a:t>(CE-E):  </a:t>
              </a:r>
              <a:r>
                <a:rPr lang="root" altLang="root" sz="1400" dirty="0">
                  <a:solidFill>
                    <a:schemeClr val="tx2"/>
                  </a:solidFill>
                </a:rPr>
                <a:t>Si pads, Cu/CuW/Pb absorber, 26 layers</a:t>
              </a:r>
              <a:endParaRPr lang="root" altLang="root" sz="1400" baseline="-25000" dirty="0">
                <a:solidFill>
                  <a:schemeClr val="tx2"/>
                </a:solidFill>
              </a:endParaRPr>
            </a:p>
            <a:p>
              <a:r>
                <a:rPr lang="en-GB" altLang="root" sz="1400" dirty="0">
                  <a:solidFill>
                    <a:schemeClr val="tx2"/>
                  </a:solidFill>
                </a:rPr>
                <a:t>H</a:t>
              </a:r>
              <a:r>
                <a:rPr lang="root" altLang="root" sz="1400" dirty="0">
                  <a:solidFill>
                    <a:schemeClr val="tx2"/>
                  </a:solidFill>
                </a:rPr>
                <a:t>AD </a:t>
              </a:r>
              <a:r>
                <a:rPr lang="root" altLang="root" sz="1300" dirty="0">
                  <a:solidFill>
                    <a:schemeClr val="tx2"/>
                  </a:solidFill>
                </a:rPr>
                <a:t>(CE-H): </a:t>
              </a:r>
              <a:r>
                <a:rPr lang="root" altLang="root" sz="1400" dirty="0">
                  <a:solidFill>
                    <a:schemeClr val="tx2"/>
                  </a:solidFill>
                </a:rPr>
                <a:t>Si and scintillator, steel absorber, 21 layers </a:t>
              </a:r>
            </a:p>
            <a:p>
              <a:r>
                <a:rPr lang="root" altLang="root" sz="1400" dirty="0">
                  <a:solidFill>
                    <a:schemeClr val="tx2"/>
                  </a:solidFill>
                </a:rPr>
                <a:t>~ 600 m</a:t>
              </a:r>
              <a:r>
                <a:rPr lang="root" altLang="root" sz="1400" baseline="30000" dirty="0">
                  <a:solidFill>
                    <a:schemeClr val="tx2"/>
                  </a:solidFill>
                </a:rPr>
                <a:t>2</a:t>
              </a:r>
              <a:r>
                <a:rPr lang="root" altLang="root" sz="1400" dirty="0">
                  <a:solidFill>
                    <a:schemeClr val="tx2"/>
                  </a:solidFill>
                </a:rPr>
                <a:t> of Si pads (0.5-1 cm</a:t>
              </a:r>
              <a:r>
                <a:rPr lang="root" altLang="root" sz="1400" baseline="30000" dirty="0">
                  <a:solidFill>
                    <a:schemeClr val="tx2"/>
                  </a:solidFill>
                </a:rPr>
                <a:t>2</a:t>
              </a:r>
              <a:r>
                <a:rPr lang="root" altLang="root" sz="1400" dirty="0">
                  <a:solidFill>
                    <a:schemeClr val="tx2"/>
                  </a:solidFill>
                </a:rPr>
                <a:t>)  10</a:t>
              </a:r>
              <a:r>
                <a:rPr lang="root" altLang="root" sz="1400" baseline="30000" dirty="0">
                  <a:solidFill>
                    <a:schemeClr val="tx2"/>
                  </a:solidFill>
                </a:rPr>
                <a:t>6</a:t>
              </a:r>
              <a:r>
                <a:rPr lang="root" altLang="root" sz="1400" dirty="0">
                  <a:solidFill>
                    <a:schemeClr val="tx2"/>
                  </a:solidFill>
                </a:rPr>
                <a:t> channles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7242097-6BA9-6F46-A921-75EE702D8C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91744" y="4437112"/>
              <a:ext cx="720080" cy="0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C1B6AD5-AA36-1645-985F-4CFCC2709F16}"/>
                </a:ext>
              </a:extLst>
            </p:cNvPr>
            <p:cNvCxnSpPr>
              <a:cxnSpLocks/>
            </p:cNvCxnSpPr>
            <p:nvPr/>
          </p:nvCxnSpPr>
          <p:spPr>
            <a:xfrm>
              <a:off x="8256240" y="5917726"/>
              <a:ext cx="709512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">
              <a:extLst>
                <a:ext uri="{FF2B5EF4-FFF2-40B4-BE49-F238E27FC236}">
                  <a16:creationId xmlns:a16="http://schemas.microsoft.com/office/drawing/2014/main" id="{F934279C-CE88-7B47-A732-04D1FA1DEB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7808" y="3429000"/>
              <a:ext cx="3520516" cy="181588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32FF"/>
              </a:solidFill>
            </a:ln>
          </p:spPr>
          <p:txBody>
            <a:bodyPr wrap="none">
              <a:spAutoFit/>
            </a:bodyPr>
            <a:lstStyle/>
            <a:p>
              <a:r>
                <a:rPr lang="root" altLang="root" sz="1400" dirty="0">
                  <a:solidFill>
                    <a:srgbClr val="000000"/>
                  </a:solidFill>
                </a:rPr>
                <a:t>|𝜼| &lt; 4</a:t>
              </a:r>
            </a:p>
            <a:p>
              <a:r>
                <a:rPr lang="root" altLang="root" sz="1400" dirty="0">
                  <a:solidFill>
                    <a:srgbClr val="000000"/>
                  </a:solidFill>
                </a:rPr>
                <a:t>Low mass, rad hard</a:t>
              </a:r>
            </a:p>
            <a:p>
              <a:r>
                <a:rPr lang="root" altLang="root" sz="1400" dirty="0">
                  <a:solidFill>
                    <a:srgbClr val="000000"/>
                  </a:solidFill>
                </a:rPr>
                <a:t>Barrel: 5 pixel + 4 strip layers</a:t>
              </a:r>
            </a:p>
            <a:p>
              <a:r>
                <a:rPr lang="root" altLang="root" sz="1400" dirty="0">
                  <a:solidFill>
                    <a:srgbClr val="000000"/>
                  </a:solidFill>
                </a:rPr>
                <a:t>End-cap: up to 23 pixel + 6 strip rings</a:t>
              </a:r>
            </a:p>
            <a:p>
              <a:r>
                <a:rPr lang="root" altLang="root" sz="1400" dirty="0">
                  <a:solidFill>
                    <a:srgbClr val="000000"/>
                  </a:solidFill>
                </a:rPr>
                <a:t>Pixel size: 25 x 100 µm</a:t>
              </a:r>
              <a:r>
                <a:rPr lang="root" altLang="root" sz="1400" baseline="30000" dirty="0">
                  <a:solidFill>
                    <a:srgbClr val="000000"/>
                  </a:solidFill>
                </a:rPr>
                <a:t>2 </a:t>
              </a:r>
              <a:r>
                <a:rPr lang="root" altLang="root" sz="1400" dirty="0">
                  <a:solidFill>
                    <a:srgbClr val="000000"/>
                  </a:solidFill>
                </a:rPr>
                <a:t> and 50 x 50 µm</a:t>
              </a:r>
              <a:r>
                <a:rPr lang="root" altLang="root" sz="1400" baseline="30000" dirty="0">
                  <a:solidFill>
                    <a:srgbClr val="000000"/>
                  </a:solidFill>
                </a:rPr>
                <a:t>2 </a:t>
              </a:r>
            </a:p>
            <a:p>
              <a:r>
                <a:rPr lang="root" altLang="root" sz="1400" dirty="0">
                  <a:solidFill>
                    <a:srgbClr val="000000"/>
                  </a:solidFill>
                </a:rPr>
                <a:t>Strip size </a:t>
              </a:r>
              <a:r>
                <a:rPr lang="root" altLang="root" sz="1300" dirty="0">
                  <a:solidFill>
                    <a:srgbClr val="000000"/>
                  </a:solidFill>
                </a:rPr>
                <a:t>(barrel): </a:t>
              </a:r>
              <a:r>
                <a:rPr lang="root" altLang="root" sz="1400" dirty="0">
                  <a:solidFill>
                    <a:srgbClr val="000000"/>
                  </a:solidFill>
                </a:rPr>
                <a:t>~ 75 µm x 24-42 mm</a:t>
              </a:r>
            </a:p>
            <a:p>
              <a:r>
                <a:rPr lang="root" altLang="root" sz="1400" dirty="0">
                  <a:solidFill>
                    <a:srgbClr val="000000"/>
                  </a:solidFill>
                </a:rPr>
                <a:t>Total Si area: ~ 180 m</a:t>
              </a:r>
              <a:r>
                <a:rPr lang="root" altLang="root" sz="1400" baseline="30000" dirty="0">
                  <a:solidFill>
                    <a:srgbClr val="000000"/>
                  </a:solidFill>
                </a:rPr>
                <a:t>2</a:t>
              </a:r>
            </a:p>
            <a:p>
              <a:r>
                <a:rPr lang="root" altLang="root" sz="1400" dirty="0">
                  <a:solidFill>
                    <a:srgbClr val="000000"/>
                  </a:solidFill>
                </a:rPr>
                <a:t>Total # of channels: ~ 5 billion </a:t>
              </a:r>
              <a:r>
                <a:rPr lang="root" altLang="root" sz="1300" dirty="0">
                  <a:solidFill>
                    <a:srgbClr val="000000"/>
                  </a:solidFill>
                </a:rPr>
                <a:t>(50 x today)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44110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 Cobranding 16x9_PPT_Arial" id="{69E3F326-202C-5348-BF51-285B308BAEA0}" vid="{0C1FF187-A39B-EC4E-BD0A-5FA14DA688FC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>
            <a:solidFill>
              <a:schemeClr val="tx1"/>
            </a:solidFill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162B431-E3DE-4DAD-9CBC-F30716F964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05F829-2FDB-4C14-A5EE-F35BAE50C9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9D8581F-CE78-4263-9B6D-3BEB91C6E744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CERN Cobranding 16x9_PPT_Arial</Template>
  <TotalTime>8859</TotalTime>
  <Words>3630</Words>
  <Application>Microsoft Macintosh PowerPoint</Application>
  <PresentationFormat>Widescreen</PresentationFormat>
  <Paragraphs>430</Paragraphs>
  <Slides>29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ＭＳ Ｐゴシック</vt:lpstr>
      <vt:lpstr>Arial</vt:lpstr>
      <vt:lpstr>Calibri</vt:lpstr>
      <vt:lpstr>Comic Sans MS</vt:lpstr>
      <vt:lpstr>DejaVu Sans</vt:lpstr>
      <vt:lpstr>Droid Sans Fallback</vt:lpstr>
      <vt:lpstr>Times New Roman</vt:lpstr>
      <vt:lpstr>Wingdings</vt:lpstr>
      <vt:lpstr>Office Theme</vt:lpstr>
      <vt:lpstr>1_Office Theme</vt:lpstr>
      <vt:lpstr>CERN’s vision and plans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is Arial Bold 50pt  up to three lines</dc:title>
  <dc:creator>Marika Flygar</dc:creator>
  <cp:lastModifiedBy>Fabiola Gianotti</cp:lastModifiedBy>
  <cp:revision>1276</cp:revision>
  <cp:lastPrinted>2022-06-12T11:24:35Z</cp:lastPrinted>
  <dcterms:created xsi:type="dcterms:W3CDTF">2021-03-18T12:29:40Z</dcterms:created>
  <dcterms:modified xsi:type="dcterms:W3CDTF">2022-07-25T21:34:47Z</dcterms:modified>
</cp:coreProperties>
</file>