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42.jpg" ContentType="image/jpg"/>
  <Override PartName="/ppt/media/image43.jpg" ContentType="image/jpg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554" r:id="rId5"/>
    <p:sldMasterId id="2147484952" r:id="rId6"/>
  </p:sldMasterIdLst>
  <p:notesMasterIdLst>
    <p:notesMasterId r:id="rId32"/>
  </p:notesMasterIdLst>
  <p:handoutMasterIdLst>
    <p:handoutMasterId r:id="rId33"/>
  </p:handoutMasterIdLst>
  <p:sldIdLst>
    <p:sldId id="298" r:id="rId7"/>
    <p:sldId id="3766" r:id="rId8"/>
    <p:sldId id="3767" r:id="rId9"/>
    <p:sldId id="3768" r:id="rId10"/>
    <p:sldId id="3769" r:id="rId11"/>
    <p:sldId id="3631" r:id="rId12"/>
    <p:sldId id="3459" r:id="rId13"/>
    <p:sldId id="3646" r:id="rId14"/>
    <p:sldId id="3753" r:id="rId15"/>
    <p:sldId id="3565" r:id="rId16"/>
    <p:sldId id="3519" r:id="rId17"/>
    <p:sldId id="275" r:id="rId18"/>
    <p:sldId id="256" r:id="rId19"/>
    <p:sldId id="3770" r:id="rId20"/>
    <p:sldId id="3647" r:id="rId21"/>
    <p:sldId id="3759" r:id="rId22"/>
    <p:sldId id="3649" r:id="rId23"/>
    <p:sldId id="3654" r:id="rId24"/>
    <p:sldId id="2470" r:id="rId25"/>
    <p:sldId id="3660" r:id="rId26"/>
    <p:sldId id="3781" r:id="rId27"/>
    <p:sldId id="257" r:id="rId28"/>
    <p:sldId id="3789" r:id="rId29"/>
    <p:sldId id="3783" r:id="rId30"/>
    <p:sldId id="3641" r:id="rId31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32C7F064-32C6-4964-BE7B-0B942C1B9869}">
          <p14:sldIdLst>
            <p14:sldId id="298"/>
            <p14:sldId id="3766"/>
            <p14:sldId id="3767"/>
            <p14:sldId id="3768"/>
            <p14:sldId id="3769"/>
            <p14:sldId id="3631"/>
            <p14:sldId id="3459"/>
            <p14:sldId id="3646"/>
            <p14:sldId id="3753"/>
            <p14:sldId id="3565"/>
            <p14:sldId id="3519"/>
            <p14:sldId id="275"/>
            <p14:sldId id="256"/>
            <p14:sldId id="3770"/>
            <p14:sldId id="3647"/>
            <p14:sldId id="3759"/>
            <p14:sldId id="3649"/>
            <p14:sldId id="3654"/>
            <p14:sldId id="2470"/>
            <p14:sldId id="3660"/>
            <p14:sldId id="3781"/>
            <p14:sldId id="257"/>
            <p14:sldId id="3789"/>
            <p14:sldId id="3783"/>
            <p14:sldId id="3641"/>
          </p14:sldIdLst>
        </p14:section>
        <p14:section name="Backup" id="{77AA8ED1-D5A9-4DF4-805F-65FA5EC198D4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a Merminga" initials="LM" lastIdx="16" clrIdx="0">
    <p:extLst>
      <p:ext uri="{19B8F6BF-5375-455C-9EA6-DF929625EA0E}">
        <p15:presenceInfo xmlns:p15="http://schemas.microsoft.com/office/powerpoint/2012/main" userId="S::merminga@services.fnal.gov::37f97f97-644d-4887-82c0-21f926b4c27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C97"/>
    <a:srgbClr val="0066FF"/>
    <a:srgbClr val="505050"/>
    <a:srgbClr val="404040"/>
    <a:srgbClr val="DCD8D7"/>
    <a:srgbClr val="B9B9BF"/>
    <a:srgbClr val="DCF3FA"/>
    <a:srgbClr val="161E99"/>
    <a:srgbClr val="ECF9FC"/>
    <a:srgbClr val="97D7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10" autoAdjust="0"/>
    <p:restoredTop sz="81894" autoAdjust="0"/>
  </p:normalViewPr>
  <p:slideViewPr>
    <p:cSldViewPr snapToGrid="0">
      <p:cViewPr varScale="1">
        <p:scale>
          <a:sx n="67" d="100"/>
          <a:sy n="67" d="100"/>
        </p:scale>
        <p:origin x="1232" y="32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9" d="500"/>
        <a:sy n="149" d="5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commentAuthors" Target="commentAuthor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7/25/2022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7/25/2022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01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5983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7785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107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6096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4347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3985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fdae73898c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fdae73898c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3e3a4fb77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3e3a4fb77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0435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659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244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6279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845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9297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2775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82294-BF3E-954A-9E49-35D72A5F000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8685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A82294-BF3E-954A-9E49-35D72A5F00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753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6080295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189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378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566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754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" y="-1"/>
            <a:ext cx="9144001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" name="Picture 2" descr="A view of a city&#10;&#10;Description automatically generated">
            <a:extLst>
              <a:ext uri="{FF2B5EF4-FFF2-40B4-BE49-F238E27FC236}">
                <a16:creationId xmlns:a16="http://schemas.microsoft.com/office/drawing/2014/main" id="{E19ACA47-E1C9-D14E-A205-8CB25298F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5171" b="18952"/>
          <a:stretch/>
        </p:blipFill>
        <p:spPr>
          <a:xfrm>
            <a:off x="-1" y="672701"/>
            <a:ext cx="9144001" cy="2502621"/>
          </a:xfrm>
          <a:prstGeom prst="rect">
            <a:avLst/>
          </a:prstGeom>
        </p:spPr>
      </p:pic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2"/>
            <a:ext cx="6080296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522AF-9EFE-4D25-8693-FAF51B05263F}"/>
              </a:ext>
            </a:extLst>
          </p:cNvPr>
          <p:cNvSpPr txBox="1"/>
          <p:nvPr userDrawn="1"/>
        </p:nvSpPr>
        <p:spPr>
          <a:xfrm>
            <a:off x="6422223" y="3612787"/>
            <a:ext cx="2570803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latin typeface="Helvetica"/>
                <a:cs typeface="Helvetica"/>
              </a:rPr>
              <a:t>A Partnership of: </a:t>
            </a:r>
          </a:p>
          <a:p>
            <a:pPr marL="82154" marR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US/DOE</a:t>
            </a:r>
          </a:p>
          <a:p>
            <a:pPr marL="82154" marR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82154" marR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82154" marR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UK/UKRI-STFC</a:t>
            </a:r>
          </a:p>
          <a:p>
            <a:pPr marL="82154" marR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France/CEA, CNRS/IN2P3</a:t>
            </a:r>
          </a:p>
          <a:p>
            <a:pPr marL="82154" marR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Poland/WUST </a:t>
            </a:r>
            <a:endParaRPr lang="en-US" sz="1200" kern="1200" baseline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4BD724-1E80-4878-9472-027E28C6A7C2}"/>
              </a:ext>
            </a:extLst>
          </p:cNvPr>
          <p:cNvPicPr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5165" y="4706675"/>
            <a:ext cx="253746" cy="157734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872EFF9-AFDE-445C-A3D7-86893885A566}"/>
              </a:ext>
            </a:extLst>
          </p:cNvPr>
          <p:cNvSpPr/>
          <p:nvPr userDrawn="1"/>
        </p:nvSpPr>
        <p:spPr>
          <a:xfrm>
            <a:off x="8500775" y="4141790"/>
            <a:ext cx="240030" cy="157734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A44023-1640-4E23-9B6C-B21D51AC203C}"/>
              </a:ext>
            </a:extLst>
          </p:cNvPr>
          <p:cNvSpPr/>
          <p:nvPr userDrawn="1"/>
        </p:nvSpPr>
        <p:spPr>
          <a:xfrm>
            <a:off x="8500774" y="3947981"/>
            <a:ext cx="240030" cy="157734"/>
          </a:xfrm>
          <a:prstGeom prst="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B91944F-4C95-403D-B21A-07CBC836EB9E}"/>
              </a:ext>
            </a:extLst>
          </p:cNvPr>
          <p:cNvPicPr>
            <a:picLocks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0321" y="3769157"/>
            <a:ext cx="301752" cy="157734"/>
          </a:xfrm>
          <a:prstGeom prst="rect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5EF24C8-38C3-451F-AE2C-C52B4B0C3DF9}"/>
              </a:ext>
            </a:extLst>
          </p:cNvPr>
          <p:cNvSpPr/>
          <p:nvPr userDrawn="1"/>
        </p:nvSpPr>
        <p:spPr>
          <a:xfrm>
            <a:off x="8500775" y="4333002"/>
            <a:ext cx="315468" cy="157734"/>
          </a:xfrm>
          <a:prstGeom prst="rect">
            <a:avLst/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4FF91A-2A51-4F15-9737-050781425D07}"/>
              </a:ext>
            </a:extLst>
          </p:cNvPr>
          <p:cNvSpPr/>
          <p:nvPr userDrawn="1"/>
        </p:nvSpPr>
        <p:spPr>
          <a:xfrm>
            <a:off x="8500321" y="4518542"/>
            <a:ext cx="240030" cy="157734"/>
          </a:xfrm>
          <a:prstGeom prst="rect">
            <a:avLst/>
          </a:prstGeom>
          <a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462374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2630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BC7761-E566-D072-A563-E5AAFA503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64CEF-26E3-4504-813F-D94E713A4927}" type="datetime1">
              <a:rPr lang="en-US" smtClean="0"/>
              <a:t>7/25/2022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D94F11-10AC-40CC-5AAA-0999CB0F9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Lia Merminga |  Snowmass 2022  | Vision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9019DB-8765-9B14-A701-673AF7340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83391-8498-074D-B078-35E368F78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5555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Slide">
  <p:cSld name="Content Slide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202420" y="291257"/>
            <a:ext cx="8695583" cy="432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2400"/>
              <a:buFont typeface="Helvetica Neue"/>
              <a:buNone/>
              <a:defRPr sz="2400" b="1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202420" y="796561"/>
            <a:ext cx="8695583" cy="3812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0505F"/>
              </a:buClr>
              <a:buSzPts val="2000"/>
              <a:buFont typeface="Arial"/>
              <a:buChar char="•"/>
              <a:defRPr sz="2000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0505F"/>
              </a:buClr>
              <a:buSzPts val="1700"/>
              <a:buFont typeface="Arial"/>
              <a:buChar char="•"/>
              <a:defRPr sz="1700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0505F"/>
              </a:buClr>
              <a:buSzPts val="1500"/>
              <a:buFont typeface="Arial"/>
              <a:buChar char="•"/>
              <a:defRPr sz="1500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0505F"/>
              </a:buClr>
              <a:buSzPts val="1400"/>
              <a:buFont typeface="Arial"/>
              <a:buChar char="•"/>
              <a:defRPr sz="1400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0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0505F"/>
              </a:buClr>
              <a:buSzPts val="1200"/>
              <a:buFont typeface="Arial"/>
              <a:buChar char="•"/>
              <a:defRPr sz="1200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6pPr>
            <a:lvl7pPr marL="3200400" lvl="6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7pPr>
            <a:lvl8pPr marL="3657600" lvl="7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8pPr>
            <a:lvl9pPr marL="4114800" lvl="8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ldNum" idx="12"/>
          </p:nvPr>
        </p:nvSpPr>
        <p:spPr>
          <a:xfrm>
            <a:off x="202420" y="4872038"/>
            <a:ext cx="335757" cy="138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7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784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x">
  <p:cSld name="Title Slid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>
            <a:spLocks noGrp="1"/>
          </p:cNvSpPr>
          <p:nvPr>
            <p:ph type="body" idx="1"/>
          </p:nvPr>
        </p:nvSpPr>
        <p:spPr>
          <a:xfrm>
            <a:off x="342900" y="4059911"/>
            <a:ext cx="8458200" cy="851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1pPr>
            <a:lvl2pPr marL="914400" lvl="1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2pPr>
            <a:lvl3pPr marL="1371600" lvl="2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3pPr>
            <a:lvl4pPr marL="1828800" lvl="3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4pPr>
            <a:lvl5pPr marL="2286000" lvl="4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5pPr>
            <a:lvl6pPr marL="2743200" lvl="5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6pPr>
            <a:lvl7pPr marL="3200400" lvl="6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7pPr>
            <a:lvl8pPr marL="3657600" lvl="7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8pPr>
            <a:lvl9pPr marL="4114800" lvl="8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body" idx="2"/>
          </p:nvPr>
        </p:nvSpPr>
        <p:spPr>
          <a:xfrm>
            <a:off x="342900" y="3188082"/>
            <a:ext cx="84582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2400"/>
              <a:buFont typeface="Helvetica Neue"/>
              <a:buNone/>
              <a:defRPr sz="2400" b="1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2pPr>
            <a:lvl3pPr marL="1371600" lvl="2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3pPr>
            <a:lvl4pPr marL="1828800" lvl="3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4pPr>
            <a:lvl5pPr marL="2286000" lvl="4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5pPr>
            <a:lvl6pPr marL="2743200" lvl="5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6pPr>
            <a:lvl7pPr marL="3200400" lvl="6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7pPr>
            <a:lvl8pPr marL="3657600" lvl="7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8pPr>
            <a:lvl9pPr marL="4114800" lvl="8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9pPr>
          </a:lstStyle>
          <a:p>
            <a:endParaRPr/>
          </a:p>
        </p:txBody>
      </p:sp>
      <p:pic>
        <p:nvPicPr>
          <p:cNvPr id="58" name="Google Shape;58;p14" descr="14-0218-16D.lr.jpg"/>
          <p:cNvPicPr preferRelativeResize="0"/>
          <p:nvPr/>
        </p:nvPicPr>
        <p:blipFill rotWithShape="1">
          <a:blip r:embed="rId2">
            <a:alphaModFix/>
          </a:blip>
          <a:srcRect t="19838" b="29536"/>
          <a:stretch/>
        </p:blipFill>
        <p:spPr>
          <a:xfrm>
            <a:off x="-3241" y="28168"/>
            <a:ext cx="9150396" cy="30881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" name="Google Shape;59;p14"/>
          <p:cNvGrpSpPr/>
          <p:nvPr/>
        </p:nvGrpSpPr>
        <p:grpSpPr>
          <a:xfrm>
            <a:off x="-3200" y="-6099"/>
            <a:ext cx="9155112" cy="620090"/>
            <a:chOff x="0" y="0"/>
            <a:chExt cx="24413633" cy="1653571"/>
          </a:xfrm>
        </p:grpSpPr>
        <p:pic>
          <p:nvPicPr>
            <p:cNvPr id="60" name="Google Shape;60;p14" descr="Image"/>
            <p:cNvPicPr preferRelativeResize="0"/>
            <p:nvPr/>
          </p:nvPicPr>
          <p:blipFill rotWithShape="1">
            <a:blip r:embed="rId3">
              <a:alphaModFix/>
            </a:blip>
            <a:srcRect b="8104"/>
            <a:stretch/>
          </p:blipFill>
          <p:spPr>
            <a:xfrm>
              <a:off x="6039246" y="0"/>
              <a:ext cx="18374387" cy="16535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" name="Google Shape;61;p14" descr="Image"/>
            <p:cNvPicPr preferRelativeResize="0"/>
            <p:nvPr/>
          </p:nvPicPr>
          <p:blipFill rotWithShape="1">
            <a:blip r:embed="rId3">
              <a:alphaModFix/>
            </a:blip>
            <a:srcRect r="41523" b="8104"/>
            <a:stretch/>
          </p:blipFill>
          <p:spPr>
            <a:xfrm>
              <a:off x="0" y="0"/>
              <a:ext cx="10744761" cy="165357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2" name="Google Shape;62;p14"/>
          <p:cNvSpPr txBox="1"/>
          <p:nvPr/>
        </p:nvSpPr>
        <p:spPr>
          <a:xfrm>
            <a:off x="5666067" y="4064674"/>
            <a:ext cx="2398704" cy="279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1200"/>
              <a:buFont typeface="Helvetica Neue"/>
              <a:buNone/>
            </a:pPr>
            <a:r>
              <a:rPr lang="en" sz="1200" b="0" i="0" u="none" strike="noStrike" cap="none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partnership with:</a:t>
            </a:r>
            <a:endParaRPr sz="500"/>
          </a:p>
        </p:txBody>
      </p:sp>
      <p:cxnSp>
        <p:nvCxnSpPr>
          <p:cNvPr id="63" name="Google Shape;63;p14"/>
          <p:cNvCxnSpPr/>
          <p:nvPr/>
        </p:nvCxnSpPr>
        <p:spPr>
          <a:xfrm>
            <a:off x="5672109" y="4292738"/>
            <a:ext cx="3259204" cy="0"/>
          </a:xfrm>
          <a:prstGeom prst="straightConnector1">
            <a:avLst/>
          </a:prstGeom>
          <a:noFill/>
          <a:ln w="76200" cap="flat" cmpd="sng">
            <a:solidFill>
              <a:srgbClr val="A8DEE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4" name="Google Shape;64;p14"/>
          <p:cNvSpPr/>
          <p:nvPr/>
        </p:nvSpPr>
        <p:spPr>
          <a:xfrm>
            <a:off x="5486400" y="3895725"/>
            <a:ext cx="3585530" cy="57269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700"/>
              <a:buFont typeface="Helvetica Neue"/>
              <a:buNone/>
            </a:pPr>
            <a:endParaRPr sz="1700" b="0" i="0" u="none" strike="noStrike" cap="none">
              <a:solidFill>
                <a:srgbClr val="4040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5" name="Google Shape;65;p14"/>
          <p:cNvSpPr txBox="1">
            <a:spLocks noGrp="1"/>
          </p:cNvSpPr>
          <p:nvPr>
            <p:ph type="sldNum" idx="12"/>
          </p:nvPr>
        </p:nvSpPr>
        <p:spPr>
          <a:xfrm>
            <a:off x="6057900" y="4767263"/>
            <a:ext cx="1600200" cy="90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3087"/>
              </a:buClr>
              <a:buSzPts val="600"/>
              <a:buFont typeface="Helvetica Neue"/>
              <a:buNone/>
              <a:defRPr sz="600">
                <a:solidFill>
                  <a:srgbClr val="0030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3087"/>
              </a:buClr>
              <a:buSzPts val="600"/>
              <a:buFont typeface="Helvetica Neue"/>
              <a:buNone/>
              <a:defRPr sz="600">
                <a:solidFill>
                  <a:srgbClr val="0030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3087"/>
              </a:buClr>
              <a:buSzPts val="600"/>
              <a:buFont typeface="Helvetica Neue"/>
              <a:buNone/>
              <a:defRPr sz="600">
                <a:solidFill>
                  <a:srgbClr val="0030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3087"/>
              </a:buClr>
              <a:buSzPts val="600"/>
              <a:buFont typeface="Helvetica Neue"/>
              <a:buNone/>
              <a:defRPr sz="600">
                <a:solidFill>
                  <a:srgbClr val="0030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3087"/>
              </a:buClr>
              <a:buSzPts val="600"/>
              <a:buFont typeface="Helvetica Neue"/>
              <a:buNone/>
              <a:defRPr sz="600">
                <a:solidFill>
                  <a:srgbClr val="0030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3087"/>
              </a:buClr>
              <a:buSzPts val="600"/>
              <a:buFont typeface="Helvetica Neue"/>
              <a:buNone/>
              <a:defRPr sz="600">
                <a:solidFill>
                  <a:srgbClr val="0030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3087"/>
              </a:buClr>
              <a:buSzPts val="600"/>
              <a:buFont typeface="Helvetica Neue"/>
              <a:buNone/>
              <a:defRPr sz="600">
                <a:solidFill>
                  <a:srgbClr val="0030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3087"/>
              </a:buClr>
              <a:buSzPts val="600"/>
              <a:buFont typeface="Helvetica Neue"/>
              <a:buNone/>
              <a:defRPr sz="600">
                <a:solidFill>
                  <a:srgbClr val="0030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3087"/>
              </a:buClr>
              <a:buSzPts val="600"/>
              <a:buFont typeface="Helvetica Neue"/>
              <a:buNone/>
              <a:defRPr sz="600">
                <a:solidFill>
                  <a:srgbClr val="0030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7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3685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Slide">
  <p:cSld name="Content Slide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202420" y="291257"/>
            <a:ext cx="8695583" cy="432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2400"/>
              <a:buFont typeface="Helvetica Neue"/>
              <a:buNone/>
              <a:defRPr sz="2400" b="1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202420" y="796561"/>
            <a:ext cx="8695583" cy="3812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0505F"/>
              </a:buClr>
              <a:buSzPts val="2000"/>
              <a:buFont typeface="Arial"/>
              <a:buChar char="•"/>
              <a:defRPr sz="2000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0505F"/>
              </a:buClr>
              <a:buSzPts val="1700"/>
              <a:buFont typeface="Arial"/>
              <a:buChar char="•"/>
              <a:defRPr sz="1700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0505F"/>
              </a:buClr>
              <a:buSzPts val="1500"/>
              <a:buFont typeface="Arial"/>
              <a:buChar char="•"/>
              <a:defRPr sz="1500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0505F"/>
              </a:buClr>
              <a:buSzPts val="1400"/>
              <a:buFont typeface="Arial"/>
              <a:buChar char="•"/>
              <a:defRPr sz="1400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0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0505F"/>
              </a:buClr>
              <a:buSzPts val="1200"/>
              <a:buFont typeface="Arial"/>
              <a:buChar char="•"/>
              <a:defRPr sz="1200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6pPr>
            <a:lvl7pPr marL="3200400" lvl="6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7pPr>
            <a:lvl8pPr marL="3657600" lvl="7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8pPr>
            <a:lvl9pPr marL="4114800" lvl="8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ldNum" idx="12"/>
          </p:nvPr>
        </p:nvSpPr>
        <p:spPr>
          <a:xfrm>
            <a:off x="202420" y="4872038"/>
            <a:ext cx="335757" cy="138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700">
              <a:solidFill>
                <a:srgbClr val="000000"/>
              </a:solidFill>
            </a:endParaRPr>
          </a:p>
        </p:txBody>
      </p:sp>
      <p:pic>
        <p:nvPicPr>
          <p:cNvPr id="70" name="Google Shape;70;p15" descr="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8434" y="75454"/>
            <a:ext cx="8695582" cy="21580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1" name="Google Shape;71;p15"/>
          <p:cNvCxnSpPr/>
          <p:nvPr/>
        </p:nvCxnSpPr>
        <p:spPr>
          <a:xfrm>
            <a:off x="208434" y="4739581"/>
            <a:ext cx="8695583" cy="0"/>
          </a:xfrm>
          <a:prstGeom prst="straightConnector1">
            <a:avLst/>
          </a:prstGeom>
          <a:noFill/>
          <a:ln w="76200" cap="flat" cmpd="sng">
            <a:solidFill>
              <a:srgbClr val="A8DEEE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314806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Slide">
  <p:cSld name="1_Content Slide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202420" y="291257"/>
            <a:ext cx="8695583" cy="432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2400"/>
              <a:buFont typeface="Helvetica Neue"/>
              <a:buNone/>
              <a:defRPr sz="2400" b="1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body" idx="1"/>
          </p:nvPr>
        </p:nvSpPr>
        <p:spPr>
          <a:xfrm>
            <a:off x="202420" y="796561"/>
            <a:ext cx="8695583" cy="3812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0505F"/>
              </a:buClr>
              <a:buSzPts val="2000"/>
              <a:buFont typeface="Arial"/>
              <a:buChar char="•"/>
              <a:defRPr sz="2000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0505F"/>
              </a:buClr>
              <a:buSzPts val="1700"/>
              <a:buFont typeface="Arial"/>
              <a:buChar char="•"/>
              <a:defRPr sz="1700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0505F"/>
              </a:buClr>
              <a:buSzPts val="1500"/>
              <a:buFont typeface="Arial"/>
              <a:buChar char="•"/>
              <a:defRPr sz="1500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0505F"/>
              </a:buClr>
              <a:buSzPts val="1400"/>
              <a:buFont typeface="Arial"/>
              <a:buChar char="•"/>
              <a:defRPr sz="1400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0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0505F"/>
              </a:buClr>
              <a:buSzPts val="1200"/>
              <a:buFont typeface="Arial"/>
              <a:buChar char="•"/>
              <a:defRPr sz="1200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6pPr>
            <a:lvl7pPr marL="3200400" lvl="6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7pPr>
            <a:lvl8pPr marL="3657600" lvl="7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8pPr>
            <a:lvl9pPr marL="4114800" lvl="8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sldNum" idx="12"/>
          </p:nvPr>
        </p:nvSpPr>
        <p:spPr>
          <a:xfrm>
            <a:off x="202420" y="4872038"/>
            <a:ext cx="335757" cy="138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700">
              <a:solidFill>
                <a:srgbClr val="000000"/>
              </a:solidFill>
            </a:endParaRPr>
          </a:p>
        </p:txBody>
      </p:sp>
      <p:pic>
        <p:nvPicPr>
          <p:cNvPr id="76" name="Google Shape;76;p16" descr="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8434" y="75454"/>
            <a:ext cx="8695582" cy="21580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7" name="Google Shape;77;p16"/>
          <p:cNvCxnSpPr/>
          <p:nvPr/>
        </p:nvCxnSpPr>
        <p:spPr>
          <a:xfrm>
            <a:off x="208434" y="4739581"/>
            <a:ext cx="8695583" cy="0"/>
          </a:xfrm>
          <a:prstGeom prst="straightConnector1">
            <a:avLst/>
          </a:prstGeom>
          <a:noFill/>
          <a:ln w="76200" cap="flat" cmpd="sng">
            <a:solidFill>
              <a:srgbClr val="A8DEEE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2044946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Slide w/ Title">
  <p:cSld name="Blank Slide w/ Title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9" name="Google Shape;79;p17"/>
          <p:cNvGraphicFramePr/>
          <p:nvPr/>
        </p:nvGraphicFramePr>
        <p:xfrm>
          <a:off x="6134100" y="4881563"/>
          <a:ext cx="3000000" cy="30000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900"/>
                        <a:buFont typeface="Helvetica Neue"/>
                        <a:buNone/>
                      </a:pPr>
                      <a:endParaRPr sz="900" u="none" strike="noStrike" cap="none">
                        <a:solidFill>
                          <a:schemeClr val="accent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0" name="Google Shape;80;p17"/>
          <p:cNvSpPr txBox="1">
            <a:spLocks noGrp="1"/>
          </p:cNvSpPr>
          <p:nvPr>
            <p:ph type="sldNum" idx="12"/>
          </p:nvPr>
        </p:nvSpPr>
        <p:spPr>
          <a:xfrm>
            <a:off x="202420" y="4886325"/>
            <a:ext cx="335757" cy="138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700">
              <a:solidFill>
                <a:srgbClr val="000000"/>
              </a:solidFill>
            </a:endParaRPr>
          </a:p>
        </p:txBody>
      </p:sp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xfrm>
            <a:off x="202420" y="291257"/>
            <a:ext cx="8695583" cy="432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2400"/>
              <a:buFont typeface="Helvetica Neue"/>
              <a:buNone/>
              <a:defRPr sz="2400" b="1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pic>
        <p:nvPicPr>
          <p:cNvPr id="82" name="Google Shape;82;p17" descr="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8434" y="75454"/>
            <a:ext cx="8695582" cy="21580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" name="Google Shape;83;p17"/>
          <p:cNvCxnSpPr/>
          <p:nvPr/>
        </p:nvCxnSpPr>
        <p:spPr>
          <a:xfrm>
            <a:off x="208434" y="4739581"/>
            <a:ext cx="8695583" cy="0"/>
          </a:xfrm>
          <a:prstGeom prst="straightConnector1">
            <a:avLst/>
          </a:prstGeom>
          <a:noFill/>
          <a:ln w="76200" cap="flat" cmpd="sng">
            <a:solidFill>
              <a:srgbClr val="A8DEEE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2739689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Slide">
  <p:cSld name="Picture Slid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5" name="Google Shape;85;p18"/>
          <p:cNvGraphicFramePr/>
          <p:nvPr/>
        </p:nvGraphicFramePr>
        <p:xfrm>
          <a:off x="6134100" y="4881563"/>
          <a:ext cx="3000000" cy="30000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900"/>
                        <a:buFont typeface="Helvetica Neue"/>
                        <a:buNone/>
                      </a:pPr>
                      <a:endParaRPr sz="900" u="none" strike="noStrike" cap="none">
                        <a:solidFill>
                          <a:schemeClr val="accent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6" name="Google Shape;86;p18"/>
          <p:cNvSpPr txBox="1">
            <a:spLocks noGrp="1"/>
          </p:cNvSpPr>
          <p:nvPr>
            <p:ph type="sldNum" idx="12"/>
          </p:nvPr>
        </p:nvSpPr>
        <p:spPr>
          <a:xfrm>
            <a:off x="202420" y="4886325"/>
            <a:ext cx="335757" cy="138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700">
              <a:solidFill>
                <a:srgbClr val="000000"/>
              </a:solidFill>
            </a:endParaRPr>
          </a:p>
        </p:txBody>
      </p:sp>
      <p:sp>
        <p:nvSpPr>
          <p:cNvPr id="87" name="Google Shape;87;p18"/>
          <p:cNvSpPr txBox="1">
            <a:spLocks noGrp="1"/>
          </p:cNvSpPr>
          <p:nvPr>
            <p:ph type="body" idx="1"/>
          </p:nvPr>
        </p:nvSpPr>
        <p:spPr>
          <a:xfrm>
            <a:off x="202420" y="429948"/>
            <a:ext cx="8695582" cy="4046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1pPr>
            <a:lvl2pPr marL="914400" lvl="1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2pPr>
            <a:lvl3pPr marL="1371600" lvl="2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3pPr>
            <a:lvl4pPr marL="1828800" lvl="3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4pPr>
            <a:lvl5pPr marL="2286000" lvl="4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5pPr>
            <a:lvl6pPr marL="2743200" lvl="5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6pPr>
            <a:lvl7pPr marL="3200400" lvl="6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7pPr>
            <a:lvl8pPr marL="3657600" lvl="7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8pPr>
            <a:lvl9pPr marL="4114800" lvl="8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9pPr>
          </a:lstStyle>
          <a:p>
            <a:endParaRPr/>
          </a:p>
        </p:txBody>
      </p:sp>
      <p:pic>
        <p:nvPicPr>
          <p:cNvPr id="88" name="Google Shape;88;p18" descr="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8434" y="75454"/>
            <a:ext cx="8695582" cy="21580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" name="Google Shape;89;p18"/>
          <p:cNvCxnSpPr/>
          <p:nvPr/>
        </p:nvCxnSpPr>
        <p:spPr>
          <a:xfrm>
            <a:off x="208434" y="4739581"/>
            <a:ext cx="8695583" cy="0"/>
          </a:xfrm>
          <a:prstGeom prst="straightConnector1">
            <a:avLst/>
          </a:prstGeom>
          <a:noFill/>
          <a:ln w="76200" cap="flat" cmpd="sng">
            <a:solidFill>
              <a:srgbClr val="A8DEEE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5768545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>
  <p:cSld name="Title &amp; Bullet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title"/>
          </p:nvPr>
        </p:nvSpPr>
        <p:spPr>
          <a:xfrm>
            <a:off x="400050" y="176213"/>
            <a:ext cx="8339137" cy="623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body" idx="1"/>
          </p:nvPr>
        </p:nvSpPr>
        <p:spPr>
          <a:xfrm>
            <a:off x="400050" y="1171575"/>
            <a:ext cx="8339137" cy="3514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457200" lvl="0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1pPr>
            <a:lvl2pPr marL="914400" lvl="1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2pPr>
            <a:lvl3pPr marL="1371600" lvl="2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3pPr>
            <a:lvl4pPr marL="1828800" lvl="3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4pPr>
            <a:lvl5pPr marL="2286000" lvl="4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5pPr>
            <a:lvl6pPr marL="2743200" lvl="5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6pPr>
            <a:lvl7pPr marL="3200400" lvl="6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7pPr>
            <a:lvl8pPr marL="3657600" lvl="7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8pPr>
            <a:lvl9pPr marL="4114800" lvl="8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sldNum" idx="12"/>
          </p:nvPr>
        </p:nvSpPr>
        <p:spPr>
          <a:xfrm>
            <a:off x="8706083" y="4869675"/>
            <a:ext cx="138189" cy="14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29150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 Slide">
  <p:cSld name="Comparison Slide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>
            <a:spLocks noGrp="1"/>
          </p:cNvSpPr>
          <p:nvPr>
            <p:ph type="body" idx="1"/>
          </p:nvPr>
        </p:nvSpPr>
        <p:spPr>
          <a:xfrm>
            <a:off x="202420" y="3870276"/>
            <a:ext cx="4249208" cy="753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>
                <a:srgbClr val="0061A8"/>
              </a:buClr>
              <a:buSzPts val="1400"/>
              <a:buFont typeface="Helvetica Neue"/>
              <a:buNone/>
              <a:defRPr sz="1400" b="1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2pPr>
            <a:lvl3pPr marL="1371600" lvl="2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3pPr>
            <a:lvl4pPr marL="1828800" lvl="3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4pPr>
            <a:lvl5pPr marL="2286000" lvl="4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5pPr>
            <a:lvl6pPr marL="2743200" lvl="5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6pPr>
            <a:lvl7pPr marL="3200400" lvl="6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7pPr>
            <a:lvl8pPr marL="3657600" lvl="7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8pPr>
            <a:lvl9pPr marL="4114800" lvl="8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body" idx="2"/>
          </p:nvPr>
        </p:nvSpPr>
        <p:spPr>
          <a:xfrm>
            <a:off x="4671648" y="3876353"/>
            <a:ext cx="4226355" cy="753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>
                <a:srgbClr val="0061A8"/>
              </a:buClr>
              <a:buSzPts val="1400"/>
              <a:buFont typeface="Helvetica Neue"/>
              <a:buNone/>
              <a:defRPr sz="1400" b="1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2pPr>
            <a:lvl3pPr marL="1371600" lvl="2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3pPr>
            <a:lvl4pPr marL="1828800" lvl="3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4pPr>
            <a:lvl5pPr marL="2286000" lvl="4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5pPr>
            <a:lvl6pPr marL="2743200" lvl="5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6pPr>
            <a:lvl7pPr marL="3200400" lvl="6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7pPr>
            <a:lvl8pPr marL="3657600" lvl="7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8pPr>
            <a:lvl9pPr marL="4114800" lvl="8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body" idx="3"/>
          </p:nvPr>
        </p:nvSpPr>
        <p:spPr>
          <a:xfrm>
            <a:off x="4668824" y="802638"/>
            <a:ext cx="4235192" cy="2756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Arial"/>
              <a:buChar char="•"/>
              <a:defRPr sz="2000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04040"/>
              </a:buClr>
              <a:buSzPts val="1700"/>
              <a:buFont typeface="Arial"/>
              <a:buChar char="-"/>
              <a:defRPr sz="1700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04040"/>
              </a:buClr>
              <a:buSzPts val="1500"/>
              <a:buFont typeface="Arial"/>
              <a:buChar char="•"/>
              <a:defRPr sz="1500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Arial"/>
              <a:buChar char="-"/>
              <a:defRPr sz="1400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0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Arial"/>
              <a:buChar char="•"/>
              <a:defRPr sz="1200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6pPr>
            <a:lvl7pPr marL="3200400" lvl="6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7pPr>
            <a:lvl8pPr marL="3657600" lvl="7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8pPr>
            <a:lvl9pPr marL="4114800" lvl="8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title"/>
          </p:nvPr>
        </p:nvSpPr>
        <p:spPr>
          <a:xfrm>
            <a:off x="202420" y="291257"/>
            <a:ext cx="8696325" cy="432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2400"/>
              <a:buFont typeface="Helvetica Neue"/>
              <a:buNone/>
              <a:defRPr sz="2400" b="1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0"/>
          <p:cNvSpPr txBox="1">
            <a:spLocks noGrp="1"/>
          </p:cNvSpPr>
          <p:nvPr>
            <p:ph type="body" idx="4"/>
          </p:nvPr>
        </p:nvSpPr>
        <p:spPr>
          <a:xfrm>
            <a:off x="202420" y="796561"/>
            <a:ext cx="4245335" cy="2720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0505F"/>
              </a:buClr>
              <a:buSzPts val="2000"/>
              <a:buFont typeface="Arial"/>
              <a:buChar char="•"/>
              <a:defRPr sz="2000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04040"/>
              </a:buClr>
              <a:buSzPts val="1700"/>
              <a:buFont typeface="Arial"/>
              <a:buChar char="-"/>
              <a:defRPr sz="1700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0505F"/>
              </a:buClr>
              <a:buSzPts val="1500"/>
              <a:buFont typeface="Arial"/>
              <a:buChar char="•"/>
              <a:defRPr sz="1500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Arial"/>
              <a:buChar char="-"/>
              <a:defRPr sz="1400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0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0505F"/>
              </a:buClr>
              <a:buSzPts val="1200"/>
              <a:buFont typeface="Arial"/>
              <a:buChar char="•"/>
              <a:defRPr sz="1200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6pPr>
            <a:lvl7pPr marL="3200400" lvl="6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7pPr>
            <a:lvl8pPr marL="3657600" lvl="7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8pPr>
            <a:lvl9pPr marL="4114800" lvl="8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20"/>
          <p:cNvSpPr txBox="1">
            <a:spLocks noGrp="1"/>
          </p:cNvSpPr>
          <p:nvPr>
            <p:ph type="sldNum" idx="12"/>
          </p:nvPr>
        </p:nvSpPr>
        <p:spPr>
          <a:xfrm>
            <a:off x="202420" y="4886325"/>
            <a:ext cx="335757" cy="138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700">
              <a:solidFill>
                <a:srgbClr val="000000"/>
              </a:solidFill>
            </a:endParaRPr>
          </a:p>
        </p:txBody>
      </p:sp>
      <p:pic>
        <p:nvPicPr>
          <p:cNvPr id="101" name="Google Shape;101;p20" descr="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8434" y="75454"/>
            <a:ext cx="8695582" cy="21580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2" name="Google Shape;102;p20"/>
          <p:cNvCxnSpPr/>
          <p:nvPr/>
        </p:nvCxnSpPr>
        <p:spPr>
          <a:xfrm>
            <a:off x="208434" y="4739581"/>
            <a:ext cx="8695583" cy="0"/>
          </a:xfrm>
          <a:prstGeom prst="straightConnector1">
            <a:avLst/>
          </a:prstGeom>
          <a:noFill/>
          <a:ln w="76200" cap="flat" cmpd="sng">
            <a:solidFill>
              <a:srgbClr val="A8DEEE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889368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4" y="728665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3" indent="-230183">
              <a:defRPr sz="1800">
                <a:solidFill>
                  <a:srgbClr val="505050"/>
                </a:solidFill>
              </a:defRPr>
            </a:lvl1pPr>
            <a:lvl2pPr marL="512750" indent="-230183">
              <a:defRPr sz="1600">
                <a:solidFill>
                  <a:srgbClr val="505050"/>
                </a:solidFill>
              </a:defRPr>
            </a:lvl2pPr>
            <a:lvl3pPr marL="803255" indent="-230183">
              <a:defRPr sz="1500">
                <a:solidFill>
                  <a:srgbClr val="505050"/>
                </a:solidFill>
              </a:defRPr>
            </a:lvl3pPr>
            <a:lvl4pPr marL="1085823" indent="-228594">
              <a:defRPr sz="1400">
                <a:solidFill>
                  <a:srgbClr val="505050"/>
                </a:solidFill>
              </a:defRPr>
            </a:lvl4pPr>
            <a:lvl5pPr marL="1369979" indent="-230183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F00CD-44CB-48BB-BD23-6E74E412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6828" y="4910458"/>
            <a:ext cx="675368" cy="1809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22E7521-22E4-4136-9B4D-60E244472E2C}" type="datetime1">
              <a:rPr lang="en-US" smtClean="0"/>
              <a:t>7/25/2022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C78005-5077-434A-80CA-8C55A16B1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Lia Merminga |  Snowmass 2022  | Vision</a:t>
            </a:r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4" y="4911373"/>
            <a:ext cx="414338" cy="17796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8277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/ Caption Slide">
  <p:cSld name="Content w/ Caption Slide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1"/>
          <p:cNvSpPr txBox="1">
            <a:spLocks noGrp="1"/>
          </p:cNvSpPr>
          <p:nvPr>
            <p:ph type="body" idx="1"/>
          </p:nvPr>
        </p:nvSpPr>
        <p:spPr>
          <a:xfrm>
            <a:off x="208435" y="796561"/>
            <a:ext cx="2179432" cy="3779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>
                <a:srgbClr val="0061A8"/>
              </a:buClr>
              <a:buSzPts val="1400"/>
              <a:buFont typeface="Helvetica Neue"/>
              <a:buNone/>
              <a:defRPr sz="1400" b="1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2pPr>
            <a:lvl3pPr marL="1371600" lvl="2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3pPr>
            <a:lvl4pPr marL="1828800" lvl="3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4pPr>
            <a:lvl5pPr marL="2286000" lvl="4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5pPr>
            <a:lvl6pPr marL="2743200" lvl="5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6pPr>
            <a:lvl7pPr marL="3200400" lvl="6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7pPr>
            <a:lvl8pPr marL="3657600" lvl="7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8pPr>
            <a:lvl9pPr marL="4114800" lvl="8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title"/>
          </p:nvPr>
        </p:nvSpPr>
        <p:spPr>
          <a:xfrm>
            <a:off x="208435" y="291257"/>
            <a:ext cx="8695582" cy="432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2400"/>
              <a:buFont typeface="Helvetica Neue"/>
              <a:buNone/>
              <a:defRPr sz="2400" b="1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1"/>
          <p:cNvSpPr txBox="1">
            <a:spLocks noGrp="1"/>
          </p:cNvSpPr>
          <p:nvPr>
            <p:ph type="body" idx="2"/>
          </p:nvPr>
        </p:nvSpPr>
        <p:spPr>
          <a:xfrm>
            <a:off x="2594001" y="796561"/>
            <a:ext cx="6310016" cy="3778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0505F"/>
              </a:buClr>
              <a:buSzPts val="2000"/>
              <a:buFont typeface="Arial"/>
              <a:buChar char="•"/>
              <a:defRPr sz="2000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04040"/>
              </a:buClr>
              <a:buSzPts val="1700"/>
              <a:buFont typeface="Arial"/>
              <a:buChar char="-"/>
              <a:defRPr sz="1700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0505F"/>
              </a:buClr>
              <a:buSzPts val="1500"/>
              <a:buFont typeface="Arial"/>
              <a:buChar char="•"/>
              <a:defRPr sz="1500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Arial"/>
              <a:buChar char="-"/>
              <a:defRPr sz="1400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0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0505F"/>
              </a:buClr>
              <a:buSzPts val="1200"/>
              <a:buFont typeface="Arial"/>
              <a:buChar char="•"/>
              <a:defRPr sz="1200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6pPr>
            <a:lvl7pPr marL="3200400" lvl="6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7pPr>
            <a:lvl8pPr marL="3657600" lvl="7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8pPr>
            <a:lvl9pPr marL="4114800" lvl="8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21"/>
          <p:cNvSpPr txBox="1">
            <a:spLocks noGrp="1"/>
          </p:cNvSpPr>
          <p:nvPr>
            <p:ph type="sldNum" idx="12"/>
          </p:nvPr>
        </p:nvSpPr>
        <p:spPr>
          <a:xfrm>
            <a:off x="202420" y="4886325"/>
            <a:ext cx="335757" cy="138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700">
              <a:solidFill>
                <a:srgbClr val="000000"/>
              </a:solidFill>
            </a:endParaRPr>
          </a:p>
        </p:txBody>
      </p:sp>
      <p:pic>
        <p:nvPicPr>
          <p:cNvPr id="108" name="Google Shape;108;p21" descr="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8434" y="75454"/>
            <a:ext cx="8695582" cy="21580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9" name="Google Shape;109;p21"/>
          <p:cNvCxnSpPr/>
          <p:nvPr/>
        </p:nvCxnSpPr>
        <p:spPr>
          <a:xfrm>
            <a:off x="208434" y="4739581"/>
            <a:ext cx="8695583" cy="0"/>
          </a:xfrm>
          <a:prstGeom prst="straightConnector1">
            <a:avLst/>
          </a:prstGeom>
          <a:noFill/>
          <a:ln w="76200" cap="flat" cmpd="sng">
            <a:solidFill>
              <a:srgbClr val="A8DEEE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0416145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/Caption Slide">
  <p:cSld name="Picture/Caption Slide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2"/>
          <p:cNvSpPr txBox="1">
            <a:spLocks noGrp="1"/>
          </p:cNvSpPr>
          <p:nvPr>
            <p:ph type="body" idx="1"/>
          </p:nvPr>
        </p:nvSpPr>
        <p:spPr>
          <a:xfrm>
            <a:off x="208434" y="796561"/>
            <a:ext cx="8695583" cy="2951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1pPr>
            <a:lvl2pPr marL="914400" lvl="1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2pPr>
            <a:lvl3pPr marL="1371600" lvl="2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3pPr>
            <a:lvl4pPr marL="1828800" lvl="3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4pPr>
            <a:lvl5pPr marL="2286000" lvl="4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5pPr>
            <a:lvl6pPr marL="2743200" lvl="5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6pPr>
            <a:lvl7pPr marL="3200400" lvl="6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7pPr>
            <a:lvl8pPr marL="3657600" lvl="7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8pPr>
            <a:lvl9pPr marL="4114800" lvl="8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body" idx="2"/>
          </p:nvPr>
        </p:nvSpPr>
        <p:spPr>
          <a:xfrm>
            <a:off x="208435" y="3835264"/>
            <a:ext cx="8695582" cy="754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>
                <a:srgbClr val="0061A8"/>
              </a:buClr>
              <a:buSzPts val="1400"/>
              <a:buFont typeface="Helvetica Neue"/>
              <a:buNone/>
              <a:defRPr sz="1400" b="1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2pPr>
            <a:lvl3pPr marL="1371600" lvl="2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3pPr>
            <a:lvl4pPr marL="1828800" lvl="3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4pPr>
            <a:lvl5pPr marL="2286000" lvl="4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5pPr>
            <a:lvl6pPr marL="2743200" lvl="5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6pPr>
            <a:lvl7pPr marL="3200400" lvl="6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7pPr>
            <a:lvl8pPr marL="3657600" lvl="7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8pPr>
            <a:lvl9pPr marL="4114800" lvl="8" indent="-2603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22"/>
          <p:cNvSpPr txBox="1">
            <a:spLocks noGrp="1"/>
          </p:cNvSpPr>
          <p:nvPr>
            <p:ph type="sldNum" idx="12"/>
          </p:nvPr>
        </p:nvSpPr>
        <p:spPr>
          <a:xfrm>
            <a:off x="202420" y="4886325"/>
            <a:ext cx="335757" cy="138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700">
              <a:solidFill>
                <a:srgbClr val="000000"/>
              </a:solidFill>
            </a:endParaRPr>
          </a:p>
        </p:txBody>
      </p:sp>
      <p:sp>
        <p:nvSpPr>
          <p:cNvPr id="114" name="Google Shape;114;p22"/>
          <p:cNvSpPr txBox="1">
            <a:spLocks noGrp="1"/>
          </p:cNvSpPr>
          <p:nvPr>
            <p:ph type="title"/>
          </p:nvPr>
        </p:nvSpPr>
        <p:spPr>
          <a:xfrm>
            <a:off x="202420" y="291257"/>
            <a:ext cx="8695583" cy="432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2400"/>
              <a:buFont typeface="Helvetica Neue"/>
              <a:buNone/>
              <a:defRPr sz="2400" b="1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pic>
        <p:nvPicPr>
          <p:cNvPr id="115" name="Google Shape;115;p22" descr="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8434" y="75454"/>
            <a:ext cx="8695582" cy="21580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6" name="Google Shape;116;p22"/>
          <p:cNvCxnSpPr/>
          <p:nvPr/>
        </p:nvCxnSpPr>
        <p:spPr>
          <a:xfrm>
            <a:off x="208434" y="4739581"/>
            <a:ext cx="8695583" cy="0"/>
          </a:xfrm>
          <a:prstGeom prst="straightConnector1">
            <a:avLst/>
          </a:prstGeom>
          <a:noFill/>
          <a:ln w="76200" cap="flat" cmpd="sng">
            <a:solidFill>
              <a:srgbClr val="A8DEEE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683557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_1">
  <p:cSld name="TITLE_AND_BODY_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19050" tIns="19050" rIns="19050" bIns="1905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19050" tIns="19050" rIns="19050" bIns="19050" anchor="t" anchorCtr="0">
            <a:noAutofit/>
          </a:bodyPr>
          <a:lstStyle>
            <a:lvl1pPr marL="457200" lvl="0" indent="-317500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1pPr>
            <a:lvl2pPr marL="914400" lvl="1" indent="-317500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0" name="Google Shape;120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19050" tIns="19050" rIns="19050" bIns="19050" anchor="b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2096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230183" indent="-230183">
              <a:defRPr sz="1800">
                <a:solidFill>
                  <a:srgbClr val="505050"/>
                </a:solidFill>
              </a:defRPr>
            </a:lvl1pPr>
            <a:lvl2pPr marL="512750" indent="-230183">
              <a:defRPr sz="1600">
                <a:solidFill>
                  <a:srgbClr val="505050"/>
                </a:solidFill>
              </a:defRPr>
            </a:lvl2pPr>
            <a:lvl3pPr marL="803255" indent="-230183">
              <a:defRPr sz="1500">
                <a:solidFill>
                  <a:srgbClr val="505050"/>
                </a:solidFill>
              </a:defRPr>
            </a:lvl3pPr>
            <a:lvl4pPr marL="1085823" indent="-228594">
              <a:defRPr sz="1400">
                <a:solidFill>
                  <a:srgbClr val="505050"/>
                </a:solidFill>
              </a:defRPr>
            </a:lvl4pPr>
            <a:lvl5pPr marL="1369979" indent="-230183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6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3" indent="-230183">
              <a:defRPr sz="1800">
                <a:solidFill>
                  <a:srgbClr val="505050"/>
                </a:solidFill>
              </a:defRPr>
            </a:lvl1pPr>
            <a:lvl2pPr marL="512750" indent="-230183">
              <a:defRPr sz="1600">
                <a:solidFill>
                  <a:srgbClr val="505050"/>
                </a:solidFill>
              </a:defRPr>
            </a:lvl2pPr>
            <a:lvl3pPr marL="806430" indent="-228594">
              <a:defRPr sz="1500">
                <a:solidFill>
                  <a:srgbClr val="505050"/>
                </a:solidFill>
              </a:defRPr>
            </a:lvl3pPr>
            <a:lvl4pPr marL="1087411" indent="-228594">
              <a:defRPr sz="1400">
                <a:solidFill>
                  <a:srgbClr val="505050"/>
                </a:solidFill>
              </a:defRPr>
            </a:lvl4pPr>
            <a:lvl5pPr marL="1369979" indent="-228594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3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8" y="4908143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75A10917-D269-435D-8BEC-3BA030399460}" type="datetime1">
              <a:rPr lang="en-US" smtClean="0"/>
              <a:t>7/25/2022</a:t>
            </a:fld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1" y="4911154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5F9652E-0045-4B51-A24C-BDFA0BB3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8936" y="4909278"/>
            <a:ext cx="6260399" cy="182155"/>
          </a:xfrm>
        </p:spPr>
        <p:txBody>
          <a:bodyPr/>
          <a:lstStyle/>
          <a:p>
            <a:pPr>
              <a:defRPr/>
            </a:pPr>
            <a:r>
              <a:rPr lang="en-US"/>
              <a:t>Lia Merminga |  Snowmass 2022  | Vision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592273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6" y="719140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3" indent="-230183">
              <a:defRPr sz="1800">
                <a:solidFill>
                  <a:srgbClr val="505050"/>
                </a:solidFill>
              </a:defRPr>
            </a:lvl1pPr>
            <a:lvl2pPr marL="514337" indent="-230183">
              <a:defRPr sz="1600">
                <a:solidFill>
                  <a:srgbClr val="505050"/>
                </a:solidFill>
              </a:defRPr>
            </a:lvl2pPr>
            <a:lvl3pPr marL="806430" indent="-228594">
              <a:defRPr sz="1500">
                <a:solidFill>
                  <a:srgbClr val="505050"/>
                </a:solidFill>
              </a:defRPr>
            </a:lvl3pPr>
            <a:lvl4pPr marL="1087411" indent="-228594">
              <a:defRPr sz="1400">
                <a:solidFill>
                  <a:srgbClr val="505050"/>
                </a:solidFill>
              </a:defRPr>
            </a:lvl4pPr>
            <a:lvl5pPr marL="1369979" indent="-228594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8" y="4908143"/>
            <a:ext cx="675368" cy="180975"/>
          </a:xfrm>
          <a:prstGeom prst="rect">
            <a:avLst/>
          </a:prstGeo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C1D5201E-1AC5-42E5-8484-6B901E673B98}" type="datetime1">
              <a:rPr lang="en-US" smtClean="0"/>
              <a:t>7/25/2022</a:t>
            </a:fld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228601" y="4911154"/>
            <a:ext cx="414338" cy="177964"/>
          </a:xfrm>
          <a:prstGeom prst="rect">
            <a:avLst/>
          </a:prstGeo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B7ACA4-80DC-41DD-B0E8-371B4DD0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8936" y="4909278"/>
            <a:ext cx="6260399" cy="182155"/>
          </a:xfrm>
        </p:spPr>
        <p:txBody>
          <a:bodyPr/>
          <a:lstStyle/>
          <a:p>
            <a:pPr>
              <a:defRPr/>
            </a:pPr>
            <a:r>
              <a:rPr lang="en-US"/>
              <a:t>Lia Merminga |  Snowmass 2022  | Vision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169181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8" y="4910458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ECBDBF6-72BA-4A71-8619-AED7718D0CBE}" type="datetime1">
              <a:rPr lang="en-US" smtClean="0"/>
              <a:t>7/25/2022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1" y="4911373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E161075-3224-4010-ABDA-A5185F35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8936" y="4909278"/>
            <a:ext cx="6260399" cy="182155"/>
          </a:xfrm>
        </p:spPr>
        <p:txBody>
          <a:bodyPr/>
          <a:lstStyle/>
          <a:p>
            <a:pPr>
              <a:defRPr/>
            </a:pPr>
            <a:r>
              <a:rPr lang="en-US"/>
              <a:t>Lia Merminga |  Snowmass 2022  | Vision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2153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8" y="4910458"/>
            <a:ext cx="675368" cy="18097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C4086A59-B4CC-4F9C-9170-AD649AF3D909}" type="datetime1">
              <a:rPr lang="en-US" smtClean="0"/>
              <a:t>7/25/2022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22250" y="4913469"/>
            <a:ext cx="414338" cy="177964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3" indent="-230183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A471088-6F95-4269-9C96-59C7FA66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8936" y="4909278"/>
            <a:ext cx="6260399" cy="182155"/>
          </a:xfrm>
        </p:spPr>
        <p:txBody>
          <a:bodyPr/>
          <a:lstStyle/>
          <a:p>
            <a:pPr>
              <a:defRPr/>
            </a:pPr>
            <a:r>
              <a:rPr lang="en-US"/>
              <a:t>Lia Merminga |  Snowmass 2022  | Vision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822067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8" y="4910458"/>
            <a:ext cx="675368" cy="1809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B9FA6E7-ECE7-462C-A87A-BA2FC4FE0EBB}" type="datetime1">
              <a:rPr lang="en-US" smtClean="0"/>
              <a:t>7/25/2022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28601" y="4909278"/>
            <a:ext cx="414338" cy="17796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9E8766BF-8751-4DD6-9C06-35A200CC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8936" y="4909278"/>
            <a:ext cx="6260399" cy="182155"/>
          </a:xfrm>
        </p:spPr>
        <p:txBody>
          <a:bodyPr/>
          <a:lstStyle/>
          <a:p>
            <a:pPr>
              <a:defRPr/>
            </a:pPr>
            <a:r>
              <a:rPr lang="en-US"/>
              <a:t>Lia Merminga |  Snowmass 2022  | Vision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460373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33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24458"/>
            <a:ext cx="8293100" cy="426951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165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49523" y="4866324"/>
            <a:ext cx="5224409" cy="140494"/>
          </a:xfrm>
        </p:spPr>
        <p:txBody>
          <a:bodyPr/>
          <a:lstStyle/>
          <a:p>
            <a:pPr>
              <a:defRPr/>
            </a:pPr>
            <a:r>
              <a:rPr lang="en-US"/>
              <a:t>Lia Merminga |  Snowmass 2022  | Vision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9265" y="4866324"/>
            <a:ext cx="525463" cy="140494"/>
          </a:xfrm>
        </p:spPr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1" y="928688"/>
            <a:ext cx="8293100" cy="3634979"/>
          </a:xfrm>
          <a:prstGeom prst="rect">
            <a:avLst/>
          </a:prstGeom>
        </p:spPr>
        <p:txBody>
          <a:bodyPr lIns="0" rIns="0"/>
          <a:lstStyle>
            <a:lvl1pPr marL="192020" indent="-198877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Font typeface="Arial"/>
              <a:buChar char="•"/>
              <a:defRPr sz="1650" b="0" i="0">
                <a:solidFill>
                  <a:srgbClr val="63666A"/>
                </a:solidFill>
                <a:latin typeface="Helvetica"/>
              </a:defRPr>
            </a:lvl1pPr>
            <a:lvl2pPr marL="240024" indent="192020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SzPct val="90000"/>
              <a:buFont typeface="Lucida Grande"/>
              <a:buChar char="-"/>
              <a:defRPr sz="1500" b="0" i="0">
                <a:solidFill>
                  <a:srgbClr val="63666A"/>
                </a:solidFill>
                <a:latin typeface="Helvetica"/>
              </a:defRPr>
            </a:lvl2pPr>
            <a:lvl3pPr marL="480048" indent="171446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SzPct val="88000"/>
              <a:buFont typeface="Arial"/>
              <a:buChar char="•"/>
              <a:defRPr sz="1350" b="0" i="0">
                <a:solidFill>
                  <a:srgbClr val="63666A"/>
                </a:solidFill>
                <a:latin typeface="Helvetica"/>
              </a:defRPr>
            </a:lvl3pPr>
            <a:lvl4pPr marL="685783" indent="171446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SzPct val="90000"/>
              <a:buFont typeface="Lucida Grande"/>
              <a:buChar char="-"/>
              <a:defRPr sz="1200" b="0" i="0">
                <a:solidFill>
                  <a:srgbClr val="63666A"/>
                </a:solidFill>
                <a:latin typeface="Helvetica"/>
              </a:defRPr>
            </a:lvl4pPr>
            <a:lvl5pPr marL="857228" indent="144014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SzPct val="88000"/>
              <a:buFont typeface="Arial"/>
              <a:buChar char="•"/>
              <a:defRPr sz="105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8FB8245-C0E1-4471-BB93-7EA3F3DC96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9489" y="4866324"/>
            <a:ext cx="823627" cy="140494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B5AD0344-96AE-41EB-86D0-523FE9D9FD0B}" type="datetime1">
              <a:rPr lang="en-US" smtClean="0"/>
              <a:t>7/25/2022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810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29" r="2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895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8936" y="4909278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Lia Merminga |  Snowmass 2022  | Vision</a:t>
            </a:r>
            <a:endParaRPr lang="en-US" b="1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7" y="3358115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240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22250" y="4850200"/>
            <a:ext cx="7954085" cy="10325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3075" y="4672161"/>
            <a:ext cx="683042" cy="356078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0DBC688-4F30-40E8-BBB5-F107F1D3ED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4909278"/>
            <a:ext cx="681381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2BD50DB-D738-4D39-92F6-D7909127C683}" type="datetime1">
              <a:rPr lang="en-US" smtClean="0"/>
              <a:t>7/25/2022</a:t>
            </a:fld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246728A-CF4F-487F-8DEA-58E9F682B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2" y="4912290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981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5" r:id="rId1"/>
    <p:sldLayoutId id="2147484556" r:id="rId2"/>
    <p:sldLayoutId id="2147484557" r:id="rId3"/>
    <p:sldLayoutId id="2147484558" r:id="rId4"/>
    <p:sldLayoutId id="2147484559" r:id="rId5"/>
    <p:sldLayoutId id="2147484560" r:id="rId6"/>
    <p:sldLayoutId id="2147484561" r:id="rId7"/>
    <p:sldLayoutId id="2147484563" r:id="rId8"/>
    <p:sldLayoutId id="2147484948" r:id="rId9"/>
    <p:sldLayoutId id="2147484949" r:id="rId10"/>
    <p:sldLayoutId id="2147484950" r:id="rId11"/>
    <p:sldLayoutId id="2147484951" r:id="rId12"/>
  </p:sldLayoutIdLst>
  <p:hf hdr="0"/>
  <p:txStyles>
    <p:titleStyle>
      <a:lvl1pPr algn="l" defTabSz="457189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189"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378"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566"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754"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892" indent="-342892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31" indent="-285743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2972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160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348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3" descr="Line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95287" y="723900"/>
            <a:ext cx="8354287" cy="9594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400050" y="176213"/>
            <a:ext cx="8339137" cy="623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1"/>
          </p:nvPr>
        </p:nvSpPr>
        <p:spPr>
          <a:xfrm>
            <a:off x="400050" y="1171575"/>
            <a:ext cx="8339137" cy="3514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Char char="•"/>
              <a:defRPr sz="1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Char char="•"/>
              <a:defRPr sz="1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Char char="•"/>
              <a:defRPr sz="1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Char char="•"/>
              <a:defRPr sz="1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Char char="•"/>
              <a:defRPr sz="1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Char char="•"/>
              <a:defRPr sz="1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Char char="•"/>
              <a:defRPr sz="1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Char char="•"/>
              <a:defRPr sz="1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Char char="•"/>
              <a:defRPr sz="1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ldNum" idx="12"/>
          </p:nvPr>
        </p:nvSpPr>
        <p:spPr>
          <a:xfrm>
            <a:off x="8706083" y="4869675"/>
            <a:ext cx="138189" cy="14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5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45397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953" r:id="rId1"/>
    <p:sldLayoutId id="2147484954" r:id="rId2"/>
    <p:sldLayoutId id="2147484955" r:id="rId3"/>
    <p:sldLayoutId id="2147484956" r:id="rId4"/>
    <p:sldLayoutId id="2147484957" r:id="rId5"/>
    <p:sldLayoutId id="2147484958" r:id="rId6"/>
    <p:sldLayoutId id="2147484959" r:id="rId7"/>
    <p:sldLayoutId id="2147484960" r:id="rId8"/>
    <p:sldLayoutId id="2147484961" r:id="rId9"/>
    <p:sldLayoutId id="2147484962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50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7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3D6F0F-D53B-4411-BC91-EF2CF04630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2845" y="4008380"/>
            <a:ext cx="8499231" cy="822238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Lia Merminga</a:t>
            </a:r>
          </a:p>
          <a:p>
            <a:pPr>
              <a:spcBef>
                <a:spcPts val="0"/>
              </a:spcBef>
            </a:pPr>
            <a:r>
              <a:rPr lang="en-US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Snowmass Community Summer Study</a:t>
            </a:r>
          </a:p>
          <a:p>
            <a:pPr>
              <a:spcBef>
                <a:spcPts val="0"/>
              </a:spcBef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University of Washington, Seattle</a:t>
            </a:r>
          </a:p>
          <a:p>
            <a:pPr>
              <a:spcBef>
                <a:spcPts val="0"/>
              </a:spcBef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25 July 2022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36CB91-CAA4-4A82-9120-FF65CBC348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1923" y="3256093"/>
            <a:ext cx="8579439" cy="752287"/>
          </a:xfrm>
        </p:spPr>
        <p:txBody>
          <a:bodyPr>
            <a:normAutofit/>
          </a:bodyPr>
          <a:lstStyle/>
          <a:p>
            <a:r>
              <a:rPr lang="en-US" dirty="0"/>
              <a:t>Vision and Plans for Fermilab’s Next 10-20 Years</a:t>
            </a:r>
          </a:p>
        </p:txBody>
      </p:sp>
    </p:spTree>
    <p:extLst>
      <p:ext uri="{BB962C8B-B14F-4D97-AF65-F5344CB8AC3E}">
        <p14:creationId xmlns:p14="http://schemas.microsoft.com/office/powerpoint/2010/main" val="1167872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F40DD-1793-48BA-9B49-3C55C3E2C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LBNF DUNE Summary Schedule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A1F499-68B0-4689-B4F4-8EEF40D89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  <a:cs typeface="+mn-cs"/>
              </a:rPr>
              <a:t>Lia Merminga |  Snowmass 2022  | Vision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A301F1-42B9-4B50-A9AE-E52EAAA35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39C72E-2A13-EB4D-AD45-6D4E6ACAED8D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C92FCF3-8ABA-40FE-8E58-35755D1D54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5FE1DF-0D8D-42D6-B776-9E1A01C938C7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7/25/2022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pic>
        <p:nvPicPr>
          <p:cNvPr id="2050" name="Picture 1">
            <a:extLst>
              <a:ext uri="{FF2B5EF4-FFF2-40B4-BE49-F238E27FC236}">
                <a16:creationId xmlns:a16="http://schemas.microsoft.com/office/drawing/2014/main" id="{00ACA98E-39CD-41AF-8CEC-A1E4FE66B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67" y="751409"/>
            <a:ext cx="8385368" cy="30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9956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Definition of Phases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Lia Merminga |  Snowmass 2022  | Vision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39C72E-2A13-EB4D-AD45-6D4E6ACAED8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graphicFrame>
        <p:nvGraphicFramePr>
          <p:cNvPr id="15" name="Table 6">
            <a:extLst>
              <a:ext uri="{FF2B5EF4-FFF2-40B4-BE49-F238E27FC236}">
                <a16:creationId xmlns:a16="http://schemas.microsoft.com/office/drawing/2014/main" id="{E88563CB-8FB8-4B92-93D3-71281D0C6D91}"/>
              </a:ext>
            </a:extLst>
          </p:cNvPr>
          <p:cNvGraphicFramePr>
            <a:graphicFrameLocks noGrp="1"/>
          </p:cNvGraphicFramePr>
          <p:nvPr>
            <p:ph idx="13"/>
          </p:nvPr>
        </p:nvGraphicFramePr>
        <p:xfrm>
          <a:off x="4010272" y="470284"/>
          <a:ext cx="4816376" cy="3733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3176">
                  <a:extLst>
                    <a:ext uri="{9D8B030D-6E8A-4147-A177-3AD203B41FA5}">
                      <a16:colId xmlns:a16="http://schemas.microsoft.com/office/drawing/2014/main" val="286139337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53800927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682143571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Capability Description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Phase 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Phase II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03193375"/>
                  </a:ext>
                </a:extLst>
              </a:tr>
              <a:tr h="251460">
                <a:tc gridSpan="3">
                  <a:txBody>
                    <a:bodyPr/>
                    <a:lstStyle/>
                    <a:p>
                      <a:pPr algn="l"/>
                      <a:r>
                        <a:rPr lang="en-US" sz="1200" b="1" dirty="0"/>
                        <a:t>Beamline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1712070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marL="457200" indent="0"/>
                      <a:r>
                        <a:rPr lang="en-US" sz="1200" dirty="0"/>
                        <a:t>1.2MW (includes 2.4MW infrastructure)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X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22121890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r>
                        <a:rPr lang="en-US" sz="1200" dirty="0"/>
                        <a:t>	2.4MW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X</a:t>
                      </a:r>
                      <a:r>
                        <a:rPr lang="en-US" sz="1200" baseline="30000" dirty="0"/>
                        <a:t>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5246372"/>
                  </a:ext>
                </a:extLst>
              </a:tr>
              <a:tr h="251460">
                <a:tc gridSpan="3">
                  <a:txBody>
                    <a:bodyPr/>
                    <a:lstStyle/>
                    <a:p>
                      <a:pPr algn="l"/>
                      <a:r>
                        <a:rPr lang="en-US" sz="1200" b="1" dirty="0"/>
                        <a:t>Far Detectors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7368247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r>
                        <a:rPr lang="en-US" sz="1200" dirty="0"/>
                        <a:t>	FD1 – 17 kton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X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85534232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r>
                        <a:rPr lang="en-US" sz="1200" dirty="0"/>
                        <a:t>	FD2 – 17 kton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X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60451683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r>
                        <a:rPr lang="en-US" sz="1200" dirty="0"/>
                        <a:t>	FD3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X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39288479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r>
                        <a:rPr lang="en-US" sz="1200" dirty="0"/>
                        <a:t>	FD4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X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05619801"/>
                  </a:ext>
                </a:extLst>
              </a:tr>
              <a:tr h="251460">
                <a:tc gridSpan="3">
                  <a:txBody>
                    <a:bodyPr/>
                    <a:lstStyle/>
                    <a:p>
                      <a:pPr algn="l"/>
                      <a:r>
                        <a:rPr lang="en-US" sz="1200" b="1" dirty="0"/>
                        <a:t>Near Detectors</a:t>
                      </a:r>
                      <a:r>
                        <a:rPr lang="en-US" sz="1200" b="0" baseline="30000" dirty="0"/>
                        <a:t>2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2283362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r>
                        <a:rPr lang="en-US" sz="1200"/>
                        <a:t>	ND LAr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X</a:t>
                      </a:r>
                      <a:endParaRPr lang="en-US" sz="1200" baseline="30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65835766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r>
                        <a:rPr lang="en-US" sz="1200" dirty="0"/>
                        <a:t>	TMS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X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73709221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	SAND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X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40959891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r>
                        <a:rPr lang="en-US" sz="1200"/>
                        <a:t>	MCND  (ND GAr)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X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855134062"/>
                  </a:ext>
                </a:extLst>
              </a:tr>
            </a:tbl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AEB27-ED79-4484-9787-7C97D7FEF21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0D79317F-E6C5-445A-BF85-965999C64AC4}"/>
              </a:ext>
            </a:extLst>
          </p:cNvPr>
          <p:cNvSpPr txBox="1">
            <a:spLocks/>
          </p:cNvSpPr>
          <p:nvPr/>
        </p:nvSpPr>
        <p:spPr>
          <a:xfrm>
            <a:off x="4025512" y="4168843"/>
            <a:ext cx="4886254" cy="667001"/>
          </a:xfrm>
          <a:prstGeom prst="rect">
            <a:avLst/>
          </a:prstGeom>
        </p:spPr>
        <p:txBody>
          <a:bodyPr lIns="0" rIns="0" anchor="t"/>
          <a:lstStyle>
            <a:lvl1pPr marL="256032" indent="-265176" algn="l" defTabSz="457200" rtl="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 kern="1200">
                <a:solidFill>
                  <a:srgbClr val="63666A"/>
                </a:solidFill>
                <a:latin typeface="Helvetica"/>
                <a:ea typeface="Geneva" charset="0"/>
                <a:cs typeface="Geneva" charset="0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Helvetica"/>
              </a:rPr>
              <a:t>Note 1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Helvetica"/>
              </a:rPr>
              <a:t>: requires upgrades to LBNF neutrino target and upgrades to Fermilab accelerator complex.  The LBNF facility is built to support 2.4MW in Phase I.</a:t>
            </a:r>
            <a:b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Helvetica"/>
                <a:cs typeface="Helvetica"/>
              </a:rPr>
            </a:b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Helvetica"/>
              </a:rPr>
              <a:t>Note 2: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Helvetica"/>
              </a:rPr>
              <a:t> Near Detector Subproject threshold scope provides “day 1” requirements to start the DUNE experiment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63666A"/>
              </a:solidFill>
              <a:effectLst/>
              <a:uLnTx/>
              <a:uFillTx/>
              <a:latin typeface="Helvetica"/>
            </a:endParaRP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752D789F-D212-4186-82BE-6F68597F0546}"/>
              </a:ext>
            </a:extLst>
          </p:cNvPr>
          <p:cNvSpPr txBox="1">
            <a:spLocks/>
          </p:cNvSpPr>
          <p:nvPr/>
        </p:nvSpPr>
        <p:spPr>
          <a:xfrm>
            <a:off x="374073" y="758893"/>
            <a:ext cx="8293100" cy="3634979"/>
          </a:xfrm>
          <a:prstGeom prst="rect">
            <a:avLst/>
          </a:prstGeom>
        </p:spPr>
        <p:txBody>
          <a:bodyPr lIns="0" rIns="0"/>
          <a:lstStyle>
            <a:lvl1pPr marL="256032" indent="-265176" algn="l" defTabSz="457200" rtl="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 kern="1200">
                <a:solidFill>
                  <a:srgbClr val="63666A"/>
                </a:solidFill>
                <a:latin typeface="Helvetica"/>
                <a:ea typeface="Geneva" charset="0"/>
                <a:cs typeface="Geneva" charset="0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6032" marR="0" lvl="0" indent="-265176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srgbClr val="63666A"/>
              </a:solidFill>
              <a:effectLst/>
              <a:uLnTx/>
              <a:uFillTx/>
              <a:latin typeface="Helvetica"/>
            </a:endParaRP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02A7ED3C-1AA4-4FFC-861B-AD332083A6A8}"/>
              </a:ext>
            </a:extLst>
          </p:cNvPr>
          <p:cNvSpPr txBox="1">
            <a:spLocks/>
          </p:cNvSpPr>
          <p:nvPr/>
        </p:nvSpPr>
        <p:spPr>
          <a:xfrm>
            <a:off x="206359" y="748194"/>
            <a:ext cx="3618562" cy="3754149"/>
          </a:xfrm>
          <a:prstGeom prst="rect">
            <a:avLst/>
          </a:prstGeom>
        </p:spPr>
        <p:txBody>
          <a:bodyPr lIns="0" rIns="0" anchor="t"/>
          <a:lstStyle>
            <a:lvl1pPr marL="256032" indent="-265176" algn="l" defTabSz="457200" rtl="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 kern="1200">
                <a:solidFill>
                  <a:srgbClr val="63666A"/>
                </a:solidFill>
                <a:latin typeface="Helvetica"/>
                <a:ea typeface="Geneva" charset="0"/>
                <a:cs typeface="Geneva" charset="0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6032" marR="0" lvl="0" indent="-192024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50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Helvetica"/>
              </a:rPr>
              <a:t>Originally envisioned in the 2014 P5 plan</a:t>
            </a:r>
          </a:p>
          <a:p>
            <a:pPr marL="256032" marR="0" lvl="0" indent="-192024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Helvetica"/>
              </a:rPr>
              <a:t>Phase I</a:t>
            </a:r>
          </a:p>
          <a:p>
            <a:pPr marL="431006" marR="0" lvl="1" indent="-176213" algn="l" defTabSz="4572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90000"/>
              <a:buFont typeface="Lucida Grande"/>
              <a:buChar char="-"/>
              <a:tabLst>
                <a:tab pos="429816" algn="l"/>
              </a:tabLst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Helvetica"/>
                <a:cs typeface="+mn-cs"/>
              </a:rPr>
              <a:t>Accomplished with PIP-II, LBNF/DUNE-US, and DUNE International Partners</a:t>
            </a:r>
          </a:p>
          <a:p>
            <a:pPr marL="431006" marR="0" lvl="1" indent="-176213" algn="l" defTabSz="4572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90000"/>
              <a:buFont typeface="Lucida Grande"/>
              <a:buChar char="-"/>
              <a:tabLst>
                <a:tab pos="429816" algn="l"/>
              </a:tabLst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Helvetica"/>
                <a:cs typeface="+mn-cs"/>
              </a:rPr>
              <a:t>Meets P5 minimum requirements to proceed by 2035 timeframe</a:t>
            </a:r>
          </a:p>
          <a:p>
            <a:pPr marL="431006" marR="0" lvl="1" indent="-176213" algn="l" defTabSz="4572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90000"/>
              <a:buFont typeface="Lucida Grande"/>
              <a:buChar char="-"/>
              <a:tabLst>
                <a:tab pos="429816" algn="l"/>
              </a:tabLst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Helvetica"/>
                <a:cs typeface="+mn-cs"/>
              </a:rPr>
              <a:t>Same project scope as proposed at CD-1R in July 2015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63666A"/>
              </a:solidFill>
              <a:effectLst/>
              <a:uLnTx/>
              <a:uFillTx/>
              <a:latin typeface="Helvetica"/>
            </a:endParaRPr>
          </a:p>
          <a:p>
            <a:pPr marL="191929" marR="0" lvl="0" indent="-191929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Helvetica"/>
              </a:rPr>
              <a:t>Phase II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63666A"/>
              </a:solidFill>
              <a:effectLst/>
              <a:uLnTx/>
              <a:uFillTx/>
              <a:latin typeface="Helvetica"/>
              <a:cs typeface="Helvetica"/>
            </a:endParaRPr>
          </a:p>
          <a:p>
            <a:pPr marL="431006" marR="0" lvl="1" indent="-176213" algn="l" defTabSz="4572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90000"/>
              <a:buFont typeface="Lucida Grande"/>
              <a:buChar char="-"/>
              <a:tabLst>
                <a:tab pos="429816" algn="l"/>
              </a:tabLst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Helvetica"/>
                <a:cs typeface="+mn-cs"/>
              </a:rPr>
              <a:t>Increased mass at Far Detector</a:t>
            </a:r>
          </a:p>
          <a:p>
            <a:pPr marL="431006" marR="0" lvl="1" indent="-176213" algn="l" defTabSz="4572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90000"/>
              <a:buFont typeface="Lucida Grande"/>
              <a:buChar char="-"/>
              <a:tabLst>
                <a:tab pos="429816" algn="l"/>
              </a:tabLst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Helvetica"/>
                <a:cs typeface="+mn-cs"/>
              </a:rPr>
              <a:t>More Capable Near Detector (MCND)</a:t>
            </a:r>
          </a:p>
          <a:p>
            <a:pPr marL="431006" marR="0" lvl="1" indent="-176213" algn="l" defTabSz="4572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90000"/>
              <a:buFont typeface="Lucida Grande"/>
              <a:buChar char="-"/>
              <a:tabLst>
                <a:tab pos="429816" algn="l"/>
              </a:tabLst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Helvetica"/>
                <a:cs typeface="+mn-cs"/>
              </a:rPr>
              <a:t>Increased beam power by Booster replacement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C8F7590-D33E-42F1-AB14-E6A47AB944ED}"/>
              </a:ext>
            </a:extLst>
          </p:cNvPr>
          <p:cNvSpPr/>
          <p:nvPr/>
        </p:nvSpPr>
        <p:spPr>
          <a:xfrm>
            <a:off x="6078389" y="43333"/>
            <a:ext cx="1380482" cy="4141043"/>
          </a:xfrm>
          <a:prstGeom prst="rect">
            <a:avLst/>
          </a:prstGeom>
          <a:noFill/>
          <a:ln w="53975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F41DA7-F573-4854-9FC5-0D2EB77155E0}"/>
              </a:ext>
            </a:extLst>
          </p:cNvPr>
          <p:cNvSpPr txBox="1"/>
          <p:nvPr/>
        </p:nvSpPr>
        <p:spPr>
          <a:xfrm>
            <a:off x="6031889" y="58279"/>
            <a:ext cx="147348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charset="0"/>
              </a:rPr>
              <a:t>LBNF/DUNE-US Project</a:t>
            </a:r>
            <a:b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charset="0"/>
              </a:rPr>
            </a:b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charset="0"/>
              </a:rPr>
              <a:t>+ DUNE Int’l Project</a:t>
            </a:r>
          </a:p>
        </p:txBody>
      </p:sp>
    </p:spTree>
    <p:extLst>
      <p:ext uri="{BB962C8B-B14F-4D97-AF65-F5344CB8AC3E}">
        <p14:creationId xmlns:p14="http://schemas.microsoft.com/office/powerpoint/2010/main" val="30186730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71487" y="700194"/>
            <a:ext cx="8672513" cy="3794522"/>
          </a:xfrm>
        </p:spPr>
        <p:txBody>
          <a:bodyPr/>
          <a:lstStyle/>
          <a:p>
            <a:pPr marL="0" indent="0">
              <a:spcBef>
                <a:spcPts val="384"/>
              </a:spcBef>
              <a:buNone/>
            </a:pPr>
            <a:r>
              <a:rPr lang="en-US" sz="1600" dirty="0"/>
              <a:t>PIP-II provides a platform for extended physics program and future facility upgrades.</a:t>
            </a:r>
          </a:p>
          <a:p>
            <a:pPr marL="0" indent="0">
              <a:spcBef>
                <a:spcPts val="384"/>
              </a:spcBef>
              <a:buNone/>
            </a:pPr>
            <a:r>
              <a:rPr lang="en-US" sz="1600" dirty="0"/>
              <a:t>Booster replacement scenarios are developed informed by input from Snowmass/P5</a:t>
            </a:r>
          </a:p>
          <a:p>
            <a:pPr marL="338137" lvl="1" indent="-285750">
              <a:spcBef>
                <a:spcPts val="384"/>
              </a:spcBef>
              <a:buFont typeface="Arial" panose="020B0604020202020204" pitchFamily="34" charset="0"/>
              <a:buChar char="•"/>
            </a:pPr>
            <a:r>
              <a:rPr lang="en-US" dirty="0"/>
              <a:t>Cost-effective and fastest path to increased power to 2.4MW for LBNF.</a:t>
            </a:r>
          </a:p>
          <a:p>
            <a:pPr marL="338137" lvl="1" indent="-285750">
              <a:spcBef>
                <a:spcPts val="384"/>
              </a:spcBef>
              <a:buFont typeface="Arial" panose="020B0604020202020204" pitchFamily="34" charset="0"/>
              <a:buChar char="•"/>
            </a:pPr>
            <a:r>
              <a:rPr lang="en-US" dirty="0"/>
              <a:t>Capture options for additional medium and small-scale experiments.</a:t>
            </a:r>
          </a:p>
          <a:p>
            <a:pPr marL="338137" lvl="1" indent="-285750">
              <a:spcBef>
                <a:spcPts val="384"/>
              </a:spcBef>
              <a:buFont typeface="Arial" panose="020B0604020202020204" pitchFamily="34" charset="0"/>
              <a:buChar char="•"/>
            </a:pPr>
            <a:r>
              <a:rPr lang="en-US" dirty="0"/>
              <a:t>Enable long-term vision.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2474" y="250807"/>
            <a:ext cx="3303614" cy="320908"/>
          </a:xfrm>
        </p:spPr>
        <p:txBody>
          <a:bodyPr/>
          <a:lstStyle/>
          <a:p>
            <a:r>
              <a:rPr lang="en-US" sz="1950" dirty="0"/>
              <a:t>Booster Replacement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AD3322-4FA1-4153-A219-436A5737F90C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7/25/2022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Lia Merminga |  Snowmass 2022  | Vision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1289DF4D-69B6-4534-B809-1A569685C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Calibri" charset="0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5DEA91D-D694-882B-8FD4-54144C2D0F93}"/>
              </a:ext>
            </a:extLst>
          </p:cNvPr>
          <p:cNvCxnSpPr>
            <a:cxnSpLocks/>
          </p:cNvCxnSpPr>
          <p:nvPr/>
        </p:nvCxnSpPr>
        <p:spPr>
          <a:xfrm>
            <a:off x="1244512" y="5788920"/>
            <a:ext cx="1276678" cy="12187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313A301C-0448-495C-17C7-A4283889A7A5}"/>
              </a:ext>
            </a:extLst>
          </p:cNvPr>
          <p:cNvSpPr txBox="1"/>
          <p:nvPr/>
        </p:nvSpPr>
        <p:spPr>
          <a:xfrm>
            <a:off x="671119" y="5816874"/>
            <a:ext cx="21423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</a:rPr>
              <a:t>Optional 1-3 GeV Linac Upgrade</a:t>
            </a:r>
          </a:p>
        </p:txBody>
      </p:sp>
      <p:sp>
        <p:nvSpPr>
          <p:cNvPr id="26" name="Explosion: 8 Points 27">
            <a:extLst>
              <a:ext uri="{FF2B5EF4-FFF2-40B4-BE49-F238E27FC236}">
                <a16:creationId xmlns:a16="http://schemas.microsoft.com/office/drawing/2014/main" id="{F170BC70-CA2D-AB82-1ED8-16DC13B898E6}"/>
              </a:ext>
            </a:extLst>
          </p:cNvPr>
          <p:cNvSpPr/>
          <p:nvPr/>
        </p:nvSpPr>
        <p:spPr>
          <a:xfrm>
            <a:off x="2508758" y="5623157"/>
            <a:ext cx="457200" cy="457200"/>
          </a:xfrm>
          <a:prstGeom prst="irregularSeal1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20AE359-93D6-C09F-DA1D-05549C4F75AB}"/>
              </a:ext>
            </a:extLst>
          </p:cNvPr>
          <p:cNvSpPr txBox="1"/>
          <p:nvPr/>
        </p:nvSpPr>
        <p:spPr>
          <a:xfrm>
            <a:off x="3307066" y="6284207"/>
            <a:ext cx="35393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charset="0"/>
              </a:rPr>
              <a:t>H- Injection easier at lower energy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E1F3263-3414-B23D-8672-21DA84E1C760}"/>
              </a:ext>
            </a:extLst>
          </p:cNvPr>
          <p:cNvSpPr/>
          <p:nvPr/>
        </p:nvSpPr>
        <p:spPr>
          <a:xfrm>
            <a:off x="2643647" y="6219800"/>
            <a:ext cx="4225465" cy="501675"/>
          </a:xfrm>
          <a:prstGeom prst="rect">
            <a:avLst/>
          </a:prstGeom>
          <a:noFill/>
          <a:ln w="1905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Explosion: 8 Points 35">
            <a:extLst>
              <a:ext uri="{FF2B5EF4-FFF2-40B4-BE49-F238E27FC236}">
                <a16:creationId xmlns:a16="http://schemas.microsoft.com/office/drawing/2014/main" id="{E9173FE8-2DF2-61B8-7797-68DC6D8B9E4A}"/>
              </a:ext>
            </a:extLst>
          </p:cNvPr>
          <p:cNvSpPr/>
          <p:nvPr/>
        </p:nvSpPr>
        <p:spPr>
          <a:xfrm>
            <a:off x="2824480" y="6208836"/>
            <a:ext cx="457200" cy="457200"/>
          </a:xfrm>
          <a:prstGeom prst="irregularSeal1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2C501676-2139-6C4A-125F-906455367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0307" y="2371241"/>
            <a:ext cx="4473693" cy="2512622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0A4E3B9-4113-89CF-F290-345EC83BE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55740"/>
            <a:ext cx="4725976" cy="278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device&#10;&#10;Description automatically generated">
            <a:extLst>
              <a:ext uri="{FF2B5EF4-FFF2-40B4-BE49-F238E27FC236}">
                <a16:creationId xmlns:a16="http://schemas.microsoft.com/office/drawing/2014/main" id="{1995CD58-0F16-6C1C-2EFA-BE8D2C551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206" y="925429"/>
            <a:ext cx="8060156" cy="306466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E346CAF-FAD5-C26F-CC47-CC4C9AED15D3}"/>
              </a:ext>
            </a:extLst>
          </p:cNvPr>
          <p:cNvSpPr/>
          <p:nvPr/>
        </p:nvSpPr>
        <p:spPr>
          <a:xfrm rot="20061212">
            <a:off x="4642904" y="1796074"/>
            <a:ext cx="1356598" cy="569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B153D02-66C2-0528-DCD5-7455BB25431E}"/>
              </a:ext>
            </a:extLst>
          </p:cNvPr>
          <p:cNvSpPr/>
          <p:nvPr/>
        </p:nvSpPr>
        <p:spPr>
          <a:xfrm rot="19216262">
            <a:off x="5940209" y="2517771"/>
            <a:ext cx="1356598" cy="569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object 6">
            <a:extLst>
              <a:ext uri="{FF2B5EF4-FFF2-40B4-BE49-F238E27FC236}">
                <a16:creationId xmlns:a16="http://schemas.microsoft.com/office/drawing/2014/main" id="{45D778E9-C654-01D1-3FC9-986027AEC3C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16909"/>
            <a:ext cx="2542496" cy="2096732"/>
          </a:xfrm>
          <a:prstGeom prst="rect">
            <a:avLst/>
          </a:prstGeom>
        </p:spPr>
      </p:pic>
      <p:pic>
        <p:nvPicPr>
          <p:cNvPr id="8" name="object 9">
            <a:extLst>
              <a:ext uri="{FF2B5EF4-FFF2-40B4-BE49-F238E27FC236}">
                <a16:creationId xmlns:a16="http://schemas.microsoft.com/office/drawing/2014/main" id="{FF1DC29F-7C46-39A6-0799-47AF643C5224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70262" y="3454613"/>
            <a:ext cx="3648246" cy="130468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F0B3F1C-7B36-4EC8-BE6D-613B5A578C10}"/>
              </a:ext>
            </a:extLst>
          </p:cNvPr>
          <p:cNvSpPr txBox="1">
            <a:spLocks/>
          </p:cNvSpPr>
          <p:nvPr/>
        </p:nvSpPr>
        <p:spPr>
          <a:xfrm>
            <a:off x="255624" y="260801"/>
            <a:ext cx="8293100" cy="42695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000" b="1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Far Detector Modules 3 and 4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5F5A2A-5828-4F21-9AAC-3F0CFDB0E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5DBD7-A2AB-41B2-BA1F-83ED88CD41E4}" type="datetime1">
              <a:rPr lang="en-US" smtClean="0"/>
              <a:t>7/25/2022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690F0E-CBA2-4D2A-B3A2-9AEB7B708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Lia Merminga |  Snowmass 2022  | Vision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89E81BB-8711-44DB-88D5-53029A219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83391-8498-074D-B078-35E368F781D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314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7B0841-FDBD-4771-AFE5-E85759FA765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B71DEC-7816-40D8-8361-87CC63B1B841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7/25/2022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64599" y="236563"/>
            <a:ext cx="5237567" cy="350047"/>
          </a:xfrm>
        </p:spPr>
        <p:txBody>
          <a:bodyPr/>
          <a:lstStyle/>
          <a:p>
            <a:r>
              <a:rPr lang="en-US" sz="1950" dirty="0"/>
              <a:t>Neutrino Science </a:t>
            </a:r>
            <a:endParaRPr lang="en-US" sz="1950" dirty="0">
              <a:highlight>
                <a:srgbClr val="FFFF00"/>
              </a:highlight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Lia Merminga |  Snowmass 2022  | Vision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graphicFrame>
        <p:nvGraphicFramePr>
          <p:cNvPr id="15" name="Table 21">
            <a:extLst>
              <a:ext uri="{FF2B5EF4-FFF2-40B4-BE49-F238E27FC236}">
                <a16:creationId xmlns:a16="http://schemas.microsoft.com/office/drawing/2014/main" id="{1DAA3249-924A-4280-A21A-1D5A7949D7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554879"/>
              </p:ext>
            </p:extLst>
          </p:nvPr>
        </p:nvGraphicFramePr>
        <p:xfrm>
          <a:off x="303979" y="1610548"/>
          <a:ext cx="8536042" cy="2761127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382467">
                  <a:extLst>
                    <a:ext uri="{9D8B030D-6E8A-4147-A177-3AD203B41FA5}">
                      <a16:colId xmlns:a16="http://schemas.microsoft.com/office/drawing/2014/main" val="2582351803"/>
                    </a:ext>
                  </a:extLst>
                </a:gridCol>
                <a:gridCol w="650325">
                  <a:extLst>
                    <a:ext uri="{9D8B030D-6E8A-4147-A177-3AD203B41FA5}">
                      <a16:colId xmlns:a16="http://schemas.microsoft.com/office/drawing/2014/main" val="968692690"/>
                    </a:ext>
                  </a:extLst>
                </a:gridCol>
                <a:gridCol w="650325">
                  <a:extLst>
                    <a:ext uri="{9D8B030D-6E8A-4147-A177-3AD203B41FA5}">
                      <a16:colId xmlns:a16="http://schemas.microsoft.com/office/drawing/2014/main" val="1461305308"/>
                    </a:ext>
                  </a:extLst>
                </a:gridCol>
                <a:gridCol w="650325">
                  <a:extLst>
                    <a:ext uri="{9D8B030D-6E8A-4147-A177-3AD203B41FA5}">
                      <a16:colId xmlns:a16="http://schemas.microsoft.com/office/drawing/2014/main" val="1697575502"/>
                    </a:ext>
                  </a:extLst>
                </a:gridCol>
                <a:gridCol w="650325">
                  <a:extLst>
                    <a:ext uri="{9D8B030D-6E8A-4147-A177-3AD203B41FA5}">
                      <a16:colId xmlns:a16="http://schemas.microsoft.com/office/drawing/2014/main" val="3836894461"/>
                    </a:ext>
                  </a:extLst>
                </a:gridCol>
                <a:gridCol w="650325">
                  <a:extLst>
                    <a:ext uri="{9D8B030D-6E8A-4147-A177-3AD203B41FA5}">
                      <a16:colId xmlns:a16="http://schemas.microsoft.com/office/drawing/2014/main" val="1668006726"/>
                    </a:ext>
                  </a:extLst>
                </a:gridCol>
                <a:gridCol w="650325">
                  <a:extLst>
                    <a:ext uri="{9D8B030D-6E8A-4147-A177-3AD203B41FA5}">
                      <a16:colId xmlns:a16="http://schemas.microsoft.com/office/drawing/2014/main" val="2379942133"/>
                    </a:ext>
                  </a:extLst>
                </a:gridCol>
                <a:gridCol w="650325">
                  <a:extLst>
                    <a:ext uri="{9D8B030D-6E8A-4147-A177-3AD203B41FA5}">
                      <a16:colId xmlns:a16="http://schemas.microsoft.com/office/drawing/2014/main" val="1043432344"/>
                    </a:ext>
                  </a:extLst>
                </a:gridCol>
                <a:gridCol w="650325">
                  <a:extLst>
                    <a:ext uri="{9D8B030D-6E8A-4147-A177-3AD203B41FA5}">
                      <a16:colId xmlns:a16="http://schemas.microsoft.com/office/drawing/2014/main" val="2183743829"/>
                    </a:ext>
                  </a:extLst>
                </a:gridCol>
                <a:gridCol w="650325">
                  <a:extLst>
                    <a:ext uri="{9D8B030D-6E8A-4147-A177-3AD203B41FA5}">
                      <a16:colId xmlns:a16="http://schemas.microsoft.com/office/drawing/2014/main" val="432846593"/>
                    </a:ext>
                  </a:extLst>
                </a:gridCol>
                <a:gridCol w="650325">
                  <a:extLst>
                    <a:ext uri="{9D8B030D-6E8A-4147-A177-3AD203B41FA5}">
                      <a16:colId xmlns:a16="http://schemas.microsoft.com/office/drawing/2014/main" val="2028827922"/>
                    </a:ext>
                  </a:extLst>
                </a:gridCol>
                <a:gridCol w="650325">
                  <a:extLst>
                    <a:ext uri="{9D8B030D-6E8A-4147-A177-3AD203B41FA5}">
                      <a16:colId xmlns:a16="http://schemas.microsoft.com/office/drawing/2014/main" val="3217445200"/>
                    </a:ext>
                  </a:extLst>
                </a:gridCol>
              </a:tblGrid>
              <a:tr h="566567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solidFill>
                            <a:schemeClr val="accent6"/>
                          </a:solidFill>
                          <a:latin typeface="Helvetica" pitchFamily="2" charset="0"/>
                          <a:cs typeface="Helvetica" panose="020B0604020202020204" pitchFamily="34" charset="0"/>
                        </a:rPr>
                        <a:t>FY22</a:t>
                      </a: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/>
                          </a:solidFill>
                          <a:latin typeface="Helvetica" pitchFamily="2" charset="0"/>
                        </a:rPr>
                        <a:t>FY23</a:t>
                      </a: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>
                          <a:solidFill>
                            <a:schemeClr val="accent6"/>
                          </a:solidFill>
                          <a:latin typeface="Helvetica" pitchFamily="2" charset="0"/>
                        </a:rPr>
                        <a:t>FY24</a:t>
                      </a: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>
                          <a:solidFill>
                            <a:schemeClr val="accent6"/>
                          </a:solidFill>
                          <a:latin typeface="Helvetica" pitchFamily="2" charset="0"/>
                        </a:rPr>
                        <a:t>FY25</a:t>
                      </a: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>
                          <a:solidFill>
                            <a:schemeClr val="accent6"/>
                          </a:solidFill>
                          <a:latin typeface="Helvetica" pitchFamily="2" charset="0"/>
                        </a:rPr>
                        <a:t>FY26</a:t>
                      </a: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>
                          <a:solidFill>
                            <a:schemeClr val="accent6"/>
                          </a:solidFill>
                          <a:latin typeface="Helvetica" pitchFamily="2" charset="0"/>
                          <a:cs typeface="Helvetica" panose="020B0604020202020204" pitchFamily="34" charset="0"/>
                        </a:rPr>
                        <a:t>FY27</a:t>
                      </a:r>
                    </a:p>
                  </a:txBody>
                  <a:tcPr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>
                          <a:solidFill>
                            <a:schemeClr val="accent6"/>
                          </a:solidFill>
                          <a:latin typeface="Helvetica" pitchFamily="2" charset="0"/>
                          <a:cs typeface="Helvetica" panose="020B0604020202020204" pitchFamily="34" charset="0"/>
                        </a:rPr>
                        <a:t>FY28</a:t>
                      </a:r>
                    </a:p>
                  </a:txBody>
                  <a:tcPr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>
                          <a:solidFill>
                            <a:schemeClr val="accent6"/>
                          </a:solidFill>
                          <a:latin typeface="Helvetica" pitchFamily="2" charset="0"/>
                          <a:cs typeface="Helvetica" panose="020B0604020202020204" pitchFamily="34" charset="0"/>
                        </a:rPr>
                        <a:t>FY29</a:t>
                      </a:r>
                    </a:p>
                  </a:txBody>
                  <a:tcPr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solidFill>
                            <a:schemeClr val="accent6"/>
                          </a:solidFill>
                          <a:latin typeface="Helvetica" pitchFamily="2" charset="0"/>
                          <a:cs typeface="Helvetica" panose="020B0604020202020204" pitchFamily="34" charset="0"/>
                        </a:rPr>
                        <a:t>FY30</a:t>
                      </a:r>
                    </a:p>
                  </a:txBody>
                  <a:tcPr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>
                          <a:solidFill>
                            <a:schemeClr val="accent6"/>
                          </a:solidFill>
                          <a:latin typeface="Helvetica" pitchFamily="2" charset="0"/>
                          <a:cs typeface="Helvetica" panose="020B0604020202020204" pitchFamily="34" charset="0"/>
                        </a:rPr>
                        <a:t>FY31</a:t>
                      </a:r>
                    </a:p>
                  </a:txBody>
                  <a:tcPr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>
                          <a:solidFill>
                            <a:schemeClr val="accent6"/>
                          </a:solidFill>
                          <a:latin typeface="Helvetica" pitchFamily="2" charset="0"/>
                          <a:cs typeface="Helvetica" panose="020B0604020202020204" pitchFamily="34" charset="0"/>
                        </a:rPr>
                        <a:t>FY32</a:t>
                      </a:r>
                    </a:p>
                  </a:txBody>
                  <a:tcPr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5413214"/>
                  </a:ext>
                </a:extLst>
              </a:tr>
              <a:tr h="345162">
                <a:tc>
                  <a:txBody>
                    <a:bodyPr/>
                    <a:lstStyle/>
                    <a:p>
                      <a:r>
                        <a:rPr lang="en-US" sz="1400" dirty="0" err="1">
                          <a:latin typeface="Helvetica" pitchFamily="2" charset="0"/>
                        </a:rPr>
                        <a:t>NOvA</a:t>
                      </a:r>
                      <a:r>
                        <a:rPr lang="en-US" sz="1400" dirty="0">
                          <a:latin typeface="Helvetica" pitchFamily="2" charset="0"/>
                        </a:rPr>
                        <a:t> </a:t>
                      </a:r>
                      <a:r>
                        <a:rPr lang="en-US" sz="1050" dirty="0">
                          <a:latin typeface="Helvetica" pitchFamily="2" charset="0"/>
                        </a:rPr>
                        <a:t>  </a:t>
                      </a:r>
                      <a:endParaRPr lang="en-US" sz="1400" dirty="0">
                        <a:latin typeface="Helvetica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noFill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noFill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noFill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noFill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noFill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noFill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32152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Helvetica" pitchFamily="2" charset="0"/>
                        </a:rPr>
                        <a:t>SBN 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823427"/>
                  </a:ext>
                </a:extLst>
              </a:tr>
              <a:tr h="34516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Helvetica"/>
                        </a:rPr>
                        <a:t>PIP-II 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noFill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noFill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noFill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noFill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noFill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noFill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noFill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3293617"/>
                  </a:ext>
                </a:extLst>
              </a:tr>
              <a:tr h="345162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/>
                        </a:rPr>
                        <a:t>LBNF/DUNE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noFill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noFill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noFill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noFill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noFill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0520757"/>
                  </a:ext>
                </a:extLst>
              </a:tr>
              <a:tr h="345162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itchFamily="2" charset="0"/>
                        </a:rPr>
                        <a:t>DUNE</a:t>
                      </a:r>
                      <a:endParaRPr lang="en-US" sz="1400" dirty="0">
                        <a:latin typeface="Helvetica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noFill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noFill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noFill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noFill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noFill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8292384"/>
                  </a:ext>
                </a:extLst>
              </a:tr>
              <a:tr h="345162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C00000"/>
                          </a:solidFill>
                          <a:latin typeface="Helvetica"/>
                        </a:rPr>
                        <a:t>BR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7303949"/>
                  </a:ext>
                </a:extLst>
              </a:tr>
            </a:tbl>
          </a:graphicData>
        </a:graphic>
      </p:graphicFrame>
      <p:sp>
        <p:nvSpPr>
          <p:cNvPr id="35" name="Rectangle 34">
            <a:extLst>
              <a:ext uri="{FF2B5EF4-FFF2-40B4-BE49-F238E27FC236}">
                <a16:creationId xmlns:a16="http://schemas.microsoft.com/office/drawing/2014/main" id="{04BA631D-FFD3-4C9D-F079-977A85030080}"/>
              </a:ext>
            </a:extLst>
          </p:cNvPr>
          <p:cNvSpPr/>
          <p:nvPr/>
        </p:nvSpPr>
        <p:spPr>
          <a:xfrm>
            <a:off x="-69985" y="189364"/>
            <a:ext cx="272496" cy="448707"/>
          </a:xfrm>
          <a:prstGeom prst="rect">
            <a:avLst/>
          </a:prstGeom>
          <a:solidFill>
            <a:srgbClr val="004C97"/>
          </a:solidFill>
          <a:ln w="3175"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996243"/>
                      <a:gd name="connsiteY0" fmla="*/ 0 h 448707"/>
                      <a:gd name="connsiteX1" fmla="*/ 1996243 w 1996243"/>
                      <a:gd name="connsiteY1" fmla="*/ 0 h 448707"/>
                      <a:gd name="connsiteX2" fmla="*/ 1996243 w 1996243"/>
                      <a:gd name="connsiteY2" fmla="*/ 448707 h 448707"/>
                      <a:gd name="connsiteX3" fmla="*/ 0 w 1996243"/>
                      <a:gd name="connsiteY3" fmla="*/ 448707 h 448707"/>
                      <a:gd name="connsiteX4" fmla="*/ 0 w 1996243"/>
                      <a:gd name="connsiteY4" fmla="*/ 0 h 448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6243" h="448707" fill="none" extrusionOk="0">
                        <a:moveTo>
                          <a:pt x="0" y="0"/>
                        </a:moveTo>
                        <a:cubicBezTo>
                          <a:pt x="201092" y="-49533"/>
                          <a:pt x="1264672" y="-14809"/>
                          <a:pt x="1996243" y="0"/>
                        </a:cubicBezTo>
                        <a:cubicBezTo>
                          <a:pt x="1970873" y="123212"/>
                          <a:pt x="2034180" y="308038"/>
                          <a:pt x="1996243" y="448707"/>
                        </a:cubicBezTo>
                        <a:cubicBezTo>
                          <a:pt x="1291161" y="400476"/>
                          <a:pt x="465348" y="533162"/>
                          <a:pt x="0" y="448707"/>
                        </a:cubicBezTo>
                        <a:cubicBezTo>
                          <a:pt x="9549" y="377814"/>
                          <a:pt x="-5722" y="47320"/>
                          <a:pt x="0" y="0"/>
                        </a:cubicBezTo>
                        <a:close/>
                      </a:path>
                      <a:path w="1996243" h="448707" stroke="0" extrusionOk="0">
                        <a:moveTo>
                          <a:pt x="0" y="0"/>
                        </a:moveTo>
                        <a:cubicBezTo>
                          <a:pt x="348696" y="118645"/>
                          <a:pt x="1048642" y="116012"/>
                          <a:pt x="1996243" y="0"/>
                        </a:cubicBezTo>
                        <a:cubicBezTo>
                          <a:pt x="1983814" y="148077"/>
                          <a:pt x="1977592" y="353291"/>
                          <a:pt x="1996243" y="448707"/>
                        </a:cubicBezTo>
                        <a:cubicBezTo>
                          <a:pt x="1184100" y="583307"/>
                          <a:pt x="453549" y="291511"/>
                          <a:pt x="0" y="448707"/>
                        </a:cubicBezTo>
                        <a:cubicBezTo>
                          <a:pt x="-11849" y="232268"/>
                          <a:pt x="35134" y="11678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7" name="Content Placeholder 6">
            <a:extLst>
              <a:ext uri="{FF2B5EF4-FFF2-40B4-BE49-F238E27FC236}">
                <a16:creationId xmlns:a16="http://schemas.microsoft.com/office/drawing/2014/main" id="{414C58BD-7DDB-89A1-3A6A-9AFF4277E6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258" t="24082" r="8569" b="15284"/>
          <a:stretch/>
        </p:blipFill>
        <p:spPr>
          <a:xfrm>
            <a:off x="8605082" y="95633"/>
            <a:ext cx="508831" cy="49097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38EEBCD-61A9-49A3-8930-FC7219F63006}"/>
              </a:ext>
            </a:extLst>
          </p:cNvPr>
          <p:cNvGrpSpPr/>
          <p:nvPr/>
        </p:nvGrpSpPr>
        <p:grpSpPr>
          <a:xfrm>
            <a:off x="1828931" y="2201990"/>
            <a:ext cx="7199042" cy="2170334"/>
            <a:chOff x="1726920" y="1051108"/>
            <a:chExt cx="7199042" cy="217033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1A0F38D-5B5A-4776-8DAF-5C914730BAEA}"/>
                </a:ext>
              </a:extLst>
            </p:cNvPr>
            <p:cNvSpPr txBox="1"/>
            <p:nvPr/>
          </p:nvSpPr>
          <p:spPr>
            <a:xfrm>
              <a:off x="1745486" y="1051108"/>
              <a:ext cx="3239333" cy="307777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Operations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19BD0E9-99D0-4B83-B55B-F09506CEA96F}"/>
                </a:ext>
              </a:extLst>
            </p:cNvPr>
            <p:cNvSpPr txBox="1"/>
            <p:nvPr/>
          </p:nvSpPr>
          <p:spPr>
            <a:xfrm>
              <a:off x="1726920" y="2144900"/>
              <a:ext cx="6316027" cy="307777"/>
            </a:xfrm>
            <a:prstGeom prst="rect">
              <a:avLst/>
            </a:prstGeom>
            <a:solidFill>
              <a:schemeClr val="tx1"/>
            </a:solidFill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Construction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pic>
          <p:nvPicPr>
            <p:cNvPr id="30" name="Picture 29" descr="A screenshot of a phone&#10;&#10;Description automatically generated with medium confidence">
              <a:extLst>
                <a:ext uri="{FF2B5EF4-FFF2-40B4-BE49-F238E27FC236}">
                  <a16:creationId xmlns:a16="http://schemas.microsoft.com/office/drawing/2014/main" id="{6848C598-79A0-493A-9A45-3C41AA8AD1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2728" t="80596" r="1893" b="15234"/>
            <a:stretch/>
          </p:blipFill>
          <p:spPr>
            <a:xfrm>
              <a:off x="5687460" y="2514820"/>
              <a:ext cx="398939" cy="310896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99E084F-68D5-459E-82ED-18D5E694EF22}"/>
                </a:ext>
              </a:extLst>
            </p:cNvPr>
            <p:cNvSpPr txBox="1"/>
            <p:nvPr/>
          </p:nvSpPr>
          <p:spPr>
            <a:xfrm>
              <a:off x="1738438" y="1422084"/>
              <a:ext cx="3246381" cy="34626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C5AFB80-2C53-4639-99D2-CF689EAC3FE5}"/>
                </a:ext>
              </a:extLst>
            </p:cNvPr>
            <p:cNvGrpSpPr/>
            <p:nvPr/>
          </p:nvGrpSpPr>
          <p:grpSpPr>
            <a:xfrm>
              <a:off x="6097917" y="2512575"/>
              <a:ext cx="2754534" cy="307777"/>
              <a:chOff x="6104965" y="1774046"/>
              <a:chExt cx="2754534" cy="307777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895BDB0-6F65-40C0-810F-16CD7A57F070}"/>
                  </a:ext>
                </a:extLst>
              </p:cNvPr>
              <p:cNvSpPr txBox="1"/>
              <p:nvPr/>
            </p:nvSpPr>
            <p:spPr>
              <a:xfrm>
                <a:off x="6104965" y="1774046"/>
                <a:ext cx="2754534" cy="307777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effectLst/>
            </p:spPr>
            <p:txBody>
              <a:bodyPr wrap="square" rtlCol="0">
                <a:spAutoFit/>
              </a:bodyPr>
              <a:lstStyle/>
              <a:p>
                <a:pPr lvl="4">
                  <a:defRPr/>
                </a:pPr>
                <a:r>
                  <a:rPr kumimoji="0" lang="en-US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3">
                        <a:lumMod val="75000"/>
                      </a:schemeClr>
                    </a:solidFill>
                    <a:effectLst/>
                    <a:uLnTx/>
                    <a:uFillTx/>
                    <a:latin typeface="Helvetica" panose="020B0604020202020204" pitchFamily="34" charset="0"/>
                    <a:cs typeface="Helvetica" panose="020B0604020202020204" pitchFamily="34" charset="0"/>
                  </a:rPr>
                  <a:t>       2040</a:t>
                </a:r>
              </a:p>
            </p:txBody>
          </p:sp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D1E7716B-8499-4D00-880A-ED123865F06C}"/>
                  </a:ext>
                </a:extLst>
              </p:cNvPr>
              <p:cNvCxnSpPr/>
              <p:nvPr/>
            </p:nvCxnSpPr>
            <p:spPr>
              <a:xfrm>
                <a:off x="7792720" y="1943813"/>
                <a:ext cx="533998" cy="0"/>
              </a:xfrm>
              <a:prstGeom prst="straightConnector1">
                <a:avLst/>
              </a:prstGeom>
              <a:ln>
                <a:solidFill>
                  <a:schemeClr val="accent3">
                    <a:lumMod val="75000"/>
                  </a:schemeClr>
                </a:solidFill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DD43307-F631-4B3A-B806-8F3D309B51C5}"/>
                </a:ext>
              </a:extLst>
            </p:cNvPr>
            <p:cNvGrpSpPr/>
            <p:nvPr/>
          </p:nvGrpSpPr>
          <p:grpSpPr>
            <a:xfrm>
              <a:off x="6097917" y="1781356"/>
              <a:ext cx="2754534" cy="307777"/>
              <a:chOff x="6104965" y="1774046"/>
              <a:chExt cx="2754534" cy="307777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EDCA41C-6FD5-410D-B78E-A1C1EBFB3506}"/>
                  </a:ext>
                </a:extLst>
              </p:cNvPr>
              <p:cNvSpPr txBox="1"/>
              <p:nvPr/>
            </p:nvSpPr>
            <p:spPr>
              <a:xfrm>
                <a:off x="6104965" y="1774046"/>
                <a:ext cx="2754534" cy="307777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effectLst/>
            </p:spPr>
            <p:txBody>
              <a:bodyPr wrap="square" rtlCol="0">
                <a:spAutoFit/>
              </a:bodyPr>
              <a:lstStyle/>
              <a:p>
                <a:pPr lvl="4">
                  <a:defRPr/>
                </a:pPr>
                <a:r>
                  <a:rPr kumimoji="0" lang="en-US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3">
                        <a:lumMod val="75000"/>
                      </a:schemeClr>
                    </a:solidFill>
                    <a:effectLst/>
                    <a:uLnTx/>
                    <a:uFillTx/>
                    <a:latin typeface="Helvetica" panose="020B0604020202020204" pitchFamily="34" charset="0"/>
                    <a:cs typeface="Helvetica" panose="020B0604020202020204" pitchFamily="34" charset="0"/>
                  </a:rPr>
                  <a:t>       2040</a:t>
                </a:r>
              </a:p>
            </p:txBody>
          </p: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12D43B6B-2285-4EA5-A1F4-605CCEA79A00}"/>
                  </a:ext>
                </a:extLst>
              </p:cNvPr>
              <p:cNvCxnSpPr/>
              <p:nvPr/>
            </p:nvCxnSpPr>
            <p:spPr>
              <a:xfrm>
                <a:off x="7792720" y="1943813"/>
                <a:ext cx="533998" cy="0"/>
              </a:xfrm>
              <a:prstGeom prst="straightConnector1">
                <a:avLst/>
              </a:prstGeom>
              <a:ln>
                <a:solidFill>
                  <a:schemeClr val="accent3">
                    <a:lumMod val="75000"/>
                  </a:schemeClr>
                </a:solidFill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81BAA01-76CC-4A1D-9FDC-94CA7C90F0A0}"/>
                </a:ext>
              </a:extLst>
            </p:cNvPr>
            <p:cNvSpPr txBox="1"/>
            <p:nvPr/>
          </p:nvSpPr>
          <p:spPr>
            <a:xfrm>
              <a:off x="8042947" y="2153272"/>
              <a:ext cx="796343" cy="307777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effectLst/>
          </p:spPr>
          <p:txBody>
            <a:bodyPr wrap="square" rtlCol="0">
              <a:spAutoFit/>
            </a:bodyPr>
            <a:lstStyle/>
            <a:p>
              <a:pPr lvl="4"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75000"/>
                    </a:schemeClr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       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086635C-BBAB-4E90-9148-2D0EAED3A611}"/>
                </a:ext>
              </a:extLst>
            </p:cNvPr>
            <p:cNvSpPr txBox="1"/>
            <p:nvPr/>
          </p:nvSpPr>
          <p:spPr>
            <a:xfrm>
              <a:off x="1738438" y="2525249"/>
              <a:ext cx="4359479" cy="307777"/>
            </a:xfrm>
            <a:prstGeom prst="rect">
              <a:avLst/>
            </a:prstGeom>
            <a:solidFill>
              <a:schemeClr val="tx1"/>
            </a:solidFill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Construction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F654716-24F4-46FC-920E-084DF86414DC}"/>
                </a:ext>
              </a:extLst>
            </p:cNvPr>
            <p:cNvSpPr txBox="1"/>
            <p:nvPr/>
          </p:nvSpPr>
          <p:spPr>
            <a:xfrm>
              <a:off x="1726920" y="1787434"/>
              <a:ext cx="4359479" cy="307777"/>
            </a:xfrm>
            <a:prstGeom prst="rect">
              <a:avLst/>
            </a:prstGeom>
            <a:solidFill>
              <a:schemeClr val="tx1"/>
            </a:solidFill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Construction</a:t>
              </a:r>
              <a:endPara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FCC6232-29CB-42BE-A30F-7E5022926D67}"/>
                </a:ext>
              </a:extLst>
            </p:cNvPr>
            <p:cNvSpPr txBox="1"/>
            <p:nvPr/>
          </p:nvSpPr>
          <p:spPr>
            <a:xfrm>
              <a:off x="2605518" y="2852110"/>
              <a:ext cx="6320444" cy="369332"/>
            </a:xfrm>
            <a:prstGeom prst="rect">
              <a:avLst/>
            </a:prstGeom>
            <a:solidFill>
              <a:schemeClr val="tx1"/>
            </a:solidFill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4D94110-A7FC-4E08-BBA7-9EA2C8631D3F}"/>
                </a:ext>
              </a:extLst>
            </p:cNvPr>
            <p:cNvSpPr txBox="1"/>
            <p:nvPr/>
          </p:nvSpPr>
          <p:spPr>
            <a:xfrm>
              <a:off x="1738438" y="2889282"/>
              <a:ext cx="1486445" cy="307777"/>
            </a:xfrm>
            <a:prstGeom prst="rect">
              <a:avLst/>
            </a:prstGeom>
            <a:gradFill flip="none" rotWithShape="1">
              <a:gsLst>
                <a:gs pos="41000">
                  <a:srgbClr val="FFC000"/>
                </a:gs>
                <a:gs pos="100000">
                  <a:schemeClr val="tx2"/>
                </a:gs>
              </a:gsLst>
              <a:lin ang="0" scaled="1"/>
              <a:tileRect/>
            </a:gradFill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R&amp;D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2EF1254C-CB66-4C66-A593-42ACBB9263A7}"/>
                </a:ext>
              </a:extLst>
            </p:cNvPr>
            <p:cNvSpPr txBox="1"/>
            <p:nvPr/>
          </p:nvSpPr>
          <p:spPr>
            <a:xfrm>
              <a:off x="1738750" y="1380300"/>
              <a:ext cx="201817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Operations</a:t>
              </a:r>
              <a:endParaRPr lang="en-US" sz="1600" dirty="0"/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2AF1849F-F2E6-4000-9BEF-39A5FFE7FA5E}"/>
              </a:ext>
            </a:extLst>
          </p:cNvPr>
          <p:cNvSpPr txBox="1"/>
          <p:nvPr/>
        </p:nvSpPr>
        <p:spPr>
          <a:xfrm>
            <a:off x="930164" y="911004"/>
            <a:ext cx="7086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4863" indent="-804863" algn="ctr"/>
            <a:r>
              <a:rPr lang="en-US" sz="1600" b="1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Vision:  </a:t>
            </a:r>
            <a:r>
              <a:rPr lang="en-US" sz="1600" dirty="0">
                <a:solidFill>
                  <a:srgbClr val="404040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US/Fermilab is universally acknowledged as the world leader in neutrino science for decades to come </a:t>
            </a:r>
            <a:r>
              <a:rPr lang="en-US" sz="16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</p:txBody>
      </p:sp>
      <p:pic>
        <p:nvPicPr>
          <p:cNvPr id="58" name="Picture 57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8A13CFD8-578F-4DC1-9196-331741F6CE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728" t="80596" r="1893" b="15234"/>
          <a:stretch/>
        </p:blipFill>
        <p:spPr>
          <a:xfrm>
            <a:off x="5781588" y="2930432"/>
            <a:ext cx="398939" cy="310896"/>
          </a:xfrm>
          <a:prstGeom prst="rect">
            <a:avLst/>
          </a:prstGeom>
        </p:spPr>
      </p:pic>
      <p:pic>
        <p:nvPicPr>
          <p:cNvPr id="59" name="Picture 58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9FEEF3E7-5ED5-48D1-B878-61883D0C78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728" t="80596" r="1893" b="15234"/>
          <a:stretch/>
        </p:blipFill>
        <p:spPr>
          <a:xfrm>
            <a:off x="7755743" y="3296288"/>
            <a:ext cx="398939" cy="310896"/>
          </a:xfrm>
          <a:prstGeom prst="rect">
            <a:avLst/>
          </a:prstGeom>
        </p:spPr>
      </p:pic>
      <p:pic>
        <p:nvPicPr>
          <p:cNvPr id="60" name="Picture 59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37528E5A-95B5-4DDB-9FDA-27D5DB231F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728" t="80596" r="1893" b="15234"/>
          <a:stretch/>
        </p:blipFill>
        <p:spPr>
          <a:xfrm>
            <a:off x="5815535" y="3690237"/>
            <a:ext cx="398939" cy="310896"/>
          </a:xfrm>
          <a:prstGeom prst="rect">
            <a:avLst/>
          </a:prstGeom>
        </p:spPr>
      </p:pic>
      <p:pic>
        <p:nvPicPr>
          <p:cNvPr id="61" name="Picture 60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A957C6DB-0199-4D48-8304-9446D5B933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728" t="80596" r="1893" b="15234"/>
          <a:stretch/>
        </p:blipFill>
        <p:spPr>
          <a:xfrm>
            <a:off x="8605082" y="4022760"/>
            <a:ext cx="398939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3645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able 21">
            <a:extLst>
              <a:ext uri="{FF2B5EF4-FFF2-40B4-BE49-F238E27FC236}">
                <a16:creationId xmlns:a16="http://schemas.microsoft.com/office/drawing/2014/main" id="{3AC7A4E8-A8E8-4F1D-B112-C3342EA54E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6296567"/>
              </p:ext>
            </p:extLst>
          </p:nvPr>
        </p:nvGraphicFramePr>
        <p:xfrm>
          <a:off x="141027" y="2157008"/>
          <a:ext cx="8874776" cy="2469155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802710">
                  <a:extLst>
                    <a:ext uri="{9D8B030D-6E8A-4147-A177-3AD203B41FA5}">
                      <a16:colId xmlns:a16="http://schemas.microsoft.com/office/drawing/2014/main" val="2582351803"/>
                    </a:ext>
                  </a:extLst>
                </a:gridCol>
                <a:gridCol w="598127">
                  <a:extLst>
                    <a:ext uri="{9D8B030D-6E8A-4147-A177-3AD203B41FA5}">
                      <a16:colId xmlns:a16="http://schemas.microsoft.com/office/drawing/2014/main" val="968692690"/>
                    </a:ext>
                  </a:extLst>
                </a:gridCol>
                <a:gridCol w="561254">
                  <a:extLst>
                    <a:ext uri="{9D8B030D-6E8A-4147-A177-3AD203B41FA5}">
                      <a16:colId xmlns:a16="http://schemas.microsoft.com/office/drawing/2014/main" val="1461305308"/>
                    </a:ext>
                  </a:extLst>
                </a:gridCol>
                <a:gridCol w="656965">
                  <a:extLst>
                    <a:ext uri="{9D8B030D-6E8A-4147-A177-3AD203B41FA5}">
                      <a16:colId xmlns:a16="http://schemas.microsoft.com/office/drawing/2014/main" val="1697575502"/>
                    </a:ext>
                  </a:extLst>
                </a:gridCol>
                <a:gridCol w="656965">
                  <a:extLst>
                    <a:ext uri="{9D8B030D-6E8A-4147-A177-3AD203B41FA5}">
                      <a16:colId xmlns:a16="http://schemas.microsoft.com/office/drawing/2014/main" val="3836894461"/>
                    </a:ext>
                  </a:extLst>
                </a:gridCol>
                <a:gridCol w="656965">
                  <a:extLst>
                    <a:ext uri="{9D8B030D-6E8A-4147-A177-3AD203B41FA5}">
                      <a16:colId xmlns:a16="http://schemas.microsoft.com/office/drawing/2014/main" val="1668006726"/>
                    </a:ext>
                  </a:extLst>
                </a:gridCol>
                <a:gridCol w="656965">
                  <a:extLst>
                    <a:ext uri="{9D8B030D-6E8A-4147-A177-3AD203B41FA5}">
                      <a16:colId xmlns:a16="http://schemas.microsoft.com/office/drawing/2014/main" val="2379942133"/>
                    </a:ext>
                  </a:extLst>
                </a:gridCol>
                <a:gridCol w="656965">
                  <a:extLst>
                    <a:ext uri="{9D8B030D-6E8A-4147-A177-3AD203B41FA5}">
                      <a16:colId xmlns:a16="http://schemas.microsoft.com/office/drawing/2014/main" val="1043432344"/>
                    </a:ext>
                  </a:extLst>
                </a:gridCol>
                <a:gridCol w="656965">
                  <a:extLst>
                    <a:ext uri="{9D8B030D-6E8A-4147-A177-3AD203B41FA5}">
                      <a16:colId xmlns:a16="http://schemas.microsoft.com/office/drawing/2014/main" val="2183743829"/>
                    </a:ext>
                  </a:extLst>
                </a:gridCol>
                <a:gridCol w="656965">
                  <a:extLst>
                    <a:ext uri="{9D8B030D-6E8A-4147-A177-3AD203B41FA5}">
                      <a16:colId xmlns:a16="http://schemas.microsoft.com/office/drawing/2014/main" val="432846593"/>
                    </a:ext>
                  </a:extLst>
                </a:gridCol>
                <a:gridCol w="656965">
                  <a:extLst>
                    <a:ext uri="{9D8B030D-6E8A-4147-A177-3AD203B41FA5}">
                      <a16:colId xmlns:a16="http://schemas.microsoft.com/office/drawing/2014/main" val="2028827922"/>
                    </a:ext>
                  </a:extLst>
                </a:gridCol>
                <a:gridCol w="656965">
                  <a:extLst>
                    <a:ext uri="{9D8B030D-6E8A-4147-A177-3AD203B41FA5}">
                      <a16:colId xmlns:a16="http://schemas.microsoft.com/office/drawing/2014/main" val="3217445200"/>
                    </a:ext>
                  </a:extLst>
                </a:gridCol>
              </a:tblGrid>
              <a:tr h="584020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solidFill>
                            <a:schemeClr val="accent6"/>
                          </a:solidFill>
                          <a:latin typeface="Helvetica" pitchFamily="2" charset="0"/>
                          <a:cs typeface="Helvetica" panose="020B0604020202020204" pitchFamily="34" charset="0"/>
                        </a:rPr>
                        <a:t>FY22</a:t>
                      </a: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/>
                          </a:solidFill>
                          <a:latin typeface="Helvetica" pitchFamily="2" charset="0"/>
                        </a:rPr>
                        <a:t>       FY23</a:t>
                      </a: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>
                          <a:solidFill>
                            <a:schemeClr val="accent6"/>
                          </a:solidFill>
                          <a:latin typeface="Helvetica" pitchFamily="2" charset="0"/>
                        </a:rPr>
                        <a:t>FY24</a:t>
                      </a: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>
                          <a:solidFill>
                            <a:schemeClr val="accent6"/>
                          </a:solidFill>
                          <a:latin typeface="Helvetica" pitchFamily="2" charset="0"/>
                        </a:rPr>
                        <a:t>FY25</a:t>
                      </a: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>
                          <a:solidFill>
                            <a:schemeClr val="accent6"/>
                          </a:solidFill>
                          <a:latin typeface="Helvetica" pitchFamily="2" charset="0"/>
                        </a:rPr>
                        <a:t>FY26</a:t>
                      </a: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>
                          <a:solidFill>
                            <a:schemeClr val="accent6"/>
                          </a:solidFill>
                          <a:latin typeface="Helvetica" pitchFamily="2" charset="0"/>
                          <a:cs typeface="Helvetica" panose="020B0604020202020204" pitchFamily="34" charset="0"/>
                        </a:rPr>
                        <a:t>FY27</a:t>
                      </a:r>
                    </a:p>
                  </a:txBody>
                  <a:tcPr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>
                          <a:solidFill>
                            <a:schemeClr val="accent6"/>
                          </a:solidFill>
                          <a:latin typeface="Helvetica" pitchFamily="2" charset="0"/>
                          <a:cs typeface="Helvetica" panose="020B0604020202020204" pitchFamily="34" charset="0"/>
                        </a:rPr>
                        <a:t>FY28</a:t>
                      </a:r>
                    </a:p>
                  </a:txBody>
                  <a:tcPr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>
                          <a:solidFill>
                            <a:schemeClr val="accent6"/>
                          </a:solidFill>
                          <a:latin typeface="Helvetica" pitchFamily="2" charset="0"/>
                          <a:cs typeface="Helvetica" panose="020B0604020202020204" pitchFamily="34" charset="0"/>
                        </a:rPr>
                        <a:t>FY29</a:t>
                      </a:r>
                    </a:p>
                  </a:txBody>
                  <a:tcPr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>
                          <a:solidFill>
                            <a:schemeClr val="accent6"/>
                          </a:solidFill>
                          <a:latin typeface="Helvetica" pitchFamily="2" charset="0"/>
                          <a:cs typeface="Helvetica" panose="020B0604020202020204" pitchFamily="34" charset="0"/>
                        </a:rPr>
                        <a:t>FY30</a:t>
                      </a:r>
                    </a:p>
                  </a:txBody>
                  <a:tcPr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>
                          <a:solidFill>
                            <a:schemeClr val="accent6"/>
                          </a:solidFill>
                          <a:latin typeface="Helvetica" pitchFamily="2" charset="0"/>
                          <a:cs typeface="Helvetica" panose="020B0604020202020204" pitchFamily="34" charset="0"/>
                        </a:rPr>
                        <a:t>FY31</a:t>
                      </a:r>
                    </a:p>
                  </a:txBody>
                  <a:tcPr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>
                          <a:solidFill>
                            <a:schemeClr val="accent6"/>
                          </a:solidFill>
                          <a:latin typeface="Helvetica" pitchFamily="2" charset="0"/>
                          <a:cs typeface="Helvetica" panose="020B0604020202020204" pitchFamily="34" charset="0"/>
                        </a:rPr>
                        <a:t>FY32</a:t>
                      </a:r>
                    </a:p>
                  </a:txBody>
                  <a:tcPr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5413214"/>
                  </a:ext>
                </a:extLst>
              </a:tr>
              <a:tr h="37702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Helvetica" pitchFamily="2" charset="0"/>
                        </a:rPr>
                        <a:t>LHC  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noFill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3913737"/>
                  </a:ext>
                </a:extLst>
              </a:tr>
              <a:tr h="37702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Helvetica" pitchFamily="2" charset="0"/>
                        </a:rPr>
                        <a:t>HL-LHC AUP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noFill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noFill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noFill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noFill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noFill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noFill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noFill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8437888"/>
                  </a:ext>
                </a:extLst>
              </a:tr>
              <a:tr h="37702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Helvetica"/>
                        </a:rPr>
                        <a:t>HL-LHC CMS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noFill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noFill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noFill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noFill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noFill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noFill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noFill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noFill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noFill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noFill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2391457"/>
                  </a:ext>
                </a:extLst>
              </a:tr>
              <a:tr h="37702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Helvetica"/>
                        </a:rPr>
                        <a:t>FCC @CERN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3293617"/>
                  </a:ext>
                </a:extLst>
              </a:tr>
              <a:tr h="37702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Helvetica"/>
                        </a:rPr>
                        <a:t>Future facility @ FNAL  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2935096"/>
                  </a:ext>
                </a:extLst>
              </a:tr>
            </a:tbl>
          </a:graphicData>
        </a:graphic>
      </p:graphicFrame>
      <p:pic>
        <p:nvPicPr>
          <p:cNvPr id="18" name="Picture 2" descr="CMS">
            <a:extLst>
              <a:ext uri="{FF2B5EF4-FFF2-40B4-BE49-F238E27FC236}">
                <a16:creationId xmlns:a16="http://schemas.microsoft.com/office/drawing/2014/main" id="{90D3A7B8-80CC-414D-A6E6-09CDB13F44C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685" y="1091976"/>
            <a:ext cx="1811219" cy="129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81F7C71-9A26-4CA7-9FB5-115DF4D45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908" y="248270"/>
            <a:ext cx="5960329" cy="320908"/>
          </a:xfrm>
        </p:spPr>
        <p:txBody>
          <a:bodyPr/>
          <a:lstStyle/>
          <a:p>
            <a:r>
              <a:rPr lang="en-US" sz="1950" dirty="0"/>
              <a:t>Collider Science</a:t>
            </a:r>
          </a:p>
        </p:txBody>
      </p:sp>
      <p:sp>
        <p:nvSpPr>
          <p:cNvPr id="7" name="Pentagon 44">
            <a:extLst>
              <a:ext uri="{FF2B5EF4-FFF2-40B4-BE49-F238E27FC236}">
                <a16:creationId xmlns:a16="http://schemas.microsoft.com/office/drawing/2014/main" id="{72ECFEC9-442F-4AB0-A003-8AAC8C42C97B}"/>
              </a:ext>
            </a:extLst>
          </p:cNvPr>
          <p:cNvSpPr/>
          <p:nvPr/>
        </p:nvSpPr>
        <p:spPr>
          <a:xfrm>
            <a:off x="-69985" y="189364"/>
            <a:ext cx="978408" cy="448056"/>
          </a:xfrm>
          <a:prstGeom prst="homePlate">
            <a:avLst/>
          </a:prstGeom>
          <a:solidFill>
            <a:srgbClr val="004C9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S&amp;T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1BCA6A-48A8-434B-97D5-0DD9BEC24DA4}"/>
              </a:ext>
            </a:extLst>
          </p:cNvPr>
          <p:cNvSpPr txBox="1"/>
          <p:nvPr/>
        </p:nvSpPr>
        <p:spPr>
          <a:xfrm>
            <a:off x="662467" y="639262"/>
            <a:ext cx="7598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anose="020B0604020202020204" pitchFamily="34" charset="0"/>
                <a:ea typeface="Geneva" charset="0"/>
                <a:cs typeface="Helvetica" panose="020B0604020202020204" pitchFamily="34" charset="0"/>
              </a:rPr>
              <a:t>Vision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anose="020B0604020202020204" pitchFamily="34" charset="0"/>
                <a:ea typeface="Geneva" charset="0"/>
                <a:cs typeface="Helvetica" panose="020B0604020202020204" pitchFamily="34" charset="0"/>
              </a:rPr>
              <a:t>: Fermilab continues to be the leading U.S. center for CMS and second leading center in the world after our partner CERN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8337446C-9745-4764-AAFB-B4145D608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721" y="-51890"/>
            <a:ext cx="1562753" cy="117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A727C5DB-DBD7-487F-94C6-AFCC42DAF27E}"/>
              </a:ext>
            </a:extLst>
          </p:cNvPr>
          <p:cNvSpPr txBox="1">
            <a:spLocks/>
          </p:cNvSpPr>
          <p:nvPr/>
        </p:nvSpPr>
        <p:spPr>
          <a:xfrm>
            <a:off x="477857" y="1177012"/>
            <a:ext cx="6854335" cy="326357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 panose="020B0604020202020204" pitchFamily="34" charset="0"/>
                <a:ea typeface="Geneva" charset="0"/>
                <a:cs typeface="Helvetica" panose="020B0604020202020204" pitchFamily="34" charset="0"/>
              </a:rPr>
              <a:t>CERN is our European sister laboratory and our strong partner in many areas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Helvetica" panose="020B0604020202020204" pitchFamily="34" charset="0"/>
              <a:ea typeface="Geneva" charset="0"/>
              <a:cs typeface="Helvetica" panose="020B0604020202020204" pitchFamily="34" charset="0"/>
            </a:endParaRP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5891399D-4B1E-47F9-BCD5-25722FBB8A45}"/>
              </a:ext>
            </a:extLst>
          </p:cNvPr>
          <p:cNvSpPr txBox="1">
            <a:spLocks/>
          </p:cNvSpPr>
          <p:nvPr/>
        </p:nvSpPr>
        <p:spPr>
          <a:xfrm>
            <a:off x="477857" y="1486093"/>
            <a:ext cx="6585484" cy="1043017"/>
          </a:xfrm>
          <a:prstGeom prst="rect">
            <a:avLst/>
          </a:prstGeom>
        </p:spPr>
        <p:txBody>
          <a:bodyPr lIns="0" tIns="0" rIns="0" bIns="0" anchor="t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r>
              <a:rPr lang="en-US" sz="1400" b="1" dirty="0">
                <a:solidFill>
                  <a:srgbClr val="404040"/>
                </a:solidFill>
                <a:latin typeface="Helvetica" pitchFamily="2" charset="0"/>
                <a:ea typeface="+mn-ea"/>
                <a:cs typeface="+mn-cs"/>
              </a:rPr>
              <a:t>Major decadal goals </a:t>
            </a:r>
          </a:p>
          <a:p>
            <a:pPr marL="229870" indent="-229870">
              <a:spcBef>
                <a:spcPts val="300"/>
              </a:spcBef>
              <a:buFont typeface="Arial" pitchFamily="2" charset="2"/>
              <a:buChar char="•"/>
            </a:pPr>
            <a:r>
              <a:rPr lang="en-US" sz="1400" dirty="0">
                <a:solidFill>
                  <a:srgbClr val="404040"/>
                </a:solidFill>
                <a:latin typeface="Helvetica" pitchFamily="2" charset="0"/>
                <a:ea typeface="+mn-ea"/>
                <a:cs typeface="+mn-cs"/>
              </a:rPr>
              <a:t>Maximize science from LHC Runs 2 and 3 data – </a:t>
            </a:r>
            <a:r>
              <a:rPr lang="en-US" sz="1400" dirty="0">
                <a:solidFill>
                  <a:srgbClr val="404040"/>
                </a:solidFill>
              </a:rPr>
              <a:t>ROC is back in Operations!</a:t>
            </a:r>
            <a:endParaRPr lang="en-US" sz="1400" dirty="0">
              <a:solidFill>
                <a:srgbClr val="404040"/>
              </a:solidFill>
              <a:latin typeface="Helvetica" pitchFamily="2" charset="0"/>
              <a:ea typeface="+mn-ea"/>
              <a:cs typeface="Helvetica"/>
            </a:endParaRPr>
          </a:p>
          <a:p>
            <a:pPr marL="229870" indent="-229870">
              <a:spcBef>
                <a:spcPts val="300"/>
              </a:spcBef>
              <a:buFont typeface="Arial" pitchFamily="2" charset="2"/>
              <a:buChar char="•"/>
            </a:pPr>
            <a:r>
              <a:rPr lang="en-US" sz="1400" dirty="0">
                <a:solidFill>
                  <a:srgbClr val="404040"/>
                </a:solidFill>
                <a:latin typeface="Helvetica" pitchFamily="2" charset="0"/>
                <a:ea typeface="+mn-ea"/>
                <a:cs typeface="+mn-cs"/>
              </a:rPr>
              <a:t>Execute HL-LHC AUP and CMS Detector Upgrade Projects</a:t>
            </a:r>
            <a:endParaRPr lang="en-US" sz="1400" dirty="0">
              <a:solidFill>
                <a:srgbClr val="404040"/>
              </a:solidFill>
              <a:latin typeface="Helvetica" pitchFamily="2" charset="0"/>
              <a:ea typeface="+mn-ea"/>
              <a:cs typeface="Helvetica"/>
            </a:endParaRPr>
          </a:p>
          <a:p>
            <a:pPr marL="229870" indent="-229870" defTabSz="457189">
              <a:spcBef>
                <a:spcPts val="300"/>
              </a:spcBef>
              <a:buFont typeface="Arial" pitchFamily="2" charset="2"/>
              <a:buChar char="•"/>
              <a:defRPr/>
            </a:pPr>
            <a:r>
              <a:rPr lang="en-US" sz="1400" dirty="0">
                <a:solidFill>
                  <a:srgbClr val="404040"/>
                </a:solidFill>
              </a:rPr>
              <a:t>Advance R&amp;D towards FCC @CERN</a:t>
            </a:r>
            <a:endParaRPr lang="en-US" sz="1400" dirty="0">
              <a:solidFill>
                <a:srgbClr val="404040"/>
              </a:solidFill>
              <a:cs typeface="Helvetica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CBAA77D-911D-430C-A4E3-5622C1FA993E}"/>
              </a:ext>
            </a:extLst>
          </p:cNvPr>
          <p:cNvSpPr txBox="1"/>
          <p:nvPr/>
        </p:nvSpPr>
        <p:spPr>
          <a:xfrm>
            <a:off x="2003348" y="3155273"/>
            <a:ext cx="4101617" cy="305186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Construction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4" name="Picture 23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A6E8C1D4-2CCD-423B-B4AD-B3A394B8A9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1391" t="66505" r="1553" b="28890"/>
          <a:stretch/>
        </p:blipFill>
        <p:spPr>
          <a:xfrm>
            <a:off x="5691189" y="3163791"/>
            <a:ext cx="396617" cy="30777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6C4F6D2-EDD9-4988-B3BB-C776DABF2591}"/>
              </a:ext>
            </a:extLst>
          </p:cNvPr>
          <p:cNvSpPr txBox="1"/>
          <p:nvPr/>
        </p:nvSpPr>
        <p:spPr>
          <a:xfrm>
            <a:off x="2003349" y="2785681"/>
            <a:ext cx="2568652" cy="30777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Operations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CFF4F96-1AEB-4121-BC10-4978A1A2491F}"/>
              </a:ext>
            </a:extLst>
          </p:cNvPr>
          <p:cNvSpPr txBox="1"/>
          <p:nvPr/>
        </p:nvSpPr>
        <p:spPr>
          <a:xfrm>
            <a:off x="2003348" y="3907068"/>
            <a:ext cx="6922538" cy="307777"/>
          </a:xfrm>
          <a:prstGeom prst="rect">
            <a:avLst/>
          </a:prstGeom>
          <a:gradFill flip="none" rotWithShape="1">
            <a:gsLst>
              <a:gs pos="41000">
                <a:srgbClr val="FFC000"/>
              </a:gs>
              <a:gs pos="100000">
                <a:schemeClr val="tx2"/>
              </a:gs>
            </a:gsLst>
            <a:lin ang="0" scaled="1"/>
            <a:tileRect/>
          </a:gradFill>
          <a:effectLst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R&amp;D / Prototyping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D0800B4-EB10-4D78-B200-0357617B834E}"/>
              </a:ext>
            </a:extLst>
          </p:cNvPr>
          <p:cNvSpPr txBox="1"/>
          <p:nvPr/>
        </p:nvSpPr>
        <p:spPr>
          <a:xfrm>
            <a:off x="2003348" y="3529875"/>
            <a:ext cx="3634054" cy="307777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Construction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3" name="Picture 32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388897F0-B85C-4947-A961-6BE67FF9788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1391" t="66505" r="1553" b="28890"/>
          <a:stretch/>
        </p:blipFill>
        <p:spPr>
          <a:xfrm>
            <a:off x="5226299" y="3549818"/>
            <a:ext cx="400636" cy="31089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03ECA6C5-29F5-49DF-A275-818ACF4B1C02}"/>
              </a:ext>
            </a:extLst>
          </p:cNvPr>
          <p:cNvSpPr txBox="1"/>
          <p:nvPr/>
        </p:nvSpPr>
        <p:spPr>
          <a:xfrm>
            <a:off x="3028526" y="4284261"/>
            <a:ext cx="5974447" cy="319741"/>
          </a:xfrm>
          <a:prstGeom prst="rect">
            <a:avLst/>
          </a:prstGeom>
          <a:gradFill flip="none" rotWithShape="1">
            <a:gsLst>
              <a:gs pos="41000">
                <a:srgbClr val="FFC000"/>
              </a:gs>
              <a:gs pos="100000">
                <a:schemeClr val="tx2"/>
              </a:gs>
            </a:gsLst>
            <a:lin ang="0" scaled="1"/>
            <a:tileRect/>
          </a:gradFill>
          <a:effectLst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Physics studies / Pre-conceptual designs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A14BBF1-5395-49ED-91E9-BD605D1069EC}"/>
              </a:ext>
            </a:extLst>
          </p:cNvPr>
          <p:cNvSpPr txBox="1"/>
          <p:nvPr/>
        </p:nvSpPr>
        <p:spPr>
          <a:xfrm>
            <a:off x="6749513" y="3519605"/>
            <a:ext cx="2283391" cy="30777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			    </a:t>
            </a:r>
            <a:r>
              <a:rPr lang="en-US" sz="1400" i="1" dirty="0">
                <a:solidFill>
                  <a:schemeClr val="accent3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042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C3537CF-DE5E-4F33-98C9-6A735D056FFC}"/>
              </a:ext>
            </a:extLst>
          </p:cNvPr>
          <p:cNvCxnSpPr>
            <a:cxnSpLocks/>
          </p:cNvCxnSpPr>
          <p:nvPr/>
        </p:nvCxnSpPr>
        <p:spPr>
          <a:xfrm>
            <a:off x="7651507" y="3683763"/>
            <a:ext cx="643966" cy="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8641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Table 21">
            <a:extLst>
              <a:ext uri="{FF2B5EF4-FFF2-40B4-BE49-F238E27FC236}">
                <a16:creationId xmlns:a16="http://schemas.microsoft.com/office/drawing/2014/main" id="{E8EFC886-E617-48A0-A4C2-DEBADF4AA8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6613804"/>
              </p:ext>
            </p:extLst>
          </p:nvPr>
        </p:nvGraphicFramePr>
        <p:xfrm>
          <a:off x="391741" y="2780029"/>
          <a:ext cx="8536042" cy="1663847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382467">
                  <a:extLst>
                    <a:ext uri="{9D8B030D-6E8A-4147-A177-3AD203B41FA5}">
                      <a16:colId xmlns:a16="http://schemas.microsoft.com/office/drawing/2014/main" val="2582351803"/>
                    </a:ext>
                  </a:extLst>
                </a:gridCol>
                <a:gridCol w="650325">
                  <a:extLst>
                    <a:ext uri="{9D8B030D-6E8A-4147-A177-3AD203B41FA5}">
                      <a16:colId xmlns:a16="http://schemas.microsoft.com/office/drawing/2014/main" val="968692690"/>
                    </a:ext>
                  </a:extLst>
                </a:gridCol>
                <a:gridCol w="650325">
                  <a:extLst>
                    <a:ext uri="{9D8B030D-6E8A-4147-A177-3AD203B41FA5}">
                      <a16:colId xmlns:a16="http://schemas.microsoft.com/office/drawing/2014/main" val="1461305308"/>
                    </a:ext>
                  </a:extLst>
                </a:gridCol>
                <a:gridCol w="650325">
                  <a:extLst>
                    <a:ext uri="{9D8B030D-6E8A-4147-A177-3AD203B41FA5}">
                      <a16:colId xmlns:a16="http://schemas.microsoft.com/office/drawing/2014/main" val="1697575502"/>
                    </a:ext>
                  </a:extLst>
                </a:gridCol>
                <a:gridCol w="650325">
                  <a:extLst>
                    <a:ext uri="{9D8B030D-6E8A-4147-A177-3AD203B41FA5}">
                      <a16:colId xmlns:a16="http://schemas.microsoft.com/office/drawing/2014/main" val="3836894461"/>
                    </a:ext>
                  </a:extLst>
                </a:gridCol>
                <a:gridCol w="650325">
                  <a:extLst>
                    <a:ext uri="{9D8B030D-6E8A-4147-A177-3AD203B41FA5}">
                      <a16:colId xmlns:a16="http://schemas.microsoft.com/office/drawing/2014/main" val="1668006726"/>
                    </a:ext>
                  </a:extLst>
                </a:gridCol>
                <a:gridCol w="650325">
                  <a:extLst>
                    <a:ext uri="{9D8B030D-6E8A-4147-A177-3AD203B41FA5}">
                      <a16:colId xmlns:a16="http://schemas.microsoft.com/office/drawing/2014/main" val="2379942133"/>
                    </a:ext>
                  </a:extLst>
                </a:gridCol>
                <a:gridCol w="650325">
                  <a:extLst>
                    <a:ext uri="{9D8B030D-6E8A-4147-A177-3AD203B41FA5}">
                      <a16:colId xmlns:a16="http://schemas.microsoft.com/office/drawing/2014/main" val="1043432344"/>
                    </a:ext>
                  </a:extLst>
                </a:gridCol>
                <a:gridCol w="650325">
                  <a:extLst>
                    <a:ext uri="{9D8B030D-6E8A-4147-A177-3AD203B41FA5}">
                      <a16:colId xmlns:a16="http://schemas.microsoft.com/office/drawing/2014/main" val="2183743829"/>
                    </a:ext>
                  </a:extLst>
                </a:gridCol>
                <a:gridCol w="650325">
                  <a:extLst>
                    <a:ext uri="{9D8B030D-6E8A-4147-A177-3AD203B41FA5}">
                      <a16:colId xmlns:a16="http://schemas.microsoft.com/office/drawing/2014/main" val="432846593"/>
                    </a:ext>
                  </a:extLst>
                </a:gridCol>
                <a:gridCol w="650325">
                  <a:extLst>
                    <a:ext uri="{9D8B030D-6E8A-4147-A177-3AD203B41FA5}">
                      <a16:colId xmlns:a16="http://schemas.microsoft.com/office/drawing/2014/main" val="2028827922"/>
                    </a:ext>
                  </a:extLst>
                </a:gridCol>
                <a:gridCol w="650325">
                  <a:extLst>
                    <a:ext uri="{9D8B030D-6E8A-4147-A177-3AD203B41FA5}">
                      <a16:colId xmlns:a16="http://schemas.microsoft.com/office/drawing/2014/main" val="3217445200"/>
                    </a:ext>
                  </a:extLst>
                </a:gridCol>
              </a:tblGrid>
              <a:tr h="566567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solidFill>
                            <a:schemeClr val="accent6"/>
                          </a:solidFill>
                          <a:latin typeface="Helvetica" pitchFamily="2" charset="0"/>
                          <a:cs typeface="Helvetica" panose="020B0604020202020204" pitchFamily="34" charset="0"/>
                        </a:rPr>
                        <a:t>FY22</a:t>
                      </a: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/>
                          </a:solidFill>
                          <a:latin typeface="Helvetica" pitchFamily="2" charset="0"/>
                        </a:rPr>
                        <a:t>FY23</a:t>
                      </a: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>
                          <a:solidFill>
                            <a:schemeClr val="accent6"/>
                          </a:solidFill>
                          <a:latin typeface="Helvetica" pitchFamily="2" charset="0"/>
                        </a:rPr>
                        <a:t>FY24</a:t>
                      </a: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>
                          <a:solidFill>
                            <a:schemeClr val="accent6"/>
                          </a:solidFill>
                          <a:latin typeface="Helvetica" pitchFamily="2" charset="0"/>
                        </a:rPr>
                        <a:t>FY25</a:t>
                      </a: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/>
                          </a:solidFill>
                          <a:latin typeface="Helvetica" pitchFamily="2" charset="0"/>
                        </a:rPr>
                        <a:t>FY26</a:t>
                      </a: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>
                          <a:solidFill>
                            <a:schemeClr val="accent6"/>
                          </a:solidFill>
                          <a:latin typeface="Helvetica" pitchFamily="2" charset="0"/>
                          <a:cs typeface="Helvetica" panose="020B0604020202020204" pitchFamily="34" charset="0"/>
                        </a:rPr>
                        <a:t>FY27</a:t>
                      </a:r>
                    </a:p>
                  </a:txBody>
                  <a:tcPr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>
                          <a:solidFill>
                            <a:schemeClr val="accent6"/>
                          </a:solidFill>
                          <a:latin typeface="Helvetica" pitchFamily="2" charset="0"/>
                          <a:cs typeface="Helvetica" panose="020B0604020202020204" pitchFamily="34" charset="0"/>
                        </a:rPr>
                        <a:t>FY28</a:t>
                      </a:r>
                    </a:p>
                  </a:txBody>
                  <a:tcPr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>
                          <a:solidFill>
                            <a:schemeClr val="accent6"/>
                          </a:solidFill>
                          <a:latin typeface="Helvetica" pitchFamily="2" charset="0"/>
                          <a:cs typeface="Helvetica" panose="020B0604020202020204" pitchFamily="34" charset="0"/>
                        </a:rPr>
                        <a:t>FY29</a:t>
                      </a:r>
                    </a:p>
                  </a:txBody>
                  <a:tcPr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>
                          <a:solidFill>
                            <a:schemeClr val="accent6"/>
                          </a:solidFill>
                          <a:latin typeface="Helvetica" pitchFamily="2" charset="0"/>
                          <a:cs typeface="Helvetica" panose="020B0604020202020204" pitchFamily="34" charset="0"/>
                        </a:rPr>
                        <a:t>FY30</a:t>
                      </a:r>
                    </a:p>
                  </a:txBody>
                  <a:tcPr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>
                          <a:solidFill>
                            <a:schemeClr val="accent6"/>
                          </a:solidFill>
                          <a:latin typeface="Helvetica" pitchFamily="2" charset="0"/>
                          <a:cs typeface="Helvetica" panose="020B0604020202020204" pitchFamily="34" charset="0"/>
                        </a:rPr>
                        <a:t>FY31</a:t>
                      </a:r>
                    </a:p>
                  </a:txBody>
                  <a:tcPr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>
                          <a:solidFill>
                            <a:schemeClr val="accent6"/>
                          </a:solidFill>
                          <a:latin typeface="Helvetica" pitchFamily="2" charset="0"/>
                          <a:cs typeface="Helvetica" panose="020B0604020202020204" pitchFamily="34" charset="0"/>
                        </a:rPr>
                        <a:t>FY32</a:t>
                      </a:r>
                    </a:p>
                  </a:txBody>
                  <a:tcPr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5413214"/>
                  </a:ext>
                </a:extLst>
              </a:tr>
              <a:tr h="345162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itchFamily="2" charset="0"/>
                        </a:rPr>
                        <a:t>Muon g-2 </a:t>
                      </a:r>
                      <a:r>
                        <a:rPr lang="en-US" sz="1050" dirty="0">
                          <a:latin typeface="Helvetica" pitchFamily="2" charset="0"/>
                        </a:rPr>
                        <a:t>  </a:t>
                      </a:r>
                      <a:endParaRPr lang="en-US" sz="1400" dirty="0">
                        <a:latin typeface="Helvetica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noFill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noFill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noFill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noFill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noFill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noFill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32152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Helvetica" pitchFamily="2" charset="0"/>
                        </a:rPr>
                        <a:t>Mu2e 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noFill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noFill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noFill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noFill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noFill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noFill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823427"/>
                  </a:ext>
                </a:extLst>
              </a:tr>
              <a:tr h="34516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Helvetica" pitchFamily="2" charset="0"/>
                        </a:rPr>
                        <a:t>Mu2e-II 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noFill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3913737"/>
                  </a:ext>
                </a:extLst>
              </a:tr>
            </a:tbl>
          </a:graphicData>
        </a:graphic>
      </p:graphicFrame>
      <p:pic>
        <p:nvPicPr>
          <p:cNvPr id="13" name="Content Placeholder 11">
            <a:extLst>
              <a:ext uri="{FF2B5EF4-FFF2-40B4-BE49-F238E27FC236}">
                <a16:creationId xmlns:a16="http://schemas.microsoft.com/office/drawing/2014/main" id="{5FF73D8D-DEC8-439C-9262-9622AE6405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6247" b="6247"/>
          <a:stretch/>
        </p:blipFill>
        <p:spPr>
          <a:xfrm>
            <a:off x="6715150" y="1383887"/>
            <a:ext cx="2212633" cy="979584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12368" y="39096"/>
            <a:ext cx="4997296" cy="547720"/>
          </a:xfrm>
        </p:spPr>
        <p:txBody>
          <a:bodyPr/>
          <a:lstStyle/>
          <a:p>
            <a:r>
              <a:rPr lang="en-US" sz="1950" dirty="0"/>
              <a:t>Precision Science</a:t>
            </a:r>
            <a:endParaRPr lang="en-US" sz="1950" dirty="0">
              <a:highlight>
                <a:srgbClr val="FFFF00"/>
              </a:highlight>
            </a:endParaRP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5CD40B22-C20D-45AA-86A2-3DB04E03B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D58EFA-6817-4D60-88C7-42617BE40A6A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7/25/2022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FBB65EC8-C1CF-47B8-B57F-E4EC2A304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Lia Merminga |  Snowmass 2022  | Vision</a:t>
            </a: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107BA454-4B97-4D7C-888E-5428AF242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67BD11-2956-4CD0-B701-87EF0F3B813E}"/>
              </a:ext>
            </a:extLst>
          </p:cNvPr>
          <p:cNvSpPr/>
          <p:nvPr/>
        </p:nvSpPr>
        <p:spPr>
          <a:xfrm>
            <a:off x="439550" y="678536"/>
            <a:ext cx="8584377" cy="731992"/>
          </a:xfrm>
          <a:prstGeom prst="rect">
            <a:avLst/>
          </a:prstGeom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996243"/>
                      <a:gd name="connsiteY0" fmla="*/ 0 h 448707"/>
                      <a:gd name="connsiteX1" fmla="*/ 1996243 w 1996243"/>
                      <a:gd name="connsiteY1" fmla="*/ 0 h 448707"/>
                      <a:gd name="connsiteX2" fmla="*/ 1996243 w 1996243"/>
                      <a:gd name="connsiteY2" fmla="*/ 448707 h 448707"/>
                      <a:gd name="connsiteX3" fmla="*/ 0 w 1996243"/>
                      <a:gd name="connsiteY3" fmla="*/ 448707 h 448707"/>
                      <a:gd name="connsiteX4" fmla="*/ 0 w 1996243"/>
                      <a:gd name="connsiteY4" fmla="*/ 0 h 448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6243" h="448707" fill="none" extrusionOk="0">
                        <a:moveTo>
                          <a:pt x="0" y="0"/>
                        </a:moveTo>
                        <a:cubicBezTo>
                          <a:pt x="201092" y="-49533"/>
                          <a:pt x="1264672" y="-14809"/>
                          <a:pt x="1996243" y="0"/>
                        </a:cubicBezTo>
                        <a:cubicBezTo>
                          <a:pt x="1970873" y="123212"/>
                          <a:pt x="2034180" y="308038"/>
                          <a:pt x="1996243" y="448707"/>
                        </a:cubicBezTo>
                        <a:cubicBezTo>
                          <a:pt x="1291161" y="400476"/>
                          <a:pt x="465348" y="533162"/>
                          <a:pt x="0" y="448707"/>
                        </a:cubicBezTo>
                        <a:cubicBezTo>
                          <a:pt x="9549" y="377814"/>
                          <a:pt x="-5722" y="47320"/>
                          <a:pt x="0" y="0"/>
                        </a:cubicBezTo>
                        <a:close/>
                      </a:path>
                      <a:path w="1996243" h="448707" stroke="0" extrusionOk="0">
                        <a:moveTo>
                          <a:pt x="0" y="0"/>
                        </a:moveTo>
                        <a:cubicBezTo>
                          <a:pt x="348696" y="118645"/>
                          <a:pt x="1048642" y="116012"/>
                          <a:pt x="1996243" y="0"/>
                        </a:cubicBezTo>
                        <a:cubicBezTo>
                          <a:pt x="1983814" y="148077"/>
                          <a:pt x="1977592" y="353291"/>
                          <a:pt x="1996243" y="448707"/>
                        </a:cubicBezTo>
                        <a:cubicBezTo>
                          <a:pt x="1184100" y="583307"/>
                          <a:pt x="453549" y="291511"/>
                          <a:pt x="0" y="448707"/>
                        </a:cubicBezTo>
                        <a:cubicBezTo>
                          <a:pt x="-11849" y="232268"/>
                          <a:pt x="35134" y="11678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Vision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: Fermilab is a world center for accelerator-based Charged-lepton flavor violation (CLFV) and Dark Matter experiments, driven by intense particle beams and PIP-II/Booster Replacement </a:t>
            </a:r>
          </a:p>
        </p:txBody>
      </p:sp>
      <p:sp>
        <p:nvSpPr>
          <p:cNvPr id="10" name="Pentagon 44">
            <a:extLst>
              <a:ext uri="{FF2B5EF4-FFF2-40B4-BE49-F238E27FC236}">
                <a16:creationId xmlns:a16="http://schemas.microsoft.com/office/drawing/2014/main" id="{FD5124CF-AE52-4AD2-8F7E-DF106EDBAD40}"/>
              </a:ext>
            </a:extLst>
          </p:cNvPr>
          <p:cNvSpPr/>
          <p:nvPr/>
        </p:nvSpPr>
        <p:spPr>
          <a:xfrm>
            <a:off x="-59785" y="201106"/>
            <a:ext cx="978408" cy="448056"/>
          </a:xfrm>
          <a:prstGeom prst="homePlate">
            <a:avLst/>
          </a:prstGeom>
          <a:solidFill>
            <a:srgbClr val="004C9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S&amp;T</a:t>
            </a:r>
          </a:p>
        </p:txBody>
      </p:sp>
      <p:pic>
        <p:nvPicPr>
          <p:cNvPr id="26" name="Picture 25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4E39C928-43BA-483F-AA31-A99644716E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60" t="29017" r="11280" b="37599"/>
          <a:stretch/>
        </p:blipFill>
        <p:spPr>
          <a:xfrm>
            <a:off x="6720000" y="2424145"/>
            <a:ext cx="2303927" cy="601406"/>
          </a:xfrm>
          <a:prstGeom prst="rect">
            <a:avLst/>
          </a:prstGeom>
        </p:spPr>
      </p:pic>
      <p:sp>
        <p:nvSpPr>
          <p:cNvPr id="20" name="Content Placeholder 1">
            <a:extLst>
              <a:ext uri="{FF2B5EF4-FFF2-40B4-BE49-F238E27FC236}">
                <a16:creationId xmlns:a16="http://schemas.microsoft.com/office/drawing/2014/main" id="{BBDF980B-6CD7-4E4A-92D4-D25C31FE6F5A}"/>
              </a:ext>
            </a:extLst>
          </p:cNvPr>
          <p:cNvSpPr txBox="1">
            <a:spLocks/>
          </p:cNvSpPr>
          <p:nvPr/>
        </p:nvSpPr>
        <p:spPr>
          <a:xfrm>
            <a:off x="391741" y="1603449"/>
            <a:ext cx="6585484" cy="1084141"/>
          </a:xfrm>
          <a:prstGeom prst="rect">
            <a:avLst/>
          </a:prstGeom>
        </p:spPr>
        <p:txBody>
          <a:bodyPr lIns="0" tIns="0" rIns="0" bIns="0" anchor="t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r>
              <a:rPr lang="en-US" sz="1500" b="1" dirty="0">
                <a:solidFill>
                  <a:srgbClr val="404040"/>
                </a:solidFill>
                <a:latin typeface="Helvetica" pitchFamily="2" charset="0"/>
                <a:ea typeface="+mn-ea"/>
                <a:cs typeface="+mn-cs"/>
              </a:rPr>
              <a:t>Major decadal goals </a:t>
            </a:r>
          </a:p>
          <a:p>
            <a:pPr marL="229870" indent="-229870">
              <a:spcBef>
                <a:spcPts val="300"/>
              </a:spcBef>
              <a:buFont typeface="Arial" pitchFamily="2" charset="2"/>
              <a:buChar char="•"/>
            </a:pPr>
            <a:r>
              <a:rPr lang="en-US" sz="1400" dirty="0">
                <a:solidFill>
                  <a:srgbClr val="404040"/>
                </a:solidFill>
                <a:latin typeface="Helvetica" pitchFamily="2" charset="0"/>
                <a:ea typeface="+mn-ea"/>
                <a:cs typeface="+mn-cs"/>
              </a:rPr>
              <a:t>Muon g-2: Complete data production, analysis, theory to achieve 5</a:t>
            </a:r>
            <a:r>
              <a:rPr lang="el-GR" sz="1400" dirty="0">
                <a:solidFill>
                  <a:srgbClr val="404040"/>
                </a:solidFill>
                <a:latin typeface="Helvetica" pitchFamily="2" charset="0"/>
                <a:ea typeface="+mn-ea"/>
                <a:cs typeface="+mn-cs"/>
              </a:rPr>
              <a:t>σ</a:t>
            </a:r>
            <a:endParaRPr lang="en-US" sz="1400" dirty="0">
              <a:solidFill>
                <a:srgbClr val="404040"/>
              </a:solidFill>
              <a:latin typeface="Helvetica" pitchFamily="2" charset="0"/>
              <a:ea typeface="+mn-ea"/>
              <a:cs typeface="Helvetica"/>
            </a:endParaRPr>
          </a:p>
          <a:p>
            <a:pPr marL="229870" indent="-229870">
              <a:spcBef>
                <a:spcPts val="300"/>
              </a:spcBef>
              <a:buFont typeface="Arial" pitchFamily="2" charset="2"/>
              <a:buChar char="•"/>
            </a:pPr>
            <a:r>
              <a:rPr lang="en-US" sz="1400" dirty="0">
                <a:solidFill>
                  <a:srgbClr val="404040"/>
                </a:solidFill>
                <a:latin typeface="Helvetica" pitchFamily="2" charset="0"/>
                <a:ea typeface="+mn-ea"/>
                <a:cs typeface="+mn-cs"/>
              </a:rPr>
              <a:t>Complete Mu2e project and start science</a:t>
            </a:r>
            <a:endParaRPr lang="en-US" sz="1400" dirty="0">
              <a:solidFill>
                <a:srgbClr val="404040"/>
              </a:solidFill>
              <a:latin typeface="Helvetica" pitchFamily="2" charset="0"/>
              <a:ea typeface="+mn-ea"/>
              <a:cs typeface="Helvetica"/>
            </a:endParaRPr>
          </a:p>
          <a:p>
            <a:pPr marL="229870" indent="-229870" defTabSz="457189">
              <a:spcBef>
                <a:spcPts val="300"/>
              </a:spcBef>
              <a:buFont typeface="Arial" pitchFamily="2" charset="2"/>
              <a:buChar char="•"/>
              <a:defRPr/>
            </a:pPr>
            <a:r>
              <a:rPr lang="en-US" sz="1400" dirty="0">
                <a:solidFill>
                  <a:srgbClr val="404040"/>
                </a:solidFill>
                <a:latin typeface="Helvetica" pitchFamily="2" charset="0"/>
                <a:ea typeface="+mn-ea"/>
                <a:cs typeface="+mn-cs"/>
              </a:rPr>
              <a:t>Design and build Mu2e-II, other upgrades</a:t>
            </a:r>
            <a:endParaRPr lang="en-US" sz="1400" dirty="0">
              <a:solidFill>
                <a:srgbClr val="404040"/>
              </a:solidFill>
              <a:latin typeface="Helvetica" pitchFamily="2" charset="0"/>
              <a:ea typeface="+mn-ea"/>
              <a:cs typeface="Helvetica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6AE6C88-3B16-4EFB-A94F-7B928A20C39B}"/>
              </a:ext>
            </a:extLst>
          </p:cNvPr>
          <p:cNvSpPr txBox="1"/>
          <p:nvPr/>
        </p:nvSpPr>
        <p:spPr>
          <a:xfrm>
            <a:off x="1935259" y="3371471"/>
            <a:ext cx="2258955" cy="30777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Operations/analysis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AD7D02-5D28-42E4-9705-764ADF0AB0A8}"/>
              </a:ext>
            </a:extLst>
          </p:cNvPr>
          <p:cNvSpPr txBox="1"/>
          <p:nvPr/>
        </p:nvSpPr>
        <p:spPr>
          <a:xfrm>
            <a:off x="1917929" y="3739520"/>
            <a:ext cx="2293105" cy="319260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Construction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1384ECF-E0DE-46A0-A198-9F5AC8FC8D7B}"/>
              </a:ext>
            </a:extLst>
          </p:cNvPr>
          <p:cNvSpPr txBox="1"/>
          <p:nvPr/>
        </p:nvSpPr>
        <p:spPr>
          <a:xfrm>
            <a:off x="6314477" y="4104343"/>
            <a:ext cx="1458510" cy="307777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Construction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</p:txBody>
      </p:sp>
      <p:pic>
        <p:nvPicPr>
          <p:cNvPr id="29" name="Picture 28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9540FBBA-81AE-4C16-896B-E492FDC920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2361" t="52357" r="583" b="43038"/>
          <a:stretch/>
        </p:blipFill>
        <p:spPr>
          <a:xfrm>
            <a:off x="3772863" y="3379021"/>
            <a:ext cx="400636" cy="31089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62B9DEA-CF53-42BE-8B43-A48412C793AF}"/>
              </a:ext>
            </a:extLst>
          </p:cNvPr>
          <p:cNvSpPr txBox="1"/>
          <p:nvPr/>
        </p:nvSpPr>
        <p:spPr>
          <a:xfrm>
            <a:off x="4224758" y="3743160"/>
            <a:ext cx="4703025" cy="30777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Operations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B9A3226-5C65-4930-A60D-0AA63E9355F7}"/>
              </a:ext>
            </a:extLst>
          </p:cNvPr>
          <p:cNvSpPr txBox="1"/>
          <p:nvPr/>
        </p:nvSpPr>
        <p:spPr>
          <a:xfrm>
            <a:off x="7772987" y="4094893"/>
            <a:ext cx="1154796" cy="30777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pPr lvl="4"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     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B20DDC7-5F6E-420B-82EA-F1888ABA1255}"/>
              </a:ext>
            </a:extLst>
          </p:cNvPr>
          <p:cNvSpPr txBox="1"/>
          <p:nvPr/>
        </p:nvSpPr>
        <p:spPr>
          <a:xfrm>
            <a:off x="4211034" y="3375462"/>
            <a:ext cx="2258955" cy="307777"/>
          </a:xfrm>
          <a:prstGeom prst="rect">
            <a:avLst/>
          </a:prstGeom>
          <a:gradFill flip="none" rotWithShape="1">
            <a:gsLst>
              <a:gs pos="41000">
                <a:srgbClr val="FFC000"/>
              </a:gs>
              <a:gs pos="100000">
                <a:schemeClr val="tx2"/>
              </a:gs>
            </a:gsLst>
            <a:lin ang="0" scaled="1"/>
            <a:tileRect/>
          </a:gradFill>
          <a:effectLst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R&amp;D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6B86BDA-8F3E-40C0-B0C4-77334FC007E2}"/>
              </a:ext>
            </a:extLst>
          </p:cNvPr>
          <p:cNvSpPr txBox="1"/>
          <p:nvPr/>
        </p:nvSpPr>
        <p:spPr>
          <a:xfrm>
            <a:off x="1917929" y="4104540"/>
            <a:ext cx="4396548" cy="307777"/>
          </a:xfrm>
          <a:prstGeom prst="rect">
            <a:avLst/>
          </a:prstGeom>
          <a:gradFill flip="none" rotWithShape="1">
            <a:gsLst>
              <a:gs pos="41000">
                <a:srgbClr val="FFC000"/>
              </a:gs>
              <a:gs pos="100000">
                <a:schemeClr val="tx2"/>
              </a:gs>
            </a:gsLst>
            <a:lin ang="0" scaled="1"/>
            <a:tileRect/>
          </a:gradFill>
          <a:effectLst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R&amp;D</a:t>
            </a:r>
          </a:p>
        </p:txBody>
      </p:sp>
      <p:pic>
        <p:nvPicPr>
          <p:cNvPr id="35" name="Picture 34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32053113-C9E6-4023-8200-33F01A7B56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2361" t="52357" r="583" b="43038"/>
          <a:stretch/>
        </p:blipFill>
        <p:spPr>
          <a:xfrm>
            <a:off x="3793578" y="3731949"/>
            <a:ext cx="400636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7991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74511" y="14100"/>
            <a:ext cx="4997296" cy="547720"/>
          </a:xfrm>
        </p:spPr>
        <p:txBody>
          <a:bodyPr/>
          <a:lstStyle/>
          <a:p>
            <a:r>
              <a:rPr lang="en-US" sz="1950" dirty="0"/>
              <a:t>Cosmic Science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42432F-DD3C-4FD1-8F02-6C28843A6649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7/25/2022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Lia Merminga |  Snowmass 2022  | Vision</a:t>
            </a: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67BD11-2956-4CD0-B701-87EF0F3B813E}"/>
              </a:ext>
            </a:extLst>
          </p:cNvPr>
          <p:cNvSpPr/>
          <p:nvPr/>
        </p:nvSpPr>
        <p:spPr>
          <a:xfrm>
            <a:off x="0" y="584030"/>
            <a:ext cx="9080001" cy="921056"/>
          </a:xfrm>
          <a:prstGeom prst="rect">
            <a:avLst/>
          </a:prstGeom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996243"/>
                      <a:gd name="connsiteY0" fmla="*/ 0 h 448707"/>
                      <a:gd name="connsiteX1" fmla="*/ 1996243 w 1996243"/>
                      <a:gd name="connsiteY1" fmla="*/ 0 h 448707"/>
                      <a:gd name="connsiteX2" fmla="*/ 1996243 w 1996243"/>
                      <a:gd name="connsiteY2" fmla="*/ 448707 h 448707"/>
                      <a:gd name="connsiteX3" fmla="*/ 0 w 1996243"/>
                      <a:gd name="connsiteY3" fmla="*/ 448707 h 448707"/>
                      <a:gd name="connsiteX4" fmla="*/ 0 w 1996243"/>
                      <a:gd name="connsiteY4" fmla="*/ 0 h 448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6243" h="448707" fill="none" extrusionOk="0">
                        <a:moveTo>
                          <a:pt x="0" y="0"/>
                        </a:moveTo>
                        <a:cubicBezTo>
                          <a:pt x="201092" y="-49533"/>
                          <a:pt x="1264672" y="-14809"/>
                          <a:pt x="1996243" y="0"/>
                        </a:cubicBezTo>
                        <a:cubicBezTo>
                          <a:pt x="1970873" y="123212"/>
                          <a:pt x="2034180" y="308038"/>
                          <a:pt x="1996243" y="448707"/>
                        </a:cubicBezTo>
                        <a:cubicBezTo>
                          <a:pt x="1291161" y="400476"/>
                          <a:pt x="465348" y="533162"/>
                          <a:pt x="0" y="448707"/>
                        </a:cubicBezTo>
                        <a:cubicBezTo>
                          <a:pt x="9549" y="377814"/>
                          <a:pt x="-5722" y="47320"/>
                          <a:pt x="0" y="0"/>
                        </a:cubicBezTo>
                        <a:close/>
                      </a:path>
                      <a:path w="1996243" h="448707" stroke="0" extrusionOk="0">
                        <a:moveTo>
                          <a:pt x="0" y="0"/>
                        </a:moveTo>
                        <a:cubicBezTo>
                          <a:pt x="348696" y="118645"/>
                          <a:pt x="1048642" y="116012"/>
                          <a:pt x="1996243" y="0"/>
                        </a:cubicBezTo>
                        <a:cubicBezTo>
                          <a:pt x="1983814" y="148077"/>
                          <a:pt x="1977592" y="353291"/>
                          <a:pt x="1996243" y="448707"/>
                        </a:cubicBezTo>
                        <a:cubicBezTo>
                          <a:pt x="1184100" y="583307"/>
                          <a:pt x="453549" y="291511"/>
                          <a:pt x="0" y="448707"/>
                        </a:cubicBezTo>
                        <a:cubicBezTo>
                          <a:pt x="-11849" y="232268"/>
                          <a:pt x="35134" y="11678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Vision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: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Fermilab is an essential partner in world-leading cosmic science experiments and is contributing innovative R&amp;D efforts toward future dark energy, dark matter, and cosmic microwave background (CMB) experiments</a:t>
            </a:r>
            <a:r>
              <a:rPr lang="en-US" sz="12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and </a:t>
            </a:r>
            <a:r>
              <a:rPr lang="en-US" sz="1200" dirty="0">
                <a:solidFill>
                  <a:srgbClr val="404040"/>
                </a:solidFill>
                <a:latin typeface="Helvetica Neue" panose="02000503000000020004"/>
                <a:cs typeface="Helvetica" panose="020B0604020202020204" pitchFamily="34" charset="0"/>
              </a:rPr>
              <a:t>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 Neue" panose="02000503000000020004"/>
                <a:ea typeface="Geneva" charset="0"/>
              </a:rPr>
              <a:t> coordinated campaign of experiments seeking to directly detect and study the properties of dark matter particles in the laboratory.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39937D8F-48A1-4936-8FEA-FB85D274087A}"/>
              </a:ext>
            </a:extLst>
          </p:cNvPr>
          <p:cNvSpPr txBox="1">
            <a:spLocks/>
          </p:cNvSpPr>
          <p:nvPr/>
        </p:nvSpPr>
        <p:spPr>
          <a:xfrm>
            <a:off x="176839" y="1635513"/>
            <a:ext cx="2470711" cy="2012413"/>
          </a:xfrm>
          <a:prstGeom prst="rect">
            <a:avLst/>
          </a:prstGeom>
        </p:spPr>
        <p:txBody>
          <a:bodyPr lIns="0" tIns="0" rIns="0" bIns="0" anchor="t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anose="020B0604020202020204" pitchFamily="34" charset="0"/>
                <a:ea typeface="Geneva" charset="0"/>
                <a:cs typeface="Helvetica" panose="020B0604020202020204" pitchFamily="34" charset="0"/>
              </a:rPr>
              <a:t>Major Decadal Goals</a:t>
            </a:r>
            <a:r>
              <a:rPr lang="en-US" sz="1200" b="1" dirty="0">
                <a:solidFill>
                  <a:srgbClr val="404040"/>
                </a:solidFill>
              </a:rPr>
              <a:t> </a:t>
            </a:r>
          </a:p>
          <a:p>
            <a:pPr marL="228600" marR="0" lvl="0" indent="-2286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AutoNum type="arabicPeriod"/>
              <a:tabLst/>
              <a:defRPr/>
            </a:pPr>
            <a:r>
              <a:rPr lang="en-US" sz="12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Cosmic Surveys </a:t>
            </a:r>
            <a:r>
              <a:rPr lang="en-US" sz="12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 Transition from DES to DESI, LSST</a:t>
            </a:r>
          </a:p>
          <a:p>
            <a:pPr marL="228600" indent="-228600">
              <a:buFont typeface="Arial" charset="0"/>
              <a:buAutoNum type="arabicPeriod"/>
              <a:defRPr/>
            </a:pPr>
            <a:endParaRPr lang="en-US" sz="1200" dirty="0">
              <a:solidFill>
                <a:srgbClr val="40404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28600" indent="-228600">
              <a:buFont typeface="Arial" charset="0"/>
              <a:buAutoNum type="arabicPeriod"/>
              <a:defRPr/>
            </a:pPr>
            <a:r>
              <a:rPr lang="en-US" sz="12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Cosmic Microwave Background </a:t>
            </a:r>
            <a:r>
              <a:rPr lang="en-US" sz="12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 Grow: Major role in CMB-S4</a:t>
            </a:r>
          </a:p>
          <a:p>
            <a:pPr marL="228600" indent="-228600">
              <a:buFont typeface="Arial" charset="0"/>
              <a:buAutoNum type="arabicPeriod"/>
              <a:defRPr/>
            </a:pPr>
            <a:endParaRPr lang="en-US" sz="1200" dirty="0">
              <a:solidFill>
                <a:srgbClr val="40404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28600" indent="-228600">
              <a:buFont typeface="Arial" charset="0"/>
              <a:buAutoNum type="arabicPeriod"/>
              <a:defRPr/>
            </a:pPr>
            <a:r>
              <a:rPr lang="en-US" sz="12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Dark Matter Detection </a:t>
            </a:r>
            <a:r>
              <a:rPr lang="en-US" sz="12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2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Consolidate: G2, Axions, Sub-GeV</a:t>
            </a:r>
          </a:p>
          <a:p>
            <a:pPr marL="228600" indent="-228600">
              <a:buFont typeface="Arial" charset="0"/>
              <a:buAutoNum type="arabicPeriod"/>
              <a:defRPr/>
            </a:pPr>
            <a:endParaRPr lang="en-US" sz="1200" dirty="0">
              <a:solidFill>
                <a:srgbClr val="404040"/>
              </a:solidFill>
            </a:endParaRPr>
          </a:p>
          <a:p>
            <a:pPr marL="228600" marR="0" lvl="0" indent="-2286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AutoNum type="arabicPeriod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Helvetica" panose="020B0604020202020204" pitchFamily="34" charset="0"/>
              <a:ea typeface="Geneva" charset="0"/>
              <a:cs typeface="Helvetica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E5FED35-AB88-4941-9431-AD82B912C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7809" y="90910"/>
            <a:ext cx="2269824" cy="659607"/>
          </a:xfrm>
          <a:prstGeom prst="rect">
            <a:avLst/>
          </a:prstGeom>
        </p:spPr>
      </p:pic>
      <p:sp>
        <p:nvSpPr>
          <p:cNvPr id="11" name="Pentagon 44">
            <a:extLst>
              <a:ext uri="{FF2B5EF4-FFF2-40B4-BE49-F238E27FC236}">
                <a16:creationId xmlns:a16="http://schemas.microsoft.com/office/drawing/2014/main" id="{27EE688C-35A4-A16F-D542-7B9A864A29F5}"/>
              </a:ext>
            </a:extLst>
          </p:cNvPr>
          <p:cNvSpPr/>
          <p:nvPr/>
        </p:nvSpPr>
        <p:spPr>
          <a:xfrm>
            <a:off x="-69985" y="189364"/>
            <a:ext cx="978408" cy="448056"/>
          </a:xfrm>
          <a:prstGeom prst="homePlate">
            <a:avLst/>
          </a:prstGeom>
          <a:solidFill>
            <a:srgbClr val="004C9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S&amp;T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4C85C0-2104-472F-9616-9E32346BE1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2969" y="1684103"/>
            <a:ext cx="6389593" cy="292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6378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968719" y="54748"/>
            <a:ext cx="4579000" cy="547720"/>
          </a:xfrm>
        </p:spPr>
        <p:txBody>
          <a:bodyPr/>
          <a:lstStyle/>
          <a:p>
            <a:r>
              <a:rPr lang="en-US" sz="2000"/>
              <a:t>Accelerator </a:t>
            </a:r>
            <a:r>
              <a:rPr lang="en-US" sz="1950"/>
              <a:t>Science</a:t>
            </a:r>
            <a:r>
              <a:rPr lang="en-US" sz="2000"/>
              <a:t> &amp; Technology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CB9E54-8698-4616-8628-C6DD36DE6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B3A4B7-7891-4C56-9217-D9A40BD56548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7/25/2022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FA75E6-283D-480C-B1B3-07B7D7002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Lia Merminga |  Snowmass 2022  | Vision</a:t>
            </a: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0B5443E-ADD3-4FC0-822F-1EC457C60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67BD11-2956-4CD0-B701-87EF0F3B813E}"/>
              </a:ext>
            </a:extLst>
          </p:cNvPr>
          <p:cNvSpPr/>
          <p:nvPr/>
        </p:nvSpPr>
        <p:spPr>
          <a:xfrm>
            <a:off x="307479" y="830542"/>
            <a:ext cx="8607922" cy="731992"/>
          </a:xfrm>
          <a:prstGeom prst="rect">
            <a:avLst/>
          </a:prstGeom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996243"/>
                      <a:gd name="connsiteY0" fmla="*/ 0 h 448707"/>
                      <a:gd name="connsiteX1" fmla="*/ 1996243 w 1996243"/>
                      <a:gd name="connsiteY1" fmla="*/ 0 h 448707"/>
                      <a:gd name="connsiteX2" fmla="*/ 1996243 w 1996243"/>
                      <a:gd name="connsiteY2" fmla="*/ 448707 h 448707"/>
                      <a:gd name="connsiteX3" fmla="*/ 0 w 1996243"/>
                      <a:gd name="connsiteY3" fmla="*/ 448707 h 448707"/>
                      <a:gd name="connsiteX4" fmla="*/ 0 w 1996243"/>
                      <a:gd name="connsiteY4" fmla="*/ 0 h 448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6243" h="448707" fill="none" extrusionOk="0">
                        <a:moveTo>
                          <a:pt x="0" y="0"/>
                        </a:moveTo>
                        <a:cubicBezTo>
                          <a:pt x="201092" y="-49533"/>
                          <a:pt x="1264672" y="-14809"/>
                          <a:pt x="1996243" y="0"/>
                        </a:cubicBezTo>
                        <a:cubicBezTo>
                          <a:pt x="1970873" y="123212"/>
                          <a:pt x="2034180" y="308038"/>
                          <a:pt x="1996243" y="448707"/>
                        </a:cubicBezTo>
                        <a:cubicBezTo>
                          <a:pt x="1291161" y="400476"/>
                          <a:pt x="465348" y="533162"/>
                          <a:pt x="0" y="448707"/>
                        </a:cubicBezTo>
                        <a:cubicBezTo>
                          <a:pt x="9549" y="377814"/>
                          <a:pt x="-5722" y="47320"/>
                          <a:pt x="0" y="0"/>
                        </a:cubicBezTo>
                        <a:close/>
                      </a:path>
                      <a:path w="1996243" h="448707" stroke="0" extrusionOk="0">
                        <a:moveTo>
                          <a:pt x="0" y="0"/>
                        </a:moveTo>
                        <a:cubicBezTo>
                          <a:pt x="348696" y="118645"/>
                          <a:pt x="1048642" y="116012"/>
                          <a:pt x="1996243" y="0"/>
                        </a:cubicBezTo>
                        <a:cubicBezTo>
                          <a:pt x="1983814" y="148077"/>
                          <a:pt x="1977592" y="353291"/>
                          <a:pt x="1996243" y="448707"/>
                        </a:cubicBezTo>
                        <a:cubicBezTo>
                          <a:pt x="1184100" y="583307"/>
                          <a:pt x="453549" y="291511"/>
                          <a:pt x="0" y="448707"/>
                        </a:cubicBezTo>
                        <a:cubicBezTo>
                          <a:pt x="-11849" y="232268"/>
                          <a:pt x="35134" y="11678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Vision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: Fermilab is a world-leader in Accelerator Science and Technology R&amp;D that enables the next generation of particle accelerators and advances the HEP and Office of Science mission.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Fermilab is an essential partner of choice for future large-scale accelerators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. </a:t>
            </a:r>
          </a:p>
        </p:txBody>
      </p:sp>
      <p:sp>
        <p:nvSpPr>
          <p:cNvPr id="13" name="Pentagon 44">
            <a:extLst>
              <a:ext uri="{FF2B5EF4-FFF2-40B4-BE49-F238E27FC236}">
                <a16:creationId xmlns:a16="http://schemas.microsoft.com/office/drawing/2014/main" id="{701D3A67-BEF0-2AEB-85B5-E1F87AF9424E}"/>
              </a:ext>
            </a:extLst>
          </p:cNvPr>
          <p:cNvSpPr/>
          <p:nvPr/>
        </p:nvSpPr>
        <p:spPr>
          <a:xfrm>
            <a:off x="-59785" y="196567"/>
            <a:ext cx="978408" cy="448056"/>
          </a:xfrm>
          <a:prstGeom prst="homePlate">
            <a:avLst/>
          </a:prstGeom>
          <a:solidFill>
            <a:srgbClr val="004C9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S&amp;T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1EF7E838-18B9-4E0D-80E2-3A1860E8407B}"/>
              </a:ext>
            </a:extLst>
          </p:cNvPr>
          <p:cNvSpPr txBox="1">
            <a:spLocks/>
          </p:cNvSpPr>
          <p:nvPr/>
        </p:nvSpPr>
        <p:spPr>
          <a:xfrm>
            <a:off x="222250" y="1719023"/>
            <a:ext cx="8646542" cy="1861944"/>
          </a:xfrm>
          <a:prstGeom prst="rect">
            <a:avLst/>
          </a:prstGeom>
        </p:spPr>
        <p:txBody>
          <a:bodyPr lIns="0" tIns="0" rIns="0" bIns="0" anchor="t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1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  <a:cs typeface="Helvetica"/>
              </a:rPr>
              <a:t>Major decadal goals: </a:t>
            </a:r>
            <a:endParaRPr lang="en-US" sz="15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marR="0" lvl="0" indent="-342900" algn="l" defTabSz="4571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  <a:defRPr/>
            </a:pP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itchFamily="2" charset="0"/>
              </a:rPr>
              <a:t>Deliver 2.4 MW proton beam power to LBNF/DUNE</a:t>
            </a:r>
          </a:p>
          <a:p>
            <a:pPr marL="0" marR="0" lvl="0" indent="0" algn="l" defTabSz="4571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sz="1400" dirty="0">
                <a:latin typeface="Helvetica" pitchFamily="2" charset="0"/>
              </a:rPr>
              <a:t>	- Design, develop Booster Replacement </a:t>
            </a:r>
          </a:p>
          <a:p>
            <a:pPr marL="0" marR="0" lvl="0" indent="0" algn="l" defTabSz="4571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itchFamily="2" charset="0"/>
              </a:rPr>
              <a:t>	- Develop High Power </a:t>
            </a:r>
            <a:r>
              <a:rPr kumimoji="0" lang="en-US" sz="140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itchFamily="2" charset="0"/>
              </a:rPr>
              <a:t>Targetry</a:t>
            </a: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itchFamily="2" charset="0"/>
              </a:rPr>
              <a:t> capabilities</a:t>
            </a:r>
          </a:p>
          <a:p>
            <a:pPr marL="342900" marR="0" lvl="0" indent="-342900" algn="l" defTabSz="4571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 startAt="2"/>
              <a:tabLst/>
              <a:defRPr/>
            </a:pP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itchFamily="2" charset="0"/>
                <a:ea typeface="+mn-ea"/>
                <a:cs typeface="Helvetica" panose="020B0604020202020204" pitchFamily="34" charset="0"/>
              </a:rPr>
              <a:t>Advance R&amp;D </a:t>
            </a:r>
            <a:r>
              <a:rPr lang="en-US" sz="1400" dirty="0">
                <a:solidFill>
                  <a:srgbClr val="404040"/>
                </a:solidFill>
                <a:latin typeface="Helvetica" pitchFamily="2" charset="0"/>
                <a:ea typeface="+mn-ea"/>
                <a:cs typeface="Helvetica" panose="020B0604020202020204" pitchFamily="34" charset="0"/>
              </a:rPr>
              <a:t>in high field magnets and Superconducting RF for FCC @CERN</a:t>
            </a:r>
          </a:p>
          <a:p>
            <a:pPr marL="342900" marR="0" lvl="0" indent="-342900" algn="l" defTabSz="4571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 startAt="2"/>
              <a:tabLst/>
              <a:defRPr/>
            </a:pP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" pitchFamily="2" charset="0"/>
                <a:ea typeface="+mn-ea"/>
                <a:cs typeface="Helvetica" panose="020B0604020202020204" pitchFamily="34" charset="0"/>
              </a:rPr>
              <a:t>Initiate physics studies and concepts towards </a:t>
            </a:r>
            <a:r>
              <a:rPr lang="en-US" sz="1400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next major facility on Fermilab site</a:t>
            </a:r>
          </a:p>
          <a:p>
            <a:pPr marL="342900" marR="0" lvl="0" indent="-342900" algn="l" defTabSz="4571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 startAt="2"/>
              <a:tabLst/>
              <a:defRPr/>
            </a:pPr>
            <a:r>
              <a:rPr lang="en-US" sz="1400" dirty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Continue to advance accelerator science as science in its own right!</a:t>
            </a:r>
          </a:p>
          <a:p>
            <a:pPr marL="342900" marR="0" lvl="0" indent="-342900" algn="l" defTabSz="4571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 startAt="2"/>
              <a:tabLst/>
              <a:defRPr/>
            </a:pPr>
            <a:r>
              <a:rPr lang="en-US" sz="1400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Continue to enable the mission of other Office of Science programs  </a:t>
            </a:r>
            <a:endParaRPr kumimoji="0" lang="en-US" sz="14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14" name="Picture 13" descr="A picture containing engine&#10;&#10;Description automatically generated">
            <a:extLst>
              <a:ext uri="{FF2B5EF4-FFF2-40B4-BE49-F238E27FC236}">
                <a16:creationId xmlns:a16="http://schemas.microsoft.com/office/drawing/2014/main" id="{32ABA44E-267A-43E7-9F9B-20605236B2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2" t="6590" r="68" b="15568"/>
          <a:stretch/>
        </p:blipFill>
        <p:spPr>
          <a:xfrm>
            <a:off x="149016" y="3665035"/>
            <a:ext cx="2217666" cy="990331"/>
          </a:xfrm>
          <a:prstGeom prst="rect">
            <a:avLst/>
          </a:prstGeom>
        </p:spPr>
      </p:pic>
      <p:pic>
        <p:nvPicPr>
          <p:cNvPr id="16" name="Picture 2" descr="A picture containing indoor, orange&#10;&#10;Description automatically generated">
            <a:extLst>
              <a:ext uri="{FF2B5EF4-FFF2-40B4-BE49-F238E27FC236}">
                <a16:creationId xmlns:a16="http://schemas.microsoft.com/office/drawing/2014/main" id="{D42F1DD7-4BD2-4447-B816-10FAE68A34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85269" y="3665035"/>
            <a:ext cx="2058849" cy="98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772B0DD-0BB0-4493-A008-EEDD207E3A1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6775" b="16775"/>
          <a:stretch/>
        </p:blipFill>
        <p:spPr>
          <a:xfrm>
            <a:off x="4599884" y="3665035"/>
            <a:ext cx="2219735" cy="9827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38DD9B6-8090-43BE-B6F2-72E008F455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" t="26240" r="-44" b="7310"/>
          <a:stretch/>
        </p:blipFill>
        <p:spPr>
          <a:xfrm>
            <a:off x="6875385" y="3665035"/>
            <a:ext cx="2219735" cy="98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0487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CD6B466-F222-7941-55D2-67E265BEB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4" y="728664"/>
            <a:ext cx="3552982" cy="3794522"/>
          </a:xfrm>
        </p:spPr>
        <p:txBody>
          <a:bodyPr/>
          <a:lstStyle/>
          <a:p>
            <a:r>
              <a:rPr lang="en-US" dirty="0"/>
              <a:t>Fermilab accelerator technology R&amp;D programs are highly synergistic with ambitious goals of FCC-</a:t>
            </a:r>
            <a:r>
              <a:rPr lang="en-US" dirty="0" err="1"/>
              <a:t>ee</a:t>
            </a:r>
            <a:r>
              <a:rPr lang="en-US" dirty="0"/>
              <a:t> and FCC-</a:t>
            </a:r>
            <a:r>
              <a:rPr lang="en-US" dirty="0" err="1"/>
              <a:t>hh</a:t>
            </a:r>
            <a:endParaRPr lang="en-US" dirty="0"/>
          </a:p>
          <a:p>
            <a:r>
              <a:rPr lang="en-US" dirty="0"/>
              <a:t>Fermilab magnet and SRF innovations can be leveraged for FCC: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6E5AD45-2715-BB73-EFB8-806C944E0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Fermilab Magnet and SRF Technology &amp; FCC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9549B-C37D-3AF3-2DF5-C03C0E52C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8D5098-060A-4B56-AA37-7BDFF3C636F2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7/25/2022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E51540-BDB2-02C2-63AF-10B7CE694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Lia Merminga |  Snowmass 2022  | Vision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D11763-4839-45B4-6EF4-884A94C10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F8E9ED-4E96-95AF-D1F5-6BCF1674A1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1199" y="537271"/>
            <a:ext cx="2292219" cy="19600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20C758-8524-4C0B-6EF0-B3964276854D}"/>
              </a:ext>
            </a:extLst>
          </p:cNvPr>
          <p:cNvSpPr txBox="1"/>
          <p:nvPr/>
        </p:nvSpPr>
        <p:spPr>
          <a:xfrm>
            <a:off x="4086386" y="646655"/>
            <a:ext cx="2230830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</a:rPr>
              <a:t>Fermilab Nb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</a:rPr>
              <a:t>3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</a:rPr>
              <a:t>Sn conductor with APCs exceeding FCC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</a:rPr>
              <a:t>J</a:t>
            </a:r>
            <a:r>
              <a:rPr kumimoji="0" lang="en-US" sz="1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</a:rPr>
              <a:t>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</a:rPr>
              <a:t> spec for first time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260814E-64F2-CDBE-9154-44DBC11A4EB3}"/>
              </a:ext>
            </a:extLst>
          </p:cNvPr>
          <p:cNvCxnSpPr/>
          <p:nvPr/>
        </p:nvCxnSpPr>
        <p:spPr>
          <a:xfrm>
            <a:off x="6317216" y="934940"/>
            <a:ext cx="304800" cy="8629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2" name="Google Shape;231;p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ED76E18-B079-ABAD-23C4-EB2B6751A6B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b="33861"/>
          <a:stretch/>
        </p:blipFill>
        <p:spPr>
          <a:xfrm>
            <a:off x="4086386" y="1402188"/>
            <a:ext cx="2392055" cy="1060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297574-6FDC-68D6-6C63-4C0269420A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1627" y="2938313"/>
            <a:ext cx="1921791" cy="15314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81C8AF0-19D6-6352-32A7-1DF8F6338E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9796" y="3571692"/>
            <a:ext cx="2931831" cy="85679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D5E3517-6F33-5861-DB6E-2F30E4B8C46D}"/>
              </a:ext>
            </a:extLst>
          </p:cNvPr>
          <p:cNvSpPr txBox="1"/>
          <p:nvPr/>
        </p:nvSpPr>
        <p:spPr>
          <a:xfrm>
            <a:off x="4397987" y="3051966"/>
            <a:ext cx="252622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</a:rPr>
              <a:t>“mid-T bake” for high Q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</a:rPr>
              <a:t>0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</a:rPr>
              <a:t> SRF cavities at medium fields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E3B0900-2AF6-BB0E-E3CA-9C9D63F4E056}"/>
              </a:ext>
            </a:extLst>
          </p:cNvPr>
          <p:cNvCxnSpPr/>
          <p:nvPr/>
        </p:nvCxnSpPr>
        <p:spPr>
          <a:xfrm>
            <a:off x="6840819" y="3210962"/>
            <a:ext cx="304800" cy="8629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4FF8341-7CCE-74A4-B17B-5FA4254A88AC}"/>
              </a:ext>
            </a:extLst>
          </p:cNvPr>
          <p:cNvCxnSpPr>
            <a:cxnSpLocks/>
          </p:cNvCxnSpPr>
          <p:nvPr/>
        </p:nvCxnSpPr>
        <p:spPr>
          <a:xfrm flipV="1">
            <a:off x="8648886" y="3313576"/>
            <a:ext cx="67227" cy="171296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C8DA940-2829-1027-2689-650422A3081D}"/>
              </a:ext>
            </a:extLst>
          </p:cNvPr>
          <p:cNvCxnSpPr>
            <a:cxnSpLocks/>
          </p:cNvCxnSpPr>
          <p:nvPr/>
        </p:nvCxnSpPr>
        <p:spPr>
          <a:xfrm flipV="1">
            <a:off x="8716113" y="3254110"/>
            <a:ext cx="142001" cy="372962"/>
          </a:xfrm>
          <a:prstGeom prst="straightConnector1">
            <a:avLst/>
          </a:prstGeom>
          <a:ln>
            <a:solidFill>
              <a:srgbClr val="03C0F4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9058C83-CD1A-4053-F1A7-101D8B696487}"/>
              </a:ext>
            </a:extLst>
          </p:cNvPr>
          <p:cNvGrpSpPr>
            <a:grpSpLocks noChangeAspect="1"/>
          </p:cNvGrpSpPr>
          <p:nvPr/>
        </p:nvGrpSpPr>
        <p:grpSpPr>
          <a:xfrm>
            <a:off x="361503" y="2806118"/>
            <a:ext cx="2292219" cy="1531148"/>
            <a:chOff x="4719708" y="353780"/>
            <a:chExt cx="4385176" cy="2920115"/>
          </a:xfrm>
        </p:grpSpPr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220B9916-21BE-6FCD-D917-06A0B15B30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9708" y="353780"/>
              <a:ext cx="4385176" cy="2920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2249AD4-9855-3E1A-D0B3-9B9A31552FBB}"/>
                </a:ext>
              </a:extLst>
            </p:cNvPr>
            <p:cNvSpPr txBox="1"/>
            <p:nvPr/>
          </p:nvSpPr>
          <p:spPr>
            <a:xfrm>
              <a:off x="5284795" y="388944"/>
              <a:ext cx="1138296" cy="528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Calibri" charset="0"/>
                </a:rPr>
                <a:t>TC1 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46A11C5-8574-D0AA-03F0-B2864B47D4B1}"/>
                </a:ext>
              </a:extLst>
            </p:cNvPr>
            <p:cNvSpPr txBox="1"/>
            <p:nvPr/>
          </p:nvSpPr>
          <p:spPr>
            <a:xfrm>
              <a:off x="5754604" y="2102588"/>
              <a:ext cx="1963971" cy="498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Calibri" charset="0"/>
                </a:rPr>
                <a:t>A. </a:t>
              </a:r>
              <a:r>
                <a:rPr kumimoji="0" lang="en-US" sz="105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Calibri" charset="0"/>
                </a:rPr>
                <a:t>Zlobin</a:t>
              </a: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Calibri" charset="0"/>
                </a:rPr>
                <a:t> at al. 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A168C11-CD33-8EA7-59B9-D030E25D1940}"/>
                </a:ext>
              </a:extLst>
            </p:cNvPr>
            <p:cNvSpPr txBox="1"/>
            <p:nvPr/>
          </p:nvSpPr>
          <p:spPr>
            <a:xfrm>
              <a:off x="6988177" y="399408"/>
              <a:ext cx="1138296" cy="498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charset="0"/>
                </a:rPr>
                <a:t>TC2 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3E441016-2D2F-AF59-E56A-BCE6A757E284}"/>
              </a:ext>
            </a:extLst>
          </p:cNvPr>
          <p:cNvSpPr txBox="1"/>
          <p:nvPr/>
        </p:nvSpPr>
        <p:spPr>
          <a:xfrm>
            <a:off x="222250" y="4403998"/>
            <a:ext cx="345644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</a:rPr>
              <a:t>World record 14.5 T Nb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</a:rPr>
              <a:t>3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</a:rPr>
              <a:t>Sn dipole magnet</a:t>
            </a:r>
          </a:p>
        </p:txBody>
      </p:sp>
      <p:pic>
        <p:nvPicPr>
          <p:cNvPr id="29" name="Picture 3">
            <a:extLst>
              <a:ext uri="{FF2B5EF4-FFF2-40B4-BE49-F238E27FC236}">
                <a16:creationId xmlns:a16="http://schemas.microsoft.com/office/drawing/2014/main" id="{981DA74E-A7B0-435A-8582-47AC377861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20949" y="2811032"/>
            <a:ext cx="910481" cy="153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5024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E97FBFA-22B5-41EF-B89F-BEB61A40E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657719"/>
            <a:ext cx="8915397" cy="3922164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Profound science questions and discovery potential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Significant advances in technology and other enabling drivers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9AAAD5-8387-4547-B5F2-D214CB740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an exciting time for Particle Physics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5944BE-8709-4DCA-80D8-DAF056901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11C822-1EAD-4971-9192-BB925C49AFB0}" type="datetime1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CFB25-994A-47B1-A0F7-79FC8C243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Lia Merminga |  Snowmass 2022  | Vision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22BA0A-76F8-407D-86D1-BBE8E6055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DD3316-3FA0-456C-95B3-B94FF5DD9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50" y="958388"/>
            <a:ext cx="3754131" cy="1494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E65C17-89DF-4C0C-8A29-FA32387E53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983734"/>
            <a:ext cx="3562553" cy="166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1056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2D35112-1E8C-466B-8E38-2A1BF7D666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6">
              <a:lnSpc>
                <a:spcPts val="2000"/>
              </a:lnSpc>
              <a:buFontTx/>
              <a:buChar char="-"/>
            </a:pPr>
            <a:endParaRPr lang="en-US" dirty="0"/>
          </a:p>
          <a:p>
            <a:pPr lvl="6">
              <a:lnSpc>
                <a:spcPts val="2000"/>
              </a:lnSpc>
              <a:buFontTx/>
              <a:buChar char="-"/>
            </a:pPr>
            <a:endParaRPr lang="en-US" dirty="0"/>
          </a:p>
          <a:p>
            <a:pPr lvl="6">
              <a:lnSpc>
                <a:spcPts val="2000"/>
              </a:lnSpc>
              <a:buFontTx/>
              <a:buChar char="-"/>
            </a:pPr>
            <a:endParaRPr lang="en-US" dirty="0"/>
          </a:p>
          <a:p>
            <a:pPr lvl="6">
              <a:lnSpc>
                <a:spcPts val="2000"/>
              </a:lnSpc>
              <a:buFontTx/>
              <a:buChar char="-"/>
            </a:pPr>
            <a:endParaRPr lang="en-US" dirty="0"/>
          </a:p>
          <a:p>
            <a:pPr lvl="6">
              <a:lnSpc>
                <a:spcPts val="2000"/>
              </a:lnSpc>
              <a:buFontTx/>
              <a:buChar char="-"/>
            </a:pPr>
            <a:endParaRPr lang="en-US" dirty="0"/>
          </a:p>
          <a:p>
            <a:pPr marL="2286000" lvl="5" indent="0">
              <a:lnSpc>
                <a:spcPts val="2000"/>
              </a:lnSpc>
              <a:buNone/>
            </a:pPr>
            <a:endParaRPr lang="en-US" dirty="0"/>
          </a:p>
          <a:p>
            <a:pPr lvl="5">
              <a:lnSpc>
                <a:spcPts val="2000"/>
              </a:lnSpc>
              <a:buFontTx/>
              <a:buChar char="-"/>
            </a:pPr>
            <a:endParaRPr lang="en-US" dirty="0"/>
          </a:p>
          <a:p>
            <a:pPr marL="2286000" lvl="5" indent="0">
              <a:lnSpc>
                <a:spcPts val="2000"/>
              </a:lnSpc>
              <a:buNone/>
            </a:pPr>
            <a:r>
              <a:rPr lang="en-US" dirty="0"/>
              <a:t>Quantum Information Science &amp; SQMS</a:t>
            </a:r>
          </a:p>
          <a:p>
            <a:pPr marL="2286000" lvl="5" indent="0">
              <a:lnSpc>
                <a:spcPts val="2000"/>
              </a:lnSpc>
              <a:buNone/>
            </a:pPr>
            <a:r>
              <a:rPr lang="en-US" dirty="0"/>
              <a:t>Artificial Intelligence / Machine Learning </a:t>
            </a:r>
          </a:p>
          <a:p>
            <a:pPr marL="2286000" lvl="5" indent="0">
              <a:lnSpc>
                <a:spcPts val="2000"/>
              </a:lnSpc>
              <a:buNone/>
            </a:pPr>
            <a:r>
              <a:rPr lang="en-US" dirty="0"/>
              <a:t>Microelectronics 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43A96F4-ECC1-47BC-A6C7-44EA85442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6" y="1722664"/>
            <a:ext cx="8686800" cy="575037"/>
          </a:xfrm>
          <a:solidFill>
            <a:srgbClr val="004C97"/>
          </a:solidFill>
        </p:spPr>
        <p:txBody>
          <a:bodyPr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Emerging Science &amp; Technology Capabilities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3D8AA4-BBDB-4F4D-84B5-F42B2C199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EA9F60-9E5F-4B34-A29B-078C168C9F4E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7/25/2022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709427-1E0D-452D-9BA4-7D994D016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Lia Merminga |  Snowmass 2022  | Vision</a:t>
            </a: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660876-6DFB-464E-AD7B-BE920D170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5723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68313" y="83184"/>
            <a:ext cx="5867158" cy="477807"/>
          </a:xfrm>
        </p:spPr>
        <p:txBody>
          <a:bodyPr/>
          <a:lstStyle/>
          <a:p>
            <a:pPr defTabSz="533400">
              <a:lnSpc>
                <a:spcPct val="90000"/>
              </a:lnSpc>
              <a:spcAft>
                <a:spcPct val="35000"/>
              </a:spcAft>
            </a:pPr>
            <a:r>
              <a:rPr lang="en-US" sz="1950">
                <a:latin typeface="Helvetica" panose="020B0604020202020204" pitchFamily="34" charset="0"/>
                <a:cs typeface="Helvetica" panose="020B0604020202020204" pitchFamily="34" charset="0"/>
              </a:rPr>
              <a:t>Quantum Information Science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4BF1574-3EDA-4C01-9B21-7DD21314D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49156B-E188-44C4-BBB8-00D225ED486F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7/25/2022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706FD46-C075-4F43-B2DA-6FE93A79E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Lia Merminga |  Snowmass 2022  | Vision</a:t>
            </a: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9D61160-6923-48AC-AFAF-0D921E6F8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27681E-BEBD-AF32-67AF-93DCECD89CA6}"/>
              </a:ext>
            </a:extLst>
          </p:cNvPr>
          <p:cNvSpPr/>
          <p:nvPr/>
        </p:nvSpPr>
        <p:spPr>
          <a:xfrm>
            <a:off x="339393" y="656201"/>
            <a:ext cx="8644537" cy="873705"/>
          </a:xfrm>
          <a:prstGeom prst="rect">
            <a:avLst/>
          </a:prstGeom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996243"/>
                      <a:gd name="connsiteY0" fmla="*/ 0 h 448707"/>
                      <a:gd name="connsiteX1" fmla="*/ 1996243 w 1996243"/>
                      <a:gd name="connsiteY1" fmla="*/ 0 h 448707"/>
                      <a:gd name="connsiteX2" fmla="*/ 1996243 w 1996243"/>
                      <a:gd name="connsiteY2" fmla="*/ 448707 h 448707"/>
                      <a:gd name="connsiteX3" fmla="*/ 0 w 1996243"/>
                      <a:gd name="connsiteY3" fmla="*/ 448707 h 448707"/>
                      <a:gd name="connsiteX4" fmla="*/ 0 w 1996243"/>
                      <a:gd name="connsiteY4" fmla="*/ 0 h 448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6243" h="448707" fill="none" extrusionOk="0">
                        <a:moveTo>
                          <a:pt x="0" y="0"/>
                        </a:moveTo>
                        <a:cubicBezTo>
                          <a:pt x="201092" y="-49533"/>
                          <a:pt x="1264672" y="-14809"/>
                          <a:pt x="1996243" y="0"/>
                        </a:cubicBezTo>
                        <a:cubicBezTo>
                          <a:pt x="1970873" y="123212"/>
                          <a:pt x="2034180" y="308038"/>
                          <a:pt x="1996243" y="448707"/>
                        </a:cubicBezTo>
                        <a:cubicBezTo>
                          <a:pt x="1291161" y="400476"/>
                          <a:pt x="465348" y="533162"/>
                          <a:pt x="0" y="448707"/>
                        </a:cubicBezTo>
                        <a:cubicBezTo>
                          <a:pt x="9549" y="377814"/>
                          <a:pt x="-5722" y="47320"/>
                          <a:pt x="0" y="0"/>
                        </a:cubicBezTo>
                        <a:close/>
                      </a:path>
                      <a:path w="1996243" h="448707" stroke="0" extrusionOk="0">
                        <a:moveTo>
                          <a:pt x="0" y="0"/>
                        </a:moveTo>
                        <a:cubicBezTo>
                          <a:pt x="348696" y="118645"/>
                          <a:pt x="1048642" y="116012"/>
                          <a:pt x="1996243" y="0"/>
                        </a:cubicBezTo>
                        <a:cubicBezTo>
                          <a:pt x="1983814" y="148077"/>
                          <a:pt x="1977592" y="353291"/>
                          <a:pt x="1996243" y="448707"/>
                        </a:cubicBezTo>
                        <a:cubicBezTo>
                          <a:pt x="1184100" y="583307"/>
                          <a:pt x="453549" y="291511"/>
                          <a:pt x="0" y="448707"/>
                        </a:cubicBezTo>
                        <a:cubicBezTo>
                          <a:pt x="-11849" y="232268"/>
                          <a:pt x="35134" y="11678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Vision: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Fermilab, together with Chicagoland partners, is a major US quantum center; hosts national facilities for Quantum Science, developing innovative approaches that enable HEP discovery.</a:t>
            </a:r>
          </a:p>
        </p:txBody>
      </p:sp>
      <p:sp>
        <p:nvSpPr>
          <p:cNvPr id="2" name="Pentagon 44"/>
          <p:cNvSpPr/>
          <p:nvPr/>
        </p:nvSpPr>
        <p:spPr>
          <a:xfrm>
            <a:off x="-59785" y="196567"/>
            <a:ext cx="978408" cy="448056"/>
          </a:xfrm>
          <a:prstGeom prst="homePlate">
            <a:avLst/>
          </a:prstGeom>
          <a:solidFill>
            <a:srgbClr val="004C9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S&amp;T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B539A124-584E-4ACE-966A-F6DA8B041D73}"/>
              </a:ext>
            </a:extLst>
          </p:cNvPr>
          <p:cNvSpPr txBox="1">
            <a:spLocks/>
          </p:cNvSpPr>
          <p:nvPr/>
        </p:nvSpPr>
        <p:spPr>
          <a:xfrm>
            <a:off x="222250" y="1529906"/>
            <a:ext cx="5410147" cy="1861944"/>
          </a:xfrm>
          <a:prstGeom prst="rect">
            <a:avLst/>
          </a:prstGeom>
        </p:spPr>
        <p:txBody>
          <a:bodyPr lIns="0" tIns="0" rIns="0" bIns="0" anchor="t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1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Major decadal goals: </a:t>
            </a:r>
            <a:endParaRPr lang="en-US" sz="1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marR="0" lvl="0" indent="-342900" algn="l" defTabSz="4571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  <a:defRPr/>
            </a:pP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Execute SQMS Center decadal roadmap</a:t>
            </a: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: </a:t>
            </a:r>
          </a:p>
          <a:p>
            <a:pPr lvl="1" defTabSz="457178">
              <a:spcBef>
                <a:spcPct val="0"/>
              </a:spcBef>
              <a:buFontTx/>
              <a:buChar char="-"/>
              <a:defRPr/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Utilizing SRF technology to develop record coherence for 3D cavities in quantum regime demonstrated at FNAL ~ 2 seconds 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 Quantum computer  </a:t>
            </a:r>
            <a:r>
              <a:rPr lang="en-US" sz="1400" dirty="0">
                <a:latin typeface="Helvetica" panose="020B0604020202020204" pitchFamily="34" charset="0"/>
                <a:ea typeface="Geneva" charset="0"/>
                <a:cs typeface="Helvetica" panose="020B0604020202020204" pitchFamily="34" charset="0"/>
              </a:rPr>
              <a:t>Solving complex problems in HEP, CMP, medicine, climate, national security</a:t>
            </a:r>
          </a:p>
          <a:p>
            <a:pPr marL="282575" lvl="1" indent="0" defTabSz="457178">
              <a:spcBef>
                <a:spcPct val="0"/>
              </a:spcBef>
              <a:buNone/>
              <a:defRPr/>
            </a:pPr>
            <a:endParaRPr lang="en-US" sz="1400" dirty="0">
              <a:solidFill>
                <a:srgbClr val="40404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marR="0" lvl="0" indent="-342900" algn="l" defTabSz="4571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 startAt="2"/>
              <a:tabLst/>
              <a:defRPr/>
            </a:pPr>
            <a:r>
              <a:rPr lang="en-US" sz="14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Quantum Networks towards a Quantum Internet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: </a:t>
            </a:r>
          </a:p>
          <a:p>
            <a:pPr lvl="1" defTabSz="457178">
              <a:spcBef>
                <a:spcPct val="0"/>
              </a:spcBef>
              <a:buFontTx/>
              <a:buChar char="-"/>
              <a:defRPr/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Fermilab together with Chicagoland and other collaborators to deploy a multi-node, multi-user metropolitan scale quantum network in the greater Chicago area 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 Urbana  ORNL  </a:t>
            </a:r>
          </a:p>
          <a:p>
            <a:pPr lvl="1" defTabSz="457178">
              <a:spcBef>
                <a:spcPct val="0"/>
              </a:spcBef>
              <a:buFontTx/>
              <a:buChar char="-"/>
              <a:defRPr/>
            </a:pPr>
            <a:endParaRPr lang="en-US" sz="1400" dirty="0">
              <a:latin typeface="Helvetica" panose="020B0604020202020204" pitchFamily="34" charset="0"/>
              <a:cs typeface="Helvetica" panose="020B0604020202020204" pitchFamily="34" charset="0"/>
              <a:sym typeface="Wingdings" panose="05000000000000000000" pitchFamily="2" charset="2"/>
            </a:endParaRPr>
          </a:p>
          <a:p>
            <a:pPr marL="0" indent="0" defTabSz="457178">
              <a:spcBef>
                <a:spcPct val="0"/>
              </a:spcBef>
              <a:buNone/>
              <a:defRPr/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3.  </a:t>
            </a:r>
            <a:r>
              <a:rPr lang="en-US" sz="14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Deep Cryogenic electronics for utility-scale Quantum Computers</a:t>
            </a:r>
          </a:p>
          <a:p>
            <a:pPr defTabSz="457178">
              <a:spcBef>
                <a:spcPct val="0"/>
              </a:spcBef>
              <a:buFontTx/>
              <a:buChar char="-"/>
              <a:defRPr/>
            </a:pPr>
            <a:endParaRPr lang="en-US" sz="1500" dirty="0"/>
          </a:p>
          <a:p>
            <a:pPr marL="282575" lvl="1" indent="0" defTabSz="457178">
              <a:spcBef>
                <a:spcPct val="0"/>
              </a:spcBef>
              <a:buNone/>
              <a:defRPr/>
            </a:pPr>
            <a:endParaRPr kumimoji="0" lang="en-US" sz="120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Helvetica" pitchFamily="2" charset="0"/>
            </a:endParaRPr>
          </a:p>
          <a:p>
            <a:pPr marL="0" marR="0" lvl="0" indent="0" algn="l" defTabSz="4571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sz="1400" dirty="0">
                <a:latin typeface="Helvetica" pitchFamily="2" charset="0"/>
              </a:rPr>
              <a:t>	</a:t>
            </a:r>
            <a:endParaRPr kumimoji="0" lang="en-US" sz="14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8C20359-DB22-4830-A233-6BDBBA842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2246" y="3331170"/>
            <a:ext cx="3260281" cy="11561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DDD8ED-615E-46C0-A502-60B459E7E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7097" y="1468334"/>
            <a:ext cx="3346903" cy="172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566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3525" y="398425"/>
            <a:ext cx="4206800" cy="3141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4C97"/>
                </a:solidFill>
              </a:rPr>
              <a:t>AI/ML to accelerate discovery science</a:t>
            </a:r>
            <a:endParaRPr dirty="0">
              <a:solidFill>
                <a:srgbClr val="004C97"/>
              </a:solidFill>
            </a:endParaRPr>
          </a:p>
        </p:txBody>
      </p:sp>
      <p:sp>
        <p:nvSpPr>
          <p:cNvPr id="137" name="Google Shape;137;p25"/>
          <p:cNvSpPr txBox="1">
            <a:spLocks noGrp="1"/>
          </p:cNvSpPr>
          <p:nvPr>
            <p:ph type="body" idx="1"/>
          </p:nvPr>
        </p:nvSpPr>
        <p:spPr>
          <a:xfrm>
            <a:off x="202425" y="796550"/>
            <a:ext cx="4531200" cy="3812700"/>
          </a:xfrm>
          <a:prstGeom prst="rect">
            <a:avLst/>
          </a:prstGeom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980000"/>
                </a:solidFill>
              </a:rPr>
              <a:t>Vision:</a:t>
            </a:r>
            <a:endParaRPr b="1" dirty="0">
              <a:solidFill>
                <a:srgbClr val="980000"/>
              </a:solidFill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282828"/>
                </a:solidFill>
              </a:rPr>
              <a:t>Develop </a:t>
            </a:r>
            <a:r>
              <a:rPr lang="en" sz="1400" b="1" dirty="0">
                <a:solidFill>
                  <a:srgbClr val="282828"/>
                </a:solidFill>
              </a:rPr>
              <a:t>powerful AI algorithms that are robust, interpretable, and explainable</a:t>
            </a:r>
            <a:r>
              <a:rPr lang="en" sz="1400" dirty="0">
                <a:solidFill>
                  <a:srgbClr val="282828"/>
                </a:solidFill>
              </a:rPr>
              <a:t> for reconstruction, simulation, and operations</a:t>
            </a:r>
            <a:endParaRPr sz="1400" dirty="0">
              <a:solidFill>
                <a:srgbClr val="282828"/>
              </a:solidFill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1400" b="1" dirty="0">
              <a:solidFill>
                <a:srgbClr val="282828"/>
              </a:solidFill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282828"/>
                </a:solidFill>
              </a:rPr>
              <a:t>Optimized</a:t>
            </a:r>
            <a:r>
              <a:rPr lang="en" sz="1400" dirty="0">
                <a:solidFill>
                  <a:srgbClr val="282828"/>
                </a:solidFill>
              </a:rPr>
              <a:t> </a:t>
            </a:r>
            <a:r>
              <a:rPr lang="en" sz="1400" b="1" dirty="0">
                <a:solidFill>
                  <a:srgbClr val="282828"/>
                </a:solidFill>
              </a:rPr>
              <a:t>accelerator and experimental facilities </a:t>
            </a:r>
            <a:r>
              <a:rPr lang="en" sz="1400" dirty="0">
                <a:solidFill>
                  <a:srgbClr val="282828"/>
                </a:solidFill>
              </a:rPr>
              <a:t>with real-time, continuous learning control </a:t>
            </a:r>
            <a:endParaRPr sz="1400" dirty="0">
              <a:solidFill>
                <a:srgbClr val="282828"/>
              </a:solidFill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1400" dirty="0">
              <a:solidFill>
                <a:srgbClr val="282828"/>
              </a:solidFill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282828"/>
                </a:solidFill>
              </a:rPr>
              <a:t>Build software and hardware infrastructure to </a:t>
            </a:r>
            <a:r>
              <a:rPr lang="en" sz="1400" b="1" dirty="0">
                <a:solidFill>
                  <a:srgbClr val="282828"/>
                </a:solidFill>
              </a:rPr>
              <a:t>support community AI computing needs</a:t>
            </a:r>
            <a:r>
              <a:rPr lang="en" sz="1400" dirty="0">
                <a:solidFill>
                  <a:srgbClr val="282828"/>
                </a:solidFill>
              </a:rPr>
              <a:t> including open data, benchmarks, and training</a:t>
            </a:r>
            <a:endParaRPr sz="1400" dirty="0">
              <a:solidFill>
                <a:srgbClr val="282828"/>
              </a:solidFill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1400" dirty="0">
              <a:solidFill>
                <a:srgbClr val="282828"/>
              </a:solidFill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282828"/>
                </a:solidFill>
              </a:rPr>
              <a:t>Advance </a:t>
            </a:r>
            <a:r>
              <a:rPr lang="en" sz="1400" b="1" dirty="0">
                <a:solidFill>
                  <a:srgbClr val="282828"/>
                </a:solidFill>
              </a:rPr>
              <a:t>world-leading capabilities in AI-on-chip for edge ML applications</a:t>
            </a:r>
            <a:r>
              <a:rPr lang="en" sz="1400" dirty="0">
                <a:solidFill>
                  <a:srgbClr val="282828"/>
                </a:solidFill>
              </a:rPr>
              <a:t> – strong connections with smart sensing, internet-of-things, and novel microelectronics</a:t>
            </a:r>
            <a:endParaRPr sz="1400" dirty="0">
              <a:solidFill>
                <a:srgbClr val="282828"/>
              </a:solidFill>
            </a:endParaRPr>
          </a:p>
        </p:txBody>
      </p:sp>
      <p:sp>
        <p:nvSpPr>
          <p:cNvPr id="138" name="Google Shape;138;p2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tabLst/>
              <a:defRPr/>
            </a:pPr>
            <a:fld id="{00000000-1234-1234-1234-123412341234}" type="slidenum"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0061A8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61A8"/>
                </a:buClr>
                <a:buSzPts val="900"/>
                <a:buFont typeface="Helvetica Neue"/>
                <a:buNone/>
                <a:tabLst/>
                <a:defRPr/>
              </a:pPr>
              <a:t>22</a:t>
            </a:fld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139" name="Google Shape;139;p25"/>
          <p:cNvSpPr txBox="1">
            <a:spLocks noGrp="1"/>
          </p:cNvSpPr>
          <p:nvPr>
            <p:ph type="body" idx="4294967295"/>
          </p:nvPr>
        </p:nvSpPr>
        <p:spPr>
          <a:xfrm>
            <a:off x="5602288" y="3741738"/>
            <a:ext cx="3541712" cy="869950"/>
          </a:xfrm>
          <a:prstGeom prst="rect">
            <a:avLst/>
          </a:prstGeom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lvl="0" indent="0" algn="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400" i="1">
                <a:solidFill>
                  <a:srgbClr val="282828"/>
                </a:solidFill>
              </a:rPr>
              <a:t>ML advances foster a diverse AI-ready workforce with strong multi-disciplinary teams and collaborations</a:t>
            </a:r>
            <a:endParaRPr sz="1400" i="1">
              <a:solidFill>
                <a:srgbClr val="282828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4"/>
          <p:cNvSpPr txBox="1">
            <a:spLocks noGrp="1"/>
          </p:cNvSpPr>
          <p:nvPr>
            <p:ph type="sldNum" idx="12"/>
          </p:nvPr>
        </p:nvSpPr>
        <p:spPr>
          <a:xfrm>
            <a:off x="202420" y="4872038"/>
            <a:ext cx="335700" cy="13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tabLst/>
              <a:defRPr/>
            </a:pPr>
            <a:fld id="{00000000-1234-1234-1234-123412341234}" type="slidenum"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0061A8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61A8"/>
                </a:buClr>
                <a:buSzPts val="900"/>
                <a:buFont typeface="Helvetica Neue"/>
                <a:buNone/>
                <a:tabLst/>
                <a:defRPr/>
              </a:pPr>
              <a:t>23</a:t>
            </a:fld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126" name="Google Shape;126;p24"/>
          <p:cNvSpPr txBox="1">
            <a:spLocks noGrp="1"/>
          </p:cNvSpPr>
          <p:nvPr>
            <p:ph type="title"/>
          </p:nvPr>
        </p:nvSpPr>
        <p:spPr>
          <a:xfrm>
            <a:off x="224245" y="197732"/>
            <a:ext cx="8695500" cy="432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Microelectronics</a:t>
            </a:r>
            <a:endParaRPr/>
          </a:p>
        </p:txBody>
      </p:sp>
      <p:sp>
        <p:nvSpPr>
          <p:cNvPr id="127" name="Google Shape;127;p24"/>
          <p:cNvSpPr txBox="1">
            <a:spLocks noGrp="1"/>
          </p:cNvSpPr>
          <p:nvPr>
            <p:ph type="body" idx="1"/>
          </p:nvPr>
        </p:nvSpPr>
        <p:spPr>
          <a:xfrm>
            <a:off x="289900" y="1346650"/>
            <a:ext cx="5929200" cy="334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284D12"/>
                </a:solidFill>
                <a:highlight>
                  <a:schemeClr val="dk1"/>
                </a:highlight>
                <a:latin typeface="Arial"/>
                <a:ea typeface="Arial"/>
                <a:cs typeface="Arial"/>
                <a:sym typeface="Arial"/>
              </a:rPr>
              <a:t>Major decadal goals</a:t>
            </a:r>
            <a:endParaRPr sz="1400" b="1">
              <a:solidFill>
                <a:srgbClr val="284D12"/>
              </a:solidFill>
              <a:highlight>
                <a:schemeClr val="dk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1400"/>
              <a:buAutoNum type="arabicPeriod"/>
            </a:pPr>
            <a:r>
              <a:rPr lang="en" sz="1400" b="1">
                <a:solidFill>
                  <a:srgbClr val="0061A8"/>
                </a:solidFill>
                <a:highlight>
                  <a:schemeClr val="dk1"/>
                </a:highlight>
                <a:latin typeface="Arial"/>
                <a:ea typeface="Arial"/>
                <a:cs typeface="Arial"/>
                <a:sym typeface="Arial"/>
              </a:rPr>
              <a:t>Support the community for extreme environment microelectronic development</a:t>
            </a:r>
            <a:endParaRPr sz="1400" b="1">
              <a:solidFill>
                <a:srgbClr val="0061A8"/>
              </a:solidFill>
              <a:highlight>
                <a:schemeClr val="dk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4D12"/>
              </a:buClr>
              <a:buSzPts val="1400"/>
              <a:buFont typeface="Arial"/>
              <a:buChar char="-"/>
            </a:pPr>
            <a:r>
              <a:rPr lang="en" sz="1400">
                <a:solidFill>
                  <a:srgbClr val="284D12"/>
                </a:solidFill>
                <a:highlight>
                  <a:schemeClr val="dk1"/>
                </a:highlight>
                <a:latin typeface="Arial"/>
                <a:ea typeface="Arial"/>
                <a:cs typeface="Arial"/>
                <a:sym typeface="Arial"/>
              </a:rPr>
              <a:t>Enable lab-university-industry collaboration</a:t>
            </a:r>
            <a:endParaRPr sz="1400">
              <a:solidFill>
                <a:srgbClr val="284D12"/>
              </a:solidFill>
              <a:highlight>
                <a:schemeClr val="dk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284D12"/>
              </a:solidFill>
              <a:highlight>
                <a:schemeClr val="dk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rabicPeriod"/>
            </a:pPr>
            <a:r>
              <a:rPr lang="en" sz="1400" b="1">
                <a:solidFill>
                  <a:schemeClr val="lt1"/>
                </a:solidFill>
                <a:highlight>
                  <a:schemeClr val="dk1"/>
                </a:highlight>
                <a:latin typeface="Arial"/>
                <a:ea typeface="Arial"/>
                <a:cs typeface="Arial"/>
                <a:sym typeface="Arial"/>
              </a:rPr>
              <a:t>Maintain and grow expertise in state-of-the art integrated circuit design and testing to enable precision science measurements </a:t>
            </a:r>
            <a:endParaRPr sz="1400" b="1">
              <a:solidFill>
                <a:schemeClr val="lt1"/>
              </a:solidFill>
              <a:highlight>
                <a:schemeClr val="dk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4D12"/>
              </a:buClr>
              <a:buSzPts val="1400"/>
              <a:buFont typeface="Arial"/>
              <a:buChar char="-"/>
            </a:pPr>
            <a:r>
              <a:rPr lang="en" sz="1400">
                <a:solidFill>
                  <a:srgbClr val="284D12"/>
                </a:solidFill>
                <a:highlight>
                  <a:schemeClr val="dk1"/>
                </a:highlight>
                <a:latin typeface="Arial"/>
                <a:ea typeface="Arial"/>
                <a:cs typeface="Arial"/>
                <a:sym typeface="Arial"/>
              </a:rPr>
              <a:t>Develop smart detectors with integrated sensing-edge computing - communication</a:t>
            </a:r>
            <a:endParaRPr sz="1400">
              <a:solidFill>
                <a:srgbClr val="284D12"/>
              </a:solidFill>
              <a:highlight>
                <a:schemeClr val="dk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13716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284D12"/>
              </a:solidFill>
              <a:highlight>
                <a:schemeClr val="dk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rabicPeriod"/>
            </a:pPr>
            <a:r>
              <a:rPr lang="en" sz="1400" b="1">
                <a:solidFill>
                  <a:schemeClr val="lt1"/>
                </a:solidFill>
                <a:highlight>
                  <a:schemeClr val="dk1"/>
                </a:highlight>
                <a:latin typeface="Arial"/>
                <a:ea typeface="Arial"/>
                <a:cs typeface="Arial"/>
                <a:sym typeface="Arial"/>
              </a:rPr>
              <a:t>Engage with Industry on Heterogeneous Integration and Advanced packaging solutions</a:t>
            </a:r>
            <a:endParaRPr sz="1400" b="1">
              <a:solidFill>
                <a:schemeClr val="lt1"/>
              </a:solidFill>
              <a:highlight>
                <a:schemeClr val="dk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4D12"/>
              </a:buClr>
              <a:buSzPts val="1400"/>
              <a:buChar char="-"/>
            </a:pPr>
            <a:r>
              <a:rPr lang="en" sz="1400">
                <a:solidFill>
                  <a:srgbClr val="284D12"/>
                </a:solidFill>
                <a:highlight>
                  <a:schemeClr val="dk1"/>
                </a:highlight>
                <a:latin typeface="Arial"/>
                <a:ea typeface="Arial"/>
                <a:cs typeface="Arial"/>
                <a:sym typeface="Arial"/>
              </a:rPr>
              <a:t>Leverage transformative technologies</a:t>
            </a:r>
            <a:endParaRPr sz="1400">
              <a:solidFill>
                <a:srgbClr val="284D12"/>
              </a:solidFill>
              <a:highlight>
                <a:schemeClr val="dk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284D12"/>
              </a:solidFill>
              <a:highlight>
                <a:schemeClr val="dk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282828"/>
              </a:solidFill>
              <a:highlight>
                <a:schemeClr val="dk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24"/>
          <p:cNvSpPr txBox="1">
            <a:spLocks noGrp="1"/>
          </p:cNvSpPr>
          <p:nvPr>
            <p:ph type="body" idx="1"/>
          </p:nvPr>
        </p:nvSpPr>
        <p:spPr>
          <a:xfrm>
            <a:off x="224250" y="705925"/>
            <a:ext cx="8695500" cy="83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284D12"/>
                </a:solidFill>
                <a:highlight>
                  <a:schemeClr val="dk1"/>
                </a:highlight>
                <a:latin typeface="Arial"/>
                <a:ea typeface="Arial"/>
                <a:cs typeface="Arial"/>
                <a:sym typeface="Arial"/>
              </a:rPr>
              <a:t> Vision: </a:t>
            </a:r>
            <a:r>
              <a:rPr lang="en" sz="1500">
                <a:solidFill>
                  <a:srgbClr val="284D12"/>
                </a:solidFill>
                <a:highlight>
                  <a:schemeClr val="dk1"/>
                </a:highlight>
                <a:latin typeface="Arial"/>
                <a:ea typeface="Arial"/>
                <a:cs typeface="Arial"/>
                <a:sym typeface="Arial"/>
              </a:rPr>
              <a:t>Fermilab together with other national labs, academic and university partners establishes a major US Microelectronics Co-design center</a:t>
            </a:r>
            <a:endParaRPr sz="2100"/>
          </a:p>
        </p:txBody>
      </p:sp>
      <p:pic>
        <p:nvPicPr>
          <p:cNvPr id="129" name="Google Shape;129;p24"/>
          <p:cNvPicPr preferRelativeResize="0"/>
          <p:nvPr/>
        </p:nvPicPr>
        <p:blipFill rotWithShape="1">
          <a:blip r:embed="rId3">
            <a:alphaModFix/>
          </a:blip>
          <a:srcRect l="11246" t="61583" r="1371" b="10638"/>
          <a:stretch/>
        </p:blipFill>
        <p:spPr>
          <a:xfrm>
            <a:off x="6339200" y="1488325"/>
            <a:ext cx="2647900" cy="1372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4"/>
          <p:cNvPicPr preferRelativeResize="0"/>
          <p:nvPr/>
        </p:nvPicPr>
        <p:blipFill rotWithShape="1">
          <a:blip r:embed="rId4">
            <a:alphaModFix/>
          </a:blip>
          <a:srcRect t="14163" b="14377"/>
          <a:stretch/>
        </p:blipFill>
        <p:spPr>
          <a:xfrm>
            <a:off x="6290250" y="3191750"/>
            <a:ext cx="2760974" cy="131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07865-E017-4C8A-891B-528857D39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Thoughts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1FBAF9-0301-45AF-A49F-88A9F9444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Lia Merminga |  Snowmass 2022  | Vision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ABB50C-8AB7-4AB1-BFDC-FD1185B12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494747-32DB-4F0F-B150-37AAA1EBF5C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13455" y="867215"/>
            <a:ext cx="8494698" cy="3634979"/>
          </a:xfrm>
        </p:spPr>
        <p:txBody>
          <a:bodyPr/>
          <a:lstStyle/>
          <a:p>
            <a: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Particle physics is global! The evolving international context remains essential</a:t>
            </a:r>
          </a:p>
          <a:p>
            <a: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 this decade, Fermilab will complete the 2014 P5 strategic plan and follow the next P5 plan </a:t>
            </a:r>
          </a:p>
          <a:p>
            <a:pPr lvl="1"/>
            <a:r>
              <a:rPr lang="en-US" sz="1600" dirty="0">
                <a:solidFill>
                  <a:schemeClr val="accent6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DUNE Phase I will be realized, Phase II will be launched </a:t>
            </a:r>
            <a:endParaRPr lang="en-US" sz="1600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1600" b="1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Fermilab’s role for the HEP Community is an integral part of the Fermilab mission</a:t>
            </a:r>
          </a:p>
          <a:p>
            <a:pPr lvl="1"/>
            <a: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as host of the USCMS and DUNE collaborations</a:t>
            </a:r>
          </a:p>
          <a:p>
            <a:pPr lvl="1"/>
            <a:r>
              <a:rPr lang="en-US" sz="1600" dirty="0">
                <a:solidFill>
                  <a:schemeClr val="accent6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as the nexus for US HEP, and the broader </a:t>
            </a:r>
            <a: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Snowmass Frontiers </a:t>
            </a:r>
            <a:r>
              <a:rPr lang="en-US" sz="1600" dirty="0">
                <a:solidFill>
                  <a:schemeClr val="accent6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communities</a:t>
            </a:r>
            <a:endParaRPr lang="en-US" sz="1600" dirty="0">
              <a:solidFill>
                <a:schemeClr val="accent6"/>
              </a:solidFill>
              <a:latin typeface="Helvetica" panose="020B0604020202020204" pitchFamily="34" charset="0"/>
              <a:ea typeface="Times New Roman" panose="02020603050405020304" pitchFamily="18" charset="0"/>
              <a:cs typeface="Helvetica" panose="020B0604020202020204" pitchFamily="34" charset="0"/>
            </a:endParaRPr>
          </a:p>
          <a:p>
            <a:pPr lvl="1"/>
            <a:r>
              <a:rPr lang="en-US" sz="1600" dirty="0">
                <a:solidFill>
                  <a:schemeClr val="accent6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as a resource for large-scale engineering, co-located expertise and capabilities, and 	intellectual vitality</a:t>
            </a:r>
          </a:p>
          <a:p>
            <a:pPr lvl="1"/>
            <a:r>
              <a:rPr lang="en-US" sz="1450" dirty="0">
                <a:solidFill>
                  <a:schemeClr val="accent6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as an International User Facility, dedicated to a diverse workforce and collaborative 	culture, and to 	enabling world-class scientific discovery</a:t>
            </a:r>
            <a:endParaRPr lang="en-US" sz="1450" dirty="0">
              <a:solidFill>
                <a:schemeClr val="accent6"/>
              </a:solidFill>
              <a:effectLst/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67312C-391C-4C0E-B6C8-3131F8EA669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6D878975-2D39-48AA-9534-499F583D638A}" type="datetime1">
              <a:rPr lang="en-US" smtClean="0"/>
              <a:t>7/25/2022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5073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9F266C-530A-6245-80C4-ECDF6CA2567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2B507B-6B43-4F14-90A0-121F03CBE3B6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7/25/2022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DE918C-5FDC-434E-A871-8B79715EC0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EB9580-6802-B641-B130-E2FE9D419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Lia Merminga |  Snowmass 2022  | Vision</a:t>
            </a: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pic>
        <p:nvPicPr>
          <p:cNvPr id="7" name="Picture 6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91BA61DC-EB9B-E344-A6F9-C0880FEB85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508760"/>
            <a:ext cx="9144000" cy="68732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086626-ADD7-1847-AF98-8AA190EE5793}"/>
              </a:ext>
            </a:extLst>
          </p:cNvPr>
          <p:cNvSpPr txBox="1"/>
          <p:nvPr/>
        </p:nvSpPr>
        <p:spPr>
          <a:xfrm>
            <a:off x="5892800" y="4301080"/>
            <a:ext cx="310896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Geneva" charset="0"/>
              </a:rPr>
              <a:t>Wilson Hall and IERC at dawn. The sloped roof on IERC is intended to mimic the curve of Wilson Hall rotated 90 degrees; this is especially evident when the image of IERC is doubled in the reflecting pond. Photo credit: Brian Rubik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Calibri" charset="0"/>
              <a:ea typeface="Geneva" charset="0"/>
            </a:endParaRPr>
          </a:p>
        </p:txBody>
      </p:sp>
      <p:sp>
        <p:nvSpPr>
          <p:cNvPr id="30" name="Title 5">
            <a:extLst>
              <a:ext uri="{FF2B5EF4-FFF2-40B4-BE49-F238E27FC236}">
                <a16:creationId xmlns:a16="http://schemas.microsoft.com/office/drawing/2014/main" id="{2FC8A68F-0650-0E45-9A0A-49E7A29FCA37}"/>
              </a:ext>
            </a:extLst>
          </p:cNvPr>
          <p:cNvSpPr txBox="1">
            <a:spLocks/>
          </p:cNvSpPr>
          <p:nvPr/>
        </p:nvSpPr>
        <p:spPr>
          <a:xfrm>
            <a:off x="636588" y="248390"/>
            <a:ext cx="4641997" cy="1214191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Geneva" charset="0"/>
              </a:rPr>
              <a:t>Thank you for your contributions to defining compelling future directions for our field! </a:t>
            </a:r>
          </a:p>
        </p:txBody>
      </p:sp>
    </p:spTree>
    <p:extLst>
      <p:ext uri="{BB962C8B-B14F-4D97-AF65-F5344CB8AC3E}">
        <p14:creationId xmlns:p14="http://schemas.microsoft.com/office/powerpoint/2010/main" val="3965935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F7A3B42A-B36D-4709-9FDF-D882770E40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alphaModFix amt="2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7142" y="3986"/>
            <a:ext cx="9144001" cy="513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FF9D848-89F4-4D46-A7FF-CA55F8FB2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796680"/>
            <a:ext cx="8672513" cy="3794522"/>
          </a:xfrm>
        </p:spPr>
        <p:txBody>
          <a:bodyPr/>
          <a:lstStyle/>
          <a:p>
            <a:r>
              <a:rPr lang="en-US" sz="1800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With the successful completion of LBNF/DUNE/PIP-II, Fermilab will become host to </a:t>
            </a:r>
            <a:r>
              <a:rPr lang="en-US" sz="180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the first internationally conceived, constructed, and operated mega-science experiment on U.S. soil </a:t>
            </a:r>
          </a:p>
          <a:p>
            <a:pPr lvl="1"/>
            <a:r>
              <a:rPr lang="en-US" dirty="0">
                <a:solidFill>
                  <a:srgbClr val="4F81BD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US/Fermilab</a:t>
            </a:r>
            <a:r>
              <a:rPr lang="en-US" dirty="0">
                <a:solidFill>
                  <a:srgbClr val="4F81BD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 is universally acknowledged as the world leader in </a:t>
            </a:r>
            <a:r>
              <a:rPr lang="en-US" dirty="0">
                <a:solidFill>
                  <a:srgbClr val="4F81BD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neutrino science</a:t>
            </a:r>
          </a:p>
          <a:p>
            <a:endParaRPr lang="en-US" sz="1800" dirty="0">
              <a:effectLst/>
              <a:latin typeface="Helvetica" panose="020B0604020202020204" pitchFamily="34" charset="0"/>
              <a:ea typeface="Times New Roman" panose="02020603050405020304" pitchFamily="18" charset="0"/>
              <a:cs typeface="Helvetica" panose="020B0604020202020204" pitchFamily="34" charset="0"/>
            </a:endParaRPr>
          </a:p>
          <a:p>
            <a:r>
              <a:rPr lang="en-US" sz="1800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As it enters its next 50 years, Fermilab remains America's premier Particle Physics and Accelerator Laboratory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, delivering </a:t>
            </a:r>
            <a:r>
              <a:rPr lang="en-US" sz="1800" dirty="0">
                <a:effectLst/>
                <a:latin typeface="Helvetica" panose="020B0604020202020204" pitchFamily="34" charset="0"/>
                <a:ea typeface="MS Mincho" panose="02020609040205080304" pitchFamily="49" charset="-128"/>
                <a:cs typeface="Helvetica" panose="020B0604020202020204" pitchFamily="34" charset="0"/>
              </a:rPr>
              <a:t>groundbreaking science and technology innovation, underpinned by a world-class and diverse workforce, excellence in business and operations, a renewed and sustainable campus and strong and lasting </a:t>
            </a:r>
            <a:r>
              <a:rPr lang="en-US" sz="1800" spc="-25" dirty="0">
                <a:effectLst/>
                <a:latin typeface="Helvetica" panose="020B0604020202020204" pitchFamily="34" charset="0"/>
                <a:ea typeface="MS Mincho" panose="02020609040205080304" pitchFamily="49" charset="-128"/>
                <a:cs typeface="Helvetica" panose="020B0604020202020204" pitchFamily="34" charset="0"/>
              </a:rPr>
              <a:t>regional, national and international partnerships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795600C-F01D-45D8-B898-14FE19DD8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a defining moment for Fermilab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CAB013-413F-429F-994F-BE9E4EB21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4EB3A8-85D3-40B4-AA1A-5F80EB080596}" type="datetime1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E0F4A1-CBB1-49E4-8587-3AB5CE666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Lia Merminga |  Snowmass 2022  | Vision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92E760-3BB6-45A0-954F-6F02714A0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147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33FF067-4FFF-49AA-8079-FBC809C54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08" y="587402"/>
            <a:ext cx="8839584" cy="4115227"/>
          </a:xfrm>
        </p:spPr>
        <p:txBody>
          <a:bodyPr/>
          <a:lstStyle/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Continuously deliver groundbreaking discovery science and technology innovation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latin typeface="Helvetica" panose="020B0604020202020204" pitchFamily="34" charset="0"/>
                <a:ea typeface="MS Mincho" panose="02020609040205080304" pitchFamily="49" charset="-128"/>
                <a:cs typeface="Helvetica" panose="020B0604020202020204" pitchFamily="34" charset="0"/>
              </a:rPr>
              <a:t>Addressing the 2014 P5 science drivers </a:t>
            </a:r>
            <a:r>
              <a:rPr lang="en-US" sz="1400" i="1" u="sng" dirty="0">
                <a:effectLst/>
                <a:latin typeface="Helvetica" panose="020B0604020202020204" pitchFamily="34" charset="0"/>
                <a:ea typeface="MS Mincho" panose="02020609040205080304" pitchFamily="49" charset="-128"/>
                <a:cs typeface="Helvetica" panose="020B0604020202020204" pitchFamily="34" charset="0"/>
              </a:rPr>
              <a:t>and</a:t>
            </a:r>
            <a:r>
              <a:rPr lang="en-US" sz="1400" dirty="0">
                <a:effectLst/>
                <a:latin typeface="Helvetica" panose="020B0604020202020204" pitchFamily="34" charset="0"/>
                <a:ea typeface="MS Mincho" panose="02020609040205080304" pitchFamily="49" charset="-128"/>
                <a:cs typeface="Helvetica" panose="020B0604020202020204" pitchFamily="34" charset="0"/>
              </a:rPr>
              <a:t> science priorities informed by the next P5 report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NOvA</a:t>
            </a:r>
            <a:r>
              <a:rPr lang="en-US" sz="14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SBN; LHC; Muon g-2; </a:t>
            </a:r>
            <a:r>
              <a:rPr lang="en-US" sz="1400" kern="1200" dirty="0">
                <a:solidFill>
                  <a:schemeClr val="tx2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LSST-DESC, …. 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Successfully complete the 2014 P5 plan, </a:t>
            </a:r>
            <a:r>
              <a:rPr lang="en-US" sz="1600" dirty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b</a:t>
            </a:r>
            <a:r>
              <a:rPr lang="en-US" sz="1600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egin scientific exploitation consistent with P5 timeline 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0" kern="1200" dirty="0">
                <a:solidFill>
                  <a:schemeClr val="tx2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LBNF/DUNE; PIP-II; HL-LHC; Mu2e; </a:t>
            </a:r>
            <a:r>
              <a:rPr lang="en-US" sz="1400" dirty="0">
                <a:solidFill>
                  <a:schemeClr val="tx2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CMB-S4</a:t>
            </a:r>
            <a:endParaRPr lang="en-US" sz="1400" b="0" kern="1200" dirty="0">
              <a:solidFill>
                <a:schemeClr val="tx2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Host Lab for DUNE </a:t>
            </a:r>
            <a:endParaRPr lang="en-US" sz="1400" dirty="0">
              <a:latin typeface="Helvetica" panose="020B0604020202020204" pitchFamily="34" charset="0"/>
              <a:ea typeface="Times New Roman" panose="02020603050405020304" pitchFamily="18" charset="0"/>
              <a:cs typeface="Helvetica" panose="020B0604020202020204" pitchFamily="34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I</a:t>
            </a:r>
            <a:r>
              <a:rPr lang="en-US" sz="1600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n collaboration and coordination with the US community and international partners, ensure the success and impact of the new P5 strategic plan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Booster Replacement (BR), DUNE Phase II</a:t>
            </a:r>
            <a:endParaRPr lang="en-US" sz="1400" dirty="0">
              <a:solidFill>
                <a:schemeClr val="tx2"/>
              </a:solidFill>
              <a:effectLst/>
              <a:latin typeface="Helvetica" panose="020B0604020202020204" pitchFamily="34" charset="0"/>
              <a:ea typeface="Times New Roman" panose="02020603050405020304" pitchFamily="18" charset="0"/>
              <a:cs typeface="Helvetica" panose="020B0604020202020204" pitchFamily="34" charset="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Lay the groundwork for the next major facility onsite, as an international project, conceived and executed as a global endeavor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Pursue accelerator and detector R&amp;D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BR, DUNE Phase II, FCC @CERN, next major facility @Fermilab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As sciences in their own right 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Advance emerging science &amp; technology capabilities </a:t>
            </a:r>
            <a:r>
              <a:rPr lang="en-US" sz="16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 further enhancing lab’s core mission </a:t>
            </a:r>
            <a:endParaRPr lang="en-US" sz="1600" dirty="0"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Quantum Information Science &amp; SQMS Center 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Artificial Intelligence / Machine Learning 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Microelectronics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C565038-DE7F-45DA-A05C-03BC08DDB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 the next decade, Fermilab plans to: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26D2F8-F5F2-4D74-88AD-661D0A401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9DB018A-A3CE-4024-A381-FAB7736EF7D5}" type="datetime1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9B343A-D9C2-47DB-BEFD-5F2C88DE3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Lia Merminga |  Snowmass 2022  | Vision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B9F718-78D5-4B40-9182-886AE7232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464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33FF067-4FFF-49AA-8079-FBC809C54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13506"/>
            <a:ext cx="8839584" cy="3716488"/>
          </a:xfrm>
        </p:spPr>
        <p:txBody>
          <a:bodyPr/>
          <a:lstStyle/>
          <a:p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Diversify and empower our workforce</a:t>
            </a:r>
          </a:p>
          <a:p>
            <a:pPr lvl="1"/>
            <a:r>
              <a:rPr lang="en-US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Develop and execute a workforce and diversity strategic plan</a:t>
            </a:r>
            <a:endParaRPr lang="en-US" dirty="0"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endParaRPr>
          </a:p>
          <a:p>
            <a:pPr lvl="1"/>
            <a:r>
              <a:rPr lang="en-US" dirty="0">
                <a:effectLst/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Foster a culture of respect, inclusion, transparency, integrity and excellence that is essential to ground-breaking science</a:t>
            </a:r>
          </a:p>
          <a:p>
            <a:pPr lvl="1"/>
            <a:r>
              <a:rPr lang="en-US" dirty="0">
                <a:effectLst/>
                <a:latin typeface="Helvetica" panose="020B0604020202020204" pitchFamily="34" charset="0"/>
                <a:ea typeface="MS Mincho" panose="02020609040205080304" pitchFamily="49" charset="-128"/>
                <a:cs typeface="Helvetica" panose="020B0604020202020204" pitchFamily="34" charset="0"/>
              </a:rPr>
              <a:t>Partner with Chicagoland and nationwide colleges and universities, including minority serving institutions, to host </a:t>
            </a:r>
            <a:r>
              <a:rPr lang="en-US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upwards of 100s of students and advanced degree programs</a:t>
            </a:r>
          </a:p>
          <a:p>
            <a:r>
              <a:rPr lang="en-US" sz="1600" dirty="0">
                <a:effectLst/>
                <a:latin typeface="Helvetica" panose="020B0604020202020204" pitchFamily="34" charset="0"/>
                <a:ea typeface="MS Mincho" panose="02020609040205080304" pitchFamily="49" charset="-128"/>
                <a:cs typeface="Helvetica" panose="020B0604020202020204" pitchFamily="34" charset="0"/>
              </a:rPr>
              <a:t>Achieve excellence in business &amp; operations, and renew our campus infrastructure with sustainability goals, integrated with science vision</a:t>
            </a:r>
          </a:p>
          <a:p>
            <a:r>
              <a:rPr lang="en-US" sz="1600" dirty="0">
                <a:effectLst/>
                <a:latin typeface="Helvetica" panose="020B0604020202020204" pitchFamily="34" charset="0"/>
                <a:ea typeface="MS Mincho" panose="02020609040205080304" pitchFamily="49" charset="-128"/>
                <a:cs typeface="Helvetica" panose="020B0604020202020204" pitchFamily="34" charset="0"/>
              </a:rPr>
              <a:t>Forge strong regional, national, international partnerships: with University of Chicago, Argonne, Universities Research Association and other national and international institutions </a:t>
            </a:r>
          </a:p>
          <a:p>
            <a:r>
              <a:rPr lang="en-US" sz="1600" dirty="0">
                <a:effectLst/>
                <a:latin typeface="Helvetica" panose="020B0604020202020204" pitchFamily="34" charset="0"/>
                <a:ea typeface="MS Mincho" panose="02020609040205080304" pitchFamily="49" charset="-128"/>
                <a:cs typeface="Helvetica" panose="020B0604020202020204" pitchFamily="34" charset="0"/>
              </a:rPr>
              <a:t>Launch a strategic plan for Fermilab’s next 20 years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C565038-DE7F-45DA-A05C-03BC08DDB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 the next decade, Fermilab also plans to: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26D2F8-F5F2-4D74-88AD-661D0A401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492BE0-988B-4D3B-9F6E-DF0A53E511E0}" type="datetime1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9B343A-D9C2-47DB-BEFD-5F2C88DE3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Lia Merminga |  Snowmass 2022  | Vision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B9F718-78D5-4B40-9182-886AE7232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178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79517" y="193718"/>
            <a:ext cx="8164289" cy="320908"/>
          </a:xfrm>
        </p:spPr>
        <p:txBody>
          <a:bodyPr/>
          <a:lstStyle/>
          <a:p>
            <a:r>
              <a:rPr lang="en-US" sz="1950"/>
              <a:t>Strategic Thrusts: Pillars of our vision for Fermilab 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5CCCDA7-0D73-4391-80CA-045A0CA81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9650D7-760B-48D4-A128-268D6251B65C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7/25/2022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AE7461E-984E-4192-9136-D1F521CD9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Lia Merminga |  Snowmass 2022  | Vision</a:t>
            </a: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BD242FA3-4DFF-4488-92EC-5EF05A3F3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88B47FF-6C4A-A9E1-B197-9C0AED708A73}"/>
              </a:ext>
            </a:extLst>
          </p:cNvPr>
          <p:cNvGrpSpPr/>
          <p:nvPr/>
        </p:nvGrpSpPr>
        <p:grpSpPr>
          <a:xfrm>
            <a:off x="222250" y="954202"/>
            <a:ext cx="8791714" cy="3756703"/>
            <a:chOff x="429415" y="1141960"/>
            <a:chExt cx="8272874" cy="3756703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23BEE82C-C6C0-B074-57D7-48A0BE349C7A}"/>
                </a:ext>
              </a:extLst>
            </p:cNvPr>
            <p:cNvSpPr/>
            <p:nvPr/>
          </p:nvSpPr>
          <p:spPr>
            <a:xfrm>
              <a:off x="634202" y="1149034"/>
              <a:ext cx="1725574" cy="1188920"/>
            </a:xfrm>
            <a:prstGeom prst="roundRect">
              <a:avLst/>
            </a:pr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-11000" r="-11000"/>
              </a:stretch>
            </a:blipFill>
            <a:ln w="28575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AE7B0459-627B-0969-136D-EC0F1BDF47C1}"/>
                </a:ext>
              </a:extLst>
            </p:cNvPr>
            <p:cNvSpPr/>
            <p:nvPr/>
          </p:nvSpPr>
          <p:spPr>
            <a:xfrm>
              <a:off x="429415" y="2314441"/>
              <a:ext cx="2171859" cy="689549"/>
            </a:xfrm>
            <a:custGeom>
              <a:avLst/>
              <a:gdLst>
                <a:gd name="connsiteX0" fmla="*/ 0 w 2171859"/>
                <a:gd name="connsiteY0" fmla="*/ 0 h 640187"/>
                <a:gd name="connsiteX1" fmla="*/ 2171859 w 2171859"/>
                <a:gd name="connsiteY1" fmla="*/ 0 h 640187"/>
                <a:gd name="connsiteX2" fmla="*/ 2171859 w 2171859"/>
                <a:gd name="connsiteY2" fmla="*/ 640187 h 640187"/>
                <a:gd name="connsiteX3" fmla="*/ 0 w 2171859"/>
                <a:gd name="connsiteY3" fmla="*/ 640187 h 640187"/>
                <a:gd name="connsiteX4" fmla="*/ 0 w 2171859"/>
                <a:gd name="connsiteY4" fmla="*/ 0 h 640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71859" h="640187">
                  <a:moveTo>
                    <a:pt x="0" y="0"/>
                  </a:moveTo>
                  <a:lnTo>
                    <a:pt x="2171859" y="0"/>
                  </a:lnTo>
                  <a:lnTo>
                    <a:pt x="2171859" y="640187"/>
                  </a:lnTo>
                  <a:lnTo>
                    <a:pt x="0" y="640187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2456" tIns="92456" rIns="92456" bIns="0" numCol="1" spcCol="1270" anchor="t" anchorCtr="0">
              <a:noAutofit/>
            </a:bodyPr>
            <a:lstStyle/>
            <a:p>
              <a:pPr marL="0" marR="0" lvl="0" indent="0" algn="ctr" defTabSz="5778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Deliver groundbreaking science and technology innovation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14D7DC33-5A74-5000-2B70-3DD3CC2FFBA8}"/>
                </a:ext>
              </a:extLst>
            </p:cNvPr>
            <p:cNvSpPr/>
            <p:nvPr/>
          </p:nvSpPr>
          <p:spPr>
            <a:xfrm>
              <a:off x="2624847" y="1141960"/>
              <a:ext cx="1725574" cy="1188920"/>
            </a:xfrm>
            <a:prstGeom prst="roundRect">
              <a:avLst/>
            </a:pr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t="-6000" b="-6000"/>
              </a:stretch>
            </a:blipFill>
            <a:ln w="28575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441967E6-0EC7-90BE-D22F-C33111B40AF7}"/>
                </a:ext>
              </a:extLst>
            </p:cNvPr>
            <p:cNvSpPr/>
            <p:nvPr/>
          </p:nvSpPr>
          <p:spPr>
            <a:xfrm>
              <a:off x="2613325" y="2313609"/>
              <a:ext cx="1785858" cy="580545"/>
            </a:xfrm>
            <a:custGeom>
              <a:avLst/>
              <a:gdLst>
                <a:gd name="connsiteX0" fmla="*/ 0 w 1924636"/>
                <a:gd name="connsiteY0" fmla="*/ 0 h 547911"/>
                <a:gd name="connsiteX1" fmla="*/ 1924636 w 1924636"/>
                <a:gd name="connsiteY1" fmla="*/ 0 h 547911"/>
                <a:gd name="connsiteX2" fmla="*/ 1924636 w 1924636"/>
                <a:gd name="connsiteY2" fmla="*/ 547911 h 547911"/>
                <a:gd name="connsiteX3" fmla="*/ 0 w 1924636"/>
                <a:gd name="connsiteY3" fmla="*/ 547911 h 547911"/>
                <a:gd name="connsiteX4" fmla="*/ 0 w 1924636"/>
                <a:gd name="connsiteY4" fmla="*/ 0 h 547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4636" h="547911">
                  <a:moveTo>
                    <a:pt x="0" y="0"/>
                  </a:moveTo>
                  <a:lnTo>
                    <a:pt x="1924636" y="0"/>
                  </a:lnTo>
                  <a:lnTo>
                    <a:pt x="1924636" y="547911"/>
                  </a:lnTo>
                  <a:lnTo>
                    <a:pt x="0" y="547911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0" numCol="1" spcCol="1270" anchor="t" anchorCtr="0">
              <a:noAutofit/>
            </a:bodyPr>
            <a:lstStyle/>
            <a:p>
              <a:pPr marL="0" marR="0" lvl="0" indent="0" algn="ctr" defTabSz="5778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Building for Discovery: Project Execution</a:t>
              </a: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4CA5748A-9754-FB50-51B1-625B8923061F}"/>
                </a:ext>
              </a:extLst>
            </p:cNvPr>
            <p:cNvSpPr/>
            <p:nvPr/>
          </p:nvSpPr>
          <p:spPr>
            <a:xfrm>
              <a:off x="4694511" y="1149034"/>
              <a:ext cx="1725574" cy="1188920"/>
            </a:xfrm>
            <a:prstGeom prst="roundRect">
              <a:avLst/>
            </a:pr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-11000" r="-11000"/>
              </a:stretch>
            </a:blipFill>
            <a:ln w="28575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C9CEB171-BC60-4A30-384B-FA9EFB7B09E7}"/>
                </a:ext>
              </a:extLst>
            </p:cNvPr>
            <p:cNvSpPr/>
            <p:nvPr/>
          </p:nvSpPr>
          <p:spPr>
            <a:xfrm>
              <a:off x="4694510" y="2313609"/>
              <a:ext cx="1725575" cy="689550"/>
            </a:xfrm>
            <a:custGeom>
              <a:avLst/>
              <a:gdLst>
                <a:gd name="connsiteX0" fmla="*/ 0 w 1882359"/>
                <a:gd name="connsiteY0" fmla="*/ 0 h 640187"/>
                <a:gd name="connsiteX1" fmla="*/ 1882359 w 1882359"/>
                <a:gd name="connsiteY1" fmla="*/ 0 h 640187"/>
                <a:gd name="connsiteX2" fmla="*/ 1882359 w 1882359"/>
                <a:gd name="connsiteY2" fmla="*/ 640187 h 640187"/>
                <a:gd name="connsiteX3" fmla="*/ 0 w 1882359"/>
                <a:gd name="connsiteY3" fmla="*/ 640187 h 640187"/>
                <a:gd name="connsiteX4" fmla="*/ 0 w 1882359"/>
                <a:gd name="connsiteY4" fmla="*/ 0 h 640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2359" h="640187">
                  <a:moveTo>
                    <a:pt x="0" y="0"/>
                  </a:moveTo>
                  <a:lnTo>
                    <a:pt x="1882359" y="0"/>
                  </a:lnTo>
                  <a:lnTo>
                    <a:pt x="1882359" y="640187"/>
                  </a:lnTo>
                  <a:lnTo>
                    <a:pt x="0" y="640187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0" numCol="1" spcCol="1270" anchor="t" anchorCtr="0">
              <a:noAutofit/>
            </a:bodyPr>
            <a:lstStyle/>
            <a:p>
              <a:pPr marL="0" marR="0" lvl="0" indent="0" algn="ctr" defTabSz="5778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Diversify and empower our workforce</a:t>
              </a: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D9947718-7F8E-8422-FDFA-F7B44DFD4567}"/>
                </a:ext>
              </a:extLst>
            </p:cNvPr>
            <p:cNvSpPr/>
            <p:nvPr/>
          </p:nvSpPr>
          <p:spPr>
            <a:xfrm>
              <a:off x="6699601" y="1149034"/>
              <a:ext cx="1725574" cy="1188920"/>
            </a:xfrm>
            <a:prstGeom prst="roundRect">
              <a:avLst/>
            </a:prstGeom>
            <a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-2000" r="-2000"/>
              </a:stretch>
            </a:blipFill>
            <a:ln w="28575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B51791A9-1577-0B6F-14F7-58CAAEF13BBF}"/>
                </a:ext>
              </a:extLst>
            </p:cNvPr>
            <p:cNvSpPr/>
            <p:nvPr/>
          </p:nvSpPr>
          <p:spPr>
            <a:xfrm>
              <a:off x="6577237" y="2342603"/>
              <a:ext cx="2125052" cy="974804"/>
            </a:xfrm>
            <a:custGeom>
              <a:avLst/>
              <a:gdLst>
                <a:gd name="connsiteX0" fmla="*/ 0 w 1725574"/>
                <a:gd name="connsiteY0" fmla="*/ 0 h 640187"/>
                <a:gd name="connsiteX1" fmla="*/ 1725574 w 1725574"/>
                <a:gd name="connsiteY1" fmla="*/ 0 h 640187"/>
                <a:gd name="connsiteX2" fmla="*/ 1725574 w 1725574"/>
                <a:gd name="connsiteY2" fmla="*/ 640187 h 640187"/>
                <a:gd name="connsiteX3" fmla="*/ 0 w 1725574"/>
                <a:gd name="connsiteY3" fmla="*/ 640187 h 640187"/>
                <a:gd name="connsiteX4" fmla="*/ 0 w 1725574"/>
                <a:gd name="connsiteY4" fmla="*/ 0 h 640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5574" h="640187">
                  <a:moveTo>
                    <a:pt x="0" y="0"/>
                  </a:moveTo>
                  <a:lnTo>
                    <a:pt x="1725574" y="0"/>
                  </a:lnTo>
                  <a:lnTo>
                    <a:pt x="1725574" y="640187"/>
                  </a:lnTo>
                  <a:lnTo>
                    <a:pt x="0" y="640187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0" numCol="1" spcCol="1270" anchor="t" anchorCtr="0">
              <a:noAutofit/>
            </a:bodyPr>
            <a:lstStyle/>
            <a:p>
              <a:pPr marL="0" marR="0" lvl="0" indent="0" algn="ctr" defTabSz="5778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Transform business systems &amp; operations, execute sustainable campus strategy integrated with science vision</a:t>
              </a: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E1A72F9C-3B4F-535F-1753-D711E6AE1CB8}"/>
                </a:ext>
              </a:extLst>
            </p:cNvPr>
            <p:cNvSpPr/>
            <p:nvPr/>
          </p:nvSpPr>
          <p:spPr>
            <a:xfrm>
              <a:off x="2624847" y="2969274"/>
              <a:ext cx="1725574" cy="1188920"/>
            </a:xfrm>
            <a:prstGeom prst="roundRect">
              <a:avLst/>
            </a:prstGeom>
            <a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-24000" r="-24000"/>
              </a:stretch>
            </a:blipFill>
            <a:ln w="28575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AB8923A1-1856-95BC-9D83-85FEB971F5FB}"/>
                </a:ext>
              </a:extLst>
            </p:cNvPr>
            <p:cNvSpPr/>
            <p:nvPr/>
          </p:nvSpPr>
          <p:spPr>
            <a:xfrm>
              <a:off x="2317999" y="4153753"/>
              <a:ext cx="2376512" cy="744909"/>
            </a:xfrm>
            <a:custGeom>
              <a:avLst/>
              <a:gdLst>
                <a:gd name="connsiteX0" fmla="*/ 0 w 2376512"/>
                <a:gd name="connsiteY0" fmla="*/ 0 h 640187"/>
                <a:gd name="connsiteX1" fmla="*/ 2376512 w 2376512"/>
                <a:gd name="connsiteY1" fmla="*/ 0 h 640187"/>
                <a:gd name="connsiteX2" fmla="*/ 2376512 w 2376512"/>
                <a:gd name="connsiteY2" fmla="*/ 640187 h 640187"/>
                <a:gd name="connsiteX3" fmla="*/ 0 w 2376512"/>
                <a:gd name="connsiteY3" fmla="*/ 640187 h 640187"/>
                <a:gd name="connsiteX4" fmla="*/ 0 w 2376512"/>
                <a:gd name="connsiteY4" fmla="*/ 0 h 640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512" h="640187">
                  <a:moveTo>
                    <a:pt x="0" y="0"/>
                  </a:moveTo>
                  <a:lnTo>
                    <a:pt x="2376512" y="0"/>
                  </a:lnTo>
                  <a:lnTo>
                    <a:pt x="2376512" y="640187"/>
                  </a:lnTo>
                  <a:lnTo>
                    <a:pt x="0" y="640187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0" numCol="1" spcCol="1270" anchor="t" anchorCtr="0">
              <a:noAutofit/>
            </a:bodyPr>
            <a:lstStyle/>
            <a:p>
              <a:pPr marL="0" marR="0" lvl="0" indent="0" algn="ctr" defTabSz="5778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Forge strong alliances with UChicago, ANL, URA and other national/international institutions</a:t>
              </a: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E9B3E861-8801-3ADE-CC43-150C674E4F6E}"/>
                </a:ext>
              </a:extLst>
            </p:cNvPr>
            <p:cNvSpPr/>
            <p:nvPr/>
          </p:nvSpPr>
          <p:spPr>
            <a:xfrm>
              <a:off x="4694510" y="2971636"/>
              <a:ext cx="1725574" cy="1188920"/>
            </a:xfrm>
            <a:prstGeom prst="roundRect">
              <a:avLst/>
            </a:prstGeom>
            <a:blipFill dpi="0"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-23740" t="-34503" r="-2563" b="-4429"/>
              </a:stretch>
            </a:blipFill>
            <a:ln w="28575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1F87CA5A-EF45-1331-8BC1-AD11E712C1FE}"/>
                </a:ext>
              </a:extLst>
            </p:cNvPr>
            <p:cNvSpPr/>
            <p:nvPr/>
          </p:nvSpPr>
          <p:spPr>
            <a:xfrm>
              <a:off x="4657270" y="4153754"/>
              <a:ext cx="1801179" cy="744909"/>
            </a:xfrm>
            <a:custGeom>
              <a:avLst/>
              <a:gdLst>
                <a:gd name="connsiteX0" fmla="*/ 0 w 1908105"/>
                <a:gd name="connsiteY0" fmla="*/ 0 h 640187"/>
                <a:gd name="connsiteX1" fmla="*/ 1908105 w 1908105"/>
                <a:gd name="connsiteY1" fmla="*/ 0 h 640187"/>
                <a:gd name="connsiteX2" fmla="*/ 1908105 w 1908105"/>
                <a:gd name="connsiteY2" fmla="*/ 640187 h 640187"/>
                <a:gd name="connsiteX3" fmla="*/ 0 w 1908105"/>
                <a:gd name="connsiteY3" fmla="*/ 640187 h 640187"/>
                <a:gd name="connsiteX4" fmla="*/ 0 w 1908105"/>
                <a:gd name="connsiteY4" fmla="*/ 0 h 640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8105" h="640187">
                  <a:moveTo>
                    <a:pt x="0" y="0"/>
                  </a:moveTo>
                  <a:lnTo>
                    <a:pt x="1908105" y="0"/>
                  </a:lnTo>
                  <a:lnTo>
                    <a:pt x="1908105" y="640187"/>
                  </a:lnTo>
                  <a:lnTo>
                    <a:pt x="0" y="640187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0" numCol="1" spcCol="1270" anchor="t" anchorCtr="0">
              <a:noAutofit/>
            </a:bodyPr>
            <a:lstStyle/>
            <a:p>
              <a:pPr marL="0" marR="0" lvl="0" indent="0" algn="ctr" defTabSz="5778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Develop Strategic Plan for Fermilab’s next 20 Years</a:t>
              </a:r>
            </a:p>
          </p:txBody>
        </p:sp>
      </p:grpSp>
      <p:sp>
        <p:nvSpPr>
          <p:cNvPr id="10" name="Pentagon 44">
            <a:extLst>
              <a:ext uri="{FF2B5EF4-FFF2-40B4-BE49-F238E27FC236}">
                <a16:creationId xmlns:a16="http://schemas.microsoft.com/office/drawing/2014/main" id="{A6A6A849-57F8-4A88-AD2C-8308B6E35F44}"/>
              </a:ext>
            </a:extLst>
          </p:cNvPr>
          <p:cNvSpPr/>
          <p:nvPr/>
        </p:nvSpPr>
        <p:spPr>
          <a:xfrm>
            <a:off x="-222482" y="156411"/>
            <a:ext cx="721960" cy="448056"/>
          </a:xfrm>
          <a:prstGeom prst="homePlate">
            <a:avLst/>
          </a:prstGeom>
          <a:solidFill>
            <a:srgbClr val="004C9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7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36827" y="-58405"/>
            <a:ext cx="8202023" cy="912114"/>
          </a:xfrm>
        </p:spPr>
        <p:txBody>
          <a:bodyPr/>
          <a:lstStyle/>
          <a:p>
            <a:pPr algn="ctr"/>
            <a:r>
              <a:rPr lang="en-US" sz="1950" dirty="0"/>
              <a:t>DUNE: The world’s most capable neutrino experiment, driven by LBNF and PIP-II</a:t>
            </a:r>
            <a:endParaRPr lang="en-US" sz="1950" dirty="0">
              <a:cs typeface="Helvetica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E115DC-6CFE-4AE6-AF3C-E93D0B6E8CF4}" type="datetime1">
              <a:rPr lang="en-US" smtClean="0"/>
              <a:t>7/25/2022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Lia Merminga |  Snowmass 2022  | Vision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2A3C99-D98C-45EB-BD3A-48DA239D8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3" y="1967363"/>
            <a:ext cx="9144000" cy="3176137"/>
          </a:xfrm>
          <a:prstGeom prst="rect">
            <a:avLst/>
          </a:prstGeom>
        </p:spPr>
      </p:pic>
      <p:sp>
        <p:nvSpPr>
          <p:cNvPr id="9" name="Pentagon 44">
            <a:extLst>
              <a:ext uri="{FF2B5EF4-FFF2-40B4-BE49-F238E27FC236}">
                <a16:creationId xmlns:a16="http://schemas.microsoft.com/office/drawing/2014/main" id="{31001953-7EAF-436D-9ED7-57B2F60FAEE5}"/>
              </a:ext>
            </a:extLst>
          </p:cNvPr>
          <p:cNvSpPr/>
          <p:nvPr/>
        </p:nvSpPr>
        <p:spPr>
          <a:xfrm>
            <a:off x="-69985" y="189364"/>
            <a:ext cx="978408" cy="448056"/>
          </a:xfrm>
          <a:prstGeom prst="homePlate">
            <a:avLst/>
          </a:prstGeom>
          <a:solidFill>
            <a:srgbClr val="004C9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S&amp;T</a:t>
            </a: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9847F6B4-2B6E-4280-B1BE-0EC38F5417A9}"/>
              </a:ext>
            </a:extLst>
          </p:cNvPr>
          <p:cNvSpPr txBox="1">
            <a:spLocks/>
          </p:cNvSpPr>
          <p:nvPr/>
        </p:nvSpPr>
        <p:spPr>
          <a:xfrm>
            <a:off x="1182936" y="1249669"/>
            <a:ext cx="6957451" cy="321734"/>
          </a:xfrm>
          <a:prstGeom prst="rect">
            <a:avLst/>
          </a:prstGeom>
          <a:noFill/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950" dirty="0">
                <a:solidFill>
                  <a:schemeClr val="tx2"/>
                </a:solidFill>
              </a:rPr>
              <a:t>Delivering on LBNF/DUNE is Fermilab’s highest priority </a:t>
            </a:r>
            <a:endParaRPr lang="en-US" sz="1950" dirty="0">
              <a:solidFill>
                <a:schemeClr val="tx2"/>
              </a:solidFill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270160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80BF871B-BCE1-42DC-BA1A-C223B0786EBA}"/>
              </a:ext>
            </a:extLst>
          </p:cNvPr>
          <p:cNvGrpSpPr/>
          <p:nvPr/>
        </p:nvGrpSpPr>
        <p:grpSpPr>
          <a:xfrm>
            <a:off x="2357722" y="694364"/>
            <a:ext cx="4276157" cy="411480"/>
            <a:chOff x="679986" y="5347299"/>
            <a:chExt cx="7602057" cy="73152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5EA1125-1298-4D23-B103-4A9A582DFE99}"/>
                </a:ext>
              </a:extLst>
            </p:cNvPr>
            <p:cNvSpPr/>
            <p:nvPr/>
          </p:nvSpPr>
          <p:spPr>
            <a:xfrm>
              <a:off x="1966311" y="5347299"/>
              <a:ext cx="1170432" cy="731520"/>
            </a:xfrm>
            <a:prstGeom prst="rect">
              <a:avLst/>
            </a:pr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571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4BF05A8-A315-4685-8D77-2A798C1384AA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9986" y="5347299"/>
              <a:ext cx="1170432" cy="73152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3C00E39-5AE9-48CE-B82E-89C5FBA6E1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1611" y="5347299"/>
              <a:ext cx="1170432" cy="731520"/>
            </a:xfrm>
            <a:prstGeom prst="rect">
              <a:avLst/>
            </a:prstGeom>
          </p:spPr>
        </p:pic>
        <p:pic>
          <p:nvPicPr>
            <p:cNvPr id="28" name="Picture 2" descr="Flag of France - Wikipedia">
              <a:extLst>
                <a:ext uri="{FF2B5EF4-FFF2-40B4-BE49-F238E27FC236}">
                  <a16:creationId xmlns:a16="http://schemas.microsoft.com/office/drawing/2014/main" id="{A686718D-E62E-4376-B70F-4669421A629B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5286" y="5347299"/>
              <a:ext cx="1170432" cy="73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53C2D73-C5BD-481B-A51F-9FA2C2DB7B05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52636" y="5347299"/>
              <a:ext cx="1170432" cy="73152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B87088B-E81B-43C7-989F-345E7780458D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38961" y="5347299"/>
              <a:ext cx="1170432" cy="731520"/>
            </a:xfrm>
            <a:prstGeom prst="rect">
              <a:avLst/>
            </a:prstGeom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DD3D26C7-4A4C-47CC-BE5A-B5FBA16ED1A7}"/>
              </a:ext>
            </a:extLst>
          </p:cNvPr>
          <p:cNvSpPr txBox="1">
            <a:spLocks/>
          </p:cNvSpPr>
          <p:nvPr/>
        </p:nvSpPr>
        <p:spPr>
          <a:xfrm>
            <a:off x="1357312" y="148580"/>
            <a:ext cx="6429375" cy="410469"/>
          </a:xfrm>
          <a:prstGeom prst="rect">
            <a:avLst/>
          </a:prstGeom>
        </p:spPr>
        <p:txBody>
          <a:bodyPr/>
          <a:lstStyle>
            <a:lvl1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189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378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566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754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Geneva" charset="0"/>
              </a:rPr>
              <a:t>Proton Improvement Plan – II (PIP-II)</a:t>
            </a:r>
          </a:p>
        </p:txBody>
      </p:sp>
    </p:spTree>
    <p:extLst>
      <p:ext uri="{BB962C8B-B14F-4D97-AF65-F5344CB8AC3E}">
        <p14:creationId xmlns:p14="http://schemas.microsoft.com/office/powerpoint/2010/main" val="16742791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ermilab | Visit Fermilab">
            <a:extLst>
              <a:ext uri="{FF2B5EF4-FFF2-40B4-BE49-F238E27FC236}">
                <a16:creationId xmlns:a16="http://schemas.microsoft.com/office/drawing/2014/main" id="{F3D8062E-C16F-4897-9682-39DB333F0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81" y="524767"/>
            <a:ext cx="4498140" cy="1030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0ED53A8C-05E4-4270-BF4B-5754290CA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108" y="626506"/>
            <a:ext cx="3367322" cy="426951"/>
          </a:xfrm>
        </p:spPr>
        <p:txBody>
          <a:bodyPr/>
          <a:lstStyle/>
          <a:p>
            <a:r>
              <a:rPr lang="en-US" dirty="0"/>
              <a:t>Near Site – Batavia, IL</a:t>
            </a:r>
            <a:endParaRPr lang="en-US" dirty="0">
              <a:solidFill>
                <a:schemeClr val="accent6">
                  <a:lumMod val="75000"/>
                </a:schemeClr>
              </a:solidFill>
              <a:highlight>
                <a:srgbClr val="FFFF00"/>
              </a:highlight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C5455E7-8975-4C40-A862-81DA4366FD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8333" y="1451385"/>
            <a:ext cx="3957206" cy="2658678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0910C784-352D-4E46-A73C-581201FD586A}"/>
              </a:ext>
            </a:extLst>
          </p:cNvPr>
          <p:cNvSpPr txBox="1">
            <a:spLocks/>
          </p:cNvSpPr>
          <p:nvPr/>
        </p:nvSpPr>
        <p:spPr>
          <a:xfrm>
            <a:off x="5125127" y="443843"/>
            <a:ext cx="3433970" cy="248447"/>
          </a:xfrm>
          <a:prstGeom prst="rect">
            <a:avLst/>
          </a:prstGeom>
        </p:spPr>
        <p:txBody>
          <a:bodyPr vert="horz" lIns="0" tIns="0" rIns="0" bIns="0"/>
          <a:lstStyle>
            <a:lvl1pPr algn="l" defTabSz="342900" rtl="0" fontAlgn="base">
              <a:spcBef>
                <a:spcPct val="0"/>
              </a:spcBef>
              <a:spcAft>
                <a:spcPct val="0"/>
              </a:spcAft>
              <a:defRPr sz="1650" b="1" i="0" kern="1200" baseline="0">
                <a:solidFill>
                  <a:srgbClr val="004C97"/>
                </a:solidFill>
                <a:latin typeface="Helvetica"/>
                <a:ea typeface="Geneva" charset="0"/>
                <a:cs typeface="Geneva" charset="0"/>
              </a:defRPr>
            </a:lvl1pPr>
            <a:lvl2pPr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US" dirty="0"/>
              <a:t>Far Site – SURF, Lead, SD </a:t>
            </a:r>
            <a:endParaRPr lang="en-US" dirty="0">
              <a:solidFill>
                <a:schemeClr val="accent6">
                  <a:lumMod val="75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445DE34-ADCC-47C9-83F4-977C584FCF73}"/>
              </a:ext>
            </a:extLst>
          </p:cNvPr>
          <p:cNvSpPr txBox="1"/>
          <p:nvPr/>
        </p:nvSpPr>
        <p:spPr>
          <a:xfrm>
            <a:off x="149785" y="55459"/>
            <a:ext cx="8666107" cy="4269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1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LBNF/DUNE-US</a:t>
            </a:r>
            <a:r>
              <a:rPr lang="en-US" sz="1950" b="1" dirty="0">
                <a:solidFill>
                  <a:srgbClr val="004C97"/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Project Scope</a:t>
            </a:r>
            <a:endParaRPr kumimoji="0" lang="en-US" sz="195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29AE8C0-8447-4056-96A9-F233359D0754}"/>
              </a:ext>
            </a:extLst>
          </p:cNvPr>
          <p:cNvSpPr txBox="1"/>
          <p:nvPr/>
        </p:nvSpPr>
        <p:spPr>
          <a:xfrm>
            <a:off x="1800684" y="4287812"/>
            <a:ext cx="5542632" cy="369332"/>
          </a:xfrm>
          <a:prstGeom prst="rect">
            <a:avLst/>
          </a:prstGeom>
          <a:solidFill>
            <a:srgbClr val="004C97"/>
          </a:solidFill>
        </p:spPr>
        <p:txBody>
          <a:bodyPr wrap="square" rtlCol="0">
            <a:spAutoFit/>
          </a:bodyPr>
          <a:lstStyle/>
          <a:p>
            <a:pPr algn="ctr" defTabSz="342900">
              <a:defRPr/>
            </a:pPr>
            <a:r>
              <a:rPr lang="en-US" sz="1800" b="1" i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Over 50% of scope is at final design maturity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F3A50AE-65B5-47E2-889C-401A3766BE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8333" y="793817"/>
            <a:ext cx="3947559" cy="6671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EB2CAFE-FDFB-418C-9368-CF5DA97752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432" y="1492669"/>
            <a:ext cx="4575438" cy="2628229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EB11B5-660F-41B8-B85E-8C586FB7678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A84C2DB9-2CB3-4C7F-9630-857817830C73}" type="datetime1">
              <a:rPr lang="en-US" smtClean="0"/>
              <a:t>7/25/2022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FE69F-0953-4AB1-869E-CCEB9C36B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Lia Merminga |  Snowmass 2022  | Vision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3C67C-3695-40F9-ADB9-E9AC192F7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106556"/>
      </p:ext>
    </p:extLst>
  </p:cSld>
  <p:clrMapOvr>
    <a:masterClrMapping/>
  </p:clrMapOvr>
</p:sld>
</file>

<file path=ppt/theme/theme1.xml><?xml version="1.0" encoding="utf-8"?>
<a:theme xmlns:a="http://schemas.openxmlformats.org/drawingml/2006/main" name="31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FFFFFF"/>
      </a:dk1>
      <a:lt1>
        <a:srgbClr val="0061A8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2BD55BDFE3424180E420D29209A025" ma:contentTypeVersion="0" ma:contentTypeDescription="Create a new document." ma:contentTypeScope="" ma:versionID="9796f446e1827ef16183441403f3548c">
  <xsd:schema xmlns:xsd="http://www.w3.org/2001/XMLSchema" xmlns:xs="http://www.w3.org/2001/XMLSchema" xmlns:p="http://schemas.microsoft.com/office/2006/metadata/properties" xmlns:ns2="3c193e6c-6e3b-402d-bd50-2724693fb6d8" targetNamespace="http://schemas.microsoft.com/office/2006/metadata/properties" ma:root="true" ma:fieldsID="1e88a99dd84c9d23a14873b77c07771a" ns2:_="">
    <xsd:import namespace="3c193e6c-6e3b-402d-bd50-2724693fb6d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193e6c-6e3b-402d-bd50-2724693fb6d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3c193e6c-6e3b-402d-bd50-2724693fb6d8">U56HFXRV3UV3-723332322-54</_dlc_DocId>
    <_dlc_DocIdUrl xmlns="3c193e6c-6e3b-402d-bd50-2724693fb6d8">
      <Url>https://fermipoint.fnal.gov/org/ocoo/ippm/alp/_layouts/15/DocIdRedir.aspx?ID=U56HFXRV3UV3-723332322-54</Url>
      <Description>U56HFXRV3UV3-723332322-54</Description>
    </_dlc_DocIdUrl>
  </documentManagement>
</p:properties>
</file>

<file path=customXml/itemProps1.xml><?xml version="1.0" encoding="utf-8"?>
<ds:datastoreItem xmlns:ds="http://schemas.openxmlformats.org/officeDocument/2006/customXml" ds:itemID="{1DFD15F5-B883-4B64-8381-9E730AE228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c193e6c-6e3b-402d-bd50-2724693fb6d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3DC01CF-660A-470C-A1FD-08480BDF2CA5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D94228D1-8608-4BBB-ADF5-1143A578D87B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8DDA0B25-3E34-4083-A639-43FFAB578DE3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3c193e6c-6e3b-402d-bd50-2724693fb6d8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FNAL_PowerPoint_16x9-seasons_010521</Template>
  <TotalTime>24455</TotalTime>
  <Words>2080</Words>
  <Application>Microsoft Office PowerPoint</Application>
  <PresentationFormat>On-screen Show (16:9)</PresentationFormat>
  <Paragraphs>358</Paragraphs>
  <Slides>25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</vt:lpstr>
      <vt:lpstr>Helvetica</vt:lpstr>
      <vt:lpstr>Helvetica Neue</vt:lpstr>
      <vt:lpstr>Helvetica Neue Light</vt:lpstr>
      <vt:lpstr>Lucida Grande</vt:lpstr>
      <vt:lpstr>31_Fermilab_PPT_090915</vt:lpstr>
      <vt:lpstr>White</vt:lpstr>
      <vt:lpstr>PowerPoint Presentation</vt:lpstr>
      <vt:lpstr>This is an exciting time for Particle Physics</vt:lpstr>
      <vt:lpstr>This is a defining moment for Fermilab</vt:lpstr>
      <vt:lpstr>Over the next decade, Fermilab plans to: </vt:lpstr>
      <vt:lpstr>Over the next decade, Fermilab also plans to: </vt:lpstr>
      <vt:lpstr>Strategic Thrusts: Pillars of our vision for Fermilab </vt:lpstr>
      <vt:lpstr>DUNE: The world’s most capable neutrino experiment, driven by LBNF and PIP-II</vt:lpstr>
      <vt:lpstr>PowerPoint Presentation</vt:lpstr>
      <vt:lpstr>Near Site – Batavia, IL</vt:lpstr>
      <vt:lpstr>LBNF DUNE Summary Schedule</vt:lpstr>
      <vt:lpstr>Definition of Phases </vt:lpstr>
      <vt:lpstr>Booster Replacement</vt:lpstr>
      <vt:lpstr>PowerPoint Presentation</vt:lpstr>
      <vt:lpstr>Neutrino Science </vt:lpstr>
      <vt:lpstr>Collider Science</vt:lpstr>
      <vt:lpstr>Precision Science</vt:lpstr>
      <vt:lpstr>Cosmic Science</vt:lpstr>
      <vt:lpstr>Accelerator Science &amp; Technology </vt:lpstr>
      <vt:lpstr>Fermilab Magnet and SRF Technology &amp; FCC</vt:lpstr>
      <vt:lpstr>Emerging Science &amp; Technology Capabilities</vt:lpstr>
      <vt:lpstr>Quantum Information Science</vt:lpstr>
      <vt:lpstr>AI/ML to accelerate discovery science</vt:lpstr>
      <vt:lpstr>Microelectronics</vt:lpstr>
      <vt:lpstr>Final Thoughts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Eileen Crowley</dc:creator>
  <cp:lastModifiedBy>Lia Merminga</cp:lastModifiedBy>
  <cp:revision>1063</cp:revision>
  <cp:lastPrinted>2014-01-20T19:40:21Z</cp:lastPrinted>
  <dcterms:created xsi:type="dcterms:W3CDTF">2022-05-16T14:13:02Z</dcterms:created>
  <dcterms:modified xsi:type="dcterms:W3CDTF">2022-07-25T22:00:33Z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0x0101008A2BD55BDFE3424180E420D29209A025</vt:lpwstr>
  </property>
  <property fmtid="{D5CDD505-2E9C-101B-9397-08002B2CF9AE}" pid="3" name="_dlc_DocIdItemGuid">
    <vt:lpwstr>73134d8d-2466-42c2-8ee7-5050f2a07d8e</vt:lpwstr>
  </property>
</Properties>
</file>